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Technologies LinkedIn Infineon</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149581</c:v>
                </c:pt>
                <c:pt idx="1">
                  <c:v>149681</c:v>
                </c:pt>
                <c:pt idx="2">
                  <c:v>149986</c:v>
                </c:pt>
                <c:pt idx="3">
                  <c:v>150285</c:v>
                </c:pt>
                <c:pt idx="4">
                  <c:v>150539</c:v>
                </c:pt>
                <c:pt idx="5">
                  <c:v>150750</c:v>
                </c:pt>
                <c:pt idx="6">
                  <c:v>150926</c:v>
                </c:pt>
                <c:pt idx="7">
                  <c:v>151090</c:v>
                </c:pt>
                <c:pt idx="8">
                  <c:v>151224</c:v>
                </c:pt>
                <c:pt idx="9">
                  <c:v>151431</c:v>
                </c:pt>
                <c:pt idx="10">
                  <c:v>151662</c:v>
                </c:pt>
                <c:pt idx="11">
                  <c:v>151912</c:v>
                </c:pt>
                <c:pt idx="12">
                  <c:v>152115</c:v>
                </c:pt>
                <c:pt idx="13">
                  <c:v>152276</c:v>
                </c:pt>
                <c:pt idx="14">
                  <c:v>152418</c:v>
                </c:pt>
                <c:pt idx="15">
                  <c:v>152534</c:v>
                </c:pt>
                <c:pt idx="16">
                  <c:v>152693</c:v>
                </c:pt>
                <c:pt idx="17">
                  <c:v>152897</c:v>
                </c:pt>
                <c:pt idx="18">
                  <c:v>153093</c:v>
                </c:pt>
                <c:pt idx="19">
                  <c:v>153316</c:v>
                </c:pt>
                <c:pt idx="20">
                  <c:v>153503</c:v>
                </c:pt>
                <c:pt idx="21">
                  <c:v>153641</c:v>
                </c:pt>
                <c:pt idx="22">
                  <c:v>153771</c:v>
                </c:pt>
                <c:pt idx="23">
                  <c:v>153955</c:v>
                </c:pt>
                <c:pt idx="24">
                  <c:v>154195</c:v>
                </c:pt>
                <c:pt idx="25">
                  <c:v>154416</c:v>
                </c:pt>
                <c:pt idx="26">
                  <c:v>154625</c:v>
                </c:pt>
                <c:pt idx="27">
                  <c:v>154803</c:v>
                </c:pt>
                <c:pt idx="28">
                  <c:v>154957</c:v>
                </c:pt>
                <c:pt idx="29">
                  <c:v>155087</c:v>
                </c:pt>
              </c:numCache>
            </c:numRef>
          </c:val>
          <c:smooth val="0"/>
          <c:extLst>
            <c:ext xmlns:c16="http://schemas.microsoft.com/office/drawing/2014/chart" uri="{C3380CC4-5D6E-409C-BE32-E72D297353CC}">
              <c16:uniqueId val="{00000000-730A-4EDE-8241-034E3400D070}"/>
            </c:ext>
          </c:extLst>
        </c:ser>
        <c:dLbls>
          <c:showLegendKey val="0"/>
          <c:showVal val="0"/>
          <c:showCatName val="0"/>
          <c:showSerName val="0"/>
          <c:showPercent val="0"/>
          <c:showBubbleSize val="0"/>
        </c:dLbls>
        <c:smooth val="0"/>
        <c:axId val="310105848"/>
        <c:axId val="310103880"/>
      </c:lineChart>
      <c:dateAx>
        <c:axId val="31010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3880"/>
        <c:crosses val="autoZero"/>
        <c:auto val="1"/>
        <c:lblOffset val="100"/>
        <c:baseTimeUnit val="days"/>
      </c:dateAx>
      <c:valAx>
        <c:axId val="31010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10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Technologies AG Facebook Infineon</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116680</c:v>
                </c:pt>
                <c:pt idx="1">
                  <c:v>116680</c:v>
                </c:pt>
                <c:pt idx="2">
                  <c:v>116804</c:v>
                </c:pt>
                <c:pt idx="3">
                  <c:v>116889</c:v>
                </c:pt>
                <c:pt idx="4">
                  <c:v>116895</c:v>
                </c:pt>
                <c:pt idx="5">
                  <c:v>116909</c:v>
                </c:pt>
                <c:pt idx="6">
                  <c:v>116929</c:v>
                </c:pt>
                <c:pt idx="7">
                  <c:v>116939</c:v>
                </c:pt>
                <c:pt idx="8">
                  <c:v>116944</c:v>
                </c:pt>
                <c:pt idx="9">
                  <c:v>116942</c:v>
                </c:pt>
                <c:pt idx="10">
                  <c:v>116949</c:v>
                </c:pt>
                <c:pt idx="11">
                  <c:v>116956</c:v>
                </c:pt>
                <c:pt idx="12">
                  <c:v>116961</c:v>
                </c:pt>
                <c:pt idx="13">
                  <c:v>116960</c:v>
                </c:pt>
                <c:pt idx="14">
                  <c:v>116965</c:v>
                </c:pt>
                <c:pt idx="15">
                  <c:v>116964</c:v>
                </c:pt>
                <c:pt idx="16">
                  <c:v>116982</c:v>
                </c:pt>
                <c:pt idx="17">
                  <c:v>116988</c:v>
                </c:pt>
                <c:pt idx="18">
                  <c:v>116999</c:v>
                </c:pt>
                <c:pt idx="19">
                  <c:v>117008</c:v>
                </c:pt>
                <c:pt idx="20">
                  <c:v>117013</c:v>
                </c:pt>
                <c:pt idx="21">
                  <c:v>117018</c:v>
                </c:pt>
                <c:pt idx="22">
                  <c:v>117025</c:v>
                </c:pt>
                <c:pt idx="23">
                  <c:v>117039</c:v>
                </c:pt>
                <c:pt idx="24">
                  <c:v>117048</c:v>
                </c:pt>
                <c:pt idx="25">
                  <c:v>117059</c:v>
                </c:pt>
                <c:pt idx="26">
                  <c:v>117070</c:v>
                </c:pt>
                <c:pt idx="27">
                  <c:v>117087</c:v>
                </c:pt>
                <c:pt idx="28">
                  <c:v>117101</c:v>
                </c:pt>
                <c:pt idx="29">
                  <c:v>117098</c:v>
                </c:pt>
              </c:numCache>
            </c:numRef>
          </c:val>
          <c:smooth val="0"/>
          <c:extLst>
            <c:ext xmlns:c16="http://schemas.microsoft.com/office/drawing/2014/chart" uri="{C3380CC4-5D6E-409C-BE32-E72D297353CC}">
              <c16:uniqueId val="{00000000-18AB-44D0-9157-C13A360230C6}"/>
            </c:ext>
          </c:extLst>
        </c:ser>
        <c:dLbls>
          <c:showLegendKey val="0"/>
          <c:showVal val="0"/>
          <c:showCatName val="0"/>
          <c:showSerName val="0"/>
          <c:showPercent val="0"/>
          <c:showBubbleSize val="0"/>
        </c:dLbls>
        <c:smooth val="0"/>
        <c:axId val="371308256"/>
        <c:axId val="371302352"/>
      </c:lineChart>
      <c:dateAx>
        <c:axId val="37130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02352"/>
        <c:crosses val="autoZero"/>
        <c:auto val="1"/>
        <c:lblOffset val="100"/>
        <c:baseTimeUnit val="days"/>
      </c:dateAx>
      <c:valAx>
        <c:axId val="37130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0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Technologies AG Facebook Infineon</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998</c:v>
                </c:pt>
                <c:pt idx="1">
                  <c:v>4626</c:v>
                </c:pt>
                <c:pt idx="2">
                  <c:v>28288</c:v>
                </c:pt>
                <c:pt idx="3">
                  <c:v>6202</c:v>
                </c:pt>
                <c:pt idx="4">
                  <c:v>61075</c:v>
                </c:pt>
                <c:pt idx="5">
                  <c:v>41146</c:v>
                </c:pt>
                <c:pt idx="6">
                  <c:v>4913</c:v>
                </c:pt>
                <c:pt idx="7">
                  <c:v>1205</c:v>
                </c:pt>
                <c:pt idx="8">
                  <c:v>517</c:v>
                </c:pt>
                <c:pt idx="9">
                  <c:v>517</c:v>
                </c:pt>
                <c:pt idx="10">
                  <c:v>1424</c:v>
                </c:pt>
                <c:pt idx="11">
                  <c:v>6737</c:v>
                </c:pt>
                <c:pt idx="12">
                  <c:v>35461</c:v>
                </c:pt>
                <c:pt idx="13">
                  <c:v>27491</c:v>
                </c:pt>
                <c:pt idx="14">
                  <c:v>1803</c:v>
                </c:pt>
                <c:pt idx="15">
                  <c:v>1466</c:v>
                </c:pt>
                <c:pt idx="16">
                  <c:v>4291</c:v>
                </c:pt>
                <c:pt idx="17">
                  <c:v>2457</c:v>
                </c:pt>
                <c:pt idx="18">
                  <c:v>2971</c:v>
                </c:pt>
                <c:pt idx="19">
                  <c:v>1480</c:v>
                </c:pt>
                <c:pt idx="20">
                  <c:v>2734</c:v>
                </c:pt>
                <c:pt idx="21">
                  <c:v>1136</c:v>
                </c:pt>
                <c:pt idx="22">
                  <c:v>579</c:v>
                </c:pt>
                <c:pt idx="23">
                  <c:v>1693</c:v>
                </c:pt>
                <c:pt idx="24">
                  <c:v>3314</c:v>
                </c:pt>
                <c:pt idx="25">
                  <c:v>2648</c:v>
                </c:pt>
                <c:pt idx="26">
                  <c:v>2282</c:v>
                </c:pt>
                <c:pt idx="27">
                  <c:v>1862</c:v>
                </c:pt>
                <c:pt idx="28">
                  <c:v>798</c:v>
                </c:pt>
                <c:pt idx="29">
                  <c:v>466</c:v>
                </c:pt>
              </c:numCache>
            </c:numRef>
          </c:val>
          <c:smooth val="0"/>
          <c:extLst>
            <c:ext xmlns:c16="http://schemas.microsoft.com/office/drawing/2014/chart" uri="{C3380CC4-5D6E-409C-BE32-E72D297353CC}">
              <c16:uniqueId val="{00000000-B6F5-4C08-9CEA-272C7F260E66}"/>
            </c:ext>
          </c:extLst>
        </c:ser>
        <c:dLbls>
          <c:showLegendKey val="0"/>
          <c:showVal val="0"/>
          <c:showCatName val="0"/>
          <c:showSerName val="0"/>
          <c:showPercent val="0"/>
          <c:showBubbleSize val="0"/>
        </c:dLbls>
        <c:smooth val="0"/>
        <c:axId val="446591016"/>
        <c:axId val="446590032"/>
      </c:lineChart>
      <c:dateAx>
        <c:axId val="44659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590032"/>
        <c:crosses val="autoZero"/>
        <c:auto val="1"/>
        <c:lblOffset val="100"/>
        <c:baseTimeUnit val="days"/>
      </c:dateAx>
      <c:valAx>
        <c:axId val="44659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59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Twitter Infineon</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8882</c:v>
                </c:pt>
                <c:pt idx="1">
                  <c:v>8887</c:v>
                </c:pt>
                <c:pt idx="2">
                  <c:v>8926</c:v>
                </c:pt>
                <c:pt idx="3">
                  <c:v>8952</c:v>
                </c:pt>
                <c:pt idx="4">
                  <c:v>8969</c:v>
                </c:pt>
                <c:pt idx="5">
                  <c:v>8975</c:v>
                </c:pt>
                <c:pt idx="6">
                  <c:v>8984</c:v>
                </c:pt>
                <c:pt idx="7">
                  <c:v>8990</c:v>
                </c:pt>
                <c:pt idx="8">
                  <c:v>8998</c:v>
                </c:pt>
                <c:pt idx="9">
                  <c:v>9002</c:v>
                </c:pt>
                <c:pt idx="10">
                  <c:v>9007</c:v>
                </c:pt>
                <c:pt idx="11">
                  <c:v>9016</c:v>
                </c:pt>
                <c:pt idx="12">
                  <c:v>9018</c:v>
                </c:pt>
                <c:pt idx="13">
                  <c:v>9018</c:v>
                </c:pt>
                <c:pt idx="14">
                  <c:v>9033</c:v>
                </c:pt>
                <c:pt idx="15">
                  <c:v>9037</c:v>
                </c:pt>
                <c:pt idx="16">
                  <c:v>9045</c:v>
                </c:pt>
                <c:pt idx="17">
                  <c:v>9056</c:v>
                </c:pt>
                <c:pt idx="18">
                  <c:v>9053</c:v>
                </c:pt>
                <c:pt idx="19">
                  <c:v>9062</c:v>
                </c:pt>
                <c:pt idx="20">
                  <c:v>9066</c:v>
                </c:pt>
                <c:pt idx="21">
                  <c:v>9066</c:v>
                </c:pt>
                <c:pt idx="22">
                  <c:v>9072</c:v>
                </c:pt>
                <c:pt idx="23">
                  <c:v>9075</c:v>
                </c:pt>
                <c:pt idx="24">
                  <c:v>9084</c:v>
                </c:pt>
                <c:pt idx="25">
                  <c:v>9085</c:v>
                </c:pt>
                <c:pt idx="26">
                  <c:v>9088</c:v>
                </c:pt>
                <c:pt idx="27">
                  <c:v>9100</c:v>
                </c:pt>
                <c:pt idx="28">
                  <c:v>9106</c:v>
                </c:pt>
                <c:pt idx="29">
                  <c:v>9111</c:v>
                </c:pt>
              </c:numCache>
            </c:numRef>
          </c:val>
          <c:smooth val="0"/>
          <c:extLst>
            <c:ext xmlns:c16="http://schemas.microsoft.com/office/drawing/2014/chart" uri="{C3380CC4-5D6E-409C-BE32-E72D297353CC}">
              <c16:uniqueId val="{00000000-F834-4236-9E24-60B7DE2F8A08}"/>
            </c:ext>
          </c:extLst>
        </c:ser>
        <c:dLbls>
          <c:showLegendKey val="0"/>
          <c:showVal val="0"/>
          <c:showCatName val="0"/>
          <c:showSerName val="0"/>
          <c:showPercent val="0"/>
          <c:showBubbleSize val="0"/>
        </c:dLbls>
        <c:smooth val="0"/>
        <c:axId val="446583800"/>
        <c:axId val="446586752"/>
      </c:lineChart>
      <c:dateAx>
        <c:axId val="44658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586752"/>
        <c:crosses val="autoZero"/>
        <c:auto val="1"/>
        <c:lblOffset val="100"/>
        <c:baseTimeUnit val="days"/>
      </c:dateAx>
      <c:valAx>
        <c:axId val="44658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58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6E12C-FC03-403E-A8F3-54548E15803D}"/>
              </a:ext>
            </a:extLst>
          </p:cNvPr>
          <p:cNvSpPr>
            <a:spLocks noGrp="1"/>
          </p:cNvSpPr>
          <p:nvPr>
            <p:ph type="ctrTitle"/>
          </p:nvPr>
        </p:nvSpPr>
        <p:spPr/>
        <p:txBody>
          <a:bodyPr/>
          <a:lstStyle/>
          <a:p>
            <a:r>
              <a:rPr lang="en-US"/>
              <a:t>Corporate_SoMe_Report</a:t>
            </a:r>
          </a:p>
        </p:txBody>
      </p:sp>
      <p:sp>
        <p:nvSpPr>
          <p:cNvPr id="3" name="Subtitle 2">
            <a:extLst>
              <a:ext uri="{FF2B5EF4-FFF2-40B4-BE49-F238E27FC236}">
                <a16:creationId xmlns:a16="http://schemas.microsoft.com/office/drawing/2014/main" id="{D68F833E-B8A1-49BD-A75B-96DA8B801D2F}"/>
              </a:ext>
            </a:extLst>
          </p:cNvPr>
          <p:cNvSpPr>
            <a:spLocks noGrp="1"/>
          </p:cNvSpPr>
          <p:nvPr>
            <p:ph type="subTitle" idx="1"/>
          </p:nvPr>
        </p:nvSpPr>
        <p:spPr/>
        <p:txBody>
          <a:bodyPr/>
          <a:lstStyle/>
          <a:p>
            <a:r>
              <a:rPr lang="en-US"/>
              <a:t>Infineon Technologies AG (Facelift )</a:t>
            </a:r>
          </a:p>
        </p:txBody>
      </p:sp>
    </p:spTree>
    <p:extLst>
      <p:ext uri="{BB962C8B-B14F-4D97-AF65-F5344CB8AC3E}">
        <p14:creationId xmlns:p14="http://schemas.microsoft.com/office/powerpoint/2010/main" val="671739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37BF5-A128-4805-848A-BF4D59C7CD56}"/>
              </a:ext>
            </a:extLst>
          </p:cNvPr>
          <p:cNvSpPr>
            <a:spLocks noGrp="1"/>
          </p:cNvSpPr>
          <p:nvPr>
            <p:ph type="title"/>
          </p:nvPr>
        </p:nvSpPr>
        <p:spPr/>
        <p:txBody>
          <a:bodyPr/>
          <a:lstStyle/>
          <a:p>
            <a:r>
              <a:rPr lang="en-US"/>
              <a:t>LinkedIn Follower Development | Corporate_SoMe</a:t>
            </a:r>
          </a:p>
        </p:txBody>
      </p:sp>
      <p:graphicFrame>
        <p:nvGraphicFramePr>
          <p:cNvPr id="6" name="Chart Placeholder 5">
            <a:extLst>
              <a:ext uri="{FF2B5EF4-FFF2-40B4-BE49-F238E27FC236}">
                <a16:creationId xmlns:a16="http://schemas.microsoft.com/office/drawing/2014/main" id="{0107ECEE-9B1E-4969-B869-B9970EE0926D}"/>
              </a:ext>
            </a:extLst>
          </p:cNvPr>
          <p:cNvGraphicFramePr>
            <a:graphicFrameLocks noGrp="1"/>
          </p:cNvGraphicFramePr>
          <p:nvPr>
            <p:ph type="chart" sz="quarter" idx="13"/>
            <p:extLst>
              <p:ext uri="{D42A27DB-BD31-4B8C-83A1-F6EECF244321}">
                <p14:modId xmlns:p14="http://schemas.microsoft.com/office/powerpoint/2010/main" val="3998725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3F32B-B085-4D62-BA9F-1479CDF31094}"/>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F39122AA-DE5C-4C96-B10E-3238131503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15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20997-E404-4D4B-BF22-D3B8ECE3F733}"/>
              </a:ext>
            </a:extLst>
          </p:cNvPr>
          <p:cNvSpPr>
            <a:spLocks noGrp="1"/>
          </p:cNvSpPr>
          <p:nvPr>
            <p:ph type="title"/>
          </p:nvPr>
        </p:nvSpPr>
        <p:spPr/>
        <p:txBody>
          <a:bodyPr/>
          <a:lstStyle/>
          <a:p>
            <a:r>
              <a:rPr lang="en-US"/>
              <a:t>LinkedIn Key Metrics Overview | Corporate_SoMe</a:t>
            </a:r>
          </a:p>
        </p:txBody>
      </p:sp>
      <p:graphicFrame>
        <p:nvGraphicFramePr>
          <p:cNvPr id="5" name="Table Placeholder 4">
            <a:extLst>
              <a:ext uri="{FF2B5EF4-FFF2-40B4-BE49-F238E27FC236}">
                <a16:creationId xmlns:a16="http://schemas.microsoft.com/office/drawing/2014/main" id="{BC7E01EB-61E2-4323-98B3-4AACD11C0B1E}"/>
              </a:ext>
            </a:extLst>
          </p:cNvPr>
          <p:cNvGraphicFramePr>
            <a:graphicFrameLocks noGrp="1"/>
          </p:cNvGraphicFramePr>
          <p:nvPr>
            <p:ph type="tbl" sz="quarter" idx="13"/>
            <p:extLst>
              <p:ext uri="{D42A27DB-BD31-4B8C-83A1-F6EECF244321}">
                <p14:modId xmlns:p14="http://schemas.microsoft.com/office/powerpoint/2010/main" val="400018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0192598"/>
                    </a:ext>
                  </a:extLst>
                </a:gridCol>
                <a:gridCol w="1069848">
                  <a:extLst>
                    <a:ext uri="{9D8B030D-6E8A-4147-A177-3AD203B41FA5}">
                      <a16:colId xmlns:a16="http://schemas.microsoft.com/office/drawing/2014/main" val="1000925344"/>
                    </a:ext>
                  </a:extLst>
                </a:gridCol>
                <a:gridCol w="1069848">
                  <a:extLst>
                    <a:ext uri="{9D8B030D-6E8A-4147-A177-3AD203B41FA5}">
                      <a16:colId xmlns:a16="http://schemas.microsoft.com/office/drawing/2014/main" val="1686670343"/>
                    </a:ext>
                  </a:extLst>
                </a:gridCol>
                <a:gridCol w="1069848">
                  <a:extLst>
                    <a:ext uri="{9D8B030D-6E8A-4147-A177-3AD203B41FA5}">
                      <a16:colId xmlns:a16="http://schemas.microsoft.com/office/drawing/2014/main" val="2711776000"/>
                    </a:ext>
                  </a:extLst>
                </a:gridCol>
                <a:gridCol w="1069848">
                  <a:extLst>
                    <a:ext uri="{9D8B030D-6E8A-4147-A177-3AD203B41FA5}">
                      <a16:colId xmlns:a16="http://schemas.microsoft.com/office/drawing/2014/main" val="2050689380"/>
                    </a:ext>
                  </a:extLst>
                </a:gridCol>
                <a:gridCol w="1069848">
                  <a:extLst>
                    <a:ext uri="{9D8B030D-6E8A-4147-A177-3AD203B41FA5}">
                      <a16:colId xmlns:a16="http://schemas.microsoft.com/office/drawing/2014/main" val="3534034156"/>
                    </a:ext>
                  </a:extLst>
                </a:gridCol>
                <a:gridCol w="1069848">
                  <a:extLst>
                    <a:ext uri="{9D8B030D-6E8A-4147-A177-3AD203B41FA5}">
                      <a16:colId xmlns:a16="http://schemas.microsoft.com/office/drawing/2014/main" val="10208814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50920417"/>
                  </a:ext>
                </a:extLst>
              </a:tr>
              <a:tr h="370840">
                <a:tc>
                  <a:txBody>
                    <a:bodyPr/>
                    <a:lstStyle/>
                    <a:p>
                      <a:r>
                        <a:rPr lang="en-US" sz="1000"/>
                        <a:t>Infineon Technologies</a:t>
                      </a:r>
                    </a:p>
                  </a:txBody>
                  <a:tcPr/>
                </a:tc>
                <a:tc>
                  <a:txBody>
                    <a:bodyPr/>
                    <a:lstStyle/>
                    <a:p>
                      <a:r>
                        <a:rPr lang="en-US" sz="1000"/>
                        <a:t>155087</a:t>
                      </a:r>
                    </a:p>
                  </a:txBody>
                  <a:tcPr/>
                </a:tc>
                <a:tc>
                  <a:txBody>
                    <a:bodyPr/>
                    <a:lstStyle/>
                    <a:p>
                      <a:r>
                        <a:rPr lang="en-US" sz="1000"/>
                        <a:t>5637</a:t>
                      </a:r>
                    </a:p>
                  </a:txBody>
                  <a:tcPr/>
                </a:tc>
                <a:tc>
                  <a:txBody>
                    <a:bodyPr/>
                    <a:lstStyle/>
                    <a:p>
                      <a:r>
                        <a:rPr lang="en-US" sz="1000"/>
                        <a:t>21</a:t>
                      </a:r>
                    </a:p>
                  </a:txBody>
                  <a:tcPr/>
                </a:tc>
                <a:tc>
                  <a:txBody>
                    <a:bodyPr/>
                    <a:lstStyle/>
                    <a:p>
                      <a:r>
                        <a:rPr lang="en-US" sz="1000"/>
                        <a:t>5527</a:t>
                      </a:r>
                    </a:p>
                  </a:txBody>
                  <a:tcPr/>
                </a:tc>
                <a:tc>
                  <a:txBody>
                    <a:bodyPr/>
                    <a:lstStyle/>
                    <a:p>
                      <a:r>
                        <a:rPr lang="en-US" sz="1000"/>
                        <a:t>74</a:t>
                      </a:r>
                    </a:p>
                  </a:txBody>
                  <a:tcPr/>
                </a:tc>
                <a:tc>
                  <a:txBody>
                    <a:bodyPr/>
                    <a:lstStyle/>
                    <a:p>
                      <a:r>
                        <a:rPr lang="en-US" sz="1000"/>
                        <a:t>0.1752 %</a:t>
                      </a:r>
                    </a:p>
                  </a:txBody>
                  <a:tcPr/>
                </a:tc>
                <a:extLst>
                  <a:ext uri="{0D108BD9-81ED-4DB2-BD59-A6C34878D82A}">
                    <a16:rowId xmlns:a16="http://schemas.microsoft.com/office/drawing/2014/main" val="3882840053"/>
                  </a:ext>
                </a:extLst>
              </a:tr>
            </a:tbl>
          </a:graphicData>
        </a:graphic>
      </p:graphicFrame>
      <p:sp>
        <p:nvSpPr>
          <p:cNvPr id="4" name="Text Placeholder 3">
            <a:extLst>
              <a:ext uri="{FF2B5EF4-FFF2-40B4-BE49-F238E27FC236}">
                <a16:creationId xmlns:a16="http://schemas.microsoft.com/office/drawing/2014/main" id="{1B2407EB-B050-4295-8A17-73134483960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023388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4554-F0AA-4F1D-AFD5-CDE24C464B65}"/>
              </a:ext>
            </a:extLst>
          </p:cNvPr>
          <p:cNvSpPr>
            <a:spLocks noGrp="1"/>
          </p:cNvSpPr>
          <p:nvPr>
            <p:ph type="title"/>
          </p:nvPr>
        </p:nvSpPr>
        <p:spPr/>
        <p:txBody>
          <a:bodyPr/>
          <a:lstStyle/>
          <a:p>
            <a:r>
              <a:rPr lang="en-US"/>
              <a:t>LinkedIn Post Overview | Corporate_SoMe - 1 of 14</a:t>
            </a:r>
          </a:p>
        </p:txBody>
      </p:sp>
      <p:graphicFrame>
        <p:nvGraphicFramePr>
          <p:cNvPr id="5" name="Table Placeholder 4">
            <a:extLst>
              <a:ext uri="{FF2B5EF4-FFF2-40B4-BE49-F238E27FC236}">
                <a16:creationId xmlns:a16="http://schemas.microsoft.com/office/drawing/2014/main" id="{B06B3D3B-48D5-4550-AA88-D2E7D23437B9}"/>
              </a:ext>
            </a:extLst>
          </p:cNvPr>
          <p:cNvGraphicFramePr>
            <a:graphicFrameLocks noGrp="1"/>
          </p:cNvGraphicFramePr>
          <p:nvPr>
            <p:ph type="tbl" sz="quarter" idx="13"/>
            <p:extLst>
              <p:ext uri="{D42A27DB-BD31-4B8C-83A1-F6EECF244321}">
                <p14:modId xmlns:p14="http://schemas.microsoft.com/office/powerpoint/2010/main" val="40699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59792775"/>
                    </a:ext>
                  </a:extLst>
                </a:gridCol>
                <a:gridCol w="905256">
                  <a:extLst>
                    <a:ext uri="{9D8B030D-6E8A-4147-A177-3AD203B41FA5}">
                      <a16:colId xmlns:a16="http://schemas.microsoft.com/office/drawing/2014/main" val="2089998612"/>
                    </a:ext>
                  </a:extLst>
                </a:gridCol>
                <a:gridCol w="822960">
                  <a:extLst>
                    <a:ext uri="{9D8B030D-6E8A-4147-A177-3AD203B41FA5}">
                      <a16:colId xmlns:a16="http://schemas.microsoft.com/office/drawing/2014/main" val="443717375"/>
                    </a:ext>
                  </a:extLst>
                </a:gridCol>
                <a:gridCol w="987552">
                  <a:extLst>
                    <a:ext uri="{9D8B030D-6E8A-4147-A177-3AD203B41FA5}">
                      <a16:colId xmlns:a16="http://schemas.microsoft.com/office/drawing/2014/main" val="892272262"/>
                    </a:ext>
                  </a:extLst>
                </a:gridCol>
                <a:gridCol w="987552">
                  <a:extLst>
                    <a:ext uri="{9D8B030D-6E8A-4147-A177-3AD203B41FA5}">
                      <a16:colId xmlns:a16="http://schemas.microsoft.com/office/drawing/2014/main" val="3146421076"/>
                    </a:ext>
                  </a:extLst>
                </a:gridCol>
                <a:gridCol w="987552">
                  <a:extLst>
                    <a:ext uri="{9D8B030D-6E8A-4147-A177-3AD203B41FA5}">
                      <a16:colId xmlns:a16="http://schemas.microsoft.com/office/drawing/2014/main" val="3261414893"/>
                    </a:ext>
                  </a:extLst>
                </a:gridCol>
                <a:gridCol w="987552">
                  <a:extLst>
                    <a:ext uri="{9D8B030D-6E8A-4147-A177-3AD203B41FA5}">
                      <a16:colId xmlns:a16="http://schemas.microsoft.com/office/drawing/2014/main" val="3048696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913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- 2019-06-03 05:32:20 </a:t>
                      </a:r>
                      <a:r>
                        <a:rPr kumimoji="0" lang="en-US" sz="1000" b="0" i="0" u="none" strike="noStrike" kern="1200" cap="none" spc="0" normalizeH="0" baseline="0" noProof="0">
                          <a:ln>
                            <a:noFill/>
                          </a:ln>
                          <a:solidFill>
                            <a:prstClr val="black"/>
                          </a:solidFill>
                          <a:effectLst/>
                          <a:uLnTx/>
                          <a:uFillTx/>
                          <a:latin typeface="+mn-lt"/>
                          <a:ea typeface="+mn-ea"/>
                          <a:cs typeface="+mn-cs"/>
                        </a:rPr>
                        <a:t>
  We have exciting news to share! Infineon to acquire Cypress Semiconductor Corporation, strengthening and accelerating its path of profitable growth. We look forward to welcoming our new colleagues from Cypress to Infineon. Together #IFXCY, we will continue our shared commitments to innovation and focused R&amp;D investments to accelerate technology advancements. Find out more: http://bit.ly/2HQ5qLd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https://media.licdn.com/dms/image/C4D22AQGEXRMXLFmVkA/feedshare-shrink_8192/0?e=1567036800&amp;v=beta&amp;t=UDXIYsgT6ifEU4FkD6W4WOlSUyk1nDPkCB5vJ9xhxJk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07/23/2019 04:10:11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7387024"/>
                  </a:ext>
                </a:extLst>
              </a:tr>
            </a:tbl>
          </a:graphicData>
        </a:graphic>
      </p:graphicFrame>
      <p:sp>
        <p:nvSpPr>
          <p:cNvPr id="4" name="Text Placeholder 3">
            <a:extLst>
              <a:ext uri="{FF2B5EF4-FFF2-40B4-BE49-F238E27FC236}">
                <a16:creationId xmlns:a16="http://schemas.microsoft.com/office/drawing/2014/main" id="{42F6DDE8-FEA8-49C4-9F05-F96613EEEDC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592700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071EC-ACCB-49DB-A076-CA6B17131AC5}"/>
              </a:ext>
            </a:extLst>
          </p:cNvPr>
          <p:cNvSpPr>
            <a:spLocks noGrp="1"/>
          </p:cNvSpPr>
          <p:nvPr>
            <p:ph type="title"/>
          </p:nvPr>
        </p:nvSpPr>
        <p:spPr/>
        <p:txBody>
          <a:bodyPr/>
          <a:lstStyle/>
          <a:p>
            <a:r>
              <a:rPr lang="en-US"/>
              <a:t>LinkedIn Post Overview | Corporate_SoMe - 2 of 14</a:t>
            </a:r>
          </a:p>
        </p:txBody>
      </p:sp>
      <p:graphicFrame>
        <p:nvGraphicFramePr>
          <p:cNvPr id="5" name="Table Placeholder 4">
            <a:extLst>
              <a:ext uri="{FF2B5EF4-FFF2-40B4-BE49-F238E27FC236}">
                <a16:creationId xmlns:a16="http://schemas.microsoft.com/office/drawing/2014/main" id="{E942A462-51D6-423E-A9AC-EF8D89A441C8}"/>
              </a:ext>
            </a:extLst>
          </p:cNvPr>
          <p:cNvGraphicFramePr>
            <a:graphicFrameLocks noGrp="1"/>
          </p:cNvGraphicFramePr>
          <p:nvPr>
            <p:ph type="tbl" sz="quarter" idx="13"/>
            <p:extLst>
              <p:ext uri="{D42A27DB-BD31-4B8C-83A1-F6EECF244321}">
                <p14:modId xmlns:p14="http://schemas.microsoft.com/office/powerpoint/2010/main" val="87701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84775015"/>
                    </a:ext>
                  </a:extLst>
                </a:gridCol>
                <a:gridCol w="905256">
                  <a:extLst>
                    <a:ext uri="{9D8B030D-6E8A-4147-A177-3AD203B41FA5}">
                      <a16:colId xmlns:a16="http://schemas.microsoft.com/office/drawing/2014/main" val="205270094"/>
                    </a:ext>
                  </a:extLst>
                </a:gridCol>
                <a:gridCol w="822960">
                  <a:extLst>
                    <a:ext uri="{9D8B030D-6E8A-4147-A177-3AD203B41FA5}">
                      <a16:colId xmlns:a16="http://schemas.microsoft.com/office/drawing/2014/main" val="2629136972"/>
                    </a:ext>
                  </a:extLst>
                </a:gridCol>
                <a:gridCol w="987552">
                  <a:extLst>
                    <a:ext uri="{9D8B030D-6E8A-4147-A177-3AD203B41FA5}">
                      <a16:colId xmlns:a16="http://schemas.microsoft.com/office/drawing/2014/main" val="435546416"/>
                    </a:ext>
                  </a:extLst>
                </a:gridCol>
                <a:gridCol w="987552">
                  <a:extLst>
                    <a:ext uri="{9D8B030D-6E8A-4147-A177-3AD203B41FA5}">
                      <a16:colId xmlns:a16="http://schemas.microsoft.com/office/drawing/2014/main" val="2276075244"/>
                    </a:ext>
                  </a:extLst>
                </a:gridCol>
                <a:gridCol w="987552">
                  <a:extLst>
                    <a:ext uri="{9D8B030D-6E8A-4147-A177-3AD203B41FA5}">
                      <a16:colId xmlns:a16="http://schemas.microsoft.com/office/drawing/2014/main" val="3295780187"/>
                    </a:ext>
                  </a:extLst>
                </a:gridCol>
                <a:gridCol w="987552">
                  <a:extLst>
                    <a:ext uri="{9D8B030D-6E8A-4147-A177-3AD203B41FA5}">
                      <a16:colId xmlns:a16="http://schemas.microsoft.com/office/drawing/2014/main" val="349082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807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- 2019-06-27 14:10:11 </a:t>
                      </a:r>
                      <a:r>
                        <a:rPr kumimoji="0" lang="en-US" sz="1000" b="0" i="0" u="none" strike="noStrike" kern="1200" cap="none" spc="0" normalizeH="0" baseline="0" noProof="0">
                          <a:ln>
                            <a:noFill/>
                          </a:ln>
                          <a:solidFill>
                            <a:prstClr val="black"/>
                          </a:solidFill>
                          <a:effectLst/>
                          <a:uLnTx/>
                          <a:uFillTx/>
                          <a:latin typeface="+mn-lt"/>
                          <a:ea typeface="+mn-ea"/>
                          <a:cs typeface="+mn-cs"/>
                        </a:rPr>
                        <a:t>
  Infineon India hosted its first ever "Bring Your Kids to Work Day" and opened its doors to give its employees' kids, a glimpse into their working world. The initiative was designed to provide the kids with a unique opportunity to spend an entire day at their parents’ workplace and learn about the company and industry they work, in an interactive, fun and educational way. The children were exposed to what their parents do at work, by showcasing the importance of education, opportunity, and responsibility towards both family and career. It also got them dreaming of the many possibilities of what they can grow up to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https://image-store.slidesharecdn.com/fedb7cae-ee2f-4cca-bc36-5d38c9c8ce1d-large.jpeg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07/24/2019 04:13:35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1275978"/>
                  </a:ext>
                </a:extLst>
              </a:tr>
            </a:tbl>
          </a:graphicData>
        </a:graphic>
      </p:graphicFrame>
      <p:sp>
        <p:nvSpPr>
          <p:cNvPr id="4" name="Text Placeholder 3">
            <a:extLst>
              <a:ext uri="{FF2B5EF4-FFF2-40B4-BE49-F238E27FC236}">
                <a16:creationId xmlns:a16="http://schemas.microsoft.com/office/drawing/2014/main" id="{C1BC34ED-4C35-434E-9069-E3FBEA2D772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38635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CC74-C3EB-4398-B0A0-1191E726644D}"/>
              </a:ext>
            </a:extLst>
          </p:cNvPr>
          <p:cNvSpPr>
            <a:spLocks noGrp="1"/>
          </p:cNvSpPr>
          <p:nvPr>
            <p:ph type="title"/>
          </p:nvPr>
        </p:nvSpPr>
        <p:spPr/>
        <p:txBody>
          <a:bodyPr/>
          <a:lstStyle/>
          <a:p>
            <a:r>
              <a:rPr lang="en-US"/>
              <a:t>LinkedIn Post Overview | Corporate_SoMe - 3 of 14</a:t>
            </a:r>
          </a:p>
        </p:txBody>
      </p:sp>
      <p:graphicFrame>
        <p:nvGraphicFramePr>
          <p:cNvPr id="5" name="Table Placeholder 4">
            <a:extLst>
              <a:ext uri="{FF2B5EF4-FFF2-40B4-BE49-F238E27FC236}">
                <a16:creationId xmlns:a16="http://schemas.microsoft.com/office/drawing/2014/main" id="{042E17FF-820F-4FD8-ABA0-C1F57ED44A84}"/>
              </a:ext>
            </a:extLst>
          </p:cNvPr>
          <p:cNvGraphicFramePr>
            <a:graphicFrameLocks noGrp="1"/>
          </p:cNvGraphicFramePr>
          <p:nvPr>
            <p:ph type="tbl" sz="quarter" idx="13"/>
            <p:extLst>
              <p:ext uri="{D42A27DB-BD31-4B8C-83A1-F6EECF244321}">
                <p14:modId xmlns:p14="http://schemas.microsoft.com/office/powerpoint/2010/main" val="147735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6661347"/>
                    </a:ext>
                  </a:extLst>
                </a:gridCol>
                <a:gridCol w="905256">
                  <a:extLst>
                    <a:ext uri="{9D8B030D-6E8A-4147-A177-3AD203B41FA5}">
                      <a16:colId xmlns:a16="http://schemas.microsoft.com/office/drawing/2014/main" val="3023122967"/>
                    </a:ext>
                  </a:extLst>
                </a:gridCol>
                <a:gridCol w="822960">
                  <a:extLst>
                    <a:ext uri="{9D8B030D-6E8A-4147-A177-3AD203B41FA5}">
                      <a16:colId xmlns:a16="http://schemas.microsoft.com/office/drawing/2014/main" val="997017215"/>
                    </a:ext>
                  </a:extLst>
                </a:gridCol>
                <a:gridCol w="987552">
                  <a:extLst>
                    <a:ext uri="{9D8B030D-6E8A-4147-A177-3AD203B41FA5}">
                      <a16:colId xmlns:a16="http://schemas.microsoft.com/office/drawing/2014/main" val="2465848237"/>
                    </a:ext>
                  </a:extLst>
                </a:gridCol>
                <a:gridCol w="987552">
                  <a:extLst>
                    <a:ext uri="{9D8B030D-6E8A-4147-A177-3AD203B41FA5}">
                      <a16:colId xmlns:a16="http://schemas.microsoft.com/office/drawing/2014/main" val="1820251580"/>
                    </a:ext>
                  </a:extLst>
                </a:gridCol>
                <a:gridCol w="987552">
                  <a:extLst>
                    <a:ext uri="{9D8B030D-6E8A-4147-A177-3AD203B41FA5}">
                      <a16:colId xmlns:a16="http://schemas.microsoft.com/office/drawing/2014/main" val="3108015071"/>
                    </a:ext>
                  </a:extLst>
                </a:gridCol>
                <a:gridCol w="987552">
                  <a:extLst>
                    <a:ext uri="{9D8B030D-6E8A-4147-A177-3AD203B41FA5}">
                      <a16:colId xmlns:a16="http://schemas.microsoft.com/office/drawing/2014/main" val="2188185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53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- 2019-06-13 04:35:16 </a:t>
                      </a:r>
                      <a:r>
                        <a:rPr kumimoji="0" lang="en-US" sz="1000" b="0" i="0" u="none" strike="noStrike" kern="1200" cap="none" spc="0" normalizeH="0" baseline="0" noProof="0">
                          <a:ln>
                            <a:noFill/>
                          </a:ln>
                          <a:solidFill>
                            <a:prstClr val="black"/>
                          </a:solidFill>
                          <a:effectLst/>
                          <a:uLnTx/>
                          <a:uFillTx/>
                          <a:latin typeface="+mn-lt"/>
                          <a:ea typeface="+mn-ea"/>
                          <a:cs typeface="+mn-cs"/>
                        </a:rPr>
                        <a:t>
  I am Kristina, photographer and product marketeer at Infineon Villach. Thanks to my educational background in network technology and international business management, I am able to act as an interface between our customers and our development team. My ultimate goal is to sell High Voltage MOSFETs. 
I am a creative and multifaceted person. In both, at my nature photography and at work, I enjoy the big scope of creativity and the way I can unfold my strengths.
#iaminfineon #infineonaustria #microchips #waferproduction #productmarketing #technology #5G #photography # #smartbuilding #LEDLighting
We are growing, grow with us: https://fcld.ly/ny6cetv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https://image-store.slidesharecdn.com/1cd0f2a9-1681-4676-994f-7cd393851e9c-large.jpeg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07/14/2019 04:10:51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9577003"/>
                  </a:ext>
                </a:extLst>
              </a:tr>
            </a:tbl>
          </a:graphicData>
        </a:graphic>
      </p:graphicFrame>
      <p:sp>
        <p:nvSpPr>
          <p:cNvPr id="4" name="Text Placeholder 3">
            <a:extLst>
              <a:ext uri="{FF2B5EF4-FFF2-40B4-BE49-F238E27FC236}">
                <a16:creationId xmlns:a16="http://schemas.microsoft.com/office/drawing/2014/main" id="{8EF43D02-53AB-4B6A-9EFE-64DADF98CD3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96414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B2BAD-A561-4386-BAFE-122655C2E8A0}"/>
              </a:ext>
            </a:extLst>
          </p:cNvPr>
          <p:cNvSpPr>
            <a:spLocks noGrp="1"/>
          </p:cNvSpPr>
          <p:nvPr>
            <p:ph type="title"/>
          </p:nvPr>
        </p:nvSpPr>
        <p:spPr/>
        <p:txBody>
          <a:bodyPr/>
          <a:lstStyle/>
          <a:p>
            <a:r>
              <a:rPr lang="en-US"/>
              <a:t>LinkedIn Post Overview | Corporate_SoMe - 4 of 14</a:t>
            </a:r>
          </a:p>
        </p:txBody>
      </p:sp>
      <p:graphicFrame>
        <p:nvGraphicFramePr>
          <p:cNvPr id="5" name="Table Placeholder 4">
            <a:extLst>
              <a:ext uri="{FF2B5EF4-FFF2-40B4-BE49-F238E27FC236}">
                <a16:creationId xmlns:a16="http://schemas.microsoft.com/office/drawing/2014/main" id="{E59AE913-ACBF-46DA-97B6-73263DC4C082}"/>
              </a:ext>
            </a:extLst>
          </p:cNvPr>
          <p:cNvGraphicFramePr>
            <a:graphicFrameLocks noGrp="1"/>
          </p:cNvGraphicFramePr>
          <p:nvPr>
            <p:ph type="tbl" sz="quarter" idx="13"/>
            <p:extLst>
              <p:ext uri="{D42A27DB-BD31-4B8C-83A1-F6EECF244321}">
                <p14:modId xmlns:p14="http://schemas.microsoft.com/office/powerpoint/2010/main" val="3731895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69342044"/>
                    </a:ext>
                  </a:extLst>
                </a:gridCol>
                <a:gridCol w="905256">
                  <a:extLst>
                    <a:ext uri="{9D8B030D-6E8A-4147-A177-3AD203B41FA5}">
                      <a16:colId xmlns:a16="http://schemas.microsoft.com/office/drawing/2014/main" val="1597568647"/>
                    </a:ext>
                  </a:extLst>
                </a:gridCol>
                <a:gridCol w="822960">
                  <a:extLst>
                    <a:ext uri="{9D8B030D-6E8A-4147-A177-3AD203B41FA5}">
                      <a16:colId xmlns:a16="http://schemas.microsoft.com/office/drawing/2014/main" val="3923008628"/>
                    </a:ext>
                  </a:extLst>
                </a:gridCol>
                <a:gridCol w="987552">
                  <a:extLst>
                    <a:ext uri="{9D8B030D-6E8A-4147-A177-3AD203B41FA5}">
                      <a16:colId xmlns:a16="http://schemas.microsoft.com/office/drawing/2014/main" val="4152611147"/>
                    </a:ext>
                  </a:extLst>
                </a:gridCol>
                <a:gridCol w="987552">
                  <a:extLst>
                    <a:ext uri="{9D8B030D-6E8A-4147-A177-3AD203B41FA5}">
                      <a16:colId xmlns:a16="http://schemas.microsoft.com/office/drawing/2014/main" val="325377620"/>
                    </a:ext>
                  </a:extLst>
                </a:gridCol>
                <a:gridCol w="987552">
                  <a:extLst>
                    <a:ext uri="{9D8B030D-6E8A-4147-A177-3AD203B41FA5}">
                      <a16:colId xmlns:a16="http://schemas.microsoft.com/office/drawing/2014/main" val="1652819343"/>
                    </a:ext>
                  </a:extLst>
                </a:gridCol>
                <a:gridCol w="987552">
                  <a:extLst>
                    <a:ext uri="{9D8B030D-6E8A-4147-A177-3AD203B41FA5}">
                      <a16:colId xmlns:a16="http://schemas.microsoft.com/office/drawing/2014/main" val="52693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4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- 2019-06-14 08:10:35 </a:t>
                      </a:r>
                      <a:r>
                        <a:rPr kumimoji="0" lang="en-US" sz="1000" b="0" i="0" u="none" strike="noStrike" kern="1200" cap="none" spc="0" normalizeH="0" baseline="0" noProof="0">
                          <a:ln>
                            <a:noFill/>
                          </a:ln>
                          <a:solidFill>
                            <a:prstClr val="black"/>
                          </a:solidFill>
                          <a:effectLst/>
                          <a:uLnTx/>
                          <a:uFillTx/>
                          <a:latin typeface="+mn-lt"/>
                          <a:ea typeface="+mn-ea"/>
                          <a:cs typeface="+mn-cs"/>
                        </a:rPr>
                        <a:t>
  We look forward to discuss the potential of Artificial Intelligence with Tong Hsien-Hui of SGInnovate and our CEO Reinhard Ploss on June 17.
More information: https://fcld.ly/j0kuazv
Live stream on YouTube: https://fcld.ly/gyjtz2n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https://image-store.slidesharecdn.com/fb3f2817-065a-480f-9801-7feb7c748bb9-large.png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07/14/2019 04:10:51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956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- 2019-06-25 08:00:38 </a:t>
                      </a:r>
                      <a:r>
                        <a:rPr kumimoji="0" lang="en-US" sz="1000" b="0" i="0" u="none" strike="noStrike" kern="1200" cap="none" spc="0" normalizeH="0" baseline="0" noProof="0">
                          <a:ln>
                            <a:noFill/>
                          </a:ln>
                          <a:solidFill>
                            <a:prstClr val="black"/>
                          </a:solidFill>
                          <a:effectLst/>
                          <a:uLnTx/>
                          <a:uFillTx/>
                          <a:latin typeface="+mn-lt"/>
                          <a:ea typeface="+mn-ea"/>
                          <a:cs typeface="+mn-cs"/>
                        </a:rPr>
                        <a:t>
  Meet Roboy, an advanced humanoid robot, at the Infineon booth 429 in hall 1 of SENSOR+TEST 2019, starting in Nuremberg today!
More information: https://bit.ly/2WKY7wy #Roboy Roboy Junior #robot #sensortest #freehugs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https://image-store.slidesharecdn.com/56208ac8-74d0-42c0-a84d-d807752f6d24-large.png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07/24/2019 04:13:35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6367917"/>
                  </a:ext>
                </a:extLst>
              </a:tr>
            </a:tbl>
          </a:graphicData>
        </a:graphic>
      </p:graphicFrame>
      <p:sp>
        <p:nvSpPr>
          <p:cNvPr id="4" name="Text Placeholder 3">
            <a:extLst>
              <a:ext uri="{FF2B5EF4-FFF2-40B4-BE49-F238E27FC236}">
                <a16:creationId xmlns:a16="http://schemas.microsoft.com/office/drawing/2014/main" id="{6B4D7FF9-B941-40D2-917C-7E1011B92E3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58876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CD068-B027-4169-93DA-4B2918749958}"/>
              </a:ext>
            </a:extLst>
          </p:cNvPr>
          <p:cNvSpPr>
            <a:spLocks noGrp="1"/>
          </p:cNvSpPr>
          <p:nvPr>
            <p:ph type="title"/>
          </p:nvPr>
        </p:nvSpPr>
        <p:spPr/>
        <p:txBody>
          <a:bodyPr/>
          <a:lstStyle/>
          <a:p>
            <a:r>
              <a:rPr lang="en-US"/>
              <a:t>LinkedIn Post Overview | Corporate_SoMe - 5 of 14</a:t>
            </a:r>
          </a:p>
        </p:txBody>
      </p:sp>
      <p:graphicFrame>
        <p:nvGraphicFramePr>
          <p:cNvPr id="5" name="Table Placeholder 4">
            <a:extLst>
              <a:ext uri="{FF2B5EF4-FFF2-40B4-BE49-F238E27FC236}">
                <a16:creationId xmlns:a16="http://schemas.microsoft.com/office/drawing/2014/main" id="{A8060C1E-AF1A-4996-9275-D3C11E86582C}"/>
              </a:ext>
            </a:extLst>
          </p:cNvPr>
          <p:cNvGraphicFramePr>
            <a:graphicFrameLocks noGrp="1"/>
          </p:cNvGraphicFramePr>
          <p:nvPr>
            <p:ph type="tbl" sz="quarter" idx="13"/>
            <p:extLst>
              <p:ext uri="{D42A27DB-BD31-4B8C-83A1-F6EECF244321}">
                <p14:modId xmlns:p14="http://schemas.microsoft.com/office/powerpoint/2010/main" val="203511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06462392"/>
                    </a:ext>
                  </a:extLst>
                </a:gridCol>
                <a:gridCol w="905256">
                  <a:extLst>
                    <a:ext uri="{9D8B030D-6E8A-4147-A177-3AD203B41FA5}">
                      <a16:colId xmlns:a16="http://schemas.microsoft.com/office/drawing/2014/main" val="2723411771"/>
                    </a:ext>
                  </a:extLst>
                </a:gridCol>
                <a:gridCol w="822960">
                  <a:extLst>
                    <a:ext uri="{9D8B030D-6E8A-4147-A177-3AD203B41FA5}">
                      <a16:colId xmlns:a16="http://schemas.microsoft.com/office/drawing/2014/main" val="58672945"/>
                    </a:ext>
                  </a:extLst>
                </a:gridCol>
                <a:gridCol w="987552">
                  <a:extLst>
                    <a:ext uri="{9D8B030D-6E8A-4147-A177-3AD203B41FA5}">
                      <a16:colId xmlns:a16="http://schemas.microsoft.com/office/drawing/2014/main" val="831929873"/>
                    </a:ext>
                  </a:extLst>
                </a:gridCol>
                <a:gridCol w="987552">
                  <a:extLst>
                    <a:ext uri="{9D8B030D-6E8A-4147-A177-3AD203B41FA5}">
                      <a16:colId xmlns:a16="http://schemas.microsoft.com/office/drawing/2014/main" val="614740748"/>
                    </a:ext>
                  </a:extLst>
                </a:gridCol>
                <a:gridCol w="987552">
                  <a:extLst>
                    <a:ext uri="{9D8B030D-6E8A-4147-A177-3AD203B41FA5}">
                      <a16:colId xmlns:a16="http://schemas.microsoft.com/office/drawing/2014/main" val="3730725369"/>
                    </a:ext>
                  </a:extLst>
                </a:gridCol>
                <a:gridCol w="987552">
                  <a:extLst>
                    <a:ext uri="{9D8B030D-6E8A-4147-A177-3AD203B41FA5}">
                      <a16:colId xmlns:a16="http://schemas.microsoft.com/office/drawing/2014/main" val="122819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693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- 2019-06-17 10:05:27 </a:t>
                      </a:r>
                      <a:r>
                        <a:rPr kumimoji="0" lang="en-US" sz="1000" b="0" i="0" u="none" strike="noStrike" kern="1200" cap="none" spc="0" normalizeH="0" baseline="0" noProof="0">
                          <a:ln>
                            <a:noFill/>
                          </a:ln>
                          <a:solidFill>
                            <a:prstClr val="black"/>
                          </a:solidFill>
                          <a:effectLst/>
                          <a:uLnTx/>
                          <a:uFillTx/>
                          <a:latin typeface="+mn-lt"/>
                          <a:ea typeface="+mn-ea"/>
                          <a:cs typeface="+mn-cs"/>
                        </a:rPr>
                        <a:t>
  Infineon teamed up with LG Electronics to organize the &lt;/&gt; Make Hackathon, powered by Plug and Play Asia Pacific. Together we want to empower start-ups and student entrepreneurs from all around the world to create new technological solutions for IoT.
Read more: https://lnkd.in/gtZxiWQ
#IoT #InfineonLGmake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https://image-store.slidesharecdn.com/b66f8799-6316-4086-ae32-fb1830532227-large.png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04:11:27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062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- 2019-06-05 09:05:13 </a:t>
                      </a:r>
                      <a:r>
                        <a:rPr kumimoji="0" lang="en-US" sz="1000" b="0" i="0" u="none" strike="noStrike" kern="1200" cap="none" spc="0" normalizeH="0" baseline="0" noProof="0">
                          <a:ln>
                            <a:noFill/>
                          </a:ln>
                          <a:solidFill>
                            <a:prstClr val="black"/>
                          </a:solidFill>
                          <a:effectLst/>
                          <a:uLnTx/>
                          <a:uFillTx/>
                          <a:latin typeface="+mn-lt"/>
                          <a:ea typeface="+mn-ea"/>
                          <a:cs typeface="+mn-cs"/>
                        </a:rPr>
                        <a:t>
  Dive into the world of smart factories: https://lnkd.in/dbFQJMh 
#IIoT #IoT #Industry40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https://image-store.slidesharecdn.com/de228a08-79d6-4af7-b8e9-e092d717c0d3-large.png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4892979"/>
                  </a:ext>
                </a:extLst>
              </a:tr>
            </a:tbl>
          </a:graphicData>
        </a:graphic>
      </p:graphicFrame>
      <p:sp>
        <p:nvSpPr>
          <p:cNvPr id="4" name="Text Placeholder 3">
            <a:extLst>
              <a:ext uri="{FF2B5EF4-FFF2-40B4-BE49-F238E27FC236}">
                <a16:creationId xmlns:a16="http://schemas.microsoft.com/office/drawing/2014/main" id="{90124F6B-6E62-4290-B1B3-A6C321FBED2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00195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4C5B-A3CB-4CEB-8313-DBB65577E1BA}"/>
              </a:ext>
            </a:extLst>
          </p:cNvPr>
          <p:cNvSpPr>
            <a:spLocks noGrp="1"/>
          </p:cNvSpPr>
          <p:nvPr>
            <p:ph type="title"/>
          </p:nvPr>
        </p:nvSpPr>
        <p:spPr/>
        <p:txBody>
          <a:bodyPr/>
          <a:lstStyle/>
          <a:p>
            <a:r>
              <a:rPr lang="en-US"/>
              <a:t>LinkedIn Post Overview | Corporate_SoMe - 6 of 14</a:t>
            </a:r>
          </a:p>
        </p:txBody>
      </p:sp>
      <p:graphicFrame>
        <p:nvGraphicFramePr>
          <p:cNvPr id="5" name="Table Placeholder 4">
            <a:extLst>
              <a:ext uri="{FF2B5EF4-FFF2-40B4-BE49-F238E27FC236}">
                <a16:creationId xmlns:a16="http://schemas.microsoft.com/office/drawing/2014/main" id="{3D9400EA-FB74-45A5-8A53-A1F89EC9592C}"/>
              </a:ext>
            </a:extLst>
          </p:cNvPr>
          <p:cNvGraphicFramePr>
            <a:graphicFrameLocks noGrp="1"/>
          </p:cNvGraphicFramePr>
          <p:nvPr>
            <p:ph type="tbl" sz="quarter" idx="13"/>
            <p:extLst>
              <p:ext uri="{D42A27DB-BD31-4B8C-83A1-F6EECF244321}">
                <p14:modId xmlns:p14="http://schemas.microsoft.com/office/powerpoint/2010/main" val="171003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10024575"/>
                    </a:ext>
                  </a:extLst>
                </a:gridCol>
                <a:gridCol w="905256">
                  <a:extLst>
                    <a:ext uri="{9D8B030D-6E8A-4147-A177-3AD203B41FA5}">
                      <a16:colId xmlns:a16="http://schemas.microsoft.com/office/drawing/2014/main" val="3655158219"/>
                    </a:ext>
                  </a:extLst>
                </a:gridCol>
                <a:gridCol w="822960">
                  <a:extLst>
                    <a:ext uri="{9D8B030D-6E8A-4147-A177-3AD203B41FA5}">
                      <a16:colId xmlns:a16="http://schemas.microsoft.com/office/drawing/2014/main" val="2407374708"/>
                    </a:ext>
                  </a:extLst>
                </a:gridCol>
                <a:gridCol w="987552">
                  <a:extLst>
                    <a:ext uri="{9D8B030D-6E8A-4147-A177-3AD203B41FA5}">
                      <a16:colId xmlns:a16="http://schemas.microsoft.com/office/drawing/2014/main" val="3785472742"/>
                    </a:ext>
                  </a:extLst>
                </a:gridCol>
                <a:gridCol w="987552">
                  <a:extLst>
                    <a:ext uri="{9D8B030D-6E8A-4147-A177-3AD203B41FA5}">
                      <a16:colId xmlns:a16="http://schemas.microsoft.com/office/drawing/2014/main" val="2617547369"/>
                    </a:ext>
                  </a:extLst>
                </a:gridCol>
                <a:gridCol w="987552">
                  <a:extLst>
                    <a:ext uri="{9D8B030D-6E8A-4147-A177-3AD203B41FA5}">
                      <a16:colId xmlns:a16="http://schemas.microsoft.com/office/drawing/2014/main" val="1082323173"/>
                    </a:ext>
                  </a:extLst>
                </a:gridCol>
                <a:gridCol w="987552">
                  <a:extLst>
                    <a:ext uri="{9D8B030D-6E8A-4147-A177-3AD203B41FA5}">
                      <a16:colId xmlns:a16="http://schemas.microsoft.com/office/drawing/2014/main" val="906234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041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- 2019-06-26 08:00:26 </a:t>
                      </a:r>
                      <a:r>
                        <a:rPr kumimoji="0" lang="en-US" sz="1000" b="0" i="0" u="none" strike="noStrike" kern="1200" cap="none" spc="0" normalizeH="0" baseline="0" noProof="0">
                          <a:ln>
                            <a:noFill/>
                          </a:ln>
                          <a:solidFill>
                            <a:prstClr val="black"/>
                          </a:solidFill>
                          <a:effectLst/>
                          <a:uLnTx/>
                          <a:uFillTx/>
                          <a:latin typeface="+mn-lt"/>
                          <a:ea typeface="+mn-ea"/>
                          <a:cs typeface="+mn-cs"/>
                        </a:rPr>
                        <a:t>
  In our connected world, cyber security is more important than ever before. But what does the term really mean? 
#cybersecurity #security #IoT #CybersecurityAct #EUCyberAct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https://image-store.slidesharecdn.com/6506cf30-6f1a-402a-95c2-9ff8644ec7b7-large.png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07/20/2019 04:11:22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600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- 2019-06-27 12:55:09 </a:t>
                      </a:r>
                      <a:r>
                        <a:rPr kumimoji="0" lang="en-US" sz="1000" b="0" i="0" u="none" strike="noStrike" kern="1200" cap="none" spc="0" normalizeH="0" baseline="0" noProof="0">
                          <a:ln>
                            <a:noFill/>
                          </a:ln>
                          <a:solidFill>
                            <a:prstClr val="black"/>
                          </a:solidFill>
                          <a:effectLst/>
                          <a:uLnTx/>
                          <a:uFillTx/>
                          <a:latin typeface="+mn-lt"/>
                          <a:ea typeface="+mn-ea"/>
                          <a:cs typeface="+mn-cs"/>
                        </a:rPr>
                        <a:t>
  Smart Home: Most Germans are willing to pay more for devices which are protected against attacks and data theft. Read more survey results here: https://bit.ly/2YmMaLi 
#smarthome #security #EUCyberAct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https://image-store.slidesharecdn.com/e2446718-6581-4d9f-a822-bf753624d001-large.jpeg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07/22/2019 04:11:46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7488743"/>
                  </a:ext>
                </a:extLst>
              </a:tr>
            </a:tbl>
          </a:graphicData>
        </a:graphic>
      </p:graphicFrame>
      <p:sp>
        <p:nvSpPr>
          <p:cNvPr id="4" name="Text Placeholder 3">
            <a:extLst>
              <a:ext uri="{FF2B5EF4-FFF2-40B4-BE49-F238E27FC236}">
                <a16:creationId xmlns:a16="http://schemas.microsoft.com/office/drawing/2014/main" id="{9D9A2A4E-9722-4F60-8D59-991DD2CA265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97094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F1042-7C25-4EAF-B2A4-A15E12CCD104}"/>
              </a:ext>
            </a:extLst>
          </p:cNvPr>
          <p:cNvSpPr>
            <a:spLocks noGrp="1"/>
          </p:cNvSpPr>
          <p:nvPr>
            <p:ph type="title"/>
          </p:nvPr>
        </p:nvSpPr>
        <p:spPr/>
        <p:txBody>
          <a:bodyPr/>
          <a:lstStyle/>
          <a:p>
            <a:r>
              <a:rPr lang="en-US"/>
              <a:t>LinkedIn Post Overview | Corporate_SoMe - 7 of 14</a:t>
            </a:r>
          </a:p>
        </p:txBody>
      </p:sp>
      <p:graphicFrame>
        <p:nvGraphicFramePr>
          <p:cNvPr id="5" name="Table Placeholder 4">
            <a:extLst>
              <a:ext uri="{FF2B5EF4-FFF2-40B4-BE49-F238E27FC236}">
                <a16:creationId xmlns:a16="http://schemas.microsoft.com/office/drawing/2014/main" id="{5A9135EF-D229-481B-BD43-ADACD857CC3F}"/>
              </a:ext>
            </a:extLst>
          </p:cNvPr>
          <p:cNvGraphicFramePr>
            <a:graphicFrameLocks noGrp="1"/>
          </p:cNvGraphicFramePr>
          <p:nvPr>
            <p:ph type="tbl" sz="quarter" idx="13"/>
            <p:extLst>
              <p:ext uri="{D42A27DB-BD31-4B8C-83A1-F6EECF244321}">
                <p14:modId xmlns:p14="http://schemas.microsoft.com/office/powerpoint/2010/main" val="3463784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73089628"/>
                    </a:ext>
                  </a:extLst>
                </a:gridCol>
                <a:gridCol w="905256">
                  <a:extLst>
                    <a:ext uri="{9D8B030D-6E8A-4147-A177-3AD203B41FA5}">
                      <a16:colId xmlns:a16="http://schemas.microsoft.com/office/drawing/2014/main" val="1071860062"/>
                    </a:ext>
                  </a:extLst>
                </a:gridCol>
                <a:gridCol w="822960">
                  <a:extLst>
                    <a:ext uri="{9D8B030D-6E8A-4147-A177-3AD203B41FA5}">
                      <a16:colId xmlns:a16="http://schemas.microsoft.com/office/drawing/2014/main" val="2181408235"/>
                    </a:ext>
                  </a:extLst>
                </a:gridCol>
                <a:gridCol w="987552">
                  <a:extLst>
                    <a:ext uri="{9D8B030D-6E8A-4147-A177-3AD203B41FA5}">
                      <a16:colId xmlns:a16="http://schemas.microsoft.com/office/drawing/2014/main" val="3774049277"/>
                    </a:ext>
                  </a:extLst>
                </a:gridCol>
                <a:gridCol w="987552">
                  <a:extLst>
                    <a:ext uri="{9D8B030D-6E8A-4147-A177-3AD203B41FA5}">
                      <a16:colId xmlns:a16="http://schemas.microsoft.com/office/drawing/2014/main" val="3289902661"/>
                    </a:ext>
                  </a:extLst>
                </a:gridCol>
                <a:gridCol w="987552">
                  <a:extLst>
                    <a:ext uri="{9D8B030D-6E8A-4147-A177-3AD203B41FA5}">
                      <a16:colId xmlns:a16="http://schemas.microsoft.com/office/drawing/2014/main" val="239228048"/>
                    </a:ext>
                  </a:extLst>
                </a:gridCol>
                <a:gridCol w="987552">
                  <a:extLst>
                    <a:ext uri="{9D8B030D-6E8A-4147-A177-3AD203B41FA5}">
                      <a16:colId xmlns:a16="http://schemas.microsoft.com/office/drawing/2014/main" val="54357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563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- 2019-06-12 12:00:30 </a:t>
                      </a:r>
                      <a:r>
                        <a:rPr kumimoji="0" lang="en-US" sz="1000" b="0" i="0" u="none" strike="noStrike" kern="1200" cap="none" spc="0" normalizeH="0" baseline="0" noProof="0">
                          <a:ln>
                            <a:noFill/>
                          </a:ln>
                          <a:solidFill>
                            <a:prstClr val="black"/>
                          </a:solidFill>
                          <a:effectLst/>
                          <a:uLnTx/>
                          <a:uFillTx/>
                          <a:latin typeface="+mn-lt"/>
                          <a:ea typeface="+mn-ea"/>
                          <a:cs typeface="+mn-cs"/>
                        </a:rPr>
                        <a:t>
  How do users and machines communicate with each other now and in the future? Find out: https://lnkd.in/d2TKmFB 
#HMI #IoT #InternetofThings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https://image-store.slidesharecdn.com/5226bc0c-3364-4a83-bc23-79f25460ca1d-large.png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07/04/2019 04:09:19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2339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- 2019-06-12 14:29:45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more and more people worldwide are moving to cities? Find more facts about urbanization and its challenges: https://lnkd.in/dPfsEt3
#urbanization #smartcity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https://media.licdn.com/dms/image/C4D22AQGsllTDRtKvSw/feedshare-shrink_1280/0?e=1567036800&amp;v=beta&amp;t=frepKLrLXGECiRNEaOiLu20cwKGkiXrEurwGadWFebo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07/23/2019 04:10:11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3197373"/>
                  </a:ext>
                </a:extLst>
              </a:tr>
            </a:tbl>
          </a:graphicData>
        </a:graphic>
      </p:graphicFrame>
      <p:sp>
        <p:nvSpPr>
          <p:cNvPr id="4" name="Text Placeholder 3">
            <a:extLst>
              <a:ext uri="{FF2B5EF4-FFF2-40B4-BE49-F238E27FC236}">
                <a16:creationId xmlns:a16="http://schemas.microsoft.com/office/drawing/2014/main" id="{F4C1FBF0-8392-4B85-8927-C81B4D8DB68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32776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DC2CA-68F2-4FEF-B153-571DAC2D8787}"/>
              </a:ext>
            </a:extLst>
          </p:cNvPr>
          <p:cNvSpPr>
            <a:spLocks noGrp="1"/>
          </p:cNvSpPr>
          <p:nvPr>
            <p:ph type="title"/>
          </p:nvPr>
        </p:nvSpPr>
        <p:spPr/>
        <p:txBody>
          <a:bodyPr/>
          <a:lstStyle/>
          <a:p>
            <a:r>
              <a:rPr lang="en-US"/>
              <a:t>LinkedIn Post Overview | Corporate_SoMe - 8 of 14</a:t>
            </a:r>
          </a:p>
        </p:txBody>
      </p:sp>
      <p:graphicFrame>
        <p:nvGraphicFramePr>
          <p:cNvPr id="5" name="Table Placeholder 4">
            <a:extLst>
              <a:ext uri="{FF2B5EF4-FFF2-40B4-BE49-F238E27FC236}">
                <a16:creationId xmlns:a16="http://schemas.microsoft.com/office/drawing/2014/main" id="{611726D8-2E92-436D-BED0-7793DEFE0240}"/>
              </a:ext>
            </a:extLst>
          </p:cNvPr>
          <p:cNvGraphicFramePr>
            <a:graphicFrameLocks noGrp="1"/>
          </p:cNvGraphicFramePr>
          <p:nvPr>
            <p:ph type="tbl" sz="quarter" idx="13"/>
            <p:extLst>
              <p:ext uri="{D42A27DB-BD31-4B8C-83A1-F6EECF244321}">
                <p14:modId xmlns:p14="http://schemas.microsoft.com/office/powerpoint/2010/main" val="131318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72643616"/>
                    </a:ext>
                  </a:extLst>
                </a:gridCol>
                <a:gridCol w="905256">
                  <a:extLst>
                    <a:ext uri="{9D8B030D-6E8A-4147-A177-3AD203B41FA5}">
                      <a16:colId xmlns:a16="http://schemas.microsoft.com/office/drawing/2014/main" val="3583864524"/>
                    </a:ext>
                  </a:extLst>
                </a:gridCol>
                <a:gridCol w="822960">
                  <a:extLst>
                    <a:ext uri="{9D8B030D-6E8A-4147-A177-3AD203B41FA5}">
                      <a16:colId xmlns:a16="http://schemas.microsoft.com/office/drawing/2014/main" val="2192606323"/>
                    </a:ext>
                  </a:extLst>
                </a:gridCol>
                <a:gridCol w="987552">
                  <a:extLst>
                    <a:ext uri="{9D8B030D-6E8A-4147-A177-3AD203B41FA5}">
                      <a16:colId xmlns:a16="http://schemas.microsoft.com/office/drawing/2014/main" val="3821929362"/>
                    </a:ext>
                  </a:extLst>
                </a:gridCol>
                <a:gridCol w="987552">
                  <a:extLst>
                    <a:ext uri="{9D8B030D-6E8A-4147-A177-3AD203B41FA5}">
                      <a16:colId xmlns:a16="http://schemas.microsoft.com/office/drawing/2014/main" val="1348460227"/>
                    </a:ext>
                  </a:extLst>
                </a:gridCol>
                <a:gridCol w="987552">
                  <a:extLst>
                    <a:ext uri="{9D8B030D-6E8A-4147-A177-3AD203B41FA5}">
                      <a16:colId xmlns:a16="http://schemas.microsoft.com/office/drawing/2014/main" val="3392796938"/>
                    </a:ext>
                  </a:extLst>
                </a:gridCol>
                <a:gridCol w="987552">
                  <a:extLst>
                    <a:ext uri="{9D8B030D-6E8A-4147-A177-3AD203B41FA5}">
                      <a16:colId xmlns:a16="http://schemas.microsoft.com/office/drawing/2014/main" val="2395834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779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- 2019-06-11 07:45:17 </a:t>
                      </a:r>
                      <a:r>
                        <a:rPr kumimoji="0" lang="en-US" sz="1000" b="0" i="0" u="none" strike="noStrike" kern="1200" cap="none" spc="0" normalizeH="0" baseline="0" noProof="0">
                          <a:ln>
                            <a:noFill/>
                          </a:ln>
                          <a:solidFill>
                            <a:prstClr val="black"/>
                          </a:solidFill>
                          <a:effectLst/>
                          <a:uLnTx/>
                          <a:uFillTx/>
                          <a:latin typeface="+mn-lt"/>
                          <a:ea typeface="+mn-ea"/>
                          <a:cs typeface="+mn-cs"/>
                        </a:rPr>
                        <a:t>
  You want to find out how to leverage eSIM standards evolution for a business model revolution? Then check out our on-demand weminar: https://bit.ly/2QWG80P #webinar #eSim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https://image-store.slidesharecdn.com/92a654ce-66b8-4cbc-9fcd-6be589188d91-large.jpeg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227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- 2019-06-24 08:00:17 </a:t>
                      </a:r>
                      <a:r>
                        <a:rPr kumimoji="0" lang="en-US" sz="1000" b="0" i="0" u="none" strike="noStrike" kern="1200" cap="none" spc="0" normalizeH="0" baseline="0" noProof="0">
                          <a:ln>
                            <a:noFill/>
                          </a:ln>
                          <a:solidFill>
                            <a:prstClr val="black"/>
                          </a:solidFill>
                          <a:effectLst/>
                          <a:uLnTx/>
                          <a:uFillTx/>
                          <a:latin typeface="+mn-lt"/>
                          <a:ea typeface="+mn-ea"/>
                          <a:cs typeface="+mn-cs"/>
                        </a:rPr>
                        <a:t>
  What could the city of tomorrow look like? Find out: https://lnkd.in/d_bQHR4 
#smartcity #urbanization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https://image-store.slidesharecdn.com/f370df53-9fba-4d86-b6ed-b0b8489d62cb-large.jpeg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07/24/2019 04:13:35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3209612"/>
                  </a:ext>
                </a:extLst>
              </a:tr>
            </a:tbl>
          </a:graphicData>
        </a:graphic>
      </p:graphicFrame>
      <p:sp>
        <p:nvSpPr>
          <p:cNvPr id="4" name="Text Placeholder 3">
            <a:extLst>
              <a:ext uri="{FF2B5EF4-FFF2-40B4-BE49-F238E27FC236}">
                <a16:creationId xmlns:a16="http://schemas.microsoft.com/office/drawing/2014/main" id="{D2F415E9-7A4D-49A6-BC03-25FF801C585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527617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9C08-C709-4176-AB7F-13E50E6C6783}"/>
              </a:ext>
            </a:extLst>
          </p:cNvPr>
          <p:cNvSpPr>
            <a:spLocks noGrp="1"/>
          </p:cNvSpPr>
          <p:nvPr>
            <p:ph type="title"/>
          </p:nvPr>
        </p:nvSpPr>
        <p:spPr/>
        <p:txBody>
          <a:bodyPr/>
          <a:lstStyle/>
          <a:p>
            <a:r>
              <a:rPr lang="en-US"/>
              <a:t>LinkedIn Post Overview | Corporate_SoMe - 9 of 14</a:t>
            </a:r>
          </a:p>
        </p:txBody>
      </p:sp>
      <p:graphicFrame>
        <p:nvGraphicFramePr>
          <p:cNvPr id="5" name="Table Placeholder 4">
            <a:extLst>
              <a:ext uri="{FF2B5EF4-FFF2-40B4-BE49-F238E27FC236}">
                <a16:creationId xmlns:a16="http://schemas.microsoft.com/office/drawing/2014/main" id="{375DAE50-2A64-4512-A033-2161E132DF77}"/>
              </a:ext>
            </a:extLst>
          </p:cNvPr>
          <p:cNvGraphicFramePr>
            <a:graphicFrameLocks noGrp="1"/>
          </p:cNvGraphicFramePr>
          <p:nvPr>
            <p:ph type="tbl" sz="quarter" idx="13"/>
            <p:extLst>
              <p:ext uri="{D42A27DB-BD31-4B8C-83A1-F6EECF244321}">
                <p14:modId xmlns:p14="http://schemas.microsoft.com/office/powerpoint/2010/main" val="41041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87832028"/>
                    </a:ext>
                  </a:extLst>
                </a:gridCol>
                <a:gridCol w="905256">
                  <a:extLst>
                    <a:ext uri="{9D8B030D-6E8A-4147-A177-3AD203B41FA5}">
                      <a16:colId xmlns:a16="http://schemas.microsoft.com/office/drawing/2014/main" val="1914616965"/>
                    </a:ext>
                  </a:extLst>
                </a:gridCol>
                <a:gridCol w="822960">
                  <a:extLst>
                    <a:ext uri="{9D8B030D-6E8A-4147-A177-3AD203B41FA5}">
                      <a16:colId xmlns:a16="http://schemas.microsoft.com/office/drawing/2014/main" val="2299939986"/>
                    </a:ext>
                  </a:extLst>
                </a:gridCol>
                <a:gridCol w="987552">
                  <a:extLst>
                    <a:ext uri="{9D8B030D-6E8A-4147-A177-3AD203B41FA5}">
                      <a16:colId xmlns:a16="http://schemas.microsoft.com/office/drawing/2014/main" val="3211511615"/>
                    </a:ext>
                  </a:extLst>
                </a:gridCol>
                <a:gridCol w="987552">
                  <a:extLst>
                    <a:ext uri="{9D8B030D-6E8A-4147-A177-3AD203B41FA5}">
                      <a16:colId xmlns:a16="http://schemas.microsoft.com/office/drawing/2014/main" val="3380818283"/>
                    </a:ext>
                  </a:extLst>
                </a:gridCol>
                <a:gridCol w="987552">
                  <a:extLst>
                    <a:ext uri="{9D8B030D-6E8A-4147-A177-3AD203B41FA5}">
                      <a16:colId xmlns:a16="http://schemas.microsoft.com/office/drawing/2014/main" val="1792236626"/>
                    </a:ext>
                  </a:extLst>
                </a:gridCol>
                <a:gridCol w="987552">
                  <a:extLst>
                    <a:ext uri="{9D8B030D-6E8A-4147-A177-3AD203B41FA5}">
                      <a16:colId xmlns:a16="http://schemas.microsoft.com/office/drawing/2014/main" val="3220975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7332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- 2019-06-15 07:00:29 </a:t>
                      </a:r>
                      <a:r>
                        <a:rPr kumimoji="0" lang="en-US" sz="1000" b="0" i="0" u="none" strike="noStrike" kern="1200" cap="none" spc="0" normalizeH="0" baseline="0" noProof="0">
                          <a:ln>
                            <a:noFill/>
                          </a:ln>
                          <a:solidFill>
                            <a:prstClr val="black"/>
                          </a:solidFill>
                          <a:effectLst/>
                          <a:uLnTx/>
                          <a:uFillTx/>
                          <a:latin typeface="+mn-lt"/>
                          <a:ea typeface="+mn-ea"/>
                          <a:cs typeface="+mn-cs"/>
                        </a:rPr>
                        <a:t>
  WANTED: Quality Manager for Multichips and ICs at our Infineon site in Villach! If you are a talented communicator with passion for technical topics and commitment for customer concerns, this might be exactly the right job for you. Seize the chance and become part of our global quality management team striving for outstanding quality of products and services. Apply now! #jobopportunity #qualitymanager #infineonaustria #villach #pmm #joinus #applynow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https://assets.fcld.me/uploads/assets/4953/2gn8czcm0bi8wg08ogcs84g8gskcs0s8w4kokgo0k04oo8kwgw.jpg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1214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- 2019-06-21 09:00:22 </a:t>
                      </a:r>
                      <a:r>
                        <a:rPr kumimoji="0" lang="en-US" sz="1000" b="0" i="0" u="none" strike="noStrike" kern="1200" cap="none" spc="0" normalizeH="0" baseline="0" noProof="0">
                          <a:ln>
                            <a:noFill/>
                          </a:ln>
                          <a:solidFill>
                            <a:prstClr val="black"/>
                          </a:solidFill>
                          <a:effectLst/>
                          <a:uLnTx/>
                          <a:uFillTx/>
                          <a:latin typeface="+mn-lt"/>
                          <a:ea typeface="+mn-ea"/>
                          <a:cs typeface="+mn-cs"/>
                        </a:rPr>
                        <a:t>
  Join us from 25 to 27 June at SENSOR + TEST 2019 in Nuremberg, Germany! At our booth 429 in hall 1, we will showcase exciting breakthroughs to meet the fast-growing demand for sensor, measuring and testing systems. Get an impression: https://lnkd.in/dSUeuAq
#sensortest #sensor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https://image-store.slidesharecdn.com/3a853ca1-4a88-4b73-b592-981151c44d81-large.png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04:12:48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476940"/>
                  </a:ext>
                </a:extLst>
              </a:tr>
            </a:tbl>
          </a:graphicData>
        </a:graphic>
      </p:graphicFrame>
      <p:sp>
        <p:nvSpPr>
          <p:cNvPr id="4" name="Text Placeholder 3">
            <a:extLst>
              <a:ext uri="{FF2B5EF4-FFF2-40B4-BE49-F238E27FC236}">
                <a16:creationId xmlns:a16="http://schemas.microsoft.com/office/drawing/2014/main" id="{4EE617F9-6CAD-4E1B-88D2-556D53A3274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09203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78E33-1583-4D20-BC0B-BA7FD74533CA}"/>
              </a:ext>
            </a:extLst>
          </p:cNvPr>
          <p:cNvSpPr>
            <a:spLocks noGrp="1"/>
          </p:cNvSpPr>
          <p:nvPr>
            <p:ph type="title"/>
          </p:nvPr>
        </p:nvSpPr>
        <p:spPr/>
        <p:txBody>
          <a:bodyPr/>
          <a:lstStyle/>
          <a:p>
            <a:r>
              <a:rPr lang="en-US"/>
              <a:t>LinkedIn Post Overview | Corporate_SoMe - 10 of 14</a:t>
            </a:r>
          </a:p>
        </p:txBody>
      </p:sp>
      <p:graphicFrame>
        <p:nvGraphicFramePr>
          <p:cNvPr id="5" name="Table Placeholder 4">
            <a:extLst>
              <a:ext uri="{FF2B5EF4-FFF2-40B4-BE49-F238E27FC236}">
                <a16:creationId xmlns:a16="http://schemas.microsoft.com/office/drawing/2014/main" id="{9BB52C33-8486-4778-A3C0-CB9736B3EB83}"/>
              </a:ext>
            </a:extLst>
          </p:cNvPr>
          <p:cNvGraphicFramePr>
            <a:graphicFrameLocks noGrp="1"/>
          </p:cNvGraphicFramePr>
          <p:nvPr>
            <p:ph type="tbl" sz="quarter" idx="13"/>
            <p:extLst>
              <p:ext uri="{D42A27DB-BD31-4B8C-83A1-F6EECF244321}">
                <p14:modId xmlns:p14="http://schemas.microsoft.com/office/powerpoint/2010/main" val="2074144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61147091"/>
                    </a:ext>
                  </a:extLst>
                </a:gridCol>
                <a:gridCol w="905256">
                  <a:extLst>
                    <a:ext uri="{9D8B030D-6E8A-4147-A177-3AD203B41FA5}">
                      <a16:colId xmlns:a16="http://schemas.microsoft.com/office/drawing/2014/main" val="3682632098"/>
                    </a:ext>
                  </a:extLst>
                </a:gridCol>
                <a:gridCol w="822960">
                  <a:extLst>
                    <a:ext uri="{9D8B030D-6E8A-4147-A177-3AD203B41FA5}">
                      <a16:colId xmlns:a16="http://schemas.microsoft.com/office/drawing/2014/main" val="1617192560"/>
                    </a:ext>
                  </a:extLst>
                </a:gridCol>
                <a:gridCol w="987552">
                  <a:extLst>
                    <a:ext uri="{9D8B030D-6E8A-4147-A177-3AD203B41FA5}">
                      <a16:colId xmlns:a16="http://schemas.microsoft.com/office/drawing/2014/main" val="122744962"/>
                    </a:ext>
                  </a:extLst>
                </a:gridCol>
                <a:gridCol w="987552">
                  <a:extLst>
                    <a:ext uri="{9D8B030D-6E8A-4147-A177-3AD203B41FA5}">
                      <a16:colId xmlns:a16="http://schemas.microsoft.com/office/drawing/2014/main" val="2567927210"/>
                    </a:ext>
                  </a:extLst>
                </a:gridCol>
                <a:gridCol w="987552">
                  <a:extLst>
                    <a:ext uri="{9D8B030D-6E8A-4147-A177-3AD203B41FA5}">
                      <a16:colId xmlns:a16="http://schemas.microsoft.com/office/drawing/2014/main" val="2148522800"/>
                    </a:ext>
                  </a:extLst>
                </a:gridCol>
                <a:gridCol w="987552">
                  <a:extLst>
                    <a:ext uri="{9D8B030D-6E8A-4147-A177-3AD203B41FA5}">
                      <a16:colId xmlns:a16="http://schemas.microsoft.com/office/drawing/2014/main" val="154105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2771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- 2019-06-19 08:00:31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world population is projected to reach nearly 10 billion by 2050? #DemographicChange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https://image-store.slidesharecdn.com/c17a03d3-d050-4e60-9338-d01357f8864c-large.png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04:12:48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861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Infineon Technologies - 2019-06-21 07:35:25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07/24/2019 04:13:35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400322950"/>
                  </a:ext>
                </a:extLst>
              </a:tr>
            </a:tbl>
          </a:graphicData>
        </a:graphic>
      </p:graphicFrame>
      <p:sp>
        <p:nvSpPr>
          <p:cNvPr id="4" name="Text Placeholder 3">
            <a:extLst>
              <a:ext uri="{FF2B5EF4-FFF2-40B4-BE49-F238E27FC236}">
                <a16:creationId xmlns:a16="http://schemas.microsoft.com/office/drawing/2014/main" id="{5D1948C8-B5AD-458E-9ABB-1E35112E2CF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92832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2CD0D-32E2-4A31-8C8B-472E3C02D571}"/>
              </a:ext>
            </a:extLst>
          </p:cNvPr>
          <p:cNvSpPr>
            <a:spLocks noGrp="1"/>
          </p:cNvSpPr>
          <p:nvPr>
            <p:ph type="title"/>
          </p:nvPr>
        </p:nvSpPr>
        <p:spPr/>
        <p:txBody>
          <a:bodyPr/>
          <a:lstStyle/>
          <a:p>
            <a:r>
              <a:rPr lang="en-US"/>
              <a:t>LinkedIn Post Overview | Corporate_SoMe - 11 of 14</a:t>
            </a:r>
          </a:p>
        </p:txBody>
      </p:sp>
      <p:graphicFrame>
        <p:nvGraphicFramePr>
          <p:cNvPr id="5" name="Table Placeholder 4">
            <a:extLst>
              <a:ext uri="{FF2B5EF4-FFF2-40B4-BE49-F238E27FC236}">
                <a16:creationId xmlns:a16="http://schemas.microsoft.com/office/drawing/2014/main" id="{3F761FAE-E740-48BC-96C2-A0879715B481}"/>
              </a:ext>
            </a:extLst>
          </p:cNvPr>
          <p:cNvGraphicFramePr>
            <a:graphicFrameLocks noGrp="1"/>
          </p:cNvGraphicFramePr>
          <p:nvPr>
            <p:ph type="tbl" sz="quarter" idx="13"/>
            <p:extLst>
              <p:ext uri="{D42A27DB-BD31-4B8C-83A1-F6EECF244321}">
                <p14:modId xmlns:p14="http://schemas.microsoft.com/office/powerpoint/2010/main" val="205996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84701233"/>
                    </a:ext>
                  </a:extLst>
                </a:gridCol>
                <a:gridCol w="905256">
                  <a:extLst>
                    <a:ext uri="{9D8B030D-6E8A-4147-A177-3AD203B41FA5}">
                      <a16:colId xmlns:a16="http://schemas.microsoft.com/office/drawing/2014/main" val="1723753724"/>
                    </a:ext>
                  </a:extLst>
                </a:gridCol>
                <a:gridCol w="822960">
                  <a:extLst>
                    <a:ext uri="{9D8B030D-6E8A-4147-A177-3AD203B41FA5}">
                      <a16:colId xmlns:a16="http://schemas.microsoft.com/office/drawing/2014/main" val="2336658854"/>
                    </a:ext>
                  </a:extLst>
                </a:gridCol>
                <a:gridCol w="987552">
                  <a:extLst>
                    <a:ext uri="{9D8B030D-6E8A-4147-A177-3AD203B41FA5}">
                      <a16:colId xmlns:a16="http://schemas.microsoft.com/office/drawing/2014/main" val="2895653394"/>
                    </a:ext>
                  </a:extLst>
                </a:gridCol>
                <a:gridCol w="987552">
                  <a:extLst>
                    <a:ext uri="{9D8B030D-6E8A-4147-A177-3AD203B41FA5}">
                      <a16:colId xmlns:a16="http://schemas.microsoft.com/office/drawing/2014/main" val="1474622974"/>
                    </a:ext>
                  </a:extLst>
                </a:gridCol>
                <a:gridCol w="987552">
                  <a:extLst>
                    <a:ext uri="{9D8B030D-6E8A-4147-A177-3AD203B41FA5}">
                      <a16:colId xmlns:a16="http://schemas.microsoft.com/office/drawing/2014/main" val="537396812"/>
                    </a:ext>
                  </a:extLst>
                </a:gridCol>
                <a:gridCol w="987552">
                  <a:extLst>
                    <a:ext uri="{9D8B030D-6E8A-4147-A177-3AD203B41FA5}">
                      <a16:colId xmlns:a16="http://schemas.microsoft.com/office/drawing/2014/main" val="382642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707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- 2019-06-26 15:25:18 </a:t>
                      </a:r>
                      <a:r>
                        <a:rPr kumimoji="0" lang="en-US" sz="1000" b="0" i="0" u="none" strike="noStrike" kern="1200" cap="none" spc="0" normalizeH="0" baseline="0" noProof="0">
                          <a:ln>
                            <a:noFill/>
                          </a:ln>
                          <a:solidFill>
                            <a:prstClr val="black"/>
                          </a:solidFill>
                          <a:effectLst/>
                          <a:uLnTx/>
                          <a:uFillTx/>
                          <a:latin typeface="+mn-lt"/>
                          <a:ea typeface="+mn-ea"/>
                          <a:cs typeface="+mn-cs"/>
                        </a:rPr>
                        <a:t>
  Enjoy Project Excellence Insights with Sundowner and Alps view on 25th of July! Register here: https://lnkd.in/diB-G5p
#Infineon #HighTechAfterWork #ProjectManagement #NetworkingEvent
You are working in Project Management and enjoy exchanging ideas with like-minded people? Then take advantage of our after-work event to gain insights into current challenges and examples of Project Excellence from the headquarters of a global high-tech company and feel free to discuss your approaches with our experts. Enjoy drinks &amp; food on our roof terrace!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https://assets.fcld.me/uploads/assets/4953/2uhbqcd2rv6ss08gcw0ww40sskgg8ww04scw84kgcsog8sw8wg.png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04:12:48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48263407"/>
                  </a:ext>
                </a:extLst>
              </a:tr>
            </a:tbl>
          </a:graphicData>
        </a:graphic>
      </p:graphicFrame>
      <p:sp>
        <p:nvSpPr>
          <p:cNvPr id="4" name="Text Placeholder 3">
            <a:extLst>
              <a:ext uri="{FF2B5EF4-FFF2-40B4-BE49-F238E27FC236}">
                <a16:creationId xmlns:a16="http://schemas.microsoft.com/office/drawing/2014/main" id="{0CF63477-802F-4815-84EA-930506D6990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465322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5A7B7-CFDC-4B7F-BA0F-9A655FAF1B10}"/>
              </a:ext>
            </a:extLst>
          </p:cNvPr>
          <p:cNvSpPr>
            <a:spLocks noGrp="1"/>
          </p:cNvSpPr>
          <p:nvPr>
            <p:ph type="title"/>
          </p:nvPr>
        </p:nvSpPr>
        <p:spPr/>
        <p:txBody>
          <a:bodyPr/>
          <a:lstStyle/>
          <a:p>
            <a:r>
              <a:rPr lang="en-US"/>
              <a:t>LinkedIn Post Overview | Corporate_SoMe - 12 of 14</a:t>
            </a:r>
          </a:p>
        </p:txBody>
      </p:sp>
      <p:graphicFrame>
        <p:nvGraphicFramePr>
          <p:cNvPr id="5" name="Table Placeholder 4">
            <a:extLst>
              <a:ext uri="{FF2B5EF4-FFF2-40B4-BE49-F238E27FC236}">
                <a16:creationId xmlns:a16="http://schemas.microsoft.com/office/drawing/2014/main" id="{D281C2BF-6A5D-4A4B-B25B-529CA0C4D92A}"/>
              </a:ext>
            </a:extLst>
          </p:cNvPr>
          <p:cNvGraphicFramePr>
            <a:graphicFrameLocks noGrp="1"/>
          </p:cNvGraphicFramePr>
          <p:nvPr>
            <p:ph type="tbl" sz="quarter" idx="13"/>
            <p:extLst>
              <p:ext uri="{D42A27DB-BD31-4B8C-83A1-F6EECF244321}">
                <p14:modId xmlns:p14="http://schemas.microsoft.com/office/powerpoint/2010/main" val="331777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71788741"/>
                    </a:ext>
                  </a:extLst>
                </a:gridCol>
                <a:gridCol w="905256">
                  <a:extLst>
                    <a:ext uri="{9D8B030D-6E8A-4147-A177-3AD203B41FA5}">
                      <a16:colId xmlns:a16="http://schemas.microsoft.com/office/drawing/2014/main" val="1052699281"/>
                    </a:ext>
                  </a:extLst>
                </a:gridCol>
                <a:gridCol w="822960">
                  <a:extLst>
                    <a:ext uri="{9D8B030D-6E8A-4147-A177-3AD203B41FA5}">
                      <a16:colId xmlns:a16="http://schemas.microsoft.com/office/drawing/2014/main" val="1384156814"/>
                    </a:ext>
                  </a:extLst>
                </a:gridCol>
                <a:gridCol w="987552">
                  <a:extLst>
                    <a:ext uri="{9D8B030D-6E8A-4147-A177-3AD203B41FA5}">
                      <a16:colId xmlns:a16="http://schemas.microsoft.com/office/drawing/2014/main" val="2567850848"/>
                    </a:ext>
                  </a:extLst>
                </a:gridCol>
                <a:gridCol w="987552">
                  <a:extLst>
                    <a:ext uri="{9D8B030D-6E8A-4147-A177-3AD203B41FA5}">
                      <a16:colId xmlns:a16="http://schemas.microsoft.com/office/drawing/2014/main" val="3214984951"/>
                    </a:ext>
                  </a:extLst>
                </a:gridCol>
                <a:gridCol w="987552">
                  <a:extLst>
                    <a:ext uri="{9D8B030D-6E8A-4147-A177-3AD203B41FA5}">
                      <a16:colId xmlns:a16="http://schemas.microsoft.com/office/drawing/2014/main" val="25699615"/>
                    </a:ext>
                  </a:extLst>
                </a:gridCol>
                <a:gridCol w="987552">
                  <a:extLst>
                    <a:ext uri="{9D8B030D-6E8A-4147-A177-3AD203B41FA5}">
                      <a16:colId xmlns:a16="http://schemas.microsoft.com/office/drawing/2014/main" val="3670531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167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- 2019-06-05 15:55:08 </a:t>
                      </a:r>
                      <a:r>
                        <a:rPr kumimoji="0" lang="en-US" sz="1000" b="0" i="0" u="none" strike="noStrike" kern="1200" cap="none" spc="0" normalizeH="0" baseline="0" noProof="0">
                          <a:ln>
                            <a:noFill/>
                          </a:ln>
                          <a:solidFill>
                            <a:prstClr val="black"/>
                          </a:solidFill>
                          <a:effectLst/>
                          <a:uLnTx/>
                          <a:uFillTx/>
                          <a:latin typeface="+mn-lt"/>
                          <a:ea typeface="+mn-ea"/>
                          <a:cs typeface="+mn-cs"/>
                        </a:rPr>
                        <a:t>
  Enjoy Project Excellence Insights with Sundowner and Alps view on 25th of July! Register here: https://lnkd.in/d5KQjcg
#Infineon #HighTechAfterWork #ProjectManagement #NetworkingEvent
You are working in Project Management and enjoy exchanging ideas with like-minded people? Then take advantage of our after-work event to gain insights into current challenges and examples of Project Excellence from the headquarters of a global high-tech company and feel free to discuss your approaches with our experts. Enjoy drinks &amp; food on our roof terrace!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https://assets.fcld.me/uploads/assets/4953/2uhbqcd2rv6ss08gcw0ww40sskgg8ww04scw84kgcsog8sw8wg.png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07/04/2019 04:09:19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7555212"/>
                  </a:ext>
                </a:extLst>
              </a:tr>
            </a:tbl>
          </a:graphicData>
        </a:graphic>
      </p:graphicFrame>
      <p:sp>
        <p:nvSpPr>
          <p:cNvPr id="4" name="Text Placeholder 3">
            <a:extLst>
              <a:ext uri="{FF2B5EF4-FFF2-40B4-BE49-F238E27FC236}">
                <a16:creationId xmlns:a16="http://schemas.microsoft.com/office/drawing/2014/main" id="{75B27D74-64B9-4C5B-8AE5-655AD16B07C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84474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E6C9-9D93-4B53-9C2B-56CD435CF9E3}"/>
              </a:ext>
            </a:extLst>
          </p:cNvPr>
          <p:cNvSpPr>
            <a:spLocks noGrp="1"/>
          </p:cNvSpPr>
          <p:nvPr>
            <p:ph type="title"/>
          </p:nvPr>
        </p:nvSpPr>
        <p:spPr/>
        <p:txBody>
          <a:bodyPr/>
          <a:lstStyle/>
          <a:p>
            <a:r>
              <a:rPr lang="en-US"/>
              <a:t>LinkedIn Post Overview | Corporate_SoMe - 13 of 14</a:t>
            </a:r>
          </a:p>
        </p:txBody>
      </p:sp>
      <p:graphicFrame>
        <p:nvGraphicFramePr>
          <p:cNvPr id="5" name="Table Placeholder 4">
            <a:extLst>
              <a:ext uri="{FF2B5EF4-FFF2-40B4-BE49-F238E27FC236}">
                <a16:creationId xmlns:a16="http://schemas.microsoft.com/office/drawing/2014/main" id="{976B2E97-6DE8-4495-89A5-EEB1B2134BA6}"/>
              </a:ext>
            </a:extLst>
          </p:cNvPr>
          <p:cNvGraphicFramePr>
            <a:graphicFrameLocks noGrp="1"/>
          </p:cNvGraphicFramePr>
          <p:nvPr>
            <p:ph type="tbl" sz="quarter" idx="13"/>
            <p:extLst>
              <p:ext uri="{D42A27DB-BD31-4B8C-83A1-F6EECF244321}">
                <p14:modId xmlns:p14="http://schemas.microsoft.com/office/powerpoint/2010/main" val="36670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96033557"/>
                    </a:ext>
                  </a:extLst>
                </a:gridCol>
                <a:gridCol w="905256">
                  <a:extLst>
                    <a:ext uri="{9D8B030D-6E8A-4147-A177-3AD203B41FA5}">
                      <a16:colId xmlns:a16="http://schemas.microsoft.com/office/drawing/2014/main" val="2806902969"/>
                    </a:ext>
                  </a:extLst>
                </a:gridCol>
                <a:gridCol w="822960">
                  <a:extLst>
                    <a:ext uri="{9D8B030D-6E8A-4147-A177-3AD203B41FA5}">
                      <a16:colId xmlns:a16="http://schemas.microsoft.com/office/drawing/2014/main" val="2437702673"/>
                    </a:ext>
                  </a:extLst>
                </a:gridCol>
                <a:gridCol w="987552">
                  <a:extLst>
                    <a:ext uri="{9D8B030D-6E8A-4147-A177-3AD203B41FA5}">
                      <a16:colId xmlns:a16="http://schemas.microsoft.com/office/drawing/2014/main" val="522928567"/>
                    </a:ext>
                  </a:extLst>
                </a:gridCol>
                <a:gridCol w="987552">
                  <a:extLst>
                    <a:ext uri="{9D8B030D-6E8A-4147-A177-3AD203B41FA5}">
                      <a16:colId xmlns:a16="http://schemas.microsoft.com/office/drawing/2014/main" val="2933065573"/>
                    </a:ext>
                  </a:extLst>
                </a:gridCol>
                <a:gridCol w="987552">
                  <a:extLst>
                    <a:ext uri="{9D8B030D-6E8A-4147-A177-3AD203B41FA5}">
                      <a16:colId xmlns:a16="http://schemas.microsoft.com/office/drawing/2014/main" val="1531407074"/>
                    </a:ext>
                  </a:extLst>
                </a:gridCol>
                <a:gridCol w="987552">
                  <a:extLst>
                    <a:ext uri="{9D8B030D-6E8A-4147-A177-3AD203B41FA5}">
                      <a16:colId xmlns:a16="http://schemas.microsoft.com/office/drawing/2014/main" val="3726588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55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Infineon Technologies - 2019-06-04 15:25:12 </a:t>
                      </a:r>
                      <a:r>
                        <a:rPr kumimoji="0" lang="de-DE" sz="1000" b="0" i="0" u="none" strike="noStrike" kern="1200" cap="none" spc="0" normalizeH="0" baseline="0" noProof="0">
                          <a:ln>
                            <a:noFill/>
                          </a:ln>
                          <a:solidFill>
                            <a:prstClr val="black"/>
                          </a:solidFill>
                          <a:effectLst/>
                          <a:uLnTx/>
                          <a:uFillTx/>
                          <a:latin typeface="+mn-lt"/>
                          <a:ea typeface="+mn-ea"/>
                          <a:cs typeface="+mn-cs"/>
                        </a:rPr>
                        <a:t>
  Agile Coach (w/m/div)* – Lean-Startup, Scrum and Kanban sind für Sie nicht nur moderne Buzzwords, sondern Teil Ihres agilen Mindsets? Als Agile Coach treiben Sie eigenverantwortlich und proaktiv die Einführung von agilen Methoden in die Geschäftsbereiche voran. Das Ergebnis Ihrer Arbeit sind einerseits veränderte Prozesse aber auch die Befähigung von Teams, die bei Bedarf ihre Prozesse selbstständig verändern können. Klingt das nach der richtigen Herausforderung für Sie? Dann bewerben Sie sich jetzt! #Agile #Coach #InfineonMunich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https://assets.fcld.me/uploads/assets/4953/3hul698ns2w4ss0wswksowc0kwow0g04sg44w4swoc44w88gwo.jpg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58996283"/>
                  </a:ext>
                </a:extLst>
              </a:tr>
            </a:tbl>
          </a:graphicData>
        </a:graphic>
      </p:graphicFrame>
      <p:sp>
        <p:nvSpPr>
          <p:cNvPr id="4" name="Text Placeholder 3">
            <a:extLst>
              <a:ext uri="{FF2B5EF4-FFF2-40B4-BE49-F238E27FC236}">
                <a16:creationId xmlns:a16="http://schemas.microsoft.com/office/drawing/2014/main" id="{A17A429D-BD5E-493D-A28E-83855D2551C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7996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B0048-E842-46D2-8E1A-2C9AEE90B74C}"/>
              </a:ext>
            </a:extLst>
          </p:cNvPr>
          <p:cNvSpPr>
            <a:spLocks noGrp="1"/>
          </p:cNvSpPr>
          <p:nvPr>
            <p:ph type="title"/>
          </p:nvPr>
        </p:nvSpPr>
        <p:spPr/>
        <p:txBody>
          <a:bodyPr/>
          <a:lstStyle/>
          <a:p>
            <a:r>
              <a:rPr lang="en-US"/>
              <a:t>LinkedIn Post Overview | Corporate_SoMe - 14 of 14</a:t>
            </a:r>
          </a:p>
        </p:txBody>
      </p:sp>
      <p:graphicFrame>
        <p:nvGraphicFramePr>
          <p:cNvPr id="5" name="Table Placeholder 4">
            <a:extLst>
              <a:ext uri="{FF2B5EF4-FFF2-40B4-BE49-F238E27FC236}">
                <a16:creationId xmlns:a16="http://schemas.microsoft.com/office/drawing/2014/main" id="{0E3BD7D6-1F70-40C0-B823-D602CCE9E0C6}"/>
              </a:ext>
            </a:extLst>
          </p:cNvPr>
          <p:cNvGraphicFramePr>
            <a:graphicFrameLocks noGrp="1"/>
          </p:cNvGraphicFramePr>
          <p:nvPr>
            <p:ph type="tbl" sz="quarter" idx="13"/>
            <p:extLst>
              <p:ext uri="{D42A27DB-BD31-4B8C-83A1-F6EECF244321}">
                <p14:modId xmlns:p14="http://schemas.microsoft.com/office/powerpoint/2010/main" val="1767576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88731111"/>
                    </a:ext>
                  </a:extLst>
                </a:gridCol>
                <a:gridCol w="905256">
                  <a:extLst>
                    <a:ext uri="{9D8B030D-6E8A-4147-A177-3AD203B41FA5}">
                      <a16:colId xmlns:a16="http://schemas.microsoft.com/office/drawing/2014/main" val="987997820"/>
                    </a:ext>
                  </a:extLst>
                </a:gridCol>
                <a:gridCol w="822960">
                  <a:extLst>
                    <a:ext uri="{9D8B030D-6E8A-4147-A177-3AD203B41FA5}">
                      <a16:colId xmlns:a16="http://schemas.microsoft.com/office/drawing/2014/main" val="2842220025"/>
                    </a:ext>
                  </a:extLst>
                </a:gridCol>
                <a:gridCol w="987552">
                  <a:extLst>
                    <a:ext uri="{9D8B030D-6E8A-4147-A177-3AD203B41FA5}">
                      <a16:colId xmlns:a16="http://schemas.microsoft.com/office/drawing/2014/main" val="844787360"/>
                    </a:ext>
                  </a:extLst>
                </a:gridCol>
                <a:gridCol w="987552">
                  <a:extLst>
                    <a:ext uri="{9D8B030D-6E8A-4147-A177-3AD203B41FA5}">
                      <a16:colId xmlns:a16="http://schemas.microsoft.com/office/drawing/2014/main" val="2838659339"/>
                    </a:ext>
                  </a:extLst>
                </a:gridCol>
                <a:gridCol w="987552">
                  <a:extLst>
                    <a:ext uri="{9D8B030D-6E8A-4147-A177-3AD203B41FA5}">
                      <a16:colId xmlns:a16="http://schemas.microsoft.com/office/drawing/2014/main" val="778955883"/>
                    </a:ext>
                  </a:extLst>
                </a:gridCol>
                <a:gridCol w="987552">
                  <a:extLst>
                    <a:ext uri="{9D8B030D-6E8A-4147-A177-3AD203B41FA5}">
                      <a16:colId xmlns:a16="http://schemas.microsoft.com/office/drawing/2014/main" val="210356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639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Infineon Technologies - 2019-06-12 07:03:51 </a:t>
                      </a:r>
                      <a:r>
                        <a:rPr kumimoji="0" lang="de-DE" sz="1000" b="0" i="0" u="none" strike="noStrike" kern="1200" cap="none" spc="0" normalizeH="0" baseline="0" noProof="0">
                          <a:ln>
                            <a:noFill/>
                          </a:ln>
                          <a:solidFill>
                            <a:prstClr val="black"/>
                          </a:solidFill>
                          <a:effectLst/>
                          <a:uLnTx/>
                          <a:uFillTx/>
                          <a:latin typeface="+mn-lt"/>
                          <a:ea typeface="+mn-ea"/>
                          <a:cs typeface="+mn-cs"/>
                        </a:rPr>
                        <a:t>
  Interesse an Online Communications und Social Media? Werkstudent (w/m/div) für DAX 30 Konzern in München gesucht. Zur Bewerbung: https://bit.ly/2I8oxjz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http://www.infineon.com/export/sites/default/.data/job/_jobdetail-images/inf_studenten_treppe_12final_768.jpg_1459425146.jpg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04:10:11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4733369"/>
                  </a:ext>
                </a:extLst>
              </a:tr>
            </a:tbl>
          </a:graphicData>
        </a:graphic>
      </p:graphicFrame>
      <p:sp>
        <p:nvSpPr>
          <p:cNvPr id="4" name="Text Placeholder 3">
            <a:extLst>
              <a:ext uri="{FF2B5EF4-FFF2-40B4-BE49-F238E27FC236}">
                <a16:creationId xmlns:a16="http://schemas.microsoft.com/office/drawing/2014/main" id="{93ABF5FD-1B24-4DC0-8E71-154C81F7DD2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29760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9A84-7F90-4581-BB87-D56CEC38837E}"/>
              </a:ext>
            </a:extLst>
          </p:cNvPr>
          <p:cNvSpPr>
            <a:spLocks noGrp="1"/>
          </p:cNvSpPr>
          <p:nvPr>
            <p:ph type="title"/>
          </p:nvPr>
        </p:nvSpPr>
        <p:spPr/>
        <p:txBody>
          <a:bodyPr/>
          <a:lstStyle/>
          <a:p>
            <a:r>
              <a:rPr lang="en-US"/>
              <a:t>Facebook Total Fans | Corporate_SoMe</a:t>
            </a:r>
          </a:p>
        </p:txBody>
      </p:sp>
      <p:graphicFrame>
        <p:nvGraphicFramePr>
          <p:cNvPr id="6" name="Chart Placeholder 5">
            <a:extLst>
              <a:ext uri="{FF2B5EF4-FFF2-40B4-BE49-F238E27FC236}">
                <a16:creationId xmlns:a16="http://schemas.microsoft.com/office/drawing/2014/main" id="{BAF34031-2C57-4B8F-A32B-CF023F338EB5}"/>
              </a:ext>
            </a:extLst>
          </p:cNvPr>
          <p:cNvGraphicFramePr>
            <a:graphicFrameLocks noGrp="1"/>
          </p:cNvGraphicFramePr>
          <p:nvPr>
            <p:ph type="chart" sz="quarter" idx="13"/>
            <p:extLst>
              <p:ext uri="{D42A27DB-BD31-4B8C-83A1-F6EECF244321}">
                <p14:modId xmlns:p14="http://schemas.microsoft.com/office/powerpoint/2010/main" val="4193120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93E8A-545A-4D3A-88A9-F8AE1396CDFF}"/>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E2DFCF35-CE8B-4B4C-AB3E-A8D2D28E8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154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5FB89-E46A-41C0-8AD2-8E2DFD69D99D}"/>
              </a:ext>
            </a:extLst>
          </p:cNvPr>
          <p:cNvSpPr>
            <a:spLocks noGrp="1"/>
          </p:cNvSpPr>
          <p:nvPr>
            <p:ph type="title"/>
          </p:nvPr>
        </p:nvSpPr>
        <p:spPr/>
        <p:txBody>
          <a:bodyPr/>
          <a:lstStyle/>
          <a:p>
            <a:r>
              <a:rPr lang="en-US"/>
              <a:t>Facebook Fan Development | Corporate_SoMe</a:t>
            </a:r>
          </a:p>
        </p:txBody>
      </p:sp>
      <p:graphicFrame>
        <p:nvGraphicFramePr>
          <p:cNvPr id="5" name="Table Placeholder 4">
            <a:extLst>
              <a:ext uri="{FF2B5EF4-FFF2-40B4-BE49-F238E27FC236}">
                <a16:creationId xmlns:a16="http://schemas.microsoft.com/office/drawing/2014/main" id="{07513443-E658-4362-B3F3-B9A1373071EC}"/>
              </a:ext>
            </a:extLst>
          </p:cNvPr>
          <p:cNvGraphicFramePr>
            <a:graphicFrameLocks noGrp="1"/>
          </p:cNvGraphicFramePr>
          <p:nvPr>
            <p:ph type="tbl" sz="quarter" idx="13"/>
            <p:extLst>
              <p:ext uri="{D42A27DB-BD31-4B8C-83A1-F6EECF244321}">
                <p14:modId xmlns:p14="http://schemas.microsoft.com/office/powerpoint/2010/main" val="3313483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1940452"/>
                    </a:ext>
                  </a:extLst>
                </a:gridCol>
                <a:gridCol w="1234440">
                  <a:extLst>
                    <a:ext uri="{9D8B030D-6E8A-4147-A177-3AD203B41FA5}">
                      <a16:colId xmlns:a16="http://schemas.microsoft.com/office/drawing/2014/main" val="2659568487"/>
                    </a:ext>
                  </a:extLst>
                </a:gridCol>
                <a:gridCol w="822960">
                  <a:extLst>
                    <a:ext uri="{9D8B030D-6E8A-4147-A177-3AD203B41FA5}">
                      <a16:colId xmlns:a16="http://schemas.microsoft.com/office/drawing/2014/main" val="2852487836"/>
                    </a:ext>
                  </a:extLst>
                </a:gridCol>
                <a:gridCol w="822960">
                  <a:extLst>
                    <a:ext uri="{9D8B030D-6E8A-4147-A177-3AD203B41FA5}">
                      <a16:colId xmlns:a16="http://schemas.microsoft.com/office/drawing/2014/main" val="4129499267"/>
                    </a:ext>
                  </a:extLst>
                </a:gridCol>
                <a:gridCol w="822960">
                  <a:extLst>
                    <a:ext uri="{9D8B030D-6E8A-4147-A177-3AD203B41FA5}">
                      <a16:colId xmlns:a16="http://schemas.microsoft.com/office/drawing/2014/main" val="3301126034"/>
                    </a:ext>
                  </a:extLst>
                </a:gridCol>
                <a:gridCol w="822960">
                  <a:extLst>
                    <a:ext uri="{9D8B030D-6E8A-4147-A177-3AD203B41FA5}">
                      <a16:colId xmlns:a16="http://schemas.microsoft.com/office/drawing/2014/main" val="3448392021"/>
                    </a:ext>
                  </a:extLst>
                </a:gridCol>
                <a:gridCol w="822960">
                  <a:extLst>
                    <a:ext uri="{9D8B030D-6E8A-4147-A177-3AD203B41FA5}">
                      <a16:colId xmlns:a16="http://schemas.microsoft.com/office/drawing/2014/main" val="3343161381"/>
                    </a:ext>
                  </a:extLst>
                </a:gridCol>
                <a:gridCol w="822960">
                  <a:extLst>
                    <a:ext uri="{9D8B030D-6E8A-4147-A177-3AD203B41FA5}">
                      <a16:colId xmlns:a16="http://schemas.microsoft.com/office/drawing/2014/main" val="24483524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463273646"/>
                  </a:ext>
                </a:extLst>
              </a:tr>
              <a:tr h="370840">
                <a:tc>
                  <a:txBody>
                    <a:bodyPr/>
                    <a:lstStyle/>
                    <a:p>
                      <a:r>
                        <a:rPr lang="en-US" sz="1000"/>
                        <a:t>Infineon Technologies AG Facebook Infineon</a:t>
                      </a:r>
                    </a:p>
                  </a:txBody>
                  <a:tcPr/>
                </a:tc>
                <a:tc>
                  <a:txBody>
                    <a:bodyPr/>
                    <a:lstStyle/>
                    <a:p>
                      <a:r>
                        <a:rPr lang="en-US" sz="1000"/>
                        <a:t>117098</a:t>
                      </a:r>
                    </a:p>
                  </a:txBody>
                  <a:tcPr/>
                </a:tc>
                <a:tc>
                  <a:txBody>
                    <a:bodyPr/>
                    <a:lstStyle/>
                    <a:p>
                      <a:r>
                        <a:rPr lang="en-US" sz="1000"/>
                        <a:t>28</a:t>
                      </a:r>
                    </a:p>
                  </a:txBody>
                  <a:tcPr/>
                </a:tc>
                <a:tc>
                  <a:txBody>
                    <a:bodyPr/>
                    <a:lstStyle/>
                    <a:p>
                      <a:r>
                        <a:rPr lang="en-US" sz="1000"/>
                        <a:t>0.0 %</a:t>
                      </a:r>
                    </a:p>
                  </a:txBody>
                  <a:tcPr/>
                </a:tc>
                <a:tc>
                  <a:txBody>
                    <a:bodyPr/>
                    <a:lstStyle/>
                    <a:p>
                      <a:r>
                        <a:rPr lang="en-US" sz="1000"/>
                        <a:t>73</a:t>
                      </a:r>
                    </a:p>
                  </a:txBody>
                  <a:tcPr/>
                </a:tc>
                <a:tc>
                  <a:txBody>
                    <a:bodyPr/>
                    <a:lstStyle/>
                    <a:p>
                      <a:r>
                        <a:rPr lang="en-US" sz="1000"/>
                        <a:t>0.1 %</a:t>
                      </a:r>
                    </a:p>
                  </a:txBody>
                  <a:tcPr/>
                </a:tc>
                <a:tc>
                  <a:txBody>
                    <a:bodyPr/>
                    <a:lstStyle/>
                    <a:p>
                      <a:r>
                        <a:rPr lang="en-US" sz="1000"/>
                        <a:t>426</a:t>
                      </a:r>
                    </a:p>
                  </a:txBody>
                  <a:tcPr/>
                </a:tc>
                <a:tc>
                  <a:txBody>
                    <a:bodyPr/>
                    <a:lstStyle/>
                    <a:p>
                      <a:r>
                        <a:rPr lang="en-US" sz="1000"/>
                        <a:t>0.4 %</a:t>
                      </a:r>
                    </a:p>
                  </a:txBody>
                  <a:tcPr/>
                </a:tc>
                <a:extLst>
                  <a:ext uri="{0D108BD9-81ED-4DB2-BD59-A6C34878D82A}">
                    <a16:rowId xmlns:a16="http://schemas.microsoft.com/office/drawing/2014/main" val="2391153540"/>
                  </a:ext>
                </a:extLst>
              </a:tr>
            </a:tbl>
          </a:graphicData>
        </a:graphic>
      </p:graphicFrame>
      <p:sp>
        <p:nvSpPr>
          <p:cNvPr id="4" name="Text Placeholder 3">
            <a:extLst>
              <a:ext uri="{FF2B5EF4-FFF2-40B4-BE49-F238E27FC236}">
                <a16:creationId xmlns:a16="http://schemas.microsoft.com/office/drawing/2014/main" id="{B7AD4557-EAF1-4DB6-9A69-E8B9FB67BE18}"/>
              </a:ext>
            </a:extLst>
          </p:cNvPr>
          <p:cNvSpPr>
            <a:spLocks noGrp="1"/>
          </p:cNvSpPr>
          <p:nvPr>
            <p:ph type="body" sz="quarter" idx="14"/>
          </p:nvPr>
        </p:nvSpPr>
        <p:spPr/>
        <p:txBody>
          <a:bodyPr/>
          <a:lstStyle/>
          <a:p>
            <a:r>
              <a:rPr lang="en-US"/>
              <a:t>05/31/2019 - 06/30/2019</a:t>
            </a:r>
          </a:p>
        </p:txBody>
      </p:sp>
    </p:spTree>
    <p:extLst>
      <p:ext uri="{BB962C8B-B14F-4D97-AF65-F5344CB8AC3E}">
        <p14:creationId xmlns:p14="http://schemas.microsoft.com/office/powerpoint/2010/main" val="236975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BCDC-A4E2-4E44-825F-899FA29D0FEF}"/>
              </a:ext>
            </a:extLst>
          </p:cNvPr>
          <p:cNvSpPr>
            <a:spLocks noGrp="1"/>
          </p:cNvSpPr>
          <p:nvPr>
            <p:ph type="title"/>
          </p:nvPr>
        </p:nvSpPr>
        <p:spPr/>
        <p:txBody>
          <a:bodyPr/>
          <a:lstStyle/>
          <a:p>
            <a:r>
              <a:rPr lang="en-US"/>
              <a:t>Facebook Post Overview | Corporate_SoMe - 1 of 16</a:t>
            </a:r>
          </a:p>
        </p:txBody>
      </p:sp>
      <p:graphicFrame>
        <p:nvGraphicFramePr>
          <p:cNvPr id="5" name="Table Placeholder 4">
            <a:extLst>
              <a:ext uri="{FF2B5EF4-FFF2-40B4-BE49-F238E27FC236}">
                <a16:creationId xmlns:a16="http://schemas.microsoft.com/office/drawing/2014/main" id="{94B61D2C-6AB3-47A1-BD42-59C3C75E206B}"/>
              </a:ext>
            </a:extLst>
          </p:cNvPr>
          <p:cNvGraphicFramePr>
            <a:graphicFrameLocks noGrp="1"/>
          </p:cNvGraphicFramePr>
          <p:nvPr>
            <p:ph type="tbl" sz="quarter" idx="13"/>
            <p:extLst>
              <p:ext uri="{D42A27DB-BD31-4B8C-83A1-F6EECF244321}">
                <p14:modId xmlns:p14="http://schemas.microsoft.com/office/powerpoint/2010/main" val="379262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02243822"/>
                    </a:ext>
                  </a:extLst>
                </a:gridCol>
                <a:gridCol w="905256">
                  <a:extLst>
                    <a:ext uri="{9D8B030D-6E8A-4147-A177-3AD203B41FA5}">
                      <a16:colId xmlns:a16="http://schemas.microsoft.com/office/drawing/2014/main" val="3512227012"/>
                    </a:ext>
                  </a:extLst>
                </a:gridCol>
                <a:gridCol w="658368">
                  <a:extLst>
                    <a:ext uri="{9D8B030D-6E8A-4147-A177-3AD203B41FA5}">
                      <a16:colId xmlns:a16="http://schemas.microsoft.com/office/drawing/2014/main" val="3483601280"/>
                    </a:ext>
                  </a:extLst>
                </a:gridCol>
                <a:gridCol w="329184">
                  <a:extLst>
                    <a:ext uri="{9D8B030D-6E8A-4147-A177-3AD203B41FA5}">
                      <a16:colId xmlns:a16="http://schemas.microsoft.com/office/drawing/2014/main" val="1624250028"/>
                    </a:ext>
                  </a:extLst>
                </a:gridCol>
                <a:gridCol w="329184">
                  <a:extLst>
                    <a:ext uri="{9D8B030D-6E8A-4147-A177-3AD203B41FA5}">
                      <a16:colId xmlns:a16="http://schemas.microsoft.com/office/drawing/2014/main" val="2170741040"/>
                    </a:ext>
                  </a:extLst>
                </a:gridCol>
                <a:gridCol w="329184">
                  <a:extLst>
                    <a:ext uri="{9D8B030D-6E8A-4147-A177-3AD203B41FA5}">
                      <a16:colId xmlns:a16="http://schemas.microsoft.com/office/drawing/2014/main" val="2463208925"/>
                    </a:ext>
                  </a:extLst>
                </a:gridCol>
                <a:gridCol w="329184">
                  <a:extLst>
                    <a:ext uri="{9D8B030D-6E8A-4147-A177-3AD203B41FA5}">
                      <a16:colId xmlns:a16="http://schemas.microsoft.com/office/drawing/2014/main" val="3125243832"/>
                    </a:ext>
                  </a:extLst>
                </a:gridCol>
                <a:gridCol w="329184">
                  <a:extLst>
                    <a:ext uri="{9D8B030D-6E8A-4147-A177-3AD203B41FA5}">
                      <a16:colId xmlns:a16="http://schemas.microsoft.com/office/drawing/2014/main" val="3238009775"/>
                    </a:ext>
                  </a:extLst>
                </a:gridCol>
                <a:gridCol w="329184">
                  <a:extLst>
                    <a:ext uri="{9D8B030D-6E8A-4147-A177-3AD203B41FA5}">
                      <a16:colId xmlns:a16="http://schemas.microsoft.com/office/drawing/2014/main" val="746025336"/>
                    </a:ext>
                  </a:extLst>
                </a:gridCol>
                <a:gridCol w="329184">
                  <a:extLst>
                    <a:ext uri="{9D8B030D-6E8A-4147-A177-3AD203B41FA5}">
                      <a16:colId xmlns:a16="http://schemas.microsoft.com/office/drawing/2014/main" val="3941101626"/>
                    </a:ext>
                  </a:extLst>
                </a:gridCol>
                <a:gridCol w="329184">
                  <a:extLst>
                    <a:ext uri="{9D8B030D-6E8A-4147-A177-3AD203B41FA5}">
                      <a16:colId xmlns:a16="http://schemas.microsoft.com/office/drawing/2014/main" val="2525310131"/>
                    </a:ext>
                  </a:extLst>
                </a:gridCol>
                <a:gridCol w="329184">
                  <a:extLst>
                    <a:ext uri="{9D8B030D-6E8A-4147-A177-3AD203B41FA5}">
                      <a16:colId xmlns:a16="http://schemas.microsoft.com/office/drawing/2014/main" val="1051329468"/>
                    </a:ext>
                  </a:extLst>
                </a:gridCol>
                <a:gridCol w="329184">
                  <a:extLst>
                    <a:ext uri="{9D8B030D-6E8A-4147-A177-3AD203B41FA5}">
                      <a16:colId xmlns:a16="http://schemas.microsoft.com/office/drawing/2014/main" val="3078117186"/>
                    </a:ext>
                  </a:extLst>
                </a:gridCol>
                <a:gridCol w="329184">
                  <a:extLst>
                    <a:ext uri="{9D8B030D-6E8A-4147-A177-3AD203B41FA5}">
                      <a16:colId xmlns:a16="http://schemas.microsoft.com/office/drawing/2014/main" val="1822489684"/>
                    </a:ext>
                  </a:extLst>
                </a:gridCol>
                <a:gridCol w="329184">
                  <a:extLst>
                    <a:ext uri="{9D8B030D-6E8A-4147-A177-3AD203B41FA5}">
                      <a16:colId xmlns:a16="http://schemas.microsoft.com/office/drawing/2014/main" val="1177106477"/>
                    </a:ext>
                  </a:extLst>
                </a:gridCol>
                <a:gridCol w="329184">
                  <a:extLst>
                    <a:ext uri="{9D8B030D-6E8A-4147-A177-3AD203B41FA5}">
                      <a16:colId xmlns:a16="http://schemas.microsoft.com/office/drawing/2014/main" val="32956970"/>
                    </a:ext>
                  </a:extLst>
                </a:gridCol>
                <a:gridCol w="329184">
                  <a:extLst>
                    <a:ext uri="{9D8B030D-6E8A-4147-A177-3AD203B41FA5}">
                      <a16:colId xmlns:a16="http://schemas.microsoft.com/office/drawing/2014/main" val="1291677357"/>
                    </a:ext>
                  </a:extLst>
                </a:gridCol>
                <a:gridCol w="329184">
                  <a:extLst>
                    <a:ext uri="{9D8B030D-6E8A-4147-A177-3AD203B41FA5}">
                      <a16:colId xmlns:a16="http://schemas.microsoft.com/office/drawing/2014/main" val="227352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1456634"/>
                  </a:ext>
                </a:extLst>
              </a:tr>
            </a:tbl>
          </a:graphicData>
        </a:graphic>
      </p:graphicFrame>
      <p:sp>
        <p:nvSpPr>
          <p:cNvPr id="4" name="Text Placeholder 3">
            <a:extLst>
              <a:ext uri="{FF2B5EF4-FFF2-40B4-BE49-F238E27FC236}">
                <a16:creationId xmlns:a16="http://schemas.microsoft.com/office/drawing/2014/main" id="{B2D6C99D-7BC5-4E2D-A887-F7972595750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60871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406A-305D-4F3A-BC70-2F173D47ED66}"/>
              </a:ext>
            </a:extLst>
          </p:cNvPr>
          <p:cNvSpPr>
            <a:spLocks noGrp="1"/>
          </p:cNvSpPr>
          <p:nvPr>
            <p:ph type="title"/>
          </p:nvPr>
        </p:nvSpPr>
        <p:spPr/>
        <p:txBody>
          <a:bodyPr/>
          <a:lstStyle/>
          <a:p>
            <a:r>
              <a:rPr lang="en-US"/>
              <a:t>Facebook Post Overview | Corporate_SoMe - 2 of 16</a:t>
            </a:r>
          </a:p>
        </p:txBody>
      </p:sp>
      <p:graphicFrame>
        <p:nvGraphicFramePr>
          <p:cNvPr id="5" name="Table Placeholder 4">
            <a:extLst>
              <a:ext uri="{FF2B5EF4-FFF2-40B4-BE49-F238E27FC236}">
                <a16:creationId xmlns:a16="http://schemas.microsoft.com/office/drawing/2014/main" id="{F0AE2923-ABBA-4A43-B47E-4B22198B0D13}"/>
              </a:ext>
            </a:extLst>
          </p:cNvPr>
          <p:cNvGraphicFramePr>
            <a:graphicFrameLocks noGrp="1"/>
          </p:cNvGraphicFramePr>
          <p:nvPr>
            <p:ph type="tbl" sz="quarter" idx="13"/>
            <p:extLst>
              <p:ext uri="{D42A27DB-BD31-4B8C-83A1-F6EECF244321}">
                <p14:modId xmlns:p14="http://schemas.microsoft.com/office/powerpoint/2010/main" val="248252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36886921"/>
                    </a:ext>
                  </a:extLst>
                </a:gridCol>
                <a:gridCol w="905256">
                  <a:extLst>
                    <a:ext uri="{9D8B030D-6E8A-4147-A177-3AD203B41FA5}">
                      <a16:colId xmlns:a16="http://schemas.microsoft.com/office/drawing/2014/main" val="2752819518"/>
                    </a:ext>
                  </a:extLst>
                </a:gridCol>
                <a:gridCol w="658368">
                  <a:extLst>
                    <a:ext uri="{9D8B030D-6E8A-4147-A177-3AD203B41FA5}">
                      <a16:colId xmlns:a16="http://schemas.microsoft.com/office/drawing/2014/main" val="1272611100"/>
                    </a:ext>
                  </a:extLst>
                </a:gridCol>
                <a:gridCol w="329184">
                  <a:extLst>
                    <a:ext uri="{9D8B030D-6E8A-4147-A177-3AD203B41FA5}">
                      <a16:colId xmlns:a16="http://schemas.microsoft.com/office/drawing/2014/main" val="1571033705"/>
                    </a:ext>
                  </a:extLst>
                </a:gridCol>
                <a:gridCol w="329184">
                  <a:extLst>
                    <a:ext uri="{9D8B030D-6E8A-4147-A177-3AD203B41FA5}">
                      <a16:colId xmlns:a16="http://schemas.microsoft.com/office/drawing/2014/main" val="3237934217"/>
                    </a:ext>
                  </a:extLst>
                </a:gridCol>
                <a:gridCol w="329184">
                  <a:extLst>
                    <a:ext uri="{9D8B030D-6E8A-4147-A177-3AD203B41FA5}">
                      <a16:colId xmlns:a16="http://schemas.microsoft.com/office/drawing/2014/main" val="3033628220"/>
                    </a:ext>
                  </a:extLst>
                </a:gridCol>
                <a:gridCol w="329184">
                  <a:extLst>
                    <a:ext uri="{9D8B030D-6E8A-4147-A177-3AD203B41FA5}">
                      <a16:colId xmlns:a16="http://schemas.microsoft.com/office/drawing/2014/main" val="2345156372"/>
                    </a:ext>
                  </a:extLst>
                </a:gridCol>
                <a:gridCol w="329184">
                  <a:extLst>
                    <a:ext uri="{9D8B030D-6E8A-4147-A177-3AD203B41FA5}">
                      <a16:colId xmlns:a16="http://schemas.microsoft.com/office/drawing/2014/main" val="1124527058"/>
                    </a:ext>
                  </a:extLst>
                </a:gridCol>
                <a:gridCol w="329184">
                  <a:extLst>
                    <a:ext uri="{9D8B030D-6E8A-4147-A177-3AD203B41FA5}">
                      <a16:colId xmlns:a16="http://schemas.microsoft.com/office/drawing/2014/main" val="966110260"/>
                    </a:ext>
                  </a:extLst>
                </a:gridCol>
                <a:gridCol w="329184">
                  <a:extLst>
                    <a:ext uri="{9D8B030D-6E8A-4147-A177-3AD203B41FA5}">
                      <a16:colId xmlns:a16="http://schemas.microsoft.com/office/drawing/2014/main" val="2325174986"/>
                    </a:ext>
                  </a:extLst>
                </a:gridCol>
                <a:gridCol w="329184">
                  <a:extLst>
                    <a:ext uri="{9D8B030D-6E8A-4147-A177-3AD203B41FA5}">
                      <a16:colId xmlns:a16="http://schemas.microsoft.com/office/drawing/2014/main" val="2654806243"/>
                    </a:ext>
                  </a:extLst>
                </a:gridCol>
                <a:gridCol w="329184">
                  <a:extLst>
                    <a:ext uri="{9D8B030D-6E8A-4147-A177-3AD203B41FA5}">
                      <a16:colId xmlns:a16="http://schemas.microsoft.com/office/drawing/2014/main" val="3256277438"/>
                    </a:ext>
                  </a:extLst>
                </a:gridCol>
                <a:gridCol w="329184">
                  <a:extLst>
                    <a:ext uri="{9D8B030D-6E8A-4147-A177-3AD203B41FA5}">
                      <a16:colId xmlns:a16="http://schemas.microsoft.com/office/drawing/2014/main" val="4209163248"/>
                    </a:ext>
                  </a:extLst>
                </a:gridCol>
                <a:gridCol w="329184">
                  <a:extLst>
                    <a:ext uri="{9D8B030D-6E8A-4147-A177-3AD203B41FA5}">
                      <a16:colId xmlns:a16="http://schemas.microsoft.com/office/drawing/2014/main" val="790013335"/>
                    </a:ext>
                  </a:extLst>
                </a:gridCol>
                <a:gridCol w="329184">
                  <a:extLst>
                    <a:ext uri="{9D8B030D-6E8A-4147-A177-3AD203B41FA5}">
                      <a16:colId xmlns:a16="http://schemas.microsoft.com/office/drawing/2014/main" val="2675540192"/>
                    </a:ext>
                  </a:extLst>
                </a:gridCol>
                <a:gridCol w="329184">
                  <a:extLst>
                    <a:ext uri="{9D8B030D-6E8A-4147-A177-3AD203B41FA5}">
                      <a16:colId xmlns:a16="http://schemas.microsoft.com/office/drawing/2014/main" val="330564361"/>
                    </a:ext>
                  </a:extLst>
                </a:gridCol>
                <a:gridCol w="329184">
                  <a:extLst>
                    <a:ext uri="{9D8B030D-6E8A-4147-A177-3AD203B41FA5}">
                      <a16:colId xmlns:a16="http://schemas.microsoft.com/office/drawing/2014/main" val="3701451105"/>
                    </a:ext>
                  </a:extLst>
                </a:gridCol>
                <a:gridCol w="329184">
                  <a:extLst>
                    <a:ext uri="{9D8B030D-6E8A-4147-A177-3AD203B41FA5}">
                      <a16:colId xmlns:a16="http://schemas.microsoft.com/office/drawing/2014/main" val="739835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995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- 2019-06-12 14:32:32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more and more people worldwide are moving to cities? Find more facts about urbanization and its challenges: https://bit.ly/2X2mqGA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https://scontent.xx.fbcdn.net/v/t1.0-9/s720x720/62383148_2339590339457067_3866393013706031104_o.jpg?_nc_cat=108&amp;_nc_oc=AQkd0dAYQil89DmguAKITNIkq_p620q99qoZtd46WESm-wLw0d5mNwke_XOd-k8kP2o&amp;_nc_ht=scontent.xx&amp;oh=16ea756795af71d5db71460c324171a7&amp;oe=5DA7AB64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07/24/2019 08:47:55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78905475"/>
                  </a:ext>
                </a:extLst>
              </a:tr>
            </a:tbl>
          </a:graphicData>
        </a:graphic>
      </p:graphicFrame>
      <p:sp>
        <p:nvSpPr>
          <p:cNvPr id="4" name="Text Placeholder 3">
            <a:extLst>
              <a:ext uri="{FF2B5EF4-FFF2-40B4-BE49-F238E27FC236}">
                <a16:creationId xmlns:a16="http://schemas.microsoft.com/office/drawing/2014/main" id="{63B39F34-F9E3-4569-B4FD-5A5480A14EF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78004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A2947-D117-4206-A863-A34ECE54E208}"/>
              </a:ext>
            </a:extLst>
          </p:cNvPr>
          <p:cNvSpPr>
            <a:spLocks noGrp="1"/>
          </p:cNvSpPr>
          <p:nvPr>
            <p:ph type="title"/>
          </p:nvPr>
        </p:nvSpPr>
        <p:spPr/>
        <p:txBody>
          <a:bodyPr/>
          <a:lstStyle/>
          <a:p>
            <a:r>
              <a:rPr lang="en-US"/>
              <a:t>Facebook Post Overview | Corporate_SoMe - 3 of 16</a:t>
            </a:r>
          </a:p>
        </p:txBody>
      </p:sp>
      <p:graphicFrame>
        <p:nvGraphicFramePr>
          <p:cNvPr id="5" name="Table Placeholder 4">
            <a:extLst>
              <a:ext uri="{FF2B5EF4-FFF2-40B4-BE49-F238E27FC236}">
                <a16:creationId xmlns:a16="http://schemas.microsoft.com/office/drawing/2014/main" id="{676263A0-1376-44A2-B3B6-705EFC831E0D}"/>
              </a:ext>
            </a:extLst>
          </p:cNvPr>
          <p:cNvGraphicFramePr>
            <a:graphicFrameLocks noGrp="1"/>
          </p:cNvGraphicFramePr>
          <p:nvPr>
            <p:ph type="tbl" sz="quarter" idx="13"/>
            <p:extLst>
              <p:ext uri="{D42A27DB-BD31-4B8C-83A1-F6EECF244321}">
                <p14:modId xmlns:p14="http://schemas.microsoft.com/office/powerpoint/2010/main" val="145777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96407522"/>
                    </a:ext>
                  </a:extLst>
                </a:gridCol>
                <a:gridCol w="905256">
                  <a:extLst>
                    <a:ext uri="{9D8B030D-6E8A-4147-A177-3AD203B41FA5}">
                      <a16:colId xmlns:a16="http://schemas.microsoft.com/office/drawing/2014/main" val="1403171679"/>
                    </a:ext>
                  </a:extLst>
                </a:gridCol>
                <a:gridCol w="658368">
                  <a:extLst>
                    <a:ext uri="{9D8B030D-6E8A-4147-A177-3AD203B41FA5}">
                      <a16:colId xmlns:a16="http://schemas.microsoft.com/office/drawing/2014/main" val="4208546906"/>
                    </a:ext>
                  </a:extLst>
                </a:gridCol>
                <a:gridCol w="329184">
                  <a:extLst>
                    <a:ext uri="{9D8B030D-6E8A-4147-A177-3AD203B41FA5}">
                      <a16:colId xmlns:a16="http://schemas.microsoft.com/office/drawing/2014/main" val="1010499617"/>
                    </a:ext>
                  </a:extLst>
                </a:gridCol>
                <a:gridCol w="329184">
                  <a:extLst>
                    <a:ext uri="{9D8B030D-6E8A-4147-A177-3AD203B41FA5}">
                      <a16:colId xmlns:a16="http://schemas.microsoft.com/office/drawing/2014/main" val="1573483654"/>
                    </a:ext>
                  </a:extLst>
                </a:gridCol>
                <a:gridCol w="329184">
                  <a:extLst>
                    <a:ext uri="{9D8B030D-6E8A-4147-A177-3AD203B41FA5}">
                      <a16:colId xmlns:a16="http://schemas.microsoft.com/office/drawing/2014/main" val="497439284"/>
                    </a:ext>
                  </a:extLst>
                </a:gridCol>
                <a:gridCol w="329184">
                  <a:extLst>
                    <a:ext uri="{9D8B030D-6E8A-4147-A177-3AD203B41FA5}">
                      <a16:colId xmlns:a16="http://schemas.microsoft.com/office/drawing/2014/main" val="1585590880"/>
                    </a:ext>
                  </a:extLst>
                </a:gridCol>
                <a:gridCol w="329184">
                  <a:extLst>
                    <a:ext uri="{9D8B030D-6E8A-4147-A177-3AD203B41FA5}">
                      <a16:colId xmlns:a16="http://schemas.microsoft.com/office/drawing/2014/main" val="3996444567"/>
                    </a:ext>
                  </a:extLst>
                </a:gridCol>
                <a:gridCol w="329184">
                  <a:extLst>
                    <a:ext uri="{9D8B030D-6E8A-4147-A177-3AD203B41FA5}">
                      <a16:colId xmlns:a16="http://schemas.microsoft.com/office/drawing/2014/main" val="728763366"/>
                    </a:ext>
                  </a:extLst>
                </a:gridCol>
                <a:gridCol w="329184">
                  <a:extLst>
                    <a:ext uri="{9D8B030D-6E8A-4147-A177-3AD203B41FA5}">
                      <a16:colId xmlns:a16="http://schemas.microsoft.com/office/drawing/2014/main" val="3817435958"/>
                    </a:ext>
                  </a:extLst>
                </a:gridCol>
                <a:gridCol w="329184">
                  <a:extLst>
                    <a:ext uri="{9D8B030D-6E8A-4147-A177-3AD203B41FA5}">
                      <a16:colId xmlns:a16="http://schemas.microsoft.com/office/drawing/2014/main" val="282571772"/>
                    </a:ext>
                  </a:extLst>
                </a:gridCol>
                <a:gridCol w="329184">
                  <a:extLst>
                    <a:ext uri="{9D8B030D-6E8A-4147-A177-3AD203B41FA5}">
                      <a16:colId xmlns:a16="http://schemas.microsoft.com/office/drawing/2014/main" val="3605016124"/>
                    </a:ext>
                  </a:extLst>
                </a:gridCol>
                <a:gridCol w="329184">
                  <a:extLst>
                    <a:ext uri="{9D8B030D-6E8A-4147-A177-3AD203B41FA5}">
                      <a16:colId xmlns:a16="http://schemas.microsoft.com/office/drawing/2014/main" val="3682991035"/>
                    </a:ext>
                  </a:extLst>
                </a:gridCol>
                <a:gridCol w="329184">
                  <a:extLst>
                    <a:ext uri="{9D8B030D-6E8A-4147-A177-3AD203B41FA5}">
                      <a16:colId xmlns:a16="http://schemas.microsoft.com/office/drawing/2014/main" val="507518698"/>
                    </a:ext>
                  </a:extLst>
                </a:gridCol>
                <a:gridCol w="329184">
                  <a:extLst>
                    <a:ext uri="{9D8B030D-6E8A-4147-A177-3AD203B41FA5}">
                      <a16:colId xmlns:a16="http://schemas.microsoft.com/office/drawing/2014/main" val="3561679580"/>
                    </a:ext>
                  </a:extLst>
                </a:gridCol>
                <a:gridCol w="329184">
                  <a:extLst>
                    <a:ext uri="{9D8B030D-6E8A-4147-A177-3AD203B41FA5}">
                      <a16:colId xmlns:a16="http://schemas.microsoft.com/office/drawing/2014/main" val="3786314868"/>
                    </a:ext>
                  </a:extLst>
                </a:gridCol>
                <a:gridCol w="329184">
                  <a:extLst>
                    <a:ext uri="{9D8B030D-6E8A-4147-A177-3AD203B41FA5}">
                      <a16:colId xmlns:a16="http://schemas.microsoft.com/office/drawing/2014/main" val="1203213773"/>
                    </a:ext>
                  </a:extLst>
                </a:gridCol>
                <a:gridCol w="329184">
                  <a:extLst>
                    <a:ext uri="{9D8B030D-6E8A-4147-A177-3AD203B41FA5}">
                      <a16:colId xmlns:a16="http://schemas.microsoft.com/office/drawing/2014/main" val="228287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804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- 2019-06-03 05:34:41 </a:t>
                      </a:r>
                      <a:r>
                        <a:rPr kumimoji="0" lang="en-US" sz="1000" b="0" i="0" u="none" strike="noStrike" kern="1200" cap="none" spc="0" normalizeH="0" baseline="0" noProof="0">
                          <a:ln>
                            <a:noFill/>
                          </a:ln>
                          <a:solidFill>
                            <a:prstClr val="black"/>
                          </a:solidFill>
                          <a:effectLst/>
                          <a:uLnTx/>
                          <a:uFillTx/>
                          <a:latin typeface="+mn-lt"/>
                          <a:ea typeface="+mn-ea"/>
                          <a:cs typeface="+mn-cs"/>
                        </a:rPr>
                        <a:t> 
 We have exciting news to share! Infineon to acquire @CypressSemi, strengthening and accelerating its path of profitable growth. We look forward to welcoming our new colleagues from Cypress to Infineon. Together #IFXCY, we will continue our shared commitments to innovation and focused R&amp;D investments to accelerate technology advancements. Find out more: http://bit.ly/2HQ5qLd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https://scontent.xx.fbcdn.net/v/t1.0-9/s720x720/62259074_2322382921177809_8155863305617932288_o.jpg?_nc_cat=104&amp;_nc_oc=AQk1gDucfd1MtcjiwU5qF8TNAwVaDCkNfzg0P7rtlkLN9iaR0_g6lOfTPHbUGraBjS0&amp;_nc_ht=scontent.xx&amp;oh=df668e0b5f2a4d53f3fd1691a3a31a10&amp;oe=5D802F0C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08:45:36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4435833"/>
                  </a:ext>
                </a:extLst>
              </a:tr>
            </a:tbl>
          </a:graphicData>
        </a:graphic>
      </p:graphicFrame>
      <p:sp>
        <p:nvSpPr>
          <p:cNvPr id="4" name="Text Placeholder 3">
            <a:extLst>
              <a:ext uri="{FF2B5EF4-FFF2-40B4-BE49-F238E27FC236}">
                <a16:creationId xmlns:a16="http://schemas.microsoft.com/office/drawing/2014/main" id="{3B5C75A2-D61D-4227-8A8C-EC2087B1F44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59916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8DFAD-5B81-4B8F-91E3-98EDF53B7BD5}"/>
              </a:ext>
            </a:extLst>
          </p:cNvPr>
          <p:cNvSpPr>
            <a:spLocks noGrp="1"/>
          </p:cNvSpPr>
          <p:nvPr>
            <p:ph type="title"/>
          </p:nvPr>
        </p:nvSpPr>
        <p:spPr/>
        <p:txBody>
          <a:bodyPr/>
          <a:lstStyle/>
          <a:p>
            <a:r>
              <a:rPr lang="en-US"/>
              <a:t>Facebook Post Overview | Corporate_SoMe - 4 of 16</a:t>
            </a:r>
          </a:p>
        </p:txBody>
      </p:sp>
      <p:graphicFrame>
        <p:nvGraphicFramePr>
          <p:cNvPr id="5" name="Table Placeholder 4">
            <a:extLst>
              <a:ext uri="{FF2B5EF4-FFF2-40B4-BE49-F238E27FC236}">
                <a16:creationId xmlns:a16="http://schemas.microsoft.com/office/drawing/2014/main" id="{8F7FB9A7-3925-4818-85D1-E910B067E567}"/>
              </a:ext>
            </a:extLst>
          </p:cNvPr>
          <p:cNvGraphicFramePr>
            <a:graphicFrameLocks noGrp="1"/>
          </p:cNvGraphicFramePr>
          <p:nvPr>
            <p:ph type="tbl" sz="quarter" idx="13"/>
            <p:extLst>
              <p:ext uri="{D42A27DB-BD31-4B8C-83A1-F6EECF244321}">
                <p14:modId xmlns:p14="http://schemas.microsoft.com/office/powerpoint/2010/main" val="1268913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41361624"/>
                    </a:ext>
                  </a:extLst>
                </a:gridCol>
                <a:gridCol w="905256">
                  <a:extLst>
                    <a:ext uri="{9D8B030D-6E8A-4147-A177-3AD203B41FA5}">
                      <a16:colId xmlns:a16="http://schemas.microsoft.com/office/drawing/2014/main" val="2577977121"/>
                    </a:ext>
                  </a:extLst>
                </a:gridCol>
                <a:gridCol w="658368">
                  <a:extLst>
                    <a:ext uri="{9D8B030D-6E8A-4147-A177-3AD203B41FA5}">
                      <a16:colId xmlns:a16="http://schemas.microsoft.com/office/drawing/2014/main" val="971929075"/>
                    </a:ext>
                  </a:extLst>
                </a:gridCol>
                <a:gridCol w="329184">
                  <a:extLst>
                    <a:ext uri="{9D8B030D-6E8A-4147-A177-3AD203B41FA5}">
                      <a16:colId xmlns:a16="http://schemas.microsoft.com/office/drawing/2014/main" val="2672461747"/>
                    </a:ext>
                  </a:extLst>
                </a:gridCol>
                <a:gridCol w="329184">
                  <a:extLst>
                    <a:ext uri="{9D8B030D-6E8A-4147-A177-3AD203B41FA5}">
                      <a16:colId xmlns:a16="http://schemas.microsoft.com/office/drawing/2014/main" val="4104253613"/>
                    </a:ext>
                  </a:extLst>
                </a:gridCol>
                <a:gridCol w="329184">
                  <a:extLst>
                    <a:ext uri="{9D8B030D-6E8A-4147-A177-3AD203B41FA5}">
                      <a16:colId xmlns:a16="http://schemas.microsoft.com/office/drawing/2014/main" val="3627461159"/>
                    </a:ext>
                  </a:extLst>
                </a:gridCol>
                <a:gridCol w="329184">
                  <a:extLst>
                    <a:ext uri="{9D8B030D-6E8A-4147-A177-3AD203B41FA5}">
                      <a16:colId xmlns:a16="http://schemas.microsoft.com/office/drawing/2014/main" val="1329342456"/>
                    </a:ext>
                  </a:extLst>
                </a:gridCol>
                <a:gridCol w="329184">
                  <a:extLst>
                    <a:ext uri="{9D8B030D-6E8A-4147-A177-3AD203B41FA5}">
                      <a16:colId xmlns:a16="http://schemas.microsoft.com/office/drawing/2014/main" val="3170256178"/>
                    </a:ext>
                  </a:extLst>
                </a:gridCol>
                <a:gridCol w="329184">
                  <a:extLst>
                    <a:ext uri="{9D8B030D-6E8A-4147-A177-3AD203B41FA5}">
                      <a16:colId xmlns:a16="http://schemas.microsoft.com/office/drawing/2014/main" val="1726646962"/>
                    </a:ext>
                  </a:extLst>
                </a:gridCol>
                <a:gridCol w="329184">
                  <a:extLst>
                    <a:ext uri="{9D8B030D-6E8A-4147-A177-3AD203B41FA5}">
                      <a16:colId xmlns:a16="http://schemas.microsoft.com/office/drawing/2014/main" val="2937472290"/>
                    </a:ext>
                  </a:extLst>
                </a:gridCol>
                <a:gridCol w="329184">
                  <a:extLst>
                    <a:ext uri="{9D8B030D-6E8A-4147-A177-3AD203B41FA5}">
                      <a16:colId xmlns:a16="http://schemas.microsoft.com/office/drawing/2014/main" val="1517156452"/>
                    </a:ext>
                  </a:extLst>
                </a:gridCol>
                <a:gridCol w="329184">
                  <a:extLst>
                    <a:ext uri="{9D8B030D-6E8A-4147-A177-3AD203B41FA5}">
                      <a16:colId xmlns:a16="http://schemas.microsoft.com/office/drawing/2014/main" val="66989450"/>
                    </a:ext>
                  </a:extLst>
                </a:gridCol>
                <a:gridCol w="329184">
                  <a:extLst>
                    <a:ext uri="{9D8B030D-6E8A-4147-A177-3AD203B41FA5}">
                      <a16:colId xmlns:a16="http://schemas.microsoft.com/office/drawing/2014/main" val="565856856"/>
                    </a:ext>
                  </a:extLst>
                </a:gridCol>
                <a:gridCol w="329184">
                  <a:extLst>
                    <a:ext uri="{9D8B030D-6E8A-4147-A177-3AD203B41FA5}">
                      <a16:colId xmlns:a16="http://schemas.microsoft.com/office/drawing/2014/main" val="3342538636"/>
                    </a:ext>
                  </a:extLst>
                </a:gridCol>
                <a:gridCol w="329184">
                  <a:extLst>
                    <a:ext uri="{9D8B030D-6E8A-4147-A177-3AD203B41FA5}">
                      <a16:colId xmlns:a16="http://schemas.microsoft.com/office/drawing/2014/main" val="1969322796"/>
                    </a:ext>
                  </a:extLst>
                </a:gridCol>
                <a:gridCol w="329184">
                  <a:extLst>
                    <a:ext uri="{9D8B030D-6E8A-4147-A177-3AD203B41FA5}">
                      <a16:colId xmlns:a16="http://schemas.microsoft.com/office/drawing/2014/main" val="1618262457"/>
                    </a:ext>
                  </a:extLst>
                </a:gridCol>
                <a:gridCol w="329184">
                  <a:extLst>
                    <a:ext uri="{9D8B030D-6E8A-4147-A177-3AD203B41FA5}">
                      <a16:colId xmlns:a16="http://schemas.microsoft.com/office/drawing/2014/main" val="1552886019"/>
                    </a:ext>
                  </a:extLst>
                </a:gridCol>
                <a:gridCol w="329184">
                  <a:extLst>
                    <a:ext uri="{9D8B030D-6E8A-4147-A177-3AD203B41FA5}">
                      <a16:colId xmlns:a16="http://schemas.microsoft.com/office/drawing/2014/main" val="312642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346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- 2019-06-05 09:05:02 </a:t>
                      </a:r>
                      <a:r>
                        <a:rPr kumimoji="0" lang="en-US" sz="1000" b="0" i="0" u="none" strike="noStrike" kern="1200" cap="none" spc="0" normalizeH="0" baseline="0" noProof="0">
                          <a:ln>
                            <a:noFill/>
                          </a:ln>
                          <a:solidFill>
                            <a:prstClr val="black"/>
                          </a:solidFill>
                          <a:effectLst/>
                          <a:uLnTx/>
                          <a:uFillTx/>
                          <a:latin typeface="+mn-lt"/>
                          <a:ea typeface="+mn-ea"/>
                          <a:cs typeface="+mn-cs"/>
                        </a:rPr>
                        <a:t> 
 Dive into the world of smart factories: https://bit.ly/2wzouHf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https://scontent.xx.fbcdn.net/v/t1.0-9/s720x720/61852392_2326205194128915_2491347938127642624_o.png?_nc_cat=100&amp;_nc_oc=AQn8MF08svxITwRvZ9TfEgva_uAwrlMcOIuRDkygg_bwG6VjOEHXeZY8m-fpNbhG08I&amp;_nc_ht=scontent.xx&amp;oh=057660e197d4e83cf9273d37de205edb&amp;oe=5D7EAEF9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08:48:56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8004038"/>
                  </a:ext>
                </a:extLst>
              </a:tr>
            </a:tbl>
          </a:graphicData>
        </a:graphic>
      </p:graphicFrame>
      <p:sp>
        <p:nvSpPr>
          <p:cNvPr id="4" name="Text Placeholder 3">
            <a:extLst>
              <a:ext uri="{FF2B5EF4-FFF2-40B4-BE49-F238E27FC236}">
                <a16:creationId xmlns:a16="http://schemas.microsoft.com/office/drawing/2014/main" id="{256EA184-7C97-4327-BBA3-AD2D87EFD08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898049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0212E-A001-4C49-A3F9-E7A36F5DAFDE}"/>
              </a:ext>
            </a:extLst>
          </p:cNvPr>
          <p:cNvSpPr>
            <a:spLocks noGrp="1"/>
          </p:cNvSpPr>
          <p:nvPr>
            <p:ph type="title"/>
          </p:nvPr>
        </p:nvSpPr>
        <p:spPr/>
        <p:txBody>
          <a:bodyPr/>
          <a:lstStyle/>
          <a:p>
            <a:r>
              <a:rPr lang="en-US"/>
              <a:t>Facebook Post Overview | Corporate_SoMe - 5 of 16</a:t>
            </a:r>
          </a:p>
        </p:txBody>
      </p:sp>
      <p:graphicFrame>
        <p:nvGraphicFramePr>
          <p:cNvPr id="5" name="Table Placeholder 4">
            <a:extLst>
              <a:ext uri="{FF2B5EF4-FFF2-40B4-BE49-F238E27FC236}">
                <a16:creationId xmlns:a16="http://schemas.microsoft.com/office/drawing/2014/main" id="{0178EEFB-578F-485A-BB5F-E5500CFFBABB}"/>
              </a:ext>
            </a:extLst>
          </p:cNvPr>
          <p:cNvGraphicFramePr>
            <a:graphicFrameLocks noGrp="1"/>
          </p:cNvGraphicFramePr>
          <p:nvPr>
            <p:ph type="tbl" sz="quarter" idx="13"/>
            <p:extLst>
              <p:ext uri="{D42A27DB-BD31-4B8C-83A1-F6EECF244321}">
                <p14:modId xmlns:p14="http://schemas.microsoft.com/office/powerpoint/2010/main" val="3198318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20118314"/>
                    </a:ext>
                  </a:extLst>
                </a:gridCol>
                <a:gridCol w="905256">
                  <a:extLst>
                    <a:ext uri="{9D8B030D-6E8A-4147-A177-3AD203B41FA5}">
                      <a16:colId xmlns:a16="http://schemas.microsoft.com/office/drawing/2014/main" val="1050450360"/>
                    </a:ext>
                  </a:extLst>
                </a:gridCol>
                <a:gridCol w="658368">
                  <a:extLst>
                    <a:ext uri="{9D8B030D-6E8A-4147-A177-3AD203B41FA5}">
                      <a16:colId xmlns:a16="http://schemas.microsoft.com/office/drawing/2014/main" val="3829325625"/>
                    </a:ext>
                  </a:extLst>
                </a:gridCol>
                <a:gridCol w="329184">
                  <a:extLst>
                    <a:ext uri="{9D8B030D-6E8A-4147-A177-3AD203B41FA5}">
                      <a16:colId xmlns:a16="http://schemas.microsoft.com/office/drawing/2014/main" val="1837937945"/>
                    </a:ext>
                  </a:extLst>
                </a:gridCol>
                <a:gridCol w="329184">
                  <a:extLst>
                    <a:ext uri="{9D8B030D-6E8A-4147-A177-3AD203B41FA5}">
                      <a16:colId xmlns:a16="http://schemas.microsoft.com/office/drawing/2014/main" val="2351804293"/>
                    </a:ext>
                  </a:extLst>
                </a:gridCol>
                <a:gridCol w="329184">
                  <a:extLst>
                    <a:ext uri="{9D8B030D-6E8A-4147-A177-3AD203B41FA5}">
                      <a16:colId xmlns:a16="http://schemas.microsoft.com/office/drawing/2014/main" val="2605396948"/>
                    </a:ext>
                  </a:extLst>
                </a:gridCol>
                <a:gridCol w="329184">
                  <a:extLst>
                    <a:ext uri="{9D8B030D-6E8A-4147-A177-3AD203B41FA5}">
                      <a16:colId xmlns:a16="http://schemas.microsoft.com/office/drawing/2014/main" val="69094381"/>
                    </a:ext>
                  </a:extLst>
                </a:gridCol>
                <a:gridCol w="329184">
                  <a:extLst>
                    <a:ext uri="{9D8B030D-6E8A-4147-A177-3AD203B41FA5}">
                      <a16:colId xmlns:a16="http://schemas.microsoft.com/office/drawing/2014/main" val="733450836"/>
                    </a:ext>
                  </a:extLst>
                </a:gridCol>
                <a:gridCol w="329184">
                  <a:extLst>
                    <a:ext uri="{9D8B030D-6E8A-4147-A177-3AD203B41FA5}">
                      <a16:colId xmlns:a16="http://schemas.microsoft.com/office/drawing/2014/main" val="2660762884"/>
                    </a:ext>
                  </a:extLst>
                </a:gridCol>
                <a:gridCol w="329184">
                  <a:extLst>
                    <a:ext uri="{9D8B030D-6E8A-4147-A177-3AD203B41FA5}">
                      <a16:colId xmlns:a16="http://schemas.microsoft.com/office/drawing/2014/main" val="613438734"/>
                    </a:ext>
                  </a:extLst>
                </a:gridCol>
                <a:gridCol w="329184">
                  <a:extLst>
                    <a:ext uri="{9D8B030D-6E8A-4147-A177-3AD203B41FA5}">
                      <a16:colId xmlns:a16="http://schemas.microsoft.com/office/drawing/2014/main" val="671800953"/>
                    </a:ext>
                  </a:extLst>
                </a:gridCol>
                <a:gridCol w="329184">
                  <a:extLst>
                    <a:ext uri="{9D8B030D-6E8A-4147-A177-3AD203B41FA5}">
                      <a16:colId xmlns:a16="http://schemas.microsoft.com/office/drawing/2014/main" val="3826208756"/>
                    </a:ext>
                  </a:extLst>
                </a:gridCol>
                <a:gridCol w="329184">
                  <a:extLst>
                    <a:ext uri="{9D8B030D-6E8A-4147-A177-3AD203B41FA5}">
                      <a16:colId xmlns:a16="http://schemas.microsoft.com/office/drawing/2014/main" val="231643080"/>
                    </a:ext>
                  </a:extLst>
                </a:gridCol>
                <a:gridCol w="329184">
                  <a:extLst>
                    <a:ext uri="{9D8B030D-6E8A-4147-A177-3AD203B41FA5}">
                      <a16:colId xmlns:a16="http://schemas.microsoft.com/office/drawing/2014/main" val="1553566701"/>
                    </a:ext>
                  </a:extLst>
                </a:gridCol>
                <a:gridCol w="329184">
                  <a:extLst>
                    <a:ext uri="{9D8B030D-6E8A-4147-A177-3AD203B41FA5}">
                      <a16:colId xmlns:a16="http://schemas.microsoft.com/office/drawing/2014/main" val="297695990"/>
                    </a:ext>
                  </a:extLst>
                </a:gridCol>
                <a:gridCol w="329184">
                  <a:extLst>
                    <a:ext uri="{9D8B030D-6E8A-4147-A177-3AD203B41FA5}">
                      <a16:colId xmlns:a16="http://schemas.microsoft.com/office/drawing/2014/main" val="980782190"/>
                    </a:ext>
                  </a:extLst>
                </a:gridCol>
                <a:gridCol w="329184">
                  <a:extLst>
                    <a:ext uri="{9D8B030D-6E8A-4147-A177-3AD203B41FA5}">
                      <a16:colId xmlns:a16="http://schemas.microsoft.com/office/drawing/2014/main" val="37769586"/>
                    </a:ext>
                  </a:extLst>
                </a:gridCol>
                <a:gridCol w="329184">
                  <a:extLst>
                    <a:ext uri="{9D8B030D-6E8A-4147-A177-3AD203B41FA5}">
                      <a16:colId xmlns:a16="http://schemas.microsoft.com/office/drawing/2014/main" val="4152510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325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- 2019-06-14 08:10:04 </a:t>
                      </a:r>
                      <a:r>
                        <a:rPr kumimoji="0" lang="en-US" sz="1000" b="0" i="0" u="none" strike="noStrike" kern="1200" cap="none" spc="0" normalizeH="0" baseline="0" noProof="0">
                          <a:ln>
                            <a:noFill/>
                          </a:ln>
                          <a:solidFill>
                            <a:prstClr val="black"/>
                          </a:solidFill>
                          <a:effectLst/>
                          <a:uLnTx/>
                          <a:uFillTx/>
                          <a:latin typeface="+mn-lt"/>
                          <a:ea typeface="+mn-ea"/>
                          <a:cs typeface="+mn-cs"/>
                        </a:rPr>
                        <a:t> 
 We look forward to discuss the potential of Artificial Intelligence with Tong Hsien-Hui of SGInnovate and our CEO Reinhard Ploss on June 17.
More information: https://fcld.ly/j0kuazv
Live stream on YouTube: https://fcld.ly/gyjtz2n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https://scontent.xx.fbcdn.net/v/t1.0-9/s720x720/62462432_2342826355800132_387981979443789824_o.png?_nc_cat=102&amp;_nc_oc=AQmDZPX7NCLoqUGCc0kKYczqnbYYBAVBHmKSAU5KvqnqQJtMSQPCIy0UwQU7M4lfQxw&amp;_nc_ht=scontent.xx&amp;oh=da835f916cfae77e51fd773a844e9040&amp;oe=5DC3E45E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08:48:55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0898630"/>
                  </a:ext>
                </a:extLst>
              </a:tr>
            </a:tbl>
          </a:graphicData>
        </a:graphic>
      </p:graphicFrame>
      <p:sp>
        <p:nvSpPr>
          <p:cNvPr id="4" name="Text Placeholder 3">
            <a:extLst>
              <a:ext uri="{FF2B5EF4-FFF2-40B4-BE49-F238E27FC236}">
                <a16:creationId xmlns:a16="http://schemas.microsoft.com/office/drawing/2014/main" id="{110B4F31-5698-4B73-8946-B74DDFFD4B9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81358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BA56F-52AF-4A4A-B92C-90848CB71307}"/>
              </a:ext>
            </a:extLst>
          </p:cNvPr>
          <p:cNvSpPr>
            <a:spLocks noGrp="1"/>
          </p:cNvSpPr>
          <p:nvPr>
            <p:ph type="title"/>
          </p:nvPr>
        </p:nvSpPr>
        <p:spPr/>
        <p:txBody>
          <a:bodyPr/>
          <a:lstStyle/>
          <a:p>
            <a:r>
              <a:rPr lang="en-US"/>
              <a:t>Facebook Post Overview | Corporate_SoMe - 6 of 16</a:t>
            </a:r>
          </a:p>
        </p:txBody>
      </p:sp>
      <p:graphicFrame>
        <p:nvGraphicFramePr>
          <p:cNvPr id="5" name="Table Placeholder 4">
            <a:extLst>
              <a:ext uri="{FF2B5EF4-FFF2-40B4-BE49-F238E27FC236}">
                <a16:creationId xmlns:a16="http://schemas.microsoft.com/office/drawing/2014/main" id="{AE4EBF86-2369-448C-9493-5FFA323EDC52}"/>
              </a:ext>
            </a:extLst>
          </p:cNvPr>
          <p:cNvGraphicFramePr>
            <a:graphicFrameLocks noGrp="1"/>
          </p:cNvGraphicFramePr>
          <p:nvPr>
            <p:ph type="tbl" sz="quarter" idx="13"/>
            <p:extLst>
              <p:ext uri="{D42A27DB-BD31-4B8C-83A1-F6EECF244321}">
                <p14:modId xmlns:p14="http://schemas.microsoft.com/office/powerpoint/2010/main" val="1460522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00274356"/>
                    </a:ext>
                  </a:extLst>
                </a:gridCol>
                <a:gridCol w="905256">
                  <a:extLst>
                    <a:ext uri="{9D8B030D-6E8A-4147-A177-3AD203B41FA5}">
                      <a16:colId xmlns:a16="http://schemas.microsoft.com/office/drawing/2014/main" val="1092689159"/>
                    </a:ext>
                  </a:extLst>
                </a:gridCol>
                <a:gridCol w="658368">
                  <a:extLst>
                    <a:ext uri="{9D8B030D-6E8A-4147-A177-3AD203B41FA5}">
                      <a16:colId xmlns:a16="http://schemas.microsoft.com/office/drawing/2014/main" val="801151914"/>
                    </a:ext>
                  </a:extLst>
                </a:gridCol>
                <a:gridCol w="329184">
                  <a:extLst>
                    <a:ext uri="{9D8B030D-6E8A-4147-A177-3AD203B41FA5}">
                      <a16:colId xmlns:a16="http://schemas.microsoft.com/office/drawing/2014/main" val="1059416115"/>
                    </a:ext>
                  </a:extLst>
                </a:gridCol>
                <a:gridCol w="329184">
                  <a:extLst>
                    <a:ext uri="{9D8B030D-6E8A-4147-A177-3AD203B41FA5}">
                      <a16:colId xmlns:a16="http://schemas.microsoft.com/office/drawing/2014/main" val="608969306"/>
                    </a:ext>
                  </a:extLst>
                </a:gridCol>
                <a:gridCol w="329184">
                  <a:extLst>
                    <a:ext uri="{9D8B030D-6E8A-4147-A177-3AD203B41FA5}">
                      <a16:colId xmlns:a16="http://schemas.microsoft.com/office/drawing/2014/main" val="2097870678"/>
                    </a:ext>
                  </a:extLst>
                </a:gridCol>
                <a:gridCol w="329184">
                  <a:extLst>
                    <a:ext uri="{9D8B030D-6E8A-4147-A177-3AD203B41FA5}">
                      <a16:colId xmlns:a16="http://schemas.microsoft.com/office/drawing/2014/main" val="2264445763"/>
                    </a:ext>
                  </a:extLst>
                </a:gridCol>
                <a:gridCol w="329184">
                  <a:extLst>
                    <a:ext uri="{9D8B030D-6E8A-4147-A177-3AD203B41FA5}">
                      <a16:colId xmlns:a16="http://schemas.microsoft.com/office/drawing/2014/main" val="3479009553"/>
                    </a:ext>
                  </a:extLst>
                </a:gridCol>
                <a:gridCol w="329184">
                  <a:extLst>
                    <a:ext uri="{9D8B030D-6E8A-4147-A177-3AD203B41FA5}">
                      <a16:colId xmlns:a16="http://schemas.microsoft.com/office/drawing/2014/main" val="1238302440"/>
                    </a:ext>
                  </a:extLst>
                </a:gridCol>
                <a:gridCol w="329184">
                  <a:extLst>
                    <a:ext uri="{9D8B030D-6E8A-4147-A177-3AD203B41FA5}">
                      <a16:colId xmlns:a16="http://schemas.microsoft.com/office/drawing/2014/main" val="2624265713"/>
                    </a:ext>
                  </a:extLst>
                </a:gridCol>
                <a:gridCol w="329184">
                  <a:extLst>
                    <a:ext uri="{9D8B030D-6E8A-4147-A177-3AD203B41FA5}">
                      <a16:colId xmlns:a16="http://schemas.microsoft.com/office/drawing/2014/main" val="3505093844"/>
                    </a:ext>
                  </a:extLst>
                </a:gridCol>
                <a:gridCol w="329184">
                  <a:extLst>
                    <a:ext uri="{9D8B030D-6E8A-4147-A177-3AD203B41FA5}">
                      <a16:colId xmlns:a16="http://schemas.microsoft.com/office/drawing/2014/main" val="4009765830"/>
                    </a:ext>
                  </a:extLst>
                </a:gridCol>
                <a:gridCol w="329184">
                  <a:extLst>
                    <a:ext uri="{9D8B030D-6E8A-4147-A177-3AD203B41FA5}">
                      <a16:colId xmlns:a16="http://schemas.microsoft.com/office/drawing/2014/main" val="1261298926"/>
                    </a:ext>
                  </a:extLst>
                </a:gridCol>
                <a:gridCol w="329184">
                  <a:extLst>
                    <a:ext uri="{9D8B030D-6E8A-4147-A177-3AD203B41FA5}">
                      <a16:colId xmlns:a16="http://schemas.microsoft.com/office/drawing/2014/main" val="2710384765"/>
                    </a:ext>
                  </a:extLst>
                </a:gridCol>
                <a:gridCol w="329184">
                  <a:extLst>
                    <a:ext uri="{9D8B030D-6E8A-4147-A177-3AD203B41FA5}">
                      <a16:colId xmlns:a16="http://schemas.microsoft.com/office/drawing/2014/main" val="2188304947"/>
                    </a:ext>
                  </a:extLst>
                </a:gridCol>
                <a:gridCol w="329184">
                  <a:extLst>
                    <a:ext uri="{9D8B030D-6E8A-4147-A177-3AD203B41FA5}">
                      <a16:colId xmlns:a16="http://schemas.microsoft.com/office/drawing/2014/main" val="1683840004"/>
                    </a:ext>
                  </a:extLst>
                </a:gridCol>
                <a:gridCol w="329184">
                  <a:extLst>
                    <a:ext uri="{9D8B030D-6E8A-4147-A177-3AD203B41FA5}">
                      <a16:colId xmlns:a16="http://schemas.microsoft.com/office/drawing/2014/main" val="553696229"/>
                    </a:ext>
                  </a:extLst>
                </a:gridCol>
                <a:gridCol w="329184">
                  <a:extLst>
                    <a:ext uri="{9D8B030D-6E8A-4147-A177-3AD203B41FA5}">
                      <a16:colId xmlns:a16="http://schemas.microsoft.com/office/drawing/2014/main" val="36521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16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- 2019-06-25 08:00:17 </a:t>
                      </a:r>
                      <a:r>
                        <a:rPr kumimoji="0" lang="en-US" sz="1000" b="0" i="0" u="none" strike="noStrike" kern="1200" cap="none" spc="0" normalizeH="0" baseline="0" noProof="0">
                          <a:ln>
                            <a:noFill/>
                          </a:ln>
                          <a:solidFill>
                            <a:prstClr val="black"/>
                          </a:solidFill>
                          <a:effectLst/>
                          <a:uLnTx/>
                          <a:uFillTx/>
                          <a:latin typeface="+mn-lt"/>
                          <a:ea typeface="+mn-ea"/>
                          <a:cs typeface="+mn-cs"/>
                        </a:rPr>
                        <a:t> 
 Meet Roboy, an advanced humanoid robot, at the Infineon booth 429 in hall 1 of SENSOR+TEST 2019, starting in Nuremberg today!
More information: https://bit.ly/2WKY7wy Roboy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https://scontent.xx.fbcdn.net/v/t1.0-9/s720x720/64980280_2363335113749256_1007373919167971328_o.png?_nc_cat=106&amp;_nc_oc=AQlHKAQYTZa0S1VPgVvz-ETp-sFF_E59FOBGFEfSdp_KlfYfrNzOHPhf7ysbD-_jbqM&amp;_nc_ht=scontent.xx&amp;oh=0340d4f7b0dced6fdeebd144c1cabb15&amp;oe=5DBA6102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08:47:03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8487245"/>
                  </a:ext>
                </a:extLst>
              </a:tr>
            </a:tbl>
          </a:graphicData>
        </a:graphic>
      </p:graphicFrame>
      <p:sp>
        <p:nvSpPr>
          <p:cNvPr id="4" name="Text Placeholder 3">
            <a:extLst>
              <a:ext uri="{FF2B5EF4-FFF2-40B4-BE49-F238E27FC236}">
                <a16:creationId xmlns:a16="http://schemas.microsoft.com/office/drawing/2014/main" id="{4E9F8DA7-25B0-44DC-8266-FC354E152C4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146643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09E4-C7D3-4334-92C2-C72075C44017}"/>
              </a:ext>
            </a:extLst>
          </p:cNvPr>
          <p:cNvSpPr>
            <a:spLocks noGrp="1"/>
          </p:cNvSpPr>
          <p:nvPr>
            <p:ph type="title"/>
          </p:nvPr>
        </p:nvSpPr>
        <p:spPr/>
        <p:txBody>
          <a:bodyPr/>
          <a:lstStyle/>
          <a:p>
            <a:r>
              <a:rPr lang="en-US"/>
              <a:t>Facebook Post Overview | Corporate_SoMe - 7 of 16</a:t>
            </a:r>
          </a:p>
        </p:txBody>
      </p:sp>
      <p:graphicFrame>
        <p:nvGraphicFramePr>
          <p:cNvPr id="5" name="Table Placeholder 4">
            <a:extLst>
              <a:ext uri="{FF2B5EF4-FFF2-40B4-BE49-F238E27FC236}">
                <a16:creationId xmlns:a16="http://schemas.microsoft.com/office/drawing/2014/main" id="{F9EB0176-9569-4850-9694-3017683A2D47}"/>
              </a:ext>
            </a:extLst>
          </p:cNvPr>
          <p:cNvGraphicFramePr>
            <a:graphicFrameLocks noGrp="1"/>
          </p:cNvGraphicFramePr>
          <p:nvPr>
            <p:ph type="tbl" sz="quarter" idx="13"/>
            <p:extLst>
              <p:ext uri="{D42A27DB-BD31-4B8C-83A1-F6EECF244321}">
                <p14:modId xmlns:p14="http://schemas.microsoft.com/office/powerpoint/2010/main" val="166521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606894"/>
                    </a:ext>
                  </a:extLst>
                </a:gridCol>
                <a:gridCol w="905256">
                  <a:extLst>
                    <a:ext uri="{9D8B030D-6E8A-4147-A177-3AD203B41FA5}">
                      <a16:colId xmlns:a16="http://schemas.microsoft.com/office/drawing/2014/main" val="3853752694"/>
                    </a:ext>
                  </a:extLst>
                </a:gridCol>
                <a:gridCol w="658368">
                  <a:extLst>
                    <a:ext uri="{9D8B030D-6E8A-4147-A177-3AD203B41FA5}">
                      <a16:colId xmlns:a16="http://schemas.microsoft.com/office/drawing/2014/main" val="125521555"/>
                    </a:ext>
                  </a:extLst>
                </a:gridCol>
                <a:gridCol w="329184">
                  <a:extLst>
                    <a:ext uri="{9D8B030D-6E8A-4147-A177-3AD203B41FA5}">
                      <a16:colId xmlns:a16="http://schemas.microsoft.com/office/drawing/2014/main" val="3832106221"/>
                    </a:ext>
                  </a:extLst>
                </a:gridCol>
                <a:gridCol w="329184">
                  <a:extLst>
                    <a:ext uri="{9D8B030D-6E8A-4147-A177-3AD203B41FA5}">
                      <a16:colId xmlns:a16="http://schemas.microsoft.com/office/drawing/2014/main" val="2549412804"/>
                    </a:ext>
                  </a:extLst>
                </a:gridCol>
                <a:gridCol w="329184">
                  <a:extLst>
                    <a:ext uri="{9D8B030D-6E8A-4147-A177-3AD203B41FA5}">
                      <a16:colId xmlns:a16="http://schemas.microsoft.com/office/drawing/2014/main" val="2524182122"/>
                    </a:ext>
                  </a:extLst>
                </a:gridCol>
                <a:gridCol w="329184">
                  <a:extLst>
                    <a:ext uri="{9D8B030D-6E8A-4147-A177-3AD203B41FA5}">
                      <a16:colId xmlns:a16="http://schemas.microsoft.com/office/drawing/2014/main" val="550072470"/>
                    </a:ext>
                  </a:extLst>
                </a:gridCol>
                <a:gridCol w="329184">
                  <a:extLst>
                    <a:ext uri="{9D8B030D-6E8A-4147-A177-3AD203B41FA5}">
                      <a16:colId xmlns:a16="http://schemas.microsoft.com/office/drawing/2014/main" val="3931714554"/>
                    </a:ext>
                  </a:extLst>
                </a:gridCol>
                <a:gridCol w="329184">
                  <a:extLst>
                    <a:ext uri="{9D8B030D-6E8A-4147-A177-3AD203B41FA5}">
                      <a16:colId xmlns:a16="http://schemas.microsoft.com/office/drawing/2014/main" val="4184171753"/>
                    </a:ext>
                  </a:extLst>
                </a:gridCol>
                <a:gridCol w="329184">
                  <a:extLst>
                    <a:ext uri="{9D8B030D-6E8A-4147-A177-3AD203B41FA5}">
                      <a16:colId xmlns:a16="http://schemas.microsoft.com/office/drawing/2014/main" val="3239897578"/>
                    </a:ext>
                  </a:extLst>
                </a:gridCol>
                <a:gridCol w="329184">
                  <a:extLst>
                    <a:ext uri="{9D8B030D-6E8A-4147-A177-3AD203B41FA5}">
                      <a16:colId xmlns:a16="http://schemas.microsoft.com/office/drawing/2014/main" val="2766436793"/>
                    </a:ext>
                  </a:extLst>
                </a:gridCol>
                <a:gridCol w="329184">
                  <a:extLst>
                    <a:ext uri="{9D8B030D-6E8A-4147-A177-3AD203B41FA5}">
                      <a16:colId xmlns:a16="http://schemas.microsoft.com/office/drawing/2014/main" val="3521670828"/>
                    </a:ext>
                  </a:extLst>
                </a:gridCol>
                <a:gridCol w="329184">
                  <a:extLst>
                    <a:ext uri="{9D8B030D-6E8A-4147-A177-3AD203B41FA5}">
                      <a16:colId xmlns:a16="http://schemas.microsoft.com/office/drawing/2014/main" val="2804506966"/>
                    </a:ext>
                  </a:extLst>
                </a:gridCol>
                <a:gridCol w="329184">
                  <a:extLst>
                    <a:ext uri="{9D8B030D-6E8A-4147-A177-3AD203B41FA5}">
                      <a16:colId xmlns:a16="http://schemas.microsoft.com/office/drawing/2014/main" val="1122657266"/>
                    </a:ext>
                  </a:extLst>
                </a:gridCol>
                <a:gridCol w="329184">
                  <a:extLst>
                    <a:ext uri="{9D8B030D-6E8A-4147-A177-3AD203B41FA5}">
                      <a16:colId xmlns:a16="http://schemas.microsoft.com/office/drawing/2014/main" val="169352027"/>
                    </a:ext>
                  </a:extLst>
                </a:gridCol>
                <a:gridCol w="329184">
                  <a:extLst>
                    <a:ext uri="{9D8B030D-6E8A-4147-A177-3AD203B41FA5}">
                      <a16:colId xmlns:a16="http://schemas.microsoft.com/office/drawing/2014/main" val="2135397510"/>
                    </a:ext>
                  </a:extLst>
                </a:gridCol>
                <a:gridCol w="329184">
                  <a:extLst>
                    <a:ext uri="{9D8B030D-6E8A-4147-A177-3AD203B41FA5}">
                      <a16:colId xmlns:a16="http://schemas.microsoft.com/office/drawing/2014/main" val="557294353"/>
                    </a:ext>
                  </a:extLst>
                </a:gridCol>
                <a:gridCol w="329184">
                  <a:extLst>
                    <a:ext uri="{9D8B030D-6E8A-4147-A177-3AD203B41FA5}">
                      <a16:colId xmlns:a16="http://schemas.microsoft.com/office/drawing/2014/main" val="283078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76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- 2019-06-17 10:05:04 </a:t>
                      </a:r>
                      <a:r>
                        <a:rPr kumimoji="0" lang="en-US" sz="1000" b="0" i="0" u="none" strike="noStrike" kern="1200" cap="none" spc="0" normalizeH="0" baseline="0" noProof="0">
                          <a:ln>
                            <a:noFill/>
                          </a:ln>
                          <a:solidFill>
                            <a:prstClr val="black"/>
                          </a:solidFill>
                          <a:effectLst/>
                          <a:uLnTx/>
                          <a:uFillTx/>
                          <a:latin typeface="+mn-lt"/>
                          <a:ea typeface="+mn-ea"/>
                          <a:cs typeface="+mn-cs"/>
                        </a:rPr>
                        <a:t> 
 Infineon teamed up with #LG to organize the &lt;/&gt; Make Hackathon, powered by Plug and Play Asia Pacific. Together we want to empower start-ups and student entrepreneurs from all around the world to create new technological solutions for IoT.
Read more: https://www.make-hackathon.com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https://scontent.xx.fbcdn.net/v/t1.0-9/s720x720/64241216_2348452195237548_8814778393393364992_o.jpg?_nc_cat=103&amp;_nc_oc=AQn9mWqobxb5xSwhwtcDXPrV6KSNDcdR97K3FYehxqKls79CE4d8E2q8z030WT2AFcs&amp;_nc_ht=scontent.xx&amp;oh=1c65a3f45ba416cc5d35f0477f4a028f&amp;oe=5D7C2723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08:48:55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490667"/>
                  </a:ext>
                </a:extLst>
              </a:tr>
            </a:tbl>
          </a:graphicData>
        </a:graphic>
      </p:graphicFrame>
      <p:sp>
        <p:nvSpPr>
          <p:cNvPr id="4" name="Text Placeholder 3">
            <a:extLst>
              <a:ext uri="{FF2B5EF4-FFF2-40B4-BE49-F238E27FC236}">
                <a16:creationId xmlns:a16="http://schemas.microsoft.com/office/drawing/2014/main" id="{D5E5D7E8-7CE0-432B-8BDB-33785F71168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745331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7861A-831B-4FB5-B06D-8F19DEE6D1BD}"/>
              </a:ext>
            </a:extLst>
          </p:cNvPr>
          <p:cNvSpPr>
            <a:spLocks noGrp="1"/>
          </p:cNvSpPr>
          <p:nvPr>
            <p:ph type="title"/>
          </p:nvPr>
        </p:nvSpPr>
        <p:spPr/>
        <p:txBody>
          <a:bodyPr/>
          <a:lstStyle/>
          <a:p>
            <a:r>
              <a:rPr lang="en-US"/>
              <a:t>Facebook Post Overview | Corporate_SoMe - 8 of 16</a:t>
            </a:r>
          </a:p>
        </p:txBody>
      </p:sp>
      <p:graphicFrame>
        <p:nvGraphicFramePr>
          <p:cNvPr id="5" name="Table Placeholder 4">
            <a:extLst>
              <a:ext uri="{FF2B5EF4-FFF2-40B4-BE49-F238E27FC236}">
                <a16:creationId xmlns:a16="http://schemas.microsoft.com/office/drawing/2014/main" id="{EB7F0F5E-D166-4E80-A8A6-DA56DAAF3243}"/>
              </a:ext>
            </a:extLst>
          </p:cNvPr>
          <p:cNvGraphicFramePr>
            <a:graphicFrameLocks noGrp="1"/>
          </p:cNvGraphicFramePr>
          <p:nvPr>
            <p:ph type="tbl" sz="quarter" idx="13"/>
            <p:extLst>
              <p:ext uri="{D42A27DB-BD31-4B8C-83A1-F6EECF244321}">
                <p14:modId xmlns:p14="http://schemas.microsoft.com/office/powerpoint/2010/main" val="392117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29591383"/>
                    </a:ext>
                  </a:extLst>
                </a:gridCol>
                <a:gridCol w="905256">
                  <a:extLst>
                    <a:ext uri="{9D8B030D-6E8A-4147-A177-3AD203B41FA5}">
                      <a16:colId xmlns:a16="http://schemas.microsoft.com/office/drawing/2014/main" val="1251068862"/>
                    </a:ext>
                  </a:extLst>
                </a:gridCol>
                <a:gridCol w="658368">
                  <a:extLst>
                    <a:ext uri="{9D8B030D-6E8A-4147-A177-3AD203B41FA5}">
                      <a16:colId xmlns:a16="http://schemas.microsoft.com/office/drawing/2014/main" val="767768424"/>
                    </a:ext>
                  </a:extLst>
                </a:gridCol>
                <a:gridCol w="329184">
                  <a:extLst>
                    <a:ext uri="{9D8B030D-6E8A-4147-A177-3AD203B41FA5}">
                      <a16:colId xmlns:a16="http://schemas.microsoft.com/office/drawing/2014/main" val="898829109"/>
                    </a:ext>
                  </a:extLst>
                </a:gridCol>
                <a:gridCol w="329184">
                  <a:extLst>
                    <a:ext uri="{9D8B030D-6E8A-4147-A177-3AD203B41FA5}">
                      <a16:colId xmlns:a16="http://schemas.microsoft.com/office/drawing/2014/main" val="3877706562"/>
                    </a:ext>
                  </a:extLst>
                </a:gridCol>
                <a:gridCol w="329184">
                  <a:extLst>
                    <a:ext uri="{9D8B030D-6E8A-4147-A177-3AD203B41FA5}">
                      <a16:colId xmlns:a16="http://schemas.microsoft.com/office/drawing/2014/main" val="760796437"/>
                    </a:ext>
                  </a:extLst>
                </a:gridCol>
                <a:gridCol w="329184">
                  <a:extLst>
                    <a:ext uri="{9D8B030D-6E8A-4147-A177-3AD203B41FA5}">
                      <a16:colId xmlns:a16="http://schemas.microsoft.com/office/drawing/2014/main" val="2809336410"/>
                    </a:ext>
                  </a:extLst>
                </a:gridCol>
                <a:gridCol w="329184">
                  <a:extLst>
                    <a:ext uri="{9D8B030D-6E8A-4147-A177-3AD203B41FA5}">
                      <a16:colId xmlns:a16="http://schemas.microsoft.com/office/drawing/2014/main" val="780216374"/>
                    </a:ext>
                  </a:extLst>
                </a:gridCol>
                <a:gridCol w="329184">
                  <a:extLst>
                    <a:ext uri="{9D8B030D-6E8A-4147-A177-3AD203B41FA5}">
                      <a16:colId xmlns:a16="http://schemas.microsoft.com/office/drawing/2014/main" val="3634956112"/>
                    </a:ext>
                  </a:extLst>
                </a:gridCol>
                <a:gridCol w="329184">
                  <a:extLst>
                    <a:ext uri="{9D8B030D-6E8A-4147-A177-3AD203B41FA5}">
                      <a16:colId xmlns:a16="http://schemas.microsoft.com/office/drawing/2014/main" val="4239707488"/>
                    </a:ext>
                  </a:extLst>
                </a:gridCol>
                <a:gridCol w="329184">
                  <a:extLst>
                    <a:ext uri="{9D8B030D-6E8A-4147-A177-3AD203B41FA5}">
                      <a16:colId xmlns:a16="http://schemas.microsoft.com/office/drawing/2014/main" val="2170084140"/>
                    </a:ext>
                  </a:extLst>
                </a:gridCol>
                <a:gridCol w="329184">
                  <a:extLst>
                    <a:ext uri="{9D8B030D-6E8A-4147-A177-3AD203B41FA5}">
                      <a16:colId xmlns:a16="http://schemas.microsoft.com/office/drawing/2014/main" val="3642749408"/>
                    </a:ext>
                  </a:extLst>
                </a:gridCol>
                <a:gridCol w="329184">
                  <a:extLst>
                    <a:ext uri="{9D8B030D-6E8A-4147-A177-3AD203B41FA5}">
                      <a16:colId xmlns:a16="http://schemas.microsoft.com/office/drawing/2014/main" val="1903553313"/>
                    </a:ext>
                  </a:extLst>
                </a:gridCol>
                <a:gridCol w="329184">
                  <a:extLst>
                    <a:ext uri="{9D8B030D-6E8A-4147-A177-3AD203B41FA5}">
                      <a16:colId xmlns:a16="http://schemas.microsoft.com/office/drawing/2014/main" val="2240612608"/>
                    </a:ext>
                  </a:extLst>
                </a:gridCol>
                <a:gridCol w="329184">
                  <a:extLst>
                    <a:ext uri="{9D8B030D-6E8A-4147-A177-3AD203B41FA5}">
                      <a16:colId xmlns:a16="http://schemas.microsoft.com/office/drawing/2014/main" val="3185760383"/>
                    </a:ext>
                  </a:extLst>
                </a:gridCol>
                <a:gridCol w="329184">
                  <a:extLst>
                    <a:ext uri="{9D8B030D-6E8A-4147-A177-3AD203B41FA5}">
                      <a16:colId xmlns:a16="http://schemas.microsoft.com/office/drawing/2014/main" val="4205338393"/>
                    </a:ext>
                  </a:extLst>
                </a:gridCol>
                <a:gridCol w="329184">
                  <a:extLst>
                    <a:ext uri="{9D8B030D-6E8A-4147-A177-3AD203B41FA5}">
                      <a16:colId xmlns:a16="http://schemas.microsoft.com/office/drawing/2014/main" val="3096197260"/>
                    </a:ext>
                  </a:extLst>
                </a:gridCol>
                <a:gridCol w="329184">
                  <a:extLst>
                    <a:ext uri="{9D8B030D-6E8A-4147-A177-3AD203B41FA5}">
                      <a16:colId xmlns:a16="http://schemas.microsoft.com/office/drawing/2014/main" val="781237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721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- 2019-06-19 12:13:44 </a:t>
                      </a:r>
                      <a:r>
                        <a:rPr kumimoji="0" lang="en-US" sz="1000" b="0" i="0" u="none" strike="noStrike" kern="1200" cap="none" spc="0" normalizeH="0" baseline="0" noProof="0">
                          <a:ln>
                            <a:noFill/>
                          </a:ln>
                          <a:solidFill>
                            <a:prstClr val="black"/>
                          </a:solidFill>
                          <a:effectLst/>
                          <a:uLnTx/>
                          <a:uFillTx/>
                          <a:latin typeface="+mn-lt"/>
                          <a:ea typeface="+mn-ea"/>
                          <a:cs typeface="+mn-cs"/>
                        </a:rPr>
                        <a:t> 
 Discover a technology that makes our lives greener and easier: the new environmental CO2 sensor PAS by Infineon.
#IntuitiveSensing #Sensing #Sensor #CO2 #sensortest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https://scontent.xx.fbcdn.net/v/t15.5256-10/s720x720/64374475_576661256194059_7812466466845884416_n.jpg?_nc_cat=104&amp;_nc_oc=AQlocJa-_k9RrlSrzNuduCU9YWP88TZCMLjORX3vdIXxKyf3F1mJ3eLF9K6B-wvivRs&amp;_nc_ht=scontent.xx&amp;oh=3020310310dcbe78d919964c43e2f651&amp;oe=5DB2B084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08:47:03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3096748"/>
                  </a:ext>
                </a:extLst>
              </a:tr>
            </a:tbl>
          </a:graphicData>
        </a:graphic>
      </p:graphicFrame>
      <p:sp>
        <p:nvSpPr>
          <p:cNvPr id="4" name="Text Placeholder 3">
            <a:extLst>
              <a:ext uri="{FF2B5EF4-FFF2-40B4-BE49-F238E27FC236}">
                <a16:creationId xmlns:a16="http://schemas.microsoft.com/office/drawing/2014/main" id="{A56D6DF5-CB33-48A3-BFA6-FF888D29372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714736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FA1AF-A8E3-44CD-9538-3DF7EF470FB8}"/>
              </a:ext>
            </a:extLst>
          </p:cNvPr>
          <p:cNvSpPr>
            <a:spLocks noGrp="1"/>
          </p:cNvSpPr>
          <p:nvPr>
            <p:ph type="title"/>
          </p:nvPr>
        </p:nvSpPr>
        <p:spPr/>
        <p:txBody>
          <a:bodyPr/>
          <a:lstStyle/>
          <a:p>
            <a:r>
              <a:rPr lang="en-US"/>
              <a:t>Facebook Post Overview | Corporate_SoMe - 9 of 16</a:t>
            </a:r>
          </a:p>
        </p:txBody>
      </p:sp>
      <p:graphicFrame>
        <p:nvGraphicFramePr>
          <p:cNvPr id="5" name="Table Placeholder 4">
            <a:extLst>
              <a:ext uri="{FF2B5EF4-FFF2-40B4-BE49-F238E27FC236}">
                <a16:creationId xmlns:a16="http://schemas.microsoft.com/office/drawing/2014/main" id="{21D25F96-453D-4CC2-9D45-44D56A8F1A30}"/>
              </a:ext>
            </a:extLst>
          </p:cNvPr>
          <p:cNvGraphicFramePr>
            <a:graphicFrameLocks noGrp="1"/>
          </p:cNvGraphicFramePr>
          <p:nvPr>
            <p:ph type="tbl" sz="quarter" idx="13"/>
            <p:extLst>
              <p:ext uri="{D42A27DB-BD31-4B8C-83A1-F6EECF244321}">
                <p14:modId xmlns:p14="http://schemas.microsoft.com/office/powerpoint/2010/main" val="962211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99736117"/>
                    </a:ext>
                  </a:extLst>
                </a:gridCol>
                <a:gridCol w="905256">
                  <a:extLst>
                    <a:ext uri="{9D8B030D-6E8A-4147-A177-3AD203B41FA5}">
                      <a16:colId xmlns:a16="http://schemas.microsoft.com/office/drawing/2014/main" val="2884529366"/>
                    </a:ext>
                  </a:extLst>
                </a:gridCol>
                <a:gridCol w="658368">
                  <a:extLst>
                    <a:ext uri="{9D8B030D-6E8A-4147-A177-3AD203B41FA5}">
                      <a16:colId xmlns:a16="http://schemas.microsoft.com/office/drawing/2014/main" val="187183712"/>
                    </a:ext>
                  </a:extLst>
                </a:gridCol>
                <a:gridCol w="329184">
                  <a:extLst>
                    <a:ext uri="{9D8B030D-6E8A-4147-A177-3AD203B41FA5}">
                      <a16:colId xmlns:a16="http://schemas.microsoft.com/office/drawing/2014/main" val="836317609"/>
                    </a:ext>
                  </a:extLst>
                </a:gridCol>
                <a:gridCol w="329184">
                  <a:extLst>
                    <a:ext uri="{9D8B030D-6E8A-4147-A177-3AD203B41FA5}">
                      <a16:colId xmlns:a16="http://schemas.microsoft.com/office/drawing/2014/main" val="3317146703"/>
                    </a:ext>
                  </a:extLst>
                </a:gridCol>
                <a:gridCol w="329184">
                  <a:extLst>
                    <a:ext uri="{9D8B030D-6E8A-4147-A177-3AD203B41FA5}">
                      <a16:colId xmlns:a16="http://schemas.microsoft.com/office/drawing/2014/main" val="1142505219"/>
                    </a:ext>
                  </a:extLst>
                </a:gridCol>
                <a:gridCol w="329184">
                  <a:extLst>
                    <a:ext uri="{9D8B030D-6E8A-4147-A177-3AD203B41FA5}">
                      <a16:colId xmlns:a16="http://schemas.microsoft.com/office/drawing/2014/main" val="717398586"/>
                    </a:ext>
                  </a:extLst>
                </a:gridCol>
                <a:gridCol w="329184">
                  <a:extLst>
                    <a:ext uri="{9D8B030D-6E8A-4147-A177-3AD203B41FA5}">
                      <a16:colId xmlns:a16="http://schemas.microsoft.com/office/drawing/2014/main" val="45438044"/>
                    </a:ext>
                  </a:extLst>
                </a:gridCol>
                <a:gridCol w="329184">
                  <a:extLst>
                    <a:ext uri="{9D8B030D-6E8A-4147-A177-3AD203B41FA5}">
                      <a16:colId xmlns:a16="http://schemas.microsoft.com/office/drawing/2014/main" val="2409242066"/>
                    </a:ext>
                  </a:extLst>
                </a:gridCol>
                <a:gridCol w="329184">
                  <a:extLst>
                    <a:ext uri="{9D8B030D-6E8A-4147-A177-3AD203B41FA5}">
                      <a16:colId xmlns:a16="http://schemas.microsoft.com/office/drawing/2014/main" val="1791745565"/>
                    </a:ext>
                  </a:extLst>
                </a:gridCol>
                <a:gridCol w="329184">
                  <a:extLst>
                    <a:ext uri="{9D8B030D-6E8A-4147-A177-3AD203B41FA5}">
                      <a16:colId xmlns:a16="http://schemas.microsoft.com/office/drawing/2014/main" val="146538454"/>
                    </a:ext>
                  </a:extLst>
                </a:gridCol>
                <a:gridCol w="329184">
                  <a:extLst>
                    <a:ext uri="{9D8B030D-6E8A-4147-A177-3AD203B41FA5}">
                      <a16:colId xmlns:a16="http://schemas.microsoft.com/office/drawing/2014/main" val="3092953855"/>
                    </a:ext>
                  </a:extLst>
                </a:gridCol>
                <a:gridCol w="329184">
                  <a:extLst>
                    <a:ext uri="{9D8B030D-6E8A-4147-A177-3AD203B41FA5}">
                      <a16:colId xmlns:a16="http://schemas.microsoft.com/office/drawing/2014/main" val="2689728489"/>
                    </a:ext>
                  </a:extLst>
                </a:gridCol>
                <a:gridCol w="329184">
                  <a:extLst>
                    <a:ext uri="{9D8B030D-6E8A-4147-A177-3AD203B41FA5}">
                      <a16:colId xmlns:a16="http://schemas.microsoft.com/office/drawing/2014/main" val="3138646964"/>
                    </a:ext>
                  </a:extLst>
                </a:gridCol>
                <a:gridCol w="329184">
                  <a:extLst>
                    <a:ext uri="{9D8B030D-6E8A-4147-A177-3AD203B41FA5}">
                      <a16:colId xmlns:a16="http://schemas.microsoft.com/office/drawing/2014/main" val="3560340676"/>
                    </a:ext>
                  </a:extLst>
                </a:gridCol>
                <a:gridCol w="329184">
                  <a:extLst>
                    <a:ext uri="{9D8B030D-6E8A-4147-A177-3AD203B41FA5}">
                      <a16:colId xmlns:a16="http://schemas.microsoft.com/office/drawing/2014/main" val="1963449835"/>
                    </a:ext>
                  </a:extLst>
                </a:gridCol>
                <a:gridCol w="329184">
                  <a:extLst>
                    <a:ext uri="{9D8B030D-6E8A-4147-A177-3AD203B41FA5}">
                      <a16:colId xmlns:a16="http://schemas.microsoft.com/office/drawing/2014/main" val="2188866757"/>
                    </a:ext>
                  </a:extLst>
                </a:gridCol>
                <a:gridCol w="329184">
                  <a:extLst>
                    <a:ext uri="{9D8B030D-6E8A-4147-A177-3AD203B41FA5}">
                      <a16:colId xmlns:a16="http://schemas.microsoft.com/office/drawing/2014/main" val="223418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971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- 2019-06-26 08:00:06 </a:t>
                      </a:r>
                      <a:r>
                        <a:rPr kumimoji="0" lang="en-US" sz="1000" b="0" i="0" u="none" strike="noStrike" kern="1200" cap="none" spc="0" normalizeH="0" baseline="0" noProof="0">
                          <a:ln>
                            <a:noFill/>
                          </a:ln>
                          <a:solidFill>
                            <a:prstClr val="black"/>
                          </a:solidFill>
                          <a:effectLst/>
                          <a:uLnTx/>
                          <a:uFillTx/>
                          <a:latin typeface="+mn-lt"/>
                          <a:ea typeface="+mn-ea"/>
                          <a:cs typeface="+mn-cs"/>
                        </a:rPr>
                        <a:t> 
 In our connected world, cyber security is more important than ever before. But what does the term really mean?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https://scontent.xx.fbcdn.net/v/t1.0-9/s720x720/65419086_2365218740227560_1752430254011449344_o.png?_nc_cat=107&amp;_nc_oc=AQlqdTigZ_XIRmFgyJ9vr9cVOAEX6KxVM16VViY6d6T9mv8OZHth5UHKwrM6a2YI3nw&amp;_nc_ht=scontent.xx&amp;oh=888e182ba4407aad35a59db83e240e7d&amp;oe=5DAE4690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07/06/2019 08:47:01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6445084"/>
                  </a:ext>
                </a:extLst>
              </a:tr>
            </a:tbl>
          </a:graphicData>
        </a:graphic>
      </p:graphicFrame>
      <p:sp>
        <p:nvSpPr>
          <p:cNvPr id="4" name="Text Placeholder 3">
            <a:extLst>
              <a:ext uri="{FF2B5EF4-FFF2-40B4-BE49-F238E27FC236}">
                <a16:creationId xmlns:a16="http://schemas.microsoft.com/office/drawing/2014/main" id="{75143F65-7CEF-49C9-A17D-BA6B7D3B0FF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93644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EAA1-ED2A-4D3D-B858-E98537C2109F}"/>
              </a:ext>
            </a:extLst>
          </p:cNvPr>
          <p:cNvSpPr>
            <a:spLocks noGrp="1"/>
          </p:cNvSpPr>
          <p:nvPr>
            <p:ph type="title"/>
          </p:nvPr>
        </p:nvSpPr>
        <p:spPr/>
        <p:txBody>
          <a:bodyPr/>
          <a:lstStyle/>
          <a:p>
            <a:r>
              <a:rPr lang="en-US"/>
              <a:t>Facebook Post Overview | Corporate_SoMe - 10 of 16</a:t>
            </a:r>
          </a:p>
        </p:txBody>
      </p:sp>
      <p:graphicFrame>
        <p:nvGraphicFramePr>
          <p:cNvPr id="5" name="Table Placeholder 4">
            <a:extLst>
              <a:ext uri="{FF2B5EF4-FFF2-40B4-BE49-F238E27FC236}">
                <a16:creationId xmlns:a16="http://schemas.microsoft.com/office/drawing/2014/main" id="{E2ED838A-1909-4283-9665-78249F1BE5F9}"/>
              </a:ext>
            </a:extLst>
          </p:cNvPr>
          <p:cNvGraphicFramePr>
            <a:graphicFrameLocks noGrp="1"/>
          </p:cNvGraphicFramePr>
          <p:nvPr>
            <p:ph type="tbl" sz="quarter" idx="13"/>
            <p:extLst>
              <p:ext uri="{D42A27DB-BD31-4B8C-83A1-F6EECF244321}">
                <p14:modId xmlns:p14="http://schemas.microsoft.com/office/powerpoint/2010/main" val="3094759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8772208"/>
                    </a:ext>
                  </a:extLst>
                </a:gridCol>
                <a:gridCol w="905256">
                  <a:extLst>
                    <a:ext uri="{9D8B030D-6E8A-4147-A177-3AD203B41FA5}">
                      <a16:colId xmlns:a16="http://schemas.microsoft.com/office/drawing/2014/main" val="1388007019"/>
                    </a:ext>
                  </a:extLst>
                </a:gridCol>
                <a:gridCol w="658368">
                  <a:extLst>
                    <a:ext uri="{9D8B030D-6E8A-4147-A177-3AD203B41FA5}">
                      <a16:colId xmlns:a16="http://schemas.microsoft.com/office/drawing/2014/main" val="2532978692"/>
                    </a:ext>
                  </a:extLst>
                </a:gridCol>
                <a:gridCol w="329184">
                  <a:extLst>
                    <a:ext uri="{9D8B030D-6E8A-4147-A177-3AD203B41FA5}">
                      <a16:colId xmlns:a16="http://schemas.microsoft.com/office/drawing/2014/main" val="3676274754"/>
                    </a:ext>
                  </a:extLst>
                </a:gridCol>
                <a:gridCol w="329184">
                  <a:extLst>
                    <a:ext uri="{9D8B030D-6E8A-4147-A177-3AD203B41FA5}">
                      <a16:colId xmlns:a16="http://schemas.microsoft.com/office/drawing/2014/main" val="2382806769"/>
                    </a:ext>
                  </a:extLst>
                </a:gridCol>
                <a:gridCol w="329184">
                  <a:extLst>
                    <a:ext uri="{9D8B030D-6E8A-4147-A177-3AD203B41FA5}">
                      <a16:colId xmlns:a16="http://schemas.microsoft.com/office/drawing/2014/main" val="1127548102"/>
                    </a:ext>
                  </a:extLst>
                </a:gridCol>
                <a:gridCol w="329184">
                  <a:extLst>
                    <a:ext uri="{9D8B030D-6E8A-4147-A177-3AD203B41FA5}">
                      <a16:colId xmlns:a16="http://schemas.microsoft.com/office/drawing/2014/main" val="3621998525"/>
                    </a:ext>
                  </a:extLst>
                </a:gridCol>
                <a:gridCol w="329184">
                  <a:extLst>
                    <a:ext uri="{9D8B030D-6E8A-4147-A177-3AD203B41FA5}">
                      <a16:colId xmlns:a16="http://schemas.microsoft.com/office/drawing/2014/main" val="4174800492"/>
                    </a:ext>
                  </a:extLst>
                </a:gridCol>
                <a:gridCol w="329184">
                  <a:extLst>
                    <a:ext uri="{9D8B030D-6E8A-4147-A177-3AD203B41FA5}">
                      <a16:colId xmlns:a16="http://schemas.microsoft.com/office/drawing/2014/main" val="1692850204"/>
                    </a:ext>
                  </a:extLst>
                </a:gridCol>
                <a:gridCol w="329184">
                  <a:extLst>
                    <a:ext uri="{9D8B030D-6E8A-4147-A177-3AD203B41FA5}">
                      <a16:colId xmlns:a16="http://schemas.microsoft.com/office/drawing/2014/main" val="1930860148"/>
                    </a:ext>
                  </a:extLst>
                </a:gridCol>
                <a:gridCol w="329184">
                  <a:extLst>
                    <a:ext uri="{9D8B030D-6E8A-4147-A177-3AD203B41FA5}">
                      <a16:colId xmlns:a16="http://schemas.microsoft.com/office/drawing/2014/main" val="579582290"/>
                    </a:ext>
                  </a:extLst>
                </a:gridCol>
                <a:gridCol w="329184">
                  <a:extLst>
                    <a:ext uri="{9D8B030D-6E8A-4147-A177-3AD203B41FA5}">
                      <a16:colId xmlns:a16="http://schemas.microsoft.com/office/drawing/2014/main" val="686359113"/>
                    </a:ext>
                  </a:extLst>
                </a:gridCol>
                <a:gridCol w="329184">
                  <a:extLst>
                    <a:ext uri="{9D8B030D-6E8A-4147-A177-3AD203B41FA5}">
                      <a16:colId xmlns:a16="http://schemas.microsoft.com/office/drawing/2014/main" val="1889220995"/>
                    </a:ext>
                  </a:extLst>
                </a:gridCol>
                <a:gridCol w="329184">
                  <a:extLst>
                    <a:ext uri="{9D8B030D-6E8A-4147-A177-3AD203B41FA5}">
                      <a16:colId xmlns:a16="http://schemas.microsoft.com/office/drawing/2014/main" val="4033678106"/>
                    </a:ext>
                  </a:extLst>
                </a:gridCol>
                <a:gridCol w="329184">
                  <a:extLst>
                    <a:ext uri="{9D8B030D-6E8A-4147-A177-3AD203B41FA5}">
                      <a16:colId xmlns:a16="http://schemas.microsoft.com/office/drawing/2014/main" val="627155513"/>
                    </a:ext>
                  </a:extLst>
                </a:gridCol>
                <a:gridCol w="329184">
                  <a:extLst>
                    <a:ext uri="{9D8B030D-6E8A-4147-A177-3AD203B41FA5}">
                      <a16:colId xmlns:a16="http://schemas.microsoft.com/office/drawing/2014/main" val="1227286379"/>
                    </a:ext>
                  </a:extLst>
                </a:gridCol>
                <a:gridCol w="329184">
                  <a:extLst>
                    <a:ext uri="{9D8B030D-6E8A-4147-A177-3AD203B41FA5}">
                      <a16:colId xmlns:a16="http://schemas.microsoft.com/office/drawing/2014/main" val="4294576291"/>
                    </a:ext>
                  </a:extLst>
                </a:gridCol>
                <a:gridCol w="329184">
                  <a:extLst>
                    <a:ext uri="{9D8B030D-6E8A-4147-A177-3AD203B41FA5}">
                      <a16:colId xmlns:a16="http://schemas.microsoft.com/office/drawing/2014/main" val="1847514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383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- 2019-06-12 12:00:06 </a:t>
                      </a:r>
                      <a:r>
                        <a:rPr kumimoji="0" lang="en-US" sz="1000" b="0" i="0" u="none" strike="noStrike" kern="1200" cap="none" spc="0" normalizeH="0" baseline="0" noProof="0">
                          <a:ln>
                            <a:noFill/>
                          </a:ln>
                          <a:solidFill>
                            <a:prstClr val="black"/>
                          </a:solidFill>
                          <a:effectLst/>
                          <a:uLnTx/>
                          <a:uFillTx/>
                          <a:latin typeface="+mn-lt"/>
                          <a:ea typeface="+mn-ea"/>
                          <a:cs typeface="+mn-cs"/>
                        </a:rPr>
                        <a:t> 
 How do users and machines communicate with each other now and in the future? Find out: https://bit.ly/2nrYqJH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https://scontent.xx.fbcdn.net/v/t1.0-9/s720x720/62606866_2339325559483545_6898144435779928064_o.png?_nc_cat=110&amp;_nc_oc=AQncvwgYZpQYcP6gE_5_icNouCtHEH63JVMboOq-4HOmbQER-dzw0YYCD2VfMPuwR38&amp;_nc_ht=scontent.xx&amp;oh=f45710340430dad84b01fcbde884bef3&amp;oe=5DC6A451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08:48:56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3979553"/>
                  </a:ext>
                </a:extLst>
              </a:tr>
            </a:tbl>
          </a:graphicData>
        </a:graphic>
      </p:graphicFrame>
      <p:sp>
        <p:nvSpPr>
          <p:cNvPr id="4" name="Text Placeholder 3">
            <a:extLst>
              <a:ext uri="{FF2B5EF4-FFF2-40B4-BE49-F238E27FC236}">
                <a16:creationId xmlns:a16="http://schemas.microsoft.com/office/drawing/2014/main" id="{895CCE33-351A-45CA-8E46-1FABADF1620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285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E824-DC9E-4E3F-84EC-588DE23908F7}"/>
              </a:ext>
            </a:extLst>
          </p:cNvPr>
          <p:cNvSpPr>
            <a:spLocks noGrp="1"/>
          </p:cNvSpPr>
          <p:nvPr>
            <p:ph type="title"/>
          </p:nvPr>
        </p:nvSpPr>
        <p:spPr/>
        <p:txBody>
          <a:bodyPr/>
          <a:lstStyle/>
          <a:p>
            <a:r>
              <a:rPr lang="en-US"/>
              <a:t>Facebook Post Overview | Corporate_SoMe - 11 of 16</a:t>
            </a:r>
          </a:p>
        </p:txBody>
      </p:sp>
      <p:graphicFrame>
        <p:nvGraphicFramePr>
          <p:cNvPr id="5" name="Table Placeholder 4">
            <a:extLst>
              <a:ext uri="{FF2B5EF4-FFF2-40B4-BE49-F238E27FC236}">
                <a16:creationId xmlns:a16="http://schemas.microsoft.com/office/drawing/2014/main" id="{34077432-4E6E-4A52-98A7-549B355B748B}"/>
              </a:ext>
            </a:extLst>
          </p:cNvPr>
          <p:cNvGraphicFramePr>
            <a:graphicFrameLocks noGrp="1"/>
          </p:cNvGraphicFramePr>
          <p:nvPr>
            <p:ph type="tbl" sz="quarter" idx="13"/>
            <p:extLst>
              <p:ext uri="{D42A27DB-BD31-4B8C-83A1-F6EECF244321}">
                <p14:modId xmlns:p14="http://schemas.microsoft.com/office/powerpoint/2010/main" val="2632466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7610786"/>
                    </a:ext>
                  </a:extLst>
                </a:gridCol>
                <a:gridCol w="905256">
                  <a:extLst>
                    <a:ext uri="{9D8B030D-6E8A-4147-A177-3AD203B41FA5}">
                      <a16:colId xmlns:a16="http://schemas.microsoft.com/office/drawing/2014/main" val="3314387171"/>
                    </a:ext>
                  </a:extLst>
                </a:gridCol>
                <a:gridCol w="658368">
                  <a:extLst>
                    <a:ext uri="{9D8B030D-6E8A-4147-A177-3AD203B41FA5}">
                      <a16:colId xmlns:a16="http://schemas.microsoft.com/office/drawing/2014/main" val="3058812775"/>
                    </a:ext>
                  </a:extLst>
                </a:gridCol>
                <a:gridCol w="329184">
                  <a:extLst>
                    <a:ext uri="{9D8B030D-6E8A-4147-A177-3AD203B41FA5}">
                      <a16:colId xmlns:a16="http://schemas.microsoft.com/office/drawing/2014/main" val="2495962138"/>
                    </a:ext>
                  </a:extLst>
                </a:gridCol>
                <a:gridCol w="329184">
                  <a:extLst>
                    <a:ext uri="{9D8B030D-6E8A-4147-A177-3AD203B41FA5}">
                      <a16:colId xmlns:a16="http://schemas.microsoft.com/office/drawing/2014/main" val="3488664670"/>
                    </a:ext>
                  </a:extLst>
                </a:gridCol>
                <a:gridCol w="329184">
                  <a:extLst>
                    <a:ext uri="{9D8B030D-6E8A-4147-A177-3AD203B41FA5}">
                      <a16:colId xmlns:a16="http://schemas.microsoft.com/office/drawing/2014/main" val="249115948"/>
                    </a:ext>
                  </a:extLst>
                </a:gridCol>
                <a:gridCol w="329184">
                  <a:extLst>
                    <a:ext uri="{9D8B030D-6E8A-4147-A177-3AD203B41FA5}">
                      <a16:colId xmlns:a16="http://schemas.microsoft.com/office/drawing/2014/main" val="1108318359"/>
                    </a:ext>
                  </a:extLst>
                </a:gridCol>
                <a:gridCol w="329184">
                  <a:extLst>
                    <a:ext uri="{9D8B030D-6E8A-4147-A177-3AD203B41FA5}">
                      <a16:colId xmlns:a16="http://schemas.microsoft.com/office/drawing/2014/main" val="946822460"/>
                    </a:ext>
                  </a:extLst>
                </a:gridCol>
                <a:gridCol w="329184">
                  <a:extLst>
                    <a:ext uri="{9D8B030D-6E8A-4147-A177-3AD203B41FA5}">
                      <a16:colId xmlns:a16="http://schemas.microsoft.com/office/drawing/2014/main" val="1733234593"/>
                    </a:ext>
                  </a:extLst>
                </a:gridCol>
                <a:gridCol w="329184">
                  <a:extLst>
                    <a:ext uri="{9D8B030D-6E8A-4147-A177-3AD203B41FA5}">
                      <a16:colId xmlns:a16="http://schemas.microsoft.com/office/drawing/2014/main" val="2917727390"/>
                    </a:ext>
                  </a:extLst>
                </a:gridCol>
                <a:gridCol w="329184">
                  <a:extLst>
                    <a:ext uri="{9D8B030D-6E8A-4147-A177-3AD203B41FA5}">
                      <a16:colId xmlns:a16="http://schemas.microsoft.com/office/drawing/2014/main" val="2618120260"/>
                    </a:ext>
                  </a:extLst>
                </a:gridCol>
                <a:gridCol w="329184">
                  <a:extLst>
                    <a:ext uri="{9D8B030D-6E8A-4147-A177-3AD203B41FA5}">
                      <a16:colId xmlns:a16="http://schemas.microsoft.com/office/drawing/2014/main" val="1681209439"/>
                    </a:ext>
                  </a:extLst>
                </a:gridCol>
                <a:gridCol w="329184">
                  <a:extLst>
                    <a:ext uri="{9D8B030D-6E8A-4147-A177-3AD203B41FA5}">
                      <a16:colId xmlns:a16="http://schemas.microsoft.com/office/drawing/2014/main" val="4168264006"/>
                    </a:ext>
                  </a:extLst>
                </a:gridCol>
                <a:gridCol w="329184">
                  <a:extLst>
                    <a:ext uri="{9D8B030D-6E8A-4147-A177-3AD203B41FA5}">
                      <a16:colId xmlns:a16="http://schemas.microsoft.com/office/drawing/2014/main" val="505481516"/>
                    </a:ext>
                  </a:extLst>
                </a:gridCol>
                <a:gridCol w="329184">
                  <a:extLst>
                    <a:ext uri="{9D8B030D-6E8A-4147-A177-3AD203B41FA5}">
                      <a16:colId xmlns:a16="http://schemas.microsoft.com/office/drawing/2014/main" val="4152914328"/>
                    </a:ext>
                  </a:extLst>
                </a:gridCol>
                <a:gridCol w="329184">
                  <a:extLst>
                    <a:ext uri="{9D8B030D-6E8A-4147-A177-3AD203B41FA5}">
                      <a16:colId xmlns:a16="http://schemas.microsoft.com/office/drawing/2014/main" val="1816351218"/>
                    </a:ext>
                  </a:extLst>
                </a:gridCol>
                <a:gridCol w="329184">
                  <a:extLst>
                    <a:ext uri="{9D8B030D-6E8A-4147-A177-3AD203B41FA5}">
                      <a16:colId xmlns:a16="http://schemas.microsoft.com/office/drawing/2014/main" val="2926333684"/>
                    </a:ext>
                  </a:extLst>
                </a:gridCol>
                <a:gridCol w="329184">
                  <a:extLst>
                    <a:ext uri="{9D8B030D-6E8A-4147-A177-3AD203B41FA5}">
                      <a16:colId xmlns:a16="http://schemas.microsoft.com/office/drawing/2014/main" val="3572961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044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- 2019-06-27 12:55:01 </a:t>
                      </a:r>
                      <a:r>
                        <a:rPr kumimoji="0" lang="en-US" sz="1000" b="0" i="0" u="none" strike="noStrike" kern="1200" cap="none" spc="0" normalizeH="0" baseline="0" noProof="0">
                          <a:ln>
                            <a:noFill/>
                          </a:ln>
                          <a:solidFill>
                            <a:prstClr val="black"/>
                          </a:solidFill>
                          <a:effectLst/>
                          <a:uLnTx/>
                          <a:uFillTx/>
                          <a:latin typeface="+mn-lt"/>
                          <a:ea typeface="+mn-ea"/>
                          <a:cs typeface="+mn-cs"/>
                        </a:rPr>
                        <a:t> 
 Smart Home: Most Germans are willing to pay more for devices which are protected against attacks and data theft. Read more survey results here: https://bit.ly/2YmMaLi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https://scontent.xx.fbcdn.net/v/t1.0-9/s720x720/64789653_2367428650006569_4973841951498436608_o.jpg?_nc_cat=101&amp;_nc_oc=AQl0wG_FD4FxRy5eIcOBUf_uduOzDdACPWou79-DIAkZKud_2WMSXw9A2JXZLLQqoVU&amp;_nc_ht=scontent.xx&amp;oh=95fbe4ff5822cd49fd694ff93a75b0b8&amp;oe=5DAB5C80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08:47:03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7366260"/>
                  </a:ext>
                </a:extLst>
              </a:tr>
            </a:tbl>
          </a:graphicData>
        </a:graphic>
      </p:graphicFrame>
      <p:sp>
        <p:nvSpPr>
          <p:cNvPr id="4" name="Text Placeholder 3">
            <a:extLst>
              <a:ext uri="{FF2B5EF4-FFF2-40B4-BE49-F238E27FC236}">
                <a16:creationId xmlns:a16="http://schemas.microsoft.com/office/drawing/2014/main" id="{38EEE197-335D-4F4A-91D0-3ABB00A3308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127793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817DD-DE78-41D2-9E18-C0EBB2B9E4DA}"/>
              </a:ext>
            </a:extLst>
          </p:cNvPr>
          <p:cNvSpPr>
            <a:spLocks noGrp="1"/>
          </p:cNvSpPr>
          <p:nvPr>
            <p:ph type="title"/>
          </p:nvPr>
        </p:nvSpPr>
        <p:spPr/>
        <p:txBody>
          <a:bodyPr/>
          <a:lstStyle/>
          <a:p>
            <a:r>
              <a:rPr lang="en-US"/>
              <a:t>Facebook Post Overview | Corporate_SoMe - 12 of 16</a:t>
            </a:r>
          </a:p>
        </p:txBody>
      </p:sp>
      <p:graphicFrame>
        <p:nvGraphicFramePr>
          <p:cNvPr id="5" name="Table Placeholder 4">
            <a:extLst>
              <a:ext uri="{FF2B5EF4-FFF2-40B4-BE49-F238E27FC236}">
                <a16:creationId xmlns:a16="http://schemas.microsoft.com/office/drawing/2014/main" id="{4896CD18-E5AF-4338-9CC9-1ED0827D9310}"/>
              </a:ext>
            </a:extLst>
          </p:cNvPr>
          <p:cNvGraphicFramePr>
            <a:graphicFrameLocks noGrp="1"/>
          </p:cNvGraphicFramePr>
          <p:nvPr>
            <p:ph type="tbl" sz="quarter" idx="13"/>
            <p:extLst>
              <p:ext uri="{D42A27DB-BD31-4B8C-83A1-F6EECF244321}">
                <p14:modId xmlns:p14="http://schemas.microsoft.com/office/powerpoint/2010/main" val="4211423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37680018"/>
                    </a:ext>
                  </a:extLst>
                </a:gridCol>
                <a:gridCol w="905256">
                  <a:extLst>
                    <a:ext uri="{9D8B030D-6E8A-4147-A177-3AD203B41FA5}">
                      <a16:colId xmlns:a16="http://schemas.microsoft.com/office/drawing/2014/main" val="3519951617"/>
                    </a:ext>
                  </a:extLst>
                </a:gridCol>
                <a:gridCol w="658368">
                  <a:extLst>
                    <a:ext uri="{9D8B030D-6E8A-4147-A177-3AD203B41FA5}">
                      <a16:colId xmlns:a16="http://schemas.microsoft.com/office/drawing/2014/main" val="689084772"/>
                    </a:ext>
                  </a:extLst>
                </a:gridCol>
                <a:gridCol w="329184">
                  <a:extLst>
                    <a:ext uri="{9D8B030D-6E8A-4147-A177-3AD203B41FA5}">
                      <a16:colId xmlns:a16="http://schemas.microsoft.com/office/drawing/2014/main" val="847078615"/>
                    </a:ext>
                  </a:extLst>
                </a:gridCol>
                <a:gridCol w="329184">
                  <a:extLst>
                    <a:ext uri="{9D8B030D-6E8A-4147-A177-3AD203B41FA5}">
                      <a16:colId xmlns:a16="http://schemas.microsoft.com/office/drawing/2014/main" val="3472276442"/>
                    </a:ext>
                  </a:extLst>
                </a:gridCol>
                <a:gridCol w="329184">
                  <a:extLst>
                    <a:ext uri="{9D8B030D-6E8A-4147-A177-3AD203B41FA5}">
                      <a16:colId xmlns:a16="http://schemas.microsoft.com/office/drawing/2014/main" val="3574714131"/>
                    </a:ext>
                  </a:extLst>
                </a:gridCol>
                <a:gridCol w="329184">
                  <a:extLst>
                    <a:ext uri="{9D8B030D-6E8A-4147-A177-3AD203B41FA5}">
                      <a16:colId xmlns:a16="http://schemas.microsoft.com/office/drawing/2014/main" val="59254612"/>
                    </a:ext>
                  </a:extLst>
                </a:gridCol>
                <a:gridCol w="329184">
                  <a:extLst>
                    <a:ext uri="{9D8B030D-6E8A-4147-A177-3AD203B41FA5}">
                      <a16:colId xmlns:a16="http://schemas.microsoft.com/office/drawing/2014/main" val="81148650"/>
                    </a:ext>
                  </a:extLst>
                </a:gridCol>
                <a:gridCol w="329184">
                  <a:extLst>
                    <a:ext uri="{9D8B030D-6E8A-4147-A177-3AD203B41FA5}">
                      <a16:colId xmlns:a16="http://schemas.microsoft.com/office/drawing/2014/main" val="3780067091"/>
                    </a:ext>
                  </a:extLst>
                </a:gridCol>
                <a:gridCol w="329184">
                  <a:extLst>
                    <a:ext uri="{9D8B030D-6E8A-4147-A177-3AD203B41FA5}">
                      <a16:colId xmlns:a16="http://schemas.microsoft.com/office/drawing/2014/main" val="3186008063"/>
                    </a:ext>
                  </a:extLst>
                </a:gridCol>
                <a:gridCol w="329184">
                  <a:extLst>
                    <a:ext uri="{9D8B030D-6E8A-4147-A177-3AD203B41FA5}">
                      <a16:colId xmlns:a16="http://schemas.microsoft.com/office/drawing/2014/main" val="880376178"/>
                    </a:ext>
                  </a:extLst>
                </a:gridCol>
                <a:gridCol w="329184">
                  <a:extLst>
                    <a:ext uri="{9D8B030D-6E8A-4147-A177-3AD203B41FA5}">
                      <a16:colId xmlns:a16="http://schemas.microsoft.com/office/drawing/2014/main" val="1048775792"/>
                    </a:ext>
                  </a:extLst>
                </a:gridCol>
                <a:gridCol w="329184">
                  <a:extLst>
                    <a:ext uri="{9D8B030D-6E8A-4147-A177-3AD203B41FA5}">
                      <a16:colId xmlns:a16="http://schemas.microsoft.com/office/drawing/2014/main" val="1418146"/>
                    </a:ext>
                  </a:extLst>
                </a:gridCol>
                <a:gridCol w="329184">
                  <a:extLst>
                    <a:ext uri="{9D8B030D-6E8A-4147-A177-3AD203B41FA5}">
                      <a16:colId xmlns:a16="http://schemas.microsoft.com/office/drawing/2014/main" val="1904098131"/>
                    </a:ext>
                  </a:extLst>
                </a:gridCol>
                <a:gridCol w="329184">
                  <a:extLst>
                    <a:ext uri="{9D8B030D-6E8A-4147-A177-3AD203B41FA5}">
                      <a16:colId xmlns:a16="http://schemas.microsoft.com/office/drawing/2014/main" val="2298160323"/>
                    </a:ext>
                  </a:extLst>
                </a:gridCol>
                <a:gridCol w="329184">
                  <a:extLst>
                    <a:ext uri="{9D8B030D-6E8A-4147-A177-3AD203B41FA5}">
                      <a16:colId xmlns:a16="http://schemas.microsoft.com/office/drawing/2014/main" val="3369085907"/>
                    </a:ext>
                  </a:extLst>
                </a:gridCol>
                <a:gridCol w="329184">
                  <a:extLst>
                    <a:ext uri="{9D8B030D-6E8A-4147-A177-3AD203B41FA5}">
                      <a16:colId xmlns:a16="http://schemas.microsoft.com/office/drawing/2014/main" val="2794536926"/>
                    </a:ext>
                  </a:extLst>
                </a:gridCol>
                <a:gridCol w="329184">
                  <a:extLst>
                    <a:ext uri="{9D8B030D-6E8A-4147-A177-3AD203B41FA5}">
                      <a16:colId xmlns:a16="http://schemas.microsoft.com/office/drawing/2014/main" val="3364512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34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- 2019-06-18 08:00:45 </a:t>
                      </a:r>
                      <a:r>
                        <a:rPr kumimoji="0" lang="en-US" sz="1000" b="0" i="0" u="none" strike="noStrike" kern="1200" cap="none" spc="0" normalizeH="0" baseline="0" noProof="0">
                          <a:ln>
                            <a:noFill/>
                          </a:ln>
                          <a:solidFill>
                            <a:prstClr val="black"/>
                          </a:solidFill>
                          <a:effectLst/>
                          <a:uLnTx/>
                          <a:uFillTx/>
                          <a:latin typeface="+mn-lt"/>
                          <a:ea typeface="+mn-ea"/>
                          <a:cs typeface="+mn-cs"/>
                        </a:rPr>
                        <a:t> 
 According to projections by the UN, more than 70 percent of the global population will live in cities in the year 2050. More info: https://bit.ly/2X2mqGA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https://scontent.xx.fbcdn.net/v/t15.5256-10/s720x720/64385025_712478642520342_1931561782170615808_n.jpg?_nc_cat=107&amp;_nc_oc=AQmHMgjicqYoru0u7o3l3hcIOVKsekDVZ_ED-vUjsY9QHwN5pLj1Oiwtjgv7nWa25vg&amp;_nc_ht=scontent.xx&amp;oh=3b9f32ee416327007cc318f45286971c&amp;oe=5D7B24C3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06/27/2019 08:50:47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837785"/>
                  </a:ext>
                </a:extLst>
              </a:tr>
            </a:tbl>
          </a:graphicData>
        </a:graphic>
      </p:graphicFrame>
      <p:sp>
        <p:nvSpPr>
          <p:cNvPr id="4" name="Text Placeholder 3">
            <a:extLst>
              <a:ext uri="{FF2B5EF4-FFF2-40B4-BE49-F238E27FC236}">
                <a16:creationId xmlns:a16="http://schemas.microsoft.com/office/drawing/2014/main" id="{D87BBFB5-34F3-44D8-8DDE-F33A0B02BC8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026260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02833-D4F9-4241-B7A0-79FDD03DC209}"/>
              </a:ext>
            </a:extLst>
          </p:cNvPr>
          <p:cNvSpPr>
            <a:spLocks noGrp="1"/>
          </p:cNvSpPr>
          <p:nvPr>
            <p:ph type="title"/>
          </p:nvPr>
        </p:nvSpPr>
        <p:spPr/>
        <p:txBody>
          <a:bodyPr/>
          <a:lstStyle/>
          <a:p>
            <a:r>
              <a:rPr lang="en-US"/>
              <a:t>Facebook Post Overview | Corporate_SoMe - 13 of 16</a:t>
            </a:r>
          </a:p>
        </p:txBody>
      </p:sp>
      <p:graphicFrame>
        <p:nvGraphicFramePr>
          <p:cNvPr id="5" name="Table Placeholder 4">
            <a:extLst>
              <a:ext uri="{FF2B5EF4-FFF2-40B4-BE49-F238E27FC236}">
                <a16:creationId xmlns:a16="http://schemas.microsoft.com/office/drawing/2014/main" id="{68793B86-35B5-44D1-9E25-A9236E56855C}"/>
              </a:ext>
            </a:extLst>
          </p:cNvPr>
          <p:cNvGraphicFramePr>
            <a:graphicFrameLocks noGrp="1"/>
          </p:cNvGraphicFramePr>
          <p:nvPr>
            <p:ph type="tbl" sz="quarter" idx="13"/>
            <p:extLst>
              <p:ext uri="{D42A27DB-BD31-4B8C-83A1-F6EECF244321}">
                <p14:modId xmlns:p14="http://schemas.microsoft.com/office/powerpoint/2010/main" val="2118252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7008613"/>
                    </a:ext>
                  </a:extLst>
                </a:gridCol>
                <a:gridCol w="905256">
                  <a:extLst>
                    <a:ext uri="{9D8B030D-6E8A-4147-A177-3AD203B41FA5}">
                      <a16:colId xmlns:a16="http://schemas.microsoft.com/office/drawing/2014/main" val="3319595547"/>
                    </a:ext>
                  </a:extLst>
                </a:gridCol>
                <a:gridCol w="658368">
                  <a:extLst>
                    <a:ext uri="{9D8B030D-6E8A-4147-A177-3AD203B41FA5}">
                      <a16:colId xmlns:a16="http://schemas.microsoft.com/office/drawing/2014/main" val="710890283"/>
                    </a:ext>
                  </a:extLst>
                </a:gridCol>
                <a:gridCol w="329184">
                  <a:extLst>
                    <a:ext uri="{9D8B030D-6E8A-4147-A177-3AD203B41FA5}">
                      <a16:colId xmlns:a16="http://schemas.microsoft.com/office/drawing/2014/main" val="3745789888"/>
                    </a:ext>
                  </a:extLst>
                </a:gridCol>
                <a:gridCol w="329184">
                  <a:extLst>
                    <a:ext uri="{9D8B030D-6E8A-4147-A177-3AD203B41FA5}">
                      <a16:colId xmlns:a16="http://schemas.microsoft.com/office/drawing/2014/main" val="2377484445"/>
                    </a:ext>
                  </a:extLst>
                </a:gridCol>
                <a:gridCol w="329184">
                  <a:extLst>
                    <a:ext uri="{9D8B030D-6E8A-4147-A177-3AD203B41FA5}">
                      <a16:colId xmlns:a16="http://schemas.microsoft.com/office/drawing/2014/main" val="1935452212"/>
                    </a:ext>
                  </a:extLst>
                </a:gridCol>
                <a:gridCol w="329184">
                  <a:extLst>
                    <a:ext uri="{9D8B030D-6E8A-4147-A177-3AD203B41FA5}">
                      <a16:colId xmlns:a16="http://schemas.microsoft.com/office/drawing/2014/main" val="1231920598"/>
                    </a:ext>
                  </a:extLst>
                </a:gridCol>
                <a:gridCol w="329184">
                  <a:extLst>
                    <a:ext uri="{9D8B030D-6E8A-4147-A177-3AD203B41FA5}">
                      <a16:colId xmlns:a16="http://schemas.microsoft.com/office/drawing/2014/main" val="2856564719"/>
                    </a:ext>
                  </a:extLst>
                </a:gridCol>
                <a:gridCol w="329184">
                  <a:extLst>
                    <a:ext uri="{9D8B030D-6E8A-4147-A177-3AD203B41FA5}">
                      <a16:colId xmlns:a16="http://schemas.microsoft.com/office/drawing/2014/main" val="3090902121"/>
                    </a:ext>
                  </a:extLst>
                </a:gridCol>
                <a:gridCol w="329184">
                  <a:extLst>
                    <a:ext uri="{9D8B030D-6E8A-4147-A177-3AD203B41FA5}">
                      <a16:colId xmlns:a16="http://schemas.microsoft.com/office/drawing/2014/main" val="2277561531"/>
                    </a:ext>
                  </a:extLst>
                </a:gridCol>
                <a:gridCol w="329184">
                  <a:extLst>
                    <a:ext uri="{9D8B030D-6E8A-4147-A177-3AD203B41FA5}">
                      <a16:colId xmlns:a16="http://schemas.microsoft.com/office/drawing/2014/main" val="1388225059"/>
                    </a:ext>
                  </a:extLst>
                </a:gridCol>
                <a:gridCol w="329184">
                  <a:extLst>
                    <a:ext uri="{9D8B030D-6E8A-4147-A177-3AD203B41FA5}">
                      <a16:colId xmlns:a16="http://schemas.microsoft.com/office/drawing/2014/main" val="1829684424"/>
                    </a:ext>
                  </a:extLst>
                </a:gridCol>
                <a:gridCol w="329184">
                  <a:extLst>
                    <a:ext uri="{9D8B030D-6E8A-4147-A177-3AD203B41FA5}">
                      <a16:colId xmlns:a16="http://schemas.microsoft.com/office/drawing/2014/main" val="3885226741"/>
                    </a:ext>
                  </a:extLst>
                </a:gridCol>
                <a:gridCol w="329184">
                  <a:extLst>
                    <a:ext uri="{9D8B030D-6E8A-4147-A177-3AD203B41FA5}">
                      <a16:colId xmlns:a16="http://schemas.microsoft.com/office/drawing/2014/main" val="2251452689"/>
                    </a:ext>
                  </a:extLst>
                </a:gridCol>
                <a:gridCol w="329184">
                  <a:extLst>
                    <a:ext uri="{9D8B030D-6E8A-4147-A177-3AD203B41FA5}">
                      <a16:colId xmlns:a16="http://schemas.microsoft.com/office/drawing/2014/main" val="2370117867"/>
                    </a:ext>
                  </a:extLst>
                </a:gridCol>
                <a:gridCol w="329184">
                  <a:extLst>
                    <a:ext uri="{9D8B030D-6E8A-4147-A177-3AD203B41FA5}">
                      <a16:colId xmlns:a16="http://schemas.microsoft.com/office/drawing/2014/main" val="744610078"/>
                    </a:ext>
                  </a:extLst>
                </a:gridCol>
                <a:gridCol w="329184">
                  <a:extLst>
                    <a:ext uri="{9D8B030D-6E8A-4147-A177-3AD203B41FA5}">
                      <a16:colId xmlns:a16="http://schemas.microsoft.com/office/drawing/2014/main" val="2110789213"/>
                    </a:ext>
                  </a:extLst>
                </a:gridCol>
                <a:gridCol w="329184">
                  <a:extLst>
                    <a:ext uri="{9D8B030D-6E8A-4147-A177-3AD203B41FA5}">
                      <a16:colId xmlns:a16="http://schemas.microsoft.com/office/drawing/2014/main" val="865882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597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- 2019-06-21 09:00:08 </a:t>
                      </a:r>
                      <a:r>
                        <a:rPr kumimoji="0" lang="en-US" sz="1000" b="0" i="0" u="none" strike="noStrike" kern="1200" cap="none" spc="0" normalizeH="0" baseline="0" noProof="0">
                          <a:ln>
                            <a:noFill/>
                          </a:ln>
                          <a:solidFill>
                            <a:prstClr val="black"/>
                          </a:solidFill>
                          <a:effectLst/>
                          <a:uLnTx/>
                          <a:uFillTx/>
                          <a:latin typeface="+mn-lt"/>
                          <a:ea typeface="+mn-ea"/>
                          <a:cs typeface="+mn-cs"/>
                        </a:rPr>
                        <a:t> 
 Join us from 25 to 27 June at SENSOR + TEST 2019 in Nuremberg, Germany! At our booth 429 in hall 1, we will showcase a host of exciting breakthroughs to meet the fast-growing demand for sensor, measuring and testing systems. Get an impression: https://bit.ly/2WKY7wy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https://scontent.xx.fbcdn.net/v/t1.0-9/s720x720/65308698_2355945964488171_231441549764853760_o.jpg?_nc_cat=101&amp;_nc_oc=AQn3YKeHftBU0aF-cJyZWP5x6Pq5BWw31ZZ9gpoywPXpWI9vzREXnz3OASc7BThmrBU&amp;_nc_ht=scontent.xx&amp;oh=7358ea4285035629abb814786dac4d9c&amp;oe=5D867A44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08:48:55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587039"/>
                  </a:ext>
                </a:extLst>
              </a:tr>
            </a:tbl>
          </a:graphicData>
        </a:graphic>
      </p:graphicFrame>
      <p:sp>
        <p:nvSpPr>
          <p:cNvPr id="4" name="Text Placeholder 3">
            <a:extLst>
              <a:ext uri="{FF2B5EF4-FFF2-40B4-BE49-F238E27FC236}">
                <a16:creationId xmlns:a16="http://schemas.microsoft.com/office/drawing/2014/main" id="{EFC2F356-4ED7-4F48-8CEA-6CEFE838A6A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51565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03F25-FF5F-47FC-8F4A-E75C522EBA40}"/>
              </a:ext>
            </a:extLst>
          </p:cNvPr>
          <p:cNvSpPr>
            <a:spLocks noGrp="1"/>
          </p:cNvSpPr>
          <p:nvPr>
            <p:ph type="title"/>
          </p:nvPr>
        </p:nvSpPr>
        <p:spPr/>
        <p:txBody>
          <a:bodyPr/>
          <a:lstStyle/>
          <a:p>
            <a:r>
              <a:rPr lang="en-US"/>
              <a:t>Facebook Post Overview | Corporate_SoMe - 14 of 16</a:t>
            </a:r>
          </a:p>
        </p:txBody>
      </p:sp>
      <p:graphicFrame>
        <p:nvGraphicFramePr>
          <p:cNvPr id="5" name="Table Placeholder 4">
            <a:extLst>
              <a:ext uri="{FF2B5EF4-FFF2-40B4-BE49-F238E27FC236}">
                <a16:creationId xmlns:a16="http://schemas.microsoft.com/office/drawing/2014/main" id="{B85C60D4-26DC-4EE1-BC63-C45C65B46336}"/>
              </a:ext>
            </a:extLst>
          </p:cNvPr>
          <p:cNvGraphicFramePr>
            <a:graphicFrameLocks noGrp="1"/>
          </p:cNvGraphicFramePr>
          <p:nvPr>
            <p:ph type="tbl" sz="quarter" idx="13"/>
            <p:extLst>
              <p:ext uri="{D42A27DB-BD31-4B8C-83A1-F6EECF244321}">
                <p14:modId xmlns:p14="http://schemas.microsoft.com/office/powerpoint/2010/main" val="308050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5614401"/>
                    </a:ext>
                  </a:extLst>
                </a:gridCol>
                <a:gridCol w="905256">
                  <a:extLst>
                    <a:ext uri="{9D8B030D-6E8A-4147-A177-3AD203B41FA5}">
                      <a16:colId xmlns:a16="http://schemas.microsoft.com/office/drawing/2014/main" val="1703257156"/>
                    </a:ext>
                  </a:extLst>
                </a:gridCol>
                <a:gridCol w="658368">
                  <a:extLst>
                    <a:ext uri="{9D8B030D-6E8A-4147-A177-3AD203B41FA5}">
                      <a16:colId xmlns:a16="http://schemas.microsoft.com/office/drawing/2014/main" val="142658456"/>
                    </a:ext>
                  </a:extLst>
                </a:gridCol>
                <a:gridCol w="329184">
                  <a:extLst>
                    <a:ext uri="{9D8B030D-6E8A-4147-A177-3AD203B41FA5}">
                      <a16:colId xmlns:a16="http://schemas.microsoft.com/office/drawing/2014/main" val="2212136566"/>
                    </a:ext>
                  </a:extLst>
                </a:gridCol>
                <a:gridCol w="329184">
                  <a:extLst>
                    <a:ext uri="{9D8B030D-6E8A-4147-A177-3AD203B41FA5}">
                      <a16:colId xmlns:a16="http://schemas.microsoft.com/office/drawing/2014/main" val="661776867"/>
                    </a:ext>
                  </a:extLst>
                </a:gridCol>
                <a:gridCol w="329184">
                  <a:extLst>
                    <a:ext uri="{9D8B030D-6E8A-4147-A177-3AD203B41FA5}">
                      <a16:colId xmlns:a16="http://schemas.microsoft.com/office/drawing/2014/main" val="242706008"/>
                    </a:ext>
                  </a:extLst>
                </a:gridCol>
                <a:gridCol w="329184">
                  <a:extLst>
                    <a:ext uri="{9D8B030D-6E8A-4147-A177-3AD203B41FA5}">
                      <a16:colId xmlns:a16="http://schemas.microsoft.com/office/drawing/2014/main" val="1041024523"/>
                    </a:ext>
                  </a:extLst>
                </a:gridCol>
                <a:gridCol w="329184">
                  <a:extLst>
                    <a:ext uri="{9D8B030D-6E8A-4147-A177-3AD203B41FA5}">
                      <a16:colId xmlns:a16="http://schemas.microsoft.com/office/drawing/2014/main" val="1717377377"/>
                    </a:ext>
                  </a:extLst>
                </a:gridCol>
                <a:gridCol w="329184">
                  <a:extLst>
                    <a:ext uri="{9D8B030D-6E8A-4147-A177-3AD203B41FA5}">
                      <a16:colId xmlns:a16="http://schemas.microsoft.com/office/drawing/2014/main" val="2585517670"/>
                    </a:ext>
                  </a:extLst>
                </a:gridCol>
                <a:gridCol w="329184">
                  <a:extLst>
                    <a:ext uri="{9D8B030D-6E8A-4147-A177-3AD203B41FA5}">
                      <a16:colId xmlns:a16="http://schemas.microsoft.com/office/drawing/2014/main" val="3922839595"/>
                    </a:ext>
                  </a:extLst>
                </a:gridCol>
                <a:gridCol w="329184">
                  <a:extLst>
                    <a:ext uri="{9D8B030D-6E8A-4147-A177-3AD203B41FA5}">
                      <a16:colId xmlns:a16="http://schemas.microsoft.com/office/drawing/2014/main" val="1333322978"/>
                    </a:ext>
                  </a:extLst>
                </a:gridCol>
                <a:gridCol w="329184">
                  <a:extLst>
                    <a:ext uri="{9D8B030D-6E8A-4147-A177-3AD203B41FA5}">
                      <a16:colId xmlns:a16="http://schemas.microsoft.com/office/drawing/2014/main" val="1206417099"/>
                    </a:ext>
                  </a:extLst>
                </a:gridCol>
                <a:gridCol w="329184">
                  <a:extLst>
                    <a:ext uri="{9D8B030D-6E8A-4147-A177-3AD203B41FA5}">
                      <a16:colId xmlns:a16="http://schemas.microsoft.com/office/drawing/2014/main" val="868025094"/>
                    </a:ext>
                  </a:extLst>
                </a:gridCol>
                <a:gridCol w="329184">
                  <a:extLst>
                    <a:ext uri="{9D8B030D-6E8A-4147-A177-3AD203B41FA5}">
                      <a16:colId xmlns:a16="http://schemas.microsoft.com/office/drawing/2014/main" val="1911658945"/>
                    </a:ext>
                  </a:extLst>
                </a:gridCol>
                <a:gridCol w="329184">
                  <a:extLst>
                    <a:ext uri="{9D8B030D-6E8A-4147-A177-3AD203B41FA5}">
                      <a16:colId xmlns:a16="http://schemas.microsoft.com/office/drawing/2014/main" val="2273408098"/>
                    </a:ext>
                  </a:extLst>
                </a:gridCol>
                <a:gridCol w="329184">
                  <a:extLst>
                    <a:ext uri="{9D8B030D-6E8A-4147-A177-3AD203B41FA5}">
                      <a16:colId xmlns:a16="http://schemas.microsoft.com/office/drawing/2014/main" val="2222097165"/>
                    </a:ext>
                  </a:extLst>
                </a:gridCol>
                <a:gridCol w="329184">
                  <a:extLst>
                    <a:ext uri="{9D8B030D-6E8A-4147-A177-3AD203B41FA5}">
                      <a16:colId xmlns:a16="http://schemas.microsoft.com/office/drawing/2014/main" val="552797447"/>
                    </a:ext>
                  </a:extLst>
                </a:gridCol>
                <a:gridCol w="329184">
                  <a:extLst>
                    <a:ext uri="{9D8B030D-6E8A-4147-A177-3AD203B41FA5}">
                      <a16:colId xmlns:a16="http://schemas.microsoft.com/office/drawing/2014/main" val="2989889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844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- 2019-06-24 08:00:07 </a:t>
                      </a:r>
                      <a:r>
                        <a:rPr kumimoji="0" lang="en-US" sz="1000" b="0" i="0" u="none" strike="noStrike" kern="1200" cap="none" spc="0" normalizeH="0" baseline="0" noProof="0">
                          <a:ln>
                            <a:noFill/>
                          </a:ln>
                          <a:solidFill>
                            <a:prstClr val="black"/>
                          </a:solidFill>
                          <a:effectLst/>
                          <a:uLnTx/>
                          <a:uFillTx/>
                          <a:latin typeface="+mn-lt"/>
                          <a:ea typeface="+mn-ea"/>
                          <a:cs typeface="+mn-cs"/>
                        </a:rPr>
                        <a:t> 
 What could the city of tomorrow look like? Find out: https://bit.ly/2WyYztH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https://scontent.xx.fbcdn.net/v/t1.0-9/s720x720/64915708_2361452370604197_682983027940261888_o.jpg?_nc_cat=110&amp;_nc_oc=AQkqxEaBtTO-Cwrfdwzs15cUiQPaLbxIY28ycFQgb_31QwXAfW6HocSFmbN3f3HqLiI&amp;_nc_ht=scontent.xx&amp;oh=fea3f87ef62ad8f78c7a89ddef6f7e60&amp;oe=5DBC7166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08:45:35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0146076"/>
                  </a:ext>
                </a:extLst>
              </a:tr>
            </a:tbl>
          </a:graphicData>
        </a:graphic>
      </p:graphicFrame>
      <p:sp>
        <p:nvSpPr>
          <p:cNvPr id="4" name="Text Placeholder 3">
            <a:extLst>
              <a:ext uri="{FF2B5EF4-FFF2-40B4-BE49-F238E27FC236}">
                <a16:creationId xmlns:a16="http://schemas.microsoft.com/office/drawing/2014/main" id="{507DF6DE-BA89-4265-8FEC-18DFBBBA35C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6609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D2F90-7456-46B6-8E36-7A89E7C83196}"/>
              </a:ext>
            </a:extLst>
          </p:cNvPr>
          <p:cNvSpPr>
            <a:spLocks noGrp="1"/>
          </p:cNvSpPr>
          <p:nvPr>
            <p:ph type="title"/>
          </p:nvPr>
        </p:nvSpPr>
        <p:spPr/>
        <p:txBody>
          <a:bodyPr/>
          <a:lstStyle/>
          <a:p>
            <a:r>
              <a:rPr lang="en-US"/>
              <a:t>Facebook Post Overview | Corporate_SoMe - 15 of 16</a:t>
            </a:r>
          </a:p>
        </p:txBody>
      </p:sp>
      <p:graphicFrame>
        <p:nvGraphicFramePr>
          <p:cNvPr id="5" name="Table Placeholder 4">
            <a:extLst>
              <a:ext uri="{FF2B5EF4-FFF2-40B4-BE49-F238E27FC236}">
                <a16:creationId xmlns:a16="http://schemas.microsoft.com/office/drawing/2014/main" id="{EEE9BFD3-D759-4D15-9FA6-1DF65A63DDAA}"/>
              </a:ext>
            </a:extLst>
          </p:cNvPr>
          <p:cNvGraphicFramePr>
            <a:graphicFrameLocks noGrp="1"/>
          </p:cNvGraphicFramePr>
          <p:nvPr>
            <p:ph type="tbl" sz="quarter" idx="13"/>
            <p:extLst>
              <p:ext uri="{D42A27DB-BD31-4B8C-83A1-F6EECF244321}">
                <p14:modId xmlns:p14="http://schemas.microsoft.com/office/powerpoint/2010/main" val="193759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31872372"/>
                    </a:ext>
                  </a:extLst>
                </a:gridCol>
                <a:gridCol w="905256">
                  <a:extLst>
                    <a:ext uri="{9D8B030D-6E8A-4147-A177-3AD203B41FA5}">
                      <a16:colId xmlns:a16="http://schemas.microsoft.com/office/drawing/2014/main" val="3764208895"/>
                    </a:ext>
                  </a:extLst>
                </a:gridCol>
                <a:gridCol w="658368">
                  <a:extLst>
                    <a:ext uri="{9D8B030D-6E8A-4147-A177-3AD203B41FA5}">
                      <a16:colId xmlns:a16="http://schemas.microsoft.com/office/drawing/2014/main" val="3995414860"/>
                    </a:ext>
                  </a:extLst>
                </a:gridCol>
                <a:gridCol w="329184">
                  <a:extLst>
                    <a:ext uri="{9D8B030D-6E8A-4147-A177-3AD203B41FA5}">
                      <a16:colId xmlns:a16="http://schemas.microsoft.com/office/drawing/2014/main" val="3908915420"/>
                    </a:ext>
                  </a:extLst>
                </a:gridCol>
                <a:gridCol w="329184">
                  <a:extLst>
                    <a:ext uri="{9D8B030D-6E8A-4147-A177-3AD203B41FA5}">
                      <a16:colId xmlns:a16="http://schemas.microsoft.com/office/drawing/2014/main" val="969525131"/>
                    </a:ext>
                  </a:extLst>
                </a:gridCol>
                <a:gridCol w="329184">
                  <a:extLst>
                    <a:ext uri="{9D8B030D-6E8A-4147-A177-3AD203B41FA5}">
                      <a16:colId xmlns:a16="http://schemas.microsoft.com/office/drawing/2014/main" val="1800749818"/>
                    </a:ext>
                  </a:extLst>
                </a:gridCol>
                <a:gridCol w="329184">
                  <a:extLst>
                    <a:ext uri="{9D8B030D-6E8A-4147-A177-3AD203B41FA5}">
                      <a16:colId xmlns:a16="http://schemas.microsoft.com/office/drawing/2014/main" val="2690081408"/>
                    </a:ext>
                  </a:extLst>
                </a:gridCol>
                <a:gridCol w="329184">
                  <a:extLst>
                    <a:ext uri="{9D8B030D-6E8A-4147-A177-3AD203B41FA5}">
                      <a16:colId xmlns:a16="http://schemas.microsoft.com/office/drawing/2014/main" val="3536969350"/>
                    </a:ext>
                  </a:extLst>
                </a:gridCol>
                <a:gridCol w="329184">
                  <a:extLst>
                    <a:ext uri="{9D8B030D-6E8A-4147-A177-3AD203B41FA5}">
                      <a16:colId xmlns:a16="http://schemas.microsoft.com/office/drawing/2014/main" val="2198055267"/>
                    </a:ext>
                  </a:extLst>
                </a:gridCol>
                <a:gridCol w="329184">
                  <a:extLst>
                    <a:ext uri="{9D8B030D-6E8A-4147-A177-3AD203B41FA5}">
                      <a16:colId xmlns:a16="http://schemas.microsoft.com/office/drawing/2014/main" val="2732504388"/>
                    </a:ext>
                  </a:extLst>
                </a:gridCol>
                <a:gridCol w="329184">
                  <a:extLst>
                    <a:ext uri="{9D8B030D-6E8A-4147-A177-3AD203B41FA5}">
                      <a16:colId xmlns:a16="http://schemas.microsoft.com/office/drawing/2014/main" val="83713812"/>
                    </a:ext>
                  </a:extLst>
                </a:gridCol>
                <a:gridCol w="329184">
                  <a:extLst>
                    <a:ext uri="{9D8B030D-6E8A-4147-A177-3AD203B41FA5}">
                      <a16:colId xmlns:a16="http://schemas.microsoft.com/office/drawing/2014/main" val="2878683990"/>
                    </a:ext>
                  </a:extLst>
                </a:gridCol>
                <a:gridCol w="329184">
                  <a:extLst>
                    <a:ext uri="{9D8B030D-6E8A-4147-A177-3AD203B41FA5}">
                      <a16:colId xmlns:a16="http://schemas.microsoft.com/office/drawing/2014/main" val="979378594"/>
                    </a:ext>
                  </a:extLst>
                </a:gridCol>
                <a:gridCol w="329184">
                  <a:extLst>
                    <a:ext uri="{9D8B030D-6E8A-4147-A177-3AD203B41FA5}">
                      <a16:colId xmlns:a16="http://schemas.microsoft.com/office/drawing/2014/main" val="674943704"/>
                    </a:ext>
                  </a:extLst>
                </a:gridCol>
                <a:gridCol w="329184">
                  <a:extLst>
                    <a:ext uri="{9D8B030D-6E8A-4147-A177-3AD203B41FA5}">
                      <a16:colId xmlns:a16="http://schemas.microsoft.com/office/drawing/2014/main" val="2168428276"/>
                    </a:ext>
                  </a:extLst>
                </a:gridCol>
                <a:gridCol w="329184">
                  <a:extLst>
                    <a:ext uri="{9D8B030D-6E8A-4147-A177-3AD203B41FA5}">
                      <a16:colId xmlns:a16="http://schemas.microsoft.com/office/drawing/2014/main" val="3342929259"/>
                    </a:ext>
                  </a:extLst>
                </a:gridCol>
                <a:gridCol w="329184">
                  <a:extLst>
                    <a:ext uri="{9D8B030D-6E8A-4147-A177-3AD203B41FA5}">
                      <a16:colId xmlns:a16="http://schemas.microsoft.com/office/drawing/2014/main" val="2619009702"/>
                    </a:ext>
                  </a:extLst>
                </a:gridCol>
                <a:gridCol w="329184">
                  <a:extLst>
                    <a:ext uri="{9D8B030D-6E8A-4147-A177-3AD203B41FA5}">
                      <a16:colId xmlns:a16="http://schemas.microsoft.com/office/drawing/2014/main" val="161394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313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- 2019-06-19 08:00:08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world population is projected to reach nearly 10 billion by 2050? #DemographicChange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https://scontent.xx.fbcdn.net/v/t1.0-9/s720x720/64545609_2352162678199833_947201384401338368_o.png?_nc_cat=100&amp;_nc_oc=AQlfJijSKeVTveaV6H_OEuJ_qwOSAm0p1PlcCIElRflQ1LqyTwWGAjBfzvBMsiuUbTI&amp;_nc_ht=scontent.xx&amp;oh=6104d4f71e3303fa3b7c0b82bd8edc07&amp;oe=5D821FC2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08:48:55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7235411"/>
                  </a:ext>
                </a:extLst>
              </a:tr>
            </a:tbl>
          </a:graphicData>
        </a:graphic>
      </p:graphicFrame>
      <p:sp>
        <p:nvSpPr>
          <p:cNvPr id="4" name="Text Placeholder 3">
            <a:extLst>
              <a:ext uri="{FF2B5EF4-FFF2-40B4-BE49-F238E27FC236}">
                <a16:creationId xmlns:a16="http://schemas.microsoft.com/office/drawing/2014/main" id="{1DAB41B1-30AF-4B6A-A966-A88200B5F26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668992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D1A0-EE2B-46AC-A8C2-D66427C2CBC7}"/>
              </a:ext>
            </a:extLst>
          </p:cNvPr>
          <p:cNvSpPr>
            <a:spLocks noGrp="1"/>
          </p:cNvSpPr>
          <p:nvPr>
            <p:ph type="title"/>
          </p:nvPr>
        </p:nvSpPr>
        <p:spPr/>
        <p:txBody>
          <a:bodyPr/>
          <a:lstStyle/>
          <a:p>
            <a:r>
              <a:rPr lang="en-US"/>
              <a:t>Facebook Post Overview | Corporate_SoMe - 16 of 16</a:t>
            </a:r>
          </a:p>
        </p:txBody>
      </p:sp>
      <p:graphicFrame>
        <p:nvGraphicFramePr>
          <p:cNvPr id="5" name="Table Placeholder 4">
            <a:extLst>
              <a:ext uri="{FF2B5EF4-FFF2-40B4-BE49-F238E27FC236}">
                <a16:creationId xmlns:a16="http://schemas.microsoft.com/office/drawing/2014/main" id="{1619E7A7-07A8-4AB8-8FC5-C730CA2C8BFE}"/>
              </a:ext>
            </a:extLst>
          </p:cNvPr>
          <p:cNvGraphicFramePr>
            <a:graphicFrameLocks noGrp="1"/>
          </p:cNvGraphicFramePr>
          <p:nvPr>
            <p:ph type="tbl" sz="quarter" idx="13"/>
            <p:extLst>
              <p:ext uri="{D42A27DB-BD31-4B8C-83A1-F6EECF244321}">
                <p14:modId xmlns:p14="http://schemas.microsoft.com/office/powerpoint/2010/main" val="300085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33319524"/>
                    </a:ext>
                  </a:extLst>
                </a:gridCol>
                <a:gridCol w="905256">
                  <a:extLst>
                    <a:ext uri="{9D8B030D-6E8A-4147-A177-3AD203B41FA5}">
                      <a16:colId xmlns:a16="http://schemas.microsoft.com/office/drawing/2014/main" val="641047230"/>
                    </a:ext>
                  </a:extLst>
                </a:gridCol>
                <a:gridCol w="658368">
                  <a:extLst>
                    <a:ext uri="{9D8B030D-6E8A-4147-A177-3AD203B41FA5}">
                      <a16:colId xmlns:a16="http://schemas.microsoft.com/office/drawing/2014/main" val="684171132"/>
                    </a:ext>
                  </a:extLst>
                </a:gridCol>
                <a:gridCol w="329184">
                  <a:extLst>
                    <a:ext uri="{9D8B030D-6E8A-4147-A177-3AD203B41FA5}">
                      <a16:colId xmlns:a16="http://schemas.microsoft.com/office/drawing/2014/main" val="3898904234"/>
                    </a:ext>
                  </a:extLst>
                </a:gridCol>
                <a:gridCol w="329184">
                  <a:extLst>
                    <a:ext uri="{9D8B030D-6E8A-4147-A177-3AD203B41FA5}">
                      <a16:colId xmlns:a16="http://schemas.microsoft.com/office/drawing/2014/main" val="3226528642"/>
                    </a:ext>
                  </a:extLst>
                </a:gridCol>
                <a:gridCol w="329184">
                  <a:extLst>
                    <a:ext uri="{9D8B030D-6E8A-4147-A177-3AD203B41FA5}">
                      <a16:colId xmlns:a16="http://schemas.microsoft.com/office/drawing/2014/main" val="1965115882"/>
                    </a:ext>
                  </a:extLst>
                </a:gridCol>
                <a:gridCol w="329184">
                  <a:extLst>
                    <a:ext uri="{9D8B030D-6E8A-4147-A177-3AD203B41FA5}">
                      <a16:colId xmlns:a16="http://schemas.microsoft.com/office/drawing/2014/main" val="2339964612"/>
                    </a:ext>
                  </a:extLst>
                </a:gridCol>
                <a:gridCol w="329184">
                  <a:extLst>
                    <a:ext uri="{9D8B030D-6E8A-4147-A177-3AD203B41FA5}">
                      <a16:colId xmlns:a16="http://schemas.microsoft.com/office/drawing/2014/main" val="4101414951"/>
                    </a:ext>
                  </a:extLst>
                </a:gridCol>
                <a:gridCol w="329184">
                  <a:extLst>
                    <a:ext uri="{9D8B030D-6E8A-4147-A177-3AD203B41FA5}">
                      <a16:colId xmlns:a16="http://schemas.microsoft.com/office/drawing/2014/main" val="2211069206"/>
                    </a:ext>
                  </a:extLst>
                </a:gridCol>
                <a:gridCol w="329184">
                  <a:extLst>
                    <a:ext uri="{9D8B030D-6E8A-4147-A177-3AD203B41FA5}">
                      <a16:colId xmlns:a16="http://schemas.microsoft.com/office/drawing/2014/main" val="3690209327"/>
                    </a:ext>
                  </a:extLst>
                </a:gridCol>
                <a:gridCol w="329184">
                  <a:extLst>
                    <a:ext uri="{9D8B030D-6E8A-4147-A177-3AD203B41FA5}">
                      <a16:colId xmlns:a16="http://schemas.microsoft.com/office/drawing/2014/main" val="413878241"/>
                    </a:ext>
                  </a:extLst>
                </a:gridCol>
                <a:gridCol w="329184">
                  <a:extLst>
                    <a:ext uri="{9D8B030D-6E8A-4147-A177-3AD203B41FA5}">
                      <a16:colId xmlns:a16="http://schemas.microsoft.com/office/drawing/2014/main" val="4027152852"/>
                    </a:ext>
                  </a:extLst>
                </a:gridCol>
                <a:gridCol w="329184">
                  <a:extLst>
                    <a:ext uri="{9D8B030D-6E8A-4147-A177-3AD203B41FA5}">
                      <a16:colId xmlns:a16="http://schemas.microsoft.com/office/drawing/2014/main" val="2992029467"/>
                    </a:ext>
                  </a:extLst>
                </a:gridCol>
                <a:gridCol w="329184">
                  <a:extLst>
                    <a:ext uri="{9D8B030D-6E8A-4147-A177-3AD203B41FA5}">
                      <a16:colId xmlns:a16="http://schemas.microsoft.com/office/drawing/2014/main" val="3549704483"/>
                    </a:ext>
                  </a:extLst>
                </a:gridCol>
                <a:gridCol w="329184">
                  <a:extLst>
                    <a:ext uri="{9D8B030D-6E8A-4147-A177-3AD203B41FA5}">
                      <a16:colId xmlns:a16="http://schemas.microsoft.com/office/drawing/2014/main" val="2546013084"/>
                    </a:ext>
                  </a:extLst>
                </a:gridCol>
                <a:gridCol w="329184">
                  <a:extLst>
                    <a:ext uri="{9D8B030D-6E8A-4147-A177-3AD203B41FA5}">
                      <a16:colId xmlns:a16="http://schemas.microsoft.com/office/drawing/2014/main" val="2665844316"/>
                    </a:ext>
                  </a:extLst>
                </a:gridCol>
                <a:gridCol w="329184">
                  <a:extLst>
                    <a:ext uri="{9D8B030D-6E8A-4147-A177-3AD203B41FA5}">
                      <a16:colId xmlns:a16="http://schemas.microsoft.com/office/drawing/2014/main" val="3665231903"/>
                    </a:ext>
                  </a:extLst>
                </a:gridCol>
                <a:gridCol w="329184">
                  <a:extLst>
                    <a:ext uri="{9D8B030D-6E8A-4147-A177-3AD203B41FA5}">
                      <a16:colId xmlns:a16="http://schemas.microsoft.com/office/drawing/2014/main" val="94823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03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Technologies AG Facebook Infineon - 2019-06-12 08:00:09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more and more people worldwide are moving to cities? Find more facts about urbanization and its challenges: https://bit.ly/2X2mqGA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https://scontent.xx.fbcdn.net/v/t1.0-9/s720x720/62430701_2339034202846014_4699019428157718528_o.jpg?_nc_cat=108&amp;_nc_ht=scontent.xx&amp;oh=46805dd3231442fa61bd5f0006b509c8&amp;oe=5D966247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08:51:39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5607595"/>
                  </a:ext>
                </a:extLst>
              </a:tr>
            </a:tbl>
          </a:graphicData>
        </a:graphic>
      </p:graphicFrame>
      <p:sp>
        <p:nvSpPr>
          <p:cNvPr id="4" name="Text Placeholder 3">
            <a:extLst>
              <a:ext uri="{FF2B5EF4-FFF2-40B4-BE49-F238E27FC236}">
                <a16:creationId xmlns:a16="http://schemas.microsoft.com/office/drawing/2014/main" id="{FA12FAC6-DDCF-4CD6-9A02-DB6BBF4A415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64950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5D915-97EE-4B97-A5C8-AEFCA99FF331}"/>
              </a:ext>
            </a:extLst>
          </p:cNvPr>
          <p:cNvSpPr>
            <a:spLocks noGrp="1"/>
          </p:cNvSpPr>
          <p:nvPr>
            <p:ph type="title"/>
          </p:nvPr>
        </p:nvSpPr>
        <p:spPr/>
        <p:txBody>
          <a:bodyPr/>
          <a:lstStyle/>
          <a:p>
            <a:r>
              <a:rPr lang="en-US"/>
              <a:t>Facebook Total Reach | Corporate_SoMe</a:t>
            </a:r>
          </a:p>
        </p:txBody>
      </p:sp>
      <p:graphicFrame>
        <p:nvGraphicFramePr>
          <p:cNvPr id="6" name="Chart Placeholder 5">
            <a:extLst>
              <a:ext uri="{FF2B5EF4-FFF2-40B4-BE49-F238E27FC236}">
                <a16:creationId xmlns:a16="http://schemas.microsoft.com/office/drawing/2014/main" id="{65CC3582-15B8-40C9-A2D7-3230C027D323}"/>
              </a:ext>
            </a:extLst>
          </p:cNvPr>
          <p:cNvGraphicFramePr>
            <a:graphicFrameLocks noGrp="1"/>
          </p:cNvGraphicFramePr>
          <p:nvPr>
            <p:ph type="chart" sz="quarter" idx="13"/>
            <p:extLst>
              <p:ext uri="{D42A27DB-BD31-4B8C-83A1-F6EECF244321}">
                <p14:modId xmlns:p14="http://schemas.microsoft.com/office/powerpoint/2010/main" val="4043425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B69563-D7C6-4094-BF4A-181DA21B09B3}"/>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A14ACD94-EBAE-4CDF-A820-5E19F48C6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500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CFEAD-2161-4BC8-B10B-299FB0838E3D}"/>
              </a:ext>
            </a:extLst>
          </p:cNvPr>
          <p:cNvSpPr>
            <a:spLocks noGrp="1"/>
          </p:cNvSpPr>
          <p:nvPr>
            <p:ph type="title"/>
          </p:nvPr>
        </p:nvSpPr>
        <p:spPr/>
        <p:txBody>
          <a:bodyPr/>
          <a:lstStyle/>
          <a:p>
            <a:r>
              <a:rPr lang="en-US"/>
              <a:t>Twitter Follower Development | Corporate_SoMe</a:t>
            </a:r>
          </a:p>
        </p:txBody>
      </p:sp>
      <p:graphicFrame>
        <p:nvGraphicFramePr>
          <p:cNvPr id="6" name="Chart Placeholder 5">
            <a:extLst>
              <a:ext uri="{FF2B5EF4-FFF2-40B4-BE49-F238E27FC236}">
                <a16:creationId xmlns:a16="http://schemas.microsoft.com/office/drawing/2014/main" id="{5670E1FA-767E-472B-BCC1-674089E4F2C9}"/>
              </a:ext>
            </a:extLst>
          </p:cNvPr>
          <p:cNvGraphicFramePr>
            <a:graphicFrameLocks noGrp="1"/>
          </p:cNvGraphicFramePr>
          <p:nvPr>
            <p:ph type="chart" sz="quarter" idx="13"/>
            <p:extLst>
              <p:ext uri="{D42A27DB-BD31-4B8C-83A1-F6EECF244321}">
                <p14:modId xmlns:p14="http://schemas.microsoft.com/office/powerpoint/2010/main" val="2666076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820057-CBD1-4527-87F7-76AEC82C71AA}"/>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17BA732F-349A-4BE3-95AE-68FFB1758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006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4EF6E-19BC-42CD-BDF5-C2727AE8525C}"/>
              </a:ext>
            </a:extLst>
          </p:cNvPr>
          <p:cNvSpPr>
            <a:spLocks noGrp="1"/>
          </p:cNvSpPr>
          <p:nvPr>
            <p:ph type="title"/>
          </p:nvPr>
        </p:nvSpPr>
        <p:spPr/>
        <p:txBody>
          <a:bodyPr/>
          <a:lstStyle/>
          <a:p>
            <a:r>
              <a:rPr lang="en-US"/>
              <a:t>Twitter Key Metrics Overview | Corporate_SoMe</a:t>
            </a:r>
          </a:p>
        </p:txBody>
      </p:sp>
      <p:graphicFrame>
        <p:nvGraphicFramePr>
          <p:cNvPr id="5" name="Table Placeholder 4">
            <a:extLst>
              <a:ext uri="{FF2B5EF4-FFF2-40B4-BE49-F238E27FC236}">
                <a16:creationId xmlns:a16="http://schemas.microsoft.com/office/drawing/2014/main" id="{4783B0BE-4380-4FE8-AC00-84936AC8B020}"/>
              </a:ext>
            </a:extLst>
          </p:cNvPr>
          <p:cNvGraphicFramePr>
            <a:graphicFrameLocks noGrp="1"/>
          </p:cNvGraphicFramePr>
          <p:nvPr>
            <p:ph type="tbl" sz="quarter" idx="13"/>
            <p:extLst>
              <p:ext uri="{D42A27DB-BD31-4B8C-83A1-F6EECF244321}">
                <p14:modId xmlns:p14="http://schemas.microsoft.com/office/powerpoint/2010/main" val="3330725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63094361"/>
                    </a:ext>
                  </a:extLst>
                </a:gridCol>
                <a:gridCol w="493776">
                  <a:extLst>
                    <a:ext uri="{9D8B030D-6E8A-4147-A177-3AD203B41FA5}">
                      <a16:colId xmlns:a16="http://schemas.microsoft.com/office/drawing/2014/main" val="1281394987"/>
                    </a:ext>
                  </a:extLst>
                </a:gridCol>
                <a:gridCol w="493776">
                  <a:extLst>
                    <a:ext uri="{9D8B030D-6E8A-4147-A177-3AD203B41FA5}">
                      <a16:colId xmlns:a16="http://schemas.microsoft.com/office/drawing/2014/main" val="3285624492"/>
                    </a:ext>
                  </a:extLst>
                </a:gridCol>
                <a:gridCol w="493776">
                  <a:extLst>
                    <a:ext uri="{9D8B030D-6E8A-4147-A177-3AD203B41FA5}">
                      <a16:colId xmlns:a16="http://schemas.microsoft.com/office/drawing/2014/main" val="3697567322"/>
                    </a:ext>
                  </a:extLst>
                </a:gridCol>
                <a:gridCol w="493776">
                  <a:extLst>
                    <a:ext uri="{9D8B030D-6E8A-4147-A177-3AD203B41FA5}">
                      <a16:colId xmlns:a16="http://schemas.microsoft.com/office/drawing/2014/main" val="1347867120"/>
                    </a:ext>
                  </a:extLst>
                </a:gridCol>
                <a:gridCol w="493776">
                  <a:extLst>
                    <a:ext uri="{9D8B030D-6E8A-4147-A177-3AD203B41FA5}">
                      <a16:colId xmlns:a16="http://schemas.microsoft.com/office/drawing/2014/main" val="3603237738"/>
                    </a:ext>
                  </a:extLst>
                </a:gridCol>
                <a:gridCol w="493776">
                  <a:extLst>
                    <a:ext uri="{9D8B030D-6E8A-4147-A177-3AD203B41FA5}">
                      <a16:colId xmlns:a16="http://schemas.microsoft.com/office/drawing/2014/main" val="4059403436"/>
                    </a:ext>
                  </a:extLst>
                </a:gridCol>
                <a:gridCol w="493776">
                  <a:extLst>
                    <a:ext uri="{9D8B030D-6E8A-4147-A177-3AD203B41FA5}">
                      <a16:colId xmlns:a16="http://schemas.microsoft.com/office/drawing/2014/main" val="204112725"/>
                    </a:ext>
                  </a:extLst>
                </a:gridCol>
                <a:gridCol w="493776">
                  <a:extLst>
                    <a:ext uri="{9D8B030D-6E8A-4147-A177-3AD203B41FA5}">
                      <a16:colId xmlns:a16="http://schemas.microsoft.com/office/drawing/2014/main" val="3930667132"/>
                    </a:ext>
                  </a:extLst>
                </a:gridCol>
                <a:gridCol w="493776">
                  <a:extLst>
                    <a:ext uri="{9D8B030D-6E8A-4147-A177-3AD203B41FA5}">
                      <a16:colId xmlns:a16="http://schemas.microsoft.com/office/drawing/2014/main" val="2174948215"/>
                    </a:ext>
                  </a:extLst>
                </a:gridCol>
                <a:gridCol w="493776">
                  <a:extLst>
                    <a:ext uri="{9D8B030D-6E8A-4147-A177-3AD203B41FA5}">
                      <a16:colId xmlns:a16="http://schemas.microsoft.com/office/drawing/2014/main" val="1897872730"/>
                    </a:ext>
                  </a:extLst>
                </a:gridCol>
                <a:gridCol w="493776">
                  <a:extLst>
                    <a:ext uri="{9D8B030D-6E8A-4147-A177-3AD203B41FA5}">
                      <a16:colId xmlns:a16="http://schemas.microsoft.com/office/drawing/2014/main" val="3925880580"/>
                    </a:ext>
                  </a:extLst>
                </a:gridCol>
                <a:gridCol w="493776">
                  <a:extLst>
                    <a:ext uri="{9D8B030D-6E8A-4147-A177-3AD203B41FA5}">
                      <a16:colId xmlns:a16="http://schemas.microsoft.com/office/drawing/2014/main" val="1440044781"/>
                    </a:ext>
                  </a:extLst>
                </a:gridCol>
                <a:gridCol w="493776">
                  <a:extLst>
                    <a:ext uri="{9D8B030D-6E8A-4147-A177-3AD203B41FA5}">
                      <a16:colId xmlns:a16="http://schemas.microsoft.com/office/drawing/2014/main" val="35391538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97983317"/>
                  </a:ext>
                </a:extLst>
              </a:tr>
              <a:tr h="370840">
                <a:tc>
                  <a:txBody>
                    <a:bodyPr/>
                    <a:lstStyle/>
                    <a:p>
                      <a:r>
                        <a:rPr lang="en-US" sz="1000"/>
                        <a:t>Infineon Twitter Infineon</a:t>
                      </a:r>
                    </a:p>
                  </a:txBody>
                  <a:tcPr/>
                </a:tc>
                <a:tc>
                  <a:txBody>
                    <a:bodyPr/>
                    <a:lstStyle/>
                    <a:p>
                      <a:r>
                        <a:rPr lang="en-US" sz="1000"/>
                        <a:t>9111</a:t>
                      </a:r>
                    </a:p>
                  </a:txBody>
                  <a:tcPr/>
                </a:tc>
                <a:tc>
                  <a:txBody>
                    <a:bodyPr/>
                    <a:lstStyle/>
                    <a:p>
                      <a:r>
                        <a:rPr lang="en-US" sz="1000"/>
                        <a:t>232</a:t>
                      </a:r>
                    </a:p>
                  </a:txBody>
                  <a:tcPr/>
                </a:tc>
                <a:tc>
                  <a:txBody>
                    <a:bodyPr/>
                    <a:lstStyle/>
                    <a:p>
                      <a:r>
                        <a:rPr lang="en-US" sz="1000"/>
                        <a:t>21</a:t>
                      </a:r>
                    </a:p>
                  </a:txBody>
                  <a:tcPr/>
                </a:tc>
                <a:tc>
                  <a:txBody>
                    <a:bodyPr/>
                    <a:lstStyle/>
                    <a:p>
                      <a:r>
                        <a:rPr lang="en-US" sz="1000"/>
                        <a:t>17</a:t>
                      </a:r>
                    </a:p>
                  </a:txBody>
                  <a:tcPr/>
                </a:tc>
                <a:tc>
                  <a:txBody>
                    <a:bodyPr/>
                    <a:lstStyle/>
                    <a:p>
                      <a:r>
                        <a:rPr lang="en-US" sz="1000"/>
                        <a:t>4</a:t>
                      </a:r>
                    </a:p>
                  </a:txBody>
                  <a:tcPr/>
                </a:tc>
                <a:tc>
                  <a:txBody>
                    <a:bodyPr/>
                    <a:lstStyle/>
                    <a:p>
                      <a:r>
                        <a:rPr lang="en-US" sz="1000"/>
                        <a:t>0</a:t>
                      </a:r>
                    </a:p>
                  </a:txBody>
                  <a:tcPr/>
                </a:tc>
                <a:tc>
                  <a:txBody>
                    <a:bodyPr/>
                    <a:lstStyle/>
                    <a:p>
                      <a:r>
                        <a:rPr lang="en-US" sz="1000"/>
                        <a:t>102</a:t>
                      </a:r>
                    </a:p>
                  </a:txBody>
                  <a:tcPr/>
                </a:tc>
                <a:tc>
                  <a:txBody>
                    <a:bodyPr/>
                    <a:lstStyle/>
                    <a:p>
                      <a:r>
                        <a:rPr lang="en-US" sz="1000"/>
                        <a:t>102</a:t>
                      </a:r>
                    </a:p>
                  </a:txBody>
                  <a:tcPr/>
                </a:tc>
                <a:tc>
                  <a:txBody>
                    <a:bodyPr/>
                    <a:lstStyle/>
                    <a:p>
                      <a:r>
                        <a:rPr lang="en-US" sz="1000"/>
                        <a:t>204</a:t>
                      </a:r>
                    </a:p>
                  </a:txBody>
                  <a:tcPr/>
                </a:tc>
                <a:tc>
                  <a:txBody>
                    <a:bodyPr/>
                    <a:lstStyle/>
                    <a:p>
                      <a:r>
                        <a:rPr lang="en-US" sz="1000"/>
                        <a:t>7</a:t>
                      </a:r>
                    </a:p>
                  </a:txBody>
                  <a:tcPr/>
                </a:tc>
                <a:tc>
                  <a:txBody>
                    <a:bodyPr/>
                    <a:lstStyle/>
                    <a:p>
                      <a:r>
                        <a:rPr lang="en-US" sz="1000"/>
                        <a:t>260</a:t>
                      </a:r>
                    </a:p>
                  </a:txBody>
                  <a:tcPr/>
                </a:tc>
                <a:tc>
                  <a:txBody>
                    <a:bodyPr/>
                    <a:lstStyle/>
                    <a:p>
                      <a:r>
                        <a:rPr lang="en-US" sz="1000"/>
                        <a:t>0.2047 %</a:t>
                      </a:r>
                    </a:p>
                  </a:txBody>
                  <a:tcPr/>
                </a:tc>
                <a:tc>
                  <a:txBody>
                    <a:bodyPr/>
                    <a:lstStyle/>
                    <a:p>
                      <a:r>
                        <a:rPr lang="en-US" sz="1000"/>
                        <a:t>0.0 %</a:t>
                      </a:r>
                    </a:p>
                  </a:txBody>
                  <a:tcPr/>
                </a:tc>
                <a:extLst>
                  <a:ext uri="{0D108BD9-81ED-4DB2-BD59-A6C34878D82A}">
                    <a16:rowId xmlns:a16="http://schemas.microsoft.com/office/drawing/2014/main" val="414479579"/>
                  </a:ext>
                </a:extLst>
              </a:tr>
            </a:tbl>
          </a:graphicData>
        </a:graphic>
      </p:graphicFrame>
      <p:sp>
        <p:nvSpPr>
          <p:cNvPr id="4" name="Text Placeholder 3">
            <a:extLst>
              <a:ext uri="{FF2B5EF4-FFF2-40B4-BE49-F238E27FC236}">
                <a16:creationId xmlns:a16="http://schemas.microsoft.com/office/drawing/2014/main" id="{D706DEAE-C04E-4B82-8EA1-A3A355731B9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179988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89D57-E025-4751-A787-44E9E2496C0B}"/>
              </a:ext>
            </a:extLst>
          </p:cNvPr>
          <p:cNvSpPr>
            <a:spLocks noGrp="1"/>
          </p:cNvSpPr>
          <p:nvPr>
            <p:ph type="title"/>
          </p:nvPr>
        </p:nvSpPr>
        <p:spPr/>
        <p:txBody>
          <a:bodyPr/>
          <a:lstStyle/>
          <a:p>
            <a:r>
              <a:rPr lang="en-US"/>
              <a:t>Twitter Own and Retweeted Tweets Overview | Corporate_SoMe - 1 of 7</a:t>
            </a:r>
          </a:p>
        </p:txBody>
      </p:sp>
      <p:graphicFrame>
        <p:nvGraphicFramePr>
          <p:cNvPr id="5" name="Table Placeholder 4">
            <a:extLst>
              <a:ext uri="{FF2B5EF4-FFF2-40B4-BE49-F238E27FC236}">
                <a16:creationId xmlns:a16="http://schemas.microsoft.com/office/drawing/2014/main" id="{EE136BA9-8722-4F8B-827E-8E7079D0D31C}"/>
              </a:ext>
            </a:extLst>
          </p:cNvPr>
          <p:cNvGraphicFramePr>
            <a:graphicFrameLocks noGrp="1"/>
          </p:cNvGraphicFramePr>
          <p:nvPr>
            <p:ph type="tbl" sz="quarter" idx="13"/>
            <p:extLst>
              <p:ext uri="{D42A27DB-BD31-4B8C-83A1-F6EECF244321}">
                <p14:modId xmlns:p14="http://schemas.microsoft.com/office/powerpoint/2010/main" val="190942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853440399"/>
                    </a:ext>
                  </a:extLst>
                </a:gridCol>
                <a:gridCol w="411480">
                  <a:extLst>
                    <a:ext uri="{9D8B030D-6E8A-4147-A177-3AD203B41FA5}">
                      <a16:colId xmlns:a16="http://schemas.microsoft.com/office/drawing/2014/main" val="1245880000"/>
                    </a:ext>
                  </a:extLst>
                </a:gridCol>
                <a:gridCol w="822960">
                  <a:extLst>
                    <a:ext uri="{9D8B030D-6E8A-4147-A177-3AD203B41FA5}">
                      <a16:colId xmlns:a16="http://schemas.microsoft.com/office/drawing/2014/main" val="3301628421"/>
                    </a:ext>
                  </a:extLst>
                </a:gridCol>
                <a:gridCol w="822960">
                  <a:extLst>
                    <a:ext uri="{9D8B030D-6E8A-4147-A177-3AD203B41FA5}">
                      <a16:colId xmlns:a16="http://schemas.microsoft.com/office/drawing/2014/main" val="1350042876"/>
                    </a:ext>
                  </a:extLst>
                </a:gridCol>
                <a:gridCol w="822960">
                  <a:extLst>
                    <a:ext uri="{9D8B030D-6E8A-4147-A177-3AD203B41FA5}">
                      <a16:colId xmlns:a16="http://schemas.microsoft.com/office/drawing/2014/main" val="3756565431"/>
                    </a:ext>
                  </a:extLst>
                </a:gridCol>
                <a:gridCol w="822960">
                  <a:extLst>
                    <a:ext uri="{9D8B030D-6E8A-4147-A177-3AD203B41FA5}">
                      <a16:colId xmlns:a16="http://schemas.microsoft.com/office/drawing/2014/main" val="3582329252"/>
                    </a:ext>
                  </a:extLst>
                </a:gridCol>
                <a:gridCol w="822960">
                  <a:extLst>
                    <a:ext uri="{9D8B030D-6E8A-4147-A177-3AD203B41FA5}">
                      <a16:colId xmlns:a16="http://schemas.microsoft.com/office/drawing/2014/main" val="4093178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0365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- 2019-06-27 12:55:04 </a:t>
                      </a:r>
                      <a:r>
                        <a:rPr kumimoji="0" lang="en-US" sz="1000" b="0" i="0" u="none" strike="noStrike" kern="1200" cap="none" spc="0" normalizeH="0" baseline="0" noProof="0">
                          <a:ln>
                            <a:noFill/>
                          </a:ln>
                          <a:solidFill>
                            <a:prstClr val="black"/>
                          </a:solidFill>
                          <a:effectLst/>
                          <a:uLnTx/>
                          <a:uFillTx/>
                          <a:latin typeface="+mn-lt"/>
                          <a:ea typeface="+mn-ea"/>
                          <a:cs typeface="+mn-cs"/>
                        </a:rPr>
                        <a:t>
  Smart Home: Most Germans are willing to pay more for devices which are protected against attacks and data theft. Read more survey results here: https://t.co/PDzHKdwyk3 
#smarthome #security #EUCyberAct https://t.co/0YyWUEz6mP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06:16:34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0.0770 %</a:t>
                      </a:r>
                    </a:p>
                  </a:txBody>
                  <a:tcPr/>
                </a:tc>
                <a:extLst>
                  <a:ext uri="{0D108BD9-81ED-4DB2-BD59-A6C34878D82A}">
                    <a16:rowId xmlns:a16="http://schemas.microsoft.com/office/drawing/2014/main" val="68722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- 2019-06-27 12:15:32 </a:t>
                      </a:r>
                      <a:r>
                        <a:rPr kumimoji="0" lang="en-US" sz="1000" b="0" i="0" u="none" strike="noStrike" kern="1200" cap="none" spc="0" normalizeH="0" baseline="0" noProof="0">
                          <a:ln>
                            <a:noFill/>
                          </a:ln>
                          <a:solidFill>
                            <a:prstClr val="black"/>
                          </a:solidFill>
                          <a:effectLst/>
                          <a:uLnTx/>
                          <a:uFillTx/>
                          <a:latin typeface="+mn-lt"/>
                          <a:ea typeface="+mn-ea"/>
                          <a:cs typeface="+mn-cs"/>
                        </a:rPr>
                        <a:t>
  The Cyber Security Act places the spotlight on security. EU-wide labeling of networked products for the B2C market is an important step in the move to strengthen security.
#cybersecurity #ENISA #CybersecurityAct #EUCyberAct https://t.co/Bb0XxSi48C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06/27/2019 18:15:39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0.0660 %</a:t>
                      </a:r>
                    </a:p>
                  </a:txBody>
                  <a:tcPr/>
                </a:tc>
                <a:extLst>
                  <a:ext uri="{0D108BD9-81ED-4DB2-BD59-A6C34878D82A}">
                    <a16:rowId xmlns:a16="http://schemas.microsoft.com/office/drawing/2014/main" val="73121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- 2019-06-27 07:46:21 </a:t>
                      </a:r>
                      <a:r>
                        <a:rPr kumimoji="0" lang="en-US" sz="1000" b="0" i="0" u="none" strike="noStrike" kern="1200" cap="none" spc="0" normalizeH="0" baseline="0" noProof="0">
                          <a:ln>
                            <a:noFill/>
                          </a:ln>
                          <a:solidFill>
                            <a:prstClr val="black"/>
                          </a:solidFill>
                          <a:effectLst/>
                          <a:uLnTx/>
                          <a:uFillTx/>
                          <a:latin typeface="+mn-lt"/>
                          <a:ea typeface="+mn-ea"/>
                          <a:cs typeface="+mn-cs"/>
                        </a:rPr>
                        <a:t>
  RT @DirkSchaar: Of course, fun and games should not be neglected at @sensorplustest. At @Infineon Technologies booth, #visitors can experie…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06:16:35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430623"/>
                  </a:ext>
                </a:extLst>
              </a:tr>
            </a:tbl>
          </a:graphicData>
        </a:graphic>
      </p:graphicFrame>
      <p:sp>
        <p:nvSpPr>
          <p:cNvPr id="4" name="Text Placeholder 3">
            <a:extLst>
              <a:ext uri="{FF2B5EF4-FFF2-40B4-BE49-F238E27FC236}">
                <a16:creationId xmlns:a16="http://schemas.microsoft.com/office/drawing/2014/main" id="{B8744BB3-0FB5-43FA-A4FB-032FDA7AB6C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23724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105FF-2071-4150-88BD-8655FADB0894}"/>
              </a:ext>
            </a:extLst>
          </p:cNvPr>
          <p:cNvSpPr>
            <a:spLocks noGrp="1"/>
          </p:cNvSpPr>
          <p:nvPr>
            <p:ph type="title"/>
          </p:nvPr>
        </p:nvSpPr>
        <p:spPr/>
        <p:txBody>
          <a:bodyPr/>
          <a:lstStyle/>
          <a:p>
            <a:r>
              <a:rPr lang="en-US"/>
              <a:t>Twitter Own and Retweeted Tweets Overview | Corporate_SoMe - 2 of 7</a:t>
            </a:r>
          </a:p>
        </p:txBody>
      </p:sp>
      <p:graphicFrame>
        <p:nvGraphicFramePr>
          <p:cNvPr id="5" name="Table Placeholder 4">
            <a:extLst>
              <a:ext uri="{FF2B5EF4-FFF2-40B4-BE49-F238E27FC236}">
                <a16:creationId xmlns:a16="http://schemas.microsoft.com/office/drawing/2014/main" id="{854A7D34-D713-4C42-A84E-336C548AA09A}"/>
              </a:ext>
            </a:extLst>
          </p:cNvPr>
          <p:cNvGraphicFramePr>
            <a:graphicFrameLocks noGrp="1"/>
          </p:cNvGraphicFramePr>
          <p:nvPr>
            <p:ph type="tbl" sz="quarter" idx="13"/>
            <p:extLst>
              <p:ext uri="{D42A27DB-BD31-4B8C-83A1-F6EECF244321}">
                <p14:modId xmlns:p14="http://schemas.microsoft.com/office/powerpoint/2010/main" val="20007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985066199"/>
                    </a:ext>
                  </a:extLst>
                </a:gridCol>
                <a:gridCol w="411480">
                  <a:extLst>
                    <a:ext uri="{9D8B030D-6E8A-4147-A177-3AD203B41FA5}">
                      <a16:colId xmlns:a16="http://schemas.microsoft.com/office/drawing/2014/main" val="908786121"/>
                    </a:ext>
                  </a:extLst>
                </a:gridCol>
                <a:gridCol w="822960">
                  <a:extLst>
                    <a:ext uri="{9D8B030D-6E8A-4147-A177-3AD203B41FA5}">
                      <a16:colId xmlns:a16="http://schemas.microsoft.com/office/drawing/2014/main" val="599592443"/>
                    </a:ext>
                  </a:extLst>
                </a:gridCol>
                <a:gridCol w="822960">
                  <a:extLst>
                    <a:ext uri="{9D8B030D-6E8A-4147-A177-3AD203B41FA5}">
                      <a16:colId xmlns:a16="http://schemas.microsoft.com/office/drawing/2014/main" val="535675728"/>
                    </a:ext>
                  </a:extLst>
                </a:gridCol>
                <a:gridCol w="822960">
                  <a:extLst>
                    <a:ext uri="{9D8B030D-6E8A-4147-A177-3AD203B41FA5}">
                      <a16:colId xmlns:a16="http://schemas.microsoft.com/office/drawing/2014/main" val="1922047672"/>
                    </a:ext>
                  </a:extLst>
                </a:gridCol>
                <a:gridCol w="822960">
                  <a:extLst>
                    <a:ext uri="{9D8B030D-6E8A-4147-A177-3AD203B41FA5}">
                      <a16:colId xmlns:a16="http://schemas.microsoft.com/office/drawing/2014/main" val="491061140"/>
                    </a:ext>
                  </a:extLst>
                </a:gridCol>
                <a:gridCol w="822960">
                  <a:extLst>
                    <a:ext uri="{9D8B030D-6E8A-4147-A177-3AD203B41FA5}">
                      <a16:colId xmlns:a16="http://schemas.microsoft.com/office/drawing/2014/main" val="2113814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5055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- 2019-06-26 08:00:14 </a:t>
                      </a:r>
                      <a:r>
                        <a:rPr kumimoji="0" lang="en-US" sz="1000" b="0" i="0" u="none" strike="noStrike" kern="1200" cap="none" spc="0" normalizeH="0" baseline="0" noProof="0">
                          <a:ln>
                            <a:noFill/>
                          </a:ln>
                          <a:solidFill>
                            <a:prstClr val="black"/>
                          </a:solidFill>
                          <a:effectLst/>
                          <a:uLnTx/>
                          <a:uFillTx/>
                          <a:latin typeface="+mn-lt"/>
                          <a:ea typeface="+mn-ea"/>
                          <a:cs typeface="+mn-cs"/>
                        </a:rPr>
                        <a:t>
  In our connected world, cyber security is more important than ever before. But what does the term really mean? 
#cybersecurity #security #IoT #CybersecurityAct #EUCyberAct https://t.co/SizgmQlFo5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07/21/2019 06:16:09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extLst>
                  <a:ext uri="{0D108BD9-81ED-4DB2-BD59-A6C34878D82A}">
                    <a16:rowId xmlns:a16="http://schemas.microsoft.com/office/drawing/2014/main" val="145347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- 2019-06-25 08:00:00 </a:t>
                      </a:r>
                      <a:r>
                        <a:rPr kumimoji="0" lang="en-US" sz="1000" b="0" i="0" u="none" strike="noStrike" kern="1200" cap="none" spc="0" normalizeH="0" baseline="0" noProof="0">
                          <a:ln>
                            <a:noFill/>
                          </a:ln>
                          <a:solidFill>
                            <a:prstClr val="black"/>
                          </a:solidFill>
                          <a:effectLst/>
                          <a:uLnTx/>
                          <a:uFillTx/>
                          <a:latin typeface="+mn-lt"/>
                          <a:ea typeface="+mn-ea"/>
                          <a:cs typeface="+mn-cs"/>
                        </a:rPr>
                        <a:t>
  Meet Roboy, an advanced humanoid robot, at the Infineon booth 429 in hall 1 of SENSOR+TEST 2019, starting in Nuremberg today!
More information: https://t.co/KigGKjqzh5 
#Roboy @RoboyJunior #robot #sensortest #freehugs https://t.co/I04ttLRTFX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06:16:35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0.2752 %</a:t>
                      </a:r>
                    </a:p>
                  </a:txBody>
                  <a:tcPr/>
                </a:tc>
                <a:extLst>
                  <a:ext uri="{0D108BD9-81ED-4DB2-BD59-A6C34878D82A}">
                    <a16:rowId xmlns:a16="http://schemas.microsoft.com/office/drawing/2014/main" val="128770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- 2019-06-24 08:00:35 </a:t>
                      </a:r>
                      <a:r>
                        <a:rPr kumimoji="0" lang="en-US" sz="1000" b="0" i="0" u="none" strike="noStrike" kern="1200" cap="none" spc="0" normalizeH="0" baseline="0" noProof="0">
                          <a:ln>
                            <a:noFill/>
                          </a:ln>
                          <a:solidFill>
                            <a:prstClr val="black"/>
                          </a:solidFill>
                          <a:effectLst/>
                          <a:uLnTx/>
                          <a:uFillTx/>
                          <a:latin typeface="+mn-lt"/>
                          <a:ea typeface="+mn-ea"/>
                          <a:cs typeface="+mn-cs"/>
                        </a:rPr>
                        <a:t>
  What could the city of tomorrow look like? Find out: https://t.co/X8CYzzECKp 
#smartcity #urbanization https://t.co/hUsIWWGzJO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06:15:58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12641897"/>
                  </a:ext>
                </a:extLst>
              </a:tr>
            </a:tbl>
          </a:graphicData>
        </a:graphic>
      </p:graphicFrame>
      <p:sp>
        <p:nvSpPr>
          <p:cNvPr id="4" name="Text Placeholder 3">
            <a:extLst>
              <a:ext uri="{FF2B5EF4-FFF2-40B4-BE49-F238E27FC236}">
                <a16:creationId xmlns:a16="http://schemas.microsoft.com/office/drawing/2014/main" id="{AB37C43F-3FCE-4D04-8D45-C89278DA033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35757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6A9B3-C5E9-4759-83EE-A7FD53A204E2}"/>
              </a:ext>
            </a:extLst>
          </p:cNvPr>
          <p:cNvSpPr>
            <a:spLocks noGrp="1"/>
          </p:cNvSpPr>
          <p:nvPr>
            <p:ph type="title"/>
          </p:nvPr>
        </p:nvSpPr>
        <p:spPr/>
        <p:txBody>
          <a:bodyPr/>
          <a:lstStyle/>
          <a:p>
            <a:r>
              <a:rPr lang="en-US"/>
              <a:t>Twitter Own and Retweeted Tweets Overview | Corporate_SoMe - 3 of 7</a:t>
            </a:r>
          </a:p>
        </p:txBody>
      </p:sp>
      <p:graphicFrame>
        <p:nvGraphicFramePr>
          <p:cNvPr id="5" name="Table Placeholder 4">
            <a:extLst>
              <a:ext uri="{FF2B5EF4-FFF2-40B4-BE49-F238E27FC236}">
                <a16:creationId xmlns:a16="http://schemas.microsoft.com/office/drawing/2014/main" id="{8F0671A6-A13B-4794-B563-27D36FE440C6}"/>
              </a:ext>
            </a:extLst>
          </p:cNvPr>
          <p:cNvGraphicFramePr>
            <a:graphicFrameLocks noGrp="1"/>
          </p:cNvGraphicFramePr>
          <p:nvPr>
            <p:ph type="tbl" sz="quarter" idx="13"/>
            <p:extLst>
              <p:ext uri="{D42A27DB-BD31-4B8C-83A1-F6EECF244321}">
                <p14:modId xmlns:p14="http://schemas.microsoft.com/office/powerpoint/2010/main" val="2375118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17745615"/>
                    </a:ext>
                  </a:extLst>
                </a:gridCol>
                <a:gridCol w="411480">
                  <a:extLst>
                    <a:ext uri="{9D8B030D-6E8A-4147-A177-3AD203B41FA5}">
                      <a16:colId xmlns:a16="http://schemas.microsoft.com/office/drawing/2014/main" val="1308370104"/>
                    </a:ext>
                  </a:extLst>
                </a:gridCol>
                <a:gridCol w="822960">
                  <a:extLst>
                    <a:ext uri="{9D8B030D-6E8A-4147-A177-3AD203B41FA5}">
                      <a16:colId xmlns:a16="http://schemas.microsoft.com/office/drawing/2014/main" val="1612063069"/>
                    </a:ext>
                  </a:extLst>
                </a:gridCol>
                <a:gridCol w="822960">
                  <a:extLst>
                    <a:ext uri="{9D8B030D-6E8A-4147-A177-3AD203B41FA5}">
                      <a16:colId xmlns:a16="http://schemas.microsoft.com/office/drawing/2014/main" val="4208078938"/>
                    </a:ext>
                  </a:extLst>
                </a:gridCol>
                <a:gridCol w="822960">
                  <a:extLst>
                    <a:ext uri="{9D8B030D-6E8A-4147-A177-3AD203B41FA5}">
                      <a16:colId xmlns:a16="http://schemas.microsoft.com/office/drawing/2014/main" val="217685905"/>
                    </a:ext>
                  </a:extLst>
                </a:gridCol>
                <a:gridCol w="822960">
                  <a:extLst>
                    <a:ext uri="{9D8B030D-6E8A-4147-A177-3AD203B41FA5}">
                      <a16:colId xmlns:a16="http://schemas.microsoft.com/office/drawing/2014/main" val="805401462"/>
                    </a:ext>
                  </a:extLst>
                </a:gridCol>
                <a:gridCol w="822960">
                  <a:extLst>
                    <a:ext uri="{9D8B030D-6E8A-4147-A177-3AD203B41FA5}">
                      <a16:colId xmlns:a16="http://schemas.microsoft.com/office/drawing/2014/main" val="125283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4071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- 2019-06-21 09:00:28 </a:t>
                      </a:r>
                      <a:r>
                        <a:rPr kumimoji="0" lang="en-US" sz="1000" b="0" i="0" u="none" strike="noStrike" kern="1200" cap="none" spc="0" normalizeH="0" baseline="0" noProof="0">
                          <a:ln>
                            <a:noFill/>
                          </a:ln>
                          <a:solidFill>
                            <a:prstClr val="black"/>
                          </a:solidFill>
                          <a:effectLst/>
                          <a:uLnTx/>
                          <a:uFillTx/>
                          <a:latin typeface="+mn-lt"/>
                          <a:ea typeface="+mn-ea"/>
                          <a:cs typeface="+mn-cs"/>
                        </a:rPr>
                        <a:t>
  Join us from 25 to 27 June at SENSOR + TEST 2019 in Nuremberg! At our booth 429 in hall 1, we will showcase exciting breakthroughs to meet the fast-growing demand for sensor, measuring and testing systems. Get an impression: https://t.co/KigGKj8Ypx
#sensortest #sensor https://t.co/U7glqcuieh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18:15:34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extLst>
                  <a:ext uri="{0D108BD9-81ED-4DB2-BD59-A6C34878D82A}">
                    <a16:rowId xmlns:a16="http://schemas.microsoft.com/office/drawing/2014/main" val="82634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- 2019-06-21 06:31:54 </a:t>
                      </a:r>
                      <a:r>
                        <a:rPr kumimoji="0" lang="en-US" sz="1000" b="0" i="0" u="none" strike="noStrike" kern="1200" cap="none" spc="0" normalizeH="0" baseline="0" noProof="0">
                          <a:ln>
                            <a:noFill/>
                          </a:ln>
                          <a:solidFill>
                            <a:prstClr val="black"/>
                          </a:solidFill>
                          <a:effectLst/>
                          <a:uLnTx/>
                          <a:uFillTx/>
                          <a:latin typeface="+mn-lt"/>
                          <a:ea typeface="+mn-ea"/>
                          <a:cs typeface="+mn-cs"/>
                        </a:rPr>
                        <a:t>
  RT @TUM_Hyperloop: It's finally here – our Pod IV for this year's SpaceX Hyperloop Pod Competition.
Yesterday we had our Rollout event wher…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07/23/2019 18:16:21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894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- 2019-06-19 12:08:19 </a:t>
                      </a:r>
                      <a:r>
                        <a:rPr kumimoji="0" lang="en-US" sz="1000" b="0" i="0" u="none" strike="noStrike" kern="1200" cap="none" spc="0" normalizeH="0" baseline="0" noProof="0">
                          <a:ln>
                            <a:noFill/>
                          </a:ln>
                          <a:solidFill>
                            <a:prstClr val="black"/>
                          </a:solidFill>
                          <a:effectLst/>
                          <a:uLnTx/>
                          <a:uFillTx/>
                          <a:latin typeface="+mn-lt"/>
                          <a:ea typeface="+mn-ea"/>
                          <a:cs typeface="+mn-cs"/>
                        </a:rPr>
                        <a:t>
  Discover a technology that makes our lives greener and easier: the new environmental CO2 sensor PAS by Infineon.
#IntuitiveSensing #Sensing #Sensor #CO2 #sensortest https://t.co/z6Ud5320VB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18:15:57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0.0994 %</a:t>
                      </a:r>
                    </a:p>
                  </a:txBody>
                  <a:tcPr/>
                </a:tc>
                <a:extLst>
                  <a:ext uri="{0D108BD9-81ED-4DB2-BD59-A6C34878D82A}">
                    <a16:rowId xmlns:a16="http://schemas.microsoft.com/office/drawing/2014/main" val="1408131471"/>
                  </a:ext>
                </a:extLst>
              </a:tr>
            </a:tbl>
          </a:graphicData>
        </a:graphic>
      </p:graphicFrame>
      <p:sp>
        <p:nvSpPr>
          <p:cNvPr id="4" name="Text Placeholder 3">
            <a:extLst>
              <a:ext uri="{FF2B5EF4-FFF2-40B4-BE49-F238E27FC236}">
                <a16:creationId xmlns:a16="http://schemas.microsoft.com/office/drawing/2014/main" id="{4CFFA180-0273-467F-9378-8853F2873C4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190162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8FFC0-4B0C-4999-9BD6-FF9D953C69F7}"/>
              </a:ext>
            </a:extLst>
          </p:cNvPr>
          <p:cNvSpPr>
            <a:spLocks noGrp="1"/>
          </p:cNvSpPr>
          <p:nvPr>
            <p:ph type="title"/>
          </p:nvPr>
        </p:nvSpPr>
        <p:spPr/>
        <p:txBody>
          <a:bodyPr/>
          <a:lstStyle/>
          <a:p>
            <a:r>
              <a:rPr lang="en-US"/>
              <a:t>Twitter Own and Retweeted Tweets Overview | Corporate_SoMe - 4 of 7</a:t>
            </a:r>
          </a:p>
        </p:txBody>
      </p:sp>
      <p:graphicFrame>
        <p:nvGraphicFramePr>
          <p:cNvPr id="5" name="Table Placeholder 4">
            <a:extLst>
              <a:ext uri="{FF2B5EF4-FFF2-40B4-BE49-F238E27FC236}">
                <a16:creationId xmlns:a16="http://schemas.microsoft.com/office/drawing/2014/main" id="{57CA1716-2092-466D-856E-4254EE483132}"/>
              </a:ext>
            </a:extLst>
          </p:cNvPr>
          <p:cNvGraphicFramePr>
            <a:graphicFrameLocks noGrp="1"/>
          </p:cNvGraphicFramePr>
          <p:nvPr>
            <p:ph type="tbl" sz="quarter" idx="13"/>
            <p:extLst>
              <p:ext uri="{D42A27DB-BD31-4B8C-83A1-F6EECF244321}">
                <p14:modId xmlns:p14="http://schemas.microsoft.com/office/powerpoint/2010/main" val="403733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887194679"/>
                    </a:ext>
                  </a:extLst>
                </a:gridCol>
                <a:gridCol w="411480">
                  <a:extLst>
                    <a:ext uri="{9D8B030D-6E8A-4147-A177-3AD203B41FA5}">
                      <a16:colId xmlns:a16="http://schemas.microsoft.com/office/drawing/2014/main" val="70012709"/>
                    </a:ext>
                  </a:extLst>
                </a:gridCol>
                <a:gridCol w="822960">
                  <a:extLst>
                    <a:ext uri="{9D8B030D-6E8A-4147-A177-3AD203B41FA5}">
                      <a16:colId xmlns:a16="http://schemas.microsoft.com/office/drawing/2014/main" val="904044134"/>
                    </a:ext>
                  </a:extLst>
                </a:gridCol>
                <a:gridCol w="822960">
                  <a:extLst>
                    <a:ext uri="{9D8B030D-6E8A-4147-A177-3AD203B41FA5}">
                      <a16:colId xmlns:a16="http://schemas.microsoft.com/office/drawing/2014/main" val="2580569405"/>
                    </a:ext>
                  </a:extLst>
                </a:gridCol>
                <a:gridCol w="822960">
                  <a:extLst>
                    <a:ext uri="{9D8B030D-6E8A-4147-A177-3AD203B41FA5}">
                      <a16:colId xmlns:a16="http://schemas.microsoft.com/office/drawing/2014/main" val="1386796296"/>
                    </a:ext>
                  </a:extLst>
                </a:gridCol>
                <a:gridCol w="822960">
                  <a:extLst>
                    <a:ext uri="{9D8B030D-6E8A-4147-A177-3AD203B41FA5}">
                      <a16:colId xmlns:a16="http://schemas.microsoft.com/office/drawing/2014/main" val="3281376916"/>
                    </a:ext>
                  </a:extLst>
                </a:gridCol>
                <a:gridCol w="822960">
                  <a:extLst>
                    <a:ext uri="{9D8B030D-6E8A-4147-A177-3AD203B41FA5}">
                      <a16:colId xmlns:a16="http://schemas.microsoft.com/office/drawing/2014/main" val="2167069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8798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- 2019-06-19 08:00:30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world population is projected to reach nearly 10 billion by 2050? #DemographicChange https://t.co/WYBGsBs0gR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18:15:57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0.0994 %</a:t>
                      </a:r>
                    </a:p>
                  </a:txBody>
                  <a:tcPr/>
                </a:tc>
                <a:extLst>
                  <a:ext uri="{0D108BD9-81ED-4DB2-BD59-A6C34878D82A}">
                    <a16:rowId xmlns:a16="http://schemas.microsoft.com/office/drawing/2014/main" val="298033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- 2019-06-18 08:01:15 </a:t>
                      </a:r>
                      <a:r>
                        <a:rPr kumimoji="0" lang="en-US" sz="1000" b="0" i="0" u="none" strike="noStrike" kern="1200" cap="none" spc="0" normalizeH="0" baseline="0" noProof="0">
                          <a:ln>
                            <a:noFill/>
                          </a:ln>
                          <a:solidFill>
                            <a:prstClr val="black"/>
                          </a:solidFill>
                          <a:effectLst/>
                          <a:uLnTx/>
                          <a:uFillTx/>
                          <a:latin typeface="+mn-lt"/>
                          <a:ea typeface="+mn-ea"/>
                          <a:cs typeface="+mn-cs"/>
                        </a:rPr>
                        <a:t>
  According to projections by the UN, more than 70 percent of the global population will live in cities in the year 2050. More info: https://t.co/6IQ5C6gGXD
#urbanization #smartcity https://t.co/xylGVI8q1O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06:16:35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0.0552 %</a:t>
                      </a:r>
                    </a:p>
                  </a:txBody>
                  <a:tcPr/>
                </a:tc>
                <a:extLst>
                  <a:ext uri="{0D108BD9-81ED-4DB2-BD59-A6C34878D82A}">
                    <a16:rowId xmlns:a16="http://schemas.microsoft.com/office/drawing/2014/main" val="145044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- 2019-06-17 09:49:08 </a:t>
                      </a:r>
                      <a:r>
                        <a:rPr kumimoji="0" lang="en-US" sz="1000" b="0" i="0" u="none" strike="noStrike" kern="1200" cap="none" spc="0" normalizeH="0" baseline="0" noProof="0">
                          <a:ln>
                            <a:noFill/>
                          </a:ln>
                          <a:solidFill>
                            <a:prstClr val="black"/>
                          </a:solidFill>
                          <a:effectLst/>
                          <a:uLnTx/>
                          <a:uFillTx/>
                          <a:latin typeface="+mn-lt"/>
                          <a:ea typeface="+mn-ea"/>
                          <a:cs typeface="+mn-cs"/>
                        </a:rPr>
                        <a:t>
  Infineon teamed up with #LG to organize the &amp;lt;/&amp;gt; Make Hackathon, powered by @PlugandplayAPAC. Together we want to empower start-ups and student entrepreneurs to create new technological solutions for IoT.
Read more: https://t.co/Xu77nzr9rQ
#IoT #InfineonLGmake https://t.co/gbDNQ8kHm3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18:15:57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0.1327 %</a:t>
                      </a:r>
                    </a:p>
                  </a:txBody>
                  <a:tcPr/>
                </a:tc>
                <a:extLst>
                  <a:ext uri="{0D108BD9-81ED-4DB2-BD59-A6C34878D82A}">
                    <a16:rowId xmlns:a16="http://schemas.microsoft.com/office/drawing/2014/main" val="126320358"/>
                  </a:ext>
                </a:extLst>
              </a:tr>
            </a:tbl>
          </a:graphicData>
        </a:graphic>
      </p:graphicFrame>
      <p:sp>
        <p:nvSpPr>
          <p:cNvPr id="4" name="Text Placeholder 3">
            <a:extLst>
              <a:ext uri="{FF2B5EF4-FFF2-40B4-BE49-F238E27FC236}">
                <a16:creationId xmlns:a16="http://schemas.microsoft.com/office/drawing/2014/main" id="{93829981-6D28-46A3-8817-A42E564EE31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558576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5AC7-ECD8-4E69-91B8-6790E2E44742}"/>
              </a:ext>
            </a:extLst>
          </p:cNvPr>
          <p:cNvSpPr>
            <a:spLocks noGrp="1"/>
          </p:cNvSpPr>
          <p:nvPr>
            <p:ph type="title"/>
          </p:nvPr>
        </p:nvSpPr>
        <p:spPr/>
        <p:txBody>
          <a:bodyPr/>
          <a:lstStyle/>
          <a:p>
            <a:r>
              <a:rPr lang="en-US"/>
              <a:t>Twitter Own and Retweeted Tweets Overview | Corporate_SoMe - 5 of 7</a:t>
            </a:r>
          </a:p>
        </p:txBody>
      </p:sp>
      <p:graphicFrame>
        <p:nvGraphicFramePr>
          <p:cNvPr id="5" name="Table Placeholder 4">
            <a:extLst>
              <a:ext uri="{FF2B5EF4-FFF2-40B4-BE49-F238E27FC236}">
                <a16:creationId xmlns:a16="http://schemas.microsoft.com/office/drawing/2014/main" id="{C5D31DA4-15C9-4AFE-9F8E-D3518C9DB228}"/>
              </a:ext>
            </a:extLst>
          </p:cNvPr>
          <p:cNvGraphicFramePr>
            <a:graphicFrameLocks noGrp="1"/>
          </p:cNvGraphicFramePr>
          <p:nvPr>
            <p:ph type="tbl" sz="quarter" idx="13"/>
            <p:extLst>
              <p:ext uri="{D42A27DB-BD31-4B8C-83A1-F6EECF244321}">
                <p14:modId xmlns:p14="http://schemas.microsoft.com/office/powerpoint/2010/main" val="295227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450622059"/>
                    </a:ext>
                  </a:extLst>
                </a:gridCol>
                <a:gridCol w="411480">
                  <a:extLst>
                    <a:ext uri="{9D8B030D-6E8A-4147-A177-3AD203B41FA5}">
                      <a16:colId xmlns:a16="http://schemas.microsoft.com/office/drawing/2014/main" val="2708050082"/>
                    </a:ext>
                  </a:extLst>
                </a:gridCol>
                <a:gridCol w="822960">
                  <a:extLst>
                    <a:ext uri="{9D8B030D-6E8A-4147-A177-3AD203B41FA5}">
                      <a16:colId xmlns:a16="http://schemas.microsoft.com/office/drawing/2014/main" val="3049609634"/>
                    </a:ext>
                  </a:extLst>
                </a:gridCol>
                <a:gridCol w="822960">
                  <a:extLst>
                    <a:ext uri="{9D8B030D-6E8A-4147-A177-3AD203B41FA5}">
                      <a16:colId xmlns:a16="http://schemas.microsoft.com/office/drawing/2014/main" val="325900407"/>
                    </a:ext>
                  </a:extLst>
                </a:gridCol>
                <a:gridCol w="822960">
                  <a:extLst>
                    <a:ext uri="{9D8B030D-6E8A-4147-A177-3AD203B41FA5}">
                      <a16:colId xmlns:a16="http://schemas.microsoft.com/office/drawing/2014/main" val="3253548521"/>
                    </a:ext>
                  </a:extLst>
                </a:gridCol>
                <a:gridCol w="822960">
                  <a:extLst>
                    <a:ext uri="{9D8B030D-6E8A-4147-A177-3AD203B41FA5}">
                      <a16:colId xmlns:a16="http://schemas.microsoft.com/office/drawing/2014/main" val="4219459707"/>
                    </a:ext>
                  </a:extLst>
                </a:gridCol>
                <a:gridCol w="822960">
                  <a:extLst>
                    <a:ext uri="{9D8B030D-6E8A-4147-A177-3AD203B41FA5}">
                      <a16:colId xmlns:a16="http://schemas.microsoft.com/office/drawing/2014/main" val="3223499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3382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- 2019-06-17 04:14:17 </a:t>
                      </a:r>
                      <a:r>
                        <a:rPr kumimoji="0" lang="en-US" sz="1000" b="0" i="0" u="none" strike="noStrike" kern="1200" cap="none" spc="0" normalizeH="0" baseline="0" noProof="0">
                          <a:ln>
                            <a:noFill/>
                          </a:ln>
                          <a:solidFill>
                            <a:prstClr val="black"/>
                          </a:solidFill>
                          <a:effectLst/>
                          <a:uLnTx/>
                          <a:uFillTx/>
                          <a:latin typeface="+mn-lt"/>
                          <a:ea typeface="+mn-ea"/>
                          <a:cs typeface="+mn-cs"/>
                        </a:rPr>
                        <a:t>
  Artificial Intelligence affects all areas of our society. Today Reinhard Ploss is discussing at @SGInnovate the potential of #AI and how it must be used in a responsible way. Join the live stream now: https://t.co/EFMBq8KXQZ https://t.co/q99pfrw4dR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06:16:36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0.2211 %</a:t>
                      </a:r>
                    </a:p>
                  </a:txBody>
                  <a:tcPr/>
                </a:tc>
                <a:extLst>
                  <a:ext uri="{0D108BD9-81ED-4DB2-BD59-A6C34878D82A}">
                    <a16:rowId xmlns:a16="http://schemas.microsoft.com/office/drawing/2014/main" val="81041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- 2019-06-13 09:00:23 </a:t>
                      </a:r>
                      <a:r>
                        <a:rPr kumimoji="0" lang="en-US" sz="1000" b="0" i="0" u="none" strike="noStrike" kern="1200" cap="none" spc="0" normalizeH="0" baseline="0" noProof="0">
                          <a:ln>
                            <a:noFill/>
                          </a:ln>
                          <a:solidFill>
                            <a:prstClr val="black"/>
                          </a:solidFill>
                          <a:effectLst/>
                          <a:uLnTx/>
                          <a:uFillTx/>
                          <a:latin typeface="+mn-lt"/>
                          <a:ea typeface="+mn-ea"/>
                          <a:cs typeface="+mn-cs"/>
                        </a:rPr>
                        <a:t>
  Learn about our latest innovations in the field of secure eGovernment solutions @ID4Africa, booth C1, taking place in Johannesburg, South Africa, June 18 to 20.
#ID4Africa #eGovernment https://t.co/kdHM48yeFn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18:15:57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0.0887 %</a:t>
                      </a:r>
                    </a:p>
                  </a:txBody>
                  <a:tcPr/>
                </a:tc>
                <a:extLst>
                  <a:ext uri="{0D108BD9-81ED-4DB2-BD59-A6C34878D82A}">
                    <a16:rowId xmlns:a16="http://schemas.microsoft.com/office/drawing/2014/main" val="317789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- 2019-06-12 14:31:14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more and more people worldwide are moving to cities? Find more facts about urbanization and its challenges: https://t.co/6IQ5C6gGXD
#urbanization #smartcity https://t.co/7skKk2VPy4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06/18/2019 18:15:39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0.0665 %</a:t>
                      </a:r>
                    </a:p>
                  </a:txBody>
                  <a:tcPr/>
                </a:tc>
                <a:extLst>
                  <a:ext uri="{0D108BD9-81ED-4DB2-BD59-A6C34878D82A}">
                    <a16:rowId xmlns:a16="http://schemas.microsoft.com/office/drawing/2014/main" val="3674243935"/>
                  </a:ext>
                </a:extLst>
              </a:tr>
            </a:tbl>
          </a:graphicData>
        </a:graphic>
      </p:graphicFrame>
      <p:sp>
        <p:nvSpPr>
          <p:cNvPr id="4" name="Text Placeholder 3">
            <a:extLst>
              <a:ext uri="{FF2B5EF4-FFF2-40B4-BE49-F238E27FC236}">
                <a16:creationId xmlns:a16="http://schemas.microsoft.com/office/drawing/2014/main" id="{8134252D-78F4-4DA8-AB68-E0BBEDBA59B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741168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ED263-7DC5-4374-A018-387E1497A8DD}"/>
              </a:ext>
            </a:extLst>
          </p:cNvPr>
          <p:cNvSpPr>
            <a:spLocks noGrp="1"/>
          </p:cNvSpPr>
          <p:nvPr>
            <p:ph type="title"/>
          </p:nvPr>
        </p:nvSpPr>
        <p:spPr/>
        <p:txBody>
          <a:bodyPr/>
          <a:lstStyle/>
          <a:p>
            <a:r>
              <a:rPr lang="en-US"/>
              <a:t>Twitter Own and Retweeted Tweets Overview | Corporate_SoMe - 6 of 7</a:t>
            </a:r>
          </a:p>
        </p:txBody>
      </p:sp>
      <p:graphicFrame>
        <p:nvGraphicFramePr>
          <p:cNvPr id="5" name="Table Placeholder 4">
            <a:extLst>
              <a:ext uri="{FF2B5EF4-FFF2-40B4-BE49-F238E27FC236}">
                <a16:creationId xmlns:a16="http://schemas.microsoft.com/office/drawing/2014/main" id="{552F7F18-E3F4-4FCC-AE16-524FDE7B0225}"/>
              </a:ext>
            </a:extLst>
          </p:cNvPr>
          <p:cNvGraphicFramePr>
            <a:graphicFrameLocks noGrp="1"/>
          </p:cNvGraphicFramePr>
          <p:nvPr>
            <p:ph type="tbl" sz="quarter" idx="13"/>
            <p:extLst>
              <p:ext uri="{D42A27DB-BD31-4B8C-83A1-F6EECF244321}">
                <p14:modId xmlns:p14="http://schemas.microsoft.com/office/powerpoint/2010/main" val="1890076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252536282"/>
                    </a:ext>
                  </a:extLst>
                </a:gridCol>
                <a:gridCol w="411480">
                  <a:extLst>
                    <a:ext uri="{9D8B030D-6E8A-4147-A177-3AD203B41FA5}">
                      <a16:colId xmlns:a16="http://schemas.microsoft.com/office/drawing/2014/main" val="839325993"/>
                    </a:ext>
                  </a:extLst>
                </a:gridCol>
                <a:gridCol w="822960">
                  <a:extLst>
                    <a:ext uri="{9D8B030D-6E8A-4147-A177-3AD203B41FA5}">
                      <a16:colId xmlns:a16="http://schemas.microsoft.com/office/drawing/2014/main" val="460064827"/>
                    </a:ext>
                  </a:extLst>
                </a:gridCol>
                <a:gridCol w="822960">
                  <a:extLst>
                    <a:ext uri="{9D8B030D-6E8A-4147-A177-3AD203B41FA5}">
                      <a16:colId xmlns:a16="http://schemas.microsoft.com/office/drawing/2014/main" val="4222899076"/>
                    </a:ext>
                  </a:extLst>
                </a:gridCol>
                <a:gridCol w="822960">
                  <a:extLst>
                    <a:ext uri="{9D8B030D-6E8A-4147-A177-3AD203B41FA5}">
                      <a16:colId xmlns:a16="http://schemas.microsoft.com/office/drawing/2014/main" val="57048478"/>
                    </a:ext>
                  </a:extLst>
                </a:gridCol>
                <a:gridCol w="822960">
                  <a:extLst>
                    <a:ext uri="{9D8B030D-6E8A-4147-A177-3AD203B41FA5}">
                      <a16:colId xmlns:a16="http://schemas.microsoft.com/office/drawing/2014/main" val="871764049"/>
                    </a:ext>
                  </a:extLst>
                </a:gridCol>
                <a:gridCol w="822960">
                  <a:extLst>
                    <a:ext uri="{9D8B030D-6E8A-4147-A177-3AD203B41FA5}">
                      <a16:colId xmlns:a16="http://schemas.microsoft.com/office/drawing/2014/main" val="32773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4607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- 2019-06-12 13:35:30 </a:t>
                      </a:r>
                      <a:r>
                        <a:rPr kumimoji="0" lang="en-US" sz="1000" b="0" i="0" u="none" strike="noStrike" kern="1200" cap="none" spc="0" normalizeH="0" baseline="0" noProof="0">
                          <a:ln>
                            <a:noFill/>
                          </a:ln>
                          <a:solidFill>
                            <a:prstClr val="black"/>
                          </a:solidFill>
                          <a:effectLst/>
                          <a:uLnTx/>
                          <a:uFillTx/>
                          <a:latin typeface="+mn-lt"/>
                          <a:ea typeface="+mn-ea"/>
                          <a:cs typeface="+mn-cs"/>
                        </a:rPr>
                        <a:t>
  RT @SGInnovate: We are inviting you for our fireside chat with Dr Ploss on 17th June to discuss our roles in the #AI movement, and its impa…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06:16:30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277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- 2019-06-12 12:00:27 </a:t>
                      </a:r>
                      <a:r>
                        <a:rPr kumimoji="0" lang="en-US" sz="1000" b="0" i="0" u="none" strike="noStrike" kern="1200" cap="none" spc="0" normalizeH="0" baseline="0" noProof="0">
                          <a:ln>
                            <a:noFill/>
                          </a:ln>
                          <a:solidFill>
                            <a:prstClr val="black"/>
                          </a:solidFill>
                          <a:effectLst/>
                          <a:uLnTx/>
                          <a:uFillTx/>
                          <a:latin typeface="+mn-lt"/>
                          <a:ea typeface="+mn-ea"/>
                          <a:cs typeface="+mn-cs"/>
                        </a:rPr>
                        <a:t>
  How do users and machines communicate with each other now and in the future? Find out: https://t.co/9gh5ZrKuXq 
#HMI #IoT #InternetofThings https://t.co/PqGULDcJ9R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06/18/2019 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extLst>
                  <a:ext uri="{0D108BD9-81ED-4DB2-BD59-A6C34878D82A}">
                    <a16:rowId xmlns:a16="http://schemas.microsoft.com/office/drawing/2014/main" val="328229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- 2019-06-05 09:05:08 </a:t>
                      </a:r>
                      <a:r>
                        <a:rPr kumimoji="0" lang="en-US" sz="1000" b="0" i="0" u="none" strike="noStrike" kern="1200" cap="none" spc="0" normalizeH="0" baseline="0" noProof="0">
                          <a:ln>
                            <a:noFill/>
                          </a:ln>
                          <a:solidFill>
                            <a:prstClr val="black"/>
                          </a:solidFill>
                          <a:effectLst/>
                          <a:uLnTx/>
                          <a:uFillTx/>
                          <a:latin typeface="+mn-lt"/>
                          <a:ea typeface="+mn-ea"/>
                          <a:cs typeface="+mn-cs"/>
                        </a:rPr>
                        <a:t>
  Dive into the world of smart factories: https://t.co/RmmRnSSK5K
#IIoT #IoT #Industry40 https://t.co/vK45AapgqL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0.1784 %</a:t>
                      </a:r>
                    </a:p>
                  </a:txBody>
                  <a:tcPr/>
                </a:tc>
                <a:extLst>
                  <a:ext uri="{0D108BD9-81ED-4DB2-BD59-A6C34878D82A}">
                    <a16:rowId xmlns:a16="http://schemas.microsoft.com/office/drawing/2014/main" val="3070614659"/>
                  </a:ext>
                </a:extLst>
              </a:tr>
            </a:tbl>
          </a:graphicData>
        </a:graphic>
      </p:graphicFrame>
      <p:sp>
        <p:nvSpPr>
          <p:cNvPr id="4" name="Text Placeholder 3">
            <a:extLst>
              <a:ext uri="{FF2B5EF4-FFF2-40B4-BE49-F238E27FC236}">
                <a16:creationId xmlns:a16="http://schemas.microsoft.com/office/drawing/2014/main" id="{75CBC339-E998-47F0-B779-A028BE61AEF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896159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83DE-3AED-448B-9E6A-1B40018135B0}"/>
              </a:ext>
            </a:extLst>
          </p:cNvPr>
          <p:cNvSpPr>
            <a:spLocks noGrp="1"/>
          </p:cNvSpPr>
          <p:nvPr>
            <p:ph type="title"/>
          </p:nvPr>
        </p:nvSpPr>
        <p:spPr/>
        <p:txBody>
          <a:bodyPr/>
          <a:lstStyle/>
          <a:p>
            <a:r>
              <a:rPr lang="en-US"/>
              <a:t>Twitter Own and Retweeted Tweets Overview | Corporate_SoMe - 7 of 7</a:t>
            </a:r>
          </a:p>
        </p:txBody>
      </p:sp>
      <p:graphicFrame>
        <p:nvGraphicFramePr>
          <p:cNvPr id="5" name="Table Placeholder 4">
            <a:extLst>
              <a:ext uri="{FF2B5EF4-FFF2-40B4-BE49-F238E27FC236}">
                <a16:creationId xmlns:a16="http://schemas.microsoft.com/office/drawing/2014/main" id="{06D2F75A-CA93-40AB-B547-3170A57944D5}"/>
              </a:ext>
            </a:extLst>
          </p:cNvPr>
          <p:cNvGraphicFramePr>
            <a:graphicFrameLocks noGrp="1"/>
          </p:cNvGraphicFramePr>
          <p:nvPr>
            <p:ph type="tbl" sz="quarter" idx="13"/>
            <p:extLst>
              <p:ext uri="{D42A27DB-BD31-4B8C-83A1-F6EECF244321}">
                <p14:modId xmlns:p14="http://schemas.microsoft.com/office/powerpoint/2010/main" val="3764173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934635435"/>
                    </a:ext>
                  </a:extLst>
                </a:gridCol>
                <a:gridCol w="411480">
                  <a:extLst>
                    <a:ext uri="{9D8B030D-6E8A-4147-A177-3AD203B41FA5}">
                      <a16:colId xmlns:a16="http://schemas.microsoft.com/office/drawing/2014/main" val="510490731"/>
                    </a:ext>
                  </a:extLst>
                </a:gridCol>
                <a:gridCol w="822960">
                  <a:extLst>
                    <a:ext uri="{9D8B030D-6E8A-4147-A177-3AD203B41FA5}">
                      <a16:colId xmlns:a16="http://schemas.microsoft.com/office/drawing/2014/main" val="2682912024"/>
                    </a:ext>
                  </a:extLst>
                </a:gridCol>
                <a:gridCol w="822960">
                  <a:extLst>
                    <a:ext uri="{9D8B030D-6E8A-4147-A177-3AD203B41FA5}">
                      <a16:colId xmlns:a16="http://schemas.microsoft.com/office/drawing/2014/main" val="203894919"/>
                    </a:ext>
                  </a:extLst>
                </a:gridCol>
                <a:gridCol w="822960">
                  <a:extLst>
                    <a:ext uri="{9D8B030D-6E8A-4147-A177-3AD203B41FA5}">
                      <a16:colId xmlns:a16="http://schemas.microsoft.com/office/drawing/2014/main" val="492752363"/>
                    </a:ext>
                  </a:extLst>
                </a:gridCol>
                <a:gridCol w="822960">
                  <a:extLst>
                    <a:ext uri="{9D8B030D-6E8A-4147-A177-3AD203B41FA5}">
                      <a16:colId xmlns:a16="http://schemas.microsoft.com/office/drawing/2014/main" val="1806661756"/>
                    </a:ext>
                  </a:extLst>
                </a:gridCol>
                <a:gridCol w="822960">
                  <a:extLst>
                    <a:ext uri="{9D8B030D-6E8A-4147-A177-3AD203B41FA5}">
                      <a16:colId xmlns:a16="http://schemas.microsoft.com/office/drawing/2014/main" val="86767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655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@Infineon - 2019-06-05 08:40:01 </a:t>
                      </a:r>
                      <a:r>
                        <a:rPr kumimoji="0" lang="de-DE" sz="1000" b="0" i="0" u="none" strike="noStrike" kern="1200" cap="none" spc="0" normalizeH="0" baseline="0" noProof="0">
                          <a:ln>
                            <a:noFill/>
                          </a:ln>
                          <a:solidFill>
                            <a:prstClr val="black"/>
                          </a:solidFill>
                          <a:effectLst/>
                          <a:uLnTx/>
                          <a:uFillTx/>
                          <a:latin typeface="+mn-lt"/>
                          <a:ea typeface="+mn-ea"/>
                          <a:cs typeface="+mn-cs"/>
                        </a:rPr>
                        <a:t>
  RT @KBraeckle: Im Internet der Dinge gibt es keine #Safety ohne #Security, sagt Cristina de Lera von #Infineon. Sicherheitshardware hilft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18:15:00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847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- 2019-06-04 11:45:14 </a:t>
                      </a:r>
                      <a:r>
                        <a:rPr kumimoji="0" lang="en-US" sz="1000" b="0" i="0" u="none" strike="noStrike" kern="1200" cap="none" spc="0" normalizeH="0" baseline="0" noProof="0">
                          <a:ln>
                            <a:noFill/>
                          </a:ln>
                          <a:solidFill>
                            <a:prstClr val="black"/>
                          </a:solidFill>
                          <a:effectLst/>
                          <a:uLnTx/>
                          <a:uFillTx/>
                          <a:latin typeface="+mn-lt"/>
                          <a:ea typeface="+mn-ea"/>
                          <a:cs typeface="+mn-cs"/>
                        </a:rPr>
                        <a:t>
  Smart mobility and the future of transport ticketing: Visit our booth (A3110, hall 2) at UITP in Stockholm, Sweden, June 10 to 12, and get to know the Infineon product portfolio. #mobility #UITP2019 #publictransport https://t.co/AMEg4l78BF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06/18/2019 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0.1564 %</a:t>
                      </a:r>
                    </a:p>
                  </a:txBody>
                  <a:tcPr/>
                </a:tc>
                <a:extLst>
                  <a:ext uri="{0D108BD9-81ED-4DB2-BD59-A6C34878D82A}">
                    <a16:rowId xmlns:a16="http://schemas.microsoft.com/office/drawing/2014/main" val="46362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@Infineon - 2019-06-03 05:30:52 </a:t>
                      </a:r>
                      <a:r>
                        <a:rPr kumimoji="0" lang="en-US" sz="1000" b="0" i="0" u="none" strike="noStrike" kern="1200" cap="none" spc="0" normalizeH="0" baseline="0" noProof="0">
                          <a:ln>
                            <a:noFill/>
                          </a:ln>
                          <a:solidFill>
                            <a:prstClr val="black"/>
                          </a:solidFill>
                          <a:effectLst/>
                          <a:uLnTx/>
                          <a:uFillTx/>
                          <a:latin typeface="+mn-lt"/>
                          <a:ea typeface="+mn-ea"/>
                          <a:cs typeface="+mn-cs"/>
                        </a:rPr>
                        <a:t>
  We have exciting news to share! Infineon to acquire @CypressSemi, strengthening and accelerating its path of profitable growth #IFXCY Find out more: https://t.co/Um0Kqmq2eg https://t.co/bEROHqfhkx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06:15:38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1.6133 %</a:t>
                      </a:r>
                    </a:p>
                  </a:txBody>
                  <a:tcPr/>
                </a:tc>
                <a:extLst>
                  <a:ext uri="{0D108BD9-81ED-4DB2-BD59-A6C34878D82A}">
                    <a16:rowId xmlns:a16="http://schemas.microsoft.com/office/drawing/2014/main" val="1998992926"/>
                  </a:ext>
                </a:extLst>
              </a:tr>
            </a:tbl>
          </a:graphicData>
        </a:graphic>
      </p:graphicFrame>
      <p:sp>
        <p:nvSpPr>
          <p:cNvPr id="4" name="Text Placeholder 3">
            <a:extLst>
              <a:ext uri="{FF2B5EF4-FFF2-40B4-BE49-F238E27FC236}">
                <a16:creationId xmlns:a16="http://schemas.microsoft.com/office/drawing/2014/main" id="{BE872599-7640-4640-8D06-32598DDBB31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1465180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3329</Words>
  <Application>Microsoft Office PowerPoint</Application>
  <PresentationFormat>On-screen Show (4:3)</PresentationFormat>
  <Paragraphs>1150</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Corporate_SoMe_Report</vt:lpstr>
      <vt:lpstr>LinkedIn Follower Development | Corporate_SoMe</vt:lpstr>
      <vt:lpstr>LinkedIn Key Metrics Overview | Corporate_SoMe</vt:lpstr>
      <vt:lpstr>LinkedIn Post Overview | Corporate_SoMe - 1 of 14</vt:lpstr>
      <vt:lpstr>LinkedIn Post Overview | Corporate_SoMe - 2 of 14</vt:lpstr>
      <vt:lpstr>LinkedIn Post Overview | Corporate_SoMe - 3 of 14</vt:lpstr>
      <vt:lpstr>LinkedIn Post Overview | Corporate_SoMe - 4 of 14</vt:lpstr>
      <vt:lpstr>LinkedIn Post Overview | Corporate_SoMe - 5 of 14</vt:lpstr>
      <vt:lpstr>LinkedIn Post Overview | Corporate_SoMe - 6 of 14</vt:lpstr>
      <vt:lpstr>LinkedIn Post Overview | Corporate_SoMe - 7 of 14</vt:lpstr>
      <vt:lpstr>LinkedIn Post Overview | Corporate_SoMe - 8 of 14</vt:lpstr>
      <vt:lpstr>LinkedIn Post Overview | Corporate_SoMe - 9 of 14</vt:lpstr>
      <vt:lpstr>LinkedIn Post Overview | Corporate_SoMe - 10 of 14</vt:lpstr>
      <vt:lpstr>LinkedIn Post Overview | Corporate_SoMe - 11 of 14</vt:lpstr>
      <vt:lpstr>LinkedIn Post Overview | Corporate_SoMe - 12 of 14</vt:lpstr>
      <vt:lpstr>LinkedIn Post Overview | Corporate_SoMe - 13 of 14</vt:lpstr>
      <vt:lpstr>LinkedIn Post Overview | Corporate_SoMe - 14 of 14</vt:lpstr>
      <vt:lpstr>Facebook Total Fans | Corporate_SoMe</vt:lpstr>
      <vt:lpstr>Facebook Fan Development | Corporate_SoMe</vt:lpstr>
      <vt:lpstr>Facebook Post Overview | Corporate_SoMe - 1 of 16</vt:lpstr>
      <vt:lpstr>Facebook Post Overview | Corporate_SoMe - 2 of 16</vt:lpstr>
      <vt:lpstr>Facebook Post Overview | Corporate_SoMe - 3 of 16</vt:lpstr>
      <vt:lpstr>Facebook Post Overview | Corporate_SoMe - 4 of 16</vt:lpstr>
      <vt:lpstr>Facebook Post Overview | Corporate_SoMe - 5 of 16</vt:lpstr>
      <vt:lpstr>Facebook Post Overview | Corporate_SoMe - 6 of 16</vt:lpstr>
      <vt:lpstr>Facebook Post Overview | Corporate_SoMe - 7 of 16</vt:lpstr>
      <vt:lpstr>Facebook Post Overview | Corporate_SoMe - 8 of 16</vt:lpstr>
      <vt:lpstr>Facebook Post Overview | Corporate_SoMe - 9 of 16</vt:lpstr>
      <vt:lpstr>Facebook Post Overview | Corporate_SoMe - 10 of 16</vt:lpstr>
      <vt:lpstr>Facebook Post Overview | Corporate_SoMe - 11 of 16</vt:lpstr>
      <vt:lpstr>Facebook Post Overview | Corporate_SoMe - 12 of 16</vt:lpstr>
      <vt:lpstr>Facebook Post Overview | Corporate_SoMe - 13 of 16</vt:lpstr>
      <vt:lpstr>Facebook Post Overview | Corporate_SoMe - 14 of 16</vt:lpstr>
      <vt:lpstr>Facebook Post Overview | Corporate_SoMe - 15 of 16</vt:lpstr>
      <vt:lpstr>Facebook Post Overview | Corporate_SoMe - 16 of 16</vt:lpstr>
      <vt:lpstr>Facebook Total Reach | Corporate_SoMe</vt:lpstr>
      <vt:lpstr>Twitter Follower Development | Corporate_SoMe</vt:lpstr>
      <vt:lpstr>Twitter Key Metrics Overview | Corporate_SoMe</vt:lpstr>
      <vt:lpstr>Twitter Own and Retweeted Tweets Overview | Corporate_SoMe - 1 of 7</vt:lpstr>
      <vt:lpstr>Twitter Own and Retweeted Tweets Overview | Corporate_SoMe - 2 of 7</vt:lpstr>
      <vt:lpstr>Twitter Own and Retweeted Tweets Overview | Corporate_SoMe - 3 of 7</vt:lpstr>
      <vt:lpstr>Twitter Own and Retweeted Tweets Overview | Corporate_SoMe - 4 of 7</vt:lpstr>
      <vt:lpstr>Twitter Own and Retweeted Tweets Overview | Corporate_SoMe - 5 of 7</vt:lpstr>
      <vt:lpstr>Twitter Own and Retweeted Tweets Overview | Corporate_SoMe - 6 of 7</vt:lpstr>
      <vt:lpstr>Twitter Own and Retweeted Tweets Overview | Corporate_SoMe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Corporate_SoMe_Report</dc:title>
  <dc:creator>Frederik Peiniger</dc:creator>
  <cp:lastModifiedBy>Frederik Peiniger</cp:lastModifiedBy>
  <cp:revision>1</cp:revision>
  <dcterms:created xsi:type="dcterms:W3CDTF">2019-07-24T12:41:15Z</dcterms:created>
  <dcterms:modified xsi:type="dcterms:W3CDTF">2019-07-24T12:42:31Z</dcterms:modified>
</cp:coreProperties>
</file>