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8EEEF-4220-4F46-BB12-66B35ED6F461}"/>
              </a:ext>
            </a:extLst>
          </p:cNvPr>
          <p:cNvSpPr>
            <a:spLocks noGrp="1"/>
          </p:cNvSpPr>
          <p:nvPr>
            <p:ph type="title"/>
          </p:nvPr>
        </p:nvSpPr>
        <p:spPr/>
        <p:txBody>
          <a:bodyPr/>
          <a:lstStyle/>
          <a:p>
            <a:r>
              <a:rPr lang="en-US"/>
              <a:t>LinkedIn Posts Table | Pointer (KRO-NCRV) - 1 of 26</a:t>
            </a:r>
          </a:p>
        </p:txBody>
      </p:sp>
      <p:graphicFrame>
        <p:nvGraphicFramePr>
          <p:cNvPr id="5" name="Table Placeholder 4">
            <a:extLst>
              <a:ext uri="{FF2B5EF4-FFF2-40B4-BE49-F238E27FC236}">
                <a16:creationId xmlns:a16="http://schemas.microsoft.com/office/drawing/2014/main" id="{CE14E921-0AA6-4849-81FE-3781596AFC3B}"/>
              </a:ext>
            </a:extLst>
          </p:cNvPr>
          <p:cNvGraphicFramePr>
            <a:graphicFrameLocks noGrp="1"/>
          </p:cNvGraphicFramePr>
          <p:nvPr>
            <p:ph type="tbl" sz="quarter" idx="13"/>
            <p:extLst>
              <p:ext uri="{D42A27DB-BD31-4B8C-83A1-F6EECF244321}">
                <p14:modId xmlns:p14="http://schemas.microsoft.com/office/powerpoint/2010/main" val="1086694720"/>
              </p:ext>
            </p:extLst>
          </p:nvPr>
        </p:nvGraphicFramePr>
        <p:xfrm>
          <a:off x="457200" y="1731963"/>
          <a:ext cx="7982712" cy="548640"/>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705419494"/>
                    </a:ext>
                  </a:extLst>
                </a:gridCol>
                <a:gridCol w="1645920">
                  <a:extLst>
                    <a:ext uri="{9D8B030D-6E8A-4147-A177-3AD203B41FA5}">
                      <a16:colId xmlns:a16="http://schemas.microsoft.com/office/drawing/2014/main" val="4046289336"/>
                    </a:ext>
                  </a:extLst>
                </a:gridCol>
                <a:gridCol w="576072">
                  <a:extLst>
                    <a:ext uri="{9D8B030D-6E8A-4147-A177-3AD203B41FA5}">
                      <a16:colId xmlns:a16="http://schemas.microsoft.com/office/drawing/2014/main" val="4242337285"/>
                    </a:ext>
                  </a:extLst>
                </a:gridCol>
                <a:gridCol w="576072">
                  <a:extLst>
                    <a:ext uri="{9D8B030D-6E8A-4147-A177-3AD203B41FA5}">
                      <a16:colId xmlns:a16="http://schemas.microsoft.com/office/drawing/2014/main" val="1584651420"/>
                    </a:ext>
                  </a:extLst>
                </a:gridCol>
                <a:gridCol w="576072">
                  <a:extLst>
                    <a:ext uri="{9D8B030D-6E8A-4147-A177-3AD203B41FA5}">
                      <a16:colId xmlns:a16="http://schemas.microsoft.com/office/drawing/2014/main" val="888618317"/>
                    </a:ext>
                  </a:extLst>
                </a:gridCol>
                <a:gridCol w="576072">
                  <a:extLst>
                    <a:ext uri="{9D8B030D-6E8A-4147-A177-3AD203B41FA5}">
                      <a16:colId xmlns:a16="http://schemas.microsoft.com/office/drawing/2014/main" val="1202446468"/>
                    </a:ext>
                  </a:extLst>
                </a:gridCol>
                <a:gridCol w="576072">
                  <a:extLst>
                    <a:ext uri="{9D8B030D-6E8A-4147-A177-3AD203B41FA5}">
                      <a16:colId xmlns:a16="http://schemas.microsoft.com/office/drawing/2014/main" val="1491687900"/>
                    </a:ext>
                  </a:extLst>
                </a:gridCol>
                <a:gridCol w="576072">
                  <a:extLst>
                    <a:ext uri="{9D8B030D-6E8A-4147-A177-3AD203B41FA5}">
                      <a16:colId xmlns:a16="http://schemas.microsoft.com/office/drawing/2014/main" val="3516568235"/>
                    </a:ext>
                  </a:extLst>
                </a:gridCol>
                <a:gridCol w="576072">
                  <a:extLst>
                    <a:ext uri="{9D8B030D-6E8A-4147-A177-3AD203B41FA5}">
                      <a16:colId xmlns:a16="http://schemas.microsoft.com/office/drawing/2014/main" val="717227427"/>
                    </a:ext>
                  </a:extLst>
                </a:gridCol>
                <a:gridCol w="576072">
                  <a:extLst>
                    <a:ext uri="{9D8B030D-6E8A-4147-A177-3AD203B41FA5}">
                      <a16:colId xmlns:a16="http://schemas.microsoft.com/office/drawing/2014/main" val="4018888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754462569"/>
                  </a:ext>
                </a:extLst>
              </a:tr>
            </a:tbl>
          </a:graphicData>
        </a:graphic>
      </p:graphicFrame>
      <p:sp>
        <p:nvSpPr>
          <p:cNvPr id="4" name="Text Placeholder 3">
            <a:extLst>
              <a:ext uri="{FF2B5EF4-FFF2-40B4-BE49-F238E27FC236}">
                <a16:creationId xmlns:a16="http://schemas.microsoft.com/office/drawing/2014/main" id="{FA5368CE-E7E8-43EC-9B3C-A56DAE113CE9}"/>
              </a:ext>
            </a:extLst>
          </p:cNvPr>
          <p:cNvSpPr>
            <a:spLocks noGrp="1"/>
          </p:cNvSpPr>
          <p:nvPr>
            <p:ph type="body" sz="quarter" idx="14"/>
          </p:nvPr>
        </p:nvSpPr>
        <p:spPr/>
        <p:txBody>
          <a:bodyPr/>
          <a:lstStyle/>
          <a:p>
            <a:r>
              <a:rPr lang="en-US"/>
              <a:t>01/01/2026 - 04/30/2026</a:t>
            </a:r>
          </a:p>
        </p:txBody>
      </p:sp>
    </p:spTree>
    <p:extLst>
      <p:ext uri="{BB962C8B-B14F-4D97-AF65-F5344CB8AC3E}">
        <p14:creationId xmlns:p14="http://schemas.microsoft.com/office/powerpoint/2010/main" val="750584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71490-283A-4264-B0DE-6414267FB309}"/>
              </a:ext>
            </a:extLst>
          </p:cNvPr>
          <p:cNvSpPr>
            <a:spLocks noGrp="1"/>
          </p:cNvSpPr>
          <p:nvPr>
            <p:ph type="title"/>
          </p:nvPr>
        </p:nvSpPr>
        <p:spPr/>
        <p:txBody>
          <a:bodyPr/>
          <a:lstStyle/>
          <a:p>
            <a:r>
              <a:rPr lang="en-US"/>
              <a:t>LinkedIn Posts Table | Pointer (KRO-NCRV) - 2 of 26</a:t>
            </a:r>
          </a:p>
        </p:txBody>
      </p:sp>
      <p:graphicFrame>
        <p:nvGraphicFramePr>
          <p:cNvPr id="5" name="Table Placeholder 4">
            <a:extLst>
              <a:ext uri="{FF2B5EF4-FFF2-40B4-BE49-F238E27FC236}">
                <a16:creationId xmlns:a16="http://schemas.microsoft.com/office/drawing/2014/main" id="{300BB0C1-0978-4FDA-9611-CD0461D38D79}"/>
              </a:ext>
            </a:extLst>
          </p:cNvPr>
          <p:cNvGraphicFramePr>
            <a:graphicFrameLocks noGrp="1"/>
          </p:cNvGraphicFramePr>
          <p:nvPr>
            <p:ph type="tbl" sz="quarter" idx="13"/>
            <p:extLst>
              <p:ext uri="{D42A27DB-BD31-4B8C-83A1-F6EECF244321}">
                <p14:modId xmlns:p14="http://schemas.microsoft.com/office/powerpoint/2010/main" val="2163328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303115261"/>
                    </a:ext>
                  </a:extLst>
                </a:gridCol>
                <a:gridCol w="1645920">
                  <a:extLst>
                    <a:ext uri="{9D8B030D-6E8A-4147-A177-3AD203B41FA5}">
                      <a16:colId xmlns:a16="http://schemas.microsoft.com/office/drawing/2014/main" val="4104014842"/>
                    </a:ext>
                  </a:extLst>
                </a:gridCol>
                <a:gridCol w="576072">
                  <a:extLst>
                    <a:ext uri="{9D8B030D-6E8A-4147-A177-3AD203B41FA5}">
                      <a16:colId xmlns:a16="http://schemas.microsoft.com/office/drawing/2014/main" val="1854425730"/>
                    </a:ext>
                  </a:extLst>
                </a:gridCol>
                <a:gridCol w="576072">
                  <a:extLst>
                    <a:ext uri="{9D8B030D-6E8A-4147-A177-3AD203B41FA5}">
                      <a16:colId xmlns:a16="http://schemas.microsoft.com/office/drawing/2014/main" val="3670677894"/>
                    </a:ext>
                  </a:extLst>
                </a:gridCol>
                <a:gridCol w="576072">
                  <a:extLst>
                    <a:ext uri="{9D8B030D-6E8A-4147-A177-3AD203B41FA5}">
                      <a16:colId xmlns:a16="http://schemas.microsoft.com/office/drawing/2014/main" val="2967247706"/>
                    </a:ext>
                  </a:extLst>
                </a:gridCol>
                <a:gridCol w="576072">
                  <a:extLst>
                    <a:ext uri="{9D8B030D-6E8A-4147-A177-3AD203B41FA5}">
                      <a16:colId xmlns:a16="http://schemas.microsoft.com/office/drawing/2014/main" val="3903140806"/>
                    </a:ext>
                  </a:extLst>
                </a:gridCol>
                <a:gridCol w="576072">
                  <a:extLst>
                    <a:ext uri="{9D8B030D-6E8A-4147-A177-3AD203B41FA5}">
                      <a16:colId xmlns:a16="http://schemas.microsoft.com/office/drawing/2014/main" val="2377947740"/>
                    </a:ext>
                  </a:extLst>
                </a:gridCol>
                <a:gridCol w="576072">
                  <a:extLst>
                    <a:ext uri="{9D8B030D-6E8A-4147-A177-3AD203B41FA5}">
                      <a16:colId xmlns:a16="http://schemas.microsoft.com/office/drawing/2014/main" val="3621876355"/>
                    </a:ext>
                  </a:extLst>
                </a:gridCol>
                <a:gridCol w="576072">
                  <a:extLst>
                    <a:ext uri="{9D8B030D-6E8A-4147-A177-3AD203B41FA5}">
                      <a16:colId xmlns:a16="http://schemas.microsoft.com/office/drawing/2014/main" val="1932922738"/>
                    </a:ext>
                  </a:extLst>
                </a:gridCol>
                <a:gridCol w="576072">
                  <a:extLst>
                    <a:ext uri="{9D8B030D-6E8A-4147-A177-3AD203B41FA5}">
                      <a16:colId xmlns:a16="http://schemas.microsoft.com/office/drawing/2014/main" val="1494527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07078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Pointer (KRO-NCRV) - 2026-04-30 17:30:03</a:t>
                      </a:r>
                      <a:r>
                        <a:rPr kumimoji="0" lang="nl-NL" sz="1000" b="0" i="0" u="none" strike="noStrike" kern="1200" cap="none" spc="0" normalizeH="0" baseline="0" noProof="0">
                          <a:ln>
                            <a:noFill/>
                          </a:ln>
                          <a:solidFill>
                            <a:prstClr val="black"/>
                          </a:solidFill>
                          <a:effectLst/>
                          <a:uLnTx/>
                          <a:uFillTx/>
                          <a:latin typeface="Calibri"/>
                          <a:ea typeface="+mn-ea"/>
                          <a:cs typeface="+mn-cs"/>
                        </a:rPr>
                        <a:t>
 “De helft van de Nederlandse kinderen haalt de beweegnorm niet en 400.000 hebben overgewicht.”
 Nederlanders zijn kampioen stilzitten. Niet alleen volwassenen maar ook kinderen zitten vrijwel de hele dag stil.
Hersenwetenschapper Erik Scherder wil hier verandering in brengen. 
 Zijn missie? Zorgen dat alle kinderen minimaal 3 minuten per half uur bewegen. 
We volgen hem in onze podcast Rennen op de gang. Vanaf zaterdag te beluisteren.
 #kroncrv #pointer #erikscherder #bewegen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10.080350620891 %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612</a:t>
                      </a:r>
                    </a:p>
                  </a:txBody>
                  <a:tcPr/>
                </a:tc>
                <a:extLst>
                  <a:ext uri="{0D108BD9-81ED-4DB2-BD59-A6C34878D82A}">
                    <a16:rowId xmlns:a16="http://schemas.microsoft.com/office/drawing/2014/main" val="2746908820"/>
                  </a:ext>
                </a:extLst>
              </a:tr>
            </a:tbl>
          </a:graphicData>
        </a:graphic>
      </p:graphicFrame>
      <p:sp>
        <p:nvSpPr>
          <p:cNvPr id="4" name="Text Placeholder 3">
            <a:extLst>
              <a:ext uri="{FF2B5EF4-FFF2-40B4-BE49-F238E27FC236}">
                <a16:creationId xmlns:a16="http://schemas.microsoft.com/office/drawing/2014/main" id="{536C39E9-4867-445D-B8D6-2BA562BDC75E}"/>
              </a:ext>
            </a:extLst>
          </p:cNvPr>
          <p:cNvSpPr>
            <a:spLocks noGrp="1"/>
          </p:cNvSpPr>
          <p:nvPr>
            <p:ph type="body" sz="quarter" idx="14"/>
          </p:nvPr>
        </p:nvSpPr>
        <p:spPr/>
        <p:txBody>
          <a:bodyPr/>
          <a:lstStyle/>
          <a:p>
            <a:r>
              <a:rPr lang="en-US"/>
              <a:t>01/01/2026 - 04/30/2026</a:t>
            </a:r>
          </a:p>
        </p:txBody>
      </p:sp>
    </p:spTree>
    <p:extLst>
      <p:ext uri="{BB962C8B-B14F-4D97-AF65-F5344CB8AC3E}">
        <p14:creationId xmlns:p14="http://schemas.microsoft.com/office/powerpoint/2010/main" val="9995913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CD09A-BBD2-4E4A-9545-0F7AD755EB48}"/>
              </a:ext>
            </a:extLst>
          </p:cNvPr>
          <p:cNvSpPr>
            <a:spLocks noGrp="1"/>
          </p:cNvSpPr>
          <p:nvPr>
            <p:ph type="title"/>
          </p:nvPr>
        </p:nvSpPr>
        <p:spPr/>
        <p:txBody>
          <a:bodyPr/>
          <a:lstStyle/>
          <a:p>
            <a:r>
              <a:rPr lang="en-US"/>
              <a:t>LinkedIn Posts Table | Pointer (KRO-NCRV) - 3 of 26</a:t>
            </a:r>
          </a:p>
        </p:txBody>
      </p:sp>
      <p:graphicFrame>
        <p:nvGraphicFramePr>
          <p:cNvPr id="5" name="Table Placeholder 4">
            <a:extLst>
              <a:ext uri="{FF2B5EF4-FFF2-40B4-BE49-F238E27FC236}">
                <a16:creationId xmlns:a16="http://schemas.microsoft.com/office/drawing/2014/main" id="{089D5F41-0E05-42C8-879F-5CE8AB33B666}"/>
              </a:ext>
            </a:extLst>
          </p:cNvPr>
          <p:cNvGraphicFramePr>
            <a:graphicFrameLocks noGrp="1"/>
          </p:cNvGraphicFramePr>
          <p:nvPr>
            <p:ph type="tbl" sz="quarter" idx="13"/>
            <p:extLst>
              <p:ext uri="{D42A27DB-BD31-4B8C-83A1-F6EECF244321}">
                <p14:modId xmlns:p14="http://schemas.microsoft.com/office/powerpoint/2010/main" val="391924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519170570"/>
                    </a:ext>
                  </a:extLst>
                </a:gridCol>
                <a:gridCol w="1645920">
                  <a:extLst>
                    <a:ext uri="{9D8B030D-6E8A-4147-A177-3AD203B41FA5}">
                      <a16:colId xmlns:a16="http://schemas.microsoft.com/office/drawing/2014/main" val="2453130584"/>
                    </a:ext>
                  </a:extLst>
                </a:gridCol>
                <a:gridCol w="576072">
                  <a:extLst>
                    <a:ext uri="{9D8B030D-6E8A-4147-A177-3AD203B41FA5}">
                      <a16:colId xmlns:a16="http://schemas.microsoft.com/office/drawing/2014/main" val="375077560"/>
                    </a:ext>
                  </a:extLst>
                </a:gridCol>
                <a:gridCol w="576072">
                  <a:extLst>
                    <a:ext uri="{9D8B030D-6E8A-4147-A177-3AD203B41FA5}">
                      <a16:colId xmlns:a16="http://schemas.microsoft.com/office/drawing/2014/main" val="89739739"/>
                    </a:ext>
                  </a:extLst>
                </a:gridCol>
                <a:gridCol w="576072">
                  <a:extLst>
                    <a:ext uri="{9D8B030D-6E8A-4147-A177-3AD203B41FA5}">
                      <a16:colId xmlns:a16="http://schemas.microsoft.com/office/drawing/2014/main" val="4178352641"/>
                    </a:ext>
                  </a:extLst>
                </a:gridCol>
                <a:gridCol w="576072">
                  <a:extLst>
                    <a:ext uri="{9D8B030D-6E8A-4147-A177-3AD203B41FA5}">
                      <a16:colId xmlns:a16="http://schemas.microsoft.com/office/drawing/2014/main" val="321047013"/>
                    </a:ext>
                  </a:extLst>
                </a:gridCol>
                <a:gridCol w="576072">
                  <a:extLst>
                    <a:ext uri="{9D8B030D-6E8A-4147-A177-3AD203B41FA5}">
                      <a16:colId xmlns:a16="http://schemas.microsoft.com/office/drawing/2014/main" val="355720511"/>
                    </a:ext>
                  </a:extLst>
                </a:gridCol>
                <a:gridCol w="576072">
                  <a:extLst>
                    <a:ext uri="{9D8B030D-6E8A-4147-A177-3AD203B41FA5}">
                      <a16:colId xmlns:a16="http://schemas.microsoft.com/office/drawing/2014/main" val="1215096801"/>
                    </a:ext>
                  </a:extLst>
                </a:gridCol>
                <a:gridCol w="576072">
                  <a:extLst>
                    <a:ext uri="{9D8B030D-6E8A-4147-A177-3AD203B41FA5}">
                      <a16:colId xmlns:a16="http://schemas.microsoft.com/office/drawing/2014/main" val="3594990940"/>
                    </a:ext>
                  </a:extLst>
                </a:gridCol>
                <a:gridCol w="576072">
                  <a:extLst>
                    <a:ext uri="{9D8B030D-6E8A-4147-A177-3AD203B41FA5}">
                      <a16:colId xmlns:a16="http://schemas.microsoft.com/office/drawing/2014/main" val="3489582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849801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Pointer (KRO-NCRV) - 2026-04-30 16:00:21</a:t>
                      </a:r>
                      <a:r>
                        <a:rPr kumimoji="0" lang="nl-NL" sz="1000" b="0" i="0" u="none" strike="noStrike" kern="1200" cap="none" spc="0" normalizeH="0" baseline="0" noProof="0">
                          <a:ln>
                            <a:noFill/>
                          </a:ln>
                          <a:solidFill>
                            <a:prstClr val="black"/>
                          </a:solidFill>
                          <a:effectLst/>
                          <a:uLnTx/>
                          <a:uFillTx/>
                          <a:latin typeface="Calibri"/>
                          <a:ea typeface="+mn-ea"/>
                          <a:cs typeface="+mn-cs"/>
                        </a:rPr>
                        <a:t>
 Sulindra is verslaafd aan crack. Drie maanden geleden sprak Jos hem over zijn verslaving. Nu zoekt hij hem opnieuw op, samen met veldwerker Gijs, en hij is er nu helaas nog slechter aan toe. “Ik gebruik veel meer. Ik drink ook meer. Alles eigenlijk. Ik ga door tot ik erbij neerval.” Toch is er ook hoop. Sulindra heeft nu een nieuw plan van aanpak, met zelfs uitzicht op een eigen woning.
Benieuwd naar zijn hele verhaal? Check de hele video nu op het YouTube-kanaal van Pointer (KRO-NCRV)
#pointer #kroncrv #verslaving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10.864108999641 %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1399</a:t>
                      </a:r>
                    </a:p>
                  </a:txBody>
                  <a:tcPr/>
                </a:tc>
                <a:extLst>
                  <a:ext uri="{0D108BD9-81ED-4DB2-BD59-A6C34878D82A}">
                    <a16:rowId xmlns:a16="http://schemas.microsoft.com/office/drawing/2014/main" val="126257745"/>
                  </a:ext>
                </a:extLst>
              </a:tr>
            </a:tbl>
          </a:graphicData>
        </a:graphic>
      </p:graphicFrame>
      <p:sp>
        <p:nvSpPr>
          <p:cNvPr id="4" name="Text Placeholder 3">
            <a:extLst>
              <a:ext uri="{FF2B5EF4-FFF2-40B4-BE49-F238E27FC236}">
                <a16:creationId xmlns:a16="http://schemas.microsoft.com/office/drawing/2014/main" id="{53790B5F-0619-4153-A4D4-D2D4CC8472E6}"/>
              </a:ext>
            </a:extLst>
          </p:cNvPr>
          <p:cNvSpPr>
            <a:spLocks noGrp="1"/>
          </p:cNvSpPr>
          <p:nvPr>
            <p:ph type="body" sz="quarter" idx="14"/>
          </p:nvPr>
        </p:nvSpPr>
        <p:spPr/>
        <p:txBody>
          <a:bodyPr/>
          <a:lstStyle/>
          <a:p>
            <a:r>
              <a:rPr lang="en-US"/>
              <a:t>01/01/2026 - 04/30/2026</a:t>
            </a:r>
          </a:p>
        </p:txBody>
      </p:sp>
    </p:spTree>
    <p:extLst>
      <p:ext uri="{BB962C8B-B14F-4D97-AF65-F5344CB8AC3E}">
        <p14:creationId xmlns:p14="http://schemas.microsoft.com/office/powerpoint/2010/main" val="34925997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5745A-FC04-4D0F-B16D-E0E98B23D566}"/>
              </a:ext>
            </a:extLst>
          </p:cNvPr>
          <p:cNvSpPr>
            <a:spLocks noGrp="1"/>
          </p:cNvSpPr>
          <p:nvPr>
            <p:ph type="title"/>
          </p:nvPr>
        </p:nvSpPr>
        <p:spPr/>
        <p:txBody>
          <a:bodyPr/>
          <a:lstStyle/>
          <a:p>
            <a:r>
              <a:rPr lang="en-US"/>
              <a:t>LinkedIn Posts Table | Pointer (KRO-NCRV) - 4 of 26</a:t>
            </a:r>
          </a:p>
        </p:txBody>
      </p:sp>
      <p:graphicFrame>
        <p:nvGraphicFramePr>
          <p:cNvPr id="5" name="Table Placeholder 4">
            <a:extLst>
              <a:ext uri="{FF2B5EF4-FFF2-40B4-BE49-F238E27FC236}">
                <a16:creationId xmlns:a16="http://schemas.microsoft.com/office/drawing/2014/main" id="{51D02CF1-F2F5-4F81-AD70-C7DF758A7C27}"/>
              </a:ext>
            </a:extLst>
          </p:cNvPr>
          <p:cNvGraphicFramePr>
            <a:graphicFrameLocks noGrp="1"/>
          </p:cNvGraphicFramePr>
          <p:nvPr>
            <p:ph type="tbl" sz="quarter" idx="13"/>
            <p:extLst>
              <p:ext uri="{D42A27DB-BD31-4B8C-83A1-F6EECF244321}">
                <p14:modId xmlns:p14="http://schemas.microsoft.com/office/powerpoint/2010/main" val="3140917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32304632"/>
                    </a:ext>
                  </a:extLst>
                </a:gridCol>
                <a:gridCol w="1645920">
                  <a:extLst>
                    <a:ext uri="{9D8B030D-6E8A-4147-A177-3AD203B41FA5}">
                      <a16:colId xmlns:a16="http://schemas.microsoft.com/office/drawing/2014/main" val="769682052"/>
                    </a:ext>
                  </a:extLst>
                </a:gridCol>
                <a:gridCol w="576072">
                  <a:extLst>
                    <a:ext uri="{9D8B030D-6E8A-4147-A177-3AD203B41FA5}">
                      <a16:colId xmlns:a16="http://schemas.microsoft.com/office/drawing/2014/main" val="891572337"/>
                    </a:ext>
                  </a:extLst>
                </a:gridCol>
                <a:gridCol w="576072">
                  <a:extLst>
                    <a:ext uri="{9D8B030D-6E8A-4147-A177-3AD203B41FA5}">
                      <a16:colId xmlns:a16="http://schemas.microsoft.com/office/drawing/2014/main" val="366770307"/>
                    </a:ext>
                  </a:extLst>
                </a:gridCol>
                <a:gridCol w="576072">
                  <a:extLst>
                    <a:ext uri="{9D8B030D-6E8A-4147-A177-3AD203B41FA5}">
                      <a16:colId xmlns:a16="http://schemas.microsoft.com/office/drawing/2014/main" val="3234244168"/>
                    </a:ext>
                  </a:extLst>
                </a:gridCol>
                <a:gridCol w="576072">
                  <a:extLst>
                    <a:ext uri="{9D8B030D-6E8A-4147-A177-3AD203B41FA5}">
                      <a16:colId xmlns:a16="http://schemas.microsoft.com/office/drawing/2014/main" val="1577902540"/>
                    </a:ext>
                  </a:extLst>
                </a:gridCol>
                <a:gridCol w="576072">
                  <a:extLst>
                    <a:ext uri="{9D8B030D-6E8A-4147-A177-3AD203B41FA5}">
                      <a16:colId xmlns:a16="http://schemas.microsoft.com/office/drawing/2014/main" val="1699397799"/>
                    </a:ext>
                  </a:extLst>
                </a:gridCol>
                <a:gridCol w="576072">
                  <a:extLst>
                    <a:ext uri="{9D8B030D-6E8A-4147-A177-3AD203B41FA5}">
                      <a16:colId xmlns:a16="http://schemas.microsoft.com/office/drawing/2014/main" val="2395809733"/>
                    </a:ext>
                  </a:extLst>
                </a:gridCol>
                <a:gridCol w="576072">
                  <a:extLst>
                    <a:ext uri="{9D8B030D-6E8A-4147-A177-3AD203B41FA5}">
                      <a16:colId xmlns:a16="http://schemas.microsoft.com/office/drawing/2014/main" val="3991193783"/>
                    </a:ext>
                  </a:extLst>
                </a:gridCol>
                <a:gridCol w="576072">
                  <a:extLst>
                    <a:ext uri="{9D8B030D-6E8A-4147-A177-3AD203B41FA5}">
                      <a16:colId xmlns:a16="http://schemas.microsoft.com/office/drawing/2014/main" val="2558691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07698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Pointer (KRO-NCRV) - 2026-04-30 09:30:21</a:t>
                      </a:r>
                      <a:r>
                        <a:rPr kumimoji="0" lang="nl-NL" sz="1000" b="0" i="0" u="none" strike="noStrike" kern="1200" cap="none" spc="0" normalizeH="0" baseline="0" noProof="0">
                          <a:ln>
                            <a:noFill/>
                          </a:ln>
                          <a:solidFill>
                            <a:prstClr val="black"/>
                          </a:solidFill>
                          <a:effectLst/>
                          <a:uLnTx/>
                          <a:uFillTx/>
                          <a:latin typeface="Calibri"/>
                          <a:ea typeface="+mn-ea"/>
                          <a:cs typeface="+mn-cs"/>
                        </a:rPr>
                        <a:t>
 Een crackgebruiker die in een portiek poept of een dealer die crack verhandelt: de politie ziet steeds meer incidenten met crack, een rookbare vorm van cocaïne. Dat blijkt uit niet eerder gepubliceerde cijfers van de Nationale Politie die Pointer (KRO-NCRV) heeft opgevraagd. Zij registreerden in 2025 bijna 4000 crack-incidenten, een ruime verdubbeling ten opzichte van 2021.
Lees verder: https://lnkd.in/d675F8kp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1.8201284796574 %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64142587"/>
                  </a:ext>
                </a:extLst>
              </a:tr>
            </a:tbl>
          </a:graphicData>
        </a:graphic>
      </p:graphicFrame>
      <p:sp>
        <p:nvSpPr>
          <p:cNvPr id="4" name="Text Placeholder 3">
            <a:extLst>
              <a:ext uri="{FF2B5EF4-FFF2-40B4-BE49-F238E27FC236}">
                <a16:creationId xmlns:a16="http://schemas.microsoft.com/office/drawing/2014/main" id="{628A0876-B26B-4971-95D1-13FF12433D5A}"/>
              </a:ext>
            </a:extLst>
          </p:cNvPr>
          <p:cNvSpPr>
            <a:spLocks noGrp="1"/>
          </p:cNvSpPr>
          <p:nvPr>
            <p:ph type="body" sz="quarter" idx="14"/>
          </p:nvPr>
        </p:nvSpPr>
        <p:spPr/>
        <p:txBody>
          <a:bodyPr/>
          <a:lstStyle/>
          <a:p>
            <a:r>
              <a:rPr lang="en-US"/>
              <a:t>01/01/2026 - 04/30/2026</a:t>
            </a:r>
          </a:p>
        </p:txBody>
      </p:sp>
    </p:spTree>
    <p:extLst>
      <p:ext uri="{BB962C8B-B14F-4D97-AF65-F5344CB8AC3E}">
        <p14:creationId xmlns:p14="http://schemas.microsoft.com/office/powerpoint/2010/main" val="40350888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A51DD-8721-4F9D-950E-846126B70374}"/>
              </a:ext>
            </a:extLst>
          </p:cNvPr>
          <p:cNvSpPr>
            <a:spLocks noGrp="1"/>
          </p:cNvSpPr>
          <p:nvPr>
            <p:ph type="title"/>
          </p:nvPr>
        </p:nvSpPr>
        <p:spPr/>
        <p:txBody>
          <a:bodyPr/>
          <a:lstStyle/>
          <a:p>
            <a:r>
              <a:rPr lang="en-US"/>
              <a:t>LinkedIn Posts Table | Pointer (KRO-NCRV) - 5 of 26</a:t>
            </a:r>
          </a:p>
        </p:txBody>
      </p:sp>
      <p:graphicFrame>
        <p:nvGraphicFramePr>
          <p:cNvPr id="5" name="Table Placeholder 4">
            <a:extLst>
              <a:ext uri="{FF2B5EF4-FFF2-40B4-BE49-F238E27FC236}">
                <a16:creationId xmlns:a16="http://schemas.microsoft.com/office/drawing/2014/main" id="{19E422AA-4FC8-45F3-B18F-23B3D423741B}"/>
              </a:ext>
            </a:extLst>
          </p:cNvPr>
          <p:cNvGraphicFramePr>
            <a:graphicFrameLocks noGrp="1"/>
          </p:cNvGraphicFramePr>
          <p:nvPr>
            <p:ph type="tbl" sz="quarter" idx="13"/>
            <p:extLst>
              <p:ext uri="{D42A27DB-BD31-4B8C-83A1-F6EECF244321}">
                <p14:modId xmlns:p14="http://schemas.microsoft.com/office/powerpoint/2010/main" val="1179626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70708620"/>
                    </a:ext>
                  </a:extLst>
                </a:gridCol>
                <a:gridCol w="1645920">
                  <a:extLst>
                    <a:ext uri="{9D8B030D-6E8A-4147-A177-3AD203B41FA5}">
                      <a16:colId xmlns:a16="http://schemas.microsoft.com/office/drawing/2014/main" val="4121909878"/>
                    </a:ext>
                  </a:extLst>
                </a:gridCol>
                <a:gridCol w="576072">
                  <a:extLst>
                    <a:ext uri="{9D8B030D-6E8A-4147-A177-3AD203B41FA5}">
                      <a16:colId xmlns:a16="http://schemas.microsoft.com/office/drawing/2014/main" val="259211062"/>
                    </a:ext>
                  </a:extLst>
                </a:gridCol>
                <a:gridCol w="576072">
                  <a:extLst>
                    <a:ext uri="{9D8B030D-6E8A-4147-A177-3AD203B41FA5}">
                      <a16:colId xmlns:a16="http://schemas.microsoft.com/office/drawing/2014/main" val="3761476404"/>
                    </a:ext>
                  </a:extLst>
                </a:gridCol>
                <a:gridCol w="576072">
                  <a:extLst>
                    <a:ext uri="{9D8B030D-6E8A-4147-A177-3AD203B41FA5}">
                      <a16:colId xmlns:a16="http://schemas.microsoft.com/office/drawing/2014/main" val="485074941"/>
                    </a:ext>
                  </a:extLst>
                </a:gridCol>
                <a:gridCol w="576072">
                  <a:extLst>
                    <a:ext uri="{9D8B030D-6E8A-4147-A177-3AD203B41FA5}">
                      <a16:colId xmlns:a16="http://schemas.microsoft.com/office/drawing/2014/main" val="2412233660"/>
                    </a:ext>
                  </a:extLst>
                </a:gridCol>
                <a:gridCol w="576072">
                  <a:extLst>
                    <a:ext uri="{9D8B030D-6E8A-4147-A177-3AD203B41FA5}">
                      <a16:colId xmlns:a16="http://schemas.microsoft.com/office/drawing/2014/main" val="2981613962"/>
                    </a:ext>
                  </a:extLst>
                </a:gridCol>
                <a:gridCol w="576072">
                  <a:extLst>
                    <a:ext uri="{9D8B030D-6E8A-4147-A177-3AD203B41FA5}">
                      <a16:colId xmlns:a16="http://schemas.microsoft.com/office/drawing/2014/main" val="3026187329"/>
                    </a:ext>
                  </a:extLst>
                </a:gridCol>
                <a:gridCol w="576072">
                  <a:extLst>
                    <a:ext uri="{9D8B030D-6E8A-4147-A177-3AD203B41FA5}">
                      <a16:colId xmlns:a16="http://schemas.microsoft.com/office/drawing/2014/main" val="580981823"/>
                    </a:ext>
                  </a:extLst>
                </a:gridCol>
                <a:gridCol w="576072">
                  <a:extLst>
                    <a:ext uri="{9D8B030D-6E8A-4147-A177-3AD203B41FA5}">
                      <a16:colId xmlns:a16="http://schemas.microsoft.com/office/drawing/2014/main" val="3826546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59184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Pointer (KRO-NCRV) - 2026-04-29 09:30:21</a:t>
                      </a:r>
                      <a:r>
                        <a:rPr kumimoji="0" lang="nl-NL" sz="1000" b="0" i="0" u="none" strike="noStrike" kern="1200" cap="none" spc="0" normalizeH="0" baseline="0" noProof="0">
                          <a:ln>
                            <a:noFill/>
                          </a:ln>
                          <a:solidFill>
                            <a:prstClr val="black"/>
                          </a:solidFill>
                          <a:effectLst/>
                          <a:uLnTx/>
                          <a:uFillTx/>
                          <a:latin typeface="Calibri"/>
                          <a:ea typeface="+mn-ea"/>
                          <a:cs typeface="+mn-cs"/>
                        </a:rPr>
                        <a:t>
 Als jonge jongen leeft Alex de droom van ieder kind: hij woont boven een snackbar en mag films kijken en gamen wanneer hij wil. Maar deze levensstijl vol ongezond eten en weinig beweging breekt hem al snel op. Op 12-jarige leeftijd moet het roer om voor zijn gezondheid: ‘Mijn bloedwaarden waren zelfs levensbedreigend.’ 
Lees het hele verhaal: https://lnkd.in/dB3yMPEw
KRO-NCRV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4.1887689775014 %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64493660"/>
                  </a:ext>
                </a:extLst>
              </a:tr>
            </a:tbl>
          </a:graphicData>
        </a:graphic>
      </p:graphicFrame>
      <p:sp>
        <p:nvSpPr>
          <p:cNvPr id="4" name="Text Placeholder 3">
            <a:extLst>
              <a:ext uri="{FF2B5EF4-FFF2-40B4-BE49-F238E27FC236}">
                <a16:creationId xmlns:a16="http://schemas.microsoft.com/office/drawing/2014/main" id="{8FA8E273-E3DD-47F1-9F21-C3F50CE04040}"/>
              </a:ext>
            </a:extLst>
          </p:cNvPr>
          <p:cNvSpPr>
            <a:spLocks noGrp="1"/>
          </p:cNvSpPr>
          <p:nvPr>
            <p:ph type="body" sz="quarter" idx="14"/>
          </p:nvPr>
        </p:nvSpPr>
        <p:spPr/>
        <p:txBody>
          <a:bodyPr/>
          <a:lstStyle/>
          <a:p>
            <a:r>
              <a:rPr lang="en-US"/>
              <a:t>01/01/2026 - 04/30/2026</a:t>
            </a:r>
          </a:p>
        </p:txBody>
      </p:sp>
    </p:spTree>
    <p:extLst>
      <p:ext uri="{BB962C8B-B14F-4D97-AF65-F5344CB8AC3E}">
        <p14:creationId xmlns:p14="http://schemas.microsoft.com/office/powerpoint/2010/main" val="2332362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154BD-D2E8-4813-9477-48952160102F}"/>
              </a:ext>
            </a:extLst>
          </p:cNvPr>
          <p:cNvSpPr>
            <a:spLocks noGrp="1"/>
          </p:cNvSpPr>
          <p:nvPr>
            <p:ph type="title"/>
          </p:nvPr>
        </p:nvSpPr>
        <p:spPr/>
        <p:txBody>
          <a:bodyPr/>
          <a:lstStyle/>
          <a:p>
            <a:r>
              <a:rPr lang="en-US"/>
              <a:t>LinkedIn Posts Table | Pointer (KRO-NCRV) - 6 of 26</a:t>
            </a:r>
          </a:p>
        </p:txBody>
      </p:sp>
      <p:graphicFrame>
        <p:nvGraphicFramePr>
          <p:cNvPr id="5" name="Table Placeholder 4">
            <a:extLst>
              <a:ext uri="{FF2B5EF4-FFF2-40B4-BE49-F238E27FC236}">
                <a16:creationId xmlns:a16="http://schemas.microsoft.com/office/drawing/2014/main" id="{7E614C5A-3604-4912-A4BC-7C8FF50F5655}"/>
              </a:ext>
            </a:extLst>
          </p:cNvPr>
          <p:cNvGraphicFramePr>
            <a:graphicFrameLocks noGrp="1"/>
          </p:cNvGraphicFramePr>
          <p:nvPr>
            <p:ph type="tbl" sz="quarter" idx="13"/>
            <p:extLst>
              <p:ext uri="{D42A27DB-BD31-4B8C-83A1-F6EECF244321}">
                <p14:modId xmlns:p14="http://schemas.microsoft.com/office/powerpoint/2010/main" val="2491508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768466169"/>
                    </a:ext>
                  </a:extLst>
                </a:gridCol>
                <a:gridCol w="1645920">
                  <a:extLst>
                    <a:ext uri="{9D8B030D-6E8A-4147-A177-3AD203B41FA5}">
                      <a16:colId xmlns:a16="http://schemas.microsoft.com/office/drawing/2014/main" val="1322211369"/>
                    </a:ext>
                  </a:extLst>
                </a:gridCol>
                <a:gridCol w="576072">
                  <a:extLst>
                    <a:ext uri="{9D8B030D-6E8A-4147-A177-3AD203B41FA5}">
                      <a16:colId xmlns:a16="http://schemas.microsoft.com/office/drawing/2014/main" val="3269232982"/>
                    </a:ext>
                  </a:extLst>
                </a:gridCol>
                <a:gridCol w="576072">
                  <a:extLst>
                    <a:ext uri="{9D8B030D-6E8A-4147-A177-3AD203B41FA5}">
                      <a16:colId xmlns:a16="http://schemas.microsoft.com/office/drawing/2014/main" val="4102549598"/>
                    </a:ext>
                  </a:extLst>
                </a:gridCol>
                <a:gridCol w="576072">
                  <a:extLst>
                    <a:ext uri="{9D8B030D-6E8A-4147-A177-3AD203B41FA5}">
                      <a16:colId xmlns:a16="http://schemas.microsoft.com/office/drawing/2014/main" val="546660469"/>
                    </a:ext>
                  </a:extLst>
                </a:gridCol>
                <a:gridCol w="576072">
                  <a:extLst>
                    <a:ext uri="{9D8B030D-6E8A-4147-A177-3AD203B41FA5}">
                      <a16:colId xmlns:a16="http://schemas.microsoft.com/office/drawing/2014/main" val="1694552387"/>
                    </a:ext>
                  </a:extLst>
                </a:gridCol>
                <a:gridCol w="576072">
                  <a:extLst>
                    <a:ext uri="{9D8B030D-6E8A-4147-A177-3AD203B41FA5}">
                      <a16:colId xmlns:a16="http://schemas.microsoft.com/office/drawing/2014/main" val="763791692"/>
                    </a:ext>
                  </a:extLst>
                </a:gridCol>
                <a:gridCol w="576072">
                  <a:extLst>
                    <a:ext uri="{9D8B030D-6E8A-4147-A177-3AD203B41FA5}">
                      <a16:colId xmlns:a16="http://schemas.microsoft.com/office/drawing/2014/main" val="289836252"/>
                    </a:ext>
                  </a:extLst>
                </a:gridCol>
                <a:gridCol w="576072">
                  <a:extLst>
                    <a:ext uri="{9D8B030D-6E8A-4147-A177-3AD203B41FA5}">
                      <a16:colId xmlns:a16="http://schemas.microsoft.com/office/drawing/2014/main" val="2068087964"/>
                    </a:ext>
                  </a:extLst>
                </a:gridCol>
                <a:gridCol w="576072">
                  <a:extLst>
                    <a:ext uri="{9D8B030D-6E8A-4147-A177-3AD203B41FA5}">
                      <a16:colId xmlns:a16="http://schemas.microsoft.com/office/drawing/2014/main" val="2442781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484656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Pointer (KRO-NCRV) - 2026-04-28 15:15:02</a:t>
                      </a:r>
                      <a:r>
                        <a:rPr kumimoji="0" lang="nl-NL" sz="1000" b="0" i="0" u="none" strike="noStrike" kern="1200" cap="none" spc="0" normalizeH="0" baseline="0" noProof="0">
                          <a:ln>
                            <a:noFill/>
                          </a:ln>
                          <a:solidFill>
                            <a:prstClr val="black"/>
                          </a:solidFill>
                          <a:effectLst/>
                          <a:uLnTx/>
                          <a:uFillTx/>
                          <a:latin typeface="Calibri"/>
                          <a:ea typeface="+mn-ea"/>
                          <a:cs typeface="+mn-cs"/>
                        </a:rPr>
                        <a:t>
 Een partner die je afluistert, volgt en controleert en soms ook geweld gebruikt. Voor vrouwen die te maken hebben met intieme terreur is dit de harde realiteit. Ontsnappen uit zo’n relatie is moeilijk, en zelfs na een breuk blijft de invloed van een ex vaak groot, zeker als er kinderen in het spel zijn.
Advocaat Ingrid Vledder legt uit hoe dit werkt en geeft tips aan vrouwen die hiermee te maken hebben.⁠⁠
⁠
Beeld: Unsplash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88.226919285949 %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48403766"/>
                  </a:ext>
                </a:extLst>
              </a:tr>
            </a:tbl>
          </a:graphicData>
        </a:graphic>
      </p:graphicFrame>
      <p:sp>
        <p:nvSpPr>
          <p:cNvPr id="4" name="Text Placeholder 3">
            <a:extLst>
              <a:ext uri="{FF2B5EF4-FFF2-40B4-BE49-F238E27FC236}">
                <a16:creationId xmlns:a16="http://schemas.microsoft.com/office/drawing/2014/main" id="{4E637B8E-7088-40D1-84FE-AC81A0549B4E}"/>
              </a:ext>
            </a:extLst>
          </p:cNvPr>
          <p:cNvSpPr>
            <a:spLocks noGrp="1"/>
          </p:cNvSpPr>
          <p:nvPr>
            <p:ph type="body" sz="quarter" idx="14"/>
          </p:nvPr>
        </p:nvSpPr>
        <p:spPr/>
        <p:txBody>
          <a:bodyPr/>
          <a:lstStyle/>
          <a:p>
            <a:r>
              <a:rPr lang="en-US"/>
              <a:t>01/01/2026 - 04/30/2026</a:t>
            </a:r>
          </a:p>
        </p:txBody>
      </p:sp>
    </p:spTree>
    <p:extLst>
      <p:ext uri="{BB962C8B-B14F-4D97-AF65-F5344CB8AC3E}">
        <p14:creationId xmlns:p14="http://schemas.microsoft.com/office/powerpoint/2010/main" val="24457819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49FA1-B34D-45B8-A9BE-171F90C9468B}"/>
              </a:ext>
            </a:extLst>
          </p:cNvPr>
          <p:cNvSpPr>
            <a:spLocks noGrp="1"/>
          </p:cNvSpPr>
          <p:nvPr>
            <p:ph type="title"/>
          </p:nvPr>
        </p:nvSpPr>
        <p:spPr/>
        <p:txBody>
          <a:bodyPr/>
          <a:lstStyle/>
          <a:p>
            <a:r>
              <a:rPr lang="en-US"/>
              <a:t>LinkedIn Posts Table | Pointer (KRO-NCRV) - 7 of 26</a:t>
            </a:r>
          </a:p>
        </p:txBody>
      </p:sp>
      <p:graphicFrame>
        <p:nvGraphicFramePr>
          <p:cNvPr id="5" name="Table Placeholder 4">
            <a:extLst>
              <a:ext uri="{FF2B5EF4-FFF2-40B4-BE49-F238E27FC236}">
                <a16:creationId xmlns:a16="http://schemas.microsoft.com/office/drawing/2014/main" id="{D73A1E2A-F2AC-45AD-A578-88F968C919F6}"/>
              </a:ext>
            </a:extLst>
          </p:cNvPr>
          <p:cNvGraphicFramePr>
            <a:graphicFrameLocks noGrp="1"/>
          </p:cNvGraphicFramePr>
          <p:nvPr>
            <p:ph type="tbl" sz="quarter" idx="13"/>
            <p:extLst>
              <p:ext uri="{D42A27DB-BD31-4B8C-83A1-F6EECF244321}">
                <p14:modId xmlns:p14="http://schemas.microsoft.com/office/powerpoint/2010/main" val="1069760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117100919"/>
                    </a:ext>
                  </a:extLst>
                </a:gridCol>
                <a:gridCol w="1645920">
                  <a:extLst>
                    <a:ext uri="{9D8B030D-6E8A-4147-A177-3AD203B41FA5}">
                      <a16:colId xmlns:a16="http://schemas.microsoft.com/office/drawing/2014/main" val="3186413579"/>
                    </a:ext>
                  </a:extLst>
                </a:gridCol>
                <a:gridCol w="576072">
                  <a:extLst>
                    <a:ext uri="{9D8B030D-6E8A-4147-A177-3AD203B41FA5}">
                      <a16:colId xmlns:a16="http://schemas.microsoft.com/office/drawing/2014/main" val="2052958731"/>
                    </a:ext>
                  </a:extLst>
                </a:gridCol>
                <a:gridCol w="576072">
                  <a:extLst>
                    <a:ext uri="{9D8B030D-6E8A-4147-A177-3AD203B41FA5}">
                      <a16:colId xmlns:a16="http://schemas.microsoft.com/office/drawing/2014/main" val="1844855408"/>
                    </a:ext>
                  </a:extLst>
                </a:gridCol>
                <a:gridCol w="576072">
                  <a:extLst>
                    <a:ext uri="{9D8B030D-6E8A-4147-A177-3AD203B41FA5}">
                      <a16:colId xmlns:a16="http://schemas.microsoft.com/office/drawing/2014/main" val="236536322"/>
                    </a:ext>
                  </a:extLst>
                </a:gridCol>
                <a:gridCol w="576072">
                  <a:extLst>
                    <a:ext uri="{9D8B030D-6E8A-4147-A177-3AD203B41FA5}">
                      <a16:colId xmlns:a16="http://schemas.microsoft.com/office/drawing/2014/main" val="289229630"/>
                    </a:ext>
                  </a:extLst>
                </a:gridCol>
                <a:gridCol w="576072">
                  <a:extLst>
                    <a:ext uri="{9D8B030D-6E8A-4147-A177-3AD203B41FA5}">
                      <a16:colId xmlns:a16="http://schemas.microsoft.com/office/drawing/2014/main" val="153350300"/>
                    </a:ext>
                  </a:extLst>
                </a:gridCol>
                <a:gridCol w="576072">
                  <a:extLst>
                    <a:ext uri="{9D8B030D-6E8A-4147-A177-3AD203B41FA5}">
                      <a16:colId xmlns:a16="http://schemas.microsoft.com/office/drawing/2014/main" val="2933190887"/>
                    </a:ext>
                  </a:extLst>
                </a:gridCol>
                <a:gridCol w="576072">
                  <a:extLst>
                    <a:ext uri="{9D8B030D-6E8A-4147-A177-3AD203B41FA5}">
                      <a16:colId xmlns:a16="http://schemas.microsoft.com/office/drawing/2014/main" val="1029345277"/>
                    </a:ext>
                  </a:extLst>
                </a:gridCol>
                <a:gridCol w="576072">
                  <a:extLst>
                    <a:ext uri="{9D8B030D-6E8A-4147-A177-3AD203B41FA5}">
                      <a16:colId xmlns:a16="http://schemas.microsoft.com/office/drawing/2014/main" val="506883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450441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Pointer (KRO-NCRV) - 2026-04-28 10:00:14</a:t>
                      </a:r>
                      <a:r>
                        <a:rPr kumimoji="0" lang="nl-NL" sz="1000" b="0" i="0" u="none" strike="noStrike" kern="1200" cap="none" spc="0" normalizeH="0" baseline="0" noProof="0">
                          <a:ln>
                            <a:noFill/>
                          </a:ln>
                          <a:solidFill>
                            <a:prstClr val="black"/>
                          </a:solidFill>
                          <a:effectLst/>
                          <a:uLnTx/>
                          <a:uFillTx/>
                          <a:latin typeface="Calibri"/>
                          <a:ea typeface="+mn-ea"/>
                          <a:cs typeface="+mn-cs"/>
                        </a:rPr>
                        <a:t>
 Marco is 8,5 jaar oud als hij wegloopt uit het huis van zijn vader. Hij wordt dan al jarenlang door hem getreiterd en mishandeld, maar moet hem vanwege een omgangsregeling na de scheiding van zijn ouders blijven zien. 
In de nieuwste uitzending van Pointer vertelt hij over het huiselijk geweld waar zijn moeder en hijzelf mee te maken kregen. Bekijk de uitzending terug via NPO Start of onze site.
#pointer #huiselijkgeweld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14.548848786559 %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3532</a:t>
                      </a:r>
                    </a:p>
                  </a:txBody>
                  <a:tcPr/>
                </a:tc>
                <a:extLst>
                  <a:ext uri="{0D108BD9-81ED-4DB2-BD59-A6C34878D82A}">
                    <a16:rowId xmlns:a16="http://schemas.microsoft.com/office/drawing/2014/main" val="4110743991"/>
                  </a:ext>
                </a:extLst>
              </a:tr>
            </a:tbl>
          </a:graphicData>
        </a:graphic>
      </p:graphicFrame>
      <p:sp>
        <p:nvSpPr>
          <p:cNvPr id="4" name="Text Placeholder 3">
            <a:extLst>
              <a:ext uri="{FF2B5EF4-FFF2-40B4-BE49-F238E27FC236}">
                <a16:creationId xmlns:a16="http://schemas.microsoft.com/office/drawing/2014/main" id="{908106AF-8C16-420C-AE17-700774680C2F}"/>
              </a:ext>
            </a:extLst>
          </p:cNvPr>
          <p:cNvSpPr>
            <a:spLocks noGrp="1"/>
          </p:cNvSpPr>
          <p:nvPr>
            <p:ph type="body" sz="quarter" idx="14"/>
          </p:nvPr>
        </p:nvSpPr>
        <p:spPr/>
        <p:txBody>
          <a:bodyPr/>
          <a:lstStyle/>
          <a:p>
            <a:r>
              <a:rPr lang="en-US"/>
              <a:t>01/01/2026 - 04/30/2026</a:t>
            </a:r>
          </a:p>
        </p:txBody>
      </p:sp>
    </p:spTree>
    <p:extLst>
      <p:ext uri="{BB962C8B-B14F-4D97-AF65-F5344CB8AC3E}">
        <p14:creationId xmlns:p14="http://schemas.microsoft.com/office/powerpoint/2010/main" val="14721786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A4BBE-4F2B-4C1D-BE66-10B077E61FA4}"/>
              </a:ext>
            </a:extLst>
          </p:cNvPr>
          <p:cNvSpPr>
            <a:spLocks noGrp="1"/>
          </p:cNvSpPr>
          <p:nvPr>
            <p:ph type="title"/>
          </p:nvPr>
        </p:nvSpPr>
        <p:spPr/>
        <p:txBody>
          <a:bodyPr/>
          <a:lstStyle/>
          <a:p>
            <a:r>
              <a:rPr lang="en-US"/>
              <a:t>LinkedIn Posts Table | Pointer (KRO-NCRV) - 8 of 26</a:t>
            </a:r>
          </a:p>
        </p:txBody>
      </p:sp>
      <p:graphicFrame>
        <p:nvGraphicFramePr>
          <p:cNvPr id="5" name="Table Placeholder 4">
            <a:extLst>
              <a:ext uri="{FF2B5EF4-FFF2-40B4-BE49-F238E27FC236}">
                <a16:creationId xmlns:a16="http://schemas.microsoft.com/office/drawing/2014/main" id="{E0389D65-D29C-43BA-81C2-46EC3BB357EC}"/>
              </a:ext>
            </a:extLst>
          </p:cNvPr>
          <p:cNvGraphicFramePr>
            <a:graphicFrameLocks noGrp="1"/>
          </p:cNvGraphicFramePr>
          <p:nvPr>
            <p:ph type="tbl" sz="quarter" idx="13"/>
            <p:extLst>
              <p:ext uri="{D42A27DB-BD31-4B8C-83A1-F6EECF244321}">
                <p14:modId xmlns:p14="http://schemas.microsoft.com/office/powerpoint/2010/main" val="2106836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86379075"/>
                    </a:ext>
                  </a:extLst>
                </a:gridCol>
                <a:gridCol w="1645920">
                  <a:extLst>
                    <a:ext uri="{9D8B030D-6E8A-4147-A177-3AD203B41FA5}">
                      <a16:colId xmlns:a16="http://schemas.microsoft.com/office/drawing/2014/main" val="2961227538"/>
                    </a:ext>
                  </a:extLst>
                </a:gridCol>
                <a:gridCol w="576072">
                  <a:extLst>
                    <a:ext uri="{9D8B030D-6E8A-4147-A177-3AD203B41FA5}">
                      <a16:colId xmlns:a16="http://schemas.microsoft.com/office/drawing/2014/main" val="1961060570"/>
                    </a:ext>
                  </a:extLst>
                </a:gridCol>
                <a:gridCol w="576072">
                  <a:extLst>
                    <a:ext uri="{9D8B030D-6E8A-4147-A177-3AD203B41FA5}">
                      <a16:colId xmlns:a16="http://schemas.microsoft.com/office/drawing/2014/main" val="1462136539"/>
                    </a:ext>
                  </a:extLst>
                </a:gridCol>
                <a:gridCol w="576072">
                  <a:extLst>
                    <a:ext uri="{9D8B030D-6E8A-4147-A177-3AD203B41FA5}">
                      <a16:colId xmlns:a16="http://schemas.microsoft.com/office/drawing/2014/main" val="1022774150"/>
                    </a:ext>
                  </a:extLst>
                </a:gridCol>
                <a:gridCol w="576072">
                  <a:extLst>
                    <a:ext uri="{9D8B030D-6E8A-4147-A177-3AD203B41FA5}">
                      <a16:colId xmlns:a16="http://schemas.microsoft.com/office/drawing/2014/main" val="818728357"/>
                    </a:ext>
                  </a:extLst>
                </a:gridCol>
                <a:gridCol w="576072">
                  <a:extLst>
                    <a:ext uri="{9D8B030D-6E8A-4147-A177-3AD203B41FA5}">
                      <a16:colId xmlns:a16="http://schemas.microsoft.com/office/drawing/2014/main" val="1424941299"/>
                    </a:ext>
                  </a:extLst>
                </a:gridCol>
                <a:gridCol w="576072">
                  <a:extLst>
                    <a:ext uri="{9D8B030D-6E8A-4147-A177-3AD203B41FA5}">
                      <a16:colId xmlns:a16="http://schemas.microsoft.com/office/drawing/2014/main" val="1778351518"/>
                    </a:ext>
                  </a:extLst>
                </a:gridCol>
                <a:gridCol w="576072">
                  <a:extLst>
                    <a:ext uri="{9D8B030D-6E8A-4147-A177-3AD203B41FA5}">
                      <a16:colId xmlns:a16="http://schemas.microsoft.com/office/drawing/2014/main" val="763723439"/>
                    </a:ext>
                  </a:extLst>
                </a:gridCol>
                <a:gridCol w="576072">
                  <a:extLst>
                    <a:ext uri="{9D8B030D-6E8A-4147-A177-3AD203B41FA5}">
                      <a16:colId xmlns:a16="http://schemas.microsoft.com/office/drawing/2014/main" val="3492395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86188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Pointer (KRO-NCRV) - 2026-04-28 09:19:25</a:t>
                      </a:r>
                      <a:r>
                        <a:rPr kumimoji="0" lang="nl-NL" sz="1000" b="0" i="0" u="none" strike="noStrike" kern="1200" cap="none" spc="0" normalizeH="0" baseline="0" noProof="0">
                          <a:ln>
                            <a:noFill/>
                          </a:ln>
                          <a:solidFill>
                            <a:prstClr val="black"/>
                          </a:solidFill>
                          <a:effectLst/>
                          <a:uLnTx/>
                          <a:uFillTx/>
                          <a:latin typeface="Calibri"/>
                          <a:ea typeface="+mn-ea"/>
                          <a:cs typeface="+mn-cs"/>
                        </a:rPr>
                        <a:t>
 In Tilburg voelen bewoners aan de Bachlaan zich al tijden weggepest, sinds een nieuwe eigenaar hun pand heeft overgenomen. Huurder Beata (49) biedt volhardend weerstand, ook al wordt dat steeds moeilijker: “Hij heeft gewoon onze toiletpot meegenomen.” 
Lees hier haar verhaal: https://lnkd.in/dvYqRybA
Thijs van Dorssen | KRO-NCRV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2.6448665544602 %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05653231"/>
                  </a:ext>
                </a:extLst>
              </a:tr>
            </a:tbl>
          </a:graphicData>
        </a:graphic>
      </p:graphicFrame>
      <p:sp>
        <p:nvSpPr>
          <p:cNvPr id="4" name="Text Placeholder 3">
            <a:extLst>
              <a:ext uri="{FF2B5EF4-FFF2-40B4-BE49-F238E27FC236}">
                <a16:creationId xmlns:a16="http://schemas.microsoft.com/office/drawing/2014/main" id="{59F60232-FC67-4512-8EAF-5728A63ED4EA}"/>
              </a:ext>
            </a:extLst>
          </p:cNvPr>
          <p:cNvSpPr>
            <a:spLocks noGrp="1"/>
          </p:cNvSpPr>
          <p:nvPr>
            <p:ph type="body" sz="quarter" idx="14"/>
          </p:nvPr>
        </p:nvSpPr>
        <p:spPr/>
        <p:txBody>
          <a:bodyPr/>
          <a:lstStyle/>
          <a:p>
            <a:r>
              <a:rPr lang="en-US"/>
              <a:t>01/01/2026 - 04/30/2026</a:t>
            </a:r>
          </a:p>
        </p:txBody>
      </p:sp>
    </p:spTree>
    <p:extLst>
      <p:ext uri="{BB962C8B-B14F-4D97-AF65-F5344CB8AC3E}">
        <p14:creationId xmlns:p14="http://schemas.microsoft.com/office/powerpoint/2010/main" val="14362927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15203-9092-4187-9111-ED4E91A47B5E}"/>
              </a:ext>
            </a:extLst>
          </p:cNvPr>
          <p:cNvSpPr>
            <a:spLocks noGrp="1"/>
          </p:cNvSpPr>
          <p:nvPr>
            <p:ph type="title"/>
          </p:nvPr>
        </p:nvSpPr>
        <p:spPr/>
        <p:txBody>
          <a:bodyPr/>
          <a:lstStyle/>
          <a:p>
            <a:r>
              <a:rPr lang="en-US"/>
              <a:t>LinkedIn Posts Table | Pointer (KRO-NCRV) - 9 of 26</a:t>
            </a:r>
          </a:p>
        </p:txBody>
      </p:sp>
      <p:graphicFrame>
        <p:nvGraphicFramePr>
          <p:cNvPr id="5" name="Table Placeholder 4">
            <a:extLst>
              <a:ext uri="{FF2B5EF4-FFF2-40B4-BE49-F238E27FC236}">
                <a16:creationId xmlns:a16="http://schemas.microsoft.com/office/drawing/2014/main" id="{F2334D2E-F020-49E4-8121-9B20D453D3B1}"/>
              </a:ext>
            </a:extLst>
          </p:cNvPr>
          <p:cNvGraphicFramePr>
            <a:graphicFrameLocks noGrp="1"/>
          </p:cNvGraphicFramePr>
          <p:nvPr>
            <p:ph type="tbl" sz="quarter" idx="13"/>
            <p:extLst>
              <p:ext uri="{D42A27DB-BD31-4B8C-83A1-F6EECF244321}">
                <p14:modId xmlns:p14="http://schemas.microsoft.com/office/powerpoint/2010/main" val="1759327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51273839"/>
                    </a:ext>
                  </a:extLst>
                </a:gridCol>
                <a:gridCol w="1645920">
                  <a:extLst>
                    <a:ext uri="{9D8B030D-6E8A-4147-A177-3AD203B41FA5}">
                      <a16:colId xmlns:a16="http://schemas.microsoft.com/office/drawing/2014/main" val="1494509370"/>
                    </a:ext>
                  </a:extLst>
                </a:gridCol>
                <a:gridCol w="576072">
                  <a:extLst>
                    <a:ext uri="{9D8B030D-6E8A-4147-A177-3AD203B41FA5}">
                      <a16:colId xmlns:a16="http://schemas.microsoft.com/office/drawing/2014/main" val="1001909037"/>
                    </a:ext>
                  </a:extLst>
                </a:gridCol>
                <a:gridCol w="576072">
                  <a:extLst>
                    <a:ext uri="{9D8B030D-6E8A-4147-A177-3AD203B41FA5}">
                      <a16:colId xmlns:a16="http://schemas.microsoft.com/office/drawing/2014/main" val="2212707018"/>
                    </a:ext>
                  </a:extLst>
                </a:gridCol>
                <a:gridCol w="576072">
                  <a:extLst>
                    <a:ext uri="{9D8B030D-6E8A-4147-A177-3AD203B41FA5}">
                      <a16:colId xmlns:a16="http://schemas.microsoft.com/office/drawing/2014/main" val="3806246178"/>
                    </a:ext>
                  </a:extLst>
                </a:gridCol>
                <a:gridCol w="576072">
                  <a:extLst>
                    <a:ext uri="{9D8B030D-6E8A-4147-A177-3AD203B41FA5}">
                      <a16:colId xmlns:a16="http://schemas.microsoft.com/office/drawing/2014/main" val="4287706286"/>
                    </a:ext>
                  </a:extLst>
                </a:gridCol>
                <a:gridCol w="576072">
                  <a:extLst>
                    <a:ext uri="{9D8B030D-6E8A-4147-A177-3AD203B41FA5}">
                      <a16:colId xmlns:a16="http://schemas.microsoft.com/office/drawing/2014/main" val="63057696"/>
                    </a:ext>
                  </a:extLst>
                </a:gridCol>
                <a:gridCol w="576072">
                  <a:extLst>
                    <a:ext uri="{9D8B030D-6E8A-4147-A177-3AD203B41FA5}">
                      <a16:colId xmlns:a16="http://schemas.microsoft.com/office/drawing/2014/main" val="594359873"/>
                    </a:ext>
                  </a:extLst>
                </a:gridCol>
                <a:gridCol w="576072">
                  <a:extLst>
                    <a:ext uri="{9D8B030D-6E8A-4147-A177-3AD203B41FA5}">
                      <a16:colId xmlns:a16="http://schemas.microsoft.com/office/drawing/2014/main" val="1941306087"/>
                    </a:ext>
                  </a:extLst>
                </a:gridCol>
                <a:gridCol w="576072">
                  <a:extLst>
                    <a:ext uri="{9D8B030D-6E8A-4147-A177-3AD203B41FA5}">
                      <a16:colId xmlns:a16="http://schemas.microsoft.com/office/drawing/2014/main" val="1840888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129081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Pointer (KRO-NCRV) - 2026-04-26 12:00:03</a:t>
                      </a:r>
                      <a:r>
                        <a:rPr kumimoji="0" lang="nl-NL" sz="1000" b="0" i="0" u="none" strike="noStrike" kern="1200" cap="none" spc="0" normalizeH="0" baseline="0" noProof="0">
                          <a:ln>
                            <a:noFill/>
                          </a:ln>
                          <a:solidFill>
                            <a:prstClr val="black"/>
                          </a:solidFill>
                          <a:effectLst/>
                          <a:uLnTx/>
                          <a:uFillTx/>
                          <a:latin typeface="Calibri"/>
                          <a:ea typeface="+mn-ea"/>
                          <a:cs typeface="+mn-cs"/>
                        </a:rPr>
                        <a:t>
 Het aantal Defend-groepen blijft groeien. Ze worden steeds zichtbaarder op anti-immigratieprotesten door het hele land. Hoe zit dit precies? 
#kroncrv #pointer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9.0322580645161 %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1015</a:t>
                      </a:r>
                    </a:p>
                  </a:txBody>
                  <a:tcPr/>
                </a:tc>
                <a:extLst>
                  <a:ext uri="{0D108BD9-81ED-4DB2-BD59-A6C34878D82A}">
                    <a16:rowId xmlns:a16="http://schemas.microsoft.com/office/drawing/2014/main" val="4030064354"/>
                  </a:ext>
                </a:extLst>
              </a:tr>
            </a:tbl>
          </a:graphicData>
        </a:graphic>
      </p:graphicFrame>
      <p:sp>
        <p:nvSpPr>
          <p:cNvPr id="4" name="Text Placeholder 3">
            <a:extLst>
              <a:ext uri="{FF2B5EF4-FFF2-40B4-BE49-F238E27FC236}">
                <a16:creationId xmlns:a16="http://schemas.microsoft.com/office/drawing/2014/main" id="{0D5AE85D-1FA7-4123-AE50-C9EB0E541504}"/>
              </a:ext>
            </a:extLst>
          </p:cNvPr>
          <p:cNvSpPr>
            <a:spLocks noGrp="1"/>
          </p:cNvSpPr>
          <p:nvPr>
            <p:ph type="body" sz="quarter" idx="14"/>
          </p:nvPr>
        </p:nvSpPr>
        <p:spPr/>
        <p:txBody>
          <a:bodyPr/>
          <a:lstStyle/>
          <a:p>
            <a:r>
              <a:rPr lang="en-US"/>
              <a:t>01/01/2026 - 04/30/2026</a:t>
            </a:r>
          </a:p>
        </p:txBody>
      </p:sp>
    </p:spTree>
    <p:extLst>
      <p:ext uri="{BB962C8B-B14F-4D97-AF65-F5344CB8AC3E}">
        <p14:creationId xmlns:p14="http://schemas.microsoft.com/office/powerpoint/2010/main" val="1092356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DD692-A3EF-4657-879D-F81BC770D7E9}"/>
              </a:ext>
            </a:extLst>
          </p:cNvPr>
          <p:cNvSpPr>
            <a:spLocks noGrp="1"/>
          </p:cNvSpPr>
          <p:nvPr>
            <p:ph type="title"/>
          </p:nvPr>
        </p:nvSpPr>
        <p:spPr/>
        <p:txBody>
          <a:bodyPr/>
          <a:lstStyle/>
          <a:p>
            <a:r>
              <a:rPr lang="en-US"/>
              <a:t>LinkedIn Posts Table | Pointer (KRO-NCRV) - 10 of 26</a:t>
            </a:r>
          </a:p>
        </p:txBody>
      </p:sp>
      <p:graphicFrame>
        <p:nvGraphicFramePr>
          <p:cNvPr id="5" name="Table Placeholder 4">
            <a:extLst>
              <a:ext uri="{FF2B5EF4-FFF2-40B4-BE49-F238E27FC236}">
                <a16:creationId xmlns:a16="http://schemas.microsoft.com/office/drawing/2014/main" id="{F94074CC-5429-4E4D-B7F5-C0E58B433374}"/>
              </a:ext>
            </a:extLst>
          </p:cNvPr>
          <p:cNvGraphicFramePr>
            <a:graphicFrameLocks noGrp="1"/>
          </p:cNvGraphicFramePr>
          <p:nvPr>
            <p:ph type="tbl" sz="quarter" idx="13"/>
            <p:extLst>
              <p:ext uri="{D42A27DB-BD31-4B8C-83A1-F6EECF244321}">
                <p14:modId xmlns:p14="http://schemas.microsoft.com/office/powerpoint/2010/main" val="626799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564470456"/>
                    </a:ext>
                  </a:extLst>
                </a:gridCol>
                <a:gridCol w="1645920">
                  <a:extLst>
                    <a:ext uri="{9D8B030D-6E8A-4147-A177-3AD203B41FA5}">
                      <a16:colId xmlns:a16="http://schemas.microsoft.com/office/drawing/2014/main" val="1512712145"/>
                    </a:ext>
                  </a:extLst>
                </a:gridCol>
                <a:gridCol w="576072">
                  <a:extLst>
                    <a:ext uri="{9D8B030D-6E8A-4147-A177-3AD203B41FA5}">
                      <a16:colId xmlns:a16="http://schemas.microsoft.com/office/drawing/2014/main" val="697160488"/>
                    </a:ext>
                  </a:extLst>
                </a:gridCol>
                <a:gridCol w="576072">
                  <a:extLst>
                    <a:ext uri="{9D8B030D-6E8A-4147-A177-3AD203B41FA5}">
                      <a16:colId xmlns:a16="http://schemas.microsoft.com/office/drawing/2014/main" val="1222480648"/>
                    </a:ext>
                  </a:extLst>
                </a:gridCol>
                <a:gridCol w="576072">
                  <a:extLst>
                    <a:ext uri="{9D8B030D-6E8A-4147-A177-3AD203B41FA5}">
                      <a16:colId xmlns:a16="http://schemas.microsoft.com/office/drawing/2014/main" val="1540825676"/>
                    </a:ext>
                  </a:extLst>
                </a:gridCol>
                <a:gridCol w="576072">
                  <a:extLst>
                    <a:ext uri="{9D8B030D-6E8A-4147-A177-3AD203B41FA5}">
                      <a16:colId xmlns:a16="http://schemas.microsoft.com/office/drawing/2014/main" val="1669459477"/>
                    </a:ext>
                  </a:extLst>
                </a:gridCol>
                <a:gridCol w="576072">
                  <a:extLst>
                    <a:ext uri="{9D8B030D-6E8A-4147-A177-3AD203B41FA5}">
                      <a16:colId xmlns:a16="http://schemas.microsoft.com/office/drawing/2014/main" val="795854838"/>
                    </a:ext>
                  </a:extLst>
                </a:gridCol>
                <a:gridCol w="576072">
                  <a:extLst>
                    <a:ext uri="{9D8B030D-6E8A-4147-A177-3AD203B41FA5}">
                      <a16:colId xmlns:a16="http://schemas.microsoft.com/office/drawing/2014/main" val="2897669629"/>
                    </a:ext>
                  </a:extLst>
                </a:gridCol>
                <a:gridCol w="576072">
                  <a:extLst>
                    <a:ext uri="{9D8B030D-6E8A-4147-A177-3AD203B41FA5}">
                      <a16:colId xmlns:a16="http://schemas.microsoft.com/office/drawing/2014/main" val="1752843119"/>
                    </a:ext>
                  </a:extLst>
                </a:gridCol>
                <a:gridCol w="576072">
                  <a:extLst>
                    <a:ext uri="{9D8B030D-6E8A-4147-A177-3AD203B41FA5}">
                      <a16:colId xmlns:a16="http://schemas.microsoft.com/office/drawing/2014/main" val="1711879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125649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Pointer (KRO-NCRV) - 2026-04-24 16:00:41</a:t>
                      </a:r>
                      <a:r>
                        <a:rPr kumimoji="0" lang="nl-NL" sz="1000" b="0" i="0" u="none" strike="noStrike" kern="1200" cap="none" spc="0" normalizeH="0" baseline="0" noProof="0">
                          <a:ln>
                            <a:noFill/>
                          </a:ln>
                          <a:solidFill>
                            <a:prstClr val="black"/>
                          </a:solidFill>
                          <a:effectLst/>
                          <a:uLnTx/>
                          <a:uFillTx/>
                          <a:latin typeface="Calibri"/>
                          <a:ea typeface="+mn-ea"/>
                          <a:cs typeface="+mn-cs"/>
                        </a:rPr>
                        <a:t>
 “Als je niet naar huis komt, dan klap ik je.”
Tijdens de omgang met haar vader bedreigde en mishandelde Manisha’s ex-man hun dochter. Voor Manisha is het een herkenbare situatie. 
Bekijk de uitzending via NPO Start of op Pointer.nl
Pointer (KRO-NCRV)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8.5406859448554 %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2480</a:t>
                      </a:r>
                    </a:p>
                  </a:txBody>
                  <a:tcPr/>
                </a:tc>
                <a:extLst>
                  <a:ext uri="{0D108BD9-81ED-4DB2-BD59-A6C34878D82A}">
                    <a16:rowId xmlns:a16="http://schemas.microsoft.com/office/drawing/2014/main" val="2249954223"/>
                  </a:ext>
                </a:extLst>
              </a:tr>
            </a:tbl>
          </a:graphicData>
        </a:graphic>
      </p:graphicFrame>
      <p:sp>
        <p:nvSpPr>
          <p:cNvPr id="4" name="Text Placeholder 3">
            <a:extLst>
              <a:ext uri="{FF2B5EF4-FFF2-40B4-BE49-F238E27FC236}">
                <a16:creationId xmlns:a16="http://schemas.microsoft.com/office/drawing/2014/main" id="{B7AA123A-8F92-47DA-A445-01E263EA37B2}"/>
              </a:ext>
            </a:extLst>
          </p:cNvPr>
          <p:cNvSpPr>
            <a:spLocks noGrp="1"/>
          </p:cNvSpPr>
          <p:nvPr>
            <p:ph type="body" sz="quarter" idx="14"/>
          </p:nvPr>
        </p:nvSpPr>
        <p:spPr/>
        <p:txBody>
          <a:bodyPr/>
          <a:lstStyle/>
          <a:p>
            <a:r>
              <a:rPr lang="en-US"/>
              <a:t>01/01/2026 - 04/30/2026</a:t>
            </a:r>
          </a:p>
        </p:txBody>
      </p:sp>
    </p:spTree>
    <p:extLst>
      <p:ext uri="{BB962C8B-B14F-4D97-AF65-F5344CB8AC3E}">
        <p14:creationId xmlns:p14="http://schemas.microsoft.com/office/powerpoint/2010/main" val="12102005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83DA2-A2F2-4112-BF9C-CBDCB54D488A}"/>
              </a:ext>
            </a:extLst>
          </p:cNvPr>
          <p:cNvSpPr>
            <a:spLocks noGrp="1"/>
          </p:cNvSpPr>
          <p:nvPr>
            <p:ph type="title"/>
          </p:nvPr>
        </p:nvSpPr>
        <p:spPr/>
        <p:txBody>
          <a:bodyPr/>
          <a:lstStyle/>
          <a:p>
            <a:r>
              <a:rPr lang="en-US"/>
              <a:t>LinkedIn Posts Table | Pointer (KRO-NCRV) - 11 of 26</a:t>
            </a:r>
          </a:p>
        </p:txBody>
      </p:sp>
      <p:graphicFrame>
        <p:nvGraphicFramePr>
          <p:cNvPr id="5" name="Table Placeholder 4">
            <a:extLst>
              <a:ext uri="{FF2B5EF4-FFF2-40B4-BE49-F238E27FC236}">
                <a16:creationId xmlns:a16="http://schemas.microsoft.com/office/drawing/2014/main" id="{554B6D95-08EF-4A74-B973-E9EFC701DA9F}"/>
              </a:ext>
            </a:extLst>
          </p:cNvPr>
          <p:cNvGraphicFramePr>
            <a:graphicFrameLocks noGrp="1"/>
          </p:cNvGraphicFramePr>
          <p:nvPr>
            <p:ph type="tbl" sz="quarter" idx="13"/>
            <p:extLst>
              <p:ext uri="{D42A27DB-BD31-4B8C-83A1-F6EECF244321}">
                <p14:modId xmlns:p14="http://schemas.microsoft.com/office/powerpoint/2010/main" val="2712837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68749379"/>
                    </a:ext>
                  </a:extLst>
                </a:gridCol>
                <a:gridCol w="1645920">
                  <a:extLst>
                    <a:ext uri="{9D8B030D-6E8A-4147-A177-3AD203B41FA5}">
                      <a16:colId xmlns:a16="http://schemas.microsoft.com/office/drawing/2014/main" val="3104256915"/>
                    </a:ext>
                  </a:extLst>
                </a:gridCol>
                <a:gridCol w="576072">
                  <a:extLst>
                    <a:ext uri="{9D8B030D-6E8A-4147-A177-3AD203B41FA5}">
                      <a16:colId xmlns:a16="http://schemas.microsoft.com/office/drawing/2014/main" val="4144104427"/>
                    </a:ext>
                  </a:extLst>
                </a:gridCol>
                <a:gridCol w="576072">
                  <a:extLst>
                    <a:ext uri="{9D8B030D-6E8A-4147-A177-3AD203B41FA5}">
                      <a16:colId xmlns:a16="http://schemas.microsoft.com/office/drawing/2014/main" val="1876665631"/>
                    </a:ext>
                  </a:extLst>
                </a:gridCol>
                <a:gridCol w="576072">
                  <a:extLst>
                    <a:ext uri="{9D8B030D-6E8A-4147-A177-3AD203B41FA5}">
                      <a16:colId xmlns:a16="http://schemas.microsoft.com/office/drawing/2014/main" val="2686897782"/>
                    </a:ext>
                  </a:extLst>
                </a:gridCol>
                <a:gridCol w="576072">
                  <a:extLst>
                    <a:ext uri="{9D8B030D-6E8A-4147-A177-3AD203B41FA5}">
                      <a16:colId xmlns:a16="http://schemas.microsoft.com/office/drawing/2014/main" val="335103391"/>
                    </a:ext>
                  </a:extLst>
                </a:gridCol>
                <a:gridCol w="576072">
                  <a:extLst>
                    <a:ext uri="{9D8B030D-6E8A-4147-A177-3AD203B41FA5}">
                      <a16:colId xmlns:a16="http://schemas.microsoft.com/office/drawing/2014/main" val="3960281761"/>
                    </a:ext>
                  </a:extLst>
                </a:gridCol>
                <a:gridCol w="576072">
                  <a:extLst>
                    <a:ext uri="{9D8B030D-6E8A-4147-A177-3AD203B41FA5}">
                      <a16:colId xmlns:a16="http://schemas.microsoft.com/office/drawing/2014/main" val="1375374007"/>
                    </a:ext>
                  </a:extLst>
                </a:gridCol>
                <a:gridCol w="576072">
                  <a:extLst>
                    <a:ext uri="{9D8B030D-6E8A-4147-A177-3AD203B41FA5}">
                      <a16:colId xmlns:a16="http://schemas.microsoft.com/office/drawing/2014/main" val="1794588500"/>
                    </a:ext>
                  </a:extLst>
                </a:gridCol>
                <a:gridCol w="576072">
                  <a:extLst>
                    <a:ext uri="{9D8B030D-6E8A-4147-A177-3AD203B41FA5}">
                      <a16:colId xmlns:a16="http://schemas.microsoft.com/office/drawing/2014/main" val="1356044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019868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Pointer (KRO-NCRV) - 2026-04-23 19:00:04</a:t>
                      </a:r>
                      <a:r>
                        <a:rPr kumimoji="0" lang="nl-NL" sz="1000" b="0" i="0" u="none" strike="noStrike" kern="1200" cap="none" spc="0" normalizeH="0" baseline="0" noProof="0">
                          <a:ln>
                            <a:noFill/>
                          </a:ln>
                          <a:solidFill>
                            <a:prstClr val="black"/>
                          </a:solidFill>
                          <a:effectLst/>
                          <a:uLnTx/>
                          <a:uFillTx/>
                          <a:latin typeface="Calibri"/>
                          <a:ea typeface="+mn-ea"/>
                          <a:cs typeface="+mn-cs"/>
                        </a:rPr>
                        <a:t>
 Op het platform Character.ai zijn veel AI-chatbots van bekende Nederlanders te vinden waarmee ‘flirterige’ gesprekken te voeren zijn. Veel van die bots spreken gebruikers zelfs toe met een nagemaakte stem van de BN’ers. 
Pointer (KRO-NCRV) vond duizenden chats van bekende Nederlanders zoals Jutta Leerdam en Rob Jetten.
Benji Heerschop | Anouk Wiltink \| Sarah Louise van Duijn \| KRO-NCRV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4.228855721393 %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a:t>
                      </a:r>
                    </a:p>
                  </a:txBody>
                  <a:tcPr/>
                </a:tc>
                <a:extLst>
                  <a:ext uri="{0D108BD9-81ED-4DB2-BD59-A6C34878D82A}">
                    <a16:rowId xmlns:a16="http://schemas.microsoft.com/office/drawing/2014/main" val="711071407"/>
                  </a:ext>
                </a:extLst>
              </a:tr>
            </a:tbl>
          </a:graphicData>
        </a:graphic>
      </p:graphicFrame>
      <p:sp>
        <p:nvSpPr>
          <p:cNvPr id="4" name="Text Placeholder 3">
            <a:extLst>
              <a:ext uri="{FF2B5EF4-FFF2-40B4-BE49-F238E27FC236}">
                <a16:creationId xmlns:a16="http://schemas.microsoft.com/office/drawing/2014/main" id="{4F42607F-45A0-450E-A6CE-93FCBA854D39}"/>
              </a:ext>
            </a:extLst>
          </p:cNvPr>
          <p:cNvSpPr>
            <a:spLocks noGrp="1"/>
          </p:cNvSpPr>
          <p:nvPr>
            <p:ph type="body" sz="quarter" idx="14"/>
          </p:nvPr>
        </p:nvSpPr>
        <p:spPr/>
        <p:txBody>
          <a:bodyPr/>
          <a:lstStyle/>
          <a:p>
            <a:r>
              <a:rPr lang="en-US"/>
              <a:t>01/01/2026 - 04/30/2026</a:t>
            </a:r>
          </a:p>
        </p:txBody>
      </p:sp>
    </p:spTree>
    <p:extLst>
      <p:ext uri="{BB962C8B-B14F-4D97-AF65-F5344CB8AC3E}">
        <p14:creationId xmlns:p14="http://schemas.microsoft.com/office/powerpoint/2010/main" val="3752699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1DFEC-DF90-4FAD-9E58-F2F5FE43BA70}"/>
              </a:ext>
            </a:extLst>
          </p:cNvPr>
          <p:cNvSpPr>
            <a:spLocks noGrp="1"/>
          </p:cNvSpPr>
          <p:nvPr>
            <p:ph type="title"/>
          </p:nvPr>
        </p:nvSpPr>
        <p:spPr/>
        <p:txBody>
          <a:bodyPr/>
          <a:lstStyle/>
          <a:p>
            <a:r>
              <a:rPr lang="en-US"/>
              <a:t>LinkedIn Posts Table | Pointer (KRO-NCRV) - 12 of 26</a:t>
            </a:r>
          </a:p>
        </p:txBody>
      </p:sp>
      <p:graphicFrame>
        <p:nvGraphicFramePr>
          <p:cNvPr id="5" name="Table Placeholder 4">
            <a:extLst>
              <a:ext uri="{FF2B5EF4-FFF2-40B4-BE49-F238E27FC236}">
                <a16:creationId xmlns:a16="http://schemas.microsoft.com/office/drawing/2014/main" id="{F63BBC9F-2687-45C3-B796-DAF54AB52E6B}"/>
              </a:ext>
            </a:extLst>
          </p:cNvPr>
          <p:cNvGraphicFramePr>
            <a:graphicFrameLocks noGrp="1"/>
          </p:cNvGraphicFramePr>
          <p:nvPr>
            <p:ph type="tbl" sz="quarter" idx="13"/>
            <p:extLst>
              <p:ext uri="{D42A27DB-BD31-4B8C-83A1-F6EECF244321}">
                <p14:modId xmlns:p14="http://schemas.microsoft.com/office/powerpoint/2010/main" val="2243478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172124024"/>
                    </a:ext>
                  </a:extLst>
                </a:gridCol>
                <a:gridCol w="1645920">
                  <a:extLst>
                    <a:ext uri="{9D8B030D-6E8A-4147-A177-3AD203B41FA5}">
                      <a16:colId xmlns:a16="http://schemas.microsoft.com/office/drawing/2014/main" val="3448238824"/>
                    </a:ext>
                  </a:extLst>
                </a:gridCol>
                <a:gridCol w="576072">
                  <a:extLst>
                    <a:ext uri="{9D8B030D-6E8A-4147-A177-3AD203B41FA5}">
                      <a16:colId xmlns:a16="http://schemas.microsoft.com/office/drawing/2014/main" val="1035138018"/>
                    </a:ext>
                  </a:extLst>
                </a:gridCol>
                <a:gridCol w="576072">
                  <a:extLst>
                    <a:ext uri="{9D8B030D-6E8A-4147-A177-3AD203B41FA5}">
                      <a16:colId xmlns:a16="http://schemas.microsoft.com/office/drawing/2014/main" val="2930432353"/>
                    </a:ext>
                  </a:extLst>
                </a:gridCol>
                <a:gridCol w="576072">
                  <a:extLst>
                    <a:ext uri="{9D8B030D-6E8A-4147-A177-3AD203B41FA5}">
                      <a16:colId xmlns:a16="http://schemas.microsoft.com/office/drawing/2014/main" val="1280963589"/>
                    </a:ext>
                  </a:extLst>
                </a:gridCol>
                <a:gridCol w="576072">
                  <a:extLst>
                    <a:ext uri="{9D8B030D-6E8A-4147-A177-3AD203B41FA5}">
                      <a16:colId xmlns:a16="http://schemas.microsoft.com/office/drawing/2014/main" val="1844066671"/>
                    </a:ext>
                  </a:extLst>
                </a:gridCol>
                <a:gridCol w="576072">
                  <a:extLst>
                    <a:ext uri="{9D8B030D-6E8A-4147-A177-3AD203B41FA5}">
                      <a16:colId xmlns:a16="http://schemas.microsoft.com/office/drawing/2014/main" val="1897950063"/>
                    </a:ext>
                  </a:extLst>
                </a:gridCol>
                <a:gridCol w="576072">
                  <a:extLst>
                    <a:ext uri="{9D8B030D-6E8A-4147-A177-3AD203B41FA5}">
                      <a16:colId xmlns:a16="http://schemas.microsoft.com/office/drawing/2014/main" val="2122780911"/>
                    </a:ext>
                  </a:extLst>
                </a:gridCol>
                <a:gridCol w="576072">
                  <a:extLst>
                    <a:ext uri="{9D8B030D-6E8A-4147-A177-3AD203B41FA5}">
                      <a16:colId xmlns:a16="http://schemas.microsoft.com/office/drawing/2014/main" val="1562416025"/>
                    </a:ext>
                  </a:extLst>
                </a:gridCol>
                <a:gridCol w="576072">
                  <a:extLst>
                    <a:ext uri="{9D8B030D-6E8A-4147-A177-3AD203B41FA5}">
                      <a16:colId xmlns:a16="http://schemas.microsoft.com/office/drawing/2014/main" val="106694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50008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Pointer (KRO-NCRV) - 2026-04-23 11:45:03</a:t>
                      </a:r>
                      <a:r>
                        <a:rPr kumimoji="0" lang="nl-NL" sz="1000" b="0" i="0" u="none" strike="noStrike" kern="1200" cap="none" spc="0" normalizeH="0" baseline="0" noProof="0">
                          <a:ln>
                            <a:noFill/>
                          </a:ln>
                          <a:solidFill>
                            <a:prstClr val="black"/>
                          </a:solidFill>
                          <a:effectLst/>
                          <a:uLnTx/>
                          <a:uFillTx/>
                          <a:latin typeface="Calibri"/>
                          <a:ea typeface="+mn-ea"/>
                          <a:cs typeface="+mn-cs"/>
                        </a:rPr>
                        <a:t>
 Op datingsites met fictieve profielen chatten mannen tegen betaling, vaak in de waan dat ze met echte vrouwen praten. Wie zijn deze mannen, hoe kan het dat ze hier slachtoffer van worden en wat zijn de gevolgen? Dat vroegen we aan Janneke Schokkenbroek en Tila Pronk, twee relatiewetenschappers, gespecialiseerd in online daten.
Lees verder: https://lnkd.in/dztwFwx5
Mitchell de Vries | Jos de Groot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3.3145716072545 %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31390828"/>
                  </a:ext>
                </a:extLst>
              </a:tr>
            </a:tbl>
          </a:graphicData>
        </a:graphic>
      </p:graphicFrame>
      <p:sp>
        <p:nvSpPr>
          <p:cNvPr id="4" name="Text Placeholder 3">
            <a:extLst>
              <a:ext uri="{FF2B5EF4-FFF2-40B4-BE49-F238E27FC236}">
                <a16:creationId xmlns:a16="http://schemas.microsoft.com/office/drawing/2014/main" id="{36528E28-1322-4EFC-A379-BB8059F80685}"/>
              </a:ext>
            </a:extLst>
          </p:cNvPr>
          <p:cNvSpPr>
            <a:spLocks noGrp="1"/>
          </p:cNvSpPr>
          <p:nvPr>
            <p:ph type="body" sz="quarter" idx="14"/>
          </p:nvPr>
        </p:nvSpPr>
        <p:spPr/>
        <p:txBody>
          <a:bodyPr/>
          <a:lstStyle/>
          <a:p>
            <a:r>
              <a:rPr lang="en-US"/>
              <a:t>01/01/2026 - 04/30/2026</a:t>
            </a:r>
          </a:p>
        </p:txBody>
      </p:sp>
    </p:spTree>
    <p:extLst>
      <p:ext uri="{BB962C8B-B14F-4D97-AF65-F5344CB8AC3E}">
        <p14:creationId xmlns:p14="http://schemas.microsoft.com/office/powerpoint/2010/main" val="4964534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CF2B4-BB5E-4206-BE72-5DD6A801C380}"/>
              </a:ext>
            </a:extLst>
          </p:cNvPr>
          <p:cNvSpPr>
            <a:spLocks noGrp="1"/>
          </p:cNvSpPr>
          <p:nvPr>
            <p:ph type="title"/>
          </p:nvPr>
        </p:nvSpPr>
        <p:spPr/>
        <p:txBody>
          <a:bodyPr/>
          <a:lstStyle/>
          <a:p>
            <a:r>
              <a:rPr lang="en-US"/>
              <a:t>LinkedIn Posts Table | Pointer (KRO-NCRV) - 13 of 26</a:t>
            </a:r>
          </a:p>
        </p:txBody>
      </p:sp>
      <p:graphicFrame>
        <p:nvGraphicFramePr>
          <p:cNvPr id="5" name="Table Placeholder 4">
            <a:extLst>
              <a:ext uri="{FF2B5EF4-FFF2-40B4-BE49-F238E27FC236}">
                <a16:creationId xmlns:a16="http://schemas.microsoft.com/office/drawing/2014/main" id="{FC579F0D-33B9-4906-A842-CA54246E748C}"/>
              </a:ext>
            </a:extLst>
          </p:cNvPr>
          <p:cNvGraphicFramePr>
            <a:graphicFrameLocks noGrp="1"/>
          </p:cNvGraphicFramePr>
          <p:nvPr>
            <p:ph type="tbl" sz="quarter" idx="13"/>
            <p:extLst>
              <p:ext uri="{D42A27DB-BD31-4B8C-83A1-F6EECF244321}">
                <p14:modId xmlns:p14="http://schemas.microsoft.com/office/powerpoint/2010/main" val="310388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742766412"/>
                    </a:ext>
                  </a:extLst>
                </a:gridCol>
                <a:gridCol w="1645920">
                  <a:extLst>
                    <a:ext uri="{9D8B030D-6E8A-4147-A177-3AD203B41FA5}">
                      <a16:colId xmlns:a16="http://schemas.microsoft.com/office/drawing/2014/main" val="2211882090"/>
                    </a:ext>
                  </a:extLst>
                </a:gridCol>
                <a:gridCol w="576072">
                  <a:extLst>
                    <a:ext uri="{9D8B030D-6E8A-4147-A177-3AD203B41FA5}">
                      <a16:colId xmlns:a16="http://schemas.microsoft.com/office/drawing/2014/main" val="2693006496"/>
                    </a:ext>
                  </a:extLst>
                </a:gridCol>
                <a:gridCol w="576072">
                  <a:extLst>
                    <a:ext uri="{9D8B030D-6E8A-4147-A177-3AD203B41FA5}">
                      <a16:colId xmlns:a16="http://schemas.microsoft.com/office/drawing/2014/main" val="2765898867"/>
                    </a:ext>
                  </a:extLst>
                </a:gridCol>
                <a:gridCol w="576072">
                  <a:extLst>
                    <a:ext uri="{9D8B030D-6E8A-4147-A177-3AD203B41FA5}">
                      <a16:colId xmlns:a16="http://schemas.microsoft.com/office/drawing/2014/main" val="4115422"/>
                    </a:ext>
                  </a:extLst>
                </a:gridCol>
                <a:gridCol w="576072">
                  <a:extLst>
                    <a:ext uri="{9D8B030D-6E8A-4147-A177-3AD203B41FA5}">
                      <a16:colId xmlns:a16="http://schemas.microsoft.com/office/drawing/2014/main" val="1201784734"/>
                    </a:ext>
                  </a:extLst>
                </a:gridCol>
                <a:gridCol w="576072">
                  <a:extLst>
                    <a:ext uri="{9D8B030D-6E8A-4147-A177-3AD203B41FA5}">
                      <a16:colId xmlns:a16="http://schemas.microsoft.com/office/drawing/2014/main" val="4241612651"/>
                    </a:ext>
                  </a:extLst>
                </a:gridCol>
                <a:gridCol w="576072">
                  <a:extLst>
                    <a:ext uri="{9D8B030D-6E8A-4147-A177-3AD203B41FA5}">
                      <a16:colId xmlns:a16="http://schemas.microsoft.com/office/drawing/2014/main" val="455984487"/>
                    </a:ext>
                  </a:extLst>
                </a:gridCol>
                <a:gridCol w="576072">
                  <a:extLst>
                    <a:ext uri="{9D8B030D-6E8A-4147-A177-3AD203B41FA5}">
                      <a16:colId xmlns:a16="http://schemas.microsoft.com/office/drawing/2014/main" val="2882759829"/>
                    </a:ext>
                  </a:extLst>
                </a:gridCol>
                <a:gridCol w="576072">
                  <a:extLst>
                    <a:ext uri="{9D8B030D-6E8A-4147-A177-3AD203B41FA5}">
                      <a16:colId xmlns:a16="http://schemas.microsoft.com/office/drawing/2014/main" val="2981530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54392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Pointer (KRO-NCRV) - 2026-04-23 10:59:12</a:t>
                      </a:r>
                      <a:r>
                        <a:rPr kumimoji="0" lang="nl-NL" sz="1000" b="0" i="0" u="none" strike="noStrike" kern="1200" cap="none" spc="0" normalizeH="0" baseline="0" noProof="0">
                          <a:ln>
                            <a:noFill/>
                          </a:ln>
                          <a:solidFill>
                            <a:prstClr val="black"/>
                          </a:solidFill>
                          <a:effectLst/>
                          <a:uLnTx/>
                          <a:uFillTx/>
                          <a:latin typeface="Calibri"/>
                          <a:ea typeface="+mn-ea"/>
                          <a:cs typeface="+mn-cs"/>
                        </a:rPr>
                        <a:t>
 Daisy krijgt een appje: een foto van haar in bikini. Alleen... die foto heeft ze nooit gemaakt. Steeds vaker worden mensen uitgebuit met AI-naaktfoto's.
Pointer (KRO-NCRV) zocht eerder al uit hoe dit precies kan en wat je moet doen als dit jou overkomt. Bekijk de hele aflevering via: https://lnkd.in/eg3-RZpn
Jos de Groot | KRO-NCRV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8.4229918938836 %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6958</a:t>
                      </a:r>
                    </a:p>
                  </a:txBody>
                  <a:tcPr/>
                </a:tc>
                <a:extLst>
                  <a:ext uri="{0D108BD9-81ED-4DB2-BD59-A6C34878D82A}">
                    <a16:rowId xmlns:a16="http://schemas.microsoft.com/office/drawing/2014/main" val="897572200"/>
                  </a:ext>
                </a:extLst>
              </a:tr>
            </a:tbl>
          </a:graphicData>
        </a:graphic>
      </p:graphicFrame>
      <p:sp>
        <p:nvSpPr>
          <p:cNvPr id="4" name="Text Placeholder 3">
            <a:extLst>
              <a:ext uri="{FF2B5EF4-FFF2-40B4-BE49-F238E27FC236}">
                <a16:creationId xmlns:a16="http://schemas.microsoft.com/office/drawing/2014/main" id="{BC0B530C-8C71-463C-A236-DE01BB3A2288}"/>
              </a:ext>
            </a:extLst>
          </p:cNvPr>
          <p:cNvSpPr>
            <a:spLocks noGrp="1"/>
          </p:cNvSpPr>
          <p:nvPr>
            <p:ph type="body" sz="quarter" idx="14"/>
          </p:nvPr>
        </p:nvSpPr>
        <p:spPr/>
        <p:txBody>
          <a:bodyPr/>
          <a:lstStyle/>
          <a:p>
            <a:r>
              <a:rPr lang="en-US"/>
              <a:t>01/01/2026 - 04/30/2026</a:t>
            </a:r>
          </a:p>
        </p:txBody>
      </p:sp>
    </p:spTree>
    <p:extLst>
      <p:ext uri="{BB962C8B-B14F-4D97-AF65-F5344CB8AC3E}">
        <p14:creationId xmlns:p14="http://schemas.microsoft.com/office/powerpoint/2010/main" val="17809970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8D3C2-27FA-4C20-94D8-DBA4DCCAC0A0}"/>
              </a:ext>
            </a:extLst>
          </p:cNvPr>
          <p:cNvSpPr>
            <a:spLocks noGrp="1"/>
          </p:cNvSpPr>
          <p:nvPr>
            <p:ph type="title"/>
          </p:nvPr>
        </p:nvSpPr>
        <p:spPr/>
        <p:txBody>
          <a:bodyPr/>
          <a:lstStyle/>
          <a:p>
            <a:r>
              <a:rPr lang="en-US"/>
              <a:t>LinkedIn Posts Table | Pointer (KRO-NCRV) - 14 of 26</a:t>
            </a:r>
          </a:p>
        </p:txBody>
      </p:sp>
      <p:graphicFrame>
        <p:nvGraphicFramePr>
          <p:cNvPr id="5" name="Table Placeholder 4">
            <a:extLst>
              <a:ext uri="{FF2B5EF4-FFF2-40B4-BE49-F238E27FC236}">
                <a16:creationId xmlns:a16="http://schemas.microsoft.com/office/drawing/2014/main" id="{59A097FD-3503-4404-A217-40782C02651E}"/>
              </a:ext>
            </a:extLst>
          </p:cNvPr>
          <p:cNvGraphicFramePr>
            <a:graphicFrameLocks noGrp="1"/>
          </p:cNvGraphicFramePr>
          <p:nvPr>
            <p:ph type="tbl" sz="quarter" idx="13"/>
            <p:extLst>
              <p:ext uri="{D42A27DB-BD31-4B8C-83A1-F6EECF244321}">
                <p14:modId xmlns:p14="http://schemas.microsoft.com/office/powerpoint/2010/main" val="3133888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10725353"/>
                    </a:ext>
                  </a:extLst>
                </a:gridCol>
                <a:gridCol w="1645920">
                  <a:extLst>
                    <a:ext uri="{9D8B030D-6E8A-4147-A177-3AD203B41FA5}">
                      <a16:colId xmlns:a16="http://schemas.microsoft.com/office/drawing/2014/main" val="1570777578"/>
                    </a:ext>
                  </a:extLst>
                </a:gridCol>
                <a:gridCol w="576072">
                  <a:extLst>
                    <a:ext uri="{9D8B030D-6E8A-4147-A177-3AD203B41FA5}">
                      <a16:colId xmlns:a16="http://schemas.microsoft.com/office/drawing/2014/main" val="278109876"/>
                    </a:ext>
                  </a:extLst>
                </a:gridCol>
                <a:gridCol w="576072">
                  <a:extLst>
                    <a:ext uri="{9D8B030D-6E8A-4147-A177-3AD203B41FA5}">
                      <a16:colId xmlns:a16="http://schemas.microsoft.com/office/drawing/2014/main" val="3329072292"/>
                    </a:ext>
                  </a:extLst>
                </a:gridCol>
                <a:gridCol w="576072">
                  <a:extLst>
                    <a:ext uri="{9D8B030D-6E8A-4147-A177-3AD203B41FA5}">
                      <a16:colId xmlns:a16="http://schemas.microsoft.com/office/drawing/2014/main" val="4253656769"/>
                    </a:ext>
                  </a:extLst>
                </a:gridCol>
                <a:gridCol w="576072">
                  <a:extLst>
                    <a:ext uri="{9D8B030D-6E8A-4147-A177-3AD203B41FA5}">
                      <a16:colId xmlns:a16="http://schemas.microsoft.com/office/drawing/2014/main" val="3599820809"/>
                    </a:ext>
                  </a:extLst>
                </a:gridCol>
                <a:gridCol w="576072">
                  <a:extLst>
                    <a:ext uri="{9D8B030D-6E8A-4147-A177-3AD203B41FA5}">
                      <a16:colId xmlns:a16="http://schemas.microsoft.com/office/drawing/2014/main" val="2686136774"/>
                    </a:ext>
                  </a:extLst>
                </a:gridCol>
                <a:gridCol w="576072">
                  <a:extLst>
                    <a:ext uri="{9D8B030D-6E8A-4147-A177-3AD203B41FA5}">
                      <a16:colId xmlns:a16="http://schemas.microsoft.com/office/drawing/2014/main" val="2163358610"/>
                    </a:ext>
                  </a:extLst>
                </a:gridCol>
                <a:gridCol w="576072">
                  <a:extLst>
                    <a:ext uri="{9D8B030D-6E8A-4147-A177-3AD203B41FA5}">
                      <a16:colId xmlns:a16="http://schemas.microsoft.com/office/drawing/2014/main" val="1152141242"/>
                    </a:ext>
                  </a:extLst>
                </a:gridCol>
                <a:gridCol w="576072">
                  <a:extLst>
                    <a:ext uri="{9D8B030D-6E8A-4147-A177-3AD203B41FA5}">
                      <a16:colId xmlns:a16="http://schemas.microsoft.com/office/drawing/2014/main" val="246181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00989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Pointer (KRO-NCRV) - 2026-04-23 10:58:07</a:t>
                      </a:r>
                      <a:r>
                        <a:rPr kumimoji="0" lang="nl-NL" sz="1000" b="0" i="0" u="none" strike="noStrike" kern="1200" cap="none" spc="0" normalizeH="0" baseline="0" noProof="0">
                          <a:ln>
                            <a:noFill/>
                          </a:ln>
                          <a:solidFill>
                            <a:prstClr val="black"/>
                          </a:solidFill>
                          <a:effectLst/>
                          <a:uLnTx/>
                          <a:uFillTx/>
                          <a:latin typeface="Calibri"/>
                          <a:ea typeface="+mn-ea"/>
                          <a:cs typeface="+mn-cs"/>
                        </a:rPr>
                        <a:t>
 Op datingsites met fictieve profielen chatten mannen tegen betaling, vaak in de waan dat ze met echte vrouwen praten. Wie zijn deze mannen, hoe kan het dat ze hier slachtoffer van worden en wat zijn de gevolgen? Dat vroegen we aan twee relatiewetenschappers, gespecialiseerd in online daten. 
Lees verder: https://lnkd.in/dztwFwx5
KRO-NCRV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33420047"/>
                  </a:ext>
                </a:extLst>
              </a:tr>
            </a:tbl>
          </a:graphicData>
        </a:graphic>
      </p:graphicFrame>
      <p:sp>
        <p:nvSpPr>
          <p:cNvPr id="4" name="Text Placeholder 3">
            <a:extLst>
              <a:ext uri="{FF2B5EF4-FFF2-40B4-BE49-F238E27FC236}">
                <a16:creationId xmlns:a16="http://schemas.microsoft.com/office/drawing/2014/main" id="{1355A860-17EF-4BA4-9DFB-724D75C4E2B2}"/>
              </a:ext>
            </a:extLst>
          </p:cNvPr>
          <p:cNvSpPr>
            <a:spLocks noGrp="1"/>
          </p:cNvSpPr>
          <p:nvPr>
            <p:ph type="body" sz="quarter" idx="14"/>
          </p:nvPr>
        </p:nvSpPr>
        <p:spPr/>
        <p:txBody>
          <a:bodyPr/>
          <a:lstStyle/>
          <a:p>
            <a:r>
              <a:rPr lang="en-US"/>
              <a:t>01/01/2026 - 04/30/2026</a:t>
            </a:r>
          </a:p>
        </p:txBody>
      </p:sp>
    </p:spTree>
    <p:extLst>
      <p:ext uri="{BB962C8B-B14F-4D97-AF65-F5344CB8AC3E}">
        <p14:creationId xmlns:p14="http://schemas.microsoft.com/office/powerpoint/2010/main" val="28566315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E86A5-E781-47B7-8CFF-AE3BB2C58014}"/>
              </a:ext>
            </a:extLst>
          </p:cNvPr>
          <p:cNvSpPr>
            <a:spLocks noGrp="1"/>
          </p:cNvSpPr>
          <p:nvPr>
            <p:ph type="title"/>
          </p:nvPr>
        </p:nvSpPr>
        <p:spPr/>
        <p:txBody>
          <a:bodyPr/>
          <a:lstStyle/>
          <a:p>
            <a:r>
              <a:rPr lang="en-US"/>
              <a:t>LinkedIn Posts Table | Pointer (KRO-NCRV) - 15 of 26</a:t>
            </a:r>
          </a:p>
        </p:txBody>
      </p:sp>
      <p:graphicFrame>
        <p:nvGraphicFramePr>
          <p:cNvPr id="5" name="Table Placeholder 4">
            <a:extLst>
              <a:ext uri="{FF2B5EF4-FFF2-40B4-BE49-F238E27FC236}">
                <a16:creationId xmlns:a16="http://schemas.microsoft.com/office/drawing/2014/main" id="{E8F8DE3C-3D74-4DBF-A13C-AC54D509A0B7}"/>
              </a:ext>
            </a:extLst>
          </p:cNvPr>
          <p:cNvGraphicFramePr>
            <a:graphicFrameLocks noGrp="1"/>
          </p:cNvGraphicFramePr>
          <p:nvPr>
            <p:ph type="tbl" sz="quarter" idx="13"/>
            <p:extLst>
              <p:ext uri="{D42A27DB-BD31-4B8C-83A1-F6EECF244321}">
                <p14:modId xmlns:p14="http://schemas.microsoft.com/office/powerpoint/2010/main" val="1880154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817516666"/>
                    </a:ext>
                  </a:extLst>
                </a:gridCol>
                <a:gridCol w="1645920">
                  <a:extLst>
                    <a:ext uri="{9D8B030D-6E8A-4147-A177-3AD203B41FA5}">
                      <a16:colId xmlns:a16="http://schemas.microsoft.com/office/drawing/2014/main" val="2487618256"/>
                    </a:ext>
                  </a:extLst>
                </a:gridCol>
                <a:gridCol w="576072">
                  <a:extLst>
                    <a:ext uri="{9D8B030D-6E8A-4147-A177-3AD203B41FA5}">
                      <a16:colId xmlns:a16="http://schemas.microsoft.com/office/drawing/2014/main" val="3361298113"/>
                    </a:ext>
                  </a:extLst>
                </a:gridCol>
                <a:gridCol w="576072">
                  <a:extLst>
                    <a:ext uri="{9D8B030D-6E8A-4147-A177-3AD203B41FA5}">
                      <a16:colId xmlns:a16="http://schemas.microsoft.com/office/drawing/2014/main" val="583383927"/>
                    </a:ext>
                  </a:extLst>
                </a:gridCol>
                <a:gridCol w="576072">
                  <a:extLst>
                    <a:ext uri="{9D8B030D-6E8A-4147-A177-3AD203B41FA5}">
                      <a16:colId xmlns:a16="http://schemas.microsoft.com/office/drawing/2014/main" val="1533936579"/>
                    </a:ext>
                  </a:extLst>
                </a:gridCol>
                <a:gridCol w="576072">
                  <a:extLst>
                    <a:ext uri="{9D8B030D-6E8A-4147-A177-3AD203B41FA5}">
                      <a16:colId xmlns:a16="http://schemas.microsoft.com/office/drawing/2014/main" val="4026747276"/>
                    </a:ext>
                  </a:extLst>
                </a:gridCol>
                <a:gridCol w="576072">
                  <a:extLst>
                    <a:ext uri="{9D8B030D-6E8A-4147-A177-3AD203B41FA5}">
                      <a16:colId xmlns:a16="http://schemas.microsoft.com/office/drawing/2014/main" val="3358613516"/>
                    </a:ext>
                  </a:extLst>
                </a:gridCol>
                <a:gridCol w="576072">
                  <a:extLst>
                    <a:ext uri="{9D8B030D-6E8A-4147-A177-3AD203B41FA5}">
                      <a16:colId xmlns:a16="http://schemas.microsoft.com/office/drawing/2014/main" val="1107204151"/>
                    </a:ext>
                  </a:extLst>
                </a:gridCol>
                <a:gridCol w="576072">
                  <a:extLst>
                    <a:ext uri="{9D8B030D-6E8A-4147-A177-3AD203B41FA5}">
                      <a16:colId xmlns:a16="http://schemas.microsoft.com/office/drawing/2014/main" val="454274640"/>
                    </a:ext>
                  </a:extLst>
                </a:gridCol>
                <a:gridCol w="576072">
                  <a:extLst>
                    <a:ext uri="{9D8B030D-6E8A-4147-A177-3AD203B41FA5}">
                      <a16:colId xmlns:a16="http://schemas.microsoft.com/office/drawing/2014/main" val="4007932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929588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Pointer (KRO-NCRV) - 2026-04-22 18:16:23</a:t>
                      </a:r>
                      <a:r>
                        <a:rPr kumimoji="0" lang="nl-NL" sz="1000" b="0" i="0" u="none" strike="noStrike" kern="1200" cap="none" spc="0" normalizeH="0" baseline="0" noProof="0">
                          <a:ln>
                            <a:noFill/>
                          </a:ln>
                          <a:solidFill>
                            <a:prstClr val="black"/>
                          </a:solidFill>
                          <a:effectLst/>
                          <a:uLnTx/>
                          <a:uFillTx/>
                          <a:latin typeface="Calibri"/>
                          <a:ea typeface="+mn-ea"/>
                          <a:cs typeface="+mn-cs"/>
                        </a:rPr>
                        <a:t>
 Is het gevaarlijk als je hond ontlasting eet van een drugsgebruiker? 'Vervelend,' zegt dierenarts Joyce, 'maar gelukkig vrijwel nooit dodelijk'. ⁠
Het aantal crackgebruikers groeit vertellen veldwerkers ons. Meer weten over dit toenemende probleem? Bekijk het via: https://lnkd.in/ekCznapz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1021</a:t>
                      </a:r>
                    </a:p>
                  </a:txBody>
                  <a:tcPr/>
                </a:tc>
                <a:extLst>
                  <a:ext uri="{0D108BD9-81ED-4DB2-BD59-A6C34878D82A}">
                    <a16:rowId xmlns:a16="http://schemas.microsoft.com/office/drawing/2014/main" val="3061997378"/>
                  </a:ext>
                </a:extLst>
              </a:tr>
            </a:tbl>
          </a:graphicData>
        </a:graphic>
      </p:graphicFrame>
      <p:sp>
        <p:nvSpPr>
          <p:cNvPr id="4" name="Text Placeholder 3">
            <a:extLst>
              <a:ext uri="{FF2B5EF4-FFF2-40B4-BE49-F238E27FC236}">
                <a16:creationId xmlns:a16="http://schemas.microsoft.com/office/drawing/2014/main" id="{E6C9D827-ACB4-4408-BDAE-C38886479D36}"/>
              </a:ext>
            </a:extLst>
          </p:cNvPr>
          <p:cNvSpPr>
            <a:spLocks noGrp="1"/>
          </p:cNvSpPr>
          <p:nvPr>
            <p:ph type="body" sz="quarter" idx="14"/>
          </p:nvPr>
        </p:nvSpPr>
        <p:spPr/>
        <p:txBody>
          <a:bodyPr/>
          <a:lstStyle/>
          <a:p>
            <a:r>
              <a:rPr lang="en-US"/>
              <a:t>01/01/2026 - 04/30/2026</a:t>
            </a:r>
          </a:p>
        </p:txBody>
      </p:sp>
    </p:spTree>
    <p:extLst>
      <p:ext uri="{BB962C8B-B14F-4D97-AF65-F5344CB8AC3E}">
        <p14:creationId xmlns:p14="http://schemas.microsoft.com/office/powerpoint/2010/main" val="34258328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4A620-45B8-4DE7-92DD-33AB7BD2F25B}"/>
              </a:ext>
            </a:extLst>
          </p:cNvPr>
          <p:cNvSpPr>
            <a:spLocks noGrp="1"/>
          </p:cNvSpPr>
          <p:nvPr>
            <p:ph type="title"/>
          </p:nvPr>
        </p:nvSpPr>
        <p:spPr/>
        <p:txBody>
          <a:bodyPr/>
          <a:lstStyle/>
          <a:p>
            <a:r>
              <a:rPr lang="en-US"/>
              <a:t>LinkedIn Posts Table | Pointer (KRO-NCRV) - 16 of 26</a:t>
            </a:r>
          </a:p>
        </p:txBody>
      </p:sp>
      <p:graphicFrame>
        <p:nvGraphicFramePr>
          <p:cNvPr id="5" name="Table Placeholder 4">
            <a:extLst>
              <a:ext uri="{FF2B5EF4-FFF2-40B4-BE49-F238E27FC236}">
                <a16:creationId xmlns:a16="http://schemas.microsoft.com/office/drawing/2014/main" id="{FC357458-69C1-4A09-9752-D2FEB725A47F}"/>
              </a:ext>
            </a:extLst>
          </p:cNvPr>
          <p:cNvGraphicFramePr>
            <a:graphicFrameLocks noGrp="1"/>
          </p:cNvGraphicFramePr>
          <p:nvPr>
            <p:ph type="tbl" sz="quarter" idx="13"/>
            <p:extLst>
              <p:ext uri="{D42A27DB-BD31-4B8C-83A1-F6EECF244321}">
                <p14:modId xmlns:p14="http://schemas.microsoft.com/office/powerpoint/2010/main" val="3524748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93721350"/>
                    </a:ext>
                  </a:extLst>
                </a:gridCol>
                <a:gridCol w="1645920">
                  <a:extLst>
                    <a:ext uri="{9D8B030D-6E8A-4147-A177-3AD203B41FA5}">
                      <a16:colId xmlns:a16="http://schemas.microsoft.com/office/drawing/2014/main" val="1747549747"/>
                    </a:ext>
                  </a:extLst>
                </a:gridCol>
                <a:gridCol w="576072">
                  <a:extLst>
                    <a:ext uri="{9D8B030D-6E8A-4147-A177-3AD203B41FA5}">
                      <a16:colId xmlns:a16="http://schemas.microsoft.com/office/drawing/2014/main" val="1346277960"/>
                    </a:ext>
                  </a:extLst>
                </a:gridCol>
                <a:gridCol w="576072">
                  <a:extLst>
                    <a:ext uri="{9D8B030D-6E8A-4147-A177-3AD203B41FA5}">
                      <a16:colId xmlns:a16="http://schemas.microsoft.com/office/drawing/2014/main" val="2021870407"/>
                    </a:ext>
                  </a:extLst>
                </a:gridCol>
                <a:gridCol w="576072">
                  <a:extLst>
                    <a:ext uri="{9D8B030D-6E8A-4147-A177-3AD203B41FA5}">
                      <a16:colId xmlns:a16="http://schemas.microsoft.com/office/drawing/2014/main" val="2569996590"/>
                    </a:ext>
                  </a:extLst>
                </a:gridCol>
                <a:gridCol w="576072">
                  <a:extLst>
                    <a:ext uri="{9D8B030D-6E8A-4147-A177-3AD203B41FA5}">
                      <a16:colId xmlns:a16="http://schemas.microsoft.com/office/drawing/2014/main" val="1619150845"/>
                    </a:ext>
                  </a:extLst>
                </a:gridCol>
                <a:gridCol w="576072">
                  <a:extLst>
                    <a:ext uri="{9D8B030D-6E8A-4147-A177-3AD203B41FA5}">
                      <a16:colId xmlns:a16="http://schemas.microsoft.com/office/drawing/2014/main" val="290834119"/>
                    </a:ext>
                  </a:extLst>
                </a:gridCol>
                <a:gridCol w="576072">
                  <a:extLst>
                    <a:ext uri="{9D8B030D-6E8A-4147-A177-3AD203B41FA5}">
                      <a16:colId xmlns:a16="http://schemas.microsoft.com/office/drawing/2014/main" val="2373401915"/>
                    </a:ext>
                  </a:extLst>
                </a:gridCol>
                <a:gridCol w="576072">
                  <a:extLst>
                    <a:ext uri="{9D8B030D-6E8A-4147-A177-3AD203B41FA5}">
                      <a16:colId xmlns:a16="http://schemas.microsoft.com/office/drawing/2014/main" val="425439616"/>
                    </a:ext>
                  </a:extLst>
                </a:gridCol>
                <a:gridCol w="576072">
                  <a:extLst>
                    <a:ext uri="{9D8B030D-6E8A-4147-A177-3AD203B41FA5}">
                      <a16:colId xmlns:a16="http://schemas.microsoft.com/office/drawing/2014/main" val="529037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06077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Pointer (KRO-NCRV) - 2026-04-22 12:01:00</a:t>
                      </a:r>
                      <a:r>
                        <a:rPr kumimoji="0" lang="nl-NL" sz="1000" b="0" i="0" u="none" strike="noStrike" kern="1200" cap="none" spc="0" normalizeH="0" baseline="0" noProof="0">
                          <a:ln>
                            <a:noFill/>
                          </a:ln>
                          <a:solidFill>
                            <a:prstClr val="black"/>
                          </a:solidFill>
                          <a:effectLst/>
                          <a:uLnTx/>
                          <a:uFillTx/>
                          <a:latin typeface="Calibri"/>
                          <a:ea typeface="+mn-ea"/>
                          <a:cs typeface="+mn-cs"/>
                        </a:rPr>
                        <a:t>
 Ruim 4 jaar lang, vaak meerdere dagen in de week, maakte een 25-jarige man stiekem seksueel getinte foto’s en video’s van vrouwen op straat. Nadat hij op heterdaad werd betrapt, stond hij afgelopen week voor de rechter. “Het zijn echt hele nare feiten en u heeft enorme inbreuk gemaakt op de privacy van deze vrouwen.” 
Lees meer: https://lnkd.in/d9B8dK3W
Lisette van Vliet | KRO-NCRV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3.7490317583269 %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0209132"/>
                  </a:ext>
                </a:extLst>
              </a:tr>
            </a:tbl>
          </a:graphicData>
        </a:graphic>
      </p:graphicFrame>
      <p:sp>
        <p:nvSpPr>
          <p:cNvPr id="4" name="Text Placeholder 3">
            <a:extLst>
              <a:ext uri="{FF2B5EF4-FFF2-40B4-BE49-F238E27FC236}">
                <a16:creationId xmlns:a16="http://schemas.microsoft.com/office/drawing/2014/main" id="{C41365C8-E186-4476-8FBC-49385DF5D7DB}"/>
              </a:ext>
            </a:extLst>
          </p:cNvPr>
          <p:cNvSpPr>
            <a:spLocks noGrp="1"/>
          </p:cNvSpPr>
          <p:nvPr>
            <p:ph type="body" sz="quarter" idx="14"/>
          </p:nvPr>
        </p:nvSpPr>
        <p:spPr/>
        <p:txBody>
          <a:bodyPr/>
          <a:lstStyle/>
          <a:p>
            <a:r>
              <a:rPr lang="en-US"/>
              <a:t>01/01/2026 - 04/30/2026</a:t>
            </a:r>
          </a:p>
        </p:txBody>
      </p:sp>
    </p:spTree>
    <p:extLst>
      <p:ext uri="{BB962C8B-B14F-4D97-AF65-F5344CB8AC3E}">
        <p14:creationId xmlns:p14="http://schemas.microsoft.com/office/powerpoint/2010/main" val="22226216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0DB49-2052-4926-82E7-A35F895FAE9C}"/>
              </a:ext>
            </a:extLst>
          </p:cNvPr>
          <p:cNvSpPr>
            <a:spLocks noGrp="1"/>
          </p:cNvSpPr>
          <p:nvPr>
            <p:ph type="title"/>
          </p:nvPr>
        </p:nvSpPr>
        <p:spPr/>
        <p:txBody>
          <a:bodyPr/>
          <a:lstStyle/>
          <a:p>
            <a:r>
              <a:rPr lang="en-US"/>
              <a:t>LinkedIn Posts Table | Pointer (KRO-NCRV) - 17 of 26</a:t>
            </a:r>
          </a:p>
        </p:txBody>
      </p:sp>
      <p:graphicFrame>
        <p:nvGraphicFramePr>
          <p:cNvPr id="5" name="Table Placeholder 4">
            <a:extLst>
              <a:ext uri="{FF2B5EF4-FFF2-40B4-BE49-F238E27FC236}">
                <a16:creationId xmlns:a16="http://schemas.microsoft.com/office/drawing/2014/main" id="{6ED57C39-4731-40D6-BF70-441095EA3BE2}"/>
              </a:ext>
            </a:extLst>
          </p:cNvPr>
          <p:cNvGraphicFramePr>
            <a:graphicFrameLocks noGrp="1"/>
          </p:cNvGraphicFramePr>
          <p:nvPr>
            <p:ph type="tbl" sz="quarter" idx="13"/>
            <p:extLst>
              <p:ext uri="{D42A27DB-BD31-4B8C-83A1-F6EECF244321}">
                <p14:modId xmlns:p14="http://schemas.microsoft.com/office/powerpoint/2010/main" val="2068512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28645616"/>
                    </a:ext>
                  </a:extLst>
                </a:gridCol>
                <a:gridCol w="1645920">
                  <a:extLst>
                    <a:ext uri="{9D8B030D-6E8A-4147-A177-3AD203B41FA5}">
                      <a16:colId xmlns:a16="http://schemas.microsoft.com/office/drawing/2014/main" val="716272917"/>
                    </a:ext>
                  </a:extLst>
                </a:gridCol>
                <a:gridCol w="576072">
                  <a:extLst>
                    <a:ext uri="{9D8B030D-6E8A-4147-A177-3AD203B41FA5}">
                      <a16:colId xmlns:a16="http://schemas.microsoft.com/office/drawing/2014/main" val="1426176913"/>
                    </a:ext>
                  </a:extLst>
                </a:gridCol>
                <a:gridCol w="576072">
                  <a:extLst>
                    <a:ext uri="{9D8B030D-6E8A-4147-A177-3AD203B41FA5}">
                      <a16:colId xmlns:a16="http://schemas.microsoft.com/office/drawing/2014/main" val="1654610708"/>
                    </a:ext>
                  </a:extLst>
                </a:gridCol>
                <a:gridCol w="576072">
                  <a:extLst>
                    <a:ext uri="{9D8B030D-6E8A-4147-A177-3AD203B41FA5}">
                      <a16:colId xmlns:a16="http://schemas.microsoft.com/office/drawing/2014/main" val="1430147231"/>
                    </a:ext>
                  </a:extLst>
                </a:gridCol>
                <a:gridCol w="576072">
                  <a:extLst>
                    <a:ext uri="{9D8B030D-6E8A-4147-A177-3AD203B41FA5}">
                      <a16:colId xmlns:a16="http://schemas.microsoft.com/office/drawing/2014/main" val="2683861839"/>
                    </a:ext>
                  </a:extLst>
                </a:gridCol>
                <a:gridCol w="576072">
                  <a:extLst>
                    <a:ext uri="{9D8B030D-6E8A-4147-A177-3AD203B41FA5}">
                      <a16:colId xmlns:a16="http://schemas.microsoft.com/office/drawing/2014/main" val="2926686296"/>
                    </a:ext>
                  </a:extLst>
                </a:gridCol>
                <a:gridCol w="576072">
                  <a:extLst>
                    <a:ext uri="{9D8B030D-6E8A-4147-A177-3AD203B41FA5}">
                      <a16:colId xmlns:a16="http://schemas.microsoft.com/office/drawing/2014/main" val="3057539102"/>
                    </a:ext>
                  </a:extLst>
                </a:gridCol>
                <a:gridCol w="576072">
                  <a:extLst>
                    <a:ext uri="{9D8B030D-6E8A-4147-A177-3AD203B41FA5}">
                      <a16:colId xmlns:a16="http://schemas.microsoft.com/office/drawing/2014/main" val="4152089854"/>
                    </a:ext>
                  </a:extLst>
                </a:gridCol>
                <a:gridCol w="576072">
                  <a:extLst>
                    <a:ext uri="{9D8B030D-6E8A-4147-A177-3AD203B41FA5}">
                      <a16:colId xmlns:a16="http://schemas.microsoft.com/office/drawing/2014/main" val="88192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10723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Pointer (KRO-NCRV) - 2026-04-22 09:30:16</a:t>
                      </a:r>
                      <a:r>
                        <a:rPr kumimoji="0" lang="nl-NL" sz="1000" b="0" i="0" u="none" strike="noStrike" kern="1200" cap="none" spc="0" normalizeH="0" baseline="0" noProof="0">
                          <a:ln>
                            <a:noFill/>
                          </a:ln>
                          <a:solidFill>
                            <a:prstClr val="black"/>
                          </a:solidFill>
                          <a:effectLst/>
                          <a:uLnTx/>
                          <a:uFillTx/>
                          <a:latin typeface="Calibri"/>
                          <a:ea typeface="+mn-ea"/>
                          <a:cs typeface="+mn-cs"/>
                        </a:rPr>
                        <a:t>
 Kinderen bewegen steeds minder. Niet omdat ze niet willen, maar omdat het leven eromheen druk is. Ouders met volle agenda’s, schermen die verleiden en schooldagen die vol zitten. Daardoor hebben ze op latere leeftijd een hogere kans op gezondheidsproblemen. Hoe keren we het tij? Journalistiek onderzoeksplatfom Pointer (KRO-NCRV) gaat in een podcast, radio- en tv-uitzending en een reeks online publicaties op zoek naar hoe we dit patroon kunnen doorbreken. 
Lees verder: https://lnkd.in/dtvC_6zC
KRO-NCRV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5.6746805284817 %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6731259"/>
                  </a:ext>
                </a:extLst>
              </a:tr>
            </a:tbl>
          </a:graphicData>
        </a:graphic>
      </p:graphicFrame>
      <p:sp>
        <p:nvSpPr>
          <p:cNvPr id="4" name="Text Placeholder 3">
            <a:extLst>
              <a:ext uri="{FF2B5EF4-FFF2-40B4-BE49-F238E27FC236}">
                <a16:creationId xmlns:a16="http://schemas.microsoft.com/office/drawing/2014/main" id="{0516CBDC-8D49-41A5-B4B8-24148DFB2E88}"/>
              </a:ext>
            </a:extLst>
          </p:cNvPr>
          <p:cNvSpPr>
            <a:spLocks noGrp="1"/>
          </p:cNvSpPr>
          <p:nvPr>
            <p:ph type="body" sz="quarter" idx="14"/>
          </p:nvPr>
        </p:nvSpPr>
        <p:spPr/>
        <p:txBody>
          <a:bodyPr/>
          <a:lstStyle/>
          <a:p>
            <a:r>
              <a:rPr lang="en-US"/>
              <a:t>01/01/2026 - 04/30/2026</a:t>
            </a:r>
          </a:p>
        </p:txBody>
      </p:sp>
    </p:spTree>
    <p:extLst>
      <p:ext uri="{BB962C8B-B14F-4D97-AF65-F5344CB8AC3E}">
        <p14:creationId xmlns:p14="http://schemas.microsoft.com/office/powerpoint/2010/main" val="32128422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F6FD0-0687-41C1-BE5A-E70E880E8738}"/>
              </a:ext>
            </a:extLst>
          </p:cNvPr>
          <p:cNvSpPr>
            <a:spLocks noGrp="1"/>
          </p:cNvSpPr>
          <p:nvPr>
            <p:ph type="title"/>
          </p:nvPr>
        </p:nvSpPr>
        <p:spPr/>
        <p:txBody>
          <a:bodyPr/>
          <a:lstStyle/>
          <a:p>
            <a:r>
              <a:rPr lang="en-US"/>
              <a:t>LinkedIn Posts Table | Pointer (KRO-NCRV) - 18 of 26</a:t>
            </a:r>
          </a:p>
        </p:txBody>
      </p:sp>
      <p:graphicFrame>
        <p:nvGraphicFramePr>
          <p:cNvPr id="5" name="Table Placeholder 4">
            <a:extLst>
              <a:ext uri="{FF2B5EF4-FFF2-40B4-BE49-F238E27FC236}">
                <a16:creationId xmlns:a16="http://schemas.microsoft.com/office/drawing/2014/main" id="{F3638EBD-AD14-47F7-AE83-DFCD51457AE5}"/>
              </a:ext>
            </a:extLst>
          </p:cNvPr>
          <p:cNvGraphicFramePr>
            <a:graphicFrameLocks noGrp="1"/>
          </p:cNvGraphicFramePr>
          <p:nvPr>
            <p:ph type="tbl" sz="quarter" idx="13"/>
            <p:extLst>
              <p:ext uri="{D42A27DB-BD31-4B8C-83A1-F6EECF244321}">
                <p14:modId xmlns:p14="http://schemas.microsoft.com/office/powerpoint/2010/main" val="701305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676407374"/>
                    </a:ext>
                  </a:extLst>
                </a:gridCol>
                <a:gridCol w="1645920">
                  <a:extLst>
                    <a:ext uri="{9D8B030D-6E8A-4147-A177-3AD203B41FA5}">
                      <a16:colId xmlns:a16="http://schemas.microsoft.com/office/drawing/2014/main" val="4117854425"/>
                    </a:ext>
                  </a:extLst>
                </a:gridCol>
                <a:gridCol w="576072">
                  <a:extLst>
                    <a:ext uri="{9D8B030D-6E8A-4147-A177-3AD203B41FA5}">
                      <a16:colId xmlns:a16="http://schemas.microsoft.com/office/drawing/2014/main" val="583077113"/>
                    </a:ext>
                  </a:extLst>
                </a:gridCol>
                <a:gridCol w="576072">
                  <a:extLst>
                    <a:ext uri="{9D8B030D-6E8A-4147-A177-3AD203B41FA5}">
                      <a16:colId xmlns:a16="http://schemas.microsoft.com/office/drawing/2014/main" val="3649492301"/>
                    </a:ext>
                  </a:extLst>
                </a:gridCol>
                <a:gridCol w="576072">
                  <a:extLst>
                    <a:ext uri="{9D8B030D-6E8A-4147-A177-3AD203B41FA5}">
                      <a16:colId xmlns:a16="http://schemas.microsoft.com/office/drawing/2014/main" val="3222620858"/>
                    </a:ext>
                  </a:extLst>
                </a:gridCol>
                <a:gridCol w="576072">
                  <a:extLst>
                    <a:ext uri="{9D8B030D-6E8A-4147-A177-3AD203B41FA5}">
                      <a16:colId xmlns:a16="http://schemas.microsoft.com/office/drawing/2014/main" val="2343473025"/>
                    </a:ext>
                  </a:extLst>
                </a:gridCol>
                <a:gridCol w="576072">
                  <a:extLst>
                    <a:ext uri="{9D8B030D-6E8A-4147-A177-3AD203B41FA5}">
                      <a16:colId xmlns:a16="http://schemas.microsoft.com/office/drawing/2014/main" val="3173999263"/>
                    </a:ext>
                  </a:extLst>
                </a:gridCol>
                <a:gridCol w="576072">
                  <a:extLst>
                    <a:ext uri="{9D8B030D-6E8A-4147-A177-3AD203B41FA5}">
                      <a16:colId xmlns:a16="http://schemas.microsoft.com/office/drawing/2014/main" val="1282160870"/>
                    </a:ext>
                  </a:extLst>
                </a:gridCol>
                <a:gridCol w="576072">
                  <a:extLst>
                    <a:ext uri="{9D8B030D-6E8A-4147-A177-3AD203B41FA5}">
                      <a16:colId xmlns:a16="http://schemas.microsoft.com/office/drawing/2014/main" val="2417645077"/>
                    </a:ext>
                  </a:extLst>
                </a:gridCol>
                <a:gridCol w="576072">
                  <a:extLst>
                    <a:ext uri="{9D8B030D-6E8A-4147-A177-3AD203B41FA5}">
                      <a16:colId xmlns:a16="http://schemas.microsoft.com/office/drawing/2014/main" val="2467658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690130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Pointer (KRO-NCRV) - 2026-04-21 16:00:17</a:t>
                      </a:r>
                      <a:r>
                        <a:rPr kumimoji="0" lang="nl-NL" sz="1000" b="0" i="0" u="none" strike="noStrike" kern="1200" cap="none" spc="0" normalizeH="0" baseline="0" noProof="0">
                          <a:ln>
                            <a:noFill/>
                          </a:ln>
                          <a:solidFill>
                            <a:prstClr val="black"/>
                          </a:solidFill>
                          <a:effectLst/>
                          <a:uLnTx/>
                          <a:uFillTx/>
                          <a:latin typeface="Calibri"/>
                          <a:ea typeface="+mn-ea"/>
                          <a:cs typeface="+mn-cs"/>
                        </a:rPr>
                        <a:t>
 “Als ik niet met ze naar bed wilde gooiden ze me eruit”🙈
Nadat Evy als tiener verslaafd raakt aan haar ADHD-medicatie, glijdt ze langzaam af naar zwaardere middelen. Ze raakt haar huis en papieren kwijt en zwerft maandenlang rond als spookburger. Tot ze het roer omgooit. Nu is ze 9 maanden clean, heeft ze weer contact met haar familie en pakt ze haar leven opnieuw op vanuit haar omgebouwde busje. 
#clean #herstel #vanlife #verslaving #dakloos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8.0977620730271 %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3541</a:t>
                      </a:r>
                    </a:p>
                  </a:txBody>
                  <a:tcPr/>
                </a:tc>
                <a:extLst>
                  <a:ext uri="{0D108BD9-81ED-4DB2-BD59-A6C34878D82A}">
                    <a16:rowId xmlns:a16="http://schemas.microsoft.com/office/drawing/2014/main" val="4138623105"/>
                  </a:ext>
                </a:extLst>
              </a:tr>
            </a:tbl>
          </a:graphicData>
        </a:graphic>
      </p:graphicFrame>
      <p:sp>
        <p:nvSpPr>
          <p:cNvPr id="4" name="Text Placeholder 3">
            <a:extLst>
              <a:ext uri="{FF2B5EF4-FFF2-40B4-BE49-F238E27FC236}">
                <a16:creationId xmlns:a16="http://schemas.microsoft.com/office/drawing/2014/main" id="{5DB10257-59BC-4497-B699-AB297A7BFBBB}"/>
              </a:ext>
            </a:extLst>
          </p:cNvPr>
          <p:cNvSpPr>
            <a:spLocks noGrp="1"/>
          </p:cNvSpPr>
          <p:nvPr>
            <p:ph type="body" sz="quarter" idx="14"/>
          </p:nvPr>
        </p:nvSpPr>
        <p:spPr/>
        <p:txBody>
          <a:bodyPr/>
          <a:lstStyle/>
          <a:p>
            <a:r>
              <a:rPr lang="en-US"/>
              <a:t>01/01/2026 - 04/30/2026</a:t>
            </a:r>
          </a:p>
        </p:txBody>
      </p:sp>
    </p:spTree>
    <p:extLst>
      <p:ext uri="{BB962C8B-B14F-4D97-AF65-F5344CB8AC3E}">
        <p14:creationId xmlns:p14="http://schemas.microsoft.com/office/powerpoint/2010/main" val="34668667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D0FF3-1AA3-47D1-AAB6-E59C36C5E892}"/>
              </a:ext>
            </a:extLst>
          </p:cNvPr>
          <p:cNvSpPr>
            <a:spLocks noGrp="1"/>
          </p:cNvSpPr>
          <p:nvPr>
            <p:ph type="title"/>
          </p:nvPr>
        </p:nvSpPr>
        <p:spPr/>
        <p:txBody>
          <a:bodyPr/>
          <a:lstStyle/>
          <a:p>
            <a:r>
              <a:rPr lang="en-US"/>
              <a:t>LinkedIn Posts Table | Pointer (KRO-NCRV) - 19 of 26</a:t>
            </a:r>
          </a:p>
        </p:txBody>
      </p:sp>
      <p:graphicFrame>
        <p:nvGraphicFramePr>
          <p:cNvPr id="5" name="Table Placeholder 4">
            <a:extLst>
              <a:ext uri="{FF2B5EF4-FFF2-40B4-BE49-F238E27FC236}">
                <a16:creationId xmlns:a16="http://schemas.microsoft.com/office/drawing/2014/main" id="{8FAA33BE-F747-467C-A9B3-8F495D7F05FC}"/>
              </a:ext>
            </a:extLst>
          </p:cNvPr>
          <p:cNvGraphicFramePr>
            <a:graphicFrameLocks noGrp="1"/>
          </p:cNvGraphicFramePr>
          <p:nvPr>
            <p:ph type="tbl" sz="quarter" idx="13"/>
            <p:extLst>
              <p:ext uri="{D42A27DB-BD31-4B8C-83A1-F6EECF244321}">
                <p14:modId xmlns:p14="http://schemas.microsoft.com/office/powerpoint/2010/main" val="2979924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62545801"/>
                    </a:ext>
                  </a:extLst>
                </a:gridCol>
                <a:gridCol w="1645920">
                  <a:extLst>
                    <a:ext uri="{9D8B030D-6E8A-4147-A177-3AD203B41FA5}">
                      <a16:colId xmlns:a16="http://schemas.microsoft.com/office/drawing/2014/main" val="475002940"/>
                    </a:ext>
                  </a:extLst>
                </a:gridCol>
                <a:gridCol w="576072">
                  <a:extLst>
                    <a:ext uri="{9D8B030D-6E8A-4147-A177-3AD203B41FA5}">
                      <a16:colId xmlns:a16="http://schemas.microsoft.com/office/drawing/2014/main" val="1925810439"/>
                    </a:ext>
                  </a:extLst>
                </a:gridCol>
                <a:gridCol w="576072">
                  <a:extLst>
                    <a:ext uri="{9D8B030D-6E8A-4147-A177-3AD203B41FA5}">
                      <a16:colId xmlns:a16="http://schemas.microsoft.com/office/drawing/2014/main" val="1970473891"/>
                    </a:ext>
                  </a:extLst>
                </a:gridCol>
                <a:gridCol w="576072">
                  <a:extLst>
                    <a:ext uri="{9D8B030D-6E8A-4147-A177-3AD203B41FA5}">
                      <a16:colId xmlns:a16="http://schemas.microsoft.com/office/drawing/2014/main" val="3471376192"/>
                    </a:ext>
                  </a:extLst>
                </a:gridCol>
                <a:gridCol w="576072">
                  <a:extLst>
                    <a:ext uri="{9D8B030D-6E8A-4147-A177-3AD203B41FA5}">
                      <a16:colId xmlns:a16="http://schemas.microsoft.com/office/drawing/2014/main" val="2930211646"/>
                    </a:ext>
                  </a:extLst>
                </a:gridCol>
                <a:gridCol w="576072">
                  <a:extLst>
                    <a:ext uri="{9D8B030D-6E8A-4147-A177-3AD203B41FA5}">
                      <a16:colId xmlns:a16="http://schemas.microsoft.com/office/drawing/2014/main" val="1169014150"/>
                    </a:ext>
                  </a:extLst>
                </a:gridCol>
                <a:gridCol w="576072">
                  <a:extLst>
                    <a:ext uri="{9D8B030D-6E8A-4147-A177-3AD203B41FA5}">
                      <a16:colId xmlns:a16="http://schemas.microsoft.com/office/drawing/2014/main" val="3419648852"/>
                    </a:ext>
                  </a:extLst>
                </a:gridCol>
                <a:gridCol w="576072">
                  <a:extLst>
                    <a:ext uri="{9D8B030D-6E8A-4147-A177-3AD203B41FA5}">
                      <a16:colId xmlns:a16="http://schemas.microsoft.com/office/drawing/2014/main" val="1676820763"/>
                    </a:ext>
                  </a:extLst>
                </a:gridCol>
                <a:gridCol w="576072">
                  <a:extLst>
                    <a:ext uri="{9D8B030D-6E8A-4147-A177-3AD203B41FA5}">
                      <a16:colId xmlns:a16="http://schemas.microsoft.com/office/drawing/2014/main" val="1340388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09061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Pointer (KRO-NCRV) - 2026-04-21 12:30:03</a:t>
                      </a:r>
                      <a:r>
                        <a:rPr kumimoji="0" lang="nl-NL" sz="1000" b="0" i="0" u="none" strike="noStrike" kern="1200" cap="none" spc="0" normalizeH="0" baseline="0" noProof="0">
                          <a:ln>
                            <a:noFill/>
                          </a:ln>
                          <a:solidFill>
                            <a:prstClr val="black"/>
                          </a:solidFill>
                          <a:effectLst/>
                          <a:uLnTx/>
                          <a:uFillTx/>
                          <a:latin typeface="Calibri"/>
                          <a:ea typeface="+mn-ea"/>
                          <a:cs typeface="+mn-cs"/>
                        </a:rPr>
                        <a:t>
 Een partner die je afluistert, volgt, controleert en soms ook fysiek geweld tegen je gebruikt. Voor vrouwen die te maken hebben met intieme terreur is dit de harde realiteit. Het is vaak lastig ontsnappen uit de grip van zo’n partner. Maar eenmaal gevlucht en gescheiden zijn deze vrouwen vaak niet van hun ex verlost, zeker niet als er kinderen zijn. 
Advocaat Ingrid Vledder legt uit en geeft tips: https://lnkd.in/d8wNY5Wd
Marjolein Schut | Yvonne Verkaik \| KRO-NCRV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6.4723113404938 %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30984171"/>
                  </a:ext>
                </a:extLst>
              </a:tr>
            </a:tbl>
          </a:graphicData>
        </a:graphic>
      </p:graphicFrame>
      <p:sp>
        <p:nvSpPr>
          <p:cNvPr id="4" name="Text Placeholder 3">
            <a:extLst>
              <a:ext uri="{FF2B5EF4-FFF2-40B4-BE49-F238E27FC236}">
                <a16:creationId xmlns:a16="http://schemas.microsoft.com/office/drawing/2014/main" id="{11720E52-55E0-46E4-B154-7AC747D85C90}"/>
              </a:ext>
            </a:extLst>
          </p:cNvPr>
          <p:cNvSpPr>
            <a:spLocks noGrp="1"/>
          </p:cNvSpPr>
          <p:nvPr>
            <p:ph type="body" sz="quarter" idx="14"/>
          </p:nvPr>
        </p:nvSpPr>
        <p:spPr/>
        <p:txBody>
          <a:bodyPr/>
          <a:lstStyle/>
          <a:p>
            <a:r>
              <a:rPr lang="en-US"/>
              <a:t>01/01/2026 - 04/30/2026</a:t>
            </a:r>
          </a:p>
        </p:txBody>
      </p:sp>
    </p:spTree>
    <p:extLst>
      <p:ext uri="{BB962C8B-B14F-4D97-AF65-F5344CB8AC3E}">
        <p14:creationId xmlns:p14="http://schemas.microsoft.com/office/powerpoint/2010/main" val="33422755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F0520-10AD-4768-91B3-82DE81B2AD6F}"/>
              </a:ext>
            </a:extLst>
          </p:cNvPr>
          <p:cNvSpPr>
            <a:spLocks noGrp="1"/>
          </p:cNvSpPr>
          <p:nvPr>
            <p:ph type="title"/>
          </p:nvPr>
        </p:nvSpPr>
        <p:spPr/>
        <p:txBody>
          <a:bodyPr/>
          <a:lstStyle/>
          <a:p>
            <a:r>
              <a:rPr lang="en-US"/>
              <a:t>LinkedIn Posts Table | Pointer (KRO-NCRV) - 20 of 26</a:t>
            </a:r>
          </a:p>
        </p:txBody>
      </p:sp>
      <p:graphicFrame>
        <p:nvGraphicFramePr>
          <p:cNvPr id="5" name="Table Placeholder 4">
            <a:extLst>
              <a:ext uri="{FF2B5EF4-FFF2-40B4-BE49-F238E27FC236}">
                <a16:creationId xmlns:a16="http://schemas.microsoft.com/office/drawing/2014/main" id="{0D4AC72B-35EC-4D6D-A909-0611CCA11893}"/>
              </a:ext>
            </a:extLst>
          </p:cNvPr>
          <p:cNvGraphicFramePr>
            <a:graphicFrameLocks noGrp="1"/>
          </p:cNvGraphicFramePr>
          <p:nvPr>
            <p:ph type="tbl" sz="quarter" idx="13"/>
            <p:extLst>
              <p:ext uri="{D42A27DB-BD31-4B8C-83A1-F6EECF244321}">
                <p14:modId xmlns:p14="http://schemas.microsoft.com/office/powerpoint/2010/main" val="706182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580491703"/>
                    </a:ext>
                  </a:extLst>
                </a:gridCol>
                <a:gridCol w="1645920">
                  <a:extLst>
                    <a:ext uri="{9D8B030D-6E8A-4147-A177-3AD203B41FA5}">
                      <a16:colId xmlns:a16="http://schemas.microsoft.com/office/drawing/2014/main" val="2129367929"/>
                    </a:ext>
                  </a:extLst>
                </a:gridCol>
                <a:gridCol w="576072">
                  <a:extLst>
                    <a:ext uri="{9D8B030D-6E8A-4147-A177-3AD203B41FA5}">
                      <a16:colId xmlns:a16="http://schemas.microsoft.com/office/drawing/2014/main" val="903362993"/>
                    </a:ext>
                  </a:extLst>
                </a:gridCol>
                <a:gridCol w="576072">
                  <a:extLst>
                    <a:ext uri="{9D8B030D-6E8A-4147-A177-3AD203B41FA5}">
                      <a16:colId xmlns:a16="http://schemas.microsoft.com/office/drawing/2014/main" val="1814848588"/>
                    </a:ext>
                  </a:extLst>
                </a:gridCol>
                <a:gridCol w="576072">
                  <a:extLst>
                    <a:ext uri="{9D8B030D-6E8A-4147-A177-3AD203B41FA5}">
                      <a16:colId xmlns:a16="http://schemas.microsoft.com/office/drawing/2014/main" val="3285395597"/>
                    </a:ext>
                  </a:extLst>
                </a:gridCol>
                <a:gridCol w="576072">
                  <a:extLst>
                    <a:ext uri="{9D8B030D-6E8A-4147-A177-3AD203B41FA5}">
                      <a16:colId xmlns:a16="http://schemas.microsoft.com/office/drawing/2014/main" val="255790752"/>
                    </a:ext>
                  </a:extLst>
                </a:gridCol>
                <a:gridCol w="576072">
                  <a:extLst>
                    <a:ext uri="{9D8B030D-6E8A-4147-A177-3AD203B41FA5}">
                      <a16:colId xmlns:a16="http://schemas.microsoft.com/office/drawing/2014/main" val="2422220750"/>
                    </a:ext>
                  </a:extLst>
                </a:gridCol>
                <a:gridCol w="576072">
                  <a:extLst>
                    <a:ext uri="{9D8B030D-6E8A-4147-A177-3AD203B41FA5}">
                      <a16:colId xmlns:a16="http://schemas.microsoft.com/office/drawing/2014/main" val="781253244"/>
                    </a:ext>
                  </a:extLst>
                </a:gridCol>
                <a:gridCol w="576072">
                  <a:extLst>
                    <a:ext uri="{9D8B030D-6E8A-4147-A177-3AD203B41FA5}">
                      <a16:colId xmlns:a16="http://schemas.microsoft.com/office/drawing/2014/main" val="2350104494"/>
                    </a:ext>
                  </a:extLst>
                </a:gridCol>
                <a:gridCol w="576072">
                  <a:extLst>
                    <a:ext uri="{9D8B030D-6E8A-4147-A177-3AD203B41FA5}">
                      <a16:colId xmlns:a16="http://schemas.microsoft.com/office/drawing/2014/main" val="3658396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833959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Pointer (KRO-NCRV) - 2026-04-20 13:15:40</a:t>
                      </a:r>
                      <a:r>
                        <a:rPr kumimoji="0" lang="nl-NL" sz="1000" b="0" i="0" u="none" strike="noStrike" kern="1200" cap="none" spc="0" normalizeH="0" baseline="0" noProof="0">
                          <a:ln>
                            <a:noFill/>
                          </a:ln>
                          <a:solidFill>
                            <a:prstClr val="black"/>
                          </a:solidFill>
                          <a:effectLst/>
                          <a:uLnTx/>
                          <a:uFillTx/>
                          <a:latin typeface="Calibri"/>
                          <a:ea typeface="+mn-ea"/>
                          <a:cs typeface="+mn-cs"/>
                        </a:rPr>
                        <a:t>
 Bij waterschappen en omgevingsdiensten liggen minstens duizend lozingsvergunningen op de plank, die voor het einde van 2027 moeten worden gecontroleerd. Dan moet Nederland voldoen aan de Europese norm voor schoon oppervlakte- en grondwater. "Als de chemische kwaliteit van het water niet op orde is, heeft dat consequenties voor de zuivering van ons drinkwater én onze gezondheid." Lees hier verder: https://lnkd.in/dVyqMmxg
Mijke van Wijk | Pointer (KRO-NCRV)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7.947350883039 %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61919471"/>
                  </a:ext>
                </a:extLst>
              </a:tr>
            </a:tbl>
          </a:graphicData>
        </a:graphic>
      </p:graphicFrame>
      <p:sp>
        <p:nvSpPr>
          <p:cNvPr id="4" name="Text Placeholder 3">
            <a:extLst>
              <a:ext uri="{FF2B5EF4-FFF2-40B4-BE49-F238E27FC236}">
                <a16:creationId xmlns:a16="http://schemas.microsoft.com/office/drawing/2014/main" id="{0E75F679-CF21-4954-8601-EF0AE9FF8E41}"/>
              </a:ext>
            </a:extLst>
          </p:cNvPr>
          <p:cNvSpPr>
            <a:spLocks noGrp="1"/>
          </p:cNvSpPr>
          <p:nvPr>
            <p:ph type="body" sz="quarter" idx="14"/>
          </p:nvPr>
        </p:nvSpPr>
        <p:spPr/>
        <p:txBody>
          <a:bodyPr/>
          <a:lstStyle/>
          <a:p>
            <a:r>
              <a:rPr lang="en-US"/>
              <a:t>01/01/2026 - 04/30/2026</a:t>
            </a:r>
          </a:p>
        </p:txBody>
      </p:sp>
    </p:spTree>
    <p:extLst>
      <p:ext uri="{BB962C8B-B14F-4D97-AF65-F5344CB8AC3E}">
        <p14:creationId xmlns:p14="http://schemas.microsoft.com/office/powerpoint/2010/main" val="23325654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C0461-EEE2-4F76-A3C8-6D05F948B95D}"/>
              </a:ext>
            </a:extLst>
          </p:cNvPr>
          <p:cNvSpPr>
            <a:spLocks noGrp="1"/>
          </p:cNvSpPr>
          <p:nvPr>
            <p:ph type="title"/>
          </p:nvPr>
        </p:nvSpPr>
        <p:spPr/>
        <p:txBody>
          <a:bodyPr/>
          <a:lstStyle/>
          <a:p>
            <a:r>
              <a:rPr lang="en-US"/>
              <a:t>LinkedIn Posts Table | Pointer (KRO-NCRV) - 21 of 26</a:t>
            </a:r>
          </a:p>
        </p:txBody>
      </p:sp>
      <p:graphicFrame>
        <p:nvGraphicFramePr>
          <p:cNvPr id="5" name="Table Placeholder 4">
            <a:extLst>
              <a:ext uri="{FF2B5EF4-FFF2-40B4-BE49-F238E27FC236}">
                <a16:creationId xmlns:a16="http://schemas.microsoft.com/office/drawing/2014/main" id="{F697898C-F9CE-4529-8FB5-9A1615A82B52}"/>
              </a:ext>
            </a:extLst>
          </p:cNvPr>
          <p:cNvGraphicFramePr>
            <a:graphicFrameLocks noGrp="1"/>
          </p:cNvGraphicFramePr>
          <p:nvPr>
            <p:ph type="tbl" sz="quarter" idx="13"/>
            <p:extLst>
              <p:ext uri="{D42A27DB-BD31-4B8C-83A1-F6EECF244321}">
                <p14:modId xmlns:p14="http://schemas.microsoft.com/office/powerpoint/2010/main" val="4196914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54825734"/>
                    </a:ext>
                  </a:extLst>
                </a:gridCol>
                <a:gridCol w="1645920">
                  <a:extLst>
                    <a:ext uri="{9D8B030D-6E8A-4147-A177-3AD203B41FA5}">
                      <a16:colId xmlns:a16="http://schemas.microsoft.com/office/drawing/2014/main" val="2441703041"/>
                    </a:ext>
                  </a:extLst>
                </a:gridCol>
                <a:gridCol w="576072">
                  <a:extLst>
                    <a:ext uri="{9D8B030D-6E8A-4147-A177-3AD203B41FA5}">
                      <a16:colId xmlns:a16="http://schemas.microsoft.com/office/drawing/2014/main" val="108832806"/>
                    </a:ext>
                  </a:extLst>
                </a:gridCol>
                <a:gridCol w="576072">
                  <a:extLst>
                    <a:ext uri="{9D8B030D-6E8A-4147-A177-3AD203B41FA5}">
                      <a16:colId xmlns:a16="http://schemas.microsoft.com/office/drawing/2014/main" val="2051317813"/>
                    </a:ext>
                  </a:extLst>
                </a:gridCol>
                <a:gridCol w="576072">
                  <a:extLst>
                    <a:ext uri="{9D8B030D-6E8A-4147-A177-3AD203B41FA5}">
                      <a16:colId xmlns:a16="http://schemas.microsoft.com/office/drawing/2014/main" val="2040885656"/>
                    </a:ext>
                  </a:extLst>
                </a:gridCol>
                <a:gridCol w="576072">
                  <a:extLst>
                    <a:ext uri="{9D8B030D-6E8A-4147-A177-3AD203B41FA5}">
                      <a16:colId xmlns:a16="http://schemas.microsoft.com/office/drawing/2014/main" val="2303545049"/>
                    </a:ext>
                  </a:extLst>
                </a:gridCol>
                <a:gridCol w="576072">
                  <a:extLst>
                    <a:ext uri="{9D8B030D-6E8A-4147-A177-3AD203B41FA5}">
                      <a16:colId xmlns:a16="http://schemas.microsoft.com/office/drawing/2014/main" val="1065330195"/>
                    </a:ext>
                  </a:extLst>
                </a:gridCol>
                <a:gridCol w="576072">
                  <a:extLst>
                    <a:ext uri="{9D8B030D-6E8A-4147-A177-3AD203B41FA5}">
                      <a16:colId xmlns:a16="http://schemas.microsoft.com/office/drawing/2014/main" val="3354447951"/>
                    </a:ext>
                  </a:extLst>
                </a:gridCol>
                <a:gridCol w="576072">
                  <a:extLst>
                    <a:ext uri="{9D8B030D-6E8A-4147-A177-3AD203B41FA5}">
                      <a16:colId xmlns:a16="http://schemas.microsoft.com/office/drawing/2014/main" val="2684638986"/>
                    </a:ext>
                  </a:extLst>
                </a:gridCol>
                <a:gridCol w="576072">
                  <a:extLst>
                    <a:ext uri="{9D8B030D-6E8A-4147-A177-3AD203B41FA5}">
                      <a16:colId xmlns:a16="http://schemas.microsoft.com/office/drawing/2014/main" val="2420525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742880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Pointer (KRO-NCRV) - 2026-04-19 09:59:34</a:t>
                      </a:r>
                      <a:r>
                        <a:rPr kumimoji="0" lang="nl-NL" sz="1000" b="0" i="0" u="none" strike="noStrike" kern="1200" cap="none" spc="0" normalizeH="0" baseline="0" noProof="0">
                          <a:ln>
                            <a:noFill/>
                          </a:ln>
                          <a:solidFill>
                            <a:prstClr val="black"/>
                          </a:solidFill>
                          <a:effectLst/>
                          <a:uLnTx/>
                          <a:uFillTx/>
                          <a:latin typeface="Calibri"/>
                          <a:ea typeface="+mn-ea"/>
                          <a:cs typeface="+mn-cs"/>
                        </a:rPr>
                        <a:t>
 Op nepdatingsites betalen mannen soms veel geld voor gesprekken met vrouwen die in werkelijkheid niet bestaan.
Gebruikers denken dat ze contact hebben met echte mensen, terwijl er vaak nepprofielen achter zitten die gesprekken bewust gaande houden. Niet per se omdat er een echte connectie is, maar omdat elk bericht geld oplevert. Volgens relatiewetenschapper Tila Pronk spelen dit soort platforms in op eenzaamheid en de behoefte aan contact. Juist dat maakt het lastig om ermee te stoppen, en kan het zelfs iets verslavends krijgen.
Hoe werkt dat precies en waarom trappen mensen erin? 
Bekijk de hele video over nepdatingsites op het YouTube-kanaal van Pointer (KRO-NCRV).
#pointer #kroncrv #dating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8.5380467345716 %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1549</a:t>
                      </a:r>
                    </a:p>
                  </a:txBody>
                  <a:tcPr/>
                </a:tc>
                <a:extLst>
                  <a:ext uri="{0D108BD9-81ED-4DB2-BD59-A6C34878D82A}">
                    <a16:rowId xmlns:a16="http://schemas.microsoft.com/office/drawing/2014/main" val="3845943838"/>
                  </a:ext>
                </a:extLst>
              </a:tr>
            </a:tbl>
          </a:graphicData>
        </a:graphic>
      </p:graphicFrame>
      <p:sp>
        <p:nvSpPr>
          <p:cNvPr id="4" name="Text Placeholder 3">
            <a:extLst>
              <a:ext uri="{FF2B5EF4-FFF2-40B4-BE49-F238E27FC236}">
                <a16:creationId xmlns:a16="http://schemas.microsoft.com/office/drawing/2014/main" id="{F4B16877-9036-42AB-B5B2-AE1E6D6F5939}"/>
              </a:ext>
            </a:extLst>
          </p:cNvPr>
          <p:cNvSpPr>
            <a:spLocks noGrp="1"/>
          </p:cNvSpPr>
          <p:nvPr>
            <p:ph type="body" sz="quarter" idx="14"/>
          </p:nvPr>
        </p:nvSpPr>
        <p:spPr/>
        <p:txBody>
          <a:bodyPr/>
          <a:lstStyle/>
          <a:p>
            <a:r>
              <a:rPr lang="en-US"/>
              <a:t>01/01/2026 - 04/30/2026</a:t>
            </a:r>
          </a:p>
        </p:txBody>
      </p:sp>
    </p:spTree>
    <p:extLst>
      <p:ext uri="{BB962C8B-B14F-4D97-AF65-F5344CB8AC3E}">
        <p14:creationId xmlns:p14="http://schemas.microsoft.com/office/powerpoint/2010/main" val="17696765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AEF57-BFC5-4344-B55C-77096CCF75C5}"/>
              </a:ext>
            </a:extLst>
          </p:cNvPr>
          <p:cNvSpPr>
            <a:spLocks noGrp="1"/>
          </p:cNvSpPr>
          <p:nvPr>
            <p:ph type="title"/>
          </p:nvPr>
        </p:nvSpPr>
        <p:spPr/>
        <p:txBody>
          <a:bodyPr/>
          <a:lstStyle/>
          <a:p>
            <a:r>
              <a:rPr lang="en-US"/>
              <a:t>LinkedIn Posts Table | Pointer (KRO-NCRV) - 22 of 26</a:t>
            </a:r>
          </a:p>
        </p:txBody>
      </p:sp>
      <p:graphicFrame>
        <p:nvGraphicFramePr>
          <p:cNvPr id="5" name="Table Placeholder 4">
            <a:extLst>
              <a:ext uri="{FF2B5EF4-FFF2-40B4-BE49-F238E27FC236}">
                <a16:creationId xmlns:a16="http://schemas.microsoft.com/office/drawing/2014/main" id="{E9814701-AE8F-4E49-A96F-D907D19E1765}"/>
              </a:ext>
            </a:extLst>
          </p:cNvPr>
          <p:cNvGraphicFramePr>
            <a:graphicFrameLocks noGrp="1"/>
          </p:cNvGraphicFramePr>
          <p:nvPr>
            <p:ph type="tbl" sz="quarter" idx="13"/>
            <p:extLst>
              <p:ext uri="{D42A27DB-BD31-4B8C-83A1-F6EECF244321}">
                <p14:modId xmlns:p14="http://schemas.microsoft.com/office/powerpoint/2010/main" val="3619688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887793140"/>
                    </a:ext>
                  </a:extLst>
                </a:gridCol>
                <a:gridCol w="1645920">
                  <a:extLst>
                    <a:ext uri="{9D8B030D-6E8A-4147-A177-3AD203B41FA5}">
                      <a16:colId xmlns:a16="http://schemas.microsoft.com/office/drawing/2014/main" val="526300680"/>
                    </a:ext>
                  </a:extLst>
                </a:gridCol>
                <a:gridCol w="576072">
                  <a:extLst>
                    <a:ext uri="{9D8B030D-6E8A-4147-A177-3AD203B41FA5}">
                      <a16:colId xmlns:a16="http://schemas.microsoft.com/office/drawing/2014/main" val="373485932"/>
                    </a:ext>
                  </a:extLst>
                </a:gridCol>
                <a:gridCol w="576072">
                  <a:extLst>
                    <a:ext uri="{9D8B030D-6E8A-4147-A177-3AD203B41FA5}">
                      <a16:colId xmlns:a16="http://schemas.microsoft.com/office/drawing/2014/main" val="1025035622"/>
                    </a:ext>
                  </a:extLst>
                </a:gridCol>
                <a:gridCol w="576072">
                  <a:extLst>
                    <a:ext uri="{9D8B030D-6E8A-4147-A177-3AD203B41FA5}">
                      <a16:colId xmlns:a16="http://schemas.microsoft.com/office/drawing/2014/main" val="1072899503"/>
                    </a:ext>
                  </a:extLst>
                </a:gridCol>
                <a:gridCol w="576072">
                  <a:extLst>
                    <a:ext uri="{9D8B030D-6E8A-4147-A177-3AD203B41FA5}">
                      <a16:colId xmlns:a16="http://schemas.microsoft.com/office/drawing/2014/main" val="606693692"/>
                    </a:ext>
                  </a:extLst>
                </a:gridCol>
                <a:gridCol w="576072">
                  <a:extLst>
                    <a:ext uri="{9D8B030D-6E8A-4147-A177-3AD203B41FA5}">
                      <a16:colId xmlns:a16="http://schemas.microsoft.com/office/drawing/2014/main" val="433942257"/>
                    </a:ext>
                  </a:extLst>
                </a:gridCol>
                <a:gridCol w="576072">
                  <a:extLst>
                    <a:ext uri="{9D8B030D-6E8A-4147-A177-3AD203B41FA5}">
                      <a16:colId xmlns:a16="http://schemas.microsoft.com/office/drawing/2014/main" val="2838316151"/>
                    </a:ext>
                  </a:extLst>
                </a:gridCol>
                <a:gridCol w="576072">
                  <a:extLst>
                    <a:ext uri="{9D8B030D-6E8A-4147-A177-3AD203B41FA5}">
                      <a16:colId xmlns:a16="http://schemas.microsoft.com/office/drawing/2014/main" val="2638255014"/>
                    </a:ext>
                  </a:extLst>
                </a:gridCol>
                <a:gridCol w="576072">
                  <a:extLst>
                    <a:ext uri="{9D8B030D-6E8A-4147-A177-3AD203B41FA5}">
                      <a16:colId xmlns:a16="http://schemas.microsoft.com/office/drawing/2014/main" val="4079833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66379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Pointer (KRO-NCRV) - 2026-04-18 12:00:04</a:t>
                      </a:r>
                      <a:r>
                        <a:rPr kumimoji="0" lang="nl-NL" sz="1000" b="0" i="0" u="none" strike="noStrike" kern="1200" cap="none" spc="0" normalizeH="0" baseline="0" noProof="0">
                          <a:ln>
                            <a:noFill/>
                          </a:ln>
                          <a:solidFill>
                            <a:prstClr val="black"/>
                          </a:solidFill>
                          <a:effectLst/>
                          <a:uLnTx/>
                          <a:uFillTx/>
                          <a:latin typeface="Calibri"/>
                          <a:ea typeface="+mn-ea"/>
                          <a:cs typeface="+mn-cs"/>
                        </a:rPr>
                        <a:t>
 ‘Alcohol is een harddrug’ en ‘alcohol is slechter voor je dan cocaïne’. Dit claimen verschillende influencers op TikTok. Hier zit een kern van waarheid in, blijkt uit een onderzoek van het RIVM. ⁠
⁠
Toch leggen we in onze Pointer Checkt-aflevering uit waarom je niet zomaar je pilsje moet vervangen door een pilletje.⁠
⁠
#pointer #pointercheckt #kroncrv #gezondheid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96.45987862441 %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60499654"/>
                  </a:ext>
                </a:extLst>
              </a:tr>
            </a:tbl>
          </a:graphicData>
        </a:graphic>
      </p:graphicFrame>
      <p:sp>
        <p:nvSpPr>
          <p:cNvPr id="4" name="Text Placeholder 3">
            <a:extLst>
              <a:ext uri="{FF2B5EF4-FFF2-40B4-BE49-F238E27FC236}">
                <a16:creationId xmlns:a16="http://schemas.microsoft.com/office/drawing/2014/main" id="{7CA4FB98-0E36-45F2-AD21-B7253B8CFB0A}"/>
              </a:ext>
            </a:extLst>
          </p:cNvPr>
          <p:cNvSpPr>
            <a:spLocks noGrp="1"/>
          </p:cNvSpPr>
          <p:nvPr>
            <p:ph type="body" sz="quarter" idx="14"/>
          </p:nvPr>
        </p:nvSpPr>
        <p:spPr/>
        <p:txBody>
          <a:bodyPr/>
          <a:lstStyle/>
          <a:p>
            <a:r>
              <a:rPr lang="en-US"/>
              <a:t>01/01/2026 - 04/30/2026</a:t>
            </a:r>
          </a:p>
        </p:txBody>
      </p:sp>
    </p:spTree>
    <p:extLst>
      <p:ext uri="{BB962C8B-B14F-4D97-AF65-F5344CB8AC3E}">
        <p14:creationId xmlns:p14="http://schemas.microsoft.com/office/powerpoint/2010/main" val="12606746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2FE39-F4EA-4580-91C9-BFB0E70A1485}"/>
              </a:ext>
            </a:extLst>
          </p:cNvPr>
          <p:cNvSpPr>
            <a:spLocks noGrp="1"/>
          </p:cNvSpPr>
          <p:nvPr>
            <p:ph type="title"/>
          </p:nvPr>
        </p:nvSpPr>
        <p:spPr/>
        <p:txBody>
          <a:bodyPr/>
          <a:lstStyle/>
          <a:p>
            <a:r>
              <a:rPr lang="en-US"/>
              <a:t>LinkedIn Posts Table | Pointer (KRO-NCRV) - 23 of 26</a:t>
            </a:r>
          </a:p>
        </p:txBody>
      </p:sp>
      <p:graphicFrame>
        <p:nvGraphicFramePr>
          <p:cNvPr id="5" name="Table Placeholder 4">
            <a:extLst>
              <a:ext uri="{FF2B5EF4-FFF2-40B4-BE49-F238E27FC236}">
                <a16:creationId xmlns:a16="http://schemas.microsoft.com/office/drawing/2014/main" id="{181A3C94-A382-41B9-BC58-2ED251C17E29}"/>
              </a:ext>
            </a:extLst>
          </p:cNvPr>
          <p:cNvGraphicFramePr>
            <a:graphicFrameLocks noGrp="1"/>
          </p:cNvGraphicFramePr>
          <p:nvPr>
            <p:ph type="tbl" sz="quarter" idx="13"/>
            <p:extLst>
              <p:ext uri="{D42A27DB-BD31-4B8C-83A1-F6EECF244321}">
                <p14:modId xmlns:p14="http://schemas.microsoft.com/office/powerpoint/2010/main" val="754557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31696260"/>
                    </a:ext>
                  </a:extLst>
                </a:gridCol>
                <a:gridCol w="1645920">
                  <a:extLst>
                    <a:ext uri="{9D8B030D-6E8A-4147-A177-3AD203B41FA5}">
                      <a16:colId xmlns:a16="http://schemas.microsoft.com/office/drawing/2014/main" val="2629457868"/>
                    </a:ext>
                  </a:extLst>
                </a:gridCol>
                <a:gridCol w="576072">
                  <a:extLst>
                    <a:ext uri="{9D8B030D-6E8A-4147-A177-3AD203B41FA5}">
                      <a16:colId xmlns:a16="http://schemas.microsoft.com/office/drawing/2014/main" val="1500805481"/>
                    </a:ext>
                  </a:extLst>
                </a:gridCol>
                <a:gridCol w="576072">
                  <a:extLst>
                    <a:ext uri="{9D8B030D-6E8A-4147-A177-3AD203B41FA5}">
                      <a16:colId xmlns:a16="http://schemas.microsoft.com/office/drawing/2014/main" val="2094416477"/>
                    </a:ext>
                  </a:extLst>
                </a:gridCol>
                <a:gridCol w="576072">
                  <a:extLst>
                    <a:ext uri="{9D8B030D-6E8A-4147-A177-3AD203B41FA5}">
                      <a16:colId xmlns:a16="http://schemas.microsoft.com/office/drawing/2014/main" val="2581606063"/>
                    </a:ext>
                  </a:extLst>
                </a:gridCol>
                <a:gridCol w="576072">
                  <a:extLst>
                    <a:ext uri="{9D8B030D-6E8A-4147-A177-3AD203B41FA5}">
                      <a16:colId xmlns:a16="http://schemas.microsoft.com/office/drawing/2014/main" val="2022305014"/>
                    </a:ext>
                  </a:extLst>
                </a:gridCol>
                <a:gridCol w="576072">
                  <a:extLst>
                    <a:ext uri="{9D8B030D-6E8A-4147-A177-3AD203B41FA5}">
                      <a16:colId xmlns:a16="http://schemas.microsoft.com/office/drawing/2014/main" val="1278185380"/>
                    </a:ext>
                  </a:extLst>
                </a:gridCol>
                <a:gridCol w="576072">
                  <a:extLst>
                    <a:ext uri="{9D8B030D-6E8A-4147-A177-3AD203B41FA5}">
                      <a16:colId xmlns:a16="http://schemas.microsoft.com/office/drawing/2014/main" val="3376858085"/>
                    </a:ext>
                  </a:extLst>
                </a:gridCol>
                <a:gridCol w="576072">
                  <a:extLst>
                    <a:ext uri="{9D8B030D-6E8A-4147-A177-3AD203B41FA5}">
                      <a16:colId xmlns:a16="http://schemas.microsoft.com/office/drawing/2014/main" val="192439823"/>
                    </a:ext>
                  </a:extLst>
                </a:gridCol>
                <a:gridCol w="576072">
                  <a:extLst>
                    <a:ext uri="{9D8B030D-6E8A-4147-A177-3AD203B41FA5}">
                      <a16:colId xmlns:a16="http://schemas.microsoft.com/office/drawing/2014/main" val="1705478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476657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Pointer (KRO-NCRV) - 2026-04-17 19:00:02</a:t>
                      </a:r>
                      <a:r>
                        <a:rPr kumimoji="0" lang="nl-NL" sz="1000" b="0" i="0" u="none" strike="noStrike" kern="1200" cap="none" spc="0" normalizeH="0" baseline="0" noProof="0">
                          <a:ln>
                            <a:noFill/>
                          </a:ln>
                          <a:solidFill>
                            <a:prstClr val="black"/>
                          </a:solidFill>
                          <a:effectLst/>
                          <a:uLnTx/>
                          <a:uFillTx/>
                          <a:latin typeface="Calibri"/>
                          <a:ea typeface="+mn-ea"/>
                          <a:cs typeface="+mn-cs"/>
                        </a:rPr>
                        <a:t>
 Zaterdag 14:00 uur op NPO Radio 1: Waarom weten we niet wat er in ons water zit? Meren, sloten en beekjes. We spelen en zwemmen in dit water en gebruiken het voor de tuin. Maar wie er achter probeert te komen wat de kwaliteit is van dat water, belandt in een bureaucratisch doolhof.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1147</a:t>
                      </a:r>
                    </a:p>
                  </a:txBody>
                  <a:tcPr/>
                </a:tc>
                <a:extLst>
                  <a:ext uri="{0D108BD9-81ED-4DB2-BD59-A6C34878D82A}">
                    <a16:rowId xmlns:a16="http://schemas.microsoft.com/office/drawing/2014/main" val="2303052501"/>
                  </a:ext>
                </a:extLst>
              </a:tr>
            </a:tbl>
          </a:graphicData>
        </a:graphic>
      </p:graphicFrame>
      <p:sp>
        <p:nvSpPr>
          <p:cNvPr id="4" name="Text Placeholder 3">
            <a:extLst>
              <a:ext uri="{FF2B5EF4-FFF2-40B4-BE49-F238E27FC236}">
                <a16:creationId xmlns:a16="http://schemas.microsoft.com/office/drawing/2014/main" id="{84F8099A-AF6A-4C5C-8037-93551B174656}"/>
              </a:ext>
            </a:extLst>
          </p:cNvPr>
          <p:cNvSpPr>
            <a:spLocks noGrp="1"/>
          </p:cNvSpPr>
          <p:nvPr>
            <p:ph type="body" sz="quarter" idx="14"/>
          </p:nvPr>
        </p:nvSpPr>
        <p:spPr/>
        <p:txBody>
          <a:bodyPr/>
          <a:lstStyle/>
          <a:p>
            <a:r>
              <a:rPr lang="en-US"/>
              <a:t>01/01/2026 - 04/30/2026</a:t>
            </a:r>
          </a:p>
        </p:txBody>
      </p:sp>
    </p:spTree>
    <p:extLst>
      <p:ext uri="{BB962C8B-B14F-4D97-AF65-F5344CB8AC3E}">
        <p14:creationId xmlns:p14="http://schemas.microsoft.com/office/powerpoint/2010/main" val="7283338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1A1CC-1BAF-49AE-B7AB-E73E44C4A856}"/>
              </a:ext>
            </a:extLst>
          </p:cNvPr>
          <p:cNvSpPr>
            <a:spLocks noGrp="1"/>
          </p:cNvSpPr>
          <p:nvPr>
            <p:ph type="title"/>
          </p:nvPr>
        </p:nvSpPr>
        <p:spPr/>
        <p:txBody>
          <a:bodyPr/>
          <a:lstStyle/>
          <a:p>
            <a:r>
              <a:rPr lang="en-US"/>
              <a:t>LinkedIn Posts Table | Pointer (KRO-NCRV) - 24 of 26</a:t>
            </a:r>
          </a:p>
        </p:txBody>
      </p:sp>
      <p:graphicFrame>
        <p:nvGraphicFramePr>
          <p:cNvPr id="5" name="Table Placeholder 4">
            <a:extLst>
              <a:ext uri="{FF2B5EF4-FFF2-40B4-BE49-F238E27FC236}">
                <a16:creationId xmlns:a16="http://schemas.microsoft.com/office/drawing/2014/main" id="{15FB5580-20B5-4630-8209-65624A3B6D9B}"/>
              </a:ext>
            </a:extLst>
          </p:cNvPr>
          <p:cNvGraphicFramePr>
            <a:graphicFrameLocks noGrp="1"/>
          </p:cNvGraphicFramePr>
          <p:nvPr>
            <p:ph type="tbl" sz="quarter" idx="13"/>
            <p:extLst>
              <p:ext uri="{D42A27DB-BD31-4B8C-83A1-F6EECF244321}">
                <p14:modId xmlns:p14="http://schemas.microsoft.com/office/powerpoint/2010/main" val="2525184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497019824"/>
                    </a:ext>
                  </a:extLst>
                </a:gridCol>
                <a:gridCol w="1645920">
                  <a:extLst>
                    <a:ext uri="{9D8B030D-6E8A-4147-A177-3AD203B41FA5}">
                      <a16:colId xmlns:a16="http://schemas.microsoft.com/office/drawing/2014/main" val="849697370"/>
                    </a:ext>
                  </a:extLst>
                </a:gridCol>
                <a:gridCol w="576072">
                  <a:extLst>
                    <a:ext uri="{9D8B030D-6E8A-4147-A177-3AD203B41FA5}">
                      <a16:colId xmlns:a16="http://schemas.microsoft.com/office/drawing/2014/main" val="2917339153"/>
                    </a:ext>
                  </a:extLst>
                </a:gridCol>
                <a:gridCol w="576072">
                  <a:extLst>
                    <a:ext uri="{9D8B030D-6E8A-4147-A177-3AD203B41FA5}">
                      <a16:colId xmlns:a16="http://schemas.microsoft.com/office/drawing/2014/main" val="2329927937"/>
                    </a:ext>
                  </a:extLst>
                </a:gridCol>
                <a:gridCol w="576072">
                  <a:extLst>
                    <a:ext uri="{9D8B030D-6E8A-4147-A177-3AD203B41FA5}">
                      <a16:colId xmlns:a16="http://schemas.microsoft.com/office/drawing/2014/main" val="1881780795"/>
                    </a:ext>
                  </a:extLst>
                </a:gridCol>
                <a:gridCol w="576072">
                  <a:extLst>
                    <a:ext uri="{9D8B030D-6E8A-4147-A177-3AD203B41FA5}">
                      <a16:colId xmlns:a16="http://schemas.microsoft.com/office/drawing/2014/main" val="4239504808"/>
                    </a:ext>
                  </a:extLst>
                </a:gridCol>
                <a:gridCol w="576072">
                  <a:extLst>
                    <a:ext uri="{9D8B030D-6E8A-4147-A177-3AD203B41FA5}">
                      <a16:colId xmlns:a16="http://schemas.microsoft.com/office/drawing/2014/main" val="2923716208"/>
                    </a:ext>
                  </a:extLst>
                </a:gridCol>
                <a:gridCol w="576072">
                  <a:extLst>
                    <a:ext uri="{9D8B030D-6E8A-4147-A177-3AD203B41FA5}">
                      <a16:colId xmlns:a16="http://schemas.microsoft.com/office/drawing/2014/main" val="918105210"/>
                    </a:ext>
                  </a:extLst>
                </a:gridCol>
                <a:gridCol w="576072">
                  <a:extLst>
                    <a:ext uri="{9D8B030D-6E8A-4147-A177-3AD203B41FA5}">
                      <a16:colId xmlns:a16="http://schemas.microsoft.com/office/drawing/2014/main" val="162973332"/>
                    </a:ext>
                  </a:extLst>
                </a:gridCol>
                <a:gridCol w="576072">
                  <a:extLst>
                    <a:ext uri="{9D8B030D-6E8A-4147-A177-3AD203B41FA5}">
                      <a16:colId xmlns:a16="http://schemas.microsoft.com/office/drawing/2014/main" val="341401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684708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Pointer (KRO-NCRV) - 2026-04-17 12:00:09</a:t>
                      </a:r>
                      <a:r>
                        <a:rPr kumimoji="0" lang="nl-NL" sz="1000" b="0" i="0" u="none" strike="noStrike" kern="1200" cap="none" spc="0" normalizeH="0" baseline="0" noProof="0">
                          <a:ln>
                            <a:noFill/>
                          </a:ln>
                          <a:solidFill>
                            <a:prstClr val="black"/>
                          </a:solidFill>
                          <a:effectLst/>
                          <a:uLnTx/>
                          <a:uFillTx/>
                          <a:latin typeface="Calibri"/>
                          <a:ea typeface="+mn-ea"/>
                          <a:cs typeface="+mn-cs"/>
                        </a:rPr>
                        <a:t>
 Regina (niet haar echte naam) was 13 jaar chatoperator op nepdatingsites.
Terwijl veel mannen denken dat ze op deze sites met echte vrouwen chatten, bestaan die vrouwen in werkelijkheid helemaal niet en chatten ze eigenlijk met Regina die tientallen profielen tegelijk bedient. Haar opdracht: deze mannen zo lang mogelijk laten doorchatten. Elk bericht kost mannen credits en levert dus geld op, voor haar én voor het bedrijf achter de site. Logde ze uit, dan nam een collega het chatten gewoon van haar over. "Ik zat gewoon chips te eten en een film te kijken in mijn pyjama." vertelt ze.
Volgens Regina vertelden mannen haar dat ze tienduizenden euro's kwijt waren aan dit soort sites. Eén zelfs €140.000.
Bekijk de hele video over nepdatingsites nu op het YouTube-kanaal van Pointer \(KRO-NCRV\).
#pointer #kroncrv #dating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10.54192060616 %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2762</a:t>
                      </a:r>
                    </a:p>
                  </a:txBody>
                  <a:tcPr/>
                </a:tc>
                <a:extLst>
                  <a:ext uri="{0D108BD9-81ED-4DB2-BD59-A6C34878D82A}">
                    <a16:rowId xmlns:a16="http://schemas.microsoft.com/office/drawing/2014/main" val="2598925409"/>
                  </a:ext>
                </a:extLst>
              </a:tr>
            </a:tbl>
          </a:graphicData>
        </a:graphic>
      </p:graphicFrame>
      <p:sp>
        <p:nvSpPr>
          <p:cNvPr id="4" name="Text Placeholder 3">
            <a:extLst>
              <a:ext uri="{FF2B5EF4-FFF2-40B4-BE49-F238E27FC236}">
                <a16:creationId xmlns:a16="http://schemas.microsoft.com/office/drawing/2014/main" id="{B9930B8F-1CED-4328-B419-4AC6070628CE}"/>
              </a:ext>
            </a:extLst>
          </p:cNvPr>
          <p:cNvSpPr>
            <a:spLocks noGrp="1"/>
          </p:cNvSpPr>
          <p:nvPr>
            <p:ph type="body" sz="quarter" idx="14"/>
          </p:nvPr>
        </p:nvSpPr>
        <p:spPr/>
        <p:txBody>
          <a:bodyPr/>
          <a:lstStyle/>
          <a:p>
            <a:r>
              <a:rPr lang="en-US"/>
              <a:t>01/01/2026 - 04/30/2026</a:t>
            </a:r>
          </a:p>
        </p:txBody>
      </p:sp>
    </p:spTree>
    <p:extLst>
      <p:ext uri="{BB962C8B-B14F-4D97-AF65-F5344CB8AC3E}">
        <p14:creationId xmlns:p14="http://schemas.microsoft.com/office/powerpoint/2010/main" val="33279546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CAEA8-3E9B-455B-B694-12CF626F3A6F}"/>
              </a:ext>
            </a:extLst>
          </p:cNvPr>
          <p:cNvSpPr>
            <a:spLocks noGrp="1"/>
          </p:cNvSpPr>
          <p:nvPr>
            <p:ph type="title"/>
          </p:nvPr>
        </p:nvSpPr>
        <p:spPr/>
        <p:txBody>
          <a:bodyPr/>
          <a:lstStyle/>
          <a:p>
            <a:r>
              <a:rPr lang="en-US"/>
              <a:t>LinkedIn Posts Table | Pointer (KRO-NCRV) - 25 of 26</a:t>
            </a:r>
          </a:p>
        </p:txBody>
      </p:sp>
      <p:graphicFrame>
        <p:nvGraphicFramePr>
          <p:cNvPr id="5" name="Table Placeholder 4">
            <a:extLst>
              <a:ext uri="{FF2B5EF4-FFF2-40B4-BE49-F238E27FC236}">
                <a16:creationId xmlns:a16="http://schemas.microsoft.com/office/drawing/2014/main" id="{4A755B95-41BA-4923-A81D-854A40CCA3C6}"/>
              </a:ext>
            </a:extLst>
          </p:cNvPr>
          <p:cNvGraphicFramePr>
            <a:graphicFrameLocks noGrp="1"/>
          </p:cNvGraphicFramePr>
          <p:nvPr>
            <p:ph type="tbl" sz="quarter" idx="13"/>
            <p:extLst>
              <p:ext uri="{D42A27DB-BD31-4B8C-83A1-F6EECF244321}">
                <p14:modId xmlns:p14="http://schemas.microsoft.com/office/powerpoint/2010/main" val="3566162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16331334"/>
                    </a:ext>
                  </a:extLst>
                </a:gridCol>
                <a:gridCol w="1645920">
                  <a:extLst>
                    <a:ext uri="{9D8B030D-6E8A-4147-A177-3AD203B41FA5}">
                      <a16:colId xmlns:a16="http://schemas.microsoft.com/office/drawing/2014/main" val="3333290073"/>
                    </a:ext>
                  </a:extLst>
                </a:gridCol>
                <a:gridCol w="576072">
                  <a:extLst>
                    <a:ext uri="{9D8B030D-6E8A-4147-A177-3AD203B41FA5}">
                      <a16:colId xmlns:a16="http://schemas.microsoft.com/office/drawing/2014/main" val="545312988"/>
                    </a:ext>
                  </a:extLst>
                </a:gridCol>
                <a:gridCol w="576072">
                  <a:extLst>
                    <a:ext uri="{9D8B030D-6E8A-4147-A177-3AD203B41FA5}">
                      <a16:colId xmlns:a16="http://schemas.microsoft.com/office/drawing/2014/main" val="2397394224"/>
                    </a:ext>
                  </a:extLst>
                </a:gridCol>
                <a:gridCol w="576072">
                  <a:extLst>
                    <a:ext uri="{9D8B030D-6E8A-4147-A177-3AD203B41FA5}">
                      <a16:colId xmlns:a16="http://schemas.microsoft.com/office/drawing/2014/main" val="723506960"/>
                    </a:ext>
                  </a:extLst>
                </a:gridCol>
                <a:gridCol w="576072">
                  <a:extLst>
                    <a:ext uri="{9D8B030D-6E8A-4147-A177-3AD203B41FA5}">
                      <a16:colId xmlns:a16="http://schemas.microsoft.com/office/drawing/2014/main" val="1615063385"/>
                    </a:ext>
                  </a:extLst>
                </a:gridCol>
                <a:gridCol w="576072">
                  <a:extLst>
                    <a:ext uri="{9D8B030D-6E8A-4147-A177-3AD203B41FA5}">
                      <a16:colId xmlns:a16="http://schemas.microsoft.com/office/drawing/2014/main" val="4185452676"/>
                    </a:ext>
                  </a:extLst>
                </a:gridCol>
                <a:gridCol w="576072">
                  <a:extLst>
                    <a:ext uri="{9D8B030D-6E8A-4147-A177-3AD203B41FA5}">
                      <a16:colId xmlns:a16="http://schemas.microsoft.com/office/drawing/2014/main" val="3363756397"/>
                    </a:ext>
                  </a:extLst>
                </a:gridCol>
                <a:gridCol w="576072">
                  <a:extLst>
                    <a:ext uri="{9D8B030D-6E8A-4147-A177-3AD203B41FA5}">
                      <a16:colId xmlns:a16="http://schemas.microsoft.com/office/drawing/2014/main" val="958688954"/>
                    </a:ext>
                  </a:extLst>
                </a:gridCol>
                <a:gridCol w="576072">
                  <a:extLst>
                    <a:ext uri="{9D8B030D-6E8A-4147-A177-3AD203B41FA5}">
                      <a16:colId xmlns:a16="http://schemas.microsoft.com/office/drawing/2014/main" val="407686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339595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Pointer (KRO-NCRV) - 2026-04-16 17:30:36</a:t>
                      </a:r>
                      <a:r>
                        <a:rPr kumimoji="0" lang="nl-NL" sz="1000" b="0" i="0" u="none" strike="noStrike" kern="1200" cap="none" spc="0" normalizeH="0" baseline="0" noProof="0">
                          <a:ln>
                            <a:noFill/>
                          </a:ln>
                          <a:solidFill>
                            <a:prstClr val="black"/>
                          </a:solidFill>
                          <a:effectLst/>
                          <a:uLnTx/>
                          <a:uFillTx/>
                          <a:latin typeface="Calibri"/>
                          <a:ea typeface="+mn-ea"/>
                          <a:cs typeface="+mn-cs"/>
                        </a:rPr>
                        <a:t>
 Tientallen websites die designerdrugs aanboden als 'research chemicals', zijn offline gehaald door de IGJ en de NVWA. Pointer dook eerder ook in de wereld van dit soort aanbieders en ontdekte dat designerdrugs makkelijk te bestellen zijn. Daarnaast zijn ze soms vervuild of bevatten ze een andere stof dan op de verpakking staat. Veel van de sites waar Pointer bestelde, staan nog steeds online. Lees hier meer over ons onderzoek: https://lnkd.in/dw-zX2eq</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41382936"/>
                  </a:ext>
                </a:extLst>
              </a:tr>
            </a:tbl>
          </a:graphicData>
        </a:graphic>
      </p:graphicFrame>
      <p:sp>
        <p:nvSpPr>
          <p:cNvPr id="4" name="Text Placeholder 3">
            <a:extLst>
              <a:ext uri="{FF2B5EF4-FFF2-40B4-BE49-F238E27FC236}">
                <a16:creationId xmlns:a16="http://schemas.microsoft.com/office/drawing/2014/main" id="{140EAD2D-AB8C-431A-B2CC-281C5083AA79}"/>
              </a:ext>
            </a:extLst>
          </p:cNvPr>
          <p:cNvSpPr>
            <a:spLocks noGrp="1"/>
          </p:cNvSpPr>
          <p:nvPr>
            <p:ph type="body" sz="quarter" idx="14"/>
          </p:nvPr>
        </p:nvSpPr>
        <p:spPr/>
        <p:txBody>
          <a:bodyPr/>
          <a:lstStyle/>
          <a:p>
            <a:r>
              <a:rPr lang="en-US"/>
              <a:t>01/01/2026 - 04/30/2026</a:t>
            </a:r>
          </a:p>
        </p:txBody>
      </p:sp>
    </p:spTree>
    <p:extLst>
      <p:ext uri="{BB962C8B-B14F-4D97-AF65-F5344CB8AC3E}">
        <p14:creationId xmlns:p14="http://schemas.microsoft.com/office/powerpoint/2010/main" val="16890244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CC2F6-076B-452E-BCB2-073461B5EC79}"/>
              </a:ext>
            </a:extLst>
          </p:cNvPr>
          <p:cNvSpPr>
            <a:spLocks noGrp="1"/>
          </p:cNvSpPr>
          <p:nvPr>
            <p:ph type="title"/>
          </p:nvPr>
        </p:nvSpPr>
        <p:spPr/>
        <p:txBody>
          <a:bodyPr/>
          <a:lstStyle/>
          <a:p>
            <a:r>
              <a:rPr lang="en-US"/>
              <a:t>LinkedIn Posts Table | Pointer (KRO-NCRV) - 26 of 26</a:t>
            </a:r>
          </a:p>
        </p:txBody>
      </p:sp>
      <p:graphicFrame>
        <p:nvGraphicFramePr>
          <p:cNvPr id="5" name="Table Placeholder 4">
            <a:extLst>
              <a:ext uri="{FF2B5EF4-FFF2-40B4-BE49-F238E27FC236}">
                <a16:creationId xmlns:a16="http://schemas.microsoft.com/office/drawing/2014/main" id="{B5E0E53C-165D-4CC2-A971-5691A1813B83}"/>
              </a:ext>
            </a:extLst>
          </p:cNvPr>
          <p:cNvGraphicFramePr>
            <a:graphicFrameLocks noGrp="1"/>
          </p:cNvGraphicFramePr>
          <p:nvPr>
            <p:ph type="tbl" sz="quarter" idx="13"/>
            <p:extLst>
              <p:ext uri="{D42A27DB-BD31-4B8C-83A1-F6EECF244321}">
                <p14:modId xmlns:p14="http://schemas.microsoft.com/office/powerpoint/2010/main" val="1992590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900447184"/>
                    </a:ext>
                  </a:extLst>
                </a:gridCol>
                <a:gridCol w="1645920">
                  <a:extLst>
                    <a:ext uri="{9D8B030D-6E8A-4147-A177-3AD203B41FA5}">
                      <a16:colId xmlns:a16="http://schemas.microsoft.com/office/drawing/2014/main" val="3532369241"/>
                    </a:ext>
                  </a:extLst>
                </a:gridCol>
                <a:gridCol w="576072">
                  <a:extLst>
                    <a:ext uri="{9D8B030D-6E8A-4147-A177-3AD203B41FA5}">
                      <a16:colId xmlns:a16="http://schemas.microsoft.com/office/drawing/2014/main" val="424199273"/>
                    </a:ext>
                  </a:extLst>
                </a:gridCol>
                <a:gridCol w="576072">
                  <a:extLst>
                    <a:ext uri="{9D8B030D-6E8A-4147-A177-3AD203B41FA5}">
                      <a16:colId xmlns:a16="http://schemas.microsoft.com/office/drawing/2014/main" val="3356810207"/>
                    </a:ext>
                  </a:extLst>
                </a:gridCol>
                <a:gridCol w="576072">
                  <a:extLst>
                    <a:ext uri="{9D8B030D-6E8A-4147-A177-3AD203B41FA5}">
                      <a16:colId xmlns:a16="http://schemas.microsoft.com/office/drawing/2014/main" val="2934088008"/>
                    </a:ext>
                  </a:extLst>
                </a:gridCol>
                <a:gridCol w="576072">
                  <a:extLst>
                    <a:ext uri="{9D8B030D-6E8A-4147-A177-3AD203B41FA5}">
                      <a16:colId xmlns:a16="http://schemas.microsoft.com/office/drawing/2014/main" val="956297384"/>
                    </a:ext>
                  </a:extLst>
                </a:gridCol>
                <a:gridCol w="576072">
                  <a:extLst>
                    <a:ext uri="{9D8B030D-6E8A-4147-A177-3AD203B41FA5}">
                      <a16:colId xmlns:a16="http://schemas.microsoft.com/office/drawing/2014/main" val="837447493"/>
                    </a:ext>
                  </a:extLst>
                </a:gridCol>
                <a:gridCol w="576072">
                  <a:extLst>
                    <a:ext uri="{9D8B030D-6E8A-4147-A177-3AD203B41FA5}">
                      <a16:colId xmlns:a16="http://schemas.microsoft.com/office/drawing/2014/main" val="3965763423"/>
                    </a:ext>
                  </a:extLst>
                </a:gridCol>
                <a:gridCol w="576072">
                  <a:extLst>
                    <a:ext uri="{9D8B030D-6E8A-4147-A177-3AD203B41FA5}">
                      <a16:colId xmlns:a16="http://schemas.microsoft.com/office/drawing/2014/main" val="4099447616"/>
                    </a:ext>
                  </a:extLst>
                </a:gridCol>
                <a:gridCol w="576072">
                  <a:extLst>
                    <a:ext uri="{9D8B030D-6E8A-4147-A177-3AD203B41FA5}">
                      <a16:colId xmlns:a16="http://schemas.microsoft.com/office/drawing/2014/main" val="3091501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928941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Pointer (KRO-NCRV) - 2026-04-16 16:00:44</a:t>
                      </a:r>
                      <a:r>
                        <a:rPr kumimoji="0" lang="nl-NL" sz="1000" b="0" i="0" u="none" strike="noStrike" kern="1200" cap="none" spc="0" normalizeH="0" baseline="0" noProof="0">
                          <a:ln>
                            <a:noFill/>
                          </a:ln>
                          <a:solidFill>
                            <a:prstClr val="black"/>
                          </a:solidFill>
                          <a:effectLst/>
                          <a:uLnTx/>
                          <a:uFillTx/>
                          <a:latin typeface="Calibri"/>
                          <a:ea typeface="+mn-ea"/>
                          <a:cs typeface="+mn-cs"/>
                        </a:rPr>
                        <a:t>
 Mannen betalen soms duizenden euro’s op nepdatingsites om te chatten met vrouwen die niet bestaan.
Wij ontdekten een netwerk van 1.600 nepdatingsites. Soms kost één bericht €1 en lopen de kosten snel op. Achter de schermen blijken nepprofielen actief te zijn, die gesprekken bewust rekken, zodat gebruikers zoveel mogelijk credits verbruiken. Jos spreekt met betrokkenen en komt uit bij een bedrijf dat verantwoordelijk lijkt te zijn voor al deze 1.600 sites.
Hoe werkt dit verdienmodel precies en wie verdient eraan? Dat zie je in een nieuwe video, over nepdatingsites, op het YouTube-kanaal van Pointer
#pointer #kroncrv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1843</a:t>
                      </a:r>
                    </a:p>
                  </a:txBody>
                  <a:tcPr/>
                </a:tc>
                <a:extLst>
                  <a:ext uri="{0D108BD9-81ED-4DB2-BD59-A6C34878D82A}">
                    <a16:rowId xmlns:a16="http://schemas.microsoft.com/office/drawing/2014/main" val="1458124150"/>
                  </a:ext>
                </a:extLst>
              </a:tr>
            </a:tbl>
          </a:graphicData>
        </a:graphic>
      </p:graphicFrame>
      <p:sp>
        <p:nvSpPr>
          <p:cNvPr id="4" name="Text Placeholder 3">
            <a:extLst>
              <a:ext uri="{FF2B5EF4-FFF2-40B4-BE49-F238E27FC236}">
                <a16:creationId xmlns:a16="http://schemas.microsoft.com/office/drawing/2014/main" id="{61479F8B-6796-4E33-ADC0-D2A1536F4881}"/>
              </a:ext>
            </a:extLst>
          </p:cNvPr>
          <p:cNvSpPr>
            <a:spLocks noGrp="1"/>
          </p:cNvSpPr>
          <p:nvPr>
            <p:ph type="body" sz="quarter" idx="14"/>
          </p:nvPr>
        </p:nvSpPr>
        <p:spPr/>
        <p:txBody>
          <a:bodyPr/>
          <a:lstStyle/>
          <a:p>
            <a:r>
              <a:rPr lang="en-US"/>
              <a:t>01/01/2026 - 04/30/2026</a:t>
            </a:r>
          </a:p>
        </p:txBody>
      </p:sp>
    </p:spTree>
    <p:extLst>
      <p:ext uri="{BB962C8B-B14F-4D97-AF65-F5344CB8AC3E}">
        <p14:creationId xmlns:p14="http://schemas.microsoft.com/office/powerpoint/2010/main" val="353677716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3314</Words>
  <Application>Microsoft Office PowerPoint</Application>
  <PresentationFormat>On-screen Show (4:3)</PresentationFormat>
  <Paragraphs>537</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LinkedIn Posts Table | Pointer (KRO-NCRV) - 1 of 26</vt:lpstr>
      <vt:lpstr>LinkedIn Posts Table | Pointer (KRO-NCRV) - 2 of 26</vt:lpstr>
      <vt:lpstr>LinkedIn Posts Table | Pointer (KRO-NCRV) - 3 of 26</vt:lpstr>
      <vt:lpstr>LinkedIn Posts Table | Pointer (KRO-NCRV) - 4 of 26</vt:lpstr>
      <vt:lpstr>LinkedIn Posts Table | Pointer (KRO-NCRV) - 5 of 26</vt:lpstr>
      <vt:lpstr>LinkedIn Posts Table | Pointer (KRO-NCRV) - 6 of 26</vt:lpstr>
      <vt:lpstr>LinkedIn Posts Table | Pointer (KRO-NCRV) - 7 of 26</vt:lpstr>
      <vt:lpstr>LinkedIn Posts Table | Pointer (KRO-NCRV) - 8 of 26</vt:lpstr>
      <vt:lpstr>LinkedIn Posts Table | Pointer (KRO-NCRV) - 9 of 26</vt:lpstr>
      <vt:lpstr>LinkedIn Posts Table | Pointer (KRO-NCRV) - 10 of 26</vt:lpstr>
      <vt:lpstr>LinkedIn Posts Table | Pointer (KRO-NCRV) - 11 of 26</vt:lpstr>
      <vt:lpstr>LinkedIn Posts Table | Pointer (KRO-NCRV) - 12 of 26</vt:lpstr>
      <vt:lpstr>LinkedIn Posts Table | Pointer (KRO-NCRV) - 13 of 26</vt:lpstr>
      <vt:lpstr>LinkedIn Posts Table | Pointer (KRO-NCRV) - 14 of 26</vt:lpstr>
      <vt:lpstr>LinkedIn Posts Table | Pointer (KRO-NCRV) - 15 of 26</vt:lpstr>
      <vt:lpstr>LinkedIn Posts Table | Pointer (KRO-NCRV) - 16 of 26</vt:lpstr>
      <vt:lpstr>LinkedIn Posts Table | Pointer (KRO-NCRV) - 17 of 26</vt:lpstr>
      <vt:lpstr>LinkedIn Posts Table | Pointer (KRO-NCRV) - 18 of 26</vt:lpstr>
      <vt:lpstr>LinkedIn Posts Table | Pointer (KRO-NCRV) - 19 of 26</vt:lpstr>
      <vt:lpstr>LinkedIn Posts Table | Pointer (KRO-NCRV) - 20 of 26</vt:lpstr>
      <vt:lpstr>LinkedIn Posts Table | Pointer (KRO-NCRV) - 21 of 26</vt:lpstr>
      <vt:lpstr>LinkedIn Posts Table | Pointer (KRO-NCRV) - 22 of 26</vt:lpstr>
      <vt:lpstr>LinkedIn Posts Table | Pointer (KRO-NCRV) - 23 of 26</vt:lpstr>
      <vt:lpstr>LinkedIn Posts Table | Pointer (KRO-NCRV) - 24 of 26</vt:lpstr>
      <vt:lpstr>LinkedIn Posts Table | Pointer (KRO-NCRV) - 25 of 26</vt:lpstr>
      <vt:lpstr>LinkedIn Posts Table | Pointer (KRO-NCRV)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Posts Table | Pointer (KRO-NCRV) - 1 of 26</dc:title>
  <dc:creator>Frederik Born</dc:creator>
  <cp:lastModifiedBy>Frederik Born</cp:lastModifiedBy>
  <cp:revision>1</cp:revision>
  <dcterms:created xsi:type="dcterms:W3CDTF">2026-05-01T10:01:14Z</dcterms:created>
  <dcterms:modified xsi:type="dcterms:W3CDTF">2026-05-01T10:03:48Z</dcterms:modified>
</cp:coreProperties>
</file>