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charts/chart13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ppt/charts/chart14.xml" ContentType="application/vnd.openxmlformats-officedocument.drawingml.chart+xml"/>
  <Override PartName="/ppt/charts/style14.xml" ContentType="application/vnd.ms-office.chartstyle+xml"/>
  <Override PartName="/ppt/charts/colors14.xml" ContentType="application/vnd.ms-office.chartcolorstyle+xml"/>
  <Override PartName="/ppt/charts/chart15.xml" ContentType="application/vnd.openxmlformats-officedocument.drawingml.chart+xml"/>
  <Override PartName="/ppt/charts/style15.xml" ContentType="application/vnd.ms-office.chartstyle+xml"/>
  <Override PartName="/ppt/charts/colors15.xml" ContentType="application/vnd.ms-office.chartcolorstyle+xml"/>
  <Override PartName="/ppt/charts/chart16.xml" ContentType="application/vnd.openxmlformats-officedocument.drawingml.chart+xml"/>
  <Override PartName="/ppt/charts/style16.xml" ContentType="application/vnd.ms-office.chartstyle+xml"/>
  <Override PartName="/ppt/charts/colors16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25"/>
      <p:bold r:id="rId26"/>
      <p:italic r:id="rId27"/>
      <p:boldItalic r:id="rId2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2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1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4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3.fntdata"/><Relationship Id="rId30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2.xlsx"/><Relationship Id="rId2" Type="http://schemas.microsoft.com/office/2011/relationships/chartColorStyle" Target="colors13.xml"/><Relationship Id="rId1" Type="http://schemas.microsoft.com/office/2011/relationships/chartStyle" Target="style13.xml"/></Relationships>
</file>

<file path=ppt/charts/_rels/chart1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3.xlsx"/><Relationship Id="rId2" Type="http://schemas.microsoft.com/office/2011/relationships/chartColorStyle" Target="colors14.xml"/><Relationship Id="rId1" Type="http://schemas.microsoft.com/office/2011/relationships/chartStyle" Target="style14.xml"/></Relationships>
</file>

<file path=ppt/charts/_rels/chart1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4.xlsx"/><Relationship Id="rId2" Type="http://schemas.microsoft.com/office/2011/relationships/chartColorStyle" Target="colors15.xml"/><Relationship Id="rId1" Type="http://schemas.microsoft.com/office/2011/relationships/chartStyle" Target="style15.xml"/></Relationships>
</file>

<file path=ppt/charts/_rels/chart1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5.xlsx"/><Relationship Id="rId2" Type="http://schemas.microsoft.com/office/2011/relationships/chartColorStyle" Target="colors16.xml"/><Relationship Id="rId1" Type="http://schemas.microsoft.com/office/2011/relationships/chartStyle" Target="style16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Submarino Submarino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Sheet1!$A$2:$A$5</c:f>
              <c:numCache>
                <c:formatCode>m/d/yyyy</c:formatCode>
                <c:ptCount val="4"/>
                <c:pt idx="0">
                  <c:v>43395</c:v>
                </c:pt>
                <c:pt idx="1">
                  <c:v>43396</c:v>
                </c:pt>
                <c:pt idx="2">
                  <c:v>43397</c:v>
                </c:pt>
                <c:pt idx="3">
                  <c:v>43398</c:v>
                </c:pt>
              </c:numCache>
            </c:numRef>
          </c:cat>
          <c:val>
            <c:numRef>
              <c:f>Sheet1!$B$2:$B$5</c:f>
              <c:numCache>
                <c:formatCode>General</c:formatCode>
                <c:ptCount val="4"/>
                <c:pt idx="0">
                  <c:v>5353751</c:v>
                </c:pt>
                <c:pt idx="1">
                  <c:v>5354195</c:v>
                </c:pt>
                <c:pt idx="2">
                  <c:v>5354436</c:v>
                </c:pt>
                <c:pt idx="3">
                  <c:v>5354308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5F5-422A-822A-E2CDD09F308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01645424"/>
        <c:axId val="254846224"/>
      </c:lineChart>
      <c:dateAx>
        <c:axId val="30164542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4846224"/>
        <c:crosses val="autoZero"/>
        <c:auto val="1"/>
        <c:lblOffset val="100"/>
        <c:baseTimeUnit val="days"/>
      </c:dateAx>
      <c:valAx>
        <c:axId val="2548462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16454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submarino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Sheet1!$A$2:$A$5</c:f>
              <c:numCache>
                <c:formatCode>m/d/yyyy</c:formatCode>
                <c:ptCount val="4"/>
                <c:pt idx="0">
                  <c:v>43395</c:v>
                </c:pt>
                <c:pt idx="1">
                  <c:v>43396</c:v>
                </c:pt>
                <c:pt idx="2">
                  <c:v>43397</c:v>
                </c:pt>
                <c:pt idx="3">
                  <c:v>43398</c:v>
                </c:pt>
              </c:numCache>
            </c:numRef>
          </c:cat>
          <c:val>
            <c:numRef>
              <c:f>Sheet1!$B$2:$B$5</c:f>
              <c:numCache>
                <c:formatCode>General</c:formatCode>
                <c:ptCount val="4"/>
                <c:pt idx="0">
                  <c:v>319690</c:v>
                </c:pt>
                <c:pt idx="1">
                  <c:v>319733</c:v>
                </c:pt>
                <c:pt idx="2">
                  <c:v>319688</c:v>
                </c:pt>
                <c:pt idx="3">
                  <c:v>319661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115-4674-AFA1-D416A80DFBB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57809848"/>
        <c:axId val="257810176"/>
      </c:lineChart>
      <c:dateAx>
        <c:axId val="25780984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7810176"/>
        <c:crosses val="autoZero"/>
        <c:auto val="1"/>
        <c:lblOffset val="100"/>
        <c:baseTimeUnit val="days"/>
      </c:dateAx>
      <c:valAx>
        <c:axId val="2578101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78098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@submarino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Sheet1!$A$2:$A$5</c:f>
              <c:numCache>
                <c:formatCode>m/d/yyyy</c:formatCode>
                <c:ptCount val="4"/>
                <c:pt idx="0">
                  <c:v>43395</c:v>
                </c:pt>
                <c:pt idx="1">
                  <c:v>43396</c:v>
                </c:pt>
                <c:pt idx="2">
                  <c:v>43397</c:v>
                </c:pt>
                <c:pt idx="3">
                  <c:v>43398</c:v>
                </c:pt>
              </c:numCache>
            </c:numRef>
          </c:cat>
          <c:val>
            <c:numRef>
              <c:f>Sheet1!$B$2:$B$5</c:f>
              <c:numCache>
                <c:formatCode>General</c:formatCode>
                <c:ptCount val="4"/>
                <c:pt idx="0">
                  <c:v>524354</c:v>
                </c:pt>
                <c:pt idx="1">
                  <c:v>524354</c:v>
                </c:pt>
                <c:pt idx="2">
                  <c:v>524358</c:v>
                </c:pt>
                <c:pt idx="3">
                  <c:v>524366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33B-4BA2-98C9-F2EC8AFBDC4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00929328"/>
        <c:axId val="300931624"/>
      </c:lineChart>
      <c:dateAx>
        <c:axId val="30092932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0931624"/>
        <c:crosses val="autoZero"/>
        <c:auto val="1"/>
        <c:lblOffset val="100"/>
        <c:baseTimeUnit val="days"/>
      </c:dateAx>
      <c:valAx>
        <c:axId val="3009316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09293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Submarino Submarino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Sheet1!$A$2:$A$5</c:f>
              <c:numCache>
                <c:formatCode>m/d/yyyy</c:formatCode>
                <c:ptCount val="4"/>
                <c:pt idx="0">
                  <c:v>43426</c:v>
                </c:pt>
                <c:pt idx="1">
                  <c:v>43427</c:v>
                </c:pt>
                <c:pt idx="2">
                  <c:v>43428</c:v>
                </c:pt>
                <c:pt idx="3">
                  <c:v>43429</c:v>
                </c:pt>
              </c:numCache>
            </c:numRef>
          </c:cat>
          <c:val>
            <c:numRef>
              <c:f>Sheet1!$B$2:$B$5</c:f>
              <c:numCache>
                <c:formatCode>General</c:formatCode>
                <c:ptCount val="4"/>
                <c:pt idx="0">
                  <c:v>5349672</c:v>
                </c:pt>
                <c:pt idx="1">
                  <c:v>5352204</c:v>
                </c:pt>
                <c:pt idx="2">
                  <c:v>5353253</c:v>
                </c:pt>
                <c:pt idx="3">
                  <c:v>5353593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EEA-4F62-AF6F-0F488894A90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00929984"/>
        <c:axId val="300930968"/>
      </c:lineChart>
      <c:dateAx>
        <c:axId val="30092998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0930968"/>
        <c:crosses val="autoZero"/>
        <c:auto val="1"/>
        <c:lblOffset val="100"/>
        <c:baseTimeUnit val="days"/>
      </c:dateAx>
      <c:valAx>
        <c:axId val="3009309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09299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submarino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Sheet1!$A$2:$A$5</c:f>
              <c:numCache>
                <c:formatCode>m/d/yyyy</c:formatCode>
                <c:ptCount val="4"/>
                <c:pt idx="0">
                  <c:v>43426</c:v>
                </c:pt>
                <c:pt idx="1">
                  <c:v>43427</c:v>
                </c:pt>
                <c:pt idx="2">
                  <c:v>43428</c:v>
                </c:pt>
                <c:pt idx="3">
                  <c:v>43429</c:v>
                </c:pt>
              </c:numCache>
            </c:numRef>
          </c:cat>
          <c:val>
            <c:numRef>
              <c:f>Sheet1!$B$2:$B$5</c:f>
              <c:numCache>
                <c:formatCode>General</c:formatCode>
                <c:ptCount val="4"/>
                <c:pt idx="0">
                  <c:v>323026</c:v>
                </c:pt>
                <c:pt idx="1">
                  <c:v>326170</c:v>
                </c:pt>
                <c:pt idx="2">
                  <c:v>326939</c:v>
                </c:pt>
                <c:pt idx="3">
                  <c:v>327228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7F87-4780-BE18-1F9D4022109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03457784"/>
        <c:axId val="303461064"/>
      </c:lineChart>
      <c:dateAx>
        <c:axId val="30345778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3461064"/>
        <c:crosses val="autoZero"/>
        <c:auto val="1"/>
        <c:lblOffset val="100"/>
        <c:baseTimeUnit val="days"/>
      </c:dateAx>
      <c:valAx>
        <c:axId val="3034610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34577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@submarino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Sheet1!$A$2:$A$5</c:f>
              <c:numCache>
                <c:formatCode>m/d/yyyy</c:formatCode>
                <c:ptCount val="4"/>
                <c:pt idx="0">
                  <c:v>43426</c:v>
                </c:pt>
                <c:pt idx="1">
                  <c:v>43427</c:v>
                </c:pt>
                <c:pt idx="2">
                  <c:v>43428</c:v>
                </c:pt>
                <c:pt idx="3">
                  <c:v>43429</c:v>
                </c:pt>
              </c:numCache>
            </c:numRef>
          </c:cat>
          <c:val>
            <c:numRef>
              <c:f>Sheet1!$B$2:$B$5</c:f>
              <c:numCache>
                <c:formatCode>General</c:formatCode>
                <c:ptCount val="4"/>
                <c:pt idx="0">
                  <c:v>520524</c:v>
                </c:pt>
                <c:pt idx="1">
                  <c:v>520794</c:v>
                </c:pt>
                <c:pt idx="2">
                  <c:v>520875</c:v>
                </c:pt>
                <c:pt idx="3">
                  <c:v>520873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582-4D0F-A54D-A0446CA5921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03456472"/>
        <c:axId val="303456800"/>
      </c:lineChart>
      <c:dateAx>
        <c:axId val="30345647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3456800"/>
        <c:crosses val="autoZero"/>
        <c:auto val="1"/>
        <c:lblOffset val="100"/>
        <c:baseTimeUnit val="days"/>
      </c:dateAx>
      <c:valAx>
        <c:axId val="3034568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34564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Interactions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submarino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500-4A49-97BC-3EC7714FC66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01000504"/>
        <c:axId val="301000832"/>
      </c:barChart>
      <c:catAx>
        <c:axId val="3010005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1000832"/>
        <c:crosses val="autoZero"/>
        <c:auto val="1"/>
        <c:lblAlgn val="ctr"/>
        <c:lblOffset val="100"/>
        <c:noMultiLvlLbl val="0"/>
      </c:catAx>
      <c:valAx>
        <c:axId val="3010008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10005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Interactions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Submarino Submarino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1302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03F-4D37-8B9A-9CC59ED0F17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01000176"/>
        <c:axId val="301001816"/>
      </c:barChart>
      <c:catAx>
        <c:axId val="3010001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1001816"/>
        <c:crosses val="autoZero"/>
        <c:auto val="1"/>
        <c:lblAlgn val="ctr"/>
        <c:lblOffset val="100"/>
        <c:noMultiLvlLbl val="0"/>
      </c:catAx>
      <c:valAx>
        <c:axId val="3010018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10001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Interactions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@submarino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64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6F4-419D-85A0-65F5EF545D8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54569752"/>
        <c:axId val="254569424"/>
      </c:barChart>
      <c:catAx>
        <c:axId val="2545697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4569424"/>
        <c:crosses val="autoZero"/>
        <c:auto val="1"/>
        <c:lblAlgn val="ctr"/>
        <c:lblOffset val="100"/>
        <c:noMultiLvlLbl val="0"/>
      </c:catAx>
      <c:valAx>
        <c:axId val="2545694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45697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Interactions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submarino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C35-4EBE-B2ED-464FE3BBCC5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54566472"/>
        <c:axId val="254565816"/>
      </c:barChart>
      <c:catAx>
        <c:axId val="25456647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4565816"/>
        <c:crosses val="autoZero"/>
        <c:auto val="1"/>
        <c:lblAlgn val="ctr"/>
        <c:lblOffset val="100"/>
        <c:noMultiLvlLbl val="0"/>
      </c:catAx>
      <c:valAx>
        <c:axId val="2545658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45664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Interactions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Submarino Submarino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3031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86C-42FE-9991-CF2D2B893A4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00930312"/>
        <c:axId val="300932280"/>
      </c:barChart>
      <c:catAx>
        <c:axId val="3009303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0932280"/>
        <c:crosses val="autoZero"/>
        <c:auto val="1"/>
        <c:lblAlgn val="ctr"/>
        <c:lblOffset val="100"/>
        <c:noMultiLvlLbl val="0"/>
      </c:catAx>
      <c:valAx>
        <c:axId val="3009322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09303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Interactions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@submarino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211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83E-4640-8ADA-3142C085087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01368144"/>
        <c:axId val="301363224"/>
      </c:barChart>
      <c:catAx>
        <c:axId val="3013681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1363224"/>
        <c:crosses val="autoZero"/>
        <c:auto val="1"/>
        <c:lblAlgn val="ctr"/>
        <c:lblOffset val="100"/>
        <c:noMultiLvlLbl val="0"/>
      </c:catAx>
      <c:valAx>
        <c:axId val="3013632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13681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Submarino Submarino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Sheet1!$A$2:$A$5</c:f>
              <c:numCache>
                <c:formatCode>m/d/yyyy</c:formatCode>
                <c:ptCount val="4"/>
                <c:pt idx="0">
                  <c:v>43395</c:v>
                </c:pt>
                <c:pt idx="1">
                  <c:v>43396</c:v>
                </c:pt>
                <c:pt idx="2">
                  <c:v>43397</c:v>
                </c:pt>
                <c:pt idx="3">
                  <c:v>43398</c:v>
                </c:pt>
              </c:numCache>
            </c:numRef>
          </c:cat>
          <c:val>
            <c:numRef>
              <c:f>Sheet1!$B$2:$B$5</c:f>
              <c:numCache>
                <c:formatCode>General</c:formatCode>
                <c:ptCount val="4"/>
                <c:pt idx="0">
                  <c:v>1440841</c:v>
                </c:pt>
                <c:pt idx="1">
                  <c:v>1119281</c:v>
                </c:pt>
                <c:pt idx="2">
                  <c:v>902741</c:v>
                </c:pt>
                <c:pt idx="3">
                  <c:v>643679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D28-40C9-B5FB-4B94CAA947E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01367488"/>
        <c:axId val="301369784"/>
      </c:lineChart>
      <c:dateAx>
        <c:axId val="30136748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1369784"/>
        <c:crosses val="autoZero"/>
        <c:auto val="1"/>
        <c:lblOffset val="100"/>
        <c:baseTimeUnit val="days"/>
      </c:dateAx>
      <c:valAx>
        <c:axId val="3013697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13674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submarino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Sheet1!$A$2:$A$5</c:f>
              <c:numCache>
                <c:formatCode>m/d/yyyy</c:formatCode>
                <c:ptCount val="4"/>
                <c:pt idx="0">
                  <c:v>43395</c:v>
                </c:pt>
                <c:pt idx="1">
                  <c:v>43396</c:v>
                </c:pt>
                <c:pt idx="2">
                  <c:v>43397</c:v>
                </c:pt>
                <c:pt idx="3">
                  <c:v>43398</c:v>
                </c:pt>
              </c:numCache>
            </c:numRef>
          </c:cat>
          <c:val>
            <c:numRef>
              <c:f>Sheet1!$B$2:$B$5</c:f>
              <c:numCache>
                <c:formatCode>General</c:formatCode>
                <c:ptCount val="4"/>
                <c:pt idx="0">
                  <c:v>2776</c:v>
                </c:pt>
                <c:pt idx="1">
                  <c:v>3660</c:v>
                </c:pt>
                <c:pt idx="2">
                  <c:v>3783</c:v>
                </c:pt>
                <c:pt idx="3">
                  <c:v>3279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4B8-4089-99C9-5F88E7B7B6B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81405440"/>
        <c:axId val="181395272"/>
      </c:lineChart>
      <c:dateAx>
        <c:axId val="18140544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81395272"/>
        <c:crosses val="autoZero"/>
        <c:auto val="1"/>
        <c:lblOffset val="100"/>
        <c:baseTimeUnit val="days"/>
      </c:dateAx>
      <c:valAx>
        <c:axId val="1813952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814054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Submarino Submarino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Sheet1!$A$2:$A$5</c:f>
              <c:numCache>
                <c:formatCode>m/d/yyyy</c:formatCode>
                <c:ptCount val="4"/>
                <c:pt idx="0">
                  <c:v>43426</c:v>
                </c:pt>
                <c:pt idx="1">
                  <c:v>43427</c:v>
                </c:pt>
                <c:pt idx="2">
                  <c:v>43428</c:v>
                </c:pt>
                <c:pt idx="3">
                  <c:v>43429</c:v>
                </c:pt>
              </c:numCache>
            </c:numRef>
          </c:cat>
          <c:val>
            <c:numRef>
              <c:f>Sheet1!$B$2:$B$5</c:f>
              <c:numCache>
                <c:formatCode>General</c:formatCode>
                <c:ptCount val="4"/>
                <c:pt idx="0">
                  <c:v>21373932</c:v>
                </c:pt>
                <c:pt idx="1">
                  <c:v>20910114</c:v>
                </c:pt>
                <c:pt idx="2">
                  <c:v>13508473</c:v>
                </c:pt>
                <c:pt idx="3">
                  <c:v>10136842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2E4B-4728-9DD9-1BC372D9F97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81396912"/>
        <c:axId val="181397240"/>
      </c:lineChart>
      <c:dateAx>
        <c:axId val="18139691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81397240"/>
        <c:crosses val="autoZero"/>
        <c:auto val="1"/>
        <c:lblOffset val="100"/>
        <c:baseTimeUnit val="days"/>
      </c:dateAx>
      <c:valAx>
        <c:axId val="1813972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813969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submarino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Sheet1!$A$2:$A$5</c:f>
              <c:numCache>
                <c:formatCode>m/d/yyyy</c:formatCode>
                <c:ptCount val="4"/>
                <c:pt idx="0">
                  <c:v>43426</c:v>
                </c:pt>
                <c:pt idx="1">
                  <c:v>43427</c:v>
                </c:pt>
                <c:pt idx="2">
                  <c:v>43428</c:v>
                </c:pt>
                <c:pt idx="3">
                  <c:v>43429</c:v>
                </c:pt>
              </c:numCache>
            </c:numRef>
          </c:cat>
          <c:val>
            <c:numRef>
              <c:f>Sheet1!$B$2:$B$5</c:f>
              <c:numCache>
                <c:formatCode>General</c:formatCode>
                <c:ptCount val="4"/>
                <c:pt idx="0">
                  <c:v>27315</c:v>
                </c:pt>
                <c:pt idx="1">
                  <c:v>22386</c:v>
                </c:pt>
                <c:pt idx="2">
                  <c:v>9307</c:v>
                </c:pt>
                <c:pt idx="3">
                  <c:v>8034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2898-4032-B7A9-DB10F93B9A0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81402160"/>
        <c:axId val="181402488"/>
      </c:lineChart>
      <c:dateAx>
        <c:axId val="18140216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81402488"/>
        <c:crosses val="autoZero"/>
        <c:auto val="1"/>
        <c:lblOffset val="100"/>
        <c:baseTimeUnit val="days"/>
      </c:dateAx>
      <c:valAx>
        <c:axId val="1814024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814021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6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11/30/2018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11/30/2018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11/30/2018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11/30/2018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11/30/2018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11/30/2018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11/30/2018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11/30/2018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11/30/2018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11/30/2018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3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4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5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6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759486-BBD1-4A7F-A01D-B4874248283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Black Friday 2018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2B48E63-C615-43F6-9AEB-A220B844B17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B2W Digital</a:t>
            </a:r>
          </a:p>
        </p:txBody>
      </p:sp>
    </p:spTree>
    <p:extLst>
      <p:ext uri="{BB962C8B-B14F-4D97-AF65-F5344CB8AC3E}">
        <p14:creationId xmlns:p14="http://schemas.microsoft.com/office/powerpoint/2010/main" val="37499362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66F8D5-6C17-4E59-A081-9AF3B7A3D4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Fãs fb 22-25 out | Submarino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E63E731-9C94-4F9D-BCBD-1773DF8DFCB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47498404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7EDD107-B225-4F0D-BE29-9EF5A990139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10/22/2018 - 10/25/2018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7A6023C-5366-404E-ADDE-728EE326FF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2985546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9AA403-69D2-4E24-A068-C11BFEF6FD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Seguidores Ig 22-25 out | submarino</a:t>
            </a:r>
            <a:endParaRPr lang="en-US"/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3481E6B-FF94-403A-9CDF-0BA00C5B6E1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0740013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A355D99-1F79-4129-9EBC-3B0295D60BC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10/22/2018 - 10/25/2018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E4F69DF-A671-40A7-8E7A-8A81CAA39D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7287376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46D530-CDD2-449A-804E-41677AA5FF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Seguidores tw 22-25 out | Submarino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FDB5555-A187-4353-8ABD-EC00A4E11DD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64968278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3E3A185-DCC6-44B5-9558-1F172A1A51C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10/22/2018 - 10/25/2018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AE34ADB-DE05-4D09-86A8-06AC2AB8AB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161534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89268A-1AF5-4AEA-A447-E32654E49E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Fãs 22-25 nov | Submarino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5D9D61D-7212-4414-93C4-FD02E5ADEA3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59849446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4708D84-A9D9-4379-AADE-9D51361C578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11/22/2018 - 11/25/2018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02A429E-4C2C-4C95-AE87-6C6CDB9046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0910551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A69661-EAAD-4495-9F2C-A1E540E1C6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Seguidores Ig 22-25 nov | submarino</a:t>
            </a:r>
            <a:endParaRPr lang="en-US"/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68E1BD9-F87A-4CD0-9A26-83372ED62D0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21506561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A2BCA57-4CA2-47A1-B893-312D5A142A6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11/22/2018 - 11/25/2018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293EFB1-9615-45E2-9612-5051995076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8517011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81FC34-2219-43F9-B778-0ACAE8C921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Seguidores tw 22-25 nov | Submarino</a:t>
            </a:r>
            <a:endParaRPr lang="en-US"/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0A5F816-AC81-43B9-907E-BBE5971EEE1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88125540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35EBA1D-D155-46EC-AD92-73DA84AD595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11/22/2018 - 11/25/2018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D8B4CD2-7C49-4FEA-A78E-A0FF6B59BA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1024659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766D64-378C-4E7B-A6B2-1678E958A6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Interações Ig 22-25 out | submarino</a:t>
            </a:r>
            <a:endParaRPr lang="en-US"/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E79265C-3748-4D0E-82EA-0BFF98CCEAC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20005288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08D431F-3966-4F79-B7D5-A4B35B1A450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10/22/2018 - 10/25/2018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8B1DD0A-EA23-415F-9293-C05109F305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8405740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917341-3B64-45E3-96AC-CE7D47771C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Interações Fb 22-25 out | Submarino</a:t>
            </a:r>
            <a:endParaRPr lang="en-US"/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B765DC7-3E1D-4E33-BD12-60CA47F4E85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42124045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8FD77B6-B580-488E-8314-0F61D373D21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10/22/2018 - 10/25/2018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B12DBD6-7A1B-45A6-9A15-E751817C47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2910141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64EFDD-B480-4573-A5E1-F7A015AB0E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Interações Tw 22-25 out | Submarino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1638D99-2F12-4509-BBCB-05F8E5A1A85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63646261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A8B8C72-38CE-4CAF-89F7-4FC3BCB1780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10/22/2018 - 10/25/2018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7BF3D0C-553C-45F5-AF98-08E073CBAE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078272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03573E-5A46-4C6C-9E71-7FD634A94B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Interações Ig 22-25 nov | submarino</a:t>
            </a:r>
            <a:endParaRPr lang="en-US"/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8BB3503-A343-423B-A6E8-6935057F217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24988364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AFD2A02-E786-4D35-86FB-B2985829695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11/22/2018 - 11/25/2018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7E60E37-88EF-46C0-85F6-4DEF56CD78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4164231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50583F-5125-4281-B129-E4395D1C20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Interações Fb 22-25 nov | Submarino</a:t>
            </a:r>
            <a:endParaRPr lang="en-US"/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FDBFEDF-9C12-4F50-805B-8B3B2E1DEDB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61451133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5608F70-922A-4413-8483-A4ECAA3B15B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11/22/2018 - 11/25/2018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9067CA5-56C9-4B29-8E7D-7E5CA98709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7612066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438129-12BC-4488-AC64-4C038DA6F0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Interações Tw 22-25 nov | Submarino</a:t>
            </a:r>
            <a:endParaRPr lang="en-US"/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247BF84-C819-4383-B484-775FA5E4DDE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27103169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550780E-EAFC-4DD5-B99E-1D44256BB32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11/22/2018 - 11/25/2018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977D16B-67F8-44B3-A5DF-44B7815D71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3468905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8FD57B-915C-48B6-94BE-685C148C66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Alcance Fb 22-25 out | Submarino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6F8A7F6-677F-4731-9263-CF188DB741F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24847199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3CB3CC8-BE84-4232-88D8-592DFB0640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10/22/2018 - 10/25/2018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92F6DE3-F7E4-4017-AB80-B86E4BA441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8829338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E511E3-1CAE-40DF-A176-B10EC13866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Alcance Ig 22-25 out | submarino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53727DD-4E33-4F30-B896-68CB44CAF5C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26305658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497CE4A-230A-4A19-9EDD-00FCF830D31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10/22/2018 - 10/25/2018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203A3D7-3C03-42B1-A60F-66B1573F7C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2581476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3F2627-07A0-47F9-9063-D9ACD7AD38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Alcance Fb 22-25 nov | Submarino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CA74A9A-BADA-4CED-9744-EAC4E5A5D0B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30694184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075E905-4285-4F00-A53E-B3319E6647C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11/22/2018 - 11/25/2018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8F65E4F-C69B-49D9-BAD3-37E9CE60A5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1868026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B0241B-68E6-4DAA-8ED6-E5F9187B1E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Alcance Ig 22-25 nov | submarino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CE58E57-5C60-4ABF-A3EE-2B74D425B71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65651821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52E7295-FA99-4FC8-9F02-49621F96086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11/22/2018 - 11/25/2018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A5C9D2A-8A16-42FE-86F1-69CC2740CC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9314029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1F7D74-A2AE-47D1-9F00-09BFE0B5EF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Principais métricas Tw 22-25 out | Submarino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42E7996-AF20-4509-A2CC-9E073CBD9DD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66904025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3">
                  <a:extLst>
                    <a:ext uri="{9D8B030D-6E8A-4147-A177-3AD203B41FA5}">
                      <a16:colId xmlns:a16="http://schemas.microsoft.com/office/drawing/2014/main" val="1103452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8958516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26178146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9319634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2586018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4439227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5138645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5300984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6977514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7901146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8343751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1273532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0256555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4145219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Retweeted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to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All 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Mentions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207982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@submarino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524366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0.0020 %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62.9 %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6113165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CE02C67-6CDE-4328-B83F-89A7F66A1F1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10/22/2018 - 10/25/2018</a:t>
            </a:r>
          </a:p>
        </p:txBody>
      </p:sp>
    </p:spTree>
    <p:extLst>
      <p:ext uri="{BB962C8B-B14F-4D97-AF65-F5344CB8AC3E}">
        <p14:creationId xmlns:p14="http://schemas.microsoft.com/office/powerpoint/2010/main" val="174400646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C69EC8-F2AF-4945-9572-A32E3AF100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Principais métricas Tw 22-25 nov | Submarino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F22891F-E020-4FC9-81C5-BBEC73F7BFC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7394591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3">
                  <a:extLst>
                    <a:ext uri="{9D8B030D-6E8A-4147-A177-3AD203B41FA5}">
                      <a16:colId xmlns:a16="http://schemas.microsoft.com/office/drawing/2014/main" val="181964424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130308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3379482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9443342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035187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9532434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6211435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0188863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4295842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6469273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0427376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389813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8228212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3468642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Retweeted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to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All 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Mentions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574424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@submarino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520873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0.0041 %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33.6 %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1865619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E3C6F05-962A-4710-921F-4D3FF42ED96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11/22/2018 - 11/25/2018</a:t>
            </a:r>
          </a:p>
        </p:txBody>
      </p:sp>
    </p:spTree>
    <p:extLst>
      <p:ext uri="{BB962C8B-B14F-4D97-AF65-F5344CB8AC3E}">
        <p14:creationId xmlns:p14="http://schemas.microsoft.com/office/powerpoint/2010/main" val="304452416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821823-66E0-4647-B93A-D654447A9D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Principais métricas Fb 22-25 out | Submarino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76A12EF-BDD7-4C9D-8E91-67A4A1A85A8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7361000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9033">
                  <a:extLst>
                    <a:ext uri="{9D8B030D-6E8A-4147-A177-3AD203B41FA5}">
                      <a16:colId xmlns:a16="http://schemas.microsoft.com/office/drawing/2014/main" val="282700527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683398591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4134136468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337843723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586180425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539288088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781732187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662275567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629877209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761859540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449583320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72806022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75909720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931042157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350649064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025319255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436690683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633974924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200121014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4032591865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4046488967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89202494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13722085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Status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Questions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498226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Submarino Submarino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5354308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0.0035 %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2496067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D19403F-2708-4BBB-B243-A79F6369B0B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10/22/2018 - 10/25/2018</a:t>
            </a:r>
          </a:p>
        </p:txBody>
      </p:sp>
    </p:spTree>
    <p:extLst>
      <p:ext uri="{BB962C8B-B14F-4D97-AF65-F5344CB8AC3E}">
        <p14:creationId xmlns:p14="http://schemas.microsoft.com/office/powerpoint/2010/main" val="184557622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D38617-1639-4C51-B62A-E9E0496FA1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Principais métricas Fb 22-25 nov | Submarino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4568A4E-44CA-4635-A9CC-2EBF4B84274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0318721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9033">
                  <a:extLst>
                    <a:ext uri="{9D8B030D-6E8A-4147-A177-3AD203B41FA5}">
                      <a16:colId xmlns:a16="http://schemas.microsoft.com/office/drawing/2014/main" val="266975320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941711309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618323723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541688390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2613846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449511322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142314952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971147871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757289306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901685097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098995681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561142077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821530419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443096624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566487131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922345170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596267112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211720688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976185698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4114472995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198334504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791074029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51320102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Status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Questions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067510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Submarino Submarino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5353593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4451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0.0081 %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8445991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40BE427-EABF-4902-A7ED-6E02E96ACBA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11/22/2018 - 11/25/2018</a:t>
            </a:r>
          </a:p>
        </p:txBody>
      </p:sp>
    </p:spTree>
    <p:extLst>
      <p:ext uri="{BB962C8B-B14F-4D97-AF65-F5344CB8AC3E}">
        <p14:creationId xmlns:p14="http://schemas.microsoft.com/office/powerpoint/2010/main" val="277003024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3FD308-43C0-42C6-A2EC-5EB532D67A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Principais métricas Ig  22-25 out | submarino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26FFC97-B2F8-41EE-B1C6-7235B318D36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92810667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004251524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2269567435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260344805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1916242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2688539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468192374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803067114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2683340623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324392438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0364917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Carousels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366444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submarino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319661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4752737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964EB2C-362F-4B15-B05C-61DAB88505D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10/22/2018 - 10/25/2018</a:t>
            </a:r>
          </a:p>
        </p:txBody>
      </p:sp>
    </p:spTree>
    <p:extLst>
      <p:ext uri="{BB962C8B-B14F-4D97-AF65-F5344CB8AC3E}">
        <p14:creationId xmlns:p14="http://schemas.microsoft.com/office/powerpoint/2010/main" val="344147161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E04597-1FFC-4E9F-AC63-4F1D9A5353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Principais métricas Ig  22-25 nov | submarino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3A6887E-E26B-4605-BC37-D9543DA4B73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5046007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577619350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2801958372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148451462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4760904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0526365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00163325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2630859087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1904589001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117241194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0005942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Carousels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490803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submarino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327228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4999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2265190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61C84E7-CABB-424F-BB9B-E53B18A5C47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11/22/2018 - 11/25/2018</a:t>
            </a:r>
          </a:p>
        </p:txBody>
      </p:sp>
    </p:spTree>
    <p:extLst>
      <p:ext uri="{BB962C8B-B14F-4D97-AF65-F5344CB8AC3E}">
        <p14:creationId xmlns:p14="http://schemas.microsoft.com/office/powerpoint/2010/main" val="75410126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1</TotalTime>
  <Words>510</Words>
  <Application>Microsoft Office PowerPoint</Application>
  <PresentationFormat>On-screen Show (4:3)</PresentationFormat>
  <Paragraphs>250</Paragraphs>
  <Slides>23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6" baseType="lpstr">
      <vt:lpstr>Calibri</vt:lpstr>
      <vt:lpstr>Arial</vt:lpstr>
      <vt:lpstr>quintly_template</vt:lpstr>
      <vt:lpstr>Black Friday 2018</vt:lpstr>
      <vt:lpstr>Fãs fb 22-25 out | Submarino</vt:lpstr>
      <vt:lpstr>Seguidores Ig 22-25 out | submarino</vt:lpstr>
      <vt:lpstr>Seguidores tw 22-25 out | Submarino</vt:lpstr>
      <vt:lpstr>Fãs 22-25 nov | Submarino</vt:lpstr>
      <vt:lpstr>Seguidores Ig 22-25 nov | submarino</vt:lpstr>
      <vt:lpstr>Seguidores tw 22-25 nov | Submarino</vt:lpstr>
      <vt:lpstr>Interações Ig 22-25 out | submarino</vt:lpstr>
      <vt:lpstr>Interações Fb 22-25 out | Submarino</vt:lpstr>
      <vt:lpstr>Interações Tw 22-25 out | Submarino</vt:lpstr>
      <vt:lpstr>Interações Ig 22-25 nov | submarino</vt:lpstr>
      <vt:lpstr>Interações Fb 22-25 nov | Submarino</vt:lpstr>
      <vt:lpstr>Interações Tw 22-25 nov | Submarino</vt:lpstr>
      <vt:lpstr>Alcance Fb 22-25 out | Submarino</vt:lpstr>
      <vt:lpstr>Alcance Ig 22-25 out | submarino</vt:lpstr>
      <vt:lpstr>Alcance Fb 22-25 nov | Submarino</vt:lpstr>
      <vt:lpstr>Alcance Ig 22-25 nov | submarino</vt:lpstr>
      <vt:lpstr>Principais métricas Tw 22-25 out | Submarino</vt:lpstr>
      <vt:lpstr>Principais métricas Tw 22-25 nov | Submarino</vt:lpstr>
      <vt:lpstr>Principais métricas Fb 22-25 out | Submarino</vt:lpstr>
      <vt:lpstr>Principais métricas Fb 22-25 nov | Submarino</vt:lpstr>
      <vt:lpstr>Principais métricas Ig  22-25 out | submarino</vt:lpstr>
      <vt:lpstr>Principais métricas Ig  22-25 nov | submarino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Black Friday 2018</dc:title>
  <dc:creator>Administrator</dc:creator>
  <cp:lastModifiedBy>Administrator</cp:lastModifiedBy>
  <cp:revision>1</cp:revision>
  <dcterms:created xsi:type="dcterms:W3CDTF">2018-11-30T18:10:37Z</dcterms:created>
  <dcterms:modified xsi:type="dcterms:W3CDTF">2018-11-30T18:12:32Z</dcterms:modified>
</cp:coreProperties>
</file>