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7" r:id="rId31"/>
    <p:sldId id="288" r:id="rId32"/>
    <p:sldId id="289" r:id="rId33"/>
    <p:sldId id="290"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7" r:id="rId59"/>
    <p:sldId id="318" r:id="rId60"/>
    <p:sldId id="319" r:id="rId61"/>
    <p:sldId id="320" r:id="rId62"/>
    <p:sldId id="321" r:id="rId63"/>
    <p:sldId id="322" r:id="rId64"/>
    <p:sldId id="323" r:id="rId65"/>
    <p:sldId id="325" r:id="rId66"/>
    <p:sldId id="326" r:id="rId67"/>
    <p:sldId id="327" r:id="rId68"/>
    <p:sldId id="328" r:id="rId69"/>
    <p:sldId id="329" r:id="rId70"/>
    <p:sldId id="330" r:id="rId71"/>
    <p:sldId id="332" r:id="rId72"/>
    <p:sldId id="333" r:id="rId73"/>
    <p:sldId id="334" r:id="rId74"/>
    <p:sldId id="336" r:id="rId75"/>
    <p:sldId id="337" r:id="rId76"/>
    <p:sldId id="338" r:id="rId77"/>
    <p:sldId id="340" r:id="rId78"/>
    <p:sldId id="341" r:id="rId79"/>
    <p:sldId id="342" r:id="rId80"/>
    <p:sldId id="344" r:id="rId81"/>
    <p:sldId id="345" r:id="rId82"/>
    <p:sldId id="346" r:id="rId83"/>
    <p:sldId id="347" r:id="rId84"/>
    <p:sldId id="348" r:id="rId85"/>
    <p:sldId id="349" r:id="rId86"/>
    <p:sldId id="350" r:id="rId87"/>
    <p:sldId id="351" r:id="rId88"/>
  </p:sldIdLst>
  <p:sldSz cx="9144000" cy="6858000" type="screen4x3"/>
  <p:notesSz cx="6858000" cy="9144000"/>
  <p:embeddedFontLst>
    <p:embeddedFont>
      <p:font typeface="Calibri" panose="020F0502020204030204" pitchFamily="34" charset="0"/>
      <p:regular r:id="rId89"/>
      <p:bold r:id="rId90"/>
      <p:italic r:id="rId91"/>
      <p:boldItalic r:id="rId9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font" Target="fonts/font2.fntdata"/><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font" Target="fonts/font3.fntdata"/><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E67F2-D6FA-456D-9712-5527A43ECB85}"/>
              </a:ext>
            </a:extLst>
          </p:cNvPr>
          <p:cNvSpPr>
            <a:spLocks noGrp="1"/>
          </p:cNvSpPr>
          <p:nvPr>
            <p:ph type="ctrTitle"/>
          </p:nvPr>
        </p:nvSpPr>
        <p:spPr/>
        <p:txBody>
          <a:bodyPr/>
          <a:lstStyle/>
          <a:p>
            <a:r>
              <a:rPr lang="en-US"/>
              <a:t>SoME Professional 2025</a:t>
            </a:r>
          </a:p>
        </p:txBody>
      </p:sp>
      <p:sp>
        <p:nvSpPr>
          <p:cNvPr id="3" name="Subtitle 2">
            <a:extLst>
              <a:ext uri="{FF2B5EF4-FFF2-40B4-BE49-F238E27FC236}">
                <a16:creationId xmlns:a16="http://schemas.microsoft.com/office/drawing/2014/main" id="{B677E837-20E5-4D4E-850A-2FF6E7B04052}"/>
              </a:ext>
            </a:extLst>
          </p:cNvPr>
          <p:cNvSpPr>
            <a:spLocks noGrp="1"/>
          </p:cNvSpPr>
          <p:nvPr>
            <p:ph type="subTitle" idx="1"/>
          </p:nvPr>
        </p:nvSpPr>
        <p:spPr/>
        <p:txBody>
          <a:bodyPr/>
          <a:lstStyle/>
          <a:p>
            <a:r>
              <a:rPr lang="en-US"/>
              <a:t>Grohe</a:t>
            </a:r>
          </a:p>
        </p:txBody>
      </p:sp>
    </p:spTree>
    <p:extLst>
      <p:ext uri="{BB962C8B-B14F-4D97-AF65-F5344CB8AC3E}">
        <p14:creationId xmlns:p14="http://schemas.microsoft.com/office/powerpoint/2010/main" val="4051849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4EF2A-B2D7-4731-B559-47A2891B4967}"/>
              </a:ext>
            </a:extLst>
          </p:cNvPr>
          <p:cNvSpPr>
            <a:spLocks noGrp="1"/>
          </p:cNvSpPr>
          <p:nvPr>
            <p:ph type="title"/>
          </p:nvPr>
        </p:nvSpPr>
        <p:spPr/>
        <p:txBody>
          <a:bodyPr/>
          <a:lstStyle/>
          <a:p>
            <a:r>
              <a:rPr lang="en-US"/>
              <a:t>Youtube Private Videos Table | 13 groups and 33 profiles - 1 of 26</a:t>
            </a:r>
          </a:p>
        </p:txBody>
      </p:sp>
      <p:graphicFrame>
        <p:nvGraphicFramePr>
          <p:cNvPr id="5" name="Table Placeholder 4">
            <a:extLst>
              <a:ext uri="{FF2B5EF4-FFF2-40B4-BE49-F238E27FC236}">
                <a16:creationId xmlns:a16="http://schemas.microsoft.com/office/drawing/2014/main" id="{EAC976A6-342B-4BE7-92D7-3B7BAECE0F4F}"/>
              </a:ext>
            </a:extLst>
          </p:cNvPr>
          <p:cNvGraphicFramePr>
            <a:graphicFrameLocks noGrp="1"/>
          </p:cNvGraphicFramePr>
          <p:nvPr>
            <p:ph type="tbl" sz="quarter" idx="13"/>
            <p:extLst>
              <p:ext uri="{D42A27DB-BD31-4B8C-83A1-F6EECF244321}">
                <p14:modId xmlns:p14="http://schemas.microsoft.com/office/powerpoint/2010/main" val="949828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2973041"/>
                    </a:ext>
                  </a:extLst>
                </a:gridCol>
                <a:gridCol w="658368">
                  <a:extLst>
                    <a:ext uri="{9D8B030D-6E8A-4147-A177-3AD203B41FA5}">
                      <a16:colId xmlns:a16="http://schemas.microsoft.com/office/drawing/2014/main" val="2483647370"/>
                    </a:ext>
                  </a:extLst>
                </a:gridCol>
                <a:gridCol w="822960">
                  <a:extLst>
                    <a:ext uri="{9D8B030D-6E8A-4147-A177-3AD203B41FA5}">
                      <a16:colId xmlns:a16="http://schemas.microsoft.com/office/drawing/2014/main" val="2547951187"/>
                    </a:ext>
                  </a:extLst>
                </a:gridCol>
                <a:gridCol w="329184">
                  <a:extLst>
                    <a:ext uri="{9D8B030D-6E8A-4147-A177-3AD203B41FA5}">
                      <a16:colId xmlns:a16="http://schemas.microsoft.com/office/drawing/2014/main" val="14640942"/>
                    </a:ext>
                  </a:extLst>
                </a:gridCol>
                <a:gridCol w="329184">
                  <a:extLst>
                    <a:ext uri="{9D8B030D-6E8A-4147-A177-3AD203B41FA5}">
                      <a16:colId xmlns:a16="http://schemas.microsoft.com/office/drawing/2014/main" val="1689236522"/>
                    </a:ext>
                  </a:extLst>
                </a:gridCol>
                <a:gridCol w="329184">
                  <a:extLst>
                    <a:ext uri="{9D8B030D-6E8A-4147-A177-3AD203B41FA5}">
                      <a16:colId xmlns:a16="http://schemas.microsoft.com/office/drawing/2014/main" val="2870655082"/>
                    </a:ext>
                  </a:extLst>
                </a:gridCol>
                <a:gridCol w="329184">
                  <a:extLst>
                    <a:ext uri="{9D8B030D-6E8A-4147-A177-3AD203B41FA5}">
                      <a16:colId xmlns:a16="http://schemas.microsoft.com/office/drawing/2014/main" val="3935944560"/>
                    </a:ext>
                  </a:extLst>
                </a:gridCol>
                <a:gridCol w="329184">
                  <a:extLst>
                    <a:ext uri="{9D8B030D-6E8A-4147-A177-3AD203B41FA5}">
                      <a16:colId xmlns:a16="http://schemas.microsoft.com/office/drawing/2014/main" val="943356295"/>
                    </a:ext>
                  </a:extLst>
                </a:gridCol>
                <a:gridCol w="329184">
                  <a:extLst>
                    <a:ext uri="{9D8B030D-6E8A-4147-A177-3AD203B41FA5}">
                      <a16:colId xmlns:a16="http://schemas.microsoft.com/office/drawing/2014/main" val="1158144225"/>
                    </a:ext>
                  </a:extLst>
                </a:gridCol>
                <a:gridCol w="329184">
                  <a:extLst>
                    <a:ext uri="{9D8B030D-6E8A-4147-A177-3AD203B41FA5}">
                      <a16:colId xmlns:a16="http://schemas.microsoft.com/office/drawing/2014/main" val="473973022"/>
                    </a:ext>
                  </a:extLst>
                </a:gridCol>
                <a:gridCol w="329184">
                  <a:extLst>
                    <a:ext uri="{9D8B030D-6E8A-4147-A177-3AD203B41FA5}">
                      <a16:colId xmlns:a16="http://schemas.microsoft.com/office/drawing/2014/main" val="1026172949"/>
                    </a:ext>
                  </a:extLst>
                </a:gridCol>
                <a:gridCol w="329184">
                  <a:extLst>
                    <a:ext uri="{9D8B030D-6E8A-4147-A177-3AD203B41FA5}">
                      <a16:colId xmlns:a16="http://schemas.microsoft.com/office/drawing/2014/main" val="1590433458"/>
                    </a:ext>
                  </a:extLst>
                </a:gridCol>
                <a:gridCol w="329184">
                  <a:extLst>
                    <a:ext uri="{9D8B030D-6E8A-4147-A177-3AD203B41FA5}">
                      <a16:colId xmlns:a16="http://schemas.microsoft.com/office/drawing/2014/main" val="1566386155"/>
                    </a:ext>
                  </a:extLst>
                </a:gridCol>
                <a:gridCol w="329184">
                  <a:extLst>
                    <a:ext uri="{9D8B030D-6E8A-4147-A177-3AD203B41FA5}">
                      <a16:colId xmlns:a16="http://schemas.microsoft.com/office/drawing/2014/main" val="477582340"/>
                    </a:ext>
                  </a:extLst>
                </a:gridCol>
                <a:gridCol w="329184">
                  <a:extLst>
                    <a:ext uri="{9D8B030D-6E8A-4147-A177-3AD203B41FA5}">
                      <a16:colId xmlns:a16="http://schemas.microsoft.com/office/drawing/2014/main" val="4198128313"/>
                    </a:ext>
                  </a:extLst>
                </a:gridCol>
                <a:gridCol w="329184">
                  <a:extLst>
                    <a:ext uri="{9D8B030D-6E8A-4147-A177-3AD203B41FA5}">
                      <a16:colId xmlns:a16="http://schemas.microsoft.com/office/drawing/2014/main" val="3823002744"/>
                    </a:ext>
                  </a:extLst>
                </a:gridCol>
                <a:gridCol w="329184">
                  <a:extLst>
                    <a:ext uri="{9D8B030D-6E8A-4147-A177-3AD203B41FA5}">
                      <a16:colId xmlns:a16="http://schemas.microsoft.com/office/drawing/2014/main" val="3341335451"/>
                    </a:ext>
                  </a:extLst>
                </a:gridCol>
                <a:gridCol w="329184">
                  <a:extLst>
                    <a:ext uri="{9D8B030D-6E8A-4147-A177-3AD203B41FA5}">
                      <a16:colId xmlns:a16="http://schemas.microsoft.com/office/drawing/2014/main" val="1326910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824463303"/>
                  </a:ext>
                </a:extLst>
              </a:tr>
            </a:tbl>
          </a:graphicData>
        </a:graphic>
      </p:graphicFrame>
      <p:sp>
        <p:nvSpPr>
          <p:cNvPr id="4" name="Text Placeholder 3">
            <a:extLst>
              <a:ext uri="{FF2B5EF4-FFF2-40B4-BE49-F238E27FC236}">
                <a16:creationId xmlns:a16="http://schemas.microsoft.com/office/drawing/2014/main" id="{B2C90108-56C5-4106-AAD4-7F34F5E3DA66}"/>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3522077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C83B5-A79F-458F-B01D-2B73B654CF6F}"/>
              </a:ext>
            </a:extLst>
          </p:cNvPr>
          <p:cNvSpPr>
            <a:spLocks noGrp="1"/>
          </p:cNvSpPr>
          <p:nvPr>
            <p:ph type="title"/>
          </p:nvPr>
        </p:nvSpPr>
        <p:spPr/>
        <p:txBody>
          <a:bodyPr/>
          <a:lstStyle/>
          <a:p>
            <a:r>
              <a:rPr lang="en-US"/>
              <a:t>Youtube Private Videos Table | 13 groups and 33 profiles - 2 of 26</a:t>
            </a:r>
          </a:p>
        </p:txBody>
      </p:sp>
      <p:graphicFrame>
        <p:nvGraphicFramePr>
          <p:cNvPr id="5" name="Table Placeholder 4">
            <a:extLst>
              <a:ext uri="{FF2B5EF4-FFF2-40B4-BE49-F238E27FC236}">
                <a16:creationId xmlns:a16="http://schemas.microsoft.com/office/drawing/2014/main" id="{00831E1B-10F6-43E5-A1A8-52CAF71EA997}"/>
              </a:ext>
            </a:extLst>
          </p:cNvPr>
          <p:cNvGraphicFramePr>
            <a:graphicFrameLocks noGrp="1"/>
          </p:cNvGraphicFramePr>
          <p:nvPr>
            <p:ph type="tbl" sz="quarter" idx="13"/>
            <p:extLst>
              <p:ext uri="{D42A27DB-BD31-4B8C-83A1-F6EECF244321}">
                <p14:modId xmlns:p14="http://schemas.microsoft.com/office/powerpoint/2010/main" val="2660391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89714159"/>
                    </a:ext>
                  </a:extLst>
                </a:gridCol>
                <a:gridCol w="658368">
                  <a:extLst>
                    <a:ext uri="{9D8B030D-6E8A-4147-A177-3AD203B41FA5}">
                      <a16:colId xmlns:a16="http://schemas.microsoft.com/office/drawing/2014/main" val="1492591944"/>
                    </a:ext>
                  </a:extLst>
                </a:gridCol>
                <a:gridCol w="822960">
                  <a:extLst>
                    <a:ext uri="{9D8B030D-6E8A-4147-A177-3AD203B41FA5}">
                      <a16:colId xmlns:a16="http://schemas.microsoft.com/office/drawing/2014/main" val="1323508684"/>
                    </a:ext>
                  </a:extLst>
                </a:gridCol>
                <a:gridCol w="329184">
                  <a:extLst>
                    <a:ext uri="{9D8B030D-6E8A-4147-A177-3AD203B41FA5}">
                      <a16:colId xmlns:a16="http://schemas.microsoft.com/office/drawing/2014/main" val="3647638865"/>
                    </a:ext>
                  </a:extLst>
                </a:gridCol>
                <a:gridCol w="329184">
                  <a:extLst>
                    <a:ext uri="{9D8B030D-6E8A-4147-A177-3AD203B41FA5}">
                      <a16:colId xmlns:a16="http://schemas.microsoft.com/office/drawing/2014/main" val="2847699291"/>
                    </a:ext>
                  </a:extLst>
                </a:gridCol>
                <a:gridCol w="329184">
                  <a:extLst>
                    <a:ext uri="{9D8B030D-6E8A-4147-A177-3AD203B41FA5}">
                      <a16:colId xmlns:a16="http://schemas.microsoft.com/office/drawing/2014/main" val="1799316277"/>
                    </a:ext>
                  </a:extLst>
                </a:gridCol>
                <a:gridCol w="329184">
                  <a:extLst>
                    <a:ext uri="{9D8B030D-6E8A-4147-A177-3AD203B41FA5}">
                      <a16:colId xmlns:a16="http://schemas.microsoft.com/office/drawing/2014/main" val="2800485852"/>
                    </a:ext>
                  </a:extLst>
                </a:gridCol>
                <a:gridCol w="329184">
                  <a:extLst>
                    <a:ext uri="{9D8B030D-6E8A-4147-A177-3AD203B41FA5}">
                      <a16:colId xmlns:a16="http://schemas.microsoft.com/office/drawing/2014/main" val="345335449"/>
                    </a:ext>
                  </a:extLst>
                </a:gridCol>
                <a:gridCol w="329184">
                  <a:extLst>
                    <a:ext uri="{9D8B030D-6E8A-4147-A177-3AD203B41FA5}">
                      <a16:colId xmlns:a16="http://schemas.microsoft.com/office/drawing/2014/main" val="1792311298"/>
                    </a:ext>
                  </a:extLst>
                </a:gridCol>
                <a:gridCol w="329184">
                  <a:extLst>
                    <a:ext uri="{9D8B030D-6E8A-4147-A177-3AD203B41FA5}">
                      <a16:colId xmlns:a16="http://schemas.microsoft.com/office/drawing/2014/main" val="771646081"/>
                    </a:ext>
                  </a:extLst>
                </a:gridCol>
                <a:gridCol w="329184">
                  <a:extLst>
                    <a:ext uri="{9D8B030D-6E8A-4147-A177-3AD203B41FA5}">
                      <a16:colId xmlns:a16="http://schemas.microsoft.com/office/drawing/2014/main" val="1476632136"/>
                    </a:ext>
                  </a:extLst>
                </a:gridCol>
                <a:gridCol w="329184">
                  <a:extLst>
                    <a:ext uri="{9D8B030D-6E8A-4147-A177-3AD203B41FA5}">
                      <a16:colId xmlns:a16="http://schemas.microsoft.com/office/drawing/2014/main" val="2460447284"/>
                    </a:ext>
                  </a:extLst>
                </a:gridCol>
                <a:gridCol w="329184">
                  <a:extLst>
                    <a:ext uri="{9D8B030D-6E8A-4147-A177-3AD203B41FA5}">
                      <a16:colId xmlns:a16="http://schemas.microsoft.com/office/drawing/2014/main" val="64195385"/>
                    </a:ext>
                  </a:extLst>
                </a:gridCol>
                <a:gridCol w="329184">
                  <a:extLst>
                    <a:ext uri="{9D8B030D-6E8A-4147-A177-3AD203B41FA5}">
                      <a16:colId xmlns:a16="http://schemas.microsoft.com/office/drawing/2014/main" val="2760471610"/>
                    </a:ext>
                  </a:extLst>
                </a:gridCol>
                <a:gridCol w="329184">
                  <a:extLst>
                    <a:ext uri="{9D8B030D-6E8A-4147-A177-3AD203B41FA5}">
                      <a16:colId xmlns:a16="http://schemas.microsoft.com/office/drawing/2014/main" val="3387437181"/>
                    </a:ext>
                  </a:extLst>
                </a:gridCol>
                <a:gridCol w="329184">
                  <a:extLst>
                    <a:ext uri="{9D8B030D-6E8A-4147-A177-3AD203B41FA5}">
                      <a16:colId xmlns:a16="http://schemas.microsoft.com/office/drawing/2014/main" val="3204604430"/>
                    </a:ext>
                  </a:extLst>
                </a:gridCol>
                <a:gridCol w="329184">
                  <a:extLst>
                    <a:ext uri="{9D8B030D-6E8A-4147-A177-3AD203B41FA5}">
                      <a16:colId xmlns:a16="http://schemas.microsoft.com/office/drawing/2014/main" val="399621266"/>
                    </a:ext>
                  </a:extLst>
                </a:gridCol>
                <a:gridCol w="329184">
                  <a:extLst>
                    <a:ext uri="{9D8B030D-6E8A-4147-A177-3AD203B41FA5}">
                      <a16:colId xmlns:a16="http://schemas.microsoft.com/office/drawing/2014/main" val="3983924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522686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- 2024-10-08 06:00:28</a:t>
                      </a:r>
                      <a:r>
                        <a:rPr kumimoji="0" lang="en-US" sz="1000" b="0" i="0" u="none" strike="noStrike" kern="1200" cap="none" spc="0" normalizeH="0" baseline="0" noProof="0">
                          <a:ln>
                            <a:noFill/>
                          </a:ln>
                          <a:solidFill>
                            <a:prstClr val="black"/>
                          </a:solidFill>
                          <a:effectLst/>
                          <a:uLnTx/>
                          <a:uFillTx/>
                          <a:latin typeface="Calibri"/>
                          <a:ea typeface="+mn-ea"/>
                          <a:cs typeface="+mn-cs"/>
                        </a:rPr>
                        <a:t>
 Available in the sizes S, M, and XL and in the colors Chrome or Matte Black, GROHE Cubeo’s versatile design complements various bathroom styles effortlessly. Its minimalist geometry brings a touch of modern sophistication to any space. 
#BathroomUpgrade #GROHECubeo #StylishChoices #Cubeo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https://i.ytimg.com/vi/pvEIMSDhAlo/hqdefault.jpg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045894030"/>
                  </a:ext>
                </a:extLst>
              </a:tr>
            </a:tbl>
          </a:graphicData>
        </a:graphic>
      </p:graphicFrame>
      <p:sp>
        <p:nvSpPr>
          <p:cNvPr id="4" name="Text Placeholder 3">
            <a:extLst>
              <a:ext uri="{FF2B5EF4-FFF2-40B4-BE49-F238E27FC236}">
                <a16:creationId xmlns:a16="http://schemas.microsoft.com/office/drawing/2014/main" id="{859575D9-3980-4401-8477-8ECD0B0C249F}"/>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2553051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74165-635C-49D6-8BAB-75B073B4FD6E}"/>
              </a:ext>
            </a:extLst>
          </p:cNvPr>
          <p:cNvSpPr>
            <a:spLocks noGrp="1"/>
          </p:cNvSpPr>
          <p:nvPr>
            <p:ph type="title"/>
          </p:nvPr>
        </p:nvSpPr>
        <p:spPr/>
        <p:txBody>
          <a:bodyPr/>
          <a:lstStyle/>
          <a:p>
            <a:r>
              <a:rPr lang="en-US"/>
              <a:t>Youtube Private Videos Table | 13 groups and 33 profiles - 3 of 26</a:t>
            </a:r>
          </a:p>
        </p:txBody>
      </p:sp>
      <p:graphicFrame>
        <p:nvGraphicFramePr>
          <p:cNvPr id="5" name="Table Placeholder 4">
            <a:extLst>
              <a:ext uri="{FF2B5EF4-FFF2-40B4-BE49-F238E27FC236}">
                <a16:creationId xmlns:a16="http://schemas.microsoft.com/office/drawing/2014/main" id="{656CB874-C781-4FA8-8D57-33E8FC63DE7A}"/>
              </a:ext>
            </a:extLst>
          </p:cNvPr>
          <p:cNvGraphicFramePr>
            <a:graphicFrameLocks noGrp="1"/>
          </p:cNvGraphicFramePr>
          <p:nvPr>
            <p:ph type="tbl" sz="quarter" idx="13"/>
            <p:extLst>
              <p:ext uri="{D42A27DB-BD31-4B8C-83A1-F6EECF244321}">
                <p14:modId xmlns:p14="http://schemas.microsoft.com/office/powerpoint/2010/main" val="1009070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28022352"/>
                    </a:ext>
                  </a:extLst>
                </a:gridCol>
                <a:gridCol w="658368">
                  <a:extLst>
                    <a:ext uri="{9D8B030D-6E8A-4147-A177-3AD203B41FA5}">
                      <a16:colId xmlns:a16="http://schemas.microsoft.com/office/drawing/2014/main" val="1141689078"/>
                    </a:ext>
                  </a:extLst>
                </a:gridCol>
                <a:gridCol w="822960">
                  <a:extLst>
                    <a:ext uri="{9D8B030D-6E8A-4147-A177-3AD203B41FA5}">
                      <a16:colId xmlns:a16="http://schemas.microsoft.com/office/drawing/2014/main" val="1188764041"/>
                    </a:ext>
                  </a:extLst>
                </a:gridCol>
                <a:gridCol w="329184">
                  <a:extLst>
                    <a:ext uri="{9D8B030D-6E8A-4147-A177-3AD203B41FA5}">
                      <a16:colId xmlns:a16="http://schemas.microsoft.com/office/drawing/2014/main" val="1645564321"/>
                    </a:ext>
                  </a:extLst>
                </a:gridCol>
                <a:gridCol w="329184">
                  <a:extLst>
                    <a:ext uri="{9D8B030D-6E8A-4147-A177-3AD203B41FA5}">
                      <a16:colId xmlns:a16="http://schemas.microsoft.com/office/drawing/2014/main" val="3957998137"/>
                    </a:ext>
                  </a:extLst>
                </a:gridCol>
                <a:gridCol w="329184">
                  <a:extLst>
                    <a:ext uri="{9D8B030D-6E8A-4147-A177-3AD203B41FA5}">
                      <a16:colId xmlns:a16="http://schemas.microsoft.com/office/drawing/2014/main" val="1751472745"/>
                    </a:ext>
                  </a:extLst>
                </a:gridCol>
                <a:gridCol w="329184">
                  <a:extLst>
                    <a:ext uri="{9D8B030D-6E8A-4147-A177-3AD203B41FA5}">
                      <a16:colId xmlns:a16="http://schemas.microsoft.com/office/drawing/2014/main" val="1922402745"/>
                    </a:ext>
                  </a:extLst>
                </a:gridCol>
                <a:gridCol w="329184">
                  <a:extLst>
                    <a:ext uri="{9D8B030D-6E8A-4147-A177-3AD203B41FA5}">
                      <a16:colId xmlns:a16="http://schemas.microsoft.com/office/drawing/2014/main" val="4261682418"/>
                    </a:ext>
                  </a:extLst>
                </a:gridCol>
                <a:gridCol w="329184">
                  <a:extLst>
                    <a:ext uri="{9D8B030D-6E8A-4147-A177-3AD203B41FA5}">
                      <a16:colId xmlns:a16="http://schemas.microsoft.com/office/drawing/2014/main" val="3379203962"/>
                    </a:ext>
                  </a:extLst>
                </a:gridCol>
                <a:gridCol w="329184">
                  <a:extLst>
                    <a:ext uri="{9D8B030D-6E8A-4147-A177-3AD203B41FA5}">
                      <a16:colId xmlns:a16="http://schemas.microsoft.com/office/drawing/2014/main" val="4221136815"/>
                    </a:ext>
                  </a:extLst>
                </a:gridCol>
                <a:gridCol w="329184">
                  <a:extLst>
                    <a:ext uri="{9D8B030D-6E8A-4147-A177-3AD203B41FA5}">
                      <a16:colId xmlns:a16="http://schemas.microsoft.com/office/drawing/2014/main" val="2616160625"/>
                    </a:ext>
                  </a:extLst>
                </a:gridCol>
                <a:gridCol w="329184">
                  <a:extLst>
                    <a:ext uri="{9D8B030D-6E8A-4147-A177-3AD203B41FA5}">
                      <a16:colId xmlns:a16="http://schemas.microsoft.com/office/drawing/2014/main" val="4275659647"/>
                    </a:ext>
                  </a:extLst>
                </a:gridCol>
                <a:gridCol w="329184">
                  <a:extLst>
                    <a:ext uri="{9D8B030D-6E8A-4147-A177-3AD203B41FA5}">
                      <a16:colId xmlns:a16="http://schemas.microsoft.com/office/drawing/2014/main" val="3796682752"/>
                    </a:ext>
                  </a:extLst>
                </a:gridCol>
                <a:gridCol w="329184">
                  <a:extLst>
                    <a:ext uri="{9D8B030D-6E8A-4147-A177-3AD203B41FA5}">
                      <a16:colId xmlns:a16="http://schemas.microsoft.com/office/drawing/2014/main" val="969483344"/>
                    </a:ext>
                  </a:extLst>
                </a:gridCol>
                <a:gridCol w="329184">
                  <a:extLst>
                    <a:ext uri="{9D8B030D-6E8A-4147-A177-3AD203B41FA5}">
                      <a16:colId xmlns:a16="http://schemas.microsoft.com/office/drawing/2014/main" val="1328100374"/>
                    </a:ext>
                  </a:extLst>
                </a:gridCol>
                <a:gridCol w="329184">
                  <a:extLst>
                    <a:ext uri="{9D8B030D-6E8A-4147-A177-3AD203B41FA5}">
                      <a16:colId xmlns:a16="http://schemas.microsoft.com/office/drawing/2014/main" val="3926047050"/>
                    </a:ext>
                  </a:extLst>
                </a:gridCol>
                <a:gridCol w="329184">
                  <a:extLst>
                    <a:ext uri="{9D8B030D-6E8A-4147-A177-3AD203B41FA5}">
                      <a16:colId xmlns:a16="http://schemas.microsoft.com/office/drawing/2014/main" val="3163855092"/>
                    </a:ext>
                  </a:extLst>
                </a:gridCol>
                <a:gridCol w="329184">
                  <a:extLst>
                    <a:ext uri="{9D8B030D-6E8A-4147-A177-3AD203B41FA5}">
                      <a16:colId xmlns:a16="http://schemas.microsoft.com/office/drawing/2014/main" val="3546740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4128865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- 2024-10-01 06:00:14</a:t>
                      </a:r>
                      <a:r>
                        <a:rPr kumimoji="0" lang="en-US" sz="1000" b="0" i="0" u="none" strike="noStrike" kern="1200" cap="none" spc="0" normalizeH="0" baseline="0" noProof="0">
                          <a:ln>
                            <a:noFill/>
                          </a:ln>
                          <a:solidFill>
                            <a:prstClr val="black"/>
                          </a:solidFill>
                          <a:effectLst/>
                          <a:uLnTx/>
                          <a:uFillTx/>
                          <a:latin typeface="Calibri"/>
                          <a:ea typeface="+mn-ea"/>
                          <a:cs typeface="+mn-cs"/>
                        </a:rPr>
                        <a:t>
 The affordability and highly diverse design of GROHE Cubeo meets the needs of consumers and interior designers alike. Matching shapes and colours becomes easier, thanks to the soft, square tap edges that complement various bathroom styles. The built-in GROHE SilkMove cartridge and timeless design ensure exceptional durability and longevity. Equipped with water-efficient features such as GROHE EcoJoy, GROHE Cubeo can help reduce the strain on the consumer's wallet while contributing to a sustainable future.
To ensure a cohesive bathroom design, the GROHE Cubeo range also includes bidet mixers, exposed and concealed showers and bath mixers, which perfectly complement the GROHE Euro Ceramics and GROHE Tempesta ranges. Helping to create harmonious and contemporary bathroom environments.
https://www.grohe.co.uk/en_gb/bathroom-collection/cubeo/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https://i.ytimg.com/vi/I0l59CC4aWM/hqdefault.jpg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Sales Cycle QuickFix, GROHE Tempesta, Sales Cycle Professional, GROHE SPA, SilkMoveES, 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617991892"/>
                  </a:ext>
                </a:extLst>
              </a:tr>
            </a:tbl>
          </a:graphicData>
        </a:graphic>
      </p:graphicFrame>
      <p:sp>
        <p:nvSpPr>
          <p:cNvPr id="4" name="Text Placeholder 3">
            <a:extLst>
              <a:ext uri="{FF2B5EF4-FFF2-40B4-BE49-F238E27FC236}">
                <a16:creationId xmlns:a16="http://schemas.microsoft.com/office/drawing/2014/main" id="{7E9F6D44-3195-4E78-96F5-88930A4D896D}"/>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2769220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8E297-4054-4DB0-B414-AC55E49DF1BE}"/>
              </a:ext>
            </a:extLst>
          </p:cNvPr>
          <p:cNvSpPr>
            <a:spLocks noGrp="1"/>
          </p:cNvSpPr>
          <p:nvPr>
            <p:ph type="title"/>
          </p:nvPr>
        </p:nvSpPr>
        <p:spPr/>
        <p:txBody>
          <a:bodyPr/>
          <a:lstStyle/>
          <a:p>
            <a:r>
              <a:rPr lang="en-US"/>
              <a:t>Youtube Private Videos Table | 13 groups and 33 profiles - 4 of 26</a:t>
            </a:r>
          </a:p>
        </p:txBody>
      </p:sp>
      <p:graphicFrame>
        <p:nvGraphicFramePr>
          <p:cNvPr id="5" name="Table Placeholder 4">
            <a:extLst>
              <a:ext uri="{FF2B5EF4-FFF2-40B4-BE49-F238E27FC236}">
                <a16:creationId xmlns:a16="http://schemas.microsoft.com/office/drawing/2014/main" id="{88FD0CF5-55B9-49CE-A638-D8356520A48A}"/>
              </a:ext>
            </a:extLst>
          </p:cNvPr>
          <p:cNvGraphicFramePr>
            <a:graphicFrameLocks noGrp="1"/>
          </p:cNvGraphicFramePr>
          <p:nvPr>
            <p:ph type="tbl" sz="quarter" idx="13"/>
            <p:extLst>
              <p:ext uri="{D42A27DB-BD31-4B8C-83A1-F6EECF244321}">
                <p14:modId xmlns:p14="http://schemas.microsoft.com/office/powerpoint/2010/main" val="2004978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0911171"/>
                    </a:ext>
                  </a:extLst>
                </a:gridCol>
                <a:gridCol w="658368">
                  <a:extLst>
                    <a:ext uri="{9D8B030D-6E8A-4147-A177-3AD203B41FA5}">
                      <a16:colId xmlns:a16="http://schemas.microsoft.com/office/drawing/2014/main" val="1723389208"/>
                    </a:ext>
                  </a:extLst>
                </a:gridCol>
                <a:gridCol w="822960">
                  <a:extLst>
                    <a:ext uri="{9D8B030D-6E8A-4147-A177-3AD203B41FA5}">
                      <a16:colId xmlns:a16="http://schemas.microsoft.com/office/drawing/2014/main" val="1165992147"/>
                    </a:ext>
                  </a:extLst>
                </a:gridCol>
                <a:gridCol w="329184">
                  <a:extLst>
                    <a:ext uri="{9D8B030D-6E8A-4147-A177-3AD203B41FA5}">
                      <a16:colId xmlns:a16="http://schemas.microsoft.com/office/drawing/2014/main" val="1861238354"/>
                    </a:ext>
                  </a:extLst>
                </a:gridCol>
                <a:gridCol w="329184">
                  <a:extLst>
                    <a:ext uri="{9D8B030D-6E8A-4147-A177-3AD203B41FA5}">
                      <a16:colId xmlns:a16="http://schemas.microsoft.com/office/drawing/2014/main" val="4279370204"/>
                    </a:ext>
                  </a:extLst>
                </a:gridCol>
                <a:gridCol w="329184">
                  <a:extLst>
                    <a:ext uri="{9D8B030D-6E8A-4147-A177-3AD203B41FA5}">
                      <a16:colId xmlns:a16="http://schemas.microsoft.com/office/drawing/2014/main" val="1660142576"/>
                    </a:ext>
                  </a:extLst>
                </a:gridCol>
                <a:gridCol w="329184">
                  <a:extLst>
                    <a:ext uri="{9D8B030D-6E8A-4147-A177-3AD203B41FA5}">
                      <a16:colId xmlns:a16="http://schemas.microsoft.com/office/drawing/2014/main" val="1807124967"/>
                    </a:ext>
                  </a:extLst>
                </a:gridCol>
                <a:gridCol w="329184">
                  <a:extLst>
                    <a:ext uri="{9D8B030D-6E8A-4147-A177-3AD203B41FA5}">
                      <a16:colId xmlns:a16="http://schemas.microsoft.com/office/drawing/2014/main" val="1451947220"/>
                    </a:ext>
                  </a:extLst>
                </a:gridCol>
                <a:gridCol w="329184">
                  <a:extLst>
                    <a:ext uri="{9D8B030D-6E8A-4147-A177-3AD203B41FA5}">
                      <a16:colId xmlns:a16="http://schemas.microsoft.com/office/drawing/2014/main" val="1384412975"/>
                    </a:ext>
                  </a:extLst>
                </a:gridCol>
                <a:gridCol w="329184">
                  <a:extLst>
                    <a:ext uri="{9D8B030D-6E8A-4147-A177-3AD203B41FA5}">
                      <a16:colId xmlns:a16="http://schemas.microsoft.com/office/drawing/2014/main" val="2941693733"/>
                    </a:ext>
                  </a:extLst>
                </a:gridCol>
                <a:gridCol w="329184">
                  <a:extLst>
                    <a:ext uri="{9D8B030D-6E8A-4147-A177-3AD203B41FA5}">
                      <a16:colId xmlns:a16="http://schemas.microsoft.com/office/drawing/2014/main" val="1215574765"/>
                    </a:ext>
                  </a:extLst>
                </a:gridCol>
                <a:gridCol w="329184">
                  <a:extLst>
                    <a:ext uri="{9D8B030D-6E8A-4147-A177-3AD203B41FA5}">
                      <a16:colId xmlns:a16="http://schemas.microsoft.com/office/drawing/2014/main" val="3328110583"/>
                    </a:ext>
                  </a:extLst>
                </a:gridCol>
                <a:gridCol w="329184">
                  <a:extLst>
                    <a:ext uri="{9D8B030D-6E8A-4147-A177-3AD203B41FA5}">
                      <a16:colId xmlns:a16="http://schemas.microsoft.com/office/drawing/2014/main" val="1437993655"/>
                    </a:ext>
                  </a:extLst>
                </a:gridCol>
                <a:gridCol w="329184">
                  <a:extLst>
                    <a:ext uri="{9D8B030D-6E8A-4147-A177-3AD203B41FA5}">
                      <a16:colId xmlns:a16="http://schemas.microsoft.com/office/drawing/2014/main" val="4076039027"/>
                    </a:ext>
                  </a:extLst>
                </a:gridCol>
                <a:gridCol w="329184">
                  <a:extLst>
                    <a:ext uri="{9D8B030D-6E8A-4147-A177-3AD203B41FA5}">
                      <a16:colId xmlns:a16="http://schemas.microsoft.com/office/drawing/2014/main" val="1551855860"/>
                    </a:ext>
                  </a:extLst>
                </a:gridCol>
                <a:gridCol w="329184">
                  <a:extLst>
                    <a:ext uri="{9D8B030D-6E8A-4147-A177-3AD203B41FA5}">
                      <a16:colId xmlns:a16="http://schemas.microsoft.com/office/drawing/2014/main" val="2794042339"/>
                    </a:ext>
                  </a:extLst>
                </a:gridCol>
                <a:gridCol w="329184">
                  <a:extLst>
                    <a:ext uri="{9D8B030D-6E8A-4147-A177-3AD203B41FA5}">
                      <a16:colId xmlns:a16="http://schemas.microsoft.com/office/drawing/2014/main" val="3545921539"/>
                    </a:ext>
                  </a:extLst>
                </a:gridCol>
                <a:gridCol w="329184">
                  <a:extLst>
                    <a:ext uri="{9D8B030D-6E8A-4147-A177-3AD203B41FA5}">
                      <a16:colId xmlns:a16="http://schemas.microsoft.com/office/drawing/2014/main" val="4090983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612274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- 2025-03-27 10:55:38</a:t>
                      </a:r>
                      <a:r>
                        <a:rPr kumimoji="0" lang="en-US" sz="1000" b="0" i="0" u="none" strike="noStrike" kern="1200" cap="none" spc="0" normalizeH="0" baseline="0" noProof="0">
                          <a:ln>
                            <a:noFill/>
                          </a:ln>
                          <a:solidFill>
                            <a:prstClr val="black"/>
                          </a:solidFill>
                          <a:effectLst/>
                          <a:uLnTx/>
                          <a:uFillTx/>
                          <a:latin typeface="Calibri"/>
                          <a:ea typeface="+mn-ea"/>
                          <a:cs typeface="+mn-cs"/>
                        </a:rPr>
                        <a:t>
 Combine natural color palettes and materials with bold dark accents for a serene yet vibrant space where you can truly unwind. Choose GROHE Cubeo in Matte Black and discover how the collection effortlessly creates a cohesive look without compromising on quality or affordability.
#GROHE #GROHEColors #BathroomGoals #Moodboard #BathroomInspo #Interior #Interiordesign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https://i.ytimg.com/vi/e9i_i1D_h1A/hqdefault.jpg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960759711"/>
                  </a:ext>
                </a:extLst>
              </a:tr>
            </a:tbl>
          </a:graphicData>
        </a:graphic>
      </p:graphicFrame>
      <p:sp>
        <p:nvSpPr>
          <p:cNvPr id="4" name="Text Placeholder 3">
            <a:extLst>
              <a:ext uri="{FF2B5EF4-FFF2-40B4-BE49-F238E27FC236}">
                <a16:creationId xmlns:a16="http://schemas.microsoft.com/office/drawing/2014/main" id="{F658E01F-E264-4D6E-A2EE-4A2954C04E3C}"/>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1423228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51F35-F6A5-45F4-91D7-B53F589FB3BC}"/>
              </a:ext>
            </a:extLst>
          </p:cNvPr>
          <p:cNvSpPr>
            <a:spLocks noGrp="1"/>
          </p:cNvSpPr>
          <p:nvPr>
            <p:ph type="title"/>
          </p:nvPr>
        </p:nvSpPr>
        <p:spPr/>
        <p:txBody>
          <a:bodyPr/>
          <a:lstStyle/>
          <a:p>
            <a:r>
              <a:rPr lang="en-US"/>
              <a:t>Youtube Private Videos Table | 13 groups and 33 profiles - 5 of 26</a:t>
            </a:r>
          </a:p>
        </p:txBody>
      </p:sp>
      <p:graphicFrame>
        <p:nvGraphicFramePr>
          <p:cNvPr id="5" name="Table Placeholder 4">
            <a:extLst>
              <a:ext uri="{FF2B5EF4-FFF2-40B4-BE49-F238E27FC236}">
                <a16:creationId xmlns:a16="http://schemas.microsoft.com/office/drawing/2014/main" id="{3E27AC75-4A64-43E3-8CAA-1F5D0A94A6FA}"/>
              </a:ext>
            </a:extLst>
          </p:cNvPr>
          <p:cNvGraphicFramePr>
            <a:graphicFrameLocks noGrp="1"/>
          </p:cNvGraphicFramePr>
          <p:nvPr>
            <p:ph type="tbl" sz="quarter" idx="13"/>
            <p:extLst>
              <p:ext uri="{D42A27DB-BD31-4B8C-83A1-F6EECF244321}">
                <p14:modId xmlns:p14="http://schemas.microsoft.com/office/powerpoint/2010/main" val="599095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79550953"/>
                    </a:ext>
                  </a:extLst>
                </a:gridCol>
                <a:gridCol w="658368">
                  <a:extLst>
                    <a:ext uri="{9D8B030D-6E8A-4147-A177-3AD203B41FA5}">
                      <a16:colId xmlns:a16="http://schemas.microsoft.com/office/drawing/2014/main" val="1203279435"/>
                    </a:ext>
                  </a:extLst>
                </a:gridCol>
                <a:gridCol w="822960">
                  <a:extLst>
                    <a:ext uri="{9D8B030D-6E8A-4147-A177-3AD203B41FA5}">
                      <a16:colId xmlns:a16="http://schemas.microsoft.com/office/drawing/2014/main" val="2063940364"/>
                    </a:ext>
                  </a:extLst>
                </a:gridCol>
                <a:gridCol w="329184">
                  <a:extLst>
                    <a:ext uri="{9D8B030D-6E8A-4147-A177-3AD203B41FA5}">
                      <a16:colId xmlns:a16="http://schemas.microsoft.com/office/drawing/2014/main" val="3973676955"/>
                    </a:ext>
                  </a:extLst>
                </a:gridCol>
                <a:gridCol w="329184">
                  <a:extLst>
                    <a:ext uri="{9D8B030D-6E8A-4147-A177-3AD203B41FA5}">
                      <a16:colId xmlns:a16="http://schemas.microsoft.com/office/drawing/2014/main" val="3367612108"/>
                    </a:ext>
                  </a:extLst>
                </a:gridCol>
                <a:gridCol w="329184">
                  <a:extLst>
                    <a:ext uri="{9D8B030D-6E8A-4147-A177-3AD203B41FA5}">
                      <a16:colId xmlns:a16="http://schemas.microsoft.com/office/drawing/2014/main" val="3277294414"/>
                    </a:ext>
                  </a:extLst>
                </a:gridCol>
                <a:gridCol w="329184">
                  <a:extLst>
                    <a:ext uri="{9D8B030D-6E8A-4147-A177-3AD203B41FA5}">
                      <a16:colId xmlns:a16="http://schemas.microsoft.com/office/drawing/2014/main" val="1660575560"/>
                    </a:ext>
                  </a:extLst>
                </a:gridCol>
                <a:gridCol w="329184">
                  <a:extLst>
                    <a:ext uri="{9D8B030D-6E8A-4147-A177-3AD203B41FA5}">
                      <a16:colId xmlns:a16="http://schemas.microsoft.com/office/drawing/2014/main" val="1214028950"/>
                    </a:ext>
                  </a:extLst>
                </a:gridCol>
                <a:gridCol w="329184">
                  <a:extLst>
                    <a:ext uri="{9D8B030D-6E8A-4147-A177-3AD203B41FA5}">
                      <a16:colId xmlns:a16="http://schemas.microsoft.com/office/drawing/2014/main" val="641450356"/>
                    </a:ext>
                  </a:extLst>
                </a:gridCol>
                <a:gridCol w="329184">
                  <a:extLst>
                    <a:ext uri="{9D8B030D-6E8A-4147-A177-3AD203B41FA5}">
                      <a16:colId xmlns:a16="http://schemas.microsoft.com/office/drawing/2014/main" val="295586877"/>
                    </a:ext>
                  </a:extLst>
                </a:gridCol>
                <a:gridCol w="329184">
                  <a:extLst>
                    <a:ext uri="{9D8B030D-6E8A-4147-A177-3AD203B41FA5}">
                      <a16:colId xmlns:a16="http://schemas.microsoft.com/office/drawing/2014/main" val="295649558"/>
                    </a:ext>
                  </a:extLst>
                </a:gridCol>
                <a:gridCol w="329184">
                  <a:extLst>
                    <a:ext uri="{9D8B030D-6E8A-4147-A177-3AD203B41FA5}">
                      <a16:colId xmlns:a16="http://schemas.microsoft.com/office/drawing/2014/main" val="2026303725"/>
                    </a:ext>
                  </a:extLst>
                </a:gridCol>
                <a:gridCol w="329184">
                  <a:extLst>
                    <a:ext uri="{9D8B030D-6E8A-4147-A177-3AD203B41FA5}">
                      <a16:colId xmlns:a16="http://schemas.microsoft.com/office/drawing/2014/main" val="3894902231"/>
                    </a:ext>
                  </a:extLst>
                </a:gridCol>
                <a:gridCol w="329184">
                  <a:extLst>
                    <a:ext uri="{9D8B030D-6E8A-4147-A177-3AD203B41FA5}">
                      <a16:colId xmlns:a16="http://schemas.microsoft.com/office/drawing/2014/main" val="2787781852"/>
                    </a:ext>
                  </a:extLst>
                </a:gridCol>
                <a:gridCol w="329184">
                  <a:extLst>
                    <a:ext uri="{9D8B030D-6E8A-4147-A177-3AD203B41FA5}">
                      <a16:colId xmlns:a16="http://schemas.microsoft.com/office/drawing/2014/main" val="3486301678"/>
                    </a:ext>
                  </a:extLst>
                </a:gridCol>
                <a:gridCol w="329184">
                  <a:extLst>
                    <a:ext uri="{9D8B030D-6E8A-4147-A177-3AD203B41FA5}">
                      <a16:colId xmlns:a16="http://schemas.microsoft.com/office/drawing/2014/main" val="4008805999"/>
                    </a:ext>
                  </a:extLst>
                </a:gridCol>
                <a:gridCol w="329184">
                  <a:extLst>
                    <a:ext uri="{9D8B030D-6E8A-4147-A177-3AD203B41FA5}">
                      <a16:colId xmlns:a16="http://schemas.microsoft.com/office/drawing/2014/main" val="1703637194"/>
                    </a:ext>
                  </a:extLst>
                </a:gridCol>
                <a:gridCol w="329184">
                  <a:extLst>
                    <a:ext uri="{9D8B030D-6E8A-4147-A177-3AD203B41FA5}">
                      <a16:colId xmlns:a16="http://schemas.microsoft.com/office/drawing/2014/main" val="2878169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706141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- 2025-07-30 13:45:11</a:t>
                      </a:r>
                      <a:r>
                        <a:rPr kumimoji="0" lang="en-US" sz="1000" b="0" i="0" u="none" strike="noStrike" kern="1200" cap="none" spc="0" normalizeH="0" baseline="0" noProof="0">
                          <a:ln>
                            <a:noFill/>
                          </a:ln>
                          <a:solidFill>
                            <a:prstClr val="black"/>
                          </a:solidFill>
                          <a:effectLst/>
                          <a:uLnTx/>
                          <a:uFillTx/>
                          <a:latin typeface="Calibri"/>
                          <a:ea typeface="+mn-ea"/>
                          <a:cs typeface="+mn-cs"/>
                        </a:rPr>
                        <a:t>
 Pair your GROHE Cubeo faucet with the GROHE Tempesta shower system for the ultimate bathroom upgrade 🚿✨ Reliable, stylish, and budget-friendly. The 250mm head shower gives you that full-coverage Rain spray, while the 110mm hand shower lets you switch it up with Rain, Massage, or Jet modes—hello, personalized shower bliss 💆‍♀️💦 #GROHETempesta #BathroomDesign #BathroomGoals #HeadShower #GROHE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https://i.ytimg.com/vi/wxYCQ4i1hb8/hqdefault.jpg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4005874745"/>
                  </a:ext>
                </a:extLst>
              </a:tr>
            </a:tbl>
          </a:graphicData>
        </a:graphic>
      </p:graphicFrame>
      <p:sp>
        <p:nvSpPr>
          <p:cNvPr id="4" name="Text Placeholder 3">
            <a:extLst>
              <a:ext uri="{FF2B5EF4-FFF2-40B4-BE49-F238E27FC236}">
                <a16:creationId xmlns:a16="http://schemas.microsoft.com/office/drawing/2014/main" id="{9A5E7205-556A-418B-91AE-C491D8CA43DD}"/>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1719102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EB98B-795A-450D-B166-92193BC2EA96}"/>
              </a:ext>
            </a:extLst>
          </p:cNvPr>
          <p:cNvSpPr>
            <a:spLocks noGrp="1"/>
          </p:cNvSpPr>
          <p:nvPr>
            <p:ph type="title"/>
          </p:nvPr>
        </p:nvSpPr>
        <p:spPr/>
        <p:txBody>
          <a:bodyPr/>
          <a:lstStyle/>
          <a:p>
            <a:r>
              <a:rPr lang="en-US"/>
              <a:t>Youtube Private Videos Table | 13 groups and 33 profiles - 6 of 26</a:t>
            </a:r>
          </a:p>
        </p:txBody>
      </p:sp>
      <p:graphicFrame>
        <p:nvGraphicFramePr>
          <p:cNvPr id="5" name="Table Placeholder 4">
            <a:extLst>
              <a:ext uri="{FF2B5EF4-FFF2-40B4-BE49-F238E27FC236}">
                <a16:creationId xmlns:a16="http://schemas.microsoft.com/office/drawing/2014/main" id="{40C923B6-C44B-4AE0-BDBF-D65B83D92394}"/>
              </a:ext>
            </a:extLst>
          </p:cNvPr>
          <p:cNvGraphicFramePr>
            <a:graphicFrameLocks noGrp="1"/>
          </p:cNvGraphicFramePr>
          <p:nvPr>
            <p:ph type="tbl" sz="quarter" idx="13"/>
            <p:extLst>
              <p:ext uri="{D42A27DB-BD31-4B8C-83A1-F6EECF244321}">
                <p14:modId xmlns:p14="http://schemas.microsoft.com/office/powerpoint/2010/main" val="3184467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94712353"/>
                    </a:ext>
                  </a:extLst>
                </a:gridCol>
                <a:gridCol w="658368">
                  <a:extLst>
                    <a:ext uri="{9D8B030D-6E8A-4147-A177-3AD203B41FA5}">
                      <a16:colId xmlns:a16="http://schemas.microsoft.com/office/drawing/2014/main" val="955386916"/>
                    </a:ext>
                  </a:extLst>
                </a:gridCol>
                <a:gridCol w="822960">
                  <a:extLst>
                    <a:ext uri="{9D8B030D-6E8A-4147-A177-3AD203B41FA5}">
                      <a16:colId xmlns:a16="http://schemas.microsoft.com/office/drawing/2014/main" val="3307061410"/>
                    </a:ext>
                  </a:extLst>
                </a:gridCol>
                <a:gridCol w="329184">
                  <a:extLst>
                    <a:ext uri="{9D8B030D-6E8A-4147-A177-3AD203B41FA5}">
                      <a16:colId xmlns:a16="http://schemas.microsoft.com/office/drawing/2014/main" val="1019633041"/>
                    </a:ext>
                  </a:extLst>
                </a:gridCol>
                <a:gridCol w="329184">
                  <a:extLst>
                    <a:ext uri="{9D8B030D-6E8A-4147-A177-3AD203B41FA5}">
                      <a16:colId xmlns:a16="http://schemas.microsoft.com/office/drawing/2014/main" val="2742780257"/>
                    </a:ext>
                  </a:extLst>
                </a:gridCol>
                <a:gridCol w="329184">
                  <a:extLst>
                    <a:ext uri="{9D8B030D-6E8A-4147-A177-3AD203B41FA5}">
                      <a16:colId xmlns:a16="http://schemas.microsoft.com/office/drawing/2014/main" val="4265201825"/>
                    </a:ext>
                  </a:extLst>
                </a:gridCol>
                <a:gridCol w="329184">
                  <a:extLst>
                    <a:ext uri="{9D8B030D-6E8A-4147-A177-3AD203B41FA5}">
                      <a16:colId xmlns:a16="http://schemas.microsoft.com/office/drawing/2014/main" val="4046752828"/>
                    </a:ext>
                  </a:extLst>
                </a:gridCol>
                <a:gridCol w="329184">
                  <a:extLst>
                    <a:ext uri="{9D8B030D-6E8A-4147-A177-3AD203B41FA5}">
                      <a16:colId xmlns:a16="http://schemas.microsoft.com/office/drawing/2014/main" val="1820126653"/>
                    </a:ext>
                  </a:extLst>
                </a:gridCol>
                <a:gridCol w="329184">
                  <a:extLst>
                    <a:ext uri="{9D8B030D-6E8A-4147-A177-3AD203B41FA5}">
                      <a16:colId xmlns:a16="http://schemas.microsoft.com/office/drawing/2014/main" val="980194466"/>
                    </a:ext>
                  </a:extLst>
                </a:gridCol>
                <a:gridCol w="329184">
                  <a:extLst>
                    <a:ext uri="{9D8B030D-6E8A-4147-A177-3AD203B41FA5}">
                      <a16:colId xmlns:a16="http://schemas.microsoft.com/office/drawing/2014/main" val="3376570278"/>
                    </a:ext>
                  </a:extLst>
                </a:gridCol>
                <a:gridCol w="329184">
                  <a:extLst>
                    <a:ext uri="{9D8B030D-6E8A-4147-A177-3AD203B41FA5}">
                      <a16:colId xmlns:a16="http://schemas.microsoft.com/office/drawing/2014/main" val="23597617"/>
                    </a:ext>
                  </a:extLst>
                </a:gridCol>
                <a:gridCol w="329184">
                  <a:extLst>
                    <a:ext uri="{9D8B030D-6E8A-4147-A177-3AD203B41FA5}">
                      <a16:colId xmlns:a16="http://schemas.microsoft.com/office/drawing/2014/main" val="3272495770"/>
                    </a:ext>
                  </a:extLst>
                </a:gridCol>
                <a:gridCol w="329184">
                  <a:extLst>
                    <a:ext uri="{9D8B030D-6E8A-4147-A177-3AD203B41FA5}">
                      <a16:colId xmlns:a16="http://schemas.microsoft.com/office/drawing/2014/main" val="140479604"/>
                    </a:ext>
                  </a:extLst>
                </a:gridCol>
                <a:gridCol w="329184">
                  <a:extLst>
                    <a:ext uri="{9D8B030D-6E8A-4147-A177-3AD203B41FA5}">
                      <a16:colId xmlns:a16="http://schemas.microsoft.com/office/drawing/2014/main" val="4159460592"/>
                    </a:ext>
                  </a:extLst>
                </a:gridCol>
                <a:gridCol w="329184">
                  <a:extLst>
                    <a:ext uri="{9D8B030D-6E8A-4147-A177-3AD203B41FA5}">
                      <a16:colId xmlns:a16="http://schemas.microsoft.com/office/drawing/2014/main" val="978512432"/>
                    </a:ext>
                  </a:extLst>
                </a:gridCol>
                <a:gridCol w="329184">
                  <a:extLst>
                    <a:ext uri="{9D8B030D-6E8A-4147-A177-3AD203B41FA5}">
                      <a16:colId xmlns:a16="http://schemas.microsoft.com/office/drawing/2014/main" val="3739267312"/>
                    </a:ext>
                  </a:extLst>
                </a:gridCol>
                <a:gridCol w="329184">
                  <a:extLst>
                    <a:ext uri="{9D8B030D-6E8A-4147-A177-3AD203B41FA5}">
                      <a16:colId xmlns:a16="http://schemas.microsoft.com/office/drawing/2014/main" val="2553490066"/>
                    </a:ext>
                  </a:extLst>
                </a:gridCol>
                <a:gridCol w="329184">
                  <a:extLst>
                    <a:ext uri="{9D8B030D-6E8A-4147-A177-3AD203B41FA5}">
                      <a16:colId xmlns:a16="http://schemas.microsoft.com/office/drawing/2014/main" val="2352691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727054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- 2025-07-14 14:30:48</a:t>
                      </a:r>
                      <a:r>
                        <a:rPr kumimoji="0" lang="en-US" sz="1000" b="0" i="0" u="none" strike="noStrike" kern="1200" cap="none" spc="0" normalizeH="0" baseline="0" noProof="0">
                          <a:ln>
                            <a:noFill/>
                          </a:ln>
                          <a:solidFill>
                            <a:prstClr val="black"/>
                          </a:solidFill>
                          <a:effectLst/>
                          <a:uLnTx/>
                          <a:uFillTx/>
                          <a:latin typeface="Calibri"/>
                          <a:ea typeface="+mn-ea"/>
                          <a:cs typeface="+mn-cs"/>
                        </a:rPr>
                        <a:t>
 Renovating your bathroom and need inspo? Look no further! 💡
GROHE’s Perfect Match principle is a total game-changer. ✨
From the sleek design to the smart functionality, the Euro Ceramic range has it all — plus the option of PureGuard coating for an ultra-smooth, durable finish that resists stains and bacteria. 🛡️💧
Pair it with the new GROHE Cubeo faucet line — designed to match any style. 💫
Affordable, sustainable, and always on-point, this duo makes your bathroom upgrade effortless.
#PerfectMatch #GROHEStyle #BathroomInspo #EuroCeramic #PureGuardProtection #CubeoVibes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https://i.ytimg.com/vi/xjGWA9mUNTk/hqdefault.jpg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307960963"/>
                  </a:ext>
                </a:extLst>
              </a:tr>
            </a:tbl>
          </a:graphicData>
        </a:graphic>
      </p:graphicFrame>
      <p:sp>
        <p:nvSpPr>
          <p:cNvPr id="4" name="Text Placeholder 3">
            <a:extLst>
              <a:ext uri="{FF2B5EF4-FFF2-40B4-BE49-F238E27FC236}">
                <a16:creationId xmlns:a16="http://schemas.microsoft.com/office/drawing/2014/main" id="{EE951A4D-2FB1-4E10-95A0-32433C66553D}"/>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3092069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AFF1F-B423-43F1-BBD0-A7F8CBCC6A19}"/>
              </a:ext>
            </a:extLst>
          </p:cNvPr>
          <p:cNvSpPr>
            <a:spLocks noGrp="1"/>
          </p:cNvSpPr>
          <p:nvPr>
            <p:ph type="title"/>
          </p:nvPr>
        </p:nvSpPr>
        <p:spPr/>
        <p:txBody>
          <a:bodyPr/>
          <a:lstStyle/>
          <a:p>
            <a:r>
              <a:rPr lang="en-US"/>
              <a:t>Youtube Private Videos Table | 13 groups and 33 profiles - 7 of 26</a:t>
            </a:r>
          </a:p>
        </p:txBody>
      </p:sp>
      <p:graphicFrame>
        <p:nvGraphicFramePr>
          <p:cNvPr id="5" name="Table Placeholder 4">
            <a:extLst>
              <a:ext uri="{FF2B5EF4-FFF2-40B4-BE49-F238E27FC236}">
                <a16:creationId xmlns:a16="http://schemas.microsoft.com/office/drawing/2014/main" id="{8F4FE7F5-F42F-4400-823E-A20B994A6046}"/>
              </a:ext>
            </a:extLst>
          </p:cNvPr>
          <p:cNvGraphicFramePr>
            <a:graphicFrameLocks noGrp="1"/>
          </p:cNvGraphicFramePr>
          <p:nvPr>
            <p:ph type="tbl" sz="quarter" idx="13"/>
            <p:extLst>
              <p:ext uri="{D42A27DB-BD31-4B8C-83A1-F6EECF244321}">
                <p14:modId xmlns:p14="http://schemas.microsoft.com/office/powerpoint/2010/main" val="1754527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2236764"/>
                    </a:ext>
                  </a:extLst>
                </a:gridCol>
                <a:gridCol w="658368">
                  <a:extLst>
                    <a:ext uri="{9D8B030D-6E8A-4147-A177-3AD203B41FA5}">
                      <a16:colId xmlns:a16="http://schemas.microsoft.com/office/drawing/2014/main" val="310941029"/>
                    </a:ext>
                  </a:extLst>
                </a:gridCol>
                <a:gridCol w="822960">
                  <a:extLst>
                    <a:ext uri="{9D8B030D-6E8A-4147-A177-3AD203B41FA5}">
                      <a16:colId xmlns:a16="http://schemas.microsoft.com/office/drawing/2014/main" val="3812453019"/>
                    </a:ext>
                  </a:extLst>
                </a:gridCol>
                <a:gridCol w="329184">
                  <a:extLst>
                    <a:ext uri="{9D8B030D-6E8A-4147-A177-3AD203B41FA5}">
                      <a16:colId xmlns:a16="http://schemas.microsoft.com/office/drawing/2014/main" val="87911505"/>
                    </a:ext>
                  </a:extLst>
                </a:gridCol>
                <a:gridCol w="329184">
                  <a:extLst>
                    <a:ext uri="{9D8B030D-6E8A-4147-A177-3AD203B41FA5}">
                      <a16:colId xmlns:a16="http://schemas.microsoft.com/office/drawing/2014/main" val="1030980955"/>
                    </a:ext>
                  </a:extLst>
                </a:gridCol>
                <a:gridCol w="329184">
                  <a:extLst>
                    <a:ext uri="{9D8B030D-6E8A-4147-A177-3AD203B41FA5}">
                      <a16:colId xmlns:a16="http://schemas.microsoft.com/office/drawing/2014/main" val="2580692221"/>
                    </a:ext>
                  </a:extLst>
                </a:gridCol>
                <a:gridCol w="329184">
                  <a:extLst>
                    <a:ext uri="{9D8B030D-6E8A-4147-A177-3AD203B41FA5}">
                      <a16:colId xmlns:a16="http://schemas.microsoft.com/office/drawing/2014/main" val="1963935906"/>
                    </a:ext>
                  </a:extLst>
                </a:gridCol>
                <a:gridCol w="329184">
                  <a:extLst>
                    <a:ext uri="{9D8B030D-6E8A-4147-A177-3AD203B41FA5}">
                      <a16:colId xmlns:a16="http://schemas.microsoft.com/office/drawing/2014/main" val="3993722279"/>
                    </a:ext>
                  </a:extLst>
                </a:gridCol>
                <a:gridCol w="329184">
                  <a:extLst>
                    <a:ext uri="{9D8B030D-6E8A-4147-A177-3AD203B41FA5}">
                      <a16:colId xmlns:a16="http://schemas.microsoft.com/office/drawing/2014/main" val="1759892649"/>
                    </a:ext>
                  </a:extLst>
                </a:gridCol>
                <a:gridCol w="329184">
                  <a:extLst>
                    <a:ext uri="{9D8B030D-6E8A-4147-A177-3AD203B41FA5}">
                      <a16:colId xmlns:a16="http://schemas.microsoft.com/office/drawing/2014/main" val="1911065386"/>
                    </a:ext>
                  </a:extLst>
                </a:gridCol>
                <a:gridCol w="329184">
                  <a:extLst>
                    <a:ext uri="{9D8B030D-6E8A-4147-A177-3AD203B41FA5}">
                      <a16:colId xmlns:a16="http://schemas.microsoft.com/office/drawing/2014/main" val="1840855600"/>
                    </a:ext>
                  </a:extLst>
                </a:gridCol>
                <a:gridCol w="329184">
                  <a:extLst>
                    <a:ext uri="{9D8B030D-6E8A-4147-A177-3AD203B41FA5}">
                      <a16:colId xmlns:a16="http://schemas.microsoft.com/office/drawing/2014/main" val="940667684"/>
                    </a:ext>
                  </a:extLst>
                </a:gridCol>
                <a:gridCol w="329184">
                  <a:extLst>
                    <a:ext uri="{9D8B030D-6E8A-4147-A177-3AD203B41FA5}">
                      <a16:colId xmlns:a16="http://schemas.microsoft.com/office/drawing/2014/main" val="2401029208"/>
                    </a:ext>
                  </a:extLst>
                </a:gridCol>
                <a:gridCol w="329184">
                  <a:extLst>
                    <a:ext uri="{9D8B030D-6E8A-4147-A177-3AD203B41FA5}">
                      <a16:colId xmlns:a16="http://schemas.microsoft.com/office/drawing/2014/main" val="1616389406"/>
                    </a:ext>
                  </a:extLst>
                </a:gridCol>
                <a:gridCol w="329184">
                  <a:extLst>
                    <a:ext uri="{9D8B030D-6E8A-4147-A177-3AD203B41FA5}">
                      <a16:colId xmlns:a16="http://schemas.microsoft.com/office/drawing/2014/main" val="1369228780"/>
                    </a:ext>
                  </a:extLst>
                </a:gridCol>
                <a:gridCol w="329184">
                  <a:extLst>
                    <a:ext uri="{9D8B030D-6E8A-4147-A177-3AD203B41FA5}">
                      <a16:colId xmlns:a16="http://schemas.microsoft.com/office/drawing/2014/main" val="3345248"/>
                    </a:ext>
                  </a:extLst>
                </a:gridCol>
                <a:gridCol w="329184">
                  <a:extLst>
                    <a:ext uri="{9D8B030D-6E8A-4147-A177-3AD203B41FA5}">
                      <a16:colId xmlns:a16="http://schemas.microsoft.com/office/drawing/2014/main" val="1793479727"/>
                    </a:ext>
                  </a:extLst>
                </a:gridCol>
                <a:gridCol w="329184">
                  <a:extLst>
                    <a:ext uri="{9D8B030D-6E8A-4147-A177-3AD203B41FA5}">
                      <a16:colId xmlns:a16="http://schemas.microsoft.com/office/drawing/2014/main" val="1963036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252462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- 2024-10-10 06:00:12</a:t>
                      </a:r>
                      <a:r>
                        <a:rPr kumimoji="0" lang="en-US" sz="1000" b="0" i="0" u="none" strike="noStrike" kern="1200" cap="none" spc="0" normalizeH="0" baseline="0" noProof="0">
                          <a:ln>
                            <a:noFill/>
                          </a:ln>
                          <a:solidFill>
                            <a:prstClr val="black"/>
                          </a:solidFill>
                          <a:effectLst/>
                          <a:uLnTx/>
                          <a:uFillTx/>
                          <a:latin typeface="Calibri"/>
                          <a:ea typeface="+mn-ea"/>
                          <a:cs typeface="+mn-cs"/>
                        </a:rPr>
                        <a:t>
 Functional bathrooms don’t have to be boring. Small tricks can achieve a contemporary look that elevates every second of the experience without going over the top. GROHE Cubeo in Matte Black serves as a statement piece on its own. The trend surface Monument—natural stones in gray tones—for walls and floors can be combined with subtle wood accents in tinted oak to contribute to the stylish, clean vibe. With soft square edges and minimalist geometry, the GROHE Cubeo faucet is the perfect addition to complement various bathroom styles. Its timeless design makes it accessible to everyone, bringing a touch of contemporary sophistication to any space. #BathroomDesign #GROHECubeo #InteriorInspo #Cubeo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https://i.ytimg.com/vi/SW0EbP7tsv0/hqdefault.jpg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601959212"/>
                  </a:ext>
                </a:extLst>
              </a:tr>
            </a:tbl>
          </a:graphicData>
        </a:graphic>
      </p:graphicFrame>
      <p:sp>
        <p:nvSpPr>
          <p:cNvPr id="4" name="Text Placeholder 3">
            <a:extLst>
              <a:ext uri="{FF2B5EF4-FFF2-40B4-BE49-F238E27FC236}">
                <a16:creationId xmlns:a16="http://schemas.microsoft.com/office/drawing/2014/main" id="{41721B5B-2E80-4F52-B863-1318B3CB7CF5}"/>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41076853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34CA-2A03-4C80-9C5E-36CE386E8E7F}"/>
              </a:ext>
            </a:extLst>
          </p:cNvPr>
          <p:cNvSpPr>
            <a:spLocks noGrp="1"/>
          </p:cNvSpPr>
          <p:nvPr>
            <p:ph type="title"/>
          </p:nvPr>
        </p:nvSpPr>
        <p:spPr/>
        <p:txBody>
          <a:bodyPr/>
          <a:lstStyle/>
          <a:p>
            <a:r>
              <a:rPr lang="en-US"/>
              <a:t>Youtube Private Videos Table | 13 groups and 33 profiles - 8 of 26</a:t>
            </a:r>
          </a:p>
        </p:txBody>
      </p:sp>
      <p:graphicFrame>
        <p:nvGraphicFramePr>
          <p:cNvPr id="5" name="Table Placeholder 4">
            <a:extLst>
              <a:ext uri="{FF2B5EF4-FFF2-40B4-BE49-F238E27FC236}">
                <a16:creationId xmlns:a16="http://schemas.microsoft.com/office/drawing/2014/main" id="{4E711583-6DB7-4160-B65B-CD0A1E8E3964}"/>
              </a:ext>
            </a:extLst>
          </p:cNvPr>
          <p:cNvGraphicFramePr>
            <a:graphicFrameLocks noGrp="1"/>
          </p:cNvGraphicFramePr>
          <p:nvPr>
            <p:ph type="tbl" sz="quarter" idx="13"/>
            <p:extLst>
              <p:ext uri="{D42A27DB-BD31-4B8C-83A1-F6EECF244321}">
                <p14:modId xmlns:p14="http://schemas.microsoft.com/office/powerpoint/2010/main" val="2504182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81382702"/>
                    </a:ext>
                  </a:extLst>
                </a:gridCol>
                <a:gridCol w="658368">
                  <a:extLst>
                    <a:ext uri="{9D8B030D-6E8A-4147-A177-3AD203B41FA5}">
                      <a16:colId xmlns:a16="http://schemas.microsoft.com/office/drawing/2014/main" val="4148341737"/>
                    </a:ext>
                  </a:extLst>
                </a:gridCol>
                <a:gridCol w="822960">
                  <a:extLst>
                    <a:ext uri="{9D8B030D-6E8A-4147-A177-3AD203B41FA5}">
                      <a16:colId xmlns:a16="http://schemas.microsoft.com/office/drawing/2014/main" val="3335719056"/>
                    </a:ext>
                  </a:extLst>
                </a:gridCol>
                <a:gridCol w="329184">
                  <a:extLst>
                    <a:ext uri="{9D8B030D-6E8A-4147-A177-3AD203B41FA5}">
                      <a16:colId xmlns:a16="http://schemas.microsoft.com/office/drawing/2014/main" val="380795526"/>
                    </a:ext>
                  </a:extLst>
                </a:gridCol>
                <a:gridCol w="329184">
                  <a:extLst>
                    <a:ext uri="{9D8B030D-6E8A-4147-A177-3AD203B41FA5}">
                      <a16:colId xmlns:a16="http://schemas.microsoft.com/office/drawing/2014/main" val="2249915659"/>
                    </a:ext>
                  </a:extLst>
                </a:gridCol>
                <a:gridCol w="329184">
                  <a:extLst>
                    <a:ext uri="{9D8B030D-6E8A-4147-A177-3AD203B41FA5}">
                      <a16:colId xmlns:a16="http://schemas.microsoft.com/office/drawing/2014/main" val="359204311"/>
                    </a:ext>
                  </a:extLst>
                </a:gridCol>
                <a:gridCol w="329184">
                  <a:extLst>
                    <a:ext uri="{9D8B030D-6E8A-4147-A177-3AD203B41FA5}">
                      <a16:colId xmlns:a16="http://schemas.microsoft.com/office/drawing/2014/main" val="3422571914"/>
                    </a:ext>
                  </a:extLst>
                </a:gridCol>
                <a:gridCol w="329184">
                  <a:extLst>
                    <a:ext uri="{9D8B030D-6E8A-4147-A177-3AD203B41FA5}">
                      <a16:colId xmlns:a16="http://schemas.microsoft.com/office/drawing/2014/main" val="2504122116"/>
                    </a:ext>
                  </a:extLst>
                </a:gridCol>
                <a:gridCol w="329184">
                  <a:extLst>
                    <a:ext uri="{9D8B030D-6E8A-4147-A177-3AD203B41FA5}">
                      <a16:colId xmlns:a16="http://schemas.microsoft.com/office/drawing/2014/main" val="1595380368"/>
                    </a:ext>
                  </a:extLst>
                </a:gridCol>
                <a:gridCol w="329184">
                  <a:extLst>
                    <a:ext uri="{9D8B030D-6E8A-4147-A177-3AD203B41FA5}">
                      <a16:colId xmlns:a16="http://schemas.microsoft.com/office/drawing/2014/main" val="3800268096"/>
                    </a:ext>
                  </a:extLst>
                </a:gridCol>
                <a:gridCol w="329184">
                  <a:extLst>
                    <a:ext uri="{9D8B030D-6E8A-4147-A177-3AD203B41FA5}">
                      <a16:colId xmlns:a16="http://schemas.microsoft.com/office/drawing/2014/main" val="3597520636"/>
                    </a:ext>
                  </a:extLst>
                </a:gridCol>
                <a:gridCol w="329184">
                  <a:extLst>
                    <a:ext uri="{9D8B030D-6E8A-4147-A177-3AD203B41FA5}">
                      <a16:colId xmlns:a16="http://schemas.microsoft.com/office/drawing/2014/main" val="2892576144"/>
                    </a:ext>
                  </a:extLst>
                </a:gridCol>
                <a:gridCol w="329184">
                  <a:extLst>
                    <a:ext uri="{9D8B030D-6E8A-4147-A177-3AD203B41FA5}">
                      <a16:colId xmlns:a16="http://schemas.microsoft.com/office/drawing/2014/main" val="4118660676"/>
                    </a:ext>
                  </a:extLst>
                </a:gridCol>
                <a:gridCol w="329184">
                  <a:extLst>
                    <a:ext uri="{9D8B030D-6E8A-4147-A177-3AD203B41FA5}">
                      <a16:colId xmlns:a16="http://schemas.microsoft.com/office/drawing/2014/main" val="2368943338"/>
                    </a:ext>
                  </a:extLst>
                </a:gridCol>
                <a:gridCol w="329184">
                  <a:extLst>
                    <a:ext uri="{9D8B030D-6E8A-4147-A177-3AD203B41FA5}">
                      <a16:colId xmlns:a16="http://schemas.microsoft.com/office/drawing/2014/main" val="987644277"/>
                    </a:ext>
                  </a:extLst>
                </a:gridCol>
                <a:gridCol w="329184">
                  <a:extLst>
                    <a:ext uri="{9D8B030D-6E8A-4147-A177-3AD203B41FA5}">
                      <a16:colId xmlns:a16="http://schemas.microsoft.com/office/drawing/2014/main" val="26801980"/>
                    </a:ext>
                  </a:extLst>
                </a:gridCol>
                <a:gridCol w="329184">
                  <a:extLst>
                    <a:ext uri="{9D8B030D-6E8A-4147-A177-3AD203B41FA5}">
                      <a16:colId xmlns:a16="http://schemas.microsoft.com/office/drawing/2014/main" val="4279456663"/>
                    </a:ext>
                  </a:extLst>
                </a:gridCol>
                <a:gridCol w="329184">
                  <a:extLst>
                    <a:ext uri="{9D8B030D-6E8A-4147-A177-3AD203B41FA5}">
                      <a16:colId xmlns:a16="http://schemas.microsoft.com/office/drawing/2014/main" val="553069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953562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- 2024-11-07 07:00:34</a:t>
                      </a:r>
                      <a:r>
                        <a:rPr kumimoji="0" lang="en-US" sz="1000" b="0" i="0" u="none" strike="noStrike" kern="1200" cap="none" spc="0" normalizeH="0" baseline="0" noProof="0">
                          <a:ln>
                            <a:noFill/>
                          </a:ln>
                          <a:solidFill>
                            <a:prstClr val="black"/>
                          </a:solidFill>
                          <a:effectLst/>
                          <a:uLnTx/>
                          <a:uFillTx/>
                          <a:latin typeface="Calibri"/>
                          <a:ea typeface="+mn-ea"/>
                          <a:cs typeface="+mn-cs"/>
                        </a:rPr>
                        <a:t>
 Pair the sleek GROHE Cubeo in Chrome with soft, light tones for an inviting vibe. This color palette beautifully complements any scheme, whether you're aiming for a neutral atmosphere or balancing bolder accents. Add natural oak, plants, and sage accessories to radiate warmth and create a welcoming environment that feels like home. 
Searching for the perfect match?  Combine the GROHE Cubeo faucet with the GROHE Euro Ceramics line or the GROHE Tempesta shower system for a coordinated bathroom look. GROHE Cubeo makes creating a harmonious and modern bathroom environment effortless. 
#PerfectPair #GROHECubeo #BathroomStyle #Cubeo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https://i.ytimg.com/vi/rSx586XqfWA/hqdefault.jpg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Tempesta, 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506381377"/>
                  </a:ext>
                </a:extLst>
              </a:tr>
            </a:tbl>
          </a:graphicData>
        </a:graphic>
      </p:graphicFrame>
      <p:sp>
        <p:nvSpPr>
          <p:cNvPr id="4" name="Text Placeholder 3">
            <a:extLst>
              <a:ext uri="{FF2B5EF4-FFF2-40B4-BE49-F238E27FC236}">
                <a16:creationId xmlns:a16="http://schemas.microsoft.com/office/drawing/2014/main" id="{7FBC820A-891B-4693-928C-0EA55242AA14}"/>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890904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8D605-42CD-45EC-A55E-30F8A32F5A6C}"/>
              </a:ext>
            </a:extLst>
          </p:cNvPr>
          <p:cNvSpPr>
            <a:spLocks noGrp="1"/>
          </p:cNvSpPr>
          <p:nvPr>
            <p:ph type="title"/>
          </p:nvPr>
        </p:nvSpPr>
        <p:spPr/>
        <p:txBody>
          <a:bodyPr/>
          <a:lstStyle/>
          <a:p>
            <a:r>
              <a:rPr lang="en-US"/>
              <a:t>Youtube Private Videos Table | 13 groups and 33 profiles - 9 of 26</a:t>
            </a:r>
          </a:p>
        </p:txBody>
      </p:sp>
      <p:graphicFrame>
        <p:nvGraphicFramePr>
          <p:cNvPr id="5" name="Table Placeholder 4">
            <a:extLst>
              <a:ext uri="{FF2B5EF4-FFF2-40B4-BE49-F238E27FC236}">
                <a16:creationId xmlns:a16="http://schemas.microsoft.com/office/drawing/2014/main" id="{70E6C70E-5D2A-40DD-AEFB-50C7DE23A6F3}"/>
              </a:ext>
            </a:extLst>
          </p:cNvPr>
          <p:cNvGraphicFramePr>
            <a:graphicFrameLocks noGrp="1"/>
          </p:cNvGraphicFramePr>
          <p:nvPr>
            <p:ph type="tbl" sz="quarter" idx="13"/>
            <p:extLst>
              <p:ext uri="{D42A27DB-BD31-4B8C-83A1-F6EECF244321}">
                <p14:modId xmlns:p14="http://schemas.microsoft.com/office/powerpoint/2010/main" val="753150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07238434"/>
                    </a:ext>
                  </a:extLst>
                </a:gridCol>
                <a:gridCol w="658368">
                  <a:extLst>
                    <a:ext uri="{9D8B030D-6E8A-4147-A177-3AD203B41FA5}">
                      <a16:colId xmlns:a16="http://schemas.microsoft.com/office/drawing/2014/main" val="2813669484"/>
                    </a:ext>
                  </a:extLst>
                </a:gridCol>
                <a:gridCol w="822960">
                  <a:extLst>
                    <a:ext uri="{9D8B030D-6E8A-4147-A177-3AD203B41FA5}">
                      <a16:colId xmlns:a16="http://schemas.microsoft.com/office/drawing/2014/main" val="1674929068"/>
                    </a:ext>
                  </a:extLst>
                </a:gridCol>
                <a:gridCol w="329184">
                  <a:extLst>
                    <a:ext uri="{9D8B030D-6E8A-4147-A177-3AD203B41FA5}">
                      <a16:colId xmlns:a16="http://schemas.microsoft.com/office/drawing/2014/main" val="686684349"/>
                    </a:ext>
                  </a:extLst>
                </a:gridCol>
                <a:gridCol w="329184">
                  <a:extLst>
                    <a:ext uri="{9D8B030D-6E8A-4147-A177-3AD203B41FA5}">
                      <a16:colId xmlns:a16="http://schemas.microsoft.com/office/drawing/2014/main" val="1940941056"/>
                    </a:ext>
                  </a:extLst>
                </a:gridCol>
                <a:gridCol w="329184">
                  <a:extLst>
                    <a:ext uri="{9D8B030D-6E8A-4147-A177-3AD203B41FA5}">
                      <a16:colId xmlns:a16="http://schemas.microsoft.com/office/drawing/2014/main" val="180269757"/>
                    </a:ext>
                  </a:extLst>
                </a:gridCol>
                <a:gridCol w="329184">
                  <a:extLst>
                    <a:ext uri="{9D8B030D-6E8A-4147-A177-3AD203B41FA5}">
                      <a16:colId xmlns:a16="http://schemas.microsoft.com/office/drawing/2014/main" val="3966753795"/>
                    </a:ext>
                  </a:extLst>
                </a:gridCol>
                <a:gridCol w="329184">
                  <a:extLst>
                    <a:ext uri="{9D8B030D-6E8A-4147-A177-3AD203B41FA5}">
                      <a16:colId xmlns:a16="http://schemas.microsoft.com/office/drawing/2014/main" val="3756512429"/>
                    </a:ext>
                  </a:extLst>
                </a:gridCol>
                <a:gridCol w="329184">
                  <a:extLst>
                    <a:ext uri="{9D8B030D-6E8A-4147-A177-3AD203B41FA5}">
                      <a16:colId xmlns:a16="http://schemas.microsoft.com/office/drawing/2014/main" val="318703394"/>
                    </a:ext>
                  </a:extLst>
                </a:gridCol>
                <a:gridCol w="329184">
                  <a:extLst>
                    <a:ext uri="{9D8B030D-6E8A-4147-A177-3AD203B41FA5}">
                      <a16:colId xmlns:a16="http://schemas.microsoft.com/office/drawing/2014/main" val="1679602905"/>
                    </a:ext>
                  </a:extLst>
                </a:gridCol>
                <a:gridCol w="329184">
                  <a:extLst>
                    <a:ext uri="{9D8B030D-6E8A-4147-A177-3AD203B41FA5}">
                      <a16:colId xmlns:a16="http://schemas.microsoft.com/office/drawing/2014/main" val="3805881449"/>
                    </a:ext>
                  </a:extLst>
                </a:gridCol>
                <a:gridCol w="329184">
                  <a:extLst>
                    <a:ext uri="{9D8B030D-6E8A-4147-A177-3AD203B41FA5}">
                      <a16:colId xmlns:a16="http://schemas.microsoft.com/office/drawing/2014/main" val="3259458418"/>
                    </a:ext>
                  </a:extLst>
                </a:gridCol>
                <a:gridCol w="329184">
                  <a:extLst>
                    <a:ext uri="{9D8B030D-6E8A-4147-A177-3AD203B41FA5}">
                      <a16:colId xmlns:a16="http://schemas.microsoft.com/office/drawing/2014/main" val="2884943092"/>
                    </a:ext>
                  </a:extLst>
                </a:gridCol>
                <a:gridCol w="329184">
                  <a:extLst>
                    <a:ext uri="{9D8B030D-6E8A-4147-A177-3AD203B41FA5}">
                      <a16:colId xmlns:a16="http://schemas.microsoft.com/office/drawing/2014/main" val="900622490"/>
                    </a:ext>
                  </a:extLst>
                </a:gridCol>
                <a:gridCol w="329184">
                  <a:extLst>
                    <a:ext uri="{9D8B030D-6E8A-4147-A177-3AD203B41FA5}">
                      <a16:colId xmlns:a16="http://schemas.microsoft.com/office/drawing/2014/main" val="1879594549"/>
                    </a:ext>
                  </a:extLst>
                </a:gridCol>
                <a:gridCol w="329184">
                  <a:extLst>
                    <a:ext uri="{9D8B030D-6E8A-4147-A177-3AD203B41FA5}">
                      <a16:colId xmlns:a16="http://schemas.microsoft.com/office/drawing/2014/main" val="919470766"/>
                    </a:ext>
                  </a:extLst>
                </a:gridCol>
                <a:gridCol w="329184">
                  <a:extLst>
                    <a:ext uri="{9D8B030D-6E8A-4147-A177-3AD203B41FA5}">
                      <a16:colId xmlns:a16="http://schemas.microsoft.com/office/drawing/2014/main" val="2030990870"/>
                    </a:ext>
                  </a:extLst>
                </a:gridCol>
                <a:gridCol w="329184">
                  <a:extLst>
                    <a:ext uri="{9D8B030D-6E8A-4147-A177-3AD203B41FA5}">
                      <a16:colId xmlns:a16="http://schemas.microsoft.com/office/drawing/2014/main" val="2851933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429643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- 2024-10-24 06:00:09</a:t>
                      </a:r>
                      <a:r>
                        <a:rPr kumimoji="0" lang="en-US" sz="1000" b="0" i="0" u="none" strike="noStrike" kern="1200" cap="none" spc="0" normalizeH="0" baseline="0" noProof="0">
                          <a:ln>
                            <a:noFill/>
                          </a:ln>
                          <a:solidFill>
                            <a:prstClr val="black"/>
                          </a:solidFill>
                          <a:effectLst/>
                          <a:uLnTx/>
                          <a:uFillTx/>
                          <a:latin typeface="Calibri"/>
                          <a:ea typeface="+mn-ea"/>
                          <a:cs typeface="+mn-cs"/>
                        </a:rPr>
                        <a:t>
 Small design tricks can transform your space into a contemporary oasis without going over the top. The GROHE Cubeo in Matte Black stands out as a sleek statement piece, while the trend surface Monument—natural stones in gray tones—brings sophistication to your walls and floors. Pair it with subtle wood accents in tinted oak for a stylish, clean vibe that elevates every moment you spend in the bathroom. 🛁✨
#BathroomInspo #DesignTrends #GROHE #MatteBlack #HomeDecor #InteriorDesign #Cubeo #GROHECubeo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https://i.ytimg.com/vi/EvRsQWydPvk/hqdefault.jpg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424855910"/>
                  </a:ext>
                </a:extLst>
              </a:tr>
            </a:tbl>
          </a:graphicData>
        </a:graphic>
      </p:graphicFrame>
      <p:sp>
        <p:nvSpPr>
          <p:cNvPr id="4" name="Text Placeholder 3">
            <a:extLst>
              <a:ext uri="{FF2B5EF4-FFF2-40B4-BE49-F238E27FC236}">
                <a16:creationId xmlns:a16="http://schemas.microsoft.com/office/drawing/2014/main" id="{40DA95D6-7536-47BD-9A2A-8F92B760D2E8}"/>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15183870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6ED7-8ED5-41FD-A2EB-EC40751A82E1}"/>
              </a:ext>
            </a:extLst>
          </p:cNvPr>
          <p:cNvSpPr>
            <a:spLocks noGrp="1"/>
          </p:cNvSpPr>
          <p:nvPr>
            <p:ph type="title"/>
          </p:nvPr>
        </p:nvSpPr>
        <p:spPr/>
        <p:txBody>
          <a:bodyPr/>
          <a:lstStyle/>
          <a:p>
            <a:r>
              <a:rPr lang="en-US"/>
              <a:t>Youtube Private Videos Table | 13 groups and 33 profiles - 10 of 26</a:t>
            </a:r>
          </a:p>
        </p:txBody>
      </p:sp>
      <p:graphicFrame>
        <p:nvGraphicFramePr>
          <p:cNvPr id="5" name="Table Placeholder 4">
            <a:extLst>
              <a:ext uri="{FF2B5EF4-FFF2-40B4-BE49-F238E27FC236}">
                <a16:creationId xmlns:a16="http://schemas.microsoft.com/office/drawing/2014/main" id="{54C2F3C8-CEC7-42E6-9B8B-84F6909A9632}"/>
              </a:ext>
            </a:extLst>
          </p:cNvPr>
          <p:cNvGraphicFramePr>
            <a:graphicFrameLocks noGrp="1"/>
          </p:cNvGraphicFramePr>
          <p:nvPr>
            <p:ph type="tbl" sz="quarter" idx="13"/>
            <p:extLst>
              <p:ext uri="{D42A27DB-BD31-4B8C-83A1-F6EECF244321}">
                <p14:modId xmlns:p14="http://schemas.microsoft.com/office/powerpoint/2010/main" val="1021955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179107133"/>
                    </a:ext>
                  </a:extLst>
                </a:gridCol>
                <a:gridCol w="658368">
                  <a:extLst>
                    <a:ext uri="{9D8B030D-6E8A-4147-A177-3AD203B41FA5}">
                      <a16:colId xmlns:a16="http://schemas.microsoft.com/office/drawing/2014/main" val="2689150103"/>
                    </a:ext>
                  </a:extLst>
                </a:gridCol>
                <a:gridCol w="822960">
                  <a:extLst>
                    <a:ext uri="{9D8B030D-6E8A-4147-A177-3AD203B41FA5}">
                      <a16:colId xmlns:a16="http://schemas.microsoft.com/office/drawing/2014/main" val="1278735487"/>
                    </a:ext>
                  </a:extLst>
                </a:gridCol>
                <a:gridCol w="329184">
                  <a:extLst>
                    <a:ext uri="{9D8B030D-6E8A-4147-A177-3AD203B41FA5}">
                      <a16:colId xmlns:a16="http://schemas.microsoft.com/office/drawing/2014/main" val="2252398986"/>
                    </a:ext>
                  </a:extLst>
                </a:gridCol>
                <a:gridCol w="329184">
                  <a:extLst>
                    <a:ext uri="{9D8B030D-6E8A-4147-A177-3AD203B41FA5}">
                      <a16:colId xmlns:a16="http://schemas.microsoft.com/office/drawing/2014/main" val="2836097948"/>
                    </a:ext>
                  </a:extLst>
                </a:gridCol>
                <a:gridCol w="329184">
                  <a:extLst>
                    <a:ext uri="{9D8B030D-6E8A-4147-A177-3AD203B41FA5}">
                      <a16:colId xmlns:a16="http://schemas.microsoft.com/office/drawing/2014/main" val="3452529173"/>
                    </a:ext>
                  </a:extLst>
                </a:gridCol>
                <a:gridCol w="329184">
                  <a:extLst>
                    <a:ext uri="{9D8B030D-6E8A-4147-A177-3AD203B41FA5}">
                      <a16:colId xmlns:a16="http://schemas.microsoft.com/office/drawing/2014/main" val="2668813928"/>
                    </a:ext>
                  </a:extLst>
                </a:gridCol>
                <a:gridCol w="329184">
                  <a:extLst>
                    <a:ext uri="{9D8B030D-6E8A-4147-A177-3AD203B41FA5}">
                      <a16:colId xmlns:a16="http://schemas.microsoft.com/office/drawing/2014/main" val="2008323052"/>
                    </a:ext>
                  </a:extLst>
                </a:gridCol>
                <a:gridCol w="329184">
                  <a:extLst>
                    <a:ext uri="{9D8B030D-6E8A-4147-A177-3AD203B41FA5}">
                      <a16:colId xmlns:a16="http://schemas.microsoft.com/office/drawing/2014/main" val="2559828866"/>
                    </a:ext>
                  </a:extLst>
                </a:gridCol>
                <a:gridCol w="329184">
                  <a:extLst>
                    <a:ext uri="{9D8B030D-6E8A-4147-A177-3AD203B41FA5}">
                      <a16:colId xmlns:a16="http://schemas.microsoft.com/office/drawing/2014/main" val="1343520861"/>
                    </a:ext>
                  </a:extLst>
                </a:gridCol>
                <a:gridCol w="329184">
                  <a:extLst>
                    <a:ext uri="{9D8B030D-6E8A-4147-A177-3AD203B41FA5}">
                      <a16:colId xmlns:a16="http://schemas.microsoft.com/office/drawing/2014/main" val="3218237237"/>
                    </a:ext>
                  </a:extLst>
                </a:gridCol>
                <a:gridCol w="329184">
                  <a:extLst>
                    <a:ext uri="{9D8B030D-6E8A-4147-A177-3AD203B41FA5}">
                      <a16:colId xmlns:a16="http://schemas.microsoft.com/office/drawing/2014/main" val="2022985662"/>
                    </a:ext>
                  </a:extLst>
                </a:gridCol>
                <a:gridCol w="329184">
                  <a:extLst>
                    <a:ext uri="{9D8B030D-6E8A-4147-A177-3AD203B41FA5}">
                      <a16:colId xmlns:a16="http://schemas.microsoft.com/office/drawing/2014/main" val="957521848"/>
                    </a:ext>
                  </a:extLst>
                </a:gridCol>
                <a:gridCol w="329184">
                  <a:extLst>
                    <a:ext uri="{9D8B030D-6E8A-4147-A177-3AD203B41FA5}">
                      <a16:colId xmlns:a16="http://schemas.microsoft.com/office/drawing/2014/main" val="4088645437"/>
                    </a:ext>
                  </a:extLst>
                </a:gridCol>
                <a:gridCol w="329184">
                  <a:extLst>
                    <a:ext uri="{9D8B030D-6E8A-4147-A177-3AD203B41FA5}">
                      <a16:colId xmlns:a16="http://schemas.microsoft.com/office/drawing/2014/main" val="3063566063"/>
                    </a:ext>
                  </a:extLst>
                </a:gridCol>
                <a:gridCol w="329184">
                  <a:extLst>
                    <a:ext uri="{9D8B030D-6E8A-4147-A177-3AD203B41FA5}">
                      <a16:colId xmlns:a16="http://schemas.microsoft.com/office/drawing/2014/main" val="4186149197"/>
                    </a:ext>
                  </a:extLst>
                </a:gridCol>
                <a:gridCol w="329184">
                  <a:extLst>
                    <a:ext uri="{9D8B030D-6E8A-4147-A177-3AD203B41FA5}">
                      <a16:colId xmlns:a16="http://schemas.microsoft.com/office/drawing/2014/main" val="3395765146"/>
                    </a:ext>
                  </a:extLst>
                </a:gridCol>
                <a:gridCol w="329184">
                  <a:extLst>
                    <a:ext uri="{9D8B030D-6E8A-4147-A177-3AD203B41FA5}">
                      <a16:colId xmlns:a16="http://schemas.microsoft.com/office/drawing/2014/main" val="3406206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2193154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- 2025-07-23 14:30:24</a:t>
                      </a:r>
                      <a:r>
                        <a:rPr kumimoji="0" lang="en-US" sz="1000" b="0" i="0" u="none" strike="noStrike" kern="1200" cap="none" spc="0" normalizeH="0" baseline="0" noProof="0">
                          <a:ln>
                            <a:noFill/>
                          </a:ln>
                          <a:solidFill>
                            <a:prstClr val="black"/>
                          </a:solidFill>
                          <a:effectLst/>
                          <a:uLnTx/>
                          <a:uFillTx/>
                          <a:latin typeface="Calibri"/>
                          <a:ea typeface="+mn-ea"/>
                          <a:cs typeface="+mn-cs"/>
                        </a:rPr>
                        <a:t>
 Turn your bathroom into a cozy sanctuary for the whole family 🛁✨
With a wide range of sizes, Euro Ceramic wash basins are designed to fit any space — big or small. Made from smooth Alpine White vitreous china, they’re not only stylish but built to last. 💪💧
Style it with the GROHE Cubeo faucet in classic Chrome and trend-forward light tones. These soft hues blend effortlessly into any color scheme — from neutral to bold — and shine when paired with natural oak, lush plants, and calming sage accents. 🌿🌾
It’s all about warmth, harmony, and timeless quality.
#Longevity #Quality #GROHECubeo #Cubeo #BathroomSanctuary #ModernLiving #DesignInspo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https://i.ytimg.com/vi/XsMg2awwkAo/hqdefault.jpg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392721786"/>
                  </a:ext>
                </a:extLst>
              </a:tr>
            </a:tbl>
          </a:graphicData>
        </a:graphic>
      </p:graphicFrame>
      <p:sp>
        <p:nvSpPr>
          <p:cNvPr id="4" name="Text Placeholder 3">
            <a:extLst>
              <a:ext uri="{FF2B5EF4-FFF2-40B4-BE49-F238E27FC236}">
                <a16:creationId xmlns:a16="http://schemas.microsoft.com/office/drawing/2014/main" id="{A602FF96-C4BD-4C5D-80DE-0A0A9FE66E16}"/>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22500980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34F04-5408-4AD0-B494-E502D222415F}"/>
              </a:ext>
            </a:extLst>
          </p:cNvPr>
          <p:cNvSpPr>
            <a:spLocks noGrp="1"/>
          </p:cNvSpPr>
          <p:nvPr>
            <p:ph type="title"/>
          </p:nvPr>
        </p:nvSpPr>
        <p:spPr/>
        <p:txBody>
          <a:bodyPr/>
          <a:lstStyle/>
          <a:p>
            <a:r>
              <a:rPr lang="en-US"/>
              <a:t>Youtube Private Videos Table | 13 groups and 33 profiles - 11 of 26</a:t>
            </a:r>
          </a:p>
        </p:txBody>
      </p:sp>
      <p:graphicFrame>
        <p:nvGraphicFramePr>
          <p:cNvPr id="5" name="Table Placeholder 4">
            <a:extLst>
              <a:ext uri="{FF2B5EF4-FFF2-40B4-BE49-F238E27FC236}">
                <a16:creationId xmlns:a16="http://schemas.microsoft.com/office/drawing/2014/main" id="{BCF4CC64-3BBC-46BE-A16F-86F30A4414FA}"/>
              </a:ext>
            </a:extLst>
          </p:cNvPr>
          <p:cNvGraphicFramePr>
            <a:graphicFrameLocks noGrp="1"/>
          </p:cNvGraphicFramePr>
          <p:nvPr>
            <p:ph type="tbl" sz="quarter" idx="13"/>
            <p:extLst>
              <p:ext uri="{D42A27DB-BD31-4B8C-83A1-F6EECF244321}">
                <p14:modId xmlns:p14="http://schemas.microsoft.com/office/powerpoint/2010/main" val="4068056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7091219"/>
                    </a:ext>
                  </a:extLst>
                </a:gridCol>
                <a:gridCol w="658368">
                  <a:extLst>
                    <a:ext uri="{9D8B030D-6E8A-4147-A177-3AD203B41FA5}">
                      <a16:colId xmlns:a16="http://schemas.microsoft.com/office/drawing/2014/main" val="3291852245"/>
                    </a:ext>
                  </a:extLst>
                </a:gridCol>
                <a:gridCol w="822960">
                  <a:extLst>
                    <a:ext uri="{9D8B030D-6E8A-4147-A177-3AD203B41FA5}">
                      <a16:colId xmlns:a16="http://schemas.microsoft.com/office/drawing/2014/main" val="3081760878"/>
                    </a:ext>
                  </a:extLst>
                </a:gridCol>
                <a:gridCol w="329184">
                  <a:extLst>
                    <a:ext uri="{9D8B030D-6E8A-4147-A177-3AD203B41FA5}">
                      <a16:colId xmlns:a16="http://schemas.microsoft.com/office/drawing/2014/main" val="1591203924"/>
                    </a:ext>
                  </a:extLst>
                </a:gridCol>
                <a:gridCol w="329184">
                  <a:extLst>
                    <a:ext uri="{9D8B030D-6E8A-4147-A177-3AD203B41FA5}">
                      <a16:colId xmlns:a16="http://schemas.microsoft.com/office/drawing/2014/main" val="3197694034"/>
                    </a:ext>
                  </a:extLst>
                </a:gridCol>
                <a:gridCol w="329184">
                  <a:extLst>
                    <a:ext uri="{9D8B030D-6E8A-4147-A177-3AD203B41FA5}">
                      <a16:colId xmlns:a16="http://schemas.microsoft.com/office/drawing/2014/main" val="878805074"/>
                    </a:ext>
                  </a:extLst>
                </a:gridCol>
                <a:gridCol w="329184">
                  <a:extLst>
                    <a:ext uri="{9D8B030D-6E8A-4147-A177-3AD203B41FA5}">
                      <a16:colId xmlns:a16="http://schemas.microsoft.com/office/drawing/2014/main" val="799841614"/>
                    </a:ext>
                  </a:extLst>
                </a:gridCol>
                <a:gridCol w="329184">
                  <a:extLst>
                    <a:ext uri="{9D8B030D-6E8A-4147-A177-3AD203B41FA5}">
                      <a16:colId xmlns:a16="http://schemas.microsoft.com/office/drawing/2014/main" val="2858308397"/>
                    </a:ext>
                  </a:extLst>
                </a:gridCol>
                <a:gridCol w="329184">
                  <a:extLst>
                    <a:ext uri="{9D8B030D-6E8A-4147-A177-3AD203B41FA5}">
                      <a16:colId xmlns:a16="http://schemas.microsoft.com/office/drawing/2014/main" val="3185678078"/>
                    </a:ext>
                  </a:extLst>
                </a:gridCol>
                <a:gridCol w="329184">
                  <a:extLst>
                    <a:ext uri="{9D8B030D-6E8A-4147-A177-3AD203B41FA5}">
                      <a16:colId xmlns:a16="http://schemas.microsoft.com/office/drawing/2014/main" val="2686525756"/>
                    </a:ext>
                  </a:extLst>
                </a:gridCol>
                <a:gridCol w="329184">
                  <a:extLst>
                    <a:ext uri="{9D8B030D-6E8A-4147-A177-3AD203B41FA5}">
                      <a16:colId xmlns:a16="http://schemas.microsoft.com/office/drawing/2014/main" val="694833024"/>
                    </a:ext>
                  </a:extLst>
                </a:gridCol>
                <a:gridCol w="329184">
                  <a:extLst>
                    <a:ext uri="{9D8B030D-6E8A-4147-A177-3AD203B41FA5}">
                      <a16:colId xmlns:a16="http://schemas.microsoft.com/office/drawing/2014/main" val="2452838045"/>
                    </a:ext>
                  </a:extLst>
                </a:gridCol>
                <a:gridCol w="329184">
                  <a:extLst>
                    <a:ext uri="{9D8B030D-6E8A-4147-A177-3AD203B41FA5}">
                      <a16:colId xmlns:a16="http://schemas.microsoft.com/office/drawing/2014/main" val="2753574919"/>
                    </a:ext>
                  </a:extLst>
                </a:gridCol>
                <a:gridCol w="329184">
                  <a:extLst>
                    <a:ext uri="{9D8B030D-6E8A-4147-A177-3AD203B41FA5}">
                      <a16:colId xmlns:a16="http://schemas.microsoft.com/office/drawing/2014/main" val="1408422482"/>
                    </a:ext>
                  </a:extLst>
                </a:gridCol>
                <a:gridCol w="329184">
                  <a:extLst>
                    <a:ext uri="{9D8B030D-6E8A-4147-A177-3AD203B41FA5}">
                      <a16:colId xmlns:a16="http://schemas.microsoft.com/office/drawing/2014/main" val="1863999541"/>
                    </a:ext>
                  </a:extLst>
                </a:gridCol>
                <a:gridCol w="329184">
                  <a:extLst>
                    <a:ext uri="{9D8B030D-6E8A-4147-A177-3AD203B41FA5}">
                      <a16:colId xmlns:a16="http://schemas.microsoft.com/office/drawing/2014/main" val="1511537237"/>
                    </a:ext>
                  </a:extLst>
                </a:gridCol>
                <a:gridCol w="329184">
                  <a:extLst>
                    <a:ext uri="{9D8B030D-6E8A-4147-A177-3AD203B41FA5}">
                      <a16:colId xmlns:a16="http://schemas.microsoft.com/office/drawing/2014/main" val="1534822659"/>
                    </a:ext>
                  </a:extLst>
                </a:gridCol>
                <a:gridCol w="329184">
                  <a:extLst>
                    <a:ext uri="{9D8B030D-6E8A-4147-A177-3AD203B41FA5}">
                      <a16:colId xmlns:a16="http://schemas.microsoft.com/office/drawing/2014/main" val="1814386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32658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- 2024-10-31 07:00:40</a:t>
                      </a:r>
                      <a:r>
                        <a:rPr kumimoji="0" lang="en-US" sz="1000" b="0" i="0" u="none" strike="noStrike" kern="1200" cap="none" spc="0" normalizeH="0" baseline="0" noProof="0">
                          <a:ln>
                            <a:noFill/>
                          </a:ln>
                          <a:solidFill>
                            <a:prstClr val="black"/>
                          </a:solidFill>
                          <a:effectLst/>
                          <a:uLnTx/>
                          <a:uFillTx/>
                          <a:latin typeface="Calibri"/>
                          <a:ea typeface="+mn-ea"/>
                          <a:cs typeface="+mn-cs"/>
                        </a:rPr>
                        <a:t>
 In Chrome, this faucet seamlessly blends with light tones featuring a Transcendent Pink undertone. Even in the size XL, the eye-catching GROHE Cubeo maintains harmony in your bathroom concept. Pair it with beige accessories and bleached oak pieces to complement the inviting tranquility of the room. Every moment spent here becomes an enjoyable escape into peace and calm. 
🌸🛁 A touch of contemporary sophistication: GROHE Cubeo’s soft square edges and clear lines make it a versatile addition to any bathroom. Designed to complement various bathroom styles, GROHE Cubeo ensures a harmonious and modern environment. #moderndesigns 
 #GROHECubeo #BathroomInspiration #Cubeo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https://i.ytimg.com/vi/xxTcXNy6TbY/hqdefault.jpg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795474589"/>
                  </a:ext>
                </a:extLst>
              </a:tr>
            </a:tbl>
          </a:graphicData>
        </a:graphic>
      </p:graphicFrame>
      <p:sp>
        <p:nvSpPr>
          <p:cNvPr id="4" name="Text Placeholder 3">
            <a:extLst>
              <a:ext uri="{FF2B5EF4-FFF2-40B4-BE49-F238E27FC236}">
                <a16:creationId xmlns:a16="http://schemas.microsoft.com/office/drawing/2014/main" id="{3FC1CCB9-1BB1-43D3-9AA4-501B2E4EA71B}"/>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13192911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8A2A2-0A9C-496F-B369-5D8542ABEFE6}"/>
              </a:ext>
            </a:extLst>
          </p:cNvPr>
          <p:cNvSpPr>
            <a:spLocks noGrp="1"/>
          </p:cNvSpPr>
          <p:nvPr>
            <p:ph type="title"/>
          </p:nvPr>
        </p:nvSpPr>
        <p:spPr/>
        <p:txBody>
          <a:bodyPr/>
          <a:lstStyle/>
          <a:p>
            <a:r>
              <a:rPr lang="en-US"/>
              <a:t>Youtube Private Videos Table | 13 groups and 33 profiles - 12 of 26</a:t>
            </a:r>
          </a:p>
        </p:txBody>
      </p:sp>
      <p:graphicFrame>
        <p:nvGraphicFramePr>
          <p:cNvPr id="5" name="Table Placeholder 4">
            <a:extLst>
              <a:ext uri="{FF2B5EF4-FFF2-40B4-BE49-F238E27FC236}">
                <a16:creationId xmlns:a16="http://schemas.microsoft.com/office/drawing/2014/main" id="{060AC343-921C-4B6F-8F9A-C76A321F8F29}"/>
              </a:ext>
            </a:extLst>
          </p:cNvPr>
          <p:cNvGraphicFramePr>
            <a:graphicFrameLocks noGrp="1"/>
          </p:cNvGraphicFramePr>
          <p:nvPr>
            <p:ph type="tbl" sz="quarter" idx="13"/>
            <p:extLst>
              <p:ext uri="{D42A27DB-BD31-4B8C-83A1-F6EECF244321}">
                <p14:modId xmlns:p14="http://schemas.microsoft.com/office/powerpoint/2010/main" val="348300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34117964"/>
                    </a:ext>
                  </a:extLst>
                </a:gridCol>
                <a:gridCol w="658368">
                  <a:extLst>
                    <a:ext uri="{9D8B030D-6E8A-4147-A177-3AD203B41FA5}">
                      <a16:colId xmlns:a16="http://schemas.microsoft.com/office/drawing/2014/main" val="2915974000"/>
                    </a:ext>
                  </a:extLst>
                </a:gridCol>
                <a:gridCol w="822960">
                  <a:extLst>
                    <a:ext uri="{9D8B030D-6E8A-4147-A177-3AD203B41FA5}">
                      <a16:colId xmlns:a16="http://schemas.microsoft.com/office/drawing/2014/main" val="408393884"/>
                    </a:ext>
                  </a:extLst>
                </a:gridCol>
                <a:gridCol w="329184">
                  <a:extLst>
                    <a:ext uri="{9D8B030D-6E8A-4147-A177-3AD203B41FA5}">
                      <a16:colId xmlns:a16="http://schemas.microsoft.com/office/drawing/2014/main" val="1955675843"/>
                    </a:ext>
                  </a:extLst>
                </a:gridCol>
                <a:gridCol w="329184">
                  <a:extLst>
                    <a:ext uri="{9D8B030D-6E8A-4147-A177-3AD203B41FA5}">
                      <a16:colId xmlns:a16="http://schemas.microsoft.com/office/drawing/2014/main" val="899230284"/>
                    </a:ext>
                  </a:extLst>
                </a:gridCol>
                <a:gridCol w="329184">
                  <a:extLst>
                    <a:ext uri="{9D8B030D-6E8A-4147-A177-3AD203B41FA5}">
                      <a16:colId xmlns:a16="http://schemas.microsoft.com/office/drawing/2014/main" val="2791638238"/>
                    </a:ext>
                  </a:extLst>
                </a:gridCol>
                <a:gridCol w="329184">
                  <a:extLst>
                    <a:ext uri="{9D8B030D-6E8A-4147-A177-3AD203B41FA5}">
                      <a16:colId xmlns:a16="http://schemas.microsoft.com/office/drawing/2014/main" val="1961524670"/>
                    </a:ext>
                  </a:extLst>
                </a:gridCol>
                <a:gridCol w="329184">
                  <a:extLst>
                    <a:ext uri="{9D8B030D-6E8A-4147-A177-3AD203B41FA5}">
                      <a16:colId xmlns:a16="http://schemas.microsoft.com/office/drawing/2014/main" val="1983005385"/>
                    </a:ext>
                  </a:extLst>
                </a:gridCol>
                <a:gridCol w="329184">
                  <a:extLst>
                    <a:ext uri="{9D8B030D-6E8A-4147-A177-3AD203B41FA5}">
                      <a16:colId xmlns:a16="http://schemas.microsoft.com/office/drawing/2014/main" val="3921246140"/>
                    </a:ext>
                  </a:extLst>
                </a:gridCol>
                <a:gridCol w="329184">
                  <a:extLst>
                    <a:ext uri="{9D8B030D-6E8A-4147-A177-3AD203B41FA5}">
                      <a16:colId xmlns:a16="http://schemas.microsoft.com/office/drawing/2014/main" val="2996256702"/>
                    </a:ext>
                  </a:extLst>
                </a:gridCol>
                <a:gridCol w="329184">
                  <a:extLst>
                    <a:ext uri="{9D8B030D-6E8A-4147-A177-3AD203B41FA5}">
                      <a16:colId xmlns:a16="http://schemas.microsoft.com/office/drawing/2014/main" val="2481566458"/>
                    </a:ext>
                  </a:extLst>
                </a:gridCol>
                <a:gridCol w="329184">
                  <a:extLst>
                    <a:ext uri="{9D8B030D-6E8A-4147-A177-3AD203B41FA5}">
                      <a16:colId xmlns:a16="http://schemas.microsoft.com/office/drawing/2014/main" val="3718284606"/>
                    </a:ext>
                  </a:extLst>
                </a:gridCol>
                <a:gridCol w="329184">
                  <a:extLst>
                    <a:ext uri="{9D8B030D-6E8A-4147-A177-3AD203B41FA5}">
                      <a16:colId xmlns:a16="http://schemas.microsoft.com/office/drawing/2014/main" val="2620117684"/>
                    </a:ext>
                  </a:extLst>
                </a:gridCol>
                <a:gridCol w="329184">
                  <a:extLst>
                    <a:ext uri="{9D8B030D-6E8A-4147-A177-3AD203B41FA5}">
                      <a16:colId xmlns:a16="http://schemas.microsoft.com/office/drawing/2014/main" val="2770963345"/>
                    </a:ext>
                  </a:extLst>
                </a:gridCol>
                <a:gridCol w="329184">
                  <a:extLst>
                    <a:ext uri="{9D8B030D-6E8A-4147-A177-3AD203B41FA5}">
                      <a16:colId xmlns:a16="http://schemas.microsoft.com/office/drawing/2014/main" val="2572164701"/>
                    </a:ext>
                  </a:extLst>
                </a:gridCol>
                <a:gridCol w="329184">
                  <a:extLst>
                    <a:ext uri="{9D8B030D-6E8A-4147-A177-3AD203B41FA5}">
                      <a16:colId xmlns:a16="http://schemas.microsoft.com/office/drawing/2014/main" val="370280526"/>
                    </a:ext>
                  </a:extLst>
                </a:gridCol>
                <a:gridCol w="329184">
                  <a:extLst>
                    <a:ext uri="{9D8B030D-6E8A-4147-A177-3AD203B41FA5}">
                      <a16:colId xmlns:a16="http://schemas.microsoft.com/office/drawing/2014/main" val="3623934513"/>
                    </a:ext>
                  </a:extLst>
                </a:gridCol>
                <a:gridCol w="329184">
                  <a:extLst>
                    <a:ext uri="{9D8B030D-6E8A-4147-A177-3AD203B41FA5}">
                      <a16:colId xmlns:a16="http://schemas.microsoft.com/office/drawing/2014/main" val="2044322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651350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- 2025-01-22 08:59:39</a:t>
                      </a:r>
                      <a:r>
                        <a:rPr kumimoji="0" lang="en-US" sz="1000" b="0" i="0" u="none" strike="noStrike" kern="1200" cap="none" spc="0" normalizeH="0" baseline="0" noProof="0">
                          <a:ln>
                            <a:noFill/>
                          </a:ln>
                          <a:solidFill>
                            <a:prstClr val="black"/>
                          </a:solidFill>
                          <a:effectLst/>
                          <a:uLnTx/>
                          <a:uFillTx/>
                          <a:latin typeface="Calibri"/>
                          <a:ea typeface="+mn-ea"/>
                          <a:cs typeface="+mn-cs"/>
                        </a:rPr>
                        <a:t>
 Creating a cohesive space in the bathroom can be challenging—especially when retrofitting or working within a budget. All the individual items must work together harmoniously and stand the test of time in both quality and design. Is the goal a modern look with bold colors and square shapes, or more traditional round shapes in an understated environment? Whatever the vision, GROHE has the perfect faucet: With its soft square edges, GROHE Cubeo provides a versatile complement to various bathroom styles and trends.
Beyond its adaptable design, the faucet also offers high durability, as it features a GROHE SilkMove cartridge with two discs made of space-proven ceramic alloy. A special lubricant on the mirror-smooth surfaces of the discs guarantees silky-smooth operation—even after years of use.
Functional bathrooms don’t have to be boring. Small tricks can achieve a contemporary look that elevates every second of the experience without going over the top. GROHE Cubeo in Matte Black serves as a statement piece on its own. The trend surface Monument—natural stones in gray tones—for walls and floors can be combined with subtle wood accents in tinted oak to contribute to the stylish, clean vibe.
For a coordinated bathroom look that aligns with any of these four trends, the GROHE Cubeo line also includes a bidet faucet as well as exposed and concealed shower and bath mixers. As a perfect match with the GROHE Euro Ceramics line or bundled with the GROHE Tempesta shower system, it makes creating a harmonious and modern bathroom environment effortless.
Read the full story here: https://www.grohe-x.com/en/newsroom-overview/news-overview-international/product_cubeo-b2c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https://i.ytimg.com/vi/74Bgnba04M0/hqdefault.jpg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Sales Cycle QuickFix, GROHE Tempesta, Sales Cycle Professional, GROHE SPA, SilkMoveES, Cubeo, Design Stories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529876813"/>
                  </a:ext>
                </a:extLst>
              </a:tr>
            </a:tbl>
          </a:graphicData>
        </a:graphic>
      </p:graphicFrame>
      <p:sp>
        <p:nvSpPr>
          <p:cNvPr id="4" name="Text Placeholder 3">
            <a:extLst>
              <a:ext uri="{FF2B5EF4-FFF2-40B4-BE49-F238E27FC236}">
                <a16:creationId xmlns:a16="http://schemas.microsoft.com/office/drawing/2014/main" id="{909C1360-935E-4A18-AD59-4D9AAE824F95}"/>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34525608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C45D0-7D11-4DD7-BA21-C0DE719BFD29}"/>
              </a:ext>
            </a:extLst>
          </p:cNvPr>
          <p:cNvSpPr>
            <a:spLocks noGrp="1"/>
          </p:cNvSpPr>
          <p:nvPr>
            <p:ph type="title"/>
          </p:nvPr>
        </p:nvSpPr>
        <p:spPr/>
        <p:txBody>
          <a:bodyPr/>
          <a:lstStyle/>
          <a:p>
            <a:r>
              <a:rPr lang="en-US"/>
              <a:t>Youtube Private Videos Table | 13 groups and 33 profiles - 13 of 26</a:t>
            </a:r>
          </a:p>
        </p:txBody>
      </p:sp>
      <p:graphicFrame>
        <p:nvGraphicFramePr>
          <p:cNvPr id="5" name="Table Placeholder 4">
            <a:extLst>
              <a:ext uri="{FF2B5EF4-FFF2-40B4-BE49-F238E27FC236}">
                <a16:creationId xmlns:a16="http://schemas.microsoft.com/office/drawing/2014/main" id="{D3023775-E40A-4AD1-860C-27EFDF8EF8FF}"/>
              </a:ext>
            </a:extLst>
          </p:cNvPr>
          <p:cNvGraphicFramePr>
            <a:graphicFrameLocks noGrp="1"/>
          </p:cNvGraphicFramePr>
          <p:nvPr>
            <p:ph type="tbl" sz="quarter" idx="13"/>
            <p:extLst>
              <p:ext uri="{D42A27DB-BD31-4B8C-83A1-F6EECF244321}">
                <p14:modId xmlns:p14="http://schemas.microsoft.com/office/powerpoint/2010/main" val="396081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9856314"/>
                    </a:ext>
                  </a:extLst>
                </a:gridCol>
                <a:gridCol w="658368">
                  <a:extLst>
                    <a:ext uri="{9D8B030D-6E8A-4147-A177-3AD203B41FA5}">
                      <a16:colId xmlns:a16="http://schemas.microsoft.com/office/drawing/2014/main" val="1447027748"/>
                    </a:ext>
                  </a:extLst>
                </a:gridCol>
                <a:gridCol w="822960">
                  <a:extLst>
                    <a:ext uri="{9D8B030D-6E8A-4147-A177-3AD203B41FA5}">
                      <a16:colId xmlns:a16="http://schemas.microsoft.com/office/drawing/2014/main" val="1439455031"/>
                    </a:ext>
                  </a:extLst>
                </a:gridCol>
                <a:gridCol w="329184">
                  <a:extLst>
                    <a:ext uri="{9D8B030D-6E8A-4147-A177-3AD203B41FA5}">
                      <a16:colId xmlns:a16="http://schemas.microsoft.com/office/drawing/2014/main" val="2429309600"/>
                    </a:ext>
                  </a:extLst>
                </a:gridCol>
                <a:gridCol w="329184">
                  <a:extLst>
                    <a:ext uri="{9D8B030D-6E8A-4147-A177-3AD203B41FA5}">
                      <a16:colId xmlns:a16="http://schemas.microsoft.com/office/drawing/2014/main" val="4117610818"/>
                    </a:ext>
                  </a:extLst>
                </a:gridCol>
                <a:gridCol w="329184">
                  <a:extLst>
                    <a:ext uri="{9D8B030D-6E8A-4147-A177-3AD203B41FA5}">
                      <a16:colId xmlns:a16="http://schemas.microsoft.com/office/drawing/2014/main" val="82494847"/>
                    </a:ext>
                  </a:extLst>
                </a:gridCol>
                <a:gridCol w="329184">
                  <a:extLst>
                    <a:ext uri="{9D8B030D-6E8A-4147-A177-3AD203B41FA5}">
                      <a16:colId xmlns:a16="http://schemas.microsoft.com/office/drawing/2014/main" val="1178512244"/>
                    </a:ext>
                  </a:extLst>
                </a:gridCol>
                <a:gridCol w="329184">
                  <a:extLst>
                    <a:ext uri="{9D8B030D-6E8A-4147-A177-3AD203B41FA5}">
                      <a16:colId xmlns:a16="http://schemas.microsoft.com/office/drawing/2014/main" val="1514244912"/>
                    </a:ext>
                  </a:extLst>
                </a:gridCol>
                <a:gridCol w="329184">
                  <a:extLst>
                    <a:ext uri="{9D8B030D-6E8A-4147-A177-3AD203B41FA5}">
                      <a16:colId xmlns:a16="http://schemas.microsoft.com/office/drawing/2014/main" val="3725656292"/>
                    </a:ext>
                  </a:extLst>
                </a:gridCol>
                <a:gridCol w="329184">
                  <a:extLst>
                    <a:ext uri="{9D8B030D-6E8A-4147-A177-3AD203B41FA5}">
                      <a16:colId xmlns:a16="http://schemas.microsoft.com/office/drawing/2014/main" val="1626193404"/>
                    </a:ext>
                  </a:extLst>
                </a:gridCol>
                <a:gridCol w="329184">
                  <a:extLst>
                    <a:ext uri="{9D8B030D-6E8A-4147-A177-3AD203B41FA5}">
                      <a16:colId xmlns:a16="http://schemas.microsoft.com/office/drawing/2014/main" val="2442200756"/>
                    </a:ext>
                  </a:extLst>
                </a:gridCol>
                <a:gridCol w="329184">
                  <a:extLst>
                    <a:ext uri="{9D8B030D-6E8A-4147-A177-3AD203B41FA5}">
                      <a16:colId xmlns:a16="http://schemas.microsoft.com/office/drawing/2014/main" val="3931284545"/>
                    </a:ext>
                  </a:extLst>
                </a:gridCol>
                <a:gridCol w="329184">
                  <a:extLst>
                    <a:ext uri="{9D8B030D-6E8A-4147-A177-3AD203B41FA5}">
                      <a16:colId xmlns:a16="http://schemas.microsoft.com/office/drawing/2014/main" val="3754943577"/>
                    </a:ext>
                  </a:extLst>
                </a:gridCol>
                <a:gridCol w="329184">
                  <a:extLst>
                    <a:ext uri="{9D8B030D-6E8A-4147-A177-3AD203B41FA5}">
                      <a16:colId xmlns:a16="http://schemas.microsoft.com/office/drawing/2014/main" val="3663851490"/>
                    </a:ext>
                  </a:extLst>
                </a:gridCol>
                <a:gridCol w="329184">
                  <a:extLst>
                    <a:ext uri="{9D8B030D-6E8A-4147-A177-3AD203B41FA5}">
                      <a16:colId xmlns:a16="http://schemas.microsoft.com/office/drawing/2014/main" val="3888847181"/>
                    </a:ext>
                  </a:extLst>
                </a:gridCol>
                <a:gridCol w="329184">
                  <a:extLst>
                    <a:ext uri="{9D8B030D-6E8A-4147-A177-3AD203B41FA5}">
                      <a16:colId xmlns:a16="http://schemas.microsoft.com/office/drawing/2014/main" val="3901604433"/>
                    </a:ext>
                  </a:extLst>
                </a:gridCol>
                <a:gridCol w="329184">
                  <a:extLst>
                    <a:ext uri="{9D8B030D-6E8A-4147-A177-3AD203B41FA5}">
                      <a16:colId xmlns:a16="http://schemas.microsoft.com/office/drawing/2014/main" val="1353263143"/>
                    </a:ext>
                  </a:extLst>
                </a:gridCol>
                <a:gridCol w="329184">
                  <a:extLst>
                    <a:ext uri="{9D8B030D-6E8A-4147-A177-3AD203B41FA5}">
                      <a16:colId xmlns:a16="http://schemas.microsoft.com/office/drawing/2014/main" val="1330506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952482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- 2024-10-15 06:00:25</a:t>
                      </a:r>
                      <a:r>
                        <a:rPr kumimoji="0" lang="en-US" sz="1000" b="0" i="0" u="none" strike="noStrike" kern="1200" cap="none" spc="0" normalizeH="0" baseline="0" noProof="0">
                          <a:ln>
                            <a:noFill/>
                          </a:ln>
                          <a:solidFill>
                            <a:prstClr val="black"/>
                          </a:solidFill>
                          <a:effectLst/>
                          <a:uLnTx/>
                          <a:uFillTx/>
                          <a:latin typeface="Calibri"/>
                          <a:ea typeface="+mn-ea"/>
                          <a:cs typeface="+mn-cs"/>
                        </a:rPr>
                        <a:t>
 Available in the sizes S, M, and XL and in the colors Chrome or Matte Black, GROHE Cubeo’s versatile design complements various bathroom styles effortlessly. Its minimalist geometry brings a touch of modern sophistication to any space. #BathroomUpgrade #GROHECubeo #StylishChoices #Cubeo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https://i.ytimg.com/vi/ruvXX7IIEBA/hqdefault.jpg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271202646"/>
                  </a:ext>
                </a:extLst>
              </a:tr>
            </a:tbl>
          </a:graphicData>
        </a:graphic>
      </p:graphicFrame>
      <p:sp>
        <p:nvSpPr>
          <p:cNvPr id="4" name="Text Placeholder 3">
            <a:extLst>
              <a:ext uri="{FF2B5EF4-FFF2-40B4-BE49-F238E27FC236}">
                <a16:creationId xmlns:a16="http://schemas.microsoft.com/office/drawing/2014/main" id="{F7EEDC19-6A50-4BC6-9DFC-32AB859A307B}"/>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11232165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BF700-8F3C-441B-A8AE-E094AB14F5F7}"/>
              </a:ext>
            </a:extLst>
          </p:cNvPr>
          <p:cNvSpPr>
            <a:spLocks noGrp="1"/>
          </p:cNvSpPr>
          <p:nvPr>
            <p:ph type="title"/>
          </p:nvPr>
        </p:nvSpPr>
        <p:spPr/>
        <p:txBody>
          <a:bodyPr/>
          <a:lstStyle/>
          <a:p>
            <a:r>
              <a:rPr lang="en-US"/>
              <a:t>Youtube Private Videos Table | 13 groups and 33 profiles - 14 of 26</a:t>
            </a:r>
          </a:p>
        </p:txBody>
      </p:sp>
      <p:graphicFrame>
        <p:nvGraphicFramePr>
          <p:cNvPr id="5" name="Table Placeholder 4">
            <a:extLst>
              <a:ext uri="{FF2B5EF4-FFF2-40B4-BE49-F238E27FC236}">
                <a16:creationId xmlns:a16="http://schemas.microsoft.com/office/drawing/2014/main" id="{F4C6F2C5-AFF8-4BF0-905E-0B47950E7917}"/>
              </a:ext>
            </a:extLst>
          </p:cNvPr>
          <p:cNvGraphicFramePr>
            <a:graphicFrameLocks noGrp="1"/>
          </p:cNvGraphicFramePr>
          <p:nvPr>
            <p:ph type="tbl" sz="quarter" idx="13"/>
            <p:extLst>
              <p:ext uri="{D42A27DB-BD31-4B8C-83A1-F6EECF244321}">
                <p14:modId xmlns:p14="http://schemas.microsoft.com/office/powerpoint/2010/main" val="839888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383925"/>
                    </a:ext>
                  </a:extLst>
                </a:gridCol>
                <a:gridCol w="658368">
                  <a:extLst>
                    <a:ext uri="{9D8B030D-6E8A-4147-A177-3AD203B41FA5}">
                      <a16:colId xmlns:a16="http://schemas.microsoft.com/office/drawing/2014/main" val="4122777854"/>
                    </a:ext>
                  </a:extLst>
                </a:gridCol>
                <a:gridCol w="822960">
                  <a:extLst>
                    <a:ext uri="{9D8B030D-6E8A-4147-A177-3AD203B41FA5}">
                      <a16:colId xmlns:a16="http://schemas.microsoft.com/office/drawing/2014/main" val="3292650908"/>
                    </a:ext>
                  </a:extLst>
                </a:gridCol>
                <a:gridCol w="329184">
                  <a:extLst>
                    <a:ext uri="{9D8B030D-6E8A-4147-A177-3AD203B41FA5}">
                      <a16:colId xmlns:a16="http://schemas.microsoft.com/office/drawing/2014/main" val="2236795365"/>
                    </a:ext>
                  </a:extLst>
                </a:gridCol>
                <a:gridCol w="329184">
                  <a:extLst>
                    <a:ext uri="{9D8B030D-6E8A-4147-A177-3AD203B41FA5}">
                      <a16:colId xmlns:a16="http://schemas.microsoft.com/office/drawing/2014/main" val="1521258789"/>
                    </a:ext>
                  </a:extLst>
                </a:gridCol>
                <a:gridCol w="329184">
                  <a:extLst>
                    <a:ext uri="{9D8B030D-6E8A-4147-A177-3AD203B41FA5}">
                      <a16:colId xmlns:a16="http://schemas.microsoft.com/office/drawing/2014/main" val="1999088195"/>
                    </a:ext>
                  </a:extLst>
                </a:gridCol>
                <a:gridCol w="329184">
                  <a:extLst>
                    <a:ext uri="{9D8B030D-6E8A-4147-A177-3AD203B41FA5}">
                      <a16:colId xmlns:a16="http://schemas.microsoft.com/office/drawing/2014/main" val="2104210577"/>
                    </a:ext>
                  </a:extLst>
                </a:gridCol>
                <a:gridCol w="329184">
                  <a:extLst>
                    <a:ext uri="{9D8B030D-6E8A-4147-A177-3AD203B41FA5}">
                      <a16:colId xmlns:a16="http://schemas.microsoft.com/office/drawing/2014/main" val="3827758142"/>
                    </a:ext>
                  </a:extLst>
                </a:gridCol>
                <a:gridCol w="329184">
                  <a:extLst>
                    <a:ext uri="{9D8B030D-6E8A-4147-A177-3AD203B41FA5}">
                      <a16:colId xmlns:a16="http://schemas.microsoft.com/office/drawing/2014/main" val="2540644144"/>
                    </a:ext>
                  </a:extLst>
                </a:gridCol>
                <a:gridCol w="329184">
                  <a:extLst>
                    <a:ext uri="{9D8B030D-6E8A-4147-A177-3AD203B41FA5}">
                      <a16:colId xmlns:a16="http://schemas.microsoft.com/office/drawing/2014/main" val="2065785239"/>
                    </a:ext>
                  </a:extLst>
                </a:gridCol>
                <a:gridCol w="329184">
                  <a:extLst>
                    <a:ext uri="{9D8B030D-6E8A-4147-A177-3AD203B41FA5}">
                      <a16:colId xmlns:a16="http://schemas.microsoft.com/office/drawing/2014/main" val="1867622881"/>
                    </a:ext>
                  </a:extLst>
                </a:gridCol>
                <a:gridCol w="329184">
                  <a:extLst>
                    <a:ext uri="{9D8B030D-6E8A-4147-A177-3AD203B41FA5}">
                      <a16:colId xmlns:a16="http://schemas.microsoft.com/office/drawing/2014/main" val="2469187131"/>
                    </a:ext>
                  </a:extLst>
                </a:gridCol>
                <a:gridCol w="329184">
                  <a:extLst>
                    <a:ext uri="{9D8B030D-6E8A-4147-A177-3AD203B41FA5}">
                      <a16:colId xmlns:a16="http://schemas.microsoft.com/office/drawing/2014/main" val="975887689"/>
                    </a:ext>
                  </a:extLst>
                </a:gridCol>
                <a:gridCol w="329184">
                  <a:extLst>
                    <a:ext uri="{9D8B030D-6E8A-4147-A177-3AD203B41FA5}">
                      <a16:colId xmlns:a16="http://schemas.microsoft.com/office/drawing/2014/main" val="991215802"/>
                    </a:ext>
                  </a:extLst>
                </a:gridCol>
                <a:gridCol w="329184">
                  <a:extLst>
                    <a:ext uri="{9D8B030D-6E8A-4147-A177-3AD203B41FA5}">
                      <a16:colId xmlns:a16="http://schemas.microsoft.com/office/drawing/2014/main" val="1498575504"/>
                    </a:ext>
                  </a:extLst>
                </a:gridCol>
                <a:gridCol w="329184">
                  <a:extLst>
                    <a:ext uri="{9D8B030D-6E8A-4147-A177-3AD203B41FA5}">
                      <a16:colId xmlns:a16="http://schemas.microsoft.com/office/drawing/2014/main" val="1375542070"/>
                    </a:ext>
                  </a:extLst>
                </a:gridCol>
                <a:gridCol w="329184">
                  <a:extLst>
                    <a:ext uri="{9D8B030D-6E8A-4147-A177-3AD203B41FA5}">
                      <a16:colId xmlns:a16="http://schemas.microsoft.com/office/drawing/2014/main" val="2903619298"/>
                    </a:ext>
                  </a:extLst>
                </a:gridCol>
                <a:gridCol w="329184">
                  <a:extLst>
                    <a:ext uri="{9D8B030D-6E8A-4147-A177-3AD203B41FA5}">
                      <a16:colId xmlns:a16="http://schemas.microsoft.com/office/drawing/2014/main" val="789976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887233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Belgium - 2024-09-11 12:25:03</a:t>
                      </a:r>
                      <a:r>
                        <a:rPr kumimoji="0" lang="en-US" sz="1000" b="0" i="0" u="none" strike="noStrike" kern="1200" cap="none" spc="0" normalizeH="0" baseline="0" noProof="0">
                          <a:ln>
                            <a:noFill/>
                          </a:ln>
                          <a:solidFill>
                            <a:prstClr val="black"/>
                          </a:solidFill>
                          <a:effectLst/>
                          <a:uLnTx/>
                          <a:uFillTx/>
                          <a:latin typeface="Calibri"/>
                          <a:ea typeface="+mn-ea"/>
                          <a:cs typeface="+mn-cs"/>
                        </a:rPr>
                        <a:t>
 The affordability and highly diverse design of GROHE Cubeo taps meet the needs of consumers and interior designers alike. Matching shapes and colors becomes easier, thanks to the soft, square tap edges that complement various bathroom styles. The built-in GROHE SilkMove cartridge and timeless design, on the other hand, ensure exceptional durability and longevity. Equipped with water-efficient features such as GROHE WaterSaving, GROHE Cubeo further reduces the strain on the consumer's wallet while contributing to a sustainable 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https://i.ytimg.com/vi/VyDfYxi68Qk/hqdefault.jpg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SilkMoveES, 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687135051"/>
                  </a:ext>
                </a:extLst>
              </a:tr>
            </a:tbl>
          </a:graphicData>
        </a:graphic>
      </p:graphicFrame>
      <p:sp>
        <p:nvSpPr>
          <p:cNvPr id="4" name="Text Placeholder 3">
            <a:extLst>
              <a:ext uri="{FF2B5EF4-FFF2-40B4-BE49-F238E27FC236}">
                <a16:creationId xmlns:a16="http://schemas.microsoft.com/office/drawing/2014/main" id="{0A0950D4-1551-4EE2-B5A2-DB943B34236D}"/>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17903813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96ED2-04CB-4C9B-9858-862F139D7071}"/>
              </a:ext>
            </a:extLst>
          </p:cNvPr>
          <p:cNvSpPr>
            <a:spLocks noGrp="1"/>
          </p:cNvSpPr>
          <p:nvPr>
            <p:ph type="title"/>
          </p:nvPr>
        </p:nvSpPr>
        <p:spPr/>
        <p:txBody>
          <a:bodyPr/>
          <a:lstStyle/>
          <a:p>
            <a:r>
              <a:rPr lang="en-US"/>
              <a:t>Youtube Private Videos Table | 13 groups and 33 profiles - 15 of 26</a:t>
            </a:r>
          </a:p>
        </p:txBody>
      </p:sp>
      <p:graphicFrame>
        <p:nvGraphicFramePr>
          <p:cNvPr id="5" name="Table Placeholder 4">
            <a:extLst>
              <a:ext uri="{FF2B5EF4-FFF2-40B4-BE49-F238E27FC236}">
                <a16:creationId xmlns:a16="http://schemas.microsoft.com/office/drawing/2014/main" id="{2C179864-4EF7-41EA-AE81-3C13D416E015}"/>
              </a:ext>
            </a:extLst>
          </p:cNvPr>
          <p:cNvGraphicFramePr>
            <a:graphicFrameLocks noGrp="1"/>
          </p:cNvGraphicFramePr>
          <p:nvPr>
            <p:ph type="tbl" sz="quarter" idx="13"/>
            <p:extLst>
              <p:ext uri="{D42A27DB-BD31-4B8C-83A1-F6EECF244321}">
                <p14:modId xmlns:p14="http://schemas.microsoft.com/office/powerpoint/2010/main" val="2193066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96192937"/>
                    </a:ext>
                  </a:extLst>
                </a:gridCol>
                <a:gridCol w="658368">
                  <a:extLst>
                    <a:ext uri="{9D8B030D-6E8A-4147-A177-3AD203B41FA5}">
                      <a16:colId xmlns:a16="http://schemas.microsoft.com/office/drawing/2014/main" val="259508062"/>
                    </a:ext>
                  </a:extLst>
                </a:gridCol>
                <a:gridCol w="822960">
                  <a:extLst>
                    <a:ext uri="{9D8B030D-6E8A-4147-A177-3AD203B41FA5}">
                      <a16:colId xmlns:a16="http://schemas.microsoft.com/office/drawing/2014/main" val="2142396917"/>
                    </a:ext>
                  </a:extLst>
                </a:gridCol>
                <a:gridCol w="329184">
                  <a:extLst>
                    <a:ext uri="{9D8B030D-6E8A-4147-A177-3AD203B41FA5}">
                      <a16:colId xmlns:a16="http://schemas.microsoft.com/office/drawing/2014/main" val="3937297049"/>
                    </a:ext>
                  </a:extLst>
                </a:gridCol>
                <a:gridCol w="329184">
                  <a:extLst>
                    <a:ext uri="{9D8B030D-6E8A-4147-A177-3AD203B41FA5}">
                      <a16:colId xmlns:a16="http://schemas.microsoft.com/office/drawing/2014/main" val="980865815"/>
                    </a:ext>
                  </a:extLst>
                </a:gridCol>
                <a:gridCol w="329184">
                  <a:extLst>
                    <a:ext uri="{9D8B030D-6E8A-4147-A177-3AD203B41FA5}">
                      <a16:colId xmlns:a16="http://schemas.microsoft.com/office/drawing/2014/main" val="2539877690"/>
                    </a:ext>
                  </a:extLst>
                </a:gridCol>
                <a:gridCol w="329184">
                  <a:extLst>
                    <a:ext uri="{9D8B030D-6E8A-4147-A177-3AD203B41FA5}">
                      <a16:colId xmlns:a16="http://schemas.microsoft.com/office/drawing/2014/main" val="6196624"/>
                    </a:ext>
                  </a:extLst>
                </a:gridCol>
                <a:gridCol w="329184">
                  <a:extLst>
                    <a:ext uri="{9D8B030D-6E8A-4147-A177-3AD203B41FA5}">
                      <a16:colId xmlns:a16="http://schemas.microsoft.com/office/drawing/2014/main" val="3715082274"/>
                    </a:ext>
                  </a:extLst>
                </a:gridCol>
                <a:gridCol w="329184">
                  <a:extLst>
                    <a:ext uri="{9D8B030D-6E8A-4147-A177-3AD203B41FA5}">
                      <a16:colId xmlns:a16="http://schemas.microsoft.com/office/drawing/2014/main" val="82945036"/>
                    </a:ext>
                  </a:extLst>
                </a:gridCol>
                <a:gridCol w="329184">
                  <a:extLst>
                    <a:ext uri="{9D8B030D-6E8A-4147-A177-3AD203B41FA5}">
                      <a16:colId xmlns:a16="http://schemas.microsoft.com/office/drawing/2014/main" val="2108123966"/>
                    </a:ext>
                  </a:extLst>
                </a:gridCol>
                <a:gridCol w="329184">
                  <a:extLst>
                    <a:ext uri="{9D8B030D-6E8A-4147-A177-3AD203B41FA5}">
                      <a16:colId xmlns:a16="http://schemas.microsoft.com/office/drawing/2014/main" val="1249911625"/>
                    </a:ext>
                  </a:extLst>
                </a:gridCol>
                <a:gridCol w="329184">
                  <a:extLst>
                    <a:ext uri="{9D8B030D-6E8A-4147-A177-3AD203B41FA5}">
                      <a16:colId xmlns:a16="http://schemas.microsoft.com/office/drawing/2014/main" val="2938990400"/>
                    </a:ext>
                  </a:extLst>
                </a:gridCol>
                <a:gridCol w="329184">
                  <a:extLst>
                    <a:ext uri="{9D8B030D-6E8A-4147-A177-3AD203B41FA5}">
                      <a16:colId xmlns:a16="http://schemas.microsoft.com/office/drawing/2014/main" val="281875575"/>
                    </a:ext>
                  </a:extLst>
                </a:gridCol>
                <a:gridCol w="329184">
                  <a:extLst>
                    <a:ext uri="{9D8B030D-6E8A-4147-A177-3AD203B41FA5}">
                      <a16:colId xmlns:a16="http://schemas.microsoft.com/office/drawing/2014/main" val="3965785861"/>
                    </a:ext>
                  </a:extLst>
                </a:gridCol>
                <a:gridCol w="329184">
                  <a:extLst>
                    <a:ext uri="{9D8B030D-6E8A-4147-A177-3AD203B41FA5}">
                      <a16:colId xmlns:a16="http://schemas.microsoft.com/office/drawing/2014/main" val="4227265439"/>
                    </a:ext>
                  </a:extLst>
                </a:gridCol>
                <a:gridCol w="329184">
                  <a:extLst>
                    <a:ext uri="{9D8B030D-6E8A-4147-A177-3AD203B41FA5}">
                      <a16:colId xmlns:a16="http://schemas.microsoft.com/office/drawing/2014/main" val="3283317417"/>
                    </a:ext>
                  </a:extLst>
                </a:gridCol>
                <a:gridCol w="329184">
                  <a:extLst>
                    <a:ext uri="{9D8B030D-6E8A-4147-A177-3AD203B41FA5}">
                      <a16:colId xmlns:a16="http://schemas.microsoft.com/office/drawing/2014/main" val="30846423"/>
                    </a:ext>
                  </a:extLst>
                </a:gridCol>
                <a:gridCol w="329184">
                  <a:extLst>
                    <a:ext uri="{9D8B030D-6E8A-4147-A177-3AD203B41FA5}">
                      <a16:colId xmlns:a16="http://schemas.microsoft.com/office/drawing/2014/main" val="1125490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662586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GROHE Deutschland - 2025-05-12 10:01:40</a:t>
                      </a:r>
                      <a:r>
                        <a:rPr kumimoji="0" lang="de-DE" sz="1000" b="0" i="0" u="none" strike="noStrike" kern="1200" cap="none" spc="0" normalizeH="0" baseline="0" noProof="0">
                          <a:ln>
                            <a:noFill/>
                          </a:ln>
                          <a:solidFill>
                            <a:prstClr val="black"/>
                          </a:solidFill>
                          <a:effectLst/>
                          <a:uLnTx/>
                          <a:uFillTx/>
                          <a:latin typeface="Calibri"/>
                          <a:ea typeface="+mn-ea"/>
                          <a:cs typeface="+mn-cs"/>
                        </a:rPr>
                        <a:t>
 Entdecke, wie du mit natürlichen Farbpaletten und Materialien in Kombination mit kräftigen, dunklen Akzenten eine ruhige, aber dennoch lebendige Atmosphäre schaffen kannst – perfekt zum Abschalten und Wohlfühlen. Die GROHE Cubeo Kollektion in Matt Black verleiht deinem Badezimmer einen stilvollen, stimmigen Look – ganz ohne Kompromisse bei Qualität oder Erschwinglichkeit 🖤🚿
👉Jetzt mehr erfahren: https://www.grohe.de/de_de/badezimmer/colors/
#GROHE #GROHEColors #MattBlack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https://i.ytimg.com/vi/QjEPYAMZI4E/hqdefault.jpg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679262781"/>
                  </a:ext>
                </a:extLst>
              </a:tr>
            </a:tbl>
          </a:graphicData>
        </a:graphic>
      </p:graphicFrame>
      <p:sp>
        <p:nvSpPr>
          <p:cNvPr id="4" name="Text Placeholder 3">
            <a:extLst>
              <a:ext uri="{FF2B5EF4-FFF2-40B4-BE49-F238E27FC236}">
                <a16:creationId xmlns:a16="http://schemas.microsoft.com/office/drawing/2014/main" id="{DF9BE9A2-EF89-40F6-A375-F61754C7A497}"/>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26955634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42502-345B-4C59-993A-26CD08DFA5B4}"/>
              </a:ext>
            </a:extLst>
          </p:cNvPr>
          <p:cNvSpPr>
            <a:spLocks noGrp="1"/>
          </p:cNvSpPr>
          <p:nvPr>
            <p:ph type="title"/>
          </p:nvPr>
        </p:nvSpPr>
        <p:spPr/>
        <p:txBody>
          <a:bodyPr/>
          <a:lstStyle/>
          <a:p>
            <a:r>
              <a:rPr lang="en-US"/>
              <a:t>Youtube Private Videos Table | 13 groups and 33 profiles - 16 of 26</a:t>
            </a:r>
          </a:p>
        </p:txBody>
      </p:sp>
      <p:graphicFrame>
        <p:nvGraphicFramePr>
          <p:cNvPr id="5" name="Table Placeholder 4">
            <a:extLst>
              <a:ext uri="{FF2B5EF4-FFF2-40B4-BE49-F238E27FC236}">
                <a16:creationId xmlns:a16="http://schemas.microsoft.com/office/drawing/2014/main" id="{90C136A7-FFD2-46CE-BB47-1F105F481ABB}"/>
              </a:ext>
            </a:extLst>
          </p:cNvPr>
          <p:cNvGraphicFramePr>
            <a:graphicFrameLocks noGrp="1"/>
          </p:cNvGraphicFramePr>
          <p:nvPr>
            <p:ph type="tbl" sz="quarter" idx="13"/>
            <p:extLst>
              <p:ext uri="{D42A27DB-BD31-4B8C-83A1-F6EECF244321}">
                <p14:modId xmlns:p14="http://schemas.microsoft.com/office/powerpoint/2010/main" val="1014868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2120250"/>
                    </a:ext>
                  </a:extLst>
                </a:gridCol>
                <a:gridCol w="658368">
                  <a:extLst>
                    <a:ext uri="{9D8B030D-6E8A-4147-A177-3AD203B41FA5}">
                      <a16:colId xmlns:a16="http://schemas.microsoft.com/office/drawing/2014/main" val="2585012658"/>
                    </a:ext>
                  </a:extLst>
                </a:gridCol>
                <a:gridCol w="822960">
                  <a:extLst>
                    <a:ext uri="{9D8B030D-6E8A-4147-A177-3AD203B41FA5}">
                      <a16:colId xmlns:a16="http://schemas.microsoft.com/office/drawing/2014/main" val="861064505"/>
                    </a:ext>
                  </a:extLst>
                </a:gridCol>
                <a:gridCol w="329184">
                  <a:extLst>
                    <a:ext uri="{9D8B030D-6E8A-4147-A177-3AD203B41FA5}">
                      <a16:colId xmlns:a16="http://schemas.microsoft.com/office/drawing/2014/main" val="15968423"/>
                    </a:ext>
                  </a:extLst>
                </a:gridCol>
                <a:gridCol w="329184">
                  <a:extLst>
                    <a:ext uri="{9D8B030D-6E8A-4147-A177-3AD203B41FA5}">
                      <a16:colId xmlns:a16="http://schemas.microsoft.com/office/drawing/2014/main" val="783491714"/>
                    </a:ext>
                  </a:extLst>
                </a:gridCol>
                <a:gridCol w="329184">
                  <a:extLst>
                    <a:ext uri="{9D8B030D-6E8A-4147-A177-3AD203B41FA5}">
                      <a16:colId xmlns:a16="http://schemas.microsoft.com/office/drawing/2014/main" val="2482319360"/>
                    </a:ext>
                  </a:extLst>
                </a:gridCol>
                <a:gridCol w="329184">
                  <a:extLst>
                    <a:ext uri="{9D8B030D-6E8A-4147-A177-3AD203B41FA5}">
                      <a16:colId xmlns:a16="http://schemas.microsoft.com/office/drawing/2014/main" val="1089957944"/>
                    </a:ext>
                  </a:extLst>
                </a:gridCol>
                <a:gridCol w="329184">
                  <a:extLst>
                    <a:ext uri="{9D8B030D-6E8A-4147-A177-3AD203B41FA5}">
                      <a16:colId xmlns:a16="http://schemas.microsoft.com/office/drawing/2014/main" val="1131814839"/>
                    </a:ext>
                  </a:extLst>
                </a:gridCol>
                <a:gridCol w="329184">
                  <a:extLst>
                    <a:ext uri="{9D8B030D-6E8A-4147-A177-3AD203B41FA5}">
                      <a16:colId xmlns:a16="http://schemas.microsoft.com/office/drawing/2014/main" val="4180998698"/>
                    </a:ext>
                  </a:extLst>
                </a:gridCol>
                <a:gridCol w="329184">
                  <a:extLst>
                    <a:ext uri="{9D8B030D-6E8A-4147-A177-3AD203B41FA5}">
                      <a16:colId xmlns:a16="http://schemas.microsoft.com/office/drawing/2014/main" val="3313173953"/>
                    </a:ext>
                  </a:extLst>
                </a:gridCol>
                <a:gridCol w="329184">
                  <a:extLst>
                    <a:ext uri="{9D8B030D-6E8A-4147-A177-3AD203B41FA5}">
                      <a16:colId xmlns:a16="http://schemas.microsoft.com/office/drawing/2014/main" val="3961377977"/>
                    </a:ext>
                  </a:extLst>
                </a:gridCol>
                <a:gridCol w="329184">
                  <a:extLst>
                    <a:ext uri="{9D8B030D-6E8A-4147-A177-3AD203B41FA5}">
                      <a16:colId xmlns:a16="http://schemas.microsoft.com/office/drawing/2014/main" val="389518936"/>
                    </a:ext>
                  </a:extLst>
                </a:gridCol>
                <a:gridCol w="329184">
                  <a:extLst>
                    <a:ext uri="{9D8B030D-6E8A-4147-A177-3AD203B41FA5}">
                      <a16:colId xmlns:a16="http://schemas.microsoft.com/office/drawing/2014/main" val="2577159077"/>
                    </a:ext>
                  </a:extLst>
                </a:gridCol>
                <a:gridCol w="329184">
                  <a:extLst>
                    <a:ext uri="{9D8B030D-6E8A-4147-A177-3AD203B41FA5}">
                      <a16:colId xmlns:a16="http://schemas.microsoft.com/office/drawing/2014/main" val="2597569883"/>
                    </a:ext>
                  </a:extLst>
                </a:gridCol>
                <a:gridCol w="329184">
                  <a:extLst>
                    <a:ext uri="{9D8B030D-6E8A-4147-A177-3AD203B41FA5}">
                      <a16:colId xmlns:a16="http://schemas.microsoft.com/office/drawing/2014/main" val="1101850304"/>
                    </a:ext>
                  </a:extLst>
                </a:gridCol>
                <a:gridCol w="329184">
                  <a:extLst>
                    <a:ext uri="{9D8B030D-6E8A-4147-A177-3AD203B41FA5}">
                      <a16:colId xmlns:a16="http://schemas.microsoft.com/office/drawing/2014/main" val="534192974"/>
                    </a:ext>
                  </a:extLst>
                </a:gridCol>
                <a:gridCol w="329184">
                  <a:extLst>
                    <a:ext uri="{9D8B030D-6E8A-4147-A177-3AD203B41FA5}">
                      <a16:colId xmlns:a16="http://schemas.microsoft.com/office/drawing/2014/main" val="1886455142"/>
                    </a:ext>
                  </a:extLst>
                </a:gridCol>
                <a:gridCol w="329184">
                  <a:extLst>
                    <a:ext uri="{9D8B030D-6E8A-4147-A177-3AD203B41FA5}">
                      <a16:colId xmlns:a16="http://schemas.microsoft.com/office/drawing/2014/main" val="3865878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208832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Deutschland - 2025-05-12 10:02:11</a:t>
                      </a:r>
                      <a:r>
                        <a:rPr kumimoji="0" lang="en-US" sz="1000" b="0" i="0" u="none" strike="noStrike" kern="1200" cap="none" spc="0" normalizeH="0" baseline="0" noProof="0">
                          <a:ln>
                            <a:noFill/>
                          </a:ln>
                          <a:solidFill>
                            <a:prstClr val="black"/>
                          </a:solidFill>
                          <a:effectLst/>
                          <a:uLnTx/>
                          <a:uFillTx/>
                          <a:latin typeface="Calibri"/>
                          <a:ea typeface="+mn-ea"/>
                          <a:cs typeface="+mn-cs"/>
                        </a:rPr>
                        <a:t>
 Die GROHE Cubeo Armatur in Chrom passt perfekt in helle Räume mit einem zarten Transcendent Pink Unterton 🌸Kombiniert mit beigen Accessoires und warmem Eichenholz entsteht ein stylischer Rückzugsort für pure Entspannung.
Mit welchen Farben und Materialien würdest du die Cubeo kombinieren? 
#GROHE #GROHECubeo #InteriorInspo #Designtrends #TranscendantPink #Chrom #Badezimmerdesign #Bathroominspiration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https://i.ytimg.com/vi/ssHhUXS3paw/hqdefault.jpg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80450561"/>
                  </a:ext>
                </a:extLst>
              </a:tr>
            </a:tbl>
          </a:graphicData>
        </a:graphic>
      </p:graphicFrame>
      <p:sp>
        <p:nvSpPr>
          <p:cNvPr id="4" name="Text Placeholder 3">
            <a:extLst>
              <a:ext uri="{FF2B5EF4-FFF2-40B4-BE49-F238E27FC236}">
                <a16:creationId xmlns:a16="http://schemas.microsoft.com/office/drawing/2014/main" id="{10210FB0-9212-456C-8DB7-6FA25EE97EC0}"/>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2149109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C957D-CF92-4CCA-A28D-FCE7668AC421}"/>
              </a:ext>
            </a:extLst>
          </p:cNvPr>
          <p:cNvSpPr>
            <a:spLocks noGrp="1"/>
          </p:cNvSpPr>
          <p:nvPr>
            <p:ph type="title"/>
          </p:nvPr>
        </p:nvSpPr>
        <p:spPr/>
        <p:txBody>
          <a:bodyPr/>
          <a:lstStyle/>
          <a:p>
            <a:r>
              <a:rPr lang="en-US"/>
              <a:t>Youtube Private Videos Table | 13 groups and 33 profiles - 17 of 26</a:t>
            </a:r>
          </a:p>
        </p:txBody>
      </p:sp>
      <p:graphicFrame>
        <p:nvGraphicFramePr>
          <p:cNvPr id="5" name="Table Placeholder 4">
            <a:extLst>
              <a:ext uri="{FF2B5EF4-FFF2-40B4-BE49-F238E27FC236}">
                <a16:creationId xmlns:a16="http://schemas.microsoft.com/office/drawing/2014/main" id="{E5EE2FF9-0E6D-442C-A413-F180A877C7C2}"/>
              </a:ext>
            </a:extLst>
          </p:cNvPr>
          <p:cNvGraphicFramePr>
            <a:graphicFrameLocks noGrp="1"/>
          </p:cNvGraphicFramePr>
          <p:nvPr>
            <p:ph type="tbl" sz="quarter" idx="13"/>
            <p:extLst>
              <p:ext uri="{D42A27DB-BD31-4B8C-83A1-F6EECF244321}">
                <p14:modId xmlns:p14="http://schemas.microsoft.com/office/powerpoint/2010/main" val="3814871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85446678"/>
                    </a:ext>
                  </a:extLst>
                </a:gridCol>
                <a:gridCol w="658368">
                  <a:extLst>
                    <a:ext uri="{9D8B030D-6E8A-4147-A177-3AD203B41FA5}">
                      <a16:colId xmlns:a16="http://schemas.microsoft.com/office/drawing/2014/main" val="233090768"/>
                    </a:ext>
                  </a:extLst>
                </a:gridCol>
                <a:gridCol w="822960">
                  <a:extLst>
                    <a:ext uri="{9D8B030D-6E8A-4147-A177-3AD203B41FA5}">
                      <a16:colId xmlns:a16="http://schemas.microsoft.com/office/drawing/2014/main" val="2296423584"/>
                    </a:ext>
                  </a:extLst>
                </a:gridCol>
                <a:gridCol w="329184">
                  <a:extLst>
                    <a:ext uri="{9D8B030D-6E8A-4147-A177-3AD203B41FA5}">
                      <a16:colId xmlns:a16="http://schemas.microsoft.com/office/drawing/2014/main" val="2617028208"/>
                    </a:ext>
                  </a:extLst>
                </a:gridCol>
                <a:gridCol w="329184">
                  <a:extLst>
                    <a:ext uri="{9D8B030D-6E8A-4147-A177-3AD203B41FA5}">
                      <a16:colId xmlns:a16="http://schemas.microsoft.com/office/drawing/2014/main" val="50556892"/>
                    </a:ext>
                  </a:extLst>
                </a:gridCol>
                <a:gridCol w="329184">
                  <a:extLst>
                    <a:ext uri="{9D8B030D-6E8A-4147-A177-3AD203B41FA5}">
                      <a16:colId xmlns:a16="http://schemas.microsoft.com/office/drawing/2014/main" val="2873526246"/>
                    </a:ext>
                  </a:extLst>
                </a:gridCol>
                <a:gridCol w="329184">
                  <a:extLst>
                    <a:ext uri="{9D8B030D-6E8A-4147-A177-3AD203B41FA5}">
                      <a16:colId xmlns:a16="http://schemas.microsoft.com/office/drawing/2014/main" val="3104742097"/>
                    </a:ext>
                  </a:extLst>
                </a:gridCol>
                <a:gridCol w="329184">
                  <a:extLst>
                    <a:ext uri="{9D8B030D-6E8A-4147-A177-3AD203B41FA5}">
                      <a16:colId xmlns:a16="http://schemas.microsoft.com/office/drawing/2014/main" val="276485203"/>
                    </a:ext>
                  </a:extLst>
                </a:gridCol>
                <a:gridCol w="329184">
                  <a:extLst>
                    <a:ext uri="{9D8B030D-6E8A-4147-A177-3AD203B41FA5}">
                      <a16:colId xmlns:a16="http://schemas.microsoft.com/office/drawing/2014/main" val="3797647811"/>
                    </a:ext>
                  </a:extLst>
                </a:gridCol>
                <a:gridCol w="329184">
                  <a:extLst>
                    <a:ext uri="{9D8B030D-6E8A-4147-A177-3AD203B41FA5}">
                      <a16:colId xmlns:a16="http://schemas.microsoft.com/office/drawing/2014/main" val="899521023"/>
                    </a:ext>
                  </a:extLst>
                </a:gridCol>
                <a:gridCol w="329184">
                  <a:extLst>
                    <a:ext uri="{9D8B030D-6E8A-4147-A177-3AD203B41FA5}">
                      <a16:colId xmlns:a16="http://schemas.microsoft.com/office/drawing/2014/main" val="2019230549"/>
                    </a:ext>
                  </a:extLst>
                </a:gridCol>
                <a:gridCol w="329184">
                  <a:extLst>
                    <a:ext uri="{9D8B030D-6E8A-4147-A177-3AD203B41FA5}">
                      <a16:colId xmlns:a16="http://schemas.microsoft.com/office/drawing/2014/main" val="2331366133"/>
                    </a:ext>
                  </a:extLst>
                </a:gridCol>
                <a:gridCol w="329184">
                  <a:extLst>
                    <a:ext uri="{9D8B030D-6E8A-4147-A177-3AD203B41FA5}">
                      <a16:colId xmlns:a16="http://schemas.microsoft.com/office/drawing/2014/main" val="3019784581"/>
                    </a:ext>
                  </a:extLst>
                </a:gridCol>
                <a:gridCol w="329184">
                  <a:extLst>
                    <a:ext uri="{9D8B030D-6E8A-4147-A177-3AD203B41FA5}">
                      <a16:colId xmlns:a16="http://schemas.microsoft.com/office/drawing/2014/main" val="3017519935"/>
                    </a:ext>
                  </a:extLst>
                </a:gridCol>
                <a:gridCol w="329184">
                  <a:extLst>
                    <a:ext uri="{9D8B030D-6E8A-4147-A177-3AD203B41FA5}">
                      <a16:colId xmlns:a16="http://schemas.microsoft.com/office/drawing/2014/main" val="416413137"/>
                    </a:ext>
                  </a:extLst>
                </a:gridCol>
                <a:gridCol w="329184">
                  <a:extLst>
                    <a:ext uri="{9D8B030D-6E8A-4147-A177-3AD203B41FA5}">
                      <a16:colId xmlns:a16="http://schemas.microsoft.com/office/drawing/2014/main" val="2840889402"/>
                    </a:ext>
                  </a:extLst>
                </a:gridCol>
                <a:gridCol w="329184">
                  <a:extLst>
                    <a:ext uri="{9D8B030D-6E8A-4147-A177-3AD203B41FA5}">
                      <a16:colId xmlns:a16="http://schemas.microsoft.com/office/drawing/2014/main" val="1457106746"/>
                    </a:ext>
                  </a:extLst>
                </a:gridCol>
                <a:gridCol w="329184">
                  <a:extLst>
                    <a:ext uri="{9D8B030D-6E8A-4147-A177-3AD203B41FA5}">
                      <a16:colId xmlns:a16="http://schemas.microsoft.com/office/drawing/2014/main" val="3210227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70363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GROHE Deutschland - 2024-10-10 13:29:56</a:t>
                      </a:r>
                      <a:r>
                        <a:rPr kumimoji="0" lang="de-DE" sz="1000" b="0" i="0" u="none" strike="noStrike" kern="1200" cap="none" spc="0" normalizeH="0" baseline="0" noProof="0">
                          <a:ln>
                            <a:noFill/>
                          </a:ln>
                          <a:solidFill>
                            <a:prstClr val="black"/>
                          </a:solidFill>
                          <a:effectLst/>
                          <a:uLnTx/>
                          <a:uFillTx/>
                          <a:latin typeface="Calibri"/>
                          <a:ea typeface="+mn-ea"/>
                          <a:cs typeface="+mn-cs"/>
                        </a:rPr>
                        <a:t>
 GROHE Cubeo Armaturen erfüllen dank ihrer Design-Vielfalt und fairen Preise die Bedürfnisse von Verbrauchern und Innenarchitekten gleichermaßen. 
Mit ihren abgerundeten Ecken passen diese Armaturen zu verschiedenen Badezimmerstilen und machen so die Aufwertung in Form und Farbe zu einem Kinderspiel. Die eingebaute GROHE SilkMove Kartusche und das zeitlose Design sorgen zusätzlich für außergewöhnliche Haltbarkeit und Langlebigkeit. Ausgestattet mit wassersparenden Funktionen wie GROHE EcoJoy schont GROHE Cubeo nicht nur den Geldbeutel von Verbrauchern, sondern leistet gleichzeitig einen Beitrag zu einer nachhaltigen Zukunft.
Mehr erfahren: https://www.grohe.de/de_de/badezimmer-kollektion/cubeo.html
#GROHE #GROHECubeo #Armaturen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https://i.ytimg.com/vi/s9WqReOCyLw/hqdefault.jpg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SilkMoveES, 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622954764"/>
                  </a:ext>
                </a:extLst>
              </a:tr>
            </a:tbl>
          </a:graphicData>
        </a:graphic>
      </p:graphicFrame>
      <p:sp>
        <p:nvSpPr>
          <p:cNvPr id="4" name="Text Placeholder 3">
            <a:extLst>
              <a:ext uri="{FF2B5EF4-FFF2-40B4-BE49-F238E27FC236}">
                <a16:creationId xmlns:a16="http://schemas.microsoft.com/office/drawing/2014/main" id="{19CF3B11-3619-4D77-9111-61E17050FFDA}"/>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14263224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F11B7-50B5-4A37-BB00-6356328EEDE5}"/>
              </a:ext>
            </a:extLst>
          </p:cNvPr>
          <p:cNvSpPr>
            <a:spLocks noGrp="1"/>
          </p:cNvSpPr>
          <p:nvPr>
            <p:ph type="title"/>
          </p:nvPr>
        </p:nvSpPr>
        <p:spPr/>
        <p:txBody>
          <a:bodyPr/>
          <a:lstStyle/>
          <a:p>
            <a:r>
              <a:rPr lang="en-US"/>
              <a:t>Youtube Private Videos Table | 13 groups and 33 profiles - 18 of 26</a:t>
            </a:r>
          </a:p>
        </p:txBody>
      </p:sp>
      <p:graphicFrame>
        <p:nvGraphicFramePr>
          <p:cNvPr id="5" name="Table Placeholder 4">
            <a:extLst>
              <a:ext uri="{FF2B5EF4-FFF2-40B4-BE49-F238E27FC236}">
                <a16:creationId xmlns:a16="http://schemas.microsoft.com/office/drawing/2014/main" id="{B0E934EE-23F7-44A5-BBAB-82681B12B02C}"/>
              </a:ext>
            </a:extLst>
          </p:cNvPr>
          <p:cNvGraphicFramePr>
            <a:graphicFrameLocks noGrp="1"/>
          </p:cNvGraphicFramePr>
          <p:nvPr>
            <p:ph type="tbl" sz="quarter" idx="13"/>
            <p:extLst>
              <p:ext uri="{D42A27DB-BD31-4B8C-83A1-F6EECF244321}">
                <p14:modId xmlns:p14="http://schemas.microsoft.com/office/powerpoint/2010/main" val="513229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82859444"/>
                    </a:ext>
                  </a:extLst>
                </a:gridCol>
                <a:gridCol w="658368">
                  <a:extLst>
                    <a:ext uri="{9D8B030D-6E8A-4147-A177-3AD203B41FA5}">
                      <a16:colId xmlns:a16="http://schemas.microsoft.com/office/drawing/2014/main" val="3580722617"/>
                    </a:ext>
                  </a:extLst>
                </a:gridCol>
                <a:gridCol w="822960">
                  <a:extLst>
                    <a:ext uri="{9D8B030D-6E8A-4147-A177-3AD203B41FA5}">
                      <a16:colId xmlns:a16="http://schemas.microsoft.com/office/drawing/2014/main" val="2378354029"/>
                    </a:ext>
                  </a:extLst>
                </a:gridCol>
                <a:gridCol w="329184">
                  <a:extLst>
                    <a:ext uri="{9D8B030D-6E8A-4147-A177-3AD203B41FA5}">
                      <a16:colId xmlns:a16="http://schemas.microsoft.com/office/drawing/2014/main" val="1519566807"/>
                    </a:ext>
                  </a:extLst>
                </a:gridCol>
                <a:gridCol w="329184">
                  <a:extLst>
                    <a:ext uri="{9D8B030D-6E8A-4147-A177-3AD203B41FA5}">
                      <a16:colId xmlns:a16="http://schemas.microsoft.com/office/drawing/2014/main" val="3587470709"/>
                    </a:ext>
                  </a:extLst>
                </a:gridCol>
                <a:gridCol w="329184">
                  <a:extLst>
                    <a:ext uri="{9D8B030D-6E8A-4147-A177-3AD203B41FA5}">
                      <a16:colId xmlns:a16="http://schemas.microsoft.com/office/drawing/2014/main" val="3707080963"/>
                    </a:ext>
                  </a:extLst>
                </a:gridCol>
                <a:gridCol w="329184">
                  <a:extLst>
                    <a:ext uri="{9D8B030D-6E8A-4147-A177-3AD203B41FA5}">
                      <a16:colId xmlns:a16="http://schemas.microsoft.com/office/drawing/2014/main" val="3910181044"/>
                    </a:ext>
                  </a:extLst>
                </a:gridCol>
                <a:gridCol w="329184">
                  <a:extLst>
                    <a:ext uri="{9D8B030D-6E8A-4147-A177-3AD203B41FA5}">
                      <a16:colId xmlns:a16="http://schemas.microsoft.com/office/drawing/2014/main" val="4168462131"/>
                    </a:ext>
                  </a:extLst>
                </a:gridCol>
                <a:gridCol w="329184">
                  <a:extLst>
                    <a:ext uri="{9D8B030D-6E8A-4147-A177-3AD203B41FA5}">
                      <a16:colId xmlns:a16="http://schemas.microsoft.com/office/drawing/2014/main" val="3937034064"/>
                    </a:ext>
                  </a:extLst>
                </a:gridCol>
                <a:gridCol w="329184">
                  <a:extLst>
                    <a:ext uri="{9D8B030D-6E8A-4147-A177-3AD203B41FA5}">
                      <a16:colId xmlns:a16="http://schemas.microsoft.com/office/drawing/2014/main" val="2352576010"/>
                    </a:ext>
                  </a:extLst>
                </a:gridCol>
                <a:gridCol w="329184">
                  <a:extLst>
                    <a:ext uri="{9D8B030D-6E8A-4147-A177-3AD203B41FA5}">
                      <a16:colId xmlns:a16="http://schemas.microsoft.com/office/drawing/2014/main" val="2473960552"/>
                    </a:ext>
                  </a:extLst>
                </a:gridCol>
                <a:gridCol w="329184">
                  <a:extLst>
                    <a:ext uri="{9D8B030D-6E8A-4147-A177-3AD203B41FA5}">
                      <a16:colId xmlns:a16="http://schemas.microsoft.com/office/drawing/2014/main" val="3838557602"/>
                    </a:ext>
                  </a:extLst>
                </a:gridCol>
                <a:gridCol w="329184">
                  <a:extLst>
                    <a:ext uri="{9D8B030D-6E8A-4147-A177-3AD203B41FA5}">
                      <a16:colId xmlns:a16="http://schemas.microsoft.com/office/drawing/2014/main" val="3542339769"/>
                    </a:ext>
                  </a:extLst>
                </a:gridCol>
                <a:gridCol w="329184">
                  <a:extLst>
                    <a:ext uri="{9D8B030D-6E8A-4147-A177-3AD203B41FA5}">
                      <a16:colId xmlns:a16="http://schemas.microsoft.com/office/drawing/2014/main" val="86395599"/>
                    </a:ext>
                  </a:extLst>
                </a:gridCol>
                <a:gridCol w="329184">
                  <a:extLst>
                    <a:ext uri="{9D8B030D-6E8A-4147-A177-3AD203B41FA5}">
                      <a16:colId xmlns:a16="http://schemas.microsoft.com/office/drawing/2014/main" val="2222785864"/>
                    </a:ext>
                  </a:extLst>
                </a:gridCol>
                <a:gridCol w="329184">
                  <a:extLst>
                    <a:ext uri="{9D8B030D-6E8A-4147-A177-3AD203B41FA5}">
                      <a16:colId xmlns:a16="http://schemas.microsoft.com/office/drawing/2014/main" val="653327552"/>
                    </a:ext>
                  </a:extLst>
                </a:gridCol>
                <a:gridCol w="329184">
                  <a:extLst>
                    <a:ext uri="{9D8B030D-6E8A-4147-A177-3AD203B41FA5}">
                      <a16:colId xmlns:a16="http://schemas.microsoft.com/office/drawing/2014/main" val="2660897056"/>
                    </a:ext>
                  </a:extLst>
                </a:gridCol>
                <a:gridCol w="329184">
                  <a:extLst>
                    <a:ext uri="{9D8B030D-6E8A-4147-A177-3AD203B41FA5}">
                      <a16:colId xmlns:a16="http://schemas.microsoft.com/office/drawing/2014/main" val="368471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4287612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a:t>
                      </a:r>
                      <a:r>
                        <a:rPr kumimoji="0" lang="az-Cyrl-AZ" sz="1000" b="1" i="0" u="none" strike="noStrike" kern="1200" cap="none" spc="0" normalizeH="0" baseline="0" noProof="0">
                          <a:ln>
                            <a:noFill/>
                          </a:ln>
                          <a:solidFill>
                            <a:prstClr val="black"/>
                          </a:solidFill>
                          <a:effectLst/>
                          <a:uLnTx/>
                          <a:uFillTx/>
                          <a:latin typeface="Calibri"/>
                          <a:ea typeface="+mn-ea"/>
                          <a:cs typeface="+mn-cs"/>
                        </a:rPr>
                        <a:t>Україна - 2024-08-30 15:38:35</a:t>
                      </a:r>
                      <a:r>
                        <a:rPr kumimoji="0" lang="az-Cyrl-AZ" sz="1000" b="0" i="0" u="none" strike="noStrike" kern="1200" cap="none" spc="0" normalizeH="0" baseline="0" noProof="0">
                          <a:ln>
                            <a:noFill/>
                          </a:ln>
                          <a:solidFill>
                            <a:prstClr val="black"/>
                          </a:solidFill>
                          <a:effectLst/>
                          <a:uLnTx/>
                          <a:uFillTx/>
                          <a:latin typeface="Calibri"/>
                          <a:ea typeface="+mn-ea"/>
                          <a:cs typeface="+mn-cs"/>
                        </a:rPr>
                        <a:t>
 Оновіть свою ванну кімнату із змішувачем </a:t>
                      </a:r>
                      <a:r>
                        <a:rPr kumimoji="0" lang="en-US" sz="1000" b="0" i="0" u="none" strike="noStrike" kern="1200" cap="none" spc="0" normalizeH="0" baseline="0" noProof="0">
                          <a:ln>
                            <a:noFill/>
                          </a:ln>
                          <a:solidFill>
                            <a:prstClr val="black"/>
                          </a:solidFill>
                          <a:effectLst/>
                          <a:uLnTx/>
                          <a:uFillTx/>
                          <a:latin typeface="Calibri"/>
                          <a:ea typeface="+mn-ea"/>
                          <a:cs typeface="+mn-cs"/>
                        </a:rPr>
                        <a:t>GROHE Cubeo!
https://www.grohe.ua/uk_ua/vannaja-kollekcii/cubeo.html
</a:t>
                      </a:r>
                      <a:r>
                        <a:rPr kumimoji="0" lang="az-Cyrl-AZ" sz="1000" b="0" i="0" u="none" strike="noStrike" kern="1200" cap="none" spc="0" normalizeH="0" baseline="0" noProof="0">
                          <a:ln>
                            <a:noFill/>
                          </a:ln>
                          <a:solidFill>
                            <a:prstClr val="black"/>
                          </a:solidFill>
                          <a:effectLst/>
                          <a:uLnTx/>
                          <a:uFillTx/>
                          <a:latin typeface="Calibri"/>
                          <a:ea typeface="+mn-ea"/>
                          <a:cs typeface="+mn-cs"/>
                        </a:rPr>
                        <a:t>Універсальний дизайн </a:t>
                      </a:r>
                      <a:r>
                        <a:rPr kumimoji="0" lang="en-US" sz="1000" b="0" i="0" u="none" strike="noStrike" kern="1200" cap="none" spc="0" normalizeH="0" baseline="0" noProof="0">
                          <a:ln>
                            <a:noFill/>
                          </a:ln>
                          <a:solidFill>
                            <a:prstClr val="black"/>
                          </a:solidFill>
                          <a:effectLst/>
                          <a:uLnTx/>
                          <a:uFillTx/>
                          <a:latin typeface="Calibri"/>
                          <a:ea typeface="+mn-ea"/>
                          <a:cs typeface="+mn-cs"/>
                        </a:rPr>
                        <a:t>GROHE Cubeo </a:t>
                      </a:r>
                      <a:r>
                        <a:rPr kumimoji="0" lang="az-Cyrl-AZ" sz="1000" b="0" i="0" u="none" strike="noStrike" kern="1200" cap="none" spc="0" normalizeH="0" baseline="0" noProof="0">
                          <a:ln>
                            <a:noFill/>
                          </a:ln>
                          <a:solidFill>
                            <a:prstClr val="black"/>
                          </a:solidFill>
                          <a:effectLst/>
                          <a:uLnTx/>
                          <a:uFillTx/>
                          <a:latin typeface="Calibri"/>
                          <a:ea typeface="+mn-ea"/>
                          <a:cs typeface="+mn-cs"/>
                        </a:rPr>
                        <a:t>із вибором між розмірами </a:t>
                      </a:r>
                      <a:r>
                        <a:rPr kumimoji="0" lang="en-US" sz="1000" b="0" i="0" u="none" strike="noStrike" kern="1200" cap="none" spc="0" normalizeH="0" baseline="0" noProof="0">
                          <a:ln>
                            <a:noFill/>
                          </a:ln>
                          <a:solidFill>
                            <a:prstClr val="black"/>
                          </a:solidFill>
                          <a:effectLst/>
                          <a:uLnTx/>
                          <a:uFillTx/>
                          <a:latin typeface="Calibri"/>
                          <a:ea typeface="+mn-ea"/>
                          <a:cs typeface="+mn-cs"/>
                        </a:rPr>
                        <a:t>S, M </a:t>
                      </a:r>
                      <a:r>
                        <a:rPr kumimoji="0" lang="az-Cyrl-AZ" sz="1000" b="0" i="0" u="none" strike="noStrike" kern="1200" cap="none" spc="0" normalizeH="0" baseline="0" noProof="0">
                          <a:ln>
                            <a:noFill/>
                          </a:ln>
                          <a:solidFill>
                            <a:prstClr val="black"/>
                          </a:solidFill>
                          <a:effectLst/>
                          <a:uLnTx/>
                          <a:uFillTx/>
                          <a:latin typeface="Calibri"/>
                          <a:ea typeface="+mn-ea"/>
                          <a:cs typeface="+mn-cs"/>
                        </a:rPr>
                        <a:t>та </a:t>
                      </a:r>
                      <a:r>
                        <a:rPr kumimoji="0" lang="en-US" sz="1000" b="0" i="0" u="none" strike="noStrike" kern="1200" cap="none" spc="0" normalizeH="0" baseline="0" noProof="0">
                          <a:ln>
                            <a:noFill/>
                          </a:ln>
                          <a:solidFill>
                            <a:prstClr val="black"/>
                          </a:solidFill>
                          <a:effectLst/>
                          <a:uLnTx/>
                          <a:uFillTx/>
                          <a:latin typeface="Calibri"/>
                          <a:ea typeface="+mn-ea"/>
                          <a:cs typeface="+mn-cs"/>
                        </a:rPr>
                        <a:t>XL, </a:t>
                      </a:r>
                      <a:r>
                        <a:rPr kumimoji="0" lang="az-Cyrl-AZ" sz="1000" b="0" i="0" u="none" strike="noStrike" kern="1200" cap="none" spc="0" normalizeH="0" baseline="0" noProof="0">
                          <a:ln>
                            <a:noFill/>
                          </a:ln>
                          <a:solidFill>
                            <a:prstClr val="black"/>
                          </a:solidFill>
                          <a:effectLst/>
                          <a:uLnTx/>
                          <a:uFillTx/>
                          <a:latin typeface="Calibri"/>
                          <a:ea typeface="+mn-ea"/>
                          <a:cs typeface="+mn-cs"/>
                        </a:rPr>
                        <a:t>а також вибір покриття – хром або матовий чорний – без зусиль доповнить ванні кімнати із різними інтер'єрами. Мінімалістична геометрія додасть будь-якому приміщенню нотку сучасної вишуканості. 
#реновація #ремонт #</a:t>
                      </a:r>
                      <a:r>
                        <a:rPr kumimoji="0" lang="en-US" sz="1000" b="0" i="0" u="none" strike="noStrike" kern="1200" cap="none" spc="0" normalizeH="0" baseline="0" noProof="0">
                          <a:ln>
                            <a:noFill/>
                          </a:ln>
                          <a:solidFill>
                            <a:prstClr val="black"/>
                          </a:solidFill>
                          <a:effectLst/>
                          <a:uLnTx/>
                          <a:uFillTx/>
                          <a:latin typeface="Calibri"/>
                          <a:ea typeface="+mn-ea"/>
                          <a:cs typeface="+mn-cs"/>
                        </a:rPr>
                        <a:t>GROHECubeo #</a:t>
                      </a:r>
                      <a:r>
                        <a:rPr kumimoji="0" lang="az-Cyrl-AZ" sz="1000" b="0" i="0" u="none" strike="noStrike" kern="1200" cap="none" spc="0" normalizeH="0" baseline="0" noProof="0">
                          <a:ln>
                            <a:noFill/>
                          </a:ln>
                          <a:solidFill>
                            <a:prstClr val="black"/>
                          </a:solidFill>
                          <a:effectLst/>
                          <a:uLnTx/>
                          <a:uFillTx/>
                          <a:latin typeface="Calibri"/>
                          <a:ea typeface="+mn-ea"/>
                          <a:cs typeface="+mn-cs"/>
                        </a:rPr>
                        <a:t>ванна #</a:t>
                      </a: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https://i.ytimg.com/vi/neDSfvrfKqI/hqdefault.jpg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894442439"/>
                  </a:ext>
                </a:extLst>
              </a:tr>
            </a:tbl>
          </a:graphicData>
        </a:graphic>
      </p:graphicFrame>
      <p:sp>
        <p:nvSpPr>
          <p:cNvPr id="4" name="Text Placeholder 3">
            <a:extLst>
              <a:ext uri="{FF2B5EF4-FFF2-40B4-BE49-F238E27FC236}">
                <a16:creationId xmlns:a16="http://schemas.microsoft.com/office/drawing/2014/main" id="{E2904881-2E00-4898-BB87-47574A677C24}"/>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37680713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F626A-24D6-4C90-ABC3-81A60C4ED6C6}"/>
              </a:ext>
            </a:extLst>
          </p:cNvPr>
          <p:cNvSpPr>
            <a:spLocks noGrp="1"/>
          </p:cNvSpPr>
          <p:nvPr>
            <p:ph type="title"/>
          </p:nvPr>
        </p:nvSpPr>
        <p:spPr/>
        <p:txBody>
          <a:bodyPr/>
          <a:lstStyle/>
          <a:p>
            <a:r>
              <a:rPr lang="en-US"/>
              <a:t>Youtube Private Videos Table | 13 groups and 33 profiles - 19 of 26</a:t>
            </a:r>
          </a:p>
        </p:txBody>
      </p:sp>
      <p:graphicFrame>
        <p:nvGraphicFramePr>
          <p:cNvPr id="5" name="Table Placeholder 4">
            <a:extLst>
              <a:ext uri="{FF2B5EF4-FFF2-40B4-BE49-F238E27FC236}">
                <a16:creationId xmlns:a16="http://schemas.microsoft.com/office/drawing/2014/main" id="{4D1520ED-5F9A-48EE-8F1D-396366ED0982}"/>
              </a:ext>
            </a:extLst>
          </p:cNvPr>
          <p:cNvGraphicFramePr>
            <a:graphicFrameLocks noGrp="1"/>
          </p:cNvGraphicFramePr>
          <p:nvPr>
            <p:ph type="tbl" sz="quarter" idx="13"/>
            <p:extLst>
              <p:ext uri="{D42A27DB-BD31-4B8C-83A1-F6EECF244321}">
                <p14:modId xmlns:p14="http://schemas.microsoft.com/office/powerpoint/2010/main" val="1692162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9863595"/>
                    </a:ext>
                  </a:extLst>
                </a:gridCol>
                <a:gridCol w="658368">
                  <a:extLst>
                    <a:ext uri="{9D8B030D-6E8A-4147-A177-3AD203B41FA5}">
                      <a16:colId xmlns:a16="http://schemas.microsoft.com/office/drawing/2014/main" val="3914130305"/>
                    </a:ext>
                  </a:extLst>
                </a:gridCol>
                <a:gridCol w="822960">
                  <a:extLst>
                    <a:ext uri="{9D8B030D-6E8A-4147-A177-3AD203B41FA5}">
                      <a16:colId xmlns:a16="http://schemas.microsoft.com/office/drawing/2014/main" val="2158564981"/>
                    </a:ext>
                  </a:extLst>
                </a:gridCol>
                <a:gridCol w="329184">
                  <a:extLst>
                    <a:ext uri="{9D8B030D-6E8A-4147-A177-3AD203B41FA5}">
                      <a16:colId xmlns:a16="http://schemas.microsoft.com/office/drawing/2014/main" val="3914715809"/>
                    </a:ext>
                  </a:extLst>
                </a:gridCol>
                <a:gridCol w="329184">
                  <a:extLst>
                    <a:ext uri="{9D8B030D-6E8A-4147-A177-3AD203B41FA5}">
                      <a16:colId xmlns:a16="http://schemas.microsoft.com/office/drawing/2014/main" val="902968358"/>
                    </a:ext>
                  </a:extLst>
                </a:gridCol>
                <a:gridCol w="329184">
                  <a:extLst>
                    <a:ext uri="{9D8B030D-6E8A-4147-A177-3AD203B41FA5}">
                      <a16:colId xmlns:a16="http://schemas.microsoft.com/office/drawing/2014/main" val="1599765028"/>
                    </a:ext>
                  </a:extLst>
                </a:gridCol>
                <a:gridCol w="329184">
                  <a:extLst>
                    <a:ext uri="{9D8B030D-6E8A-4147-A177-3AD203B41FA5}">
                      <a16:colId xmlns:a16="http://schemas.microsoft.com/office/drawing/2014/main" val="3018879501"/>
                    </a:ext>
                  </a:extLst>
                </a:gridCol>
                <a:gridCol w="329184">
                  <a:extLst>
                    <a:ext uri="{9D8B030D-6E8A-4147-A177-3AD203B41FA5}">
                      <a16:colId xmlns:a16="http://schemas.microsoft.com/office/drawing/2014/main" val="2539465718"/>
                    </a:ext>
                  </a:extLst>
                </a:gridCol>
                <a:gridCol w="329184">
                  <a:extLst>
                    <a:ext uri="{9D8B030D-6E8A-4147-A177-3AD203B41FA5}">
                      <a16:colId xmlns:a16="http://schemas.microsoft.com/office/drawing/2014/main" val="3512016429"/>
                    </a:ext>
                  </a:extLst>
                </a:gridCol>
                <a:gridCol w="329184">
                  <a:extLst>
                    <a:ext uri="{9D8B030D-6E8A-4147-A177-3AD203B41FA5}">
                      <a16:colId xmlns:a16="http://schemas.microsoft.com/office/drawing/2014/main" val="3912720088"/>
                    </a:ext>
                  </a:extLst>
                </a:gridCol>
                <a:gridCol w="329184">
                  <a:extLst>
                    <a:ext uri="{9D8B030D-6E8A-4147-A177-3AD203B41FA5}">
                      <a16:colId xmlns:a16="http://schemas.microsoft.com/office/drawing/2014/main" val="3799317386"/>
                    </a:ext>
                  </a:extLst>
                </a:gridCol>
                <a:gridCol w="329184">
                  <a:extLst>
                    <a:ext uri="{9D8B030D-6E8A-4147-A177-3AD203B41FA5}">
                      <a16:colId xmlns:a16="http://schemas.microsoft.com/office/drawing/2014/main" val="194920071"/>
                    </a:ext>
                  </a:extLst>
                </a:gridCol>
                <a:gridCol w="329184">
                  <a:extLst>
                    <a:ext uri="{9D8B030D-6E8A-4147-A177-3AD203B41FA5}">
                      <a16:colId xmlns:a16="http://schemas.microsoft.com/office/drawing/2014/main" val="3304088880"/>
                    </a:ext>
                  </a:extLst>
                </a:gridCol>
                <a:gridCol w="329184">
                  <a:extLst>
                    <a:ext uri="{9D8B030D-6E8A-4147-A177-3AD203B41FA5}">
                      <a16:colId xmlns:a16="http://schemas.microsoft.com/office/drawing/2014/main" val="554240289"/>
                    </a:ext>
                  </a:extLst>
                </a:gridCol>
                <a:gridCol w="329184">
                  <a:extLst>
                    <a:ext uri="{9D8B030D-6E8A-4147-A177-3AD203B41FA5}">
                      <a16:colId xmlns:a16="http://schemas.microsoft.com/office/drawing/2014/main" val="3076700898"/>
                    </a:ext>
                  </a:extLst>
                </a:gridCol>
                <a:gridCol w="329184">
                  <a:extLst>
                    <a:ext uri="{9D8B030D-6E8A-4147-A177-3AD203B41FA5}">
                      <a16:colId xmlns:a16="http://schemas.microsoft.com/office/drawing/2014/main" val="1267912577"/>
                    </a:ext>
                  </a:extLst>
                </a:gridCol>
                <a:gridCol w="329184">
                  <a:extLst>
                    <a:ext uri="{9D8B030D-6E8A-4147-A177-3AD203B41FA5}">
                      <a16:colId xmlns:a16="http://schemas.microsoft.com/office/drawing/2014/main" val="2379274543"/>
                    </a:ext>
                  </a:extLst>
                </a:gridCol>
                <a:gridCol w="329184">
                  <a:extLst>
                    <a:ext uri="{9D8B030D-6E8A-4147-A177-3AD203B41FA5}">
                      <a16:colId xmlns:a16="http://schemas.microsoft.com/office/drawing/2014/main" val="2746279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483565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Deutschland - 2025-07-08 14:00:49</a:t>
                      </a:r>
                      <a:r>
                        <a:rPr kumimoji="0" lang="en-US" sz="1000" b="0" i="0" u="none" strike="noStrike" kern="1200" cap="none" spc="0" normalizeH="0" baseline="0" noProof="0">
                          <a:ln>
                            <a:noFill/>
                          </a:ln>
                          <a:solidFill>
                            <a:prstClr val="black"/>
                          </a:solidFill>
                          <a:effectLst/>
                          <a:uLnTx/>
                          <a:uFillTx/>
                          <a:latin typeface="Calibri"/>
                          <a:ea typeface="+mn-ea"/>
                          <a:cs typeface="+mn-cs"/>
                        </a:rPr>
                        <a:t>
 Verwandle dein Badezimmer in einen gemütlichen Rückzugsort für die ganze Familie! 🛁✨
Unsere GROHE Euro Keramik-Waschtische gibt es in vielen verschiedenen Größen – perfekt für jedes Bad, ob groß oder klein. Gefertigt aus hochwertigem, alpinweißem Glasporzellan, vereinen sie stilvolles Design mit echter Langlebigkeit 💪💧Für den perfekten Look: Kombiniere deinen Waschtisch mit der eleganten GROHE Cubeo Armatur in klassischem Chrom. In Kombination mit hellen Trendfarben, natürlicher Eiche, üppigem Grün und beruhigenden Salbeitönen entsteht ein harmonisches und modernes Gesamtbild 🌿
👉 Welcher Look ist dein Favorit? Look 1, 2 oder 3?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#EuroKeramik #Cubeo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https://i.ytimg.com/vi/TygT6ieh_WA/hqdefault.jpg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 Euroceramics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48459837"/>
                  </a:ext>
                </a:extLst>
              </a:tr>
            </a:tbl>
          </a:graphicData>
        </a:graphic>
      </p:graphicFrame>
      <p:sp>
        <p:nvSpPr>
          <p:cNvPr id="4" name="Text Placeholder 3">
            <a:extLst>
              <a:ext uri="{FF2B5EF4-FFF2-40B4-BE49-F238E27FC236}">
                <a16:creationId xmlns:a16="http://schemas.microsoft.com/office/drawing/2014/main" id="{3822FBA2-02DE-458D-840C-0663EE9BB5ED}"/>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23875912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A72AB-5169-449D-B1E0-43176E0212A4}"/>
              </a:ext>
            </a:extLst>
          </p:cNvPr>
          <p:cNvSpPr>
            <a:spLocks noGrp="1"/>
          </p:cNvSpPr>
          <p:nvPr>
            <p:ph type="title"/>
          </p:nvPr>
        </p:nvSpPr>
        <p:spPr/>
        <p:txBody>
          <a:bodyPr/>
          <a:lstStyle/>
          <a:p>
            <a:r>
              <a:rPr lang="en-US"/>
              <a:t>Youtube Private Videos Table | 13 groups and 33 profiles - 20 of 26</a:t>
            </a:r>
          </a:p>
        </p:txBody>
      </p:sp>
      <p:graphicFrame>
        <p:nvGraphicFramePr>
          <p:cNvPr id="5" name="Table Placeholder 4">
            <a:extLst>
              <a:ext uri="{FF2B5EF4-FFF2-40B4-BE49-F238E27FC236}">
                <a16:creationId xmlns:a16="http://schemas.microsoft.com/office/drawing/2014/main" id="{C806D6E4-FAE9-462C-9576-7FAE7EB69197}"/>
              </a:ext>
            </a:extLst>
          </p:cNvPr>
          <p:cNvGraphicFramePr>
            <a:graphicFrameLocks noGrp="1"/>
          </p:cNvGraphicFramePr>
          <p:nvPr>
            <p:ph type="tbl" sz="quarter" idx="13"/>
            <p:extLst>
              <p:ext uri="{D42A27DB-BD31-4B8C-83A1-F6EECF244321}">
                <p14:modId xmlns:p14="http://schemas.microsoft.com/office/powerpoint/2010/main" val="599988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84544025"/>
                    </a:ext>
                  </a:extLst>
                </a:gridCol>
                <a:gridCol w="658368">
                  <a:extLst>
                    <a:ext uri="{9D8B030D-6E8A-4147-A177-3AD203B41FA5}">
                      <a16:colId xmlns:a16="http://schemas.microsoft.com/office/drawing/2014/main" val="2729149993"/>
                    </a:ext>
                  </a:extLst>
                </a:gridCol>
                <a:gridCol w="822960">
                  <a:extLst>
                    <a:ext uri="{9D8B030D-6E8A-4147-A177-3AD203B41FA5}">
                      <a16:colId xmlns:a16="http://schemas.microsoft.com/office/drawing/2014/main" val="1099529153"/>
                    </a:ext>
                  </a:extLst>
                </a:gridCol>
                <a:gridCol w="329184">
                  <a:extLst>
                    <a:ext uri="{9D8B030D-6E8A-4147-A177-3AD203B41FA5}">
                      <a16:colId xmlns:a16="http://schemas.microsoft.com/office/drawing/2014/main" val="708982919"/>
                    </a:ext>
                  </a:extLst>
                </a:gridCol>
                <a:gridCol w="329184">
                  <a:extLst>
                    <a:ext uri="{9D8B030D-6E8A-4147-A177-3AD203B41FA5}">
                      <a16:colId xmlns:a16="http://schemas.microsoft.com/office/drawing/2014/main" val="2710550295"/>
                    </a:ext>
                  </a:extLst>
                </a:gridCol>
                <a:gridCol w="329184">
                  <a:extLst>
                    <a:ext uri="{9D8B030D-6E8A-4147-A177-3AD203B41FA5}">
                      <a16:colId xmlns:a16="http://schemas.microsoft.com/office/drawing/2014/main" val="2162685238"/>
                    </a:ext>
                  </a:extLst>
                </a:gridCol>
                <a:gridCol w="329184">
                  <a:extLst>
                    <a:ext uri="{9D8B030D-6E8A-4147-A177-3AD203B41FA5}">
                      <a16:colId xmlns:a16="http://schemas.microsoft.com/office/drawing/2014/main" val="2070526136"/>
                    </a:ext>
                  </a:extLst>
                </a:gridCol>
                <a:gridCol w="329184">
                  <a:extLst>
                    <a:ext uri="{9D8B030D-6E8A-4147-A177-3AD203B41FA5}">
                      <a16:colId xmlns:a16="http://schemas.microsoft.com/office/drawing/2014/main" val="1554974676"/>
                    </a:ext>
                  </a:extLst>
                </a:gridCol>
                <a:gridCol w="329184">
                  <a:extLst>
                    <a:ext uri="{9D8B030D-6E8A-4147-A177-3AD203B41FA5}">
                      <a16:colId xmlns:a16="http://schemas.microsoft.com/office/drawing/2014/main" val="1566331123"/>
                    </a:ext>
                  </a:extLst>
                </a:gridCol>
                <a:gridCol w="329184">
                  <a:extLst>
                    <a:ext uri="{9D8B030D-6E8A-4147-A177-3AD203B41FA5}">
                      <a16:colId xmlns:a16="http://schemas.microsoft.com/office/drawing/2014/main" val="3193753278"/>
                    </a:ext>
                  </a:extLst>
                </a:gridCol>
                <a:gridCol w="329184">
                  <a:extLst>
                    <a:ext uri="{9D8B030D-6E8A-4147-A177-3AD203B41FA5}">
                      <a16:colId xmlns:a16="http://schemas.microsoft.com/office/drawing/2014/main" val="1697825788"/>
                    </a:ext>
                  </a:extLst>
                </a:gridCol>
                <a:gridCol w="329184">
                  <a:extLst>
                    <a:ext uri="{9D8B030D-6E8A-4147-A177-3AD203B41FA5}">
                      <a16:colId xmlns:a16="http://schemas.microsoft.com/office/drawing/2014/main" val="732839051"/>
                    </a:ext>
                  </a:extLst>
                </a:gridCol>
                <a:gridCol w="329184">
                  <a:extLst>
                    <a:ext uri="{9D8B030D-6E8A-4147-A177-3AD203B41FA5}">
                      <a16:colId xmlns:a16="http://schemas.microsoft.com/office/drawing/2014/main" val="945158450"/>
                    </a:ext>
                  </a:extLst>
                </a:gridCol>
                <a:gridCol w="329184">
                  <a:extLst>
                    <a:ext uri="{9D8B030D-6E8A-4147-A177-3AD203B41FA5}">
                      <a16:colId xmlns:a16="http://schemas.microsoft.com/office/drawing/2014/main" val="1436258565"/>
                    </a:ext>
                  </a:extLst>
                </a:gridCol>
                <a:gridCol w="329184">
                  <a:extLst>
                    <a:ext uri="{9D8B030D-6E8A-4147-A177-3AD203B41FA5}">
                      <a16:colId xmlns:a16="http://schemas.microsoft.com/office/drawing/2014/main" val="1817487663"/>
                    </a:ext>
                  </a:extLst>
                </a:gridCol>
                <a:gridCol w="329184">
                  <a:extLst>
                    <a:ext uri="{9D8B030D-6E8A-4147-A177-3AD203B41FA5}">
                      <a16:colId xmlns:a16="http://schemas.microsoft.com/office/drawing/2014/main" val="3175310903"/>
                    </a:ext>
                  </a:extLst>
                </a:gridCol>
                <a:gridCol w="329184">
                  <a:extLst>
                    <a:ext uri="{9D8B030D-6E8A-4147-A177-3AD203B41FA5}">
                      <a16:colId xmlns:a16="http://schemas.microsoft.com/office/drawing/2014/main" val="401007658"/>
                    </a:ext>
                  </a:extLst>
                </a:gridCol>
                <a:gridCol w="329184">
                  <a:extLst>
                    <a:ext uri="{9D8B030D-6E8A-4147-A177-3AD203B41FA5}">
                      <a16:colId xmlns:a16="http://schemas.microsoft.com/office/drawing/2014/main" val="3306040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2124806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GROHE Deutschland - 2025-07-03 14:14:37</a:t>
                      </a:r>
                      <a:r>
                        <a:rPr kumimoji="0" lang="de-DE" sz="1000" b="0" i="0" u="none" strike="noStrike" kern="1200" cap="none" spc="0" normalizeH="0" baseline="0" noProof="0">
                          <a:ln>
                            <a:noFill/>
                          </a:ln>
                          <a:solidFill>
                            <a:prstClr val="black"/>
                          </a:solidFill>
                          <a:effectLst/>
                          <a:uLnTx/>
                          <a:uFillTx/>
                          <a:latin typeface="Calibri"/>
                          <a:ea typeface="+mn-ea"/>
                          <a:cs typeface="+mn-cs"/>
                        </a:rPr>
                        <a:t>
 Klare Kante zeigen – ein Design-Trend mit Profil! 🏠
Ecken und Kanten setzen Maßstäbe im Interior Design. Klare Linien und unverwechselbare Geometrien bringen Struktur und Modernität in dein Zuhause. Egal ob in der Küche oder im Bad – eckige Armaturen und Brausen oder auch kantige Spülbecken und Accessoires sorgen für einen einzigartigen Look und ziehen alle Blicke auf sich. 
Welcher Look prägt dein Zuhause? Bist du Team rund und harmonisch oder lieber doch Team eckig und elegant? 
Entdecke unsere GROHE Cubeo Armaturen: https://www.grohe.de/de_de/badezimmer-kollektion/cubeo.html
#GROHE #Trend #Kubismus #Minimalismus #Ecken #Design #Inspo #Armaturen #Geometrie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https://i.ytimg.com/vi/MSzYp6nPHjg/hqdefault.jpg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848489728"/>
                  </a:ext>
                </a:extLst>
              </a:tr>
            </a:tbl>
          </a:graphicData>
        </a:graphic>
      </p:graphicFrame>
      <p:sp>
        <p:nvSpPr>
          <p:cNvPr id="4" name="Text Placeholder 3">
            <a:extLst>
              <a:ext uri="{FF2B5EF4-FFF2-40B4-BE49-F238E27FC236}">
                <a16:creationId xmlns:a16="http://schemas.microsoft.com/office/drawing/2014/main" id="{A380414F-C7A8-4701-89ED-93A02C50F129}"/>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35150081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0013F-663A-4189-8520-F337B323CB24}"/>
              </a:ext>
            </a:extLst>
          </p:cNvPr>
          <p:cNvSpPr>
            <a:spLocks noGrp="1"/>
          </p:cNvSpPr>
          <p:nvPr>
            <p:ph type="title"/>
          </p:nvPr>
        </p:nvSpPr>
        <p:spPr/>
        <p:txBody>
          <a:bodyPr/>
          <a:lstStyle/>
          <a:p>
            <a:r>
              <a:rPr lang="en-US"/>
              <a:t>Youtube Private Videos Table | 13 groups and 33 profiles - 21 of 26</a:t>
            </a:r>
          </a:p>
        </p:txBody>
      </p:sp>
      <p:graphicFrame>
        <p:nvGraphicFramePr>
          <p:cNvPr id="5" name="Table Placeholder 4">
            <a:extLst>
              <a:ext uri="{FF2B5EF4-FFF2-40B4-BE49-F238E27FC236}">
                <a16:creationId xmlns:a16="http://schemas.microsoft.com/office/drawing/2014/main" id="{F99322EC-9F85-4AE4-9502-AE4254FEB90F}"/>
              </a:ext>
            </a:extLst>
          </p:cNvPr>
          <p:cNvGraphicFramePr>
            <a:graphicFrameLocks noGrp="1"/>
          </p:cNvGraphicFramePr>
          <p:nvPr>
            <p:ph type="tbl" sz="quarter" idx="13"/>
            <p:extLst>
              <p:ext uri="{D42A27DB-BD31-4B8C-83A1-F6EECF244321}">
                <p14:modId xmlns:p14="http://schemas.microsoft.com/office/powerpoint/2010/main" val="3260679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004977856"/>
                    </a:ext>
                  </a:extLst>
                </a:gridCol>
                <a:gridCol w="658368">
                  <a:extLst>
                    <a:ext uri="{9D8B030D-6E8A-4147-A177-3AD203B41FA5}">
                      <a16:colId xmlns:a16="http://schemas.microsoft.com/office/drawing/2014/main" val="2360936074"/>
                    </a:ext>
                  </a:extLst>
                </a:gridCol>
                <a:gridCol w="822960">
                  <a:extLst>
                    <a:ext uri="{9D8B030D-6E8A-4147-A177-3AD203B41FA5}">
                      <a16:colId xmlns:a16="http://schemas.microsoft.com/office/drawing/2014/main" val="455605019"/>
                    </a:ext>
                  </a:extLst>
                </a:gridCol>
                <a:gridCol w="329184">
                  <a:extLst>
                    <a:ext uri="{9D8B030D-6E8A-4147-A177-3AD203B41FA5}">
                      <a16:colId xmlns:a16="http://schemas.microsoft.com/office/drawing/2014/main" val="1975077747"/>
                    </a:ext>
                  </a:extLst>
                </a:gridCol>
                <a:gridCol w="329184">
                  <a:extLst>
                    <a:ext uri="{9D8B030D-6E8A-4147-A177-3AD203B41FA5}">
                      <a16:colId xmlns:a16="http://schemas.microsoft.com/office/drawing/2014/main" val="3212815091"/>
                    </a:ext>
                  </a:extLst>
                </a:gridCol>
                <a:gridCol w="329184">
                  <a:extLst>
                    <a:ext uri="{9D8B030D-6E8A-4147-A177-3AD203B41FA5}">
                      <a16:colId xmlns:a16="http://schemas.microsoft.com/office/drawing/2014/main" val="224831080"/>
                    </a:ext>
                  </a:extLst>
                </a:gridCol>
                <a:gridCol w="329184">
                  <a:extLst>
                    <a:ext uri="{9D8B030D-6E8A-4147-A177-3AD203B41FA5}">
                      <a16:colId xmlns:a16="http://schemas.microsoft.com/office/drawing/2014/main" val="3134977645"/>
                    </a:ext>
                  </a:extLst>
                </a:gridCol>
                <a:gridCol w="329184">
                  <a:extLst>
                    <a:ext uri="{9D8B030D-6E8A-4147-A177-3AD203B41FA5}">
                      <a16:colId xmlns:a16="http://schemas.microsoft.com/office/drawing/2014/main" val="541990520"/>
                    </a:ext>
                  </a:extLst>
                </a:gridCol>
                <a:gridCol w="329184">
                  <a:extLst>
                    <a:ext uri="{9D8B030D-6E8A-4147-A177-3AD203B41FA5}">
                      <a16:colId xmlns:a16="http://schemas.microsoft.com/office/drawing/2014/main" val="1726897344"/>
                    </a:ext>
                  </a:extLst>
                </a:gridCol>
                <a:gridCol w="329184">
                  <a:extLst>
                    <a:ext uri="{9D8B030D-6E8A-4147-A177-3AD203B41FA5}">
                      <a16:colId xmlns:a16="http://schemas.microsoft.com/office/drawing/2014/main" val="1943241801"/>
                    </a:ext>
                  </a:extLst>
                </a:gridCol>
                <a:gridCol w="329184">
                  <a:extLst>
                    <a:ext uri="{9D8B030D-6E8A-4147-A177-3AD203B41FA5}">
                      <a16:colId xmlns:a16="http://schemas.microsoft.com/office/drawing/2014/main" val="681333825"/>
                    </a:ext>
                  </a:extLst>
                </a:gridCol>
                <a:gridCol w="329184">
                  <a:extLst>
                    <a:ext uri="{9D8B030D-6E8A-4147-A177-3AD203B41FA5}">
                      <a16:colId xmlns:a16="http://schemas.microsoft.com/office/drawing/2014/main" val="1091362468"/>
                    </a:ext>
                  </a:extLst>
                </a:gridCol>
                <a:gridCol w="329184">
                  <a:extLst>
                    <a:ext uri="{9D8B030D-6E8A-4147-A177-3AD203B41FA5}">
                      <a16:colId xmlns:a16="http://schemas.microsoft.com/office/drawing/2014/main" val="588784264"/>
                    </a:ext>
                  </a:extLst>
                </a:gridCol>
                <a:gridCol w="329184">
                  <a:extLst>
                    <a:ext uri="{9D8B030D-6E8A-4147-A177-3AD203B41FA5}">
                      <a16:colId xmlns:a16="http://schemas.microsoft.com/office/drawing/2014/main" val="2787084572"/>
                    </a:ext>
                  </a:extLst>
                </a:gridCol>
                <a:gridCol w="329184">
                  <a:extLst>
                    <a:ext uri="{9D8B030D-6E8A-4147-A177-3AD203B41FA5}">
                      <a16:colId xmlns:a16="http://schemas.microsoft.com/office/drawing/2014/main" val="170540912"/>
                    </a:ext>
                  </a:extLst>
                </a:gridCol>
                <a:gridCol w="329184">
                  <a:extLst>
                    <a:ext uri="{9D8B030D-6E8A-4147-A177-3AD203B41FA5}">
                      <a16:colId xmlns:a16="http://schemas.microsoft.com/office/drawing/2014/main" val="2995804054"/>
                    </a:ext>
                  </a:extLst>
                </a:gridCol>
                <a:gridCol w="329184">
                  <a:extLst>
                    <a:ext uri="{9D8B030D-6E8A-4147-A177-3AD203B41FA5}">
                      <a16:colId xmlns:a16="http://schemas.microsoft.com/office/drawing/2014/main" val="326830892"/>
                    </a:ext>
                  </a:extLst>
                </a:gridCol>
                <a:gridCol w="329184">
                  <a:extLst>
                    <a:ext uri="{9D8B030D-6E8A-4147-A177-3AD203B41FA5}">
                      <a16:colId xmlns:a16="http://schemas.microsoft.com/office/drawing/2014/main" val="3231310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912666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Deutschland - 2025-08-11 10:02:05</a:t>
                      </a:r>
                      <a:r>
                        <a:rPr kumimoji="0" lang="en-US" sz="1000" b="0" i="0" u="none" strike="noStrike" kern="1200" cap="none" spc="0" normalizeH="0" baseline="0" noProof="0">
                          <a:ln>
                            <a:noFill/>
                          </a:ln>
                          <a:solidFill>
                            <a:prstClr val="black"/>
                          </a:solidFill>
                          <a:effectLst/>
                          <a:uLnTx/>
                          <a:uFillTx/>
                          <a:latin typeface="Calibri"/>
                          <a:ea typeface="+mn-ea"/>
                          <a:cs typeface="+mn-cs"/>
                        </a:rPr>
                        <a:t>
 Mit kleinen Designtricks kannst du dein Badezimmer in eine moderne Oase verwandeln, ohne es zu überladen.🛁 
Die GROHE Cubeo in Matt Black setzt ein elegantes Statement, während die Trendoberfläche Monument - Natursteine in Grautönen - deinen Wänden und Böden Raffinesse verleiht. ✨ Kombiniere die Armatur mit dezenten Holzakzenten in getönter Eiche, um ein stilvolles Ambiente zu schaffen, das jeden Moment im Badezimmer aufwertet. 
#GROHE #GROHECubeo #InteriorInspo #Designtrends #MattBlack #Monument #BadezimmerDesign #badezimmerschweiz #moderndesign #modernhome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https://i.ytimg.com/vi/mWWnWU1FRNI/hqdefault.jpg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258244730"/>
                  </a:ext>
                </a:extLst>
              </a:tr>
            </a:tbl>
          </a:graphicData>
        </a:graphic>
      </p:graphicFrame>
      <p:sp>
        <p:nvSpPr>
          <p:cNvPr id="4" name="Text Placeholder 3">
            <a:extLst>
              <a:ext uri="{FF2B5EF4-FFF2-40B4-BE49-F238E27FC236}">
                <a16:creationId xmlns:a16="http://schemas.microsoft.com/office/drawing/2014/main" id="{DEAE5DC5-BD5C-40B0-8511-3A8542F3CE9D}"/>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10312824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13E28-955B-4E53-915F-35013A5ADC15}"/>
              </a:ext>
            </a:extLst>
          </p:cNvPr>
          <p:cNvSpPr>
            <a:spLocks noGrp="1"/>
          </p:cNvSpPr>
          <p:nvPr>
            <p:ph type="title"/>
          </p:nvPr>
        </p:nvSpPr>
        <p:spPr/>
        <p:txBody>
          <a:bodyPr/>
          <a:lstStyle/>
          <a:p>
            <a:r>
              <a:rPr lang="en-US"/>
              <a:t>Youtube Private Videos Table | 13 groups and 33 profiles - 22 of 26</a:t>
            </a:r>
          </a:p>
        </p:txBody>
      </p:sp>
      <p:graphicFrame>
        <p:nvGraphicFramePr>
          <p:cNvPr id="5" name="Table Placeholder 4">
            <a:extLst>
              <a:ext uri="{FF2B5EF4-FFF2-40B4-BE49-F238E27FC236}">
                <a16:creationId xmlns:a16="http://schemas.microsoft.com/office/drawing/2014/main" id="{942CBDEF-F33F-4438-B3EA-74D506469826}"/>
              </a:ext>
            </a:extLst>
          </p:cNvPr>
          <p:cNvGraphicFramePr>
            <a:graphicFrameLocks noGrp="1"/>
          </p:cNvGraphicFramePr>
          <p:nvPr>
            <p:ph type="tbl" sz="quarter" idx="13"/>
            <p:extLst>
              <p:ext uri="{D42A27DB-BD31-4B8C-83A1-F6EECF244321}">
                <p14:modId xmlns:p14="http://schemas.microsoft.com/office/powerpoint/2010/main" val="2204758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76323885"/>
                    </a:ext>
                  </a:extLst>
                </a:gridCol>
                <a:gridCol w="658368">
                  <a:extLst>
                    <a:ext uri="{9D8B030D-6E8A-4147-A177-3AD203B41FA5}">
                      <a16:colId xmlns:a16="http://schemas.microsoft.com/office/drawing/2014/main" val="1844554478"/>
                    </a:ext>
                  </a:extLst>
                </a:gridCol>
                <a:gridCol w="822960">
                  <a:extLst>
                    <a:ext uri="{9D8B030D-6E8A-4147-A177-3AD203B41FA5}">
                      <a16:colId xmlns:a16="http://schemas.microsoft.com/office/drawing/2014/main" val="1448131214"/>
                    </a:ext>
                  </a:extLst>
                </a:gridCol>
                <a:gridCol w="329184">
                  <a:extLst>
                    <a:ext uri="{9D8B030D-6E8A-4147-A177-3AD203B41FA5}">
                      <a16:colId xmlns:a16="http://schemas.microsoft.com/office/drawing/2014/main" val="1747479723"/>
                    </a:ext>
                  </a:extLst>
                </a:gridCol>
                <a:gridCol w="329184">
                  <a:extLst>
                    <a:ext uri="{9D8B030D-6E8A-4147-A177-3AD203B41FA5}">
                      <a16:colId xmlns:a16="http://schemas.microsoft.com/office/drawing/2014/main" val="1823999086"/>
                    </a:ext>
                  </a:extLst>
                </a:gridCol>
                <a:gridCol w="329184">
                  <a:extLst>
                    <a:ext uri="{9D8B030D-6E8A-4147-A177-3AD203B41FA5}">
                      <a16:colId xmlns:a16="http://schemas.microsoft.com/office/drawing/2014/main" val="2689975968"/>
                    </a:ext>
                  </a:extLst>
                </a:gridCol>
                <a:gridCol w="329184">
                  <a:extLst>
                    <a:ext uri="{9D8B030D-6E8A-4147-A177-3AD203B41FA5}">
                      <a16:colId xmlns:a16="http://schemas.microsoft.com/office/drawing/2014/main" val="1575704679"/>
                    </a:ext>
                  </a:extLst>
                </a:gridCol>
                <a:gridCol w="329184">
                  <a:extLst>
                    <a:ext uri="{9D8B030D-6E8A-4147-A177-3AD203B41FA5}">
                      <a16:colId xmlns:a16="http://schemas.microsoft.com/office/drawing/2014/main" val="2575274422"/>
                    </a:ext>
                  </a:extLst>
                </a:gridCol>
                <a:gridCol w="329184">
                  <a:extLst>
                    <a:ext uri="{9D8B030D-6E8A-4147-A177-3AD203B41FA5}">
                      <a16:colId xmlns:a16="http://schemas.microsoft.com/office/drawing/2014/main" val="1665295892"/>
                    </a:ext>
                  </a:extLst>
                </a:gridCol>
                <a:gridCol w="329184">
                  <a:extLst>
                    <a:ext uri="{9D8B030D-6E8A-4147-A177-3AD203B41FA5}">
                      <a16:colId xmlns:a16="http://schemas.microsoft.com/office/drawing/2014/main" val="3468164542"/>
                    </a:ext>
                  </a:extLst>
                </a:gridCol>
                <a:gridCol w="329184">
                  <a:extLst>
                    <a:ext uri="{9D8B030D-6E8A-4147-A177-3AD203B41FA5}">
                      <a16:colId xmlns:a16="http://schemas.microsoft.com/office/drawing/2014/main" val="4292000671"/>
                    </a:ext>
                  </a:extLst>
                </a:gridCol>
                <a:gridCol w="329184">
                  <a:extLst>
                    <a:ext uri="{9D8B030D-6E8A-4147-A177-3AD203B41FA5}">
                      <a16:colId xmlns:a16="http://schemas.microsoft.com/office/drawing/2014/main" val="1765867569"/>
                    </a:ext>
                  </a:extLst>
                </a:gridCol>
                <a:gridCol w="329184">
                  <a:extLst>
                    <a:ext uri="{9D8B030D-6E8A-4147-A177-3AD203B41FA5}">
                      <a16:colId xmlns:a16="http://schemas.microsoft.com/office/drawing/2014/main" val="383888673"/>
                    </a:ext>
                  </a:extLst>
                </a:gridCol>
                <a:gridCol w="329184">
                  <a:extLst>
                    <a:ext uri="{9D8B030D-6E8A-4147-A177-3AD203B41FA5}">
                      <a16:colId xmlns:a16="http://schemas.microsoft.com/office/drawing/2014/main" val="2237752117"/>
                    </a:ext>
                  </a:extLst>
                </a:gridCol>
                <a:gridCol w="329184">
                  <a:extLst>
                    <a:ext uri="{9D8B030D-6E8A-4147-A177-3AD203B41FA5}">
                      <a16:colId xmlns:a16="http://schemas.microsoft.com/office/drawing/2014/main" val="1401788457"/>
                    </a:ext>
                  </a:extLst>
                </a:gridCol>
                <a:gridCol w="329184">
                  <a:extLst>
                    <a:ext uri="{9D8B030D-6E8A-4147-A177-3AD203B41FA5}">
                      <a16:colId xmlns:a16="http://schemas.microsoft.com/office/drawing/2014/main" val="2989957545"/>
                    </a:ext>
                  </a:extLst>
                </a:gridCol>
                <a:gridCol w="329184">
                  <a:extLst>
                    <a:ext uri="{9D8B030D-6E8A-4147-A177-3AD203B41FA5}">
                      <a16:colId xmlns:a16="http://schemas.microsoft.com/office/drawing/2014/main" val="221617072"/>
                    </a:ext>
                  </a:extLst>
                </a:gridCol>
                <a:gridCol w="329184">
                  <a:extLst>
                    <a:ext uri="{9D8B030D-6E8A-4147-A177-3AD203B41FA5}">
                      <a16:colId xmlns:a16="http://schemas.microsoft.com/office/drawing/2014/main" val="1761520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927200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Deutschland - 2025-01-06 15:00:03</a:t>
                      </a:r>
                      <a:r>
                        <a:rPr kumimoji="0" lang="en-US" sz="1000" b="0" i="0" u="none" strike="noStrike" kern="1200" cap="none" spc="0" normalizeH="0" baseline="0" noProof="0">
                          <a:ln>
                            <a:noFill/>
                          </a:ln>
                          <a:solidFill>
                            <a:prstClr val="black"/>
                          </a:solidFill>
                          <a:effectLst/>
                          <a:uLnTx/>
                          <a:uFillTx/>
                          <a:latin typeface="Calibri"/>
                          <a:ea typeface="+mn-ea"/>
                          <a:cs typeface="+mn-cs"/>
                        </a:rPr>
                        <a:t>
 Verwandle dein Badezimmer mit der GROHE Cubeo!
Erhältlich in den Größen S, M und XL sowie in den Farben Chrom oder Matt Black, passt sich das Design perfekt an verschiedene Badezimmerstile an. Die minimalistische Formgebung verleiht deinem Raum einen modernen Hauch von Eleganz.
#GROHE #GROHECubeo #InteriorInspo #Designtrends #Chrom #MattBlack #Minimalismus #Badezimmerinspiration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https://i.ytimg.com/vi/5SGojaJu4aA/hqdefault.jpg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403234335"/>
                  </a:ext>
                </a:extLst>
              </a:tr>
            </a:tbl>
          </a:graphicData>
        </a:graphic>
      </p:graphicFrame>
      <p:sp>
        <p:nvSpPr>
          <p:cNvPr id="4" name="Text Placeholder 3">
            <a:extLst>
              <a:ext uri="{FF2B5EF4-FFF2-40B4-BE49-F238E27FC236}">
                <a16:creationId xmlns:a16="http://schemas.microsoft.com/office/drawing/2014/main" id="{5367C6A3-0343-4F1D-8C5D-560588BAC6B5}"/>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31065110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64803-56FB-4C3A-9760-F5890391C22D}"/>
              </a:ext>
            </a:extLst>
          </p:cNvPr>
          <p:cNvSpPr>
            <a:spLocks noGrp="1"/>
          </p:cNvSpPr>
          <p:nvPr>
            <p:ph type="title"/>
          </p:nvPr>
        </p:nvSpPr>
        <p:spPr/>
        <p:txBody>
          <a:bodyPr/>
          <a:lstStyle/>
          <a:p>
            <a:r>
              <a:rPr lang="en-US"/>
              <a:t>Youtube Private Videos Table | 13 groups and 33 profiles - 23 of 26</a:t>
            </a:r>
          </a:p>
        </p:txBody>
      </p:sp>
      <p:graphicFrame>
        <p:nvGraphicFramePr>
          <p:cNvPr id="5" name="Table Placeholder 4">
            <a:extLst>
              <a:ext uri="{FF2B5EF4-FFF2-40B4-BE49-F238E27FC236}">
                <a16:creationId xmlns:a16="http://schemas.microsoft.com/office/drawing/2014/main" id="{FFC0BD05-85A8-4112-BCF7-876BC614FA2B}"/>
              </a:ext>
            </a:extLst>
          </p:cNvPr>
          <p:cNvGraphicFramePr>
            <a:graphicFrameLocks noGrp="1"/>
          </p:cNvGraphicFramePr>
          <p:nvPr>
            <p:ph type="tbl" sz="quarter" idx="13"/>
            <p:extLst>
              <p:ext uri="{D42A27DB-BD31-4B8C-83A1-F6EECF244321}">
                <p14:modId xmlns:p14="http://schemas.microsoft.com/office/powerpoint/2010/main" val="1750627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00924147"/>
                    </a:ext>
                  </a:extLst>
                </a:gridCol>
                <a:gridCol w="658368">
                  <a:extLst>
                    <a:ext uri="{9D8B030D-6E8A-4147-A177-3AD203B41FA5}">
                      <a16:colId xmlns:a16="http://schemas.microsoft.com/office/drawing/2014/main" val="1090676542"/>
                    </a:ext>
                  </a:extLst>
                </a:gridCol>
                <a:gridCol w="822960">
                  <a:extLst>
                    <a:ext uri="{9D8B030D-6E8A-4147-A177-3AD203B41FA5}">
                      <a16:colId xmlns:a16="http://schemas.microsoft.com/office/drawing/2014/main" val="1682887076"/>
                    </a:ext>
                  </a:extLst>
                </a:gridCol>
                <a:gridCol w="329184">
                  <a:extLst>
                    <a:ext uri="{9D8B030D-6E8A-4147-A177-3AD203B41FA5}">
                      <a16:colId xmlns:a16="http://schemas.microsoft.com/office/drawing/2014/main" val="1136297433"/>
                    </a:ext>
                  </a:extLst>
                </a:gridCol>
                <a:gridCol w="329184">
                  <a:extLst>
                    <a:ext uri="{9D8B030D-6E8A-4147-A177-3AD203B41FA5}">
                      <a16:colId xmlns:a16="http://schemas.microsoft.com/office/drawing/2014/main" val="3002205523"/>
                    </a:ext>
                  </a:extLst>
                </a:gridCol>
                <a:gridCol w="329184">
                  <a:extLst>
                    <a:ext uri="{9D8B030D-6E8A-4147-A177-3AD203B41FA5}">
                      <a16:colId xmlns:a16="http://schemas.microsoft.com/office/drawing/2014/main" val="2755336418"/>
                    </a:ext>
                  </a:extLst>
                </a:gridCol>
                <a:gridCol w="329184">
                  <a:extLst>
                    <a:ext uri="{9D8B030D-6E8A-4147-A177-3AD203B41FA5}">
                      <a16:colId xmlns:a16="http://schemas.microsoft.com/office/drawing/2014/main" val="154130115"/>
                    </a:ext>
                  </a:extLst>
                </a:gridCol>
                <a:gridCol w="329184">
                  <a:extLst>
                    <a:ext uri="{9D8B030D-6E8A-4147-A177-3AD203B41FA5}">
                      <a16:colId xmlns:a16="http://schemas.microsoft.com/office/drawing/2014/main" val="1297285333"/>
                    </a:ext>
                  </a:extLst>
                </a:gridCol>
                <a:gridCol w="329184">
                  <a:extLst>
                    <a:ext uri="{9D8B030D-6E8A-4147-A177-3AD203B41FA5}">
                      <a16:colId xmlns:a16="http://schemas.microsoft.com/office/drawing/2014/main" val="2526347166"/>
                    </a:ext>
                  </a:extLst>
                </a:gridCol>
                <a:gridCol w="329184">
                  <a:extLst>
                    <a:ext uri="{9D8B030D-6E8A-4147-A177-3AD203B41FA5}">
                      <a16:colId xmlns:a16="http://schemas.microsoft.com/office/drawing/2014/main" val="1981348858"/>
                    </a:ext>
                  </a:extLst>
                </a:gridCol>
                <a:gridCol w="329184">
                  <a:extLst>
                    <a:ext uri="{9D8B030D-6E8A-4147-A177-3AD203B41FA5}">
                      <a16:colId xmlns:a16="http://schemas.microsoft.com/office/drawing/2014/main" val="4066659559"/>
                    </a:ext>
                  </a:extLst>
                </a:gridCol>
                <a:gridCol w="329184">
                  <a:extLst>
                    <a:ext uri="{9D8B030D-6E8A-4147-A177-3AD203B41FA5}">
                      <a16:colId xmlns:a16="http://schemas.microsoft.com/office/drawing/2014/main" val="1042996471"/>
                    </a:ext>
                  </a:extLst>
                </a:gridCol>
                <a:gridCol w="329184">
                  <a:extLst>
                    <a:ext uri="{9D8B030D-6E8A-4147-A177-3AD203B41FA5}">
                      <a16:colId xmlns:a16="http://schemas.microsoft.com/office/drawing/2014/main" val="808243063"/>
                    </a:ext>
                  </a:extLst>
                </a:gridCol>
                <a:gridCol w="329184">
                  <a:extLst>
                    <a:ext uri="{9D8B030D-6E8A-4147-A177-3AD203B41FA5}">
                      <a16:colId xmlns:a16="http://schemas.microsoft.com/office/drawing/2014/main" val="4274974151"/>
                    </a:ext>
                  </a:extLst>
                </a:gridCol>
                <a:gridCol w="329184">
                  <a:extLst>
                    <a:ext uri="{9D8B030D-6E8A-4147-A177-3AD203B41FA5}">
                      <a16:colId xmlns:a16="http://schemas.microsoft.com/office/drawing/2014/main" val="3122918687"/>
                    </a:ext>
                  </a:extLst>
                </a:gridCol>
                <a:gridCol w="329184">
                  <a:extLst>
                    <a:ext uri="{9D8B030D-6E8A-4147-A177-3AD203B41FA5}">
                      <a16:colId xmlns:a16="http://schemas.microsoft.com/office/drawing/2014/main" val="1213740697"/>
                    </a:ext>
                  </a:extLst>
                </a:gridCol>
                <a:gridCol w="329184">
                  <a:extLst>
                    <a:ext uri="{9D8B030D-6E8A-4147-A177-3AD203B41FA5}">
                      <a16:colId xmlns:a16="http://schemas.microsoft.com/office/drawing/2014/main" val="4036036380"/>
                    </a:ext>
                  </a:extLst>
                </a:gridCol>
                <a:gridCol w="329184">
                  <a:extLst>
                    <a:ext uri="{9D8B030D-6E8A-4147-A177-3AD203B41FA5}">
                      <a16:colId xmlns:a16="http://schemas.microsoft.com/office/drawing/2014/main" val="780654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873318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GROHE France - 2024-11-27 15:48:00</a:t>
                      </a:r>
                      <a:r>
                        <a:rPr kumimoji="0" lang="fr-FR" sz="1000" b="0" i="0" u="none" strike="noStrike" kern="1200" cap="none" spc="0" normalizeH="0" baseline="0" noProof="0">
                          <a:ln>
                            <a:noFill/>
                          </a:ln>
                          <a:solidFill>
                            <a:prstClr val="black"/>
                          </a:solidFill>
                          <a:effectLst/>
                          <a:uLnTx/>
                          <a:uFillTx/>
                          <a:latin typeface="Calibri"/>
                          <a:ea typeface="+mn-ea"/>
                          <a:cs typeface="+mn-cs"/>
                        </a:rPr>
                        <a:t>
 Avec la gamme GROHE Cubeo, transformez votre salle de bains en un espace design à prix doux. Dans cette vidéo, plongez au cœur d’une gamme aux bords arrondis alliant élégance et fonctionnalités.
✅ Pourquoi choisir GROHE Cubeo ?
La haute qualité 
Un design adaptable
Les différentes tailles
Plusieurs couleurs
📌 Besoin d’inspiration ? Découvrez toute la gamme sur grohe.fr et laissez-vous guider.
👉 Abonnez-vous à notre chaîne pour ne rien manquer des nouveautés GROHE.
#GROHE #Cubeo #Design #SalleDeBainHautDeGamme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https://i.ytimg.com/vi/JhuxkRTXhFQ/hqdefault.jpg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877245063"/>
                  </a:ext>
                </a:extLst>
              </a:tr>
            </a:tbl>
          </a:graphicData>
        </a:graphic>
      </p:graphicFrame>
      <p:sp>
        <p:nvSpPr>
          <p:cNvPr id="4" name="Text Placeholder 3">
            <a:extLst>
              <a:ext uri="{FF2B5EF4-FFF2-40B4-BE49-F238E27FC236}">
                <a16:creationId xmlns:a16="http://schemas.microsoft.com/office/drawing/2014/main" id="{400DFA79-97BC-4D4B-9C93-55F30C7C4CC3}"/>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39154482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32A04-9D0E-4111-9176-871F3DE8E7B0}"/>
              </a:ext>
            </a:extLst>
          </p:cNvPr>
          <p:cNvSpPr>
            <a:spLocks noGrp="1"/>
          </p:cNvSpPr>
          <p:nvPr>
            <p:ph type="title"/>
          </p:nvPr>
        </p:nvSpPr>
        <p:spPr/>
        <p:txBody>
          <a:bodyPr/>
          <a:lstStyle/>
          <a:p>
            <a:r>
              <a:rPr lang="en-US"/>
              <a:t>Youtube Private Videos Table | 13 groups and 33 profiles - 24 of 26</a:t>
            </a:r>
          </a:p>
        </p:txBody>
      </p:sp>
      <p:graphicFrame>
        <p:nvGraphicFramePr>
          <p:cNvPr id="5" name="Table Placeholder 4">
            <a:extLst>
              <a:ext uri="{FF2B5EF4-FFF2-40B4-BE49-F238E27FC236}">
                <a16:creationId xmlns:a16="http://schemas.microsoft.com/office/drawing/2014/main" id="{EF85E7EC-048D-4F04-A4FA-FDA19552F614}"/>
              </a:ext>
            </a:extLst>
          </p:cNvPr>
          <p:cNvGraphicFramePr>
            <a:graphicFrameLocks noGrp="1"/>
          </p:cNvGraphicFramePr>
          <p:nvPr>
            <p:ph type="tbl" sz="quarter" idx="13"/>
            <p:extLst>
              <p:ext uri="{D42A27DB-BD31-4B8C-83A1-F6EECF244321}">
                <p14:modId xmlns:p14="http://schemas.microsoft.com/office/powerpoint/2010/main" val="2975229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35899000"/>
                    </a:ext>
                  </a:extLst>
                </a:gridCol>
                <a:gridCol w="658368">
                  <a:extLst>
                    <a:ext uri="{9D8B030D-6E8A-4147-A177-3AD203B41FA5}">
                      <a16:colId xmlns:a16="http://schemas.microsoft.com/office/drawing/2014/main" val="2682379857"/>
                    </a:ext>
                  </a:extLst>
                </a:gridCol>
                <a:gridCol w="822960">
                  <a:extLst>
                    <a:ext uri="{9D8B030D-6E8A-4147-A177-3AD203B41FA5}">
                      <a16:colId xmlns:a16="http://schemas.microsoft.com/office/drawing/2014/main" val="1440794301"/>
                    </a:ext>
                  </a:extLst>
                </a:gridCol>
                <a:gridCol w="329184">
                  <a:extLst>
                    <a:ext uri="{9D8B030D-6E8A-4147-A177-3AD203B41FA5}">
                      <a16:colId xmlns:a16="http://schemas.microsoft.com/office/drawing/2014/main" val="1028693963"/>
                    </a:ext>
                  </a:extLst>
                </a:gridCol>
                <a:gridCol w="329184">
                  <a:extLst>
                    <a:ext uri="{9D8B030D-6E8A-4147-A177-3AD203B41FA5}">
                      <a16:colId xmlns:a16="http://schemas.microsoft.com/office/drawing/2014/main" val="2532264035"/>
                    </a:ext>
                  </a:extLst>
                </a:gridCol>
                <a:gridCol w="329184">
                  <a:extLst>
                    <a:ext uri="{9D8B030D-6E8A-4147-A177-3AD203B41FA5}">
                      <a16:colId xmlns:a16="http://schemas.microsoft.com/office/drawing/2014/main" val="900417144"/>
                    </a:ext>
                  </a:extLst>
                </a:gridCol>
                <a:gridCol w="329184">
                  <a:extLst>
                    <a:ext uri="{9D8B030D-6E8A-4147-A177-3AD203B41FA5}">
                      <a16:colId xmlns:a16="http://schemas.microsoft.com/office/drawing/2014/main" val="2151281542"/>
                    </a:ext>
                  </a:extLst>
                </a:gridCol>
                <a:gridCol w="329184">
                  <a:extLst>
                    <a:ext uri="{9D8B030D-6E8A-4147-A177-3AD203B41FA5}">
                      <a16:colId xmlns:a16="http://schemas.microsoft.com/office/drawing/2014/main" val="3868709324"/>
                    </a:ext>
                  </a:extLst>
                </a:gridCol>
                <a:gridCol w="329184">
                  <a:extLst>
                    <a:ext uri="{9D8B030D-6E8A-4147-A177-3AD203B41FA5}">
                      <a16:colId xmlns:a16="http://schemas.microsoft.com/office/drawing/2014/main" val="2915895444"/>
                    </a:ext>
                  </a:extLst>
                </a:gridCol>
                <a:gridCol w="329184">
                  <a:extLst>
                    <a:ext uri="{9D8B030D-6E8A-4147-A177-3AD203B41FA5}">
                      <a16:colId xmlns:a16="http://schemas.microsoft.com/office/drawing/2014/main" val="1603964104"/>
                    </a:ext>
                  </a:extLst>
                </a:gridCol>
                <a:gridCol w="329184">
                  <a:extLst>
                    <a:ext uri="{9D8B030D-6E8A-4147-A177-3AD203B41FA5}">
                      <a16:colId xmlns:a16="http://schemas.microsoft.com/office/drawing/2014/main" val="3978010751"/>
                    </a:ext>
                  </a:extLst>
                </a:gridCol>
                <a:gridCol w="329184">
                  <a:extLst>
                    <a:ext uri="{9D8B030D-6E8A-4147-A177-3AD203B41FA5}">
                      <a16:colId xmlns:a16="http://schemas.microsoft.com/office/drawing/2014/main" val="839498468"/>
                    </a:ext>
                  </a:extLst>
                </a:gridCol>
                <a:gridCol w="329184">
                  <a:extLst>
                    <a:ext uri="{9D8B030D-6E8A-4147-A177-3AD203B41FA5}">
                      <a16:colId xmlns:a16="http://schemas.microsoft.com/office/drawing/2014/main" val="2383917695"/>
                    </a:ext>
                  </a:extLst>
                </a:gridCol>
                <a:gridCol w="329184">
                  <a:extLst>
                    <a:ext uri="{9D8B030D-6E8A-4147-A177-3AD203B41FA5}">
                      <a16:colId xmlns:a16="http://schemas.microsoft.com/office/drawing/2014/main" val="3731965557"/>
                    </a:ext>
                  </a:extLst>
                </a:gridCol>
                <a:gridCol w="329184">
                  <a:extLst>
                    <a:ext uri="{9D8B030D-6E8A-4147-A177-3AD203B41FA5}">
                      <a16:colId xmlns:a16="http://schemas.microsoft.com/office/drawing/2014/main" val="353648137"/>
                    </a:ext>
                  </a:extLst>
                </a:gridCol>
                <a:gridCol w="329184">
                  <a:extLst>
                    <a:ext uri="{9D8B030D-6E8A-4147-A177-3AD203B41FA5}">
                      <a16:colId xmlns:a16="http://schemas.microsoft.com/office/drawing/2014/main" val="381195660"/>
                    </a:ext>
                  </a:extLst>
                </a:gridCol>
                <a:gridCol w="329184">
                  <a:extLst>
                    <a:ext uri="{9D8B030D-6E8A-4147-A177-3AD203B41FA5}">
                      <a16:colId xmlns:a16="http://schemas.microsoft.com/office/drawing/2014/main" val="4275440467"/>
                    </a:ext>
                  </a:extLst>
                </a:gridCol>
                <a:gridCol w="329184">
                  <a:extLst>
                    <a:ext uri="{9D8B030D-6E8A-4147-A177-3AD203B41FA5}">
                      <a16:colId xmlns:a16="http://schemas.microsoft.com/office/drawing/2014/main" val="129693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76556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a:t>
                      </a:r>
                      <a:r>
                        <a:rPr kumimoji="0" lang="az-Cyrl-AZ" sz="1000" b="1" i="0" u="none" strike="noStrike" kern="1200" cap="none" spc="0" normalizeH="0" baseline="0" noProof="0">
                          <a:ln>
                            <a:noFill/>
                          </a:ln>
                          <a:solidFill>
                            <a:prstClr val="black"/>
                          </a:solidFill>
                          <a:effectLst/>
                          <a:uLnTx/>
                          <a:uFillTx/>
                          <a:latin typeface="Calibri"/>
                          <a:ea typeface="+mn-ea"/>
                          <a:cs typeface="+mn-cs"/>
                        </a:rPr>
                        <a:t>Україна - 2024-08-30 15:41:32</a:t>
                      </a:r>
                      <a:r>
                        <a:rPr kumimoji="0" lang="az-Cyrl-AZ" sz="1000" b="0" i="0" u="none" strike="noStrike" kern="1200" cap="none" spc="0" normalizeH="0" baseline="0" noProof="0">
                          <a:ln>
                            <a:noFill/>
                          </a:ln>
                          <a:solidFill>
                            <a:prstClr val="black"/>
                          </a:solidFill>
                          <a:effectLst/>
                          <a:uLnTx/>
                          <a:uFillTx/>
                          <a:latin typeface="Calibri"/>
                          <a:ea typeface="+mn-ea"/>
                          <a:cs typeface="+mn-cs"/>
                        </a:rPr>
                        <a:t>
 Оновіть свою ванну кімнату із змішувачем </a:t>
                      </a:r>
                      <a:r>
                        <a:rPr kumimoji="0" lang="en-US" sz="1000" b="0" i="0" u="none" strike="noStrike" kern="1200" cap="none" spc="0" normalizeH="0" baseline="0" noProof="0">
                          <a:ln>
                            <a:noFill/>
                          </a:ln>
                          <a:solidFill>
                            <a:prstClr val="black"/>
                          </a:solidFill>
                          <a:effectLst/>
                          <a:uLnTx/>
                          <a:uFillTx/>
                          <a:latin typeface="Calibri"/>
                          <a:ea typeface="+mn-ea"/>
                          <a:cs typeface="+mn-cs"/>
                        </a:rPr>
                        <a:t>GROHE Cubeo!
https://www.grohe.ua/uk_ua/vannaja-kollekcii/cubeo.html
</a:t>
                      </a:r>
                      <a:r>
                        <a:rPr kumimoji="0" lang="az-Cyrl-AZ" sz="1000" b="0" i="0" u="none" strike="noStrike" kern="1200" cap="none" spc="0" normalizeH="0" baseline="0" noProof="0">
                          <a:ln>
                            <a:noFill/>
                          </a:ln>
                          <a:solidFill>
                            <a:prstClr val="black"/>
                          </a:solidFill>
                          <a:effectLst/>
                          <a:uLnTx/>
                          <a:uFillTx/>
                          <a:latin typeface="Calibri"/>
                          <a:ea typeface="+mn-ea"/>
                          <a:cs typeface="+mn-cs"/>
                        </a:rPr>
                        <a:t>Універсальний дизайн </a:t>
                      </a:r>
                      <a:r>
                        <a:rPr kumimoji="0" lang="en-US" sz="1000" b="0" i="0" u="none" strike="noStrike" kern="1200" cap="none" spc="0" normalizeH="0" baseline="0" noProof="0">
                          <a:ln>
                            <a:noFill/>
                          </a:ln>
                          <a:solidFill>
                            <a:prstClr val="black"/>
                          </a:solidFill>
                          <a:effectLst/>
                          <a:uLnTx/>
                          <a:uFillTx/>
                          <a:latin typeface="Calibri"/>
                          <a:ea typeface="+mn-ea"/>
                          <a:cs typeface="+mn-cs"/>
                        </a:rPr>
                        <a:t>GROHE Cubeo </a:t>
                      </a:r>
                      <a:r>
                        <a:rPr kumimoji="0" lang="az-Cyrl-AZ" sz="1000" b="0" i="0" u="none" strike="noStrike" kern="1200" cap="none" spc="0" normalizeH="0" baseline="0" noProof="0">
                          <a:ln>
                            <a:noFill/>
                          </a:ln>
                          <a:solidFill>
                            <a:prstClr val="black"/>
                          </a:solidFill>
                          <a:effectLst/>
                          <a:uLnTx/>
                          <a:uFillTx/>
                          <a:latin typeface="Calibri"/>
                          <a:ea typeface="+mn-ea"/>
                          <a:cs typeface="+mn-cs"/>
                        </a:rPr>
                        <a:t>із вибором між розмірами </a:t>
                      </a:r>
                      <a:r>
                        <a:rPr kumimoji="0" lang="en-US" sz="1000" b="0" i="0" u="none" strike="noStrike" kern="1200" cap="none" spc="0" normalizeH="0" baseline="0" noProof="0">
                          <a:ln>
                            <a:noFill/>
                          </a:ln>
                          <a:solidFill>
                            <a:prstClr val="black"/>
                          </a:solidFill>
                          <a:effectLst/>
                          <a:uLnTx/>
                          <a:uFillTx/>
                          <a:latin typeface="Calibri"/>
                          <a:ea typeface="+mn-ea"/>
                          <a:cs typeface="+mn-cs"/>
                        </a:rPr>
                        <a:t>S, M </a:t>
                      </a:r>
                      <a:r>
                        <a:rPr kumimoji="0" lang="az-Cyrl-AZ" sz="1000" b="0" i="0" u="none" strike="noStrike" kern="1200" cap="none" spc="0" normalizeH="0" baseline="0" noProof="0">
                          <a:ln>
                            <a:noFill/>
                          </a:ln>
                          <a:solidFill>
                            <a:prstClr val="black"/>
                          </a:solidFill>
                          <a:effectLst/>
                          <a:uLnTx/>
                          <a:uFillTx/>
                          <a:latin typeface="Calibri"/>
                          <a:ea typeface="+mn-ea"/>
                          <a:cs typeface="+mn-cs"/>
                        </a:rPr>
                        <a:t>та </a:t>
                      </a:r>
                      <a:r>
                        <a:rPr kumimoji="0" lang="en-US" sz="1000" b="0" i="0" u="none" strike="noStrike" kern="1200" cap="none" spc="0" normalizeH="0" baseline="0" noProof="0">
                          <a:ln>
                            <a:noFill/>
                          </a:ln>
                          <a:solidFill>
                            <a:prstClr val="black"/>
                          </a:solidFill>
                          <a:effectLst/>
                          <a:uLnTx/>
                          <a:uFillTx/>
                          <a:latin typeface="Calibri"/>
                          <a:ea typeface="+mn-ea"/>
                          <a:cs typeface="+mn-cs"/>
                        </a:rPr>
                        <a:t>XL, </a:t>
                      </a:r>
                      <a:r>
                        <a:rPr kumimoji="0" lang="az-Cyrl-AZ" sz="1000" b="0" i="0" u="none" strike="noStrike" kern="1200" cap="none" spc="0" normalizeH="0" baseline="0" noProof="0">
                          <a:ln>
                            <a:noFill/>
                          </a:ln>
                          <a:solidFill>
                            <a:prstClr val="black"/>
                          </a:solidFill>
                          <a:effectLst/>
                          <a:uLnTx/>
                          <a:uFillTx/>
                          <a:latin typeface="Calibri"/>
                          <a:ea typeface="+mn-ea"/>
                          <a:cs typeface="+mn-cs"/>
                        </a:rPr>
                        <a:t>а також вибір покриття – хром або матовий чорний – без зусиль доповнить ванні кімнати із різними інтер'єрами. Мінімалістична геометрія додасть будь-якому приміщенню нотку сучасної вишуканості. 
#реновація #ремонт #</a:t>
                      </a:r>
                      <a:r>
                        <a:rPr kumimoji="0" lang="en-US" sz="1000" b="0" i="0" u="none" strike="noStrike" kern="1200" cap="none" spc="0" normalizeH="0" baseline="0" noProof="0">
                          <a:ln>
                            <a:noFill/>
                          </a:ln>
                          <a:solidFill>
                            <a:prstClr val="black"/>
                          </a:solidFill>
                          <a:effectLst/>
                          <a:uLnTx/>
                          <a:uFillTx/>
                          <a:latin typeface="Calibri"/>
                          <a:ea typeface="+mn-ea"/>
                          <a:cs typeface="+mn-cs"/>
                        </a:rPr>
                        <a:t>GROHECubeo #</a:t>
                      </a:r>
                      <a:r>
                        <a:rPr kumimoji="0" lang="az-Cyrl-AZ" sz="1000" b="0" i="0" u="none" strike="noStrike" kern="1200" cap="none" spc="0" normalizeH="0" baseline="0" noProof="0">
                          <a:ln>
                            <a:noFill/>
                          </a:ln>
                          <a:solidFill>
                            <a:prstClr val="black"/>
                          </a:solidFill>
                          <a:effectLst/>
                          <a:uLnTx/>
                          <a:uFillTx/>
                          <a:latin typeface="Calibri"/>
                          <a:ea typeface="+mn-ea"/>
                          <a:cs typeface="+mn-cs"/>
                        </a:rPr>
                        <a:t>ванна #</a:t>
                      </a: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https://i.ytimg.com/vi/hjPXCqFLSek/hqdefault.jpg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339302796"/>
                  </a:ext>
                </a:extLst>
              </a:tr>
            </a:tbl>
          </a:graphicData>
        </a:graphic>
      </p:graphicFrame>
      <p:sp>
        <p:nvSpPr>
          <p:cNvPr id="4" name="Text Placeholder 3">
            <a:extLst>
              <a:ext uri="{FF2B5EF4-FFF2-40B4-BE49-F238E27FC236}">
                <a16:creationId xmlns:a16="http://schemas.microsoft.com/office/drawing/2014/main" id="{937372C3-78A5-4A44-941C-06F26A068C11}"/>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20025546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5EE6C-6ED9-4E65-9D91-E2283D561863}"/>
              </a:ext>
            </a:extLst>
          </p:cNvPr>
          <p:cNvSpPr>
            <a:spLocks noGrp="1"/>
          </p:cNvSpPr>
          <p:nvPr>
            <p:ph type="title"/>
          </p:nvPr>
        </p:nvSpPr>
        <p:spPr/>
        <p:txBody>
          <a:bodyPr/>
          <a:lstStyle/>
          <a:p>
            <a:r>
              <a:rPr lang="en-US"/>
              <a:t>Youtube Private Videos Table | 13 groups and 33 profiles - 25 of 26</a:t>
            </a:r>
          </a:p>
        </p:txBody>
      </p:sp>
      <p:graphicFrame>
        <p:nvGraphicFramePr>
          <p:cNvPr id="5" name="Table Placeholder 4">
            <a:extLst>
              <a:ext uri="{FF2B5EF4-FFF2-40B4-BE49-F238E27FC236}">
                <a16:creationId xmlns:a16="http://schemas.microsoft.com/office/drawing/2014/main" id="{FD2DB547-4F27-4FCC-95BF-1C4DE000E87B}"/>
              </a:ext>
            </a:extLst>
          </p:cNvPr>
          <p:cNvGraphicFramePr>
            <a:graphicFrameLocks noGrp="1"/>
          </p:cNvGraphicFramePr>
          <p:nvPr>
            <p:ph type="tbl" sz="quarter" idx="13"/>
            <p:extLst>
              <p:ext uri="{D42A27DB-BD31-4B8C-83A1-F6EECF244321}">
                <p14:modId xmlns:p14="http://schemas.microsoft.com/office/powerpoint/2010/main" val="1984615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51254279"/>
                    </a:ext>
                  </a:extLst>
                </a:gridCol>
                <a:gridCol w="658368">
                  <a:extLst>
                    <a:ext uri="{9D8B030D-6E8A-4147-A177-3AD203B41FA5}">
                      <a16:colId xmlns:a16="http://schemas.microsoft.com/office/drawing/2014/main" val="3295749559"/>
                    </a:ext>
                  </a:extLst>
                </a:gridCol>
                <a:gridCol w="822960">
                  <a:extLst>
                    <a:ext uri="{9D8B030D-6E8A-4147-A177-3AD203B41FA5}">
                      <a16:colId xmlns:a16="http://schemas.microsoft.com/office/drawing/2014/main" val="3745035292"/>
                    </a:ext>
                  </a:extLst>
                </a:gridCol>
                <a:gridCol w="329184">
                  <a:extLst>
                    <a:ext uri="{9D8B030D-6E8A-4147-A177-3AD203B41FA5}">
                      <a16:colId xmlns:a16="http://schemas.microsoft.com/office/drawing/2014/main" val="811852145"/>
                    </a:ext>
                  </a:extLst>
                </a:gridCol>
                <a:gridCol w="329184">
                  <a:extLst>
                    <a:ext uri="{9D8B030D-6E8A-4147-A177-3AD203B41FA5}">
                      <a16:colId xmlns:a16="http://schemas.microsoft.com/office/drawing/2014/main" val="2593045980"/>
                    </a:ext>
                  </a:extLst>
                </a:gridCol>
                <a:gridCol w="329184">
                  <a:extLst>
                    <a:ext uri="{9D8B030D-6E8A-4147-A177-3AD203B41FA5}">
                      <a16:colId xmlns:a16="http://schemas.microsoft.com/office/drawing/2014/main" val="3594305210"/>
                    </a:ext>
                  </a:extLst>
                </a:gridCol>
                <a:gridCol w="329184">
                  <a:extLst>
                    <a:ext uri="{9D8B030D-6E8A-4147-A177-3AD203B41FA5}">
                      <a16:colId xmlns:a16="http://schemas.microsoft.com/office/drawing/2014/main" val="1092296333"/>
                    </a:ext>
                  </a:extLst>
                </a:gridCol>
                <a:gridCol w="329184">
                  <a:extLst>
                    <a:ext uri="{9D8B030D-6E8A-4147-A177-3AD203B41FA5}">
                      <a16:colId xmlns:a16="http://schemas.microsoft.com/office/drawing/2014/main" val="655447543"/>
                    </a:ext>
                  </a:extLst>
                </a:gridCol>
                <a:gridCol w="329184">
                  <a:extLst>
                    <a:ext uri="{9D8B030D-6E8A-4147-A177-3AD203B41FA5}">
                      <a16:colId xmlns:a16="http://schemas.microsoft.com/office/drawing/2014/main" val="934215883"/>
                    </a:ext>
                  </a:extLst>
                </a:gridCol>
                <a:gridCol w="329184">
                  <a:extLst>
                    <a:ext uri="{9D8B030D-6E8A-4147-A177-3AD203B41FA5}">
                      <a16:colId xmlns:a16="http://schemas.microsoft.com/office/drawing/2014/main" val="2435522905"/>
                    </a:ext>
                  </a:extLst>
                </a:gridCol>
                <a:gridCol w="329184">
                  <a:extLst>
                    <a:ext uri="{9D8B030D-6E8A-4147-A177-3AD203B41FA5}">
                      <a16:colId xmlns:a16="http://schemas.microsoft.com/office/drawing/2014/main" val="282480871"/>
                    </a:ext>
                  </a:extLst>
                </a:gridCol>
                <a:gridCol w="329184">
                  <a:extLst>
                    <a:ext uri="{9D8B030D-6E8A-4147-A177-3AD203B41FA5}">
                      <a16:colId xmlns:a16="http://schemas.microsoft.com/office/drawing/2014/main" val="1621377000"/>
                    </a:ext>
                  </a:extLst>
                </a:gridCol>
                <a:gridCol w="329184">
                  <a:extLst>
                    <a:ext uri="{9D8B030D-6E8A-4147-A177-3AD203B41FA5}">
                      <a16:colId xmlns:a16="http://schemas.microsoft.com/office/drawing/2014/main" val="2913167888"/>
                    </a:ext>
                  </a:extLst>
                </a:gridCol>
                <a:gridCol w="329184">
                  <a:extLst>
                    <a:ext uri="{9D8B030D-6E8A-4147-A177-3AD203B41FA5}">
                      <a16:colId xmlns:a16="http://schemas.microsoft.com/office/drawing/2014/main" val="2609366227"/>
                    </a:ext>
                  </a:extLst>
                </a:gridCol>
                <a:gridCol w="329184">
                  <a:extLst>
                    <a:ext uri="{9D8B030D-6E8A-4147-A177-3AD203B41FA5}">
                      <a16:colId xmlns:a16="http://schemas.microsoft.com/office/drawing/2014/main" val="3332361917"/>
                    </a:ext>
                  </a:extLst>
                </a:gridCol>
                <a:gridCol w="329184">
                  <a:extLst>
                    <a:ext uri="{9D8B030D-6E8A-4147-A177-3AD203B41FA5}">
                      <a16:colId xmlns:a16="http://schemas.microsoft.com/office/drawing/2014/main" val="3129087460"/>
                    </a:ext>
                  </a:extLst>
                </a:gridCol>
                <a:gridCol w="329184">
                  <a:extLst>
                    <a:ext uri="{9D8B030D-6E8A-4147-A177-3AD203B41FA5}">
                      <a16:colId xmlns:a16="http://schemas.microsoft.com/office/drawing/2014/main" val="801759910"/>
                    </a:ext>
                  </a:extLst>
                </a:gridCol>
                <a:gridCol w="329184">
                  <a:extLst>
                    <a:ext uri="{9D8B030D-6E8A-4147-A177-3AD203B41FA5}">
                      <a16:colId xmlns:a16="http://schemas.microsoft.com/office/drawing/2014/main" val="540142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4238992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Deutschland - 2025-01-03 15:00:30</a:t>
                      </a:r>
                      <a:r>
                        <a:rPr kumimoji="0" lang="en-US" sz="1000" b="0" i="0" u="none" strike="noStrike" kern="1200" cap="none" spc="0" normalizeH="0" baseline="0" noProof="0">
                          <a:ln>
                            <a:noFill/>
                          </a:ln>
                          <a:solidFill>
                            <a:prstClr val="black"/>
                          </a:solidFill>
                          <a:effectLst/>
                          <a:uLnTx/>
                          <a:uFillTx/>
                          <a:latin typeface="Calibri"/>
                          <a:ea typeface="+mn-ea"/>
                          <a:cs typeface="+mn-cs"/>
                        </a:rPr>
                        <a:t>
 Verwandle dein Badezimmer mit der GROHE Cubeo! ✨ Erhältlich in den Größen S, M und XL sowie in den Farben Chrom oder Matt Black, passt sich das Design perfekt an verschiedene Badezimmerstile an. Die minimalistische Formgebung verleiht deinem Raum einen modernen Hauch von Eleganz.
#GROHE #GROHECubeo #InteriorInspo #Designtrends #Chrom #MattBlack #Minimalismus #Badezimmerinspiration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https://i.ytimg.com/vi/HGo7Uh2M_Ts/hqdefault.jpg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522541558"/>
                  </a:ext>
                </a:extLst>
              </a:tr>
            </a:tbl>
          </a:graphicData>
        </a:graphic>
      </p:graphicFrame>
      <p:sp>
        <p:nvSpPr>
          <p:cNvPr id="4" name="Text Placeholder 3">
            <a:extLst>
              <a:ext uri="{FF2B5EF4-FFF2-40B4-BE49-F238E27FC236}">
                <a16:creationId xmlns:a16="http://schemas.microsoft.com/office/drawing/2014/main" id="{5C72DA33-EBBD-45BB-B81F-F7EAF97A0325}"/>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7566897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59F8C-D48A-4678-8522-3445AEE11561}"/>
              </a:ext>
            </a:extLst>
          </p:cNvPr>
          <p:cNvSpPr>
            <a:spLocks noGrp="1"/>
          </p:cNvSpPr>
          <p:nvPr>
            <p:ph type="title"/>
          </p:nvPr>
        </p:nvSpPr>
        <p:spPr/>
        <p:txBody>
          <a:bodyPr/>
          <a:lstStyle/>
          <a:p>
            <a:r>
              <a:rPr lang="en-US"/>
              <a:t>Youtube Private Videos Table | 13 groups and 33 profiles - 26 of 26</a:t>
            </a:r>
          </a:p>
        </p:txBody>
      </p:sp>
      <p:graphicFrame>
        <p:nvGraphicFramePr>
          <p:cNvPr id="5" name="Table Placeholder 4">
            <a:extLst>
              <a:ext uri="{FF2B5EF4-FFF2-40B4-BE49-F238E27FC236}">
                <a16:creationId xmlns:a16="http://schemas.microsoft.com/office/drawing/2014/main" id="{EE50A25B-980E-4F66-91A1-8BB50FA0333C}"/>
              </a:ext>
            </a:extLst>
          </p:cNvPr>
          <p:cNvGraphicFramePr>
            <a:graphicFrameLocks noGrp="1"/>
          </p:cNvGraphicFramePr>
          <p:nvPr>
            <p:ph type="tbl" sz="quarter" idx="13"/>
            <p:extLst>
              <p:ext uri="{D42A27DB-BD31-4B8C-83A1-F6EECF244321}">
                <p14:modId xmlns:p14="http://schemas.microsoft.com/office/powerpoint/2010/main" val="121954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66856436"/>
                    </a:ext>
                  </a:extLst>
                </a:gridCol>
                <a:gridCol w="658368">
                  <a:extLst>
                    <a:ext uri="{9D8B030D-6E8A-4147-A177-3AD203B41FA5}">
                      <a16:colId xmlns:a16="http://schemas.microsoft.com/office/drawing/2014/main" val="3175045651"/>
                    </a:ext>
                  </a:extLst>
                </a:gridCol>
                <a:gridCol w="822960">
                  <a:extLst>
                    <a:ext uri="{9D8B030D-6E8A-4147-A177-3AD203B41FA5}">
                      <a16:colId xmlns:a16="http://schemas.microsoft.com/office/drawing/2014/main" val="811140658"/>
                    </a:ext>
                  </a:extLst>
                </a:gridCol>
                <a:gridCol w="329184">
                  <a:extLst>
                    <a:ext uri="{9D8B030D-6E8A-4147-A177-3AD203B41FA5}">
                      <a16:colId xmlns:a16="http://schemas.microsoft.com/office/drawing/2014/main" val="4258390261"/>
                    </a:ext>
                  </a:extLst>
                </a:gridCol>
                <a:gridCol w="329184">
                  <a:extLst>
                    <a:ext uri="{9D8B030D-6E8A-4147-A177-3AD203B41FA5}">
                      <a16:colId xmlns:a16="http://schemas.microsoft.com/office/drawing/2014/main" val="2490817912"/>
                    </a:ext>
                  </a:extLst>
                </a:gridCol>
                <a:gridCol w="329184">
                  <a:extLst>
                    <a:ext uri="{9D8B030D-6E8A-4147-A177-3AD203B41FA5}">
                      <a16:colId xmlns:a16="http://schemas.microsoft.com/office/drawing/2014/main" val="3101181923"/>
                    </a:ext>
                  </a:extLst>
                </a:gridCol>
                <a:gridCol w="329184">
                  <a:extLst>
                    <a:ext uri="{9D8B030D-6E8A-4147-A177-3AD203B41FA5}">
                      <a16:colId xmlns:a16="http://schemas.microsoft.com/office/drawing/2014/main" val="2126692178"/>
                    </a:ext>
                  </a:extLst>
                </a:gridCol>
                <a:gridCol w="329184">
                  <a:extLst>
                    <a:ext uri="{9D8B030D-6E8A-4147-A177-3AD203B41FA5}">
                      <a16:colId xmlns:a16="http://schemas.microsoft.com/office/drawing/2014/main" val="1535573242"/>
                    </a:ext>
                  </a:extLst>
                </a:gridCol>
                <a:gridCol w="329184">
                  <a:extLst>
                    <a:ext uri="{9D8B030D-6E8A-4147-A177-3AD203B41FA5}">
                      <a16:colId xmlns:a16="http://schemas.microsoft.com/office/drawing/2014/main" val="4103893050"/>
                    </a:ext>
                  </a:extLst>
                </a:gridCol>
                <a:gridCol w="329184">
                  <a:extLst>
                    <a:ext uri="{9D8B030D-6E8A-4147-A177-3AD203B41FA5}">
                      <a16:colId xmlns:a16="http://schemas.microsoft.com/office/drawing/2014/main" val="3327228822"/>
                    </a:ext>
                  </a:extLst>
                </a:gridCol>
                <a:gridCol w="329184">
                  <a:extLst>
                    <a:ext uri="{9D8B030D-6E8A-4147-A177-3AD203B41FA5}">
                      <a16:colId xmlns:a16="http://schemas.microsoft.com/office/drawing/2014/main" val="702469776"/>
                    </a:ext>
                  </a:extLst>
                </a:gridCol>
                <a:gridCol w="329184">
                  <a:extLst>
                    <a:ext uri="{9D8B030D-6E8A-4147-A177-3AD203B41FA5}">
                      <a16:colId xmlns:a16="http://schemas.microsoft.com/office/drawing/2014/main" val="1865878135"/>
                    </a:ext>
                  </a:extLst>
                </a:gridCol>
                <a:gridCol w="329184">
                  <a:extLst>
                    <a:ext uri="{9D8B030D-6E8A-4147-A177-3AD203B41FA5}">
                      <a16:colId xmlns:a16="http://schemas.microsoft.com/office/drawing/2014/main" val="1648694729"/>
                    </a:ext>
                  </a:extLst>
                </a:gridCol>
                <a:gridCol w="329184">
                  <a:extLst>
                    <a:ext uri="{9D8B030D-6E8A-4147-A177-3AD203B41FA5}">
                      <a16:colId xmlns:a16="http://schemas.microsoft.com/office/drawing/2014/main" val="3644635341"/>
                    </a:ext>
                  </a:extLst>
                </a:gridCol>
                <a:gridCol w="329184">
                  <a:extLst>
                    <a:ext uri="{9D8B030D-6E8A-4147-A177-3AD203B41FA5}">
                      <a16:colId xmlns:a16="http://schemas.microsoft.com/office/drawing/2014/main" val="3656574781"/>
                    </a:ext>
                  </a:extLst>
                </a:gridCol>
                <a:gridCol w="329184">
                  <a:extLst>
                    <a:ext uri="{9D8B030D-6E8A-4147-A177-3AD203B41FA5}">
                      <a16:colId xmlns:a16="http://schemas.microsoft.com/office/drawing/2014/main" val="2332866243"/>
                    </a:ext>
                  </a:extLst>
                </a:gridCol>
                <a:gridCol w="329184">
                  <a:extLst>
                    <a:ext uri="{9D8B030D-6E8A-4147-A177-3AD203B41FA5}">
                      <a16:colId xmlns:a16="http://schemas.microsoft.com/office/drawing/2014/main" val="4284063108"/>
                    </a:ext>
                  </a:extLst>
                </a:gridCol>
                <a:gridCol w="329184">
                  <a:extLst>
                    <a:ext uri="{9D8B030D-6E8A-4147-A177-3AD203B41FA5}">
                      <a16:colId xmlns:a16="http://schemas.microsoft.com/office/drawing/2014/main" val="2586634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2640009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GROHE Nederland - 2024-09-11 10:01:23</a:t>
                      </a:r>
                      <a:r>
                        <a:rPr kumimoji="0" lang="nl-NL" sz="1000" b="0" i="0" u="none" strike="noStrike" kern="1200" cap="none" spc="0" normalizeH="0" baseline="0" noProof="0">
                          <a:ln>
                            <a:noFill/>
                          </a:ln>
                          <a:solidFill>
                            <a:prstClr val="black"/>
                          </a:solidFill>
                          <a:effectLst/>
                          <a:uLnTx/>
                          <a:uFillTx/>
                          <a:latin typeface="Calibri"/>
                          <a:ea typeface="+mn-ea"/>
                          <a:cs typeface="+mn-cs"/>
                        </a:rPr>
                        <a:t>
 Geef jouw badkamer een stijlvolle upgrade met de GROHE Cubeo serie! Het design met afgeronde vierkante vorm zorgt voor een perfecte match bij elke badkamerstijl. Daarnaast zijn verschillende producten voorzien van innovatieve energie- en waterbesparende technologieën. Het assortiment is verkrijgbaar in zowel chroom als mat zwart, voor een luxe uitstraling die volledig past bij jouw smaak.
De GROHE Cubeo badkamerserie bestaat uit:
- Wastafelkranen
- Bidetkranen
- Bad- en douchemengkranen (met doucheset)
- Opbouwdelen voor de Rapido SmartBox
Meer info? 
https://www.grohe.nl/nl_nl/badkamer/wastafel/wastafelkraan/cubeo/
Over GROHE
GROHE is 's werelds toonaangevende merk voor sanitair en is toegewijd om innovatieve producten voor water te ontwikkelen. We doen er alles aan om een uitzonderlijke ervaring te creëren en “Pure Freude an Wasser” te bieden.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https://i.ytimg.com/vi/ipp7_uqp4Gg/hqdefault.jpg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Rapido Smartbox, 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775734654"/>
                  </a:ext>
                </a:extLst>
              </a:tr>
            </a:tbl>
          </a:graphicData>
        </a:graphic>
      </p:graphicFrame>
      <p:sp>
        <p:nvSpPr>
          <p:cNvPr id="4" name="Text Placeholder 3">
            <a:extLst>
              <a:ext uri="{FF2B5EF4-FFF2-40B4-BE49-F238E27FC236}">
                <a16:creationId xmlns:a16="http://schemas.microsoft.com/office/drawing/2014/main" id="{01E09701-58A4-4C18-AFA1-08D30321101F}"/>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27922629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56C77-A0BE-48E7-AD08-CC17662546CF}"/>
              </a:ext>
            </a:extLst>
          </p:cNvPr>
          <p:cNvSpPr>
            <a:spLocks noGrp="1"/>
          </p:cNvSpPr>
          <p:nvPr>
            <p:ph type="title"/>
          </p:nvPr>
        </p:nvSpPr>
        <p:spPr/>
        <p:txBody>
          <a:bodyPr/>
          <a:lstStyle/>
          <a:p>
            <a:r>
              <a:rPr lang="en-US"/>
              <a:t>Youtube Video Tag Performance v2.0 | 10 groups and 111 profiles</a:t>
            </a:r>
          </a:p>
        </p:txBody>
      </p:sp>
      <p:graphicFrame>
        <p:nvGraphicFramePr>
          <p:cNvPr id="5" name="Table Placeholder 4">
            <a:extLst>
              <a:ext uri="{FF2B5EF4-FFF2-40B4-BE49-F238E27FC236}">
                <a16:creationId xmlns:a16="http://schemas.microsoft.com/office/drawing/2014/main" id="{514EB445-3833-49A2-809A-7FB3D71B4159}"/>
              </a:ext>
            </a:extLst>
          </p:cNvPr>
          <p:cNvGraphicFramePr>
            <a:graphicFrameLocks noGrp="1"/>
          </p:cNvGraphicFramePr>
          <p:nvPr>
            <p:ph type="tbl" sz="quarter" idx="13"/>
            <p:extLst>
              <p:ext uri="{D42A27DB-BD31-4B8C-83A1-F6EECF244321}">
                <p14:modId xmlns:p14="http://schemas.microsoft.com/office/powerpoint/2010/main" val="22055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960128865"/>
                    </a:ext>
                  </a:extLst>
                </a:gridCol>
                <a:gridCol w="822960">
                  <a:extLst>
                    <a:ext uri="{9D8B030D-6E8A-4147-A177-3AD203B41FA5}">
                      <a16:colId xmlns:a16="http://schemas.microsoft.com/office/drawing/2014/main" val="1012161493"/>
                    </a:ext>
                  </a:extLst>
                </a:gridCol>
                <a:gridCol w="822960">
                  <a:extLst>
                    <a:ext uri="{9D8B030D-6E8A-4147-A177-3AD203B41FA5}">
                      <a16:colId xmlns:a16="http://schemas.microsoft.com/office/drawing/2014/main" val="3107710673"/>
                    </a:ext>
                  </a:extLst>
                </a:gridCol>
                <a:gridCol w="822960">
                  <a:extLst>
                    <a:ext uri="{9D8B030D-6E8A-4147-A177-3AD203B41FA5}">
                      <a16:colId xmlns:a16="http://schemas.microsoft.com/office/drawing/2014/main" val="1723248978"/>
                    </a:ext>
                  </a:extLst>
                </a:gridCol>
                <a:gridCol w="822960">
                  <a:extLst>
                    <a:ext uri="{9D8B030D-6E8A-4147-A177-3AD203B41FA5}">
                      <a16:colId xmlns:a16="http://schemas.microsoft.com/office/drawing/2014/main" val="582339862"/>
                    </a:ext>
                  </a:extLst>
                </a:gridCol>
                <a:gridCol w="822960">
                  <a:extLst>
                    <a:ext uri="{9D8B030D-6E8A-4147-A177-3AD203B41FA5}">
                      <a16:colId xmlns:a16="http://schemas.microsoft.com/office/drawing/2014/main" val="2581129668"/>
                    </a:ext>
                  </a:extLst>
                </a:gridCol>
                <a:gridCol w="822960">
                  <a:extLst>
                    <a:ext uri="{9D8B030D-6E8A-4147-A177-3AD203B41FA5}">
                      <a16:colId xmlns:a16="http://schemas.microsoft.com/office/drawing/2014/main" val="3496604946"/>
                    </a:ext>
                  </a:extLst>
                </a:gridCol>
                <a:gridCol w="822960">
                  <a:extLst>
                    <a:ext uri="{9D8B030D-6E8A-4147-A177-3AD203B41FA5}">
                      <a16:colId xmlns:a16="http://schemas.microsoft.com/office/drawing/2014/main" val="250421309"/>
                    </a:ext>
                  </a:extLst>
                </a:gridCol>
                <a:gridCol w="822960">
                  <a:extLst>
                    <a:ext uri="{9D8B030D-6E8A-4147-A177-3AD203B41FA5}">
                      <a16:colId xmlns:a16="http://schemas.microsoft.com/office/drawing/2014/main" val="4040888460"/>
                    </a:ext>
                  </a:extLst>
                </a:gridCol>
                <a:gridCol w="822960">
                  <a:extLst>
                    <a:ext uri="{9D8B030D-6E8A-4147-A177-3AD203B41FA5}">
                      <a16:colId xmlns:a16="http://schemas.microsoft.com/office/drawing/2014/main" val="366488817"/>
                    </a:ext>
                  </a:extLst>
                </a:gridCol>
              </a:tblGrid>
              <a:tr h="370840">
                <a:tc>
                  <a:txBody>
                    <a:bodyPr/>
                    <a:lstStyle/>
                    <a:p>
                      <a:r>
                        <a:rPr lang="en-US" sz="1000"/>
                        <a:t>Profile</a:t>
                      </a:r>
                    </a:p>
                  </a:txBody>
                  <a:tcPr/>
                </a:tc>
                <a:tc>
                  <a:txBody>
                    <a:bodyPr/>
                    <a:lstStyle/>
                    <a:p>
                      <a:r>
                        <a:rPr lang="en-US" sz="1000"/>
                        <a:t>Tag</a:t>
                      </a:r>
                    </a:p>
                  </a:txBody>
                  <a:tcPr/>
                </a:tc>
                <a:tc>
                  <a:txBody>
                    <a:bodyPr/>
                    <a:lstStyle/>
                    <a:p>
                      <a:r>
                        <a:rPr lang="en-US" sz="1000"/>
                        <a:t>Posts</a:t>
                      </a:r>
                    </a:p>
                  </a:txBody>
                  <a:tcPr/>
                </a:tc>
                <a:tc>
                  <a:txBody>
                    <a:bodyPr/>
                    <a:lstStyle/>
                    <a:p>
                      <a:r>
                        <a:rPr lang="en-US" sz="1000"/>
                        <a:t>Views (Total)</a:t>
                      </a:r>
                    </a:p>
                  </a:txBody>
                  <a:tcPr/>
                </a:tc>
                <a:tc>
                  <a:txBody>
                    <a:bodyPr/>
                    <a:lstStyle/>
                    <a:p>
                      <a:r>
                        <a:rPr lang="en-US" sz="1000"/>
                        <a:t>Reactions (Total)</a:t>
                      </a:r>
                    </a:p>
                  </a:txBody>
                  <a:tcPr/>
                </a:tc>
                <a:tc>
                  <a:txBody>
                    <a:bodyPr/>
                    <a:lstStyle/>
                    <a:p>
                      <a:r>
                        <a:rPr lang="en-US" sz="1000"/>
                        <a:t>Dislikes (Total)</a:t>
                      </a:r>
                    </a:p>
                  </a:txBody>
                  <a:tcPr/>
                </a:tc>
                <a:tc>
                  <a:txBody>
                    <a:bodyPr/>
                    <a:lstStyle/>
                    <a:p>
                      <a:r>
                        <a:rPr lang="en-US" sz="1000"/>
                        <a:t>Comments (Total)</a:t>
                      </a:r>
                    </a:p>
                  </a:txBody>
                  <a:tcPr/>
                </a:tc>
                <a:tc>
                  <a:txBody>
                    <a:bodyPr/>
                    <a:lstStyle/>
                    <a:p>
                      <a:r>
                        <a:rPr lang="en-US" sz="1000"/>
                        <a:t>Minutes Watched (Total)</a:t>
                      </a:r>
                    </a:p>
                  </a:txBody>
                  <a:tcPr/>
                </a:tc>
                <a:tc>
                  <a:txBody>
                    <a:bodyPr/>
                    <a:lstStyle/>
                    <a:p>
                      <a:r>
                        <a:rPr lang="en-US" sz="1000"/>
                        <a:t>Minutes Watched (Avg.)</a:t>
                      </a:r>
                    </a:p>
                  </a:txBody>
                  <a:tcPr/>
                </a:tc>
                <a:tc>
                  <a:txBody>
                    <a:bodyPr/>
                    <a:lstStyle/>
                    <a:p>
                      <a:r>
                        <a:rPr lang="en-US" sz="1000"/>
                        <a:t>View Duration (Avg.)</a:t>
                      </a:r>
                    </a:p>
                  </a:txBody>
                  <a:tcPr/>
                </a:tc>
                <a:extLst>
                  <a:ext uri="{0D108BD9-81ED-4DB2-BD59-A6C34878D82A}">
                    <a16:rowId xmlns:a16="http://schemas.microsoft.com/office/drawing/2014/main" val="3730959171"/>
                  </a:ext>
                </a:extLst>
              </a:tr>
              <a:tr h="370840">
                <a:tc>
                  <a:txBody>
                    <a:bodyPr/>
                    <a:lstStyle/>
                    <a:p>
                      <a:r>
                        <a:rPr lang="en-US" sz="1000"/>
                        <a:t>GROHE Grohe Global</a:t>
                      </a:r>
                    </a:p>
                  </a:txBody>
                  <a:tcPr/>
                </a:tc>
                <a:tc>
                  <a:txBody>
                    <a:bodyPr/>
                    <a:lstStyle/>
                    <a:p>
                      <a:r>
                        <a:rPr lang="en-US" sz="1000"/>
                        <a:t>Cubeo</a:t>
                      </a:r>
                    </a:p>
                  </a:txBody>
                  <a:tcPr/>
                </a:tc>
                <a:tc>
                  <a:txBody>
                    <a:bodyPr/>
                    <a:lstStyle/>
                    <a:p>
                      <a:r>
                        <a:rPr lang="en-US" sz="1000"/>
                        <a:t>26</a:t>
                      </a:r>
                    </a:p>
                  </a:txBody>
                  <a:tcPr/>
                </a:tc>
                <a:tc>
                  <a:txBody>
                    <a:bodyPr/>
                    <a:lstStyle/>
                    <a:p>
                      <a:r>
                        <a:rPr lang="en-US" sz="1000"/>
                        <a:t>146515</a:t>
                      </a:r>
                    </a:p>
                  </a:txBody>
                  <a:tcPr/>
                </a:tc>
                <a:tc>
                  <a:txBody>
                    <a:bodyPr/>
                    <a:lstStyle/>
                    <a:p>
                      <a:r>
                        <a:rPr lang="en-US" sz="1000"/>
                        <a:t>285</a:t>
                      </a:r>
                    </a:p>
                  </a:txBody>
                  <a:tcPr/>
                </a:tc>
                <a:tc>
                  <a:txBody>
                    <a:bodyPr/>
                    <a:lstStyle/>
                    <a:p>
                      <a:r>
                        <a:rPr lang="en-US" sz="1000"/>
                        <a:t>12</a:t>
                      </a:r>
                    </a:p>
                  </a:txBody>
                  <a:tcPr/>
                </a:tc>
                <a:tc>
                  <a:txBody>
                    <a:bodyPr/>
                    <a:lstStyle/>
                    <a:p>
                      <a:r>
                        <a:rPr lang="en-US" sz="1000"/>
                        <a:t>5</a:t>
                      </a:r>
                    </a:p>
                  </a:txBody>
                  <a:tcPr/>
                </a:tc>
                <a:tc>
                  <a:txBody>
                    <a:bodyPr/>
                    <a:lstStyle/>
                    <a:p>
                      <a:r>
                        <a:rPr lang="en-US" sz="1000"/>
                        <a:t>54551</a:t>
                      </a:r>
                    </a:p>
                  </a:txBody>
                  <a:tcPr/>
                </a:tc>
                <a:tc>
                  <a:txBody>
                    <a:bodyPr/>
                    <a:lstStyle/>
                    <a:p>
                      <a:r>
                        <a:rPr lang="en-US" sz="1000"/>
                        <a:t>27.961538461538</a:t>
                      </a:r>
                    </a:p>
                  </a:txBody>
                  <a:tcPr/>
                </a:tc>
                <a:tc>
                  <a:txBody>
                    <a:bodyPr/>
                    <a:lstStyle/>
                    <a:p>
                      <a:r>
                        <a:rPr lang="en-US" sz="1000"/>
                        <a:t>27.961538461538</a:t>
                      </a:r>
                    </a:p>
                  </a:txBody>
                  <a:tcPr/>
                </a:tc>
                <a:extLst>
                  <a:ext uri="{0D108BD9-81ED-4DB2-BD59-A6C34878D82A}">
                    <a16:rowId xmlns:a16="http://schemas.microsoft.com/office/drawing/2014/main" val="3739342170"/>
                  </a:ext>
                </a:extLst>
              </a:tr>
            </a:tbl>
          </a:graphicData>
        </a:graphic>
      </p:graphicFrame>
      <p:sp>
        <p:nvSpPr>
          <p:cNvPr id="4" name="Text Placeholder 3">
            <a:extLst>
              <a:ext uri="{FF2B5EF4-FFF2-40B4-BE49-F238E27FC236}">
                <a16:creationId xmlns:a16="http://schemas.microsoft.com/office/drawing/2014/main" id="{9AA9D59A-CEF8-4936-B7F0-3899FE23804A}"/>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27164793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36D31-365E-4B77-A929-707CF5B8BCCB}"/>
              </a:ext>
            </a:extLst>
          </p:cNvPr>
          <p:cNvSpPr>
            <a:spLocks noGrp="1"/>
          </p:cNvSpPr>
          <p:nvPr>
            <p:ph type="title"/>
          </p:nvPr>
        </p:nvSpPr>
        <p:spPr/>
        <p:txBody>
          <a:bodyPr/>
          <a:lstStyle/>
          <a:p>
            <a:r>
              <a:rPr lang="en-US"/>
              <a:t>Youtube Videos Table Overview | 13 groups and 33 profiles</a:t>
            </a:r>
          </a:p>
        </p:txBody>
      </p:sp>
      <p:graphicFrame>
        <p:nvGraphicFramePr>
          <p:cNvPr id="5" name="Table Placeholder 4">
            <a:extLst>
              <a:ext uri="{FF2B5EF4-FFF2-40B4-BE49-F238E27FC236}">
                <a16:creationId xmlns:a16="http://schemas.microsoft.com/office/drawing/2014/main" id="{4905876A-D4E3-40DE-B867-EFB034510D32}"/>
              </a:ext>
            </a:extLst>
          </p:cNvPr>
          <p:cNvGraphicFramePr>
            <a:graphicFrameLocks noGrp="1"/>
          </p:cNvGraphicFramePr>
          <p:nvPr>
            <p:ph type="tbl" sz="quarter" idx="13"/>
            <p:extLst>
              <p:ext uri="{D42A27DB-BD31-4B8C-83A1-F6EECF244321}">
                <p14:modId xmlns:p14="http://schemas.microsoft.com/office/powerpoint/2010/main" val="4217407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083956133"/>
                    </a:ext>
                  </a:extLst>
                </a:gridCol>
                <a:gridCol w="905256">
                  <a:extLst>
                    <a:ext uri="{9D8B030D-6E8A-4147-A177-3AD203B41FA5}">
                      <a16:colId xmlns:a16="http://schemas.microsoft.com/office/drawing/2014/main" val="3365905859"/>
                    </a:ext>
                  </a:extLst>
                </a:gridCol>
                <a:gridCol w="905256">
                  <a:extLst>
                    <a:ext uri="{9D8B030D-6E8A-4147-A177-3AD203B41FA5}">
                      <a16:colId xmlns:a16="http://schemas.microsoft.com/office/drawing/2014/main" val="1411223895"/>
                    </a:ext>
                  </a:extLst>
                </a:gridCol>
                <a:gridCol w="905256">
                  <a:extLst>
                    <a:ext uri="{9D8B030D-6E8A-4147-A177-3AD203B41FA5}">
                      <a16:colId xmlns:a16="http://schemas.microsoft.com/office/drawing/2014/main" val="3965295069"/>
                    </a:ext>
                  </a:extLst>
                </a:gridCol>
                <a:gridCol w="905256">
                  <a:extLst>
                    <a:ext uri="{9D8B030D-6E8A-4147-A177-3AD203B41FA5}">
                      <a16:colId xmlns:a16="http://schemas.microsoft.com/office/drawing/2014/main" val="1619285067"/>
                    </a:ext>
                  </a:extLst>
                </a:gridCol>
                <a:gridCol w="905256">
                  <a:extLst>
                    <a:ext uri="{9D8B030D-6E8A-4147-A177-3AD203B41FA5}">
                      <a16:colId xmlns:a16="http://schemas.microsoft.com/office/drawing/2014/main" val="3734180352"/>
                    </a:ext>
                  </a:extLst>
                </a:gridCol>
                <a:gridCol w="905256">
                  <a:extLst>
                    <a:ext uri="{9D8B030D-6E8A-4147-A177-3AD203B41FA5}">
                      <a16:colId xmlns:a16="http://schemas.microsoft.com/office/drawing/2014/main" val="510730858"/>
                    </a:ext>
                  </a:extLst>
                </a:gridCol>
                <a:gridCol w="905256">
                  <a:extLst>
                    <a:ext uri="{9D8B030D-6E8A-4147-A177-3AD203B41FA5}">
                      <a16:colId xmlns:a16="http://schemas.microsoft.com/office/drawing/2014/main" val="1725123761"/>
                    </a:ext>
                  </a:extLst>
                </a:gridCol>
                <a:gridCol w="905256">
                  <a:extLst>
                    <a:ext uri="{9D8B030D-6E8A-4147-A177-3AD203B41FA5}">
                      <a16:colId xmlns:a16="http://schemas.microsoft.com/office/drawing/2014/main" val="486721981"/>
                    </a:ext>
                  </a:extLst>
                </a:gridCol>
              </a:tblGrid>
              <a:tr h="370840">
                <a:tc>
                  <a:txBody>
                    <a:bodyPr/>
                    <a:lstStyle/>
                    <a:p>
                      <a:r>
                        <a:rPr lang="en-US" sz="1000"/>
                        <a:t>Profile</a:t>
                      </a:r>
                    </a:p>
                  </a:txBody>
                  <a:tcPr/>
                </a:tc>
                <a:tc>
                  <a:txBody>
                    <a:bodyPr/>
                    <a:lstStyle/>
                    <a:p>
                      <a:r>
                        <a:rPr lang="en-US" sz="1000"/>
                        <a:t>Posts</a:t>
                      </a:r>
                    </a:p>
                  </a:txBody>
                  <a:tcPr/>
                </a:tc>
                <a:tc>
                  <a:txBody>
                    <a:bodyPr/>
                    <a:lstStyle/>
                    <a:p>
                      <a:r>
                        <a:rPr lang="en-US" sz="1000"/>
                        <a:t>Views</a:t>
                      </a:r>
                    </a:p>
                  </a:txBody>
                  <a:tcPr/>
                </a:tc>
                <a:tc>
                  <a:txBody>
                    <a:bodyPr/>
                    <a:lstStyle/>
                    <a:p>
                      <a:r>
                        <a:rPr lang="en-US" sz="1000"/>
                        <a:t>Reactions</a:t>
                      </a:r>
                    </a:p>
                  </a:txBody>
                  <a:tcPr/>
                </a:tc>
                <a:tc>
                  <a:txBody>
                    <a:bodyPr/>
                    <a:lstStyle/>
                    <a:p>
                      <a:r>
                        <a:rPr lang="en-US" sz="1000"/>
                        <a:t>Dislikes</a:t>
                      </a:r>
                    </a:p>
                  </a:txBody>
                  <a:tcPr/>
                </a:tc>
                <a:tc>
                  <a:txBody>
                    <a:bodyPr/>
                    <a:lstStyle/>
                    <a:p>
                      <a:r>
                        <a:rPr lang="en-US" sz="1000"/>
                        <a:t>Comments</a:t>
                      </a:r>
                    </a:p>
                  </a:txBody>
                  <a:tcPr/>
                </a:tc>
                <a:tc>
                  <a:txBody>
                    <a:bodyPr/>
                    <a:lstStyle/>
                    <a:p>
                      <a:r>
                        <a:rPr lang="en-US" sz="1000"/>
                        <a:t>Minutes Watched</a:t>
                      </a:r>
                    </a:p>
                  </a:txBody>
                  <a:tcPr/>
                </a:tc>
                <a:tc>
                  <a:txBody>
                    <a:bodyPr/>
                    <a:lstStyle/>
                    <a:p>
                      <a:r>
                        <a:rPr lang="en-US" sz="1000"/>
                        <a:t>Avg. View Duration [sec]</a:t>
                      </a:r>
                    </a:p>
                  </a:txBody>
                  <a:tcPr/>
                </a:tc>
                <a:tc>
                  <a:txBody>
                    <a:bodyPr/>
                    <a:lstStyle/>
                    <a:p>
                      <a:r>
                        <a:rPr lang="en-US" sz="1000"/>
                        <a:t>Avg. View Percentage</a:t>
                      </a:r>
                    </a:p>
                  </a:txBody>
                  <a:tcPr/>
                </a:tc>
                <a:extLst>
                  <a:ext uri="{0D108BD9-81ED-4DB2-BD59-A6C34878D82A}">
                    <a16:rowId xmlns:a16="http://schemas.microsoft.com/office/drawing/2014/main" val="4171145685"/>
                  </a:ext>
                </a:extLst>
              </a:tr>
              <a:tr h="370840">
                <a:tc>
                  <a:txBody>
                    <a:bodyPr/>
                    <a:lstStyle/>
                    <a:p>
                      <a:r>
                        <a:rPr lang="en-US" sz="1000"/>
                        <a:t>GROHE </a:t>
                      </a:r>
                      <a:r>
                        <a:rPr lang="az-Cyrl-AZ" sz="1000"/>
                        <a:t>Україна </a:t>
                      </a:r>
                      <a:r>
                        <a:rPr lang="en-US" sz="1000"/>
                        <a:t>Grohe UKR</a:t>
                      </a:r>
                    </a:p>
                  </a:txBody>
                  <a:tcPr/>
                </a:tc>
                <a:tc>
                  <a:txBody>
                    <a:bodyPr/>
                    <a:lstStyle/>
                    <a:p>
                      <a:r>
                        <a:rPr lang="en-US" sz="1000"/>
                        <a:t>2</a:t>
                      </a:r>
                    </a:p>
                  </a:txBody>
                  <a:tcPr/>
                </a:tc>
                <a:tc>
                  <a:txBody>
                    <a:bodyPr/>
                    <a:lstStyle/>
                    <a:p>
                      <a:r>
                        <a:rPr lang="en-US" sz="1000"/>
                        <a:t>440</a:t>
                      </a:r>
                    </a:p>
                  </a:txBody>
                  <a:tcPr/>
                </a:tc>
                <a:tc>
                  <a:txBody>
                    <a:bodyPr/>
                    <a:lstStyle/>
                    <a:p>
                      <a:r>
                        <a:rPr lang="en-US" sz="1000"/>
                        <a:t>4</a:t>
                      </a:r>
                    </a:p>
                  </a:txBody>
                  <a:tcPr/>
                </a:tc>
                <a:tc>
                  <a:txBody>
                    <a:bodyPr/>
                    <a:lstStyle/>
                    <a:p>
                      <a:r>
                        <a:rPr lang="en-US" sz="1000"/>
                        <a:t>0</a:t>
                      </a:r>
                    </a:p>
                  </a:txBody>
                  <a:tcPr/>
                </a:tc>
                <a:tc>
                  <a:txBody>
                    <a:bodyPr/>
                    <a:lstStyle/>
                    <a:p>
                      <a:r>
                        <a:rPr lang="en-US" sz="1000"/>
                        <a:t>1</a:t>
                      </a:r>
                    </a:p>
                  </a:txBody>
                  <a:tcPr/>
                </a:tc>
                <a:tc>
                  <a:txBody>
                    <a:bodyPr/>
                    <a:lstStyle/>
                    <a:p>
                      <a:r>
                        <a:rPr lang="en-US" sz="1000"/>
                        <a:t>248</a:t>
                      </a:r>
                    </a:p>
                  </a:txBody>
                  <a:tcPr/>
                </a:tc>
                <a:tc>
                  <a:txBody>
                    <a:bodyPr/>
                    <a:lstStyle/>
                    <a:p>
                      <a:r>
                        <a:rPr lang="en-US" sz="1000"/>
                        <a:t>34.5</a:t>
                      </a:r>
                    </a:p>
                  </a:txBody>
                  <a:tcPr/>
                </a:tc>
                <a:tc>
                  <a:txBody>
                    <a:bodyPr/>
                    <a:lstStyle/>
                    <a:p>
                      <a:r>
                        <a:rPr lang="en-US" sz="1000"/>
                        <a:t>64.405 %</a:t>
                      </a:r>
                    </a:p>
                  </a:txBody>
                  <a:tcPr/>
                </a:tc>
                <a:extLst>
                  <a:ext uri="{0D108BD9-81ED-4DB2-BD59-A6C34878D82A}">
                    <a16:rowId xmlns:a16="http://schemas.microsoft.com/office/drawing/2014/main" val="383233264"/>
                  </a:ext>
                </a:extLst>
              </a:tr>
              <a:tr h="370840">
                <a:tc>
                  <a:txBody>
                    <a:bodyPr/>
                    <a:lstStyle/>
                    <a:p>
                      <a:r>
                        <a:rPr lang="en-US" sz="1000"/>
                        <a:t>GROHE Nederland Grohe NL</a:t>
                      </a:r>
                    </a:p>
                  </a:txBody>
                  <a:tcPr/>
                </a:tc>
                <a:tc>
                  <a:txBody>
                    <a:bodyPr/>
                    <a:lstStyle/>
                    <a:p>
                      <a:r>
                        <a:rPr lang="en-US" sz="1000"/>
                        <a:t>1</a:t>
                      </a:r>
                    </a:p>
                  </a:txBody>
                  <a:tcPr/>
                </a:tc>
                <a:tc>
                  <a:txBody>
                    <a:bodyPr/>
                    <a:lstStyle/>
                    <a:p>
                      <a:r>
                        <a:rPr lang="en-US" sz="1000"/>
                        <a:t>98</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47</a:t>
                      </a:r>
                    </a:p>
                  </a:txBody>
                  <a:tcPr/>
                </a:tc>
                <a:tc>
                  <a:txBody>
                    <a:bodyPr/>
                    <a:lstStyle/>
                    <a:p>
                      <a:r>
                        <a:rPr lang="en-US" sz="1000"/>
                        <a:t>28</a:t>
                      </a:r>
                    </a:p>
                  </a:txBody>
                  <a:tcPr/>
                </a:tc>
                <a:tc>
                  <a:txBody>
                    <a:bodyPr/>
                    <a:lstStyle/>
                    <a:p>
                      <a:r>
                        <a:rPr lang="en-US" sz="1000"/>
                        <a:t>47.36 %</a:t>
                      </a:r>
                    </a:p>
                  </a:txBody>
                  <a:tcPr/>
                </a:tc>
                <a:extLst>
                  <a:ext uri="{0D108BD9-81ED-4DB2-BD59-A6C34878D82A}">
                    <a16:rowId xmlns:a16="http://schemas.microsoft.com/office/drawing/2014/main" val="3200396660"/>
                  </a:ext>
                </a:extLst>
              </a:tr>
              <a:tr h="370840">
                <a:tc>
                  <a:txBody>
                    <a:bodyPr/>
                    <a:lstStyle/>
                    <a:p>
                      <a:r>
                        <a:rPr lang="en-US" sz="1000"/>
                        <a:t>GROHE ITALIA Grohe IT</a:t>
                      </a:r>
                    </a:p>
                  </a:txBody>
                  <a:tcPr/>
                </a:tc>
                <a:tc>
                  <a:txBody>
                    <a:bodyPr/>
                    <a:lstStyle/>
                    <a:p>
                      <a:r>
                        <a:rPr lang="en-US" sz="1000"/>
                        <a:t>1</a:t>
                      </a:r>
                    </a:p>
                  </a:txBody>
                  <a:tcPr/>
                </a:tc>
                <a:tc>
                  <a:txBody>
                    <a:bodyPr/>
                    <a:lstStyle/>
                    <a:p>
                      <a:r>
                        <a:rPr lang="en-US" sz="1000"/>
                        <a:t>84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33</a:t>
                      </a:r>
                    </a:p>
                  </a:txBody>
                  <a:tcPr/>
                </a:tc>
                <a:tc>
                  <a:txBody>
                    <a:bodyPr/>
                    <a:lstStyle/>
                    <a:p>
                      <a:r>
                        <a:rPr lang="en-US" sz="1000"/>
                        <a:t>24</a:t>
                      </a:r>
                    </a:p>
                  </a:txBody>
                  <a:tcPr/>
                </a:tc>
                <a:tc>
                  <a:txBody>
                    <a:bodyPr/>
                    <a:lstStyle/>
                    <a:p>
                      <a:r>
                        <a:rPr lang="en-US" sz="1000"/>
                        <a:t>39.69 %</a:t>
                      </a:r>
                    </a:p>
                  </a:txBody>
                  <a:tcPr/>
                </a:tc>
                <a:extLst>
                  <a:ext uri="{0D108BD9-81ED-4DB2-BD59-A6C34878D82A}">
                    <a16:rowId xmlns:a16="http://schemas.microsoft.com/office/drawing/2014/main" val="3635852250"/>
                  </a:ext>
                </a:extLst>
              </a:tr>
              <a:tr h="370840">
                <a:tc>
                  <a:txBody>
                    <a:bodyPr/>
                    <a:lstStyle/>
                    <a:p>
                      <a:r>
                        <a:rPr lang="en-US" sz="1000"/>
                        <a:t>GROHE Grohe Global</a:t>
                      </a:r>
                    </a:p>
                  </a:txBody>
                  <a:tcPr/>
                </a:tc>
                <a:tc>
                  <a:txBody>
                    <a:bodyPr/>
                    <a:lstStyle/>
                    <a:p>
                      <a:r>
                        <a:rPr lang="en-US" sz="1000"/>
                        <a:t>12</a:t>
                      </a:r>
                    </a:p>
                  </a:txBody>
                  <a:tcPr/>
                </a:tc>
                <a:tc>
                  <a:txBody>
                    <a:bodyPr/>
                    <a:lstStyle/>
                    <a:p>
                      <a:r>
                        <a:rPr lang="en-US" sz="1000"/>
                        <a:t>143226</a:t>
                      </a:r>
                    </a:p>
                  </a:txBody>
                  <a:tcPr/>
                </a:tc>
                <a:tc>
                  <a:txBody>
                    <a:bodyPr/>
                    <a:lstStyle/>
                    <a:p>
                      <a:r>
                        <a:rPr lang="en-US" sz="1000"/>
                        <a:t>259</a:t>
                      </a:r>
                    </a:p>
                  </a:txBody>
                  <a:tcPr/>
                </a:tc>
                <a:tc>
                  <a:txBody>
                    <a:bodyPr/>
                    <a:lstStyle/>
                    <a:p>
                      <a:r>
                        <a:rPr lang="en-US" sz="1000"/>
                        <a:t>10</a:t>
                      </a:r>
                    </a:p>
                  </a:txBody>
                  <a:tcPr/>
                </a:tc>
                <a:tc>
                  <a:txBody>
                    <a:bodyPr/>
                    <a:lstStyle/>
                    <a:p>
                      <a:r>
                        <a:rPr lang="en-US" sz="1000"/>
                        <a:t>4</a:t>
                      </a:r>
                    </a:p>
                  </a:txBody>
                  <a:tcPr/>
                </a:tc>
                <a:tc>
                  <a:txBody>
                    <a:bodyPr/>
                    <a:lstStyle/>
                    <a:p>
                      <a:r>
                        <a:rPr lang="en-US" sz="1000"/>
                        <a:t>53440</a:t>
                      </a:r>
                    </a:p>
                  </a:txBody>
                  <a:tcPr/>
                </a:tc>
                <a:tc>
                  <a:txBody>
                    <a:bodyPr/>
                    <a:lstStyle/>
                    <a:p>
                      <a:r>
                        <a:rPr lang="en-US" sz="1000"/>
                        <a:t>28.833333333333</a:t>
                      </a:r>
                    </a:p>
                  </a:txBody>
                  <a:tcPr/>
                </a:tc>
                <a:tc>
                  <a:txBody>
                    <a:bodyPr/>
                    <a:lstStyle/>
                    <a:p>
                      <a:r>
                        <a:rPr lang="en-US" sz="1000"/>
                        <a:t>144.30416666667 %</a:t>
                      </a:r>
                    </a:p>
                  </a:txBody>
                  <a:tcPr/>
                </a:tc>
                <a:extLst>
                  <a:ext uri="{0D108BD9-81ED-4DB2-BD59-A6C34878D82A}">
                    <a16:rowId xmlns:a16="http://schemas.microsoft.com/office/drawing/2014/main" val="2306918476"/>
                  </a:ext>
                </a:extLst>
              </a:tr>
              <a:tr h="370840">
                <a:tc>
                  <a:txBody>
                    <a:bodyPr/>
                    <a:lstStyle/>
                    <a:p>
                      <a:r>
                        <a:rPr lang="en-US" sz="1000"/>
                        <a:t>GROHE France Grohe France</a:t>
                      </a:r>
                    </a:p>
                  </a:txBody>
                  <a:tcPr/>
                </a:tc>
                <a:tc>
                  <a:txBody>
                    <a:bodyPr/>
                    <a:lstStyle/>
                    <a:p>
                      <a:r>
                        <a:rPr lang="en-US" sz="1000"/>
                        <a:t>1</a:t>
                      </a:r>
                    </a:p>
                  </a:txBody>
                  <a:tcPr/>
                </a:tc>
                <a:tc>
                  <a:txBody>
                    <a:bodyPr/>
                    <a:lstStyle/>
                    <a:p>
                      <a:r>
                        <a:rPr lang="en-US" sz="1000"/>
                        <a:t>167</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73</a:t>
                      </a:r>
                    </a:p>
                  </a:txBody>
                  <a:tcPr/>
                </a:tc>
                <a:tc>
                  <a:txBody>
                    <a:bodyPr/>
                    <a:lstStyle/>
                    <a:p>
                      <a:r>
                        <a:rPr lang="en-US" sz="1000"/>
                        <a:t>26</a:t>
                      </a:r>
                    </a:p>
                  </a:txBody>
                  <a:tcPr/>
                </a:tc>
                <a:tc>
                  <a:txBody>
                    <a:bodyPr/>
                    <a:lstStyle/>
                    <a:p>
                      <a:r>
                        <a:rPr lang="en-US" sz="1000"/>
                        <a:t>43.39 %</a:t>
                      </a:r>
                    </a:p>
                  </a:txBody>
                  <a:tcPr/>
                </a:tc>
                <a:extLst>
                  <a:ext uri="{0D108BD9-81ED-4DB2-BD59-A6C34878D82A}">
                    <a16:rowId xmlns:a16="http://schemas.microsoft.com/office/drawing/2014/main" val="1256114190"/>
                  </a:ext>
                </a:extLst>
              </a:tr>
              <a:tr h="370840">
                <a:tc>
                  <a:txBody>
                    <a:bodyPr/>
                    <a:lstStyle/>
                    <a:p>
                      <a:r>
                        <a:rPr lang="en-US" sz="1000"/>
                        <a:t>GROHE Deutschland Grohe Deutschland</a:t>
                      </a:r>
                    </a:p>
                  </a:txBody>
                  <a:tcPr/>
                </a:tc>
                <a:tc>
                  <a:txBody>
                    <a:bodyPr/>
                    <a:lstStyle/>
                    <a:p>
                      <a:r>
                        <a:rPr lang="en-US" sz="1000"/>
                        <a:t>8</a:t>
                      </a:r>
                    </a:p>
                  </a:txBody>
                  <a:tcPr/>
                </a:tc>
                <a:tc>
                  <a:txBody>
                    <a:bodyPr/>
                    <a:lstStyle/>
                    <a:p>
                      <a:r>
                        <a:rPr lang="en-US" sz="1000"/>
                        <a:t>1917</a:t>
                      </a:r>
                    </a:p>
                  </a:txBody>
                  <a:tcPr/>
                </a:tc>
                <a:tc>
                  <a:txBody>
                    <a:bodyPr/>
                    <a:lstStyle/>
                    <a:p>
                      <a:r>
                        <a:rPr lang="en-US" sz="1000"/>
                        <a:t>19</a:t>
                      </a:r>
                    </a:p>
                  </a:txBody>
                  <a:tcPr/>
                </a:tc>
                <a:tc>
                  <a:txBody>
                    <a:bodyPr/>
                    <a:lstStyle/>
                    <a:p>
                      <a:r>
                        <a:rPr lang="en-US" sz="1000"/>
                        <a:t>2</a:t>
                      </a:r>
                    </a:p>
                  </a:txBody>
                  <a:tcPr/>
                </a:tc>
                <a:tc>
                  <a:txBody>
                    <a:bodyPr/>
                    <a:lstStyle/>
                    <a:p>
                      <a:r>
                        <a:rPr lang="en-US" sz="1000"/>
                        <a:t>0</a:t>
                      </a:r>
                    </a:p>
                  </a:txBody>
                  <a:tcPr/>
                </a:tc>
                <a:tc>
                  <a:txBody>
                    <a:bodyPr/>
                    <a:lstStyle/>
                    <a:p>
                      <a:r>
                        <a:rPr lang="en-US" sz="1000"/>
                        <a:t>397</a:t>
                      </a:r>
                    </a:p>
                  </a:txBody>
                  <a:tcPr/>
                </a:tc>
                <a:tc>
                  <a:txBody>
                    <a:bodyPr/>
                    <a:lstStyle/>
                    <a:p>
                      <a:r>
                        <a:rPr lang="en-US" sz="1000"/>
                        <a:t>25.25</a:t>
                      </a:r>
                    </a:p>
                  </a:txBody>
                  <a:tcPr/>
                </a:tc>
                <a:tc>
                  <a:txBody>
                    <a:bodyPr/>
                    <a:lstStyle/>
                    <a:p>
                      <a:r>
                        <a:rPr lang="en-US" sz="1000"/>
                        <a:t>119.47625 %</a:t>
                      </a:r>
                    </a:p>
                  </a:txBody>
                  <a:tcPr/>
                </a:tc>
                <a:extLst>
                  <a:ext uri="{0D108BD9-81ED-4DB2-BD59-A6C34878D82A}">
                    <a16:rowId xmlns:a16="http://schemas.microsoft.com/office/drawing/2014/main" val="2987265693"/>
                  </a:ext>
                </a:extLst>
              </a:tr>
              <a:tr h="370840">
                <a:tc>
                  <a:txBody>
                    <a:bodyPr/>
                    <a:lstStyle/>
                    <a:p>
                      <a:r>
                        <a:rPr lang="en-US" sz="1000"/>
                        <a:t>GROHE Belgium Grohe BEL</a:t>
                      </a:r>
                    </a:p>
                  </a:txBody>
                  <a:tcPr/>
                </a:tc>
                <a:tc>
                  <a:txBody>
                    <a:bodyPr/>
                    <a:lstStyle/>
                    <a:p>
                      <a:r>
                        <a:rPr lang="en-US" sz="1000"/>
                        <a:t>1</a:t>
                      </a:r>
                    </a:p>
                  </a:txBody>
                  <a:tcPr/>
                </a:tc>
                <a:tc>
                  <a:txBody>
                    <a:bodyPr/>
                    <a:lstStyle/>
                    <a:p>
                      <a:r>
                        <a:rPr lang="en-US" sz="1000"/>
                        <a:t>583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313</a:t>
                      </a:r>
                    </a:p>
                  </a:txBody>
                  <a:tcPr/>
                </a:tc>
                <a:tc>
                  <a:txBody>
                    <a:bodyPr/>
                    <a:lstStyle/>
                    <a:p>
                      <a:r>
                        <a:rPr lang="en-US" sz="1000"/>
                        <a:t>32</a:t>
                      </a:r>
                    </a:p>
                  </a:txBody>
                  <a:tcPr/>
                </a:tc>
                <a:tc>
                  <a:txBody>
                    <a:bodyPr/>
                    <a:lstStyle/>
                    <a:p>
                      <a:r>
                        <a:rPr lang="en-US" sz="1000"/>
                        <a:t>53.05 %</a:t>
                      </a:r>
                    </a:p>
                  </a:txBody>
                  <a:tcPr/>
                </a:tc>
                <a:extLst>
                  <a:ext uri="{0D108BD9-81ED-4DB2-BD59-A6C34878D82A}">
                    <a16:rowId xmlns:a16="http://schemas.microsoft.com/office/drawing/2014/main" val="3998153247"/>
                  </a:ext>
                </a:extLst>
              </a:tr>
            </a:tbl>
          </a:graphicData>
        </a:graphic>
      </p:graphicFrame>
      <p:sp>
        <p:nvSpPr>
          <p:cNvPr id="4" name="Text Placeholder 3">
            <a:extLst>
              <a:ext uri="{FF2B5EF4-FFF2-40B4-BE49-F238E27FC236}">
                <a16:creationId xmlns:a16="http://schemas.microsoft.com/office/drawing/2014/main" id="{15F3B6B7-5F15-4DDD-8D33-2BF6F1E68B26}"/>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13449679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905BD-7AFD-4AC1-AB17-82637FC469A5}"/>
              </a:ext>
            </a:extLst>
          </p:cNvPr>
          <p:cNvSpPr>
            <a:spLocks noGrp="1"/>
          </p:cNvSpPr>
          <p:nvPr>
            <p:ph type="title"/>
          </p:nvPr>
        </p:nvSpPr>
        <p:spPr/>
        <p:txBody>
          <a:bodyPr/>
          <a:lstStyle/>
          <a:p>
            <a:r>
              <a:rPr lang="en-US"/>
              <a:t>Youtube Videos Table | 13 groups and 33 profiles - 1 of 4</a:t>
            </a:r>
          </a:p>
        </p:txBody>
      </p:sp>
      <p:graphicFrame>
        <p:nvGraphicFramePr>
          <p:cNvPr id="5" name="Table Placeholder 4">
            <a:extLst>
              <a:ext uri="{FF2B5EF4-FFF2-40B4-BE49-F238E27FC236}">
                <a16:creationId xmlns:a16="http://schemas.microsoft.com/office/drawing/2014/main" id="{738B305A-AA90-419E-96E4-C84AAE1E6CE0}"/>
              </a:ext>
            </a:extLst>
          </p:cNvPr>
          <p:cNvGraphicFramePr>
            <a:graphicFrameLocks noGrp="1"/>
          </p:cNvGraphicFramePr>
          <p:nvPr>
            <p:ph type="tbl" sz="quarter" idx="13"/>
            <p:extLst>
              <p:ext uri="{D42A27DB-BD31-4B8C-83A1-F6EECF244321}">
                <p14:modId xmlns:p14="http://schemas.microsoft.com/office/powerpoint/2010/main" val="2427601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27650482"/>
                    </a:ext>
                  </a:extLst>
                </a:gridCol>
                <a:gridCol w="1645920">
                  <a:extLst>
                    <a:ext uri="{9D8B030D-6E8A-4147-A177-3AD203B41FA5}">
                      <a16:colId xmlns:a16="http://schemas.microsoft.com/office/drawing/2014/main" val="1913280269"/>
                    </a:ext>
                  </a:extLst>
                </a:gridCol>
                <a:gridCol w="1399032">
                  <a:extLst>
                    <a:ext uri="{9D8B030D-6E8A-4147-A177-3AD203B41FA5}">
                      <a16:colId xmlns:a16="http://schemas.microsoft.com/office/drawing/2014/main" val="2300820766"/>
                    </a:ext>
                  </a:extLst>
                </a:gridCol>
                <a:gridCol w="493776">
                  <a:extLst>
                    <a:ext uri="{9D8B030D-6E8A-4147-A177-3AD203B41FA5}">
                      <a16:colId xmlns:a16="http://schemas.microsoft.com/office/drawing/2014/main" val="2368726375"/>
                    </a:ext>
                  </a:extLst>
                </a:gridCol>
                <a:gridCol w="493776">
                  <a:extLst>
                    <a:ext uri="{9D8B030D-6E8A-4147-A177-3AD203B41FA5}">
                      <a16:colId xmlns:a16="http://schemas.microsoft.com/office/drawing/2014/main" val="3835499507"/>
                    </a:ext>
                  </a:extLst>
                </a:gridCol>
                <a:gridCol w="493776">
                  <a:extLst>
                    <a:ext uri="{9D8B030D-6E8A-4147-A177-3AD203B41FA5}">
                      <a16:colId xmlns:a16="http://schemas.microsoft.com/office/drawing/2014/main" val="3457290361"/>
                    </a:ext>
                  </a:extLst>
                </a:gridCol>
                <a:gridCol w="493776">
                  <a:extLst>
                    <a:ext uri="{9D8B030D-6E8A-4147-A177-3AD203B41FA5}">
                      <a16:colId xmlns:a16="http://schemas.microsoft.com/office/drawing/2014/main" val="4211252588"/>
                    </a:ext>
                  </a:extLst>
                </a:gridCol>
                <a:gridCol w="493776">
                  <a:extLst>
                    <a:ext uri="{9D8B030D-6E8A-4147-A177-3AD203B41FA5}">
                      <a16:colId xmlns:a16="http://schemas.microsoft.com/office/drawing/2014/main" val="973906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extLst>
                  <a:ext uri="{0D108BD9-81ED-4DB2-BD59-A6C34878D82A}">
                    <a16:rowId xmlns:a16="http://schemas.microsoft.com/office/drawing/2014/main" val="2680096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 ITALIA - 2025-10-03 13:46:50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https://i.ytimg.com/vi/IDln5K2r9m8/hqdefault.jpg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65885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GROHE Deutschland - 2025-08-11 10:02:05</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https://i.ytimg.com/vi/mWWnWU1FRNI/hqdefault.jpg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55833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 - 2025-07-30 13:45:11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https://i.ytimg.com/vi/wxYCQ4i1hb8/hqdefault.jpg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50037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 - 2025-07-23 14:30:24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https://i.ytimg.com/vi/XsMg2awwkAo/hqdefault.jpg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41736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 - 2025-07-14 14:30:48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https://i.ytimg.com/vi/xjGWA9mUNTk/hqdefault.jpg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11323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GROHE Deutschland - 2025-07-08 14:00:49</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https://i.ytimg.com/vi/TygT6ieh_WA/hqdefault.jpg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 Euroceramics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84936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GROHE Deutschland - 2025-07-03 14:14:37</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https://i.ytimg.com/vi/MSzYp6nPHjg/hqdefault.jpg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30455415"/>
                  </a:ext>
                </a:extLst>
              </a:tr>
            </a:tbl>
          </a:graphicData>
        </a:graphic>
      </p:graphicFrame>
      <p:sp>
        <p:nvSpPr>
          <p:cNvPr id="4" name="Text Placeholder 3">
            <a:extLst>
              <a:ext uri="{FF2B5EF4-FFF2-40B4-BE49-F238E27FC236}">
                <a16:creationId xmlns:a16="http://schemas.microsoft.com/office/drawing/2014/main" id="{5F5260B7-E9D2-4005-BB7E-0DE844E972A1}"/>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27698949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7ACFF-3E46-435C-917D-733BC667E66C}"/>
              </a:ext>
            </a:extLst>
          </p:cNvPr>
          <p:cNvSpPr>
            <a:spLocks noGrp="1"/>
          </p:cNvSpPr>
          <p:nvPr>
            <p:ph type="title"/>
          </p:nvPr>
        </p:nvSpPr>
        <p:spPr/>
        <p:txBody>
          <a:bodyPr/>
          <a:lstStyle/>
          <a:p>
            <a:r>
              <a:rPr lang="en-US"/>
              <a:t>Youtube Videos Table | 13 groups and 33 profiles - 2 of 4</a:t>
            </a:r>
          </a:p>
        </p:txBody>
      </p:sp>
      <p:graphicFrame>
        <p:nvGraphicFramePr>
          <p:cNvPr id="5" name="Table Placeholder 4">
            <a:extLst>
              <a:ext uri="{FF2B5EF4-FFF2-40B4-BE49-F238E27FC236}">
                <a16:creationId xmlns:a16="http://schemas.microsoft.com/office/drawing/2014/main" id="{91CFE477-1708-4A89-BB6D-8EEB758FAF17}"/>
              </a:ext>
            </a:extLst>
          </p:cNvPr>
          <p:cNvGraphicFramePr>
            <a:graphicFrameLocks noGrp="1"/>
          </p:cNvGraphicFramePr>
          <p:nvPr>
            <p:ph type="tbl" sz="quarter" idx="13"/>
            <p:extLst>
              <p:ext uri="{D42A27DB-BD31-4B8C-83A1-F6EECF244321}">
                <p14:modId xmlns:p14="http://schemas.microsoft.com/office/powerpoint/2010/main" val="929264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68011133"/>
                    </a:ext>
                  </a:extLst>
                </a:gridCol>
                <a:gridCol w="1645920">
                  <a:extLst>
                    <a:ext uri="{9D8B030D-6E8A-4147-A177-3AD203B41FA5}">
                      <a16:colId xmlns:a16="http://schemas.microsoft.com/office/drawing/2014/main" val="1421016171"/>
                    </a:ext>
                  </a:extLst>
                </a:gridCol>
                <a:gridCol w="1399032">
                  <a:extLst>
                    <a:ext uri="{9D8B030D-6E8A-4147-A177-3AD203B41FA5}">
                      <a16:colId xmlns:a16="http://schemas.microsoft.com/office/drawing/2014/main" val="309667189"/>
                    </a:ext>
                  </a:extLst>
                </a:gridCol>
                <a:gridCol w="493776">
                  <a:extLst>
                    <a:ext uri="{9D8B030D-6E8A-4147-A177-3AD203B41FA5}">
                      <a16:colId xmlns:a16="http://schemas.microsoft.com/office/drawing/2014/main" val="1510655603"/>
                    </a:ext>
                  </a:extLst>
                </a:gridCol>
                <a:gridCol w="493776">
                  <a:extLst>
                    <a:ext uri="{9D8B030D-6E8A-4147-A177-3AD203B41FA5}">
                      <a16:colId xmlns:a16="http://schemas.microsoft.com/office/drawing/2014/main" val="2757070966"/>
                    </a:ext>
                  </a:extLst>
                </a:gridCol>
                <a:gridCol w="493776">
                  <a:extLst>
                    <a:ext uri="{9D8B030D-6E8A-4147-A177-3AD203B41FA5}">
                      <a16:colId xmlns:a16="http://schemas.microsoft.com/office/drawing/2014/main" val="685089944"/>
                    </a:ext>
                  </a:extLst>
                </a:gridCol>
                <a:gridCol w="493776">
                  <a:extLst>
                    <a:ext uri="{9D8B030D-6E8A-4147-A177-3AD203B41FA5}">
                      <a16:colId xmlns:a16="http://schemas.microsoft.com/office/drawing/2014/main" val="545456522"/>
                    </a:ext>
                  </a:extLst>
                </a:gridCol>
                <a:gridCol w="493776">
                  <a:extLst>
                    <a:ext uri="{9D8B030D-6E8A-4147-A177-3AD203B41FA5}">
                      <a16:colId xmlns:a16="http://schemas.microsoft.com/office/drawing/2014/main" val="879081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extLst>
                  <a:ext uri="{0D108BD9-81ED-4DB2-BD59-A6C34878D82A}">
                    <a16:rowId xmlns:a16="http://schemas.microsoft.com/office/drawing/2014/main" val="2366638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GROHE Deutschland - 2025-05-12 10:02:11</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https://i.ytimg.com/vi/ssHhUXS3paw/hqdefault.jpg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2282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GROHE Deutschland - 2025-05-12 10:01:40</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https://i.ytimg.com/vi/QjEPYAMZI4E/hqdefault.jpg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45209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 - 2025-03-27 10:55:38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https://i.ytimg.com/vi/e9i_i1D_h1A/hqdefault.jpg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54831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 - 2025-01-22 08:59:39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https://i.ytimg.com/vi/74Bgnba04M0/hqdefault.jpg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Sales Cycle QuickFix, GROHE Tempesta, Sales Cycle Professional, GROHE SPA, SilkMoveES, Cubeo, Design Stories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65414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GROHE Deutschland - 2025-01-06 15:00:03</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https://i.ytimg.com/vi/5SGojaJu4aA/hqdefault.jpg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52916659"/>
                  </a:ext>
                </a:extLst>
              </a:tr>
            </a:tbl>
          </a:graphicData>
        </a:graphic>
      </p:graphicFrame>
      <p:sp>
        <p:nvSpPr>
          <p:cNvPr id="4" name="Text Placeholder 3">
            <a:extLst>
              <a:ext uri="{FF2B5EF4-FFF2-40B4-BE49-F238E27FC236}">
                <a16:creationId xmlns:a16="http://schemas.microsoft.com/office/drawing/2014/main" id="{1E234B48-9CA4-44E6-8D3C-742183190FC6}"/>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10348252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16DB3-BD14-4787-96E2-231B952234B7}"/>
              </a:ext>
            </a:extLst>
          </p:cNvPr>
          <p:cNvSpPr>
            <a:spLocks noGrp="1"/>
          </p:cNvSpPr>
          <p:nvPr>
            <p:ph type="title"/>
          </p:nvPr>
        </p:nvSpPr>
        <p:spPr/>
        <p:txBody>
          <a:bodyPr/>
          <a:lstStyle/>
          <a:p>
            <a:r>
              <a:rPr lang="en-US"/>
              <a:t>Youtube Videos Table | 13 groups and 33 profiles - 3 of 4</a:t>
            </a:r>
          </a:p>
        </p:txBody>
      </p:sp>
      <p:graphicFrame>
        <p:nvGraphicFramePr>
          <p:cNvPr id="5" name="Table Placeholder 4">
            <a:extLst>
              <a:ext uri="{FF2B5EF4-FFF2-40B4-BE49-F238E27FC236}">
                <a16:creationId xmlns:a16="http://schemas.microsoft.com/office/drawing/2014/main" id="{D38FE649-970D-411A-8FEF-7FA7E3757F7C}"/>
              </a:ext>
            </a:extLst>
          </p:cNvPr>
          <p:cNvGraphicFramePr>
            <a:graphicFrameLocks noGrp="1"/>
          </p:cNvGraphicFramePr>
          <p:nvPr>
            <p:ph type="tbl" sz="quarter" idx="13"/>
            <p:extLst>
              <p:ext uri="{D42A27DB-BD31-4B8C-83A1-F6EECF244321}">
                <p14:modId xmlns:p14="http://schemas.microsoft.com/office/powerpoint/2010/main" val="1630673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84963017"/>
                    </a:ext>
                  </a:extLst>
                </a:gridCol>
                <a:gridCol w="1645920">
                  <a:extLst>
                    <a:ext uri="{9D8B030D-6E8A-4147-A177-3AD203B41FA5}">
                      <a16:colId xmlns:a16="http://schemas.microsoft.com/office/drawing/2014/main" val="1541206677"/>
                    </a:ext>
                  </a:extLst>
                </a:gridCol>
                <a:gridCol w="1399032">
                  <a:extLst>
                    <a:ext uri="{9D8B030D-6E8A-4147-A177-3AD203B41FA5}">
                      <a16:colId xmlns:a16="http://schemas.microsoft.com/office/drawing/2014/main" val="2239928224"/>
                    </a:ext>
                  </a:extLst>
                </a:gridCol>
                <a:gridCol w="493776">
                  <a:extLst>
                    <a:ext uri="{9D8B030D-6E8A-4147-A177-3AD203B41FA5}">
                      <a16:colId xmlns:a16="http://schemas.microsoft.com/office/drawing/2014/main" val="497579874"/>
                    </a:ext>
                  </a:extLst>
                </a:gridCol>
                <a:gridCol w="493776">
                  <a:extLst>
                    <a:ext uri="{9D8B030D-6E8A-4147-A177-3AD203B41FA5}">
                      <a16:colId xmlns:a16="http://schemas.microsoft.com/office/drawing/2014/main" val="4143805092"/>
                    </a:ext>
                  </a:extLst>
                </a:gridCol>
                <a:gridCol w="493776">
                  <a:extLst>
                    <a:ext uri="{9D8B030D-6E8A-4147-A177-3AD203B41FA5}">
                      <a16:colId xmlns:a16="http://schemas.microsoft.com/office/drawing/2014/main" val="831693635"/>
                    </a:ext>
                  </a:extLst>
                </a:gridCol>
                <a:gridCol w="493776">
                  <a:extLst>
                    <a:ext uri="{9D8B030D-6E8A-4147-A177-3AD203B41FA5}">
                      <a16:colId xmlns:a16="http://schemas.microsoft.com/office/drawing/2014/main" val="500926188"/>
                    </a:ext>
                  </a:extLst>
                </a:gridCol>
                <a:gridCol w="493776">
                  <a:extLst>
                    <a:ext uri="{9D8B030D-6E8A-4147-A177-3AD203B41FA5}">
                      <a16:colId xmlns:a16="http://schemas.microsoft.com/office/drawing/2014/main" val="3195073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extLst>
                  <a:ext uri="{0D108BD9-81ED-4DB2-BD59-A6C34878D82A}">
                    <a16:rowId xmlns:a16="http://schemas.microsoft.com/office/drawing/2014/main" val="1898940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GROHE Deutschland - 2025-01-03 15:00:30</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https://i.ytimg.com/vi/HGo7Uh2M_Ts/hqdefault.jpg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21180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 France - 2024-11-27 15:48:00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https://i.ytimg.com/vi/JhuxkRTXhFQ/hqdefault.jpg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56977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 - 2024-11-07 07:00:34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https://i.ytimg.com/vi/rSx586XqfWA/hqdefault.jpg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Tempesta, 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4824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 - 2024-10-31 07:00:40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https://i.ytimg.com/vi/xxTcXNy6TbY/hqdefault.jpg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36195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 - 2024-10-24 06:00:09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https://i.ytimg.com/vi/EvRsQWydPvk/hqdefault.jpg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54747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 - 2024-10-15 06:00:25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https://i.ytimg.com/vi/ruvXX7IIEBA/hqdefault.jpg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82496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GROHE Deutschland - 2024-10-10 13:29:56</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https://i.ytimg.com/vi/s9WqReOCyLw/hqdefault.jpg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SilkMoveES, 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41121977"/>
                  </a:ext>
                </a:extLst>
              </a:tr>
            </a:tbl>
          </a:graphicData>
        </a:graphic>
      </p:graphicFrame>
      <p:sp>
        <p:nvSpPr>
          <p:cNvPr id="4" name="Text Placeholder 3">
            <a:extLst>
              <a:ext uri="{FF2B5EF4-FFF2-40B4-BE49-F238E27FC236}">
                <a16:creationId xmlns:a16="http://schemas.microsoft.com/office/drawing/2014/main" id="{F12FA5ED-1C5A-4DF6-B67D-1C5F7BE525FF}"/>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31542810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DAA65-13DC-487A-ABF2-3F9A13A7CD4D}"/>
              </a:ext>
            </a:extLst>
          </p:cNvPr>
          <p:cNvSpPr>
            <a:spLocks noGrp="1"/>
          </p:cNvSpPr>
          <p:nvPr>
            <p:ph type="title"/>
          </p:nvPr>
        </p:nvSpPr>
        <p:spPr/>
        <p:txBody>
          <a:bodyPr/>
          <a:lstStyle/>
          <a:p>
            <a:r>
              <a:rPr lang="en-US"/>
              <a:t>Youtube Videos Table | 13 groups and 33 profiles - 4 of 4</a:t>
            </a:r>
          </a:p>
        </p:txBody>
      </p:sp>
      <p:graphicFrame>
        <p:nvGraphicFramePr>
          <p:cNvPr id="5" name="Table Placeholder 4">
            <a:extLst>
              <a:ext uri="{FF2B5EF4-FFF2-40B4-BE49-F238E27FC236}">
                <a16:creationId xmlns:a16="http://schemas.microsoft.com/office/drawing/2014/main" id="{8D303B21-3F0A-4862-819E-5A4FE1961EE8}"/>
              </a:ext>
            </a:extLst>
          </p:cNvPr>
          <p:cNvGraphicFramePr>
            <a:graphicFrameLocks noGrp="1"/>
          </p:cNvGraphicFramePr>
          <p:nvPr>
            <p:ph type="tbl" sz="quarter" idx="13"/>
            <p:extLst>
              <p:ext uri="{D42A27DB-BD31-4B8C-83A1-F6EECF244321}">
                <p14:modId xmlns:p14="http://schemas.microsoft.com/office/powerpoint/2010/main" val="3294028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02547192"/>
                    </a:ext>
                  </a:extLst>
                </a:gridCol>
                <a:gridCol w="1645920">
                  <a:extLst>
                    <a:ext uri="{9D8B030D-6E8A-4147-A177-3AD203B41FA5}">
                      <a16:colId xmlns:a16="http://schemas.microsoft.com/office/drawing/2014/main" val="4241650814"/>
                    </a:ext>
                  </a:extLst>
                </a:gridCol>
                <a:gridCol w="1399032">
                  <a:extLst>
                    <a:ext uri="{9D8B030D-6E8A-4147-A177-3AD203B41FA5}">
                      <a16:colId xmlns:a16="http://schemas.microsoft.com/office/drawing/2014/main" val="2876757004"/>
                    </a:ext>
                  </a:extLst>
                </a:gridCol>
                <a:gridCol w="493776">
                  <a:extLst>
                    <a:ext uri="{9D8B030D-6E8A-4147-A177-3AD203B41FA5}">
                      <a16:colId xmlns:a16="http://schemas.microsoft.com/office/drawing/2014/main" val="685048574"/>
                    </a:ext>
                  </a:extLst>
                </a:gridCol>
                <a:gridCol w="493776">
                  <a:extLst>
                    <a:ext uri="{9D8B030D-6E8A-4147-A177-3AD203B41FA5}">
                      <a16:colId xmlns:a16="http://schemas.microsoft.com/office/drawing/2014/main" val="677107849"/>
                    </a:ext>
                  </a:extLst>
                </a:gridCol>
                <a:gridCol w="493776">
                  <a:extLst>
                    <a:ext uri="{9D8B030D-6E8A-4147-A177-3AD203B41FA5}">
                      <a16:colId xmlns:a16="http://schemas.microsoft.com/office/drawing/2014/main" val="3004827169"/>
                    </a:ext>
                  </a:extLst>
                </a:gridCol>
                <a:gridCol w="493776">
                  <a:extLst>
                    <a:ext uri="{9D8B030D-6E8A-4147-A177-3AD203B41FA5}">
                      <a16:colId xmlns:a16="http://schemas.microsoft.com/office/drawing/2014/main" val="1445810531"/>
                    </a:ext>
                  </a:extLst>
                </a:gridCol>
                <a:gridCol w="493776">
                  <a:extLst>
                    <a:ext uri="{9D8B030D-6E8A-4147-A177-3AD203B41FA5}">
                      <a16:colId xmlns:a16="http://schemas.microsoft.com/office/drawing/2014/main" val="2870210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extLst>
                  <a:ext uri="{0D108BD9-81ED-4DB2-BD59-A6C34878D82A}">
                    <a16:rowId xmlns:a16="http://schemas.microsoft.com/office/drawing/2014/main" val="1597454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 - 2024-10-10 06:00:12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https://i.ytimg.com/vi/SW0EbP7tsv0/hqdefault.jpg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83683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 - 2024-10-08 06:00:28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https://i.ytimg.com/vi/pvEIMSDhAlo/hqdefault.jpg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57942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 - 2024-10-01 06:00:14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https://i.ytimg.com/vi/I0l59CC4aWM/hqdefault.jpg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Sales Cycle QuickFix, GROHE Tempesta, Sales Cycle Professional, GROHE SPA, SilkMoveES, 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6124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 Belgium - 2024-09-11 12:25:03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https://i.ytimg.com/vi/VyDfYxi68Qk/hqdefault.jpg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SilkMoveES, 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32288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Nederland - 2024-09-11 10:01:23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https://i.ytimg.com/vi/ipp7_uqp4Gg/hqdefault.jpg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Rapido Smartbox, 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69071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 Україна - 2024-08-30 15:41:32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https://i.ytimg.com/vi/hjPXCqFLSek/hqdefault.jpg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928631969"/>
                  </a:ext>
                </a:extLst>
              </a:tr>
            </a:tbl>
          </a:graphicData>
        </a:graphic>
      </p:graphicFrame>
      <p:sp>
        <p:nvSpPr>
          <p:cNvPr id="4" name="Text Placeholder 3">
            <a:extLst>
              <a:ext uri="{FF2B5EF4-FFF2-40B4-BE49-F238E27FC236}">
                <a16:creationId xmlns:a16="http://schemas.microsoft.com/office/drawing/2014/main" id="{5F1BEC30-F2E1-4663-BDD5-04D877A8E92E}"/>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24008902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97F6E-F1CE-4686-B2B5-0D30B5C84D1A}"/>
              </a:ext>
            </a:extLst>
          </p:cNvPr>
          <p:cNvSpPr>
            <a:spLocks noGrp="1"/>
          </p:cNvSpPr>
          <p:nvPr>
            <p:ph type="title"/>
          </p:nvPr>
        </p:nvSpPr>
        <p:spPr/>
        <p:txBody>
          <a:bodyPr/>
          <a:lstStyle/>
          <a:p>
            <a:r>
              <a:rPr lang="en-US"/>
              <a:t>Instagram Posts Table | 13 groups and 33 profiles - 1 of 24</a:t>
            </a:r>
          </a:p>
        </p:txBody>
      </p:sp>
      <p:graphicFrame>
        <p:nvGraphicFramePr>
          <p:cNvPr id="5" name="Table Placeholder 4">
            <a:extLst>
              <a:ext uri="{FF2B5EF4-FFF2-40B4-BE49-F238E27FC236}">
                <a16:creationId xmlns:a16="http://schemas.microsoft.com/office/drawing/2014/main" id="{5A8EF7D1-2595-4CD9-8781-26829D8C0136}"/>
              </a:ext>
            </a:extLst>
          </p:cNvPr>
          <p:cNvGraphicFramePr>
            <a:graphicFrameLocks noGrp="1"/>
          </p:cNvGraphicFramePr>
          <p:nvPr>
            <p:ph type="tbl" sz="quarter" idx="13"/>
            <p:extLst>
              <p:ext uri="{D42A27DB-BD31-4B8C-83A1-F6EECF244321}">
                <p14:modId xmlns:p14="http://schemas.microsoft.com/office/powerpoint/2010/main" val="2073685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20741126"/>
                    </a:ext>
                  </a:extLst>
                </a:gridCol>
                <a:gridCol w="1645920">
                  <a:extLst>
                    <a:ext uri="{9D8B030D-6E8A-4147-A177-3AD203B41FA5}">
                      <a16:colId xmlns:a16="http://schemas.microsoft.com/office/drawing/2014/main" val="1054038659"/>
                    </a:ext>
                  </a:extLst>
                </a:gridCol>
                <a:gridCol w="576072">
                  <a:extLst>
                    <a:ext uri="{9D8B030D-6E8A-4147-A177-3AD203B41FA5}">
                      <a16:colId xmlns:a16="http://schemas.microsoft.com/office/drawing/2014/main" val="1551296180"/>
                    </a:ext>
                  </a:extLst>
                </a:gridCol>
                <a:gridCol w="576072">
                  <a:extLst>
                    <a:ext uri="{9D8B030D-6E8A-4147-A177-3AD203B41FA5}">
                      <a16:colId xmlns:a16="http://schemas.microsoft.com/office/drawing/2014/main" val="674496446"/>
                    </a:ext>
                  </a:extLst>
                </a:gridCol>
                <a:gridCol w="576072">
                  <a:extLst>
                    <a:ext uri="{9D8B030D-6E8A-4147-A177-3AD203B41FA5}">
                      <a16:colId xmlns:a16="http://schemas.microsoft.com/office/drawing/2014/main" val="284656988"/>
                    </a:ext>
                  </a:extLst>
                </a:gridCol>
                <a:gridCol w="576072">
                  <a:extLst>
                    <a:ext uri="{9D8B030D-6E8A-4147-A177-3AD203B41FA5}">
                      <a16:colId xmlns:a16="http://schemas.microsoft.com/office/drawing/2014/main" val="450966229"/>
                    </a:ext>
                  </a:extLst>
                </a:gridCol>
                <a:gridCol w="576072">
                  <a:extLst>
                    <a:ext uri="{9D8B030D-6E8A-4147-A177-3AD203B41FA5}">
                      <a16:colId xmlns:a16="http://schemas.microsoft.com/office/drawing/2014/main" val="2479537272"/>
                    </a:ext>
                  </a:extLst>
                </a:gridCol>
                <a:gridCol w="576072">
                  <a:extLst>
                    <a:ext uri="{9D8B030D-6E8A-4147-A177-3AD203B41FA5}">
                      <a16:colId xmlns:a16="http://schemas.microsoft.com/office/drawing/2014/main" val="3260281012"/>
                    </a:ext>
                  </a:extLst>
                </a:gridCol>
                <a:gridCol w="576072">
                  <a:extLst>
                    <a:ext uri="{9D8B030D-6E8A-4147-A177-3AD203B41FA5}">
                      <a16:colId xmlns:a16="http://schemas.microsoft.com/office/drawing/2014/main" val="4078123698"/>
                    </a:ext>
                  </a:extLst>
                </a:gridCol>
                <a:gridCol w="576072">
                  <a:extLst>
                    <a:ext uri="{9D8B030D-6E8A-4147-A177-3AD203B41FA5}">
                      <a16:colId xmlns:a16="http://schemas.microsoft.com/office/drawing/2014/main" val="426904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944252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grohe_uk - 2026-06-12 07:04:02</a:t>
                      </a:r>
                      <a:r>
                        <a:rPr kumimoji="0" lang="en-US" sz="1000" b="0" i="0" u="none" strike="noStrike" kern="1200" cap="none" spc="0" normalizeH="0" baseline="0" noProof="0">
                          <a:ln>
                            <a:noFill/>
                          </a:ln>
                          <a:solidFill>
                            <a:prstClr val="black"/>
                          </a:solidFill>
                          <a:effectLst/>
                          <a:uLnTx/>
                          <a:uFillTx/>
                          <a:latin typeface="Calibri"/>
                          <a:ea typeface="+mn-ea"/>
                          <a:cs typeface="+mn-cs"/>
                        </a:rPr>
                        <a:t>
 Meet the bathroom all-rounder✨
Versatile, timeless and effortlessly practical, Cubeo brings modern design and everyday functionality together at an accessible price point. 
#GROHE #BathroomDesign #ModernBathroom #InteriorInspiration #BathroomStyle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a:t>
                      </a:r>
                    </a:p>
                  </a:txBody>
                  <a:tcPr/>
                </a:tc>
                <a:extLst>
                  <a:ext uri="{0D108BD9-81ED-4DB2-BD59-A6C34878D82A}">
                    <a16:rowId xmlns:a16="http://schemas.microsoft.com/office/drawing/2014/main" val="2965245987"/>
                  </a:ext>
                </a:extLst>
              </a:tr>
            </a:tbl>
          </a:graphicData>
        </a:graphic>
      </p:graphicFrame>
      <p:sp>
        <p:nvSpPr>
          <p:cNvPr id="4" name="Text Placeholder 3">
            <a:extLst>
              <a:ext uri="{FF2B5EF4-FFF2-40B4-BE49-F238E27FC236}">
                <a16:creationId xmlns:a16="http://schemas.microsoft.com/office/drawing/2014/main" id="{64EB7409-77BE-49FB-A58E-EB4E90B02792}"/>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41355761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8BB4A-2D2C-4FB9-99B6-CE086486127C}"/>
              </a:ext>
            </a:extLst>
          </p:cNvPr>
          <p:cNvSpPr>
            <a:spLocks noGrp="1"/>
          </p:cNvSpPr>
          <p:nvPr>
            <p:ph type="title"/>
          </p:nvPr>
        </p:nvSpPr>
        <p:spPr/>
        <p:txBody>
          <a:bodyPr/>
          <a:lstStyle/>
          <a:p>
            <a:r>
              <a:rPr lang="en-US"/>
              <a:t>Instagram Posts Table | 13 groups and 33 profiles - 2 of 24</a:t>
            </a:r>
          </a:p>
        </p:txBody>
      </p:sp>
      <p:graphicFrame>
        <p:nvGraphicFramePr>
          <p:cNvPr id="5" name="Table Placeholder 4">
            <a:extLst>
              <a:ext uri="{FF2B5EF4-FFF2-40B4-BE49-F238E27FC236}">
                <a16:creationId xmlns:a16="http://schemas.microsoft.com/office/drawing/2014/main" id="{ADEE26F9-CE92-4F19-BE7E-918A493A3E17}"/>
              </a:ext>
            </a:extLst>
          </p:cNvPr>
          <p:cNvGraphicFramePr>
            <a:graphicFrameLocks noGrp="1"/>
          </p:cNvGraphicFramePr>
          <p:nvPr>
            <p:ph type="tbl" sz="quarter" idx="13"/>
            <p:extLst>
              <p:ext uri="{D42A27DB-BD31-4B8C-83A1-F6EECF244321}">
                <p14:modId xmlns:p14="http://schemas.microsoft.com/office/powerpoint/2010/main" val="1217566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15446233"/>
                    </a:ext>
                  </a:extLst>
                </a:gridCol>
                <a:gridCol w="1645920">
                  <a:extLst>
                    <a:ext uri="{9D8B030D-6E8A-4147-A177-3AD203B41FA5}">
                      <a16:colId xmlns:a16="http://schemas.microsoft.com/office/drawing/2014/main" val="1062251738"/>
                    </a:ext>
                  </a:extLst>
                </a:gridCol>
                <a:gridCol w="576072">
                  <a:extLst>
                    <a:ext uri="{9D8B030D-6E8A-4147-A177-3AD203B41FA5}">
                      <a16:colId xmlns:a16="http://schemas.microsoft.com/office/drawing/2014/main" val="3756761662"/>
                    </a:ext>
                  </a:extLst>
                </a:gridCol>
                <a:gridCol w="576072">
                  <a:extLst>
                    <a:ext uri="{9D8B030D-6E8A-4147-A177-3AD203B41FA5}">
                      <a16:colId xmlns:a16="http://schemas.microsoft.com/office/drawing/2014/main" val="876869861"/>
                    </a:ext>
                  </a:extLst>
                </a:gridCol>
                <a:gridCol w="576072">
                  <a:extLst>
                    <a:ext uri="{9D8B030D-6E8A-4147-A177-3AD203B41FA5}">
                      <a16:colId xmlns:a16="http://schemas.microsoft.com/office/drawing/2014/main" val="113350350"/>
                    </a:ext>
                  </a:extLst>
                </a:gridCol>
                <a:gridCol w="576072">
                  <a:extLst>
                    <a:ext uri="{9D8B030D-6E8A-4147-A177-3AD203B41FA5}">
                      <a16:colId xmlns:a16="http://schemas.microsoft.com/office/drawing/2014/main" val="3113618234"/>
                    </a:ext>
                  </a:extLst>
                </a:gridCol>
                <a:gridCol w="576072">
                  <a:extLst>
                    <a:ext uri="{9D8B030D-6E8A-4147-A177-3AD203B41FA5}">
                      <a16:colId xmlns:a16="http://schemas.microsoft.com/office/drawing/2014/main" val="2546843811"/>
                    </a:ext>
                  </a:extLst>
                </a:gridCol>
                <a:gridCol w="576072">
                  <a:extLst>
                    <a:ext uri="{9D8B030D-6E8A-4147-A177-3AD203B41FA5}">
                      <a16:colId xmlns:a16="http://schemas.microsoft.com/office/drawing/2014/main" val="693056387"/>
                    </a:ext>
                  </a:extLst>
                </a:gridCol>
                <a:gridCol w="576072">
                  <a:extLst>
                    <a:ext uri="{9D8B030D-6E8A-4147-A177-3AD203B41FA5}">
                      <a16:colId xmlns:a16="http://schemas.microsoft.com/office/drawing/2014/main" val="2435557548"/>
                    </a:ext>
                  </a:extLst>
                </a:gridCol>
                <a:gridCol w="576072">
                  <a:extLst>
                    <a:ext uri="{9D8B030D-6E8A-4147-A177-3AD203B41FA5}">
                      <a16:colId xmlns:a16="http://schemas.microsoft.com/office/drawing/2014/main" val="3133923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20286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lixilglobaldesign - 2026-06-01 14:00:56</a:t>
                      </a:r>
                      <a:r>
                        <a:rPr kumimoji="0" lang="en-US" sz="1000" b="0" i="0" u="none" strike="noStrike" kern="1200" cap="none" spc="0" normalizeH="0" baseline="0" noProof="0">
                          <a:ln>
                            <a:noFill/>
                          </a:ln>
                          <a:solidFill>
                            <a:prstClr val="black"/>
                          </a:solidFill>
                          <a:effectLst/>
                          <a:uLnTx/>
                          <a:uFillTx/>
                          <a:latin typeface="Calibri"/>
                          <a:ea typeface="+mn-ea"/>
                          <a:cs typeface="+mn-cs"/>
                        </a:rPr>
                        <a:t>
 GROHE Cubeo follows our design approach of “Soft Minimalism” - a contemporary expression of minimalism that balances clean, geometric squares with soft, flowing curves.
The lever is set at a precise 7-degree angle to emphasize intuitive use, while the overall design pushes the boundaries of how slim a product can be without compromise to performance or durability.
The result is a sleek, modern product line that retains a welcoming human touch, while offering perfect function, sustainable features and durability.
Swipe to see the finely-detailed sketches of the GROHE Cubeo ➡️
#LIXILGLOBALDESIGN #LIXIL #GROHE #BathroomDesign #InteriorDesign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2332</a:t>
                      </a:r>
                    </a:p>
                  </a:txBody>
                  <a:tcPr/>
                </a:tc>
                <a:extLst>
                  <a:ext uri="{0D108BD9-81ED-4DB2-BD59-A6C34878D82A}">
                    <a16:rowId xmlns:a16="http://schemas.microsoft.com/office/drawing/2014/main" val="3141767236"/>
                  </a:ext>
                </a:extLst>
              </a:tr>
            </a:tbl>
          </a:graphicData>
        </a:graphic>
      </p:graphicFrame>
      <p:sp>
        <p:nvSpPr>
          <p:cNvPr id="4" name="Text Placeholder 3">
            <a:extLst>
              <a:ext uri="{FF2B5EF4-FFF2-40B4-BE49-F238E27FC236}">
                <a16:creationId xmlns:a16="http://schemas.microsoft.com/office/drawing/2014/main" id="{3A949262-09E8-428D-9B27-20E0D95AA59B}"/>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41400143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7C261-0AD3-489B-8B22-99F7C5D5D993}"/>
              </a:ext>
            </a:extLst>
          </p:cNvPr>
          <p:cNvSpPr>
            <a:spLocks noGrp="1"/>
          </p:cNvSpPr>
          <p:nvPr>
            <p:ph type="title"/>
          </p:nvPr>
        </p:nvSpPr>
        <p:spPr/>
        <p:txBody>
          <a:bodyPr/>
          <a:lstStyle/>
          <a:p>
            <a:r>
              <a:rPr lang="en-US"/>
              <a:t>Instagram Posts Table | 13 groups and 33 profiles - 3 of 24</a:t>
            </a:r>
          </a:p>
        </p:txBody>
      </p:sp>
      <p:graphicFrame>
        <p:nvGraphicFramePr>
          <p:cNvPr id="5" name="Table Placeholder 4">
            <a:extLst>
              <a:ext uri="{FF2B5EF4-FFF2-40B4-BE49-F238E27FC236}">
                <a16:creationId xmlns:a16="http://schemas.microsoft.com/office/drawing/2014/main" id="{696F0084-7330-406F-96DF-CBF19E22BD40}"/>
              </a:ext>
            </a:extLst>
          </p:cNvPr>
          <p:cNvGraphicFramePr>
            <a:graphicFrameLocks noGrp="1"/>
          </p:cNvGraphicFramePr>
          <p:nvPr>
            <p:ph type="tbl" sz="quarter" idx="13"/>
            <p:extLst>
              <p:ext uri="{D42A27DB-BD31-4B8C-83A1-F6EECF244321}">
                <p14:modId xmlns:p14="http://schemas.microsoft.com/office/powerpoint/2010/main" val="1776583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86687557"/>
                    </a:ext>
                  </a:extLst>
                </a:gridCol>
                <a:gridCol w="1645920">
                  <a:extLst>
                    <a:ext uri="{9D8B030D-6E8A-4147-A177-3AD203B41FA5}">
                      <a16:colId xmlns:a16="http://schemas.microsoft.com/office/drawing/2014/main" val="23729510"/>
                    </a:ext>
                  </a:extLst>
                </a:gridCol>
                <a:gridCol w="576072">
                  <a:extLst>
                    <a:ext uri="{9D8B030D-6E8A-4147-A177-3AD203B41FA5}">
                      <a16:colId xmlns:a16="http://schemas.microsoft.com/office/drawing/2014/main" val="2637177381"/>
                    </a:ext>
                  </a:extLst>
                </a:gridCol>
                <a:gridCol w="576072">
                  <a:extLst>
                    <a:ext uri="{9D8B030D-6E8A-4147-A177-3AD203B41FA5}">
                      <a16:colId xmlns:a16="http://schemas.microsoft.com/office/drawing/2014/main" val="4110718281"/>
                    </a:ext>
                  </a:extLst>
                </a:gridCol>
                <a:gridCol w="576072">
                  <a:extLst>
                    <a:ext uri="{9D8B030D-6E8A-4147-A177-3AD203B41FA5}">
                      <a16:colId xmlns:a16="http://schemas.microsoft.com/office/drawing/2014/main" val="825307391"/>
                    </a:ext>
                  </a:extLst>
                </a:gridCol>
                <a:gridCol w="576072">
                  <a:extLst>
                    <a:ext uri="{9D8B030D-6E8A-4147-A177-3AD203B41FA5}">
                      <a16:colId xmlns:a16="http://schemas.microsoft.com/office/drawing/2014/main" val="3714457096"/>
                    </a:ext>
                  </a:extLst>
                </a:gridCol>
                <a:gridCol w="576072">
                  <a:extLst>
                    <a:ext uri="{9D8B030D-6E8A-4147-A177-3AD203B41FA5}">
                      <a16:colId xmlns:a16="http://schemas.microsoft.com/office/drawing/2014/main" val="494489700"/>
                    </a:ext>
                  </a:extLst>
                </a:gridCol>
                <a:gridCol w="576072">
                  <a:extLst>
                    <a:ext uri="{9D8B030D-6E8A-4147-A177-3AD203B41FA5}">
                      <a16:colId xmlns:a16="http://schemas.microsoft.com/office/drawing/2014/main" val="1242396379"/>
                    </a:ext>
                  </a:extLst>
                </a:gridCol>
                <a:gridCol w="576072">
                  <a:extLst>
                    <a:ext uri="{9D8B030D-6E8A-4147-A177-3AD203B41FA5}">
                      <a16:colId xmlns:a16="http://schemas.microsoft.com/office/drawing/2014/main" val="2413683881"/>
                    </a:ext>
                  </a:extLst>
                </a:gridCol>
                <a:gridCol w="576072">
                  <a:extLst>
                    <a:ext uri="{9D8B030D-6E8A-4147-A177-3AD203B41FA5}">
                      <a16:colId xmlns:a16="http://schemas.microsoft.com/office/drawing/2014/main" val="1636990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766966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grohe_uk - 2026-05-25 17:01:50</a:t>
                      </a:r>
                      <a:r>
                        <a:rPr kumimoji="0" lang="en-US" sz="1000" b="0" i="0" u="none" strike="noStrike" kern="1200" cap="none" spc="0" normalizeH="0" baseline="0" noProof="0">
                          <a:ln>
                            <a:noFill/>
                          </a:ln>
                          <a:solidFill>
                            <a:prstClr val="black"/>
                          </a:solidFill>
                          <a:effectLst/>
                          <a:uLnTx/>
                          <a:uFillTx/>
                          <a:latin typeface="Calibri"/>
                          <a:ea typeface="+mn-ea"/>
                          <a:cs typeface="+mn-cs"/>
                        </a:rPr>
                        <a:t>
 Our GROHE Cubeo is perfect for all styles... here are some simple styling tips👇🏻
Calm spaces: Opt for a chrome finish. Chrome pairs beautifully with soft neutrals and natural oak for a serene, balanced feel.
Bold looks: Opt for a Matte Black finish. It adds striking contrast against stone tones and warm wood textures.
#Cubeo #BathroomDesign #ModernBathroom #BathroomInspiration #UKInteriors #InteriorDesignUK #BathroomStyle #DesignDetails #BathroomUpgrade #ContemporaryDesign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a:t>
                      </a:r>
                    </a:p>
                  </a:txBody>
                  <a:tcPr/>
                </a:tc>
                <a:extLst>
                  <a:ext uri="{0D108BD9-81ED-4DB2-BD59-A6C34878D82A}">
                    <a16:rowId xmlns:a16="http://schemas.microsoft.com/office/drawing/2014/main" val="534368072"/>
                  </a:ext>
                </a:extLst>
              </a:tr>
            </a:tbl>
          </a:graphicData>
        </a:graphic>
      </p:graphicFrame>
      <p:sp>
        <p:nvSpPr>
          <p:cNvPr id="4" name="Text Placeholder 3">
            <a:extLst>
              <a:ext uri="{FF2B5EF4-FFF2-40B4-BE49-F238E27FC236}">
                <a16:creationId xmlns:a16="http://schemas.microsoft.com/office/drawing/2014/main" id="{9A9257F0-9FD1-435F-90E9-F94E73D9422A}"/>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23422943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631B3-28B6-4382-AD08-65496FF56AC0}"/>
              </a:ext>
            </a:extLst>
          </p:cNvPr>
          <p:cNvSpPr>
            <a:spLocks noGrp="1"/>
          </p:cNvSpPr>
          <p:nvPr>
            <p:ph type="title"/>
          </p:nvPr>
        </p:nvSpPr>
        <p:spPr/>
        <p:txBody>
          <a:bodyPr/>
          <a:lstStyle/>
          <a:p>
            <a:r>
              <a:rPr lang="en-US"/>
              <a:t>Instagram Posts Table | 13 groups and 33 profiles - 4 of 24</a:t>
            </a:r>
          </a:p>
        </p:txBody>
      </p:sp>
      <p:graphicFrame>
        <p:nvGraphicFramePr>
          <p:cNvPr id="5" name="Table Placeholder 4">
            <a:extLst>
              <a:ext uri="{FF2B5EF4-FFF2-40B4-BE49-F238E27FC236}">
                <a16:creationId xmlns:a16="http://schemas.microsoft.com/office/drawing/2014/main" id="{213091EE-2721-439E-AC1C-B64E9E6D49E7}"/>
              </a:ext>
            </a:extLst>
          </p:cNvPr>
          <p:cNvGraphicFramePr>
            <a:graphicFrameLocks noGrp="1"/>
          </p:cNvGraphicFramePr>
          <p:nvPr>
            <p:ph type="tbl" sz="quarter" idx="13"/>
            <p:extLst>
              <p:ext uri="{D42A27DB-BD31-4B8C-83A1-F6EECF244321}">
                <p14:modId xmlns:p14="http://schemas.microsoft.com/office/powerpoint/2010/main" val="3995959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12867693"/>
                    </a:ext>
                  </a:extLst>
                </a:gridCol>
                <a:gridCol w="1645920">
                  <a:extLst>
                    <a:ext uri="{9D8B030D-6E8A-4147-A177-3AD203B41FA5}">
                      <a16:colId xmlns:a16="http://schemas.microsoft.com/office/drawing/2014/main" val="2088258212"/>
                    </a:ext>
                  </a:extLst>
                </a:gridCol>
                <a:gridCol w="576072">
                  <a:extLst>
                    <a:ext uri="{9D8B030D-6E8A-4147-A177-3AD203B41FA5}">
                      <a16:colId xmlns:a16="http://schemas.microsoft.com/office/drawing/2014/main" val="1934092123"/>
                    </a:ext>
                  </a:extLst>
                </a:gridCol>
                <a:gridCol w="576072">
                  <a:extLst>
                    <a:ext uri="{9D8B030D-6E8A-4147-A177-3AD203B41FA5}">
                      <a16:colId xmlns:a16="http://schemas.microsoft.com/office/drawing/2014/main" val="2455368091"/>
                    </a:ext>
                  </a:extLst>
                </a:gridCol>
                <a:gridCol w="576072">
                  <a:extLst>
                    <a:ext uri="{9D8B030D-6E8A-4147-A177-3AD203B41FA5}">
                      <a16:colId xmlns:a16="http://schemas.microsoft.com/office/drawing/2014/main" val="760081609"/>
                    </a:ext>
                  </a:extLst>
                </a:gridCol>
                <a:gridCol w="576072">
                  <a:extLst>
                    <a:ext uri="{9D8B030D-6E8A-4147-A177-3AD203B41FA5}">
                      <a16:colId xmlns:a16="http://schemas.microsoft.com/office/drawing/2014/main" val="2805626064"/>
                    </a:ext>
                  </a:extLst>
                </a:gridCol>
                <a:gridCol w="576072">
                  <a:extLst>
                    <a:ext uri="{9D8B030D-6E8A-4147-A177-3AD203B41FA5}">
                      <a16:colId xmlns:a16="http://schemas.microsoft.com/office/drawing/2014/main" val="2054421632"/>
                    </a:ext>
                  </a:extLst>
                </a:gridCol>
                <a:gridCol w="576072">
                  <a:extLst>
                    <a:ext uri="{9D8B030D-6E8A-4147-A177-3AD203B41FA5}">
                      <a16:colId xmlns:a16="http://schemas.microsoft.com/office/drawing/2014/main" val="1372033566"/>
                    </a:ext>
                  </a:extLst>
                </a:gridCol>
                <a:gridCol w="576072">
                  <a:extLst>
                    <a:ext uri="{9D8B030D-6E8A-4147-A177-3AD203B41FA5}">
                      <a16:colId xmlns:a16="http://schemas.microsoft.com/office/drawing/2014/main" val="3786842689"/>
                    </a:ext>
                  </a:extLst>
                </a:gridCol>
                <a:gridCol w="576072">
                  <a:extLst>
                    <a:ext uri="{9D8B030D-6E8A-4147-A177-3AD203B41FA5}">
                      <a16:colId xmlns:a16="http://schemas.microsoft.com/office/drawing/2014/main" val="148394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818817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lixilglobaldesign - 2026-05-23 11:00:35</a:t>
                      </a:r>
                      <a:r>
                        <a:rPr kumimoji="0" lang="en-US" sz="1000" b="0" i="0" u="none" strike="noStrike" kern="1200" cap="none" spc="0" normalizeH="0" baseline="0" noProof="0">
                          <a:ln>
                            <a:noFill/>
                          </a:ln>
                          <a:solidFill>
                            <a:prstClr val="black"/>
                          </a:solidFill>
                          <a:effectLst/>
                          <a:uLnTx/>
                          <a:uFillTx/>
                          <a:latin typeface="Calibri"/>
                          <a:ea typeface="+mn-ea"/>
                          <a:cs typeface="+mn-cs"/>
                        </a:rPr>
                        <a:t>
 GROHE Cubeo follows our design approach of “Soft Minimalism” - a contemporary expression of minimalism that balances clean, geometric squares with soft, flowing curves.
The lever is set at a precise 7-degree angle to emphasize intuitive use, while the overall design pushes the boundaries of how slim a product can be without compromise to performance or durability.
The result is a sleek, modern product line that retains a welcoming human touch, while offering perfect function, sustainable features and durability.
Swipe to see the finely-detailed sketches of the GROHE Cubeo ➡️
#LIXILGLOBALDESIGN #LIXIL #GROHE #BathroomDesign #InteriorDesign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2006</a:t>
                      </a:r>
                    </a:p>
                  </a:txBody>
                  <a:tcPr/>
                </a:tc>
                <a:extLst>
                  <a:ext uri="{0D108BD9-81ED-4DB2-BD59-A6C34878D82A}">
                    <a16:rowId xmlns:a16="http://schemas.microsoft.com/office/drawing/2014/main" val="3685562376"/>
                  </a:ext>
                </a:extLst>
              </a:tr>
            </a:tbl>
          </a:graphicData>
        </a:graphic>
      </p:graphicFrame>
      <p:sp>
        <p:nvSpPr>
          <p:cNvPr id="4" name="Text Placeholder 3">
            <a:extLst>
              <a:ext uri="{FF2B5EF4-FFF2-40B4-BE49-F238E27FC236}">
                <a16:creationId xmlns:a16="http://schemas.microsoft.com/office/drawing/2014/main" id="{762BD93C-5D42-496A-8971-060ED34C62B5}"/>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27941849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B68D8-39E7-42D5-B1AD-A472BA79AD98}"/>
              </a:ext>
            </a:extLst>
          </p:cNvPr>
          <p:cNvSpPr>
            <a:spLocks noGrp="1"/>
          </p:cNvSpPr>
          <p:nvPr>
            <p:ph type="title"/>
          </p:nvPr>
        </p:nvSpPr>
        <p:spPr/>
        <p:txBody>
          <a:bodyPr/>
          <a:lstStyle/>
          <a:p>
            <a:r>
              <a:rPr lang="en-US"/>
              <a:t>Instagram Posts Table | 13 groups and 33 profiles - 5 of 24</a:t>
            </a:r>
          </a:p>
        </p:txBody>
      </p:sp>
      <p:graphicFrame>
        <p:nvGraphicFramePr>
          <p:cNvPr id="5" name="Table Placeholder 4">
            <a:extLst>
              <a:ext uri="{FF2B5EF4-FFF2-40B4-BE49-F238E27FC236}">
                <a16:creationId xmlns:a16="http://schemas.microsoft.com/office/drawing/2014/main" id="{A465E6D4-F16B-439F-AF58-201086810A19}"/>
              </a:ext>
            </a:extLst>
          </p:cNvPr>
          <p:cNvGraphicFramePr>
            <a:graphicFrameLocks noGrp="1"/>
          </p:cNvGraphicFramePr>
          <p:nvPr>
            <p:ph type="tbl" sz="quarter" idx="13"/>
            <p:extLst>
              <p:ext uri="{D42A27DB-BD31-4B8C-83A1-F6EECF244321}">
                <p14:modId xmlns:p14="http://schemas.microsoft.com/office/powerpoint/2010/main" val="3602536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58022534"/>
                    </a:ext>
                  </a:extLst>
                </a:gridCol>
                <a:gridCol w="1645920">
                  <a:extLst>
                    <a:ext uri="{9D8B030D-6E8A-4147-A177-3AD203B41FA5}">
                      <a16:colId xmlns:a16="http://schemas.microsoft.com/office/drawing/2014/main" val="834724734"/>
                    </a:ext>
                  </a:extLst>
                </a:gridCol>
                <a:gridCol w="576072">
                  <a:extLst>
                    <a:ext uri="{9D8B030D-6E8A-4147-A177-3AD203B41FA5}">
                      <a16:colId xmlns:a16="http://schemas.microsoft.com/office/drawing/2014/main" val="3190773925"/>
                    </a:ext>
                  </a:extLst>
                </a:gridCol>
                <a:gridCol w="576072">
                  <a:extLst>
                    <a:ext uri="{9D8B030D-6E8A-4147-A177-3AD203B41FA5}">
                      <a16:colId xmlns:a16="http://schemas.microsoft.com/office/drawing/2014/main" val="3761398956"/>
                    </a:ext>
                  </a:extLst>
                </a:gridCol>
                <a:gridCol w="576072">
                  <a:extLst>
                    <a:ext uri="{9D8B030D-6E8A-4147-A177-3AD203B41FA5}">
                      <a16:colId xmlns:a16="http://schemas.microsoft.com/office/drawing/2014/main" val="209888101"/>
                    </a:ext>
                  </a:extLst>
                </a:gridCol>
                <a:gridCol w="576072">
                  <a:extLst>
                    <a:ext uri="{9D8B030D-6E8A-4147-A177-3AD203B41FA5}">
                      <a16:colId xmlns:a16="http://schemas.microsoft.com/office/drawing/2014/main" val="662120434"/>
                    </a:ext>
                  </a:extLst>
                </a:gridCol>
                <a:gridCol w="576072">
                  <a:extLst>
                    <a:ext uri="{9D8B030D-6E8A-4147-A177-3AD203B41FA5}">
                      <a16:colId xmlns:a16="http://schemas.microsoft.com/office/drawing/2014/main" val="2059180831"/>
                    </a:ext>
                  </a:extLst>
                </a:gridCol>
                <a:gridCol w="576072">
                  <a:extLst>
                    <a:ext uri="{9D8B030D-6E8A-4147-A177-3AD203B41FA5}">
                      <a16:colId xmlns:a16="http://schemas.microsoft.com/office/drawing/2014/main" val="2341554269"/>
                    </a:ext>
                  </a:extLst>
                </a:gridCol>
                <a:gridCol w="576072">
                  <a:extLst>
                    <a:ext uri="{9D8B030D-6E8A-4147-A177-3AD203B41FA5}">
                      <a16:colId xmlns:a16="http://schemas.microsoft.com/office/drawing/2014/main" val="171966783"/>
                    </a:ext>
                  </a:extLst>
                </a:gridCol>
                <a:gridCol w="576072">
                  <a:extLst>
                    <a:ext uri="{9D8B030D-6E8A-4147-A177-3AD203B41FA5}">
                      <a16:colId xmlns:a16="http://schemas.microsoft.com/office/drawing/2014/main" val="3612261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242735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grohenwa - 2026-05-13 09:05:58</a:t>
                      </a:r>
                      <a:r>
                        <a:rPr kumimoji="0" lang="en-US" sz="1000" b="0" i="0" u="none" strike="noStrike" kern="1200" cap="none" spc="0" normalizeH="0" baseline="0" noProof="0">
                          <a:ln>
                            <a:noFill/>
                          </a:ln>
                          <a:solidFill>
                            <a:prstClr val="black"/>
                          </a:solidFill>
                          <a:effectLst/>
                          <a:uLnTx/>
                          <a:uFillTx/>
                          <a:latin typeface="Calibri"/>
                          <a:ea typeface="+mn-ea"/>
                          <a:cs typeface="+mn-cs"/>
                        </a:rPr>
                        <a:t>
 ⁨Vasques Euro Ceramic et GROHE Cubeo Noir Mat: un accord audacieux et parfaitement équilibré.</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عندما تلتقي أحواض يوروسيراميك مع جروهي كيوبيو بالأسود المطفي، تصبح النتيجة تناغمًا جريئًا بتوازن مثالي يبرز في كل تفصيل.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a:t>
                      </a:r>
                      <a:r>
                        <a:rPr kumimoji="0" lang="en-US" sz="1000" b="0" i="0" u="none" strike="noStrike" kern="1200" cap="none" spc="0" normalizeH="0" baseline="0" noProof="0">
                          <a:ln>
                            <a:noFill/>
                          </a:ln>
                          <a:solidFill>
                            <a:prstClr val="black"/>
                          </a:solidFill>
                          <a:effectLst/>
                          <a:uLnTx/>
                          <a:uFillTx/>
                          <a:latin typeface="Calibri"/>
                          <a:ea typeface="+mn-ea"/>
                          <a:cs typeface="+mn-cs"/>
                        </a:rPr>
                        <a:t>GROHE #EuroCeramic #Cubeo⁩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1360</a:t>
                      </a:r>
                    </a:p>
                  </a:txBody>
                  <a:tcPr/>
                </a:tc>
                <a:extLst>
                  <a:ext uri="{0D108BD9-81ED-4DB2-BD59-A6C34878D82A}">
                    <a16:rowId xmlns:a16="http://schemas.microsoft.com/office/drawing/2014/main" val="620309763"/>
                  </a:ext>
                </a:extLst>
              </a:tr>
            </a:tbl>
          </a:graphicData>
        </a:graphic>
      </p:graphicFrame>
      <p:sp>
        <p:nvSpPr>
          <p:cNvPr id="4" name="Text Placeholder 3">
            <a:extLst>
              <a:ext uri="{FF2B5EF4-FFF2-40B4-BE49-F238E27FC236}">
                <a16:creationId xmlns:a16="http://schemas.microsoft.com/office/drawing/2014/main" id="{1E84C699-987F-4A50-BFBB-0987DF2E8C45}"/>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1332875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BBE01-F818-4400-BF72-C2F41C5E4FEC}"/>
              </a:ext>
            </a:extLst>
          </p:cNvPr>
          <p:cNvSpPr>
            <a:spLocks noGrp="1"/>
          </p:cNvSpPr>
          <p:nvPr>
            <p:ph type="title"/>
          </p:nvPr>
        </p:nvSpPr>
        <p:spPr/>
        <p:txBody>
          <a:bodyPr/>
          <a:lstStyle/>
          <a:p>
            <a:r>
              <a:rPr lang="en-US"/>
              <a:t>Instagram Posts Table | 13 groups and 33 profiles - 6 of 24</a:t>
            </a:r>
          </a:p>
        </p:txBody>
      </p:sp>
      <p:graphicFrame>
        <p:nvGraphicFramePr>
          <p:cNvPr id="5" name="Table Placeholder 4">
            <a:extLst>
              <a:ext uri="{FF2B5EF4-FFF2-40B4-BE49-F238E27FC236}">
                <a16:creationId xmlns:a16="http://schemas.microsoft.com/office/drawing/2014/main" id="{918E22B5-B185-4CF4-B979-A281A4ED3CE3}"/>
              </a:ext>
            </a:extLst>
          </p:cNvPr>
          <p:cNvGraphicFramePr>
            <a:graphicFrameLocks noGrp="1"/>
          </p:cNvGraphicFramePr>
          <p:nvPr>
            <p:ph type="tbl" sz="quarter" idx="13"/>
            <p:extLst>
              <p:ext uri="{D42A27DB-BD31-4B8C-83A1-F6EECF244321}">
                <p14:modId xmlns:p14="http://schemas.microsoft.com/office/powerpoint/2010/main" val="3813936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19183968"/>
                    </a:ext>
                  </a:extLst>
                </a:gridCol>
                <a:gridCol w="1645920">
                  <a:extLst>
                    <a:ext uri="{9D8B030D-6E8A-4147-A177-3AD203B41FA5}">
                      <a16:colId xmlns:a16="http://schemas.microsoft.com/office/drawing/2014/main" val="1746946846"/>
                    </a:ext>
                  </a:extLst>
                </a:gridCol>
                <a:gridCol w="576072">
                  <a:extLst>
                    <a:ext uri="{9D8B030D-6E8A-4147-A177-3AD203B41FA5}">
                      <a16:colId xmlns:a16="http://schemas.microsoft.com/office/drawing/2014/main" val="1842565541"/>
                    </a:ext>
                  </a:extLst>
                </a:gridCol>
                <a:gridCol w="576072">
                  <a:extLst>
                    <a:ext uri="{9D8B030D-6E8A-4147-A177-3AD203B41FA5}">
                      <a16:colId xmlns:a16="http://schemas.microsoft.com/office/drawing/2014/main" val="159067131"/>
                    </a:ext>
                  </a:extLst>
                </a:gridCol>
                <a:gridCol w="576072">
                  <a:extLst>
                    <a:ext uri="{9D8B030D-6E8A-4147-A177-3AD203B41FA5}">
                      <a16:colId xmlns:a16="http://schemas.microsoft.com/office/drawing/2014/main" val="3235891324"/>
                    </a:ext>
                  </a:extLst>
                </a:gridCol>
                <a:gridCol w="576072">
                  <a:extLst>
                    <a:ext uri="{9D8B030D-6E8A-4147-A177-3AD203B41FA5}">
                      <a16:colId xmlns:a16="http://schemas.microsoft.com/office/drawing/2014/main" val="1351862964"/>
                    </a:ext>
                  </a:extLst>
                </a:gridCol>
                <a:gridCol w="576072">
                  <a:extLst>
                    <a:ext uri="{9D8B030D-6E8A-4147-A177-3AD203B41FA5}">
                      <a16:colId xmlns:a16="http://schemas.microsoft.com/office/drawing/2014/main" val="3040199143"/>
                    </a:ext>
                  </a:extLst>
                </a:gridCol>
                <a:gridCol w="576072">
                  <a:extLst>
                    <a:ext uri="{9D8B030D-6E8A-4147-A177-3AD203B41FA5}">
                      <a16:colId xmlns:a16="http://schemas.microsoft.com/office/drawing/2014/main" val="113288935"/>
                    </a:ext>
                  </a:extLst>
                </a:gridCol>
                <a:gridCol w="576072">
                  <a:extLst>
                    <a:ext uri="{9D8B030D-6E8A-4147-A177-3AD203B41FA5}">
                      <a16:colId xmlns:a16="http://schemas.microsoft.com/office/drawing/2014/main" val="2302805380"/>
                    </a:ext>
                  </a:extLst>
                </a:gridCol>
                <a:gridCol w="576072">
                  <a:extLst>
                    <a:ext uri="{9D8B030D-6E8A-4147-A177-3AD203B41FA5}">
                      <a16:colId xmlns:a16="http://schemas.microsoft.com/office/drawing/2014/main" val="1296038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821752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grohemena - 2026-05-13 09:03:23</a:t>
                      </a:r>
                      <a:r>
                        <a:rPr kumimoji="0" lang="en-US" sz="1000" b="0" i="0" u="none" strike="noStrike" kern="1200" cap="none" spc="0" normalizeH="0" baseline="0" noProof="0">
                          <a:ln>
                            <a:noFill/>
                          </a:ln>
                          <a:solidFill>
                            <a:prstClr val="black"/>
                          </a:solidFill>
                          <a:effectLst/>
                          <a:uLnTx/>
                          <a:uFillTx/>
                          <a:latin typeface="Calibri"/>
                          <a:ea typeface="+mn-ea"/>
                          <a:cs typeface="+mn-cs"/>
                        </a:rPr>
                        <a:t>
 Euro Ceramic basins paired with the GROHE Cubeo in Matte Black; a bold, perfectly balanced match.</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عندما تلتقي أحواض يوروسيراميك مع جروهي كيوبيو بالأسود المطفي، تصبح النتيجة تناغمًا جريئًا بتوازن مثالي يبرز في كل تفصيل.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a:t>
                      </a:r>
                      <a:r>
                        <a:rPr kumimoji="0" lang="en-US" sz="1000" b="0" i="0" u="none" strike="noStrike" kern="1200" cap="none" spc="0" normalizeH="0" baseline="0" noProof="0">
                          <a:ln>
                            <a:noFill/>
                          </a:ln>
                          <a:solidFill>
                            <a:prstClr val="black"/>
                          </a:solidFill>
                          <a:effectLst/>
                          <a:uLnTx/>
                          <a:uFillTx/>
                          <a:latin typeface="Calibri"/>
                          <a:ea typeface="+mn-ea"/>
                          <a:cs typeface="+mn-cs"/>
                        </a:rPr>
                        <a:t>GROHE #EuroCeramic #Cubeo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2414</a:t>
                      </a:r>
                    </a:p>
                  </a:txBody>
                  <a:tcPr/>
                </a:tc>
                <a:extLst>
                  <a:ext uri="{0D108BD9-81ED-4DB2-BD59-A6C34878D82A}">
                    <a16:rowId xmlns:a16="http://schemas.microsoft.com/office/drawing/2014/main" val="2923766910"/>
                  </a:ext>
                </a:extLst>
              </a:tr>
            </a:tbl>
          </a:graphicData>
        </a:graphic>
      </p:graphicFrame>
      <p:sp>
        <p:nvSpPr>
          <p:cNvPr id="4" name="Text Placeholder 3">
            <a:extLst>
              <a:ext uri="{FF2B5EF4-FFF2-40B4-BE49-F238E27FC236}">
                <a16:creationId xmlns:a16="http://schemas.microsoft.com/office/drawing/2014/main" id="{87D616F4-EE1C-4665-929A-043FE017BFC8}"/>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20012540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09483-0C06-4209-A956-8F888034BF61}"/>
              </a:ext>
            </a:extLst>
          </p:cNvPr>
          <p:cNvSpPr>
            <a:spLocks noGrp="1"/>
          </p:cNvSpPr>
          <p:nvPr>
            <p:ph type="title"/>
          </p:nvPr>
        </p:nvSpPr>
        <p:spPr/>
        <p:txBody>
          <a:bodyPr/>
          <a:lstStyle/>
          <a:p>
            <a:r>
              <a:rPr lang="en-US"/>
              <a:t>Instagram Posts Table | 13 groups and 33 profiles - 7 of 24</a:t>
            </a:r>
          </a:p>
        </p:txBody>
      </p:sp>
      <p:graphicFrame>
        <p:nvGraphicFramePr>
          <p:cNvPr id="5" name="Table Placeholder 4">
            <a:extLst>
              <a:ext uri="{FF2B5EF4-FFF2-40B4-BE49-F238E27FC236}">
                <a16:creationId xmlns:a16="http://schemas.microsoft.com/office/drawing/2014/main" id="{CC13DCB6-4BDC-4C58-B296-23FB76A8DF70}"/>
              </a:ext>
            </a:extLst>
          </p:cNvPr>
          <p:cNvGraphicFramePr>
            <a:graphicFrameLocks noGrp="1"/>
          </p:cNvGraphicFramePr>
          <p:nvPr>
            <p:ph type="tbl" sz="quarter" idx="13"/>
            <p:extLst>
              <p:ext uri="{D42A27DB-BD31-4B8C-83A1-F6EECF244321}">
                <p14:modId xmlns:p14="http://schemas.microsoft.com/office/powerpoint/2010/main" val="1577737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1789922"/>
                    </a:ext>
                  </a:extLst>
                </a:gridCol>
                <a:gridCol w="1645920">
                  <a:extLst>
                    <a:ext uri="{9D8B030D-6E8A-4147-A177-3AD203B41FA5}">
                      <a16:colId xmlns:a16="http://schemas.microsoft.com/office/drawing/2014/main" val="588622801"/>
                    </a:ext>
                  </a:extLst>
                </a:gridCol>
                <a:gridCol w="576072">
                  <a:extLst>
                    <a:ext uri="{9D8B030D-6E8A-4147-A177-3AD203B41FA5}">
                      <a16:colId xmlns:a16="http://schemas.microsoft.com/office/drawing/2014/main" val="3673742754"/>
                    </a:ext>
                  </a:extLst>
                </a:gridCol>
                <a:gridCol w="576072">
                  <a:extLst>
                    <a:ext uri="{9D8B030D-6E8A-4147-A177-3AD203B41FA5}">
                      <a16:colId xmlns:a16="http://schemas.microsoft.com/office/drawing/2014/main" val="743426030"/>
                    </a:ext>
                  </a:extLst>
                </a:gridCol>
                <a:gridCol w="576072">
                  <a:extLst>
                    <a:ext uri="{9D8B030D-6E8A-4147-A177-3AD203B41FA5}">
                      <a16:colId xmlns:a16="http://schemas.microsoft.com/office/drawing/2014/main" val="2297617359"/>
                    </a:ext>
                  </a:extLst>
                </a:gridCol>
                <a:gridCol w="576072">
                  <a:extLst>
                    <a:ext uri="{9D8B030D-6E8A-4147-A177-3AD203B41FA5}">
                      <a16:colId xmlns:a16="http://schemas.microsoft.com/office/drawing/2014/main" val="3922158648"/>
                    </a:ext>
                  </a:extLst>
                </a:gridCol>
                <a:gridCol w="576072">
                  <a:extLst>
                    <a:ext uri="{9D8B030D-6E8A-4147-A177-3AD203B41FA5}">
                      <a16:colId xmlns:a16="http://schemas.microsoft.com/office/drawing/2014/main" val="2194931363"/>
                    </a:ext>
                  </a:extLst>
                </a:gridCol>
                <a:gridCol w="576072">
                  <a:extLst>
                    <a:ext uri="{9D8B030D-6E8A-4147-A177-3AD203B41FA5}">
                      <a16:colId xmlns:a16="http://schemas.microsoft.com/office/drawing/2014/main" val="1565321592"/>
                    </a:ext>
                  </a:extLst>
                </a:gridCol>
                <a:gridCol w="576072">
                  <a:extLst>
                    <a:ext uri="{9D8B030D-6E8A-4147-A177-3AD203B41FA5}">
                      <a16:colId xmlns:a16="http://schemas.microsoft.com/office/drawing/2014/main" val="1664223206"/>
                    </a:ext>
                  </a:extLst>
                </a:gridCol>
                <a:gridCol w="576072">
                  <a:extLst>
                    <a:ext uri="{9D8B030D-6E8A-4147-A177-3AD203B41FA5}">
                      <a16:colId xmlns:a16="http://schemas.microsoft.com/office/drawing/2014/main" val="4285266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34776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grohe.es - 2026-05-10 12:00:28</a:t>
                      </a:r>
                      <a:r>
                        <a:rPr kumimoji="0" lang="es-ES" sz="1000" b="0" i="0" u="none" strike="noStrike" kern="1200" cap="none" spc="0" normalizeH="0" baseline="0" noProof="0">
                          <a:ln>
                            <a:noFill/>
                          </a:ln>
                          <a:solidFill>
                            <a:prstClr val="black"/>
                          </a:solidFill>
                          <a:effectLst/>
                          <a:uLnTx/>
                          <a:uFillTx/>
                          <a:latin typeface="Calibri"/>
                          <a:ea typeface="+mn-ea"/>
                          <a:cs typeface="+mn-cs"/>
                        </a:rPr>
                        <a:t>
 ¡Renueva la estética de tu baño con GROHE Tempesta! 🚿 
Desliza para descubrir las combinaciones de diseño perfectas y conseguir un look impecable
➡️ Matte Black o Chrome: el estilo lo eliges tú
➡️ Combínalo con la ducha de techoTempesta 250 o con la grifería Cubeo para lograr un match total
Con opciones versátiles para adaptarse a cualquier espacio, GROHE Tempesta 110 aporta confort, elegancia y funcionalidad a tu rutina diaria
¿Qué estilo encaja más con tu baño: Matte Black o Chrome? ¡Te leemos en comentarios! 👇
#GROHE #DiseñoDucha #BañoInspo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a:t>
                      </a:r>
                    </a:p>
                  </a:txBody>
                  <a:tcPr/>
                </a:tc>
                <a:extLst>
                  <a:ext uri="{0D108BD9-81ED-4DB2-BD59-A6C34878D82A}">
                    <a16:rowId xmlns:a16="http://schemas.microsoft.com/office/drawing/2014/main" val="4275490693"/>
                  </a:ext>
                </a:extLst>
              </a:tr>
            </a:tbl>
          </a:graphicData>
        </a:graphic>
      </p:graphicFrame>
      <p:sp>
        <p:nvSpPr>
          <p:cNvPr id="4" name="Text Placeholder 3">
            <a:extLst>
              <a:ext uri="{FF2B5EF4-FFF2-40B4-BE49-F238E27FC236}">
                <a16:creationId xmlns:a16="http://schemas.microsoft.com/office/drawing/2014/main" id="{76364820-5569-40E8-9DAB-41C31EC79D80}"/>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22482420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E1F93-1296-4BAE-8A60-1700C78BB47C}"/>
              </a:ext>
            </a:extLst>
          </p:cNvPr>
          <p:cNvSpPr>
            <a:spLocks noGrp="1"/>
          </p:cNvSpPr>
          <p:nvPr>
            <p:ph type="title"/>
          </p:nvPr>
        </p:nvSpPr>
        <p:spPr/>
        <p:txBody>
          <a:bodyPr/>
          <a:lstStyle/>
          <a:p>
            <a:r>
              <a:rPr lang="en-US"/>
              <a:t>Instagram Posts Table | 13 groups and 33 profiles - 8 of 24</a:t>
            </a:r>
          </a:p>
        </p:txBody>
      </p:sp>
      <p:graphicFrame>
        <p:nvGraphicFramePr>
          <p:cNvPr id="5" name="Table Placeholder 4">
            <a:extLst>
              <a:ext uri="{FF2B5EF4-FFF2-40B4-BE49-F238E27FC236}">
                <a16:creationId xmlns:a16="http://schemas.microsoft.com/office/drawing/2014/main" id="{8C0AE16E-5043-42C8-807F-66F9B813535B}"/>
              </a:ext>
            </a:extLst>
          </p:cNvPr>
          <p:cNvGraphicFramePr>
            <a:graphicFrameLocks noGrp="1"/>
          </p:cNvGraphicFramePr>
          <p:nvPr>
            <p:ph type="tbl" sz="quarter" idx="13"/>
            <p:extLst>
              <p:ext uri="{D42A27DB-BD31-4B8C-83A1-F6EECF244321}">
                <p14:modId xmlns:p14="http://schemas.microsoft.com/office/powerpoint/2010/main" val="3917303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32551320"/>
                    </a:ext>
                  </a:extLst>
                </a:gridCol>
                <a:gridCol w="1645920">
                  <a:extLst>
                    <a:ext uri="{9D8B030D-6E8A-4147-A177-3AD203B41FA5}">
                      <a16:colId xmlns:a16="http://schemas.microsoft.com/office/drawing/2014/main" val="4050406538"/>
                    </a:ext>
                  </a:extLst>
                </a:gridCol>
                <a:gridCol w="576072">
                  <a:extLst>
                    <a:ext uri="{9D8B030D-6E8A-4147-A177-3AD203B41FA5}">
                      <a16:colId xmlns:a16="http://schemas.microsoft.com/office/drawing/2014/main" val="2052713007"/>
                    </a:ext>
                  </a:extLst>
                </a:gridCol>
                <a:gridCol w="576072">
                  <a:extLst>
                    <a:ext uri="{9D8B030D-6E8A-4147-A177-3AD203B41FA5}">
                      <a16:colId xmlns:a16="http://schemas.microsoft.com/office/drawing/2014/main" val="3461334995"/>
                    </a:ext>
                  </a:extLst>
                </a:gridCol>
                <a:gridCol w="576072">
                  <a:extLst>
                    <a:ext uri="{9D8B030D-6E8A-4147-A177-3AD203B41FA5}">
                      <a16:colId xmlns:a16="http://schemas.microsoft.com/office/drawing/2014/main" val="3893480432"/>
                    </a:ext>
                  </a:extLst>
                </a:gridCol>
                <a:gridCol w="576072">
                  <a:extLst>
                    <a:ext uri="{9D8B030D-6E8A-4147-A177-3AD203B41FA5}">
                      <a16:colId xmlns:a16="http://schemas.microsoft.com/office/drawing/2014/main" val="2780937120"/>
                    </a:ext>
                  </a:extLst>
                </a:gridCol>
                <a:gridCol w="576072">
                  <a:extLst>
                    <a:ext uri="{9D8B030D-6E8A-4147-A177-3AD203B41FA5}">
                      <a16:colId xmlns:a16="http://schemas.microsoft.com/office/drawing/2014/main" val="4209711173"/>
                    </a:ext>
                  </a:extLst>
                </a:gridCol>
                <a:gridCol w="576072">
                  <a:extLst>
                    <a:ext uri="{9D8B030D-6E8A-4147-A177-3AD203B41FA5}">
                      <a16:colId xmlns:a16="http://schemas.microsoft.com/office/drawing/2014/main" val="1340306751"/>
                    </a:ext>
                  </a:extLst>
                </a:gridCol>
                <a:gridCol w="576072">
                  <a:extLst>
                    <a:ext uri="{9D8B030D-6E8A-4147-A177-3AD203B41FA5}">
                      <a16:colId xmlns:a16="http://schemas.microsoft.com/office/drawing/2014/main" val="24601325"/>
                    </a:ext>
                  </a:extLst>
                </a:gridCol>
                <a:gridCol w="576072">
                  <a:extLst>
                    <a:ext uri="{9D8B030D-6E8A-4147-A177-3AD203B41FA5}">
                      <a16:colId xmlns:a16="http://schemas.microsoft.com/office/drawing/2014/main" val="2910622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294949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groheturkiye - 2026-05-02 10:50:31</a:t>
                      </a:r>
                      <a:r>
                        <a:rPr kumimoji="0" lang="en-US" sz="1000" b="0" i="0" u="none" strike="noStrike" kern="1200" cap="none" spc="0" normalizeH="0" baseline="0" noProof="0">
                          <a:ln>
                            <a:noFill/>
                          </a:ln>
                          <a:solidFill>
                            <a:prstClr val="black"/>
                          </a:solidFill>
                          <a:effectLst/>
                          <a:uLnTx/>
                          <a:uFillTx/>
                          <a:latin typeface="Calibri"/>
                          <a:ea typeface="+mn-ea"/>
                          <a:cs typeface="+mn-cs"/>
                        </a:rPr>
                        <a:t>
 Her detayda suyun saf keyfini hissettiren GROHE Cubeo ile banyonuzu bir deneyim alanına dönüştürün.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1008</a:t>
                      </a:r>
                    </a:p>
                  </a:txBody>
                  <a:tcPr/>
                </a:tc>
                <a:extLst>
                  <a:ext uri="{0D108BD9-81ED-4DB2-BD59-A6C34878D82A}">
                    <a16:rowId xmlns:a16="http://schemas.microsoft.com/office/drawing/2014/main" val="216261055"/>
                  </a:ext>
                </a:extLst>
              </a:tr>
            </a:tbl>
          </a:graphicData>
        </a:graphic>
      </p:graphicFrame>
      <p:sp>
        <p:nvSpPr>
          <p:cNvPr id="4" name="Text Placeholder 3">
            <a:extLst>
              <a:ext uri="{FF2B5EF4-FFF2-40B4-BE49-F238E27FC236}">
                <a16:creationId xmlns:a16="http://schemas.microsoft.com/office/drawing/2014/main" id="{EEE78D05-65B9-43F5-9AB5-CC3E8CC0AC4F}"/>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4870013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6CC01-A1AC-448C-9385-6AA976DAF824}"/>
              </a:ext>
            </a:extLst>
          </p:cNvPr>
          <p:cNvSpPr>
            <a:spLocks noGrp="1"/>
          </p:cNvSpPr>
          <p:nvPr>
            <p:ph type="title"/>
          </p:nvPr>
        </p:nvSpPr>
        <p:spPr/>
        <p:txBody>
          <a:bodyPr/>
          <a:lstStyle/>
          <a:p>
            <a:r>
              <a:rPr lang="en-US"/>
              <a:t>Instagram Posts Table | 13 groups and 33 profiles - 9 of 24</a:t>
            </a:r>
          </a:p>
        </p:txBody>
      </p:sp>
      <p:graphicFrame>
        <p:nvGraphicFramePr>
          <p:cNvPr id="5" name="Table Placeholder 4">
            <a:extLst>
              <a:ext uri="{FF2B5EF4-FFF2-40B4-BE49-F238E27FC236}">
                <a16:creationId xmlns:a16="http://schemas.microsoft.com/office/drawing/2014/main" id="{B6CF3C07-71AB-45D1-98F4-EC5FC8685819}"/>
              </a:ext>
            </a:extLst>
          </p:cNvPr>
          <p:cNvGraphicFramePr>
            <a:graphicFrameLocks noGrp="1"/>
          </p:cNvGraphicFramePr>
          <p:nvPr>
            <p:ph type="tbl" sz="quarter" idx="13"/>
            <p:extLst>
              <p:ext uri="{D42A27DB-BD31-4B8C-83A1-F6EECF244321}">
                <p14:modId xmlns:p14="http://schemas.microsoft.com/office/powerpoint/2010/main" val="2333768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59123224"/>
                    </a:ext>
                  </a:extLst>
                </a:gridCol>
                <a:gridCol w="1645920">
                  <a:extLst>
                    <a:ext uri="{9D8B030D-6E8A-4147-A177-3AD203B41FA5}">
                      <a16:colId xmlns:a16="http://schemas.microsoft.com/office/drawing/2014/main" val="2559594082"/>
                    </a:ext>
                  </a:extLst>
                </a:gridCol>
                <a:gridCol w="576072">
                  <a:extLst>
                    <a:ext uri="{9D8B030D-6E8A-4147-A177-3AD203B41FA5}">
                      <a16:colId xmlns:a16="http://schemas.microsoft.com/office/drawing/2014/main" val="1686075418"/>
                    </a:ext>
                  </a:extLst>
                </a:gridCol>
                <a:gridCol w="576072">
                  <a:extLst>
                    <a:ext uri="{9D8B030D-6E8A-4147-A177-3AD203B41FA5}">
                      <a16:colId xmlns:a16="http://schemas.microsoft.com/office/drawing/2014/main" val="3429581540"/>
                    </a:ext>
                  </a:extLst>
                </a:gridCol>
                <a:gridCol w="576072">
                  <a:extLst>
                    <a:ext uri="{9D8B030D-6E8A-4147-A177-3AD203B41FA5}">
                      <a16:colId xmlns:a16="http://schemas.microsoft.com/office/drawing/2014/main" val="1675401717"/>
                    </a:ext>
                  </a:extLst>
                </a:gridCol>
                <a:gridCol w="576072">
                  <a:extLst>
                    <a:ext uri="{9D8B030D-6E8A-4147-A177-3AD203B41FA5}">
                      <a16:colId xmlns:a16="http://schemas.microsoft.com/office/drawing/2014/main" val="4158568124"/>
                    </a:ext>
                  </a:extLst>
                </a:gridCol>
                <a:gridCol w="576072">
                  <a:extLst>
                    <a:ext uri="{9D8B030D-6E8A-4147-A177-3AD203B41FA5}">
                      <a16:colId xmlns:a16="http://schemas.microsoft.com/office/drawing/2014/main" val="3322492625"/>
                    </a:ext>
                  </a:extLst>
                </a:gridCol>
                <a:gridCol w="576072">
                  <a:extLst>
                    <a:ext uri="{9D8B030D-6E8A-4147-A177-3AD203B41FA5}">
                      <a16:colId xmlns:a16="http://schemas.microsoft.com/office/drawing/2014/main" val="878653263"/>
                    </a:ext>
                  </a:extLst>
                </a:gridCol>
                <a:gridCol w="576072">
                  <a:extLst>
                    <a:ext uri="{9D8B030D-6E8A-4147-A177-3AD203B41FA5}">
                      <a16:colId xmlns:a16="http://schemas.microsoft.com/office/drawing/2014/main" val="2286737333"/>
                    </a:ext>
                  </a:extLst>
                </a:gridCol>
                <a:gridCol w="576072">
                  <a:extLst>
                    <a:ext uri="{9D8B030D-6E8A-4147-A177-3AD203B41FA5}">
                      <a16:colId xmlns:a16="http://schemas.microsoft.com/office/drawing/2014/main" val="272319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070606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grohe_pt - 2026-04-29 13:31:38</a:t>
                      </a:r>
                      <a:r>
                        <a:rPr kumimoji="0" lang="pt-BR" sz="1000" b="0" i="0" u="none" strike="noStrike" kern="1200" cap="none" spc="0" normalizeH="0" baseline="0" noProof="0">
                          <a:ln>
                            <a:noFill/>
                          </a:ln>
                          <a:solidFill>
                            <a:prstClr val="black"/>
                          </a:solidFill>
                          <a:effectLst/>
                          <a:uLnTx/>
                          <a:uFillTx/>
                          <a:latin typeface="Calibri"/>
                          <a:ea typeface="+mn-ea"/>
                          <a:cs typeface="+mn-cs"/>
                        </a:rPr>
                        <a:t>
 A renovar a sua casa de banho e à procura de inspiração? 💡
Temos a solução. ✨
O princípio Perfect Match da GROHE facilita tudo: combina design e funcionalidade de forma simples e coerente.
A gama Euro Ceramic destaca-se pelas linhas elegantes e pela funcionalidade inteligente, com opção de revestimento PureGuard para uma superfície mais lisa, resistente a manchas e bactérias. 🛡️
Combine com a nova linha de torneiras GROHE Cubeo, pensada para se adaptar a qualquer estilo. Uma solução acessível, sustentável e fácil de integrar para uma renovação sem complicações.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a:t>
                      </a:r>
                    </a:p>
                  </a:txBody>
                  <a:tcPr/>
                </a:tc>
                <a:extLst>
                  <a:ext uri="{0D108BD9-81ED-4DB2-BD59-A6C34878D82A}">
                    <a16:rowId xmlns:a16="http://schemas.microsoft.com/office/drawing/2014/main" val="544286265"/>
                  </a:ext>
                </a:extLst>
              </a:tr>
            </a:tbl>
          </a:graphicData>
        </a:graphic>
      </p:graphicFrame>
      <p:sp>
        <p:nvSpPr>
          <p:cNvPr id="4" name="Text Placeholder 3">
            <a:extLst>
              <a:ext uri="{FF2B5EF4-FFF2-40B4-BE49-F238E27FC236}">
                <a16:creationId xmlns:a16="http://schemas.microsoft.com/office/drawing/2014/main" id="{BEB0DD69-6374-4CF0-82CF-EFDFE44500A8}"/>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131278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8C767-6805-4BDF-87CC-B63FB367CB64}"/>
              </a:ext>
            </a:extLst>
          </p:cNvPr>
          <p:cNvSpPr>
            <a:spLocks noGrp="1"/>
          </p:cNvSpPr>
          <p:nvPr>
            <p:ph type="title"/>
          </p:nvPr>
        </p:nvSpPr>
        <p:spPr/>
        <p:txBody>
          <a:bodyPr/>
          <a:lstStyle/>
          <a:p>
            <a:r>
              <a:rPr lang="en-US"/>
              <a:t>Instagram Posts Table | 13 groups and 33 profiles - 10 of 24</a:t>
            </a:r>
          </a:p>
        </p:txBody>
      </p:sp>
      <p:graphicFrame>
        <p:nvGraphicFramePr>
          <p:cNvPr id="5" name="Table Placeholder 4">
            <a:extLst>
              <a:ext uri="{FF2B5EF4-FFF2-40B4-BE49-F238E27FC236}">
                <a16:creationId xmlns:a16="http://schemas.microsoft.com/office/drawing/2014/main" id="{EAEA63D9-1001-46FF-B6D4-EAC2544B7CE5}"/>
              </a:ext>
            </a:extLst>
          </p:cNvPr>
          <p:cNvGraphicFramePr>
            <a:graphicFrameLocks noGrp="1"/>
          </p:cNvGraphicFramePr>
          <p:nvPr>
            <p:ph type="tbl" sz="quarter" idx="13"/>
            <p:extLst>
              <p:ext uri="{D42A27DB-BD31-4B8C-83A1-F6EECF244321}">
                <p14:modId xmlns:p14="http://schemas.microsoft.com/office/powerpoint/2010/main" val="3530012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67669110"/>
                    </a:ext>
                  </a:extLst>
                </a:gridCol>
                <a:gridCol w="1645920">
                  <a:extLst>
                    <a:ext uri="{9D8B030D-6E8A-4147-A177-3AD203B41FA5}">
                      <a16:colId xmlns:a16="http://schemas.microsoft.com/office/drawing/2014/main" val="2769071241"/>
                    </a:ext>
                  </a:extLst>
                </a:gridCol>
                <a:gridCol w="576072">
                  <a:extLst>
                    <a:ext uri="{9D8B030D-6E8A-4147-A177-3AD203B41FA5}">
                      <a16:colId xmlns:a16="http://schemas.microsoft.com/office/drawing/2014/main" val="2365657900"/>
                    </a:ext>
                  </a:extLst>
                </a:gridCol>
                <a:gridCol w="576072">
                  <a:extLst>
                    <a:ext uri="{9D8B030D-6E8A-4147-A177-3AD203B41FA5}">
                      <a16:colId xmlns:a16="http://schemas.microsoft.com/office/drawing/2014/main" val="356819275"/>
                    </a:ext>
                  </a:extLst>
                </a:gridCol>
                <a:gridCol w="576072">
                  <a:extLst>
                    <a:ext uri="{9D8B030D-6E8A-4147-A177-3AD203B41FA5}">
                      <a16:colId xmlns:a16="http://schemas.microsoft.com/office/drawing/2014/main" val="2101982388"/>
                    </a:ext>
                  </a:extLst>
                </a:gridCol>
                <a:gridCol w="576072">
                  <a:extLst>
                    <a:ext uri="{9D8B030D-6E8A-4147-A177-3AD203B41FA5}">
                      <a16:colId xmlns:a16="http://schemas.microsoft.com/office/drawing/2014/main" val="1982422632"/>
                    </a:ext>
                  </a:extLst>
                </a:gridCol>
                <a:gridCol w="576072">
                  <a:extLst>
                    <a:ext uri="{9D8B030D-6E8A-4147-A177-3AD203B41FA5}">
                      <a16:colId xmlns:a16="http://schemas.microsoft.com/office/drawing/2014/main" val="3759579944"/>
                    </a:ext>
                  </a:extLst>
                </a:gridCol>
                <a:gridCol w="576072">
                  <a:extLst>
                    <a:ext uri="{9D8B030D-6E8A-4147-A177-3AD203B41FA5}">
                      <a16:colId xmlns:a16="http://schemas.microsoft.com/office/drawing/2014/main" val="401650284"/>
                    </a:ext>
                  </a:extLst>
                </a:gridCol>
                <a:gridCol w="576072">
                  <a:extLst>
                    <a:ext uri="{9D8B030D-6E8A-4147-A177-3AD203B41FA5}">
                      <a16:colId xmlns:a16="http://schemas.microsoft.com/office/drawing/2014/main" val="1436243312"/>
                    </a:ext>
                  </a:extLst>
                </a:gridCol>
                <a:gridCol w="576072">
                  <a:extLst>
                    <a:ext uri="{9D8B030D-6E8A-4147-A177-3AD203B41FA5}">
                      <a16:colId xmlns:a16="http://schemas.microsoft.com/office/drawing/2014/main" val="204716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874758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grohe_uk - 2026-04-23 17:02:26</a:t>
                      </a:r>
                      <a:r>
                        <a:rPr kumimoji="0" lang="en-US" sz="1000" b="0" i="0" u="none" strike="noStrike" kern="1200" cap="none" spc="0" normalizeH="0" baseline="0" noProof="0">
                          <a:ln>
                            <a:noFill/>
                          </a:ln>
                          <a:solidFill>
                            <a:prstClr val="black"/>
                          </a:solidFill>
                          <a:effectLst/>
                          <a:uLnTx/>
                          <a:uFillTx/>
                          <a:latin typeface="Calibri"/>
                          <a:ea typeface="+mn-ea"/>
                          <a:cs typeface="+mn-cs"/>
                        </a:rPr>
                        <a:t>
 Designed to match, built to last 💕
GROHE Cubeo complements any bathroom style while delivering silky-smooth performance for years to come. Minimalist design, smart finishes, and the trusted SilkMove cartridge prove style and durability don’t have to cost the earth🪐
#GROHE #Cubeo #SmartBathroom #BathroomDesign #ModernLivingUK #AffordableLuxury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a:t>
                      </a:r>
                    </a:p>
                  </a:txBody>
                  <a:tcPr/>
                </a:tc>
                <a:extLst>
                  <a:ext uri="{0D108BD9-81ED-4DB2-BD59-A6C34878D82A}">
                    <a16:rowId xmlns:a16="http://schemas.microsoft.com/office/drawing/2014/main" val="408089082"/>
                  </a:ext>
                </a:extLst>
              </a:tr>
            </a:tbl>
          </a:graphicData>
        </a:graphic>
      </p:graphicFrame>
      <p:sp>
        <p:nvSpPr>
          <p:cNvPr id="4" name="Text Placeholder 3">
            <a:extLst>
              <a:ext uri="{FF2B5EF4-FFF2-40B4-BE49-F238E27FC236}">
                <a16:creationId xmlns:a16="http://schemas.microsoft.com/office/drawing/2014/main" id="{8DC1A8A0-91A8-4938-AFBD-604A8F92B57F}"/>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18611561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C6DDE-6482-4CEF-8C58-F0D95981611D}"/>
              </a:ext>
            </a:extLst>
          </p:cNvPr>
          <p:cNvSpPr>
            <a:spLocks noGrp="1"/>
          </p:cNvSpPr>
          <p:nvPr>
            <p:ph type="title"/>
          </p:nvPr>
        </p:nvSpPr>
        <p:spPr/>
        <p:txBody>
          <a:bodyPr/>
          <a:lstStyle/>
          <a:p>
            <a:r>
              <a:rPr lang="en-US"/>
              <a:t>Instagram Posts Table | 13 groups and 33 profiles - 11 of 24</a:t>
            </a:r>
          </a:p>
        </p:txBody>
      </p:sp>
      <p:graphicFrame>
        <p:nvGraphicFramePr>
          <p:cNvPr id="5" name="Table Placeholder 4">
            <a:extLst>
              <a:ext uri="{FF2B5EF4-FFF2-40B4-BE49-F238E27FC236}">
                <a16:creationId xmlns:a16="http://schemas.microsoft.com/office/drawing/2014/main" id="{C7EE5DA3-23CC-4C70-9DD1-1C087FDF2943}"/>
              </a:ext>
            </a:extLst>
          </p:cNvPr>
          <p:cNvGraphicFramePr>
            <a:graphicFrameLocks noGrp="1"/>
          </p:cNvGraphicFramePr>
          <p:nvPr>
            <p:ph type="tbl" sz="quarter" idx="13"/>
            <p:extLst>
              <p:ext uri="{D42A27DB-BD31-4B8C-83A1-F6EECF244321}">
                <p14:modId xmlns:p14="http://schemas.microsoft.com/office/powerpoint/2010/main" val="949201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45991289"/>
                    </a:ext>
                  </a:extLst>
                </a:gridCol>
                <a:gridCol w="1645920">
                  <a:extLst>
                    <a:ext uri="{9D8B030D-6E8A-4147-A177-3AD203B41FA5}">
                      <a16:colId xmlns:a16="http://schemas.microsoft.com/office/drawing/2014/main" val="330625222"/>
                    </a:ext>
                  </a:extLst>
                </a:gridCol>
                <a:gridCol w="576072">
                  <a:extLst>
                    <a:ext uri="{9D8B030D-6E8A-4147-A177-3AD203B41FA5}">
                      <a16:colId xmlns:a16="http://schemas.microsoft.com/office/drawing/2014/main" val="2689156651"/>
                    </a:ext>
                  </a:extLst>
                </a:gridCol>
                <a:gridCol w="576072">
                  <a:extLst>
                    <a:ext uri="{9D8B030D-6E8A-4147-A177-3AD203B41FA5}">
                      <a16:colId xmlns:a16="http://schemas.microsoft.com/office/drawing/2014/main" val="3296326997"/>
                    </a:ext>
                  </a:extLst>
                </a:gridCol>
                <a:gridCol w="576072">
                  <a:extLst>
                    <a:ext uri="{9D8B030D-6E8A-4147-A177-3AD203B41FA5}">
                      <a16:colId xmlns:a16="http://schemas.microsoft.com/office/drawing/2014/main" val="3859224799"/>
                    </a:ext>
                  </a:extLst>
                </a:gridCol>
                <a:gridCol w="576072">
                  <a:extLst>
                    <a:ext uri="{9D8B030D-6E8A-4147-A177-3AD203B41FA5}">
                      <a16:colId xmlns:a16="http://schemas.microsoft.com/office/drawing/2014/main" val="56153172"/>
                    </a:ext>
                  </a:extLst>
                </a:gridCol>
                <a:gridCol w="576072">
                  <a:extLst>
                    <a:ext uri="{9D8B030D-6E8A-4147-A177-3AD203B41FA5}">
                      <a16:colId xmlns:a16="http://schemas.microsoft.com/office/drawing/2014/main" val="358610246"/>
                    </a:ext>
                  </a:extLst>
                </a:gridCol>
                <a:gridCol w="576072">
                  <a:extLst>
                    <a:ext uri="{9D8B030D-6E8A-4147-A177-3AD203B41FA5}">
                      <a16:colId xmlns:a16="http://schemas.microsoft.com/office/drawing/2014/main" val="332766968"/>
                    </a:ext>
                  </a:extLst>
                </a:gridCol>
                <a:gridCol w="576072">
                  <a:extLst>
                    <a:ext uri="{9D8B030D-6E8A-4147-A177-3AD203B41FA5}">
                      <a16:colId xmlns:a16="http://schemas.microsoft.com/office/drawing/2014/main" val="3501830043"/>
                    </a:ext>
                  </a:extLst>
                </a:gridCol>
                <a:gridCol w="576072">
                  <a:extLst>
                    <a:ext uri="{9D8B030D-6E8A-4147-A177-3AD203B41FA5}">
                      <a16:colId xmlns:a16="http://schemas.microsoft.com/office/drawing/2014/main" val="2764474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1754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grohe_global - 2026-04-10 12:05:32</a:t>
                      </a:r>
                      <a:r>
                        <a:rPr kumimoji="0" lang="en-US" sz="1000" b="0" i="0" u="none" strike="noStrike" kern="1200" cap="none" spc="0" normalizeH="0" baseline="0" noProof="0">
                          <a:ln>
                            <a:noFill/>
                          </a:ln>
                          <a:solidFill>
                            <a:prstClr val="black"/>
                          </a:solidFill>
                          <a:effectLst/>
                          <a:uLnTx/>
                          <a:uFillTx/>
                          <a:latin typeface="Calibri"/>
                          <a:ea typeface="+mn-ea"/>
                          <a:cs typeface="+mn-cs"/>
                        </a:rPr>
                        <a:t>
 A perfect pairing. Create a sculptural focal point with a GROHE Matte Black basin and a Cubeo faucet – matched in colour for effortless cohesion. Yellow-beige and deep red tiles define the tonal palette, while veined dark marble adds luxurious depth.
Matte Black proves its versatility, uniting bold colour, rich textures and a statement-making design language.
#GROHE #MatteBlackCeramics #BathroomDesign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3488</a:t>
                      </a:r>
                    </a:p>
                  </a:txBody>
                  <a:tcPr/>
                </a:tc>
                <a:extLst>
                  <a:ext uri="{0D108BD9-81ED-4DB2-BD59-A6C34878D82A}">
                    <a16:rowId xmlns:a16="http://schemas.microsoft.com/office/drawing/2014/main" val="85112124"/>
                  </a:ext>
                </a:extLst>
              </a:tr>
            </a:tbl>
          </a:graphicData>
        </a:graphic>
      </p:graphicFrame>
      <p:sp>
        <p:nvSpPr>
          <p:cNvPr id="4" name="Text Placeholder 3">
            <a:extLst>
              <a:ext uri="{FF2B5EF4-FFF2-40B4-BE49-F238E27FC236}">
                <a16:creationId xmlns:a16="http://schemas.microsoft.com/office/drawing/2014/main" id="{F0A387E8-6CEF-43A6-A5D6-2756A2F0F924}"/>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13547461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4DBB2-9B93-4599-A24B-2C78C4EB6A83}"/>
              </a:ext>
            </a:extLst>
          </p:cNvPr>
          <p:cNvSpPr>
            <a:spLocks noGrp="1"/>
          </p:cNvSpPr>
          <p:nvPr>
            <p:ph type="title"/>
          </p:nvPr>
        </p:nvSpPr>
        <p:spPr/>
        <p:txBody>
          <a:bodyPr/>
          <a:lstStyle/>
          <a:p>
            <a:r>
              <a:rPr lang="en-US"/>
              <a:t>Instagram Posts Table | 13 groups and 33 profiles - 12 of 24</a:t>
            </a:r>
          </a:p>
        </p:txBody>
      </p:sp>
      <p:graphicFrame>
        <p:nvGraphicFramePr>
          <p:cNvPr id="5" name="Table Placeholder 4">
            <a:extLst>
              <a:ext uri="{FF2B5EF4-FFF2-40B4-BE49-F238E27FC236}">
                <a16:creationId xmlns:a16="http://schemas.microsoft.com/office/drawing/2014/main" id="{D2CBD316-52E3-47F3-B64C-69C19A90AB3E}"/>
              </a:ext>
            </a:extLst>
          </p:cNvPr>
          <p:cNvGraphicFramePr>
            <a:graphicFrameLocks noGrp="1"/>
          </p:cNvGraphicFramePr>
          <p:nvPr>
            <p:ph type="tbl" sz="quarter" idx="13"/>
            <p:extLst>
              <p:ext uri="{D42A27DB-BD31-4B8C-83A1-F6EECF244321}">
                <p14:modId xmlns:p14="http://schemas.microsoft.com/office/powerpoint/2010/main" val="324858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31074323"/>
                    </a:ext>
                  </a:extLst>
                </a:gridCol>
                <a:gridCol w="1645920">
                  <a:extLst>
                    <a:ext uri="{9D8B030D-6E8A-4147-A177-3AD203B41FA5}">
                      <a16:colId xmlns:a16="http://schemas.microsoft.com/office/drawing/2014/main" val="2230824202"/>
                    </a:ext>
                  </a:extLst>
                </a:gridCol>
                <a:gridCol w="576072">
                  <a:extLst>
                    <a:ext uri="{9D8B030D-6E8A-4147-A177-3AD203B41FA5}">
                      <a16:colId xmlns:a16="http://schemas.microsoft.com/office/drawing/2014/main" val="3444202034"/>
                    </a:ext>
                  </a:extLst>
                </a:gridCol>
                <a:gridCol w="576072">
                  <a:extLst>
                    <a:ext uri="{9D8B030D-6E8A-4147-A177-3AD203B41FA5}">
                      <a16:colId xmlns:a16="http://schemas.microsoft.com/office/drawing/2014/main" val="2644714420"/>
                    </a:ext>
                  </a:extLst>
                </a:gridCol>
                <a:gridCol w="576072">
                  <a:extLst>
                    <a:ext uri="{9D8B030D-6E8A-4147-A177-3AD203B41FA5}">
                      <a16:colId xmlns:a16="http://schemas.microsoft.com/office/drawing/2014/main" val="3771773315"/>
                    </a:ext>
                  </a:extLst>
                </a:gridCol>
                <a:gridCol w="576072">
                  <a:extLst>
                    <a:ext uri="{9D8B030D-6E8A-4147-A177-3AD203B41FA5}">
                      <a16:colId xmlns:a16="http://schemas.microsoft.com/office/drawing/2014/main" val="1812541815"/>
                    </a:ext>
                  </a:extLst>
                </a:gridCol>
                <a:gridCol w="576072">
                  <a:extLst>
                    <a:ext uri="{9D8B030D-6E8A-4147-A177-3AD203B41FA5}">
                      <a16:colId xmlns:a16="http://schemas.microsoft.com/office/drawing/2014/main" val="489995880"/>
                    </a:ext>
                  </a:extLst>
                </a:gridCol>
                <a:gridCol w="576072">
                  <a:extLst>
                    <a:ext uri="{9D8B030D-6E8A-4147-A177-3AD203B41FA5}">
                      <a16:colId xmlns:a16="http://schemas.microsoft.com/office/drawing/2014/main" val="1276027366"/>
                    </a:ext>
                  </a:extLst>
                </a:gridCol>
                <a:gridCol w="576072">
                  <a:extLst>
                    <a:ext uri="{9D8B030D-6E8A-4147-A177-3AD203B41FA5}">
                      <a16:colId xmlns:a16="http://schemas.microsoft.com/office/drawing/2014/main" val="2717116459"/>
                    </a:ext>
                  </a:extLst>
                </a:gridCol>
                <a:gridCol w="576072">
                  <a:extLst>
                    <a:ext uri="{9D8B030D-6E8A-4147-A177-3AD203B41FA5}">
                      <a16:colId xmlns:a16="http://schemas.microsoft.com/office/drawing/2014/main" val="2139979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845212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grohe_mongolia - 2026-04-08 04:37:22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Завсрын өнгө, минимал орчинд дуртай юу? Тэгвэл </a:t>
                      </a:r>
                      <a:r>
                        <a:rPr kumimoji="0" lang="en-US" sz="1000" b="0" i="0" u="none" strike="noStrike" kern="1200" cap="none" spc="0" normalizeH="0" baseline="0" noProof="0">
                          <a:ln>
                            <a:noFill/>
                          </a:ln>
                          <a:solidFill>
                            <a:prstClr val="black"/>
                          </a:solidFill>
                          <a:effectLst/>
                          <a:uLnTx/>
                          <a:uFillTx/>
                          <a:latin typeface="Calibri"/>
                          <a:ea typeface="+mn-ea"/>
                          <a:cs typeface="+mn-cs"/>
                        </a:rPr>
                        <a:t>GROHE Cubeo </a:t>
                      </a:r>
                      <a:r>
                        <a:rPr kumimoji="0" lang="az-Cyrl-AZ" sz="1000" b="0" i="0" u="none" strike="noStrike" kern="1200" cap="none" spc="0" normalizeH="0" baseline="0" noProof="0">
                          <a:ln>
                            <a:noFill/>
                          </a:ln>
                          <a:solidFill>
                            <a:prstClr val="black"/>
                          </a:solidFill>
                          <a:effectLst/>
                          <a:uLnTx/>
                          <a:uFillTx/>
                          <a:latin typeface="Calibri"/>
                          <a:ea typeface="+mn-ea"/>
                          <a:cs typeface="+mn-cs"/>
                        </a:rPr>
                        <a:t>таны төгс шийдэл.
</a:t>
                      </a:r>
                      <a:r>
                        <a:rPr kumimoji="0" lang="en-US" sz="1000" b="0" i="0" u="none" strike="noStrike" kern="1200" cap="none" spc="0" normalizeH="0" baseline="0" noProof="0">
                          <a:ln>
                            <a:noFill/>
                          </a:ln>
                          <a:solidFill>
                            <a:prstClr val="black"/>
                          </a:solidFill>
                          <a:effectLst/>
                          <a:uLnTx/>
                          <a:uFillTx/>
                          <a:latin typeface="Calibri"/>
                          <a:ea typeface="+mn-ea"/>
                          <a:cs typeface="+mn-cs"/>
                        </a:rPr>
                        <a:t>GROHE Cubeo-</a:t>
                      </a:r>
                      <a:r>
                        <a:rPr kumimoji="0" lang="az-Cyrl-AZ" sz="1000" b="0" i="0" u="none" strike="noStrike" kern="1200" cap="none" spc="0" normalizeH="0" baseline="0" noProof="0">
                          <a:ln>
                            <a:noFill/>
                          </a:ln>
                          <a:solidFill>
                            <a:prstClr val="black"/>
                          </a:solidFill>
                          <a:effectLst/>
                          <a:uLnTx/>
                          <a:uFillTx/>
                          <a:latin typeface="Calibri"/>
                          <a:ea typeface="+mn-ea"/>
                          <a:cs typeface="+mn-cs"/>
                        </a:rPr>
                        <a:t>ийн зөөлөн дөрвөлжин ирмэг, цэвэр шугамууд нь өөр ямар ч загвартай уусах уян хатан загвартай. Төрөл бүрийн интерьер шийдэлтэй зохицохоор бүтээгдсэн тул таны орчинг нэгэн жигд, орчин үеийн хэв маягтай болгоно. Энд өнгөрөөх мөч бүр амар амгалан, тайвшрал бэлэглэх аялал мэт байх болно! </a:t>
                      </a:r>
                      <a:r>
                        <a:rPr kumimoji="0" lang="en-US" sz="1000" b="0" i="0" u="none" strike="noStrike" kern="1200" cap="none" spc="0" normalizeH="0" baseline="0" noProof="0">
                          <a:ln>
                            <a:noFill/>
                          </a:ln>
                          <a:solidFill>
                            <a:prstClr val="black"/>
                          </a:solidFill>
                          <a:effectLst/>
                          <a:uLnTx/>
                          <a:uFillTx/>
                          <a:latin typeface="Calibri"/>
                          <a:ea typeface="+mn-ea"/>
                          <a:cs typeface="+mn-cs"/>
                        </a:rPr>
                        <a:t>🌸🛁
#ModernDesign #GROHECubeo #BathroomInspiration #Cubeo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1339</a:t>
                      </a:r>
                    </a:p>
                  </a:txBody>
                  <a:tcPr/>
                </a:tc>
                <a:extLst>
                  <a:ext uri="{0D108BD9-81ED-4DB2-BD59-A6C34878D82A}">
                    <a16:rowId xmlns:a16="http://schemas.microsoft.com/office/drawing/2014/main" val="762888582"/>
                  </a:ext>
                </a:extLst>
              </a:tr>
            </a:tbl>
          </a:graphicData>
        </a:graphic>
      </p:graphicFrame>
      <p:sp>
        <p:nvSpPr>
          <p:cNvPr id="4" name="Text Placeholder 3">
            <a:extLst>
              <a:ext uri="{FF2B5EF4-FFF2-40B4-BE49-F238E27FC236}">
                <a16:creationId xmlns:a16="http://schemas.microsoft.com/office/drawing/2014/main" id="{D4E7AC1D-DFA4-4208-8A09-08193F529323}"/>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1252680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6D78F-B7DE-4EAC-B52C-0D06466351E3}"/>
              </a:ext>
            </a:extLst>
          </p:cNvPr>
          <p:cNvSpPr>
            <a:spLocks noGrp="1"/>
          </p:cNvSpPr>
          <p:nvPr>
            <p:ph type="title"/>
          </p:nvPr>
        </p:nvSpPr>
        <p:spPr/>
        <p:txBody>
          <a:bodyPr/>
          <a:lstStyle/>
          <a:p>
            <a:r>
              <a:rPr lang="en-US"/>
              <a:t>Instagram Posts Table | 13 groups and 33 profiles - 13 of 24</a:t>
            </a:r>
          </a:p>
        </p:txBody>
      </p:sp>
      <p:graphicFrame>
        <p:nvGraphicFramePr>
          <p:cNvPr id="5" name="Table Placeholder 4">
            <a:extLst>
              <a:ext uri="{FF2B5EF4-FFF2-40B4-BE49-F238E27FC236}">
                <a16:creationId xmlns:a16="http://schemas.microsoft.com/office/drawing/2014/main" id="{C96C9509-BB64-4A85-ABB4-4FB5B1F9661D}"/>
              </a:ext>
            </a:extLst>
          </p:cNvPr>
          <p:cNvGraphicFramePr>
            <a:graphicFrameLocks noGrp="1"/>
          </p:cNvGraphicFramePr>
          <p:nvPr>
            <p:ph type="tbl" sz="quarter" idx="13"/>
            <p:extLst>
              <p:ext uri="{D42A27DB-BD31-4B8C-83A1-F6EECF244321}">
                <p14:modId xmlns:p14="http://schemas.microsoft.com/office/powerpoint/2010/main" val="1112432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52856677"/>
                    </a:ext>
                  </a:extLst>
                </a:gridCol>
                <a:gridCol w="1645920">
                  <a:extLst>
                    <a:ext uri="{9D8B030D-6E8A-4147-A177-3AD203B41FA5}">
                      <a16:colId xmlns:a16="http://schemas.microsoft.com/office/drawing/2014/main" val="3657528025"/>
                    </a:ext>
                  </a:extLst>
                </a:gridCol>
                <a:gridCol w="576072">
                  <a:extLst>
                    <a:ext uri="{9D8B030D-6E8A-4147-A177-3AD203B41FA5}">
                      <a16:colId xmlns:a16="http://schemas.microsoft.com/office/drawing/2014/main" val="3381772922"/>
                    </a:ext>
                  </a:extLst>
                </a:gridCol>
                <a:gridCol w="576072">
                  <a:extLst>
                    <a:ext uri="{9D8B030D-6E8A-4147-A177-3AD203B41FA5}">
                      <a16:colId xmlns:a16="http://schemas.microsoft.com/office/drawing/2014/main" val="3833678413"/>
                    </a:ext>
                  </a:extLst>
                </a:gridCol>
                <a:gridCol w="576072">
                  <a:extLst>
                    <a:ext uri="{9D8B030D-6E8A-4147-A177-3AD203B41FA5}">
                      <a16:colId xmlns:a16="http://schemas.microsoft.com/office/drawing/2014/main" val="3566403105"/>
                    </a:ext>
                  </a:extLst>
                </a:gridCol>
                <a:gridCol w="576072">
                  <a:extLst>
                    <a:ext uri="{9D8B030D-6E8A-4147-A177-3AD203B41FA5}">
                      <a16:colId xmlns:a16="http://schemas.microsoft.com/office/drawing/2014/main" val="3921708543"/>
                    </a:ext>
                  </a:extLst>
                </a:gridCol>
                <a:gridCol w="576072">
                  <a:extLst>
                    <a:ext uri="{9D8B030D-6E8A-4147-A177-3AD203B41FA5}">
                      <a16:colId xmlns:a16="http://schemas.microsoft.com/office/drawing/2014/main" val="900141414"/>
                    </a:ext>
                  </a:extLst>
                </a:gridCol>
                <a:gridCol w="576072">
                  <a:extLst>
                    <a:ext uri="{9D8B030D-6E8A-4147-A177-3AD203B41FA5}">
                      <a16:colId xmlns:a16="http://schemas.microsoft.com/office/drawing/2014/main" val="2934012982"/>
                    </a:ext>
                  </a:extLst>
                </a:gridCol>
                <a:gridCol w="576072">
                  <a:extLst>
                    <a:ext uri="{9D8B030D-6E8A-4147-A177-3AD203B41FA5}">
                      <a16:colId xmlns:a16="http://schemas.microsoft.com/office/drawing/2014/main" val="3828256995"/>
                    </a:ext>
                  </a:extLst>
                </a:gridCol>
                <a:gridCol w="576072">
                  <a:extLst>
                    <a:ext uri="{9D8B030D-6E8A-4147-A177-3AD203B41FA5}">
                      <a16:colId xmlns:a16="http://schemas.microsoft.com/office/drawing/2014/main" val="825414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176706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grohe_uk - 2026-03-12 09:03:11</a:t>
                      </a:r>
                      <a:r>
                        <a:rPr kumimoji="0" lang="en-US" sz="1000" b="0" i="0" u="none" strike="noStrike" kern="1200" cap="none" spc="0" normalizeH="0" baseline="0" noProof="0">
                          <a:ln>
                            <a:noFill/>
                          </a:ln>
                          <a:solidFill>
                            <a:prstClr val="black"/>
                          </a:solidFill>
                          <a:effectLst/>
                          <a:uLnTx/>
                          <a:uFillTx/>
                          <a:latin typeface="Calibri"/>
                          <a:ea typeface="+mn-ea"/>
                          <a:cs typeface="+mn-cs"/>
                        </a:rPr>
                        <a:t>
 Our Cubeo tap range isn’t just a collection - it’s a statement! 
Soft-square design, modern style, and built to last. Elevate your bathroom instantly✨
#Cubeo #BathroomDesign #ModernBathroom #BathroomInspiration #UKInteriors #InteriorDesignUK #BathroomStyle #DesignDetails #BathroomUpgrade #ContemporaryDesign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a:t>
                      </a:r>
                    </a:p>
                  </a:txBody>
                  <a:tcPr/>
                </a:tc>
                <a:extLst>
                  <a:ext uri="{0D108BD9-81ED-4DB2-BD59-A6C34878D82A}">
                    <a16:rowId xmlns:a16="http://schemas.microsoft.com/office/drawing/2014/main" val="927214853"/>
                  </a:ext>
                </a:extLst>
              </a:tr>
            </a:tbl>
          </a:graphicData>
        </a:graphic>
      </p:graphicFrame>
      <p:sp>
        <p:nvSpPr>
          <p:cNvPr id="4" name="Text Placeholder 3">
            <a:extLst>
              <a:ext uri="{FF2B5EF4-FFF2-40B4-BE49-F238E27FC236}">
                <a16:creationId xmlns:a16="http://schemas.microsoft.com/office/drawing/2014/main" id="{96DC0E64-47AC-4B9F-A6EB-1BAAE4C0CE1E}"/>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24483319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7A9A6-EF81-4F34-814D-439A0F1BFF51}"/>
              </a:ext>
            </a:extLst>
          </p:cNvPr>
          <p:cNvSpPr>
            <a:spLocks noGrp="1"/>
          </p:cNvSpPr>
          <p:nvPr>
            <p:ph type="title"/>
          </p:nvPr>
        </p:nvSpPr>
        <p:spPr/>
        <p:txBody>
          <a:bodyPr/>
          <a:lstStyle/>
          <a:p>
            <a:r>
              <a:rPr lang="en-US"/>
              <a:t>Instagram Posts Table | 13 groups and 33 profiles - 14 of 24</a:t>
            </a:r>
          </a:p>
        </p:txBody>
      </p:sp>
      <p:graphicFrame>
        <p:nvGraphicFramePr>
          <p:cNvPr id="5" name="Table Placeholder 4">
            <a:extLst>
              <a:ext uri="{FF2B5EF4-FFF2-40B4-BE49-F238E27FC236}">
                <a16:creationId xmlns:a16="http://schemas.microsoft.com/office/drawing/2014/main" id="{EE9E752D-F6B6-48D0-A912-2ADCA3C2716A}"/>
              </a:ext>
            </a:extLst>
          </p:cNvPr>
          <p:cNvGraphicFramePr>
            <a:graphicFrameLocks noGrp="1"/>
          </p:cNvGraphicFramePr>
          <p:nvPr>
            <p:ph type="tbl" sz="quarter" idx="13"/>
            <p:extLst>
              <p:ext uri="{D42A27DB-BD31-4B8C-83A1-F6EECF244321}">
                <p14:modId xmlns:p14="http://schemas.microsoft.com/office/powerpoint/2010/main" val="1384368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36415533"/>
                    </a:ext>
                  </a:extLst>
                </a:gridCol>
                <a:gridCol w="1645920">
                  <a:extLst>
                    <a:ext uri="{9D8B030D-6E8A-4147-A177-3AD203B41FA5}">
                      <a16:colId xmlns:a16="http://schemas.microsoft.com/office/drawing/2014/main" val="1216673649"/>
                    </a:ext>
                  </a:extLst>
                </a:gridCol>
                <a:gridCol w="576072">
                  <a:extLst>
                    <a:ext uri="{9D8B030D-6E8A-4147-A177-3AD203B41FA5}">
                      <a16:colId xmlns:a16="http://schemas.microsoft.com/office/drawing/2014/main" val="2762808335"/>
                    </a:ext>
                  </a:extLst>
                </a:gridCol>
                <a:gridCol w="576072">
                  <a:extLst>
                    <a:ext uri="{9D8B030D-6E8A-4147-A177-3AD203B41FA5}">
                      <a16:colId xmlns:a16="http://schemas.microsoft.com/office/drawing/2014/main" val="650118994"/>
                    </a:ext>
                  </a:extLst>
                </a:gridCol>
                <a:gridCol w="576072">
                  <a:extLst>
                    <a:ext uri="{9D8B030D-6E8A-4147-A177-3AD203B41FA5}">
                      <a16:colId xmlns:a16="http://schemas.microsoft.com/office/drawing/2014/main" val="3534247564"/>
                    </a:ext>
                  </a:extLst>
                </a:gridCol>
                <a:gridCol w="576072">
                  <a:extLst>
                    <a:ext uri="{9D8B030D-6E8A-4147-A177-3AD203B41FA5}">
                      <a16:colId xmlns:a16="http://schemas.microsoft.com/office/drawing/2014/main" val="3884356045"/>
                    </a:ext>
                  </a:extLst>
                </a:gridCol>
                <a:gridCol w="576072">
                  <a:extLst>
                    <a:ext uri="{9D8B030D-6E8A-4147-A177-3AD203B41FA5}">
                      <a16:colId xmlns:a16="http://schemas.microsoft.com/office/drawing/2014/main" val="2723151404"/>
                    </a:ext>
                  </a:extLst>
                </a:gridCol>
                <a:gridCol w="576072">
                  <a:extLst>
                    <a:ext uri="{9D8B030D-6E8A-4147-A177-3AD203B41FA5}">
                      <a16:colId xmlns:a16="http://schemas.microsoft.com/office/drawing/2014/main" val="1524041185"/>
                    </a:ext>
                  </a:extLst>
                </a:gridCol>
                <a:gridCol w="576072">
                  <a:extLst>
                    <a:ext uri="{9D8B030D-6E8A-4147-A177-3AD203B41FA5}">
                      <a16:colId xmlns:a16="http://schemas.microsoft.com/office/drawing/2014/main" val="903683670"/>
                    </a:ext>
                  </a:extLst>
                </a:gridCol>
                <a:gridCol w="576072">
                  <a:extLst>
                    <a:ext uri="{9D8B030D-6E8A-4147-A177-3AD203B41FA5}">
                      <a16:colId xmlns:a16="http://schemas.microsoft.com/office/drawing/2014/main" val="2984373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077926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groheid - 2026-03-09 11:01:10</a:t>
                      </a:r>
                      <a:r>
                        <a:rPr kumimoji="0" lang="en-US" sz="1000" b="0" i="0" u="none" strike="noStrike" kern="1200" cap="none" spc="0" normalizeH="0" baseline="0" noProof="0">
                          <a:ln>
                            <a:noFill/>
                          </a:ln>
                          <a:solidFill>
                            <a:prstClr val="black"/>
                          </a:solidFill>
                          <a:effectLst/>
                          <a:uLnTx/>
                          <a:uFillTx/>
                          <a:latin typeface="Calibri"/>
                          <a:ea typeface="+mn-ea"/>
                          <a:cs typeface="+mn-cs"/>
                        </a:rPr>
                        <a:t>
 Experience the freedom to choose a GROHE shower mixer that suits your space, style, and everyday needs.⁣
⁣
Whether you prefer a “less is more” approach or a standout design, GROHE has options to match your taste. Sleek concealed options like the Grohtherm SmartControl and Cubeo mixers allow a clean, spacious look, exposed designs like Euphoria SmartControl and EuroCosmo provide extra shelf space, and minimalist silhouettes like the Grohtherm 800 create a sleek, uncluttered appearance while delivering complete shower functionality.⁣
⁣
The options shown here are just a glimpse of what’s available—GROHE offers an even broader selection to complement your bathroom. Explore the full collection and find the perfect solution for your space at the LIXIL Experience Center.⁣
⁣
South Jakarta ⁣
Palma Tower, Jl. R.A Kartini III-S Kav. 06, Pd. Pinang, Kebayoran Lama, Jakarta Selatan 12310 ⁣
⁣
Central Jakarta ⁣
Jl. Cideng Timur No.56, Petojo Selatan, Gambir, Jakarta Pusat 10160 ⁣
⁣
Bandung ⁣
Paskal Hyper Square, Jl. Pasir Kaliki No.23 Arjuna, Cicendo, Bandung 40172 ⁣
⁣
Bali⁣
Jl. Patih Jelantik No.7, Kuta, Kec. Kuta, Kabupaten Badung, Bali 80361⁣
⁣
#WithGROHE #Bathroom #Relax #Sustainable #Technology #GROHE #GROHEFamily #Essentials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a:t>
                      </a:r>
                    </a:p>
                  </a:txBody>
                  <a:tcPr/>
                </a:tc>
                <a:extLst>
                  <a:ext uri="{0D108BD9-81ED-4DB2-BD59-A6C34878D82A}">
                    <a16:rowId xmlns:a16="http://schemas.microsoft.com/office/drawing/2014/main" val="4184893212"/>
                  </a:ext>
                </a:extLst>
              </a:tr>
            </a:tbl>
          </a:graphicData>
        </a:graphic>
      </p:graphicFrame>
      <p:sp>
        <p:nvSpPr>
          <p:cNvPr id="4" name="Text Placeholder 3">
            <a:extLst>
              <a:ext uri="{FF2B5EF4-FFF2-40B4-BE49-F238E27FC236}">
                <a16:creationId xmlns:a16="http://schemas.microsoft.com/office/drawing/2014/main" id="{84666F6B-6741-456E-A18A-6D605C7A3AE9}"/>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11656298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84FF2-A002-4D59-973E-9275B4896A6C}"/>
              </a:ext>
            </a:extLst>
          </p:cNvPr>
          <p:cNvSpPr>
            <a:spLocks noGrp="1"/>
          </p:cNvSpPr>
          <p:nvPr>
            <p:ph type="title"/>
          </p:nvPr>
        </p:nvSpPr>
        <p:spPr/>
        <p:txBody>
          <a:bodyPr/>
          <a:lstStyle/>
          <a:p>
            <a:r>
              <a:rPr lang="en-US"/>
              <a:t>Instagram Posts Table | 13 groups and 33 profiles - 15 of 24</a:t>
            </a:r>
          </a:p>
        </p:txBody>
      </p:sp>
      <p:graphicFrame>
        <p:nvGraphicFramePr>
          <p:cNvPr id="5" name="Table Placeholder 4">
            <a:extLst>
              <a:ext uri="{FF2B5EF4-FFF2-40B4-BE49-F238E27FC236}">
                <a16:creationId xmlns:a16="http://schemas.microsoft.com/office/drawing/2014/main" id="{41B3C1B9-4A26-45CB-B539-59AD172CF08A}"/>
              </a:ext>
            </a:extLst>
          </p:cNvPr>
          <p:cNvGraphicFramePr>
            <a:graphicFrameLocks noGrp="1"/>
          </p:cNvGraphicFramePr>
          <p:nvPr>
            <p:ph type="tbl" sz="quarter" idx="13"/>
            <p:extLst>
              <p:ext uri="{D42A27DB-BD31-4B8C-83A1-F6EECF244321}">
                <p14:modId xmlns:p14="http://schemas.microsoft.com/office/powerpoint/2010/main" val="998788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11612179"/>
                    </a:ext>
                  </a:extLst>
                </a:gridCol>
                <a:gridCol w="1645920">
                  <a:extLst>
                    <a:ext uri="{9D8B030D-6E8A-4147-A177-3AD203B41FA5}">
                      <a16:colId xmlns:a16="http://schemas.microsoft.com/office/drawing/2014/main" val="2527064198"/>
                    </a:ext>
                  </a:extLst>
                </a:gridCol>
                <a:gridCol w="576072">
                  <a:extLst>
                    <a:ext uri="{9D8B030D-6E8A-4147-A177-3AD203B41FA5}">
                      <a16:colId xmlns:a16="http://schemas.microsoft.com/office/drawing/2014/main" val="325673411"/>
                    </a:ext>
                  </a:extLst>
                </a:gridCol>
                <a:gridCol w="576072">
                  <a:extLst>
                    <a:ext uri="{9D8B030D-6E8A-4147-A177-3AD203B41FA5}">
                      <a16:colId xmlns:a16="http://schemas.microsoft.com/office/drawing/2014/main" val="1011816540"/>
                    </a:ext>
                  </a:extLst>
                </a:gridCol>
                <a:gridCol w="576072">
                  <a:extLst>
                    <a:ext uri="{9D8B030D-6E8A-4147-A177-3AD203B41FA5}">
                      <a16:colId xmlns:a16="http://schemas.microsoft.com/office/drawing/2014/main" val="2233791225"/>
                    </a:ext>
                  </a:extLst>
                </a:gridCol>
                <a:gridCol w="576072">
                  <a:extLst>
                    <a:ext uri="{9D8B030D-6E8A-4147-A177-3AD203B41FA5}">
                      <a16:colId xmlns:a16="http://schemas.microsoft.com/office/drawing/2014/main" val="3722299193"/>
                    </a:ext>
                  </a:extLst>
                </a:gridCol>
                <a:gridCol w="576072">
                  <a:extLst>
                    <a:ext uri="{9D8B030D-6E8A-4147-A177-3AD203B41FA5}">
                      <a16:colId xmlns:a16="http://schemas.microsoft.com/office/drawing/2014/main" val="1728283987"/>
                    </a:ext>
                  </a:extLst>
                </a:gridCol>
                <a:gridCol w="576072">
                  <a:extLst>
                    <a:ext uri="{9D8B030D-6E8A-4147-A177-3AD203B41FA5}">
                      <a16:colId xmlns:a16="http://schemas.microsoft.com/office/drawing/2014/main" val="3160132334"/>
                    </a:ext>
                  </a:extLst>
                </a:gridCol>
                <a:gridCol w="576072">
                  <a:extLst>
                    <a:ext uri="{9D8B030D-6E8A-4147-A177-3AD203B41FA5}">
                      <a16:colId xmlns:a16="http://schemas.microsoft.com/office/drawing/2014/main" val="3526005724"/>
                    </a:ext>
                  </a:extLst>
                </a:gridCol>
                <a:gridCol w="576072">
                  <a:extLst>
                    <a:ext uri="{9D8B030D-6E8A-4147-A177-3AD203B41FA5}">
                      <a16:colId xmlns:a16="http://schemas.microsoft.com/office/drawing/2014/main" val="3426467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909183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grohe_uk - 2026-02-25 20:02:10</a:t>
                      </a:r>
                      <a:r>
                        <a:rPr kumimoji="0" lang="en-US" sz="1000" b="0" i="0" u="none" strike="noStrike" kern="1200" cap="none" spc="0" normalizeH="0" baseline="0" noProof="0">
                          <a:ln>
                            <a:noFill/>
                          </a:ln>
                          <a:solidFill>
                            <a:prstClr val="black"/>
                          </a:solidFill>
                          <a:effectLst/>
                          <a:uLnTx/>
                          <a:uFillTx/>
                          <a:latin typeface="Calibri"/>
                          <a:ea typeface="+mn-ea"/>
                          <a:cs typeface="+mn-cs"/>
                        </a:rPr>
                        <a:t>
 Neutral tones 🤝 flawless design 
The GROHE Cubeo basin mixer in chrome brings sleek elegance to any bathroom. Pair with soft shades and bleached oak for a serene atmosphere that never goes out of style🌿
#BathroomDesign #GROHECubeo #NeutralElegance #HomeSanctuary #BathroomInspo #NeutralBathroom #MinimalisticDesign #NeutralInteriors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a:t>
                      </a:r>
                    </a:p>
                  </a:txBody>
                  <a:tcPr/>
                </a:tc>
                <a:extLst>
                  <a:ext uri="{0D108BD9-81ED-4DB2-BD59-A6C34878D82A}">
                    <a16:rowId xmlns:a16="http://schemas.microsoft.com/office/drawing/2014/main" val="2246351524"/>
                  </a:ext>
                </a:extLst>
              </a:tr>
            </a:tbl>
          </a:graphicData>
        </a:graphic>
      </p:graphicFrame>
      <p:sp>
        <p:nvSpPr>
          <p:cNvPr id="4" name="Text Placeholder 3">
            <a:extLst>
              <a:ext uri="{FF2B5EF4-FFF2-40B4-BE49-F238E27FC236}">
                <a16:creationId xmlns:a16="http://schemas.microsoft.com/office/drawing/2014/main" id="{0667F7B7-1AFE-45F2-8A48-2034B9864DE2}"/>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1466106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37F6D-9C4E-4AAB-8F1F-4DE1C279FA0B}"/>
              </a:ext>
            </a:extLst>
          </p:cNvPr>
          <p:cNvSpPr>
            <a:spLocks noGrp="1"/>
          </p:cNvSpPr>
          <p:nvPr>
            <p:ph type="title"/>
          </p:nvPr>
        </p:nvSpPr>
        <p:spPr/>
        <p:txBody>
          <a:bodyPr/>
          <a:lstStyle/>
          <a:p>
            <a:r>
              <a:rPr lang="en-US"/>
              <a:t>Instagram Posts Table | 13 groups and 33 profiles - 16 of 24</a:t>
            </a:r>
          </a:p>
        </p:txBody>
      </p:sp>
      <p:graphicFrame>
        <p:nvGraphicFramePr>
          <p:cNvPr id="5" name="Table Placeholder 4">
            <a:extLst>
              <a:ext uri="{FF2B5EF4-FFF2-40B4-BE49-F238E27FC236}">
                <a16:creationId xmlns:a16="http://schemas.microsoft.com/office/drawing/2014/main" id="{4C1AB397-FCFD-46F7-AFB0-708744CE59EA}"/>
              </a:ext>
            </a:extLst>
          </p:cNvPr>
          <p:cNvGraphicFramePr>
            <a:graphicFrameLocks noGrp="1"/>
          </p:cNvGraphicFramePr>
          <p:nvPr>
            <p:ph type="tbl" sz="quarter" idx="13"/>
            <p:extLst>
              <p:ext uri="{D42A27DB-BD31-4B8C-83A1-F6EECF244321}">
                <p14:modId xmlns:p14="http://schemas.microsoft.com/office/powerpoint/2010/main" val="785341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97228178"/>
                    </a:ext>
                  </a:extLst>
                </a:gridCol>
                <a:gridCol w="1645920">
                  <a:extLst>
                    <a:ext uri="{9D8B030D-6E8A-4147-A177-3AD203B41FA5}">
                      <a16:colId xmlns:a16="http://schemas.microsoft.com/office/drawing/2014/main" val="4153974129"/>
                    </a:ext>
                  </a:extLst>
                </a:gridCol>
                <a:gridCol w="576072">
                  <a:extLst>
                    <a:ext uri="{9D8B030D-6E8A-4147-A177-3AD203B41FA5}">
                      <a16:colId xmlns:a16="http://schemas.microsoft.com/office/drawing/2014/main" val="1279508894"/>
                    </a:ext>
                  </a:extLst>
                </a:gridCol>
                <a:gridCol w="576072">
                  <a:extLst>
                    <a:ext uri="{9D8B030D-6E8A-4147-A177-3AD203B41FA5}">
                      <a16:colId xmlns:a16="http://schemas.microsoft.com/office/drawing/2014/main" val="3480295804"/>
                    </a:ext>
                  </a:extLst>
                </a:gridCol>
                <a:gridCol w="576072">
                  <a:extLst>
                    <a:ext uri="{9D8B030D-6E8A-4147-A177-3AD203B41FA5}">
                      <a16:colId xmlns:a16="http://schemas.microsoft.com/office/drawing/2014/main" val="3526148525"/>
                    </a:ext>
                  </a:extLst>
                </a:gridCol>
                <a:gridCol w="576072">
                  <a:extLst>
                    <a:ext uri="{9D8B030D-6E8A-4147-A177-3AD203B41FA5}">
                      <a16:colId xmlns:a16="http://schemas.microsoft.com/office/drawing/2014/main" val="3124224485"/>
                    </a:ext>
                  </a:extLst>
                </a:gridCol>
                <a:gridCol w="576072">
                  <a:extLst>
                    <a:ext uri="{9D8B030D-6E8A-4147-A177-3AD203B41FA5}">
                      <a16:colId xmlns:a16="http://schemas.microsoft.com/office/drawing/2014/main" val="3296703688"/>
                    </a:ext>
                  </a:extLst>
                </a:gridCol>
                <a:gridCol w="576072">
                  <a:extLst>
                    <a:ext uri="{9D8B030D-6E8A-4147-A177-3AD203B41FA5}">
                      <a16:colId xmlns:a16="http://schemas.microsoft.com/office/drawing/2014/main" val="3108604512"/>
                    </a:ext>
                  </a:extLst>
                </a:gridCol>
                <a:gridCol w="576072">
                  <a:extLst>
                    <a:ext uri="{9D8B030D-6E8A-4147-A177-3AD203B41FA5}">
                      <a16:colId xmlns:a16="http://schemas.microsoft.com/office/drawing/2014/main" val="981493705"/>
                    </a:ext>
                  </a:extLst>
                </a:gridCol>
                <a:gridCol w="576072">
                  <a:extLst>
                    <a:ext uri="{9D8B030D-6E8A-4147-A177-3AD203B41FA5}">
                      <a16:colId xmlns:a16="http://schemas.microsoft.com/office/drawing/2014/main" val="894203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591027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groheturkiye - 2026-02-16 13:00:26</a:t>
                      </a:r>
                      <a:r>
                        <a:rPr kumimoji="0" lang="en-US" sz="1000" b="0" i="0" u="none" strike="noStrike" kern="1200" cap="none" spc="0" normalizeH="0" baseline="0" noProof="0">
                          <a:ln>
                            <a:noFill/>
                          </a:ln>
                          <a:solidFill>
                            <a:prstClr val="black"/>
                          </a:solidFill>
                          <a:effectLst/>
                          <a:uLnTx/>
                          <a:uFillTx/>
                          <a:latin typeface="Calibri"/>
                          <a:ea typeface="+mn-ea"/>
                          <a:cs typeface="+mn-cs"/>
                        </a:rPr>
                        <a:t>
 Modern tasarımıyla GROHE Cubeo etkisini banyonuzda hissedin.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1316</a:t>
                      </a:r>
                    </a:p>
                  </a:txBody>
                  <a:tcPr/>
                </a:tc>
                <a:extLst>
                  <a:ext uri="{0D108BD9-81ED-4DB2-BD59-A6C34878D82A}">
                    <a16:rowId xmlns:a16="http://schemas.microsoft.com/office/drawing/2014/main" val="1544368441"/>
                  </a:ext>
                </a:extLst>
              </a:tr>
            </a:tbl>
          </a:graphicData>
        </a:graphic>
      </p:graphicFrame>
      <p:sp>
        <p:nvSpPr>
          <p:cNvPr id="4" name="Text Placeholder 3">
            <a:extLst>
              <a:ext uri="{FF2B5EF4-FFF2-40B4-BE49-F238E27FC236}">
                <a16:creationId xmlns:a16="http://schemas.microsoft.com/office/drawing/2014/main" id="{57C540B5-7393-4938-B66F-F55E7EB6621E}"/>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35461538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3F9A5-C56D-4570-8656-C314A06DD174}"/>
              </a:ext>
            </a:extLst>
          </p:cNvPr>
          <p:cNvSpPr>
            <a:spLocks noGrp="1"/>
          </p:cNvSpPr>
          <p:nvPr>
            <p:ph type="title"/>
          </p:nvPr>
        </p:nvSpPr>
        <p:spPr/>
        <p:txBody>
          <a:bodyPr/>
          <a:lstStyle/>
          <a:p>
            <a:r>
              <a:rPr lang="en-US"/>
              <a:t>Instagram Posts Table | 13 groups and 33 profiles - 17 of 24</a:t>
            </a:r>
          </a:p>
        </p:txBody>
      </p:sp>
      <p:graphicFrame>
        <p:nvGraphicFramePr>
          <p:cNvPr id="5" name="Table Placeholder 4">
            <a:extLst>
              <a:ext uri="{FF2B5EF4-FFF2-40B4-BE49-F238E27FC236}">
                <a16:creationId xmlns:a16="http://schemas.microsoft.com/office/drawing/2014/main" id="{9445481D-FF79-4CC8-89EC-A7872887A880}"/>
              </a:ext>
            </a:extLst>
          </p:cNvPr>
          <p:cNvGraphicFramePr>
            <a:graphicFrameLocks noGrp="1"/>
          </p:cNvGraphicFramePr>
          <p:nvPr>
            <p:ph type="tbl" sz="quarter" idx="13"/>
            <p:extLst>
              <p:ext uri="{D42A27DB-BD31-4B8C-83A1-F6EECF244321}">
                <p14:modId xmlns:p14="http://schemas.microsoft.com/office/powerpoint/2010/main" val="3116806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45098754"/>
                    </a:ext>
                  </a:extLst>
                </a:gridCol>
                <a:gridCol w="1645920">
                  <a:extLst>
                    <a:ext uri="{9D8B030D-6E8A-4147-A177-3AD203B41FA5}">
                      <a16:colId xmlns:a16="http://schemas.microsoft.com/office/drawing/2014/main" val="4070008790"/>
                    </a:ext>
                  </a:extLst>
                </a:gridCol>
                <a:gridCol w="576072">
                  <a:extLst>
                    <a:ext uri="{9D8B030D-6E8A-4147-A177-3AD203B41FA5}">
                      <a16:colId xmlns:a16="http://schemas.microsoft.com/office/drawing/2014/main" val="1583378652"/>
                    </a:ext>
                  </a:extLst>
                </a:gridCol>
                <a:gridCol w="576072">
                  <a:extLst>
                    <a:ext uri="{9D8B030D-6E8A-4147-A177-3AD203B41FA5}">
                      <a16:colId xmlns:a16="http://schemas.microsoft.com/office/drawing/2014/main" val="4029866620"/>
                    </a:ext>
                  </a:extLst>
                </a:gridCol>
                <a:gridCol w="576072">
                  <a:extLst>
                    <a:ext uri="{9D8B030D-6E8A-4147-A177-3AD203B41FA5}">
                      <a16:colId xmlns:a16="http://schemas.microsoft.com/office/drawing/2014/main" val="393137309"/>
                    </a:ext>
                  </a:extLst>
                </a:gridCol>
                <a:gridCol w="576072">
                  <a:extLst>
                    <a:ext uri="{9D8B030D-6E8A-4147-A177-3AD203B41FA5}">
                      <a16:colId xmlns:a16="http://schemas.microsoft.com/office/drawing/2014/main" val="3899307913"/>
                    </a:ext>
                  </a:extLst>
                </a:gridCol>
                <a:gridCol w="576072">
                  <a:extLst>
                    <a:ext uri="{9D8B030D-6E8A-4147-A177-3AD203B41FA5}">
                      <a16:colId xmlns:a16="http://schemas.microsoft.com/office/drawing/2014/main" val="1772625296"/>
                    </a:ext>
                  </a:extLst>
                </a:gridCol>
                <a:gridCol w="576072">
                  <a:extLst>
                    <a:ext uri="{9D8B030D-6E8A-4147-A177-3AD203B41FA5}">
                      <a16:colId xmlns:a16="http://schemas.microsoft.com/office/drawing/2014/main" val="1099173668"/>
                    </a:ext>
                  </a:extLst>
                </a:gridCol>
                <a:gridCol w="576072">
                  <a:extLst>
                    <a:ext uri="{9D8B030D-6E8A-4147-A177-3AD203B41FA5}">
                      <a16:colId xmlns:a16="http://schemas.microsoft.com/office/drawing/2014/main" val="1633705909"/>
                    </a:ext>
                  </a:extLst>
                </a:gridCol>
                <a:gridCol w="576072">
                  <a:extLst>
                    <a:ext uri="{9D8B030D-6E8A-4147-A177-3AD203B41FA5}">
                      <a16:colId xmlns:a16="http://schemas.microsoft.com/office/drawing/2014/main" val="478919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513241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groheid - 2026-02-16 11:00:59</a:t>
                      </a:r>
                      <a:r>
                        <a:rPr kumimoji="0" lang="en-US" sz="1000" b="0" i="0" u="none" strike="noStrike" kern="1200" cap="none" spc="0" normalizeH="0" baseline="0" noProof="0">
                          <a:ln>
                            <a:noFill/>
                          </a:ln>
                          <a:solidFill>
                            <a:prstClr val="black"/>
                          </a:solidFill>
                          <a:effectLst/>
                          <a:uLnTx/>
                          <a:uFillTx/>
                          <a:latin typeface="Calibri"/>
                          <a:ea typeface="+mn-ea"/>
                          <a:cs typeface="+mn-cs"/>
                        </a:rPr>
                        <a:t>
 Explore the GROHE Cubeo through moodboards that show its clean lines and balanced proportions, combined with a variety of materials, colors, and textures. 
The design works across different interior styles, from subtle palettes to more distinctive looks, without overpowering the space.
The GROHE Cubeo comes with a solid metal body and uses the GROHE SilkMove ES cartridge for smooth and precise handle control. The cold-start function helps reduce energy use, making it reliable and efficient for everyday use.
Discover GROHE Cubeo in detail at the LIXIL Experience Center.
South Jakarta 
Palma Tower, Jl. R.A Kartini III-S Kav. 06, Pd. Pinang, Kebayoran Lama, Jakarta Selatan 12310 
Central Jakarta 
Jl. Cideng Timur No.56, Petojo Selatan, Gambir, Jakarta Pusat 10160 
Bandung 
Paskal Hyper Square, Jl. Pasir Kaliki No.23 Arjuna, Cicendo, Bandung 40172 
Bali
Jl. Patih Jelantik No.7, Kuta, Kec. Kuta, Kabupaten Badung, Bali 80361
#WithGROHE #Bathroom #Relax #Sustainable #Technology GROHE GROHEFamily Essentials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a:t>
                      </a:r>
                    </a:p>
                  </a:txBody>
                  <a:tcPr/>
                </a:tc>
                <a:extLst>
                  <a:ext uri="{0D108BD9-81ED-4DB2-BD59-A6C34878D82A}">
                    <a16:rowId xmlns:a16="http://schemas.microsoft.com/office/drawing/2014/main" val="3945782332"/>
                  </a:ext>
                </a:extLst>
              </a:tr>
            </a:tbl>
          </a:graphicData>
        </a:graphic>
      </p:graphicFrame>
      <p:sp>
        <p:nvSpPr>
          <p:cNvPr id="4" name="Text Placeholder 3">
            <a:extLst>
              <a:ext uri="{FF2B5EF4-FFF2-40B4-BE49-F238E27FC236}">
                <a16:creationId xmlns:a16="http://schemas.microsoft.com/office/drawing/2014/main" id="{1A1741E5-4878-4073-A835-813DEBFC8B93}"/>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42397368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CBEDD-228D-491B-B1C8-2E2DE5EFC214}"/>
              </a:ext>
            </a:extLst>
          </p:cNvPr>
          <p:cNvSpPr>
            <a:spLocks noGrp="1"/>
          </p:cNvSpPr>
          <p:nvPr>
            <p:ph type="title"/>
          </p:nvPr>
        </p:nvSpPr>
        <p:spPr/>
        <p:txBody>
          <a:bodyPr/>
          <a:lstStyle/>
          <a:p>
            <a:r>
              <a:rPr lang="en-US"/>
              <a:t>Instagram Posts Table | 13 groups and 33 profiles - 18 of 24</a:t>
            </a:r>
          </a:p>
        </p:txBody>
      </p:sp>
      <p:graphicFrame>
        <p:nvGraphicFramePr>
          <p:cNvPr id="5" name="Table Placeholder 4">
            <a:extLst>
              <a:ext uri="{FF2B5EF4-FFF2-40B4-BE49-F238E27FC236}">
                <a16:creationId xmlns:a16="http://schemas.microsoft.com/office/drawing/2014/main" id="{92703551-9A5A-43E6-AF49-45EC48C209DB}"/>
              </a:ext>
            </a:extLst>
          </p:cNvPr>
          <p:cNvGraphicFramePr>
            <a:graphicFrameLocks noGrp="1"/>
          </p:cNvGraphicFramePr>
          <p:nvPr>
            <p:ph type="tbl" sz="quarter" idx="13"/>
            <p:extLst>
              <p:ext uri="{D42A27DB-BD31-4B8C-83A1-F6EECF244321}">
                <p14:modId xmlns:p14="http://schemas.microsoft.com/office/powerpoint/2010/main" val="3385747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13530867"/>
                    </a:ext>
                  </a:extLst>
                </a:gridCol>
                <a:gridCol w="1645920">
                  <a:extLst>
                    <a:ext uri="{9D8B030D-6E8A-4147-A177-3AD203B41FA5}">
                      <a16:colId xmlns:a16="http://schemas.microsoft.com/office/drawing/2014/main" val="2432932341"/>
                    </a:ext>
                  </a:extLst>
                </a:gridCol>
                <a:gridCol w="576072">
                  <a:extLst>
                    <a:ext uri="{9D8B030D-6E8A-4147-A177-3AD203B41FA5}">
                      <a16:colId xmlns:a16="http://schemas.microsoft.com/office/drawing/2014/main" val="2988540308"/>
                    </a:ext>
                  </a:extLst>
                </a:gridCol>
                <a:gridCol w="576072">
                  <a:extLst>
                    <a:ext uri="{9D8B030D-6E8A-4147-A177-3AD203B41FA5}">
                      <a16:colId xmlns:a16="http://schemas.microsoft.com/office/drawing/2014/main" val="3546308236"/>
                    </a:ext>
                  </a:extLst>
                </a:gridCol>
                <a:gridCol w="576072">
                  <a:extLst>
                    <a:ext uri="{9D8B030D-6E8A-4147-A177-3AD203B41FA5}">
                      <a16:colId xmlns:a16="http://schemas.microsoft.com/office/drawing/2014/main" val="3012771282"/>
                    </a:ext>
                  </a:extLst>
                </a:gridCol>
                <a:gridCol w="576072">
                  <a:extLst>
                    <a:ext uri="{9D8B030D-6E8A-4147-A177-3AD203B41FA5}">
                      <a16:colId xmlns:a16="http://schemas.microsoft.com/office/drawing/2014/main" val="3296934562"/>
                    </a:ext>
                  </a:extLst>
                </a:gridCol>
                <a:gridCol w="576072">
                  <a:extLst>
                    <a:ext uri="{9D8B030D-6E8A-4147-A177-3AD203B41FA5}">
                      <a16:colId xmlns:a16="http://schemas.microsoft.com/office/drawing/2014/main" val="1224843398"/>
                    </a:ext>
                  </a:extLst>
                </a:gridCol>
                <a:gridCol w="576072">
                  <a:extLst>
                    <a:ext uri="{9D8B030D-6E8A-4147-A177-3AD203B41FA5}">
                      <a16:colId xmlns:a16="http://schemas.microsoft.com/office/drawing/2014/main" val="1648117557"/>
                    </a:ext>
                  </a:extLst>
                </a:gridCol>
                <a:gridCol w="576072">
                  <a:extLst>
                    <a:ext uri="{9D8B030D-6E8A-4147-A177-3AD203B41FA5}">
                      <a16:colId xmlns:a16="http://schemas.microsoft.com/office/drawing/2014/main" val="3711824912"/>
                    </a:ext>
                  </a:extLst>
                </a:gridCol>
                <a:gridCol w="576072">
                  <a:extLst>
                    <a:ext uri="{9D8B030D-6E8A-4147-A177-3AD203B41FA5}">
                      <a16:colId xmlns:a16="http://schemas.microsoft.com/office/drawing/2014/main" val="110690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459073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groheid - 2026-02-10 11:00:55</a:t>
                      </a:r>
                      <a:r>
                        <a:rPr kumimoji="0" lang="en-US" sz="1000" b="0" i="0" u="none" strike="noStrike" kern="1200" cap="none" spc="0" normalizeH="0" baseline="0" noProof="0">
                          <a:ln>
                            <a:noFill/>
                          </a:ln>
                          <a:solidFill>
                            <a:prstClr val="black"/>
                          </a:solidFill>
                          <a:effectLst/>
                          <a:uLnTx/>
                          <a:uFillTx/>
                          <a:latin typeface="Calibri"/>
                          <a:ea typeface="+mn-ea"/>
                          <a:cs typeface="+mn-cs"/>
                        </a:rPr>
                        <a:t>
 The GROHE Cubeo collection combines modern design with reliable performance. Its clean lines, balanced proportions, and versatile finishes make it compatible with a wide range of bathroom styles.⁣
⁣
Built with durable materials, the GROHE Cubeo products resist scratches, corrosion, and everyday wear. SilkMove technology ensures smooth operation and long-lasting performance. From basin mixers in multiple heights to shower mixers, the collection provides practical control and comfort for daily use.⁣
⁣
Explore the full GROHE Cubeo collection at the LIXIL Experience Center.⁣
⁣
#WithGROHE #Bathroom #Relax #Sustainable #Technology #GROHE #GROHEFamily #Essentials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a:t>
                      </a:r>
                    </a:p>
                  </a:txBody>
                  <a:tcPr/>
                </a:tc>
                <a:extLst>
                  <a:ext uri="{0D108BD9-81ED-4DB2-BD59-A6C34878D82A}">
                    <a16:rowId xmlns:a16="http://schemas.microsoft.com/office/drawing/2014/main" val="2994969723"/>
                  </a:ext>
                </a:extLst>
              </a:tr>
            </a:tbl>
          </a:graphicData>
        </a:graphic>
      </p:graphicFrame>
      <p:sp>
        <p:nvSpPr>
          <p:cNvPr id="4" name="Text Placeholder 3">
            <a:extLst>
              <a:ext uri="{FF2B5EF4-FFF2-40B4-BE49-F238E27FC236}">
                <a16:creationId xmlns:a16="http://schemas.microsoft.com/office/drawing/2014/main" id="{FE73F00F-AE11-4985-AA51-BA0066BE48D6}"/>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3635543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FD216-67E4-4F95-8AA8-1F7C6C733D7E}"/>
              </a:ext>
            </a:extLst>
          </p:cNvPr>
          <p:cNvSpPr>
            <a:spLocks noGrp="1"/>
          </p:cNvSpPr>
          <p:nvPr>
            <p:ph type="title"/>
          </p:nvPr>
        </p:nvSpPr>
        <p:spPr/>
        <p:txBody>
          <a:bodyPr/>
          <a:lstStyle/>
          <a:p>
            <a:r>
              <a:rPr lang="en-US"/>
              <a:t>Instagram Posts Table | 13 groups and 33 profiles - 19 of 24</a:t>
            </a:r>
          </a:p>
        </p:txBody>
      </p:sp>
      <p:graphicFrame>
        <p:nvGraphicFramePr>
          <p:cNvPr id="5" name="Table Placeholder 4">
            <a:extLst>
              <a:ext uri="{FF2B5EF4-FFF2-40B4-BE49-F238E27FC236}">
                <a16:creationId xmlns:a16="http://schemas.microsoft.com/office/drawing/2014/main" id="{7723D148-4C5C-4ECB-B324-D885E8B5A45A}"/>
              </a:ext>
            </a:extLst>
          </p:cNvPr>
          <p:cNvGraphicFramePr>
            <a:graphicFrameLocks noGrp="1"/>
          </p:cNvGraphicFramePr>
          <p:nvPr>
            <p:ph type="tbl" sz="quarter" idx="13"/>
            <p:extLst>
              <p:ext uri="{D42A27DB-BD31-4B8C-83A1-F6EECF244321}">
                <p14:modId xmlns:p14="http://schemas.microsoft.com/office/powerpoint/2010/main" val="2064018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41173842"/>
                    </a:ext>
                  </a:extLst>
                </a:gridCol>
                <a:gridCol w="1645920">
                  <a:extLst>
                    <a:ext uri="{9D8B030D-6E8A-4147-A177-3AD203B41FA5}">
                      <a16:colId xmlns:a16="http://schemas.microsoft.com/office/drawing/2014/main" val="1994526246"/>
                    </a:ext>
                  </a:extLst>
                </a:gridCol>
                <a:gridCol w="576072">
                  <a:extLst>
                    <a:ext uri="{9D8B030D-6E8A-4147-A177-3AD203B41FA5}">
                      <a16:colId xmlns:a16="http://schemas.microsoft.com/office/drawing/2014/main" val="3229230059"/>
                    </a:ext>
                  </a:extLst>
                </a:gridCol>
                <a:gridCol w="576072">
                  <a:extLst>
                    <a:ext uri="{9D8B030D-6E8A-4147-A177-3AD203B41FA5}">
                      <a16:colId xmlns:a16="http://schemas.microsoft.com/office/drawing/2014/main" val="2902485715"/>
                    </a:ext>
                  </a:extLst>
                </a:gridCol>
                <a:gridCol w="576072">
                  <a:extLst>
                    <a:ext uri="{9D8B030D-6E8A-4147-A177-3AD203B41FA5}">
                      <a16:colId xmlns:a16="http://schemas.microsoft.com/office/drawing/2014/main" val="311291088"/>
                    </a:ext>
                  </a:extLst>
                </a:gridCol>
                <a:gridCol w="576072">
                  <a:extLst>
                    <a:ext uri="{9D8B030D-6E8A-4147-A177-3AD203B41FA5}">
                      <a16:colId xmlns:a16="http://schemas.microsoft.com/office/drawing/2014/main" val="4146633267"/>
                    </a:ext>
                  </a:extLst>
                </a:gridCol>
                <a:gridCol w="576072">
                  <a:extLst>
                    <a:ext uri="{9D8B030D-6E8A-4147-A177-3AD203B41FA5}">
                      <a16:colId xmlns:a16="http://schemas.microsoft.com/office/drawing/2014/main" val="1500934961"/>
                    </a:ext>
                  </a:extLst>
                </a:gridCol>
                <a:gridCol w="576072">
                  <a:extLst>
                    <a:ext uri="{9D8B030D-6E8A-4147-A177-3AD203B41FA5}">
                      <a16:colId xmlns:a16="http://schemas.microsoft.com/office/drawing/2014/main" val="1370961262"/>
                    </a:ext>
                  </a:extLst>
                </a:gridCol>
                <a:gridCol w="576072">
                  <a:extLst>
                    <a:ext uri="{9D8B030D-6E8A-4147-A177-3AD203B41FA5}">
                      <a16:colId xmlns:a16="http://schemas.microsoft.com/office/drawing/2014/main" val="783510560"/>
                    </a:ext>
                  </a:extLst>
                </a:gridCol>
                <a:gridCol w="576072">
                  <a:extLst>
                    <a:ext uri="{9D8B030D-6E8A-4147-A177-3AD203B41FA5}">
                      <a16:colId xmlns:a16="http://schemas.microsoft.com/office/drawing/2014/main" val="2261498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731183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groheturkiye - 2026-02-05 07:46:03</a:t>
                      </a:r>
                      <a:r>
                        <a:rPr kumimoji="0" lang="en-US" sz="1000" b="0" i="0" u="none" strike="noStrike" kern="1200" cap="none" spc="0" normalizeH="0" baseline="0" noProof="0">
                          <a:ln>
                            <a:noFill/>
                          </a:ln>
                          <a:solidFill>
                            <a:prstClr val="black"/>
                          </a:solidFill>
                          <a:effectLst/>
                          <a:uLnTx/>
                          <a:uFillTx/>
                          <a:latin typeface="Calibri"/>
                          <a:ea typeface="+mn-ea"/>
                          <a:cs typeface="+mn-cs"/>
                        </a:rPr>
                        <a:t>
 GROHE Cubeo ile tamamen size özel bir deneyim.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1426</a:t>
                      </a:r>
                    </a:p>
                  </a:txBody>
                  <a:tcPr/>
                </a:tc>
                <a:extLst>
                  <a:ext uri="{0D108BD9-81ED-4DB2-BD59-A6C34878D82A}">
                    <a16:rowId xmlns:a16="http://schemas.microsoft.com/office/drawing/2014/main" val="4100014628"/>
                  </a:ext>
                </a:extLst>
              </a:tr>
            </a:tbl>
          </a:graphicData>
        </a:graphic>
      </p:graphicFrame>
      <p:sp>
        <p:nvSpPr>
          <p:cNvPr id="4" name="Text Placeholder 3">
            <a:extLst>
              <a:ext uri="{FF2B5EF4-FFF2-40B4-BE49-F238E27FC236}">
                <a16:creationId xmlns:a16="http://schemas.microsoft.com/office/drawing/2014/main" id="{AED2BADD-23FC-4E5B-90AC-F4479434F4A7}"/>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568217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4FE40-C300-4071-B23F-9FAF65545447}"/>
              </a:ext>
            </a:extLst>
          </p:cNvPr>
          <p:cNvSpPr>
            <a:spLocks noGrp="1"/>
          </p:cNvSpPr>
          <p:nvPr>
            <p:ph type="title"/>
          </p:nvPr>
        </p:nvSpPr>
        <p:spPr/>
        <p:txBody>
          <a:bodyPr/>
          <a:lstStyle/>
          <a:p>
            <a:r>
              <a:rPr lang="en-US"/>
              <a:t>Instagram Posts Table | 13 groups and 33 profiles - 20 of 24</a:t>
            </a:r>
          </a:p>
        </p:txBody>
      </p:sp>
      <p:graphicFrame>
        <p:nvGraphicFramePr>
          <p:cNvPr id="5" name="Table Placeholder 4">
            <a:extLst>
              <a:ext uri="{FF2B5EF4-FFF2-40B4-BE49-F238E27FC236}">
                <a16:creationId xmlns:a16="http://schemas.microsoft.com/office/drawing/2014/main" id="{387E5BAB-F196-486D-A458-BF9E03DE8897}"/>
              </a:ext>
            </a:extLst>
          </p:cNvPr>
          <p:cNvGraphicFramePr>
            <a:graphicFrameLocks noGrp="1"/>
          </p:cNvGraphicFramePr>
          <p:nvPr>
            <p:ph type="tbl" sz="quarter" idx="13"/>
            <p:extLst>
              <p:ext uri="{D42A27DB-BD31-4B8C-83A1-F6EECF244321}">
                <p14:modId xmlns:p14="http://schemas.microsoft.com/office/powerpoint/2010/main" val="183492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54290107"/>
                    </a:ext>
                  </a:extLst>
                </a:gridCol>
                <a:gridCol w="1645920">
                  <a:extLst>
                    <a:ext uri="{9D8B030D-6E8A-4147-A177-3AD203B41FA5}">
                      <a16:colId xmlns:a16="http://schemas.microsoft.com/office/drawing/2014/main" val="2022769498"/>
                    </a:ext>
                  </a:extLst>
                </a:gridCol>
                <a:gridCol w="576072">
                  <a:extLst>
                    <a:ext uri="{9D8B030D-6E8A-4147-A177-3AD203B41FA5}">
                      <a16:colId xmlns:a16="http://schemas.microsoft.com/office/drawing/2014/main" val="1361323207"/>
                    </a:ext>
                  </a:extLst>
                </a:gridCol>
                <a:gridCol w="576072">
                  <a:extLst>
                    <a:ext uri="{9D8B030D-6E8A-4147-A177-3AD203B41FA5}">
                      <a16:colId xmlns:a16="http://schemas.microsoft.com/office/drawing/2014/main" val="4121125923"/>
                    </a:ext>
                  </a:extLst>
                </a:gridCol>
                <a:gridCol w="576072">
                  <a:extLst>
                    <a:ext uri="{9D8B030D-6E8A-4147-A177-3AD203B41FA5}">
                      <a16:colId xmlns:a16="http://schemas.microsoft.com/office/drawing/2014/main" val="1483887479"/>
                    </a:ext>
                  </a:extLst>
                </a:gridCol>
                <a:gridCol w="576072">
                  <a:extLst>
                    <a:ext uri="{9D8B030D-6E8A-4147-A177-3AD203B41FA5}">
                      <a16:colId xmlns:a16="http://schemas.microsoft.com/office/drawing/2014/main" val="1905794194"/>
                    </a:ext>
                  </a:extLst>
                </a:gridCol>
                <a:gridCol w="576072">
                  <a:extLst>
                    <a:ext uri="{9D8B030D-6E8A-4147-A177-3AD203B41FA5}">
                      <a16:colId xmlns:a16="http://schemas.microsoft.com/office/drawing/2014/main" val="3018124869"/>
                    </a:ext>
                  </a:extLst>
                </a:gridCol>
                <a:gridCol w="576072">
                  <a:extLst>
                    <a:ext uri="{9D8B030D-6E8A-4147-A177-3AD203B41FA5}">
                      <a16:colId xmlns:a16="http://schemas.microsoft.com/office/drawing/2014/main" val="150839375"/>
                    </a:ext>
                  </a:extLst>
                </a:gridCol>
                <a:gridCol w="576072">
                  <a:extLst>
                    <a:ext uri="{9D8B030D-6E8A-4147-A177-3AD203B41FA5}">
                      <a16:colId xmlns:a16="http://schemas.microsoft.com/office/drawing/2014/main" val="3207775810"/>
                    </a:ext>
                  </a:extLst>
                </a:gridCol>
                <a:gridCol w="576072">
                  <a:extLst>
                    <a:ext uri="{9D8B030D-6E8A-4147-A177-3AD203B41FA5}">
                      <a16:colId xmlns:a16="http://schemas.microsoft.com/office/drawing/2014/main" val="3130274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991735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groheid - 2026-02-04 11:00:50</a:t>
                      </a:r>
                      <a:r>
                        <a:rPr kumimoji="0" lang="en-US" sz="1000" b="0" i="0" u="none" strike="noStrike" kern="1200" cap="none" spc="0" normalizeH="0" baseline="0" noProof="0">
                          <a:ln>
                            <a:noFill/>
                          </a:ln>
                          <a:solidFill>
                            <a:prstClr val="black"/>
                          </a:solidFill>
                          <a:effectLst/>
                          <a:uLnTx/>
                          <a:uFillTx/>
                          <a:latin typeface="Calibri"/>
                          <a:ea typeface="+mn-ea"/>
                          <a:cs typeface="+mn-cs"/>
                        </a:rPr>
                        <a:t>
 The GROHE Cubeo single-lever basin mixer is made for high-use environments such as hotels and multi family homes, where reliability is essential. Its clean, contemporary design fits seamlessly into any interior, and its durable construction ensures consistent performance over time. ⁣
⁣
The GROHE SilkMove provides smooth, precise handle control, SilkMove ES cold-start technology helps reduce unnecessary energy use by delivering cold water first, and EcoJoy supports efficient water use without compromising comfort. Together, these features ensure reliable performance and long-lasting durability for every project.⁣
⁣
Explore the collection at the LIXIL Experience Center.⁣
⁣
#WithGROHE #Bathroom #Relax #Sustainable #Technology #GROHE #GROHEFamily #Essentials⁣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a:t>
                      </a:r>
                    </a:p>
                  </a:txBody>
                  <a:tcPr/>
                </a:tc>
                <a:extLst>
                  <a:ext uri="{0D108BD9-81ED-4DB2-BD59-A6C34878D82A}">
                    <a16:rowId xmlns:a16="http://schemas.microsoft.com/office/drawing/2014/main" val="4237557502"/>
                  </a:ext>
                </a:extLst>
              </a:tr>
            </a:tbl>
          </a:graphicData>
        </a:graphic>
      </p:graphicFrame>
      <p:sp>
        <p:nvSpPr>
          <p:cNvPr id="4" name="Text Placeholder 3">
            <a:extLst>
              <a:ext uri="{FF2B5EF4-FFF2-40B4-BE49-F238E27FC236}">
                <a16:creationId xmlns:a16="http://schemas.microsoft.com/office/drawing/2014/main" id="{01195EAD-5410-47FD-8822-2EB7340F82FA}"/>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11850870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38A8A-A0C2-499A-BAEC-4CACA2D726BD}"/>
              </a:ext>
            </a:extLst>
          </p:cNvPr>
          <p:cNvSpPr>
            <a:spLocks noGrp="1"/>
          </p:cNvSpPr>
          <p:nvPr>
            <p:ph type="title"/>
          </p:nvPr>
        </p:nvSpPr>
        <p:spPr/>
        <p:txBody>
          <a:bodyPr/>
          <a:lstStyle/>
          <a:p>
            <a:r>
              <a:rPr lang="en-US"/>
              <a:t>Instagram Posts Table | 13 groups and 33 profiles - 21 of 24</a:t>
            </a:r>
          </a:p>
        </p:txBody>
      </p:sp>
      <p:graphicFrame>
        <p:nvGraphicFramePr>
          <p:cNvPr id="5" name="Table Placeholder 4">
            <a:extLst>
              <a:ext uri="{FF2B5EF4-FFF2-40B4-BE49-F238E27FC236}">
                <a16:creationId xmlns:a16="http://schemas.microsoft.com/office/drawing/2014/main" id="{9DBD6377-15B8-46D5-A8A5-D84AE7177236}"/>
              </a:ext>
            </a:extLst>
          </p:cNvPr>
          <p:cNvGraphicFramePr>
            <a:graphicFrameLocks noGrp="1"/>
          </p:cNvGraphicFramePr>
          <p:nvPr>
            <p:ph type="tbl" sz="quarter" idx="13"/>
            <p:extLst>
              <p:ext uri="{D42A27DB-BD31-4B8C-83A1-F6EECF244321}">
                <p14:modId xmlns:p14="http://schemas.microsoft.com/office/powerpoint/2010/main" val="582198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1162462"/>
                    </a:ext>
                  </a:extLst>
                </a:gridCol>
                <a:gridCol w="1645920">
                  <a:extLst>
                    <a:ext uri="{9D8B030D-6E8A-4147-A177-3AD203B41FA5}">
                      <a16:colId xmlns:a16="http://schemas.microsoft.com/office/drawing/2014/main" val="4855218"/>
                    </a:ext>
                  </a:extLst>
                </a:gridCol>
                <a:gridCol w="576072">
                  <a:extLst>
                    <a:ext uri="{9D8B030D-6E8A-4147-A177-3AD203B41FA5}">
                      <a16:colId xmlns:a16="http://schemas.microsoft.com/office/drawing/2014/main" val="3464444537"/>
                    </a:ext>
                  </a:extLst>
                </a:gridCol>
                <a:gridCol w="576072">
                  <a:extLst>
                    <a:ext uri="{9D8B030D-6E8A-4147-A177-3AD203B41FA5}">
                      <a16:colId xmlns:a16="http://schemas.microsoft.com/office/drawing/2014/main" val="1145224170"/>
                    </a:ext>
                  </a:extLst>
                </a:gridCol>
                <a:gridCol w="576072">
                  <a:extLst>
                    <a:ext uri="{9D8B030D-6E8A-4147-A177-3AD203B41FA5}">
                      <a16:colId xmlns:a16="http://schemas.microsoft.com/office/drawing/2014/main" val="127348747"/>
                    </a:ext>
                  </a:extLst>
                </a:gridCol>
                <a:gridCol w="576072">
                  <a:extLst>
                    <a:ext uri="{9D8B030D-6E8A-4147-A177-3AD203B41FA5}">
                      <a16:colId xmlns:a16="http://schemas.microsoft.com/office/drawing/2014/main" val="2863672448"/>
                    </a:ext>
                  </a:extLst>
                </a:gridCol>
                <a:gridCol w="576072">
                  <a:extLst>
                    <a:ext uri="{9D8B030D-6E8A-4147-A177-3AD203B41FA5}">
                      <a16:colId xmlns:a16="http://schemas.microsoft.com/office/drawing/2014/main" val="4029870725"/>
                    </a:ext>
                  </a:extLst>
                </a:gridCol>
                <a:gridCol w="576072">
                  <a:extLst>
                    <a:ext uri="{9D8B030D-6E8A-4147-A177-3AD203B41FA5}">
                      <a16:colId xmlns:a16="http://schemas.microsoft.com/office/drawing/2014/main" val="3301266495"/>
                    </a:ext>
                  </a:extLst>
                </a:gridCol>
                <a:gridCol w="576072">
                  <a:extLst>
                    <a:ext uri="{9D8B030D-6E8A-4147-A177-3AD203B41FA5}">
                      <a16:colId xmlns:a16="http://schemas.microsoft.com/office/drawing/2014/main" val="1852571413"/>
                    </a:ext>
                  </a:extLst>
                </a:gridCol>
                <a:gridCol w="576072">
                  <a:extLst>
                    <a:ext uri="{9D8B030D-6E8A-4147-A177-3AD203B41FA5}">
                      <a16:colId xmlns:a16="http://schemas.microsoft.com/office/drawing/2014/main" val="3841164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473121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grohenwa - 2026-01-19 10:04:11</a:t>
                      </a:r>
                      <a:r>
                        <a:rPr kumimoji="0" lang="en-US" sz="1000" b="0" i="0" u="none" strike="noStrike" kern="1200" cap="none" spc="0" normalizeH="0" baseline="0" noProof="0">
                          <a:ln>
                            <a:noFill/>
                          </a:ln>
                          <a:solidFill>
                            <a:prstClr val="black"/>
                          </a:solidFill>
                          <a:effectLst/>
                          <a:uLnTx/>
                          <a:uFillTx/>
                          <a:latin typeface="Calibri"/>
                          <a:ea typeface="+mn-ea"/>
                          <a:cs typeface="+mn-cs"/>
                        </a:rPr>
                        <a:t>
 Le noir mat n'a jamais été aussi élégant. #GROHECubeo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إليك الأسود المطفي في أجمل حالاته</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#جروهي_كيوبيو</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990</a:t>
                      </a:r>
                    </a:p>
                  </a:txBody>
                  <a:tcPr/>
                </a:tc>
                <a:extLst>
                  <a:ext uri="{0D108BD9-81ED-4DB2-BD59-A6C34878D82A}">
                    <a16:rowId xmlns:a16="http://schemas.microsoft.com/office/drawing/2014/main" val="3613406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grohemena - 2026-01-19 10:01:14</a:t>
                      </a:r>
                      <a:r>
                        <a:rPr kumimoji="0" lang="en-US" sz="1000" b="0" i="0" u="none" strike="noStrike" kern="1200" cap="none" spc="0" normalizeH="0" baseline="0" noProof="0">
                          <a:ln>
                            <a:noFill/>
                          </a:ln>
                          <a:solidFill>
                            <a:prstClr val="black"/>
                          </a:solidFill>
                          <a:effectLst/>
                          <a:uLnTx/>
                          <a:uFillTx/>
                          <a:latin typeface="Calibri"/>
                          <a:ea typeface="+mn-ea"/>
                          <a:cs typeface="+mn-cs"/>
                        </a:rPr>
                        <a:t>
 Matte black never looked better #GROHECubeo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إليك الأسود المطفي في أجمل حالاته.</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#جروهي_كيوبيو</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1959</a:t>
                      </a:r>
                    </a:p>
                  </a:txBody>
                  <a:tcPr/>
                </a:tc>
                <a:extLst>
                  <a:ext uri="{0D108BD9-81ED-4DB2-BD59-A6C34878D82A}">
                    <a16:rowId xmlns:a16="http://schemas.microsoft.com/office/drawing/2014/main" val="875116005"/>
                  </a:ext>
                </a:extLst>
              </a:tr>
            </a:tbl>
          </a:graphicData>
        </a:graphic>
      </p:graphicFrame>
      <p:sp>
        <p:nvSpPr>
          <p:cNvPr id="4" name="Text Placeholder 3">
            <a:extLst>
              <a:ext uri="{FF2B5EF4-FFF2-40B4-BE49-F238E27FC236}">
                <a16:creationId xmlns:a16="http://schemas.microsoft.com/office/drawing/2014/main" id="{D74D2F30-63F7-4101-89E0-4EE390012CD5}"/>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19026637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A55E4-D3E4-4AF6-A0B5-B3659EDF8886}"/>
              </a:ext>
            </a:extLst>
          </p:cNvPr>
          <p:cNvSpPr>
            <a:spLocks noGrp="1"/>
          </p:cNvSpPr>
          <p:nvPr>
            <p:ph type="title"/>
          </p:nvPr>
        </p:nvSpPr>
        <p:spPr/>
        <p:txBody>
          <a:bodyPr/>
          <a:lstStyle/>
          <a:p>
            <a:r>
              <a:rPr lang="en-US"/>
              <a:t>Instagram Posts Table | 13 groups and 33 profiles - 22 of 24</a:t>
            </a:r>
          </a:p>
        </p:txBody>
      </p:sp>
      <p:graphicFrame>
        <p:nvGraphicFramePr>
          <p:cNvPr id="5" name="Table Placeholder 4">
            <a:extLst>
              <a:ext uri="{FF2B5EF4-FFF2-40B4-BE49-F238E27FC236}">
                <a16:creationId xmlns:a16="http://schemas.microsoft.com/office/drawing/2014/main" id="{1AB1FB94-3265-4F16-A729-6B0E0BD6458B}"/>
              </a:ext>
            </a:extLst>
          </p:cNvPr>
          <p:cNvGraphicFramePr>
            <a:graphicFrameLocks noGrp="1"/>
          </p:cNvGraphicFramePr>
          <p:nvPr>
            <p:ph type="tbl" sz="quarter" idx="13"/>
            <p:extLst>
              <p:ext uri="{D42A27DB-BD31-4B8C-83A1-F6EECF244321}">
                <p14:modId xmlns:p14="http://schemas.microsoft.com/office/powerpoint/2010/main" val="3646787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57059579"/>
                    </a:ext>
                  </a:extLst>
                </a:gridCol>
                <a:gridCol w="1645920">
                  <a:extLst>
                    <a:ext uri="{9D8B030D-6E8A-4147-A177-3AD203B41FA5}">
                      <a16:colId xmlns:a16="http://schemas.microsoft.com/office/drawing/2014/main" val="669069733"/>
                    </a:ext>
                  </a:extLst>
                </a:gridCol>
                <a:gridCol w="576072">
                  <a:extLst>
                    <a:ext uri="{9D8B030D-6E8A-4147-A177-3AD203B41FA5}">
                      <a16:colId xmlns:a16="http://schemas.microsoft.com/office/drawing/2014/main" val="2496984316"/>
                    </a:ext>
                  </a:extLst>
                </a:gridCol>
                <a:gridCol w="576072">
                  <a:extLst>
                    <a:ext uri="{9D8B030D-6E8A-4147-A177-3AD203B41FA5}">
                      <a16:colId xmlns:a16="http://schemas.microsoft.com/office/drawing/2014/main" val="2983063892"/>
                    </a:ext>
                  </a:extLst>
                </a:gridCol>
                <a:gridCol w="576072">
                  <a:extLst>
                    <a:ext uri="{9D8B030D-6E8A-4147-A177-3AD203B41FA5}">
                      <a16:colId xmlns:a16="http://schemas.microsoft.com/office/drawing/2014/main" val="877201888"/>
                    </a:ext>
                  </a:extLst>
                </a:gridCol>
                <a:gridCol w="576072">
                  <a:extLst>
                    <a:ext uri="{9D8B030D-6E8A-4147-A177-3AD203B41FA5}">
                      <a16:colId xmlns:a16="http://schemas.microsoft.com/office/drawing/2014/main" val="2476995781"/>
                    </a:ext>
                  </a:extLst>
                </a:gridCol>
                <a:gridCol w="576072">
                  <a:extLst>
                    <a:ext uri="{9D8B030D-6E8A-4147-A177-3AD203B41FA5}">
                      <a16:colId xmlns:a16="http://schemas.microsoft.com/office/drawing/2014/main" val="936645185"/>
                    </a:ext>
                  </a:extLst>
                </a:gridCol>
                <a:gridCol w="576072">
                  <a:extLst>
                    <a:ext uri="{9D8B030D-6E8A-4147-A177-3AD203B41FA5}">
                      <a16:colId xmlns:a16="http://schemas.microsoft.com/office/drawing/2014/main" val="1666828112"/>
                    </a:ext>
                  </a:extLst>
                </a:gridCol>
                <a:gridCol w="576072">
                  <a:extLst>
                    <a:ext uri="{9D8B030D-6E8A-4147-A177-3AD203B41FA5}">
                      <a16:colId xmlns:a16="http://schemas.microsoft.com/office/drawing/2014/main" val="382918832"/>
                    </a:ext>
                  </a:extLst>
                </a:gridCol>
                <a:gridCol w="576072">
                  <a:extLst>
                    <a:ext uri="{9D8B030D-6E8A-4147-A177-3AD203B41FA5}">
                      <a16:colId xmlns:a16="http://schemas.microsoft.com/office/drawing/2014/main" val="953162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094942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groheturkiye - 2026-01-17 10:04:45</a:t>
                      </a:r>
                      <a:r>
                        <a:rPr kumimoji="0" lang="en-US" sz="1000" b="0" i="0" u="none" strike="noStrike" kern="1200" cap="none" spc="0" normalizeH="0" baseline="0" noProof="0">
                          <a:ln>
                            <a:noFill/>
                          </a:ln>
                          <a:solidFill>
                            <a:prstClr val="black"/>
                          </a:solidFill>
                          <a:effectLst/>
                          <a:uLnTx/>
                          <a:uFillTx/>
                          <a:latin typeface="Calibri"/>
                          <a:ea typeface="+mn-ea"/>
                          <a:cs typeface="+mn-cs"/>
                        </a:rPr>
                        <a:t>
 Merkeze ulaşın! Konfor başlasın!
Modern ve minimal dokunuşlarla banyonuza şıklık katan GROHE Cubeo Shower System ✨ Her duşta ferahlık, her detayda zarafet.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1374</a:t>
                      </a:r>
                    </a:p>
                  </a:txBody>
                  <a:tcPr/>
                </a:tc>
                <a:extLst>
                  <a:ext uri="{0D108BD9-81ED-4DB2-BD59-A6C34878D82A}">
                    <a16:rowId xmlns:a16="http://schemas.microsoft.com/office/drawing/2014/main" val="1141076410"/>
                  </a:ext>
                </a:extLst>
              </a:tr>
            </a:tbl>
          </a:graphicData>
        </a:graphic>
      </p:graphicFrame>
      <p:sp>
        <p:nvSpPr>
          <p:cNvPr id="4" name="Text Placeholder 3">
            <a:extLst>
              <a:ext uri="{FF2B5EF4-FFF2-40B4-BE49-F238E27FC236}">
                <a16:creationId xmlns:a16="http://schemas.microsoft.com/office/drawing/2014/main" id="{DD06E819-909C-4E19-AEE0-DF5C45D8F1C9}"/>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37277170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0CAD9-2A02-41D7-AB5E-17E95DDB7909}"/>
              </a:ext>
            </a:extLst>
          </p:cNvPr>
          <p:cNvSpPr>
            <a:spLocks noGrp="1"/>
          </p:cNvSpPr>
          <p:nvPr>
            <p:ph type="title"/>
          </p:nvPr>
        </p:nvSpPr>
        <p:spPr/>
        <p:txBody>
          <a:bodyPr/>
          <a:lstStyle/>
          <a:p>
            <a:r>
              <a:rPr lang="en-US"/>
              <a:t>Instagram Posts Table | 13 groups and 33 profiles - 23 of 24</a:t>
            </a:r>
          </a:p>
        </p:txBody>
      </p:sp>
      <p:graphicFrame>
        <p:nvGraphicFramePr>
          <p:cNvPr id="5" name="Table Placeholder 4">
            <a:extLst>
              <a:ext uri="{FF2B5EF4-FFF2-40B4-BE49-F238E27FC236}">
                <a16:creationId xmlns:a16="http://schemas.microsoft.com/office/drawing/2014/main" id="{FCC18031-B570-4E44-8A1D-55B1B507D77A}"/>
              </a:ext>
            </a:extLst>
          </p:cNvPr>
          <p:cNvGraphicFramePr>
            <a:graphicFrameLocks noGrp="1"/>
          </p:cNvGraphicFramePr>
          <p:nvPr>
            <p:ph type="tbl" sz="quarter" idx="13"/>
            <p:extLst>
              <p:ext uri="{D42A27DB-BD31-4B8C-83A1-F6EECF244321}">
                <p14:modId xmlns:p14="http://schemas.microsoft.com/office/powerpoint/2010/main" val="962613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3846326"/>
                    </a:ext>
                  </a:extLst>
                </a:gridCol>
                <a:gridCol w="1645920">
                  <a:extLst>
                    <a:ext uri="{9D8B030D-6E8A-4147-A177-3AD203B41FA5}">
                      <a16:colId xmlns:a16="http://schemas.microsoft.com/office/drawing/2014/main" val="3773478552"/>
                    </a:ext>
                  </a:extLst>
                </a:gridCol>
                <a:gridCol w="576072">
                  <a:extLst>
                    <a:ext uri="{9D8B030D-6E8A-4147-A177-3AD203B41FA5}">
                      <a16:colId xmlns:a16="http://schemas.microsoft.com/office/drawing/2014/main" val="391912562"/>
                    </a:ext>
                  </a:extLst>
                </a:gridCol>
                <a:gridCol w="576072">
                  <a:extLst>
                    <a:ext uri="{9D8B030D-6E8A-4147-A177-3AD203B41FA5}">
                      <a16:colId xmlns:a16="http://schemas.microsoft.com/office/drawing/2014/main" val="3203516936"/>
                    </a:ext>
                  </a:extLst>
                </a:gridCol>
                <a:gridCol w="576072">
                  <a:extLst>
                    <a:ext uri="{9D8B030D-6E8A-4147-A177-3AD203B41FA5}">
                      <a16:colId xmlns:a16="http://schemas.microsoft.com/office/drawing/2014/main" val="384802934"/>
                    </a:ext>
                  </a:extLst>
                </a:gridCol>
                <a:gridCol w="576072">
                  <a:extLst>
                    <a:ext uri="{9D8B030D-6E8A-4147-A177-3AD203B41FA5}">
                      <a16:colId xmlns:a16="http://schemas.microsoft.com/office/drawing/2014/main" val="236657990"/>
                    </a:ext>
                  </a:extLst>
                </a:gridCol>
                <a:gridCol w="576072">
                  <a:extLst>
                    <a:ext uri="{9D8B030D-6E8A-4147-A177-3AD203B41FA5}">
                      <a16:colId xmlns:a16="http://schemas.microsoft.com/office/drawing/2014/main" val="6649337"/>
                    </a:ext>
                  </a:extLst>
                </a:gridCol>
                <a:gridCol w="576072">
                  <a:extLst>
                    <a:ext uri="{9D8B030D-6E8A-4147-A177-3AD203B41FA5}">
                      <a16:colId xmlns:a16="http://schemas.microsoft.com/office/drawing/2014/main" val="4089057591"/>
                    </a:ext>
                  </a:extLst>
                </a:gridCol>
                <a:gridCol w="576072">
                  <a:extLst>
                    <a:ext uri="{9D8B030D-6E8A-4147-A177-3AD203B41FA5}">
                      <a16:colId xmlns:a16="http://schemas.microsoft.com/office/drawing/2014/main" val="3752845412"/>
                    </a:ext>
                  </a:extLst>
                </a:gridCol>
                <a:gridCol w="576072">
                  <a:extLst>
                    <a:ext uri="{9D8B030D-6E8A-4147-A177-3AD203B41FA5}">
                      <a16:colId xmlns:a16="http://schemas.microsoft.com/office/drawing/2014/main" val="1566006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174563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grohe.es - 2026-01-02 10:02:44</a:t>
                      </a:r>
                      <a:r>
                        <a:rPr kumimoji="0" lang="es-ES" sz="1000" b="0" i="0" u="none" strike="noStrike" kern="1200" cap="none" spc="0" normalizeH="0" baseline="0" noProof="0">
                          <a:ln>
                            <a:noFill/>
                          </a:ln>
                          <a:solidFill>
                            <a:prstClr val="black"/>
                          </a:solidFill>
                          <a:effectLst/>
                          <a:uLnTx/>
                          <a:uFillTx/>
                          <a:latin typeface="Calibri"/>
                          <a:ea typeface="+mn-ea"/>
                          <a:cs typeface="+mn-cs"/>
                        </a:rPr>
                        <a:t>
 Completa tu baño con el dúo perfecto: el grifo GROHE Cubeo y el sistema de ducha GROHE Tempesta 🚿✨ Fiables, con estilo y para todos los bolsillos. La ducha superior de 250 mm te envuelve con un chorro tipo Rain de cobertura total, mientras que la teleducha de 110 mm te permite elegir entre Rain, Massage o Jet — ¡una ducha 100 % a tu medida! 💆‍♀️💦
#GROHETempesta #BañoDiseño #MetasBaño #GROHE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a:t>
                      </a:r>
                    </a:p>
                  </a:txBody>
                  <a:tcPr/>
                </a:tc>
                <a:extLst>
                  <a:ext uri="{0D108BD9-81ED-4DB2-BD59-A6C34878D82A}">
                    <a16:rowId xmlns:a16="http://schemas.microsoft.com/office/drawing/2014/main" val="190370244"/>
                  </a:ext>
                </a:extLst>
              </a:tr>
            </a:tbl>
          </a:graphicData>
        </a:graphic>
      </p:graphicFrame>
      <p:sp>
        <p:nvSpPr>
          <p:cNvPr id="4" name="Text Placeholder 3">
            <a:extLst>
              <a:ext uri="{FF2B5EF4-FFF2-40B4-BE49-F238E27FC236}">
                <a16:creationId xmlns:a16="http://schemas.microsoft.com/office/drawing/2014/main" id="{2B525B1A-2FDE-48EE-BFF4-F8B1E7C9BBA9}"/>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26606539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3B2D6-417C-4F17-8E45-A47F17CC7818}"/>
              </a:ext>
            </a:extLst>
          </p:cNvPr>
          <p:cNvSpPr>
            <a:spLocks noGrp="1"/>
          </p:cNvSpPr>
          <p:nvPr>
            <p:ph type="title"/>
          </p:nvPr>
        </p:nvSpPr>
        <p:spPr/>
        <p:txBody>
          <a:bodyPr/>
          <a:lstStyle/>
          <a:p>
            <a:r>
              <a:rPr lang="en-US"/>
              <a:t>Instagram Posts Table | 13 groups and 33 profiles - 24 of 24</a:t>
            </a:r>
          </a:p>
        </p:txBody>
      </p:sp>
      <p:graphicFrame>
        <p:nvGraphicFramePr>
          <p:cNvPr id="5" name="Table Placeholder 4">
            <a:extLst>
              <a:ext uri="{FF2B5EF4-FFF2-40B4-BE49-F238E27FC236}">
                <a16:creationId xmlns:a16="http://schemas.microsoft.com/office/drawing/2014/main" id="{2727CB20-E7B7-43D9-91EE-9C2F56F2D734}"/>
              </a:ext>
            </a:extLst>
          </p:cNvPr>
          <p:cNvGraphicFramePr>
            <a:graphicFrameLocks noGrp="1"/>
          </p:cNvGraphicFramePr>
          <p:nvPr>
            <p:ph type="tbl" sz="quarter" idx="13"/>
            <p:extLst>
              <p:ext uri="{D42A27DB-BD31-4B8C-83A1-F6EECF244321}">
                <p14:modId xmlns:p14="http://schemas.microsoft.com/office/powerpoint/2010/main" val="1542945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99568161"/>
                    </a:ext>
                  </a:extLst>
                </a:gridCol>
                <a:gridCol w="1645920">
                  <a:extLst>
                    <a:ext uri="{9D8B030D-6E8A-4147-A177-3AD203B41FA5}">
                      <a16:colId xmlns:a16="http://schemas.microsoft.com/office/drawing/2014/main" val="847548854"/>
                    </a:ext>
                  </a:extLst>
                </a:gridCol>
                <a:gridCol w="576072">
                  <a:extLst>
                    <a:ext uri="{9D8B030D-6E8A-4147-A177-3AD203B41FA5}">
                      <a16:colId xmlns:a16="http://schemas.microsoft.com/office/drawing/2014/main" val="1577737841"/>
                    </a:ext>
                  </a:extLst>
                </a:gridCol>
                <a:gridCol w="576072">
                  <a:extLst>
                    <a:ext uri="{9D8B030D-6E8A-4147-A177-3AD203B41FA5}">
                      <a16:colId xmlns:a16="http://schemas.microsoft.com/office/drawing/2014/main" val="905970698"/>
                    </a:ext>
                  </a:extLst>
                </a:gridCol>
                <a:gridCol w="576072">
                  <a:extLst>
                    <a:ext uri="{9D8B030D-6E8A-4147-A177-3AD203B41FA5}">
                      <a16:colId xmlns:a16="http://schemas.microsoft.com/office/drawing/2014/main" val="1900321082"/>
                    </a:ext>
                  </a:extLst>
                </a:gridCol>
                <a:gridCol w="576072">
                  <a:extLst>
                    <a:ext uri="{9D8B030D-6E8A-4147-A177-3AD203B41FA5}">
                      <a16:colId xmlns:a16="http://schemas.microsoft.com/office/drawing/2014/main" val="2829430472"/>
                    </a:ext>
                  </a:extLst>
                </a:gridCol>
                <a:gridCol w="576072">
                  <a:extLst>
                    <a:ext uri="{9D8B030D-6E8A-4147-A177-3AD203B41FA5}">
                      <a16:colId xmlns:a16="http://schemas.microsoft.com/office/drawing/2014/main" val="2208819896"/>
                    </a:ext>
                  </a:extLst>
                </a:gridCol>
                <a:gridCol w="576072">
                  <a:extLst>
                    <a:ext uri="{9D8B030D-6E8A-4147-A177-3AD203B41FA5}">
                      <a16:colId xmlns:a16="http://schemas.microsoft.com/office/drawing/2014/main" val="2774439879"/>
                    </a:ext>
                  </a:extLst>
                </a:gridCol>
                <a:gridCol w="576072">
                  <a:extLst>
                    <a:ext uri="{9D8B030D-6E8A-4147-A177-3AD203B41FA5}">
                      <a16:colId xmlns:a16="http://schemas.microsoft.com/office/drawing/2014/main" val="2390302510"/>
                    </a:ext>
                  </a:extLst>
                </a:gridCol>
                <a:gridCol w="576072">
                  <a:extLst>
                    <a:ext uri="{9D8B030D-6E8A-4147-A177-3AD203B41FA5}">
                      <a16:colId xmlns:a16="http://schemas.microsoft.com/office/drawing/2014/main" val="2453368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10562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grohenl - 2025-12-20 10:03:18</a:t>
                      </a:r>
                      <a:r>
                        <a:rPr kumimoji="0" lang="en-US" sz="1000" b="0" i="0" u="none" strike="noStrike" kern="1200" cap="none" spc="0" normalizeH="0" baseline="0" noProof="0">
                          <a:ln>
                            <a:noFill/>
                          </a:ln>
                          <a:solidFill>
                            <a:prstClr val="black"/>
                          </a:solidFill>
                          <a:effectLst/>
                          <a:uLnTx/>
                          <a:uFillTx/>
                          <a:latin typeface="Calibri"/>
                          <a:ea typeface="+mn-ea"/>
                          <a:cs typeface="+mn-cs"/>
                        </a:rPr>
                        <a:t>
 Perfecte match! 🛁🖤 
De strakke geometrie van GROHE Cubeo mengkranen en het complete GROHE Tempesta Cube douchesysteem, samen in tijdloos Phantom Black. Kubus-design in pure harmonie.
#GROHECubeo #GROHETempesta #Matzwart #Badkamerdesign #CubeLuxe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 Organic social NL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703</a:t>
                      </a:r>
                    </a:p>
                  </a:txBody>
                  <a:tcPr/>
                </a:tc>
                <a:extLst>
                  <a:ext uri="{0D108BD9-81ED-4DB2-BD59-A6C34878D82A}">
                    <a16:rowId xmlns:a16="http://schemas.microsoft.com/office/drawing/2014/main" val="1425281288"/>
                  </a:ext>
                </a:extLst>
              </a:tr>
            </a:tbl>
          </a:graphicData>
        </a:graphic>
      </p:graphicFrame>
      <p:sp>
        <p:nvSpPr>
          <p:cNvPr id="4" name="Text Placeholder 3">
            <a:extLst>
              <a:ext uri="{FF2B5EF4-FFF2-40B4-BE49-F238E27FC236}">
                <a16:creationId xmlns:a16="http://schemas.microsoft.com/office/drawing/2014/main" id="{EF977255-9EB0-447B-8776-EB834F34730A}"/>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29822118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62BB7-62A7-4A7D-BB58-A117DA03035C}"/>
              </a:ext>
            </a:extLst>
          </p:cNvPr>
          <p:cNvSpPr>
            <a:spLocks noGrp="1"/>
          </p:cNvSpPr>
          <p:nvPr>
            <p:ph type="title"/>
          </p:nvPr>
        </p:nvSpPr>
        <p:spPr/>
        <p:txBody>
          <a:bodyPr/>
          <a:lstStyle/>
          <a:p>
            <a:r>
              <a:rPr lang="en-US"/>
              <a:t>Instagram Posts Table | 13 groups and 33 profiles - 1 of 5</a:t>
            </a:r>
          </a:p>
        </p:txBody>
      </p:sp>
      <p:graphicFrame>
        <p:nvGraphicFramePr>
          <p:cNvPr id="5" name="Table Placeholder 4">
            <a:extLst>
              <a:ext uri="{FF2B5EF4-FFF2-40B4-BE49-F238E27FC236}">
                <a16:creationId xmlns:a16="http://schemas.microsoft.com/office/drawing/2014/main" id="{E933F761-86D9-4560-BF07-5139DE6DCA5E}"/>
              </a:ext>
            </a:extLst>
          </p:cNvPr>
          <p:cNvGraphicFramePr>
            <a:graphicFrameLocks noGrp="1"/>
          </p:cNvGraphicFramePr>
          <p:nvPr>
            <p:ph type="tbl" sz="quarter" idx="13"/>
            <p:extLst>
              <p:ext uri="{D42A27DB-BD31-4B8C-83A1-F6EECF244321}">
                <p14:modId xmlns:p14="http://schemas.microsoft.com/office/powerpoint/2010/main" val="541055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62716204"/>
                    </a:ext>
                  </a:extLst>
                </a:gridCol>
                <a:gridCol w="658368">
                  <a:extLst>
                    <a:ext uri="{9D8B030D-6E8A-4147-A177-3AD203B41FA5}">
                      <a16:colId xmlns:a16="http://schemas.microsoft.com/office/drawing/2014/main" val="2614892043"/>
                    </a:ext>
                  </a:extLst>
                </a:gridCol>
                <a:gridCol w="1892808">
                  <a:extLst>
                    <a:ext uri="{9D8B030D-6E8A-4147-A177-3AD203B41FA5}">
                      <a16:colId xmlns:a16="http://schemas.microsoft.com/office/drawing/2014/main" val="266711987"/>
                    </a:ext>
                  </a:extLst>
                </a:gridCol>
                <a:gridCol w="658368">
                  <a:extLst>
                    <a:ext uri="{9D8B030D-6E8A-4147-A177-3AD203B41FA5}">
                      <a16:colId xmlns:a16="http://schemas.microsoft.com/office/drawing/2014/main" val="2353621698"/>
                    </a:ext>
                  </a:extLst>
                </a:gridCol>
                <a:gridCol w="658368">
                  <a:extLst>
                    <a:ext uri="{9D8B030D-6E8A-4147-A177-3AD203B41FA5}">
                      <a16:colId xmlns:a16="http://schemas.microsoft.com/office/drawing/2014/main" val="4206977524"/>
                    </a:ext>
                  </a:extLst>
                </a:gridCol>
                <a:gridCol w="658368">
                  <a:extLst>
                    <a:ext uri="{9D8B030D-6E8A-4147-A177-3AD203B41FA5}">
                      <a16:colId xmlns:a16="http://schemas.microsoft.com/office/drawing/2014/main" val="4145680015"/>
                    </a:ext>
                  </a:extLst>
                </a:gridCol>
                <a:gridCol w="658368">
                  <a:extLst>
                    <a:ext uri="{9D8B030D-6E8A-4147-A177-3AD203B41FA5}">
                      <a16:colId xmlns:a16="http://schemas.microsoft.com/office/drawing/2014/main" val="813816120"/>
                    </a:ext>
                  </a:extLst>
                </a:gridCol>
                <a:gridCol w="658368">
                  <a:extLst>
                    <a:ext uri="{9D8B030D-6E8A-4147-A177-3AD203B41FA5}">
                      <a16:colId xmlns:a16="http://schemas.microsoft.com/office/drawing/2014/main" val="3078844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71426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06/12/2026 07:04:02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06/12/2026 07:04:02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371092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06/01/2026 14:00:56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06/01/2026 14:00:56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625315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05/25/2026 17:01:50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05/25/2026 17:01:50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684390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05/23/2026 11:00:35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05/23/2026 11:00:35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921054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05/13/2026 09:05:58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05/13/2026 09:05:58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463166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05/13/2026 09:03:23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05/13/2026 09:03:23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939316386"/>
                  </a:ext>
                </a:extLst>
              </a:tr>
            </a:tbl>
          </a:graphicData>
        </a:graphic>
      </p:graphicFrame>
      <p:sp>
        <p:nvSpPr>
          <p:cNvPr id="4" name="Text Placeholder 3">
            <a:extLst>
              <a:ext uri="{FF2B5EF4-FFF2-40B4-BE49-F238E27FC236}">
                <a16:creationId xmlns:a16="http://schemas.microsoft.com/office/drawing/2014/main" id="{265207F1-D11A-4EF0-A3BC-9CBD12D26DA1}"/>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22092632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0B731-436B-4570-B0E9-B90FDA0945F7}"/>
              </a:ext>
            </a:extLst>
          </p:cNvPr>
          <p:cNvSpPr>
            <a:spLocks noGrp="1"/>
          </p:cNvSpPr>
          <p:nvPr>
            <p:ph type="title"/>
          </p:nvPr>
        </p:nvSpPr>
        <p:spPr/>
        <p:txBody>
          <a:bodyPr/>
          <a:lstStyle/>
          <a:p>
            <a:r>
              <a:rPr lang="en-US"/>
              <a:t>Instagram Posts Table | 13 groups and 33 profiles - 2 of 5</a:t>
            </a:r>
          </a:p>
        </p:txBody>
      </p:sp>
      <p:graphicFrame>
        <p:nvGraphicFramePr>
          <p:cNvPr id="5" name="Table Placeholder 4">
            <a:extLst>
              <a:ext uri="{FF2B5EF4-FFF2-40B4-BE49-F238E27FC236}">
                <a16:creationId xmlns:a16="http://schemas.microsoft.com/office/drawing/2014/main" id="{3DC493CE-5893-4A8F-A36C-D24DB981363F}"/>
              </a:ext>
            </a:extLst>
          </p:cNvPr>
          <p:cNvGraphicFramePr>
            <a:graphicFrameLocks noGrp="1"/>
          </p:cNvGraphicFramePr>
          <p:nvPr>
            <p:ph type="tbl" sz="quarter" idx="13"/>
            <p:extLst>
              <p:ext uri="{D42A27DB-BD31-4B8C-83A1-F6EECF244321}">
                <p14:modId xmlns:p14="http://schemas.microsoft.com/office/powerpoint/2010/main" val="2644586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033384566"/>
                    </a:ext>
                  </a:extLst>
                </a:gridCol>
                <a:gridCol w="658368">
                  <a:extLst>
                    <a:ext uri="{9D8B030D-6E8A-4147-A177-3AD203B41FA5}">
                      <a16:colId xmlns:a16="http://schemas.microsoft.com/office/drawing/2014/main" val="2870911665"/>
                    </a:ext>
                  </a:extLst>
                </a:gridCol>
                <a:gridCol w="1892808">
                  <a:extLst>
                    <a:ext uri="{9D8B030D-6E8A-4147-A177-3AD203B41FA5}">
                      <a16:colId xmlns:a16="http://schemas.microsoft.com/office/drawing/2014/main" val="4069059102"/>
                    </a:ext>
                  </a:extLst>
                </a:gridCol>
                <a:gridCol w="658368">
                  <a:extLst>
                    <a:ext uri="{9D8B030D-6E8A-4147-A177-3AD203B41FA5}">
                      <a16:colId xmlns:a16="http://schemas.microsoft.com/office/drawing/2014/main" val="231925617"/>
                    </a:ext>
                  </a:extLst>
                </a:gridCol>
                <a:gridCol w="658368">
                  <a:extLst>
                    <a:ext uri="{9D8B030D-6E8A-4147-A177-3AD203B41FA5}">
                      <a16:colId xmlns:a16="http://schemas.microsoft.com/office/drawing/2014/main" val="1639760683"/>
                    </a:ext>
                  </a:extLst>
                </a:gridCol>
                <a:gridCol w="658368">
                  <a:extLst>
                    <a:ext uri="{9D8B030D-6E8A-4147-A177-3AD203B41FA5}">
                      <a16:colId xmlns:a16="http://schemas.microsoft.com/office/drawing/2014/main" val="2762975514"/>
                    </a:ext>
                  </a:extLst>
                </a:gridCol>
                <a:gridCol w="658368">
                  <a:extLst>
                    <a:ext uri="{9D8B030D-6E8A-4147-A177-3AD203B41FA5}">
                      <a16:colId xmlns:a16="http://schemas.microsoft.com/office/drawing/2014/main" val="4059950371"/>
                    </a:ext>
                  </a:extLst>
                </a:gridCol>
                <a:gridCol w="658368">
                  <a:extLst>
                    <a:ext uri="{9D8B030D-6E8A-4147-A177-3AD203B41FA5}">
                      <a16:colId xmlns:a16="http://schemas.microsoft.com/office/drawing/2014/main" val="4112092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47146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05/10/2026 12:00:28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05/10/2026 12:00:28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115922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05/02/2026 10:50:31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05/02/2026 10:50:31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214891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04/29/2026 13:31:38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04/29/2026 13:31:38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408668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04/23/2026 17:02:26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04/23/2026 17:02:26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509641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04/10/2026 12:05:32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04/10/2026 12:05:32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875003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04/08/2026 04:37:22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04/08/2026 04:37:22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62772949"/>
                  </a:ext>
                </a:extLst>
              </a:tr>
            </a:tbl>
          </a:graphicData>
        </a:graphic>
      </p:graphicFrame>
      <p:sp>
        <p:nvSpPr>
          <p:cNvPr id="4" name="Text Placeholder 3">
            <a:extLst>
              <a:ext uri="{FF2B5EF4-FFF2-40B4-BE49-F238E27FC236}">
                <a16:creationId xmlns:a16="http://schemas.microsoft.com/office/drawing/2014/main" id="{C0E924C7-1863-4D7A-BC14-B23D12DDD19E}"/>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35426433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EA5B6-F16E-4634-A73F-902E6706D94B}"/>
              </a:ext>
            </a:extLst>
          </p:cNvPr>
          <p:cNvSpPr>
            <a:spLocks noGrp="1"/>
          </p:cNvSpPr>
          <p:nvPr>
            <p:ph type="title"/>
          </p:nvPr>
        </p:nvSpPr>
        <p:spPr/>
        <p:txBody>
          <a:bodyPr/>
          <a:lstStyle/>
          <a:p>
            <a:r>
              <a:rPr lang="en-US"/>
              <a:t>Instagram Posts Table | 13 groups and 33 profiles - 3 of 5</a:t>
            </a:r>
          </a:p>
        </p:txBody>
      </p:sp>
      <p:graphicFrame>
        <p:nvGraphicFramePr>
          <p:cNvPr id="5" name="Table Placeholder 4">
            <a:extLst>
              <a:ext uri="{FF2B5EF4-FFF2-40B4-BE49-F238E27FC236}">
                <a16:creationId xmlns:a16="http://schemas.microsoft.com/office/drawing/2014/main" id="{0004AA14-3B59-482A-8FDF-BA0818A82876}"/>
              </a:ext>
            </a:extLst>
          </p:cNvPr>
          <p:cNvGraphicFramePr>
            <a:graphicFrameLocks noGrp="1"/>
          </p:cNvGraphicFramePr>
          <p:nvPr>
            <p:ph type="tbl" sz="quarter" idx="13"/>
            <p:extLst>
              <p:ext uri="{D42A27DB-BD31-4B8C-83A1-F6EECF244321}">
                <p14:modId xmlns:p14="http://schemas.microsoft.com/office/powerpoint/2010/main" val="2830328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425296394"/>
                    </a:ext>
                  </a:extLst>
                </a:gridCol>
                <a:gridCol w="658368">
                  <a:extLst>
                    <a:ext uri="{9D8B030D-6E8A-4147-A177-3AD203B41FA5}">
                      <a16:colId xmlns:a16="http://schemas.microsoft.com/office/drawing/2014/main" val="407371273"/>
                    </a:ext>
                  </a:extLst>
                </a:gridCol>
                <a:gridCol w="1892808">
                  <a:extLst>
                    <a:ext uri="{9D8B030D-6E8A-4147-A177-3AD203B41FA5}">
                      <a16:colId xmlns:a16="http://schemas.microsoft.com/office/drawing/2014/main" val="3140599889"/>
                    </a:ext>
                  </a:extLst>
                </a:gridCol>
                <a:gridCol w="658368">
                  <a:extLst>
                    <a:ext uri="{9D8B030D-6E8A-4147-A177-3AD203B41FA5}">
                      <a16:colId xmlns:a16="http://schemas.microsoft.com/office/drawing/2014/main" val="1147934232"/>
                    </a:ext>
                  </a:extLst>
                </a:gridCol>
                <a:gridCol w="658368">
                  <a:extLst>
                    <a:ext uri="{9D8B030D-6E8A-4147-A177-3AD203B41FA5}">
                      <a16:colId xmlns:a16="http://schemas.microsoft.com/office/drawing/2014/main" val="2033994214"/>
                    </a:ext>
                  </a:extLst>
                </a:gridCol>
                <a:gridCol w="658368">
                  <a:extLst>
                    <a:ext uri="{9D8B030D-6E8A-4147-A177-3AD203B41FA5}">
                      <a16:colId xmlns:a16="http://schemas.microsoft.com/office/drawing/2014/main" val="3779103302"/>
                    </a:ext>
                  </a:extLst>
                </a:gridCol>
                <a:gridCol w="658368">
                  <a:extLst>
                    <a:ext uri="{9D8B030D-6E8A-4147-A177-3AD203B41FA5}">
                      <a16:colId xmlns:a16="http://schemas.microsoft.com/office/drawing/2014/main" val="342109203"/>
                    </a:ext>
                  </a:extLst>
                </a:gridCol>
                <a:gridCol w="658368">
                  <a:extLst>
                    <a:ext uri="{9D8B030D-6E8A-4147-A177-3AD203B41FA5}">
                      <a16:colId xmlns:a16="http://schemas.microsoft.com/office/drawing/2014/main" val="2708303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52055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03/12/2026 09:03:11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03/12/2026 09:03:11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767646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03/09/2026 11:01:10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03/09/2026 11:01:10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704511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02/25/2026 20:02:10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02/25/2026 20:02:10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118281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02/17/2026 15:31:06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02/17/2026 15:31:06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281856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02/16/2026 13:00:26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02/16/2026 13:00:26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435700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02/16/2026 11:00:59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02/16/2026 11:00:59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282705486"/>
                  </a:ext>
                </a:extLst>
              </a:tr>
            </a:tbl>
          </a:graphicData>
        </a:graphic>
      </p:graphicFrame>
      <p:sp>
        <p:nvSpPr>
          <p:cNvPr id="4" name="Text Placeholder 3">
            <a:extLst>
              <a:ext uri="{FF2B5EF4-FFF2-40B4-BE49-F238E27FC236}">
                <a16:creationId xmlns:a16="http://schemas.microsoft.com/office/drawing/2014/main" id="{E9B80525-1C27-4F77-8724-68AC56C9B9E0}"/>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5367604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536DD-BC6C-411E-AC17-006DF7AA0CA7}"/>
              </a:ext>
            </a:extLst>
          </p:cNvPr>
          <p:cNvSpPr>
            <a:spLocks noGrp="1"/>
          </p:cNvSpPr>
          <p:nvPr>
            <p:ph type="title"/>
          </p:nvPr>
        </p:nvSpPr>
        <p:spPr/>
        <p:txBody>
          <a:bodyPr/>
          <a:lstStyle/>
          <a:p>
            <a:r>
              <a:rPr lang="en-US"/>
              <a:t>Instagram Posts Table | 13 groups and 33 profiles - 4 of 5</a:t>
            </a:r>
          </a:p>
        </p:txBody>
      </p:sp>
      <p:graphicFrame>
        <p:nvGraphicFramePr>
          <p:cNvPr id="5" name="Table Placeholder 4">
            <a:extLst>
              <a:ext uri="{FF2B5EF4-FFF2-40B4-BE49-F238E27FC236}">
                <a16:creationId xmlns:a16="http://schemas.microsoft.com/office/drawing/2014/main" id="{BEB315FE-0559-4D53-A859-2F286E94C712}"/>
              </a:ext>
            </a:extLst>
          </p:cNvPr>
          <p:cNvGraphicFramePr>
            <a:graphicFrameLocks noGrp="1"/>
          </p:cNvGraphicFramePr>
          <p:nvPr>
            <p:ph type="tbl" sz="quarter" idx="13"/>
            <p:extLst>
              <p:ext uri="{D42A27DB-BD31-4B8C-83A1-F6EECF244321}">
                <p14:modId xmlns:p14="http://schemas.microsoft.com/office/powerpoint/2010/main" val="4173686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931689430"/>
                    </a:ext>
                  </a:extLst>
                </a:gridCol>
                <a:gridCol w="658368">
                  <a:extLst>
                    <a:ext uri="{9D8B030D-6E8A-4147-A177-3AD203B41FA5}">
                      <a16:colId xmlns:a16="http://schemas.microsoft.com/office/drawing/2014/main" val="2406141087"/>
                    </a:ext>
                  </a:extLst>
                </a:gridCol>
                <a:gridCol w="1892808">
                  <a:extLst>
                    <a:ext uri="{9D8B030D-6E8A-4147-A177-3AD203B41FA5}">
                      <a16:colId xmlns:a16="http://schemas.microsoft.com/office/drawing/2014/main" val="3758128005"/>
                    </a:ext>
                  </a:extLst>
                </a:gridCol>
                <a:gridCol w="658368">
                  <a:extLst>
                    <a:ext uri="{9D8B030D-6E8A-4147-A177-3AD203B41FA5}">
                      <a16:colId xmlns:a16="http://schemas.microsoft.com/office/drawing/2014/main" val="2930342636"/>
                    </a:ext>
                  </a:extLst>
                </a:gridCol>
                <a:gridCol w="658368">
                  <a:extLst>
                    <a:ext uri="{9D8B030D-6E8A-4147-A177-3AD203B41FA5}">
                      <a16:colId xmlns:a16="http://schemas.microsoft.com/office/drawing/2014/main" val="4208859356"/>
                    </a:ext>
                  </a:extLst>
                </a:gridCol>
                <a:gridCol w="658368">
                  <a:extLst>
                    <a:ext uri="{9D8B030D-6E8A-4147-A177-3AD203B41FA5}">
                      <a16:colId xmlns:a16="http://schemas.microsoft.com/office/drawing/2014/main" val="799934249"/>
                    </a:ext>
                  </a:extLst>
                </a:gridCol>
                <a:gridCol w="658368">
                  <a:extLst>
                    <a:ext uri="{9D8B030D-6E8A-4147-A177-3AD203B41FA5}">
                      <a16:colId xmlns:a16="http://schemas.microsoft.com/office/drawing/2014/main" val="3084684891"/>
                    </a:ext>
                  </a:extLst>
                </a:gridCol>
                <a:gridCol w="658368">
                  <a:extLst>
                    <a:ext uri="{9D8B030D-6E8A-4147-A177-3AD203B41FA5}">
                      <a16:colId xmlns:a16="http://schemas.microsoft.com/office/drawing/2014/main" val="1050258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33450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02/10/2026 11:00:55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02/10/2026 11:00:55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834645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02/05/2026 07:46:03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02/05/2026 07:46:03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209205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02/04/2026 11:00:50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02/04/2026 11:00:50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862961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01/19/2026 10:04:11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01/19/2026 10:04:11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911417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01/19/2026 10:01:14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01/19/2026 10:01:14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823471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01/17/2026 10:04:45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01/17/2026 10:04:45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628808208"/>
                  </a:ext>
                </a:extLst>
              </a:tr>
            </a:tbl>
          </a:graphicData>
        </a:graphic>
      </p:graphicFrame>
      <p:sp>
        <p:nvSpPr>
          <p:cNvPr id="4" name="Text Placeholder 3">
            <a:extLst>
              <a:ext uri="{FF2B5EF4-FFF2-40B4-BE49-F238E27FC236}">
                <a16:creationId xmlns:a16="http://schemas.microsoft.com/office/drawing/2014/main" id="{78EA4DB2-4C64-4653-9160-5D619410851F}"/>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17790120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0FFC4-B218-45A2-B60B-6E49BDA1885C}"/>
              </a:ext>
            </a:extLst>
          </p:cNvPr>
          <p:cNvSpPr>
            <a:spLocks noGrp="1"/>
          </p:cNvSpPr>
          <p:nvPr>
            <p:ph type="title"/>
          </p:nvPr>
        </p:nvSpPr>
        <p:spPr/>
        <p:txBody>
          <a:bodyPr/>
          <a:lstStyle/>
          <a:p>
            <a:r>
              <a:rPr lang="en-US"/>
              <a:t>Instagram Posts Table | 13 groups and 33 profiles - 5 of 5</a:t>
            </a:r>
          </a:p>
        </p:txBody>
      </p:sp>
      <p:graphicFrame>
        <p:nvGraphicFramePr>
          <p:cNvPr id="5" name="Table Placeholder 4">
            <a:extLst>
              <a:ext uri="{FF2B5EF4-FFF2-40B4-BE49-F238E27FC236}">
                <a16:creationId xmlns:a16="http://schemas.microsoft.com/office/drawing/2014/main" id="{52E07827-3465-48C0-B90A-13E569C7BF61}"/>
              </a:ext>
            </a:extLst>
          </p:cNvPr>
          <p:cNvGraphicFramePr>
            <a:graphicFrameLocks noGrp="1"/>
          </p:cNvGraphicFramePr>
          <p:nvPr>
            <p:ph type="tbl" sz="quarter" idx="13"/>
            <p:extLst>
              <p:ext uri="{D42A27DB-BD31-4B8C-83A1-F6EECF244321}">
                <p14:modId xmlns:p14="http://schemas.microsoft.com/office/powerpoint/2010/main" val="1453020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02309907"/>
                    </a:ext>
                  </a:extLst>
                </a:gridCol>
                <a:gridCol w="658368">
                  <a:extLst>
                    <a:ext uri="{9D8B030D-6E8A-4147-A177-3AD203B41FA5}">
                      <a16:colId xmlns:a16="http://schemas.microsoft.com/office/drawing/2014/main" val="673724090"/>
                    </a:ext>
                  </a:extLst>
                </a:gridCol>
                <a:gridCol w="1892808">
                  <a:extLst>
                    <a:ext uri="{9D8B030D-6E8A-4147-A177-3AD203B41FA5}">
                      <a16:colId xmlns:a16="http://schemas.microsoft.com/office/drawing/2014/main" val="2127120379"/>
                    </a:ext>
                  </a:extLst>
                </a:gridCol>
                <a:gridCol w="658368">
                  <a:extLst>
                    <a:ext uri="{9D8B030D-6E8A-4147-A177-3AD203B41FA5}">
                      <a16:colId xmlns:a16="http://schemas.microsoft.com/office/drawing/2014/main" val="2911615922"/>
                    </a:ext>
                  </a:extLst>
                </a:gridCol>
                <a:gridCol w="658368">
                  <a:extLst>
                    <a:ext uri="{9D8B030D-6E8A-4147-A177-3AD203B41FA5}">
                      <a16:colId xmlns:a16="http://schemas.microsoft.com/office/drawing/2014/main" val="462447056"/>
                    </a:ext>
                  </a:extLst>
                </a:gridCol>
                <a:gridCol w="658368">
                  <a:extLst>
                    <a:ext uri="{9D8B030D-6E8A-4147-A177-3AD203B41FA5}">
                      <a16:colId xmlns:a16="http://schemas.microsoft.com/office/drawing/2014/main" val="1945000111"/>
                    </a:ext>
                  </a:extLst>
                </a:gridCol>
                <a:gridCol w="658368">
                  <a:extLst>
                    <a:ext uri="{9D8B030D-6E8A-4147-A177-3AD203B41FA5}">
                      <a16:colId xmlns:a16="http://schemas.microsoft.com/office/drawing/2014/main" val="1597315011"/>
                    </a:ext>
                  </a:extLst>
                </a:gridCol>
                <a:gridCol w="658368">
                  <a:extLst>
                    <a:ext uri="{9D8B030D-6E8A-4147-A177-3AD203B41FA5}">
                      <a16:colId xmlns:a16="http://schemas.microsoft.com/office/drawing/2014/main" val="285455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57427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01/08/2026 15:32:01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01/08/2026 15:32:01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217872059"/>
                  </a:ext>
                </a:extLst>
              </a:tr>
            </a:tbl>
          </a:graphicData>
        </a:graphic>
      </p:graphicFrame>
      <p:sp>
        <p:nvSpPr>
          <p:cNvPr id="4" name="Text Placeholder 3">
            <a:extLst>
              <a:ext uri="{FF2B5EF4-FFF2-40B4-BE49-F238E27FC236}">
                <a16:creationId xmlns:a16="http://schemas.microsoft.com/office/drawing/2014/main" id="{8374AF2E-2592-4D7D-9501-084DAAEEBE2E}"/>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4418507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6E9EB-C129-4D02-A811-E9AC81E06C4F}"/>
              </a:ext>
            </a:extLst>
          </p:cNvPr>
          <p:cNvSpPr>
            <a:spLocks noGrp="1"/>
          </p:cNvSpPr>
          <p:nvPr>
            <p:ph type="title"/>
          </p:nvPr>
        </p:nvSpPr>
        <p:spPr/>
        <p:txBody>
          <a:bodyPr/>
          <a:lstStyle/>
          <a:p>
            <a:r>
              <a:rPr lang="en-US"/>
              <a:t>Instagram Post Tag Performance | 13 groups and 33 profiles</a:t>
            </a:r>
          </a:p>
        </p:txBody>
      </p:sp>
      <p:graphicFrame>
        <p:nvGraphicFramePr>
          <p:cNvPr id="5" name="Table Placeholder 4">
            <a:extLst>
              <a:ext uri="{FF2B5EF4-FFF2-40B4-BE49-F238E27FC236}">
                <a16:creationId xmlns:a16="http://schemas.microsoft.com/office/drawing/2014/main" id="{F16C75BE-3248-47D3-BB5A-D545E78225AF}"/>
              </a:ext>
            </a:extLst>
          </p:cNvPr>
          <p:cNvGraphicFramePr>
            <a:graphicFrameLocks noGrp="1"/>
          </p:cNvGraphicFramePr>
          <p:nvPr>
            <p:ph type="tbl" sz="quarter" idx="13"/>
            <p:extLst>
              <p:ext uri="{D42A27DB-BD31-4B8C-83A1-F6EECF244321}">
                <p14:modId xmlns:p14="http://schemas.microsoft.com/office/powerpoint/2010/main" val="1974954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1894370807"/>
                    </a:ext>
                  </a:extLst>
                </a:gridCol>
                <a:gridCol w="493776">
                  <a:extLst>
                    <a:ext uri="{9D8B030D-6E8A-4147-A177-3AD203B41FA5}">
                      <a16:colId xmlns:a16="http://schemas.microsoft.com/office/drawing/2014/main" val="4022032230"/>
                    </a:ext>
                  </a:extLst>
                </a:gridCol>
                <a:gridCol w="493776">
                  <a:extLst>
                    <a:ext uri="{9D8B030D-6E8A-4147-A177-3AD203B41FA5}">
                      <a16:colId xmlns:a16="http://schemas.microsoft.com/office/drawing/2014/main" val="3390087071"/>
                    </a:ext>
                  </a:extLst>
                </a:gridCol>
                <a:gridCol w="493776">
                  <a:extLst>
                    <a:ext uri="{9D8B030D-6E8A-4147-A177-3AD203B41FA5}">
                      <a16:colId xmlns:a16="http://schemas.microsoft.com/office/drawing/2014/main" val="1384359405"/>
                    </a:ext>
                  </a:extLst>
                </a:gridCol>
                <a:gridCol w="493776">
                  <a:extLst>
                    <a:ext uri="{9D8B030D-6E8A-4147-A177-3AD203B41FA5}">
                      <a16:colId xmlns:a16="http://schemas.microsoft.com/office/drawing/2014/main" val="1317035825"/>
                    </a:ext>
                  </a:extLst>
                </a:gridCol>
                <a:gridCol w="493776">
                  <a:extLst>
                    <a:ext uri="{9D8B030D-6E8A-4147-A177-3AD203B41FA5}">
                      <a16:colId xmlns:a16="http://schemas.microsoft.com/office/drawing/2014/main" val="2426478038"/>
                    </a:ext>
                  </a:extLst>
                </a:gridCol>
                <a:gridCol w="493776">
                  <a:extLst>
                    <a:ext uri="{9D8B030D-6E8A-4147-A177-3AD203B41FA5}">
                      <a16:colId xmlns:a16="http://schemas.microsoft.com/office/drawing/2014/main" val="2052576189"/>
                    </a:ext>
                  </a:extLst>
                </a:gridCol>
                <a:gridCol w="493776">
                  <a:extLst>
                    <a:ext uri="{9D8B030D-6E8A-4147-A177-3AD203B41FA5}">
                      <a16:colId xmlns:a16="http://schemas.microsoft.com/office/drawing/2014/main" val="717759412"/>
                    </a:ext>
                  </a:extLst>
                </a:gridCol>
                <a:gridCol w="493776">
                  <a:extLst>
                    <a:ext uri="{9D8B030D-6E8A-4147-A177-3AD203B41FA5}">
                      <a16:colId xmlns:a16="http://schemas.microsoft.com/office/drawing/2014/main" val="1474671026"/>
                    </a:ext>
                  </a:extLst>
                </a:gridCol>
                <a:gridCol w="493776">
                  <a:extLst>
                    <a:ext uri="{9D8B030D-6E8A-4147-A177-3AD203B41FA5}">
                      <a16:colId xmlns:a16="http://schemas.microsoft.com/office/drawing/2014/main" val="4147848678"/>
                    </a:ext>
                  </a:extLst>
                </a:gridCol>
                <a:gridCol w="493776">
                  <a:extLst>
                    <a:ext uri="{9D8B030D-6E8A-4147-A177-3AD203B41FA5}">
                      <a16:colId xmlns:a16="http://schemas.microsoft.com/office/drawing/2014/main" val="3846819094"/>
                    </a:ext>
                  </a:extLst>
                </a:gridCol>
                <a:gridCol w="493776">
                  <a:extLst>
                    <a:ext uri="{9D8B030D-6E8A-4147-A177-3AD203B41FA5}">
                      <a16:colId xmlns:a16="http://schemas.microsoft.com/office/drawing/2014/main" val="884904629"/>
                    </a:ext>
                  </a:extLst>
                </a:gridCol>
                <a:gridCol w="493776">
                  <a:extLst>
                    <a:ext uri="{9D8B030D-6E8A-4147-A177-3AD203B41FA5}">
                      <a16:colId xmlns:a16="http://schemas.microsoft.com/office/drawing/2014/main" val="470561335"/>
                    </a:ext>
                  </a:extLst>
                </a:gridCol>
                <a:gridCol w="493776">
                  <a:extLst>
                    <a:ext uri="{9D8B030D-6E8A-4147-A177-3AD203B41FA5}">
                      <a16:colId xmlns:a16="http://schemas.microsoft.com/office/drawing/2014/main" val="4292740523"/>
                    </a:ext>
                  </a:extLst>
                </a:gridCol>
                <a:gridCol w="493776">
                  <a:extLst>
                    <a:ext uri="{9D8B030D-6E8A-4147-A177-3AD203B41FA5}">
                      <a16:colId xmlns:a16="http://schemas.microsoft.com/office/drawing/2014/main" val="2147714777"/>
                    </a:ext>
                  </a:extLst>
                </a:gridCol>
                <a:gridCol w="493776">
                  <a:extLst>
                    <a:ext uri="{9D8B030D-6E8A-4147-A177-3AD203B41FA5}">
                      <a16:colId xmlns:a16="http://schemas.microsoft.com/office/drawing/2014/main" val="756536522"/>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Likes (Total Organic)</a:t>
                      </a:r>
                    </a:p>
                  </a:txBody>
                  <a:tcPr/>
                </a:tc>
                <a:tc>
                  <a:txBody>
                    <a:bodyPr/>
                    <a:lstStyle/>
                    <a:p>
                      <a:r>
                        <a:rPr lang="en-US" sz="1000"/>
                        <a:t>Likes (Avg. Oganic)</a:t>
                      </a:r>
                    </a:p>
                  </a:txBody>
                  <a:tcPr/>
                </a:tc>
                <a:tc>
                  <a:txBody>
                    <a:bodyPr/>
                    <a:lstStyle/>
                    <a:p>
                      <a:r>
                        <a:rPr lang="en-US" sz="1000"/>
                        <a:t>Comments (Total Organic)</a:t>
                      </a:r>
                    </a:p>
                  </a:txBody>
                  <a:tcPr/>
                </a:tc>
                <a:tc>
                  <a:txBody>
                    <a:bodyPr/>
                    <a:lstStyle/>
                    <a:p>
                      <a:r>
                        <a:rPr lang="en-US" sz="1000"/>
                        <a:t>Comments (Avg. Organic)</a:t>
                      </a:r>
                    </a:p>
                  </a:txBody>
                  <a:tcPr/>
                </a:tc>
                <a:tc>
                  <a:txBody>
                    <a:bodyPr/>
                    <a:lstStyle/>
                    <a:p>
                      <a:r>
                        <a:rPr lang="en-US" sz="1000"/>
                        <a:t>Saved (Total Organic)</a:t>
                      </a:r>
                    </a:p>
                  </a:txBody>
                  <a:tcPr/>
                </a:tc>
                <a:tc>
                  <a:txBody>
                    <a:bodyPr/>
                    <a:lstStyle/>
                    <a:p>
                      <a:r>
                        <a:rPr lang="en-US" sz="1000"/>
                        <a:t>Saved (Avg. Organic)</a:t>
                      </a:r>
                    </a:p>
                  </a:txBody>
                  <a:tcPr/>
                </a:tc>
                <a:tc>
                  <a:txBody>
                    <a:bodyPr/>
                    <a:lstStyle/>
                    <a:p>
                      <a:r>
                        <a:rPr lang="en-US" sz="1000"/>
                        <a:t>Impressions (Total Organic)</a:t>
                      </a:r>
                    </a:p>
                  </a:txBody>
                  <a:tcPr/>
                </a:tc>
                <a:tc>
                  <a:txBody>
                    <a:bodyPr/>
                    <a:lstStyle/>
                    <a:p>
                      <a:r>
                        <a:rPr lang="en-US" sz="1000"/>
                        <a:t>Impressions (Avg. Organic)</a:t>
                      </a:r>
                    </a:p>
                  </a:txBody>
                  <a:tcPr/>
                </a:tc>
                <a:tc>
                  <a:txBody>
                    <a:bodyPr/>
                    <a:lstStyle/>
                    <a:p>
                      <a:r>
                        <a:rPr lang="en-US" sz="1000"/>
                        <a:t>Engagements (Total Organic)</a:t>
                      </a:r>
                    </a:p>
                  </a:txBody>
                  <a:tcPr/>
                </a:tc>
                <a:tc>
                  <a:txBody>
                    <a:bodyPr/>
                    <a:lstStyle/>
                    <a:p>
                      <a:r>
                        <a:rPr lang="en-US" sz="1000"/>
                        <a:t>Engagements (Avg. Organic)</a:t>
                      </a:r>
                    </a:p>
                  </a:txBody>
                  <a:tcPr/>
                </a:tc>
                <a:tc>
                  <a:txBody>
                    <a:bodyPr/>
                    <a:lstStyle/>
                    <a:p>
                      <a:r>
                        <a:rPr lang="en-US" sz="1000"/>
                        <a:t>Video Views (Total Organic)</a:t>
                      </a:r>
                    </a:p>
                  </a:txBody>
                  <a:tcPr/>
                </a:tc>
                <a:tc>
                  <a:txBody>
                    <a:bodyPr/>
                    <a:lstStyle/>
                    <a:p>
                      <a:r>
                        <a:rPr lang="en-US" sz="1000"/>
                        <a:t>Video Views (Avg. Organic)</a:t>
                      </a:r>
                    </a:p>
                  </a:txBody>
                  <a:tcPr/>
                </a:tc>
                <a:tc>
                  <a:txBody>
                    <a:bodyPr/>
                    <a:lstStyle/>
                    <a:p>
                      <a:r>
                        <a:rPr lang="en-US" sz="1000"/>
                        <a:t>Reach (Avg. Organic)</a:t>
                      </a:r>
                    </a:p>
                  </a:txBody>
                  <a:tcPr/>
                </a:tc>
                <a:tc>
                  <a:txBody>
                    <a:bodyPr/>
                    <a:lstStyle/>
                    <a:p>
                      <a:r>
                        <a:rPr lang="en-US" sz="1000"/>
                        <a:t>E-Rate (Avg. Organic)</a:t>
                      </a:r>
                    </a:p>
                  </a:txBody>
                  <a:tcPr/>
                </a:tc>
                <a:extLst>
                  <a:ext uri="{0D108BD9-81ED-4DB2-BD59-A6C34878D82A}">
                    <a16:rowId xmlns:a16="http://schemas.microsoft.com/office/drawing/2014/main" val="3936868535"/>
                  </a:ext>
                </a:extLst>
              </a:tr>
              <a:tr h="370840">
                <a:tc>
                  <a:txBody>
                    <a:bodyPr/>
                    <a:lstStyle/>
                    <a:p>
                      <a:r>
                        <a:rPr lang="en-US" sz="1000"/>
                        <a:t>Cubeo</a:t>
                      </a:r>
                    </a:p>
                  </a:txBody>
                  <a:tcPr/>
                </a:tc>
                <a:tc>
                  <a:txBody>
                    <a:bodyPr/>
                    <a:lstStyle/>
                    <a:p>
                      <a:r>
                        <a:rPr lang="en-US" sz="1000"/>
                        <a:t>290</a:t>
                      </a:r>
                    </a:p>
                  </a:txBody>
                  <a:tcPr/>
                </a:tc>
                <a:tc>
                  <a:txBody>
                    <a:bodyPr/>
                    <a:lstStyle/>
                    <a:p>
                      <a:r>
                        <a:rPr lang="en-US" sz="1000"/>
                        <a:t>10645</a:t>
                      </a:r>
                    </a:p>
                  </a:txBody>
                  <a:tcPr/>
                </a:tc>
                <a:tc>
                  <a:txBody>
                    <a:bodyPr/>
                    <a:lstStyle/>
                    <a:p>
                      <a:r>
                        <a:rPr lang="en-US" sz="1000"/>
                        <a:t>36</a:t>
                      </a:r>
                    </a:p>
                  </a:txBody>
                  <a:tcPr/>
                </a:tc>
                <a:tc>
                  <a:txBody>
                    <a:bodyPr/>
                    <a:lstStyle/>
                    <a:p>
                      <a:r>
                        <a:rPr lang="en-US" sz="1000"/>
                        <a:t>209</a:t>
                      </a:r>
                    </a:p>
                  </a:txBody>
                  <a:tcPr/>
                </a:tc>
                <a:tc>
                  <a:txBody>
                    <a:bodyPr/>
                    <a:lstStyle/>
                    <a:p>
                      <a:r>
                        <a:rPr lang="en-US" sz="1000"/>
                        <a:t>0</a:t>
                      </a:r>
                    </a:p>
                  </a:txBody>
                  <a:tcPr/>
                </a:tc>
                <a:tc>
                  <a:txBody>
                    <a:bodyPr/>
                    <a:lstStyle/>
                    <a:p>
                      <a:r>
                        <a:rPr lang="en-US" sz="1000"/>
                        <a:t>2006</a:t>
                      </a:r>
                    </a:p>
                  </a:txBody>
                  <a:tcPr/>
                </a:tc>
                <a:tc>
                  <a:txBody>
                    <a:bodyPr/>
                    <a:lstStyle/>
                    <a:p>
                      <a:r>
                        <a:rPr lang="en-US" sz="1000"/>
                        <a:t>6</a:t>
                      </a:r>
                    </a:p>
                  </a:txBody>
                  <a:tcPr/>
                </a:tc>
                <a:tc>
                  <a:txBody>
                    <a:bodyPr/>
                    <a:lstStyle/>
                    <a:p>
                      <a:r>
                        <a:rPr lang="en-US" sz="1000"/>
                        <a:t>216775</a:t>
                      </a:r>
                    </a:p>
                  </a:txBody>
                  <a:tcPr/>
                </a:tc>
                <a:tc>
                  <a:txBody>
                    <a:bodyPr/>
                    <a:lstStyle/>
                    <a:p>
                      <a:r>
                        <a:rPr lang="en-US" sz="1000"/>
                        <a:t>747</a:t>
                      </a:r>
                    </a:p>
                  </a:txBody>
                  <a:tcPr/>
                </a:tc>
                <a:tc>
                  <a:txBody>
                    <a:bodyPr/>
                    <a:lstStyle/>
                    <a:p>
                      <a:r>
                        <a:rPr lang="en-US" sz="1000"/>
                        <a:t>13712</a:t>
                      </a:r>
                    </a:p>
                  </a:txBody>
                  <a:tcPr/>
                </a:tc>
                <a:tc>
                  <a:txBody>
                    <a:bodyPr/>
                    <a:lstStyle/>
                    <a:p>
                      <a:r>
                        <a:rPr lang="en-US" sz="1000"/>
                        <a:t>47</a:t>
                      </a:r>
                    </a:p>
                  </a:txBody>
                  <a:tcPr/>
                </a:tc>
                <a:tc>
                  <a:txBody>
                    <a:bodyPr/>
                    <a:lstStyle/>
                    <a:p>
                      <a:r>
                        <a:rPr lang="en-US" sz="1000"/>
                        <a:t>0</a:t>
                      </a:r>
                    </a:p>
                  </a:txBody>
                  <a:tcPr/>
                </a:tc>
                <a:tc>
                  <a:txBody>
                    <a:bodyPr/>
                    <a:lstStyle/>
                    <a:p>
                      <a:r>
                        <a:rPr lang="en-US" sz="1000"/>
                        <a:t>0</a:t>
                      </a:r>
                    </a:p>
                  </a:txBody>
                  <a:tcPr/>
                </a:tc>
                <a:tc>
                  <a:txBody>
                    <a:bodyPr/>
                    <a:lstStyle/>
                    <a:p>
                      <a:r>
                        <a:rPr lang="en-US" sz="1000"/>
                        <a:t>1384</a:t>
                      </a:r>
                    </a:p>
                  </a:txBody>
                  <a:tcPr/>
                </a:tc>
                <a:tc>
                  <a:txBody>
                    <a:bodyPr/>
                    <a:lstStyle/>
                    <a:p>
                      <a:r>
                        <a:rPr lang="en-US" sz="1000"/>
                        <a:t>6.3254526582862 %</a:t>
                      </a:r>
                    </a:p>
                  </a:txBody>
                  <a:tcPr/>
                </a:tc>
                <a:extLst>
                  <a:ext uri="{0D108BD9-81ED-4DB2-BD59-A6C34878D82A}">
                    <a16:rowId xmlns:a16="http://schemas.microsoft.com/office/drawing/2014/main" val="2467739794"/>
                  </a:ext>
                </a:extLst>
              </a:tr>
            </a:tbl>
          </a:graphicData>
        </a:graphic>
      </p:graphicFrame>
      <p:sp>
        <p:nvSpPr>
          <p:cNvPr id="4" name="Text Placeholder 3">
            <a:extLst>
              <a:ext uri="{FF2B5EF4-FFF2-40B4-BE49-F238E27FC236}">
                <a16:creationId xmlns:a16="http://schemas.microsoft.com/office/drawing/2014/main" id="{00087E56-5C3C-4487-AF03-3FB8E1EAA6FD}"/>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18555593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64F3F-5752-4BB7-BE89-461C2A917AF2}"/>
              </a:ext>
            </a:extLst>
          </p:cNvPr>
          <p:cNvSpPr>
            <a:spLocks noGrp="1"/>
          </p:cNvSpPr>
          <p:nvPr>
            <p:ph type="title"/>
          </p:nvPr>
        </p:nvSpPr>
        <p:spPr/>
        <p:txBody>
          <a:bodyPr/>
          <a:lstStyle/>
          <a:p>
            <a:r>
              <a:rPr lang="en-US"/>
              <a:t>Instagram Post Tag Performance | 13 groups and 33 profiles</a:t>
            </a:r>
          </a:p>
        </p:txBody>
      </p:sp>
      <p:graphicFrame>
        <p:nvGraphicFramePr>
          <p:cNvPr id="5" name="Table Placeholder 4">
            <a:extLst>
              <a:ext uri="{FF2B5EF4-FFF2-40B4-BE49-F238E27FC236}">
                <a16:creationId xmlns:a16="http://schemas.microsoft.com/office/drawing/2014/main" id="{D4A09138-6C9F-44A2-A5F9-52E64BB55039}"/>
              </a:ext>
            </a:extLst>
          </p:cNvPr>
          <p:cNvGraphicFramePr>
            <a:graphicFrameLocks noGrp="1"/>
          </p:cNvGraphicFramePr>
          <p:nvPr>
            <p:ph type="tbl" sz="quarter" idx="13"/>
            <p:extLst>
              <p:ext uri="{D42A27DB-BD31-4B8C-83A1-F6EECF244321}">
                <p14:modId xmlns:p14="http://schemas.microsoft.com/office/powerpoint/2010/main" val="1896564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549537552"/>
                    </a:ext>
                  </a:extLst>
                </a:gridCol>
                <a:gridCol w="1316736">
                  <a:extLst>
                    <a:ext uri="{9D8B030D-6E8A-4147-A177-3AD203B41FA5}">
                      <a16:colId xmlns:a16="http://schemas.microsoft.com/office/drawing/2014/main" val="1677910499"/>
                    </a:ext>
                  </a:extLst>
                </a:gridCol>
                <a:gridCol w="1316736">
                  <a:extLst>
                    <a:ext uri="{9D8B030D-6E8A-4147-A177-3AD203B41FA5}">
                      <a16:colId xmlns:a16="http://schemas.microsoft.com/office/drawing/2014/main" val="3819268165"/>
                    </a:ext>
                  </a:extLst>
                </a:gridCol>
                <a:gridCol w="1316736">
                  <a:extLst>
                    <a:ext uri="{9D8B030D-6E8A-4147-A177-3AD203B41FA5}">
                      <a16:colId xmlns:a16="http://schemas.microsoft.com/office/drawing/2014/main" val="3519468197"/>
                    </a:ext>
                  </a:extLst>
                </a:gridCol>
                <a:gridCol w="1316736">
                  <a:extLst>
                    <a:ext uri="{9D8B030D-6E8A-4147-A177-3AD203B41FA5}">
                      <a16:colId xmlns:a16="http://schemas.microsoft.com/office/drawing/2014/main" val="2035800009"/>
                    </a:ext>
                  </a:extLst>
                </a:gridCol>
                <a:gridCol w="1316736">
                  <a:extLst>
                    <a:ext uri="{9D8B030D-6E8A-4147-A177-3AD203B41FA5}">
                      <a16:colId xmlns:a16="http://schemas.microsoft.com/office/drawing/2014/main" val="3235333533"/>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Likes (Total Organic)</a:t>
                      </a:r>
                    </a:p>
                  </a:txBody>
                  <a:tcPr/>
                </a:tc>
                <a:tc>
                  <a:txBody>
                    <a:bodyPr/>
                    <a:lstStyle/>
                    <a:p>
                      <a:r>
                        <a:rPr lang="en-US" sz="1000"/>
                        <a:t>Likes (Avg. Oganic)</a:t>
                      </a:r>
                    </a:p>
                  </a:txBody>
                  <a:tcPr/>
                </a:tc>
                <a:tc>
                  <a:txBody>
                    <a:bodyPr/>
                    <a:lstStyle/>
                    <a:p>
                      <a:r>
                        <a:rPr lang="en-US" sz="1000"/>
                        <a:t>Comments (Total Organic)</a:t>
                      </a:r>
                    </a:p>
                  </a:txBody>
                  <a:tcPr/>
                </a:tc>
                <a:tc>
                  <a:txBody>
                    <a:bodyPr/>
                    <a:lstStyle/>
                    <a:p>
                      <a:r>
                        <a:rPr lang="en-US" sz="1000"/>
                        <a:t>Comments (Avg. Organic)</a:t>
                      </a:r>
                    </a:p>
                  </a:txBody>
                  <a:tcPr/>
                </a:tc>
                <a:extLst>
                  <a:ext uri="{0D108BD9-81ED-4DB2-BD59-A6C34878D82A}">
                    <a16:rowId xmlns:a16="http://schemas.microsoft.com/office/drawing/2014/main" val="1828419695"/>
                  </a:ext>
                </a:extLst>
              </a:tr>
              <a:tr h="370840">
                <a:tc>
                  <a:txBody>
                    <a:bodyPr/>
                    <a:lstStyle/>
                    <a:p>
                      <a:r>
                        <a:rPr lang="en-US" sz="1000"/>
                        <a:t>SilkMoveES</a:t>
                      </a:r>
                    </a:p>
                  </a:txBody>
                  <a:tcPr/>
                </a:tc>
                <a:tc>
                  <a:txBody>
                    <a:bodyPr/>
                    <a:lstStyle/>
                    <a:p>
                      <a:r>
                        <a:rPr lang="en-US" sz="1000"/>
                        <a:t>1</a:t>
                      </a:r>
                    </a:p>
                  </a:txBody>
                  <a:tcPr/>
                </a:tc>
                <a:tc>
                  <a:txBody>
                    <a:bodyPr/>
                    <a:lstStyle/>
                    <a:p>
                      <a:r>
                        <a:rPr lang="en-US" sz="1000"/>
                        <a:t>19</a:t>
                      </a:r>
                    </a:p>
                  </a:txBody>
                  <a:tcPr/>
                </a:tc>
                <a:tc>
                  <a:txBody>
                    <a:bodyPr/>
                    <a:lstStyle/>
                    <a:p>
                      <a:r>
                        <a:rPr lang="en-US" sz="1000"/>
                        <a:t>19</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855263103"/>
                  </a:ext>
                </a:extLst>
              </a:tr>
              <a:tr h="370840">
                <a:tc>
                  <a:txBody>
                    <a:bodyPr/>
                    <a:lstStyle/>
                    <a:p>
                      <a:r>
                        <a:rPr lang="en-US" sz="1000"/>
                        <a:t>Satin Finishes</a:t>
                      </a:r>
                    </a:p>
                  </a:txBody>
                  <a:tcPr/>
                </a:tc>
                <a:tc>
                  <a:txBody>
                    <a:bodyPr/>
                    <a:lstStyle/>
                    <a:p>
                      <a:r>
                        <a:rPr lang="en-US" sz="1000"/>
                        <a:t>1</a:t>
                      </a:r>
                    </a:p>
                  </a:txBody>
                  <a:tcPr/>
                </a:tc>
                <a:tc>
                  <a:txBody>
                    <a:bodyPr/>
                    <a:lstStyle/>
                    <a:p>
                      <a:r>
                        <a:rPr lang="en-US" sz="1000"/>
                        <a:t>5</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997121066"/>
                  </a:ext>
                </a:extLst>
              </a:tr>
              <a:tr h="370840">
                <a:tc>
                  <a:txBody>
                    <a:bodyPr/>
                    <a:lstStyle/>
                    <a:p>
                      <a:r>
                        <a:rPr lang="en-US" sz="1000"/>
                        <a:t>Sales Cycle Professional</a:t>
                      </a:r>
                    </a:p>
                  </a:txBody>
                  <a:tcPr/>
                </a:tc>
                <a:tc>
                  <a:txBody>
                    <a:bodyPr/>
                    <a:lstStyle/>
                    <a:p>
                      <a:r>
                        <a:rPr lang="en-US" sz="1000"/>
                        <a:t>1</a:t>
                      </a:r>
                    </a:p>
                  </a:txBody>
                  <a:tcPr/>
                </a:tc>
                <a:tc>
                  <a:txBody>
                    <a:bodyPr/>
                    <a:lstStyle/>
                    <a:p>
                      <a:r>
                        <a:rPr lang="en-US" sz="1000"/>
                        <a:t>59</a:t>
                      </a:r>
                    </a:p>
                  </a:txBody>
                  <a:tcPr/>
                </a:tc>
                <a:tc>
                  <a:txBody>
                    <a:bodyPr/>
                    <a:lstStyle/>
                    <a:p>
                      <a:r>
                        <a:rPr lang="en-US" sz="1000"/>
                        <a:t>59</a:t>
                      </a:r>
                    </a:p>
                  </a:txBody>
                  <a:tcPr/>
                </a:tc>
                <a:tc>
                  <a:txBody>
                    <a:bodyPr/>
                    <a:lstStyle/>
                    <a:p>
                      <a:r>
                        <a:rPr lang="en-US" sz="1000"/>
                        <a:t>20</a:t>
                      </a:r>
                    </a:p>
                  </a:txBody>
                  <a:tcPr/>
                </a:tc>
                <a:tc>
                  <a:txBody>
                    <a:bodyPr/>
                    <a:lstStyle/>
                    <a:p>
                      <a:r>
                        <a:rPr lang="en-US" sz="1000"/>
                        <a:t>20</a:t>
                      </a:r>
                    </a:p>
                  </a:txBody>
                  <a:tcPr/>
                </a:tc>
                <a:extLst>
                  <a:ext uri="{0D108BD9-81ED-4DB2-BD59-A6C34878D82A}">
                    <a16:rowId xmlns:a16="http://schemas.microsoft.com/office/drawing/2014/main" val="435544539"/>
                  </a:ext>
                </a:extLst>
              </a:tr>
              <a:tr h="370840">
                <a:tc>
                  <a:txBody>
                    <a:bodyPr/>
                    <a:lstStyle/>
                    <a:p>
                      <a:r>
                        <a:rPr lang="en-US" sz="1000"/>
                        <a:t>Organic social NL</a:t>
                      </a:r>
                    </a:p>
                  </a:txBody>
                  <a:tcPr/>
                </a:tc>
                <a:tc>
                  <a:txBody>
                    <a:bodyPr/>
                    <a:lstStyle/>
                    <a:p>
                      <a:r>
                        <a:rPr lang="en-US" sz="1000"/>
                        <a:t>7</a:t>
                      </a:r>
                    </a:p>
                  </a:txBody>
                  <a:tcPr/>
                </a:tc>
                <a:tc>
                  <a:txBody>
                    <a:bodyPr/>
                    <a:lstStyle/>
                    <a:p>
                      <a:r>
                        <a:rPr lang="en-US" sz="1000"/>
                        <a:t>91</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281061410"/>
                  </a:ext>
                </a:extLst>
              </a:tr>
              <a:tr h="370840">
                <a:tc>
                  <a:txBody>
                    <a:bodyPr/>
                    <a:lstStyle/>
                    <a:p>
                      <a:r>
                        <a:rPr lang="en-US" sz="1000"/>
                        <a:t>ISH 2025</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839102152"/>
                  </a:ext>
                </a:extLst>
              </a:tr>
              <a:tr h="370840">
                <a:tc>
                  <a:txBody>
                    <a:bodyPr/>
                    <a:lstStyle/>
                    <a:p>
                      <a:r>
                        <a:rPr lang="en-US" sz="1000"/>
                        <a:t>GROHE Tempesta</a:t>
                      </a:r>
                    </a:p>
                  </a:txBody>
                  <a:tcPr/>
                </a:tc>
                <a:tc>
                  <a:txBody>
                    <a:bodyPr/>
                    <a:lstStyle/>
                    <a:p>
                      <a:r>
                        <a:rPr lang="en-US" sz="1000"/>
                        <a:t>11</a:t>
                      </a:r>
                    </a:p>
                  </a:txBody>
                  <a:tcPr/>
                </a:tc>
                <a:tc>
                  <a:txBody>
                    <a:bodyPr/>
                    <a:lstStyle/>
                    <a:p>
                      <a:r>
                        <a:rPr lang="en-US" sz="1000"/>
                        <a:t>562</a:t>
                      </a:r>
                    </a:p>
                  </a:txBody>
                  <a:tcPr/>
                </a:tc>
                <a:tc>
                  <a:txBody>
                    <a:bodyPr/>
                    <a:lstStyle/>
                    <a:p>
                      <a:r>
                        <a:rPr lang="en-US" sz="1000"/>
                        <a:t>51.090909090909</a:t>
                      </a:r>
                    </a:p>
                  </a:txBody>
                  <a:tcPr/>
                </a:tc>
                <a:tc>
                  <a:txBody>
                    <a:bodyPr/>
                    <a:lstStyle/>
                    <a:p>
                      <a:r>
                        <a:rPr lang="en-US" sz="1000"/>
                        <a:t>7</a:t>
                      </a:r>
                    </a:p>
                  </a:txBody>
                  <a:tcPr/>
                </a:tc>
                <a:tc>
                  <a:txBody>
                    <a:bodyPr/>
                    <a:lstStyle/>
                    <a:p>
                      <a:r>
                        <a:rPr lang="en-US" sz="1000"/>
                        <a:t>0.63636363636364</a:t>
                      </a:r>
                    </a:p>
                  </a:txBody>
                  <a:tcPr/>
                </a:tc>
                <a:extLst>
                  <a:ext uri="{0D108BD9-81ED-4DB2-BD59-A6C34878D82A}">
                    <a16:rowId xmlns:a16="http://schemas.microsoft.com/office/drawing/2014/main" val="394871210"/>
                  </a:ext>
                </a:extLst>
              </a:tr>
              <a:tr h="370840">
                <a:tc>
                  <a:txBody>
                    <a:bodyPr/>
                    <a:lstStyle/>
                    <a:p>
                      <a:r>
                        <a:rPr lang="en-US" sz="1000"/>
                        <a:t>GROHE Essence</a:t>
                      </a:r>
                    </a:p>
                  </a:txBody>
                  <a:tcPr/>
                </a:tc>
                <a:tc>
                  <a:txBody>
                    <a:bodyPr/>
                    <a:lstStyle/>
                    <a:p>
                      <a:r>
                        <a:rPr lang="en-US" sz="1000"/>
                        <a:t>1</a:t>
                      </a:r>
                    </a:p>
                  </a:txBody>
                  <a:tcPr/>
                </a:tc>
                <a:tc>
                  <a:txBody>
                    <a:bodyPr/>
                    <a:lstStyle/>
                    <a:p>
                      <a:r>
                        <a:rPr lang="en-US" sz="1000"/>
                        <a:t>36</a:t>
                      </a:r>
                    </a:p>
                  </a:txBody>
                  <a:tcPr/>
                </a:tc>
                <a:tc>
                  <a:txBody>
                    <a:bodyPr/>
                    <a:lstStyle/>
                    <a:p>
                      <a:r>
                        <a:rPr lang="en-US" sz="1000"/>
                        <a:t>36</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807146087"/>
                  </a:ext>
                </a:extLst>
              </a:tr>
              <a:tr h="370840">
                <a:tc>
                  <a:txBody>
                    <a:bodyPr/>
                    <a:lstStyle/>
                    <a:p>
                      <a:r>
                        <a:rPr lang="en-US" sz="1000"/>
                        <a:t>Euroceramics</a:t>
                      </a:r>
                    </a:p>
                  </a:txBody>
                  <a:tcPr/>
                </a:tc>
                <a:tc>
                  <a:txBody>
                    <a:bodyPr/>
                    <a:lstStyle/>
                    <a:p>
                      <a:r>
                        <a:rPr lang="en-US" sz="1000"/>
                        <a:t>2</a:t>
                      </a:r>
                    </a:p>
                  </a:txBody>
                  <a:tcPr/>
                </a:tc>
                <a:tc>
                  <a:txBody>
                    <a:bodyPr/>
                    <a:lstStyle/>
                    <a:p>
                      <a:r>
                        <a:rPr lang="en-US" sz="1000"/>
                        <a:t>183</a:t>
                      </a:r>
                    </a:p>
                  </a:txBody>
                  <a:tcPr/>
                </a:tc>
                <a:tc>
                  <a:txBody>
                    <a:bodyPr/>
                    <a:lstStyle/>
                    <a:p>
                      <a:r>
                        <a:rPr lang="en-US" sz="1000"/>
                        <a:t>91.5</a:t>
                      </a:r>
                    </a:p>
                  </a:txBody>
                  <a:tcPr/>
                </a:tc>
                <a:tc>
                  <a:txBody>
                    <a:bodyPr/>
                    <a:lstStyle/>
                    <a:p>
                      <a:r>
                        <a:rPr lang="en-US" sz="1000"/>
                        <a:t>5</a:t>
                      </a:r>
                    </a:p>
                  </a:txBody>
                  <a:tcPr/>
                </a:tc>
                <a:tc>
                  <a:txBody>
                    <a:bodyPr/>
                    <a:lstStyle/>
                    <a:p>
                      <a:r>
                        <a:rPr lang="en-US" sz="1000"/>
                        <a:t>2.5</a:t>
                      </a:r>
                    </a:p>
                  </a:txBody>
                  <a:tcPr/>
                </a:tc>
                <a:extLst>
                  <a:ext uri="{0D108BD9-81ED-4DB2-BD59-A6C34878D82A}">
                    <a16:rowId xmlns:a16="http://schemas.microsoft.com/office/drawing/2014/main" val="388291440"/>
                  </a:ext>
                </a:extLst>
              </a:tr>
              <a:tr h="370840">
                <a:tc>
                  <a:txBody>
                    <a:bodyPr/>
                    <a:lstStyle/>
                    <a:p>
                      <a:r>
                        <a:rPr lang="en-US" sz="1000"/>
                        <a:t>Cubeo</a:t>
                      </a:r>
                    </a:p>
                  </a:txBody>
                  <a:tcPr/>
                </a:tc>
                <a:tc>
                  <a:txBody>
                    <a:bodyPr/>
                    <a:lstStyle/>
                    <a:p>
                      <a:r>
                        <a:rPr lang="en-US" sz="1000"/>
                        <a:t>307</a:t>
                      </a:r>
                    </a:p>
                  </a:txBody>
                  <a:tcPr/>
                </a:tc>
                <a:tc>
                  <a:txBody>
                    <a:bodyPr/>
                    <a:lstStyle/>
                    <a:p>
                      <a:r>
                        <a:rPr lang="en-US" sz="1000"/>
                        <a:t>10659</a:t>
                      </a:r>
                    </a:p>
                  </a:txBody>
                  <a:tcPr/>
                </a:tc>
                <a:tc>
                  <a:txBody>
                    <a:bodyPr/>
                    <a:lstStyle/>
                    <a:p>
                      <a:r>
                        <a:rPr lang="en-US" sz="1000"/>
                        <a:t>35.294701986755</a:t>
                      </a:r>
                    </a:p>
                  </a:txBody>
                  <a:tcPr/>
                </a:tc>
                <a:tc>
                  <a:txBody>
                    <a:bodyPr/>
                    <a:lstStyle/>
                    <a:p>
                      <a:r>
                        <a:rPr lang="en-US" sz="1000"/>
                        <a:t>211</a:t>
                      </a:r>
                    </a:p>
                  </a:txBody>
                  <a:tcPr/>
                </a:tc>
                <a:tc>
                  <a:txBody>
                    <a:bodyPr/>
                    <a:lstStyle/>
                    <a:p>
                      <a:r>
                        <a:rPr lang="en-US" sz="1000"/>
                        <a:t>0.68729641693811</a:t>
                      </a:r>
                    </a:p>
                  </a:txBody>
                  <a:tcPr/>
                </a:tc>
                <a:extLst>
                  <a:ext uri="{0D108BD9-81ED-4DB2-BD59-A6C34878D82A}">
                    <a16:rowId xmlns:a16="http://schemas.microsoft.com/office/drawing/2014/main" val="1531634497"/>
                  </a:ext>
                </a:extLst>
              </a:tr>
              <a:tr h="370840">
                <a:tc>
                  <a:txBody>
                    <a:bodyPr/>
                    <a:lstStyle/>
                    <a:p>
                      <a:r>
                        <a:rPr lang="en-US" sz="1000"/>
                        <a:t>Color Campaign 2025</a:t>
                      </a:r>
                    </a:p>
                  </a:txBody>
                  <a:tcPr/>
                </a:tc>
                <a:tc>
                  <a:txBody>
                    <a:bodyPr/>
                    <a:lstStyle/>
                    <a:p>
                      <a:r>
                        <a:rPr lang="en-US" sz="1000"/>
                        <a:t>7</a:t>
                      </a:r>
                    </a:p>
                  </a:txBody>
                  <a:tcPr/>
                </a:tc>
                <a:tc>
                  <a:txBody>
                    <a:bodyPr/>
                    <a:lstStyle/>
                    <a:p>
                      <a:r>
                        <a:rPr lang="en-US" sz="1000"/>
                        <a:t>188</a:t>
                      </a:r>
                    </a:p>
                  </a:txBody>
                  <a:tcPr/>
                </a:tc>
                <a:tc>
                  <a:txBody>
                    <a:bodyPr/>
                    <a:lstStyle/>
                    <a:p>
                      <a:r>
                        <a:rPr lang="en-US" sz="1000"/>
                        <a:t>26.857142857143</a:t>
                      </a:r>
                    </a:p>
                  </a:txBody>
                  <a:tcPr/>
                </a:tc>
                <a:tc>
                  <a:txBody>
                    <a:bodyPr/>
                    <a:lstStyle/>
                    <a:p>
                      <a:r>
                        <a:rPr lang="en-US" sz="1000"/>
                        <a:t>10</a:t>
                      </a:r>
                    </a:p>
                  </a:txBody>
                  <a:tcPr/>
                </a:tc>
                <a:tc>
                  <a:txBody>
                    <a:bodyPr/>
                    <a:lstStyle/>
                    <a:p>
                      <a:r>
                        <a:rPr lang="en-US" sz="1000"/>
                        <a:t>1.4285714285714</a:t>
                      </a:r>
                    </a:p>
                  </a:txBody>
                  <a:tcPr/>
                </a:tc>
                <a:extLst>
                  <a:ext uri="{0D108BD9-81ED-4DB2-BD59-A6C34878D82A}">
                    <a16:rowId xmlns:a16="http://schemas.microsoft.com/office/drawing/2014/main" val="3793429920"/>
                  </a:ext>
                </a:extLst>
              </a:tr>
            </a:tbl>
          </a:graphicData>
        </a:graphic>
      </p:graphicFrame>
      <p:sp>
        <p:nvSpPr>
          <p:cNvPr id="4" name="Text Placeholder 3">
            <a:extLst>
              <a:ext uri="{FF2B5EF4-FFF2-40B4-BE49-F238E27FC236}">
                <a16:creationId xmlns:a16="http://schemas.microsoft.com/office/drawing/2014/main" id="{D8FBED2D-15CF-4D94-A7BC-CDCAD119B18C}"/>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4404326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FF8ED-42B0-4214-A920-7663D345A2FC}"/>
              </a:ext>
            </a:extLst>
          </p:cNvPr>
          <p:cNvSpPr>
            <a:spLocks noGrp="1"/>
          </p:cNvSpPr>
          <p:nvPr>
            <p:ph type="title"/>
          </p:nvPr>
        </p:nvSpPr>
        <p:spPr/>
        <p:txBody>
          <a:bodyPr/>
          <a:lstStyle/>
          <a:p>
            <a:r>
              <a:rPr lang="en-US"/>
              <a:t>Facebook Own Posts Table | 13 groups and 33 profiles - 1 of 3</a:t>
            </a:r>
          </a:p>
        </p:txBody>
      </p:sp>
      <p:graphicFrame>
        <p:nvGraphicFramePr>
          <p:cNvPr id="5" name="Table Placeholder 4">
            <a:extLst>
              <a:ext uri="{FF2B5EF4-FFF2-40B4-BE49-F238E27FC236}">
                <a16:creationId xmlns:a16="http://schemas.microsoft.com/office/drawing/2014/main" id="{1B82C84E-73F2-4520-8186-0BF143AE71DC}"/>
              </a:ext>
            </a:extLst>
          </p:cNvPr>
          <p:cNvGraphicFramePr>
            <a:graphicFrameLocks noGrp="1"/>
          </p:cNvGraphicFramePr>
          <p:nvPr>
            <p:ph type="tbl" sz="quarter" idx="13"/>
            <p:extLst>
              <p:ext uri="{D42A27DB-BD31-4B8C-83A1-F6EECF244321}">
                <p14:modId xmlns:p14="http://schemas.microsoft.com/office/powerpoint/2010/main" val="195528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48027480"/>
                    </a:ext>
                  </a:extLst>
                </a:gridCol>
                <a:gridCol w="1152144">
                  <a:extLst>
                    <a:ext uri="{9D8B030D-6E8A-4147-A177-3AD203B41FA5}">
                      <a16:colId xmlns:a16="http://schemas.microsoft.com/office/drawing/2014/main" val="822418285"/>
                    </a:ext>
                  </a:extLst>
                </a:gridCol>
                <a:gridCol w="576072">
                  <a:extLst>
                    <a:ext uri="{9D8B030D-6E8A-4147-A177-3AD203B41FA5}">
                      <a16:colId xmlns:a16="http://schemas.microsoft.com/office/drawing/2014/main" val="681549071"/>
                    </a:ext>
                  </a:extLst>
                </a:gridCol>
                <a:gridCol w="576072">
                  <a:extLst>
                    <a:ext uri="{9D8B030D-6E8A-4147-A177-3AD203B41FA5}">
                      <a16:colId xmlns:a16="http://schemas.microsoft.com/office/drawing/2014/main" val="1860955404"/>
                    </a:ext>
                  </a:extLst>
                </a:gridCol>
                <a:gridCol w="576072">
                  <a:extLst>
                    <a:ext uri="{9D8B030D-6E8A-4147-A177-3AD203B41FA5}">
                      <a16:colId xmlns:a16="http://schemas.microsoft.com/office/drawing/2014/main" val="3413420112"/>
                    </a:ext>
                  </a:extLst>
                </a:gridCol>
                <a:gridCol w="576072">
                  <a:extLst>
                    <a:ext uri="{9D8B030D-6E8A-4147-A177-3AD203B41FA5}">
                      <a16:colId xmlns:a16="http://schemas.microsoft.com/office/drawing/2014/main" val="3626770874"/>
                    </a:ext>
                  </a:extLst>
                </a:gridCol>
                <a:gridCol w="576072">
                  <a:extLst>
                    <a:ext uri="{9D8B030D-6E8A-4147-A177-3AD203B41FA5}">
                      <a16:colId xmlns:a16="http://schemas.microsoft.com/office/drawing/2014/main" val="1984247819"/>
                    </a:ext>
                  </a:extLst>
                </a:gridCol>
                <a:gridCol w="576072">
                  <a:extLst>
                    <a:ext uri="{9D8B030D-6E8A-4147-A177-3AD203B41FA5}">
                      <a16:colId xmlns:a16="http://schemas.microsoft.com/office/drawing/2014/main" val="4000588615"/>
                    </a:ext>
                  </a:extLst>
                </a:gridCol>
                <a:gridCol w="576072">
                  <a:extLst>
                    <a:ext uri="{9D8B030D-6E8A-4147-A177-3AD203B41FA5}">
                      <a16:colId xmlns:a16="http://schemas.microsoft.com/office/drawing/2014/main" val="1526206020"/>
                    </a:ext>
                  </a:extLst>
                </a:gridCol>
                <a:gridCol w="576072">
                  <a:extLst>
                    <a:ext uri="{9D8B030D-6E8A-4147-A177-3AD203B41FA5}">
                      <a16:colId xmlns:a16="http://schemas.microsoft.com/office/drawing/2014/main" val="290696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054332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06/01/2026 14:00:42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06/01/2026 14:00:42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99519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05/28/2026 12:13:14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05/28/2026 12:13:14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698795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05/23/2026 11:00:22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05/23/2026 11:00:22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279354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05/16/2026 09:51:58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05/16/2026 09:51:58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365456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05/13/2026 09:03:55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05/13/2026 09:03:55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566037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05/13/2026 09:02:49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05/13/2026 09:02:49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817335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05/10/2026 12:00:09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05/10/2026 12:00:09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035537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05/02/2026 10:43:42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05/02/2026 10:43:42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227132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04/29/2026 13:04:29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04/29/2026 13:04:29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826618426"/>
                  </a:ext>
                </a:extLst>
              </a:tr>
            </a:tbl>
          </a:graphicData>
        </a:graphic>
      </p:graphicFrame>
      <p:sp>
        <p:nvSpPr>
          <p:cNvPr id="4" name="Text Placeholder 3">
            <a:extLst>
              <a:ext uri="{FF2B5EF4-FFF2-40B4-BE49-F238E27FC236}">
                <a16:creationId xmlns:a16="http://schemas.microsoft.com/office/drawing/2014/main" id="{68A94196-A48C-4CBB-99CB-FB54EEB2058F}"/>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27154434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218E9-B35D-4D56-A275-CE2428D471DE}"/>
              </a:ext>
            </a:extLst>
          </p:cNvPr>
          <p:cNvSpPr>
            <a:spLocks noGrp="1"/>
          </p:cNvSpPr>
          <p:nvPr>
            <p:ph type="title"/>
          </p:nvPr>
        </p:nvSpPr>
        <p:spPr/>
        <p:txBody>
          <a:bodyPr/>
          <a:lstStyle/>
          <a:p>
            <a:r>
              <a:rPr lang="en-US"/>
              <a:t>Facebook Own Posts Table | 13 groups and 33 profiles - 2 of 3</a:t>
            </a:r>
          </a:p>
        </p:txBody>
      </p:sp>
      <p:graphicFrame>
        <p:nvGraphicFramePr>
          <p:cNvPr id="5" name="Table Placeholder 4">
            <a:extLst>
              <a:ext uri="{FF2B5EF4-FFF2-40B4-BE49-F238E27FC236}">
                <a16:creationId xmlns:a16="http://schemas.microsoft.com/office/drawing/2014/main" id="{53570AA5-3A98-4BE6-8FCF-579ECF401DED}"/>
              </a:ext>
            </a:extLst>
          </p:cNvPr>
          <p:cNvGraphicFramePr>
            <a:graphicFrameLocks noGrp="1"/>
          </p:cNvGraphicFramePr>
          <p:nvPr>
            <p:ph type="tbl" sz="quarter" idx="13"/>
            <p:extLst>
              <p:ext uri="{D42A27DB-BD31-4B8C-83A1-F6EECF244321}">
                <p14:modId xmlns:p14="http://schemas.microsoft.com/office/powerpoint/2010/main" val="1691118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47925390"/>
                    </a:ext>
                  </a:extLst>
                </a:gridCol>
                <a:gridCol w="1152144">
                  <a:extLst>
                    <a:ext uri="{9D8B030D-6E8A-4147-A177-3AD203B41FA5}">
                      <a16:colId xmlns:a16="http://schemas.microsoft.com/office/drawing/2014/main" val="815392961"/>
                    </a:ext>
                  </a:extLst>
                </a:gridCol>
                <a:gridCol w="576072">
                  <a:extLst>
                    <a:ext uri="{9D8B030D-6E8A-4147-A177-3AD203B41FA5}">
                      <a16:colId xmlns:a16="http://schemas.microsoft.com/office/drawing/2014/main" val="3225588580"/>
                    </a:ext>
                  </a:extLst>
                </a:gridCol>
                <a:gridCol w="576072">
                  <a:extLst>
                    <a:ext uri="{9D8B030D-6E8A-4147-A177-3AD203B41FA5}">
                      <a16:colId xmlns:a16="http://schemas.microsoft.com/office/drawing/2014/main" val="947961595"/>
                    </a:ext>
                  </a:extLst>
                </a:gridCol>
                <a:gridCol w="576072">
                  <a:extLst>
                    <a:ext uri="{9D8B030D-6E8A-4147-A177-3AD203B41FA5}">
                      <a16:colId xmlns:a16="http://schemas.microsoft.com/office/drawing/2014/main" val="2733712978"/>
                    </a:ext>
                  </a:extLst>
                </a:gridCol>
                <a:gridCol w="576072">
                  <a:extLst>
                    <a:ext uri="{9D8B030D-6E8A-4147-A177-3AD203B41FA5}">
                      <a16:colId xmlns:a16="http://schemas.microsoft.com/office/drawing/2014/main" val="3537940074"/>
                    </a:ext>
                  </a:extLst>
                </a:gridCol>
                <a:gridCol w="576072">
                  <a:extLst>
                    <a:ext uri="{9D8B030D-6E8A-4147-A177-3AD203B41FA5}">
                      <a16:colId xmlns:a16="http://schemas.microsoft.com/office/drawing/2014/main" val="894719943"/>
                    </a:ext>
                  </a:extLst>
                </a:gridCol>
                <a:gridCol w="576072">
                  <a:extLst>
                    <a:ext uri="{9D8B030D-6E8A-4147-A177-3AD203B41FA5}">
                      <a16:colId xmlns:a16="http://schemas.microsoft.com/office/drawing/2014/main" val="661218017"/>
                    </a:ext>
                  </a:extLst>
                </a:gridCol>
                <a:gridCol w="576072">
                  <a:extLst>
                    <a:ext uri="{9D8B030D-6E8A-4147-A177-3AD203B41FA5}">
                      <a16:colId xmlns:a16="http://schemas.microsoft.com/office/drawing/2014/main" val="3193897488"/>
                    </a:ext>
                  </a:extLst>
                </a:gridCol>
                <a:gridCol w="576072">
                  <a:extLst>
                    <a:ext uri="{9D8B030D-6E8A-4147-A177-3AD203B41FA5}">
                      <a16:colId xmlns:a16="http://schemas.microsoft.com/office/drawing/2014/main" val="534661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4276738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04/10/2026 13:01:49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04/10/2026 13:01:49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77147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04/08/2026 04:37:49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04/08/2026 04:37:49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616643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03/09/2026 11:01:01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03/09/2026 11:01:01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675646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02/17/2026 15:31:03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02/17/2026 15:31:03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991986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02/17/2026 15:31:03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02/17/2026 15:31:03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890784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02/16/2026 13:00:08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02/16/2026 13:00:08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393947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02/16/2026 11:01:10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02/16/2026 11:01:10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60068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02/13/2026 09:21:22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02/13/2026 09:21:22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540234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02/10/2026 11:00:25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02/10/2026 11:00:25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686448921"/>
                  </a:ext>
                </a:extLst>
              </a:tr>
            </a:tbl>
          </a:graphicData>
        </a:graphic>
      </p:graphicFrame>
      <p:sp>
        <p:nvSpPr>
          <p:cNvPr id="4" name="Text Placeholder 3">
            <a:extLst>
              <a:ext uri="{FF2B5EF4-FFF2-40B4-BE49-F238E27FC236}">
                <a16:creationId xmlns:a16="http://schemas.microsoft.com/office/drawing/2014/main" id="{EA2E9ED8-CE58-409A-9A3C-DAE630710826}"/>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26515571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9D806-F899-4C37-88F5-0664D7528C77}"/>
              </a:ext>
            </a:extLst>
          </p:cNvPr>
          <p:cNvSpPr>
            <a:spLocks noGrp="1"/>
          </p:cNvSpPr>
          <p:nvPr>
            <p:ph type="title"/>
          </p:nvPr>
        </p:nvSpPr>
        <p:spPr/>
        <p:txBody>
          <a:bodyPr/>
          <a:lstStyle/>
          <a:p>
            <a:r>
              <a:rPr lang="en-US"/>
              <a:t>Facebook Own Posts Table | 13 groups and 33 profiles - 3 of 3</a:t>
            </a:r>
          </a:p>
        </p:txBody>
      </p:sp>
      <p:graphicFrame>
        <p:nvGraphicFramePr>
          <p:cNvPr id="5" name="Table Placeholder 4">
            <a:extLst>
              <a:ext uri="{FF2B5EF4-FFF2-40B4-BE49-F238E27FC236}">
                <a16:creationId xmlns:a16="http://schemas.microsoft.com/office/drawing/2014/main" id="{30D9FA4F-8FEC-4D24-A03B-01853A6482D3}"/>
              </a:ext>
            </a:extLst>
          </p:cNvPr>
          <p:cNvGraphicFramePr>
            <a:graphicFrameLocks noGrp="1"/>
          </p:cNvGraphicFramePr>
          <p:nvPr>
            <p:ph type="tbl" sz="quarter" idx="13"/>
            <p:extLst>
              <p:ext uri="{D42A27DB-BD31-4B8C-83A1-F6EECF244321}">
                <p14:modId xmlns:p14="http://schemas.microsoft.com/office/powerpoint/2010/main" val="2124482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80959601"/>
                    </a:ext>
                  </a:extLst>
                </a:gridCol>
                <a:gridCol w="1152144">
                  <a:extLst>
                    <a:ext uri="{9D8B030D-6E8A-4147-A177-3AD203B41FA5}">
                      <a16:colId xmlns:a16="http://schemas.microsoft.com/office/drawing/2014/main" val="3270690841"/>
                    </a:ext>
                  </a:extLst>
                </a:gridCol>
                <a:gridCol w="576072">
                  <a:extLst>
                    <a:ext uri="{9D8B030D-6E8A-4147-A177-3AD203B41FA5}">
                      <a16:colId xmlns:a16="http://schemas.microsoft.com/office/drawing/2014/main" val="2448459138"/>
                    </a:ext>
                  </a:extLst>
                </a:gridCol>
                <a:gridCol w="576072">
                  <a:extLst>
                    <a:ext uri="{9D8B030D-6E8A-4147-A177-3AD203B41FA5}">
                      <a16:colId xmlns:a16="http://schemas.microsoft.com/office/drawing/2014/main" val="75429649"/>
                    </a:ext>
                  </a:extLst>
                </a:gridCol>
                <a:gridCol w="576072">
                  <a:extLst>
                    <a:ext uri="{9D8B030D-6E8A-4147-A177-3AD203B41FA5}">
                      <a16:colId xmlns:a16="http://schemas.microsoft.com/office/drawing/2014/main" val="2064570507"/>
                    </a:ext>
                  </a:extLst>
                </a:gridCol>
                <a:gridCol w="576072">
                  <a:extLst>
                    <a:ext uri="{9D8B030D-6E8A-4147-A177-3AD203B41FA5}">
                      <a16:colId xmlns:a16="http://schemas.microsoft.com/office/drawing/2014/main" val="3971217536"/>
                    </a:ext>
                  </a:extLst>
                </a:gridCol>
                <a:gridCol w="576072">
                  <a:extLst>
                    <a:ext uri="{9D8B030D-6E8A-4147-A177-3AD203B41FA5}">
                      <a16:colId xmlns:a16="http://schemas.microsoft.com/office/drawing/2014/main" val="1426831418"/>
                    </a:ext>
                  </a:extLst>
                </a:gridCol>
                <a:gridCol w="576072">
                  <a:extLst>
                    <a:ext uri="{9D8B030D-6E8A-4147-A177-3AD203B41FA5}">
                      <a16:colId xmlns:a16="http://schemas.microsoft.com/office/drawing/2014/main" val="315685677"/>
                    </a:ext>
                  </a:extLst>
                </a:gridCol>
                <a:gridCol w="576072">
                  <a:extLst>
                    <a:ext uri="{9D8B030D-6E8A-4147-A177-3AD203B41FA5}">
                      <a16:colId xmlns:a16="http://schemas.microsoft.com/office/drawing/2014/main" val="2673075121"/>
                    </a:ext>
                  </a:extLst>
                </a:gridCol>
                <a:gridCol w="576072">
                  <a:extLst>
                    <a:ext uri="{9D8B030D-6E8A-4147-A177-3AD203B41FA5}">
                      <a16:colId xmlns:a16="http://schemas.microsoft.com/office/drawing/2014/main" val="3816133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316116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02/05/2026 07:45:42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02/05/2026 07:45:42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144459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02/04/2026 11:00:19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02/04/2026 11:00:19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324917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01/19/2026 10:01:13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01/19/2026 10:01:13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77186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01/19/2026 10:01:07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01/19/2026 10:01:07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843976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01/17/2026 10:02:01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01/17/2026 10:02:01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120218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01/08/2026 15:30:39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01/08/2026 15:30:39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336155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01/08/2026 15:30:36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01/08/2026 15:30:36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338709449"/>
                  </a:ext>
                </a:extLst>
              </a:tr>
            </a:tbl>
          </a:graphicData>
        </a:graphic>
      </p:graphicFrame>
      <p:sp>
        <p:nvSpPr>
          <p:cNvPr id="4" name="Text Placeholder 3">
            <a:extLst>
              <a:ext uri="{FF2B5EF4-FFF2-40B4-BE49-F238E27FC236}">
                <a16:creationId xmlns:a16="http://schemas.microsoft.com/office/drawing/2014/main" id="{BF235656-05FA-4FEC-8531-A60544897E7B}"/>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20058747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527D4-E764-44A6-A0E4-2BE7013E1548}"/>
              </a:ext>
            </a:extLst>
          </p:cNvPr>
          <p:cNvSpPr>
            <a:spLocks noGrp="1"/>
          </p:cNvSpPr>
          <p:nvPr>
            <p:ph type="title"/>
          </p:nvPr>
        </p:nvSpPr>
        <p:spPr/>
        <p:txBody>
          <a:bodyPr/>
          <a:lstStyle/>
          <a:p>
            <a:r>
              <a:rPr lang="en-US"/>
              <a:t>Facebook Post Tag Performance | 13 groups and 33 profiles</a:t>
            </a:r>
          </a:p>
        </p:txBody>
      </p:sp>
      <p:graphicFrame>
        <p:nvGraphicFramePr>
          <p:cNvPr id="5" name="Table Placeholder 4">
            <a:extLst>
              <a:ext uri="{FF2B5EF4-FFF2-40B4-BE49-F238E27FC236}">
                <a16:creationId xmlns:a16="http://schemas.microsoft.com/office/drawing/2014/main" id="{A459F17D-4547-4715-85CC-B833DE7E45FF}"/>
              </a:ext>
            </a:extLst>
          </p:cNvPr>
          <p:cNvGraphicFramePr>
            <a:graphicFrameLocks noGrp="1"/>
          </p:cNvGraphicFramePr>
          <p:nvPr>
            <p:ph type="tbl" sz="quarter" idx="13"/>
            <p:extLst>
              <p:ext uri="{D42A27DB-BD31-4B8C-83A1-F6EECF244321}">
                <p14:modId xmlns:p14="http://schemas.microsoft.com/office/powerpoint/2010/main" val="3120180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786958035"/>
                    </a:ext>
                  </a:extLst>
                </a:gridCol>
                <a:gridCol w="576072">
                  <a:extLst>
                    <a:ext uri="{9D8B030D-6E8A-4147-A177-3AD203B41FA5}">
                      <a16:colId xmlns:a16="http://schemas.microsoft.com/office/drawing/2014/main" val="1429538235"/>
                    </a:ext>
                  </a:extLst>
                </a:gridCol>
                <a:gridCol w="576072">
                  <a:extLst>
                    <a:ext uri="{9D8B030D-6E8A-4147-A177-3AD203B41FA5}">
                      <a16:colId xmlns:a16="http://schemas.microsoft.com/office/drawing/2014/main" val="271262040"/>
                    </a:ext>
                  </a:extLst>
                </a:gridCol>
                <a:gridCol w="576072">
                  <a:extLst>
                    <a:ext uri="{9D8B030D-6E8A-4147-A177-3AD203B41FA5}">
                      <a16:colId xmlns:a16="http://schemas.microsoft.com/office/drawing/2014/main" val="526559293"/>
                    </a:ext>
                  </a:extLst>
                </a:gridCol>
                <a:gridCol w="576072">
                  <a:extLst>
                    <a:ext uri="{9D8B030D-6E8A-4147-A177-3AD203B41FA5}">
                      <a16:colId xmlns:a16="http://schemas.microsoft.com/office/drawing/2014/main" val="179388409"/>
                    </a:ext>
                  </a:extLst>
                </a:gridCol>
                <a:gridCol w="576072">
                  <a:extLst>
                    <a:ext uri="{9D8B030D-6E8A-4147-A177-3AD203B41FA5}">
                      <a16:colId xmlns:a16="http://schemas.microsoft.com/office/drawing/2014/main" val="2226414491"/>
                    </a:ext>
                  </a:extLst>
                </a:gridCol>
                <a:gridCol w="576072">
                  <a:extLst>
                    <a:ext uri="{9D8B030D-6E8A-4147-A177-3AD203B41FA5}">
                      <a16:colId xmlns:a16="http://schemas.microsoft.com/office/drawing/2014/main" val="3678651721"/>
                    </a:ext>
                  </a:extLst>
                </a:gridCol>
                <a:gridCol w="576072">
                  <a:extLst>
                    <a:ext uri="{9D8B030D-6E8A-4147-A177-3AD203B41FA5}">
                      <a16:colId xmlns:a16="http://schemas.microsoft.com/office/drawing/2014/main" val="1882953096"/>
                    </a:ext>
                  </a:extLst>
                </a:gridCol>
                <a:gridCol w="576072">
                  <a:extLst>
                    <a:ext uri="{9D8B030D-6E8A-4147-A177-3AD203B41FA5}">
                      <a16:colId xmlns:a16="http://schemas.microsoft.com/office/drawing/2014/main" val="3044670853"/>
                    </a:ext>
                  </a:extLst>
                </a:gridCol>
                <a:gridCol w="576072">
                  <a:extLst>
                    <a:ext uri="{9D8B030D-6E8A-4147-A177-3AD203B41FA5}">
                      <a16:colId xmlns:a16="http://schemas.microsoft.com/office/drawing/2014/main" val="2911025298"/>
                    </a:ext>
                  </a:extLst>
                </a:gridCol>
                <a:gridCol w="576072">
                  <a:extLst>
                    <a:ext uri="{9D8B030D-6E8A-4147-A177-3AD203B41FA5}">
                      <a16:colId xmlns:a16="http://schemas.microsoft.com/office/drawing/2014/main" val="1973704837"/>
                    </a:ext>
                  </a:extLst>
                </a:gridCol>
                <a:gridCol w="576072">
                  <a:extLst>
                    <a:ext uri="{9D8B030D-6E8A-4147-A177-3AD203B41FA5}">
                      <a16:colId xmlns:a16="http://schemas.microsoft.com/office/drawing/2014/main" val="677556660"/>
                    </a:ext>
                  </a:extLst>
                </a:gridCol>
                <a:gridCol w="576072">
                  <a:extLst>
                    <a:ext uri="{9D8B030D-6E8A-4147-A177-3AD203B41FA5}">
                      <a16:colId xmlns:a16="http://schemas.microsoft.com/office/drawing/2014/main" val="970142990"/>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Reactions (Total)</a:t>
                      </a:r>
                    </a:p>
                  </a:txBody>
                  <a:tcPr/>
                </a:tc>
                <a:tc>
                  <a:txBody>
                    <a:bodyPr/>
                    <a:lstStyle/>
                    <a:p>
                      <a:r>
                        <a:rPr lang="en-US" sz="1000"/>
                        <a:t>Reactions (Avg.)</a:t>
                      </a:r>
                    </a:p>
                  </a:txBody>
                  <a:tcPr/>
                </a:tc>
                <a:tc>
                  <a:txBody>
                    <a:bodyPr/>
                    <a:lstStyle/>
                    <a:p>
                      <a:r>
                        <a:rPr lang="en-US" sz="1000"/>
                        <a:t>Likes (Total)</a:t>
                      </a:r>
                    </a:p>
                  </a:txBody>
                  <a:tcPr/>
                </a:tc>
                <a:tc>
                  <a:txBody>
                    <a:bodyPr/>
                    <a:lstStyle/>
                    <a:p>
                      <a:r>
                        <a:rPr lang="en-US" sz="1000"/>
                        <a:t>Likes (Avg.)</a:t>
                      </a:r>
                    </a:p>
                  </a:txBody>
                  <a:tcPr/>
                </a:tc>
                <a:tc>
                  <a:txBody>
                    <a:bodyPr/>
                    <a:lstStyle/>
                    <a:p>
                      <a:r>
                        <a:rPr lang="en-US" sz="1000"/>
                        <a:t>Comments (Total)</a:t>
                      </a:r>
                    </a:p>
                  </a:txBody>
                  <a:tcPr/>
                </a:tc>
                <a:tc>
                  <a:txBody>
                    <a:bodyPr/>
                    <a:lstStyle/>
                    <a:p>
                      <a:r>
                        <a:rPr lang="en-US" sz="1000"/>
                        <a:t>Comments (Avg.)</a:t>
                      </a:r>
                    </a:p>
                  </a:txBody>
                  <a:tcPr/>
                </a:tc>
                <a:tc>
                  <a:txBody>
                    <a:bodyPr/>
                    <a:lstStyle/>
                    <a:p>
                      <a:r>
                        <a:rPr lang="en-US" sz="1000"/>
                        <a:t>Shares (Total)</a:t>
                      </a:r>
                    </a:p>
                  </a:txBody>
                  <a:tcPr/>
                </a:tc>
                <a:tc>
                  <a:txBody>
                    <a:bodyPr/>
                    <a:lstStyle/>
                    <a:p>
                      <a:r>
                        <a:rPr lang="en-US" sz="1000"/>
                        <a:t>Shares (Avg.)</a:t>
                      </a:r>
                    </a:p>
                  </a:txBody>
                  <a:tcPr/>
                </a:tc>
                <a:tc>
                  <a:txBody>
                    <a:bodyPr/>
                    <a:lstStyle/>
                    <a:p>
                      <a:r>
                        <a:rPr lang="en-US" sz="1000"/>
                        <a:t>Interactions (Total)</a:t>
                      </a:r>
                    </a:p>
                  </a:txBody>
                  <a:tcPr/>
                </a:tc>
                <a:tc>
                  <a:txBody>
                    <a:bodyPr/>
                    <a:lstStyle/>
                    <a:p>
                      <a:r>
                        <a:rPr lang="en-US" sz="1000"/>
                        <a:t>Interactions (Avg.)</a:t>
                      </a:r>
                    </a:p>
                  </a:txBody>
                  <a:tcPr/>
                </a:tc>
                <a:tc>
                  <a:txBody>
                    <a:bodyPr/>
                    <a:lstStyle/>
                    <a:p>
                      <a:r>
                        <a:rPr lang="en-US" sz="1000"/>
                        <a:t>I-Rate (Avg.)</a:t>
                      </a:r>
                    </a:p>
                  </a:txBody>
                  <a:tcPr/>
                </a:tc>
                <a:extLst>
                  <a:ext uri="{0D108BD9-81ED-4DB2-BD59-A6C34878D82A}">
                    <a16:rowId xmlns:a16="http://schemas.microsoft.com/office/drawing/2014/main" val="271494881"/>
                  </a:ext>
                </a:extLst>
              </a:tr>
              <a:tr h="370840">
                <a:tc>
                  <a:txBody>
                    <a:bodyPr/>
                    <a:lstStyle/>
                    <a:p>
                      <a:r>
                        <a:rPr lang="en-US" sz="1000"/>
                        <a:t>Cubeo</a:t>
                      </a:r>
                    </a:p>
                  </a:txBody>
                  <a:tcPr/>
                </a:tc>
                <a:tc>
                  <a:txBody>
                    <a:bodyPr/>
                    <a:lstStyle/>
                    <a:p>
                      <a:r>
                        <a:rPr lang="en-US" sz="1000"/>
                        <a:t>325</a:t>
                      </a:r>
                    </a:p>
                  </a:txBody>
                  <a:tcPr/>
                </a:tc>
                <a:tc>
                  <a:txBody>
                    <a:bodyPr/>
                    <a:lstStyle/>
                    <a:p>
                      <a:r>
                        <a:rPr lang="en-US" sz="1000"/>
                        <a:t>27330</a:t>
                      </a:r>
                    </a:p>
                  </a:txBody>
                  <a:tcPr/>
                </a:tc>
                <a:tc>
                  <a:txBody>
                    <a:bodyPr/>
                    <a:lstStyle/>
                    <a:p>
                      <a:r>
                        <a:rPr lang="en-US" sz="1000"/>
                        <a:t>84.092307692308</a:t>
                      </a:r>
                    </a:p>
                  </a:txBody>
                  <a:tcPr/>
                </a:tc>
                <a:tc>
                  <a:txBody>
                    <a:bodyPr/>
                    <a:lstStyle/>
                    <a:p>
                      <a:r>
                        <a:rPr lang="en-US" sz="1000"/>
                        <a:t>25897</a:t>
                      </a:r>
                    </a:p>
                  </a:txBody>
                  <a:tcPr/>
                </a:tc>
                <a:tc>
                  <a:txBody>
                    <a:bodyPr/>
                    <a:lstStyle/>
                    <a:p>
                      <a:r>
                        <a:rPr lang="en-US" sz="1000"/>
                        <a:t>79.683076923077</a:t>
                      </a:r>
                    </a:p>
                  </a:txBody>
                  <a:tcPr/>
                </a:tc>
                <a:tc>
                  <a:txBody>
                    <a:bodyPr/>
                    <a:lstStyle/>
                    <a:p>
                      <a:r>
                        <a:rPr lang="en-US" sz="1000"/>
                        <a:t>252</a:t>
                      </a:r>
                    </a:p>
                  </a:txBody>
                  <a:tcPr/>
                </a:tc>
                <a:tc>
                  <a:txBody>
                    <a:bodyPr/>
                    <a:lstStyle/>
                    <a:p>
                      <a:r>
                        <a:rPr lang="en-US" sz="1000"/>
                        <a:t>0.77538461538462</a:t>
                      </a:r>
                    </a:p>
                  </a:txBody>
                  <a:tcPr/>
                </a:tc>
                <a:tc>
                  <a:txBody>
                    <a:bodyPr/>
                    <a:lstStyle/>
                    <a:p>
                      <a:r>
                        <a:rPr lang="en-US" sz="1000"/>
                        <a:t>711</a:t>
                      </a:r>
                    </a:p>
                  </a:txBody>
                  <a:tcPr/>
                </a:tc>
                <a:tc>
                  <a:txBody>
                    <a:bodyPr/>
                    <a:lstStyle/>
                    <a:p>
                      <a:r>
                        <a:rPr lang="en-US" sz="1000"/>
                        <a:t>2.1876923076923</a:t>
                      </a:r>
                    </a:p>
                  </a:txBody>
                  <a:tcPr/>
                </a:tc>
                <a:tc>
                  <a:txBody>
                    <a:bodyPr/>
                    <a:lstStyle/>
                    <a:p>
                      <a:r>
                        <a:rPr lang="en-US" sz="1000"/>
                        <a:t>28293</a:t>
                      </a:r>
                    </a:p>
                  </a:txBody>
                  <a:tcPr/>
                </a:tc>
                <a:tc>
                  <a:txBody>
                    <a:bodyPr/>
                    <a:lstStyle/>
                    <a:p>
                      <a:r>
                        <a:rPr lang="en-US" sz="1000"/>
                        <a:t>87.055384615385</a:t>
                      </a:r>
                    </a:p>
                  </a:txBody>
                  <a:tcPr/>
                </a:tc>
                <a:tc>
                  <a:txBody>
                    <a:bodyPr/>
                    <a:lstStyle/>
                    <a:p>
                      <a:r>
                        <a:rPr lang="en-US" sz="1000"/>
                        <a:t>0.0109 %</a:t>
                      </a:r>
                    </a:p>
                  </a:txBody>
                  <a:tcPr/>
                </a:tc>
                <a:extLst>
                  <a:ext uri="{0D108BD9-81ED-4DB2-BD59-A6C34878D82A}">
                    <a16:rowId xmlns:a16="http://schemas.microsoft.com/office/drawing/2014/main" val="1713798621"/>
                  </a:ext>
                </a:extLst>
              </a:tr>
            </a:tbl>
          </a:graphicData>
        </a:graphic>
      </p:graphicFrame>
      <p:sp>
        <p:nvSpPr>
          <p:cNvPr id="4" name="Text Placeholder 3">
            <a:extLst>
              <a:ext uri="{FF2B5EF4-FFF2-40B4-BE49-F238E27FC236}">
                <a16:creationId xmlns:a16="http://schemas.microsoft.com/office/drawing/2014/main" id="{55266D81-3085-4D55-AACE-D812CE313DD5}"/>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21548743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1AFD8-9579-4ABE-AEAC-38B3B8D58998}"/>
              </a:ext>
            </a:extLst>
          </p:cNvPr>
          <p:cNvSpPr>
            <a:spLocks noGrp="1"/>
          </p:cNvSpPr>
          <p:nvPr>
            <p:ph type="title"/>
          </p:nvPr>
        </p:nvSpPr>
        <p:spPr/>
        <p:txBody>
          <a:bodyPr/>
          <a:lstStyle/>
          <a:p>
            <a:r>
              <a:rPr lang="en-US"/>
              <a:t>Facebook Post Tag Performance | 13 groups and 33 profiles</a:t>
            </a:r>
          </a:p>
        </p:txBody>
      </p:sp>
      <p:graphicFrame>
        <p:nvGraphicFramePr>
          <p:cNvPr id="5" name="Table Placeholder 4">
            <a:extLst>
              <a:ext uri="{FF2B5EF4-FFF2-40B4-BE49-F238E27FC236}">
                <a16:creationId xmlns:a16="http://schemas.microsoft.com/office/drawing/2014/main" id="{331E5585-4602-425C-B4D1-3D08E3F63EFC}"/>
              </a:ext>
            </a:extLst>
          </p:cNvPr>
          <p:cNvGraphicFramePr>
            <a:graphicFrameLocks noGrp="1"/>
          </p:cNvGraphicFramePr>
          <p:nvPr>
            <p:ph type="tbl" sz="quarter" idx="13"/>
            <p:extLst>
              <p:ext uri="{D42A27DB-BD31-4B8C-83A1-F6EECF244321}">
                <p14:modId xmlns:p14="http://schemas.microsoft.com/office/powerpoint/2010/main" val="2210233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793429834"/>
                    </a:ext>
                  </a:extLst>
                </a:gridCol>
                <a:gridCol w="493776">
                  <a:extLst>
                    <a:ext uri="{9D8B030D-6E8A-4147-A177-3AD203B41FA5}">
                      <a16:colId xmlns:a16="http://schemas.microsoft.com/office/drawing/2014/main" val="2681258908"/>
                    </a:ext>
                  </a:extLst>
                </a:gridCol>
                <a:gridCol w="493776">
                  <a:extLst>
                    <a:ext uri="{9D8B030D-6E8A-4147-A177-3AD203B41FA5}">
                      <a16:colId xmlns:a16="http://schemas.microsoft.com/office/drawing/2014/main" val="4223271768"/>
                    </a:ext>
                  </a:extLst>
                </a:gridCol>
                <a:gridCol w="493776">
                  <a:extLst>
                    <a:ext uri="{9D8B030D-6E8A-4147-A177-3AD203B41FA5}">
                      <a16:colId xmlns:a16="http://schemas.microsoft.com/office/drawing/2014/main" val="913092962"/>
                    </a:ext>
                  </a:extLst>
                </a:gridCol>
                <a:gridCol w="493776">
                  <a:extLst>
                    <a:ext uri="{9D8B030D-6E8A-4147-A177-3AD203B41FA5}">
                      <a16:colId xmlns:a16="http://schemas.microsoft.com/office/drawing/2014/main" val="3884481962"/>
                    </a:ext>
                  </a:extLst>
                </a:gridCol>
                <a:gridCol w="493776">
                  <a:extLst>
                    <a:ext uri="{9D8B030D-6E8A-4147-A177-3AD203B41FA5}">
                      <a16:colId xmlns:a16="http://schemas.microsoft.com/office/drawing/2014/main" val="3143034045"/>
                    </a:ext>
                  </a:extLst>
                </a:gridCol>
                <a:gridCol w="1069848">
                  <a:extLst>
                    <a:ext uri="{9D8B030D-6E8A-4147-A177-3AD203B41FA5}">
                      <a16:colId xmlns:a16="http://schemas.microsoft.com/office/drawing/2014/main" val="3585520509"/>
                    </a:ext>
                  </a:extLst>
                </a:gridCol>
                <a:gridCol w="1069848">
                  <a:extLst>
                    <a:ext uri="{9D8B030D-6E8A-4147-A177-3AD203B41FA5}">
                      <a16:colId xmlns:a16="http://schemas.microsoft.com/office/drawing/2014/main" val="2091886165"/>
                    </a:ext>
                  </a:extLst>
                </a:gridCol>
                <a:gridCol w="493776">
                  <a:extLst>
                    <a:ext uri="{9D8B030D-6E8A-4147-A177-3AD203B41FA5}">
                      <a16:colId xmlns:a16="http://schemas.microsoft.com/office/drawing/2014/main" val="256874796"/>
                    </a:ext>
                  </a:extLst>
                </a:gridCol>
                <a:gridCol w="493776">
                  <a:extLst>
                    <a:ext uri="{9D8B030D-6E8A-4147-A177-3AD203B41FA5}">
                      <a16:colId xmlns:a16="http://schemas.microsoft.com/office/drawing/2014/main" val="1743365197"/>
                    </a:ext>
                  </a:extLst>
                </a:gridCol>
                <a:gridCol w="493776">
                  <a:extLst>
                    <a:ext uri="{9D8B030D-6E8A-4147-A177-3AD203B41FA5}">
                      <a16:colId xmlns:a16="http://schemas.microsoft.com/office/drawing/2014/main" val="1705256823"/>
                    </a:ext>
                  </a:extLst>
                </a:gridCol>
                <a:gridCol w="493776">
                  <a:extLst>
                    <a:ext uri="{9D8B030D-6E8A-4147-A177-3AD203B41FA5}">
                      <a16:colId xmlns:a16="http://schemas.microsoft.com/office/drawing/2014/main" val="1887694739"/>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Reactions (Total)</a:t>
                      </a:r>
                    </a:p>
                  </a:txBody>
                  <a:tcPr/>
                </a:tc>
                <a:tc>
                  <a:txBody>
                    <a:bodyPr/>
                    <a:lstStyle/>
                    <a:p>
                      <a:r>
                        <a:rPr lang="en-US" sz="1000"/>
                        <a:t>Likes (Total)</a:t>
                      </a:r>
                    </a:p>
                  </a:txBody>
                  <a:tcPr/>
                </a:tc>
                <a:tc>
                  <a:txBody>
                    <a:bodyPr/>
                    <a:lstStyle/>
                    <a:p>
                      <a:r>
                        <a:rPr lang="en-US" sz="1000"/>
                        <a:t>Comments (Total)</a:t>
                      </a:r>
                    </a:p>
                  </a:txBody>
                  <a:tcPr/>
                </a:tc>
                <a:tc>
                  <a:txBody>
                    <a:bodyPr/>
                    <a:lstStyle/>
                    <a:p>
                      <a:r>
                        <a:rPr lang="en-US" sz="1000"/>
                        <a:t>Shares (Total)</a:t>
                      </a:r>
                    </a:p>
                  </a:txBody>
                  <a:tcPr/>
                </a:tc>
                <a:tc>
                  <a:txBody>
                    <a:bodyPr/>
                    <a:lstStyle/>
                    <a:p>
                      <a:r>
                        <a:rPr lang="en-US" sz="1000"/>
                        <a:t>Post Media View (Total)</a:t>
                      </a:r>
                    </a:p>
                  </a:txBody>
                  <a:tcPr/>
                </a:tc>
                <a:tc>
                  <a:txBody>
                    <a:bodyPr/>
                    <a:lstStyle/>
                    <a:p>
                      <a:r>
                        <a:rPr lang="en-US" sz="1000"/>
                        <a:t>Post Media View (Avg.)</a:t>
                      </a:r>
                    </a:p>
                  </a:txBody>
                  <a:tcPr/>
                </a:tc>
                <a:tc>
                  <a:txBody>
                    <a:bodyPr/>
                    <a:lstStyle/>
                    <a:p>
                      <a:r>
                        <a:rPr lang="en-US" sz="1000"/>
                        <a:t>Interactions (Total)</a:t>
                      </a:r>
                    </a:p>
                  </a:txBody>
                  <a:tcPr/>
                </a:tc>
                <a:tc>
                  <a:txBody>
                    <a:bodyPr/>
                    <a:lstStyle/>
                    <a:p>
                      <a:r>
                        <a:rPr lang="en-US" sz="1000"/>
                        <a:t>Interactions (Avg.)</a:t>
                      </a:r>
                    </a:p>
                  </a:txBody>
                  <a:tcPr/>
                </a:tc>
                <a:tc>
                  <a:txBody>
                    <a:bodyPr/>
                    <a:lstStyle/>
                    <a:p>
                      <a:r>
                        <a:rPr lang="en-US" sz="1000"/>
                        <a:t>Reach (Avg.)</a:t>
                      </a:r>
                    </a:p>
                  </a:txBody>
                  <a:tcPr/>
                </a:tc>
                <a:tc>
                  <a:txBody>
                    <a:bodyPr/>
                    <a:lstStyle/>
                    <a:p>
                      <a:r>
                        <a:rPr lang="en-US" sz="1000"/>
                        <a:t>I-Rate (Avg.)</a:t>
                      </a:r>
                    </a:p>
                  </a:txBody>
                  <a:tcPr/>
                </a:tc>
                <a:extLst>
                  <a:ext uri="{0D108BD9-81ED-4DB2-BD59-A6C34878D82A}">
                    <a16:rowId xmlns:a16="http://schemas.microsoft.com/office/drawing/2014/main" val="2027622737"/>
                  </a:ext>
                </a:extLst>
              </a:tr>
              <a:tr h="370840">
                <a:tc>
                  <a:txBody>
                    <a:bodyPr/>
                    <a:lstStyle/>
                    <a:p>
                      <a:r>
                        <a:rPr lang="en-US" sz="1000"/>
                        <a:t>Cubeo</a:t>
                      </a:r>
                    </a:p>
                  </a:txBody>
                  <a:tcPr/>
                </a:tc>
                <a:tc>
                  <a:txBody>
                    <a:bodyPr/>
                    <a:lstStyle/>
                    <a:p>
                      <a:r>
                        <a:rPr lang="en-US" sz="1000"/>
                        <a:t>296</a:t>
                      </a:r>
                    </a:p>
                  </a:txBody>
                  <a:tcPr/>
                </a:tc>
                <a:tc>
                  <a:txBody>
                    <a:bodyPr/>
                    <a:lstStyle/>
                    <a:p>
                      <a:r>
                        <a:rPr lang="en-US" sz="1000"/>
                        <a:t>27344</a:t>
                      </a:r>
                    </a:p>
                  </a:txBody>
                  <a:tcPr/>
                </a:tc>
                <a:tc>
                  <a:txBody>
                    <a:bodyPr/>
                    <a:lstStyle/>
                    <a:p>
                      <a:r>
                        <a:rPr lang="en-US" sz="1000"/>
                        <a:t>25801</a:t>
                      </a:r>
                    </a:p>
                  </a:txBody>
                  <a:tcPr/>
                </a:tc>
                <a:tc>
                  <a:txBody>
                    <a:bodyPr/>
                    <a:lstStyle/>
                    <a:p>
                      <a:r>
                        <a:rPr lang="en-US" sz="1000"/>
                        <a:t>252</a:t>
                      </a:r>
                    </a:p>
                  </a:txBody>
                  <a:tcPr/>
                </a:tc>
                <a:tc>
                  <a:txBody>
                    <a:bodyPr/>
                    <a:lstStyle/>
                    <a:p>
                      <a:r>
                        <a:rPr lang="en-US" sz="1000"/>
                        <a:t>619</a:t>
                      </a:r>
                    </a:p>
                  </a:txBody>
                  <a:tcPr/>
                </a:tc>
                <a:tc>
                  <a:txBody>
                    <a:bodyPr/>
                    <a:lstStyle/>
                    <a:p>
                      <a:r>
                        <a:rPr lang="en-US" sz="1000"/>
                        <a:t>1840679</a:t>
                      </a:r>
                    </a:p>
                  </a:txBody>
                  <a:tcPr/>
                </a:tc>
                <a:tc>
                  <a:txBody>
                    <a:bodyPr/>
                    <a:lstStyle/>
                    <a:p>
                      <a:r>
                        <a:rPr lang="en-US" sz="1000"/>
                        <a:t>40903.977777778</a:t>
                      </a:r>
                    </a:p>
                  </a:txBody>
                  <a:tcPr/>
                </a:tc>
                <a:tc>
                  <a:txBody>
                    <a:bodyPr/>
                    <a:lstStyle/>
                    <a:p>
                      <a:r>
                        <a:rPr lang="en-US" sz="1000"/>
                        <a:t>28215</a:t>
                      </a:r>
                    </a:p>
                  </a:txBody>
                  <a:tcPr/>
                </a:tc>
                <a:tc>
                  <a:txBody>
                    <a:bodyPr/>
                    <a:lstStyle/>
                    <a:p>
                      <a:r>
                        <a:rPr lang="en-US" sz="1000"/>
                        <a:t>95.320945945946</a:t>
                      </a:r>
                    </a:p>
                  </a:txBody>
                  <a:tcPr/>
                </a:tc>
                <a:tc>
                  <a:txBody>
                    <a:bodyPr/>
                    <a:lstStyle/>
                    <a:p>
                      <a:r>
                        <a:rPr lang="en-US" sz="1000"/>
                        <a:t>25339.119047619</a:t>
                      </a:r>
                    </a:p>
                  </a:txBody>
                  <a:tcPr/>
                </a:tc>
                <a:tc>
                  <a:txBody>
                    <a:bodyPr/>
                    <a:lstStyle/>
                    <a:p>
                      <a:r>
                        <a:rPr lang="en-US" sz="1000"/>
                        <a:t>0.1347 %</a:t>
                      </a:r>
                    </a:p>
                  </a:txBody>
                  <a:tcPr/>
                </a:tc>
                <a:extLst>
                  <a:ext uri="{0D108BD9-81ED-4DB2-BD59-A6C34878D82A}">
                    <a16:rowId xmlns:a16="http://schemas.microsoft.com/office/drawing/2014/main" val="846494319"/>
                  </a:ext>
                </a:extLst>
              </a:tr>
            </a:tbl>
          </a:graphicData>
        </a:graphic>
      </p:graphicFrame>
      <p:sp>
        <p:nvSpPr>
          <p:cNvPr id="4" name="Text Placeholder 3">
            <a:extLst>
              <a:ext uri="{FF2B5EF4-FFF2-40B4-BE49-F238E27FC236}">
                <a16:creationId xmlns:a16="http://schemas.microsoft.com/office/drawing/2014/main" id="{CE097A6A-D87B-44BD-AE6C-7036D656F392}"/>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28719599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B7C7C-32FA-4A10-B421-FA7D5087D31A}"/>
              </a:ext>
            </a:extLst>
          </p:cNvPr>
          <p:cNvSpPr>
            <a:spLocks noGrp="1"/>
          </p:cNvSpPr>
          <p:nvPr>
            <p:ph type="title"/>
          </p:nvPr>
        </p:nvSpPr>
        <p:spPr/>
        <p:txBody>
          <a:bodyPr/>
          <a:lstStyle/>
          <a:p>
            <a:r>
              <a:rPr lang="en-US"/>
              <a:t>Facebook Private Conversations Table | 13 groups and 33 profiles</a:t>
            </a:r>
          </a:p>
        </p:txBody>
      </p:sp>
      <p:graphicFrame>
        <p:nvGraphicFramePr>
          <p:cNvPr id="5" name="Table Placeholder 4">
            <a:extLst>
              <a:ext uri="{FF2B5EF4-FFF2-40B4-BE49-F238E27FC236}">
                <a16:creationId xmlns:a16="http://schemas.microsoft.com/office/drawing/2014/main" id="{F06DB1B9-1D92-4A24-88EE-18F572B46E8F}"/>
              </a:ext>
            </a:extLst>
          </p:cNvPr>
          <p:cNvGraphicFramePr>
            <a:graphicFrameLocks noGrp="1"/>
          </p:cNvGraphicFramePr>
          <p:nvPr>
            <p:ph type="tbl" sz="quarter" idx="13"/>
            <p:extLst>
              <p:ext uri="{D42A27DB-BD31-4B8C-83A1-F6EECF244321}">
                <p14:modId xmlns:p14="http://schemas.microsoft.com/office/powerpoint/2010/main" val="1606471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80682120"/>
                    </a:ext>
                  </a:extLst>
                </a:gridCol>
                <a:gridCol w="658368">
                  <a:extLst>
                    <a:ext uri="{9D8B030D-6E8A-4147-A177-3AD203B41FA5}">
                      <a16:colId xmlns:a16="http://schemas.microsoft.com/office/drawing/2014/main" val="4172403445"/>
                    </a:ext>
                  </a:extLst>
                </a:gridCol>
                <a:gridCol w="1234440">
                  <a:extLst>
                    <a:ext uri="{9D8B030D-6E8A-4147-A177-3AD203B41FA5}">
                      <a16:colId xmlns:a16="http://schemas.microsoft.com/office/drawing/2014/main" val="2509300202"/>
                    </a:ext>
                  </a:extLst>
                </a:gridCol>
                <a:gridCol w="658368">
                  <a:extLst>
                    <a:ext uri="{9D8B030D-6E8A-4147-A177-3AD203B41FA5}">
                      <a16:colId xmlns:a16="http://schemas.microsoft.com/office/drawing/2014/main" val="154162887"/>
                    </a:ext>
                  </a:extLst>
                </a:gridCol>
                <a:gridCol w="658368">
                  <a:extLst>
                    <a:ext uri="{9D8B030D-6E8A-4147-A177-3AD203B41FA5}">
                      <a16:colId xmlns:a16="http://schemas.microsoft.com/office/drawing/2014/main" val="626552954"/>
                    </a:ext>
                  </a:extLst>
                </a:gridCol>
                <a:gridCol w="658368">
                  <a:extLst>
                    <a:ext uri="{9D8B030D-6E8A-4147-A177-3AD203B41FA5}">
                      <a16:colId xmlns:a16="http://schemas.microsoft.com/office/drawing/2014/main" val="983894232"/>
                    </a:ext>
                  </a:extLst>
                </a:gridCol>
                <a:gridCol w="658368">
                  <a:extLst>
                    <a:ext uri="{9D8B030D-6E8A-4147-A177-3AD203B41FA5}">
                      <a16:colId xmlns:a16="http://schemas.microsoft.com/office/drawing/2014/main" val="1641734"/>
                    </a:ext>
                  </a:extLst>
                </a:gridCol>
                <a:gridCol w="658368">
                  <a:extLst>
                    <a:ext uri="{9D8B030D-6E8A-4147-A177-3AD203B41FA5}">
                      <a16:colId xmlns:a16="http://schemas.microsoft.com/office/drawing/2014/main" val="3618144923"/>
                    </a:ext>
                  </a:extLst>
                </a:gridCol>
              </a:tblGrid>
              <a:tr h="370840">
                <a:tc>
                  <a:txBody>
                    <a:bodyPr/>
                    <a:lstStyle/>
                    <a:p>
                      <a:r>
                        <a:rPr lang="en-US" sz="1000"/>
                        <a:t>Message</a:t>
                      </a:r>
                    </a:p>
                  </a:txBody>
                  <a:tcPr/>
                </a:tc>
                <a:tc>
                  <a:txBody>
                    <a:bodyPr/>
                    <a:lstStyle/>
                    <a:p>
                      <a:r>
                        <a:rPr lang="en-US" sz="1000"/>
                        <a:t>Folder</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Page Messages</a:t>
                      </a:r>
                    </a:p>
                  </a:txBody>
                  <a:tcPr/>
                </a:tc>
                <a:tc>
                  <a:txBody>
                    <a:bodyPr/>
                    <a:lstStyle/>
                    <a:p>
                      <a:r>
                        <a:rPr lang="en-US" sz="1000"/>
                        <a:t>User Messages</a:t>
                      </a:r>
                    </a:p>
                  </a:txBody>
                  <a:tcPr/>
                </a:tc>
                <a:tc>
                  <a:txBody>
                    <a:bodyPr/>
                    <a:lstStyle/>
                    <a:p>
                      <a:r>
                        <a:rPr lang="en-US" sz="1000"/>
                        <a:t>Unread Messages</a:t>
                      </a:r>
                    </a:p>
                  </a:txBody>
                  <a:tcPr/>
                </a:tc>
                <a:tc>
                  <a:txBody>
                    <a:bodyPr/>
                    <a:lstStyle/>
                    <a:p>
                      <a:r>
                        <a:rPr lang="en-US" sz="1000"/>
                        <a:t>Response Time</a:t>
                      </a:r>
                    </a:p>
                  </a:txBody>
                  <a:tcPr/>
                </a:tc>
                <a:extLst>
                  <a:ext uri="{0D108BD9-81ED-4DB2-BD59-A6C34878D82A}">
                    <a16:rowId xmlns:a16="http://schemas.microsoft.com/office/drawing/2014/main" val="1153609757"/>
                  </a:ext>
                </a:extLst>
              </a:tr>
              <a:tr h="370840">
                <a:tc>
                  <a:txBody>
                    <a:bodyPr/>
                    <a:lstStyle/>
                    <a:p>
                      <a:r>
                        <a:rPr lang="en-US" sz="1000" b="1"/>
                        <a:t>GROHE Grohe Global</a:t>
                      </a:r>
                      <a:r>
                        <a:rPr lang="en-US" sz="1000"/>
                        <a:t> got a message by </a:t>
                      </a:r>
                      <a:r>
                        <a:rPr lang="en-US" sz="1000" b="1"/>
                        <a:t>Ali Shendi - 2025-10-01 17:02:55 .</a:t>
                      </a:r>
                      <a:r>
                        <a:rPr lang="en-US" sz="1000"/>
                        <a:t>
 {message}</a:t>
                      </a:r>
                    </a:p>
                  </a:txBody>
                  <a:tcPr/>
                </a:tc>
                <a:tc>
                  <a:txBody>
                    <a:bodyPr/>
                    <a:lstStyle/>
                    <a:p>
                      <a:r>
                        <a:rPr lang="en-US" sz="1000"/>
                        <a:t>Inbox</a:t>
                      </a:r>
                    </a:p>
                  </a:txBody>
                  <a:tcPr/>
                </a:tc>
                <a:tc>
                  <a:txBody>
                    <a:bodyPr/>
                    <a:lstStyle/>
                    <a:p>
                      <a:r>
                        <a:rPr lang="en-US" sz="1000"/>
                        <a:t>Hello, apologies for the wait, we´d love to help but you´ve reached us outside of our business hours.
A colleague will get in touch with you as soon as possible!
In the meantime, you´ll find many useful tips here: 
https://www.grohe.co.uk/en_gb/service-con-pro/faq-s/faq-overview-con/ 
Best regards,
Your GROHE Social Team</a:t>
                      </a:r>
                    </a:p>
                  </a:txBody>
                  <a:tcPr/>
                </a:tc>
                <a:tc>
                  <a:txBody>
                    <a:bodyPr/>
                    <a:lstStyle/>
                    <a:p>
                      <a:r>
                        <a:rPr lang="en-US" sz="1000"/>
                        <a:t>5</a:t>
                      </a:r>
                    </a:p>
                  </a:txBody>
                  <a:tcPr/>
                </a:tc>
                <a:tc>
                  <a:txBody>
                    <a:bodyPr/>
                    <a:lstStyle/>
                    <a:p>
                      <a:r>
                        <a:rPr lang="en-US" sz="1000"/>
                        <a:t>3</a:t>
                      </a:r>
                    </a:p>
                  </a:txBody>
                  <a:tcPr/>
                </a:tc>
                <a:tc>
                  <a:txBody>
                    <a:bodyPr/>
                    <a:lstStyle/>
                    <a:p>
                      <a:r>
                        <a:rPr lang="en-US" sz="1000"/>
                        <a:t>2</a:t>
                      </a:r>
                    </a:p>
                  </a:txBody>
                  <a:tcPr/>
                </a:tc>
                <a:tc>
                  <a:txBody>
                    <a:bodyPr/>
                    <a:lstStyle/>
                    <a:p>
                      <a:r>
                        <a:rPr lang="en-US" sz="1000"/>
                        <a:t>5</a:t>
                      </a:r>
                    </a:p>
                  </a:txBody>
                  <a:tcPr/>
                </a:tc>
                <a:tc>
                  <a:txBody>
                    <a:bodyPr/>
                    <a:lstStyle/>
                    <a:p>
                      <a:r>
                        <a:rPr lang="en-US" sz="1000"/>
                        <a:t>10/01/2025 17:02:58</a:t>
                      </a:r>
                    </a:p>
                  </a:txBody>
                  <a:tcPr/>
                </a:tc>
                <a:extLst>
                  <a:ext uri="{0D108BD9-81ED-4DB2-BD59-A6C34878D82A}">
                    <a16:rowId xmlns:a16="http://schemas.microsoft.com/office/drawing/2014/main" val="1017507670"/>
                  </a:ext>
                </a:extLst>
              </a:tr>
              <a:tr h="370840">
                <a:tc>
                  <a:txBody>
                    <a:bodyPr/>
                    <a:lstStyle/>
                    <a:p>
                      <a:r>
                        <a:rPr lang="en-US" sz="1000" b="1"/>
                        <a:t>GROHE PL</a:t>
                      </a:r>
                      <a:r>
                        <a:rPr lang="en-US" sz="1000"/>
                        <a:t> got a message by </a:t>
                      </a:r>
                      <a:r>
                        <a:rPr lang="en-US" sz="1000" b="1"/>
                        <a:t>Arkadiusz Jaroszyński - 2025-04-03 13:52:16 .</a:t>
                      </a:r>
                      <a:r>
                        <a:rPr lang="en-US" sz="1000"/>
                        <a:t>
 {message}</a:t>
                      </a:r>
                    </a:p>
                  </a:txBody>
                  <a:tcPr/>
                </a:tc>
                <a:tc>
                  <a:txBody>
                    <a:bodyPr/>
                    <a:lstStyle/>
                    <a:p>
                      <a:r>
                        <a:rPr lang="en-US" sz="1000"/>
                        <a:t>Inbox</a:t>
                      </a:r>
                    </a:p>
                  </a:txBody>
                  <a:tcPr/>
                </a:tc>
                <a:tc>
                  <a:txBody>
                    <a:bodyPr/>
                    <a:lstStyle/>
                    <a:p>
                      <a:r>
                        <a:rPr lang="pl-PL" sz="1000"/>
                        <a:t>Dzień dobry :) Arkadiusz, jeśli chodzi o gotowe zestawy polecamy zestaw do montażu podtynkowego GROHE CUBEO: https://www.grohe.pl/pl_pl/podtynkowy-zestaw-prysznicowy-z-deszczownic-tempesta-250-1053362430.html. Możesz również samodzielnie skomponować zestaw, w tym celu zapraszamy do zapoznania się z katalogiem, gdzie przy każdym produkcie masz umieszczone dostępne wersje kolorystyczne: https://flip-catalogue.grohe.com/pl_pl/MPL_Poland_2025_pl-pl/index.html. Pozdrawiamy serdecznie</a:t>
                      </a:r>
                      <a:endParaRPr lang="en-US" sz="1000"/>
                    </a:p>
                  </a:txBody>
                  <a:tcPr/>
                </a:tc>
                <a:tc>
                  <a:txBody>
                    <a:bodyPr/>
                    <a:lstStyle/>
                    <a:p>
                      <a:r>
                        <a:rPr lang="en-US" sz="1000"/>
                        <a:t>2</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04/04/2025 08:01:36</a:t>
                      </a:r>
                    </a:p>
                  </a:txBody>
                  <a:tcPr/>
                </a:tc>
                <a:extLst>
                  <a:ext uri="{0D108BD9-81ED-4DB2-BD59-A6C34878D82A}">
                    <a16:rowId xmlns:a16="http://schemas.microsoft.com/office/drawing/2014/main" val="2422339585"/>
                  </a:ext>
                </a:extLst>
              </a:tr>
            </a:tbl>
          </a:graphicData>
        </a:graphic>
      </p:graphicFrame>
      <p:sp>
        <p:nvSpPr>
          <p:cNvPr id="4" name="Text Placeholder 3">
            <a:extLst>
              <a:ext uri="{FF2B5EF4-FFF2-40B4-BE49-F238E27FC236}">
                <a16:creationId xmlns:a16="http://schemas.microsoft.com/office/drawing/2014/main" id="{1CB5A5A5-CC4C-4BB5-8D2B-3CC6926497D4}"/>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366463902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5BF2E-BBC7-4864-92E4-CEF2973D8E44}"/>
              </a:ext>
            </a:extLst>
          </p:cNvPr>
          <p:cNvSpPr>
            <a:spLocks noGrp="1"/>
          </p:cNvSpPr>
          <p:nvPr>
            <p:ph type="title"/>
          </p:nvPr>
        </p:nvSpPr>
        <p:spPr/>
        <p:txBody>
          <a:bodyPr/>
          <a:lstStyle/>
          <a:p>
            <a:r>
              <a:rPr lang="en-US"/>
              <a:t>Facebook Page Post Reach Table | 13 groups and 33 profiles - 1 of 3</a:t>
            </a:r>
          </a:p>
        </p:txBody>
      </p:sp>
      <p:graphicFrame>
        <p:nvGraphicFramePr>
          <p:cNvPr id="5" name="Table Placeholder 4">
            <a:extLst>
              <a:ext uri="{FF2B5EF4-FFF2-40B4-BE49-F238E27FC236}">
                <a16:creationId xmlns:a16="http://schemas.microsoft.com/office/drawing/2014/main" id="{BC695484-A69C-4FC4-97A1-93F2A00B4CB9}"/>
              </a:ext>
            </a:extLst>
          </p:cNvPr>
          <p:cNvGraphicFramePr>
            <a:graphicFrameLocks noGrp="1"/>
          </p:cNvGraphicFramePr>
          <p:nvPr>
            <p:ph type="tbl" sz="quarter" idx="13"/>
            <p:extLst>
              <p:ext uri="{D42A27DB-BD31-4B8C-83A1-F6EECF244321}">
                <p14:modId xmlns:p14="http://schemas.microsoft.com/office/powerpoint/2010/main" val="3629891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96447051"/>
                    </a:ext>
                  </a:extLst>
                </a:gridCol>
                <a:gridCol w="1645920">
                  <a:extLst>
                    <a:ext uri="{9D8B030D-6E8A-4147-A177-3AD203B41FA5}">
                      <a16:colId xmlns:a16="http://schemas.microsoft.com/office/drawing/2014/main" val="4150247982"/>
                    </a:ext>
                  </a:extLst>
                </a:gridCol>
                <a:gridCol w="1645920">
                  <a:extLst>
                    <a:ext uri="{9D8B030D-6E8A-4147-A177-3AD203B41FA5}">
                      <a16:colId xmlns:a16="http://schemas.microsoft.com/office/drawing/2014/main" val="1625270024"/>
                    </a:ext>
                  </a:extLst>
                </a:gridCol>
                <a:gridCol w="1645920">
                  <a:extLst>
                    <a:ext uri="{9D8B030D-6E8A-4147-A177-3AD203B41FA5}">
                      <a16:colId xmlns:a16="http://schemas.microsoft.com/office/drawing/2014/main" val="3576356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 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- 28 Days</a:t>
                      </a:r>
                    </a:p>
                  </a:txBody>
                  <a:tcPr/>
                </a:tc>
                <a:extLst>
                  <a:ext uri="{0D108BD9-81ED-4DB2-BD59-A6C34878D82A}">
                    <a16:rowId xmlns:a16="http://schemas.microsoft.com/office/drawing/2014/main" val="1531469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Lixil Global 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334589</a:t>
                      </a:r>
                    </a:p>
                  </a:txBody>
                  <a:tcPr/>
                </a:tc>
                <a:extLst>
                  <a:ext uri="{0D108BD9-81ED-4DB2-BD59-A6C34878D82A}">
                    <a16:rowId xmlns:a16="http://schemas.microsoft.com/office/drawing/2014/main" val="769026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Grohekg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extLst>
                  <a:ext uri="{0D108BD9-81ED-4DB2-BD59-A6C34878D82A}">
                    <a16:rowId xmlns:a16="http://schemas.microsoft.com/office/drawing/2014/main" val="2735341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a:t>
                      </a:r>
                      <a:r>
                        <a:rPr kumimoji="0" lang="az-Cyrl-AZ" sz="1000" b="0" i="0" u="none" strike="noStrike" kern="1200" cap="none" spc="0" normalizeH="0" baseline="0" noProof="0">
                          <a:ln>
                            <a:noFill/>
                          </a:ln>
                          <a:solidFill>
                            <a:prstClr val="black"/>
                          </a:solidFill>
                          <a:effectLst/>
                          <a:uLnTx/>
                          <a:uFillTx/>
                          <a:latin typeface="Calibri"/>
                          <a:ea typeface="+mn-ea"/>
                          <a:cs typeface="+mn-cs"/>
                        </a:rPr>
                        <a:t>Узбекистан </a:t>
                      </a:r>
                      <a:r>
                        <a:rPr kumimoji="0" lang="en-US" sz="1000" b="0" i="0" u="none" strike="noStrike" kern="1200" cap="none" spc="0" normalizeH="0" baseline="0" noProof="0">
                          <a:ln>
                            <a:noFill/>
                          </a:ln>
                          <a:solidFill>
                            <a:prstClr val="black"/>
                          </a:solidFill>
                          <a:effectLst/>
                          <a:uLnTx/>
                          <a:uFillTx/>
                          <a:latin typeface="Calibri"/>
                          <a:ea typeface="+mn-ea"/>
                          <a:cs typeface="+mn-cs"/>
                        </a:rPr>
                        <a:t>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792606</a:t>
                      </a:r>
                    </a:p>
                  </a:txBody>
                  <a:tcPr/>
                </a:tc>
                <a:extLst>
                  <a:ext uri="{0D108BD9-81ED-4DB2-BD59-A6C34878D82A}">
                    <a16:rowId xmlns:a16="http://schemas.microsoft.com/office/drawing/2014/main" val="1099008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123346</a:t>
                      </a:r>
                    </a:p>
                  </a:txBody>
                  <a:tcPr/>
                </a:tc>
                <a:extLst>
                  <a:ext uri="{0D108BD9-81ED-4DB2-BD59-A6C34878D82A}">
                    <a16:rowId xmlns:a16="http://schemas.microsoft.com/office/drawing/2014/main" val="488794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381711</a:t>
                      </a:r>
                    </a:p>
                  </a:txBody>
                  <a:tcPr/>
                </a:tc>
                <a:extLst>
                  <a:ext uri="{0D108BD9-81ED-4DB2-BD59-A6C34878D82A}">
                    <a16:rowId xmlns:a16="http://schemas.microsoft.com/office/drawing/2014/main" val="2390539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Ukraine 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5610</a:t>
                      </a:r>
                    </a:p>
                  </a:txBody>
                  <a:tcPr/>
                </a:tc>
                <a:extLst>
                  <a:ext uri="{0D108BD9-81ED-4DB2-BD59-A6C34878D82A}">
                    <a16:rowId xmlns:a16="http://schemas.microsoft.com/office/drawing/2014/main" val="1294443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1489291</a:t>
                      </a:r>
                    </a:p>
                  </a:txBody>
                  <a:tcPr/>
                </a:tc>
                <a:extLst>
                  <a:ext uri="{0D108BD9-81ED-4DB2-BD59-A6C34878D82A}">
                    <a16:rowId xmlns:a16="http://schemas.microsoft.com/office/drawing/2014/main" val="429223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1285592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4758332</a:t>
                      </a:r>
                    </a:p>
                  </a:txBody>
                  <a:tcPr/>
                </a:tc>
                <a:extLst>
                  <a:ext uri="{0D108BD9-81ED-4DB2-BD59-A6C34878D82A}">
                    <a16:rowId xmlns:a16="http://schemas.microsoft.com/office/drawing/2014/main" val="3044048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Slovenia SL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55369</a:t>
                      </a:r>
                    </a:p>
                  </a:txBody>
                  <a:tcPr/>
                </a:tc>
                <a:extLst>
                  <a:ext uri="{0D108BD9-81ED-4DB2-BD59-A6C34878D82A}">
                    <a16:rowId xmlns:a16="http://schemas.microsoft.com/office/drawing/2014/main" val="2209585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extLst>
                  <a:ext uri="{0D108BD9-81ED-4DB2-BD59-A6C34878D82A}">
                    <a16:rowId xmlns:a16="http://schemas.microsoft.com/office/drawing/2014/main" val="1828245384"/>
                  </a:ext>
                </a:extLst>
              </a:tr>
            </a:tbl>
          </a:graphicData>
        </a:graphic>
      </p:graphicFrame>
      <p:sp>
        <p:nvSpPr>
          <p:cNvPr id="4" name="Text Placeholder 3">
            <a:extLst>
              <a:ext uri="{FF2B5EF4-FFF2-40B4-BE49-F238E27FC236}">
                <a16:creationId xmlns:a16="http://schemas.microsoft.com/office/drawing/2014/main" id="{7E5321B0-1B74-4824-84D4-04219449C25D}"/>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10369047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4B37D-CEF4-4B55-A1F8-DD3F93903BC1}"/>
              </a:ext>
            </a:extLst>
          </p:cNvPr>
          <p:cNvSpPr>
            <a:spLocks noGrp="1"/>
          </p:cNvSpPr>
          <p:nvPr>
            <p:ph type="title"/>
          </p:nvPr>
        </p:nvSpPr>
        <p:spPr/>
        <p:txBody>
          <a:bodyPr/>
          <a:lstStyle/>
          <a:p>
            <a:r>
              <a:rPr lang="en-US"/>
              <a:t>Facebook Page Post Reach Table | 13 groups and 33 profiles - 2 of 3</a:t>
            </a:r>
          </a:p>
        </p:txBody>
      </p:sp>
      <p:graphicFrame>
        <p:nvGraphicFramePr>
          <p:cNvPr id="5" name="Table Placeholder 4">
            <a:extLst>
              <a:ext uri="{FF2B5EF4-FFF2-40B4-BE49-F238E27FC236}">
                <a16:creationId xmlns:a16="http://schemas.microsoft.com/office/drawing/2014/main" id="{0EEB49B2-1EFD-425C-9B56-D8DD7295D763}"/>
              </a:ext>
            </a:extLst>
          </p:cNvPr>
          <p:cNvGraphicFramePr>
            <a:graphicFrameLocks noGrp="1"/>
          </p:cNvGraphicFramePr>
          <p:nvPr>
            <p:ph type="tbl" sz="quarter" idx="13"/>
            <p:extLst>
              <p:ext uri="{D42A27DB-BD31-4B8C-83A1-F6EECF244321}">
                <p14:modId xmlns:p14="http://schemas.microsoft.com/office/powerpoint/2010/main" val="541923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11325546"/>
                    </a:ext>
                  </a:extLst>
                </a:gridCol>
                <a:gridCol w="1645920">
                  <a:extLst>
                    <a:ext uri="{9D8B030D-6E8A-4147-A177-3AD203B41FA5}">
                      <a16:colId xmlns:a16="http://schemas.microsoft.com/office/drawing/2014/main" val="870399396"/>
                    </a:ext>
                  </a:extLst>
                </a:gridCol>
                <a:gridCol w="1645920">
                  <a:extLst>
                    <a:ext uri="{9D8B030D-6E8A-4147-A177-3AD203B41FA5}">
                      <a16:colId xmlns:a16="http://schemas.microsoft.com/office/drawing/2014/main" val="144763408"/>
                    </a:ext>
                  </a:extLst>
                </a:gridCol>
                <a:gridCol w="1645920">
                  <a:extLst>
                    <a:ext uri="{9D8B030D-6E8A-4147-A177-3AD203B41FA5}">
                      <a16:colId xmlns:a16="http://schemas.microsoft.com/office/drawing/2014/main" val="2653792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 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- 28 Days</a:t>
                      </a:r>
                    </a:p>
                  </a:txBody>
                  <a:tcPr/>
                </a:tc>
                <a:extLst>
                  <a:ext uri="{0D108BD9-81ED-4DB2-BD59-A6C34878D82A}">
                    <a16:rowId xmlns:a16="http://schemas.microsoft.com/office/drawing/2014/main" val="2810559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extLst>
                  <a:ext uri="{0D108BD9-81ED-4DB2-BD59-A6C34878D82A}">
                    <a16:rowId xmlns:a16="http://schemas.microsoft.com/office/drawing/2014/main" val="3429517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105888</a:t>
                      </a:r>
                    </a:p>
                  </a:txBody>
                  <a:tcPr/>
                </a:tc>
                <a:extLst>
                  <a:ext uri="{0D108BD9-81ED-4DB2-BD59-A6C34878D82A}">
                    <a16:rowId xmlns:a16="http://schemas.microsoft.com/office/drawing/2014/main" val="4154364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Portugal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2286</a:t>
                      </a:r>
                    </a:p>
                  </a:txBody>
                  <a:tcPr/>
                </a:tc>
                <a:extLst>
                  <a:ext uri="{0D108BD9-81ED-4DB2-BD59-A6C34878D82A}">
                    <a16:rowId xmlns:a16="http://schemas.microsoft.com/office/drawing/2014/main" val="705173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PL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139604</a:t>
                      </a:r>
                    </a:p>
                  </a:txBody>
                  <a:tcPr/>
                </a:tc>
                <a:extLst>
                  <a:ext uri="{0D108BD9-81ED-4DB2-BD59-A6C34878D82A}">
                    <a16:rowId xmlns:a16="http://schemas.microsoft.com/office/drawing/2014/main" val="3134941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extLst>
                  <a:ext uri="{0D108BD9-81ED-4DB2-BD59-A6C34878D82A}">
                    <a16:rowId xmlns:a16="http://schemas.microsoft.com/office/drawing/2014/main" val="2298772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NL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1081130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2022620</a:t>
                      </a:r>
                    </a:p>
                  </a:txBody>
                  <a:tcPr/>
                </a:tc>
                <a:extLst>
                  <a:ext uri="{0D108BD9-81ED-4DB2-BD59-A6C34878D82A}">
                    <a16:rowId xmlns:a16="http://schemas.microsoft.com/office/drawing/2014/main" val="3800814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MN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970445</a:t>
                      </a:r>
                    </a:p>
                  </a:txBody>
                  <a:tcPr/>
                </a:tc>
                <a:extLst>
                  <a:ext uri="{0D108BD9-81ED-4DB2-BD59-A6C34878D82A}">
                    <a16:rowId xmlns:a16="http://schemas.microsoft.com/office/drawing/2014/main" val="1559353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MEA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1694650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6893450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8381499</a:t>
                      </a:r>
                    </a:p>
                  </a:txBody>
                  <a:tcPr/>
                </a:tc>
                <a:extLst>
                  <a:ext uri="{0D108BD9-81ED-4DB2-BD59-A6C34878D82A}">
                    <a16:rowId xmlns:a16="http://schemas.microsoft.com/office/drawing/2014/main" val="659861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extLst>
                  <a:ext uri="{0D108BD9-81ED-4DB2-BD59-A6C34878D82A}">
                    <a16:rowId xmlns:a16="http://schemas.microsoft.com/office/drawing/2014/main" val="594390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Latvija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91018380"/>
                  </a:ext>
                </a:extLst>
              </a:tr>
            </a:tbl>
          </a:graphicData>
        </a:graphic>
      </p:graphicFrame>
      <p:sp>
        <p:nvSpPr>
          <p:cNvPr id="4" name="Text Placeholder 3">
            <a:extLst>
              <a:ext uri="{FF2B5EF4-FFF2-40B4-BE49-F238E27FC236}">
                <a16:creationId xmlns:a16="http://schemas.microsoft.com/office/drawing/2014/main" id="{0AB352C7-DF9F-4145-AA76-26EF979FFB34}"/>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133161701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F74CF-49BB-4FB1-AAC8-ABE0A02AA1A0}"/>
              </a:ext>
            </a:extLst>
          </p:cNvPr>
          <p:cNvSpPr>
            <a:spLocks noGrp="1"/>
          </p:cNvSpPr>
          <p:nvPr>
            <p:ph type="title"/>
          </p:nvPr>
        </p:nvSpPr>
        <p:spPr/>
        <p:txBody>
          <a:bodyPr/>
          <a:lstStyle/>
          <a:p>
            <a:r>
              <a:rPr lang="en-US"/>
              <a:t>Facebook Page Post Reach Table | 13 groups and 33 profiles - 3 of 3</a:t>
            </a:r>
          </a:p>
        </p:txBody>
      </p:sp>
      <p:graphicFrame>
        <p:nvGraphicFramePr>
          <p:cNvPr id="5" name="Table Placeholder 4">
            <a:extLst>
              <a:ext uri="{FF2B5EF4-FFF2-40B4-BE49-F238E27FC236}">
                <a16:creationId xmlns:a16="http://schemas.microsoft.com/office/drawing/2014/main" id="{BCD90D36-5AB2-4657-8118-A67B13A40959}"/>
              </a:ext>
            </a:extLst>
          </p:cNvPr>
          <p:cNvGraphicFramePr>
            <a:graphicFrameLocks noGrp="1"/>
          </p:cNvGraphicFramePr>
          <p:nvPr>
            <p:ph type="tbl" sz="quarter" idx="13"/>
            <p:extLst>
              <p:ext uri="{D42A27DB-BD31-4B8C-83A1-F6EECF244321}">
                <p14:modId xmlns:p14="http://schemas.microsoft.com/office/powerpoint/2010/main" val="2205066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61408019"/>
                    </a:ext>
                  </a:extLst>
                </a:gridCol>
                <a:gridCol w="1645920">
                  <a:extLst>
                    <a:ext uri="{9D8B030D-6E8A-4147-A177-3AD203B41FA5}">
                      <a16:colId xmlns:a16="http://schemas.microsoft.com/office/drawing/2014/main" val="2559176888"/>
                    </a:ext>
                  </a:extLst>
                </a:gridCol>
                <a:gridCol w="1645920">
                  <a:extLst>
                    <a:ext uri="{9D8B030D-6E8A-4147-A177-3AD203B41FA5}">
                      <a16:colId xmlns:a16="http://schemas.microsoft.com/office/drawing/2014/main" val="1116124325"/>
                    </a:ext>
                  </a:extLst>
                </a:gridCol>
                <a:gridCol w="1645920">
                  <a:extLst>
                    <a:ext uri="{9D8B030D-6E8A-4147-A177-3AD203B41FA5}">
                      <a16:colId xmlns:a16="http://schemas.microsoft.com/office/drawing/2014/main" val="1222740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 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- 28 Days</a:t>
                      </a:r>
                    </a:p>
                  </a:txBody>
                  <a:tcPr/>
                </a:tc>
                <a:extLst>
                  <a:ext uri="{0D108BD9-81ED-4DB2-BD59-A6C34878D82A}">
                    <a16:rowId xmlns:a16="http://schemas.microsoft.com/office/drawing/2014/main" val="3712316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KZ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187171</a:t>
                      </a:r>
                    </a:p>
                  </a:txBody>
                  <a:tcPr/>
                </a:tc>
                <a:extLst>
                  <a:ext uri="{0D108BD9-81ED-4DB2-BD59-A6C34878D82A}">
                    <a16:rowId xmlns:a16="http://schemas.microsoft.com/office/drawing/2014/main" val="1330546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3499628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5255517</a:t>
                      </a:r>
                    </a:p>
                  </a:txBody>
                  <a:tcPr/>
                </a:tc>
                <a:extLst>
                  <a:ext uri="{0D108BD9-81ED-4DB2-BD59-A6C34878D82A}">
                    <a16:rowId xmlns:a16="http://schemas.microsoft.com/office/drawing/2014/main" val="2171417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99640</a:t>
                      </a:r>
                    </a:p>
                  </a:txBody>
                  <a:tcPr/>
                </a:tc>
                <a:extLst>
                  <a:ext uri="{0D108BD9-81ED-4DB2-BD59-A6C34878D82A}">
                    <a16:rowId xmlns:a16="http://schemas.microsoft.com/office/drawing/2014/main" val="1816716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GROHE Thailand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896447</a:t>
                      </a:r>
                    </a:p>
                  </a:txBody>
                  <a:tcPr/>
                </a:tc>
                <a:extLst>
                  <a:ext uri="{0D108BD9-81ED-4DB2-BD59-A6C34878D82A}">
                    <a16:rowId xmlns:a16="http://schemas.microsoft.com/office/drawing/2014/main" val="1090918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GROHE Philipines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2724</a:t>
                      </a:r>
                    </a:p>
                  </a:txBody>
                  <a:tcPr/>
                </a:tc>
                <a:extLst>
                  <a:ext uri="{0D108BD9-81ED-4DB2-BD59-A6C34878D82A}">
                    <a16:rowId xmlns:a16="http://schemas.microsoft.com/office/drawing/2014/main" val="2394900952"/>
                  </a:ext>
                </a:extLst>
              </a:tr>
            </a:tbl>
          </a:graphicData>
        </a:graphic>
      </p:graphicFrame>
      <p:sp>
        <p:nvSpPr>
          <p:cNvPr id="4" name="Text Placeholder 3">
            <a:extLst>
              <a:ext uri="{FF2B5EF4-FFF2-40B4-BE49-F238E27FC236}">
                <a16:creationId xmlns:a16="http://schemas.microsoft.com/office/drawing/2014/main" id="{21CFBBAD-B574-4FED-9E96-CC7CE531635A}"/>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146330526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0A98B-0693-4DA1-8AAC-E735FCDC28C5}"/>
              </a:ext>
            </a:extLst>
          </p:cNvPr>
          <p:cNvSpPr>
            <a:spLocks noGrp="1"/>
          </p:cNvSpPr>
          <p:nvPr>
            <p:ph type="title"/>
          </p:nvPr>
        </p:nvSpPr>
        <p:spPr/>
        <p:txBody>
          <a:bodyPr/>
          <a:lstStyle/>
          <a:p>
            <a:r>
              <a:rPr lang="en-US"/>
              <a:t>Facebook Hashtag Detection | 13 groups and 33 profiles - 1 of 3</a:t>
            </a:r>
          </a:p>
        </p:txBody>
      </p:sp>
      <p:graphicFrame>
        <p:nvGraphicFramePr>
          <p:cNvPr id="5" name="Table Placeholder 4">
            <a:extLst>
              <a:ext uri="{FF2B5EF4-FFF2-40B4-BE49-F238E27FC236}">
                <a16:creationId xmlns:a16="http://schemas.microsoft.com/office/drawing/2014/main" id="{5E05836D-3F4E-4F0F-9F9A-4D52987A1D9A}"/>
              </a:ext>
            </a:extLst>
          </p:cNvPr>
          <p:cNvGraphicFramePr>
            <a:graphicFrameLocks noGrp="1"/>
          </p:cNvGraphicFramePr>
          <p:nvPr>
            <p:ph type="tbl" sz="quarter" idx="13"/>
            <p:extLst>
              <p:ext uri="{D42A27DB-BD31-4B8C-83A1-F6EECF244321}">
                <p14:modId xmlns:p14="http://schemas.microsoft.com/office/powerpoint/2010/main" val="258987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97642118"/>
                    </a:ext>
                  </a:extLst>
                </a:gridCol>
                <a:gridCol w="1152144">
                  <a:extLst>
                    <a:ext uri="{9D8B030D-6E8A-4147-A177-3AD203B41FA5}">
                      <a16:colId xmlns:a16="http://schemas.microsoft.com/office/drawing/2014/main" val="119901450"/>
                    </a:ext>
                  </a:extLst>
                </a:gridCol>
                <a:gridCol w="1152144">
                  <a:extLst>
                    <a:ext uri="{9D8B030D-6E8A-4147-A177-3AD203B41FA5}">
                      <a16:colId xmlns:a16="http://schemas.microsoft.com/office/drawing/2014/main" val="1522489239"/>
                    </a:ext>
                  </a:extLst>
                </a:gridCol>
                <a:gridCol w="1152144">
                  <a:extLst>
                    <a:ext uri="{9D8B030D-6E8A-4147-A177-3AD203B41FA5}">
                      <a16:colId xmlns:a16="http://schemas.microsoft.com/office/drawing/2014/main" val="999952477"/>
                    </a:ext>
                  </a:extLst>
                </a:gridCol>
                <a:gridCol w="1152144">
                  <a:extLst>
                    <a:ext uri="{9D8B030D-6E8A-4147-A177-3AD203B41FA5}">
                      <a16:colId xmlns:a16="http://schemas.microsoft.com/office/drawing/2014/main" val="2061939661"/>
                    </a:ext>
                  </a:extLst>
                </a:gridCol>
                <a:gridCol w="1152144">
                  <a:extLst>
                    <a:ext uri="{9D8B030D-6E8A-4147-A177-3AD203B41FA5}">
                      <a16:colId xmlns:a16="http://schemas.microsoft.com/office/drawing/2014/main" val="492947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611946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0.46022727272727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1.6534090909091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48.159090909091</a:t>
                      </a:r>
                    </a:p>
                  </a:txBody>
                  <a:tcPr/>
                </a:tc>
                <a:extLst>
                  <a:ext uri="{0D108BD9-81ED-4DB2-BD59-A6C34878D82A}">
                    <a16:rowId xmlns:a16="http://schemas.microsoft.com/office/drawing/2014/main" val="2665478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0.84920634920635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121.11904761905</a:t>
                      </a:r>
                    </a:p>
                  </a:txBody>
                  <a:tcPr/>
                </a:tc>
                <a:extLst>
                  <a:ext uri="{0D108BD9-81ED-4DB2-BD59-A6C34878D82A}">
                    <a16:rowId xmlns:a16="http://schemas.microsoft.com/office/drawing/2014/main" val="1380667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44.700934579439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0.68224299065421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2.5420560747664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47.92523364486</a:t>
                      </a:r>
                    </a:p>
                  </a:txBody>
                  <a:tcPr/>
                </a:tc>
                <a:extLst>
                  <a:ext uri="{0D108BD9-81ED-4DB2-BD59-A6C34878D82A}">
                    <a16:rowId xmlns:a16="http://schemas.microsoft.com/office/drawing/2014/main" val="3651615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#BathroomGoals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a:t>
                      </a:r>
                    </a:p>
                  </a:txBody>
                  <a:tcPr/>
                </a:tc>
                <a:extLst>
                  <a:ext uri="{0D108BD9-81ED-4DB2-BD59-A6C34878D82A}">
                    <a16:rowId xmlns:a16="http://schemas.microsoft.com/office/drawing/2014/main" val="2306518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#BathroomDesign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74.407407407407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76.962962962963</a:t>
                      </a:r>
                    </a:p>
                  </a:txBody>
                  <a:tcPr/>
                </a:tc>
                <a:extLst>
                  <a:ext uri="{0D108BD9-81ED-4DB2-BD59-A6C34878D82A}">
                    <a16:rowId xmlns:a16="http://schemas.microsoft.com/office/drawing/2014/main" val="3567364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#BathroomInspo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28.384615384615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0.38461538461538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30.576923076923</a:t>
                      </a:r>
                    </a:p>
                  </a:txBody>
                  <a:tcPr/>
                </a:tc>
                <a:extLst>
                  <a:ext uri="{0D108BD9-81ED-4DB2-BD59-A6C34878D82A}">
                    <a16:rowId xmlns:a16="http://schemas.microsoft.com/office/drawing/2014/main" val="795504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#InteriorInspo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99.388888888889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102.66666666667</a:t>
                      </a:r>
                    </a:p>
                  </a:txBody>
                  <a:tcPr/>
                </a:tc>
                <a:extLst>
                  <a:ext uri="{0D108BD9-81ED-4DB2-BD59-A6C34878D82A}">
                    <a16:rowId xmlns:a16="http://schemas.microsoft.com/office/drawing/2014/main" val="768532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#Longevity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27.666666666667</a:t>
                      </a:r>
                    </a:p>
                  </a:txBody>
                  <a:tcPr/>
                </a:tc>
                <a:extLst>
                  <a:ext uri="{0D108BD9-81ED-4DB2-BD59-A6C34878D82A}">
                    <a16:rowId xmlns:a16="http://schemas.microsoft.com/office/drawing/2014/main" val="167627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#Quality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27.666666666667</a:t>
                      </a:r>
                    </a:p>
                  </a:txBody>
                  <a:tcPr/>
                </a:tc>
                <a:extLst>
                  <a:ext uri="{0D108BD9-81ED-4DB2-BD59-A6C34878D82A}">
                    <a16:rowId xmlns:a16="http://schemas.microsoft.com/office/drawing/2014/main" val="2969485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z-Cyrl-AZ" sz="1000" b="0" i="0" u="none" strike="noStrike" kern="1200" cap="none" spc="0" normalizeH="0" baseline="0" noProof="0">
                          <a:ln>
                            <a:noFill/>
                          </a:ln>
                          <a:solidFill>
                            <a:prstClr val="black"/>
                          </a:solidFill>
                          <a:effectLst/>
                          <a:uLnTx/>
                          <a:uFillTx/>
                          <a:latin typeface="Calibri"/>
                          <a:ea typeface="+mn-ea"/>
                          <a:cs typeface="+mn-cs"/>
                        </a:rPr>
                        <a:t>#ванна</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22.285714285714</a:t>
                      </a:r>
                    </a:p>
                  </a:txBody>
                  <a:tcPr/>
                </a:tc>
                <a:extLst>
                  <a:ext uri="{0D108BD9-81ED-4DB2-BD59-A6C34878D82A}">
                    <a16:rowId xmlns:a16="http://schemas.microsoft.com/office/drawing/2014/main" val="152983183"/>
                  </a:ext>
                </a:extLst>
              </a:tr>
            </a:tbl>
          </a:graphicData>
        </a:graphic>
      </p:graphicFrame>
      <p:sp>
        <p:nvSpPr>
          <p:cNvPr id="4" name="Text Placeholder 3">
            <a:extLst>
              <a:ext uri="{FF2B5EF4-FFF2-40B4-BE49-F238E27FC236}">
                <a16:creationId xmlns:a16="http://schemas.microsoft.com/office/drawing/2014/main" id="{5BD9A485-1361-4C36-9EC6-6C034DB22F6A}"/>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145403868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602A5-C8CD-4714-90D2-E32A2962B486}"/>
              </a:ext>
            </a:extLst>
          </p:cNvPr>
          <p:cNvSpPr>
            <a:spLocks noGrp="1"/>
          </p:cNvSpPr>
          <p:nvPr>
            <p:ph type="title"/>
          </p:nvPr>
        </p:nvSpPr>
        <p:spPr/>
        <p:txBody>
          <a:bodyPr/>
          <a:lstStyle/>
          <a:p>
            <a:r>
              <a:rPr lang="en-US"/>
              <a:t>Facebook Hashtag Detection | 13 groups and 33 profiles - 2 of 3</a:t>
            </a:r>
          </a:p>
        </p:txBody>
      </p:sp>
      <p:graphicFrame>
        <p:nvGraphicFramePr>
          <p:cNvPr id="5" name="Table Placeholder 4">
            <a:extLst>
              <a:ext uri="{FF2B5EF4-FFF2-40B4-BE49-F238E27FC236}">
                <a16:creationId xmlns:a16="http://schemas.microsoft.com/office/drawing/2014/main" id="{2166BAEC-5645-467E-AA66-87C29B38F9F9}"/>
              </a:ext>
            </a:extLst>
          </p:cNvPr>
          <p:cNvGraphicFramePr>
            <a:graphicFrameLocks noGrp="1"/>
          </p:cNvGraphicFramePr>
          <p:nvPr>
            <p:ph type="tbl" sz="quarter" idx="13"/>
            <p:extLst>
              <p:ext uri="{D42A27DB-BD31-4B8C-83A1-F6EECF244321}">
                <p14:modId xmlns:p14="http://schemas.microsoft.com/office/powerpoint/2010/main" val="1951945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1601968"/>
                    </a:ext>
                  </a:extLst>
                </a:gridCol>
                <a:gridCol w="1152144">
                  <a:extLst>
                    <a:ext uri="{9D8B030D-6E8A-4147-A177-3AD203B41FA5}">
                      <a16:colId xmlns:a16="http://schemas.microsoft.com/office/drawing/2014/main" val="995492552"/>
                    </a:ext>
                  </a:extLst>
                </a:gridCol>
                <a:gridCol w="1152144">
                  <a:extLst>
                    <a:ext uri="{9D8B030D-6E8A-4147-A177-3AD203B41FA5}">
                      <a16:colId xmlns:a16="http://schemas.microsoft.com/office/drawing/2014/main" val="2399454015"/>
                    </a:ext>
                  </a:extLst>
                </a:gridCol>
                <a:gridCol w="1152144">
                  <a:extLst>
                    <a:ext uri="{9D8B030D-6E8A-4147-A177-3AD203B41FA5}">
                      <a16:colId xmlns:a16="http://schemas.microsoft.com/office/drawing/2014/main" val="2539972823"/>
                    </a:ext>
                  </a:extLst>
                </a:gridCol>
                <a:gridCol w="1152144">
                  <a:extLst>
                    <a:ext uri="{9D8B030D-6E8A-4147-A177-3AD203B41FA5}">
                      <a16:colId xmlns:a16="http://schemas.microsoft.com/office/drawing/2014/main" val="3825425845"/>
                    </a:ext>
                  </a:extLst>
                </a:gridCol>
                <a:gridCol w="1152144">
                  <a:extLst>
                    <a:ext uri="{9D8B030D-6E8A-4147-A177-3AD203B41FA5}">
                      <a16:colId xmlns:a16="http://schemas.microsoft.com/office/drawing/2014/main" val="1840772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2202626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#GROHEColors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0.69230769230769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extLst>
                  <a:ext uri="{0D108BD9-81ED-4DB2-BD59-A6C34878D82A}">
                    <a16:rowId xmlns:a16="http://schemas.microsoft.com/office/drawing/2014/main" val="1441055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#BanyonuzunKalbi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123.5</a:t>
                      </a:r>
                    </a:p>
                  </a:txBody>
                  <a:tcPr/>
                </a:tc>
                <a:extLst>
                  <a:ext uri="{0D108BD9-81ED-4DB2-BD59-A6C34878D82A}">
                    <a16:rowId xmlns:a16="http://schemas.microsoft.com/office/drawing/2014/main" val="139362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#AffordableLuxury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0.63636363636364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72.727272727273</a:t>
                      </a:r>
                    </a:p>
                  </a:txBody>
                  <a:tcPr/>
                </a:tc>
                <a:extLst>
                  <a:ext uri="{0D108BD9-81ED-4DB2-BD59-A6C34878D82A}">
                    <a16:rowId xmlns:a16="http://schemas.microsoft.com/office/drawing/2014/main" val="3620079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#HomeImprovement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59.727272727273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0.72727272727273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62.272727272727</a:t>
                      </a:r>
                    </a:p>
                  </a:txBody>
                  <a:tcPr/>
                </a:tc>
                <a:extLst>
                  <a:ext uri="{0D108BD9-81ED-4DB2-BD59-A6C34878D82A}">
                    <a16:rowId xmlns:a16="http://schemas.microsoft.com/office/drawing/2014/main" val="2868952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#InteriorDesign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0.27272727272727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0.63636363636364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20.272727272727</a:t>
                      </a:r>
                    </a:p>
                  </a:txBody>
                  <a:tcPr/>
                </a:tc>
                <a:extLst>
                  <a:ext uri="{0D108BD9-81ED-4DB2-BD59-A6C34878D82A}">
                    <a16:rowId xmlns:a16="http://schemas.microsoft.com/office/drawing/2014/main" val="3538641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#MinimalistDesign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extLst>
                  <a:ext uri="{0D108BD9-81ED-4DB2-BD59-A6C34878D82A}">
                    <a16:rowId xmlns:a16="http://schemas.microsoft.com/office/drawing/2014/main" val="834225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#VersatileDesign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a:t>
                      </a:r>
                    </a:p>
                  </a:txBody>
                  <a:tcPr/>
                </a:tc>
                <a:extLst>
                  <a:ext uri="{0D108BD9-81ED-4DB2-BD59-A6C34878D82A}">
                    <a16:rowId xmlns:a16="http://schemas.microsoft.com/office/drawing/2014/main" val="2456434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#DesignHarmony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a:t>
                      </a:r>
                    </a:p>
                  </a:txBody>
                  <a:tcPr/>
                </a:tc>
                <a:extLst>
                  <a:ext uri="{0D108BD9-81ED-4DB2-BD59-A6C34878D82A}">
                    <a16:rowId xmlns:a16="http://schemas.microsoft.com/office/drawing/2014/main" val="3849586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extLst>
                  <a:ext uri="{0D108BD9-81ED-4DB2-BD59-A6C34878D82A}">
                    <a16:rowId xmlns:a16="http://schemas.microsoft.com/office/drawing/2014/main" val="2347289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#EuroCeramic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64.5</a:t>
                      </a:r>
                    </a:p>
                  </a:txBody>
                  <a:tcPr/>
                </a:tc>
                <a:extLst>
                  <a:ext uri="{0D108BD9-81ED-4DB2-BD59-A6C34878D82A}">
                    <a16:rowId xmlns:a16="http://schemas.microsoft.com/office/drawing/2014/main" val="3088409892"/>
                  </a:ext>
                </a:extLst>
              </a:tr>
            </a:tbl>
          </a:graphicData>
        </a:graphic>
      </p:graphicFrame>
      <p:sp>
        <p:nvSpPr>
          <p:cNvPr id="4" name="Text Placeholder 3">
            <a:extLst>
              <a:ext uri="{FF2B5EF4-FFF2-40B4-BE49-F238E27FC236}">
                <a16:creationId xmlns:a16="http://schemas.microsoft.com/office/drawing/2014/main" id="{5764584D-EFA7-44E7-AE28-9E33A0597F0D}"/>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286611695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297A0-C6E6-4EA3-8779-32CE09BB4A03}"/>
              </a:ext>
            </a:extLst>
          </p:cNvPr>
          <p:cNvSpPr>
            <a:spLocks noGrp="1"/>
          </p:cNvSpPr>
          <p:nvPr>
            <p:ph type="title"/>
          </p:nvPr>
        </p:nvSpPr>
        <p:spPr/>
        <p:txBody>
          <a:bodyPr/>
          <a:lstStyle/>
          <a:p>
            <a:r>
              <a:rPr lang="en-US"/>
              <a:t>Facebook Hashtag Detection | 13 groups and 33 profiles - 3 of 3</a:t>
            </a:r>
          </a:p>
        </p:txBody>
      </p:sp>
      <p:graphicFrame>
        <p:nvGraphicFramePr>
          <p:cNvPr id="5" name="Table Placeholder 4">
            <a:extLst>
              <a:ext uri="{FF2B5EF4-FFF2-40B4-BE49-F238E27FC236}">
                <a16:creationId xmlns:a16="http://schemas.microsoft.com/office/drawing/2014/main" id="{F618C019-6742-4A50-B330-ACA2AA57D55A}"/>
              </a:ext>
            </a:extLst>
          </p:cNvPr>
          <p:cNvGraphicFramePr>
            <a:graphicFrameLocks noGrp="1"/>
          </p:cNvGraphicFramePr>
          <p:nvPr>
            <p:ph type="tbl" sz="quarter" idx="13"/>
            <p:extLst>
              <p:ext uri="{D42A27DB-BD31-4B8C-83A1-F6EECF244321}">
                <p14:modId xmlns:p14="http://schemas.microsoft.com/office/powerpoint/2010/main" val="620625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06368817"/>
                    </a:ext>
                  </a:extLst>
                </a:gridCol>
                <a:gridCol w="1152144">
                  <a:extLst>
                    <a:ext uri="{9D8B030D-6E8A-4147-A177-3AD203B41FA5}">
                      <a16:colId xmlns:a16="http://schemas.microsoft.com/office/drawing/2014/main" val="975604167"/>
                    </a:ext>
                  </a:extLst>
                </a:gridCol>
                <a:gridCol w="1152144">
                  <a:extLst>
                    <a:ext uri="{9D8B030D-6E8A-4147-A177-3AD203B41FA5}">
                      <a16:colId xmlns:a16="http://schemas.microsoft.com/office/drawing/2014/main" val="3903285471"/>
                    </a:ext>
                  </a:extLst>
                </a:gridCol>
                <a:gridCol w="1152144">
                  <a:extLst>
                    <a:ext uri="{9D8B030D-6E8A-4147-A177-3AD203B41FA5}">
                      <a16:colId xmlns:a16="http://schemas.microsoft.com/office/drawing/2014/main" val="3582267018"/>
                    </a:ext>
                  </a:extLst>
                </a:gridCol>
                <a:gridCol w="1152144">
                  <a:extLst>
                    <a:ext uri="{9D8B030D-6E8A-4147-A177-3AD203B41FA5}">
                      <a16:colId xmlns:a16="http://schemas.microsoft.com/office/drawing/2014/main" val="579944355"/>
                    </a:ext>
                  </a:extLst>
                </a:gridCol>
                <a:gridCol w="1152144">
                  <a:extLst>
                    <a:ext uri="{9D8B030D-6E8A-4147-A177-3AD203B41FA5}">
                      <a16:colId xmlns:a16="http://schemas.microsoft.com/office/drawing/2014/main" val="2816577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1604800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#DesignTrends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extLst>
                  <a:ext uri="{0D108BD9-81ED-4DB2-BD59-A6C34878D82A}">
                    <a16:rowId xmlns:a16="http://schemas.microsoft.com/office/drawing/2014/main" val="1130125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#MatteBlack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extLst>
                  <a:ext uri="{0D108BD9-81ED-4DB2-BD59-A6C34878D82A}">
                    <a16:rowId xmlns:a16="http://schemas.microsoft.com/office/drawing/2014/main" val="3648634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#Moodboard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a:t>
                      </a:r>
                    </a:p>
                  </a:txBody>
                  <a:tcPr/>
                </a:tc>
                <a:extLst>
                  <a:ext uri="{0D108BD9-81ED-4DB2-BD59-A6C34878D82A}">
                    <a16:rowId xmlns:a16="http://schemas.microsoft.com/office/drawing/2014/main" val="644816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#Interior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a:t>
                      </a:r>
                    </a:p>
                  </a:txBody>
                  <a:tcPr/>
                </a:tc>
                <a:extLst>
                  <a:ext uri="{0D108BD9-81ED-4DB2-BD59-A6C34878D82A}">
                    <a16:rowId xmlns:a16="http://schemas.microsoft.com/office/drawing/2014/main" val="2388128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#Interiordesign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a:t>
                      </a:r>
                    </a:p>
                  </a:txBody>
                  <a:tcPr/>
                </a:tc>
                <a:extLst>
                  <a:ext uri="{0D108BD9-81ED-4DB2-BD59-A6C34878D82A}">
                    <a16:rowId xmlns:a16="http://schemas.microsoft.com/office/drawing/2014/main" val="1358933895"/>
                  </a:ext>
                </a:extLst>
              </a:tr>
            </a:tbl>
          </a:graphicData>
        </a:graphic>
      </p:graphicFrame>
      <p:sp>
        <p:nvSpPr>
          <p:cNvPr id="4" name="Text Placeholder 3">
            <a:extLst>
              <a:ext uri="{FF2B5EF4-FFF2-40B4-BE49-F238E27FC236}">
                <a16:creationId xmlns:a16="http://schemas.microsoft.com/office/drawing/2014/main" id="{ED019849-6796-4635-9D56-2FC2BA77F019}"/>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256587342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51C54-716B-480C-ACA3-8920F13FD783}"/>
              </a:ext>
            </a:extLst>
          </p:cNvPr>
          <p:cNvSpPr>
            <a:spLocks noGrp="1"/>
          </p:cNvSpPr>
          <p:nvPr>
            <p:ph type="title"/>
          </p:nvPr>
        </p:nvSpPr>
        <p:spPr/>
        <p:txBody>
          <a:bodyPr/>
          <a:lstStyle/>
          <a:p>
            <a:r>
              <a:rPr lang="en-US"/>
              <a:t>Facebook Key Metrics Table | 13 groups and 33 profiles - 1 of 3</a:t>
            </a:r>
          </a:p>
        </p:txBody>
      </p:sp>
      <p:graphicFrame>
        <p:nvGraphicFramePr>
          <p:cNvPr id="5" name="Table Placeholder 4">
            <a:extLst>
              <a:ext uri="{FF2B5EF4-FFF2-40B4-BE49-F238E27FC236}">
                <a16:creationId xmlns:a16="http://schemas.microsoft.com/office/drawing/2014/main" id="{254D4EC0-79F0-4E33-B1A3-10F9A72A95E1}"/>
              </a:ext>
            </a:extLst>
          </p:cNvPr>
          <p:cNvGraphicFramePr>
            <a:graphicFrameLocks noGrp="1"/>
          </p:cNvGraphicFramePr>
          <p:nvPr>
            <p:ph type="tbl" sz="quarter" idx="13"/>
            <p:extLst>
              <p:ext uri="{D42A27DB-BD31-4B8C-83A1-F6EECF244321}">
                <p14:modId xmlns:p14="http://schemas.microsoft.com/office/powerpoint/2010/main" val="319024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52060299"/>
                    </a:ext>
                  </a:extLst>
                </a:gridCol>
                <a:gridCol w="740664">
                  <a:extLst>
                    <a:ext uri="{9D8B030D-6E8A-4147-A177-3AD203B41FA5}">
                      <a16:colId xmlns:a16="http://schemas.microsoft.com/office/drawing/2014/main" val="1852878260"/>
                    </a:ext>
                  </a:extLst>
                </a:gridCol>
                <a:gridCol w="740664">
                  <a:extLst>
                    <a:ext uri="{9D8B030D-6E8A-4147-A177-3AD203B41FA5}">
                      <a16:colId xmlns:a16="http://schemas.microsoft.com/office/drawing/2014/main" val="1971962079"/>
                    </a:ext>
                  </a:extLst>
                </a:gridCol>
                <a:gridCol w="740664">
                  <a:extLst>
                    <a:ext uri="{9D8B030D-6E8A-4147-A177-3AD203B41FA5}">
                      <a16:colId xmlns:a16="http://schemas.microsoft.com/office/drawing/2014/main" val="1039079309"/>
                    </a:ext>
                  </a:extLst>
                </a:gridCol>
                <a:gridCol w="740664">
                  <a:extLst>
                    <a:ext uri="{9D8B030D-6E8A-4147-A177-3AD203B41FA5}">
                      <a16:colId xmlns:a16="http://schemas.microsoft.com/office/drawing/2014/main" val="3263282323"/>
                    </a:ext>
                  </a:extLst>
                </a:gridCol>
                <a:gridCol w="740664">
                  <a:extLst>
                    <a:ext uri="{9D8B030D-6E8A-4147-A177-3AD203B41FA5}">
                      <a16:colId xmlns:a16="http://schemas.microsoft.com/office/drawing/2014/main" val="3539868898"/>
                    </a:ext>
                  </a:extLst>
                </a:gridCol>
                <a:gridCol w="740664">
                  <a:extLst>
                    <a:ext uri="{9D8B030D-6E8A-4147-A177-3AD203B41FA5}">
                      <a16:colId xmlns:a16="http://schemas.microsoft.com/office/drawing/2014/main" val="2792214663"/>
                    </a:ext>
                  </a:extLst>
                </a:gridCol>
                <a:gridCol w="740664">
                  <a:extLst>
                    <a:ext uri="{9D8B030D-6E8A-4147-A177-3AD203B41FA5}">
                      <a16:colId xmlns:a16="http://schemas.microsoft.com/office/drawing/2014/main" val="3043342311"/>
                    </a:ext>
                  </a:extLst>
                </a:gridCol>
                <a:gridCol w="740664">
                  <a:extLst>
                    <a:ext uri="{9D8B030D-6E8A-4147-A177-3AD203B41FA5}">
                      <a16:colId xmlns:a16="http://schemas.microsoft.com/office/drawing/2014/main" val="2617939193"/>
                    </a:ext>
                  </a:extLst>
                </a:gridCol>
                <a:gridCol w="740664">
                  <a:extLst>
                    <a:ext uri="{9D8B030D-6E8A-4147-A177-3AD203B41FA5}">
                      <a16:colId xmlns:a16="http://schemas.microsoft.com/office/drawing/2014/main" val="3068288356"/>
                    </a:ext>
                  </a:extLst>
                </a:gridCol>
                <a:gridCol w="740664">
                  <a:extLst>
                    <a:ext uri="{9D8B030D-6E8A-4147-A177-3AD203B41FA5}">
                      <a16:colId xmlns:a16="http://schemas.microsoft.com/office/drawing/2014/main" val="3642946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Page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Impressions/Views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Impressions/Views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Impressions/Views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039252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Grohe Global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42249.110738255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66953844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2997677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63855708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10681220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3584199</a:t>
                      </a:r>
                    </a:p>
                  </a:txBody>
                  <a:tcPr/>
                </a:tc>
                <a:extLst>
                  <a:ext uri="{0D108BD9-81ED-4DB2-BD59-A6C34878D82A}">
                    <a16:rowId xmlns:a16="http://schemas.microsoft.com/office/drawing/2014/main" val="2012026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MEA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505840.10067114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506432048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6209422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500057194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32736550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11434789</a:t>
                      </a:r>
                    </a:p>
                  </a:txBody>
                  <a:tcPr/>
                </a:tc>
                <a:extLst>
                  <a:ext uri="{0D108BD9-81ED-4DB2-BD59-A6C34878D82A}">
                    <a16:rowId xmlns:a16="http://schemas.microsoft.com/office/drawing/2014/main" val="4121152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ASPAC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57305.920581655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59766160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59475607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784923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5302226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1500592</a:t>
                      </a:r>
                    </a:p>
                  </a:txBody>
                  <a:tcPr/>
                </a:tc>
                <a:extLst>
                  <a:ext uri="{0D108BD9-81ED-4DB2-BD59-A6C34878D82A}">
                    <a16:rowId xmlns:a16="http://schemas.microsoft.com/office/drawing/2014/main" val="560314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104384.49217002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115077746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1347100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113703587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1164966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10650030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2546797</a:t>
                      </a:r>
                    </a:p>
                  </a:txBody>
                  <a:tcPr/>
                </a:tc>
                <a:extLst>
                  <a:ext uri="{0D108BD9-81ED-4DB2-BD59-A6C34878D82A}">
                    <a16:rowId xmlns:a16="http://schemas.microsoft.com/office/drawing/2014/main" val="3860048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41846.750559284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52269766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867632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51385216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1146973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2676789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558970</a:t>
                      </a:r>
                    </a:p>
                  </a:txBody>
                  <a:tcPr/>
                </a:tc>
                <a:extLst>
                  <a:ext uri="{0D108BD9-81ED-4DB2-BD59-A6C34878D82A}">
                    <a16:rowId xmlns:a16="http://schemas.microsoft.com/office/drawing/2014/main" val="2323392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44338.134228188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52490647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52213141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4860148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1027621</a:t>
                      </a:r>
                    </a:p>
                  </a:txBody>
                  <a:tcPr/>
                </a:tc>
                <a:extLst>
                  <a:ext uri="{0D108BD9-81ED-4DB2-BD59-A6C34878D82A}">
                    <a16:rowId xmlns:a16="http://schemas.microsoft.com/office/drawing/2014/main" val="811022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NL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81325.061521253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93583732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1042122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92530844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829308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7918582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2172191</a:t>
                      </a:r>
                    </a:p>
                  </a:txBody>
                  <a:tcPr/>
                </a:tc>
                <a:extLst>
                  <a:ext uri="{0D108BD9-81ED-4DB2-BD59-A6C34878D82A}">
                    <a16:rowId xmlns:a16="http://schemas.microsoft.com/office/drawing/2014/main" val="3548799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13940.628635347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13640763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13318543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19104</a:t>
                      </a:r>
                    </a:p>
                  </a:txBody>
                  <a:tcPr/>
                </a:tc>
                <a:extLst>
                  <a:ext uri="{0D108BD9-81ED-4DB2-BD59-A6C34878D82A}">
                    <a16:rowId xmlns:a16="http://schemas.microsoft.com/office/drawing/2014/main" val="3063218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FR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184426.08724832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204260172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764762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203474472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768059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24837829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6130453</a:t>
                      </a:r>
                    </a:p>
                  </a:txBody>
                  <a:tcPr/>
                </a:tc>
                <a:extLst>
                  <a:ext uri="{0D108BD9-81ED-4DB2-BD59-A6C34878D82A}">
                    <a16:rowId xmlns:a16="http://schemas.microsoft.com/office/drawing/2014/main" val="3121967522"/>
                  </a:ext>
                </a:extLst>
              </a:tr>
            </a:tbl>
          </a:graphicData>
        </a:graphic>
      </p:graphicFrame>
      <p:sp>
        <p:nvSpPr>
          <p:cNvPr id="4" name="Text Placeholder 3">
            <a:extLst>
              <a:ext uri="{FF2B5EF4-FFF2-40B4-BE49-F238E27FC236}">
                <a16:creationId xmlns:a16="http://schemas.microsoft.com/office/drawing/2014/main" id="{0B77EEF8-485C-4C72-948A-52FD18C9FDCA}"/>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310442803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83282-AD1D-46FA-892D-BCA196E6D2C6}"/>
              </a:ext>
            </a:extLst>
          </p:cNvPr>
          <p:cNvSpPr>
            <a:spLocks noGrp="1"/>
          </p:cNvSpPr>
          <p:nvPr>
            <p:ph type="title"/>
          </p:nvPr>
        </p:nvSpPr>
        <p:spPr/>
        <p:txBody>
          <a:bodyPr/>
          <a:lstStyle/>
          <a:p>
            <a:r>
              <a:rPr lang="en-US"/>
              <a:t>Facebook Key Metrics Table | 13 groups and 33 profiles - 2 of 3</a:t>
            </a:r>
          </a:p>
        </p:txBody>
      </p:sp>
      <p:graphicFrame>
        <p:nvGraphicFramePr>
          <p:cNvPr id="5" name="Table Placeholder 4">
            <a:extLst>
              <a:ext uri="{FF2B5EF4-FFF2-40B4-BE49-F238E27FC236}">
                <a16:creationId xmlns:a16="http://schemas.microsoft.com/office/drawing/2014/main" id="{0EB85BE1-98FC-442C-93D3-13662A59DE5B}"/>
              </a:ext>
            </a:extLst>
          </p:cNvPr>
          <p:cNvGraphicFramePr>
            <a:graphicFrameLocks noGrp="1"/>
          </p:cNvGraphicFramePr>
          <p:nvPr>
            <p:ph type="tbl" sz="quarter" idx="13"/>
            <p:extLst>
              <p:ext uri="{D42A27DB-BD31-4B8C-83A1-F6EECF244321}">
                <p14:modId xmlns:p14="http://schemas.microsoft.com/office/powerpoint/2010/main" val="3103062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025836091"/>
                    </a:ext>
                  </a:extLst>
                </a:gridCol>
                <a:gridCol w="740664">
                  <a:extLst>
                    <a:ext uri="{9D8B030D-6E8A-4147-A177-3AD203B41FA5}">
                      <a16:colId xmlns:a16="http://schemas.microsoft.com/office/drawing/2014/main" val="2979530772"/>
                    </a:ext>
                  </a:extLst>
                </a:gridCol>
                <a:gridCol w="740664">
                  <a:extLst>
                    <a:ext uri="{9D8B030D-6E8A-4147-A177-3AD203B41FA5}">
                      <a16:colId xmlns:a16="http://schemas.microsoft.com/office/drawing/2014/main" val="1897280468"/>
                    </a:ext>
                  </a:extLst>
                </a:gridCol>
                <a:gridCol w="740664">
                  <a:extLst>
                    <a:ext uri="{9D8B030D-6E8A-4147-A177-3AD203B41FA5}">
                      <a16:colId xmlns:a16="http://schemas.microsoft.com/office/drawing/2014/main" val="3106400901"/>
                    </a:ext>
                  </a:extLst>
                </a:gridCol>
                <a:gridCol w="740664">
                  <a:extLst>
                    <a:ext uri="{9D8B030D-6E8A-4147-A177-3AD203B41FA5}">
                      <a16:colId xmlns:a16="http://schemas.microsoft.com/office/drawing/2014/main" val="2839668039"/>
                    </a:ext>
                  </a:extLst>
                </a:gridCol>
                <a:gridCol w="740664">
                  <a:extLst>
                    <a:ext uri="{9D8B030D-6E8A-4147-A177-3AD203B41FA5}">
                      <a16:colId xmlns:a16="http://schemas.microsoft.com/office/drawing/2014/main" val="3988348477"/>
                    </a:ext>
                  </a:extLst>
                </a:gridCol>
                <a:gridCol w="740664">
                  <a:extLst>
                    <a:ext uri="{9D8B030D-6E8A-4147-A177-3AD203B41FA5}">
                      <a16:colId xmlns:a16="http://schemas.microsoft.com/office/drawing/2014/main" val="4280289443"/>
                    </a:ext>
                  </a:extLst>
                </a:gridCol>
                <a:gridCol w="740664">
                  <a:extLst>
                    <a:ext uri="{9D8B030D-6E8A-4147-A177-3AD203B41FA5}">
                      <a16:colId xmlns:a16="http://schemas.microsoft.com/office/drawing/2014/main" val="1824995752"/>
                    </a:ext>
                  </a:extLst>
                </a:gridCol>
                <a:gridCol w="740664">
                  <a:extLst>
                    <a:ext uri="{9D8B030D-6E8A-4147-A177-3AD203B41FA5}">
                      <a16:colId xmlns:a16="http://schemas.microsoft.com/office/drawing/2014/main" val="1229428100"/>
                    </a:ext>
                  </a:extLst>
                </a:gridCol>
                <a:gridCol w="740664">
                  <a:extLst>
                    <a:ext uri="{9D8B030D-6E8A-4147-A177-3AD203B41FA5}">
                      <a16:colId xmlns:a16="http://schemas.microsoft.com/office/drawing/2014/main" val="3506247548"/>
                    </a:ext>
                  </a:extLst>
                </a:gridCol>
                <a:gridCol w="740664">
                  <a:extLst>
                    <a:ext uri="{9D8B030D-6E8A-4147-A177-3AD203B41FA5}">
                      <a16:colId xmlns:a16="http://schemas.microsoft.com/office/drawing/2014/main" val="3290214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Page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Impressions/Views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Impressions/Views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Impressions/Views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482377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12481.180089485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13364952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12888320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257351</a:t>
                      </a:r>
                    </a:p>
                  </a:txBody>
                  <a:tcPr/>
                </a:tc>
                <a:extLst>
                  <a:ext uri="{0D108BD9-81ED-4DB2-BD59-A6C34878D82A}">
                    <a16:rowId xmlns:a16="http://schemas.microsoft.com/office/drawing/2014/main" val="504217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CZ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14334.007829978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15868348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15579116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1424803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362006</a:t>
                      </a:r>
                    </a:p>
                  </a:txBody>
                  <a:tcPr/>
                </a:tc>
                <a:extLst>
                  <a:ext uri="{0D108BD9-81ED-4DB2-BD59-A6C34878D82A}">
                    <a16:rowId xmlns:a16="http://schemas.microsoft.com/office/drawing/2014/main" val="927068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56675.039149888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68688526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710345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67960026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12754798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3769686</a:t>
                      </a:r>
                    </a:p>
                  </a:txBody>
                  <a:tcPr/>
                </a:tc>
                <a:extLst>
                  <a:ext uri="{0D108BD9-81ED-4DB2-BD59-A6C34878D82A}">
                    <a16:rowId xmlns:a16="http://schemas.microsoft.com/office/drawing/2014/main" val="3596689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2.3288590604027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extLst>
                  <a:ext uri="{0D108BD9-81ED-4DB2-BD59-A6C34878D82A}">
                    <a16:rowId xmlns:a16="http://schemas.microsoft.com/office/drawing/2014/main" val="1716635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6.3042505592841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1909</a:t>
                      </a:r>
                    </a:p>
                  </a:txBody>
                  <a:tcPr/>
                </a:tc>
                <a:extLst>
                  <a:ext uri="{0D108BD9-81ED-4DB2-BD59-A6C34878D82A}">
                    <a16:rowId xmlns:a16="http://schemas.microsoft.com/office/drawing/2014/main" val="2859007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18.697986577181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extLst>
                  <a:ext uri="{0D108BD9-81ED-4DB2-BD59-A6C34878D82A}">
                    <a16:rowId xmlns:a16="http://schemas.microsoft.com/office/drawing/2014/main" val="838675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11874.623042506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15143902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1626402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13503514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140228</a:t>
                      </a:r>
                    </a:p>
                  </a:txBody>
                  <a:tcPr/>
                </a:tc>
                <a:extLst>
                  <a:ext uri="{0D108BD9-81ED-4DB2-BD59-A6C34878D82A}">
                    <a16:rowId xmlns:a16="http://schemas.microsoft.com/office/drawing/2014/main" val="3091234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PL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73828.972035794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85960899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1546022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84392368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6024851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1151465</a:t>
                      </a:r>
                    </a:p>
                  </a:txBody>
                  <a:tcPr/>
                </a:tc>
                <a:extLst>
                  <a:ext uri="{0D108BD9-81ED-4DB2-BD59-A6C34878D82A}">
                    <a16:rowId xmlns:a16="http://schemas.microsoft.com/office/drawing/2014/main" val="1714730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3353.1554809843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3684128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3305176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117583</a:t>
                      </a:r>
                    </a:p>
                  </a:txBody>
                  <a:tcPr/>
                </a:tc>
                <a:extLst>
                  <a:ext uri="{0D108BD9-81ED-4DB2-BD59-A6C34878D82A}">
                    <a16:rowId xmlns:a16="http://schemas.microsoft.com/office/drawing/2014/main" val="2207181028"/>
                  </a:ext>
                </a:extLst>
              </a:tr>
            </a:tbl>
          </a:graphicData>
        </a:graphic>
      </p:graphicFrame>
      <p:sp>
        <p:nvSpPr>
          <p:cNvPr id="4" name="Text Placeholder 3">
            <a:extLst>
              <a:ext uri="{FF2B5EF4-FFF2-40B4-BE49-F238E27FC236}">
                <a16:creationId xmlns:a16="http://schemas.microsoft.com/office/drawing/2014/main" id="{72D0AB3A-8B6F-4186-A268-029BA1E2D18B}"/>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359992902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5D285-2DAA-472B-ADD3-1FB859560D0B}"/>
              </a:ext>
            </a:extLst>
          </p:cNvPr>
          <p:cNvSpPr>
            <a:spLocks noGrp="1"/>
          </p:cNvSpPr>
          <p:nvPr>
            <p:ph type="title"/>
          </p:nvPr>
        </p:nvSpPr>
        <p:spPr/>
        <p:txBody>
          <a:bodyPr/>
          <a:lstStyle/>
          <a:p>
            <a:r>
              <a:rPr lang="en-US"/>
              <a:t>Facebook Key Metrics Table | 13 groups and 33 profiles - 3 of 3</a:t>
            </a:r>
          </a:p>
        </p:txBody>
      </p:sp>
      <p:graphicFrame>
        <p:nvGraphicFramePr>
          <p:cNvPr id="5" name="Table Placeholder 4">
            <a:extLst>
              <a:ext uri="{FF2B5EF4-FFF2-40B4-BE49-F238E27FC236}">
                <a16:creationId xmlns:a16="http://schemas.microsoft.com/office/drawing/2014/main" id="{0FBBD9EE-7B6E-406A-A8B1-A943F687488E}"/>
              </a:ext>
            </a:extLst>
          </p:cNvPr>
          <p:cNvGraphicFramePr>
            <a:graphicFrameLocks noGrp="1"/>
          </p:cNvGraphicFramePr>
          <p:nvPr>
            <p:ph type="tbl" sz="quarter" idx="13"/>
            <p:extLst>
              <p:ext uri="{D42A27DB-BD31-4B8C-83A1-F6EECF244321}">
                <p14:modId xmlns:p14="http://schemas.microsoft.com/office/powerpoint/2010/main" val="3549562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415414980"/>
                    </a:ext>
                  </a:extLst>
                </a:gridCol>
                <a:gridCol w="740664">
                  <a:extLst>
                    <a:ext uri="{9D8B030D-6E8A-4147-A177-3AD203B41FA5}">
                      <a16:colId xmlns:a16="http://schemas.microsoft.com/office/drawing/2014/main" val="631049682"/>
                    </a:ext>
                  </a:extLst>
                </a:gridCol>
                <a:gridCol w="740664">
                  <a:extLst>
                    <a:ext uri="{9D8B030D-6E8A-4147-A177-3AD203B41FA5}">
                      <a16:colId xmlns:a16="http://schemas.microsoft.com/office/drawing/2014/main" val="3236483487"/>
                    </a:ext>
                  </a:extLst>
                </a:gridCol>
                <a:gridCol w="740664">
                  <a:extLst>
                    <a:ext uri="{9D8B030D-6E8A-4147-A177-3AD203B41FA5}">
                      <a16:colId xmlns:a16="http://schemas.microsoft.com/office/drawing/2014/main" val="3100989810"/>
                    </a:ext>
                  </a:extLst>
                </a:gridCol>
                <a:gridCol w="740664">
                  <a:extLst>
                    <a:ext uri="{9D8B030D-6E8A-4147-A177-3AD203B41FA5}">
                      <a16:colId xmlns:a16="http://schemas.microsoft.com/office/drawing/2014/main" val="1400981856"/>
                    </a:ext>
                  </a:extLst>
                </a:gridCol>
                <a:gridCol w="740664">
                  <a:extLst>
                    <a:ext uri="{9D8B030D-6E8A-4147-A177-3AD203B41FA5}">
                      <a16:colId xmlns:a16="http://schemas.microsoft.com/office/drawing/2014/main" val="1131901464"/>
                    </a:ext>
                  </a:extLst>
                </a:gridCol>
                <a:gridCol w="740664">
                  <a:extLst>
                    <a:ext uri="{9D8B030D-6E8A-4147-A177-3AD203B41FA5}">
                      <a16:colId xmlns:a16="http://schemas.microsoft.com/office/drawing/2014/main" val="3681320457"/>
                    </a:ext>
                  </a:extLst>
                </a:gridCol>
                <a:gridCol w="740664">
                  <a:extLst>
                    <a:ext uri="{9D8B030D-6E8A-4147-A177-3AD203B41FA5}">
                      <a16:colId xmlns:a16="http://schemas.microsoft.com/office/drawing/2014/main" val="3340709931"/>
                    </a:ext>
                  </a:extLst>
                </a:gridCol>
                <a:gridCol w="740664">
                  <a:extLst>
                    <a:ext uri="{9D8B030D-6E8A-4147-A177-3AD203B41FA5}">
                      <a16:colId xmlns:a16="http://schemas.microsoft.com/office/drawing/2014/main" val="58650393"/>
                    </a:ext>
                  </a:extLst>
                </a:gridCol>
                <a:gridCol w="740664">
                  <a:extLst>
                    <a:ext uri="{9D8B030D-6E8A-4147-A177-3AD203B41FA5}">
                      <a16:colId xmlns:a16="http://schemas.microsoft.com/office/drawing/2014/main" val="2725289486"/>
                    </a:ext>
                  </a:extLst>
                </a:gridCol>
                <a:gridCol w="740664">
                  <a:extLst>
                    <a:ext uri="{9D8B030D-6E8A-4147-A177-3AD203B41FA5}">
                      <a16:colId xmlns:a16="http://schemas.microsoft.com/office/drawing/2014/main" val="2822304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Page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Impressions/Views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Impressions/Views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Impressions/Views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778288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458623.62527964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527141422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1749922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525325378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3796156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27797707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6412852</a:t>
                      </a:r>
                    </a:p>
                  </a:txBody>
                  <a:tcPr/>
                </a:tc>
                <a:extLst>
                  <a:ext uri="{0D108BD9-81ED-4DB2-BD59-A6C34878D82A}">
                    <a16:rowId xmlns:a16="http://schemas.microsoft.com/office/drawing/2014/main" val="1779277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KZ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2553.3232662192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6164337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5836775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1489957</a:t>
                      </a:r>
                    </a:p>
                  </a:txBody>
                  <a:tcPr/>
                </a:tc>
                <a:extLst>
                  <a:ext uri="{0D108BD9-81ED-4DB2-BD59-A6C34878D82A}">
                    <a16:rowId xmlns:a16="http://schemas.microsoft.com/office/drawing/2014/main" val="755510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MN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35424.997762864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34079526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667948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33383359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3819961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1049516</a:t>
                      </a:r>
                    </a:p>
                  </a:txBody>
                  <a:tcPr/>
                </a:tc>
                <a:extLst>
                  <a:ext uri="{0D108BD9-81ED-4DB2-BD59-A6C34878D82A}">
                    <a16:rowId xmlns:a16="http://schemas.microsoft.com/office/drawing/2014/main" val="464175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(RS) 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15420.565995526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16183815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15852569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1060347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240564</a:t>
                      </a:r>
                    </a:p>
                  </a:txBody>
                  <a:tcPr/>
                </a:tc>
                <a:extLst>
                  <a:ext uri="{0D108BD9-81ED-4DB2-BD59-A6C34878D82A}">
                    <a16:rowId xmlns:a16="http://schemas.microsoft.com/office/drawing/2014/main" val="1259844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(AZ) 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0.33557046979866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extLst>
                  <a:ext uri="{0D108BD9-81ED-4DB2-BD59-A6C34878D82A}">
                    <a16:rowId xmlns:a16="http://schemas.microsoft.com/office/drawing/2014/main" val="2734484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(HU) HU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3300.8534675615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3191863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3044511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237454</a:t>
                      </a:r>
                    </a:p>
                  </a:txBody>
                  <a:tcPr/>
                </a:tc>
                <a:extLst>
                  <a:ext uri="{0D108BD9-81ED-4DB2-BD59-A6C34878D82A}">
                    <a16:rowId xmlns:a16="http://schemas.microsoft.com/office/drawing/2014/main" val="1629151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Ukraine 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10594.912751678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10431858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9699281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1551950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505638</a:t>
                      </a:r>
                    </a:p>
                  </a:txBody>
                  <a:tcPr/>
                </a:tc>
                <a:extLst>
                  <a:ext uri="{0D108BD9-81ED-4DB2-BD59-A6C34878D82A}">
                    <a16:rowId xmlns:a16="http://schemas.microsoft.com/office/drawing/2014/main" val="2200745682"/>
                  </a:ext>
                </a:extLst>
              </a:tr>
            </a:tbl>
          </a:graphicData>
        </a:graphic>
      </p:graphicFrame>
      <p:sp>
        <p:nvSpPr>
          <p:cNvPr id="4" name="Text Placeholder 3">
            <a:extLst>
              <a:ext uri="{FF2B5EF4-FFF2-40B4-BE49-F238E27FC236}">
                <a16:creationId xmlns:a16="http://schemas.microsoft.com/office/drawing/2014/main" id="{7DA77BD2-DDF2-4240-BC96-F47CF83D33E4}"/>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416634157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C591F-404B-44D8-BF7A-C8534BF8FDE9}"/>
              </a:ext>
            </a:extLst>
          </p:cNvPr>
          <p:cNvSpPr>
            <a:spLocks noGrp="1"/>
          </p:cNvSpPr>
          <p:nvPr>
            <p:ph type="title"/>
          </p:nvPr>
        </p:nvSpPr>
        <p:spPr/>
        <p:txBody>
          <a:bodyPr/>
          <a:lstStyle/>
          <a:p>
            <a:r>
              <a:rPr lang="en-US"/>
              <a:t>Facebook Published Posts Table | 13 groups and 33 profiles - 1 of 5</a:t>
            </a:r>
          </a:p>
        </p:txBody>
      </p:sp>
      <p:graphicFrame>
        <p:nvGraphicFramePr>
          <p:cNvPr id="5" name="Table Placeholder 4">
            <a:extLst>
              <a:ext uri="{FF2B5EF4-FFF2-40B4-BE49-F238E27FC236}">
                <a16:creationId xmlns:a16="http://schemas.microsoft.com/office/drawing/2014/main" id="{61A427AD-25AC-481D-93E5-343258CE34A2}"/>
              </a:ext>
            </a:extLst>
          </p:cNvPr>
          <p:cNvGraphicFramePr>
            <a:graphicFrameLocks noGrp="1"/>
          </p:cNvGraphicFramePr>
          <p:nvPr>
            <p:ph type="tbl" sz="quarter" idx="13"/>
            <p:extLst>
              <p:ext uri="{D42A27DB-BD31-4B8C-83A1-F6EECF244321}">
                <p14:modId xmlns:p14="http://schemas.microsoft.com/office/powerpoint/2010/main" val="1788090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43047894"/>
                    </a:ext>
                  </a:extLst>
                </a:gridCol>
                <a:gridCol w="822960">
                  <a:extLst>
                    <a:ext uri="{9D8B030D-6E8A-4147-A177-3AD203B41FA5}">
                      <a16:colId xmlns:a16="http://schemas.microsoft.com/office/drawing/2014/main" val="3474374014"/>
                    </a:ext>
                  </a:extLst>
                </a:gridCol>
                <a:gridCol w="1152144">
                  <a:extLst>
                    <a:ext uri="{9D8B030D-6E8A-4147-A177-3AD203B41FA5}">
                      <a16:colId xmlns:a16="http://schemas.microsoft.com/office/drawing/2014/main" val="3614633226"/>
                    </a:ext>
                  </a:extLst>
                </a:gridCol>
                <a:gridCol w="411480">
                  <a:extLst>
                    <a:ext uri="{9D8B030D-6E8A-4147-A177-3AD203B41FA5}">
                      <a16:colId xmlns:a16="http://schemas.microsoft.com/office/drawing/2014/main" val="1165082008"/>
                    </a:ext>
                  </a:extLst>
                </a:gridCol>
                <a:gridCol w="411480">
                  <a:extLst>
                    <a:ext uri="{9D8B030D-6E8A-4147-A177-3AD203B41FA5}">
                      <a16:colId xmlns:a16="http://schemas.microsoft.com/office/drawing/2014/main" val="2249907299"/>
                    </a:ext>
                  </a:extLst>
                </a:gridCol>
                <a:gridCol w="411480">
                  <a:extLst>
                    <a:ext uri="{9D8B030D-6E8A-4147-A177-3AD203B41FA5}">
                      <a16:colId xmlns:a16="http://schemas.microsoft.com/office/drawing/2014/main" val="700374020"/>
                    </a:ext>
                  </a:extLst>
                </a:gridCol>
                <a:gridCol w="411480">
                  <a:extLst>
                    <a:ext uri="{9D8B030D-6E8A-4147-A177-3AD203B41FA5}">
                      <a16:colId xmlns:a16="http://schemas.microsoft.com/office/drawing/2014/main" val="1524016554"/>
                    </a:ext>
                  </a:extLst>
                </a:gridCol>
                <a:gridCol w="411480">
                  <a:extLst>
                    <a:ext uri="{9D8B030D-6E8A-4147-A177-3AD203B41FA5}">
                      <a16:colId xmlns:a16="http://schemas.microsoft.com/office/drawing/2014/main" val="2007964124"/>
                    </a:ext>
                  </a:extLst>
                </a:gridCol>
                <a:gridCol w="411480">
                  <a:extLst>
                    <a:ext uri="{9D8B030D-6E8A-4147-A177-3AD203B41FA5}">
                      <a16:colId xmlns:a16="http://schemas.microsoft.com/office/drawing/2014/main" val="1810859390"/>
                    </a:ext>
                  </a:extLst>
                </a:gridCol>
                <a:gridCol w="411480">
                  <a:extLst>
                    <a:ext uri="{9D8B030D-6E8A-4147-A177-3AD203B41FA5}">
                      <a16:colId xmlns:a16="http://schemas.microsoft.com/office/drawing/2014/main" val="2407166088"/>
                    </a:ext>
                  </a:extLst>
                </a:gridCol>
                <a:gridCol w="411480">
                  <a:extLst>
                    <a:ext uri="{9D8B030D-6E8A-4147-A177-3AD203B41FA5}">
                      <a16:colId xmlns:a16="http://schemas.microsoft.com/office/drawing/2014/main" val="2015217060"/>
                    </a:ext>
                  </a:extLst>
                </a:gridCol>
                <a:gridCol w="411480">
                  <a:extLst>
                    <a:ext uri="{9D8B030D-6E8A-4147-A177-3AD203B41FA5}">
                      <a16:colId xmlns:a16="http://schemas.microsoft.com/office/drawing/2014/main" val="3175916673"/>
                    </a:ext>
                  </a:extLst>
                </a:gridCol>
                <a:gridCol w="411480">
                  <a:extLst>
                    <a:ext uri="{9D8B030D-6E8A-4147-A177-3AD203B41FA5}">
                      <a16:colId xmlns:a16="http://schemas.microsoft.com/office/drawing/2014/main" val="3042404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06709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06/01/2026 14:00:42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06/01/2026 14:00:42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654692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05/28/2026 12:13:14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05/28/2026 12:13:14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453824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05/23/2026 11:00:22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05/23/2026 11:00:22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821912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05/16/2026 09:51:58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05/16/2026 09:51:58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735906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05/13/2026 09:03:55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05/13/2026 09:03:55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60916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05/13/2026 09:02:49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05/13/2026 09:02:49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597752190"/>
                  </a:ext>
                </a:extLst>
              </a:tr>
            </a:tbl>
          </a:graphicData>
        </a:graphic>
      </p:graphicFrame>
      <p:sp>
        <p:nvSpPr>
          <p:cNvPr id="4" name="Text Placeholder 3">
            <a:extLst>
              <a:ext uri="{FF2B5EF4-FFF2-40B4-BE49-F238E27FC236}">
                <a16:creationId xmlns:a16="http://schemas.microsoft.com/office/drawing/2014/main" id="{97A6AC4B-B160-4A11-B5DD-B1A5E55A135B}"/>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225582286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653F4-18C0-4354-9F81-9CD5A7EDC103}"/>
              </a:ext>
            </a:extLst>
          </p:cNvPr>
          <p:cNvSpPr>
            <a:spLocks noGrp="1"/>
          </p:cNvSpPr>
          <p:nvPr>
            <p:ph type="title"/>
          </p:nvPr>
        </p:nvSpPr>
        <p:spPr/>
        <p:txBody>
          <a:bodyPr/>
          <a:lstStyle/>
          <a:p>
            <a:r>
              <a:rPr lang="en-US"/>
              <a:t>Facebook Published Posts Table | 13 groups and 33 profiles - 2 of 5</a:t>
            </a:r>
          </a:p>
        </p:txBody>
      </p:sp>
      <p:graphicFrame>
        <p:nvGraphicFramePr>
          <p:cNvPr id="5" name="Table Placeholder 4">
            <a:extLst>
              <a:ext uri="{FF2B5EF4-FFF2-40B4-BE49-F238E27FC236}">
                <a16:creationId xmlns:a16="http://schemas.microsoft.com/office/drawing/2014/main" id="{CB5807EB-6748-48D4-B83E-34BE9AB411B7}"/>
              </a:ext>
            </a:extLst>
          </p:cNvPr>
          <p:cNvGraphicFramePr>
            <a:graphicFrameLocks noGrp="1"/>
          </p:cNvGraphicFramePr>
          <p:nvPr>
            <p:ph type="tbl" sz="quarter" idx="13"/>
            <p:extLst>
              <p:ext uri="{D42A27DB-BD31-4B8C-83A1-F6EECF244321}">
                <p14:modId xmlns:p14="http://schemas.microsoft.com/office/powerpoint/2010/main" val="2481378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1069373"/>
                    </a:ext>
                  </a:extLst>
                </a:gridCol>
                <a:gridCol w="822960">
                  <a:extLst>
                    <a:ext uri="{9D8B030D-6E8A-4147-A177-3AD203B41FA5}">
                      <a16:colId xmlns:a16="http://schemas.microsoft.com/office/drawing/2014/main" val="292886415"/>
                    </a:ext>
                  </a:extLst>
                </a:gridCol>
                <a:gridCol w="1152144">
                  <a:extLst>
                    <a:ext uri="{9D8B030D-6E8A-4147-A177-3AD203B41FA5}">
                      <a16:colId xmlns:a16="http://schemas.microsoft.com/office/drawing/2014/main" val="3648733382"/>
                    </a:ext>
                  </a:extLst>
                </a:gridCol>
                <a:gridCol w="411480">
                  <a:extLst>
                    <a:ext uri="{9D8B030D-6E8A-4147-A177-3AD203B41FA5}">
                      <a16:colId xmlns:a16="http://schemas.microsoft.com/office/drawing/2014/main" val="940461996"/>
                    </a:ext>
                  </a:extLst>
                </a:gridCol>
                <a:gridCol w="411480">
                  <a:extLst>
                    <a:ext uri="{9D8B030D-6E8A-4147-A177-3AD203B41FA5}">
                      <a16:colId xmlns:a16="http://schemas.microsoft.com/office/drawing/2014/main" val="2106632853"/>
                    </a:ext>
                  </a:extLst>
                </a:gridCol>
                <a:gridCol w="411480">
                  <a:extLst>
                    <a:ext uri="{9D8B030D-6E8A-4147-A177-3AD203B41FA5}">
                      <a16:colId xmlns:a16="http://schemas.microsoft.com/office/drawing/2014/main" val="3497129410"/>
                    </a:ext>
                  </a:extLst>
                </a:gridCol>
                <a:gridCol w="411480">
                  <a:extLst>
                    <a:ext uri="{9D8B030D-6E8A-4147-A177-3AD203B41FA5}">
                      <a16:colId xmlns:a16="http://schemas.microsoft.com/office/drawing/2014/main" val="3820567084"/>
                    </a:ext>
                  </a:extLst>
                </a:gridCol>
                <a:gridCol w="411480">
                  <a:extLst>
                    <a:ext uri="{9D8B030D-6E8A-4147-A177-3AD203B41FA5}">
                      <a16:colId xmlns:a16="http://schemas.microsoft.com/office/drawing/2014/main" val="1180604803"/>
                    </a:ext>
                  </a:extLst>
                </a:gridCol>
                <a:gridCol w="411480">
                  <a:extLst>
                    <a:ext uri="{9D8B030D-6E8A-4147-A177-3AD203B41FA5}">
                      <a16:colId xmlns:a16="http://schemas.microsoft.com/office/drawing/2014/main" val="237371808"/>
                    </a:ext>
                  </a:extLst>
                </a:gridCol>
                <a:gridCol w="411480">
                  <a:extLst>
                    <a:ext uri="{9D8B030D-6E8A-4147-A177-3AD203B41FA5}">
                      <a16:colId xmlns:a16="http://schemas.microsoft.com/office/drawing/2014/main" val="1026910706"/>
                    </a:ext>
                  </a:extLst>
                </a:gridCol>
                <a:gridCol w="411480">
                  <a:extLst>
                    <a:ext uri="{9D8B030D-6E8A-4147-A177-3AD203B41FA5}">
                      <a16:colId xmlns:a16="http://schemas.microsoft.com/office/drawing/2014/main" val="2582835912"/>
                    </a:ext>
                  </a:extLst>
                </a:gridCol>
                <a:gridCol w="411480">
                  <a:extLst>
                    <a:ext uri="{9D8B030D-6E8A-4147-A177-3AD203B41FA5}">
                      <a16:colId xmlns:a16="http://schemas.microsoft.com/office/drawing/2014/main" val="548614856"/>
                    </a:ext>
                  </a:extLst>
                </a:gridCol>
                <a:gridCol w="411480">
                  <a:extLst>
                    <a:ext uri="{9D8B030D-6E8A-4147-A177-3AD203B41FA5}">
                      <a16:colId xmlns:a16="http://schemas.microsoft.com/office/drawing/2014/main" val="2486623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84505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05/10/2026 12:00:09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05/10/2026 12:00:09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098766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05/02/2026 10:43:42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05/02/2026 10:43:42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216482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04/29/2026 13:04:29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04/29/2026 13:04:29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640760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04/10/2026 13:01:49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04/10/2026 13:01:49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039289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04/08/2026 04:37:49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04/08/2026 04:37:49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520830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03/09/2026 11:01:01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03/09/2026 11:01:01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907228709"/>
                  </a:ext>
                </a:extLst>
              </a:tr>
            </a:tbl>
          </a:graphicData>
        </a:graphic>
      </p:graphicFrame>
      <p:sp>
        <p:nvSpPr>
          <p:cNvPr id="4" name="Text Placeholder 3">
            <a:extLst>
              <a:ext uri="{FF2B5EF4-FFF2-40B4-BE49-F238E27FC236}">
                <a16:creationId xmlns:a16="http://schemas.microsoft.com/office/drawing/2014/main" id="{138D4D1B-9AA8-40A0-9783-31B7DF29991A}"/>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316579140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1C663-8847-4AED-A4F6-C1F26B680473}"/>
              </a:ext>
            </a:extLst>
          </p:cNvPr>
          <p:cNvSpPr>
            <a:spLocks noGrp="1"/>
          </p:cNvSpPr>
          <p:nvPr>
            <p:ph type="title"/>
          </p:nvPr>
        </p:nvSpPr>
        <p:spPr/>
        <p:txBody>
          <a:bodyPr/>
          <a:lstStyle/>
          <a:p>
            <a:r>
              <a:rPr lang="en-US"/>
              <a:t>Facebook Published Posts Table | 13 groups and 33 profiles - 3 of 5</a:t>
            </a:r>
          </a:p>
        </p:txBody>
      </p:sp>
      <p:graphicFrame>
        <p:nvGraphicFramePr>
          <p:cNvPr id="5" name="Table Placeholder 4">
            <a:extLst>
              <a:ext uri="{FF2B5EF4-FFF2-40B4-BE49-F238E27FC236}">
                <a16:creationId xmlns:a16="http://schemas.microsoft.com/office/drawing/2014/main" id="{1771EC8B-ABE9-49DC-A452-0B096CC5FE2A}"/>
              </a:ext>
            </a:extLst>
          </p:cNvPr>
          <p:cNvGraphicFramePr>
            <a:graphicFrameLocks noGrp="1"/>
          </p:cNvGraphicFramePr>
          <p:nvPr>
            <p:ph type="tbl" sz="quarter" idx="13"/>
            <p:extLst>
              <p:ext uri="{D42A27DB-BD31-4B8C-83A1-F6EECF244321}">
                <p14:modId xmlns:p14="http://schemas.microsoft.com/office/powerpoint/2010/main" val="3782679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63932131"/>
                    </a:ext>
                  </a:extLst>
                </a:gridCol>
                <a:gridCol w="822960">
                  <a:extLst>
                    <a:ext uri="{9D8B030D-6E8A-4147-A177-3AD203B41FA5}">
                      <a16:colId xmlns:a16="http://schemas.microsoft.com/office/drawing/2014/main" val="467361819"/>
                    </a:ext>
                  </a:extLst>
                </a:gridCol>
                <a:gridCol w="1152144">
                  <a:extLst>
                    <a:ext uri="{9D8B030D-6E8A-4147-A177-3AD203B41FA5}">
                      <a16:colId xmlns:a16="http://schemas.microsoft.com/office/drawing/2014/main" val="3779756065"/>
                    </a:ext>
                  </a:extLst>
                </a:gridCol>
                <a:gridCol w="411480">
                  <a:extLst>
                    <a:ext uri="{9D8B030D-6E8A-4147-A177-3AD203B41FA5}">
                      <a16:colId xmlns:a16="http://schemas.microsoft.com/office/drawing/2014/main" val="1679902882"/>
                    </a:ext>
                  </a:extLst>
                </a:gridCol>
                <a:gridCol w="411480">
                  <a:extLst>
                    <a:ext uri="{9D8B030D-6E8A-4147-A177-3AD203B41FA5}">
                      <a16:colId xmlns:a16="http://schemas.microsoft.com/office/drawing/2014/main" val="2915550972"/>
                    </a:ext>
                  </a:extLst>
                </a:gridCol>
                <a:gridCol w="411480">
                  <a:extLst>
                    <a:ext uri="{9D8B030D-6E8A-4147-A177-3AD203B41FA5}">
                      <a16:colId xmlns:a16="http://schemas.microsoft.com/office/drawing/2014/main" val="1368056207"/>
                    </a:ext>
                  </a:extLst>
                </a:gridCol>
                <a:gridCol w="411480">
                  <a:extLst>
                    <a:ext uri="{9D8B030D-6E8A-4147-A177-3AD203B41FA5}">
                      <a16:colId xmlns:a16="http://schemas.microsoft.com/office/drawing/2014/main" val="1658050502"/>
                    </a:ext>
                  </a:extLst>
                </a:gridCol>
                <a:gridCol w="411480">
                  <a:extLst>
                    <a:ext uri="{9D8B030D-6E8A-4147-A177-3AD203B41FA5}">
                      <a16:colId xmlns:a16="http://schemas.microsoft.com/office/drawing/2014/main" val="2420078749"/>
                    </a:ext>
                  </a:extLst>
                </a:gridCol>
                <a:gridCol w="411480">
                  <a:extLst>
                    <a:ext uri="{9D8B030D-6E8A-4147-A177-3AD203B41FA5}">
                      <a16:colId xmlns:a16="http://schemas.microsoft.com/office/drawing/2014/main" val="1515398069"/>
                    </a:ext>
                  </a:extLst>
                </a:gridCol>
                <a:gridCol w="411480">
                  <a:extLst>
                    <a:ext uri="{9D8B030D-6E8A-4147-A177-3AD203B41FA5}">
                      <a16:colId xmlns:a16="http://schemas.microsoft.com/office/drawing/2014/main" val="1477792450"/>
                    </a:ext>
                  </a:extLst>
                </a:gridCol>
                <a:gridCol w="411480">
                  <a:extLst>
                    <a:ext uri="{9D8B030D-6E8A-4147-A177-3AD203B41FA5}">
                      <a16:colId xmlns:a16="http://schemas.microsoft.com/office/drawing/2014/main" val="1869336817"/>
                    </a:ext>
                  </a:extLst>
                </a:gridCol>
                <a:gridCol w="411480">
                  <a:extLst>
                    <a:ext uri="{9D8B030D-6E8A-4147-A177-3AD203B41FA5}">
                      <a16:colId xmlns:a16="http://schemas.microsoft.com/office/drawing/2014/main" val="2509510470"/>
                    </a:ext>
                  </a:extLst>
                </a:gridCol>
                <a:gridCol w="411480">
                  <a:extLst>
                    <a:ext uri="{9D8B030D-6E8A-4147-A177-3AD203B41FA5}">
                      <a16:colId xmlns:a16="http://schemas.microsoft.com/office/drawing/2014/main" val="2779011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53954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02/17/2026 15:31:03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02/17/2026 15:31:03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755978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02/16/2026 13:00:08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02/16/2026 13:00:08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794092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02/16/2026 11:01:10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02/16/2026 11:01:10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855341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02/13/2026 09:21:22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02/13/2026 09:21:22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801562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02/10/2026 11:00:25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02/10/2026 11:00:25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817301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02/05/2026 07:45:42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02/05/2026 07:45:42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767809180"/>
                  </a:ext>
                </a:extLst>
              </a:tr>
            </a:tbl>
          </a:graphicData>
        </a:graphic>
      </p:graphicFrame>
      <p:sp>
        <p:nvSpPr>
          <p:cNvPr id="4" name="Text Placeholder 3">
            <a:extLst>
              <a:ext uri="{FF2B5EF4-FFF2-40B4-BE49-F238E27FC236}">
                <a16:creationId xmlns:a16="http://schemas.microsoft.com/office/drawing/2014/main" id="{D68C1B0F-EB61-4DA0-BD47-006FD5FDA8AB}"/>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206873625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1987A-9B5F-47C1-BE2E-CD70F602B8E7}"/>
              </a:ext>
            </a:extLst>
          </p:cNvPr>
          <p:cNvSpPr>
            <a:spLocks noGrp="1"/>
          </p:cNvSpPr>
          <p:nvPr>
            <p:ph type="title"/>
          </p:nvPr>
        </p:nvSpPr>
        <p:spPr/>
        <p:txBody>
          <a:bodyPr/>
          <a:lstStyle/>
          <a:p>
            <a:r>
              <a:rPr lang="en-US"/>
              <a:t>Facebook Published Posts Table | 13 groups and 33 profiles - 4 of 5</a:t>
            </a:r>
          </a:p>
        </p:txBody>
      </p:sp>
      <p:graphicFrame>
        <p:nvGraphicFramePr>
          <p:cNvPr id="5" name="Table Placeholder 4">
            <a:extLst>
              <a:ext uri="{FF2B5EF4-FFF2-40B4-BE49-F238E27FC236}">
                <a16:creationId xmlns:a16="http://schemas.microsoft.com/office/drawing/2014/main" id="{9538EA73-0C79-4A5B-9FE7-7EFD97F625DA}"/>
              </a:ext>
            </a:extLst>
          </p:cNvPr>
          <p:cNvGraphicFramePr>
            <a:graphicFrameLocks noGrp="1"/>
          </p:cNvGraphicFramePr>
          <p:nvPr>
            <p:ph type="tbl" sz="quarter" idx="13"/>
            <p:extLst>
              <p:ext uri="{D42A27DB-BD31-4B8C-83A1-F6EECF244321}">
                <p14:modId xmlns:p14="http://schemas.microsoft.com/office/powerpoint/2010/main" val="1469186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48233295"/>
                    </a:ext>
                  </a:extLst>
                </a:gridCol>
                <a:gridCol w="822960">
                  <a:extLst>
                    <a:ext uri="{9D8B030D-6E8A-4147-A177-3AD203B41FA5}">
                      <a16:colId xmlns:a16="http://schemas.microsoft.com/office/drawing/2014/main" val="1466474816"/>
                    </a:ext>
                  </a:extLst>
                </a:gridCol>
                <a:gridCol w="1152144">
                  <a:extLst>
                    <a:ext uri="{9D8B030D-6E8A-4147-A177-3AD203B41FA5}">
                      <a16:colId xmlns:a16="http://schemas.microsoft.com/office/drawing/2014/main" val="277205708"/>
                    </a:ext>
                  </a:extLst>
                </a:gridCol>
                <a:gridCol w="411480">
                  <a:extLst>
                    <a:ext uri="{9D8B030D-6E8A-4147-A177-3AD203B41FA5}">
                      <a16:colId xmlns:a16="http://schemas.microsoft.com/office/drawing/2014/main" val="3897681510"/>
                    </a:ext>
                  </a:extLst>
                </a:gridCol>
                <a:gridCol w="411480">
                  <a:extLst>
                    <a:ext uri="{9D8B030D-6E8A-4147-A177-3AD203B41FA5}">
                      <a16:colId xmlns:a16="http://schemas.microsoft.com/office/drawing/2014/main" val="2467196715"/>
                    </a:ext>
                  </a:extLst>
                </a:gridCol>
                <a:gridCol w="411480">
                  <a:extLst>
                    <a:ext uri="{9D8B030D-6E8A-4147-A177-3AD203B41FA5}">
                      <a16:colId xmlns:a16="http://schemas.microsoft.com/office/drawing/2014/main" val="553936725"/>
                    </a:ext>
                  </a:extLst>
                </a:gridCol>
                <a:gridCol w="411480">
                  <a:extLst>
                    <a:ext uri="{9D8B030D-6E8A-4147-A177-3AD203B41FA5}">
                      <a16:colId xmlns:a16="http://schemas.microsoft.com/office/drawing/2014/main" val="1058144367"/>
                    </a:ext>
                  </a:extLst>
                </a:gridCol>
                <a:gridCol w="411480">
                  <a:extLst>
                    <a:ext uri="{9D8B030D-6E8A-4147-A177-3AD203B41FA5}">
                      <a16:colId xmlns:a16="http://schemas.microsoft.com/office/drawing/2014/main" val="3096825110"/>
                    </a:ext>
                  </a:extLst>
                </a:gridCol>
                <a:gridCol w="411480">
                  <a:extLst>
                    <a:ext uri="{9D8B030D-6E8A-4147-A177-3AD203B41FA5}">
                      <a16:colId xmlns:a16="http://schemas.microsoft.com/office/drawing/2014/main" val="3500573431"/>
                    </a:ext>
                  </a:extLst>
                </a:gridCol>
                <a:gridCol w="411480">
                  <a:extLst>
                    <a:ext uri="{9D8B030D-6E8A-4147-A177-3AD203B41FA5}">
                      <a16:colId xmlns:a16="http://schemas.microsoft.com/office/drawing/2014/main" val="2035618449"/>
                    </a:ext>
                  </a:extLst>
                </a:gridCol>
                <a:gridCol w="411480">
                  <a:extLst>
                    <a:ext uri="{9D8B030D-6E8A-4147-A177-3AD203B41FA5}">
                      <a16:colId xmlns:a16="http://schemas.microsoft.com/office/drawing/2014/main" val="3226604965"/>
                    </a:ext>
                  </a:extLst>
                </a:gridCol>
                <a:gridCol w="411480">
                  <a:extLst>
                    <a:ext uri="{9D8B030D-6E8A-4147-A177-3AD203B41FA5}">
                      <a16:colId xmlns:a16="http://schemas.microsoft.com/office/drawing/2014/main" val="2003308967"/>
                    </a:ext>
                  </a:extLst>
                </a:gridCol>
                <a:gridCol w="411480">
                  <a:extLst>
                    <a:ext uri="{9D8B030D-6E8A-4147-A177-3AD203B41FA5}">
                      <a16:colId xmlns:a16="http://schemas.microsoft.com/office/drawing/2014/main" val="3282656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7075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02/04/2026 11:00:19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02/04/2026 11:00:19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697237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01/19/2026 10:01:13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01/19/2026 10:01:13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389204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01/19/2026 10:01:07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01/19/2026 10:01:07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0.9712 %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394056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01/17/2026 10:02:01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01/17/2026 10:02:01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550621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01/08/2026 15:30:36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01/08/2026 15:30:36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467736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01/02/2026 10:01:11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01/02/2026 10:01:11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274231063"/>
                  </a:ext>
                </a:extLst>
              </a:tr>
            </a:tbl>
          </a:graphicData>
        </a:graphic>
      </p:graphicFrame>
      <p:sp>
        <p:nvSpPr>
          <p:cNvPr id="4" name="Text Placeholder 3">
            <a:extLst>
              <a:ext uri="{FF2B5EF4-FFF2-40B4-BE49-F238E27FC236}">
                <a16:creationId xmlns:a16="http://schemas.microsoft.com/office/drawing/2014/main" id="{8FA139A8-0A99-497E-B9C5-696E24FBCC33}"/>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365921906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F0A1E-9EE1-4ADB-9B26-B274206CF2DD}"/>
              </a:ext>
            </a:extLst>
          </p:cNvPr>
          <p:cNvSpPr>
            <a:spLocks noGrp="1"/>
          </p:cNvSpPr>
          <p:nvPr>
            <p:ph type="title"/>
          </p:nvPr>
        </p:nvSpPr>
        <p:spPr/>
        <p:txBody>
          <a:bodyPr/>
          <a:lstStyle/>
          <a:p>
            <a:r>
              <a:rPr lang="en-US"/>
              <a:t>Facebook Published Posts Table | 13 groups and 33 profiles - 5 of 5</a:t>
            </a:r>
          </a:p>
        </p:txBody>
      </p:sp>
      <p:graphicFrame>
        <p:nvGraphicFramePr>
          <p:cNvPr id="5" name="Table Placeholder 4">
            <a:extLst>
              <a:ext uri="{FF2B5EF4-FFF2-40B4-BE49-F238E27FC236}">
                <a16:creationId xmlns:a16="http://schemas.microsoft.com/office/drawing/2014/main" id="{FCF95709-9D71-431E-904B-77E960B79F03}"/>
              </a:ext>
            </a:extLst>
          </p:cNvPr>
          <p:cNvGraphicFramePr>
            <a:graphicFrameLocks noGrp="1"/>
          </p:cNvGraphicFramePr>
          <p:nvPr>
            <p:ph type="tbl" sz="quarter" idx="13"/>
            <p:extLst>
              <p:ext uri="{D42A27DB-BD31-4B8C-83A1-F6EECF244321}">
                <p14:modId xmlns:p14="http://schemas.microsoft.com/office/powerpoint/2010/main" val="1235566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78271769"/>
                    </a:ext>
                  </a:extLst>
                </a:gridCol>
                <a:gridCol w="822960">
                  <a:extLst>
                    <a:ext uri="{9D8B030D-6E8A-4147-A177-3AD203B41FA5}">
                      <a16:colId xmlns:a16="http://schemas.microsoft.com/office/drawing/2014/main" val="1634322105"/>
                    </a:ext>
                  </a:extLst>
                </a:gridCol>
                <a:gridCol w="1152144">
                  <a:extLst>
                    <a:ext uri="{9D8B030D-6E8A-4147-A177-3AD203B41FA5}">
                      <a16:colId xmlns:a16="http://schemas.microsoft.com/office/drawing/2014/main" val="946858400"/>
                    </a:ext>
                  </a:extLst>
                </a:gridCol>
                <a:gridCol w="411480">
                  <a:extLst>
                    <a:ext uri="{9D8B030D-6E8A-4147-A177-3AD203B41FA5}">
                      <a16:colId xmlns:a16="http://schemas.microsoft.com/office/drawing/2014/main" val="4042142356"/>
                    </a:ext>
                  </a:extLst>
                </a:gridCol>
                <a:gridCol w="411480">
                  <a:extLst>
                    <a:ext uri="{9D8B030D-6E8A-4147-A177-3AD203B41FA5}">
                      <a16:colId xmlns:a16="http://schemas.microsoft.com/office/drawing/2014/main" val="1676175469"/>
                    </a:ext>
                  </a:extLst>
                </a:gridCol>
                <a:gridCol w="411480">
                  <a:extLst>
                    <a:ext uri="{9D8B030D-6E8A-4147-A177-3AD203B41FA5}">
                      <a16:colId xmlns:a16="http://schemas.microsoft.com/office/drawing/2014/main" val="1382195434"/>
                    </a:ext>
                  </a:extLst>
                </a:gridCol>
                <a:gridCol w="411480">
                  <a:extLst>
                    <a:ext uri="{9D8B030D-6E8A-4147-A177-3AD203B41FA5}">
                      <a16:colId xmlns:a16="http://schemas.microsoft.com/office/drawing/2014/main" val="1306096062"/>
                    </a:ext>
                  </a:extLst>
                </a:gridCol>
                <a:gridCol w="411480">
                  <a:extLst>
                    <a:ext uri="{9D8B030D-6E8A-4147-A177-3AD203B41FA5}">
                      <a16:colId xmlns:a16="http://schemas.microsoft.com/office/drawing/2014/main" val="2739590688"/>
                    </a:ext>
                  </a:extLst>
                </a:gridCol>
                <a:gridCol w="411480">
                  <a:extLst>
                    <a:ext uri="{9D8B030D-6E8A-4147-A177-3AD203B41FA5}">
                      <a16:colId xmlns:a16="http://schemas.microsoft.com/office/drawing/2014/main" val="647315510"/>
                    </a:ext>
                  </a:extLst>
                </a:gridCol>
                <a:gridCol w="411480">
                  <a:extLst>
                    <a:ext uri="{9D8B030D-6E8A-4147-A177-3AD203B41FA5}">
                      <a16:colId xmlns:a16="http://schemas.microsoft.com/office/drawing/2014/main" val="1882928311"/>
                    </a:ext>
                  </a:extLst>
                </a:gridCol>
                <a:gridCol w="411480">
                  <a:extLst>
                    <a:ext uri="{9D8B030D-6E8A-4147-A177-3AD203B41FA5}">
                      <a16:colId xmlns:a16="http://schemas.microsoft.com/office/drawing/2014/main" val="3015645674"/>
                    </a:ext>
                  </a:extLst>
                </a:gridCol>
                <a:gridCol w="411480">
                  <a:extLst>
                    <a:ext uri="{9D8B030D-6E8A-4147-A177-3AD203B41FA5}">
                      <a16:colId xmlns:a16="http://schemas.microsoft.com/office/drawing/2014/main" val="3233314260"/>
                    </a:ext>
                  </a:extLst>
                </a:gridCol>
                <a:gridCol w="411480">
                  <a:extLst>
                    <a:ext uri="{9D8B030D-6E8A-4147-A177-3AD203B41FA5}">
                      <a16:colId xmlns:a16="http://schemas.microsoft.com/office/drawing/2014/main" val="2172338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22136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12/20/2025 10:00:31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12/20/2025 10:00:31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Cubeo, Organic social NL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4997622"/>
                  </a:ext>
                </a:extLst>
              </a:tr>
            </a:tbl>
          </a:graphicData>
        </a:graphic>
      </p:graphicFrame>
      <p:sp>
        <p:nvSpPr>
          <p:cNvPr id="4" name="Text Placeholder 3">
            <a:extLst>
              <a:ext uri="{FF2B5EF4-FFF2-40B4-BE49-F238E27FC236}">
                <a16:creationId xmlns:a16="http://schemas.microsoft.com/office/drawing/2014/main" id="{7DE38CDB-0D7E-4B0D-BA39-F31421DD3E77}"/>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50065050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28716-2444-490D-9F54-702C50C1415F}"/>
              </a:ext>
            </a:extLst>
          </p:cNvPr>
          <p:cNvSpPr>
            <a:spLocks noGrp="1"/>
          </p:cNvSpPr>
          <p:nvPr>
            <p:ph type="title"/>
          </p:nvPr>
        </p:nvSpPr>
        <p:spPr/>
        <p:txBody>
          <a:bodyPr/>
          <a:lstStyle/>
          <a:p>
            <a:r>
              <a:rPr lang="en-US"/>
              <a:t>LinkedIn Post Tag Performance | 13 groups and 33 profiles</a:t>
            </a:r>
          </a:p>
        </p:txBody>
      </p:sp>
      <p:graphicFrame>
        <p:nvGraphicFramePr>
          <p:cNvPr id="5" name="Table Placeholder 4">
            <a:extLst>
              <a:ext uri="{FF2B5EF4-FFF2-40B4-BE49-F238E27FC236}">
                <a16:creationId xmlns:a16="http://schemas.microsoft.com/office/drawing/2014/main" id="{E6837C32-4017-49E8-B787-67AD971F035B}"/>
              </a:ext>
            </a:extLst>
          </p:cNvPr>
          <p:cNvGraphicFramePr>
            <a:graphicFrameLocks noGrp="1"/>
          </p:cNvGraphicFramePr>
          <p:nvPr>
            <p:ph type="tbl" sz="quarter" idx="13"/>
            <p:extLst>
              <p:ext uri="{D42A27DB-BD31-4B8C-83A1-F6EECF244321}">
                <p14:modId xmlns:p14="http://schemas.microsoft.com/office/powerpoint/2010/main" val="3259936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1086049786"/>
                    </a:ext>
                  </a:extLst>
                </a:gridCol>
                <a:gridCol w="493776">
                  <a:extLst>
                    <a:ext uri="{9D8B030D-6E8A-4147-A177-3AD203B41FA5}">
                      <a16:colId xmlns:a16="http://schemas.microsoft.com/office/drawing/2014/main" val="3976378223"/>
                    </a:ext>
                  </a:extLst>
                </a:gridCol>
                <a:gridCol w="493776">
                  <a:extLst>
                    <a:ext uri="{9D8B030D-6E8A-4147-A177-3AD203B41FA5}">
                      <a16:colId xmlns:a16="http://schemas.microsoft.com/office/drawing/2014/main" val="305227128"/>
                    </a:ext>
                  </a:extLst>
                </a:gridCol>
                <a:gridCol w="493776">
                  <a:extLst>
                    <a:ext uri="{9D8B030D-6E8A-4147-A177-3AD203B41FA5}">
                      <a16:colId xmlns:a16="http://schemas.microsoft.com/office/drawing/2014/main" val="3863972434"/>
                    </a:ext>
                  </a:extLst>
                </a:gridCol>
                <a:gridCol w="493776">
                  <a:extLst>
                    <a:ext uri="{9D8B030D-6E8A-4147-A177-3AD203B41FA5}">
                      <a16:colId xmlns:a16="http://schemas.microsoft.com/office/drawing/2014/main" val="3413516559"/>
                    </a:ext>
                  </a:extLst>
                </a:gridCol>
                <a:gridCol w="493776">
                  <a:extLst>
                    <a:ext uri="{9D8B030D-6E8A-4147-A177-3AD203B41FA5}">
                      <a16:colId xmlns:a16="http://schemas.microsoft.com/office/drawing/2014/main" val="1669198428"/>
                    </a:ext>
                  </a:extLst>
                </a:gridCol>
                <a:gridCol w="493776">
                  <a:extLst>
                    <a:ext uri="{9D8B030D-6E8A-4147-A177-3AD203B41FA5}">
                      <a16:colId xmlns:a16="http://schemas.microsoft.com/office/drawing/2014/main" val="197100319"/>
                    </a:ext>
                  </a:extLst>
                </a:gridCol>
                <a:gridCol w="493776">
                  <a:extLst>
                    <a:ext uri="{9D8B030D-6E8A-4147-A177-3AD203B41FA5}">
                      <a16:colId xmlns:a16="http://schemas.microsoft.com/office/drawing/2014/main" val="2330134537"/>
                    </a:ext>
                  </a:extLst>
                </a:gridCol>
                <a:gridCol w="493776">
                  <a:extLst>
                    <a:ext uri="{9D8B030D-6E8A-4147-A177-3AD203B41FA5}">
                      <a16:colId xmlns:a16="http://schemas.microsoft.com/office/drawing/2014/main" val="1824722631"/>
                    </a:ext>
                  </a:extLst>
                </a:gridCol>
                <a:gridCol w="493776">
                  <a:extLst>
                    <a:ext uri="{9D8B030D-6E8A-4147-A177-3AD203B41FA5}">
                      <a16:colId xmlns:a16="http://schemas.microsoft.com/office/drawing/2014/main" val="3737834603"/>
                    </a:ext>
                  </a:extLst>
                </a:gridCol>
                <a:gridCol w="493776">
                  <a:extLst>
                    <a:ext uri="{9D8B030D-6E8A-4147-A177-3AD203B41FA5}">
                      <a16:colId xmlns:a16="http://schemas.microsoft.com/office/drawing/2014/main" val="2225086096"/>
                    </a:ext>
                  </a:extLst>
                </a:gridCol>
                <a:gridCol w="493776">
                  <a:extLst>
                    <a:ext uri="{9D8B030D-6E8A-4147-A177-3AD203B41FA5}">
                      <a16:colId xmlns:a16="http://schemas.microsoft.com/office/drawing/2014/main" val="3496894541"/>
                    </a:ext>
                  </a:extLst>
                </a:gridCol>
                <a:gridCol w="493776">
                  <a:extLst>
                    <a:ext uri="{9D8B030D-6E8A-4147-A177-3AD203B41FA5}">
                      <a16:colId xmlns:a16="http://schemas.microsoft.com/office/drawing/2014/main" val="795457325"/>
                    </a:ext>
                  </a:extLst>
                </a:gridCol>
                <a:gridCol w="493776">
                  <a:extLst>
                    <a:ext uri="{9D8B030D-6E8A-4147-A177-3AD203B41FA5}">
                      <a16:colId xmlns:a16="http://schemas.microsoft.com/office/drawing/2014/main" val="1621883150"/>
                    </a:ext>
                  </a:extLst>
                </a:gridCol>
                <a:gridCol w="493776">
                  <a:extLst>
                    <a:ext uri="{9D8B030D-6E8A-4147-A177-3AD203B41FA5}">
                      <a16:colId xmlns:a16="http://schemas.microsoft.com/office/drawing/2014/main" val="3662550119"/>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Reactions (Total)</a:t>
                      </a:r>
                    </a:p>
                  </a:txBody>
                  <a:tcPr/>
                </a:tc>
                <a:tc>
                  <a:txBody>
                    <a:bodyPr/>
                    <a:lstStyle/>
                    <a:p>
                      <a:r>
                        <a:rPr lang="en-US" sz="1000"/>
                        <a:t>Reactions (Avg.)</a:t>
                      </a:r>
                    </a:p>
                  </a:txBody>
                  <a:tcPr/>
                </a:tc>
                <a:tc>
                  <a:txBody>
                    <a:bodyPr/>
                    <a:lstStyle/>
                    <a:p>
                      <a:r>
                        <a:rPr lang="en-US" sz="1000"/>
                        <a:t>Comments (Total)</a:t>
                      </a:r>
                    </a:p>
                  </a:txBody>
                  <a:tcPr/>
                </a:tc>
                <a:tc>
                  <a:txBody>
                    <a:bodyPr/>
                    <a:lstStyle/>
                    <a:p>
                      <a:r>
                        <a:rPr lang="en-US" sz="1000"/>
                        <a:t>Comments (Avg.)</a:t>
                      </a:r>
                    </a:p>
                  </a:txBody>
                  <a:tcPr/>
                </a:tc>
                <a:tc>
                  <a:txBody>
                    <a:bodyPr/>
                    <a:lstStyle/>
                    <a:p>
                      <a:r>
                        <a:rPr lang="en-US" sz="1000"/>
                        <a:t>Shares (Total)</a:t>
                      </a:r>
                    </a:p>
                  </a:txBody>
                  <a:tcPr/>
                </a:tc>
                <a:tc>
                  <a:txBody>
                    <a:bodyPr/>
                    <a:lstStyle/>
                    <a:p>
                      <a:r>
                        <a:rPr lang="en-US" sz="1000"/>
                        <a:t>Shares (Avg.)</a:t>
                      </a:r>
                    </a:p>
                  </a:txBody>
                  <a:tcPr/>
                </a:tc>
                <a:tc>
                  <a:txBody>
                    <a:bodyPr/>
                    <a:lstStyle/>
                    <a:p>
                      <a:r>
                        <a:rPr lang="en-US" sz="1000"/>
                        <a:t>Clicks (Total)</a:t>
                      </a:r>
                    </a:p>
                  </a:txBody>
                  <a:tcPr/>
                </a:tc>
                <a:tc>
                  <a:txBody>
                    <a:bodyPr/>
                    <a:lstStyle/>
                    <a:p>
                      <a:r>
                        <a:rPr lang="en-US" sz="1000"/>
                        <a:t>Clicks (Avg.)</a:t>
                      </a:r>
                    </a:p>
                  </a:txBody>
                  <a:tcPr/>
                </a:tc>
                <a:tc>
                  <a:txBody>
                    <a:bodyPr/>
                    <a:lstStyle/>
                    <a:p>
                      <a:r>
                        <a:rPr lang="en-US" sz="1000"/>
                        <a:t>Impressions (Total)</a:t>
                      </a:r>
                    </a:p>
                  </a:txBody>
                  <a:tcPr/>
                </a:tc>
                <a:tc>
                  <a:txBody>
                    <a:bodyPr/>
                    <a:lstStyle/>
                    <a:p>
                      <a:r>
                        <a:rPr lang="en-US" sz="1000"/>
                        <a:t>Impressions (Avg.)</a:t>
                      </a:r>
                    </a:p>
                  </a:txBody>
                  <a:tcPr/>
                </a:tc>
                <a:tc>
                  <a:txBody>
                    <a:bodyPr/>
                    <a:lstStyle/>
                    <a:p>
                      <a:r>
                        <a:rPr lang="en-US" sz="1000"/>
                        <a:t>E-Rate (Avg.)</a:t>
                      </a:r>
                    </a:p>
                  </a:txBody>
                  <a:tcPr/>
                </a:tc>
                <a:tc>
                  <a:txBody>
                    <a:bodyPr/>
                    <a:lstStyle/>
                    <a:p>
                      <a:r>
                        <a:rPr lang="en-US" sz="1000"/>
                        <a:t>Video Views (Total)</a:t>
                      </a:r>
                    </a:p>
                  </a:txBody>
                  <a:tcPr/>
                </a:tc>
                <a:tc>
                  <a:txBody>
                    <a:bodyPr/>
                    <a:lstStyle/>
                    <a:p>
                      <a:r>
                        <a:rPr lang="en-US" sz="1000"/>
                        <a:t>Video Views (Avg.)</a:t>
                      </a:r>
                    </a:p>
                  </a:txBody>
                  <a:tcPr/>
                </a:tc>
                <a:extLst>
                  <a:ext uri="{0D108BD9-81ED-4DB2-BD59-A6C34878D82A}">
                    <a16:rowId xmlns:a16="http://schemas.microsoft.com/office/drawing/2014/main" val="147837998"/>
                  </a:ext>
                </a:extLst>
              </a:tr>
              <a:tr h="370840">
                <a:tc>
                  <a:txBody>
                    <a:bodyPr/>
                    <a:lstStyle/>
                    <a:p>
                      <a:r>
                        <a:rPr lang="en-US" sz="1000"/>
                        <a:t>Cubeo</a:t>
                      </a:r>
                    </a:p>
                  </a:txBody>
                  <a:tcPr/>
                </a:tc>
                <a:tc>
                  <a:txBody>
                    <a:bodyPr/>
                    <a:lstStyle/>
                    <a:p>
                      <a:r>
                        <a:rPr lang="en-US" sz="1000"/>
                        <a:t>6</a:t>
                      </a:r>
                    </a:p>
                  </a:txBody>
                  <a:tcPr/>
                </a:tc>
                <a:tc>
                  <a:txBody>
                    <a:bodyPr/>
                    <a:lstStyle/>
                    <a:p>
                      <a:r>
                        <a:rPr lang="en-US" sz="1000"/>
                        <a:t>671</a:t>
                      </a:r>
                    </a:p>
                  </a:txBody>
                  <a:tcPr/>
                </a:tc>
                <a:tc>
                  <a:txBody>
                    <a:bodyPr/>
                    <a:lstStyle/>
                    <a:p>
                      <a:r>
                        <a:rPr lang="en-US" sz="1000"/>
                        <a:t>111.83333333333</a:t>
                      </a:r>
                    </a:p>
                  </a:txBody>
                  <a:tcPr/>
                </a:tc>
                <a:tc>
                  <a:txBody>
                    <a:bodyPr/>
                    <a:lstStyle/>
                    <a:p>
                      <a:r>
                        <a:rPr lang="en-US" sz="1000"/>
                        <a:t>6</a:t>
                      </a:r>
                    </a:p>
                  </a:txBody>
                  <a:tcPr/>
                </a:tc>
                <a:tc>
                  <a:txBody>
                    <a:bodyPr/>
                    <a:lstStyle/>
                    <a:p>
                      <a:r>
                        <a:rPr lang="en-US" sz="1000"/>
                        <a:t>1</a:t>
                      </a:r>
                    </a:p>
                  </a:txBody>
                  <a:tcPr/>
                </a:tc>
                <a:tc>
                  <a:txBody>
                    <a:bodyPr/>
                    <a:lstStyle/>
                    <a:p>
                      <a:r>
                        <a:rPr lang="en-US" sz="1000"/>
                        <a:t>63</a:t>
                      </a:r>
                    </a:p>
                  </a:txBody>
                  <a:tcPr/>
                </a:tc>
                <a:tc>
                  <a:txBody>
                    <a:bodyPr/>
                    <a:lstStyle/>
                    <a:p>
                      <a:r>
                        <a:rPr lang="en-US" sz="1000"/>
                        <a:t>10.5</a:t>
                      </a:r>
                    </a:p>
                  </a:txBody>
                  <a:tcPr/>
                </a:tc>
                <a:tc>
                  <a:txBody>
                    <a:bodyPr/>
                    <a:lstStyle/>
                    <a:p>
                      <a:r>
                        <a:rPr lang="en-US" sz="1000"/>
                        <a:t>4954</a:t>
                      </a:r>
                    </a:p>
                  </a:txBody>
                  <a:tcPr/>
                </a:tc>
                <a:tc>
                  <a:txBody>
                    <a:bodyPr/>
                    <a:lstStyle/>
                    <a:p>
                      <a:r>
                        <a:rPr lang="en-US" sz="1000"/>
                        <a:t>825.66666666667</a:t>
                      </a:r>
                    </a:p>
                  </a:txBody>
                  <a:tcPr/>
                </a:tc>
                <a:tc>
                  <a:txBody>
                    <a:bodyPr/>
                    <a:lstStyle/>
                    <a:p>
                      <a:r>
                        <a:rPr lang="en-US" sz="1000"/>
                        <a:t>25029</a:t>
                      </a:r>
                    </a:p>
                  </a:txBody>
                  <a:tcPr/>
                </a:tc>
                <a:tc>
                  <a:txBody>
                    <a:bodyPr/>
                    <a:lstStyle/>
                    <a:p>
                      <a:r>
                        <a:rPr lang="en-US" sz="1000"/>
                        <a:t>4171.5</a:t>
                      </a:r>
                    </a:p>
                  </a:txBody>
                  <a:tcPr/>
                </a:tc>
                <a:tc>
                  <a:txBody>
                    <a:bodyPr/>
                    <a:lstStyle/>
                    <a:p>
                      <a:r>
                        <a:rPr lang="en-US" sz="1000"/>
                        <a:t>17.446516724567 %</a:t>
                      </a:r>
                    </a:p>
                  </a:txBody>
                  <a:tcPr/>
                </a:tc>
                <a:tc>
                  <a:txBody>
                    <a:bodyPr/>
                    <a:lstStyle/>
                    <a:p>
                      <a:r>
                        <a:rPr lang="en-US" sz="1000"/>
                        <a:t>21</a:t>
                      </a:r>
                    </a:p>
                  </a:txBody>
                  <a:tcPr/>
                </a:tc>
                <a:tc>
                  <a:txBody>
                    <a:bodyPr/>
                    <a:lstStyle/>
                    <a:p>
                      <a:r>
                        <a:rPr lang="en-US" sz="1000"/>
                        <a:t>10.5</a:t>
                      </a:r>
                    </a:p>
                  </a:txBody>
                  <a:tcPr/>
                </a:tc>
                <a:extLst>
                  <a:ext uri="{0D108BD9-81ED-4DB2-BD59-A6C34878D82A}">
                    <a16:rowId xmlns:a16="http://schemas.microsoft.com/office/drawing/2014/main" val="2227301041"/>
                  </a:ext>
                </a:extLst>
              </a:tr>
            </a:tbl>
          </a:graphicData>
        </a:graphic>
      </p:graphicFrame>
      <p:sp>
        <p:nvSpPr>
          <p:cNvPr id="4" name="Text Placeholder 3">
            <a:extLst>
              <a:ext uri="{FF2B5EF4-FFF2-40B4-BE49-F238E27FC236}">
                <a16:creationId xmlns:a16="http://schemas.microsoft.com/office/drawing/2014/main" id="{D09AA372-4F59-450C-BCC1-6B87AD86675B}"/>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429465495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676A7-7873-4BFA-8190-3D572785B364}"/>
              </a:ext>
            </a:extLst>
          </p:cNvPr>
          <p:cNvSpPr>
            <a:spLocks noGrp="1"/>
          </p:cNvSpPr>
          <p:nvPr>
            <p:ph type="title"/>
          </p:nvPr>
        </p:nvSpPr>
        <p:spPr/>
        <p:txBody>
          <a:bodyPr/>
          <a:lstStyle/>
          <a:p>
            <a:r>
              <a:rPr lang="en-US"/>
              <a:t>LinkedIn Posts Table | 13 groups and 33 profiles</a:t>
            </a:r>
          </a:p>
        </p:txBody>
      </p:sp>
      <p:graphicFrame>
        <p:nvGraphicFramePr>
          <p:cNvPr id="5" name="Table Placeholder 4">
            <a:extLst>
              <a:ext uri="{FF2B5EF4-FFF2-40B4-BE49-F238E27FC236}">
                <a16:creationId xmlns:a16="http://schemas.microsoft.com/office/drawing/2014/main" id="{BCDFA382-43B5-4042-9EDF-2D5C03DADDDC}"/>
              </a:ext>
            </a:extLst>
          </p:cNvPr>
          <p:cNvGraphicFramePr>
            <a:graphicFrameLocks noGrp="1"/>
          </p:cNvGraphicFramePr>
          <p:nvPr>
            <p:ph type="tbl" sz="quarter" idx="13"/>
            <p:extLst>
              <p:ext uri="{D42A27DB-BD31-4B8C-83A1-F6EECF244321}">
                <p14:modId xmlns:p14="http://schemas.microsoft.com/office/powerpoint/2010/main" val="242089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01565994"/>
                    </a:ext>
                  </a:extLst>
                </a:gridCol>
                <a:gridCol w="740664">
                  <a:extLst>
                    <a:ext uri="{9D8B030D-6E8A-4147-A177-3AD203B41FA5}">
                      <a16:colId xmlns:a16="http://schemas.microsoft.com/office/drawing/2014/main" val="1287581522"/>
                    </a:ext>
                  </a:extLst>
                </a:gridCol>
                <a:gridCol w="1399032">
                  <a:extLst>
                    <a:ext uri="{9D8B030D-6E8A-4147-A177-3AD203B41FA5}">
                      <a16:colId xmlns:a16="http://schemas.microsoft.com/office/drawing/2014/main" val="3790592483"/>
                    </a:ext>
                  </a:extLst>
                </a:gridCol>
                <a:gridCol w="493776">
                  <a:extLst>
                    <a:ext uri="{9D8B030D-6E8A-4147-A177-3AD203B41FA5}">
                      <a16:colId xmlns:a16="http://schemas.microsoft.com/office/drawing/2014/main" val="1210712821"/>
                    </a:ext>
                  </a:extLst>
                </a:gridCol>
                <a:gridCol w="493776">
                  <a:extLst>
                    <a:ext uri="{9D8B030D-6E8A-4147-A177-3AD203B41FA5}">
                      <a16:colId xmlns:a16="http://schemas.microsoft.com/office/drawing/2014/main" val="2271125656"/>
                    </a:ext>
                  </a:extLst>
                </a:gridCol>
                <a:gridCol w="493776">
                  <a:extLst>
                    <a:ext uri="{9D8B030D-6E8A-4147-A177-3AD203B41FA5}">
                      <a16:colId xmlns:a16="http://schemas.microsoft.com/office/drawing/2014/main" val="2431291568"/>
                    </a:ext>
                  </a:extLst>
                </a:gridCol>
                <a:gridCol w="493776">
                  <a:extLst>
                    <a:ext uri="{9D8B030D-6E8A-4147-A177-3AD203B41FA5}">
                      <a16:colId xmlns:a16="http://schemas.microsoft.com/office/drawing/2014/main" val="2214736336"/>
                    </a:ext>
                  </a:extLst>
                </a:gridCol>
                <a:gridCol w="493776">
                  <a:extLst>
                    <a:ext uri="{9D8B030D-6E8A-4147-A177-3AD203B41FA5}">
                      <a16:colId xmlns:a16="http://schemas.microsoft.com/office/drawing/2014/main" val="2567225394"/>
                    </a:ext>
                  </a:extLst>
                </a:gridCol>
                <a:gridCol w="493776">
                  <a:extLst>
                    <a:ext uri="{9D8B030D-6E8A-4147-A177-3AD203B41FA5}">
                      <a16:colId xmlns:a16="http://schemas.microsoft.com/office/drawing/2014/main" val="268038302"/>
                    </a:ext>
                  </a:extLst>
                </a:gridCol>
                <a:gridCol w="493776">
                  <a:extLst>
                    <a:ext uri="{9D8B030D-6E8A-4147-A177-3AD203B41FA5}">
                      <a16:colId xmlns:a16="http://schemas.microsoft.com/office/drawing/2014/main" val="97471845"/>
                    </a:ext>
                  </a:extLst>
                </a:gridCol>
                <a:gridCol w="493776">
                  <a:extLst>
                    <a:ext uri="{9D8B030D-6E8A-4147-A177-3AD203B41FA5}">
                      <a16:colId xmlns:a16="http://schemas.microsoft.com/office/drawing/2014/main" val="3418621934"/>
                    </a:ext>
                  </a:extLst>
                </a:gridCol>
                <a:gridCol w="493776">
                  <a:extLst>
                    <a:ext uri="{9D8B030D-6E8A-4147-A177-3AD203B41FA5}">
                      <a16:colId xmlns:a16="http://schemas.microsoft.com/office/drawing/2014/main" val="1435789178"/>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Tags</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2353054701"/>
                  </a:ext>
                </a:extLst>
              </a:tr>
              <a:tr h="370840">
                <a:tc>
                  <a:txBody>
                    <a:bodyPr/>
                    <a:lstStyle/>
                    <a:p>
                      <a:r>
                        <a:rPr lang="en-US" sz="1000"/>
                        <a:t>06/18/2025 15:01:29</a:t>
                      </a:r>
                    </a:p>
                  </a:txBody>
                  <a:tcPr/>
                </a:tc>
                <a:tc>
                  <a:txBody>
                    <a:bodyPr/>
                    <a:lstStyle/>
                    <a:p>
                      <a:r>
                        <a:rPr lang="en-US" sz="1000"/>
                        <a:t>06/18/2025 15:01:29</a:t>
                      </a:r>
                    </a:p>
                  </a:txBody>
                  <a:tcPr/>
                </a:tc>
                <a:tc>
                  <a:txBody>
                    <a:bodyPr/>
                    <a:lstStyle/>
                    <a:p>
                      <a:r>
                        <a:rPr lang="en-US" sz="1000"/>
                        <a:t>Cubeo</a:t>
                      </a:r>
                    </a:p>
                  </a:txBody>
                  <a:tcPr/>
                </a:tc>
                <a:tc>
                  <a:txBody>
                    <a:bodyPr/>
                    <a:lstStyle/>
                    <a:p>
                      <a:r>
                        <a:rPr lang="en-US" sz="1000"/>
                        <a:t>Image</a:t>
                      </a:r>
                    </a:p>
                  </a:txBody>
                  <a:tcPr/>
                </a:tc>
                <a:tc>
                  <a:txBody>
                    <a:bodyPr/>
                    <a:lstStyle/>
                    <a:p>
                      <a:r>
                        <a:rPr lang="en-US" sz="1000"/>
                        <a:t>13</a:t>
                      </a:r>
                    </a:p>
                  </a:txBody>
                  <a:tcPr/>
                </a:tc>
                <a:tc>
                  <a:txBody>
                    <a:bodyPr/>
                    <a:lstStyle/>
                    <a:p>
                      <a:r>
                        <a:rPr lang="en-US" sz="1000"/>
                        <a:t>0</a:t>
                      </a:r>
                    </a:p>
                  </a:txBody>
                  <a:tcPr/>
                </a:tc>
                <a:tc>
                  <a:txBody>
                    <a:bodyPr/>
                    <a:lstStyle/>
                    <a:p>
                      <a:r>
                        <a:rPr lang="en-US" sz="1000"/>
                        <a:t>4</a:t>
                      </a:r>
                    </a:p>
                  </a:txBody>
                  <a:tcPr/>
                </a:tc>
                <a:tc>
                  <a:txBody>
                    <a:bodyPr/>
                    <a:lstStyle/>
                    <a:p>
                      <a:r>
                        <a:rPr lang="en-US" sz="1000"/>
                        <a:t>8</a:t>
                      </a:r>
                    </a:p>
                  </a:txBody>
                  <a:tcPr/>
                </a:tc>
                <a:tc>
                  <a:txBody>
                    <a:bodyPr/>
                    <a:lstStyle/>
                    <a:p>
                      <a:r>
                        <a:rPr lang="en-US" sz="1000"/>
                        <a:t>6.53 %</a:t>
                      </a:r>
                    </a:p>
                  </a:txBody>
                  <a:tcPr/>
                </a:tc>
                <a:tc>
                  <a:txBody>
                    <a:bodyPr/>
                    <a:lstStyle/>
                    <a:p>
                      <a:r>
                        <a:rPr lang="en-US" sz="1000"/>
                        <a:t>383</a:t>
                      </a:r>
                    </a:p>
                  </a:txBody>
                  <a:tcPr/>
                </a:tc>
                <a:tc>
                  <a:txBody>
                    <a:bodyPr/>
                    <a:lstStyle/>
                    <a:p>
                      <a:r>
                        <a:rPr lang="en-US" sz="1000"/>
                        <a:t>198</a:t>
                      </a:r>
                    </a:p>
                  </a:txBody>
                  <a:tcPr/>
                </a:tc>
                <a:tc>
                  <a:txBody>
                    <a:bodyPr/>
                    <a:lstStyle/>
                    <a:p>
                      <a:r>
                        <a:rPr lang="en-US" sz="1000"/>
                        <a:t>n/a</a:t>
                      </a:r>
                    </a:p>
                  </a:txBody>
                  <a:tcPr/>
                </a:tc>
                <a:extLst>
                  <a:ext uri="{0D108BD9-81ED-4DB2-BD59-A6C34878D82A}">
                    <a16:rowId xmlns:a16="http://schemas.microsoft.com/office/drawing/2014/main" val="1801075560"/>
                  </a:ext>
                </a:extLst>
              </a:tr>
              <a:tr h="370840">
                <a:tc>
                  <a:txBody>
                    <a:bodyPr/>
                    <a:lstStyle/>
                    <a:p>
                      <a:r>
                        <a:rPr lang="en-US" sz="1000"/>
                        <a:t>12/24/2024 10:00:43</a:t>
                      </a:r>
                    </a:p>
                  </a:txBody>
                  <a:tcPr/>
                </a:tc>
                <a:tc>
                  <a:txBody>
                    <a:bodyPr/>
                    <a:lstStyle/>
                    <a:p>
                      <a:r>
                        <a:rPr lang="en-US" sz="1000"/>
                        <a:t>12/24/2024 10:00:43</a:t>
                      </a:r>
                    </a:p>
                  </a:txBody>
                  <a:tcPr/>
                </a:tc>
                <a:tc>
                  <a:txBody>
                    <a:bodyPr/>
                    <a:lstStyle/>
                    <a:p>
                      <a:r>
                        <a:rPr lang="en-US" sz="1000"/>
                        <a:t>WAF, GROHE SPA, Worldskills, SilkMoveES, Cubeo, Seasonal Greetings</a:t>
                      </a:r>
                    </a:p>
                  </a:txBody>
                  <a:tcPr/>
                </a:tc>
                <a:tc>
                  <a:txBody>
                    <a:bodyPr/>
                    <a:lstStyle/>
                    <a:p>
                      <a:r>
                        <a:rPr lang="en-US" sz="1000"/>
                        <a:t>Gallery</a:t>
                      </a:r>
                    </a:p>
                  </a:txBody>
                  <a:tcPr/>
                </a:tc>
                <a:tc>
                  <a:txBody>
                    <a:bodyPr/>
                    <a:lstStyle/>
                    <a:p>
                      <a:r>
                        <a:rPr lang="en-US" sz="1000"/>
                        <a:t>328</a:t>
                      </a:r>
                    </a:p>
                  </a:txBody>
                  <a:tcPr/>
                </a:tc>
                <a:tc>
                  <a:txBody>
                    <a:bodyPr/>
                    <a:lstStyle/>
                    <a:p>
                      <a:r>
                        <a:rPr lang="en-US" sz="1000"/>
                        <a:t>4</a:t>
                      </a:r>
                    </a:p>
                  </a:txBody>
                  <a:tcPr/>
                </a:tc>
                <a:tc>
                  <a:txBody>
                    <a:bodyPr/>
                    <a:lstStyle/>
                    <a:p>
                      <a:r>
                        <a:rPr lang="en-US" sz="1000"/>
                        <a:t>38</a:t>
                      </a:r>
                    </a:p>
                  </a:txBody>
                  <a:tcPr/>
                </a:tc>
                <a:tc>
                  <a:txBody>
                    <a:bodyPr/>
                    <a:lstStyle/>
                    <a:p>
                      <a:r>
                        <a:rPr lang="en-US" sz="1000"/>
                        <a:t>3312</a:t>
                      </a:r>
                    </a:p>
                  </a:txBody>
                  <a:tcPr/>
                </a:tc>
                <a:tc>
                  <a:txBody>
                    <a:bodyPr/>
                    <a:lstStyle/>
                    <a:p>
                      <a:r>
                        <a:rPr lang="en-US" sz="1000"/>
                        <a:t>22.29 %</a:t>
                      </a:r>
                    </a:p>
                  </a:txBody>
                  <a:tcPr/>
                </a:tc>
                <a:tc>
                  <a:txBody>
                    <a:bodyPr/>
                    <a:lstStyle/>
                    <a:p>
                      <a:r>
                        <a:rPr lang="en-US" sz="1000"/>
                        <a:t>16522</a:t>
                      </a:r>
                    </a:p>
                  </a:txBody>
                  <a:tcPr/>
                </a:tc>
                <a:tc>
                  <a:txBody>
                    <a:bodyPr/>
                    <a:lstStyle/>
                    <a:p>
                      <a:r>
                        <a:rPr lang="en-US" sz="1000"/>
                        <a:t>9260</a:t>
                      </a:r>
                    </a:p>
                  </a:txBody>
                  <a:tcPr/>
                </a:tc>
                <a:tc>
                  <a:txBody>
                    <a:bodyPr/>
                    <a:lstStyle/>
                    <a:p>
                      <a:r>
                        <a:rPr lang="en-US" sz="1000"/>
                        <a:t>n/a</a:t>
                      </a:r>
                    </a:p>
                  </a:txBody>
                  <a:tcPr/>
                </a:tc>
                <a:extLst>
                  <a:ext uri="{0D108BD9-81ED-4DB2-BD59-A6C34878D82A}">
                    <a16:rowId xmlns:a16="http://schemas.microsoft.com/office/drawing/2014/main" val="2631360459"/>
                  </a:ext>
                </a:extLst>
              </a:tr>
              <a:tr h="370840">
                <a:tc>
                  <a:txBody>
                    <a:bodyPr/>
                    <a:lstStyle/>
                    <a:p>
                      <a:r>
                        <a:rPr lang="en-US" sz="1000"/>
                        <a:t>11/22/2024 13:02:04</a:t>
                      </a:r>
                    </a:p>
                  </a:txBody>
                  <a:tcPr/>
                </a:tc>
                <a:tc>
                  <a:txBody>
                    <a:bodyPr/>
                    <a:lstStyle/>
                    <a:p>
                      <a:r>
                        <a:rPr lang="en-US" sz="1000"/>
                        <a:t>11/22/2024 13:02:04</a:t>
                      </a:r>
                    </a:p>
                  </a:txBody>
                  <a:tcPr/>
                </a:tc>
                <a:tc>
                  <a:txBody>
                    <a:bodyPr/>
                    <a:lstStyle/>
                    <a:p>
                      <a:r>
                        <a:rPr lang="en-US" sz="1000"/>
                        <a:t>Cubeo</a:t>
                      </a:r>
                    </a:p>
                  </a:txBody>
                  <a:tcPr/>
                </a:tc>
                <a:tc>
                  <a:txBody>
                    <a:bodyPr/>
                    <a:lstStyle/>
                    <a:p>
                      <a:r>
                        <a:rPr lang="en-US" sz="1000"/>
                        <a:t>Video</a:t>
                      </a:r>
                    </a:p>
                  </a:txBody>
                  <a:tcPr/>
                </a:tc>
                <a:tc>
                  <a:txBody>
                    <a:bodyPr/>
                    <a:lstStyle/>
                    <a:p>
                      <a:r>
                        <a:rPr lang="en-US" sz="1000"/>
                        <a:t>31</a:t>
                      </a:r>
                    </a:p>
                  </a:txBody>
                  <a:tcPr/>
                </a:tc>
                <a:tc>
                  <a:txBody>
                    <a:bodyPr/>
                    <a:lstStyle/>
                    <a:p>
                      <a:r>
                        <a:rPr lang="en-US" sz="1000"/>
                        <a:t>0</a:t>
                      </a:r>
                    </a:p>
                  </a:txBody>
                  <a:tcPr/>
                </a:tc>
                <a:tc>
                  <a:txBody>
                    <a:bodyPr/>
                    <a:lstStyle/>
                    <a:p>
                      <a:r>
                        <a:rPr lang="en-US" sz="1000"/>
                        <a:t>1</a:t>
                      </a:r>
                    </a:p>
                  </a:txBody>
                  <a:tcPr/>
                </a:tc>
                <a:tc>
                  <a:txBody>
                    <a:bodyPr/>
                    <a:lstStyle/>
                    <a:p>
                      <a:r>
                        <a:rPr lang="en-US" sz="1000"/>
                        <a:t>53</a:t>
                      </a:r>
                    </a:p>
                  </a:txBody>
                  <a:tcPr/>
                </a:tc>
                <a:tc>
                  <a:txBody>
                    <a:bodyPr/>
                    <a:lstStyle/>
                    <a:p>
                      <a:r>
                        <a:rPr lang="en-US" sz="1000"/>
                        <a:t>9.04 %</a:t>
                      </a:r>
                    </a:p>
                  </a:txBody>
                  <a:tcPr/>
                </a:tc>
                <a:tc>
                  <a:txBody>
                    <a:bodyPr/>
                    <a:lstStyle/>
                    <a:p>
                      <a:r>
                        <a:rPr lang="en-US" sz="1000"/>
                        <a:t>940</a:t>
                      </a:r>
                    </a:p>
                  </a:txBody>
                  <a:tcPr/>
                </a:tc>
                <a:tc>
                  <a:txBody>
                    <a:bodyPr/>
                    <a:lstStyle/>
                    <a:p>
                      <a:r>
                        <a:rPr lang="en-US" sz="1000"/>
                        <a:t>657</a:t>
                      </a:r>
                    </a:p>
                  </a:txBody>
                  <a:tcPr/>
                </a:tc>
                <a:tc>
                  <a:txBody>
                    <a:bodyPr/>
                    <a:lstStyle/>
                    <a:p>
                      <a:r>
                        <a:rPr lang="en-US" sz="1000"/>
                        <a:t>2</a:t>
                      </a:r>
                    </a:p>
                  </a:txBody>
                  <a:tcPr/>
                </a:tc>
                <a:extLst>
                  <a:ext uri="{0D108BD9-81ED-4DB2-BD59-A6C34878D82A}">
                    <a16:rowId xmlns:a16="http://schemas.microsoft.com/office/drawing/2014/main" val="2715124211"/>
                  </a:ext>
                </a:extLst>
              </a:tr>
              <a:tr h="370840">
                <a:tc>
                  <a:txBody>
                    <a:bodyPr/>
                    <a:lstStyle/>
                    <a:p>
                      <a:r>
                        <a:rPr lang="en-US" sz="1000"/>
                        <a:t>11/07/2024 10:04:13</a:t>
                      </a:r>
                    </a:p>
                  </a:txBody>
                  <a:tcPr/>
                </a:tc>
                <a:tc>
                  <a:txBody>
                    <a:bodyPr/>
                    <a:lstStyle/>
                    <a:p>
                      <a:r>
                        <a:rPr lang="en-US" sz="1000"/>
                        <a:t>11/07/2024 10:04:13</a:t>
                      </a:r>
                    </a:p>
                  </a:txBody>
                  <a:tcPr/>
                </a:tc>
                <a:tc>
                  <a:txBody>
                    <a:bodyPr/>
                    <a:lstStyle/>
                    <a:p>
                      <a:r>
                        <a:rPr lang="en-US" sz="1000"/>
                        <a:t>Sales Cycle Professional, Cubeo</a:t>
                      </a:r>
                    </a:p>
                  </a:txBody>
                  <a:tcPr/>
                </a:tc>
                <a:tc>
                  <a:txBody>
                    <a:bodyPr/>
                    <a:lstStyle/>
                    <a:p>
                      <a:r>
                        <a:rPr lang="en-US" sz="1000"/>
                        <a:t>Video</a:t>
                      </a:r>
                    </a:p>
                  </a:txBody>
                  <a:tcPr/>
                </a:tc>
                <a:tc>
                  <a:txBody>
                    <a:bodyPr/>
                    <a:lstStyle/>
                    <a:p>
                      <a:r>
                        <a:rPr lang="en-US" sz="1000"/>
                        <a:t>28</a:t>
                      </a:r>
                    </a:p>
                  </a:txBody>
                  <a:tcPr/>
                </a:tc>
                <a:tc>
                  <a:txBody>
                    <a:bodyPr/>
                    <a:lstStyle/>
                    <a:p>
                      <a:r>
                        <a:rPr lang="en-US" sz="1000"/>
                        <a:t>1</a:t>
                      </a:r>
                    </a:p>
                  </a:txBody>
                  <a:tcPr/>
                </a:tc>
                <a:tc>
                  <a:txBody>
                    <a:bodyPr/>
                    <a:lstStyle/>
                    <a:p>
                      <a:r>
                        <a:rPr lang="en-US" sz="1000"/>
                        <a:t>6</a:t>
                      </a:r>
                    </a:p>
                  </a:txBody>
                  <a:tcPr/>
                </a:tc>
                <a:tc>
                  <a:txBody>
                    <a:bodyPr/>
                    <a:lstStyle/>
                    <a:p>
                      <a:r>
                        <a:rPr lang="en-US" sz="1000"/>
                        <a:t>43</a:t>
                      </a:r>
                    </a:p>
                  </a:txBody>
                  <a:tcPr/>
                </a:tc>
                <a:tc>
                  <a:txBody>
                    <a:bodyPr/>
                    <a:lstStyle/>
                    <a:p>
                      <a:r>
                        <a:rPr lang="en-US" sz="1000"/>
                        <a:t>7.67 %</a:t>
                      </a:r>
                    </a:p>
                  </a:txBody>
                  <a:tcPr/>
                </a:tc>
                <a:tc>
                  <a:txBody>
                    <a:bodyPr/>
                    <a:lstStyle/>
                    <a:p>
                      <a:r>
                        <a:rPr lang="en-US" sz="1000"/>
                        <a:t>1017</a:t>
                      </a:r>
                    </a:p>
                  </a:txBody>
                  <a:tcPr/>
                </a:tc>
                <a:tc>
                  <a:txBody>
                    <a:bodyPr/>
                    <a:lstStyle/>
                    <a:p>
                      <a:r>
                        <a:rPr lang="en-US" sz="1000"/>
                        <a:t>677</a:t>
                      </a:r>
                    </a:p>
                  </a:txBody>
                  <a:tcPr/>
                </a:tc>
                <a:tc>
                  <a:txBody>
                    <a:bodyPr/>
                    <a:lstStyle/>
                    <a:p>
                      <a:r>
                        <a:rPr lang="en-US" sz="1000"/>
                        <a:t>19</a:t>
                      </a:r>
                    </a:p>
                  </a:txBody>
                  <a:tcPr/>
                </a:tc>
                <a:extLst>
                  <a:ext uri="{0D108BD9-81ED-4DB2-BD59-A6C34878D82A}">
                    <a16:rowId xmlns:a16="http://schemas.microsoft.com/office/drawing/2014/main" val="251148828"/>
                  </a:ext>
                </a:extLst>
              </a:tr>
              <a:tr h="370840">
                <a:tc>
                  <a:txBody>
                    <a:bodyPr/>
                    <a:lstStyle/>
                    <a:p>
                      <a:r>
                        <a:rPr lang="en-US" sz="1000"/>
                        <a:t>10/04/2024 13:31:12</a:t>
                      </a:r>
                    </a:p>
                  </a:txBody>
                  <a:tcPr/>
                </a:tc>
                <a:tc>
                  <a:txBody>
                    <a:bodyPr/>
                    <a:lstStyle/>
                    <a:p>
                      <a:r>
                        <a:rPr lang="en-US" sz="1000"/>
                        <a:t>10/04/2024 13:31:12</a:t>
                      </a:r>
                    </a:p>
                  </a:txBody>
                  <a:tcPr/>
                </a:tc>
                <a:tc>
                  <a:txBody>
                    <a:bodyPr/>
                    <a:lstStyle/>
                    <a:p>
                      <a:r>
                        <a:rPr lang="en-US" sz="1000"/>
                        <a:t>Cubeo</a:t>
                      </a:r>
                    </a:p>
                  </a:txBody>
                  <a:tcPr/>
                </a:tc>
                <a:tc>
                  <a:txBody>
                    <a:bodyPr/>
                    <a:lstStyle/>
                    <a:p>
                      <a:r>
                        <a:rPr lang="en-US" sz="1000"/>
                        <a:t>Gallery</a:t>
                      </a:r>
                    </a:p>
                  </a:txBody>
                  <a:tcPr/>
                </a:tc>
                <a:tc>
                  <a:txBody>
                    <a:bodyPr/>
                    <a:lstStyle/>
                    <a:p>
                      <a:r>
                        <a:rPr lang="en-US" sz="1000"/>
                        <a:t>128</a:t>
                      </a:r>
                    </a:p>
                  </a:txBody>
                  <a:tcPr/>
                </a:tc>
                <a:tc>
                  <a:txBody>
                    <a:bodyPr/>
                    <a:lstStyle/>
                    <a:p>
                      <a:r>
                        <a:rPr lang="en-US" sz="1000"/>
                        <a:t>1</a:t>
                      </a:r>
                    </a:p>
                  </a:txBody>
                  <a:tcPr/>
                </a:tc>
                <a:tc>
                  <a:txBody>
                    <a:bodyPr/>
                    <a:lstStyle/>
                    <a:p>
                      <a:r>
                        <a:rPr lang="en-US" sz="1000"/>
                        <a:t>7</a:t>
                      </a:r>
                    </a:p>
                  </a:txBody>
                  <a:tcPr/>
                </a:tc>
                <a:tc>
                  <a:txBody>
                    <a:bodyPr/>
                    <a:lstStyle/>
                    <a:p>
                      <a:r>
                        <a:rPr lang="en-US" sz="1000"/>
                        <a:t>751</a:t>
                      </a:r>
                    </a:p>
                  </a:txBody>
                  <a:tcPr/>
                </a:tc>
                <a:tc>
                  <a:txBody>
                    <a:bodyPr/>
                    <a:lstStyle/>
                    <a:p>
                      <a:r>
                        <a:rPr lang="en-US" sz="1000"/>
                        <a:t>29.59 %</a:t>
                      </a:r>
                    </a:p>
                  </a:txBody>
                  <a:tcPr/>
                </a:tc>
                <a:tc>
                  <a:txBody>
                    <a:bodyPr/>
                    <a:lstStyle/>
                    <a:p>
                      <a:r>
                        <a:rPr lang="en-US" sz="1000"/>
                        <a:t>2998</a:t>
                      </a:r>
                    </a:p>
                  </a:txBody>
                  <a:tcPr/>
                </a:tc>
                <a:tc>
                  <a:txBody>
                    <a:bodyPr/>
                    <a:lstStyle/>
                    <a:p>
                      <a:r>
                        <a:rPr lang="en-US" sz="1000"/>
                        <a:t>1868</a:t>
                      </a:r>
                    </a:p>
                  </a:txBody>
                  <a:tcPr/>
                </a:tc>
                <a:tc>
                  <a:txBody>
                    <a:bodyPr/>
                    <a:lstStyle/>
                    <a:p>
                      <a:r>
                        <a:rPr lang="en-US" sz="1000"/>
                        <a:t>n/a</a:t>
                      </a:r>
                    </a:p>
                  </a:txBody>
                  <a:tcPr/>
                </a:tc>
                <a:extLst>
                  <a:ext uri="{0D108BD9-81ED-4DB2-BD59-A6C34878D82A}">
                    <a16:rowId xmlns:a16="http://schemas.microsoft.com/office/drawing/2014/main" val="259250810"/>
                  </a:ext>
                </a:extLst>
              </a:tr>
              <a:tr h="370840">
                <a:tc>
                  <a:txBody>
                    <a:bodyPr/>
                    <a:lstStyle/>
                    <a:p>
                      <a:r>
                        <a:rPr lang="en-US" sz="1000"/>
                        <a:t>09/30/2024 15:00:23</a:t>
                      </a:r>
                    </a:p>
                  </a:txBody>
                  <a:tcPr/>
                </a:tc>
                <a:tc>
                  <a:txBody>
                    <a:bodyPr/>
                    <a:lstStyle/>
                    <a:p>
                      <a:r>
                        <a:rPr lang="en-US" sz="1000"/>
                        <a:t>09/30/2024 15:00:23</a:t>
                      </a:r>
                    </a:p>
                  </a:txBody>
                  <a:tcPr/>
                </a:tc>
                <a:tc>
                  <a:txBody>
                    <a:bodyPr/>
                    <a:lstStyle/>
                    <a:p>
                      <a:r>
                        <a:rPr lang="en-US" sz="1000"/>
                        <a:t>Cubeo</a:t>
                      </a:r>
                    </a:p>
                  </a:txBody>
                  <a:tcPr/>
                </a:tc>
                <a:tc>
                  <a:txBody>
                    <a:bodyPr/>
                    <a:lstStyle/>
                    <a:p>
                      <a:r>
                        <a:rPr lang="en-US" sz="1000"/>
                        <a:t>Gallery</a:t>
                      </a:r>
                    </a:p>
                  </a:txBody>
                  <a:tcPr/>
                </a:tc>
                <a:tc>
                  <a:txBody>
                    <a:bodyPr/>
                    <a:lstStyle/>
                    <a:p>
                      <a:r>
                        <a:rPr lang="en-US" sz="1000"/>
                        <a:t>143</a:t>
                      </a:r>
                    </a:p>
                  </a:txBody>
                  <a:tcPr/>
                </a:tc>
                <a:tc>
                  <a:txBody>
                    <a:bodyPr/>
                    <a:lstStyle/>
                    <a:p>
                      <a:r>
                        <a:rPr lang="en-US" sz="1000"/>
                        <a:t>0</a:t>
                      </a:r>
                    </a:p>
                  </a:txBody>
                  <a:tcPr/>
                </a:tc>
                <a:tc>
                  <a:txBody>
                    <a:bodyPr/>
                    <a:lstStyle/>
                    <a:p>
                      <a:r>
                        <a:rPr lang="en-US" sz="1000"/>
                        <a:t>7</a:t>
                      </a:r>
                    </a:p>
                  </a:txBody>
                  <a:tcPr/>
                </a:tc>
                <a:tc>
                  <a:txBody>
                    <a:bodyPr/>
                    <a:lstStyle/>
                    <a:p>
                      <a:r>
                        <a:rPr lang="en-US" sz="1000"/>
                        <a:t>787</a:t>
                      </a:r>
                    </a:p>
                  </a:txBody>
                  <a:tcPr/>
                </a:tc>
                <a:tc>
                  <a:txBody>
                    <a:bodyPr/>
                    <a:lstStyle/>
                    <a:p>
                      <a:r>
                        <a:rPr lang="en-US" sz="1000"/>
                        <a:t>29.57 %</a:t>
                      </a:r>
                    </a:p>
                  </a:txBody>
                  <a:tcPr/>
                </a:tc>
                <a:tc>
                  <a:txBody>
                    <a:bodyPr/>
                    <a:lstStyle/>
                    <a:p>
                      <a:r>
                        <a:rPr lang="en-US" sz="1000"/>
                        <a:t>3169</a:t>
                      </a:r>
                    </a:p>
                  </a:txBody>
                  <a:tcPr/>
                </a:tc>
                <a:tc>
                  <a:txBody>
                    <a:bodyPr/>
                    <a:lstStyle/>
                    <a:p>
                      <a:r>
                        <a:rPr lang="en-US" sz="1000"/>
                        <a:t>1930</a:t>
                      </a:r>
                    </a:p>
                  </a:txBody>
                  <a:tcPr/>
                </a:tc>
                <a:tc>
                  <a:txBody>
                    <a:bodyPr/>
                    <a:lstStyle/>
                    <a:p>
                      <a:r>
                        <a:rPr lang="en-US" sz="1000"/>
                        <a:t>n/a</a:t>
                      </a:r>
                    </a:p>
                  </a:txBody>
                  <a:tcPr/>
                </a:tc>
                <a:extLst>
                  <a:ext uri="{0D108BD9-81ED-4DB2-BD59-A6C34878D82A}">
                    <a16:rowId xmlns:a16="http://schemas.microsoft.com/office/drawing/2014/main" val="79701531"/>
                  </a:ext>
                </a:extLst>
              </a:tr>
            </a:tbl>
          </a:graphicData>
        </a:graphic>
      </p:graphicFrame>
      <p:sp>
        <p:nvSpPr>
          <p:cNvPr id="4" name="Text Placeholder 3">
            <a:extLst>
              <a:ext uri="{FF2B5EF4-FFF2-40B4-BE49-F238E27FC236}">
                <a16:creationId xmlns:a16="http://schemas.microsoft.com/office/drawing/2014/main" id="{AD41ACA8-D1A5-4063-9B4A-8BD3F8EF6FFC}"/>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33751310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F8BF3-CE91-4B06-8417-16896E7D9873}"/>
              </a:ext>
            </a:extLst>
          </p:cNvPr>
          <p:cNvSpPr>
            <a:spLocks noGrp="1"/>
          </p:cNvSpPr>
          <p:nvPr>
            <p:ph type="title"/>
          </p:nvPr>
        </p:nvSpPr>
        <p:spPr/>
        <p:txBody>
          <a:bodyPr/>
          <a:lstStyle/>
          <a:p>
            <a:r>
              <a:rPr lang="en-US"/>
              <a:t>Overall Overall Tag Performance | 13 groups and 33 profiles</a:t>
            </a:r>
          </a:p>
        </p:txBody>
      </p:sp>
      <p:graphicFrame>
        <p:nvGraphicFramePr>
          <p:cNvPr id="5" name="Table Placeholder 4">
            <a:extLst>
              <a:ext uri="{FF2B5EF4-FFF2-40B4-BE49-F238E27FC236}">
                <a16:creationId xmlns:a16="http://schemas.microsoft.com/office/drawing/2014/main" id="{708CD928-C9A2-47CB-935E-CE6508E712B9}"/>
              </a:ext>
            </a:extLst>
          </p:cNvPr>
          <p:cNvGraphicFramePr>
            <a:graphicFrameLocks noGrp="1"/>
          </p:cNvGraphicFramePr>
          <p:nvPr>
            <p:ph type="tbl" sz="quarter" idx="13"/>
            <p:extLst>
              <p:ext uri="{D42A27DB-BD31-4B8C-83A1-F6EECF244321}">
                <p14:modId xmlns:p14="http://schemas.microsoft.com/office/powerpoint/2010/main" val="2940354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117669493"/>
                    </a:ext>
                  </a:extLst>
                </a:gridCol>
                <a:gridCol w="905256">
                  <a:extLst>
                    <a:ext uri="{9D8B030D-6E8A-4147-A177-3AD203B41FA5}">
                      <a16:colId xmlns:a16="http://schemas.microsoft.com/office/drawing/2014/main" val="908733432"/>
                    </a:ext>
                  </a:extLst>
                </a:gridCol>
                <a:gridCol w="905256">
                  <a:extLst>
                    <a:ext uri="{9D8B030D-6E8A-4147-A177-3AD203B41FA5}">
                      <a16:colId xmlns:a16="http://schemas.microsoft.com/office/drawing/2014/main" val="155617046"/>
                    </a:ext>
                  </a:extLst>
                </a:gridCol>
                <a:gridCol w="905256">
                  <a:extLst>
                    <a:ext uri="{9D8B030D-6E8A-4147-A177-3AD203B41FA5}">
                      <a16:colId xmlns:a16="http://schemas.microsoft.com/office/drawing/2014/main" val="2753910400"/>
                    </a:ext>
                  </a:extLst>
                </a:gridCol>
                <a:gridCol w="905256">
                  <a:extLst>
                    <a:ext uri="{9D8B030D-6E8A-4147-A177-3AD203B41FA5}">
                      <a16:colId xmlns:a16="http://schemas.microsoft.com/office/drawing/2014/main" val="482466485"/>
                    </a:ext>
                  </a:extLst>
                </a:gridCol>
                <a:gridCol w="905256">
                  <a:extLst>
                    <a:ext uri="{9D8B030D-6E8A-4147-A177-3AD203B41FA5}">
                      <a16:colId xmlns:a16="http://schemas.microsoft.com/office/drawing/2014/main" val="3105202286"/>
                    </a:ext>
                  </a:extLst>
                </a:gridCol>
                <a:gridCol w="905256">
                  <a:extLst>
                    <a:ext uri="{9D8B030D-6E8A-4147-A177-3AD203B41FA5}">
                      <a16:colId xmlns:a16="http://schemas.microsoft.com/office/drawing/2014/main" val="8036574"/>
                    </a:ext>
                  </a:extLst>
                </a:gridCol>
                <a:gridCol w="905256">
                  <a:extLst>
                    <a:ext uri="{9D8B030D-6E8A-4147-A177-3AD203B41FA5}">
                      <a16:colId xmlns:a16="http://schemas.microsoft.com/office/drawing/2014/main" val="859325177"/>
                    </a:ext>
                  </a:extLst>
                </a:gridCol>
                <a:gridCol w="905256">
                  <a:extLst>
                    <a:ext uri="{9D8B030D-6E8A-4147-A177-3AD203B41FA5}">
                      <a16:colId xmlns:a16="http://schemas.microsoft.com/office/drawing/2014/main" val="3855300780"/>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Likes (Total)</a:t>
                      </a:r>
                    </a:p>
                  </a:txBody>
                  <a:tcPr/>
                </a:tc>
                <a:tc>
                  <a:txBody>
                    <a:bodyPr/>
                    <a:lstStyle/>
                    <a:p>
                      <a:r>
                        <a:rPr lang="en-US" sz="1000"/>
                        <a:t>Likes (Avg.)</a:t>
                      </a:r>
                    </a:p>
                  </a:txBody>
                  <a:tcPr/>
                </a:tc>
                <a:tc>
                  <a:txBody>
                    <a:bodyPr/>
                    <a:lstStyle/>
                    <a:p>
                      <a:r>
                        <a:rPr lang="en-US" sz="1000"/>
                        <a:t>Comments (Total)</a:t>
                      </a:r>
                    </a:p>
                  </a:txBody>
                  <a:tcPr/>
                </a:tc>
                <a:tc>
                  <a:txBody>
                    <a:bodyPr/>
                    <a:lstStyle/>
                    <a:p>
                      <a:r>
                        <a:rPr lang="en-US" sz="1000"/>
                        <a:t>Comments (Avg.)</a:t>
                      </a:r>
                    </a:p>
                  </a:txBody>
                  <a:tcPr/>
                </a:tc>
                <a:tc>
                  <a:txBody>
                    <a:bodyPr/>
                    <a:lstStyle/>
                    <a:p>
                      <a:r>
                        <a:rPr lang="en-US" sz="1000"/>
                        <a:t>Shares (Total)</a:t>
                      </a:r>
                    </a:p>
                  </a:txBody>
                  <a:tcPr/>
                </a:tc>
                <a:tc>
                  <a:txBody>
                    <a:bodyPr/>
                    <a:lstStyle/>
                    <a:p>
                      <a:r>
                        <a:rPr lang="en-US" sz="1000"/>
                        <a:t>Shares (Avg.)</a:t>
                      </a:r>
                    </a:p>
                  </a:txBody>
                  <a:tcPr/>
                </a:tc>
                <a:tc>
                  <a:txBody>
                    <a:bodyPr/>
                    <a:lstStyle/>
                    <a:p>
                      <a:r>
                        <a:rPr lang="en-US" sz="1000"/>
                        <a:t>Interaction Rate</a:t>
                      </a:r>
                    </a:p>
                  </a:txBody>
                  <a:tcPr/>
                </a:tc>
                <a:extLst>
                  <a:ext uri="{0D108BD9-81ED-4DB2-BD59-A6C34878D82A}">
                    <a16:rowId xmlns:a16="http://schemas.microsoft.com/office/drawing/2014/main" val="893044282"/>
                  </a:ext>
                </a:extLst>
              </a:tr>
              <a:tr h="370840">
                <a:tc>
                  <a:txBody>
                    <a:bodyPr/>
                    <a:lstStyle/>
                    <a:p>
                      <a:r>
                        <a:rPr lang="en-US" sz="1000"/>
                        <a:t>Cubeo</a:t>
                      </a:r>
                    </a:p>
                  </a:txBody>
                  <a:tcPr/>
                </a:tc>
                <a:tc>
                  <a:txBody>
                    <a:bodyPr/>
                    <a:lstStyle/>
                    <a:p>
                      <a:r>
                        <a:rPr lang="en-US" sz="1000"/>
                        <a:t>658</a:t>
                      </a:r>
                    </a:p>
                  </a:txBody>
                  <a:tcPr/>
                </a:tc>
                <a:tc>
                  <a:txBody>
                    <a:bodyPr/>
                    <a:lstStyle/>
                    <a:p>
                      <a:r>
                        <a:rPr lang="en-US" sz="1000"/>
                        <a:t>36841</a:t>
                      </a:r>
                    </a:p>
                  </a:txBody>
                  <a:tcPr/>
                </a:tc>
                <a:tc>
                  <a:txBody>
                    <a:bodyPr/>
                    <a:lstStyle/>
                    <a:p>
                      <a:r>
                        <a:rPr lang="en-US" sz="1000"/>
                        <a:t>41.979772457123</a:t>
                      </a:r>
                    </a:p>
                  </a:txBody>
                  <a:tcPr/>
                </a:tc>
                <a:tc>
                  <a:txBody>
                    <a:bodyPr/>
                    <a:lstStyle/>
                    <a:p>
                      <a:r>
                        <a:rPr lang="en-US" sz="1000"/>
                        <a:t>464</a:t>
                      </a:r>
                    </a:p>
                  </a:txBody>
                  <a:tcPr/>
                </a:tc>
                <a:tc>
                  <a:txBody>
                    <a:bodyPr/>
                    <a:lstStyle/>
                    <a:p>
                      <a:r>
                        <a:rPr lang="en-US" sz="1000"/>
                        <a:t>0.50038085692809</a:t>
                      </a:r>
                    </a:p>
                  </a:txBody>
                  <a:tcPr/>
                </a:tc>
                <a:tc>
                  <a:txBody>
                    <a:bodyPr/>
                    <a:lstStyle/>
                    <a:p>
                      <a:r>
                        <a:rPr lang="en-US" sz="1000"/>
                        <a:t>711</a:t>
                      </a:r>
                    </a:p>
                  </a:txBody>
                  <a:tcPr/>
                </a:tc>
                <a:tc>
                  <a:txBody>
                    <a:bodyPr/>
                    <a:lstStyle/>
                    <a:p>
                      <a:r>
                        <a:rPr lang="en-US" sz="1000"/>
                        <a:t>2.1876923076923</a:t>
                      </a:r>
                    </a:p>
                  </a:txBody>
                  <a:tcPr/>
                </a:tc>
                <a:tc>
                  <a:txBody>
                    <a:bodyPr/>
                    <a:lstStyle/>
                    <a:p>
                      <a:r>
                        <a:rPr lang="en-US" sz="1000"/>
                        <a:t>0.14365 %</a:t>
                      </a:r>
                    </a:p>
                  </a:txBody>
                  <a:tcPr/>
                </a:tc>
                <a:extLst>
                  <a:ext uri="{0D108BD9-81ED-4DB2-BD59-A6C34878D82A}">
                    <a16:rowId xmlns:a16="http://schemas.microsoft.com/office/drawing/2014/main" val="3340067843"/>
                  </a:ext>
                </a:extLst>
              </a:tr>
            </a:tbl>
          </a:graphicData>
        </a:graphic>
      </p:graphicFrame>
      <p:sp>
        <p:nvSpPr>
          <p:cNvPr id="4" name="Text Placeholder 3">
            <a:extLst>
              <a:ext uri="{FF2B5EF4-FFF2-40B4-BE49-F238E27FC236}">
                <a16:creationId xmlns:a16="http://schemas.microsoft.com/office/drawing/2014/main" id="{AFF164D2-D49D-48B9-8348-CE79EE8C36A1}"/>
              </a:ext>
            </a:extLst>
          </p:cNvPr>
          <p:cNvSpPr>
            <a:spLocks noGrp="1"/>
          </p:cNvSpPr>
          <p:nvPr>
            <p:ph type="body" sz="quarter" idx="14"/>
          </p:nvPr>
        </p:nvSpPr>
        <p:spPr/>
        <p:txBody>
          <a:bodyPr/>
          <a:lstStyle/>
          <a:p>
            <a:r>
              <a:rPr lang="en-US"/>
              <a:t>01/01/2024 - 06/12/2026</a:t>
            </a:r>
          </a:p>
        </p:txBody>
      </p:sp>
    </p:spTree>
    <p:extLst>
      <p:ext uri="{BB962C8B-B14F-4D97-AF65-F5344CB8AC3E}">
        <p14:creationId xmlns:p14="http://schemas.microsoft.com/office/powerpoint/2010/main" val="22524614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17</TotalTime>
  <Words>13175</Words>
  <Application>Microsoft Office PowerPoint</Application>
  <PresentationFormat>On-screen Show (4:3)</PresentationFormat>
  <Paragraphs>3715</Paragraphs>
  <Slides>87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87</vt:i4>
      </vt:variant>
    </vt:vector>
  </HeadingPairs>
  <TitlesOfParts>
    <vt:vector size="90" baseType="lpstr">
      <vt:lpstr>Calibri</vt:lpstr>
      <vt:lpstr>Arial</vt:lpstr>
      <vt:lpstr>quintly_template</vt:lpstr>
      <vt:lpstr>SoME Professional 2025</vt:lpstr>
      <vt:lpstr>Youtube Private Videos Table | 13 groups and 33 profiles - 1 of 26</vt:lpstr>
      <vt:lpstr>Youtube Private Videos Table | 13 groups and 33 profiles - 2 of 26</vt:lpstr>
      <vt:lpstr>Youtube Private Videos Table | 13 groups and 33 profiles - 3 of 26</vt:lpstr>
      <vt:lpstr>Youtube Private Videos Table | 13 groups and 33 profiles - 4 of 26</vt:lpstr>
      <vt:lpstr>Youtube Private Videos Table | 13 groups and 33 profiles - 5 of 26</vt:lpstr>
      <vt:lpstr>Youtube Private Videos Table | 13 groups and 33 profiles - 6 of 26</vt:lpstr>
      <vt:lpstr>Youtube Private Videos Table | 13 groups and 33 profiles - 7 of 26</vt:lpstr>
      <vt:lpstr>Youtube Private Videos Table | 13 groups and 33 profiles - 8 of 26</vt:lpstr>
      <vt:lpstr>Youtube Private Videos Table | 13 groups and 33 profiles - 9 of 26</vt:lpstr>
      <vt:lpstr>Youtube Private Videos Table | 13 groups and 33 profiles - 10 of 26</vt:lpstr>
      <vt:lpstr>Youtube Private Videos Table | 13 groups and 33 profiles - 11 of 26</vt:lpstr>
      <vt:lpstr>Youtube Private Videos Table | 13 groups and 33 profiles - 12 of 26</vt:lpstr>
      <vt:lpstr>Youtube Private Videos Table | 13 groups and 33 profiles - 13 of 26</vt:lpstr>
      <vt:lpstr>Youtube Private Videos Table | 13 groups and 33 profiles - 14 of 26</vt:lpstr>
      <vt:lpstr>Youtube Private Videos Table | 13 groups and 33 profiles - 15 of 26</vt:lpstr>
      <vt:lpstr>Youtube Private Videos Table | 13 groups and 33 profiles - 16 of 26</vt:lpstr>
      <vt:lpstr>Youtube Private Videos Table | 13 groups and 33 profiles - 17 of 26</vt:lpstr>
      <vt:lpstr>Youtube Private Videos Table | 13 groups and 33 profiles - 18 of 26</vt:lpstr>
      <vt:lpstr>Youtube Private Videos Table | 13 groups and 33 profiles - 19 of 26</vt:lpstr>
      <vt:lpstr>Youtube Private Videos Table | 13 groups and 33 profiles - 20 of 26</vt:lpstr>
      <vt:lpstr>Youtube Private Videos Table | 13 groups and 33 profiles - 21 of 26</vt:lpstr>
      <vt:lpstr>Youtube Private Videos Table | 13 groups and 33 profiles - 22 of 26</vt:lpstr>
      <vt:lpstr>Youtube Private Videos Table | 13 groups and 33 profiles - 23 of 26</vt:lpstr>
      <vt:lpstr>Youtube Private Videos Table | 13 groups and 33 profiles - 24 of 26</vt:lpstr>
      <vt:lpstr>Youtube Private Videos Table | 13 groups and 33 profiles - 25 of 26</vt:lpstr>
      <vt:lpstr>Youtube Private Videos Table | 13 groups and 33 profiles - 26 of 26</vt:lpstr>
      <vt:lpstr>Youtube Video Tag Performance v2.0 | 10 groups and 111 profiles</vt:lpstr>
      <vt:lpstr>Youtube Videos Table Overview | 13 groups and 33 profiles</vt:lpstr>
      <vt:lpstr>Youtube Videos Table | 13 groups and 33 profiles - 1 of 4</vt:lpstr>
      <vt:lpstr>Youtube Videos Table | 13 groups and 33 profiles - 2 of 4</vt:lpstr>
      <vt:lpstr>Youtube Videos Table | 13 groups and 33 profiles - 3 of 4</vt:lpstr>
      <vt:lpstr>Youtube Videos Table | 13 groups and 33 profiles - 4 of 4</vt:lpstr>
      <vt:lpstr>Instagram Posts Table | 13 groups and 33 profiles - 1 of 24</vt:lpstr>
      <vt:lpstr>Instagram Posts Table | 13 groups and 33 profiles - 2 of 24</vt:lpstr>
      <vt:lpstr>Instagram Posts Table | 13 groups and 33 profiles - 3 of 24</vt:lpstr>
      <vt:lpstr>Instagram Posts Table | 13 groups and 33 profiles - 4 of 24</vt:lpstr>
      <vt:lpstr>Instagram Posts Table | 13 groups and 33 profiles - 5 of 24</vt:lpstr>
      <vt:lpstr>Instagram Posts Table | 13 groups and 33 profiles - 6 of 24</vt:lpstr>
      <vt:lpstr>Instagram Posts Table | 13 groups and 33 profiles - 7 of 24</vt:lpstr>
      <vt:lpstr>Instagram Posts Table | 13 groups and 33 profiles - 8 of 24</vt:lpstr>
      <vt:lpstr>Instagram Posts Table | 13 groups and 33 profiles - 9 of 24</vt:lpstr>
      <vt:lpstr>Instagram Posts Table | 13 groups and 33 profiles - 10 of 24</vt:lpstr>
      <vt:lpstr>Instagram Posts Table | 13 groups and 33 profiles - 11 of 24</vt:lpstr>
      <vt:lpstr>Instagram Posts Table | 13 groups and 33 profiles - 12 of 24</vt:lpstr>
      <vt:lpstr>Instagram Posts Table | 13 groups and 33 profiles - 13 of 24</vt:lpstr>
      <vt:lpstr>Instagram Posts Table | 13 groups and 33 profiles - 14 of 24</vt:lpstr>
      <vt:lpstr>Instagram Posts Table | 13 groups and 33 profiles - 15 of 24</vt:lpstr>
      <vt:lpstr>Instagram Posts Table | 13 groups and 33 profiles - 16 of 24</vt:lpstr>
      <vt:lpstr>Instagram Posts Table | 13 groups and 33 profiles - 17 of 24</vt:lpstr>
      <vt:lpstr>Instagram Posts Table | 13 groups and 33 profiles - 18 of 24</vt:lpstr>
      <vt:lpstr>Instagram Posts Table | 13 groups and 33 profiles - 19 of 24</vt:lpstr>
      <vt:lpstr>Instagram Posts Table | 13 groups and 33 profiles - 20 of 24</vt:lpstr>
      <vt:lpstr>Instagram Posts Table | 13 groups and 33 profiles - 21 of 24</vt:lpstr>
      <vt:lpstr>Instagram Posts Table | 13 groups and 33 profiles - 22 of 24</vt:lpstr>
      <vt:lpstr>Instagram Posts Table | 13 groups and 33 profiles - 23 of 24</vt:lpstr>
      <vt:lpstr>Instagram Posts Table | 13 groups and 33 profiles - 24 of 24</vt:lpstr>
      <vt:lpstr>Instagram Posts Table | 13 groups and 33 profiles - 1 of 5</vt:lpstr>
      <vt:lpstr>Instagram Posts Table | 13 groups and 33 profiles - 2 of 5</vt:lpstr>
      <vt:lpstr>Instagram Posts Table | 13 groups and 33 profiles - 3 of 5</vt:lpstr>
      <vt:lpstr>Instagram Posts Table | 13 groups and 33 profiles - 4 of 5</vt:lpstr>
      <vt:lpstr>Instagram Posts Table | 13 groups and 33 profiles - 5 of 5</vt:lpstr>
      <vt:lpstr>Instagram Post Tag Performance | 13 groups and 33 profiles</vt:lpstr>
      <vt:lpstr>Instagram Post Tag Performance | 13 groups and 33 profiles</vt:lpstr>
      <vt:lpstr>Facebook Own Posts Table | 13 groups and 33 profiles - 1 of 3</vt:lpstr>
      <vt:lpstr>Facebook Own Posts Table | 13 groups and 33 profiles - 2 of 3</vt:lpstr>
      <vt:lpstr>Facebook Own Posts Table | 13 groups and 33 profiles - 3 of 3</vt:lpstr>
      <vt:lpstr>Facebook Post Tag Performance | 13 groups and 33 profiles</vt:lpstr>
      <vt:lpstr>Facebook Post Tag Performance | 13 groups and 33 profiles</vt:lpstr>
      <vt:lpstr>Facebook Private Conversations Table | 13 groups and 33 profiles</vt:lpstr>
      <vt:lpstr>Facebook Page Post Reach Table | 13 groups and 33 profiles - 1 of 3</vt:lpstr>
      <vt:lpstr>Facebook Page Post Reach Table | 13 groups and 33 profiles - 2 of 3</vt:lpstr>
      <vt:lpstr>Facebook Page Post Reach Table | 13 groups and 33 profiles - 3 of 3</vt:lpstr>
      <vt:lpstr>Facebook Hashtag Detection | 13 groups and 33 profiles - 1 of 3</vt:lpstr>
      <vt:lpstr>Facebook Hashtag Detection | 13 groups and 33 profiles - 2 of 3</vt:lpstr>
      <vt:lpstr>Facebook Hashtag Detection | 13 groups and 33 profiles - 3 of 3</vt:lpstr>
      <vt:lpstr>Facebook Key Metrics Table | 13 groups and 33 profiles - 1 of 3</vt:lpstr>
      <vt:lpstr>Facebook Key Metrics Table | 13 groups and 33 profiles - 2 of 3</vt:lpstr>
      <vt:lpstr>Facebook Key Metrics Table | 13 groups and 33 profiles - 3 of 3</vt:lpstr>
      <vt:lpstr>Facebook Published Posts Table | 13 groups and 33 profiles - 1 of 5</vt:lpstr>
      <vt:lpstr>Facebook Published Posts Table | 13 groups and 33 profiles - 2 of 5</vt:lpstr>
      <vt:lpstr>Facebook Published Posts Table | 13 groups and 33 profiles - 3 of 5</vt:lpstr>
      <vt:lpstr>Facebook Published Posts Table | 13 groups and 33 profiles - 4 of 5</vt:lpstr>
      <vt:lpstr>Facebook Published Posts Table | 13 groups and 33 profiles - 5 of 5</vt:lpstr>
      <vt:lpstr>LinkedIn Post Tag Performance | 13 groups and 33 profiles</vt:lpstr>
      <vt:lpstr>LinkedIn Posts Table | 13 groups and 33 profiles</vt:lpstr>
      <vt:lpstr>Overall Overall Tag Performance | 13 groups and 33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SoME Professional 2025</dc:title>
  <dc:creator>Frederik Born</dc:creator>
  <cp:lastModifiedBy>Frederik Born</cp:lastModifiedBy>
  <cp:revision>1</cp:revision>
  <dcterms:created xsi:type="dcterms:W3CDTF">2026-07-29T10:58:39Z</dcterms:created>
  <dcterms:modified xsi:type="dcterms:W3CDTF">2026-07-29T11:16:06Z</dcterms:modified>
</cp:coreProperties>
</file>