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 id="284" r:id="rId26"/>
    <p:sldId id="285" r:id="rId27"/>
    <p:sldId id="286" r:id="rId28"/>
    <p:sldId id="287" r:id="rId29"/>
    <p:sldId id="288" r:id="rId30"/>
    <p:sldId id="289" r:id="rId31"/>
    <p:sldId id="290" r:id="rId32"/>
    <p:sldId id="291" r:id="rId33"/>
    <p:sldId id="292" r:id="rId34"/>
    <p:sldId id="294" r:id="rId35"/>
    <p:sldId id="295" r:id="rId36"/>
    <p:sldId id="296" r:id="rId37"/>
    <p:sldId id="297" r:id="rId38"/>
    <p:sldId id="298" r:id="rId39"/>
    <p:sldId id="299" r:id="rId40"/>
    <p:sldId id="300" r:id="rId41"/>
    <p:sldId id="301" r:id="rId42"/>
    <p:sldId id="302" r:id="rId43"/>
    <p:sldId id="303"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8E439-649B-4067-A81F-2F56AFB12DE4}"/>
              </a:ext>
            </a:extLst>
          </p:cNvPr>
          <p:cNvSpPr>
            <a:spLocks noGrp="1"/>
          </p:cNvSpPr>
          <p:nvPr>
            <p:ph type="ctrTitle"/>
          </p:nvPr>
        </p:nvSpPr>
        <p:spPr/>
        <p:txBody>
          <a:bodyPr/>
          <a:lstStyle/>
          <a:p>
            <a:r>
              <a:rPr lang="en-US"/>
              <a:t>SoME Professional 2025</a:t>
            </a:r>
          </a:p>
        </p:txBody>
      </p:sp>
      <p:sp>
        <p:nvSpPr>
          <p:cNvPr id="3" name="Subtitle 2">
            <a:extLst>
              <a:ext uri="{FF2B5EF4-FFF2-40B4-BE49-F238E27FC236}">
                <a16:creationId xmlns:a16="http://schemas.microsoft.com/office/drawing/2014/main" id="{494F1C03-D29C-4DDB-92D3-A25071493EC7}"/>
              </a:ext>
            </a:extLst>
          </p:cNvPr>
          <p:cNvSpPr>
            <a:spLocks noGrp="1"/>
          </p:cNvSpPr>
          <p:nvPr>
            <p:ph type="subTitle" idx="1"/>
          </p:nvPr>
        </p:nvSpPr>
        <p:spPr/>
        <p:txBody>
          <a:bodyPr/>
          <a:lstStyle/>
          <a:p>
            <a:r>
              <a:rPr lang="en-US"/>
              <a:t>Grohe</a:t>
            </a:r>
          </a:p>
        </p:txBody>
      </p:sp>
    </p:spTree>
    <p:extLst>
      <p:ext uri="{BB962C8B-B14F-4D97-AF65-F5344CB8AC3E}">
        <p14:creationId xmlns:p14="http://schemas.microsoft.com/office/powerpoint/2010/main" val="248196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1D4C7-DFC3-4EDE-A5DF-B8D7DBDA8EE1}"/>
              </a:ext>
            </a:extLst>
          </p:cNvPr>
          <p:cNvSpPr>
            <a:spLocks noGrp="1"/>
          </p:cNvSpPr>
          <p:nvPr>
            <p:ph type="title"/>
          </p:nvPr>
        </p:nvSpPr>
        <p:spPr/>
        <p:txBody>
          <a:bodyPr/>
          <a:lstStyle/>
          <a:p>
            <a:r>
              <a:rPr lang="en-US"/>
              <a:t>Youtube Video Tag Performance v2.0 | 10 groups and 111 profiles</a:t>
            </a:r>
          </a:p>
        </p:txBody>
      </p:sp>
      <p:graphicFrame>
        <p:nvGraphicFramePr>
          <p:cNvPr id="5" name="Table Placeholder 4">
            <a:extLst>
              <a:ext uri="{FF2B5EF4-FFF2-40B4-BE49-F238E27FC236}">
                <a16:creationId xmlns:a16="http://schemas.microsoft.com/office/drawing/2014/main" id="{89064BF9-90C8-41A8-B49F-2A87114C0B13}"/>
              </a:ext>
            </a:extLst>
          </p:cNvPr>
          <p:cNvGraphicFramePr>
            <a:graphicFrameLocks noGrp="1"/>
          </p:cNvGraphicFramePr>
          <p:nvPr>
            <p:ph type="tbl" sz="quarter" idx="13"/>
            <p:extLst>
              <p:ext uri="{D42A27DB-BD31-4B8C-83A1-F6EECF244321}">
                <p14:modId xmlns:p14="http://schemas.microsoft.com/office/powerpoint/2010/main" val="189788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40323866"/>
                    </a:ext>
                  </a:extLst>
                </a:gridCol>
                <a:gridCol w="822960">
                  <a:extLst>
                    <a:ext uri="{9D8B030D-6E8A-4147-A177-3AD203B41FA5}">
                      <a16:colId xmlns:a16="http://schemas.microsoft.com/office/drawing/2014/main" val="2626204808"/>
                    </a:ext>
                  </a:extLst>
                </a:gridCol>
                <a:gridCol w="822960">
                  <a:extLst>
                    <a:ext uri="{9D8B030D-6E8A-4147-A177-3AD203B41FA5}">
                      <a16:colId xmlns:a16="http://schemas.microsoft.com/office/drawing/2014/main" val="1325300478"/>
                    </a:ext>
                  </a:extLst>
                </a:gridCol>
                <a:gridCol w="822960">
                  <a:extLst>
                    <a:ext uri="{9D8B030D-6E8A-4147-A177-3AD203B41FA5}">
                      <a16:colId xmlns:a16="http://schemas.microsoft.com/office/drawing/2014/main" val="1531886207"/>
                    </a:ext>
                  </a:extLst>
                </a:gridCol>
                <a:gridCol w="822960">
                  <a:extLst>
                    <a:ext uri="{9D8B030D-6E8A-4147-A177-3AD203B41FA5}">
                      <a16:colId xmlns:a16="http://schemas.microsoft.com/office/drawing/2014/main" val="505525756"/>
                    </a:ext>
                  </a:extLst>
                </a:gridCol>
                <a:gridCol w="822960">
                  <a:extLst>
                    <a:ext uri="{9D8B030D-6E8A-4147-A177-3AD203B41FA5}">
                      <a16:colId xmlns:a16="http://schemas.microsoft.com/office/drawing/2014/main" val="855447891"/>
                    </a:ext>
                  </a:extLst>
                </a:gridCol>
                <a:gridCol w="822960">
                  <a:extLst>
                    <a:ext uri="{9D8B030D-6E8A-4147-A177-3AD203B41FA5}">
                      <a16:colId xmlns:a16="http://schemas.microsoft.com/office/drawing/2014/main" val="3520777128"/>
                    </a:ext>
                  </a:extLst>
                </a:gridCol>
                <a:gridCol w="822960">
                  <a:extLst>
                    <a:ext uri="{9D8B030D-6E8A-4147-A177-3AD203B41FA5}">
                      <a16:colId xmlns:a16="http://schemas.microsoft.com/office/drawing/2014/main" val="3551364755"/>
                    </a:ext>
                  </a:extLst>
                </a:gridCol>
                <a:gridCol w="822960">
                  <a:extLst>
                    <a:ext uri="{9D8B030D-6E8A-4147-A177-3AD203B41FA5}">
                      <a16:colId xmlns:a16="http://schemas.microsoft.com/office/drawing/2014/main" val="3645248570"/>
                    </a:ext>
                  </a:extLst>
                </a:gridCol>
                <a:gridCol w="822960">
                  <a:extLst>
                    <a:ext uri="{9D8B030D-6E8A-4147-A177-3AD203B41FA5}">
                      <a16:colId xmlns:a16="http://schemas.microsoft.com/office/drawing/2014/main" val="3622594894"/>
                    </a:ext>
                  </a:extLst>
                </a:gridCol>
              </a:tblGrid>
              <a:tr h="370840">
                <a:tc>
                  <a:txBody>
                    <a:bodyPr/>
                    <a:lstStyle/>
                    <a:p>
                      <a:r>
                        <a:rPr lang="en-US" sz="1000"/>
                        <a:t>Profile</a:t>
                      </a:r>
                    </a:p>
                  </a:txBody>
                  <a:tcPr/>
                </a:tc>
                <a:tc>
                  <a:txBody>
                    <a:bodyPr/>
                    <a:lstStyle/>
                    <a:p>
                      <a:r>
                        <a:rPr lang="en-US" sz="1000"/>
                        <a:t>Tag</a:t>
                      </a:r>
                    </a:p>
                  </a:txBody>
                  <a:tcPr/>
                </a:tc>
                <a:tc>
                  <a:txBody>
                    <a:bodyPr/>
                    <a:lstStyle/>
                    <a:p>
                      <a:r>
                        <a:rPr lang="en-US" sz="1000"/>
                        <a:t>Posts</a:t>
                      </a:r>
                    </a:p>
                  </a:txBody>
                  <a:tcPr/>
                </a:tc>
                <a:tc>
                  <a:txBody>
                    <a:bodyPr/>
                    <a:lstStyle/>
                    <a:p>
                      <a:r>
                        <a:rPr lang="en-US" sz="1000"/>
                        <a:t>Views (Total)</a:t>
                      </a:r>
                    </a:p>
                  </a:txBody>
                  <a:tcPr/>
                </a:tc>
                <a:tc>
                  <a:txBody>
                    <a:bodyPr/>
                    <a:lstStyle/>
                    <a:p>
                      <a:r>
                        <a:rPr lang="en-US" sz="1000"/>
                        <a:t>Reactions (Total)</a:t>
                      </a:r>
                    </a:p>
                  </a:txBody>
                  <a:tcPr/>
                </a:tc>
                <a:tc>
                  <a:txBody>
                    <a:bodyPr/>
                    <a:lstStyle/>
                    <a:p>
                      <a:r>
                        <a:rPr lang="en-US" sz="1000"/>
                        <a:t>Dislikes (Total)</a:t>
                      </a:r>
                    </a:p>
                  </a:txBody>
                  <a:tcPr/>
                </a:tc>
                <a:tc>
                  <a:txBody>
                    <a:bodyPr/>
                    <a:lstStyle/>
                    <a:p>
                      <a:r>
                        <a:rPr lang="en-US" sz="1000"/>
                        <a:t>Comments (Total)</a:t>
                      </a:r>
                    </a:p>
                  </a:txBody>
                  <a:tcPr/>
                </a:tc>
                <a:tc>
                  <a:txBody>
                    <a:bodyPr/>
                    <a:lstStyle/>
                    <a:p>
                      <a:r>
                        <a:rPr lang="en-US" sz="1000"/>
                        <a:t>Minutes Watched (Total)</a:t>
                      </a:r>
                    </a:p>
                  </a:txBody>
                  <a:tcPr/>
                </a:tc>
                <a:tc>
                  <a:txBody>
                    <a:bodyPr/>
                    <a:lstStyle/>
                    <a:p>
                      <a:r>
                        <a:rPr lang="en-US" sz="1000"/>
                        <a:t>Minutes Watched (Avg.)</a:t>
                      </a:r>
                    </a:p>
                  </a:txBody>
                  <a:tcPr/>
                </a:tc>
                <a:tc>
                  <a:txBody>
                    <a:bodyPr/>
                    <a:lstStyle/>
                    <a:p>
                      <a:r>
                        <a:rPr lang="en-US" sz="1000"/>
                        <a:t>View Duration (Avg.)</a:t>
                      </a:r>
                    </a:p>
                  </a:txBody>
                  <a:tcPr/>
                </a:tc>
                <a:extLst>
                  <a:ext uri="{0D108BD9-81ED-4DB2-BD59-A6C34878D82A}">
                    <a16:rowId xmlns:a16="http://schemas.microsoft.com/office/drawing/2014/main" val="2782307181"/>
                  </a:ext>
                </a:extLst>
              </a:tr>
              <a:tr h="370840">
                <a:tc>
                  <a:txBody>
                    <a:bodyPr/>
                    <a:lstStyle/>
                    <a:p>
                      <a:r>
                        <a:rPr lang="en-US" sz="1000"/>
                        <a:t>GROHE Grohe Global</a:t>
                      </a:r>
                    </a:p>
                  </a:txBody>
                  <a:tcPr/>
                </a:tc>
                <a:tc>
                  <a:txBody>
                    <a:bodyPr/>
                    <a:lstStyle/>
                    <a:p>
                      <a:r>
                        <a:rPr lang="en-US" sz="1000"/>
                        <a:t>Aqua Intelligence</a:t>
                      </a:r>
                    </a:p>
                  </a:txBody>
                  <a:tcPr/>
                </a:tc>
                <a:tc>
                  <a:txBody>
                    <a:bodyPr/>
                    <a:lstStyle/>
                    <a:p>
                      <a:r>
                        <a:rPr lang="en-US" sz="1000"/>
                        <a:t>9</a:t>
                      </a:r>
                    </a:p>
                  </a:txBody>
                  <a:tcPr/>
                </a:tc>
                <a:tc>
                  <a:txBody>
                    <a:bodyPr/>
                    <a:lstStyle/>
                    <a:p>
                      <a:r>
                        <a:rPr lang="en-US" sz="1000"/>
                        <a:t>3971</a:t>
                      </a:r>
                    </a:p>
                  </a:txBody>
                  <a:tcPr/>
                </a:tc>
                <a:tc>
                  <a:txBody>
                    <a:bodyPr/>
                    <a:lstStyle/>
                    <a:p>
                      <a:r>
                        <a:rPr lang="en-US" sz="1000"/>
                        <a:t>87</a:t>
                      </a:r>
                    </a:p>
                  </a:txBody>
                  <a:tcPr/>
                </a:tc>
                <a:tc>
                  <a:txBody>
                    <a:bodyPr/>
                    <a:lstStyle/>
                    <a:p>
                      <a:r>
                        <a:rPr lang="en-US" sz="1000"/>
                        <a:t>3</a:t>
                      </a:r>
                    </a:p>
                  </a:txBody>
                  <a:tcPr/>
                </a:tc>
                <a:tc>
                  <a:txBody>
                    <a:bodyPr/>
                    <a:lstStyle/>
                    <a:p>
                      <a:r>
                        <a:rPr lang="en-US" sz="1000"/>
                        <a:t>4</a:t>
                      </a:r>
                    </a:p>
                  </a:txBody>
                  <a:tcPr/>
                </a:tc>
                <a:tc>
                  <a:txBody>
                    <a:bodyPr/>
                    <a:lstStyle/>
                    <a:p>
                      <a:r>
                        <a:rPr lang="en-US" sz="1000"/>
                        <a:t>1948</a:t>
                      </a:r>
                    </a:p>
                  </a:txBody>
                  <a:tcPr/>
                </a:tc>
                <a:tc>
                  <a:txBody>
                    <a:bodyPr/>
                    <a:lstStyle/>
                    <a:p>
                      <a:r>
                        <a:rPr lang="en-US" sz="1000"/>
                        <a:t>31.555555555556</a:t>
                      </a:r>
                    </a:p>
                  </a:txBody>
                  <a:tcPr/>
                </a:tc>
                <a:tc>
                  <a:txBody>
                    <a:bodyPr/>
                    <a:lstStyle/>
                    <a:p>
                      <a:r>
                        <a:rPr lang="en-US" sz="1000"/>
                        <a:t>31.555555555556</a:t>
                      </a:r>
                    </a:p>
                  </a:txBody>
                  <a:tcPr/>
                </a:tc>
                <a:extLst>
                  <a:ext uri="{0D108BD9-81ED-4DB2-BD59-A6C34878D82A}">
                    <a16:rowId xmlns:a16="http://schemas.microsoft.com/office/drawing/2014/main" val="2969165176"/>
                  </a:ext>
                </a:extLst>
              </a:tr>
            </a:tbl>
          </a:graphicData>
        </a:graphic>
      </p:graphicFrame>
      <p:sp>
        <p:nvSpPr>
          <p:cNvPr id="4" name="Text Placeholder 3">
            <a:extLst>
              <a:ext uri="{FF2B5EF4-FFF2-40B4-BE49-F238E27FC236}">
                <a16:creationId xmlns:a16="http://schemas.microsoft.com/office/drawing/2014/main" id="{18F45A4E-293D-43A5-9364-436A2AEAAA49}"/>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3884975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97097-E211-453C-8E5B-096E643AB12A}"/>
              </a:ext>
            </a:extLst>
          </p:cNvPr>
          <p:cNvSpPr>
            <a:spLocks noGrp="1"/>
          </p:cNvSpPr>
          <p:nvPr>
            <p:ph type="title"/>
          </p:nvPr>
        </p:nvSpPr>
        <p:spPr/>
        <p:txBody>
          <a:bodyPr/>
          <a:lstStyle/>
          <a:p>
            <a:r>
              <a:rPr lang="en-US"/>
              <a:t>Youtube Videos Table Overview | 13 groups and 33 profiles</a:t>
            </a:r>
          </a:p>
        </p:txBody>
      </p:sp>
      <p:graphicFrame>
        <p:nvGraphicFramePr>
          <p:cNvPr id="5" name="Table Placeholder 4">
            <a:extLst>
              <a:ext uri="{FF2B5EF4-FFF2-40B4-BE49-F238E27FC236}">
                <a16:creationId xmlns:a16="http://schemas.microsoft.com/office/drawing/2014/main" id="{3B803C30-DF57-43DB-A843-D966B24FBEB3}"/>
              </a:ext>
            </a:extLst>
          </p:cNvPr>
          <p:cNvGraphicFramePr>
            <a:graphicFrameLocks noGrp="1"/>
          </p:cNvGraphicFramePr>
          <p:nvPr>
            <p:ph type="tbl" sz="quarter" idx="13"/>
            <p:extLst>
              <p:ext uri="{D42A27DB-BD31-4B8C-83A1-F6EECF244321}">
                <p14:modId xmlns:p14="http://schemas.microsoft.com/office/powerpoint/2010/main" val="62768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01180993"/>
                    </a:ext>
                  </a:extLst>
                </a:gridCol>
                <a:gridCol w="905256">
                  <a:extLst>
                    <a:ext uri="{9D8B030D-6E8A-4147-A177-3AD203B41FA5}">
                      <a16:colId xmlns:a16="http://schemas.microsoft.com/office/drawing/2014/main" val="1129606215"/>
                    </a:ext>
                  </a:extLst>
                </a:gridCol>
                <a:gridCol w="905256">
                  <a:extLst>
                    <a:ext uri="{9D8B030D-6E8A-4147-A177-3AD203B41FA5}">
                      <a16:colId xmlns:a16="http://schemas.microsoft.com/office/drawing/2014/main" val="2949268746"/>
                    </a:ext>
                  </a:extLst>
                </a:gridCol>
                <a:gridCol w="905256">
                  <a:extLst>
                    <a:ext uri="{9D8B030D-6E8A-4147-A177-3AD203B41FA5}">
                      <a16:colId xmlns:a16="http://schemas.microsoft.com/office/drawing/2014/main" val="321104939"/>
                    </a:ext>
                  </a:extLst>
                </a:gridCol>
                <a:gridCol w="905256">
                  <a:extLst>
                    <a:ext uri="{9D8B030D-6E8A-4147-A177-3AD203B41FA5}">
                      <a16:colId xmlns:a16="http://schemas.microsoft.com/office/drawing/2014/main" val="3635971047"/>
                    </a:ext>
                  </a:extLst>
                </a:gridCol>
                <a:gridCol w="905256">
                  <a:extLst>
                    <a:ext uri="{9D8B030D-6E8A-4147-A177-3AD203B41FA5}">
                      <a16:colId xmlns:a16="http://schemas.microsoft.com/office/drawing/2014/main" val="2801621261"/>
                    </a:ext>
                  </a:extLst>
                </a:gridCol>
                <a:gridCol w="905256">
                  <a:extLst>
                    <a:ext uri="{9D8B030D-6E8A-4147-A177-3AD203B41FA5}">
                      <a16:colId xmlns:a16="http://schemas.microsoft.com/office/drawing/2014/main" val="305345418"/>
                    </a:ext>
                  </a:extLst>
                </a:gridCol>
                <a:gridCol w="905256">
                  <a:extLst>
                    <a:ext uri="{9D8B030D-6E8A-4147-A177-3AD203B41FA5}">
                      <a16:colId xmlns:a16="http://schemas.microsoft.com/office/drawing/2014/main" val="3289835218"/>
                    </a:ext>
                  </a:extLst>
                </a:gridCol>
                <a:gridCol w="905256">
                  <a:extLst>
                    <a:ext uri="{9D8B030D-6E8A-4147-A177-3AD203B41FA5}">
                      <a16:colId xmlns:a16="http://schemas.microsoft.com/office/drawing/2014/main" val="1464492353"/>
                    </a:ext>
                  </a:extLst>
                </a:gridCol>
              </a:tblGrid>
              <a:tr h="370840">
                <a:tc>
                  <a:txBody>
                    <a:bodyPr/>
                    <a:lstStyle/>
                    <a:p>
                      <a:r>
                        <a:rPr lang="en-US" sz="1000"/>
                        <a:t>Profile</a:t>
                      </a:r>
                    </a:p>
                  </a:txBody>
                  <a:tcPr/>
                </a:tc>
                <a:tc>
                  <a:txBody>
                    <a:bodyPr/>
                    <a:lstStyle/>
                    <a:p>
                      <a:r>
                        <a:rPr lang="en-US" sz="1000"/>
                        <a:t>Posts</a:t>
                      </a:r>
                    </a:p>
                  </a:txBody>
                  <a:tcPr/>
                </a:tc>
                <a:tc>
                  <a:txBody>
                    <a:bodyPr/>
                    <a:lstStyle/>
                    <a:p>
                      <a:r>
                        <a:rPr lang="en-US" sz="1000"/>
                        <a:t>Views</a:t>
                      </a:r>
                    </a:p>
                  </a:txBody>
                  <a:tcPr/>
                </a:tc>
                <a:tc>
                  <a:txBody>
                    <a:bodyPr/>
                    <a:lstStyle/>
                    <a:p>
                      <a:r>
                        <a:rPr lang="en-US" sz="1000"/>
                        <a:t>Reactions</a:t>
                      </a:r>
                    </a:p>
                  </a:txBody>
                  <a:tcPr/>
                </a:tc>
                <a:tc>
                  <a:txBody>
                    <a:bodyPr/>
                    <a:lstStyle/>
                    <a:p>
                      <a:r>
                        <a:rPr lang="en-US" sz="1000"/>
                        <a:t>Dislikes</a:t>
                      </a:r>
                    </a:p>
                  </a:txBody>
                  <a:tcPr/>
                </a:tc>
                <a:tc>
                  <a:txBody>
                    <a:bodyPr/>
                    <a:lstStyle/>
                    <a:p>
                      <a:r>
                        <a:rPr lang="en-US" sz="1000"/>
                        <a:t>Comments</a:t>
                      </a:r>
                    </a:p>
                  </a:txBody>
                  <a:tcPr/>
                </a:tc>
                <a:tc>
                  <a:txBody>
                    <a:bodyPr/>
                    <a:lstStyle/>
                    <a:p>
                      <a:r>
                        <a:rPr lang="en-US" sz="1000"/>
                        <a:t>Minutes Watched</a:t>
                      </a:r>
                    </a:p>
                  </a:txBody>
                  <a:tcPr/>
                </a:tc>
                <a:tc>
                  <a:txBody>
                    <a:bodyPr/>
                    <a:lstStyle/>
                    <a:p>
                      <a:r>
                        <a:rPr lang="en-US" sz="1000"/>
                        <a:t>Avg. View Duration [sec]</a:t>
                      </a:r>
                    </a:p>
                  </a:txBody>
                  <a:tcPr/>
                </a:tc>
                <a:tc>
                  <a:txBody>
                    <a:bodyPr/>
                    <a:lstStyle/>
                    <a:p>
                      <a:r>
                        <a:rPr lang="en-US" sz="1000"/>
                        <a:t>Avg. View Percentage</a:t>
                      </a:r>
                    </a:p>
                  </a:txBody>
                  <a:tcPr/>
                </a:tc>
                <a:extLst>
                  <a:ext uri="{0D108BD9-81ED-4DB2-BD59-A6C34878D82A}">
                    <a16:rowId xmlns:a16="http://schemas.microsoft.com/office/drawing/2014/main" val="2083415861"/>
                  </a:ext>
                </a:extLst>
              </a:tr>
              <a:tr h="370840">
                <a:tc>
                  <a:txBody>
                    <a:bodyPr/>
                    <a:lstStyle/>
                    <a:p>
                      <a:r>
                        <a:rPr lang="en-US" sz="1000"/>
                        <a:t>GROHE Grohe Global</a:t>
                      </a:r>
                    </a:p>
                  </a:txBody>
                  <a:tcPr/>
                </a:tc>
                <a:tc>
                  <a:txBody>
                    <a:bodyPr/>
                    <a:lstStyle/>
                    <a:p>
                      <a:r>
                        <a:rPr lang="en-US" sz="1000"/>
                        <a:t>6</a:t>
                      </a:r>
                    </a:p>
                  </a:txBody>
                  <a:tcPr/>
                </a:tc>
                <a:tc>
                  <a:txBody>
                    <a:bodyPr/>
                    <a:lstStyle/>
                    <a:p>
                      <a:r>
                        <a:rPr lang="en-US" sz="1000"/>
                        <a:t>3759</a:t>
                      </a:r>
                    </a:p>
                  </a:txBody>
                  <a:tcPr/>
                </a:tc>
                <a:tc>
                  <a:txBody>
                    <a:bodyPr/>
                    <a:lstStyle/>
                    <a:p>
                      <a:r>
                        <a:rPr lang="en-US" sz="1000"/>
                        <a:t>81</a:t>
                      </a:r>
                    </a:p>
                  </a:txBody>
                  <a:tcPr/>
                </a:tc>
                <a:tc>
                  <a:txBody>
                    <a:bodyPr/>
                    <a:lstStyle/>
                    <a:p>
                      <a:r>
                        <a:rPr lang="en-US" sz="1000"/>
                        <a:t>3</a:t>
                      </a:r>
                    </a:p>
                  </a:txBody>
                  <a:tcPr/>
                </a:tc>
                <a:tc>
                  <a:txBody>
                    <a:bodyPr/>
                    <a:lstStyle/>
                    <a:p>
                      <a:r>
                        <a:rPr lang="en-US" sz="1000"/>
                        <a:t>4</a:t>
                      </a:r>
                    </a:p>
                  </a:txBody>
                  <a:tcPr/>
                </a:tc>
                <a:tc>
                  <a:txBody>
                    <a:bodyPr/>
                    <a:lstStyle/>
                    <a:p>
                      <a:r>
                        <a:rPr lang="en-US" sz="1000"/>
                        <a:t>1844</a:t>
                      </a:r>
                    </a:p>
                  </a:txBody>
                  <a:tcPr/>
                </a:tc>
                <a:tc>
                  <a:txBody>
                    <a:bodyPr/>
                    <a:lstStyle/>
                    <a:p>
                      <a:r>
                        <a:rPr lang="en-US" sz="1000"/>
                        <a:t>32.666666666667</a:t>
                      </a:r>
                    </a:p>
                  </a:txBody>
                  <a:tcPr/>
                </a:tc>
                <a:tc>
                  <a:txBody>
                    <a:bodyPr/>
                    <a:lstStyle/>
                    <a:p>
                      <a:r>
                        <a:rPr lang="en-US" sz="1000"/>
                        <a:t>67.796666666667 %</a:t>
                      </a:r>
                    </a:p>
                  </a:txBody>
                  <a:tcPr/>
                </a:tc>
                <a:extLst>
                  <a:ext uri="{0D108BD9-81ED-4DB2-BD59-A6C34878D82A}">
                    <a16:rowId xmlns:a16="http://schemas.microsoft.com/office/drawing/2014/main" val="1380071207"/>
                  </a:ext>
                </a:extLst>
              </a:tr>
              <a:tr h="370840">
                <a:tc>
                  <a:txBody>
                    <a:bodyPr/>
                    <a:lstStyle/>
                    <a:p>
                      <a:r>
                        <a:rPr lang="en-US" sz="1000"/>
                        <a:t>GROHE America Grohe USA</a:t>
                      </a:r>
                    </a:p>
                  </a:txBody>
                  <a:tcPr/>
                </a:tc>
                <a:tc>
                  <a:txBody>
                    <a:bodyPr/>
                    <a:lstStyle/>
                    <a:p>
                      <a:r>
                        <a:rPr lang="en-US" sz="1000"/>
                        <a:t>3</a:t>
                      </a:r>
                    </a:p>
                  </a:txBody>
                  <a:tcPr/>
                </a:tc>
                <a:tc>
                  <a:txBody>
                    <a:bodyPr/>
                    <a:lstStyle/>
                    <a:p>
                      <a:r>
                        <a:rPr lang="en-US" sz="1000"/>
                        <a:t>212</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104</a:t>
                      </a:r>
                    </a:p>
                  </a:txBody>
                  <a:tcPr/>
                </a:tc>
                <a:tc>
                  <a:txBody>
                    <a:bodyPr/>
                    <a:lstStyle/>
                    <a:p>
                      <a:r>
                        <a:rPr lang="en-US" sz="1000"/>
                        <a:t>29.333333333333</a:t>
                      </a:r>
                    </a:p>
                  </a:txBody>
                  <a:tcPr/>
                </a:tc>
                <a:tc>
                  <a:txBody>
                    <a:bodyPr/>
                    <a:lstStyle/>
                    <a:p>
                      <a:r>
                        <a:rPr lang="en-US" sz="1000"/>
                        <a:t>49.943333333333 %</a:t>
                      </a:r>
                    </a:p>
                  </a:txBody>
                  <a:tcPr/>
                </a:tc>
                <a:extLst>
                  <a:ext uri="{0D108BD9-81ED-4DB2-BD59-A6C34878D82A}">
                    <a16:rowId xmlns:a16="http://schemas.microsoft.com/office/drawing/2014/main" val="4100154072"/>
                  </a:ext>
                </a:extLst>
              </a:tr>
            </a:tbl>
          </a:graphicData>
        </a:graphic>
      </p:graphicFrame>
      <p:sp>
        <p:nvSpPr>
          <p:cNvPr id="4" name="Text Placeholder 3">
            <a:extLst>
              <a:ext uri="{FF2B5EF4-FFF2-40B4-BE49-F238E27FC236}">
                <a16:creationId xmlns:a16="http://schemas.microsoft.com/office/drawing/2014/main" id="{C0578FC9-67A3-4E31-8A8E-6AE57766A25C}"/>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559130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8CA58-3955-415D-B635-5D7B9035B2CA}"/>
              </a:ext>
            </a:extLst>
          </p:cNvPr>
          <p:cNvSpPr>
            <a:spLocks noGrp="1"/>
          </p:cNvSpPr>
          <p:nvPr>
            <p:ph type="title"/>
          </p:nvPr>
        </p:nvSpPr>
        <p:spPr/>
        <p:txBody>
          <a:bodyPr/>
          <a:lstStyle/>
          <a:p>
            <a:r>
              <a:rPr lang="en-US"/>
              <a:t>Youtube Videos Table | 13 groups and 33 profiles</a:t>
            </a:r>
          </a:p>
        </p:txBody>
      </p:sp>
      <p:graphicFrame>
        <p:nvGraphicFramePr>
          <p:cNvPr id="5" name="Table Placeholder 4">
            <a:extLst>
              <a:ext uri="{FF2B5EF4-FFF2-40B4-BE49-F238E27FC236}">
                <a16:creationId xmlns:a16="http://schemas.microsoft.com/office/drawing/2014/main" id="{1C05AB32-5E34-4798-B64F-BA01279EBF8B}"/>
              </a:ext>
            </a:extLst>
          </p:cNvPr>
          <p:cNvGraphicFramePr>
            <a:graphicFrameLocks noGrp="1"/>
          </p:cNvGraphicFramePr>
          <p:nvPr>
            <p:ph type="tbl" sz="quarter" idx="13"/>
            <p:extLst>
              <p:ext uri="{D42A27DB-BD31-4B8C-83A1-F6EECF244321}">
                <p14:modId xmlns:p14="http://schemas.microsoft.com/office/powerpoint/2010/main" val="97786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14676854"/>
                    </a:ext>
                  </a:extLst>
                </a:gridCol>
                <a:gridCol w="1645920">
                  <a:extLst>
                    <a:ext uri="{9D8B030D-6E8A-4147-A177-3AD203B41FA5}">
                      <a16:colId xmlns:a16="http://schemas.microsoft.com/office/drawing/2014/main" val="2845012580"/>
                    </a:ext>
                  </a:extLst>
                </a:gridCol>
                <a:gridCol w="1399032">
                  <a:extLst>
                    <a:ext uri="{9D8B030D-6E8A-4147-A177-3AD203B41FA5}">
                      <a16:colId xmlns:a16="http://schemas.microsoft.com/office/drawing/2014/main" val="1178972401"/>
                    </a:ext>
                  </a:extLst>
                </a:gridCol>
                <a:gridCol w="493776">
                  <a:extLst>
                    <a:ext uri="{9D8B030D-6E8A-4147-A177-3AD203B41FA5}">
                      <a16:colId xmlns:a16="http://schemas.microsoft.com/office/drawing/2014/main" val="1554440837"/>
                    </a:ext>
                  </a:extLst>
                </a:gridCol>
                <a:gridCol w="493776">
                  <a:extLst>
                    <a:ext uri="{9D8B030D-6E8A-4147-A177-3AD203B41FA5}">
                      <a16:colId xmlns:a16="http://schemas.microsoft.com/office/drawing/2014/main" val="1022658864"/>
                    </a:ext>
                  </a:extLst>
                </a:gridCol>
                <a:gridCol w="493776">
                  <a:extLst>
                    <a:ext uri="{9D8B030D-6E8A-4147-A177-3AD203B41FA5}">
                      <a16:colId xmlns:a16="http://schemas.microsoft.com/office/drawing/2014/main" val="1820384095"/>
                    </a:ext>
                  </a:extLst>
                </a:gridCol>
                <a:gridCol w="493776">
                  <a:extLst>
                    <a:ext uri="{9D8B030D-6E8A-4147-A177-3AD203B41FA5}">
                      <a16:colId xmlns:a16="http://schemas.microsoft.com/office/drawing/2014/main" val="4269138640"/>
                    </a:ext>
                  </a:extLst>
                </a:gridCol>
                <a:gridCol w="493776">
                  <a:extLst>
                    <a:ext uri="{9D8B030D-6E8A-4147-A177-3AD203B41FA5}">
                      <a16:colId xmlns:a16="http://schemas.microsoft.com/office/drawing/2014/main" val="3808769439"/>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Tags</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 (w/o replies)</a:t>
                      </a:r>
                    </a:p>
                  </a:txBody>
                  <a:tcPr/>
                </a:tc>
                <a:extLst>
                  <a:ext uri="{0D108BD9-81ED-4DB2-BD59-A6C34878D82A}">
                    <a16:rowId xmlns:a16="http://schemas.microsoft.com/office/drawing/2014/main" val="2723504140"/>
                  </a:ext>
                </a:extLst>
              </a:tr>
              <a:tr h="370840">
                <a:tc>
                  <a:txBody>
                    <a:bodyPr/>
                    <a:lstStyle/>
                    <a:p>
                      <a:r>
                        <a:rPr lang="pt-BR" sz="1000" b="1"/>
                        <a:t>GROHE - 2026-05-18 14:22:00</a:t>
                      </a:r>
                      <a:r>
                        <a:rPr lang="pt-BR" sz="1000"/>
                        <a:t>
 n/a</a:t>
                      </a:r>
                      <a:endParaRPr lang="en-US" sz="1000"/>
                    </a:p>
                  </a:txBody>
                  <a:tcPr/>
                </a:tc>
                <a:tc>
                  <a:txBody>
                    <a:bodyPr/>
                    <a:lstStyle/>
                    <a:p>
                      <a:r>
                        <a:rPr lang="en-US" sz="1000"/>
                        <a:t>https://i.ytimg.com/vi/MV3IYa1sGJ8/hqdefault.jpg</a:t>
                      </a:r>
                    </a:p>
                  </a:txBody>
                  <a:tcPr/>
                </a:tc>
                <a:tc>
                  <a:txBody>
                    <a:bodyPr/>
                    <a:lstStyle/>
                    <a:p>
                      <a:r>
                        <a:rPr lang="en-US" sz="1000"/>
                        <a:t>Aqua Intelligence</a:t>
                      </a:r>
                    </a:p>
                  </a:txBody>
                  <a:tcPr/>
                </a:tc>
                <a:tc>
                  <a:txBody>
                    <a:bodyPr/>
                    <a:lstStyle/>
                    <a:p>
                      <a:r>
                        <a:rPr lang="en-US" sz="1000"/>
                        <a:t>00:01:08</a:t>
                      </a:r>
                    </a:p>
                  </a:txBody>
                  <a:tcPr/>
                </a:tc>
                <a:tc>
                  <a:txBody>
                    <a:bodyPr/>
                    <a:lstStyle/>
                    <a:p>
                      <a:r>
                        <a:rPr lang="en-US" sz="1000"/>
                        <a:t>277</a:t>
                      </a:r>
                    </a:p>
                  </a:txBody>
                  <a:tcPr/>
                </a:tc>
                <a:tc>
                  <a:txBody>
                    <a:bodyPr/>
                    <a:lstStyle/>
                    <a:p>
                      <a:r>
                        <a:rPr lang="en-US" sz="1000"/>
                        <a:t>4</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3311256722"/>
                  </a:ext>
                </a:extLst>
              </a:tr>
              <a:tr h="370840">
                <a:tc>
                  <a:txBody>
                    <a:bodyPr/>
                    <a:lstStyle/>
                    <a:p>
                      <a:r>
                        <a:rPr lang="pt-BR" sz="1000" b="1"/>
                        <a:t>GROHE America - 2026-04-14 15:32:16</a:t>
                      </a:r>
                      <a:r>
                        <a:rPr lang="pt-BR" sz="1000"/>
                        <a:t>
 n/a</a:t>
                      </a:r>
                      <a:endParaRPr lang="en-US" sz="1000"/>
                    </a:p>
                  </a:txBody>
                  <a:tcPr/>
                </a:tc>
                <a:tc>
                  <a:txBody>
                    <a:bodyPr/>
                    <a:lstStyle/>
                    <a:p>
                      <a:r>
                        <a:rPr lang="en-US" sz="1000"/>
                        <a:t>https://i.ytimg.com/vi/7EQezCq4wlk/hqdefault.jpg</a:t>
                      </a:r>
                    </a:p>
                  </a:txBody>
                  <a:tcPr/>
                </a:tc>
                <a:tc>
                  <a:txBody>
                    <a:bodyPr/>
                    <a:lstStyle/>
                    <a:p>
                      <a:r>
                        <a:rPr lang="en-US" sz="1000"/>
                        <a:t>Aqua Intelligence</a:t>
                      </a:r>
                    </a:p>
                  </a:txBody>
                  <a:tcPr/>
                </a:tc>
                <a:tc>
                  <a:txBody>
                    <a:bodyPr/>
                    <a:lstStyle/>
                    <a:p>
                      <a:r>
                        <a:rPr lang="en-US" sz="1000"/>
                        <a:t>00:01:00</a:t>
                      </a:r>
                    </a:p>
                  </a:txBody>
                  <a:tcPr/>
                </a:tc>
                <a:tc>
                  <a:txBody>
                    <a:bodyPr/>
                    <a:lstStyle/>
                    <a:p>
                      <a:r>
                        <a:rPr lang="en-US" sz="1000"/>
                        <a:t>103</a:t>
                      </a:r>
                    </a:p>
                  </a:txBody>
                  <a:tcPr/>
                </a:tc>
                <a:tc>
                  <a:txBody>
                    <a:bodyPr/>
                    <a:lstStyle/>
                    <a:p>
                      <a:r>
                        <a:rPr lang="en-US" sz="1000"/>
                        <a:t>4</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1685038604"/>
                  </a:ext>
                </a:extLst>
              </a:tr>
              <a:tr h="370840">
                <a:tc>
                  <a:txBody>
                    <a:bodyPr/>
                    <a:lstStyle/>
                    <a:p>
                      <a:r>
                        <a:rPr lang="pt-BR" sz="1000" b="1"/>
                        <a:t>GROHE America - 2026-04-14 15:32:12</a:t>
                      </a:r>
                      <a:r>
                        <a:rPr lang="pt-BR" sz="1000"/>
                        <a:t>
 n/a</a:t>
                      </a:r>
                      <a:endParaRPr lang="en-US" sz="1000"/>
                    </a:p>
                  </a:txBody>
                  <a:tcPr/>
                </a:tc>
                <a:tc>
                  <a:txBody>
                    <a:bodyPr/>
                    <a:lstStyle/>
                    <a:p>
                      <a:r>
                        <a:rPr lang="en-US" sz="1000"/>
                        <a:t>https://i.ytimg.com/vi/hsx62iPiVAY/hqdefault.jpg</a:t>
                      </a:r>
                    </a:p>
                  </a:txBody>
                  <a:tcPr/>
                </a:tc>
                <a:tc>
                  <a:txBody>
                    <a:bodyPr/>
                    <a:lstStyle/>
                    <a:p>
                      <a:r>
                        <a:rPr lang="en-US" sz="1000"/>
                        <a:t>Aqua Intelligence</a:t>
                      </a:r>
                    </a:p>
                  </a:txBody>
                  <a:tcPr/>
                </a:tc>
                <a:tc>
                  <a:txBody>
                    <a:bodyPr/>
                    <a:lstStyle/>
                    <a:p>
                      <a:r>
                        <a:rPr lang="en-US" sz="1000"/>
                        <a:t>00:01:00</a:t>
                      </a:r>
                    </a:p>
                  </a:txBody>
                  <a:tcPr/>
                </a:tc>
                <a:tc>
                  <a:txBody>
                    <a:bodyPr/>
                    <a:lstStyle/>
                    <a:p>
                      <a:r>
                        <a:rPr lang="en-US" sz="1000"/>
                        <a:t>46</a:t>
                      </a:r>
                    </a:p>
                  </a:txBody>
                  <a:tcPr/>
                </a:tc>
                <a:tc>
                  <a:txBody>
                    <a:bodyPr/>
                    <a:lstStyle/>
                    <a:p>
                      <a:r>
                        <a:rPr lang="en-US" sz="1000"/>
                        <a:t>0</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1560139763"/>
                  </a:ext>
                </a:extLst>
              </a:tr>
              <a:tr h="370840">
                <a:tc>
                  <a:txBody>
                    <a:bodyPr/>
                    <a:lstStyle/>
                    <a:p>
                      <a:r>
                        <a:rPr lang="pt-BR" sz="1000" b="1"/>
                        <a:t>GROHE America - 2026-04-14 15:31:56</a:t>
                      </a:r>
                      <a:r>
                        <a:rPr lang="pt-BR" sz="1000"/>
                        <a:t>
 n/a</a:t>
                      </a:r>
                      <a:endParaRPr lang="en-US" sz="1000"/>
                    </a:p>
                  </a:txBody>
                  <a:tcPr/>
                </a:tc>
                <a:tc>
                  <a:txBody>
                    <a:bodyPr/>
                    <a:lstStyle/>
                    <a:p>
                      <a:r>
                        <a:rPr lang="en-US" sz="1000"/>
                        <a:t>https://i.ytimg.com/vi/xXY8pz6ssTU/hqdefault.jpg</a:t>
                      </a:r>
                    </a:p>
                  </a:txBody>
                  <a:tcPr/>
                </a:tc>
                <a:tc>
                  <a:txBody>
                    <a:bodyPr/>
                    <a:lstStyle/>
                    <a:p>
                      <a:r>
                        <a:rPr lang="en-US" sz="1000"/>
                        <a:t>Aqua Intelligence</a:t>
                      </a:r>
                    </a:p>
                  </a:txBody>
                  <a:tcPr/>
                </a:tc>
                <a:tc>
                  <a:txBody>
                    <a:bodyPr/>
                    <a:lstStyle/>
                    <a:p>
                      <a:r>
                        <a:rPr lang="en-US" sz="1000"/>
                        <a:t>00:00:59</a:t>
                      </a:r>
                    </a:p>
                  </a:txBody>
                  <a:tcPr/>
                </a:tc>
                <a:tc>
                  <a:txBody>
                    <a:bodyPr/>
                    <a:lstStyle/>
                    <a:p>
                      <a:r>
                        <a:rPr lang="en-US" sz="1000"/>
                        <a:t>66</a:t>
                      </a:r>
                    </a:p>
                  </a:txBody>
                  <a:tcPr/>
                </a:tc>
                <a:tc>
                  <a:txBody>
                    <a:bodyPr/>
                    <a:lstStyle/>
                    <a:p>
                      <a:r>
                        <a:rPr lang="en-US" sz="1000"/>
                        <a:t>2</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178614164"/>
                  </a:ext>
                </a:extLst>
              </a:tr>
              <a:tr h="370840">
                <a:tc>
                  <a:txBody>
                    <a:bodyPr/>
                    <a:lstStyle/>
                    <a:p>
                      <a:r>
                        <a:rPr lang="pt-BR" sz="1000" b="1"/>
                        <a:t>GROHE - 2026-03-09 10:44:02</a:t>
                      </a:r>
                      <a:r>
                        <a:rPr lang="pt-BR" sz="1000"/>
                        <a:t>
 n/a</a:t>
                      </a:r>
                      <a:endParaRPr lang="en-US" sz="1000"/>
                    </a:p>
                  </a:txBody>
                  <a:tcPr/>
                </a:tc>
                <a:tc>
                  <a:txBody>
                    <a:bodyPr/>
                    <a:lstStyle/>
                    <a:p>
                      <a:r>
                        <a:rPr lang="en-US" sz="1000"/>
                        <a:t>https://i.ytimg.com/vi/Dzqm8MSQ65A/hqdefault.jpg</a:t>
                      </a:r>
                    </a:p>
                  </a:txBody>
                  <a:tcPr/>
                </a:tc>
                <a:tc>
                  <a:txBody>
                    <a:bodyPr/>
                    <a:lstStyle/>
                    <a:p>
                      <a:r>
                        <a:rPr lang="en-US" sz="1000"/>
                        <a:t>Aqua Intelligence</a:t>
                      </a:r>
                    </a:p>
                  </a:txBody>
                  <a:tcPr/>
                </a:tc>
                <a:tc>
                  <a:txBody>
                    <a:bodyPr/>
                    <a:lstStyle/>
                    <a:p>
                      <a:r>
                        <a:rPr lang="en-US" sz="1000"/>
                        <a:t>00:00:59</a:t>
                      </a:r>
                    </a:p>
                  </a:txBody>
                  <a:tcPr/>
                </a:tc>
                <a:tc>
                  <a:txBody>
                    <a:bodyPr/>
                    <a:lstStyle/>
                    <a:p>
                      <a:r>
                        <a:rPr lang="en-US" sz="1000"/>
                        <a:t>671</a:t>
                      </a:r>
                    </a:p>
                  </a:txBody>
                  <a:tcPr/>
                </a:tc>
                <a:tc>
                  <a:txBody>
                    <a:bodyPr/>
                    <a:lstStyle/>
                    <a:p>
                      <a:r>
                        <a:rPr lang="en-US" sz="1000"/>
                        <a:t>16</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3299060649"/>
                  </a:ext>
                </a:extLst>
              </a:tr>
              <a:tr h="370840">
                <a:tc>
                  <a:txBody>
                    <a:bodyPr/>
                    <a:lstStyle/>
                    <a:p>
                      <a:r>
                        <a:rPr lang="pt-BR" sz="1000" b="1"/>
                        <a:t>GROHE - 2026-02-10 10:01:19</a:t>
                      </a:r>
                      <a:r>
                        <a:rPr lang="pt-BR" sz="1000"/>
                        <a:t>
 n/a</a:t>
                      </a:r>
                      <a:endParaRPr lang="en-US" sz="1000"/>
                    </a:p>
                  </a:txBody>
                  <a:tcPr/>
                </a:tc>
                <a:tc>
                  <a:txBody>
                    <a:bodyPr/>
                    <a:lstStyle/>
                    <a:p>
                      <a:r>
                        <a:rPr lang="en-US" sz="1000"/>
                        <a:t>https://i.ytimg.com/vi/_BXS-LqEuMQ/hqdefault.jpg</a:t>
                      </a:r>
                    </a:p>
                  </a:txBody>
                  <a:tcPr/>
                </a:tc>
                <a:tc>
                  <a:txBody>
                    <a:bodyPr/>
                    <a:lstStyle/>
                    <a:p>
                      <a:r>
                        <a:rPr lang="en-US" sz="1000"/>
                        <a:t>Aqua Intelligence</a:t>
                      </a:r>
                    </a:p>
                  </a:txBody>
                  <a:tcPr/>
                </a:tc>
                <a:tc>
                  <a:txBody>
                    <a:bodyPr/>
                    <a:lstStyle/>
                    <a:p>
                      <a:r>
                        <a:rPr lang="en-US" sz="1000"/>
                        <a:t>00:01:00</a:t>
                      </a:r>
                    </a:p>
                  </a:txBody>
                  <a:tcPr/>
                </a:tc>
                <a:tc>
                  <a:txBody>
                    <a:bodyPr/>
                    <a:lstStyle/>
                    <a:p>
                      <a:r>
                        <a:rPr lang="en-US" sz="1000"/>
                        <a:t>455</a:t>
                      </a:r>
                    </a:p>
                  </a:txBody>
                  <a:tcPr/>
                </a:tc>
                <a:tc>
                  <a:txBody>
                    <a:bodyPr/>
                    <a:lstStyle/>
                    <a:p>
                      <a:r>
                        <a:rPr lang="en-US" sz="1000"/>
                        <a:t>15</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732685427"/>
                  </a:ext>
                </a:extLst>
              </a:tr>
              <a:tr h="370840">
                <a:tc>
                  <a:txBody>
                    <a:bodyPr/>
                    <a:lstStyle/>
                    <a:p>
                      <a:r>
                        <a:rPr lang="pt-BR" sz="1000" b="1"/>
                        <a:t>GROHE - 2026-02-10 09:41:04</a:t>
                      </a:r>
                      <a:r>
                        <a:rPr lang="pt-BR" sz="1000"/>
                        <a:t>
 n/a</a:t>
                      </a:r>
                      <a:endParaRPr lang="en-US" sz="1000"/>
                    </a:p>
                  </a:txBody>
                  <a:tcPr/>
                </a:tc>
                <a:tc>
                  <a:txBody>
                    <a:bodyPr/>
                    <a:lstStyle/>
                    <a:p>
                      <a:r>
                        <a:rPr lang="en-US" sz="1000"/>
                        <a:t>https://i.ytimg.com/vi/lSIKBAJvJVw/hqdefault.jpg</a:t>
                      </a:r>
                    </a:p>
                  </a:txBody>
                  <a:tcPr/>
                </a:tc>
                <a:tc>
                  <a:txBody>
                    <a:bodyPr/>
                    <a:lstStyle/>
                    <a:p>
                      <a:r>
                        <a:rPr lang="en-US" sz="1000"/>
                        <a:t>Aqua Intelligence</a:t>
                      </a:r>
                    </a:p>
                  </a:txBody>
                  <a:tcPr/>
                </a:tc>
                <a:tc>
                  <a:txBody>
                    <a:bodyPr/>
                    <a:lstStyle/>
                    <a:p>
                      <a:r>
                        <a:rPr lang="en-US" sz="1000"/>
                        <a:t>00:01:00</a:t>
                      </a:r>
                    </a:p>
                  </a:txBody>
                  <a:tcPr/>
                </a:tc>
                <a:tc>
                  <a:txBody>
                    <a:bodyPr/>
                    <a:lstStyle/>
                    <a:p>
                      <a:r>
                        <a:rPr lang="en-US" sz="1000"/>
                        <a:t>1145</a:t>
                      </a:r>
                    </a:p>
                  </a:txBody>
                  <a:tcPr/>
                </a:tc>
                <a:tc>
                  <a:txBody>
                    <a:bodyPr/>
                    <a:lstStyle/>
                    <a:p>
                      <a:r>
                        <a:rPr lang="en-US" sz="1000"/>
                        <a:t>26</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1712807119"/>
                  </a:ext>
                </a:extLst>
              </a:tr>
              <a:tr h="370840">
                <a:tc>
                  <a:txBody>
                    <a:bodyPr/>
                    <a:lstStyle/>
                    <a:p>
                      <a:r>
                        <a:rPr lang="pt-BR" sz="1000" b="1"/>
                        <a:t>GROHE - 2026-01-12 12:39:01</a:t>
                      </a:r>
                      <a:r>
                        <a:rPr lang="pt-BR" sz="1000"/>
                        <a:t>
 n/a</a:t>
                      </a:r>
                      <a:endParaRPr lang="en-US" sz="1000"/>
                    </a:p>
                  </a:txBody>
                  <a:tcPr/>
                </a:tc>
                <a:tc>
                  <a:txBody>
                    <a:bodyPr/>
                    <a:lstStyle/>
                    <a:p>
                      <a:r>
                        <a:rPr lang="en-US" sz="1000"/>
                        <a:t>https://i.ytimg.com/vi/q46_GrJXVNg/hqdefault.jpg</a:t>
                      </a:r>
                    </a:p>
                  </a:txBody>
                  <a:tcPr/>
                </a:tc>
                <a:tc>
                  <a:txBody>
                    <a:bodyPr/>
                    <a:lstStyle/>
                    <a:p>
                      <a:r>
                        <a:rPr lang="en-US" sz="1000"/>
                        <a:t>Aqua Intelligence</a:t>
                      </a:r>
                    </a:p>
                  </a:txBody>
                  <a:tcPr/>
                </a:tc>
                <a:tc>
                  <a:txBody>
                    <a:bodyPr/>
                    <a:lstStyle/>
                    <a:p>
                      <a:r>
                        <a:rPr lang="en-US" sz="1000"/>
                        <a:t>00:00:58</a:t>
                      </a:r>
                    </a:p>
                  </a:txBody>
                  <a:tcPr/>
                </a:tc>
                <a:tc>
                  <a:txBody>
                    <a:bodyPr/>
                    <a:lstStyle/>
                    <a:p>
                      <a:r>
                        <a:rPr lang="en-US" sz="1000"/>
                        <a:t>639</a:t>
                      </a:r>
                    </a:p>
                  </a:txBody>
                  <a:tcPr/>
                </a:tc>
                <a:tc>
                  <a:txBody>
                    <a:bodyPr/>
                    <a:lstStyle/>
                    <a:p>
                      <a:r>
                        <a:rPr lang="en-US" sz="1000"/>
                        <a:t>10</a:t>
                      </a:r>
                    </a:p>
                  </a:txBody>
                  <a:tcPr/>
                </a:tc>
                <a:tc>
                  <a:txBody>
                    <a:bodyPr/>
                    <a:lstStyle/>
                    <a:p>
                      <a:r>
                        <a:rPr lang="en-US" sz="1000"/>
                        <a:t>n/a</a:t>
                      </a:r>
                    </a:p>
                  </a:txBody>
                  <a:tcPr/>
                </a:tc>
                <a:tc>
                  <a:txBody>
                    <a:bodyPr/>
                    <a:lstStyle/>
                    <a:p>
                      <a:r>
                        <a:rPr lang="en-US" sz="1000"/>
                        <a:t>1</a:t>
                      </a:r>
                    </a:p>
                  </a:txBody>
                  <a:tcPr/>
                </a:tc>
                <a:extLst>
                  <a:ext uri="{0D108BD9-81ED-4DB2-BD59-A6C34878D82A}">
                    <a16:rowId xmlns:a16="http://schemas.microsoft.com/office/drawing/2014/main" val="3216800777"/>
                  </a:ext>
                </a:extLst>
              </a:tr>
              <a:tr h="370840">
                <a:tc>
                  <a:txBody>
                    <a:bodyPr/>
                    <a:lstStyle/>
                    <a:p>
                      <a:r>
                        <a:rPr lang="pt-BR" sz="1000" b="1"/>
                        <a:t>GROHE - 2026-01-07 12:37:10</a:t>
                      </a:r>
                      <a:r>
                        <a:rPr lang="pt-BR" sz="1000"/>
                        <a:t>
 n/a</a:t>
                      </a:r>
                      <a:endParaRPr lang="en-US" sz="1000"/>
                    </a:p>
                  </a:txBody>
                  <a:tcPr/>
                </a:tc>
                <a:tc>
                  <a:txBody>
                    <a:bodyPr/>
                    <a:lstStyle/>
                    <a:p>
                      <a:r>
                        <a:rPr lang="en-US" sz="1000"/>
                        <a:t>https://i.ytimg.com/vi/-Pb233Wj6qY/hqdefault.jpg</a:t>
                      </a:r>
                    </a:p>
                  </a:txBody>
                  <a:tcPr/>
                </a:tc>
                <a:tc>
                  <a:txBody>
                    <a:bodyPr/>
                    <a:lstStyle/>
                    <a:p>
                      <a:r>
                        <a:rPr lang="en-US" sz="1000"/>
                        <a:t>Color Campaign 2025, Aqua Intelligence</a:t>
                      </a:r>
                    </a:p>
                  </a:txBody>
                  <a:tcPr/>
                </a:tc>
                <a:tc>
                  <a:txBody>
                    <a:bodyPr/>
                    <a:lstStyle/>
                    <a:p>
                      <a:r>
                        <a:rPr lang="en-US" sz="1000"/>
                        <a:t>00:00:27</a:t>
                      </a:r>
                    </a:p>
                  </a:txBody>
                  <a:tcPr/>
                </a:tc>
                <a:tc>
                  <a:txBody>
                    <a:bodyPr/>
                    <a:lstStyle/>
                    <a:p>
                      <a:r>
                        <a:rPr lang="en-US" sz="1000"/>
                        <a:t>620</a:t>
                      </a:r>
                    </a:p>
                  </a:txBody>
                  <a:tcPr/>
                </a:tc>
                <a:tc>
                  <a:txBody>
                    <a:bodyPr/>
                    <a:lstStyle/>
                    <a:p>
                      <a:r>
                        <a:rPr lang="en-US" sz="1000"/>
                        <a:t>10</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777646752"/>
                  </a:ext>
                </a:extLst>
              </a:tr>
            </a:tbl>
          </a:graphicData>
        </a:graphic>
      </p:graphicFrame>
      <p:sp>
        <p:nvSpPr>
          <p:cNvPr id="4" name="Text Placeholder 3">
            <a:extLst>
              <a:ext uri="{FF2B5EF4-FFF2-40B4-BE49-F238E27FC236}">
                <a16:creationId xmlns:a16="http://schemas.microsoft.com/office/drawing/2014/main" id="{60E394B6-8AFE-4734-9715-8A1311EB85A3}"/>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1287009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F2B3A-6E3B-4619-930A-F5589F2B986A}"/>
              </a:ext>
            </a:extLst>
          </p:cNvPr>
          <p:cNvSpPr>
            <a:spLocks noGrp="1"/>
          </p:cNvSpPr>
          <p:nvPr>
            <p:ph type="title"/>
          </p:nvPr>
        </p:nvSpPr>
        <p:spPr/>
        <p:txBody>
          <a:bodyPr/>
          <a:lstStyle/>
          <a:p>
            <a:r>
              <a:rPr lang="en-US"/>
              <a:t>Instagram Key Metrics Table | 13 groups and 33 profiles - 1 of 3</a:t>
            </a:r>
          </a:p>
        </p:txBody>
      </p:sp>
      <p:graphicFrame>
        <p:nvGraphicFramePr>
          <p:cNvPr id="5" name="Table Placeholder 4">
            <a:extLst>
              <a:ext uri="{FF2B5EF4-FFF2-40B4-BE49-F238E27FC236}">
                <a16:creationId xmlns:a16="http://schemas.microsoft.com/office/drawing/2014/main" id="{9C170757-706F-4D34-AB2C-08AA55016F3F}"/>
              </a:ext>
            </a:extLst>
          </p:cNvPr>
          <p:cNvGraphicFramePr>
            <a:graphicFrameLocks noGrp="1"/>
          </p:cNvGraphicFramePr>
          <p:nvPr>
            <p:ph type="tbl" sz="quarter" idx="13"/>
            <p:extLst>
              <p:ext uri="{D42A27DB-BD31-4B8C-83A1-F6EECF244321}">
                <p14:modId xmlns:p14="http://schemas.microsoft.com/office/powerpoint/2010/main" val="3216332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06166164"/>
                    </a:ext>
                  </a:extLst>
                </a:gridCol>
                <a:gridCol w="576072">
                  <a:extLst>
                    <a:ext uri="{9D8B030D-6E8A-4147-A177-3AD203B41FA5}">
                      <a16:colId xmlns:a16="http://schemas.microsoft.com/office/drawing/2014/main" val="928693190"/>
                    </a:ext>
                  </a:extLst>
                </a:gridCol>
                <a:gridCol w="576072">
                  <a:extLst>
                    <a:ext uri="{9D8B030D-6E8A-4147-A177-3AD203B41FA5}">
                      <a16:colId xmlns:a16="http://schemas.microsoft.com/office/drawing/2014/main" val="2310104875"/>
                    </a:ext>
                  </a:extLst>
                </a:gridCol>
                <a:gridCol w="576072">
                  <a:extLst>
                    <a:ext uri="{9D8B030D-6E8A-4147-A177-3AD203B41FA5}">
                      <a16:colId xmlns:a16="http://schemas.microsoft.com/office/drawing/2014/main" val="274054122"/>
                    </a:ext>
                  </a:extLst>
                </a:gridCol>
                <a:gridCol w="576072">
                  <a:extLst>
                    <a:ext uri="{9D8B030D-6E8A-4147-A177-3AD203B41FA5}">
                      <a16:colId xmlns:a16="http://schemas.microsoft.com/office/drawing/2014/main" val="884448352"/>
                    </a:ext>
                  </a:extLst>
                </a:gridCol>
                <a:gridCol w="576072">
                  <a:extLst>
                    <a:ext uri="{9D8B030D-6E8A-4147-A177-3AD203B41FA5}">
                      <a16:colId xmlns:a16="http://schemas.microsoft.com/office/drawing/2014/main" val="4101608374"/>
                    </a:ext>
                  </a:extLst>
                </a:gridCol>
                <a:gridCol w="576072">
                  <a:extLst>
                    <a:ext uri="{9D8B030D-6E8A-4147-A177-3AD203B41FA5}">
                      <a16:colId xmlns:a16="http://schemas.microsoft.com/office/drawing/2014/main" val="3895416068"/>
                    </a:ext>
                  </a:extLst>
                </a:gridCol>
                <a:gridCol w="576072">
                  <a:extLst>
                    <a:ext uri="{9D8B030D-6E8A-4147-A177-3AD203B41FA5}">
                      <a16:colId xmlns:a16="http://schemas.microsoft.com/office/drawing/2014/main" val="2653916374"/>
                    </a:ext>
                  </a:extLst>
                </a:gridCol>
                <a:gridCol w="576072">
                  <a:extLst>
                    <a:ext uri="{9D8B030D-6E8A-4147-A177-3AD203B41FA5}">
                      <a16:colId xmlns:a16="http://schemas.microsoft.com/office/drawing/2014/main" val="4027281921"/>
                    </a:ext>
                  </a:extLst>
                </a:gridCol>
                <a:gridCol w="576072">
                  <a:extLst>
                    <a:ext uri="{9D8B030D-6E8A-4147-A177-3AD203B41FA5}">
                      <a16:colId xmlns:a16="http://schemas.microsoft.com/office/drawing/2014/main" val="2239567514"/>
                    </a:ext>
                  </a:extLst>
                </a:gridCol>
                <a:gridCol w="576072">
                  <a:extLst>
                    <a:ext uri="{9D8B030D-6E8A-4147-A177-3AD203B41FA5}">
                      <a16:colId xmlns:a16="http://schemas.microsoft.com/office/drawing/2014/main" val="3857150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Carousels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124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grohe_global Grohe_Global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0.0914 %</a:t>
                      </a:r>
                    </a:p>
                  </a:txBody>
                  <a:tcPr/>
                </a:tc>
                <a:extLst>
                  <a:ext uri="{0D108BD9-81ED-4DB2-BD59-A6C34878D82A}">
                    <a16:rowId xmlns:a16="http://schemas.microsoft.com/office/drawing/2014/main" val="369155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grohemena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2357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0550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lixilglobaldesign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0.1309 %</a:t>
                      </a:r>
                    </a:p>
                  </a:txBody>
                  <a:tcPr/>
                </a:tc>
                <a:extLst>
                  <a:ext uri="{0D108BD9-81ED-4DB2-BD59-A6C34878D82A}">
                    <a16:rowId xmlns:a16="http://schemas.microsoft.com/office/drawing/2014/main" val="362996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groheturkiye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25175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grohe_de Grohe_de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53629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grohe_polska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6966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0440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1312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grohe_uk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47575240"/>
                  </a:ext>
                </a:extLst>
              </a:tr>
            </a:tbl>
          </a:graphicData>
        </a:graphic>
      </p:graphicFrame>
      <p:sp>
        <p:nvSpPr>
          <p:cNvPr id="4" name="Text Placeholder 3">
            <a:extLst>
              <a:ext uri="{FF2B5EF4-FFF2-40B4-BE49-F238E27FC236}">
                <a16:creationId xmlns:a16="http://schemas.microsoft.com/office/drawing/2014/main" id="{46353B12-2455-44B1-BA43-9AEA1D6E0501}"/>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181258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134A2-F3EE-4204-A7C5-519F742E97CC}"/>
              </a:ext>
            </a:extLst>
          </p:cNvPr>
          <p:cNvSpPr>
            <a:spLocks noGrp="1"/>
          </p:cNvSpPr>
          <p:nvPr>
            <p:ph type="title"/>
          </p:nvPr>
        </p:nvSpPr>
        <p:spPr/>
        <p:txBody>
          <a:bodyPr/>
          <a:lstStyle/>
          <a:p>
            <a:r>
              <a:rPr lang="en-US"/>
              <a:t>Instagram Key Metrics Table | 13 groups and 33 profiles - 2 of 3</a:t>
            </a:r>
          </a:p>
        </p:txBody>
      </p:sp>
      <p:graphicFrame>
        <p:nvGraphicFramePr>
          <p:cNvPr id="5" name="Table Placeholder 4">
            <a:extLst>
              <a:ext uri="{FF2B5EF4-FFF2-40B4-BE49-F238E27FC236}">
                <a16:creationId xmlns:a16="http://schemas.microsoft.com/office/drawing/2014/main" id="{4E73DBAF-28AE-4ACB-92B7-DDA5B52B8229}"/>
              </a:ext>
            </a:extLst>
          </p:cNvPr>
          <p:cNvGraphicFramePr>
            <a:graphicFrameLocks noGrp="1"/>
          </p:cNvGraphicFramePr>
          <p:nvPr>
            <p:ph type="tbl" sz="quarter" idx="13"/>
            <p:extLst>
              <p:ext uri="{D42A27DB-BD31-4B8C-83A1-F6EECF244321}">
                <p14:modId xmlns:p14="http://schemas.microsoft.com/office/powerpoint/2010/main" val="1393960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65412654"/>
                    </a:ext>
                  </a:extLst>
                </a:gridCol>
                <a:gridCol w="576072">
                  <a:extLst>
                    <a:ext uri="{9D8B030D-6E8A-4147-A177-3AD203B41FA5}">
                      <a16:colId xmlns:a16="http://schemas.microsoft.com/office/drawing/2014/main" val="1561888216"/>
                    </a:ext>
                  </a:extLst>
                </a:gridCol>
                <a:gridCol w="576072">
                  <a:extLst>
                    <a:ext uri="{9D8B030D-6E8A-4147-A177-3AD203B41FA5}">
                      <a16:colId xmlns:a16="http://schemas.microsoft.com/office/drawing/2014/main" val="4176089991"/>
                    </a:ext>
                  </a:extLst>
                </a:gridCol>
                <a:gridCol w="576072">
                  <a:extLst>
                    <a:ext uri="{9D8B030D-6E8A-4147-A177-3AD203B41FA5}">
                      <a16:colId xmlns:a16="http://schemas.microsoft.com/office/drawing/2014/main" val="1367504061"/>
                    </a:ext>
                  </a:extLst>
                </a:gridCol>
                <a:gridCol w="576072">
                  <a:extLst>
                    <a:ext uri="{9D8B030D-6E8A-4147-A177-3AD203B41FA5}">
                      <a16:colId xmlns:a16="http://schemas.microsoft.com/office/drawing/2014/main" val="4063923705"/>
                    </a:ext>
                  </a:extLst>
                </a:gridCol>
                <a:gridCol w="576072">
                  <a:extLst>
                    <a:ext uri="{9D8B030D-6E8A-4147-A177-3AD203B41FA5}">
                      <a16:colId xmlns:a16="http://schemas.microsoft.com/office/drawing/2014/main" val="3118626437"/>
                    </a:ext>
                  </a:extLst>
                </a:gridCol>
                <a:gridCol w="576072">
                  <a:extLst>
                    <a:ext uri="{9D8B030D-6E8A-4147-A177-3AD203B41FA5}">
                      <a16:colId xmlns:a16="http://schemas.microsoft.com/office/drawing/2014/main" val="2430219384"/>
                    </a:ext>
                  </a:extLst>
                </a:gridCol>
                <a:gridCol w="576072">
                  <a:extLst>
                    <a:ext uri="{9D8B030D-6E8A-4147-A177-3AD203B41FA5}">
                      <a16:colId xmlns:a16="http://schemas.microsoft.com/office/drawing/2014/main" val="1377862430"/>
                    </a:ext>
                  </a:extLst>
                </a:gridCol>
                <a:gridCol w="576072">
                  <a:extLst>
                    <a:ext uri="{9D8B030D-6E8A-4147-A177-3AD203B41FA5}">
                      <a16:colId xmlns:a16="http://schemas.microsoft.com/office/drawing/2014/main" val="1336093918"/>
                    </a:ext>
                  </a:extLst>
                </a:gridCol>
                <a:gridCol w="576072">
                  <a:extLst>
                    <a:ext uri="{9D8B030D-6E8A-4147-A177-3AD203B41FA5}">
                      <a16:colId xmlns:a16="http://schemas.microsoft.com/office/drawing/2014/main" val="4021650759"/>
                    </a:ext>
                  </a:extLst>
                </a:gridCol>
                <a:gridCol w="576072">
                  <a:extLst>
                    <a:ext uri="{9D8B030D-6E8A-4147-A177-3AD203B41FA5}">
                      <a16:colId xmlns:a16="http://schemas.microsoft.com/office/drawing/2014/main" val="2326213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Carousels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72596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70656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groheukraine 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92737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grohe_romania Grohe 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2910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grohenwa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0583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groheuzbekistan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6234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0.0817 %</a:t>
                      </a:r>
                    </a:p>
                  </a:txBody>
                  <a:tcPr/>
                </a:tc>
                <a:extLst>
                  <a:ext uri="{0D108BD9-81ED-4DB2-BD59-A6C34878D82A}">
                    <a16:rowId xmlns:a16="http://schemas.microsoft.com/office/drawing/2014/main" val="274728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619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grohenl Grohe 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0.2003 %</a:t>
                      </a:r>
                    </a:p>
                  </a:txBody>
                  <a:tcPr/>
                </a:tc>
                <a:extLst>
                  <a:ext uri="{0D108BD9-81ED-4DB2-BD59-A6C34878D82A}">
                    <a16:rowId xmlns:a16="http://schemas.microsoft.com/office/drawing/2014/main" val="331311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6619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grohe_mongolia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95796404"/>
                  </a:ext>
                </a:extLst>
              </a:tr>
            </a:tbl>
          </a:graphicData>
        </a:graphic>
      </p:graphicFrame>
      <p:sp>
        <p:nvSpPr>
          <p:cNvPr id="4" name="Text Placeholder 3">
            <a:extLst>
              <a:ext uri="{FF2B5EF4-FFF2-40B4-BE49-F238E27FC236}">
                <a16:creationId xmlns:a16="http://schemas.microsoft.com/office/drawing/2014/main" id="{5E8B8823-3D25-432F-805A-494092E32E99}"/>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130711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CCBE1-1924-498C-B3FD-F7D481B8816C}"/>
              </a:ext>
            </a:extLst>
          </p:cNvPr>
          <p:cNvSpPr>
            <a:spLocks noGrp="1"/>
          </p:cNvSpPr>
          <p:nvPr>
            <p:ph type="title"/>
          </p:nvPr>
        </p:nvSpPr>
        <p:spPr/>
        <p:txBody>
          <a:bodyPr/>
          <a:lstStyle/>
          <a:p>
            <a:r>
              <a:rPr lang="en-US"/>
              <a:t>Instagram Key Metrics Table | 13 groups and 33 profiles - 3 of 3</a:t>
            </a:r>
          </a:p>
        </p:txBody>
      </p:sp>
      <p:graphicFrame>
        <p:nvGraphicFramePr>
          <p:cNvPr id="5" name="Table Placeholder 4">
            <a:extLst>
              <a:ext uri="{FF2B5EF4-FFF2-40B4-BE49-F238E27FC236}">
                <a16:creationId xmlns:a16="http://schemas.microsoft.com/office/drawing/2014/main" id="{9B83C185-8D1D-45D8-AF10-78D791266A7C}"/>
              </a:ext>
            </a:extLst>
          </p:cNvPr>
          <p:cNvGraphicFramePr>
            <a:graphicFrameLocks noGrp="1"/>
          </p:cNvGraphicFramePr>
          <p:nvPr>
            <p:ph type="tbl" sz="quarter" idx="13"/>
            <p:extLst>
              <p:ext uri="{D42A27DB-BD31-4B8C-83A1-F6EECF244321}">
                <p14:modId xmlns:p14="http://schemas.microsoft.com/office/powerpoint/2010/main" val="2304690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46561195"/>
                    </a:ext>
                  </a:extLst>
                </a:gridCol>
                <a:gridCol w="576072">
                  <a:extLst>
                    <a:ext uri="{9D8B030D-6E8A-4147-A177-3AD203B41FA5}">
                      <a16:colId xmlns:a16="http://schemas.microsoft.com/office/drawing/2014/main" val="1441836247"/>
                    </a:ext>
                  </a:extLst>
                </a:gridCol>
                <a:gridCol w="576072">
                  <a:extLst>
                    <a:ext uri="{9D8B030D-6E8A-4147-A177-3AD203B41FA5}">
                      <a16:colId xmlns:a16="http://schemas.microsoft.com/office/drawing/2014/main" val="248997992"/>
                    </a:ext>
                  </a:extLst>
                </a:gridCol>
                <a:gridCol w="576072">
                  <a:extLst>
                    <a:ext uri="{9D8B030D-6E8A-4147-A177-3AD203B41FA5}">
                      <a16:colId xmlns:a16="http://schemas.microsoft.com/office/drawing/2014/main" val="2893801248"/>
                    </a:ext>
                  </a:extLst>
                </a:gridCol>
                <a:gridCol w="576072">
                  <a:extLst>
                    <a:ext uri="{9D8B030D-6E8A-4147-A177-3AD203B41FA5}">
                      <a16:colId xmlns:a16="http://schemas.microsoft.com/office/drawing/2014/main" val="1134408808"/>
                    </a:ext>
                  </a:extLst>
                </a:gridCol>
                <a:gridCol w="576072">
                  <a:extLst>
                    <a:ext uri="{9D8B030D-6E8A-4147-A177-3AD203B41FA5}">
                      <a16:colId xmlns:a16="http://schemas.microsoft.com/office/drawing/2014/main" val="1536869756"/>
                    </a:ext>
                  </a:extLst>
                </a:gridCol>
                <a:gridCol w="576072">
                  <a:extLst>
                    <a:ext uri="{9D8B030D-6E8A-4147-A177-3AD203B41FA5}">
                      <a16:colId xmlns:a16="http://schemas.microsoft.com/office/drawing/2014/main" val="787654703"/>
                    </a:ext>
                  </a:extLst>
                </a:gridCol>
                <a:gridCol w="576072">
                  <a:extLst>
                    <a:ext uri="{9D8B030D-6E8A-4147-A177-3AD203B41FA5}">
                      <a16:colId xmlns:a16="http://schemas.microsoft.com/office/drawing/2014/main" val="855232033"/>
                    </a:ext>
                  </a:extLst>
                </a:gridCol>
                <a:gridCol w="576072">
                  <a:extLst>
                    <a:ext uri="{9D8B030D-6E8A-4147-A177-3AD203B41FA5}">
                      <a16:colId xmlns:a16="http://schemas.microsoft.com/office/drawing/2014/main" val="240837236"/>
                    </a:ext>
                  </a:extLst>
                </a:gridCol>
                <a:gridCol w="576072">
                  <a:extLst>
                    <a:ext uri="{9D8B030D-6E8A-4147-A177-3AD203B41FA5}">
                      <a16:colId xmlns:a16="http://schemas.microsoft.com/office/drawing/2014/main" val="3834952002"/>
                    </a:ext>
                  </a:extLst>
                </a:gridCol>
                <a:gridCol w="576072">
                  <a:extLst>
                    <a:ext uri="{9D8B030D-6E8A-4147-A177-3AD203B41FA5}">
                      <a16:colId xmlns:a16="http://schemas.microsoft.com/office/drawing/2014/main" val="2024833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Carousels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53858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32650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4564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29455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grohe_gr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94815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grohe_norge Norway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82208089"/>
                  </a:ext>
                </a:extLst>
              </a:tr>
            </a:tbl>
          </a:graphicData>
        </a:graphic>
      </p:graphicFrame>
      <p:sp>
        <p:nvSpPr>
          <p:cNvPr id="4" name="Text Placeholder 3">
            <a:extLst>
              <a:ext uri="{FF2B5EF4-FFF2-40B4-BE49-F238E27FC236}">
                <a16:creationId xmlns:a16="http://schemas.microsoft.com/office/drawing/2014/main" id="{4354E073-892D-4ADA-93EA-F878D35A35A1}"/>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679928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D99C-1527-475C-84C5-BE57B330C488}"/>
              </a:ext>
            </a:extLst>
          </p:cNvPr>
          <p:cNvSpPr>
            <a:spLocks noGrp="1"/>
          </p:cNvSpPr>
          <p:nvPr>
            <p:ph type="title"/>
          </p:nvPr>
        </p:nvSpPr>
        <p:spPr/>
        <p:txBody>
          <a:bodyPr/>
          <a:lstStyle/>
          <a:p>
            <a:r>
              <a:rPr lang="en-US"/>
              <a:t>Instagram Posts Table | 13 groups and 33 profiles - 1 of 8</a:t>
            </a:r>
          </a:p>
        </p:txBody>
      </p:sp>
      <p:graphicFrame>
        <p:nvGraphicFramePr>
          <p:cNvPr id="5" name="Table Placeholder 4">
            <a:extLst>
              <a:ext uri="{FF2B5EF4-FFF2-40B4-BE49-F238E27FC236}">
                <a16:creationId xmlns:a16="http://schemas.microsoft.com/office/drawing/2014/main" id="{6DAE8152-EC2D-4DAB-8A63-268750B264BD}"/>
              </a:ext>
            </a:extLst>
          </p:cNvPr>
          <p:cNvGraphicFramePr>
            <a:graphicFrameLocks noGrp="1"/>
          </p:cNvGraphicFramePr>
          <p:nvPr>
            <p:ph type="tbl" sz="quarter" idx="13"/>
            <p:extLst>
              <p:ext uri="{D42A27DB-BD31-4B8C-83A1-F6EECF244321}">
                <p14:modId xmlns:p14="http://schemas.microsoft.com/office/powerpoint/2010/main" val="3027431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92509050"/>
                    </a:ext>
                  </a:extLst>
                </a:gridCol>
                <a:gridCol w="1645920">
                  <a:extLst>
                    <a:ext uri="{9D8B030D-6E8A-4147-A177-3AD203B41FA5}">
                      <a16:colId xmlns:a16="http://schemas.microsoft.com/office/drawing/2014/main" val="2516187023"/>
                    </a:ext>
                  </a:extLst>
                </a:gridCol>
                <a:gridCol w="576072">
                  <a:extLst>
                    <a:ext uri="{9D8B030D-6E8A-4147-A177-3AD203B41FA5}">
                      <a16:colId xmlns:a16="http://schemas.microsoft.com/office/drawing/2014/main" val="4254329072"/>
                    </a:ext>
                  </a:extLst>
                </a:gridCol>
                <a:gridCol w="576072">
                  <a:extLst>
                    <a:ext uri="{9D8B030D-6E8A-4147-A177-3AD203B41FA5}">
                      <a16:colId xmlns:a16="http://schemas.microsoft.com/office/drawing/2014/main" val="3642750430"/>
                    </a:ext>
                  </a:extLst>
                </a:gridCol>
                <a:gridCol w="576072">
                  <a:extLst>
                    <a:ext uri="{9D8B030D-6E8A-4147-A177-3AD203B41FA5}">
                      <a16:colId xmlns:a16="http://schemas.microsoft.com/office/drawing/2014/main" val="3964672880"/>
                    </a:ext>
                  </a:extLst>
                </a:gridCol>
                <a:gridCol w="576072">
                  <a:extLst>
                    <a:ext uri="{9D8B030D-6E8A-4147-A177-3AD203B41FA5}">
                      <a16:colId xmlns:a16="http://schemas.microsoft.com/office/drawing/2014/main" val="3009323272"/>
                    </a:ext>
                  </a:extLst>
                </a:gridCol>
                <a:gridCol w="576072">
                  <a:extLst>
                    <a:ext uri="{9D8B030D-6E8A-4147-A177-3AD203B41FA5}">
                      <a16:colId xmlns:a16="http://schemas.microsoft.com/office/drawing/2014/main" val="12418771"/>
                    </a:ext>
                  </a:extLst>
                </a:gridCol>
                <a:gridCol w="576072">
                  <a:extLst>
                    <a:ext uri="{9D8B030D-6E8A-4147-A177-3AD203B41FA5}">
                      <a16:colId xmlns:a16="http://schemas.microsoft.com/office/drawing/2014/main" val="703369152"/>
                    </a:ext>
                  </a:extLst>
                </a:gridCol>
                <a:gridCol w="576072">
                  <a:extLst>
                    <a:ext uri="{9D8B030D-6E8A-4147-A177-3AD203B41FA5}">
                      <a16:colId xmlns:a16="http://schemas.microsoft.com/office/drawing/2014/main" val="985014930"/>
                    </a:ext>
                  </a:extLst>
                </a:gridCol>
                <a:gridCol w="576072">
                  <a:extLst>
                    <a:ext uri="{9D8B030D-6E8A-4147-A177-3AD203B41FA5}">
                      <a16:colId xmlns:a16="http://schemas.microsoft.com/office/drawing/2014/main" val="2621827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0521673"/>
                  </a:ext>
                </a:extLst>
              </a:tr>
            </a:tbl>
          </a:graphicData>
        </a:graphic>
      </p:graphicFrame>
      <p:sp>
        <p:nvSpPr>
          <p:cNvPr id="4" name="Text Placeholder 3">
            <a:extLst>
              <a:ext uri="{FF2B5EF4-FFF2-40B4-BE49-F238E27FC236}">
                <a16:creationId xmlns:a16="http://schemas.microsoft.com/office/drawing/2014/main" id="{2CD75217-3199-403D-B87C-624021B1720B}"/>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3210866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FABC-9DD8-44FE-A728-8C42B8CDFB38}"/>
              </a:ext>
            </a:extLst>
          </p:cNvPr>
          <p:cNvSpPr>
            <a:spLocks noGrp="1"/>
          </p:cNvSpPr>
          <p:nvPr>
            <p:ph type="title"/>
          </p:nvPr>
        </p:nvSpPr>
        <p:spPr/>
        <p:txBody>
          <a:bodyPr/>
          <a:lstStyle/>
          <a:p>
            <a:r>
              <a:rPr lang="en-US"/>
              <a:t>Instagram Posts Table | 13 groups and 33 profiles - 2 of 8</a:t>
            </a:r>
          </a:p>
        </p:txBody>
      </p:sp>
      <p:graphicFrame>
        <p:nvGraphicFramePr>
          <p:cNvPr id="5" name="Table Placeholder 4">
            <a:extLst>
              <a:ext uri="{FF2B5EF4-FFF2-40B4-BE49-F238E27FC236}">
                <a16:creationId xmlns:a16="http://schemas.microsoft.com/office/drawing/2014/main" id="{4FB36139-CFDB-4955-8CC2-47F7E587AC32}"/>
              </a:ext>
            </a:extLst>
          </p:cNvPr>
          <p:cNvGraphicFramePr>
            <a:graphicFrameLocks noGrp="1"/>
          </p:cNvGraphicFramePr>
          <p:nvPr>
            <p:ph type="tbl" sz="quarter" idx="13"/>
            <p:extLst>
              <p:ext uri="{D42A27DB-BD31-4B8C-83A1-F6EECF244321}">
                <p14:modId xmlns:p14="http://schemas.microsoft.com/office/powerpoint/2010/main" val="174059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36975904"/>
                    </a:ext>
                  </a:extLst>
                </a:gridCol>
                <a:gridCol w="1645920">
                  <a:extLst>
                    <a:ext uri="{9D8B030D-6E8A-4147-A177-3AD203B41FA5}">
                      <a16:colId xmlns:a16="http://schemas.microsoft.com/office/drawing/2014/main" val="3575527450"/>
                    </a:ext>
                  </a:extLst>
                </a:gridCol>
                <a:gridCol w="576072">
                  <a:extLst>
                    <a:ext uri="{9D8B030D-6E8A-4147-A177-3AD203B41FA5}">
                      <a16:colId xmlns:a16="http://schemas.microsoft.com/office/drawing/2014/main" val="4162723951"/>
                    </a:ext>
                  </a:extLst>
                </a:gridCol>
                <a:gridCol w="576072">
                  <a:extLst>
                    <a:ext uri="{9D8B030D-6E8A-4147-A177-3AD203B41FA5}">
                      <a16:colId xmlns:a16="http://schemas.microsoft.com/office/drawing/2014/main" val="2759404804"/>
                    </a:ext>
                  </a:extLst>
                </a:gridCol>
                <a:gridCol w="576072">
                  <a:extLst>
                    <a:ext uri="{9D8B030D-6E8A-4147-A177-3AD203B41FA5}">
                      <a16:colId xmlns:a16="http://schemas.microsoft.com/office/drawing/2014/main" val="1066804675"/>
                    </a:ext>
                  </a:extLst>
                </a:gridCol>
                <a:gridCol w="576072">
                  <a:extLst>
                    <a:ext uri="{9D8B030D-6E8A-4147-A177-3AD203B41FA5}">
                      <a16:colId xmlns:a16="http://schemas.microsoft.com/office/drawing/2014/main" val="4196381855"/>
                    </a:ext>
                  </a:extLst>
                </a:gridCol>
                <a:gridCol w="576072">
                  <a:extLst>
                    <a:ext uri="{9D8B030D-6E8A-4147-A177-3AD203B41FA5}">
                      <a16:colId xmlns:a16="http://schemas.microsoft.com/office/drawing/2014/main" val="3811648555"/>
                    </a:ext>
                  </a:extLst>
                </a:gridCol>
                <a:gridCol w="576072">
                  <a:extLst>
                    <a:ext uri="{9D8B030D-6E8A-4147-A177-3AD203B41FA5}">
                      <a16:colId xmlns:a16="http://schemas.microsoft.com/office/drawing/2014/main" val="3413217246"/>
                    </a:ext>
                  </a:extLst>
                </a:gridCol>
                <a:gridCol w="576072">
                  <a:extLst>
                    <a:ext uri="{9D8B030D-6E8A-4147-A177-3AD203B41FA5}">
                      <a16:colId xmlns:a16="http://schemas.microsoft.com/office/drawing/2014/main" val="322833722"/>
                    </a:ext>
                  </a:extLst>
                </a:gridCol>
                <a:gridCol w="576072">
                  <a:extLst>
                    <a:ext uri="{9D8B030D-6E8A-4147-A177-3AD203B41FA5}">
                      <a16:colId xmlns:a16="http://schemas.microsoft.com/office/drawing/2014/main" val="2111319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67334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- 2026-03-25 08:36:53</a:t>
                      </a:r>
                      <a:r>
                        <a:rPr kumimoji="0" lang="en-US" sz="1000" b="0" i="0" u="none" strike="noStrike" kern="1200" cap="none" spc="0" normalizeH="0" baseline="0" noProof="0">
                          <a:ln>
                            <a:noFill/>
                          </a:ln>
                          <a:solidFill>
                            <a:prstClr val="black"/>
                          </a:solidFill>
                          <a:effectLst/>
                          <a:uLnTx/>
                          <a:uFillTx/>
                          <a:latin typeface="Calibri"/>
                          <a:ea typeface="+mn-ea"/>
                          <a:cs typeface="+mn-cs"/>
                        </a:rPr>
                        <a:t>
 #HomeStory Where water, light and architecture converge, LIXIL’s Chief Design and Brand Identity Officer &amp; Executive Vice President, Paul Flowers (@paul.flowers72), opens the doors to his lakeside Cotswolds home.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Cantilevered above the tranquil lake, the architecture engages with its surroundings, creating a biophilic sanctuary that seamlessly blurs the line between inside and out.</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subtle, restrained material palette lets water take centre stage. With GROHE’s Essence collection – featuring Aqua Intelligence and SilkMove technology – every interaction with water unfolds as a sensorial experience.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true reflection of GROHE’s guiding principle: “Pure Freude an Wasser” – the pure joy of water.</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#BiophilicLiving #LIXIL</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Photography by @taranwilkhu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4775</a:t>
                      </a:r>
                    </a:p>
                  </a:txBody>
                  <a:tcPr/>
                </a:tc>
                <a:extLst>
                  <a:ext uri="{0D108BD9-81ED-4DB2-BD59-A6C34878D82A}">
                    <a16:rowId xmlns:a16="http://schemas.microsoft.com/office/drawing/2014/main" val="3106312359"/>
                  </a:ext>
                </a:extLst>
              </a:tr>
            </a:tbl>
          </a:graphicData>
        </a:graphic>
      </p:graphicFrame>
      <p:sp>
        <p:nvSpPr>
          <p:cNvPr id="4" name="Text Placeholder 3">
            <a:extLst>
              <a:ext uri="{FF2B5EF4-FFF2-40B4-BE49-F238E27FC236}">
                <a16:creationId xmlns:a16="http://schemas.microsoft.com/office/drawing/2014/main" id="{AE4D4F5A-5072-4E7C-AABC-7CE3C62B799E}"/>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1780530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BA662-BD1E-4EAE-9920-690AB9A4A818}"/>
              </a:ext>
            </a:extLst>
          </p:cNvPr>
          <p:cNvSpPr>
            <a:spLocks noGrp="1"/>
          </p:cNvSpPr>
          <p:nvPr>
            <p:ph type="title"/>
          </p:nvPr>
        </p:nvSpPr>
        <p:spPr/>
        <p:txBody>
          <a:bodyPr/>
          <a:lstStyle/>
          <a:p>
            <a:r>
              <a:rPr lang="en-US"/>
              <a:t>Instagram Posts Table | 13 groups and 33 profiles - 3 of 8</a:t>
            </a:r>
          </a:p>
        </p:txBody>
      </p:sp>
      <p:graphicFrame>
        <p:nvGraphicFramePr>
          <p:cNvPr id="5" name="Table Placeholder 4">
            <a:extLst>
              <a:ext uri="{FF2B5EF4-FFF2-40B4-BE49-F238E27FC236}">
                <a16:creationId xmlns:a16="http://schemas.microsoft.com/office/drawing/2014/main" id="{0242882D-569D-4760-A3EB-C8F7A09FBD69}"/>
              </a:ext>
            </a:extLst>
          </p:cNvPr>
          <p:cNvGraphicFramePr>
            <a:graphicFrameLocks noGrp="1"/>
          </p:cNvGraphicFramePr>
          <p:nvPr>
            <p:ph type="tbl" sz="quarter" idx="13"/>
            <p:extLst>
              <p:ext uri="{D42A27DB-BD31-4B8C-83A1-F6EECF244321}">
                <p14:modId xmlns:p14="http://schemas.microsoft.com/office/powerpoint/2010/main" val="4110322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72544380"/>
                    </a:ext>
                  </a:extLst>
                </a:gridCol>
                <a:gridCol w="1645920">
                  <a:extLst>
                    <a:ext uri="{9D8B030D-6E8A-4147-A177-3AD203B41FA5}">
                      <a16:colId xmlns:a16="http://schemas.microsoft.com/office/drawing/2014/main" val="2136106645"/>
                    </a:ext>
                  </a:extLst>
                </a:gridCol>
                <a:gridCol w="576072">
                  <a:extLst>
                    <a:ext uri="{9D8B030D-6E8A-4147-A177-3AD203B41FA5}">
                      <a16:colId xmlns:a16="http://schemas.microsoft.com/office/drawing/2014/main" val="3229539252"/>
                    </a:ext>
                  </a:extLst>
                </a:gridCol>
                <a:gridCol w="576072">
                  <a:extLst>
                    <a:ext uri="{9D8B030D-6E8A-4147-A177-3AD203B41FA5}">
                      <a16:colId xmlns:a16="http://schemas.microsoft.com/office/drawing/2014/main" val="857119768"/>
                    </a:ext>
                  </a:extLst>
                </a:gridCol>
                <a:gridCol w="576072">
                  <a:extLst>
                    <a:ext uri="{9D8B030D-6E8A-4147-A177-3AD203B41FA5}">
                      <a16:colId xmlns:a16="http://schemas.microsoft.com/office/drawing/2014/main" val="1141533265"/>
                    </a:ext>
                  </a:extLst>
                </a:gridCol>
                <a:gridCol w="576072">
                  <a:extLst>
                    <a:ext uri="{9D8B030D-6E8A-4147-A177-3AD203B41FA5}">
                      <a16:colId xmlns:a16="http://schemas.microsoft.com/office/drawing/2014/main" val="3924481530"/>
                    </a:ext>
                  </a:extLst>
                </a:gridCol>
                <a:gridCol w="576072">
                  <a:extLst>
                    <a:ext uri="{9D8B030D-6E8A-4147-A177-3AD203B41FA5}">
                      <a16:colId xmlns:a16="http://schemas.microsoft.com/office/drawing/2014/main" val="3580847990"/>
                    </a:ext>
                  </a:extLst>
                </a:gridCol>
                <a:gridCol w="576072">
                  <a:extLst>
                    <a:ext uri="{9D8B030D-6E8A-4147-A177-3AD203B41FA5}">
                      <a16:colId xmlns:a16="http://schemas.microsoft.com/office/drawing/2014/main" val="84464194"/>
                    </a:ext>
                  </a:extLst>
                </a:gridCol>
                <a:gridCol w="576072">
                  <a:extLst>
                    <a:ext uri="{9D8B030D-6E8A-4147-A177-3AD203B41FA5}">
                      <a16:colId xmlns:a16="http://schemas.microsoft.com/office/drawing/2014/main" val="3900830769"/>
                    </a:ext>
                  </a:extLst>
                </a:gridCol>
                <a:gridCol w="576072">
                  <a:extLst>
                    <a:ext uri="{9D8B030D-6E8A-4147-A177-3AD203B41FA5}">
                      <a16:colId xmlns:a16="http://schemas.microsoft.com/office/drawing/2014/main" val="2659694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55625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groheid - 2026-03-17 11:00:51</a:t>
                      </a:r>
                      <a:r>
                        <a:rPr kumimoji="0" lang="en-US" sz="1000" b="0" i="0" u="none" strike="noStrike" kern="1200" cap="none" spc="0" normalizeH="0" baseline="0" noProof="0">
                          <a:ln>
                            <a:noFill/>
                          </a:ln>
                          <a:solidFill>
                            <a:prstClr val="black"/>
                          </a:solidFill>
                          <a:effectLst/>
                          <a:uLnTx/>
                          <a:uFillTx/>
                          <a:latin typeface="Calibri"/>
                          <a:ea typeface="+mn-ea"/>
                          <a:cs typeface="+mn-cs"/>
                        </a:rPr>
                        <a:t>
 At GROHE, every innovation is designed to enhance the way you experience water. From the first drop to the last, we deliver Pure Freude an Wasser—pure joy of water. ⁣
⁣
By adopting a consumer-centric approach and combining deep insights with German engineering, we develop industry-leading innovations and proprietary technologies that provide tangible benefits, enhancing everyday life and elevating every water experience. With GROHE Aqua Intelligence®, the five elements of our technology work seamlessly together to make each interaction with water effortless, safe, and precise. ⁣
⁣
Explore how GROHE Aqua Intelligence® brings every element together at the LIXIL Experience Center⁣
⁣
#WithGROHE #Bathroom #Relax #Sustainable #Technology #GROHE #GROHEFamily #Essentials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extLst>
                  <a:ext uri="{0D108BD9-81ED-4DB2-BD59-A6C34878D82A}">
                    <a16:rowId xmlns:a16="http://schemas.microsoft.com/office/drawing/2014/main" val="198477124"/>
                  </a:ext>
                </a:extLst>
              </a:tr>
            </a:tbl>
          </a:graphicData>
        </a:graphic>
      </p:graphicFrame>
      <p:sp>
        <p:nvSpPr>
          <p:cNvPr id="4" name="Text Placeholder 3">
            <a:extLst>
              <a:ext uri="{FF2B5EF4-FFF2-40B4-BE49-F238E27FC236}">
                <a16:creationId xmlns:a16="http://schemas.microsoft.com/office/drawing/2014/main" id="{080900BE-DDCF-4930-B42A-5601F2308A3A}"/>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1254758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E2BB6-61E0-4A1A-A482-D18E6BBC1DA1}"/>
              </a:ext>
            </a:extLst>
          </p:cNvPr>
          <p:cNvSpPr>
            <a:spLocks noGrp="1"/>
          </p:cNvSpPr>
          <p:nvPr>
            <p:ph type="title"/>
          </p:nvPr>
        </p:nvSpPr>
        <p:spPr/>
        <p:txBody>
          <a:bodyPr/>
          <a:lstStyle/>
          <a:p>
            <a:r>
              <a:rPr lang="en-US"/>
              <a:t>Instagram Posts Table | 13 groups and 33 profiles - 4 of 8</a:t>
            </a:r>
          </a:p>
        </p:txBody>
      </p:sp>
      <p:graphicFrame>
        <p:nvGraphicFramePr>
          <p:cNvPr id="5" name="Table Placeholder 4">
            <a:extLst>
              <a:ext uri="{FF2B5EF4-FFF2-40B4-BE49-F238E27FC236}">
                <a16:creationId xmlns:a16="http://schemas.microsoft.com/office/drawing/2014/main" id="{161AA0A1-A7E0-45EC-A2D7-EE07E35E386B}"/>
              </a:ext>
            </a:extLst>
          </p:cNvPr>
          <p:cNvGraphicFramePr>
            <a:graphicFrameLocks noGrp="1"/>
          </p:cNvGraphicFramePr>
          <p:nvPr>
            <p:ph type="tbl" sz="quarter" idx="13"/>
            <p:extLst>
              <p:ext uri="{D42A27DB-BD31-4B8C-83A1-F6EECF244321}">
                <p14:modId xmlns:p14="http://schemas.microsoft.com/office/powerpoint/2010/main" val="1569381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09098624"/>
                    </a:ext>
                  </a:extLst>
                </a:gridCol>
                <a:gridCol w="1645920">
                  <a:extLst>
                    <a:ext uri="{9D8B030D-6E8A-4147-A177-3AD203B41FA5}">
                      <a16:colId xmlns:a16="http://schemas.microsoft.com/office/drawing/2014/main" val="2186667711"/>
                    </a:ext>
                  </a:extLst>
                </a:gridCol>
                <a:gridCol w="576072">
                  <a:extLst>
                    <a:ext uri="{9D8B030D-6E8A-4147-A177-3AD203B41FA5}">
                      <a16:colId xmlns:a16="http://schemas.microsoft.com/office/drawing/2014/main" val="2050500008"/>
                    </a:ext>
                  </a:extLst>
                </a:gridCol>
                <a:gridCol w="576072">
                  <a:extLst>
                    <a:ext uri="{9D8B030D-6E8A-4147-A177-3AD203B41FA5}">
                      <a16:colId xmlns:a16="http://schemas.microsoft.com/office/drawing/2014/main" val="4274594503"/>
                    </a:ext>
                  </a:extLst>
                </a:gridCol>
                <a:gridCol w="576072">
                  <a:extLst>
                    <a:ext uri="{9D8B030D-6E8A-4147-A177-3AD203B41FA5}">
                      <a16:colId xmlns:a16="http://schemas.microsoft.com/office/drawing/2014/main" val="3343653013"/>
                    </a:ext>
                  </a:extLst>
                </a:gridCol>
                <a:gridCol w="576072">
                  <a:extLst>
                    <a:ext uri="{9D8B030D-6E8A-4147-A177-3AD203B41FA5}">
                      <a16:colId xmlns:a16="http://schemas.microsoft.com/office/drawing/2014/main" val="3403455626"/>
                    </a:ext>
                  </a:extLst>
                </a:gridCol>
                <a:gridCol w="576072">
                  <a:extLst>
                    <a:ext uri="{9D8B030D-6E8A-4147-A177-3AD203B41FA5}">
                      <a16:colId xmlns:a16="http://schemas.microsoft.com/office/drawing/2014/main" val="1835607039"/>
                    </a:ext>
                  </a:extLst>
                </a:gridCol>
                <a:gridCol w="576072">
                  <a:extLst>
                    <a:ext uri="{9D8B030D-6E8A-4147-A177-3AD203B41FA5}">
                      <a16:colId xmlns:a16="http://schemas.microsoft.com/office/drawing/2014/main" val="1643632419"/>
                    </a:ext>
                  </a:extLst>
                </a:gridCol>
                <a:gridCol w="576072">
                  <a:extLst>
                    <a:ext uri="{9D8B030D-6E8A-4147-A177-3AD203B41FA5}">
                      <a16:colId xmlns:a16="http://schemas.microsoft.com/office/drawing/2014/main" val="2581245958"/>
                    </a:ext>
                  </a:extLst>
                </a:gridCol>
                <a:gridCol w="576072">
                  <a:extLst>
                    <a:ext uri="{9D8B030D-6E8A-4147-A177-3AD203B41FA5}">
                      <a16:colId xmlns:a16="http://schemas.microsoft.com/office/drawing/2014/main" val="1320309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7796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lixilglobaldesign - 2026-03-05 15:09:38</a:t>
                      </a:r>
                      <a:r>
                        <a:rPr kumimoji="0" lang="en-US" sz="1000" b="0" i="0" u="none" strike="noStrike" kern="1200" cap="none" spc="0" normalizeH="0" baseline="0" noProof="0">
                          <a:ln>
                            <a:noFill/>
                          </a:ln>
                          <a:solidFill>
                            <a:prstClr val="black"/>
                          </a:solidFill>
                          <a:effectLst/>
                          <a:uLnTx/>
                          <a:uFillTx/>
                          <a:latin typeface="Calibri"/>
                          <a:ea typeface="+mn-ea"/>
                          <a:cs typeface="+mn-cs"/>
                        </a:rPr>
                        <a:t>
 Inside the GROHE Essence faucet, GROHE Aqua Intelligence® delivers precision, the SilkMove cartridge, engineered from 33 finely tuned components, ensures effortless control of water flow and temperature.
Smart technology, built to endure.
#GROHE #LIXIL #LIXILGLOBALDESIGN #AquaIntelligence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3412</a:t>
                      </a:r>
                    </a:p>
                  </a:txBody>
                  <a:tcPr/>
                </a:tc>
                <a:extLst>
                  <a:ext uri="{0D108BD9-81ED-4DB2-BD59-A6C34878D82A}">
                    <a16:rowId xmlns:a16="http://schemas.microsoft.com/office/drawing/2014/main" val="2369947475"/>
                  </a:ext>
                </a:extLst>
              </a:tr>
            </a:tbl>
          </a:graphicData>
        </a:graphic>
      </p:graphicFrame>
      <p:sp>
        <p:nvSpPr>
          <p:cNvPr id="4" name="Text Placeholder 3">
            <a:extLst>
              <a:ext uri="{FF2B5EF4-FFF2-40B4-BE49-F238E27FC236}">
                <a16:creationId xmlns:a16="http://schemas.microsoft.com/office/drawing/2014/main" id="{113C7F95-7D8B-418E-AECF-617681D04ADE}"/>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48428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B8067-E3DF-45C7-A349-BDD640364B90}"/>
              </a:ext>
            </a:extLst>
          </p:cNvPr>
          <p:cNvSpPr>
            <a:spLocks noGrp="1"/>
          </p:cNvSpPr>
          <p:nvPr>
            <p:ph type="title"/>
          </p:nvPr>
        </p:nvSpPr>
        <p:spPr/>
        <p:txBody>
          <a:bodyPr/>
          <a:lstStyle/>
          <a:p>
            <a:r>
              <a:rPr lang="en-US"/>
              <a:t>Instagram Posts Table | 13 groups and 33 profiles - 5 of 8</a:t>
            </a:r>
          </a:p>
        </p:txBody>
      </p:sp>
      <p:graphicFrame>
        <p:nvGraphicFramePr>
          <p:cNvPr id="5" name="Table Placeholder 4">
            <a:extLst>
              <a:ext uri="{FF2B5EF4-FFF2-40B4-BE49-F238E27FC236}">
                <a16:creationId xmlns:a16="http://schemas.microsoft.com/office/drawing/2014/main" id="{C83AD50C-1809-4687-8F31-713C9C31207E}"/>
              </a:ext>
            </a:extLst>
          </p:cNvPr>
          <p:cNvGraphicFramePr>
            <a:graphicFrameLocks noGrp="1"/>
          </p:cNvGraphicFramePr>
          <p:nvPr>
            <p:ph type="tbl" sz="quarter" idx="13"/>
            <p:extLst>
              <p:ext uri="{D42A27DB-BD31-4B8C-83A1-F6EECF244321}">
                <p14:modId xmlns:p14="http://schemas.microsoft.com/office/powerpoint/2010/main" val="3300574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49942217"/>
                    </a:ext>
                  </a:extLst>
                </a:gridCol>
                <a:gridCol w="1645920">
                  <a:extLst>
                    <a:ext uri="{9D8B030D-6E8A-4147-A177-3AD203B41FA5}">
                      <a16:colId xmlns:a16="http://schemas.microsoft.com/office/drawing/2014/main" val="1659630559"/>
                    </a:ext>
                  </a:extLst>
                </a:gridCol>
                <a:gridCol w="576072">
                  <a:extLst>
                    <a:ext uri="{9D8B030D-6E8A-4147-A177-3AD203B41FA5}">
                      <a16:colId xmlns:a16="http://schemas.microsoft.com/office/drawing/2014/main" val="3180761580"/>
                    </a:ext>
                  </a:extLst>
                </a:gridCol>
                <a:gridCol w="576072">
                  <a:extLst>
                    <a:ext uri="{9D8B030D-6E8A-4147-A177-3AD203B41FA5}">
                      <a16:colId xmlns:a16="http://schemas.microsoft.com/office/drawing/2014/main" val="3100636028"/>
                    </a:ext>
                  </a:extLst>
                </a:gridCol>
                <a:gridCol w="576072">
                  <a:extLst>
                    <a:ext uri="{9D8B030D-6E8A-4147-A177-3AD203B41FA5}">
                      <a16:colId xmlns:a16="http://schemas.microsoft.com/office/drawing/2014/main" val="2807496760"/>
                    </a:ext>
                  </a:extLst>
                </a:gridCol>
                <a:gridCol w="576072">
                  <a:extLst>
                    <a:ext uri="{9D8B030D-6E8A-4147-A177-3AD203B41FA5}">
                      <a16:colId xmlns:a16="http://schemas.microsoft.com/office/drawing/2014/main" val="3863280151"/>
                    </a:ext>
                  </a:extLst>
                </a:gridCol>
                <a:gridCol w="576072">
                  <a:extLst>
                    <a:ext uri="{9D8B030D-6E8A-4147-A177-3AD203B41FA5}">
                      <a16:colId xmlns:a16="http://schemas.microsoft.com/office/drawing/2014/main" val="1097166273"/>
                    </a:ext>
                  </a:extLst>
                </a:gridCol>
                <a:gridCol w="576072">
                  <a:extLst>
                    <a:ext uri="{9D8B030D-6E8A-4147-A177-3AD203B41FA5}">
                      <a16:colId xmlns:a16="http://schemas.microsoft.com/office/drawing/2014/main" val="2479294912"/>
                    </a:ext>
                  </a:extLst>
                </a:gridCol>
                <a:gridCol w="576072">
                  <a:extLst>
                    <a:ext uri="{9D8B030D-6E8A-4147-A177-3AD203B41FA5}">
                      <a16:colId xmlns:a16="http://schemas.microsoft.com/office/drawing/2014/main" val="4102531860"/>
                    </a:ext>
                  </a:extLst>
                </a:gridCol>
                <a:gridCol w="576072">
                  <a:extLst>
                    <a:ext uri="{9D8B030D-6E8A-4147-A177-3AD203B41FA5}">
                      <a16:colId xmlns:a16="http://schemas.microsoft.com/office/drawing/2014/main" val="3464463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46269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lixilglobaldesign - 2026-02-27 13:31:06</a:t>
                      </a:r>
                      <a:r>
                        <a:rPr kumimoji="0" lang="en-US" sz="1000" b="0" i="0" u="none" strike="noStrike" kern="1200" cap="none" spc="0" normalizeH="0" baseline="0" noProof="0">
                          <a:ln>
                            <a:noFill/>
                          </a:ln>
                          <a:solidFill>
                            <a:prstClr val="black"/>
                          </a:solidFill>
                          <a:effectLst/>
                          <a:uLnTx/>
                          <a:uFillTx/>
                          <a:latin typeface="Calibri"/>
                          <a:ea typeface="+mn-ea"/>
                          <a:cs typeface="+mn-cs"/>
                        </a:rPr>
                        <a:t>
 A house shaped by water, and the moments that happen around it.⁠
⁠
During the making of @architonicag’s short film, we stepped behind the lens at the Cotswolds lakeside home of Paul Flowers, our Chief Design and Brand Identity Officer. A place where architecture extends into nature, and daily rituals become a source of creativity.⁠
⁠
Cantilevered over the lake, the house is less an object in the landscape than a continuation of it. Light, timber and water move through each space with calm intention, reflecting a biophilic way of living where creativity arises through experience, not schedule.⁠
⁠
Through restrained materials and selected GROHE bathroom products, such as those in the Essence collection featuring Aqua Intelligence and SilkMove technology, water is treated as something to be felt and lived with. A physical reflection of GROHE’s guiding principle, ‘Pure Freude an Wasser’ - the pure joy of water.
Photography by @taranwilkhu
⁠
#LIXIL #LIXILGLOBALDESIGN #GROHE #Architonic #DesignCulture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a:t>
                      </a:r>
                    </a:p>
                  </a:txBody>
                  <a:tcPr/>
                </a:tc>
                <a:extLst>
                  <a:ext uri="{0D108BD9-81ED-4DB2-BD59-A6C34878D82A}">
                    <a16:rowId xmlns:a16="http://schemas.microsoft.com/office/drawing/2014/main" val="3635495713"/>
                  </a:ext>
                </a:extLst>
              </a:tr>
            </a:tbl>
          </a:graphicData>
        </a:graphic>
      </p:graphicFrame>
      <p:sp>
        <p:nvSpPr>
          <p:cNvPr id="4" name="Text Placeholder 3">
            <a:extLst>
              <a:ext uri="{FF2B5EF4-FFF2-40B4-BE49-F238E27FC236}">
                <a16:creationId xmlns:a16="http://schemas.microsoft.com/office/drawing/2014/main" id="{ABE235FE-B0AB-432D-A188-9B8B824B13CB}"/>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1033683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AB424-4E91-4CD5-ADDE-551FCC1331DC}"/>
              </a:ext>
            </a:extLst>
          </p:cNvPr>
          <p:cNvSpPr>
            <a:spLocks noGrp="1"/>
          </p:cNvSpPr>
          <p:nvPr>
            <p:ph type="title"/>
          </p:nvPr>
        </p:nvSpPr>
        <p:spPr/>
        <p:txBody>
          <a:bodyPr/>
          <a:lstStyle/>
          <a:p>
            <a:r>
              <a:rPr lang="en-US"/>
              <a:t>Instagram Posts Table | 13 groups and 33 profiles - 6 of 8</a:t>
            </a:r>
          </a:p>
        </p:txBody>
      </p:sp>
      <p:graphicFrame>
        <p:nvGraphicFramePr>
          <p:cNvPr id="5" name="Table Placeholder 4">
            <a:extLst>
              <a:ext uri="{FF2B5EF4-FFF2-40B4-BE49-F238E27FC236}">
                <a16:creationId xmlns:a16="http://schemas.microsoft.com/office/drawing/2014/main" id="{F6B53F26-7961-4408-92BB-4F7A98309B6C}"/>
              </a:ext>
            </a:extLst>
          </p:cNvPr>
          <p:cNvGraphicFramePr>
            <a:graphicFrameLocks noGrp="1"/>
          </p:cNvGraphicFramePr>
          <p:nvPr>
            <p:ph type="tbl" sz="quarter" idx="13"/>
            <p:extLst>
              <p:ext uri="{D42A27DB-BD31-4B8C-83A1-F6EECF244321}">
                <p14:modId xmlns:p14="http://schemas.microsoft.com/office/powerpoint/2010/main" val="2684913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85795162"/>
                    </a:ext>
                  </a:extLst>
                </a:gridCol>
                <a:gridCol w="1645920">
                  <a:extLst>
                    <a:ext uri="{9D8B030D-6E8A-4147-A177-3AD203B41FA5}">
                      <a16:colId xmlns:a16="http://schemas.microsoft.com/office/drawing/2014/main" val="2280163581"/>
                    </a:ext>
                  </a:extLst>
                </a:gridCol>
                <a:gridCol w="576072">
                  <a:extLst>
                    <a:ext uri="{9D8B030D-6E8A-4147-A177-3AD203B41FA5}">
                      <a16:colId xmlns:a16="http://schemas.microsoft.com/office/drawing/2014/main" val="3996770321"/>
                    </a:ext>
                  </a:extLst>
                </a:gridCol>
                <a:gridCol w="576072">
                  <a:extLst>
                    <a:ext uri="{9D8B030D-6E8A-4147-A177-3AD203B41FA5}">
                      <a16:colId xmlns:a16="http://schemas.microsoft.com/office/drawing/2014/main" val="3207180134"/>
                    </a:ext>
                  </a:extLst>
                </a:gridCol>
                <a:gridCol w="576072">
                  <a:extLst>
                    <a:ext uri="{9D8B030D-6E8A-4147-A177-3AD203B41FA5}">
                      <a16:colId xmlns:a16="http://schemas.microsoft.com/office/drawing/2014/main" val="2049840622"/>
                    </a:ext>
                  </a:extLst>
                </a:gridCol>
                <a:gridCol w="576072">
                  <a:extLst>
                    <a:ext uri="{9D8B030D-6E8A-4147-A177-3AD203B41FA5}">
                      <a16:colId xmlns:a16="http://schemas.microsoft.com/office/drawing/2014/main" val="724456813"/>
                    </a:ext>
                  </a:extLst>
                </a:gridCol>
                <a:gridCol w="576072">
                  <a:extLst>
                    <a:ext uri="{9D8B030D-6E8A-4147-A177-3AD203B41FA5}">
                      <a16:colId xmlns:a16="http://schemas.microsoft.com/office/drawing/2014/main" val="4147758295"/>
                    </a:ext>
                  </a:extLst>
                </a:gridCol>
                <a:gridCol w="576072">
                  <a:extLst>
                    <a:ext uri="{9D8B030D-6E8A-4147-A177-3AD203B41FA5}">
                      <a16:colId xmlns:a16="http://schemas.microsoft.com/office/drawing/2014/main" val="2529039617"/>
                    </a:ext>
                  </a:extLst>
                </a:gridCol>
                <a:gridCol w="576072">
                  <a:extLst>
                    <a:ext uri="{9D8B030D-6E8A-4147-A177-3AD203B41FA5}">
                      <a16:colId xmlns:a16="http://schemas.microsoft.com/office/drawing/2014/main" val="711186763"/>
                    </a:ext>
                  </a:extLst>
                </a:gridCol>
                <a:gridCol w="576072">
                  <a:extLst>
                    <a:ext uri="{9D8B030D-6E8A-4147-A177-3AD203B41FA5}">
                      <a16:colId xmlns:a16="http://schemas.microsoft.com/office/drawing/2014/main" val="3183066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42235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lixilglobaldesign - 2026-02-27 11:02:50</a:t>
                      </a:r>
                      <a:r>
                        <a:rPr kumimoji="0" lang="en-US" sz="1000" b="0" i="0" u="none" strike="noStrike" kern="1200" cap="none" spc="0" normalizeH="0" baseline="0" noProof="0">
                          <a:ln>
                            <a:noFill/>
                          </a:ln>
                          <a:solidFill>
                            <a:prstClr val="black"/>
                          </a:solidFill>
                          <a:effectLst/>
                          <a:uLnTx/>
                          <a:uFillTx/>
                          <a:latin typeface="Calibri"/>
                          <a:ea typeface="+mn-ea"/>
                          <a:cs typeface="+mn-cs"/>
                        </a:rPr>
                        <a:t>
 A house shaped by water, and the moments that happen around it.⁠
⁠
During the making of @architonicag’s short film, we stepped behind the lens at the Cotswolds lakeside home of Paul Flowers, our Chief Design and Brand Identity Officer. A place where architecture extends into nature, and daily rituals become a source of creativity.⁠
⁠
Cantilevered over the lake, the house is less an object in the landscape than a continuation of it. Light, timber and water move through each space with calm intention, reflecting a biophilic way of living where creativity arises through experience, not schedule.⁠
⁠
Through restrained materials and selected GROHE bathroom products, such as those in the Essence collection featuring Aqua Intelligence and SilkMove technology, water is treated as something to be felt and lived with. A physical reflection of GROHE’s guiding principle, ‘Pure Freude an Wasser’ - the pure joy of water.
Photography by @taranwilkhu
⁠
#LIXIL #LIXILGLOBALDESIGN #GROHE #Architonic #DesignCulture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extLst>
                  <a:ext uri="{0D108BD9-81ED-4DB2-BD59-A6C34878D82A}">
                    <a16:rowId xmlns:a16="http://schemas.microsoft.com/office/drawing/2014/main" val="731359883"/>
                  </a:ext>
                </a:extLst>
              </a:tr>
            </a:tbl>
          </a:graphicData>
        </a:graphic>
      </p:graphicFrame>
      <p:sp>
        <p:nvSpPr>
          <p:cNvPr id="4" name="Text Placeholder 3">
            <a:extLst>
              <a:ext uri="{FF2B5EF4-FFF2-40B4-BE49-F238E27FC236}">
                <a16:creationId xmlns:a16="http://schemas.microsoft.com/office/drawing/2014/main" id="{B0514589-471A-43A8-B93E-C5410C170DE5}"/>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3290851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89B3F-689E-4698-97F7-EA287696DBA6}"/>
              </a:ext>
            </a:extLst>
          </p:cNvPr>
          <p:cNvSpPr>
            <a:spLocks noGrp="1"/>
          </p:cNvSpPr>
          <p:nvPr>
            <p:ph type="title"/>
          </p:nvPr>
        </p:nvSpPr>
        <p:spPr/>
        <p:txBody>
          <a:bodyPr/>
          <a:lstStyle/>
          <a:p>
            <a:r>
              <a:rPr lang="en-US"/>
              <a:t>Instagram Posts Table | 13 groups and 33 profiles - 7 of 8</a:t>
            </a:r>
          </a:p>
        </p:txBody>
      </p:sp>
      <p:graphicFrame>
        <p:nvGraphicFramePr>
          <p:cNvPr id="5" name="Table Placeholder 4">
            <a:extLst>
              <a:ext uri="{FF2B5EF4-FFF2-40B4-BE49-F238E27FC236}">
                <a16:creationId xmlns:a16="http://schemas.microsoft.com/office/drawing/2014/main" id="{D1DEA7A6-E92E-4538-9AB4-CD376A36A8E4}"/>
              </a:ext>
            </a:extLst>
          </p:cNvPr>
          <p:cNvGraphicFramePr>
            <a:graphicFrameLocks noGrp="1"/>
          </p:cNvGraphicFramePr>
          <p:nvPr>
            <p:ph type="tbl" sz="quarter" idx="13"/>
            <p:extLst>
              <p:ext uri="{D42A27DB-BD31-4B8C-83A1-F6EECF244321}">
                <p14:modId xmlns:p14="http://schemas.microsoft.com/office/powerpoint/2010/main" val="2979765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33153614"/>
                    </a:ext>
                  </a:extLst>
                </a:gridCol>
                <a:gridCol w="1645920">
                  <a:extLst>
                    <a:ext uri="{9D8B030D-6E8A-4147-A177-3AD203B41FA5}">
                      <a16:colId xmlns:a16="http://schemas.microsoft.com/office/drawing/2014/main" val="1283550243"/>
                    </a:ext>
                  </a:extLst>
                </a:gridCol>
                <a:gridCol w="576072">
                  <a:extLst>
                    <a:ext uri="{9D8B030D-6E8A-4147-A177-3AD203B41FA5}">
                      <a16:colId xmlns:a16="http://schemas.microsoft.com/office/drawing/2014/main" val="1430925114"/>
                    </a:ext>
                  </a:extLst>
                </a:gridCol>
                <a:gridCol w="576072">
                  <a:extLst>
                    <a:ext uri="{9D8B030D-6E8A-4147-A177-3AD203B41FA5}">
                      <a16:colId xmlns:a16="http://schemas.microsoft.com/office/drawing/2014/main" val="1537271534"/>
                    </a:ext>
                  </a:extLst>
                </a:gridCol>
                <a:gridCol w="576072">
                  <a:extLst>
                    <a:ext uri="{9D8B030D-6E8A-4147-A177-3AD203B41FA5}">
                      <a16:colId xmlns:a16="http://schemas.microsoft.com/office/drawing/2014/main" val="876894526"/>
                    </a:ext>
                  </a:extLst>
                </a:gridCol>
                <a:gridCol w="576072">
                  <a:extLst>
                    <a:ext uri="{9D8B030D-6E8A-4147-A177-3AD203B41FA5}">
                      <a16:colId xmlns:a16="http://schemas.microsoft.com/office/drawing/2014/main" val="2975759156"/>
                    </a:ext>
                  </a:extLst>
                </a:gridCol>
                <a:gridCol w="576072">
                  <a:extLst>
                    <a:ext uri="{9D8B030D-6E8A-4147-A177-3AD203B41FA5}">
                      <a16:colId xmlns:a16="http://schemas.microsoft.com/office/drawing/2014/main" val="1473187823"/>
                    </a:ext>
                  </a:extLst>
                </a:gridCol>
                <a:gridCol w="576072">
                  <a:extLst>
                    <a:ext uri="{9D8B030D-6E8A-4147-A177-3AD203B41FA5}">
                      <a16:colId xmlns:a16="http://schemas.microsoft.com/office/drawing/2014/main" val="1859289674"/>
                    </a:ext>
                  </a:extLst>
                </a:gridCol>
                <a:gridCol w="576072">
                  <a:extLst>
                    <a:ext uri="{9D8B030D-6E8A-4147-A177-3AD203B41FA5}">
                      <a16:colId xmlns:a16="http://schemas.microsoft.com/office/drawing/2014/main" val="3667008913"/>
                    </a:ext>
                  </a:extLst>
                </a:gridCol>
                <a:gridCol w="576072">
                  <a:extLst>
                    <a:ext uri="{9D8B030D-6E8A-4147-A177-3AD203B41FA5}">
                      <a16:colId xmlns:a16="http://schemas.microsoft.com/office/drawing/2014/main" val="1883249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2639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grohenl - 2026-01-26 07:02:04</a:t>
                      </a:r>
                      <a:r>
                        <a:rPr kumimoji="0" lang="nl-NL" sz="1000" b="0" i="0" u="none" strike="noStrike" kern="1200" cap="none" spc="0" normalizeH="0" baseline="0" noProof="0">
                          <a:ln>
                            <a:noFill/>
                          </a:ln>
                          <a:solidFill>
                            <a:prstClr val="black"/>
                          </a:solidFill>
                          <a:effectLst/>
                          <a:uLnTx/>
                          <a:uFillTx/>
                          <a:latin typeface="Calibri"/>
                          <a:ea typeface="+mn-ea"/>
                          <a:cs typeface="+mn-cs"/>
                        </a:rPr>
                        <a:t>
 In elke GROHE Essence kraan vind je Aqua Intelligence® technologie terug: GROHE SilkMove. Dit binnenwerk bestaat uit 33 onderdelen die samen zorgen voor de perfecte controle over de waterstraal en temperatuur.
Het maakt van elke simpele handeling een soepele, luxe ervaring. Want design is niet alleen wat je ziet, maar vooral wat je elke dag voelt. 💧
#GROHE #GroheEssence #BadkamerInspiratie #InterieurDesign #Vakmanschap #AquaIntelligence #BadkamerDesign #LuxuryLiving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 Organic social 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a:t>
                      </a:r>
                    </a:p>
                  </a:txBody>
                  <a:tcPr/>
                </a:tc>
                <a:extLst>
                  <a:ext uri="{0D108BD9-81ED-4DB2-BD59-A6C34878D82A}">
                    <a16:rowId xmlns:a16="http://schemas.microsoft.com/office/drawing/2014/main" val="249668347"/>
                  </a:ext>
                </a:extLst>
              </a:tr>
            </a:tbl>
          </a:graphicData>
        </a:graphic>
      </p:graphicFrame>
      <p:sp>
        <p:nvSpPr>
          <p:cNvPr id="4" name="Text Placeholder 3">
            <a:extLst>
              <a:ext uri="{FF2B5EF4-FFF2-40B4-BE49-F238E27FC236}">
                <a16:creationId xmlns:a16="http://schemas.microsoft.com/office/drawing/2014/main" id="{13E8B569-8EBC-45F6-93FE-096F9A7C9B62}"/>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053173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00D06-9B3E-48A9-8F48-71F8014D59FD}"/>
              </a:ext>
            </a:extLst>
          </p:cNvPr>
          <p:cNvSpPr>
            <a:spLocks noGrp="1"/>
          </p:cNvSpPr>
          <p:nvPr>
            <p:ph type="title"/>
          </p:nvPr>
        </p:nvSpPr>
        <p:spPr/>
        <p:txBody>
          <a:bodyPr/>
          <a:lstStyle/>
          <a:p>
            <a:r>
              <a:rPr lang="en-US"/>
              <a:t>Instagram Posts Table | 13 groups and 33 profiles - 8 of 8</a:t>
            </a:r>
          </a:p>
        </p:txBody>
      </p:sp>
      <p:graphicFrame>
        <p:nvGraphicFramePr>
          <p:cNvPr id="5" name="Table Placeholder 4">
            <a:extLst>
              <a:ext uri="{FF2B5EF4-FFF2-40B4-BE49-F238E27FC236}">
                <a16:creationId xmlns:a16="http://schemas.microsoft.com/office/drawing/2014/main" id="{D785A9E6-A800-43B8-9E81-14AFEB3249DB}"/>
              </a:ext>
            </a:extLst>
          </p:cNvPr>
          <p:cNvGraphicFramePr>
            <a:graphicFrameLocks noGrp="1"/>
          </p:cNvGraphicFramePr>
          <p:nvPr>
            <p:ph type="tbl" sz="quarter" idx="13"/>
            <p:extLst>
              <p:ext uri="{D42A27DB-BD31-4B8C-83A1-F6EECF244321}">
                <p14:modId xmlns:p14="http://schemas.microsoft.com/office/powerpoint/2010/main" val="2271618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96548615"/>
                    </a:ext>
                  </a:extLst>
                </a:gridCol>
                <a:gridCol w="1645920">
                  <a:extLst>
                    <a:ext uri="{9D8B030D-6E8A-4147-A177-3AD203B41FA5}">
                      <a16:colId xmlns:a16="http://schemas.microsoft.com/office/drawing/2014/main" val="2484122061"/>
                    </a:ext>
                  </a:extLst>
                </a:gridCol>
                <a:gridCol w="576072">
                  <a:extLst>
                    <a:ext uri="{9D8B030D-6E8A-4147-A177-3AD203B41FA5}">
                      <a16:colId xmlns:a16="http://schemas.microsoft.com/office/drawing/2014/main" val="2284718004"/>
                    </a:ext>
                  </a:extLst>
                </a:gridCol>
                <a:gridCol w="576072">
                  <a:extLst>
                    <a:ext uri="{9D8B030D-6E8A-4147-A177-3AD203B41FA5}">
                      <a16:colId xmlns:a16="http://schemas.microsoft.com/office/drawing/2014/main" val="3862740526"/>
                    </a:ext>
                  </a:extLst>
                </a:gridCol>
                <a:gridCol w="576072">
                  <a:extLst>
                    <a:ext uri="{9D8B030D-6E8A-4147-A177-3AD203B41FA5}">
                      <a16:colId xmlns:a16="http://schemas.microsoft.com/office/drawing/2014/main" val="264326459"/>
                    </a:ext>
                  </a:extLst>
                </a:gridCol>
                <a:gridCol w="576072">
                  <a:extLst>
                    <a:ext uri="{9D8B030D-6E8A-4147-A177-3AD203B41FA5}">
                      <a16:colId xmlns:a16="http://schemas.microsoft.com/office/drawing/2014/main" val="2672845738"/>
                    </a:ext>
                  </a:extLst>
                </a:gridCol>
                <a:gridCol w="576072">
                  <a:extLst>
                    <a:ext uri="{9D8B030D-6E8A-4147-A177-3AD203B41FA5}">
                      <a16:colId xmlns:a16="http://schemas.microsoft.com/office/drawing/2014/main" val="4073889715"/>
                    </a:ext>
                  </a:extLst>
                </a:gridCol>
                <a:gridCol w="576072">
                  <a:extLst>
                    <a:ext uri="{9D8B030D-6E8A-4147-A177-3AD203B41FA5}">
                      <a16:colId xmlns:a16="http://schemas.microsoft.com/office/drawing/2014/main" val="2610246436"/>
                    </a:ext>
                  </a:extLst>
                </a:gridCol>
                <a:gridCol w="576072">
                  <a:extLst>
                    <a:ext uri="{9D8B030D-6E8A-4147-A177-3AD203B41FA5}">
                      <a16:colId xmlns:a16="http://schemas.microsoft.com/office/drawing/2014/main" val="177347570"/>
                    </a:ext>
                  </a:extLst>
                </a:gridCol>
                <a:gridCol w="576072">
                  <a:extLst>
                    <a:ext uri="{9D8B030D-6E8A-4147-A177-3AD203B41FA5}">
                      <a16:colId xmlns:a16="http://schemas.microsoft.com/office/drawing/2014/main" val="2200158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7671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lixilglobaldesign - 2026-01-17 12:00:00</a:t>
                      </a:r>
                      <a:r>
                        <a:rPr kumimoji="0" lang="en-US" sz="1000" b="0" i="0" u="none" strike="noStrike" kern="1200" cap="none" spc="0" normalizeH="0" baseline="0" noProof="0">
                          <a:ln>
                            <a:noFill/>
                          </a:ln>
                          <a:solidFill>
                            <a:prstClr val="black"/>
                          </a:solidFill>
                          <a:effectLst/>
                          <a:uLnTx/>
                          <a:uFillTx/>
                          <a:latin typeface="Calibri"/>
                          <a:ea typeface="+mn-ea"/>
                          <a:cs typeface="+mn-cs"/>
                        </a:rPr>
                        <a:t>
 Inside the GROHE Essence faucet, GROHE Aqua Intelligence® delivers precision, the SilkMove cartridge, engineered from 33 finely tuned components, ensures effortless control of water flow and temperature.
Smart technology, built to endure.
#GROHE #LIXIL #LIXILGLOBALDESIGN #AquaIntelligence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1946</a:t>
                      </a:r>
                    </a:p>
                  </a:txBody>
                  <a:tcPr/>
                </a:tc>
                <a:extLst>
                  <a:ext uri="{0D108BD9-81ED-4DB2-BD59-A6C34878D82A}">
                    <a16:rowId xmlns:a16="http://schemas.microsoft.com/office/drawing/2014/main" val="1179871388"/>
                  </a:ext>
                </a:extLst>
              </a:tr>
            </a:tbl>
          </a:graphicData>
        </a:graphic>
      </p:graphicFrame>
      <p:sp>
        <p:nvSpPr>
          <p:cNvPr id="4" name="Text Placeholder 3">
            <a:extLst>
              <a:ext uri="{FF2B5EF4-FFF2-40B4-BE49-F238E27FC236}">
                <a16:creationId xmlns:a16="http://schemas.microsoft.com/office/drawing/2014/main" id="{82CA7D10-3475-4840-B6AB-DACF303D24C6}"/>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857733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5C5D4-E035-4392-BC3F-876D9D4DEFD6}"/>
              </a:ext>
            </a:extLst>
          </p:cNvPr>
          <p:cNvSpPr>
            <a:spLocks noGrp="1"/>
          </p:cNvSpPr>
          <p:nvPr>
            <p:ph type="title"/>
          </p:nvPr>
        </p:nvSpPr>
        <p:spPr/>
        <p:txBody>
          <a:bodyPr/>
          <a:lstStyle/>
          <a:p>
            <a:r>
              <a:rPr lang="en-US"/>
              <a:t>Instagram Posts Table | 13 groups and 33 profiles</a:t>
            </a:r>
          </a:p>
        </p:txBody>
      </p:sp>
      <p:graphicFrame>
        <p:nvGraphicFramePr>
          <p:cNvPr id="5" name="Table Placeholder 4">
            <a:extLst>
              <a:ext uri="{FF2B5EF4-FFF2-40B4-BE49-F238E27FC236}">
                <a16:creationId xmlns:a16="http://schemas.microsoft.com/office/drawing/2014/main" id="{22B85A6B-B8D9-4ACE-8B57-380D600AB05D}"/>
              </a:ext>
            </a:extLst>
          </p:cNvPr>
          <p:cNvGraphicFramePr>
            <a:graphicFrameLocks noGrp="1"/>
          </p:cNvGraphicFramePr>
          <p:nvPr>
            <p:ph type="tbl" sz="quarter" idx="13"/>
            <p:extLst>
              <p:ext uri="{D42A27DB-BD31-4B8C-83A1-F6EECF244321}">
                <p14:modId xmlns:p14="http://schemas.microsoft.com/office/powerpoint/2010/main" val="1280678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56481304"/>
                    </a:ext>
                  </a:extLst>
                </a:gridCol>
                <a:gridCol w="658368">
                  <a:extLst>
                    <a:ext uri="{9D8B030D-6E8A-4147-A177-3AD203B41FA5}">
                      <a16:colId xmlns:a16="http://schemas.microsoft.com/office/drawing/2014/main" val="2493662632"/>
                    </a:ext>
                  </a:extLst>
                </a:gridCol>
                <a:gridCol w="1892808">
                  <a:extLst>
                    <a:ext uri="{9D8B030D-6E8A-4147-A177-3AD203B41FA5}">
                      <a16:colId xmlns:a16="http://schemas.microsoft.com/office/drawing/2014/main" val="1501124256"/>
                    </a:ext>
                  </a:extLst>
                </a:gridCol>
                <a:gridCol w="658368">
                  <a:extLst>
                    <a:ext uri="{9D8B030D-6E8A-4147-A177-3AD203B41FA5}">
                      <a16:colId xmlns:a16="http://schemas.microsoft.com/office/drawing/2014/main" val="743588874"/>
                    </a:ext>
                  </a:extLst>
                </a:gridCol>
                <a:gridCol w="658368">
                  <a:extLst>
                    <a:ext uri="{9D8B030D-6E8A-4147-A177-3AD203B41FA5}">
                      <a16:colId xmlns:a16="http://schemas.microsoft.com/office/drawing/2014/main" val="3423534645"/>
                    </a:ext>
                  </a:extLst>
                </a:gridCol>
                <a:gridCol w="658368">
                  <a:extLst>
                    <a:ext uri="{9D8B030D-6E8A-4147-A177-3AD203B41FA5}">
                      <a16:colId xmlns:a16="http://schemas.microsoft.com/office/drawing/2014/main" val="716299773"/>
                    </a:ext>
                  </a:extLst>
                </a:gridCol>
                <a:gridCol w="658368">
                  <a:extLst>
                    <a:ext uri="{9D8B030D-6E8A-4147-A177-3AD203B41FA5}">
                      <a16:colId xmlns:a16="http://schemas.microsoft.com/office/drawing/2014/main" val="3244983685"/>
                    </a:ext>
                  </a:extLst>
                </a:gridCol>
                <a:gridCol w="658368">
                  <a:extLst>
                    <a:ext uri="{9D8B030D-6E8A-4147-A177-3AD203B41FA5}">
                      <a16:colId xmlns:a16="http://schemas.microsoft.com/office/drawing/2014/main" val="2501329868"/>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Tags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Interactions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4150982327"/>
                  </a:ext>
                </a:extLst>
              </a:tr>
              <a:tr h="370840">
                <a:tc>
                  <a:txBody>
                    <a:bodyPr/>
                    <a:lstStyle/>
                    <a:p>
                      <a:r>
                        <a:rPr lang="en-US" sz="1000"/>
                        <a:t>03/25/2026 08:36:53</a:t>
                      </a:r>
                    </a:p>
                  </a:txBody>
                  <a:tcPr/>
                </a:tc>
                <a:tc>
                  <a:txBody>
                    <a:bodyPr/>
                    <a:lstStyle/>
                    <a:p>
                      <a:r>
                        <a:rPr lang="en-US" sz="1000"/>
                        <a:t>03/25/2026 08:36:53</a:t>
                      </a:r>
                    </a:p>
                  </a:txBody>
                  <a:tcPr/>
                </a:tc>
                <a:tc>
                  <a:txBody>
                    <a:bodyPr/>
                    <a:lstStyle/>
                    <a:p>
                      <a:r>
                        <a:rPr lang="en-US" sz="1000"/>
                        <a:t>Aqua Intelligence</a:t>
                      </a:r>
                    </a:p>
                  </a:txBody>
                  <a:tcPr/>
                </a:tc>
                <a:tc>
                  <a:txBody>
                    <a:bodyPr/>
                    <a:lstStyle/>
                    <a:p>
                      <a:r>
                        <a:rPr lang="en-US" sz="1000"/>
                        <a:t>105</a:t>
                      </a:r>
                    </a:p>
                  </a:txBody>
                  <a:tcPr/>
                </a:tc>
                <a:tc>
                  <a:txBody>
                    <a:bodyPr/>
                    <a:lstStyle/>
                    <a:p>
                      <a:r>
                        <a:rPr lang="en-US" sz="1000"/>
                        <a:t>1</a:t>
                      </a:r>
                    </a:p>
                  </a:txBody>
                  <a:tcPr/>
                </a:tc>
                <a:tc>
                  <a:txBody>
                    <a:bodyPr/>
                    <a:lstStyle/>
                    <a:p>
                      <a:r>
                        <a:rPr lang="en-US" sz="1000"/>
                        <a:t>106</a:t>
                      </a:r>
                    </a:p>
                  </a:txBody>
                  <a:tcPr/>
                </a:tc>
                <a:tc>
                  <a:txBody>
                    <a:bodyPr/>
                    <a:lstStyle/>
                    <a:p>
                      <a:r>
                        <a:rPr lang="en-US" sz="1000"/>
                        <a:t>0.0912 %</a:t>
                      </a:r>
                    </a:p>
                  </a:txBody>
                  <a:tcPr/>
                </a:tc>
                <a:tc>
                  <a:txBody>
                    <a:bodyPr/>
                    <a:lstStyle/>
                    <a:p>
                      <a:r>
                        <a:rPr lang="en-US" sz="1000"/>
                        <a:t>Carousel</a:t>
                      </a:r>
                    </a:p>
                  </a:txBody>
                  <a:tcPr/>
                </a:tc>
                <a:extLst>
                  <a:ext uri="{0D108BD9-81ED-4DB2-BD59-A6C34878D82A}">
                    <a16:rowId xmlns:a16="http://schemas.microsoft.com/office/drawing/2014/main" val="450026965"/>
                  </a:ext>
                </a:extLst>
              </a:tr>
              <a:tr h="370840">
                <a:tc>
                  <a:txBody>
                    <a:bodyPr/>
                    <a:lstStyle/>
                    <a:p>
                      <a:r>
                        <a:rPr lang="en-US" sz="1000"/>
                        <a:t>03/17/2026 11:00:51</a:t>
                      </a:r>
                    </a:p>
                  </a:txBody>
                  <a:tcPr/>
                </a:tc>
                <a:tc>
                  <a:txBody>
                    <a:bodyPr/>
                    <a:lstStyle/>
                    <a:p>
                      <a:r>
                        <a:rPr lang="en-US" sz="1000"/>
                        <a:t>03/17/2026 11:00:51</a:t>
                      </a:r>
                    </a:p>
                  </a:txBody>
                  <a:tcPr/>
                </a:tc>
                <a:tc>
                  <a:txBody>
                    <a:bodyPr/>
                    <a:lstStyle/>
                    <a:p>
                      <a:r>
                        <a:rPr lang="en-US" sz="1000"/>
                        <a:t>Aqua Intelligence</a:t>
                      </a:r>
                    </a:p>
                  </a:txBody>
                  <a:tcPr/>
                </a:tc>
                <a:tc>
                  <a:txBody>
                    <a:bodyPr/>
                    <a:lstStyle/>
                    <a:p>
                      <a:r>
                        <a:rPr lang="en-US" sz="1000"/>
                        <a:t>7</a:t>
                      </a:r>
                    </a:p>
                  </a:txBody>
                  <a:tcPr/>
                </a:tc>
                <a:tc>
                  <a:txBody>
                    <a:bodyPr/>
                    <a:lstStyle/>
                    <a:p>
                      <a:r>
                        <a:rPr lang="en-US" sz="1000"/>
                        <a:t>2</a:t>
                      </a:r>
                    </a:p>
                  </a:txBody>
                  <a:tcPr/>
                </a:tc>
                <a:tc>
                  <a:txBody>
                    <a:bodyPr/>
                    <a:lstStyle/>
                    <a:p>
                      <a:r>
                        <a:rPr lang="en-US" sz="1000"/>
                        <a:t>9</a:t>
                      </a:r>
                    </a:p>
                  </a:txBody>
                  <a:tcPr/>
                </a:tc>
                <a:tc>
                  <a:txBody>
                    <a:bodyPr/>
                    <a:lstStyle/>
                    <a:p>
                      <a:r>
                        <a:rPr lang="en-US" sz="1000"/>
                        <a:t>0.0817 %</a:t>
                      </a:r>
                    </a:p>
                  </a:txBody>
                  <a:tcPr/>
                </a:tc>
                <a:tc>
                  <a:txBody>
                    <a:bodyPr/>
                    <a:lstStyle/>
                    <a:p>
                      <a:r>
                        <a:rPr lang="en-US" sz="1000"/>
                        <a:t>Carousel</a:t>
                      </a:r>
                    </a:p>
                  </a:txBody>
                  <a:tcPr/>
                </a:tc>
                <a:extLst>
                  <a:ext uri="{0D108BD9-81ED-4DB2-BD59-A6C34878D82A}">
                    <a16:rowId xmlns:a16="http://schemas.microsoft.com/office/drawing/2014/main" val="2798868529"/>
                  </a:ext>
                </a:extLst>
              </a:tr>
              <a:tr h="370840">
                <a:tc>
                  <a:txBody>
                    <a:bodyPr/>
                    <a:lstStyle/>
                    <a:p>
                      <a:r>
                        <a:rPr lang="en-US" sz="1000"/>
                        <a:t>03/05/2026 15:09:38</a:t>
                      </a:r>
                    </a:p>
                  </a:txBody>
                  <a:tcPr/>
                </a:tc>
                <a:tc>
                  <a:txBody>
                    <a:bodyPr/>
                    <a:lstStyle/>
                    <a:p>
                      <a:r>
                        <a:rPr lang="en-US" sz="1000"/>
                        <a:t>03/05/2026 15:09:38</a:t>
                      </a:r>
                    </a:p>
                  </a:txBody>
                  <a:tcPr/>
                </a:tc>
                <a:tc>
                  <a:txBody>
                    <a:bodyPr/>
                    <a:lstStyle/>
                    <a:p>
                      <a:r>
                        <a:rPr lang="en-US" sz="1000"/>
                        <a:t>Aqua Intelligence</a:t>
                      </a:r>
                    </a:p>
                  </a:txBody>
                  <a:tcPr/>
                </a:tc>
                <a:tc>
                  <a:txBody>
                    <a:bodyPr/>
                    <a:lstStyle/>
                    <a:p>
                      <a:r>
                        <a:rPr lang="en-US" sz="1000"/>
                        <a:t>85</a:t>
                      </a:r>
                    </a:p>
                  </a:txBody>
                  <a:tcPr/>
                </a:tc>
                <a:tc>
                  <a:txBody>
                    <a:bodyPr/>
                    <a:lstStyle/>
                    <a:p>
                      <a:r>
                        <a:rPr lang="en-US" sz="1000"/>
                        <a:t>1</a:t>
                      </a:r>
                    </a:p>
                  </a:txBody>
                  <a:tcPr/>
                </a:tc>
                <a:tc>
                  <a:txBody>
                    <a:bodyPr/>
                    <a:lstStyle/>
                    <a:p>
                      <a:r>
                        <a:rPr lang="en-US" sz="1000"/>
                        <a:t>86</a:t>
                      </a:r>
                    </a:p>
                  </a:txBody>
                  <a:tcPr/>
                </a:tc>
                <a:tc>
                  <a:txBody>
                    <a:bodyPr/>
                    <a:lstStyle/>
                    <a:p>
                      <a:r>
                        <a:rPr lang="en-US" sz="1000"/>
                        <a:t>0.2109 %</a:t>
                      </a:r>
                    </a:p>
                  </a:txBody>
                  <a:tcPr/>
                </a:tc>
                <a:tc>
                  <a:txBody>
                    <a:bodyPr/>
                    <a:lstStyle/>
                    <a:p>
                      <a:r>
                        <a:rPr lang="en-US" sz="1000"/>
                        <a:t>Carousel</a:t>
                      </a:r>
                    </a:p>
                  </a:txBody>
                  <a:tcPr/>
                </a:tc>
                <a:extLst>
                  <a:ext uri="{0D108BD9-81ED-4DB2-BD59-A6C34878D82A}">
                    <a16:rowId xmlns:a16="http://schemas.microsoft.com/office/drawing/2014/main" val="4089501955"/>
                  </a:ext>
                </a:extLst>
              </a:tr>
              <a:tr h="370840">
                <a:tc>
                  <a:txBody>
                    <a:bodyPr/>
                    <a:lstStyle/>
                    <a:p>
                      <a:r>
                        <a:rPr lang="en-US" sz="1000"/>
                        <a:t>02/27/2026 13:31:06</a:t>
                      </a:r>
                    </a:p>
                  </a:txBody>
                  <a:tcPr/>
                </a:tc>
                <a:tc>
                  <a:txBody>
                    <a:bodyPr/>
                    <a:lstStyle/>
                    <a:p>
                      <a:r>
                        <a:rPr lang="en-US" sz="1000"/>
                        <a:t>02/27/2026 13:31:06</a:t>
                      </a:r>
                    </a:p>
                  </a:txBody>
                  <a:tcPr/>
                </a:tc>
                <a:tc>
                  <a:txBody>
                    <a:bodyPr/>
                    <a:lstStyle/>
                    <a:p>
                      <a:r>
                        <a:rPr lang="en-US" sz="1000"/>
                        <a:t>Aqua Intelligence</a:t>
                      </a:r>
                    </a:p>
                  </a:txBody>
                  <a:tcPr/>
                </a:tc>
                <a:tc>
                  <a:txBody>
                    <a:bodyPr/>
                    <a:lstStyle/>
                    <a:p>
                      <a:r>
                        <a:rPr lang="en-US" sz="1000"/>
                        <a:t>45</a:t>
                      </a:r>
                    </a:p>
                  </a:txBody>
                  <a:tcPr/>
                </a:tc>
                <a:tc>
                  <a:txBody>
                    <a:bodyPr/>
                    <a:lstStyle/>
                    <a:p>
                      <a:r>
                        <a:rPr lang="en-US" sz="1000"/>
                        <a:t>0</a:t>
                      </a:r>
                    </a:p>
                  </a:txBody>
                  <a:tcPr/>
                </a:tc>
                <a:tc>
                  <a:txBody>
                    <a:bodyPr/>
                    <a:lstStyle/>
                    <a:p>
                      <a:r>
                        <a:rPr lang="en-US" sz="1000"/>
                        <a:t>45</a:t>
                      </a:r>
                    </a:p>
                  </a:txBody>
                  <a:tcPr/>
                </a:tc>
                <a:tc>
                  <a:txBody>
                    <a:bodyPr/>
                    <a:lstStyle/>
                    <a:p>
                      <a:r>
                        <a:rPr lang="en-US" sz="1000"/>
                        <a:t>0.1101 %</a:t>
                      </a:r>
                    </a:p>
                  </a:txBody>
                  <a:tcPr/>
                </a:tc>
                <a:tc>
                  <a:txBody>
                    <a:bodyPr/>
                    <a:lstStyle/>
                    <a:p>
                      <a:r>
                        <a:rPr lang="en-US" sz="1000"/>
                        <a:t>Carousel</a:t>
                      </a:r>
                    </a:p>
                  </a:txBody>
                  <a:tcPr/>
                </a:tc>
                <a:extLst>
                  <a:ext uri="{0D108BD9-81ED-4DB2-BD59-A6C34878D82A}">
                    <a16:rowId xmlns:a16="http://schemas.microsoft.com/office/drawing/2014/main" val="1770863847"/>
                  </a:ext>
                </a:extLst>
              </a:tr>
              <a:tr h="370840">
                <a:tc>
                  <a:txBody>
                    <a:bodyPr/>
                    <a:lstStyle/>
                    <a:p>
                      <a:r>
                        <a:rPr lang="en-US" sz="1000"/>
                        <a:t>02/27/2026 11:02:50</a:t>
                      </a:r>
                    </a:p>
                  </a:txBody>
                  <a:tcPr/>
                </a:tc>
                <a:tc>
                  <a:txBody>
                    <a:bodyPr/>
                    <a:lstStyle/>
                    <a:p>
                      <a:r>
                        <a:rPr lang="en-US" sz="1000"/>
                        <a:t>02/27/2026 11:02:50</a:t>
                      </a:r>
                    </a:p>
                  </a:txBody>
                  <a:tcPr/>
                </a:tc>
                <a:tc>
                  <a:txBody>
                    <a:bodyPr/>
                    <a:lstStyle/>
                    <a:p>
                      <a:r>
                        <a:rPr lang="en-US" sz="1000"/>
                        <a:t>Aqua Intelligence</a:t>
                      </a:r>
                    </a:p>
                  </a:txBody>
                  <a:tcPr/>
                </a:tc>
                <a:tc>
                  <a:txBody>
                    <a:bodyPr/>
                    <a:lstStyle/>
                    <a:p>
                      <a:r>
                        <a:rPr lang="en-US" sz="1000"/>
                        <a:t>8</a:t>
                      </a:r>
                    </a:p>
                  </a:txBody>
                  <a:tcPr/>
                </a:tc>
                <a:tc>
                  <a:txBody>
                    <a:bodyPr/>
                    <a:lstStyle/>
                    <a:p>
                      <a:r>
                        <a:rPr lang="en-US" sz="1000"/>
                        <a:t>0</a:t>
                      </a:r>
                    </a:p>
                  </a:txBody>
                  <a:tcPr/>
                </a:tc>
                <a:tc>
                  <a:txBody>
                    <a:bodyPr/>
                    <a:lstStyle/>
                    <a:p>
                      <a:r>
                        <a:rPr lang="en-US" sz="1000"/>
                        <a:t>8</a:t>
                      </a:r>
                    </a:p>
                  </a:txBody>
                  <a:tcPr/>
                </a:tc>
                <a:tc>
                  <a:txBody>
                    <a:bodyPr/>
                    <a:lstStyle/>
                    <a:p>
                      <a:r>
                        <a:rPr lang="en-US" sz="1000"/>
                        <a:t>0.0196 %</a:t>
                      </a:r>
                    </a:p>
                  </a:txBody>
                  <a:tcPr/>
                </a:tc>
                <a:tc>
                  <a:txBody>
                    <a:bodyPr/>
                    <a:lstStyle/>
                    <a:p>
                      <a:r>
                        <a:rPr lang="en-US" sz="1000"/>
                        <a:t>Carousel</a:t>
                      </a:r>
                    </a:p>
                  </a:txBody>
                  <a:tcPr/>
                </a:tc>
                <a:extLst>
                  <a:ext uri="{0D108BD9-81ED-4DB2-BD59-A6C34878D82A}">
                    <a16:rowId xmlns:a16="http://schemas.microsoft.com/office/drawing/2014/main" val="14442167"/>
                  </a:ext>
                </a:extLst>
              </a:tr>
              <a:tr h="370840">
                <a:tc>
                  <a:txBody>
                    <a:bodyPr/>
                    <a:lstStyle/>
                    <a:p>
                      <a:r>
                        <a:rPr lang="en-US" sz="1000"/>
                        <a:t>01/26/2026 07:02:04</a:t>
                      </a:r>
                    </a:p>
                  </a:txBody>
                  <a:tcPr/>
                </a:tc>
                <a:tc>
                  <a:txBody>
                    <a:bodyPr/>
                    <a:lstStyle/>
                    <a:p>
                      <a:r>
                        <a:rPr lang="en-US" sz="1000"/>
                        <a:t>01/26/2026 07:02:04</a:t>
                      </a:r>
                    </a:p>
                  </a:txBody>
                  <a:tcPr/>
                </a:tc>
                <a:tc>
                  <a:txBody>
                    <a:bodyPr/>
                    <a:lstStyle/>
                    <a:p>
                      <a:r>
                        <a:rPr lang="en-US" sz="1000"/>
                        <a:t>Aqua Intelligence, Organic social NL</a:t>
                      </a:r>
                    </a:p>
                  </a:txBody>
                  <a:tcPr/>
                </a:tc>
                <a:tc>
                  <a:txBody>
                    <a:bodyPr/>
                    <a:lstStyle/>
                    <a:p>
                      <a:r>
                        <a:rPr lang="en-US" sz="1000"/>
                        <a:t>18</a:t>
                      </a:r>
                    </a:p>
                  </a:txBody>
                  <a:tcPr/>
                </a:tc>
                <a:tc>
                  <a:txBody>
                    <a:bodyPr/>
                    <a:lstStyle/>
                    <a:p>
                      <a:r>
                        <a:rPr lang="en-US" sz="1000"/>
                        <a:t>0</a:t>
                      </a:r>
                    </a:p>
                  </a:txBody>
                  <a:tcPr/>
                </a:tc>
                <a:tc>
                  <a:txBody>
                    <a:bodyPr/>
                    <a:lstStyle/>
                    <a:p>
                      <a:r>
                        <a:rPr lang="en-US" sz="1000"/>
                        <a:t>18</a:t>
                      </a:r>
                    </a:p>
                  </a:txBody>
                  <a:tcPr/>
                </a:tc>
                <a:tc>
                  <a:txBody>
                    <a:bodyPr/>
                    <a:lstStyle/>
                    <a:p>
                      <a:r>
                        <a:rPr lang="en-US" sz="1000"/>
                        <a:t>0.2116 %</a:t>
                      </a:r>
                    </a:p>
                  </a:txBody>
                  <a:tcPr/>
                </a:tc>
                <a:tc>
                  <a:txBody>
                    <a:bodyPr/>
                    <a:lstStyle/>
                    <a:p>
                      <a:r>
                        <a:rPr lang="en-US" sz="1000"/>
                        <a:t>Reel</a:t>
                      </a:r>
                    </a:p>
                  </a:txBody>
                  <a:tcPr/>
                </a:tc>
                <a:extLst>
                  <a:ext uri="{0D108BD9-81ED-4DB2-BD59-A6C34878D82A}">
                    <a16:rowId xmlns:a16="http://schemas.microsoft.com/office/drawing/2014/main" val="993871041"/>
                  </a:ext>
                </a:extLst>
              </a:tr>
              <a:tr h="370840">
                <a:tc>
                  <a:txBody>
                    <a:bodyPr/>
                    <a:lstStyle/>
                    <a:p>
                      <a:r>
                        <a:rPr lang="en-US" sz="1000"/>
                        <a:t>01/17/2026 12:00:00</a:t>
                      </a:r>
                    </a:p>
                  </a:txBody>
                  <a:tcPr/>
                </a:tc>
                <a:tc>
                  <a:txBody>
                    <a:bodyPr/>
                    <a:lstStyle/>
                    <a:p>
                      <a:r>
                        <a:rPr lang="en-US" sz="1000"/>
                        <a:t>01/17/2026 12:00:00</a:t>
                      </a:r>
                    </a:p>
                  </a:txBody>
                  <a:tcPr/>
                </a:tc>
                <a:tc>
                  <a:txBody>
                    <a:bodyPr/>
                    <a:lstStyle/>
                    <a:p>
                      <a:r>
                        <a:rPr lang="en-US" sz="1000"/>
                        <a:t>Aqua Intelligence</a:t>
                      </a:r>
                    </a:p>
                  </a:txBody>
                  <a:tcPr/>
                </a:tc>
                <a:tc>
                  <a:txBody>
                    <a:bodyPr/>
                    <a:lstStyle/>
                    <a:p>
                      <a:r>
                        <a:rPr lang="en-US" sz="1000"/>
                        <a:t>52</a:t>
                      </a:r>
                    </a:p>
                  </a:txBody>
                  <a:tcPr/>
                </a:tc>
                <a:tc>
                  <a:txBody>
                    <a:bodyPr/>
                    <a:lstStyle/>
                    <a:p>
                      <a:r>
                        <a:rPr lang="en-US" sz="1000"/>
                        <a:t>0</a:t>
                      </a:r>
                    </a:p>
                  </a:txBody>
                  <a:tcPr/>
                </a:tc>
                <a:tc>
                  <a:txBody>
                    <a:bodyPr/>
                    <a:lstStyle/>
                    <a:p>
                      <a:r>
                        <a:rPr lang="en-US" sz="1000"/>
                        <a:t>52</a:t>
                      </a:r>
                    </a:p>
                  </a:txBody>
                  <a:tcPr/>
                </a:tc>
                <a:tc>
                  <a:txBody>
                    <a:bodyPr/>
                    <a:lstStyle/>
                    <a:p>
                      <a:r>
                        <a:rPr lang="en-US" sz="1000"/>
                        <a:t>0.1490 %</a:t>
                      </a:r>
                    </a:p>
                  </a:txBody>
                  <a:tcPr/>
                </a:tc>
                <a:tc>
                  <a:txBody>
                    <a:bodyPr/>
                    <a:lstStyle/>
                    <a:p>
                      <a:r>
                        <a:rPr lang="en-US" sz="1000"/>
                        <a:t>Carousel</a:t>
                      </a:r>
                    </a:p>
                  </a:txBody>
                  <a:tcPr/>
                </a:tc>
                <a:extLst>
                  <a:ext uri="{0D108BD9-81ED-4DB2-BD59-A6C34878D82A}">
                    <a16:rowId xmlns:a16="http://schemas.microsoft.com/office/drawing/2014/main" val="2937696892"/>
                  </a:ext>
                </a:extLst>
              </a:tr>
            </a:tbl>
          </a:graphicData>
        </a:graphic>
      </p:graphicFrame>
      <p:sp>
        <p:nvSpPr>
          <p:cNvPr id="4" name="Text Placeholder 3">
            <a:extLst>
              <a:ext uri="{FF2B5EF4-FFF2-40B4-BE49-F238E27FC236}">
                <a16:creationId xmlns:a16="http://schemas.microsoft.com/office/drawing/2014/main" id="{46B4BD4C-7AB0-479E-B79E-37093EF75B12}"/>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452365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0FA41-C9E6-46D5-958B-A12130588435}"/>
              </a:ext>
            </a:extLst>
          </p:cNvPr>
          <p:cNvSpPr>
            <a:spLocks noGrp="1"/>
          </p:cNvSpPr>
          <p:nvPr>
            <p:ph type="title"/>
          </p:nvPr>
        </p:nvSpPr>
        <p:spPr/>
        <p:txBody>
          <a:bodyPr/>
          <a:lstStyle/>
          <a:p>
            <a:r>
              <a:rPr lang="en-US"/>
              <a:t>Instagram Post Tag Performance | 13 groups and 33 profiles</a:t>
            </a:r>
          </a:p>
        </p:txBody>
      </p:sp>
      <p:graphicFrame>
        <p:nvGraphicFramePr>
          <p:cNvPr id="5" name="Table Placeholder 4">
            <a:extLst>
              <a:ext uri="{FF2B5EF4-FFF2-40B4-BE49-F238E27FC236}">
                <a16:creationId xmlns:a16="http://schemas.microsoft.com/office/drawing/2014/main" id="{11013A78-411F-43DE-B4CB-32DAE3BFAC44}"/>
              </a:ext>
            </a:extLst>
          </p:cNvPr>
          <p:cNvGraphicFramePr>
            <a:graphicFrameLocks noGrp="1"/>
          </p:cNvGraphicFramePr>
          <p:nvPr>
            <p:ph type="tbl" sz="quarter" idx="13"/>
            <p:extLst>
              <p:ext uri="{D42A27DB-BD31-4B8C-83A1-F6EECF244321}">
                <p14:modId xmlns:p14="http://schemas.microsoft.com/office/powerpoint/2010/main" val="1389348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567434212"/>
                    </a:ext>
                  </a:extLst>
                </a:gridCol>
                <a:gridCol w="493776">
                  <a:extLst>
                    <a:ext uri="{9D8B030D-6E8A-4147-A177-3AD203B41FA5}">
                      <a16:colId xmlns:a16="http://schemas.microsoft.com/office/drawing/2014/main" val="4144949894"/>
                    </a:ext>
                  </a:extLst>
                </a:gridCol>
                <a:gridCol w="493776">
                  <a:extLst>
                    <a:ext uri="{9D8B030D-6E8A-4147-A177-3AD203B41FA5}">
                      <a16:colId xmlns:a16="http://schemas.microsoft.com/office/drawing/2014/main" val="2245436145"/>
                    </a:ext>
                  </a:extLst>
                </a:gridCol>
                <a:gridCol w="493776">
                  <a:extLst>
                    <a:ext uri="{9D8B030D-6E8A-4147-A177-3AD203B41FA5}">
                      <a16:colId xmlns:a16="http://schemas.microsoft.com/office/drawing/2014/main" val="338547260"/>
                    </a:ext>
                  </a:extLst>
                </a:gridCol>
                <a:gridCol w="493776">
                  <a:extLst>
                    <a:ext uri="{9D8B030D-6E8A-4147-A177-3AD203B41FA5}">
                      <a16:colId xmlns:a16="http://schemas.microsoft.com/office/drawing/2014/main" val="3903837402"/>
                    </a:ext>
                  </a:extLst>
                </a:gridCol>
                <a:gridCol w="493776">
                  <a:extLst>
                    <a:ext uri="{9D8B030D-6E8A-4147-A177-3AD203B41FA5}">
                      <a16:colId xmlns:a16="http://schemas.microsoft.com/office/drawing/2014/main" val="253902319"/>
                    </a:ext>
                  </a:extLst>
                </a:gridCol>
                <a:gridCol w="493776">
                  <a:extLst>
                    <a:ext uri="{9D8B030D-6E8A-4147-A177-3AD203B41FA5}">
                      <a16:colId xmlns:a16="http://schemas.microsoft.com/office/drawing/2014/main" val="3235062616"/>
                    </a:ext>
                  </a:extLst>
                </a:gridCol>
                <a:gridCol w="493776">
                  <a:extLst>
                    <a:ext uri="{9D8B030D-6E8A-4147-A177-3AD203B41FA5}">
                      <a16:colId xmlns:a16="http://schemas.microsoft.com/office/drawing/2014/main" val="997925597"/>
                    </a:ext>
                  </a:extLst>
                </a:gridCol>
                <a:gridCol w="493776">
                  <a:extLst>
                    <a:ext uri="{9D8B030D-6E8A-4147-A177-3AD203B41FA5}">
                      <a16:colId xmlns:a16="http://schemas.microsoft.com/office/drawing/2014/main" val="1728173001"/>
                    </a:ext>
                  </a:extLst>
                </a:gridCol>
                <a:gridCol w="493776">
                  <a:extLst>
                    <a:ext uri="{9D8B030D-6E8A-4147-A177-3AD203B41FA5}">
                      <a16:colId xmlns:a16="http://schemas.microsoft.com/office/drawing/2014/main" val="969952735"/>
                    </a:ext>
                  </a:extLst>
                </a:gridCol>
                <a:gridCol w="493776">
                  <a:extLst>
                    <a:ext uri="{9D8B030D-6E8A-4147-A177-3AD203B41FA5}">
                      <a16:colId xmlns:a16="http://schemas.microsoft.com/office/drawing/2014/main" val="802677937"/>
                    </a:ext>
                  </a:extLst>
                </a:gridCol>
                <a:gridCol w="493776">
                  <a:extLst>
                    <a:ext uri="{9D8B030D-6E8A-4147-A177-3AD203B41FA5}">
                      <a16:colId xmlns:a16="http://schemas.microsoft.com/office/drawing/2014/main" val="2280359767"/>
                    </a:ext>
                  </a:extLst>
                </a:gridCol>
                <a:gridCol w="493776">
                  <a:extLst>
                    <a:ext uri="{9D8B030D-6E8A-4147-A177-3AD203B41FA5}">
                      <a16:colId xmlns:a16="http://schemas.microsoft.com/office/drawing/2014/main" val="2525669859"/>
                    </a:ext>
                  </a:extLst>
                </a:gridCol>
                <a:gridCol w="493776">
                  <a:extLst>
                    <a:ext uri="{9D8B030D-6E8A-4147-A177-3AD203B41FA5}">
                      <a16:colId xmlns:a16="http://schemas.microsoft.com/office/drawing/2014/main" val="1612003690"/>
                    </a:ext>
                  </a:extLst>
                </a:gridCol>
                <a:gridCol w="493776">
                  <a:extLst>
                    <a:ext uri="{9D8B030D-6E8A-4147-A177-3AD203B41FA5}">
                      <a16:colId xmlns:a16="http://schemas.microsoft.com/office/drawing/2014/main" val="4111101696"/>
                    </a:ext>
                  </a:extLst>
                </a:gridCol>
                <a:gridCol w="493776">
                  <a:extLst>
                    <a:ext uri="{9D8B030D-6E8A-4147-A177-3AD203B41FA5}">
                      <a16:colId xmlns:a16="http://schemas.microsoft.com/office/drawing/2014/main" val="1765596514"/>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tc>
                  <a:txBody>
                    <a:bodyPr/>
                    <a:lstStyle/>
                    <a:p>
                      <a:r>
                        <a:rPr lang="en-US" sz="1000"/>
                        <a:t>Saved (Total Organic)</a:t>
                      </a:r>
                    </a:p>
                  </a:txBody>
                  <a:tcPr/>
                </a:tc>
                <a:tc>
                  <a:txBody>
                    <a:bodyPr/>
                    <a:lstStyle/>
                    <a:p>
                      <a:r>
                        <a:rPr lang="en-US" sz="1000"/>
                        <a:t>Saved (Avg. Organic)</a:t>
                      </a:r>
                    </a:p>
                  </a:txBody>
                  <a:tcPr/>
                </a:tc>
                <a:tc>
                  <a:txBody>
                    <a:bodyPr/>
                    <a:lstStyle/>
                    <a:p>
                      <a:r>
                        <a:rPr lang="en-US" sz="1000"/>
                        <a:t>Impressions (Total Organic)</a:t>
                      </a:r>
                    </a:p>
                  </a:txBody>
                  <a:tcPr/>
                </a:tc>
                <a:tc>
                  <a:txBody>
                    <a:bodyPr/>
                    <a:lstStyle/>
                    <a:p>
                      <a:r>
                        <a:rPr lang="en-US" sz="1000"/>
                        <a:t>Impressions (Avg. Organic)</a:t>
                      </a:r>
                    </a:p>
                  </a:txBody>
                  <a:tcPr/>
                </a:tc>
                <a:tc>
                  <a:txBody>
                    <a:bodyPr/>
                    <a:lstStyle/>
                    <a:p>
                      <a:r>
                        <a:rPr lang="en-US" sz="1000"/>
                        <a:t>Engagements (Total Organic)</a:t>
                      </a:r>
                    </a:p>
                  </a:txBody>
                  <a:tcPr/>
                </a:tc>
                <a:tc>
                  <a:txBody>
                    <a:bodyPr/>
                    <a:lstStyle/>
                    <a:p>
                      <a:r>
                        <a:rPr lang="en-US" sz="1000"/>
                        <a:t>Engagements (Avg. Organic)</a:t>
                      </a:r>
                    </a:p>
                  </a:txBody>
                  <a:tcPr/>
                </a:tc>
                <a:tc>
                  <a:txBody>
                    <a:bodyPr/>
                    <a:lstStyle/>
                    <a:p>
                      <a:r>
                        <a:rPr lang="en-US" sz="1000"/>
                        <a:t>Video Views (Total Organic)</a:t>
                      </a:r>
                    </a:p>
                  </a:txBody>
                  <a:tcPr/>
                </a:tc>
                <a:tc>
                  <a:txBody>
                    <a:bodyPr/>
                    <a:lstStyle/>
                    <a:p>
                      <a:r>
                        <a:rPr lang="en-US" sz="1000"/>
                        <a:t>Video Views (Avg. Organic)</a:t>
                      </a:r>
                    </a:p>
                  </a:txBody>
                  <a:tcPr/>
                </a:tc>
                <a:tc>
                  <a:txBody>
                    <a:bodyPr/>
                    <a:lstStyle/>
                    <a:p>
                      <a:r>
                        <a:rPr lang="en-US" sz="1000"/>
                        <a:t>Reach (Avg. Organic)</a:t>
                      </a:r>
                    </a:p>
                  </a:txBody>
                  <a:tcPr/>
                </a:tc>
                <a:tc>
                  <a:txBody>
                    <a:bodyPr/>
                    <a:lstStyle/>
                    <a:p>
                      <a:r>
                        <a:rPr lang="en-US" sz="1000"/>
                        <a:t>E-Rate (Avg. Organic)</a:t>
                      </a:r>
                    </a:p>
                  </a:txBody>
                  <a:tcPr/>
                </a:tc>
                <a:extLst>
                  <a:ext uri="{0D108BD9-81ED-4DB2-BD59-A6C34878D82A}">
                    <a16:rowId xmlns:a16="http://schemas.microsoft.com/office/drawing/2014/main" val="3283917137"/>
                  </a:ext>
                </a:extLst>
              </a:tr>
              <a:tr h="370840">
                <a:tc>
                  <a:txBody>
                    <a:bodyPr/>
                    <a:lstStyle/>
                    <a:p>
                      <a:r>
                        <a:rPr lang="en-US" sz="1000"/>
                        <a:t>Aqua Intelligence</a:t>
                      </a:r>
                    </a:p>
                  </a:txBody>
                  <a:tcPr/>
                </a:tc>
                <a:tc>
                  <a:txBody>
                    <a:bodyPr/>
                    <a:lstStyle/>
                    <a:p>
                      <a:r>
                        <a:rPr lang="en-US" sz="1000"/>
                        <a:t>7</a:t>
                      </a:r>
                    </a:p>
                  </a:txBody>
                  <a:tcPr/>
                </a:tc>
                <a:tc>
                  <a:txBody>
                    <a:bodyPr/>
                    <a:lstStyle/>
                    <a:p>
                      <a:r>
                        <a:rPr lang="en-US" sz="1000"/>
                        <a:t>320</a:t>
                      </a:r>
                    </a:p>
                  </a:txBody>
                  <a:tcPr/>
                </a:tc>
                <a:tc>
                  <a:txBody>
                    <a:bodyPr/>
                    <a:lstStyle/>
                    <a:p>
                      <a:r>
                        <a:rPr lang="en-US" sz="1000"/>
                        <a:t>45</a:t>
                      </a:r>
                    </a:p>
                  </a:txBody>
                  <a:tcPr/>
                </a:tc>
                <a:tc>
                  <a:txBody>
                    <a:bodyPr/>
                    <a:lstStyle/>
                    <a:p>
                      <a:r>
                        <a:rPr lang="en-US" sz="1000"/>
                        <a:t>4</a:t>
                      </a:r>
                    </a:p>
                  </a:txBody>
                  <a:tcPr/>
                </a:tc>
                <a:tc>
                  <a:txBody>
                    <a:bodyPr/>
                    <a:lstStyle/>
                    <a:p>
                      <a:r>
                        <a:rPr lang="en-US" sz="1000"/>
                        <a:t>0</a:t>
                      </a:r>
                    </a:p>
                  </a:txBody>
                  <a:tcPr/>
                </a:tc>
                <a:tc>
                  <a:txBody>
                    <a:bodyPr/>
                    <a:lstStyle/>
                    <a:p>
                      <a:r>
                        <a:rPr lang="en-US" sz="1000"/>
                        <a:t>37</a:t>
                      </a:r>
                    </a:p>
                  </a:txBody>
                  <a:tcPr/>
                </a:tc>
                <a:tc>
                  <a:txBody>
                    <a:bodyPr/>
                    <a:lstStyle/>
                    <a:p>
                      <a:r>
                        <a:rPr lang="en-US" sz="1000"/>
                        <a:t>5</a:t>
                      </a:r>
                    </a:p>
                  </a:txBody>
                  <a:tcPr/>
                </a:tc>
                <a:tc>
                  <a:txBody>
                    <a:bodyPr/>
                    <a:lstStyle/>
                    <a:p>
                      <a:r>
                        <a:rPr lang="en-US" sz="1000"/>
                        <a:t>896</a:t>
                      </a:r>
                    </a:p>
                  </a:txBody>
                  <a:tcPr/>
                </a:tc>
                <a:tc>
                  <a:txBody>
                    <a:bodyPr/>
                    <a:lstStyle/>
                    <a:p>
                      <a:r>
                        <a:rPr lang="en-US" sz="1000"/>
                        <a:t>128</a:t>
                      </a:r>
                    </a:p>
                  </a:txBody>
                  <a:tcPr/>
                </a:tc>
                <a:tc>
                  <a:txBody>
                    <a:bodyPr/>
                    <a:lstStyle/>
                    <a:p>
                      <a:r>
                        <a:rPr lang="en-US" sz="1000"/>
                        <a:t>397</a:t>
                      </a:r>
                    </a:p>
                  </a:txBody>
                  <a:tcPr/>
                </a:tc>
                <a:tc>
                  <a:txBody>
                    <a:bodyPr/>
                    <a:lstStyle/>
                    <a:p>
                      <a:r>
                        <a:rPr lang="en-US" sz="1000"/>
                        <a:t>56</a:t>
                      </a:r>
                    </a:p>
                  </a:txBody>
                  <a:tcPr/>
                </a:tc>
                <a:tc>
                  <a:txBody>
                    <a:bodyPr/>
                    <a:lstStyle/>
                    <a:p>
                      <a:r>
                        <a:rPr lang="en-US" sz="1000"/>
                        <a:t>0</a:t>
                      </a:r>
                    </a:p>
                  </a:txBody>
                  <a:tcPr/>
                </a:tc>
                <a:tc>
                  <a:txBody>
                    <a:bodyPr/>
                    <a:lstStyle/>
                    <a:p>
                      <a:r>
                        <a:rPr lang="en-US" sz="1000"/>
                        <a:t>0</a:t>
                      </a:r>
                    </a:p>
                  </a:txBody>
                  <a:tcPr/>
                </a:tc>
                <a:tc>
                  <a:txBody>
                    <a:bodyPr/>
                    <a:lstStyle/>
                    <a:p>
                      <a:r>
                        <a:rPr lang="en-US" sz="1000"/>
                        <a:t>2001</a:t>
                      </a:r>
                    </a:p>
                  </a:txBody>
                  <a:tcPr/>
                </a:tc>
                <a:tc>
                  <a:txBody>
                    <a:bodyPr/>
                    <a:lstStyle/>
                    <a:p>
                      <a:r>
                        <a:rPr lang="en-US" sz="1000"/>
                        <a:t>44.308035714286 %</a:t>
                      </a:r>
                    </a:p>
                  </a:txBody>
                  <a:tcPr/>
                </a:tc>
                <a:extLst>
                  <a:ext uri="{0D108BD9-81ED-4DB2-BD59-A6C34878D82A}">
                    <a16:rowId xmlns:a16="http://schemas.microsoft.com/office/drawing/2014/main" val="2685563660"/>
                  </a:ext>
                </a:extLst>
              </a:tr>
            </a:tbl>
          </a:graphicData>
        </a:graphic>
      </p:graphicFrame>
      <p:sp>
        <p:nvSpPr>
          <p:cNvPr id="4" name="Text Placeholder 3">
            <a:extLst>
              <a:ext uri="{FF2B5EF4-FFF2-40B4-BE49-F238E27FC236}">
                <a16:creationId xmlns:a16="http://schemas.microsoft.com/office/drawing/2014/main" id="{018BDD5C-8FB7-4CE3-82D0-7EC18AD3780C}"/>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527844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CEE43-C05D-4F32-A146-1834BDB1DFB2}"/>
              </a:ext>
            </a:extLst>
          </p:cNvPr>
          <p:cNvSpPr>
            <a:spLocks noGrp="1"/>
          </p:cNvSpPr>
          <p:nvPr>
            <p:ph type="title"/>
          </p:nvPr>
        </p:nvSpPr>
        <p:spPr/>
        <p:txBody>
          <a:bodyPr/>
          <a:lstStyle/>
          <a:p>
            <a:r>
              <a:rPr lang="en-US"/>
              <a:t>Instagram Post Tag Performance | 13 groups and 33 profiles</a:t>
            </a:r>
          </a:p>
        </p:txBody>
      </p:sp>
      <p:graphicFrame>
        <p:nvGraphicFramePr>
          <p:cNvPr id="5" name="Table Placeholder 4">
            <a:extLst>
              <a:ext uri="{FF2B5EF4-FFF2-40B4-BE49-F238E27FC236}">
                <a16:creationId xmlns:a16="http://schemas.microsoft.com/office/drawing/2014/main" id="{9435D6C2-80A7-46F2-B4D0-246F6E18829E}"/>
              </a:ext>
            </a:extLst>
          </p:cNvPr>
          <p:cNvGraphicFramePr>
            <a:graphicFrameLocks noGrp="1"/>
          </p:cNvGraphicFramePr>
          <p:nvPr>
            <p:ph type="tbl" sz="quarter" idx="13"/>
            <p:extLst>
              <p:ext uri="{D42A27DB-BD31-4B8C-83A1-F6EECF244321}">
                <p14:modId xmlns:p14="http://schemas.microsoft.com/office/powerpoint/2010/main" val="1971772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23747395"/>
                    </a:ext>
                  </a:extLst>
                </a:gridCol>
                <a:gridCol w="1316736">
                  <a:extLst>
                    <a:ext uri="{9D8B030D-6E8A-4147-A177-3AD203B41FA5}">
                      <a16:colId xmlns:a16="http://schemas.microsoft.com/office/drawing/2014/main" val="2013144644"/>
                    </a:ext>
                  </a:extLst>
                </a:gridCol>
                <a:gridCol w="1316736">
                  <a:extLst>
                    <a:ext uri="{9D8B030D-6E8A-4147-A177-3AD203B41FA5}">
                      <a16:colId xmlns:a16="http://schemas.microsoft.com/office/drawing/2014/main" val="2662927471"/>
                    </a:ext>
                  </a:extLst>
                </a:gridCol>
                <a:gridCol w="1316736">
                  <a:extLst>
                    <a:ext uri="{9D8B030D-6E8A-4147-A177-3AD203B41FA5}">
                      <a16:colId xmlns:a16="http://schemas.microsoft.com/office/drawing/2014/main" val="956422149"/>
                    </a:ext>
                  </a:extLst>
                </a:gridCol>
                <a:gridCol w="1316736">
                  <a:extLst>
                    <a:ext uri="{9D8B030D-6E8A-4147-A177-3AD203B41FA5}">
                      <a16:colId xmlns:a16="http://schemas.microsoft.com/office/drawing/2014/main" val="237913060"/>
                    </a:ext>
                  </a:extLst>
                </a:gridCol>
                <a:gridCol w="1316736">
                  <a:extLst>
                    <a:ext uri="{9D8B030D-6E8A-4147-A177-3AD203B41FA5}">
                      <a16:colId xmlns:a16="http://schemas.microsoft.com/office/drawing/2014/main" val="3867906603"/>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extLst>
                  <a:ext uri="{0D108BD9-81ED-4DB2-BD59-A6C34878D82A}">
                    <a16:rowId xmlns:a16="http://schemas.microsoft.com/office/drawing/2014/main" val="4013054193"/>
                  </a:ext>
                </a:extLst>
              </a:tr>
              <a:tr h="370840">
                <a:tc>
                  <a:txBody>
                    <a:bodyPr/>
                    <a:lstStyle/>
                    <a:p>
                      <a:r>
                        <a:rPr lang="en-US" sz="1000"/>
                        <a:t>Organic social NL</a:t>
                      </a:r>
                    </a:p>
                  </a:txBody>
                  <a:tcPr/>
                </a:tc>
                <a:tc>
                  <a:txBody>
                    <a:bodyPr/>
                    <a:lstStyle/>
                    <a:p>
                      <a:r>
                        <a:rPr lang="en-US" sz="1000"/>
                        <a:t>1</a:t>
                      </a:r>
                    </a:p>
                  </a:txBody>
                  <a:tcPr/>
                </a:tc>
                <a:tc>
                  <a:txBody>
                    <a:bodyPr/>
                    <a:lstStyle/>
                    <a:p>
                      <a:r>
                        <a:rPr lang="en-US" sz="1000"/>
                        <a:t>18</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662209021"/>
                  </a:ext>
                </a:extLst>
              </a:tr>
              <a:tr h="370840">
                <a:tc>
                  <a:txBody>
                    <a:bodyPr/>
                    <a:lstStyle/>
                    <a:p>
                      <a:r>
                        <a:rPr lang="en-US" sz="1000"/>
                        <a:t>Aqua Intelligence</a:t>
                      </a:r>
                    </a:p>
                  </a:txBody>
                  <a:tcPr/>
                </a:tc>
                <a:tc>
                  <a:txBody>
                    <a:bodyPr/>
                    <a:lstStyle/>
                    <a:p>
                      <a:r>
                        <a:rPr lang="en-US" sz="1000"/>
                        <a:t>7</a:t>
                      </a:r>
                    </a:p>
                  </a:txBody>
                  <a:tcPr/>
                </a:tc>
                <a:tc>
                  <a:txBody>
                    <a:bodyPr/>
                    <a:lstStyle/>
                    <a:p>
                      <a:r>
                        <a:rPr lang="en-US" sz="1000"/>
                        <a:t>320</a:t>
                      </a:r>
                    </a:p>
                  </a:txBody>
                  <a:tcPr/>
                </a:tc>
                <a:tc>
                  <a:txBody>
                    <a:bodyPr/>
                    <a:lstStyle/>
                    <a:p>
                      <a:r>
                        <a:rPr lang="en-US" sz="1000"/>
                        <a:t>45.714285714286</a:t>
                      </a:r>
                    </a:p>
                  </a:txBody>
                  <a:tcPr/>
                </a:tc>
                <a:tc>
                  <a:txBody>
                    <a:bodyPr/>
                    <a:lstStyle/>
                    <a:p>
                      <a:r>
                        <a:rPr lang="en-US" sz="1000"/>
                        <a:t>4</a:t>
                      </a:r>
                    </a:p>
                  </a:txBody>
                  <a:tcPr/>
                </a:tc>
                <a:tc>
                  <a:txBody>
                    <a:bodyPr/>
                    <a:lstStyle/>
                    <a:p>
                      <a:r>
                        <a:rPr lang="en-US" sz="1000"/>
                        <a:t>0.57142857142857</a:t>
                      </a:r>
                    </a:p>
                  </a:txBody>
                  <a:tcPr/>
                </a:tc>
                <a:extLst>
                  <a:ext uri="{0D108BD9-81ED-4DB2-BD59-A6C34878D82A}">
                    <a16:rowId xmlns:a16="http://schemas.microsoft.com/office/drawing/2014/main" val="4165942272"/>
                  </a:ext>
                </a:extLst>
              </a:tr>
            </a:tbl>
          </a:graphicData>
        </a:graphic>
      </p:graphicFrame>
      <p:sp>
        <p:nvSpPr>
          <p:cNvPr id="4" name="Text Placeholder 3">
            <a:extLst>
              <a:ext uri="{FF2B5EF4-FFF2-40B4-BE49-F238E27FC236}">
                <a16:creationId xmlns:a16="http://schemas.microsoft.com/office/drawing/2014/main" id="{81FEC9B3-ACF5-4445-9CD4-0A9F157359A4}"/>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356735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9B529-6C92-4FE6-8388-7F8467424703}"/>
              </a:ext>
            </a:extLst>
          </p:cNvPr>
          <p:cNvSpPr>
            <a:spLocks noGrp="1"/>
          </p:cNvSpPr>
          <p:nvPr>
            <p:ph type="title"/>
          </p:nvPr>
        </p:nvSpPr>
        <p:spPr/>
        <p:txBody>
          <a:bodyPr/>
          <a:lstStyle/>
          <a:p>
            <a:r>
              <a:rPr lang="en-US"/>
              <a:t>Facebook Own Posts Table | 13 groups and 33 profiles</a:t>
            </a:r>
          </a:p>
        </p:txBody>
      </p:sp>
      <p:graphicFrame>
        <p:nvGraphicFramePr>
          <p:cNvPr id="5" name="Table Placeholder 4">
            <a:extLst>
              <a:ext uri="{FF2B5EF4-FFF2-40B4-BE49-F238E27FC236}">
                <a16:creationId xmlns:a16="http://schemas.microsoft.com/office/drawing/2014/main" id="{06D941D5-A8E4-48F5-921E-873C0BA546B1}"/>
              </a:ext>
            </a:extLst>
          </p:cNvPr>
          <p:cNvGraphicFramePr>
            <a:graphicFrameLocks noGrp="1"/>
          </p:cNvGraphicFramePr>
          <p:nvPr>
            <p:ph type="tbl" sz="quarter" idx="13"/>
            <p:extLst>
              <p:ext uri="{D42A27DB-BD31-4B8C-83A1-F6EECF244321}">
                <p14:modId xmlns:p14="http://schemas.microsoft.com/office/powerpoint/2010/main" val="2194480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1054239"/>
                    </a:ext>
                  </a:extLst>
                </a:gridCol>
                <a:gridCol w="1152144">
                  <a:extLst>
                    <a:ext uri="{9D8B030D-6E8A-4147-A177-3AD203B41FA5}">
                      <a16:colId xmlns:a16="http://schemas.microsoft.com/office/drawing/2014/main" val="820597851"/>
                    </a:ext>
                  </a:extLst>
                </a:gridCol>
                <a:gridCol w="576072">
                  <a:extLst>
                    <a:ext uri="{9D8B030D-6E8A-4147-A177-3AD203B41FA5}">
                      <a16:colId xmlns:a16="http://schemas.microsoft.com/office/drawing/2014/main" val="3792871352"/>
                    </a:ext>
                  </a:extLst>
                </a:gridCol>
                <a:gridCol w="576072">
                  <a:extLst>
                    <a:ext uri="{9D8B030D-6E8A-4147-A177-3AD203B41FA5}">
                      <a16:colId xmlns:a16="http://schemas.microsoft.com/office/drawing/2014/main" val="2686989461"/>
                    </a:ext>
                  </a:extLst>
                </a:gridCol>
                <a:gridCol w="576072">
                  <a:extLst>
                    <a:ext uri="{9D8B030D-6E8A-4147-A177-3AD203B41FA5}">
                      <a16:colId xmlns:a16="http://schemas.microsoft.com/office/drawing/2014/main" val="2614930984"/>
                    </a:ext>
                  </a:extLst>
                </a:gridCol>
                <a:gridCol w="576072">
                  <a:extLst>
                    <a:ext uri="{9D8B030D-6E8A-4147-A177-3AD203B41FA5}">
                      <a16:colId xmlns:a16="http://schemas.microsoft.com/office/drawing/2014/main" val="290984741"/>
                    </a:ext>
                  </a:extLst>
                </a:gridCol>
                <a:gridCol w="576072">
                  <a:extLst>
                    <a:ext uri="{9D8B030D-6E8A-4147-A177-3AD203B41FA5}">
                      <a16:colId xmlns:a16="http://schemas.microsoft.com/office/drawing/2014/main" val="850729832"/>
                    </a:ext>
                  </a:extLst>
                </a:gridCol>
                <a:gridCol w="576072">
                  <a:extLst>
                    <a:ext uri="{9D8B030D-6E8A-4147-A177-3AD203B41FA5}">
                      <a16:colId xmlns:a16="http://schemas.microsoft.com/office/drawing/2014/main" val="1556008993"/>
                    </a:ext>
                  </a:extLst>
                </a:gridCol>
                <a:gridCol w="576072">
                  <a:extLst>
                    <a:ext uri="{9D8B030D-6E8A-4147-A177-3AD203B41FA5}">
                      <a16:colId xmlns:a16="http://schemas.microsoft.com/office/drawing/2014/main" val="4024218649"/>
                    </a:ext>
                  </a:extLst>
                </a:gridCol>
                <a:gridCol w="576072">
                  <a:extLst>
                    <a:ext uri="{9D8B030D-6E8A-4147-A177-3AD203B41FA5}">
                      <a16:colId xmlns:a16="http://schemas.microsoft.com/office/drawing/2014/main" val="4204429739"/>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Shared Post?</a:t>
                      </a:r>
                    </a:p>
                  </a:txBody>
                  <a:tcPr/>
                </a:tc>
                <a:extLst>
                  <a:ext uri="{0D108BD9-81ED-4DB2-BD59-A6C34878D82A}">
                    <a16:rowId xmlns:a16="http://schemas.microsoft.com/office/drawing/2014/main" val="3695928847"/>
                  </a:ext>
                </a:extLst>
              </a:tr>
              <a:tr h="370840">
                <a:tc>
                  <a:txBody>
                    <a:bodyPr/>
                    <a:lstStyle/>
                    <a:p>
                      <a:r>
                        <a:rPr lang="en-US" sz="1000"/>
                        <a:t>03/25/2026 08:38:08</a:t>
                      </a:r>
                    </a:p>
                  </a:txBody>
                  <a:tcPr/>
                </a:tc>
                <a:tc>
                  <a:txBody>
                    <a:bodyPr/>
                    <a:lstStyle/>
                    <a:p>
                      <a:r>
                        <a:rPr lang="en-US" sz="1000"/>
                        <a:t>03/25/2026 08:38:08</a:t>
                      </a:r>
                    </a:p>
                  </a:txBody>
                  <a:tcPr/>
                </a:tc>
                <a:tc>
                  <a:txBody>
                    <a:bodyPr/>
                    <a:lstStyle/>
                    <a:p>
                      <a:r>
                        <a:rPr lang="en-US" sz="1000"/>
                        <a:t>79</a:t>
                      </a:r>
                    </a:p>
                  </a:txBody>
                  <a:tcPr/>
                </a:tc>
                <a:tc>
                  <a:txBody>
                    <a:bodyPr/>
                    <a:lstStyle/>
                    <a:p>
                      <a:r>
                        <a:rPr lang="en-US" sz="1000"/>
                        <a:t>74</a:t>
                      </a:r>
                    </a:p>
                  </a:txBody>
                  <a:tcPr/>
                </a:tc>
                <a:tc>
                  <a:txBody>
                    <a:bodyPr/>
                    <a:lstStyle/>
                    <a:p>
                      <a:r>
                        <a:rPr lang="en-US" sz="1000"/>
                        <a:t>0</a:t>
                      </a:r>
                    </a:p>
                  </a:txBody>
                  <a:tcPr/>
                </a:tc>
                <a:tc>
                  <a:txBody>
                    <a:bodyPr/>
                    <a:lstStyle/>
                    <a:p>
                      <a:r>
                        <a:rPr lang="en-US" sz="1000"/>
                        <a:t>2</a:t>
                      </a:r>
                    </a:p>
                  </a:txBody>
                  <a:tcPr/>
                </a:tc>
                <a:tc>
                  <a:txBody>
                    <a:bodyPr/>
                    <a:lstStyle/>
                    <a:p>
                      <a:r>
                        <a:rPr lang="en-US" sz="1000"/>
                        <a:t>3</a:t>
                      </a:r>
                    </a:p>
                  </a:txBody>
                  <a:tcPr/>
                </a:tc>
                <a:tc>
                  <a:txBody>
                    <a:bodyPr/>
                    <a:lstStyle/>
                    <a:p>
                      <a:r>
                        <a:rPr lang="en-US" sz="1000"/>
                        <a:t>0.0045 %</a:t>
                      </a:r>
                    </a:p>
                  </a:txBody>
                  <a:tcPr/>
                </a:tc>
                <a:tc>
                  <a:txBody>
                    <a:bodyPr/>
                    <a:lstStyle/>
                    <a:p>
                      <a:r>
                        <a:rPr lang="en-US" sz="1000"/>
                        <a:t>Album</a:t>
                      </a:r>
                    </a:p>
                  </a:txBody>
                  <a:tcPr/>
                </a:tc>
                <a:tc>
                  <a:txBody>
                    <a:bodyPr/>
                    <a:lstStyle/>
                    <a:p>
                      <a:r>
                        <a:rPr lang="en-US" sz="1000"/>
                        <a:t>No</a:t>
                      </a:r>
                    </a:p>
                  </a:txBody>
                  <a:tcPr/>
                </a:tc>
                <a:extLst>
                  <a:ext uri="{0D108BD9-81ED-4DB2-BD59-A6C34878D82A}">
                    <a16:rowId xmlns:a16="http://schemas.microsoft.com/office/drawing/2014/main" val="1858659659"/>
                  </a:ext>
                </a:extLst>
              </a:tr>
              <a:tr h="370840">
                <a:tc>
                  <a:txBody>
                    <a:bodyPr/>
                    <a:lstStyle/>
                    <a:p>
                      <a:r>
                        <a:rPr lang="en-US" sz="1000"/>
                        <a:t>03/25/2026 08:13:54</a:t>
                      </a:r>
                    </a:p>
                  </a:txBody>
                  <a:tcPr/>
                </a:tc>
                <a:tc>
                  <a:txBody>
                    <a:bodyPr/>
                    <a:lstStyle/>
                    <a:p>
                      <a:r>
                        <a:rPr lang="en-US" sz="1000"/>
                        <a:t>03/25/2026 08:13:54</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0.0001 %</a:t>
                      </a:r>
                    </a:p>
                  </a:txBody>
                  <a:tcPr/>
                </a:tc>
                <a:tc>
                  <a:txBody>
                    <a:bodyPr/>
                    <a:lstStyle/>
                    <a:p>
                      <a:r>
                        <a:rPr lang="en-US" sz="1000"/>
                        <a:t>Album</a:t>
                      </a:r>
                    </a:p>
                  </a:txBody>
                  <a:tcPr/>
                </a:tc>
                <a:tc>
                  <a:txBody>
                    <a:bodyPr/>
                    <a:lstStyle/>
                    <a:p>
                      <a:r>
                        <a:rPr lang="en-US" sz="1000"/>
                        <a:t>No</a:t>
                      </a:r>
                    </a:p>
                  </a:txBody>
                  <a:tcPr/>
                </a:tc>
                <a:extLst>
                  <a:ext uri="{0D108BD9-81ED-4DB2-BD59-A6C34878D82A}">
                    <a16:rowId xmlns:a16="http://schemas.microsoft.com/office/drawing/2014/main" val="1298897730"/>
                  </a:ext>
                </a:extLst>
              </a:tr>
              <a:tr h="370840">
                <a:tc>
                  <a:txBody>
                    <a:bodyPr/>
                    <a:lstStyle/>
                    <a:p>
                      <a:r>
                        <a:rPr lang="en-US" sz="1000"/>
                        <a:t>03/17/2026 11:00:37</a:t>
                      </a:r>
                    </a:p>
                  </a:txBody>
                  <a:tcPr/>
                </a:tc>
                <a:tc>
                  <a:txBody>
                    <a:bodyPr/>
                    <a:lstStyle/>
                    <a:p>
                      <a:r>
                        <a:rPr lang="en-US" sz="1000"/>
                        <a:t>03/17/2026 11:00:37</a:t>
                      </a:r>
                    </a:p>
                  </a:txBody>
                  <a:tcPr/>
                </a:tc>
                <a:tc>
                  <a:txBody>
                    <a:bodyPr/>
                    <a:lstStyle/>
                    <a:p>
                      <a:r>
                        <a:rPr lang="en-US" sz="1000"/>
                        <a:t>117</a:t>
                      </a:r>
                    </a:p>
                  </a:txBody>
                  <a:tcPr/>
                </a:tc>
                <a:tc>
                  <a:txBody>
                    <a:bodyPr/>
                    <a:lstStyle/>
                    <a:p>
                      <a:r>
                        <a:rPr lang="en-US" sz="1000"/>
                        <a:t>104</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0.0067 %</a:t>
                      </a:r>
                    </a:p>
                  </a:txBody>
                  <a:tcPr/>
                </a:tc>
                <a:tc>
                  <a:txBody>
                    <a:bodyPr/>
                    <a:lstStyle/>
                    <a:p>
                      <a:r>
                        <a:rPr lang="en-US" sz="1000"/>
                        <a:t>Album</a:t>
                      </a:r>
                    </a:p>
                  </a:txBody>
                  <a:tcPr/>
                </a:tc>
                <a:tc>
                  <a:txBody>
                    <a:bodyPr/>
                    <a:lstStyle/>
                    <a:p>
                      <a:r>
                        <a:rPr lang="en-US" sz="1000"/>
                        <a:t>No</a:t>
                      </a:r>
                    </a:p>
                  </a:txBody>
                  <a:tcPr/>
                </a:tc>
                <a:extLst>
                  <a:ext uri="{0D108BD9-81ED-4DB2-BD59-A6C34878D82A}">
                    <a16:rowId xmlns:a16="http://schemas.microsoft.com/office/drawing/2014/main" val="3283339064"/>
                  </a:ext>
                </a:extLst>
              </a:tr>
              <a:tr h="370840">
                <a:tc>
                  <a:txBody>
                    <a:bodyPr/>
                    <a:lstStyle/>
                    <a:p>
                      <a:r>
                        <a:rPr lang="en-US" sz="1000"/>
                        <a:t>03/05/2026 15:02:51</a:t>
                      </a:r>
                    </a:p>
                  </a:txBody>
                  <a:tcPr/>
                </a:tc>
                <a:tc>
                  <a:txBody>
                    <a:bodyPr/>
                    <a:lstStyle/>
                    <a:p>
                      <a:r>
                        <a:rPr lang="en-US" sz="1000"/>
                        <a:t>03/05/2026 15:02:51</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1.5873 %</a:t>
                      </a:r>
                    </a:p>
                  </a:txBody>
                  <a:tcPr/>
                </a:tc>
                <a:tc>
                  <a:txBody>
                    <a:bodyPr/>
                    <a:lstStyle/>
                    <a:p>
                      <a:r>
                        <a:rPr lang="en-US" sz="1000"/>
                        <a:t>Video</a:t>
                      </a:r>
                    </a:p>
                  </a:txBody>
                  <a:tcPr/>
                </a:tc>
                <a:tc>
                  <a:txBody>
                    <a:bodyPr/>
                    <a:lstStyle/>
                    <a:p>
                      <a:r>
                        <a:rPr lang="en-US" sz="1000"/>
                        <a:t>No</a:t>
                      </a:r>
                    </a:p>
                  </a:txBody>
                  <a:tcPr/>
                </a:tc>
                <a:extLst>
                  <a:ext uri="{0D108BD9-81ED-4DB2-BD59-A6C34878D82A}">
                    <a16:rowId xmlns:a16="http://schemas.microsoft.com/office/drawing/2014/main" val="2607486448"/>
                  </a:ext>
                </a:extLst>
              </a:tr>
              <a:tr h="370840">
                <a:tc>
                  <a:txBody>
                    <a:bodyPr/>
                    <a:lstStyle/>
                    <a:p>
                      <a:r>
                        <a:rPr lang="en-US" sz="1000"/>
                        <a:t>02/27/2026 11:02:14</a:t>
                      </a:r>
                    </a:p>
                  </a:txBody>
                  <a:tcPr/>
                </a:tc>
                <a:tc>
                  <a:txBody>
                    <a:bodyPr/>
                    <a:lstStyle/>
                    <a:p>
                      <a:r>
                        <a:rPr lang="en-US" sz="1000"/>
                        <a:t>02/27/2026 11:02:14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tc>
                  <a:txBody>
                    <a:bodyPr/>
                    <a:lstStyle/>
                    <a:p>
                      <a:r>
                        <a:rPr lang="en-US" sz="1000"/>
                        <a:t>Album</a:t>
                      </a:r>
                    </a:p>
                  </a:txBody>
                  <a:tcPr/>
                </a:tc>
                <a:tc>
                  <a:txBody>
                    <a:bodyPr/>
                    <a:lstStyle/>
                    <a:p>
                      <a:r>
                        <a:rPr lang="en-US" sz="1000"/>
                        <a:t>No</a:t>
                      </a:r>
                    </a:p>
                  </a:txBody>
                  <a:tcPr/>
                </a:tc>
                <a:extLst>
                  <a:ext uri="{0D108BD9-81ED-4DB2-BD59-A6C34878D82A}">
                    <a16:rowId xmlns:a16="http://schemas.microsoft.com/office/drawing/2014/main" val="4106164650"/>
                  </a:ext>
                </a:extLst>
              </a:tr>
              <a:tr h="370840">
                <a:tc>
                  <a:txBody>
                    <a:bodyPr/>
                    <a:lstStyle/>
                    <a:p>
                      <a:r>
                        <a:rPr lang="en-US" sz="1000"/>
                        <a:t>01/28/2026 10:03:48</a:t>
                      </a:r>
                    </a:p>
                  </a:txBody>
                  <a:tcPr/>
                </a:tc>
                <a:tc>
                  <a:txBody>
                    <a:bodyPr/>
                    <a:lstStyle/>
                    <a:p>
                      <a:r>
                        <a:rPr lang="en-US" sz="1000"/>
                        <a:t>01/28/2026 10:03:48</a:t>
                      </a:r>
                    </a:p>
                  </a:txBody>
                  <a:tcPr/>
                </a:tc>
                <a:tc>
                  <a:txBody>
                    <a:bodyPr/>
                    <a:lstStyle/>
                    <a:p>
                      <a:r>
                        <a:rPr lang="en-US" sz="1000"/>
                        <a:t>1734</a:t>
                      </a:r>
                    </a:p>
                  </a:txBody>
                  <a:tcPr/>
                </a:tc>
                <a:tc>
                  <a:txBody>
                    <a:bodyPr/>
                    <a:lstStyle/>
                    <a:p>
                      <a:r>
                        <a:rPr lang="en-US" sz="1000"/>
                        <a:t>1727</a:t>
                      </a:r>
                    </a:p>
                  </a:txBody>
                  <a:tcPr/>
                </a:tc>
                <a:tc>
                  <a:txBody>
                    <a:bodyPr/>
                    <a:lstStyle/>
                    <a:p>
                      <a:r>
                        <a:rPr lang="en-US" sz="1000"/>
                        <a:t>0</a:t>
                      </a:r>
                    </a:p>
                  </a:txBody>
                  <a:tcPr/>
                </a:tc>
                <a:tc>
                  <a:txBody>
                    <a:bodyPr/>
                    <a:lstStyle/>
                    <a:p>
                      <a:r>
                        <a:rPr lang="en-US" sz="1000"/>
                        <a:t>3</a:t>
                      </a:r>
                    </a:p>
                  </a:txBody>
                  <a:tcPr/>
                </a:tc>
                <a:tc>
                  <a:txBody>
                    <a:bodyPr/>
                    <a:lstStyle/>
                    <a:p>
                      <a:r>
                        <a:rPr lang="en-US" sz="1000"/>
                        <a:t>4</a:t>
                      </a:r>
                    </a:p>
                  </a:txBody>
                  <a:tcPr/>
                </a:tc>
                <a:tc>
                  <a:txBody>
                    <a:bodyPr/>
                    <a:lstStyle/>
                    <a:p>
                      <a:r>
                        <a:rPr lang="en-US" sz="1000"/>
                        <a:t>0.1010 %</a:t>
                      </a:r>
                    </a:p>
                  </a:txBody>
                  <a:tcPr/>
                </a:tc>
                <a:tc>
                  <a:txBody>
                    <a:bodyPr/>
                    <a:lstStyle/>
                    <a:p>
                      <a:r>
                        <a:rPr lang="en-US" sz="1000"/>
                        <a:t>Photo</a:t>
                      </a:r>
                    </a:p>
                  </a:txBody>
                  <a:tcPr/>
                </a:tc>
                <a:tc>
                  <a:txBody>
                    <a:bodyPr/>
                    <a:lstStyle/>
                    <a:p>
                      <a:r>
                        <a:rPr lang="en-US" sz="1000"/>
                        <a:t>No</a:t>
                      </a:r>
                    </a:p>
                  </a:txBody>
                  <a:tcPr/>
                </a:tc>
                <a:extLst>
                  <a:ext uri="{0D108BD9-81ED-4DB2-BD59-A6C34878D82A}">
                    <a16:rowId xmlns:a16="http://schemas.microsoft.com/office/drawing/2014/main" val="3089236285"/>
                  </a:ext>
                </a:extLst>
              </a:tr>
            </a:tbl>
          </a:graphicData>
        </a:graphic>
      </p:graphicFrame>
      <p:sp>
        <p:nvSpPr>
          <p:cNvPr id="4" name="Text Placeholder 3">
            <a:extLst>
              <a:ext uri="{FF2B5EF4-FFF2-40B4-BE49-F238E27FC236}">
                <a16:creationId xmlns:a16="http://schemas.microsoft.com/office/drawing/2014/main" id="{4E8D8A9F-8748-4A8C-972C-538BD057C839}"/>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1374760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34CA2-1120-45B8-83FA-998836024DD7}"/>
              </a:ext>
            </a:extLst>
          </p:cNvPr>
          <p:cNvSpPr>
            <a:spLocks noGrp="1"/>
          </p:cNvSpPr>
          <p:nvPr>
            <p:ph type="title"/>
          </p:nvPr>
        </p:nvSpPr>
        <p:spPr/>
        <p:txBody>
          <a:bodyPr/>
          <a:lstStyle/>
          <a:p>
            <a:r>
              <a:rPr lang="en-US"/>
              <a:t>Facebook Key Metrics Table | 13 groups and 33 profiles - 1 of 5</a:t>
            </a:r>
          </a:p>
        </p:txBody>
      </p:sp>
      <p:graphicFrame>
        <p:nvGraphicFramePr>
          <p:cNvPr id="5" name="Table Placeholder 4">
            <a:extLst>
              <a:ext uri="{FF2B5EF4-FFF2-40B4-BE49-F238E27FC236}">
                <a16:creationId xmlns:a16="http://schemas.microsoft.com/office/drawing/2014/main" id="{B627F875-B925-4F50-B894-0F84BE96BE4C}"/>
              </a:ext>
            </a:extLst>
          </p:cNvPr>
          <p:cNvGraphicFramePr>
            <a:graphicFrameLocks noGrp="1"/>
          </p:cNvGraphicFramePr>
          <p:nvPr>
            <p:ph type="tbl" sz="quarter" idx="13"/>
            <p:extLst>
              <p:ext uri="{D42A27DB-BD31-4B8C-83A1-F6EECF244321}">
                <p14:modId xmlns:p14="http://schemas.microsoft.com/office/powerpoint/2010/main" val="2582722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23937102"/>
                    </a:ext>
                  </a:extLst>
                </a:gridCol>
                <a:gridCol w="740665">
                  <a:extLst>
                    <a:ext uri="{9D8B030D-6E8A-4147-A177-3AD203B41FA5}">
                      <a16:colId xmlns:a16="http://schemas.microsoft.com/office/drawing/2014/main" val="761310828"/>
                    </a:ext>
                  </a:extLst>
                </a:gridCol>
                <a:gridCol w="411480">
                  <a:extLst>
                    <a:ext uri="{9D8B030D-6E8A-4147-A177-3AD203B41FA5}">
                      <a16:colId xmlns:a16="http://schemas.microsoft.com/office/drawing/2014/main" val="1443197381"/>
                    </a:ext>
                  </a:extLst>
                </a:gridCol>
                <a:gridCol w="740665">
                  <a:extLst>
                    <a:ext uri="{9D8B030D-6E8A-4147-A177-3AD203B41FA5}">
                      <a16:colId xmlns:a16="http://schemas.microsoft.com/office/drawing/2014/main" val="2750342177"/>
                    </a:ext>
                  </a:extLst>
                </a:gridCol>
                <a:gridCol w="411480">
                  <a:extLst>
                    <a:ext uri="{9D8B030D-6E8A-4147-A177-3AD203B41FA5}">
                      <a16:colId xmlns:a16="http://schemas.microsoft.com/office/drawing/2014/main" val="4198335658"/>
                    </a:ext>
                  </a:extLst>
                </a:gridCol>
                <a:gridCol w="411480">
                  <a:extLst>
                    <a:ext uri="{9D8B030D-6E8A-4147-A177-3AD203B41FA5}">
                      <a16:colId xmlns:a16="http://schemas.microsoft.com/office/drawing/2014/main" val="939183537"/>
                    </a:ext>
                  </a:extLst>
                </a:gridCol>
                <a:gridCol w="411480">
                  <a:extLst>
                    <a:ext uri="{9D8B030D-6E8A-4147-A177-3AD203B41FA5}">
                      <a16:colId xmlns:a16="http://schemas.microsoft.com/office/drawing/2014/main" val="1821058415"/>
                    </a:ext>
                  </a:extLst>
                </a:gridCol>
                <a:gridCol w="411480">
                  <a:extLst>
                    <a:ext uri="{9D8B030D-6E8A-4147-A177-3AD203B41FA5}">
                      <a16:colId xmlns:a16="http://schemas.microsoft.com/office/drawing/2014/main" val="3437007376"/>
                    </a:ext>
                  </a:extLst>
                </a:gridCol>
                <a:gridCol w="411480">
                  <a:extLst>
                    <a:ext uri="{9D8B030D-6E8A-4147-A177-3AD203B41FA5}">
                      <a16:colId xmlns:a16="http://schemas.microsoft.com/office/drawing/2014/main" val="1341433565"/>
                    </a:ext>
                  </a:extLst>
                </a:gridCol>
                <a:gridCol w="411480">
                  <a:extLst>
                    <a:ext uri="{9D8B030D-6E8A-4147-A177-3AD203B41FA5}">
                      <a16:colId xmlns:a16="http://schemas.microsoft.com/office/drawing/2014/main" val="1927862373"/>
                    </a:ext>
                  </a:extLst>
                </a:gridCol>
                <a:gridCol w="411480">
                  <a:extLst>
                    <a:ext uri="{9D8B030D-6E8A-4147-A177-3AD203B41FA5}">
                      <a16:colId xmlns:a16="http://schemas.microsoft.com/office/drawing/2014/main" val="3612993549"/>
                    </a:ext>
                  </a:extLst>
                </a:gridCol>
                <a:gridCol w="411480">
                  <a:extLst>
                    <a:ext uri="{9D8B030D-6E8A-4147-A177-3AD203B41FA5}">
                      <a16:colId xmlns:a16="http://schemas.microsoft.com/office/drawing/2014/main" val="219660766"/>
                    </a:ext>
                  </a:extLst>
                </a:gridCol>
                <a:gridCol w="411480">
                  <a:extLst>
                    <a:ext uri="{9D8B030D-6E8A-4147-A177-3AD203B41FA5}">
                      <a16:colId xmlns:a16="http://schemas.microsoft.com/office/drawing/2014/main" val="3593358686"/>
                    </a:ext>
                  </a:extLst>
                </a:gridCol>
                <a:gridCol w="411480">
                  <a:extLst>
                    <a:ext uri="{9D8B030D-6E8A-4147-A177-3AD203B41FA5}">
                      <a16:colId xmlns:a16="http://schemas.microsoft.com/office/drawing/2014/main" val="4023219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3104106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533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9773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8121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9313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0915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846924390"/>
                  </a:ext>
                </a:extLst>
              </a:tr>
            </a:tbl>
          </a:graphicData>
        </a:graphic>
      </p:graphicFrame>
      <p:sp>
        <p:nvSpPr>
          <p:cNvPr id="4" name="Text Placeholder 3">
            <a:extLst>
              <a:ext uri="{FF2B5EF4-FFF2-40B4-BE49-F238E27FC236}">
                <a16:creationId xmlns:a16="http://schemas.microsoft.com/office/drawing/2014/main" id="{A4F52B27-851E-44D3-8726-9709680563DE}"/>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766152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ADF5C-20FA-4E24-8522-003EF7729AFC}"/>
              </a:ext>
            </a:extLst>
          </p:cNvPr>
          <p:cNvSpPr>
            <a:spLocks noGrp="1"/>
          </p:cNvSpPr>
          <p:nvPr>
            <p:ph type="title"/>
          </p:nvPr>
        </p:nvSpPr>
        <p:spPr/>
        <p:txBody>
          <a:bodyPr/>
          <a:lstStyle/>
          <a:p>
            <a:r>
              <a:rPr lang="en-US"/>
              <a:t>Facebook Key Metrics Table | 13 groups and 33 profiles - 2 of 5</a:t>
            </a:r>
          </a:p>
        </p:txBody>
      </p:sp>
      <p:graphicFrame>
        <p:nvGraphicFramePr>
          <p:cNvPr id="5" name="Table Placeholder 4">
            <a:extLst>
              <a:ext uri="{FF2B5EF4-FFF2-40B4-BE49-F238E27FC236}">
                <a16:creationId xmlns:a16="http://schemas.microsoft.com/office/drawing/2014/main" id="{01176C86-29D7-4F11-9687-ED29D018CF40}"/>
              </a:ext>
            </a:extLst>
          </p:cNvPr>
          <p:cNvGraphicFramePr>
            <a:graphicFrameLocks noGrp="1"/>
          </p:cNvGraphicFramePr>
          <p:nvPr>
            <p:ph type="tbl" sz="quarter" idx="13"/>
            <p:extLst>
              <p:ext uri="{D42A27DB-BD31-4B8C-83A1-F6EECF244321}">
                <p14:modId xmlns:p14="http://schemas.microsoft.com/office/powerpoint/2010/main" val="352794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439420682"/>
                    </a:ext>
                  </a:extLst>
                </a:gridCol>
                <a:gridCol w="740665">
                  <a:extLst>
                    <a:ext uri="{9D8B030D-6E8A-4147-A177-3AD203B41FA5}">
                      <a16:colId xmlns:a16="http://schemas.microsoft.com/office/drawing/2014/main" val="4224974998"/>
                    </a:ext>
                  </a:extLst>
                </a:gridCol>
                <a:gridCol w="411480">
                  <a:extLst>
                    <a:ext uri="{9D8B030D-6E8A-4147-A177-3AD203B41FA5}">
                      <a16:colId xmlns:a16="http://schemas.microsoft.com/office/drawing/2014/main" val="3883343983"/>
                    </a:ext>
                  </a:extLst>
                </a:gridCol>
                <a:gridCol w="740665">
                  <a:extLst>
                    <a:ext uri="{9D8B030D-6E8A-4147-A177-3AD203B41FA5}">
                      <a16:colId xmlns:a16="http://schemas.microsoft.com/office/drawing/2014/main" val="152338655"/>
                    </a:ext>
                  </a:extLst>
                </a:gridCol>
                <a:gridCol w="411480">
                  <a:extLst>
                    <a:ext uri="{9D8B030D-6E8A-4147-A177-3AD203B41FA5}">
                      <a16:colId xmlns:a16="http://schemas.microsoft.com/office/drawing/2014/main" val="3994358425"/>
                    </a:ext>
                  </a:extLst>
                </a:gridCol>
                <a:gridCol w="411480">
                  <a:extLst>
                    <a:ext uri="{9D8B030D-6E8A-4147-A177-3AD203B41FA5}">
                      <a16:colId xmlns:a16="http://schemas.microsoft.com/office/drawing/2014/main" val="3189630911"/>
                    </a:ext>
                  </a:extLst>
                </a:gridCol>
                <a:gridCol w="411480">
                  <a:extLst>
                    <a:ext uri="{9D8B030D-6E8A-4147-A177-3AD203B41FA5}">
                      <a16:colId xmlns:a16="http://schemas.microsoft.com/office/drawing/2014/main" val="4259130754"/>
                    </a:ext>
                  </a:extLst>
                </a:gridCol>
                <a:gridCol w="411480">
                  <a:extLst>
                    <a:ext uri="{9D8B030D-6E8A-4147-A177-3AD203B41FA5}">
                      <a16:colId xmlns:a16="http://schemas.microsoft.com/office/drawing/2014/main" val="311573633"/>
                    </a:ext>
                  </a:extLst>
                </a:gridCol>
                <a:gridCol w="411480">
                  <a:extLst>
                    <a:ext uri="{9D8B030D-6E8A-4147-A177-3AD203B41FA5}">
                      <a16:colId xmlns:a16="http://schemas.microsoft.com/office/drawing/2014/main" val="3403901950"/>
                    </a:ext>
                  </a:extLst>
                </a:gridCol>
                <a:gridCol w="411480">
                  <a:extLst>
                    <a:ext uri="{9D8B030D-6E8A-4147-A177-3AD203B41FA5}">
                      <a16:colId xmlns:a16="http://schemas.microsoft.com/office/drawing/2014/main" val="1994501421"/>
                    </a:ext>
                  </a:extLst>
                </a:gridCol>
                <a:gridCol w="411480">
                  <a:extLst>
                    <a:ext uri="{9D8B030D-6E8A-4147-A177-3AD203B41FA5}">
                      <a16:colId xmlns:a16="http://schemas.microsoft.com/office/drawing/2014/main" val="4223675758"/>
                    </a:ext>
                  </a:extLst>
                </a:gridCol>
                <a:gridCol w="411480">
                  <a:extLst>
                    <a:ext uri="{9D8B030D-6E8A-4147-A177-3AD203B41FA5}">
                      <a16:colId xmlns:a16="http://schemas.microsoft.com/office/drawing/2014/main" val="1599006572"/>
                    </a:ext>
                  </a:extLst>
                </a:gridCol>
                <a:gridCol w="411480">
                  <a:extLst>
                    <a:ext uri="{9D8B030D-6E8A-4147-A177-3AD203B41FA5}">
                      <a16:colId xmlns:a16="http://schemas.microsoft.com/office/drawing/2014/main" val="2185694610"/>
                    </a:ext>
                  </a:extLst>
                </a:gridCol>
                <a:gridCol w="411480">
                  <a:extLst>
                    <a:ext uri="{9D8B030D-6E8A-4147-A177-3AD203B41FA5}">
                      <a16:colId xmlns:a16="http://schemas.microsoft.com/office/drawing/2014/main" val="1914333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2887049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(RS) 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6570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30281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GROHE 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0682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CZ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57369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1720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a:t>
                      </a:r>
                      <a:r>
                        <a:rPr kumimoji="0" lang="az-Cyrl-AZ" sz="1000" b="0" i="0" u="none" strike="noStrike" kern="1200" cap="none" spc="0" normalizeH="0" baseline="0" noProof="0">
                          <a:ln>
                            <a:noFill/>
                          </a:ln>
                          <a:solidFill>
                            <a:prstClr val="black"/>
                          </a:solidFill>
                          <a:effectLst/>
                          <a:uLnTx/>
                          <a:uFillTx/>
                          <a:latin typeface="Calibri"/>
                          <a:ea typeface="+mn-ea"/>
                          <a:cs typeface="+mn-cs"/>
                        </a:rPr>
                        <a:t>Узбекистан </a:t>
                      </a:r>
                      <a:r>
                        <a:rPr kumimoji="0" lang="en-US" sz="1000" b="0" i="0" u="none" strike="noStrike" kern="1200" cap="none" spc="0" normalizeH="0" baseline="0" noProof="0">
                          <a:ln>
                            <a:noFill/>
                          </a:ln>
                          <a:solidFill>
                            <a:prstClr val="black"/>
                          </a:solidFill>
                          <a:effectLst/>
                          <a:uLnTx/>
                          <a:uFillTx/>
                          <a:latin typeface="Calibri"/>
                          <a:ea typeface="+mn-ea"/>
                          <a:cs typeface="+mn-cs"/>
                        </a:rPr>
                        <a:t>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29629642"/>
                  </a:ext>
                </a:extLst>
              </a:tr>
            </a:tbl>
          </a:graphicData>
        </a:graphic>
      </p:graphicFrame>
      <p:sp>
        <p:nvSpPr>
          <p:cNvPr id="4" name="Text Placeholder 3">
            <a:extLst>
              <a:ext uri="{FF2B5EF4-FFF2-40B4-BE49-F238E27FC236}">
                <a16:creationId xmlns:a16="http://schemas.microsoft.com/office/drawing/2014/main" id="{E52812E5-CC81-4783-B56B-570A0193DBA8}"/>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1764241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4299D-0FD3-4159-8B75-2DF600EC4D1D}"/>
              </a:ext>
            </a:extLst>
          </p:cNvPr>
          <p:cNvSpPr>
            <a:spLocks noGrp="1"/>
          </p:cNvSpPr>
          <p:nvPr>
            <p:ph type="title"/>
          </p:nvPr>
        </p:nvSpPr>
        <p:spPr/>
        <p:txBody>
          <a:bodyPr/>
          <a:lstStyle/>
          <a:p>
            <a:r>
              <a:rPr lang="en-US"/>
              <a:t>Facebook Key Metrics Table | 13 groups and 33 profiles - 3 of 5</a:t>
            </a:r>
          </a:p>
        </p:txBody>
      </p:sp>
      <p:graphicFrame>
        <p:nvGraphicFramePr>
          <p:cNvPr id="5" name="Table Placeholder 4">
            <a:extLst>
              <a:ext uri="{FF2B5EF4-FFF2-40B4-BE49-F238E27FC236}">
                <a16:creationId xmlns:a16="http://schemas.microsoft.com/office/drawing/2014/main" id="{B9D8F9C5-B33E-46ED-8BA8-AAB631DA2BA7}"/>
              </a:ext>
            </a:extLst>
          </p:cNvPr>
          <p:cNvGraphicFramePr>
            <a:graphicFrameLocks noGrp="1"/>
          </p:cNvGraphicFramePr>
          <p:nvPr>
            <p:ph type="tbl" sz="quarter" idx="13"/>
            <p:extLst>
              <p:ext uri="{D42A27DB-BD31-4B8C-83A1-F6EECF244321}">
                <p14:modId xmlns:p14="http://schemas.microsoft.com/office/powerpoint/2010/main" val="2633954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555867123"/>
                    </a:ext>
                  </a:extLst>
                </a:gridCol>
                <a:gridCol w="740665">
                  <a:extLst>
                    <a:ext uri="{9D8B030D-6E8A-4147-A177-3AD203B41FA5}">
                      <a16:colId xmlns:a16="http://schemas.microsoft.com/office/drawing/2014/main" val="3018302548"/>
                    </a:ext>
                  </a:extLst>
                </a:gridCol>
                <a:gridCol w="411480">
                  <a:extLst>
                    <a:ext uri="{9D8B030D-6E8A-4147-A177-3AD203B41FA5}">
                      <a16:colId xmlns:a16="http://schemas.microsoft.com/office/drawing/2014/main" val="1655952272"/>
                    </a:ext>
                  </a:extLst>
                </a:gridCol>
                <a:gridCol w="740665">
                  <a:extLst>
                    <a:ext uri="{9D8B030D-6E8A-4147-A177-3AD203B41FA5}">
                      <a16:colId xmlns:a16="http://schemas.microsoft.com/office/drawing/2014/main" val="2736737320"/>
                    </a:ext>
                  </a:extLst>
                </a:gridCol>
                <a:gridCol w="411480">
                  <a:extLst>
                    <a:ext uri="{9D8B030D-6E8A-4147-A177-3AD203B41FA5}">
                      <a16:colId xmlns:a16="http://schemas.microsoft.com/office/drawing/2014/main" val="3162096565"/>
                    </a:ext>
                  </a:extLst>
                </a:gridCol>
                <a:gridCol w="411480">
                  <a:extLst>
                    <a:ext uri="{9D8B030D-6E8A-4147-A177-3AD203B41FA5}">
                      <a16:colId xmlns:a16="http://schemas.microsoft.com/office/drawing/2014/main" val="3981413843"/>
                    </a:ext>
                  </a:extLst>
                </a:gridCol>
                <a:gridCol w="411480">
                  <a:extLst>
                    <a:ext uri="{9D8B030D-6E8A-4147-A177-3AD203B41FA5}">
                      <a16:colId xmlns:a16="http://schemas.microsoft.com/office/drawing/2014/main" val="1611685876"/>
                    </a:ext>
                  </a:extLst>
                </a:gridCol>
                <a:gridCol w="411480">
                  <a:extLst>
                    <a:ext uri="{9D8B030D-6E8A-4147-A177-3AD203B41FA5}">
                      <a16:colId xmlns:a16="http://schemas.microsoft.com/office/drawing/2014/main" val="3368995796"/>
                    </a:ext>
                  </a:extLst>
                </a:gridCol>
                <a:gridCol w="411480">
                  <a:extLst>
                    <a:ext uri="{9D8B030D-6E8A-4147-A177-3AD203B41FA5}">
                      <a16:colId xmlns:a16="http://schemas.microsoft.com/office/drawing/2014/main" val="3076666604"/>
                    </a:ext>
                  </a:extLst>
                </a:gridCol>
                <a:gridCol w="411480">
                  <a:extLst>
                    <a:ext uri="{9D8B030D-6E8A-4147-A177-3AD203B41FA5}">
                      <a16:colId xmlns:a16="http://schemas.microsoft.com/office/drawing/2014/main" val="493834830"/>
                    </a:ext>
                  </a:extLst>
                </a:gridCol>
                <a:gridCol w="411480">
                  <a:extLst>
                    <a:ext uri="{9D8B030D-6E8A-4147-A177-3AD203B41FA5}">
                      <a16:colId xmlns:a16="http://schemas.microsoft.com/office/drawing/2014/main" val="3538772709"/>
                    </a:ext>
                  </a:extLst>
                </a:gridCol>
                <a:gridCol w="411480">
                  <a:extLst>
                    <a:ext uri="{9D8B030D-6E8A-4147-A177-3AD203B41FA5}">
                      <a16:colId xmlns:a16="http://schemas.microsoft.com/office/drawing/2014/main" val="625788837"/>
                    </a:ext>
                  </a:extLst>
                </a:gridCol>
                <a:gridCol w="411480">
                  <a:extLst>
                    <a:ext uri="{9D8B030D-6E8A-4147-A177-3AD203B41FA5}">
                      <a16:colId xmlns:a16="http://schemas.microsoft.com/office/drawing/2014/main" val="3718108335"/>
                    </a:ext>
                  </a:extLst>
                </a:gridCol>
                <a:gridCol w="411480">
                  <a:extLst>
                    <a:ext uri="{9D8B030D-6E8A-4147-A177-3AD203B41FA5}">
                      <a16:colId xmlns:a16="http://schemas.microsoft.com/office/drawing/2014/main" val="3290835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94031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5286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Ukraine 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9561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Slovenia 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1915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Bulgaria 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60609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ASPAC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4084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33012258"/>
                  </a:ext>
                </a:extLst>
              </a:tr>
            </a:tbl>
          </a:graphicData>
        </a:graphic>
      </p:graphicFrame>
      <p:sp>
        <p:nvSpPr>
          <p:cNvPr id="4" name="Text Placeholder 3">
            <a:extLst>
              <a:ext uri="{FF2B5EF4-FFF2-40B4-BE49-F238E27FC236}">
                <a16:creationId xmlns:a16="http://schemas.microsoft.com/office/drawing/2014/main" id="{D22937C1-8951-47DD-B79B-83C30C292F69}"/>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3120082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2A77F-BF99-43C5-A7EC-1675CEF33FC1}"/>
              </a:ext>
            </a:extLst>
          </p:cNvPr>
          <p:cNvSpPr>
            <a:spLocks noGrp="1"/>
          </p:cNvSpPr>
          <p:nvPr>
            <p:ph type="title"/>
          </p:nvPr>
        </p:nvSpPr>
        <p:spPr/>
        <p:txBody>
          <a:bodyPr/>
          <a:lstStyle/>
          <a:p>
            <a:r>
              <a:rPr lang="en-US"/>
              <a:t>Facebook Key Metrics Table | 13 groups and 33 profiles - 4 of 5</a:t>
            </a:r>
          </a:p>
        </p:txBody>
      </p:sp>
      <p:graphicFrame>
        <p:nvGraphicFramePr>
          <p:cNvPr id="5" name="Table Placeholder 4">
            <a:extLst>
              <a:ext uri="{FF2B5EF4-FFF2-40B4-BE49-F238E27FC236}">
                <a16:creationId xmlns:a16="http://schemas.microsoft.com/office/drawing/2014/main" id="{D903D3C7-879F-45FE-9EAA-09BAEC118A5E}"/>
              </a:ext>
            </a:extLst>
          </p:cNvPr>
          <p:cNvGraphicFramePr>
            <a:graphicFrameLocks noGrp="1"/>
          </p:cNvGraphicFramePr>
          <p:nvPr>
            <p:ph type="tbl" sz="quarter" idx="13"/>
            <p:extLst>
              <p:ext uri="{D42A27DB-BD31-4B8C-83A1-F6EECF244321}">
                <p14:modId xmlns:p14="http://schemas.microsoft.com/office/powerpoint/2010/main" val="2641253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949473505"/>
                    </a:ext>
                  </a:extLst>
                </a:gridCol>
                <a:gridCol w="740665">
                  <a:extLst>
                    <a:ext uri="{9D8B030D-6E8A-4147-A177-3AD203B41FA5}">
                      <a16:colId xmlns:a16="http://schemas.microsoft.com/office/drawing/2014/main" val="1983625857"/>
                    </a:ext>
                  </a:extLst>
                </a:gridCol>
                <a:gridCol w="411480">
                  <a:extLst>
                    <a:ext uri="{9D8B030D-6E8A-4147-A177-3AD203B41FA5}">
                      <a16:colId xmlns:a16="http://schemas.microsoft.com/office/drawing/2014/main" val="1713254332"/>
                    </a:ext>
                  </a:extLst>
                </a:gridCol>
                <a:gridCol w="740665">
                  <a:extLst>
                    <a:ext uri="{9D8B030D-6E8A-4147-A177-3AD203B41FA5}">
                      <a16:colId xmlns:a16="http://schemas.microsoft.com/office/drawing/2014/main" val="3747463509"/>
                    </a:ext>
                  </a:extLst>
                </a:gridCol>
                <a:gridCol w="411480">
                  <a:extLst>
                    <a:ext uri="{9D8B030D-6E8A-4147-A177-3AD203B41FA5}">
                      <a16:colId xmlns:a16="http://schemas.microsoft.com/office/drawing/2014/main" val="2988981502"/>
                    </a:ext>
                  </a:extLst>
                </a:gridCol>
                <a:gridCol w="411480">
                  <a:extLst>
                    <a:ext uri="{9D8B030D-6E8A-4147-A177-3AD203B41FA5}">
                      <a16:colId xmlns:a16="http://schemas.microsoft.com/office/drawing/2014/main" val="4064864943"/>
                    </a:ext>
                  </a:extLst>
                </a:gridCol>
                <a:gridCol w="411480">
                  <a:extLst>
                    <a:ext uri="{9D8B030D-6E8A-4147-A177-3AD203B41FA5}">
                      <a16:colId xmlns:a16="http://schemas.microsoft.com/office/drawing/2014/main" val="3413464643"/>
                    </a:ext>
                  </a:extLst>
                </a:gridCol>
                <a:gridCol w="411480">
                  <a:extLst>
                    <a:ext uri="{9D8B030D-6E8A-4147-A177-3AD203B41FA5}">
                      <a16:colId xmlns:a16="http://schemas.microsoft.com/office/drawing/2014/main" val="2254169890"/>
                    </a:ext>
                  </a:extLst>
                </a:gridCol>
                <a:gridCol w="411480">
                  <a:extLst>
                    <a:ext uri="{9D8B030D-6E8A-4147-A177-3AD203B41FA5}">
                      <a16:colId xmlns:a16="http://schemas.microsoft.com/office/drawing/2014/main" val="546871963"/>
                    </a:ext>
                  </a:extLst>
                </a:gridCol>
                <a:gridCol w="411480">
                  <a:extLst>
                    <a:ext uri="{9D8B030D-6E8A-4147-A177-3AD203B41FA5}">
                      <a16:colId xmlns:a16="http://schemas.microsoft.com/office/drawing/2014/main" val="2508277251"/>
                    </a:ext>
                  </a:extLst>
                </a:gridCol>
                <a:gridCol w="411480">
                  <a:extLst>
                    <a:ext uri="{9D8B030D-6E8A-4147-A177-3AD203B41FA5}">
                      <a16:colId xmlns:a16="http://schemas.microsoft.com/office/drawing/2014/main" val="2778636351"/>
                    </a:ext>
                  </a:extLst>
                </a:gridCol>
                <a:gridCol w="411480">
                  <a:extLst>
                    <a:ext uri="{9D8B030D-6E8A-4147-A177-3AD203B41FA5}">
                      <a16:colId xmlns:a16="http://schemas.microsoft.com/office/drawing/2014/main" val="472922910"/>
                    </a:ext>
                  </a:extLst>
                </a:gridCol>
                <a:gridCol w="411480">
                  <a:extLst>
                    <a:ext uri="{9D8B030D-6E8A-4147-A177-3AD203B41FA5}">
                      <a16:colId xmlns:a16="http://schemas.microsoft.com/office/drawing/2014/main" val="4169743788"/>
                    </a:ext>
                  </a:extLst>
                </a:gridCol>
                <a:gridCol w="411480">
                  <a:extLst>
                    <a:ext uri="{9D8B030D-6E8A-4147-A177-3AD203B41FA5}">
                      <a16:colId xmlns:a16="http://schemas.microsoft.com/office/drawing/2014/main" val="2124669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59545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MEA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21050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6514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9091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6161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Canada 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4542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47193108"/>
                  </a:ext>
                </a:extLst>
              </a:tr>
            </a:tbl>
          </a:graphicData>
        </a:graphic>
      </p:graphicFrame>
      <p:sp>
        <p:nvSpPr>
          <p:cNvPr id="4" name="Text Placeholder 3">
            <a:extLst>
              <a:ext uri="{FF2B5EF4-FFF2-40B4-BE49-F238E27FC236}">
                <a16:creationId xmlns:a16="http://schemas.microsoft.com/office/drawing/2014/main" id="{9B774A89-4240-4B83-B1EE-661117DB9136}"/>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367769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6975A-126C-4D9D-B4FA-5BCC93F75898}"/>
              </a:ext>
            </a:extLst>
          </p:cNvPr>
          <p:cNvSpPr>
            <a:spLocks noGrp="1"/>
          </p:cNvSpPr>
          <p:nvPr>
            <p:ph type="title"/>
          </p:nvPr>
        </p:nvSpPr>
        <p:spPr/>
        <p:txBody>
          <a:bodyPr/>
          <a:lstStyle/>
          <a:p>
            <a:r>
              <a:rPr lang="en-US"/>
              <a:t>Facebook Key Metrics Table | 13 groups and 33 profiles - 5 of 5</a:t>
            </a:r>
          </a:p>
        </p:txBody>
      </p:sp>
      <p:graphicFrame>
        <p:nvGraphicFramePr>
          <p:cNvPr id="5" name="Table Placeholder 4">
            <a:extLst>
              <a:ext uri="{FF2B5EF4-FFF2-40B4-BE49-F238E27FC236}">
                <a16:creationId xmlns:a16="http://schemas.microsoft.com/office/drawing/2014/main" id="{E092E1DB-3776-4BED-8898-6346BC2C420D}"/>
              </a:ext>
            </a:extLst>
          </p:cNvPr>
          <p:cNvGraphicFramePr>
            <a:graphicFrameLocks noGrp="1"/>
          </p:cNvGraphicFramePr>
          <p:nvPr>
            <p:ph type="tbl" sz="quarter" idx="13"/>
            <p:extLst>
              <p:ext uri="{D42A27DB-BD31-4B8C-83A1-F6EECF244321}">
                <p14:modId xmlns:p14="http://schemas.microsoft.com/office/powerpoint/2010/main" val="3474600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671738018"/>
                    </a:ext>
                  </a:extLst>
                </a:gridCol>
                <a:gridCol w="740665">
                  <a:extLst>
                    <a:ext uri="{9D8B030D-6E8A-4147-A177-3AD203B41FA5}">
                      <a16:colId xmlns:a16="http://schemas.microsoft.com/office/drawing/2014/main" val="3507663761"/>
                    </a:ext>
                  </a:extLst>
                </a:gridCol>
                <a:gridCol w="411480">
                  <a:extLst>
                    <a:ext uri="{9D8B030D-6E8A-4147-A177-3AD203B41FA5}">
                      <a16:colId xmlns:a16="http://schemas.microsoft.com/office/drawing/2014/main" val="2282313455"/>
                    </a:ext>
                  </a:extLst>
                </a:gridCol>
                <a:gridCol w="740665">
                  <a:extLst>
                    <a:ext uri="{9D8B030D-6E8A-4147-A177-3AD203B41FA5}">
                      <a16:colId xmlns:a16="http://schemas.microsoft.com/office/drawing/2014/main" val="2178607469"/>
                    </a:ext>
                  </a:extLst>
                </a:gridCol>
                <a:gridCol w="411480">
                  <a:extLst>
                    <a:ext uri="{9D8B030D-6E8A-4147-A177-3AD203B41FA5}">
                      <a16:colId xmlns:a16="http://schemas.microsoft.com/office/drawing/2014/main" val="2419926660"/>
                    </a:ext>
                  </a:extLst>
                </a:gridCol>
                <a:gridCol w="411480">
                  <a:extLst>
                    <a:ext uri="{9D8B030D-6E8A-4147-A177-3AD203B41FA5}">
                      <a16:colId xmlns:a16="http://schemas.microsoft.com/office/drawing/2014/main" val="3234092115"/>
                    </a:ext>
                  </a:extLst>
                </a:gridCol>
                <a:gridCol w="411480">
                  <a:extLst>
                    <a:ext uri="{9D8B030D-6E8A-4147-A177-3AD203B41FA5}">
                      <a16:colId xmlns:a16="http://schemas.microsoft.com/office/drawing/2014/main" val="1593401201"/>
                    </a:ext>
                  </a:extLst>
                </a:gridCol>
                <a:gridCol w="411480">
                  <a:extLst>
                    <a:ext uri="{9D8B030D-6E8A-4147-A177-3AD203B41FA5}">
                      <a16:colId xmlns:a16="http://schemas.microsoft.com/office/drawing/2014/main" val="2240775883"/>
                    </a:ext>
                  </a:extLst>
                </a:gridCol>
                <a:gridCol w="411480">
                  <a:extLst>
                    <a:ext uri="{9D8B030D-6E8A-4147-A177-3AD203B41FA5}">
                      <a16:colId xmlns:a16="http://schemas.microsoft.com/office/drawing/2014/main" val="4092881746"/>
                    </a:ext>
                  </a:extLst>
                </a:gridCol>
                <a:gridCol w="411480">
                  <a:extLst>
                    <a:ext uri="{9D8B030D-6E8A-4147-A177-3AD203B41FA5}">
                      <a16:colId xmlns:a16="http://schemas.microsoft.com/office/drawing/2014/main" val="2865680824"/>
                    </a:ext>
                  </a:extLst>
                </a:gridCol>
                <a:gridCol w="411480">
                  <a:extLst>
                    <a:ext uri="{9D8B030D-6E8A-4147-A177-3AD203B41FA5}">
                      <a16:colId xmlns:a16="http://schemas.microsoft.com/office/drawing/2014/main" val="12178519"/>
                    </a:ext>
                  </a:extLst>
                </a:gridCol>
                <a:gridCol w="411480">
                  <a:extLst>
                    <a:ext uri="{9D8B030D-6E8A-4147-A177-3AD203B41FA5}">
                      <a16:colId xmlns:a16="http://schemas.microsoft.com/office/drawing/2014/main" val="712876640"/>
                    </a:ext>
                  </a:extLst>
                </a:gridCol>
                <a:gridCol w="411480">
                  <a:extLst>
                    <a:ext uri="{9D8B030D-6E8A-4147-A177-3AD203B41FA5}">
                      <a16:colId xmlns:a16="http://schemas.microsoft.com/office/drawing/2014/main" val="1443200020"/>
                    </a:ext>
                  </a:extLst>
                </a:gridCol>
                <a:gridCol w="411480">
                  <a:extLst>
                    <a:ext uri="{9D8B030D-6E8A-4147-A177-3AD203B41FA5}">
                      <a16:colId xmlns:a16="http://schemas.microsoft.com/office/drawing/2014/main" val="2426422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3887211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GROHE 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43102275"/>
                  </a:ext>
                </a:extLst>
              </a:tr>
            </a:tbl>
          </a:graphicData>
        </a:graphic>
      </p:graphicFrame>
      <p:sp>
        <p:nvSpPr>
          <p:cNvPr id="4" name="Text Placeholder 3">
            <a:extLst>
              <a:ext uri="{FF2B5EF4-FFF2-40B4-BE49-F238E27FC236}">
                <a16:creationId xmlns:a16="http://schemas.microsoft.com/office/drawing/2014/main" id="{2A9918C5-54F8-472C-A0E1-1EA3860C5249}"/>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88276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EF742-A666-4107-908F-5FF657E8369E}"/>
              </a:ext>
            </a:extLst>
          </p:cNvPr>
          <p:cNvSpPr>
            <a:spLocks noGrp="1"/>
          </p:cNvSpPr>
          <p:nvPr>
            <p:ph type="title"/>
          </p:nvPr>
        </p:nvSpPr>
        <p:spPr/>
        <p:txBody>
          <a:bodyPr/>
          <a:lstStyle/>
          <a:p>
            <a:r>
              <a:rPr lang="en-US"/>
              <a:t>Overall Top Posts Table | 13 groups and 33 profiles - 1 of 8</a:t>
            </a:r>
          </a:p>
        </p:txBody>
      </p:sp>
      <p:graphicFrame>
        <p:nvGraphicFramePr>
          <p:cNvPr id="5" name="Table Placeholder 4">
            <a:extLst>
              <a:ext uri="{FF2B5EF4-FFF2-40B4-BE49-F238E27FC236}">
                <a16:creationId xmlns:a16="http://schemas.microsoft.com/office/drawing/2014/main" id="{7302C401-148B-4951-893E-F241AAFCCE69}"/>
              </a:ext>
            </a:extLst>
          </p:cNvPr>
          <p:cNvGraphicFramePr>
            <a:graphicFrameLocks noGrp="1"/>
          </p:cNvGraphicFramePr>
          <p:nvPr>
            <p:ph type="tbl" sz="quarter" idx="13"/>
            <p:extLst>
              <p:ext uri="{D42A27DB-BD31-4B8C-83A1-F6EECF244321}">
                <p14:modId xmlns:p14="http://schemas.microsoft.com/office/powerpoint/2010/main" val="1253020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57150710"/>
                    </a:ext>
                  </a:extLst>
                </a:gridCol>
                <a:gridCol w="1645920">
                  <a:extLst>
                    <a:ext uri="{9D8B030D-6E8A-4147-A177-3AD203B41FA5}">
                      <a16:colId xmlns:a16="http://schemas.microsoft.com/office/drawing/2014/main" val="2686099492"/>
                    </a:ext>
                  </a:extLst>
                </a:gridCol>
                <a:gridCol w="740664">
                  <a:extLst>
                    <a:ext uri="{9D8B030D-6E8A-4147-A177-3AD203B41FA5}">
                      <a16:colId xmlns:a16="http://schemas.microsoft.com/office/drawing/2014/main" val="1606752434"/>
                    </a:ext>
                  </a:extLst>
                </a:gridCol>
                <a:gridCol w="740664">
                  <a:extLst>
                    <a:ext uri="{9D8B030D-6E8A-4147-A177-3AD203B41FA5}">
                      <a16:colId xmlns:a16="http://schemas.microsoft.com/office/drawing/2014/main" val="3665034824"/>
                    </a:ext>
                  </a:extLst>
                </a:gridCol>
                <a:gridCol w="740664">
                  <a:extLst>
                    <a:ext uri="{9D8B030D-6E8A-4147-A177-3AD203B41FA5}">
                      <a16:colId xmlns:a16="http://schemas.microsoft.com/office/drawing/2014/main" val="3223694610"/>
                    </a:ext>
                  </a:extLst>
                </a:gridCol>
                <a:gridCol w="740664">
                  <a:extLst>
                    <a:ext uri="{9D8B030D-6E8A-4147-A177-3AD203B41FA5}">
                      <a16:colId xmlns:a16="http://schemas.microsoft.com/office/drawing/2014/main" val="525248592"/>
                    </a:ext>
                  </a:extLst>
                </a:gridCol>
                <a:gridCol w="740664">
                  <a:extLst>
                    <a:ext uri="{9D8B030D-6E8A-4147-A177-3AD203B41FA5}">
                      <a16:colId xmlns:a16="http://schemas.microsoft.com/office/drawing/2014/main" val="165641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376242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- 2026-01-28 10:03:48</a:t>
                      </a:r>
                      <a:r>
                        <a:rPr kumimoji="0" lang="en-US" sz="1000" b="0" i="0" u="none" strike="noStrike" kern="1200" cap="none" spc="0" normalizeH="0" baseline="0" noProof="0">
                          <a:ln>
                            <a:noFill/>
                          </a:ln>
                          <a:solidFill>
                            <a:prstClr val="black"/>
                          </a:solidFill>
                          <a:effectLst/>
                          <a:uLnTx/>
                          <a:uFillTx/>
                          <a:latin typeface="Calibri"/>
                          <a:ea typeface="+mn-ea"/>
                          <a:cs typeface="+mn-cs"/>
                        </a:rPr>
                        <a:t>
 Good design isn’t just what you see, it’s what you feel every time you turn on the tap. Inside the GROHE Essence mixer, a GROHE Aqua Intelligence® technology brings precision to daily life. The GROHE SilkMove cartridge is built from 33 finely tuned parts that guide the flow and temperature of water with total ease. Every turn feels just as smooth years later as it did on the very first day.
It’s the kind of smart faucet technology that quietly does its job, turning daily habits into small, satisfying moments that never lose their ease. The technology stays hidden, but its reliability shows every time you use it.
#GROHE #HeartOfYourBathroom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https://quintly-eu-image-storage.s3.amazonaws.com/b3cb1695bd97cb1060a3f2a41e2671e5/d4cdeeba5349061ceba50b773feafbc0.jpg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0.1010 %</a:t>
                      </a:r>
                    </a:p>
                  </a:txBody>
                  <a:tcPr/>
                </a:tc>
                <a:extLst>
                  <a:ext uri="{0D108BD9-81ED-4DB2-BD59-A6C34878D82A}">
                    <a16:rowId xmlns:a16="http://schemas.microsoft.com/office/drawing/2014/main" val="3283246959"/>
                  </a:ext>
                </a:extLst>
              </a:tr>
            </a:tbl>
          </a:graphicData>
        </a:graphic>
      </p:graphicFrame>
      <p:sp>
        <p:nvSpPr>
          <p:cNvPr id="4" name="Text Placeholder 3">
            <a:extLst>
              <a:ext uri="{FF2B5EF4-FFF2-40B4-BE49-F238E27FC236}">
                <a16:creationId xmlns:a16="http://schemas.microsoft.com/office/drawing/2014/main" id="{5571712D-422B-41AE-AEDD-02E1DFE91236}"/>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324400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CA793-B4FF-44BC-A2B0-DE3A3C30C4D6}"/>
              </a:ext>
            </a:extLst>
          </p:cNvPr>
          <p:cNvSpPr>
            <a:spLocks noGrp="1"/>
          </p:cNvSpPr>
          <p:nvPr>
            <p:ph type="title"/>
          </p:nvPr>
        </p:nvSpPr>
        <p:spPr/>
        <p:txBody>
          <a:bodyPr/>
          <a:lstStyle/>
          <a:p>
            <a:r>
              <a:rPr lang="en-US"/>
              <a:t>Overall Top Posts Table | 13 groups and 33 profiles - 2 of 8</a:t>
            </a:r>
          </a:p>
        </p:txBody>
      </p:sp>
      <p:graphicFrame>
        <p:nvGraphicFramePr>
          <p:cNvPr id="5" name="Table Placeholder 4">
            <a:extLst>
              <a:ext uri="{FF2B5EF4-FFF2-40B4-BE49-F238E27FC236}">
                <a16:creationId xmlns:a16="http://schemas.microsoft.com/office/drawing/2014/main" id="{51544D49-E8B7-4E3F-B71C-732E9B5E416B}"/>
              </a:ext>
            </a:extLst>
          </p:cNvPr>
          <p:cNvGraphicFramePr>
            <a:graphicFrameLocks noGrp="1"/>
          </p:cNvGraphicFramePr>
          <p:nvPr>
            <p:ph type="tbl" sz="quarter" idx="13"/>
            <p:extLst>
              <p:ext uri="{D42A27DB-BD31-4B8C-83A1-F6EECF244321}">
                <p14:modId xmlns:p14="http://schemas.microsoft.com/office/powerpoint/2010/main" val="1713891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46672389"/>
                    </a:ext>
                  </a:extLst>
                </a:gridCol>
                <a:gridCol w="1645920">
                  <a:extLst>
                    <a:ext uri="{9D8B030D-6E8A-4147-A177-3AD203B41FA5}">
                      <a16:colId xmlns:a16="http://schemas.microsoft.com/office/drawing/2014/main" val="1519607721"/>
                    </a:ext>
                  </a:extLst>
                </a:gridCol>
                <a:gridCol w="740664">
                  <a:extLst>
                    <a:ext uri="{9D8B030D-6E8A-4147-A177-3AD203B41FA5}">
                      <a16:colId xmlns:a16="http://schemas.microsoft.com/office/drawing/2014/main" val="3049177972"/>
                    </a:ext>
                  </a:extLst>
                </a:gridCol>
                <a:gridCol w="740664">
                  <a:extLst>
                    <a:ext uri="{9D8B030D-6E8A-4147-A177-3AD203B41FA5}">
                      <a16:colId xmlns:a16="http://schemas.microsoft.com/office/drawing/2014/main" val="883350967"/>
                    </a:ext>
                  </a:extLst>
                </a:gridCol>
                <a:gridCol w="740664">
                  <a:extLst>
                    <a:ext uri="{9D8B030D-6E8A-4147-A177-3AD203B41FA5}">
                      <a16:colId xmlns:a16="http://schemas.microsoft.com/office/drawing/2014/main" val="4237953944"/>
                    </a:ext>
                  </a:extLst>
                </a:gridCol>
                <a:gridCol w="740664">
                  <a:extLst>
                    <a:ext uri="{9D8B030D-6E8A-4147-A177-3AD203B41FA5}">
                      <a16:colId xmlns:a16="http://schemas.microsoft.com/office/drawing/2014/main" val="1792182275"/>
                    </a:ext>
                  </a:extLst>
                </a:gridCol>
                <a:gridCol w="740664">
                  <a:extLst>
                    <a:ext uri="{9D8B030D-6E8A-4147-A177-3AD203B41FA5}">
                      <a16:colId xmlns:a16="http://schemas.microsoft.com/office/drawing/2014/main" val="2398250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72020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- 2026-03-17 11:00:37</a:t>
                      </a:r>
                      <a:r>
                        <a:rPr kumimoji="0" lang="en-US" sz="1000" b="0" i="0" u="none" strike="noStrike" kern="1200" cap="none" spc="0" normalizeH="0" baseline="0" noProof="0">
                          <a:ln>
                            <a:noFill/>
                          </a:ln>
                          <a:solidFill>
                            <a:prstClr val="black"/>
                          </a:solidFill>
                          <a:effectLst/>
                          <a:uLnTx/>
                          <a:uFillTx/>
                          <a:latin typeface="Calibri"/>
                          <a:ea typeface="+mn-ea"/>
                          <a:cs typeface="+mn-cs"/>
                        </a:rPr>
                        <a:t>
 At GROHE, every innovation is designed to enhance the way you experience water. From the first drop to the last, we deliver Pure Freude an Wasser—pure joy of water. 
By adopting a consumer-centric approach and combining deep insights with German engineering, we develop industry-leading innovations and proprietary technologies that provide tangible benefits, enhancing everyday life and elevating every water experience. With GROHE Aqua Intelligence®, the five elements of our technology work seamlessly together to make each interaction with water effortless, safe, and precise. 
Explore how GROHE Aqua Intelligence® brings every element together at the LIXIL Experience Center
#WithGROHE #Bathroom #Relax #Sustainable #Technology #GROHE #GROHEFamily #Essentials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https://quintly-eu-image-storage.s3.amazonaws.com/5910669e30d6504b715072db79407ae3/3280862fde26fa354b46ba55cda13c8b.jpg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0.0067 %</a:t>
                      </a:r>
                    </a:p>
                  </a:txBody>
                  <a:tcPr/>
                </a:tc>
                <a:extLst>
                  <a:ext uri="{0D108BD9-81ED-4DB2-BD59-A6C34878D82A}">
                    <a16:rowId xmlns:a16="http://schemas.microsoft.com/office/drawing/2014/main" val="3432011552"/>
                  </a:ext>
                </a:extLst>
              </a:tr>
            </a:tbl>
          </a:graphicData>
        </a:graphic>
      </p:graphicFrame>
      <p:sp>
        <p:nvSpPr>
          <p:cNvPr id="4" name="Text Placeholder 3">
            <a:extLst>
              <a:ext uri="{FF2B5EF4-FFF2-40B4-BE49-F238E27FC236}">
                <a16:creationId xmlns:a16="http://schemas.microsoft.com/office/drawing/2014/main" id="{33AA9F4B-0EDD-43C5-8A69-D49B71A52CA7}"/>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303672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30D5A-F8FE-4E76-9653-0FA253C18325}"/>
              </a:ext>
            </a:extLst>
          </p:cNvPr>
          <p:cNvSpPr>
            <a:spLocks noGrp="1"/>
          </p:cNvSpPr>
          <p:nvPr>
            <p:ph type="title"/>
          </p:nvPr>
        </p:nvSpPr>
        <p:spPr/>
        <p:txBody>
          <a:bodyPr/>
          <a:lstStyle/>
          <a:p>
            <a:r>
              <a:rPr lang="en-US"/>
              <a:t>Overall Top Posts Table | 13 groups and 33 profiles - 3 of 8</a:t>
            </a:r>
          </a:p>
        </p:txBody>
      </p:sp>
      <p:graphicFrame>
        <p:nvGraphicFramePr>
          <p:cNvPr id="5" name="Table Placeholder 4">
            <a:extLst>
              <a:ext uri="{FF2B5EF4-FFF2-40B4-BE49-F238E27FC236}">
                <a16:creationId xmlns:a16="http://schemas.microsoft.com/office/drawing/2014/main" id="{C70983E5-BB92-4CEA-AD53-7ABE80F544BA}"/>
              </a:ext>
            </a:extLst>
          </p:cNvPr>
          <p:cNvGraphicFramePr>
            <a:graphicFrameLocks noGrp="1"/>
          </p:cNvGraphicFramePr>
          <p:nvPr>
            <p:ph type="tbl" sz="quarter" idx="13"/>
            <p:extLst>
              <p:ext uri="{D42A27DB-BD31-4B8C-83A1-F6EECF244321}">
                <p14:modId xmlns:p14="http://schemas.microsoft.com/office/powerpoint/2010/main" val="419607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27516986"/>
                    </a:ext>
                  </a:extLst>
                </a:gridCol>
                <a:gridCol w="1645920">
                  <a:extLst>
                    <a:ext uri="{9D8B030D-6E8A-4147-A177-3AD203B41FA5}">
                      <a16:colId xmlns:a16="http://schemas.microsoft.com/office/drawing/2014/main" val="301079348"/>
                    </a:ext>
                  </a:extLst>
                </a:gridCol>
                <a:gridCol w="740664">
                  <a:extLst>
                    <a:ext uri="{9D8B030D-6E8A-4147-A177-3AD203B41FA5}">
                      <a16:colId xmlns:a16="http://schemas.microsoft.com/office/drawing/2014/main" val="1815415627"/>
                    </a:ext>
                  </a:extLst>
                </a:gridCol>
                <a:gridCol w="740664">
                  <a:extLst>
                    <a:ext uri="{9D8B030D-6E8A-4147-A177-3AD203B41FA5}">
                      <a16:colId xmlns:a16="http://schemas.microsoft.com/office/drawing/2014/main" val="2235037777"/>
                    </a:ext>
                  </a:extLst>
                </a:gridCol>
                <a:gridCol w="740664">
                  <a:extLst>
                    <a:ext uri="{9D8B030D-6E8A-4147-A177-3AD203B41FA5}">
                      <a16:colId xmlns:a16="http://schemas.microsoft.com/office/drawing/2014/main" val="323275920"/>
                    </a:ext>
                  </a:extLst>
                </a:gridCol>
                <a:gridCol w="740664">
                  <a:extLst>
                    <a:ext uri="{9D8B030D-6E8A-4147-A177-3AD203B41FA5}">
                      <a16:colId xmlns:a16="http://schemas.microsoft.com/office/drawing/2014/main" val="4045771639"/>
                    </a:ext>
                  </a:extLst>
                </a:gridCol>
                <a:gridCol w="740664">
                  <a:extLst>
                    <a:ext uri="{9D8B030D-6E8A-4147-A177-3AD203B41FA5}">
                      <a16:colId xmlns:a16="http://schemas.microsoft.com/office/drawing/2014/main" val="2702370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86728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grohe_global - 2026-03-25 08:36:53</a:t>
                      </a:r>
                      <a:r>
                        <a:rPr kumimoji="0" lang="en-US" sz="1000" b="0" i="0" u="none" strike="noStrike" kern="1200" cap="none" spc="0" normalizeH="0" baseline="0" noProof="0">
                          <a:ln>
                            <a:noFill/>
                          </a:ln>
                          <a:solidFill>
                            <a:prstClr val="black"/>
                          </a:solidFill>
                          <a:effectLst/>
                          <a:uLnTx/>
                          <a:uFillTx/>
                          <a:latin typeface="Calibri"/>
                          <a:ea typeface="+mn-ea"/>
                          <a:cs typeface="+mn-cs"/>
                        </a:rPr>
                        <a:t>
 #HomeStory Where water, light and architecture converge, LIXIL’s Chief Design and Brand Identity Officer &amp; Executive Vice President, Paul Flowers (paul.flowers72), opens the doors to his lakeside Cotswolds home.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Cantilevered above the tranquil lake, the architecture engages with its surroundings, creating a biophilic sanctuary that seamlessly blurs the line between inside and out.</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subtle, restrained material palette lets water take centre stage. With GROHE’s Essence collection – featuring Aqua Intelligence and SilkMove technology – every interaction with water unfolds as a sensorial experience.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true reflection of GROHE’s guiding principle: “Pure Freude an Wasser” – the pure joy of water.</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#BiophilicLiving #LIXIL</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Photography by taranwilkhu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-2.cdninstagram.com/v/t51.82787-15/656370974_18404844607181621_9020561748095497238_n.jpg?stp=dst-jpg_e35_tt6&amp;_nc_cat=109&amp;ccb=7-5&amp;_nc_sid=18de74&amp;efg=eyJlZmdfdGFnIjoiQ0FST1VTRUxfSVRFTS5iZXN0X2ltYWdlX3VybGdlbi5DMyJ9&amp;_nc_ohc=Jo6Z5KjHAd8Q7kNvwHWCntH&amp;_nc_oc=AdoL_ENRL6K3JXzAFaQOmoNbZFBnPlZX4dsj8NBf2jY49GkV5RHJ23kn2FOpimsvtBc&amp;_nc_zt=23&amp;_nc_ht=scontent-fra5-2.cdninstagram.com&amp;edm=AL-3X8kEAAAA&amp;_nc_gid=a-UI5ht1gHUBpU8-KjGn1Q&amp;oh=00_Af94rGshUh3gaF7vOtTynr-a9uSzNo1lwESSxZowE8LmHQ&amp;oe=6A23E0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0.0912 %</a:t>
                      </a:r>
                    </a:p>
                  </a:txBody>
                  <a:tcPr/>
                </a:tc>
                <a:extLst>
                  <a:ext uri="{0D108BD9-81ED-4DB2-BD59-A6C34878D82A}">
                    <a16:rowId xmlns:a16="http://schemas.microsoft.com/office/drawing/2014/main" val="1798255461"/>
                  </a:ext>
                </a:extLst>
              </a:tr>
            </a:tbl>
          </a:graphicData>
        </a:graphic>
      </p:graphicFrame>
      <p:sp>
        <p:nvSpPr>
          <p:cNvPr id="4" name="Text Placeholder 3">
            <a:extLst>
              <a:ext uri="{FF2B5EF4-FFF2-40B4-BE49-F238E27FC236}">
                <a16:creationId xmlns:a16="http://schemas.microsoft.com/office/drawing/2014/main" id="{F33E3260-24BD-47F2-BB06-EBC67891A148}"/>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3138683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599B-9354-4B2B-9796-EA7B0B4BFD10}"/>
              </a:ext>
            </a:extLst>
          </p:cNvPr>
          <p:cNvSpPr>
            <a:spLocks noGrp="1"/>
          </p:cNvSpPr>
          <p:nvPr>
            <p:ph type="title"/>
          </p:nvPr>
        </p:nvSpPr>
        <p:spPr/>
        <p:txBody>
          <a:bodyPr/>
          <a:lstStyle/>
          <a:p>
            <a:r>
              <a:rPr lang="en-US"/>
              <a:t>Overall Top Posts Table | 13 groups and 33 profiles - 4 of 8</a:t>
            </a:r>
          </a:p>
        </p:txBody>
      </p:sp>
      <p:graphicFrame>
        <p:nvGraphicFramePr>
          <p:cNvPr id="5" name="Table Placeholder 4">
            <a:extLst>
              <a:ext uri="{FF2B5EF4-FFF2-40B4-BE49-F238E27FC236}">
                <a16:creationId xmlns:a16="http://schemas.microsoft.com/office/drawing/2014/main" id="{21548E6A-3AF5-414E-B168-FC855759B0FD}"/>
              </a:ext>
            </a:extLst>
          </p:cNvPr>
          <p:cNvGraphicFramePr>
            <a:graphicFrameLocks noGrp="1"/>
          </p:cNvGraphicFramePr>
          <p:nvPr>
            <p:ph type="tbl" sz="quarter" idx="13"/>
            <p:extLst>
              <p:ext uri="{D42A27DB-BD31-4B8C-83A1-F6EECF244321}">
                <p14:modId xmlns:p14="http://schemas.microsoft.com/office/powerpoint/2010/main" val="33170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26573291"/>
                    </a:ext>
                  </a:extLst>
                </a:gridCol>
                <a:gridCol w="1645920">
                  <a:extLst>
                    <a:ext uri="{9D8B030D-6E8A-4147-A177-3AD203B41FA5}">
                      <a16:colId xmlns:a16="http://schemas.microsoft.com/office/drawing/2014/main" val="3560757221"/>
                    </a:ext>
                  </a:extLst>
                </a:gridCol>
                <a:gridCol w="740664">
                  <a:extLst>
                    <a:ext uri="{9D8B030D-6E8A-4147-A177-3AD203B41FA5}">
                      <a16:colId xmlns:a16="http://schemas.microsoft.com/office/drawing/2014/main" val="1264151091"/>
                    </a:ext>
                  </a:extLst>
                </a:gridCol>
                <a:gridCol w="740664">
                  <a:extLst>
                    <a:ext uri="{9D8B030D-6E8A-4147-A177-3AD203B41FA5}">
                      <a16:colId xmlns:a16="http://schemas.microsoft.com/office/drawing/2014/main" val="1322527858"/>
                    </a:ext>
                  </a:extLst>
                </a:gridCol>
                <a:gridCol w="740664">
                  <a:extLst>
                    <a:ext uri="{9D8B030D-6E8A-4147-A177-3AD203B41FA5}">
                      <a16:colId xmlns:a16="http://schemas.microsoft.com/office/drawing/2014/main" val="2980436273"/>
                    </a:ext>
                  </a:extLst>
                </a:gridCol>
                <a:gridCol w="740664">
                  <a:extLst>
                    <a:ext uri="{9D8B030D-6E8A-4147-A177-3AD203B41FA5}">
                      <a16:colId xmlns:a16="http://schemas.microsoft.com/office/drawing/2014/main" val="1052004727"/>
                    </a:ext>
                  </a:extLst>
                </a:gridCol>
                <a:gridCol w="740664">
                  <a:extLst>
                    <a:ext uri="{9D8B030D-6E8A-4147-A177-3AD203B41FA5}">
                      <a16:colId xmlns:a16="http://schemas.microsoft.com/office/drawing/2014/main" val="3049847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808270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lixilglobaldesign - 2026-03-05 15:09:38</a:t>
                      </a:r>
                      <a:r>
                        <a:rPr kumimoji="0" lang="en-US" sz="1000" b="0" i="0" u="none" strike="noStrike" kern="1200" cap="none" spc="0" normalizeH="0" baseline="0" noProof="0">
                          <a:ln>
                            <a:noFill/>
                          </a:ln>
                          <a:solidFill>
                            <a:prstClr val="black"/>
                          </a:solidFill>
                          <a:effectLst/>
                          <a:uLnTx/>
                          <a:uFillTx/>
                          <a:latin typeface="Calibri"/>
                          <a:ea typeface="+mn-ea"/>
                          <a:cs typeface="+mn-cs"/>
                        </a:rPr>
                        <a:t>
 Inside the GROHE Essence faucet, GROHE Aqua Intelligence® delivers precision, the SilkMove cartridge, engineered from 33 finely tuned components, ensures effortless control of water flow and temperature.
Smart technology, built to endure.
#GROHE #LIXIL #LIXILGLOBALDESIGN #AquaIntelligence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v/t51.71878-15/643619009_1226537866352346_7232828910127014692_n.jpg?stp=dst-jpg_e35_tt6&amp;_nc_cat=104&amp;ccb=7-5&amp;_nc_sid=18de74&amp;efg=eyJlZmdfdGFnIjoiQ0FST1VTRUxfSVRFTS5iZXN0X2ltYWdlX3VybGdlbi5DMiJ9&amp;_nc_ohc=T0ArGtlJefoQ7kNvwH5tCn9&amp;_nc_oc=AdoCY5oHJFEgPj8ED4vIbBjH3e5B2tiQF96IT8hka9PqrgRG6gbP-qGL3jeY39Qw_Po&amp;_nc_zt=23&amp;_nc_ht=scontent-fra3-2.cdninstagram.com&amp;edm=AL-3X8kEAAAA&amp;_nc_gid=MKpovzW8aw4l1q8_GTH1CA&amp;oh=00_Af7cy_hA3PocduaMf-LZTa6L-FeVC7vFuonqHOXPUGy6kw&amp;oe=6A1924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0.2109 %</a:t>
                      </a:r>
                    </a:p>
                  </a:txBody>
                  <a:tcPr/>
                </a:tc>
                <a:extLst>
                  <a:ext uri="{0D108BD9-81ED-4DB2-BD59-A6C34878D82A}">
                    <a16:rowId xmlns:a16="http://schemas.microsoft.com/office/drawing/2014/main" val="2162465299"/>
                  </a:ext>
                </a:extLst>
              </a:tr>
            </a:tbl>
          </a:graphicData>
        </a:graphic>
      </p:graphicFrame>
      <p:sp>
        <p:nvSpPr>
          <p:cNvPr id="4" name="Text Placeholder 3">
            <a:extLst>
              <a:ext uri="{FF2B5EF4-FFF2-40B4-BE49-F238E27FC236}">
                <a16:creationId xmlns:a16="http://schemas.microsoft.com/office/drawing/2014/main" id="{0F935507-7DFD-4579-BCA3-3305C0C2C423}"/>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1795617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9AC26-DEA7-4647-A28E-7CD9C57BE7F9}"/>
              </a:ext>
            </a:extLst>
          </p:cNvPr>
          <p:cNvSpPr>
            <a:spLocks noGrp="1"/>
          </p:cNvSpPr>
          <p:nvPr>
            <p:ph type="title"/>
          </p:nvPr>
        </p:nvSpPr>
        <p:spPr/>
        <p:txBody>
          <a:bodyPr/>
          <a:lstStyle/>
          <a:p>
            <a:r>
              <a:rPr lang="en-US"/>
              <a:t>Overall Top Posts Table | 13 groups and 33 profiles - 5 of 8</a:t>
            </a:r>
          </a:p>
        </p:txBody>
      </p:sp>
      <p:graphicFrame>
        <p:nvGraphicFramePr>
          <p:cNvPr id="5" name="Table Placeholder 4">
            <a:extLst>
              <a:ext uri="{FF2B5EF4-FFF2-40B4-BE49-F238E27FC236}">
                <a16:creationId xmlns:a16="http://schemas.microsoft.com/office/drawing/2014/main" id="{06992D22-411F-4F08-B527-14B93B985F8B}"/>
              </a:ext>
            </a:extLst>
          </p:cNvPr>
          <p:cNvGraphicFramePr>
            <a:graphicFrameLocks noGrp="1"/>
          </p:cNvGraphicFramePr>
          <p:nvPr>
            <p:ph type="tbl" sz="quarter" idx="13"/>
            <p:extLst>
              <p:ext uri="{D42A27DB-BD31-4B8C-83A1-F6EECF244321}">
                <p14:modId xmlns:p14="http://schemas.microsoft.com/office/powerpoint/2010/main" val="124520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88684721"/>
                    </a:ext>
                  </a:extLst>
                </a:gridCol>
                <a:gridCol w="1645920">
                  <a:extLst>
                    <a:ext uri="{9D8B030D-6E8A-4147-A177-3AD203B41FA5}">
                      <a16:colId xmlns:a16="http://schemas.microsoft.com/office/drawing/2014/main" val="2999883852"/>
                    </a:ext>
                  </a:extLst>
                </a:gridCol>
                <a:gridCol w="740664">
                  <a:extLst>
                    <a:ext uri="{9D8B030D-6E8A-4147-A177-3AD203B41FA5}">
                      <a16:colId xmlns:a16="http://schemas.microsoft.com/office/drawing/2014/main" val="2342334057"/>
                    </a:ext>
                  </a:extLst>
                </a:gridCol>
                <a:gridCol w="740664">
                  <a:extLst>
                    <a:ext uri="{9D8B030D-6E8A-4147-A177-3AD203B41FA5}">
                      <a16:colId xmlns:a16="http://schemas.microsoft.com/office/drawing/2014/main" val="1511114893"/>
                    </a:ext>
                  </a:extLst>
                </a:gridCol>
                <a:gridCol w="740664">
                  <a:extLst>
                    <a:ext uri="{9D8B030D-6E8A-4147-A177-3AD203B41FA5}">
                      <a16:colId xmlns:a16="http://schemas.microsoft.com/office/drawing/2014/main" val="1828848768"/>
                    </a:ext>
                  </a:extLst>
                </a:gridCol>
                <a:gridCol w="740664">
                  <a:extLst>
                    <a:ext uri="{9D8B030D-6E8A-4147-A177-3AD203B41FA5}">
                      <a16:colId xmlns:a16="http://schemas.microsoft.com/office/drawing/2014/main" val="3073957822"/>
                    </a:ext>
                  </a:extLst>
                </a:gridCol>
                <a:gridCol w="740664">
                  <a:extLst>
                    <a:ext uri="{9D8B030D-6E8A-4147-A177-3AD203B41FA5}">
                      <a16:colId xmlns:a16="http://schemas.microsoft.com/office/drawing/2014/main" val="459682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62393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- 2026-03-25 08:38:08</a:t>
                      </a:r>
                      <a:r>
                        <a:rPr kumimoji="0" lang="en-US" sz="1000" b="0" i="0" u="none" strike="noStrike" kern="1200" cap="none" spc="0" normalizeH="0" baseline="0" noProof="0">
                          <a:ln>
                            <a:noFill/>
                          </a:ln>
                          <a:solidFill>
                            <a:prstClr val="black"/>
                          </a:solidFill>
                          <a:effectLst/>
                          <a:uLnTx/>
                          <a:uFillTx/>
                          <a:latin typeface="Calibri"/>
                          <a:ea typeface="+mn-ea"/>
                          <a:cs typeface="+mn-cs"/>
                        </a:rPr>
                        <a:t>
 #HomeStory Where water, light and architecture converge, LIXIL’s Chief Design and Brand Identity Officer &amp; Executive Vice President, Paul Flowers (@paul.flowers72), opens the doors to his lakeside Cotswolds home.
Cantilevered above the tranquil lake, the architecture engages with its surroundings, creating a biophilic sanctuary that seamlessly blurs the line between inside and out.
A subtle, restrained material palette lets water take centre stage. With GROHE’s Essence collection – featuring Aqua Intelligence and SilkMove technology – every interaction with water unfolds as a sensorial experience.
A true reflection of GROHE’s guiding principle: “Pure Freude an Wasser” – the pure joy of water.
#GROHE #BiophilicLiving #LIXIL
Photography by @taranwilkhu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https://quintly-eu-image-storage.s3.amazonaws.com/911bb74aae2748ac862474540a1b5f96/267a239da54413deccb896e6332eb8e0.jpg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0.0045 %</a:t>
                      </a:r>
                    </a:p>
                  </a:txBody>
                  <a:tcPr/>
                </a:tc>
                <a:extLst>
                  <a:ext uri="{0D108BD9-81ED-4DB2-BD59-A6C34878D82A}">
                    <a16:rowId xmlns:a16="http://schemas.microsoft.com/office/drawing/2014/main" val="430727349"/>
                  </a:ext>
                </a:extLst>
              </a:tr>
            </a:tbl>
          </a:graphicData>
        </a:graphic>
      </p:graphicFrame>
      <p:sp>
        <p:nvSpPr>
          <p:cNvPr id="4" name="Text Placeholder 3">
            <a:extLst>
              <a:ext uri="{FF2B5EF4-FFF2-40B4-BE49-F238E27FC236}">
                <a16:creationId xmlns:a16="http://schemas.microsoft.com/office/drawing/2014/main" id="{4317A117-35E4-41C2-A3FE-CD1D592146CE}"/>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232576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4EA7B-0456-42DF-9B95-B8BF90672DEC}"/>
              </a:ext>
            </a:extLst>
          </p:cNvPr>
          <p:cNvSpPr>
            <a:spLocks noGrp="1"/>
          </p:cNvSpPr>
          <p:nvPr>
            <p:ph type="title"/>
          </p:nvPr>
        </p:nvSpPr>
        <p:spPr/>
        <p:txBody>
          <a:bodyPr/>
          <a:lstStyle/>
          <a:p>
            <a:r>
              <a:rPr lang="en-US"/>
              <a:t>Overall Top Posts Table | 13 groups and 33 profiles - 6 of 8</a:t>
            </a:r>
          </a:p>
        </p:txBody>
      </p:sp>
      <p:graphicFrame>
        <p:nvGraphicFramePr>
          <p:cNvPr id="5" name="Table Placeholder 4">
            <a:extLst>
              <a:ext uri="{FF2B5EF4-FFF2-40B4-BE49-F238E27FC236}">
                <a16:creationId xmlns:a16="http://schemas.microsoft.com/office/drawing/2014/main" id="{006BE091-3606-4997-8010-9C00932D733B}"/>
              </a:ext>
            </a:extLst>
          </p:cNvPr>
          <p:cNvGraphicFramePr>
            <a:graphicFrameLocks noGrp="1"/>
          </p:cNvGraphicFramePr>
          <p:nvPr>
            <p:ph type="tbl" sz="quarter" idx="13"/>
            <p:extLst>
              <p:ext uri="{D42A27DB-BD31-4B8C-83A1-F6EECF244321}">
                <p14:modId xmlns:p14="http://schemas.microsoft.com/office/powerpoint/2010/main" val="2314927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7844048"/>
                    </a:ext>
                  </a:extLst>
                </a:gridCol>
                <a:gridCol w="1645920">
                  <a:extLst>
                    <a:ext uri="{9D8B030D-6E8A-4147-A177-3AD203B41FA5}">
                      <a16:colId xmlns:a16="http://schemas.microsoft.com/office/drawing/2014/main" val="3183163469"/>
                    </a:ext>
                  </a:extLst>
                </a:gridCol>
                <a:gridCol w="740664">
                  <a:extLst>
                    <a:ext uri="{9D8B030D-6E8A-4147-A177-3AD203B41FA5}">
                      <a16:colId xmlns:a16="http://schemas.microsoft.com/office/drawing/2014/main" val="954310748"/>
                    </a:ext>
                  </a:extLst>
                </a:gridCol>
                <a:gridCol w="740664">
                  <a:extLst>
                    <a:ext uri="{9D8B030D-6E8A-4147-A177-3AD203B41FA5}">
                      <a16:colId xmlns:a16="http://schemas.microsoft.com/office/drawing/2014/main" val="2138109031"/>
                    </a:ext>
                  </a:extLst>
                </a:gridCol>
                <a:gridCol w="740664">
                  <a:extLst>
                    <a:ext uri="{9D8B030D-6E8A-4147-A177-3AD203B41FA5}">
                      <a16:colId xmlns:a16="http://schemas.microsoft.com/office/drawing/2014/main" val="2097101212"/>
                    </a:ext>
                  </a:extLst>
                </a:gridCol>
                <a:gridCol w="740664">
                  <a:extLst>
                    <a:ext uri="{9D8B030D-6E8A-4147-A177-3AD203B41FA5}">
                      <a16:colId xmlns:a16="http://schemas.microsoft.com/office/drawing/2014/main" val="2694028561"/>
                    </a:ext>
                  </a:extLst>
                </a:gridCol>
                <a:gridCol w="740664">
                  <a:extLst>
                    <a:ext uri="{9D8B030D-6E8A-4147-A177-3AD203B41FA5}">
                      <a16:colId xmlns:a16="http://schemas.microsoft.com/office/drawing/2014/main" val="2133818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88066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Instagram grohenl - 2026-01-26 07:02:04</a:t>
                      </a:r>
                      <a:r>
                        <a:rPr kumimoji="0" lang="nl-NL" sz="1000" b="0" i="0" u="none" strike="noStrike" kern="1200" cap="none" spc="0" normalizeH="0" baseline="0" noProof="0">
                          <a:ln>
                            <a:noFill/>
                          </a:ln>
                          <a:solidFill>
                            <a:prstClr val="black"/>
                          </a:solidFill>
                          <a:effectLst/>
                          <a:uLnTx/>
                          <a:uFillTx/>
                          <a:latin typeface="Calibri"/>
                          <a:ea typeface="+mn-ea"/>
                          <a:cs typeface="+mn-cs"/>
                        </a:rPr>
                        <a:t>
 In elke GROHE Essence kraan vind je Aqua Intelligence® technologie terug: GROHE SilkMove. Dit binnenwerk bestaat uit 33 onderdelen die samen zorgen voor de perfecte controle over de waterstraal en temperatuur.
Het maakt van elke simpele handeling een soepele, luxe ervaring. Want design is niet alleen wat je ziet, maar vooral wat je elke dag voelt. 💧
#GROHE #GroheEssence #BadkamerInspiratie #InterieurDesign #Vakmanschap #AquaIntelligence #BadkamerDesign #LuxuryLiving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2/f2/m86/AQPFxfqcNH6RXtU0ifXRNvMWbbSyijPptHb0mMs2NFDf0EpNYLtY09i_h7a7ie3afYKy0L-fxUsLjyWx_L2EhXzFbpa_p35w4LpF4wc.mp4?_nc_cat=108&amp;_nc_sid=5e9851&amp;_nc_ht=scontent-fra3-1.cdninstagram.com&amp;_nc_ohc=0D1jI56SeBcQ7kNvwEPGwR1&amp;efg=eyJ2ZW5jb2RlX3RhZyI6Inhwdl9wcm9ncmVzc2l2ZS5JTlNUQUdSQU0uQ0xJUFMuQzMuNzIwLmRhc2hfYmFzZWxpbmVfMV92MSIsInhwdl9hc3NldF9pZCI6MTg0MjQ2MTgyNzAxMTY4NDMsImFzc2V0X2FnZV9kYXlzIjo5LCJ2aV91c2VjYXNlX2lkIjoxMDA5OSwiZHVyYXRpb25fcyI6MjMsInVybGdlbl9zb3VyY2UiOiJ3d3cifQ%3D%3D&amp;ccb=17-1&amp;vs=7133b72803e0e8e5&amp;_nc_vs=HBksFQIYUmlnX3hwdl9yZWVsc19wZXJtYW5lbnRfc3JfcHJvZC8wMDQ5NkEzN0E5NTUwMzc3QzkzQTc0Mjc1NUZDMzY4NF92aWRlb19kYXNoaW5pdC5tcDQVAALIARIAFQIYUWlnX3hwdl9wbGFjZW1lbnRfcGVybWFuZW50X3YyLzZBNERDMjA2OUQxQjk0NTI3QkVBRTExOUJBRkJBRDkzX2F1ZGlvX2Rhc2hpbml0Lm1wNBUCAsgBEgAoABgAGwKIB3VzZV9vaWwBMRJwcm9ncmVzc2l2ZV9yZWNpcGUBMRUAACbWr-ax98W6QRUCKAJDMywXQDdMzMzMzM0YEmRhc2hfYmFzZWxpbmVfMV92MREAdf4HZeadAQA&amp;_nc_gid=yfqt84YIMRfLxbsugpiUQw&amp;edm=AL-3X8kEAAAA&amp;_nc_zt=28&amp;oh=00_AfvKP6d1n4SpMDnavubwkLyBkqiPdzuq5KOn5iHbRwK_9A&amp;oe=69852A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0.2116 %</a:t>
                      </a:r>
                    </a:p>
                  </a:txBody>
                  <a:tcPr/>
                </a:tc>
                <a:extLst>
                  <a:ext uri="{0D108BD9-81ED-4DB2-BD59-A6C34878D82A}">
                    <a16:rowId xmlns:a16="http://schemas.microsoft.com/office/drawing/2014/main" val="2303129349"/>
                  </a:ext>
                </a:extLst>
              </a:tr>
            </a:tbl>
          </a:graphicData>
        </a:graphic>
      </p:graphicFrame>
      <p:sp>
        <p:nvSpPr>
          <p:cNvPr id="4" name="Text Placeholder 3">
            <a:extLst>
              <a:ext uri="{FF2B5EF4-FFF2-40B4-BE49-F238E27FC236}">
                <a16:creationId xmlns:a16="http://schemas.microsoft.com/office/drawing/2014/main" id="{D02FA427-D3C7-41FC-BB06-DD04936E7E50}"/>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693106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F8E8-87CB-4221-B704-62E6311ECF68}"/>
              </a:ext>
            </a:extLst>
          </p:cNvPr>
          <p:cNvSpPr>
            <a:spLocks noGrp="1"/>
          </p:cNvSpPr>
          <p:nvPr>
            <p:ph type="title"/>
          </p:nvPr>
        </p:nvSpPr>
        <p:spPr/>
        <p:txBody>
          <a:bodyPr/>
          <a:lstStyle/>
          <a:p>
            <a:r>
              <a:rPr lang="en-US"/>
              <a:t>Overall Top Posts Table | 13 groups and 33 profiles - 7 of 8</a:t>
            </a:r>
          </a:p>
        </p:txBody>
      </p:sp>
      <p:graphicFrame>
        <p:nvGraphicFramePr>
          <p:cNvPr id="5" name="Table Placeholder 4">
            <a:extLst>
              <a:ext uri="{FF2B5EF4-FFF2-40B4-BE49-F238E27FC236}">
                <a16:creationId xmlns:a16="http://schemas.microsoft.com/office/drawing/2014/main" id="{7E90A1E3-48FB-4F93-BEF3-59EDF5145F62}"/>
              </a:ext>
            </a:extLst>
          </p:cNvPr>
          <p:cNvGraphicFramePr>
            <a:graphicFrameLocks noGrp="1"/>
          </p:cNvGraphicFramePr>
          <p:nvPr>
            <p:ph type="tbl" sz="quarter" idx="13"/>
            <p:extLst>
              <p:ext uri="{D42A27DB-BD31-4B8C-83A1-F6EECF244321}">
                <p14:modId xmlns:p14="http://schemas.microsoft.com/office/powerpoint/2010/main" val="2319237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50209118"/>
                    </a:ext>
                  </a:extLst>
                </a:gridCol>
                <a:gridCol w="1645920">
                  <a:extLst>
                    <a:ext uri="{9D8B030D-6E8A-4147-A177-3AD203B41FA5}">
                      <a16:colId xmlns:a16="http://schemas.microsoft.com/office/drawing/2014/main" val="1059276123"/>
                    </a:ext>
                  </a:extLst>
                </a:gridCol>
                <a:gridCol w="740664">
                  <a:extLst>
                    <a:ext uri="{9D8B030D-6E8A-4147-A177-3AD203B41FA5}">
                      <a16:colId xmlns:a16="http://schemas.microsoft.com/office/drawing/2014/main" val="358659714"/>
                    </a:ext>
                  </a:extLst>
                </a:gridCol>
                <a:gridCol w="740664">
                  <a:extLst>
                    <a:ext uri="{9D8B030D-6E8A-4147-A177-3AD203B41FA5}">
                      <a16:colId xmlns:a16="http://schemas.microsoft.com/office/drawing/2014/main" val="2040742173"/>
                    </a:ext>
                  </a:extLst>
                </a:gridCol>
                <a:gridCol w="740664">
                  <a:extLst>
                    <a:ext uri="{9D8B030D-6E8A-4147-A177-3AD203B41FA5}">
                      <a16:colId xmlns:a16="http://schemas.microsoft.com/office/drawing/2014/main" val="2464964818"/>
                    </a:ext>
                  </a:extLst>
                </a:gridCol>
                <a:gridCol w="740664">
                  <a:extLst>
                    <a:ext uri="{9D8B030D-6E8A-4147-A177-3AD203B41FA5}">
                      <a16:colId xmlns:a16="http://schemas.microsoft.com/office/drawing/2014/main" val="2110292218"/>
                    </a:ext>
                  </a:extLst>
                </a:gridCol>
                <a:gridCol w="740664">
                  <a:extLst>
                    <a:ext uri="{9D8B030D-6E8A-4147-A177-3AD203B41FA5}">
                      <a16:colId xmlns:a16="http://schemas.microsoft.com/office/drawing/2014/main" val="3866579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66804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groheid - 2026-03-17 11:00:51</a:t>
                      </a:r>
                      <a:r>
                        <a:rPr kumimoji="0" lang="en-US" sz="1000" b="0" i="0" u="none" strike="noStrike" kern="1200" cap="none" spc="0" normalizeH="0" baseline="0" noProof="0">
                          <a:ln>
                            <a:noFill/>
                          </a:ln>
                          <a:solidFill>
                            <a:prstClr val="black"/>
                          </a:solidFill>
                          <a:effectLst/>
                          <a:uLnTx/>
                          <a:uFillTx/>
                          <a:latin typeface="Calibri"/>
                          <a:ea typeface="+mn-ea"/>
                          <a:cs typeface="+mn-cs"/>
                        </a:rPr>
                        <a:t>
 At GROHE, every innovation is designed to enhance the way you experience water. From the first drop to the last, we deliver Pure Freude an Wasser—pure joy of water. ⁣
⁣
By adopting a consumer-centric approach and combining deep insights with German engineering, we develop industry-leading innovations and proprietary technologies that provide tangible benefits, enhancing everyday life and elevating every water experience. With GROHE Aqua Intelligence®, the five elements of our technology work seamlessly together to make each interaction with water effortless, safe, and precise. ⁣
⁣
Explore how GROHE Aqua Intelligence® brings every element together at the LIXIL Experience Center⁣
⁣
#WithGROHE #Bathroom #Relax #Sustainable #Technology #GROHE #GROHEFamily #Essentials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v/t51.82787-15/652916374_18094778420037920_5477537365578275157_n.jpg?stp=dst-jpg_e35_tt6&amp;_nc_cat=100&amp;ccb=7-5&amp;_nc_sid=18de74&amp;efg=eyJlZmdfdGFnIjoiQ0FST1VTRUxfSVRFTS5iZXN0X2ltYWdlX3VybGdlbi5DMyJ9&amp;_nc_ohc=ryXVZ5e2J18Q7kNvwHj7_uN&amp;_nc_oc=AdoT6TVXvpeACBrGCV-yUoiDpyvvbxR7EPWk3tsmSs6WNOLRkAFc4QtjAnkWk1fn6Ow&amp;_nc_zt=23&amp;_nc_ht=scontent-fra5-1.cdninstagram.com&amp;edm=AL-3X8kEAAAA&amp;_nc_gid=jK-HNEam27vZnS3Yjotzng&amp;oh=00_Af2CkPKs2Qi03m7c8T2iWoCs88uy3Buvep5JiudUhjzuTw&amp;oe=69F334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0.0817 %</a:t>
                      </a:r>
                    </a:p>
                  </a:txBody>
                  <a:tcPr/>
                </a:tc>
                <a:extLst>
                  <a:ext uri="{0D108BD9-81ED-4DB2-BD59-A6C34878D82A}">
                    <a16:rowId xmlns:a16="http://schemas.microsoft.com/office/drawing/2014/main" val="1299368968"/>
                  </a:ext>
                </a:extLst>
              </a:tr>
            </a:tbl>
          </a:graphicData>
        </a:graphic>
      </p:graphicFrame>
      <p:sp>
        <p:nvSpPr>
          <p:cNvPr id="4" name="Text Placeholder 3">
            <a:extLst>
              <a:ext uri="{FF2B5EF4-FFF2-40B4-BE49-F238E27FC236}">
                <a16:creationId xmlns:a16="http://schemas.microsoft.com/office/drawing/2014/main" id="{496E4EB2-ED6B-4224-B2B4-EC4BA40FF858}"/>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80430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C41F1-B4D9-4821-A0A9-68C164637B12}"/>
              </a:ext>
            </a:extLst>
          </p:cNvPr>
          <p:cNvSpPr>
            <a:spLocks noGrp="1"/>
          </p:cNvSpPr>
          <p:nvPr>
            <p:ph type="title"/>
          </p:nvPr>
        </p:nvSpPr>
        <p:spPr/>
        <p:txBody>
          <a:bodyPr/>
          <a:lstStyle/>
          <a:p>
            <a:r>
              <a:rPr lang="en-US"/>
              <a:t>Overall Top Posts Table | 13 groups and 33 profiles - 8 of 8</a:t>
            </a:r>
          </a:p>
        </p:txBody>
      </p:sp>
      <p:graphicFrame>
        <p:nvGraphicFramePr>
          <p:cNvPr id="5" name="Table Placeholder 4">
            <a:extLst>
              <a:ext uri="{FF2B5EF4-FFF2-40B4-BE49-F238E27FC236}">
                <a16:creationId xmlns:a16="http://schemas.microsoft.com/office/drawing/2014/main" id="{5BB367A8-3768-4904-84CB-23D19341D011}"/>
              </a:ext>
            </a:extLst>
          </p:cNvPr>
          <p:cNvGraphicFramePr>
            <a:graphicFrameLocks noGrp="1"/>
          </p:cNvGraphicFramePr>
          <p:nvPr>
            <p:ph type="tbl" sz="quarter" idx="13"/>
            <p:extLst>
              <p:ext uri="{D42A27DB-BD31-4B8C-83A1-F6EECF244321}">
                <p14:modId xmlns:p14="http://schemas.microsoft.com/office/powerpoint/2010/main" val="3721726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04984694"/>
                    </a:ext>
                  </a:extLst>
                </a:gridCol>
                <a:gridCol w="1645920">
                  <a:extLst>
                    <a:ext uri="{9D8B030D-6E8A-4147-A177-3AD203B41FA5}">
                      <a16:colId xmlns:a16="http://schemas.microsoft.com/office/drawing/2014/main" val="4216513306"/>
                    </a:ext>
                  </a:extLst>
                </a:gridCol>
                <a:gridCol w="740664">
                  <a:extLst>
                    <a:ext uri="{9D8B030D-6E8A-4147-A177-3AD203B41FA5}">
                      <a16:colId xmlns:a16="http://schemas.microsoft.com/office/drawing/2014/main" val="3987902830"/>
                    </a:ext>
                  </a:extLst>
                </a:gridCol>
                <a:gridCol w="740664">
                  <a:extLst>
                    <a:ext uri="{9D8B030D-6E8A-4147-A177-3AD203B41FA5}">
                      <a16:colId xmlns:a16="http://schemas.microsoft.com/office/drawing/2014/main" val="262098833"/>
                    </a:ext>
                  </a:extLst>
                </a:gridCol>
                <a:gridCol w="740664">
                  <a:extLst>
                    <a:ext uri="{9D8B030D-6E8A-4147-A177-3AD203B41FA5}">
                      <a16:colId xmlns:a16="http://schemas.microsoft.com/office/drawing/2014/main" val="2737080577"/>
                    </a:ext>
                  </a:extLst>
                </a:gridCol>
                <a:gridCol w="740664">
                  <a:extLst>
                    <a:ext uri="{9D8B030D-6E8A-4147-A177-3AD203B41FA5}">
                      <a16:colId xmlns:a16="http://schemas.microsoft.com/office/drawing/2014/main" val="3063386597"/>
                    </a:ext>
                  </a:extLst>
                </a:gridCol>
                <a:gridCol w="740664">
                  <a:extLst>
                    <a:ext uri="{9D8B030D-6E8A-4147-A177-3AD203B41FA5}">
                      <a16:colId xmlns:a16="http://schemas.microsoft.com/office/drawing/2014/main" val="4258107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77443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Lixil Global Design - 2026-03-05 15:02:51</a:t>
                      </a:r>
                      <a:r>
                        <a:rPr kumimoji="0" lang="en-US" sz="1000" b="0" i="0" u="none" strike="noStrike" kern="1200" cap="none" spc="0" normalizeH="0" baseline="0" noProof="0">
                          <a:ln>
                            <a:noFill/>
                          </a:ln>
                          <a:solidFill>
                            <a:prstClr val="black"/>
                          </a:solidFill>
                          <a:effectLst/>
                          <a:uLnTx/>
                          <a:uFillTx/>
                          <a:latin typeface="Calibri"/>
                          <a:ea typeface="+mn-ea"/>
                          <a:cs typeface="+mn-cs"/>
                        </a:rPr>
                        <a:t>
 Inside the GROHE Essence faucet, GROHE Aqua Intelligence® delivers precision, the SilkMove cartridge, engineered from 33 finely tuned components, ensures effortless control of water flow and temperature.
Smart technology, built to endure.
#GROHE #LIXIL #LIXILGLOBALDESIGN #AquaIntelligence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https://quintly-eu-image-storage.s3.amazonaws.com/8243c4cc7186fea5297c4ee2eddf1367/723a77762139631775617125fa663f30.jpg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1.5873 %</a:t>
                      </a:r>
                    </a:p>
                  </a:txBody>
                  <a:tcPr/>
                </a:tc>
                <a:extLst>
                  <a:ext uri="{0D108BD9-81ED-4DB2-BD59-A6C34878D82A}">
                    <a16:rowId xmlns:a16="http://schemas.microsoft.com/office/drawing/2014/main" val="25211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GROHE - 2026-02-10 09:41:04</a:t>
                      </a:r>
                      <a:r>
                        <a:rPr kumimoji="0" lang="en-US" sz="1000" b="0" i="0" u="none" strike="noStrike" kern="1200" cap="none" spc="0" normalizeH="0" baseline="0" noProof="0">
                          <a:ln>
                            <a:noFill/>
                          </a:ln>
                          <a:solidFill>
                            <a:prstClr val="black"/>
                          </a:solidFill>
                          <a:effectLst/>
                          <a:uLnTx/>
                          <a:uFillTx/>
                          <a:latin typeface="Calibri"/>
                          <a:ea typeface="+mn-ea"/>
                          <a:cs typeface="+mn-cs"/>
                        </a:rPr>
                        <a:t>
 GROHE Aqua Intelligence® - Grohe DreamSpray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https://i.ytimg.com/vi/lSIKBAJvJVw/hqdefault.jpg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91648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GROHE America - 2026-04-14 15:32:16</a:t>
                      </a:r>
                      <a:r>
                        <a:rPr kumimoji="0" lang="en-US" sz="1000" b="0" i="0" u="none" strike="noStrike" kern="1200" cap="none" spc="0" normalizeH="0" baseline="0" noProof="0">
                          <a:ln>
                            <a:noFill/>
                          </a:ln>
                          <a:solidFill>
                            <a:prstClr val="black"/>
                          </a:solidFill>
                          <a:effectLst/>
                          <a:uLnTx/>
                          <a:uFillTx/>
                          <a:latin typeface="Calibri"/>
                          <a:ea typeface="+mn-ea"/>
                          <a:cs typeface="+mn-cs"/>
                        </a:rPr>
                        <a:t>
 GROHE Aqua Intelligence® - GROHE DreamSpray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https://i.ytimg.com/vi/7EQezCq4wlk/hqdefault.jpg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45180434"/>
                  </a:ext>
                </a:extLst>
              </a:tr>
            </a:tbl>
          </a:graphicData>
        </a:graphic>
      </p:graphicFrame>
      <p:sp>
        <p:nvSpPr>
          <p:cNvPr id="4" name="Text Placeholder 3">
            <a:extLst>
              <a:ext uri="{FF2B5EF4-FFF2-40B4-BE49-F238E27FC236}">
                <a16:creationId xmlns:a16="http://schemas.microsoft.com/office/drawing/2014/main" id="{55B9E483-2D64-415B-88AC-82AEB916D7D5}"/>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315442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1B973-93E3-4A88-8468-8CCBAE38AC29}"/>
              </a:ext>
            </a:extLst>
          </p:cNvPr>
          <p:cNvSpPr>
            <a:spLocks noGrp="1"/>
          </p:cNvSpPr>
          <p:nvPr>
            <p:ph type="title"/>
          </p:nvPr>
        </p:nvSpPr>
        <p:spPr/>
        <p:txBody>
          <a:bodyPr/>
          <a:lstStyle/>
          <a:p>
            <a:r>
              <a:rPr lang="en-US"/>
              <a:t>Overall Overall Tag Performance | 13 groups and 33 profiles</a:t>
            </a:r>
          </a:p>
        </p:txBody>
      </p:sp>
      <p:graphicFrame>
        <p:nvGraphicFramePr>
          <p:cNvPr id="5" name="Table Placeholder 4">
            <a:extLst>
              <a:ext uri="{FF2B5EF4-FFF2-40B4-BE49-F238E27FC236}">
                <a16:creationId xmlns:a16="http://schemas.microsoft.com/office/drawing/2014/main" id="{5F7F5A16-9521-46E9-A989-1B4D197DE262}"/>
              </a:ext>
            </a:extLst>
          </p:cNvPr>
          <p:cNvGraphicFramePr>
            <a:graphicFrameLocks noGrp="1"/>
          </p:cNvGraphicFramePr>
          <p:nvPr>
            <p:ph type="tbl" sz="quarter" idx="13"/>
            <p:extLst>
              <p:ext uri="{D42A27DB-BD31-4B8C-83A1-F6EECF244321}">
                <p14:modId xmlns:p14="http://schemas.microsoft.com/office/powerpoint/2010/main" val="4077939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09337152"/>
                    </a:ext>
                  </a:extLst>
                </a:gridCol>
                <a:gridCol w="905256">
                  <a:extLst>
                    <a:ext uri="{9D8B030D-6E8A-4147-A177-3AD203B41FA5}">
                      <a16:colId xmlns:a16="http://schemas.microsoft.com/office/drawing/2014/main" val="861231943"/>
                    </a:ext>
                  </a:extLst>
                </a:gridCol>
                <a:gridCol w="905256">
                  <a:extLst>
                    <a:ext uri="{9D8B030D-6E8A-4147-A177-3AD203B41FA5}">
                      <a16:colId xmlns:a16="http://schemas.microsoft.com/office/drawing/2014/main" val="2453707448"/>
                    </a:ext>
                  </a:extLst>
                </a:gridCol>
                <a:gridCol w="905256">
                  <a:extLst>
                    <a:ext uri="{9D8B030D-6E8A-4147-A177-3AD203B41FA5}">
                      <a16:colId xmlns:a16="http://schemas.microsoft.com/office/drawing/2014/main" val="3873662519"/>
                    </a:ext>
                  </a:extLst>
                </a:gridCol>
                <a:gridCol w="905256">
                  <a:extLst>
                    <a:ext uri="{9D8B030D-6E8A-4147-A177-3AD203B41FA5}">
                      <a16:colId xmlns:a16="http://schemas.microsoft.com/office/drawing/2014/main" val="2894921342"/>
                    </a:ext>
                  </a:extLst>
                </a:gridCol>
                <a:gridCol w="905256">
                  <a:extLst>
                    <a:ext uri="{9D8B030D-6E8A-4147-A177-3AD203B41FA5}">
                      <a16:colId xmlns:a16="http://schemas.microsoft.com/office/drawing/2014/main" val="3841445045"/>
                    </a:ext>
                  </a:extLst>
                </a:gridCol>
                <a:gridCol w="905256">
                  <a:extLst>
                    <a:ext uri="{9D8B030D-6E8A-4147-A177-3AD203B41FA5}">
                      <a16:colId xmlns:a16="http://schemas.microsoft.com/office/drawing/2014/main" val="4089169812"/>
                    </a:ext>
                  </a:extLst>
                </a:gridCol>
                <a:gridCol w="905256">
                  <a:extLst>
                    <a:ext uri="{9D8B030D-6E8A-4147-A177-3AD203B41FA5}">
                      <a16:colId xmlns:a16="http://schemas.microsoft.com/office/drawing/2014/main" val="708996642"/>
                    </a:ext>
                  </a:extLst>
                </a:gridCol>
                <a:gridCol w="905256">
                  <a:extLst>
                    <a:ext uri="{9D8B030D-6E8A-4147-A177-3AD203B41FA5}">
                      <a16:colId xmlns:a16="http://schemas.microsoft.com/office/drawing/2014/main" val="3965028845"/>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Interaction Rate</a:t>
                      </a:r>
                    </a:p>
                  </a:txBody>
                  <a:tcPr/>
                </a:tc>
                <a:extLst>
                  <a:ext uri="{0D108BD9-81ED-4DB2-BD59-A6C34878D82A}">
                    <a16:rowId xmlns:a16="http://schemas.microsoft.com/office/drawing/2014/main" val="2243893052"/>
                  </a:ext>
                </a:extLst>
              </a:tr>
              <a:tr h="370840">
                <a:tc>
                  <a:txBody>
                    <a:bodyPr/>
                    <a:lstStyle/>
                    <a:p>
                      <a:r>
                        <a:rPr lang="en-US" sz="1000"/>
                        <a:t>Aqua Intelligence</a:t>
                      </a:r>
                    </a:p>
                  </a:txBody>
                  <a:tcPr/>
                </a:tc>
                <a:tc>
                  <a:txBody>
                    <a:bodyPr/>
                    <a:lstStyle/>
                    <a:p>
                      <a:r>
                        <a:rPr lang="en-US" sz="1000"/>
                        <a:t>22</a:t>
                      </a:r>
                    </a:p>
                  </a:txBody>
                  <a:tcPr/>
                </a:tc>
                <a:tc>
                  <a:txBody>
                    <a:bodyPr/>
                    <a:lstStyle/>
                    <a:p>
                      <a:r>
                        <a:rPr lang="en-US" sz="1000"/>
                        <a:t>2255</a:t>
                      </a:r>
                    </a:p>
                  </a:txBody>
                  <a:tcPr/>
                </a:tc>
                <a:tc>
                  <a:txBody>
                    <a:bodyPr/>
                    <a:lstStyle/>
                    <a:p>
                      <a:r>
                        <a:rPr lang="en-US" sz="1000"/>
                        <a:t>121.12698412698</a:t>
                      </a:r>
                    </a:p>
                  </a:txBody>
                  <a:tcPr/>
                </a:tc>
                <a:tc>
                  <a:txBody>
                    <a:bodyPr/>
                    <a:lstStyle/>
                    <a:p>
                      <a:r>
                        <a:rPr lang="en-US" sz="1000"/>
                        <a:t>11</a:t>
                      </a:r>
                    </a:p>
                  </a:txBody>
                  <a:tcPr/>
                </a:tc>
                <a:tc>
                  <a:txBody>
                    <a:bodyPr/>
                    <a:lstStyle/>
                    <a:p>
                      <a:r>
                        <a:rPr lang="en-US" sz="1000"/>
                        <a:t>0.56084656084656</a:t>
                      </a:r>
                    </a:p>
                  </a:txBody>
                  <a:tcPr/>
                </a:tc>
                <a:tc>
                  <a:txBody>
                    <a:bodyPr/>
                    <a:lstStyle/>
                    <a:p>
                      <a:r>
                        <a:rPr lang="en-US" sz="1000"/>
                        <a:t>19</a:t>
                      </a:r>
                    </a:p>
                  </a:txBody>
                  <a:tcPr/>
                </a:tc>
                <a:tc>
                  <a:txBody>
                    <a:bodyPr/>
                    <a:lstStyle/>
                    <a:p>
                      <a:r>
                        <a:rPr lang="en-US" sz="1000"/>
                        <a:t>3.1666666666667</a:t>
                      </a:r>
                    </a:p>
                  </a:txBody>
                  <a:tcPr/>
                </a:tc>
                <a:tc>
                  <a:txBody>
                    <a:bodyPr/>
                    <a:lstStyle/>
                    <a:p>
                      <a:r>
                        <a:rPr lang="en-US" sz="1000"/>
                        <a:t>0.2041 %</a:t>
                      </a:r>
                    </a:p>
                  </a:txBody>
                  <a:tcPr/>
                </a:tc>
                <a:extLst>
                  <a:ext uri="{0D108BD9-81ED-4DB2-BD59-A6C34878D82A}">
                    <a16:rowId xmlns:a16="http://schemas.microsoft.com/office/drawing/2014/main" val="1685516895"/>
                  </a:ext>
                </a:extLst>
              </a:tr>
            </a:tbl>
          </a:graphicData>
        </a:graphic>
      </p:graphicFrame>
      <p:sp>
        <p:nvSpPr>
          <p:cNvPr id="4" name="Text Placeholder 3">
            <a:extLst>
              <a:ext uri="{FF2B5EF4-FFF2-40B4-BE49-F238E27FC236}">
                <a16:creationId xmlns:a16="http://schemas.microsoft.com/office/drawing/2014/main" id="{03473CDF-DF77-4BAD-81F7-03A406A4536C}"/>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16143033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AC502-A0D3-488A-9C3B-ABDE86A5F8E6}"/>
              </a:ext>
            </a:extLst>
          </p:cNvPr>
          <p:cNvSpPr>
            <a:spLocks noGrp="1"/>
          </p:cNvSpPr>
          <p:nvPr>
            <p:ph type="title"/>
          </p:nvPr>
        </p:nvSpPr>
        <p:spPr/>
        <p:txBody>
          <a:bodyPr/>
          <a:lstStyle/>
          <a:p>
            <a:r>
              <a:rPr lang="en-US"/>
              <a:t>Youtube Private Videos Table | 13 groups and 33 profiles - 1 of 10</a:t>
            </a:r>
          </a:p>
        </p:txBody>
      </p:sp>
      <p:graphicFrame>
        <p:nvGraphicFramePr>
          <p:cNvPr id="5" name="Table Placeholder 4">
            <a:extLst>
              <a:ext uri="{FF2B5EF4-FFF2-40B4-BE49-F238E27FC236}">
                <a16:creationId xmlns:a16="http://schemas.microsoft.com/office/drawing/2014/main" id="{BA570B0D-6BD7-49B9-859E-4C2D95965053}"/>
              </a:ext>
            </a:extLst>
          </p:cNvPr>
          <p:cNvGraphicFramePr>
            <a:graphicFrameLocks noGrp="1"/>
          </p:cNvGraphicFramePr>
          <p:nvPr>
            <p:ph type="tbl" sz="quarter" idx="13"/>
            <p:extLst>
              <p:ext uri="{D42A27DB-BD31-4B8C-83A1-F6EECF244321}">
                <p14:modId xmlns:p14="http://schemas.microsoft.com/office/powerpoint/2010/main" val="1616429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01344517"/>
                    </a:ext>
                  </a:extLst>
                </a:gridCol>
                <a:gridCol w="658368">
                  <a:extLst>
                    <a:ext uri="{9D8B030D-6E8A-4147-A177-3AD203B41FA5}">
                      <a16:colId xmlns:a16="http://schemas.microsoft.com/office/drawing/2014/main" val="1958176004"/>
                    </a:ext>
                  </a:extLst>
                </a:gridCol>
                <a:gridCol w="822960">
                  <a:extLst>
                    <a:ext uri="{9D8B030D-6E8A-4147-A177-3AD203B41FA5}">
                      <a16:colId xmlns:a16="http://schemas.microsoft.com/office/drawing/2014/main" val="2779724248"/>
                    </a:ext>
                  </a:extLst>
                </a:gridCol>
                <a:gridCol w="329184">
                  <a:extLst>
                    <a:ext uri="{9D8B030D-6E8A-4147-A177-3AD203B41FA5}">
                      <a16:colId xmlns:a16="http://schemas.microsoft.com/office/drawing/2014/main" val="2197684844"/>
                    </a:ext>
                  </a:extLst>
                </a:gridCol>
                <a:gridCol w="329184">
                  <a:extLst>
                    <a:ext uri="{9D8B030D-6E8A-4147-A177-3AD203B41FA5}">
                      <a16:colId xmlns:a16="http://schemas.microsoft.com/office/drawing/2014/main" val="4125248466"/>
                    </a:ext>
                  </a:extLst>
                </a:gridCol>
                <a:gridCol w="329184">
                  <a:extLst>
                    <a:ext uri="{9D8B030D-6E8A-4147-A177-3AD203B41FA5}">
                      <a16:colId xmlns:a16="http://schemas.microsoft.com/office/drawing/2014/main" val="2177178808"/>
                    </a:ext>
                  </a:extLst>
                </a:gridCol>
                <a:gridCol w="329184">
                  <a:extLst>
                    <a:ext uri="{9D8B030D-6E8A-4147-A177-3AD203B41FA5}">
                      <a16:colId xmlns:a16="http://schemas.microsoft.com/office/drawing/2014/main" val="1420848267"/>
                    </a:ext>
                  </a:extLst>
                </a:gridCol>
                <a:gridCol w="329184">
                  <a:extLst>
                    <a:ext uri="{9D8B030D-6E8A-4147-A177-3AD203B41FA5}">
                      <a16:colId xmlns:a16="http://schemas.microsoft.com/office/drawing/2014/main" val="1759785715"/>
                    </a:ext>
                  </a:extLst>
                </a:gridCol>
                <a:gridCol w="329184">
                  <a:extLst>
                    <a:ext uri="{9D8B030D-6E8A-4147-A177-3AD203B41FA5}">
                      <a16:colId xmlns:a16="http://schemas.microsoft.com/office/drawing/2014/main" val="1607494070"/>
                    </a:ext>
                  </a:extLst>
                </a:gridCol>
                <a:gridCol w="329184">
                  <a:extLst>
                    <a:ext uri="{9D8B030D-6E8A-4147-A177-3AD203B41FA5}">
                      <a16:colId xmlns:a16="http://schemas.microsoft.com/office/drawing/2014/main" val="1861006279"/>
                    </a:ext>
                  </a:extLst>
                </a:gridCol>
                <a:gridCol w="329184">
                  <a:extLst>
                    <a:ext uri="{9D8B030D-6E8A-4147-A177-3AD203B41FA5}">
                      <a16:colId xmlns:a16="http://schemas.microsoft.com/office/drawing/2014/main" val="4256779342"/>
                    </a:ext>
                  </a:extLst>
                </a:gridCol>
                <a:gridCol w="329184">
                  <a:extLst>
                    <a:ext uri="{9D8B030D-6E8A-4147-A177-3AD203B41FA5}">
                      <a16:colId xmlns:a16="http://schemas.microsoft.com/office/drawing/2014/main" val="234068345"/>
                    </a:ext>
                  </a:extLst>
                </a:gridCol>
                <a:gridCol w="329184">
                  <a:extLst>
                    <a:ext uri="{9D8B030D-6E8A-4147-A177-3AD203B41FA5}">
                      <a16:colId xmlns:a16="http://schemas.microsoft.com/office/drawing/2014/main" val="2837285309"/>
                    </a:ext>
                  </a:extLst>
                </a:gridCol>
                <a:gridCol w="329184">
                  <a:extLst>
                    <a:ext uri="{9D8B030D-6E8A-4147-A177-3AD203B41FA5}">
                      <a16:colId xmlns:a16="http://schemas.microsoft.com/office/drawing/2014/main" val="755237968"/>
                    </a:ext>
                  </a:extLst>
                </a:gridCol>
                <a:gridCol w="329184">
                  <a:extLst>
                    <a:ext uri="{9D8B030D-6E8A-4147-A177-3AD203B41FA5}">
                      <a16:colId xmlns:a16="http://schemas.microsoft.com/office/drawing/2014/main" val="4028492296"/>
                    </a:ext>
                  </a:extLst>
                </a:gridCol>
                <a:gridCol w="329184">
                  <a:extLst>
                    <a:ext uri="{9D8B030D-6E8A-4147-A177-3AD203B41FA5}">
                      <a16:colId xmlns:a16="http://schemas.microsoft.com/office/drawing/2014/main" val="2111596318"/>
                    </a:ext>
                  </a:extLst>
                </a:gridCol>
                <a:gridCol w="329184">
                  <a:extLst>
                    <a:ext uri="{9D8B030D-6E8A-4147-A177-3AD203B41FA5}">
                      <a16:colId xmlns:a16="http://schemas.microsoft.com/office/drawing/2014/main" val="2862832167"/>
                    </a:ext>
                  </a:extLst>
                </a:gridCol>
                <a:gridCol w="329184">
                  <a:extLst>
                    <a:ext uri="{9D8B030D-6E8A-4147-A177-3AD203B41FA5}">
                      <a16:colId xmlns:a16="http://schemas.microsoft.com/office/drawing/2014/main" val="851305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584124653"/>
                  </a:ext>
                </a:extLst>
              </a:tr>
            </a:tbl>
          </a:graphicData>
        </a:graphic>
      </p:graphicFrame>
      <p:sp>
        <p:nvSpPr>
          <p:cNvPr id="4" name="Text Placeholder 3">
            <a:extLst>
              <a:ext uri="{FF2B5EF4-FFF2-40B4-BE49-F238E27FC236}">
                <a16:creationId xmlns:a16="http://schemas.microsoft.com/office/drawing/2014/main" id="{FC423081-B54A-4358-8BBB-E7233BBE44E7}"/>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2514564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51C27-0336-4BE8-A8DC-F05BE0201B10}"/>
              </a:ext>
            </a:extLst>
          </p:cNvPr>
          <p:cNvSpPr>
            <a:spLocks noGrp="1"/>
          </p:cNvSpPr>
          <p:nvPr>
            <p:ph type="title"/>
          </p:nvPr>
        </p:nvSpPr>
        <p:spPr/>
        <p:txBody>
          <a:bodyPr/>
          <a:lstStyle/>
          <a:p>
            <a:r>
              <a:rPr lang="en-US"/>
              <a:t>Youtube Private Videos Table | 13 groups and 33 profiles - 2 of 10</a:t>
            </a:r>
          </a:p>
        </p:txBody>
      </p:sp>
      <p:graphicFrame>
        <p:nvGraphicFramePr>
          <p:cNvPr id="5" name="Table Placeholder 4">
            <a:extLst>
              <a:ext uri="{FF2B5EF4-FFF2-40B4-BE49-F238E27FC236}">
                <a16:creationId xmlns:a16="http://schemas.microsoft.com/office/drawing/2014/main" id="{ED927B3E-ECFB-4DD5-86EE-4653C8AF5733}"/>
              </a:ext>
            </a:extLst>
          </p:cNvPr>
          <p:cNvGraphicFramePr>
            <a:graphicFrameLocks noGrp="1"/>
          </p:cNvGraphicFramePr>
          <p:nvPr>
            <p:ph type="tbl" sz="quarter" idx="13"/>
            <p:extLst>
              <p:ext uri="{D42A27DB-BD31-4B8C-83A1-F6EECF244321}">
                <p14:modId xmlns:p14="http://schemas.microsoft.com/office/powerpoint/2010/main" val="482209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09234619"/>
                    </a:ext>
                  </a:extLst>
                </a:gridCol>
                <a:gridCol w="658368">
                  <a:extLst>
                    <a:ext uri="{9D8B030D-6E8A-4147-A177-3AD203B41FA5}">
                      <a16:colId xmlns:a16="http://schemas.microsoft.com/office/drawing/2014/main" val="2987645158"/>
                    </a:ext>
                  </a:extLst>
                </a:gridCol>
                <a:gridCol w="822960">
                  <a:extLst>
                    <a:ext uri="{9D8B030D-6E8A-4147-A177-3AD203B41FA5}">
                      <a16:colId xmlns:a16="http://schemas.microsoft.com/office/drawing/2014/main" val="108882226"/>
                    </a:ext>
                  </a:extLst>
                </a:gridCol>
                <a:gridCol w="329184">
                  <a:extLst>
                    <a:ext uri="{9D8B030D-6E8A-4147-A177-3AD203B41FA5}">
                      <a16:colId xmlns:a16="http://schemas.microsoft.com/office/drawing/2014/main" val="73500014"/>
                    </a:ext>
                  </a:extLst>
                </a:gridCol>
                <a:gridCol w="329184">
                  <a:extLst>
                    <a:ext uri="{9D8B030D-6E8A-4147-A177-3AD203B41FA5}">
                      <a16:colId xmlns:a16="http://schemas.microsoft.com/office/drawing/2014/main" val="2216380566"/>
                    </a:ext>
                  </a:extLst>
                </a:gridCol>
                <a:gridCol w="329184">
                  <a:extLst>
                    <a:ext uri="{9D8B030D-6E8A-4147-A177-3AD203B41FA5}">
                      <a16:colId xmlns:a16="http://schemas.microsoft.com/office/drawing/2014/main" val="1066665060"/>
                    </a:ext>
                  </a:extLst>
                </a:gridCol>
                <a:gridCol w="329184">
                  <a:extLst>
                    <a:ext uri="{9D8B030D-6E8A-4147-A177-3AD203B41FA5}">
                      <a16:colId xmlns:a16="http://schemas.microsoft.com/office/drawing/2014/main" val="1410402363"/>
                    </a:ext>
                  </a:extLst>
                </a:gridCol>
                <a:gridCol w="329184">
                  <a:extLst>
                    <a:ext uri="{9D8B030D-6E8A-4147-A177-3AD203B41FA5}">
                      <a16:colId xmlns:a16="http://schemas.microsoft.com/office/drawing/2014/main" val="531795320"/>
                    </a:ext>
                  </a:extLst>
                </a:gridCol>
                <a:gridCol w="329184">
                  <a:extLst>
                    <a:ext uri="{9D8B030D-6E8A-4147-A177-3AD203B41FA5}">
                      <a16:colId xmlns:a16="http://schemas.microsoft.com/office/drawing/2014/main" val="1416298297"/>
                    </a:ext>
                  </a:extLst>
                </a:gridCol>
                <a:gridCol w="329184">
                  <a:extLst>
                    <a:ext uri="{9D8B030D-6E8A-4147-A177-3AD203B41FA5}">
                      <a16:colId xmlns:a16="http://schemas.microsoft.com/office/drawing/2014/main" val="1833931832"/>
                    </a:ext>
                  </a:extLst>
                </a:gridCol>
                <a:gridCol w="329184">
                  <a:extLst>
                    <a:ext uri="{9D8B030D-6E8A-4147-A177-3AD203B41FA5}">
                      <a16:colId xmlns:a16="http://schemas.microsoft.com/office/drawing/2014/main" val="2105496815"/>
                    </a:ext>
                  </a:extLst>
                </a:gridCol>
                <a:gridCol w="329184">
                  <a:extLst>
                    <a:ext uri="{9D8B030D-6E8A-4147-A177-3AD203B41FA5}">
                      <a16:colId xmlns:a16="http://schemas.microsoft.com/office/drawing/2014/main" val="2292119292"/>
                    </a:ext>
                  </a:extLst>
                </a:gridCol>
                <a:gridCol w="329184">
                  <a:extLst>
                    <a:ext uri="{9D8B030D-6E8A-4147-A177-3AD203B41FA5}">
                      <a16:colId xmlns:a16="http://schemas.microsoft.com/office/drawing/2014/main" val="997912536"/>
                    </a:ext>
                  </a:extLst>
                </a:gridCol>
                <a:gridCol w="329184">
                  <a:extLst>
                    <a:ext uri="{9D8B030D-6E8A-4147-A177-3AD203B41FA5}">
                      <a16:colId xmlns:a16="http://schemas.microsoft.com/office/drawing/2014/main" val="82050946"/>
                    </a:ext>
                  </a:extLst>
                </a:gridCol>
                <a:gridCol w="329184">
                  <a:extLst>
                    <a:ext uri="{9D8B030D-6E8A-4147-A177-3AD203B41FA5}">
                      <a16:colId xmlns:a16="http://schemas.microsoft.com/office/drawing/2014/main" val="4081571695"/>
                    </a:ext>
                  </a:extLst>
                </a:gridCol>
                <a:gridCol w="329184">
                  <a:extLst>
                    <a:ext uri="{9D8B030D-6E8A-4147-A177-3AD203B41FA5}">
                      <a16:colId xmlns:a16="http://schemas.microsoft.com/office/drawing/2014/main" val="3163109216"/>
                    </a:ext>
                  </a:extLst>
                </a:gridCol>
                <a:gridCol w="329184">
                  <a:extLst>
                    <a:ext uri="{9D8B030D-6E8A-4147-A177-3AD203B41FA5}">
                      <a16:colId xmlns:a16="http://schemas.microsoft.com/office/drawing/2014/main" val="275818032"/>
                    </a:ext>
                  </a:extLst>
                </a:gridCol>
                <a:gridCol w="329184">
                  <a:extLst>
                    <a:ext uri="{9D8B030D-6E8A-4147-A177-3AD203B41FA5}">
                      <a16:colId xmlns:a16="http://schemas.microsoft.com/office/drawing/2014/main" val="1758059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004880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- 2026-02-10 09:41:04</a:t>
                      </a:r>
                      <a:r>
                        <a:rPr kumimoji="0" lang="en-US" sz="1000" b="0" i="0" u="none" strike="noStrike" kern="1200" cap="none" spc="0" normalizeH="0" baseline="0" noProof="0">
                          <a:ln>
                            <a:noFill/>
                          </a:ln>
                          <a:solidFill>
                            <a:prstClr val="black"/>
                          </a:solidFill>
                          <a:effectLst/>
                          <a:uLnTx/>
                          <a:uFillTx/>
                          <a:latin typeface="Calibri"/>
                          <a:ea typeface="+mn-ea"/>
                          <a:cs typeface="+mn-cs"/>
                        </a:rPr>
                        <a:t>
 At GROHE, every technological advancement serves a singular purpose: to seamlessly meet users’ needs, elevating their experience and delivering Pure Freude an Wasser.
By adopting this consumer-centric approach driven by deep insights and experiences, we develop industry-leading innovations and proprietary technologies that are designed to provide tangible human benefits, that enhance everyday life, and elevate every water experience. 
We call this GROHE Aqua Intelligence®.
At the heart of many GROHE shower heads lies GROHE DreamSpray. As part of 118 components, the high precision spray former ensures that water is routed with absolute accuracy to every single nozzle. The internal channels distribute flow evenly across the entire spray plate, producing a consistent and perfectly balanced spray pattern regardless of water pressure. This engineering precision creates a smooth, full and enveloping shower sensation that remains stable over time and transforms daily routines into consistently enjoyable 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https://i.ytimg.com/vi/lSIKBAJvJVw/hqdefault.jpg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583088147"/>
                  </a:ext>
                </a:extLst>
              </a:tr>
            </a:tbl>
          </a:graphicData>
        </a:graphic>
      </p:graphicFrame>
      <p:sp>
        <p:nvSpPr>
          <p:cNvPr id="4" name="Text Placeholder 3">
            <a:extLst>
              <a:ext uri="{FF2B5EF4-FFF2-40B4-BE49-F238E27FC236}">
                <a16:creationId xmlns:a16="http://schemas.microsoft.com/office/drawing/2014/main" id="{CC834455-0B9E-4EF5-BCFC-17567724BB6A}"/>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3252394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A3E6E-4202-4073-9DFA-50F77E5B484A}"/>
              </a:ext>
            </a:extLst>
          </p:cNvPr>
          <p:cNvSpPr>
            <a:spLocks noGrp="1"/>
          </p:cNvSpPr>
          <p:nvPr>
            <p:ph type="title"/>
          </p:nvPr>
        </p:nvSpPr>
        <p:spPr/>
        <p:txBody>
          <a:bodyPr/>
          <a:lstStyle/>
          <a:p>
            <a:r>
              <a:rPr lang="en-US"/>
              <a:t>Youtube Private Videos Table | 13 groups and 33 profiles - 3 of 10</a:t>
            </a:r>
          </a:p>
        </p:txBody>
      </p:sp>
      <p:graphicFrame>
        <p:nvGraphicFramePr>
          <p:cNvPr id="5" name="Table Placeholder 4">
            <a:extLst>
              <a:ext uri="{FF2B5EF4-FFF2-40B4-BE49-F238E27FC236}">
                <a16:creationId xmlns:a16="http://schemas.microsoft.com/office/drawing/2014/main" id="{5C9D1B5C-29D7-4F38-A6E9-0748FF289538}"/>
              </a:ext>
            </a:extLst>
          </p:cNvPr>
          <p:cNvGraphicFramePr>
            <a:graphicFrameLocks noGrp="1"/>
          </p:cNvGraphicFramePr>
          <p:nvPr>
            <p:ph type="tbl" sz="quarter" idx="13"/>
            <p:extLst>
              <p:ext uri="{D42A27DB-BD31-4B8C-83A1-F6EECF244321}">
                <p14:modId xmlns:p14="http://schemas.microsoft.com/office/powerpoint/2010/main" val="759842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78386535"/>
                    </a:ext>
                  </a:extLst>
                </a:gridCol>
                <a:gridCol w="658368">
                  <a:extLst>
                    <a:ext uri="{9D8B030D-6E8A-4147-A177-3AD203B41FA5}">
                      <a16:colId xmlns:a16="http://schemas.microsoft.com/office/drawing/2014/main" val="3021295254"/>
                    </a:ext>
                  </a:extLst>
                </a:gridCol>
                <a:gridCol w="822960">
                  <a:extLst>
                    <a:ext uri="{9D8B030D-6E8A-4147-A177-3AD203B41FA5}">
                      <a16:colId xmlns:a16="http://schemas.microsoft.com/office/drawing/2014/main" val="24904214"/>
                    </a:ext>
                  </a:extLst>
                </a:gridCol>
                <a:gridCol w="329184">
                  <a:extLst>
                    <a:ext uri="{9D8B030D-6E8A-4147-A177-3AD203B41FA5}">
                      <a16:colId xmlns:a16="http://schemas.microsoft.com/office/drawing/2014/main" val="2029182623"/>
                    </a:ext>
                  </a:extLst>
                </a:gridCol>
                <a:gridCol w="329184">
                  <a:extLst>
                    <a:ext uri="{9D8B030D-6E8A-4147-A177-3AD203B41FA5}">
                      <a16:colId xmlns:a16="http://schemas.microsoft.com/office/drawing/2014/main" val="1406004050"/>
                    </a:ext>
                  </a:extLst>
                </a:gridCol>
                <a:gridCol w="329184">
                  <a:extLst>
                    <a:ext uri="{9D8B030D-6E8A-4147-A177-3AD203B41FA5}">
                      <a16:colId xmlns:a16="http://schemas.microsoft.com/office/drawing/2014/main" val="3745835628"/>
                    </a:ext>
                  </a:extLst>
                </a:gridCol>
                <a:gridCol w="329184">
                  <a:extLst>
                    <a:ext uri="{9D8B030D-6E8A-4147-A177-3AD203B41FA5}">
                      <a16:colId xmlns:a16="http://schemas.microsoft.com/office/drawing/2014/main" val="1203931091"/>
                    </a:ext>
                  </a:extLst>
                </a:gridCol>
                <a:gridCol w="329184">
                  <a:extLst>
                    <a:ext uri="{9D8B030D-6E8A-4147-A177-3AD203B41FA5}">
                      <a16:colId xmlns:a16="http://schemas.microsoft.com/office/drawing/2014/main" val="724165958"/>
                    </a:ext>
                  </a:extLst>
                </a:gridCol>
                <a:gridCol w="329184">
                  <a:extLst>
                    <a:ext uri="{9D8B030D-6E8A-4147-A177-3AD203B41FA5}">
                      <a16:colId xmlns:a16="http://schemas.microsoft.com/office/drawing/2014/main" val="4008086924"/>
                    </a:ext>
                  </a:extLst>
                </a:gridCol>
                <a:gridCol w="329184">
                  <a:extLst>
                    <a:ext uri="{9D8B030D-6E8A-4147-A177-3AD203B41FA5}">
                      <a16:colId xmlns:a16="http://schemas.microsoft.com/office/drawing/2014/main" val="1586117841"/>
                    </a:ext>
                  </a:extLst>
                </a:gridCol>
                <a:gridCol w="329184">
                  <a:extLst>
                    <a:ext uri="{9D8B030D-6E8A-4147-A177-3AD203B41FA5}">
                      <a16:colId xmlns:a16="http://schemas.microsoft.com/office/drawing/2014/main" val="890067298"/>
                    </a:ext>
                  </a:extLst>
                </a:gridCol>
                <a:gridCol w="329184">
                  <a:extLst>
                    <a:ext uri="{9D8B030D-6E8A-4147-A177-3AD203B41FA5}">
                      <a16:colId xmlns:a16="http://schemas.microsoft.com/office/drawing/2014/main" val="904315370"/>
                    </a:ext>
                  </a:extLst>
                </a:gridCol>
                <a:gridCol w="329184">
                  <a:extLst>
                    <a:ext uri="{9D8B030D-6E8A-4147-A177-3AD203B41FA5}">
                      <a16:colId xmlns:a16="http://schemas.microsoft.com/office/drawing/2014/main" val="3192767530"/>
                    </a:ext>
                  </a:extLst>
                </a:gridCol>
                <a:gridCol w="329184">
                  <a:extLst>
                    <a:ext uri="{9D8B030D-6E8A-4147-A177-3AD203B41FA5}">
                      <a16:colId xmlns:a16="http://schemas.microsoft.com/office/drawing/2014/main" val="1889596860"/>
                    </a:ext>
                  </a:extLst>
                </a:gridCol>
                <a:gridCol w="329184">
                  <a:extLst>
                    <a:ext uri="{9D8B030D-6E8A-4147-A177-3AD203B41FA5}">
                      <a16:colId xmlns:a16="http://schemas.microsoft.com/office/drawing/2014/main" val="1025260084"/>
                    </a:ext>
                  </a:extLst>
                </a:gridCol>
                <a:gridCol w="329184">
                  <a:extLst>
                    <a:ext uri="{9D8B030D-6E8A-4147-A177-3AD203B41FA5}">
                      <a16:colId xmlns:a16="http://schemas.microsoft.com/office/drawing/2014/main" val="624439770"/>
                    </a:ext>
                  </a:extLst>
                </a:gridCol>
                <a:gridCol w="329184">
                  <a:extLst>
                    <a:ext uri="{9D8B030D-6E8A-4147-A177-3AD203B41FA5}">
                      <a16:colId xmlns:a16="http://schemas.microsoft.com/office/drawing/2014/main" val="147751044"/>
                    </a:ext>
                  </a:extLst>
                </a:gridCol>
                <a:gridCol w="329184">
                  <a:extLst>
                    <a:ext uri="{9D8B030D-6E8A-4147-A177-3AD203B41FA5}">
                      <a16:colId xmlns:a16="http://schemas.microsoft.com/office/drawing/2014/main" val="3803160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8622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- 2026-03-09 10:44:02</a:t>
                      </a:r>
                      <a:r>
                        <a:rPr kumimoji="0" lang="en-US" sz="1000" b="0" i="0" u="none" strike="noStrike" kern="1200" cap="none" spc="0" normalizeH="0" baseline="0" noProof="0">
                          <a:ln>
                            <a:noFill/>
                          </a:ln>
                          <a:solidFill>
                            <a:prstClr val="black"/>
                          </a:solidFill>
                          <a:effectLst/>
                          <a:uLnTx/>
                          <a:uFillTx/>
                          <a:latin typeface="Calibri"/>
                          <a:ea typeface="+mn-ea"/>
                          <a:cs typeface="+mn-cs"/>
                        </a:rPr>
                        <a:t>
 At GROHE, every technological advancement serves a singular purpose: to seamlessly meet users’ needs, elevating their experience and delivering Pure Freude an Wasser.
By adopting this consumer-centric approach driven by deep insights and experiences, we develop industry-leading innovations and proprietary technologies that are designed to provide tangible human benefits, that enhance everyday life, and elevate every water experience. 
We call this GROHE Aqua Intelligence®.
GROHE SilkMotion ensures effortless flushing with just a gentle touch on the actuator.  Immediately at the touch, a digital signal is activated inside the actuator module, initiating the internal mechanism with pressurised air that raises the pneumatic control valve and starts the water flow. 
Without friction or resistance, 112 components guide every millimetre of movement with precision, ensuring that the motion feels soft yet deliberate. This engineering creates a seamless interaction that elevates the everyday experience of the bathroom through effortless control.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https://i.ytimg.com/vi/Dzqm8MSQ65A/hqdefault.jpg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990988596"/>
                  </a:ext>
                </a:extLst>
              </a:tr>
            </a:tbl>
          </a:graphicData>
        </a:graphic>
      </p:graphicFrame>
      <p:sp>
        <p:nvSpPr>
          <p:cNvPr id="4" name="Text Placeholder 3">
            <a:extLst>
              <a:ext uri="{FF2B5EF4-FFF2-40B4-BE49-F238E27FC236}">
                <a16:creationId xmlns:a16="http://schemas.microsoft.com/office/drawing/2014/main" id="{52B39F25-9E2B-48EA-8889-2C52CC80B201}"/>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3931523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B0D5B-7C0C-4756-8974-A70E4211822D}"/>
              </a:ext>
            </a:extLst>
          </p:cNvPr>
          <p:cNvSpPr>
            <a:spLocks noGrp="1"/>
          </p:cNvSpPr>
          <p:nvPr>
            <p:ph type="title"/>
          </p:nvPr>
        </p:nvSpPr>
        <p:spPr/>
        <p:txBody>
          <a:bodyPr/>
          <a:lstStyle/>
          <a:p>
            <a:r>
              <a:rPr lang="en-US"/>
              <a:t>Youtube Private Videos Table | 13 groups and 33 profiles - 4 of 10</a:t>
            </a:r>
          </a:p>
        </p:txBody>
      </p:sp>
      <p:graphicFrame>
        <p:nvGraphicFramePr>
          <p:cNvPr id="5" name="Table Placeholder 4">
            <a:extLst>
              <a:ext uri="{FF2B5EF4-FFF2-40B4-BE49-F238E27FC236}">
                <a16:creationId xmlns:a16="http://schemas.microsoft.com/office/drawing/2014/main" id="{A60B649F-C591-4076-BC7F-31A1C8A72725}"/>
              </a:ext>
            </a:extLst>
          </p:cNvPr>
          <p:cNvGraphicFramePr>
            <a:graphicFrameLocks noGrp="1"/>
          </p:cNvGraphicFramePr>
          <p:nvPr>
            <p:ph type="tbl" sz="quarter" idx="13"/>
            <p:extLst>
              <p:ext uri="{D42A27DB-BD31-4B8C-83A1-F6EECF244321}">
                <p14:modId xmlns:p14="http://schemas.microsoft.com/office/powerpoint/2010/main" val="3547597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2640720"/>
                    </a:ext>
                  </a:extLst>
                </a:gridCol>
                <a:gridCol w="658368">
                  <a:extLst>
                    <a:ext uri="{9D8B030D-6E8A-4147-A177-3AD203B41FA5}">
                      <a16:colId xmlns:a16="http://schemas.microsoft.com/office/drawing/2014/main" val="1161523295"/>
                    </a:ext>
                  </a:extLst>
                </a:gridCol>
                <a:gridCol w="822960">
                  <a:extLst>
                    <a:ext uri="{9D8B030D-6E8A-4147-A177-3AD203B41FA5}">
                      <a16:colId xmlns:a16="http://schemas.microsoft.com/office/drawing/2014/main" val="1354978282"/>
                    </a:ext>
                  </a:extLst>
                </a:gridCol>
                <a:gridCol w="329184">
                  <a:extLst>
                    <a:ext uri="{9D8B030D-6E8A-4147-A177-3AD203B41FA5}">
                      <a16:colId xmlns:a16="http://schemas.microsoft.com/office/drawing/2014/main" val="2797415634"/>
                    </a:ext>
                  </a:extLst>
                </a:gridCol>
                <a:gridCol w="329184">
                  <a:extLst>
                    <a:ext uri="{9D8B030D-6E8A-4147-A177-3AD203B41FA5}">
                      <a16:colId xmlns:a16="http://schemas.microsoft.com/office/drawing/2014/main" val="1286047710"/>
                    </a:ext>
                  </a:extLst>
                </a:gridCol>
                <a:gridCol w="329184">
                  <a:extLst>
                    <a:ext uri="{9D8B030D-6E8A-4147-A177-3AD203B41FA5}">
                      <a16:colId xmlns:a16="http://schemas.microsoft.com/office/drawing/2014/main" val="2566401602"/>
                    </a:ext>
                  </a:extLst>
                </a:gridCol>
                <a:gridCol w="329184">
                  <a:extLst>
                    <a:ext uri="{9D8B030D-6E8A-4147-A177-3AD203B41FA5}">
                      <a16:colId xmlns:a16="http://schemas.microsoft.com/office/drawing/2014/main" val="3660509101"/>
                    </a:ext>
                  </a:extLst>
                </a:gridCol>
                <a:gridCol w="329184">
                  <a:extLst>
                    <a:ext uri="{9D8B030D-6E8A-4147-A177-3AD203B41FA5}">
                      <a16:colId xmlns:a16="http://schemas.microsoft.com/office/drawing/2014/main" val="3263254579"/>
                    </a:ext>
                  </a:extLst>
                </a:gridCol>
                <a:gridCol w="329184">
                  <a:extLst>
                    <a:ext uri="{9D8B030D-6E8A-4147-A177-3AD203B41FA5}">
                      <a16:colId xmlns:a16="http://schemas.microsoft.com/office/drawing/2014/main" val="3463450546"/>
                    </a:ext>
                  </a:extLst>
                </a:gridCol>
                <a:gridCol w="329184">
                  <a:extLst>
                    <a:ext uri="{9D8B030D-6E8A-4147-A177-3AD203B41FA5}">
                      <a16:colId xmlns:a16="http://schemas.microsoft.com/office/drawing/2014/main" val="116145790"/>
                    </a:ext>
                  </a:extLst>
                </a:gridCol>
                <a:gridCol w="329184">
                  <a:extLst>
                    <a:ext uri="{9D8B030D-6E8A-4147-A177-3AD203B41FA5}">
                      <a16:colId xmlns:a16="http://schemas.microsoft.com/office/drawing/2014/main" val="884266546"/>
                    </a:ext>
                  </a:extLst>
                </a:gridCol>
                <a:gridCol w="329184">
                  <a:extLst>
                    <a:ext uri="{9D8B030D-6E8A-4147-A177-3AD203B41FA5}">
                      <a16:colId xmlns:a16="http://schemas.microsoft.com/office/drawing/2014/main" val="2642215262"/>
                    </a:ext>
                  </a:extLst>
                </a:gridCol>
                <a:gridCol w="329184">
                  <a:extLst>
                    <a:ext uri="{9D8B030D-6E8A-4147-A177-3AD203B41FA5}">
                      <a16:colId xmlns:a16="http://schemas.microsoft.com/office/drawing/2014/main" val="3161854783"/>
                    </a:ext>
                  </a:extLst>
                </a:gridCol>
                <a:gridCol w="329184">
                  <a:extLst>
                    <a:ext uri="{9D8B030D-6E8A-4147-A177-3AD203B41FA5}">
                      <a16:colId xmlns:a16="http://schemas.microsoft.com/office/drawing/2014/main" val="2779053453"/>
                    </a:ext>
                  </a:extLst>
                </a:gridCol>
                <a:gridCol w="329184">
                  <a:extLst>
                    <a:ext uri="{9D8B030D-6E8A-4147-A177-3AD203B41FA5}">
                      <a16:colId xmlns:a16="http://schemas.microsoft.com/office/drawing/2014/main" val="2894326209"/>
                    </a:ext>
                  </a:extLst>
                </a:gridCol>
                <a:gridCol w="329184">
                  <a:extLst>
                    <a:ext uri="{9D8B030D-6E8A-4147-A177-3AD203B41FA5}">
                      <a16:colId xmlns:a16="http://schemas.microsoft.com/office/drawing/2014/main" val="620986424"/>
                    </a:ext>
                  </a:extLst>
                </a:gridCol>
                <a:gridCol w="329184">
                  <a:extLst>
                    <a:ext uri="{9D8B030D-6E8A-4147-A177-3AD203B41FA5}">
                      <a16:colId xmlns:a16="http://schemas.microsoft.com/office/drawing/2014/main" val="2102215726"/>
                    </a:ext>
                  </a:extLst>
                </a:gridCol>
                <a:gridCol w="329184">
                  <a:extLst>
                    <a:ext uri="{9D8B030D-6E8A-4147-A177-3AD203B41FA5}">
                      <a16:colId xmlns:a16="http://schemas.microsoft.com/office/drawing/2014/main" val="3822127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33332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- 2026-01-12 12:39:01</a:t>
                      </a:r>
                      <a:r>
                        <a:rPr kumimoji="0" lang="en-US" sz="1000" b="0" i="0" u="none" strike="noStrike" kern="1200" cap="none" spc="0" normalizeH="0" baseline="0" noProof="0">
                          <a:ln>
                            <a:noFill/>
                          </a:ln>
                          <a:solidFill>
                            <a:prstClr val="black"/>
                          </a:solidFill>
                          <a:effectLst/>
                          <a:uLnTx/>
                          <a:uFillTx/>
                          <a:latin typeface="Calibri"/>
                          <a:ea typeface="+mn-ea"/>
                          <a:cs typeface="+mn-cs"/>
                        </a:rPr>
                        <a:t>
 Some designs are beautiful on the surface. Others are built to feel beautiful from within.
Inside every GROHE Essence faucet lies the Aqua Intelligence® technology GROHE SilkMove.This cartridge is a finely engineered piece of technology made of 33 components that gives perfect control over water flow and temperature. It’s what turns a simple gesture into something that feels smooth, balanced, and lasting. Because design isn’t just what you see, it’s what you feel every day.
Save this post for when design details start to matter.
Or share it with someone who loves seeing what’s behind true craftsmanship.
#GROHE #Bathroominspo #Bathroomdesign #Shower #Washbasin #Bathroominspiration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https://i.ytimg.com/vi/q46_GrJXVNg/hqdefault.jpg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547867887"/>
                  </a:ext>
                </a:extLst>
              </a:tr>
            </a:tbl>
          </a:graphicData>
        </a:graphic>
      </p:graphicFrame>
      <p:sp>
        <p:nvSpPr>
          <p:cNvPr id="4" name="Text Placeholder 3">
            <a:extLst>
              <a:ext uri="{FF2B5EF4-FFF2-40B4-BE49-F238E27FC236}">
                <a16:creationId xmlns:a16="http://schemas.microsoft.com/office/drawing/2014/main" id="{46812FDE-AFAA-4C77-A387-AA348EBDA75B}"/>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12526551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8B95E-8D7E-4061-9FB2-17F1ED76E6FF}"/>
              </a:ext>
            </a:extLst>
          </p:cNvPr>
          <p:cNvSpPr>
            <a:spLocks noGrp="1"/>
          </p:cNvSpPr>
          <p:nvPr>
            <p:ph type="title"/>
          </p:nvPr>
        </p:nvSpPr>
        <p:spPr/>
        <p:txBody>
          <a:bodyPr/>
          <a:lstStyle/>
          <a:p>
            <a:r>
              <a:rPr lang="en-US"/>
              <a:t>Youtube Private Videos Table | 13 groups and 33 profiles - 5 of 10</a:t>
            </a:r>
          </a:p>
        </p:txBody>
      </p:sp>
      <p:graphicFrame>
        <p:nvGraphicFramePr>
          <p:cNvPr id="5" name="Table Placeholder 4">
            <a:extLst>
              <a:ext uri="{FF2B5EF4-FFF2-40B4-BE49-F238E27FC236}">
                <a16:creationId xmlns:a16="http://schemas.microsoft.com/office/drawing/2014/main" id="{76D5576E-A6BA-404B-A5C7-BBA9F80C50FF}"/>
              </a:ext>
            </a:extLst>
          </p:cNvPr>
          <p:cNvGraphicFramePr>
            <a:graphicFrameLocks noGrp="1"/>
          </p:cNvGraphicFramePr>
          <p:nvPr>
            <p:ph type="tbl" sz="quarter" idx="13"/>
            <p:extLst>
              <p:ext uri="{D42A27DB-BD31-4B8C-83A1-F6EECF244321}">
                <p14:modId xmlns:p14="http://schemas.microsoft.com/office/powerpoint/2010/main" val="338674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12754987"/>
                    </a:ext>
                  </a:extLst>
                </a:gridCol>
                <a:gridCol w="658368">
                  <a:extLst>
                    <a:ext uri="{9D8B030D-6E8A-4147-A177-3AD203B41FA5}">
                      <a16:colId xmlns:a16="http://schemas.microsoft.com/office/drawing/2014/main" val="780239198"/>
                    </a:ext>
                  </a:extLst>
                </a:gridCol>
                <a:gridCol w="822960">
                  <a:extLst>
                    <a:ext uri="{9D8B030D-6E8A-4147-A177-3AD203B41FA5}">
                      <a16:colId xmlns:a16="http://schemas.microsoft.com/office/drawing/2014/main" val="3550934669"/>
                    </a:ext>
                  </a:extLst>
                </a:gridCol>
                <a:gridCol w="329184">
                  <a:extLst>
                    <a:ext uri="{9D8B030D-6E8A-4147-A177-3AD203B41FA5}">
                      <a16:colId xmlns:a16="http://schemas.microsoft.com/office/drawing/2014/main" val="2121093119"/>
                    </a:ext>
                  </a:extLst>
                </a:gridCol>
                <a:gridCol w="329184">
                  <a:extLst>
                    <a:ext uri="{9D8B030D-6E8A-4147-A177-3AD203B41FA5}">
                      <a16:colId xmlns:a16="http://schemas.microsoft.com/office/drawing/2014/main" val="1155363431"/>
                    </a:ext>
                  </a:extLst>
                </a:gridCol>
                <a:gridCol w="329184">
                  <a:extLst>
                    <a:ext uri="{9D8B030D-6E8A-4147-A177-3AD203B41FA5}">
                      <a16:colId xmlns:a16="http://schemas.microsoft.com/office/drawing/2014/main" val="1012058300"/>
                    </a:ext>
                  </a:extLst>
                </a:gridCol>
                <a:gridCol w="329184">
                  <a:extLst>
                    <a:ext uri="{9D8B030D-6E8A-4147-A177-3AD203B41FA5}">
                      <a16:colId xmlns:a16="http://schemas.microsoft.com/office/drawing/2014/main" val="543531884"/>
                    </a:ext>
                  </a:extLst>
                </a:gridCol>
                <a:gridCol w="329184">
                  <a:extLst>
                    <a:ext uri="{9D8B030D-6E8A-4147-A177-3AD203B41FA5}">
                      <a16:colId xmlns:a16="http://schemas.microsoft.com/office/drawing/2014/main" val="2707998626"/>
                    </a:ext>
                  </a:extLst>
                </a:gridCol>
                <a:gridCol w="329184">
                  <a:extLst>
                    <a:ext uri="{9D8B030D-6E8A-4147-A177-3AD203B41FA5}">
                      <a16:colId xmlns:a16="http://schemas.microsoft.com/office/drawing/2014/main" val="3626363410"/>
                    </a:ext>
                  </a:extLst>
                </a:gridCol>
                <a:gridCol w="329184">
                  <a:extLst>
                    <a:ext uri="{9D8B030D-6E8A-4147-A177-3AD203B41FA5}">
                      <a16:colId xmlns:a16="http://schemas.microsoft.com/office/drawing/2014/main" val="2842086676"/>
                    </a:ext>
                  </a:extLst>
                </a:gridCol>
                <a:gridCol w="329184">
                  <a:extLst>
                    <a:ext uri="{9D8B030D-6E8A-4147-A177-3AD203B41FA5}">
                      <a16:colId xmlns:a16="http://schemas.microsoft.com/office/drawing/2014/main" val="865023259"/>
                    </a:ext>
                  </a:extLst>
                </a:gridCol>
                <a:gridCol w="329184">
                  <a:extLst>
                    <a:ext uri="{9D8B030D-6E8A-4147-A177-3AD203B41FA5}">
                      <a16:colId xmlns:a16="http://schemas.microsoft.com/office/drawing/2014/main" val="1023794491"/>
                    </a:ext>
                  </a:extLst>
                </a:gridCol>
                <a:gridCol w="329184">
                  <a:extLst>
                    <a:ext uri="{9D8B030D-6E8A-4147-A177-3AD203B41FA5}">
                      <a16:colId xmlns:a16="http://schemas.microsoft.com/office/drawing/2014/main" val="58662680"/>
                    </a:ext>
                  </a:extLst>
                </a:gridCol>
                <a:gridCol w="329184">
                  <a:extLst>
                    <a:ext uri="{9D8B030D-6E8A-4147-A177-3AD203B41FA5}">
                      <a16:colId xmlns:a16="http://schemas.microsoft.com/office/drawing/2014/main" val="3057075282"/>
                    </a:ext>
                  </a:extLst>
                </a:gridCol>
                <a:gridCol w="329184">
                  <a:extLst>
                    <a:ext uri="{9D8B030D-6E8A-4147-A177-3AD203B41FA5}">
                      <a16:colId xmlns:a16="http://schemas.microsoft.com/office/drawing/2014/main" val="2461033944"/>
                    </a:ext>
                  </a:extLst>
                </a:gridCol>
                <a:gridCol w="329184">
                  <a:extLst>
                    <a:ext uri="{9D8B030D-6E8A-4147-A177-3AD203B41FA5}">
                      <a16:colId xmlns:a16="http://schemas.microsoft.com/office/drawing/2014/main" val="130481768"/>
                    </a:ext>
                  </a:extLst>
                </a:gridCol>
                <a:gridCol w="329184">
                  <a:extLst>
                    <a:ext uri="{9D8B030D-6E8A-4147-A177-3AD203B41FA5}">
                      <a16:colId xmlns:a16="http://schemas.microsoft.com/office/drawing/2014/main" val="1112164325"/>
                    </a:ext>
                  </a:extLst>
                </a:gridCol>
                <a:gridCol w="329184">
                  <a:extLst>
                    <a:ext uri="{9D8B030D-6E8A-4147-A177-3AD203B41FA5}">
                      <a16:colId xmlns:a16="http://schemas.microsoft.com/office/drawing/2014/main" val="751212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296984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- 2026-01-07 12:37:10</a:t>
                      </a:r>
                      <a:r>
                        <a:rPr kumimoji="0" lang="en-US" sz="1000" b="0" i="0" u="none" strike="noStrike" kern="1200" cap="none" spc="0" normalizeH="0" baseline="0" noProof="0">
                          <a:ln>
                            <a:noFill/>
                          </a:ln>
                          <a:solidFill>
                            <a:prstClr val="black"/>
                          </a:solidFill>
                          <a:effectLst/>
                          <a:uLnTx/>
                          <a:uFillTx/>
                          <a:latin typeface="Calibri"/>
                          <a:ea typeface="+mn-ea"/>
                          <a:cs typeface="+mn-cs"/>
                        </a:rPr>
                        <a:t>
 Some designs are beautiful on the surface. Others are built to feel beautiful from within.
Inside every GROHE Essence faucet lies the Aqua Intelligence® technology GROHE SilkMove.This cartridge is a finely engineered piece of technology made of 33 components that gives perfect control over water flow and temperature. It’s what turns a simple gesture into something that feels smooth, balanced, and lasting. Because design isn’t just what you see, it’s what you feel every day.
Save this post for when design details start to matter.
Or share it with someone who loves seeing what’s behind true craftsmanship.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https://i.ytimg.com/vi/-Pb233Wj6qY/hqdefault.jpg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Color Campaign 2025,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127729408"/>
                  </a:ext>
                </a:extLst>
              </a:tr>
            </a:tbl>
          </a:graphicData>
        </a:graphic>
      </p:graphicFrame>
      <p:sp>
        <p:nvSpPr>
          <p:cNvPr id="4" name="Text Placeholder 3">
            <a:extLst>
              <a:ext uri="{FF2B5EF4-FFF2-40B4-BE49-F238E27FC236}">
                <a16:creationId xmlns:a16="http://schemas.microsoft.com/office/drawing/2014/main" id="{5CF1D331-3DD6-4407-98EF-B9D78CA5FA51}"/>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15143230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F6BF-7BE9-40FC-B78D-9811DBF88BDD}"/>
              </a:ext>
            </a:extLst>
          </p:cNvPr>
          <p:cNvSpPr>
            <a:spLocks noGrp="1"/>
          </p:cNvSpPr>
          <p:nvPr>
            <p:ph type="title"/>
          </p:nvPr>
        </p:nvSpPr>
        <p:spPr/>
        <p:txBody>
          <a:bodyPr/>
          <a:lstStyle/>
          <a:p>
            <a:r>
              <a:rPr lang="en-US"/>
              <a:t>Youtube Private Videos Table | 13 groups and 33 profiles - 6 of 10</a:t>
            </a:r>
          </a:p>
        </p:txBody>
      </p:sp>
      <p:graphicFrame>
        <p:nvGraphicFramePr>
          <p:cNvPr id="5" name="Table Placeholder 4">
            <a:extLst>
              <a:ext uri="{FF2B5EF4-FFF2-40B4-BE49-F238E27FC236}">
                <a16:creationId xmlns:a16="http://schemas.microsoft.com/office/drawing/2014/main" id="{69C4D53B-C888-40F8-9C09-47A907350E1E}"/>
              </a:ext>
            </a:extLst>
          </p:cNvPr>
          <p:cNvGraphicFramePr>
            <a:graphicFrameLocks noGrp="1"/>
          </p:cNvGraphicFramePr>
          <p:nvPr>
            <p:ph type="tbl" sz="quarter" idx="13"/>
            <p:extLst>
              <p:ext uri="{D42A27DB-BD31-4B8C-83A1-F6EECF244321}">
                <p14:modId xmlns:p14="http://schemas.microsoft.com/office/powerpoint/2010/main" val="222663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36817973"/>
                    </a:ext>
                  </a:extLst>
                </a:gridCol>
                <a:gridCol w="658368">
                  <a:extLst>
                    <a:ext uri="{9D8B030D-6E8A-4147-A177-3AD203B41FA5}">
                      <a16:colId xmlns:a16="http://schemas.microsoft.com/office/drawing/2014/main" val="3097756400"/>
                    </a:ext>
                  </a:extLst>
                </a:gridCol>
                <a:gridCol w="822960">
                  <a:extLst>
                    <a:ext uri="{9D8B030D-6E8A-4147-A177-3AD203B41FA5}">
                      <a16:colId xmlns:a16="http://schemas.microsoft.com/office/drawing/2014/main" val="4107650743"/>
                    </a:ext>
                  </a:extLst>
                </a:gridCol>
                <a:gridCol w="329184">
                  <a:extLst>
                    <a:ext uri="{9D8B030D-6E8A-4147-A177-3AD203B41FA5}">
                      <a16:colId xmlns:a16="http://schemas.microsoft.com/office/drawing/2014/main" val="296595053"/>
                    </a:ext>
                  </a:extLst>
                </a:gridCol>
                <a:gridCol w="329184">
                  <a:extLst>
                    <a:ext uri="{9D8B030D-6E8A-4147-A177-3AD203B41FA5}">
                      <a16:colId xmlns:a16="http://schemas.microsoft.com/office/drawing/2014/main" val="4244594344"/>
                    </a:ext>
                  </a:extLst>
                </a:gridCol>
                <a:gridCol w="329184">
                  <a:extLst>
                    <a:ext uri="{9D8B030D-6E8A-4147-A177-3AD203B41FA5}">
                      <a16:colId xmlns:a16="http://schemas.microsoft.com/office/drawing/2014/main" val="1411569240"/>
                    </a:ext>
                  </a:extLst>
                </a:gridCol>
                <a:gridCol w="329184">
                  <a:extLst>
                    <a:ext uri="{9D8B030D-6E8A-4147-A177-3AD203B41FA5}">
                      <a16:colId xmlns:a16="http://schemas.microsoft.com/office/drawing/2014/main" val="1761095487"/>
                    </a:ext>
                  </a:extLst>
                </a:gridCol>
                <a:gridCol w="329184">
                  <a:extLst>
                    <a:ext uri="{9D8B030D-6E8A-4147-A177-3AD203B41FA5}">
                      <a16:colId xmlns:a16="http://schemas.microsoft.com/office/drawing/2014/main" val="1490417247"/>
                    </a:ext>
                  </a:extLst>
                </a:gridCol>
                <a:gridCol w="329184">
                  <a:extLst>
                    <a:ext uri="{9D8B030D-6E8A-4147-A177-3AD203B41FA5}">
                      <a16:colId xmlns:a16="http://schemas.microsoft.com/office/drawing/2014/main" val="2574249285"/>
                    </a:ext>
                  </a:extLst>
                </a:gridCol>
                <a:gridCol w="329184">
                  <a:extLst>
                    <a:ext uri="{9D8B030D-6E8A-4147-A177-3AD203B41FA5}">
                      <a16:colId xmlns:a16="http://schemas.microsoft.com/office/drawing/2014/main" val="2092632968"/>
                    </a:ext>
                  </a:extLst>
                </a:gridCol>
                <a:gridCol w="329184">
                  <a:extLst>
                    <a:ext uri="{9D8B030D-6E8A-4147-A177-3AD203B41FA5}">
                      <a16:colId xmlns:a16="http://schemas.microsoft.com/office/drawing/2014/main" val="3783997474"/>
                    </a:ext>
                  </a:extLst>
                </a:gridCol>
                <a:gridCol w="329184">
                  <a:extLst>
                    <a:ext uri="{9D8B030D-6E8A-4147-A177-3AD203B41FA5}">
                      <a16:colId xmlns:a16="http://schemas.microsoft.com/office/drawing/2014/main" val="4171544540"/>
                    </a:ext>
                  </a:extLst>
                </a:gridCol>
                <a:gridCol w="329184">
                  <a:extLst>
                    <a:ext uri="{9D8B030D-6E8A-4147-A177-3AD203B41FA5}">
                      <a16:colId xmlns:a16="http://schemas.microsoft.com/office/drawing/2014/main" val="454275528"/>
                    </a:ext>
                  </a:extLst>
                </a:gridCol>
                <a:gridCol w="329184">
                  <a:extLst>
                    <a:ext uri="{9D8B030D-6E8A-4147-A177-3AD203B41FA5}">
                      <a16:colId xmlns:a16="http://schemas.microsoft.com/office/drawing/2014/main" val="2948187737"/>
                    </a:ext>
                  </a:extLst>
                </a:gridCol>
                <a:gridCol w="329184">
                  <a:extLst>
                    <a:ext uri="{9D8B030D-6E8A-4147-A177-3AD203B41FA5}">
                      <a16:colId xmlns:a16="http://schemas.microsoft.com/office/drawing/2014/main" val="4254041629"/>
                    </a:ext>
                  </a:extLst>
                </a:gridCol>
                <a:gridCol w="329184">
                  <a:extLst>
                    <a:ext uri="{9D8B030D-6E8A-4147-A177-3AD203B41FA5}">
                      <a16:colId xmlns:a16="http://schemas.microsoft.com/office/drawing/2014/main" val="2318423235"/>
                    </a:ext>
                  </a:extLst>
                </a:gridCol>
                <a:gridCol w="329184">
                  <a:extLst>
                    <a:ext uri="{9D8B030D-6E8A-4147-A177-3AD203B41FA5}">
                      <a16:colId xmlns:a16="http://schemas.microsoft.com/office/drawing/2014/main" val="2595730212"/>
                    </a:ext>
                  </a:extLst>
                </a:gridCol>
                <a:gridCol w="329184">
                  <a:extLst>
                    <a:ext uri="{9D8B030D-6E8A-4147-A177-3AD203B41FA5}">
                      <a16:colId xmlns:a16="http://schemas.microsoft.com/office/drawing/2014/main" val="782170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826627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- 2026-02-10 10:01:19</a:t>
                      </a:r>
                      <a:r>
                        <a:rPr kumimoji="0" lang="en-US" sz="1000" b="0" i="0" u="none" strike="noStrike" kern="1200" cap="none" spc="0" normalizeH="0" baseline="0" noProof="0">
                          <a:ln>
                            <a:noFill/>
                          </a:ln>
                          <a:solidFill>
                            <a:prstClr val="black"/>
                          </a:solidFill>
                          <a:effectLst/>
                          <a:uLnTx/>
                          <a:uFillTx/>
                          <a:latin typeface="Calibri"/>
                          <a:ea typeface="+mn-ea"/>
                          <a:cs typeface="+mn-cs"/>
                        </a:rPr>
                        <a:t>
 GROHE CoolTouch uses a precisely engineered cooling chamber that surrounds the hot water channel with a dedicated cold water flow. Inside the thermostat body, the incoming hot water at around 60°C is guided through the central cartridge while cooler water of about 15°C circulates around it. Made of 107 components, the technology reduces the temperature transferred to the external surface and maintains a safe touch level of 38°C or below. The result is a thermostat that always remains comfortably cool and safe to touch, providing protection and ensuring peace of mind during every shower.
At GROHE, every technological advancement serves a singular purpose: to seamlessly meet users’ needs, elevating their experience and delivering Pure Freude an Wasser.
By adopting this consumer-centric approach driven by deep insights and experiences, we develop industry-leading innovations and proprietary technologies that are designed to provide tangible human benefits, that enhance everyday life, and elevate every water experience. 
We call this GROHE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https://i.ytimg.com/vi/_BXS-LqEuMQ/hqdefault.jpg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381501383"/>
                  </a:ext>
                </a:extLst>
              </a:tr>
            </a:tbl>
          </a:graphicData>
        </a:graphic>
      </p:graphicFrame>
      <p:sp>
        <p:nvSpPr>
          <p:cNvPr id="4" name="Text Placeholder 3">
            <a:extLst>
              <a:ext uri="{FF2B5EF4-FFF2-40B4-BE49-F238E27FC236}">
                <a16:creationId xmlns:a16="http://schemas.microsoft.com/office/drawing/2014/main" id="{D2A6074B-B9CA-4D5D-98B4-24B9958643EB}"/>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32995430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BE040-3FB9-4DC2-B7D8-BB44963784DF}"/>
              </a:ext>
            </a:extLst>
          </p:cNvPr>
          <p:cNvSpPr>
            <a:spLocks noGrp="1"/>
          </p:cNvSpPr>
          <p:nvPr>
            <p:ph type="title"/>
          </p:nvPr>
        </p:nvSpPr>
        <p:spPr/>
        <p:txBody>
          <a:bodyPr/>
          <a:lstStyle/>
          <a:p>
            <a:r>
              <a:rPr lang="en-US"/>
              <a:t>Youtube Private Videos Table | 13 groups and 33 profiles - 7 of 10</a:t>
            </a:r>
          </a:p>
        </p:txBody>
      </p:sp>
      <p:graphicFrame>
        <p:nvGraphicFramePr>
          <p:cNvPr id="5" name="Table Placeholder 4">
            <a:extLst>
              <a:ext uri="{FF2B5EF4-FFF2-40B4-BE49-F238E27FC236}">
                <a16:creationId xmlns:a16="http://schemas.microsoft.com/office/drawing/2014/main" id="{BB61B2C0-9B0C-40A8-8F68-2992A2E19FD9}"/>
              </a:ext>
            </a:extLst>
          </p:cNvPr>
          <p:cNvGraphicFramePr>
            <a:graphicFrameLocks noGrp="1"/>
          </p:cNvGraphicFramePr>
          <p:nvPr>
            <p:ph type="tbl" sz="quarter" idx="13"/>
            <p:extLst>
              <p:ext uri="{D42A27DB-BD31-4B8C-83A1-F6EECF244321}">
                <p14:modId xmlns:p14="http://schemas.microsoft.com/office/powerpoint/2010/main" val="231894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3855795"/>
                    </a:ext>
                  </a:extLst>
                </a:gridCol>
                <a:gridCol w="658368">
                  <a:extLst>
                    <a:ext uri="{9D8B030D-6E8A-4147-A177-3AD203B41FA5}">
                      <a16:colId xmlns:a16="http://schemas.microsoft.com/office/drawing/2014/main" val="1916916476"/>
                    </a:ext>
                  </a:extLst>
                </a:gridCol>
                <a:gridCol w="822960">
                  <a:extLst>
                    <a:ext uri="{9D8B030D-6E8A-4147-A177-3AD203B41FA5}">
                      <a16:colId xmlns:a16="http://schemas.microsoft.com/office/drawing/2014/main" val="626023015"/>
                    </a:ext>
                  </a:extLst>
                </a:gridCol>
                <a:gridCol w="329184">
                  <a:extLst>
                    <a:ext uri="{9D8B030D-6E8A-4147-A177-3AD203B41FA5}">
                      <a16:colId xmlns:a16="http://schemas.microsoft.com/office/drawing/2014/main" val="517072791"/>
                    </a:ext>
                  </a:extLst>
                </a:gridCol>
                <a:gridCol w="329184">
                  <a:extLst>
                    <a:ext uri="{9D8B030D-6E8A-4147-A177-3AD203B41FA5}">
                      <a16:colId xmlns:a16="http://schemas.microsoft.com/office/drawing/2014/main" val="1754737878"/>
                    </a:ext>
                  </a:extLst>
                </a:gridCol>
                <a:gridCol w="329184">
                  <a:extLst>
                    <a:ext uri="{9D8B030D-6E8A-4147-A177-3AD203B41FA5}">
                      <a16:colId xmlns:a16="http://schemas.microsoft.com/office/drawing/2014/main" val="2819505440"/>
                    </a:ext>
                  </a:extLst>
                </a:gridCol>
                <a:gridCol w="329184">
                  <a:extLst>
                    <a:ext uri="{9D8B030D-6E8A-4147-A177-3AD203B41FA5}">
                      <a16:colId xmlns:a16="http://schemas.microsoft.com/office/drawing/2014/main" val="2245090885"/>
                    </a:ext>
                  </a:extLst>
                </a:gridCol>
                <a:gridCol w="329184">
                  <a:extLst>
                    <a:ext uri="{9D8B030D-6E8A-4147-A177-3AD203B41FA5}">
                      <a16:colId xmlns:a16="http://schemas.microsoft.com/office/drawing/2014/main" val="2913983619"/>
                    </a:ext>
                  </a:extLst>
                </a:gridCol>
                <a:gridCol w="329184">
                  <a:extLst>
                    <a:ext uri="{9D8B030D-6E8A-4147-A177-3AD203B41FA5}">
                      <a16:colId xmlns:a16="http://schemas.microsoft.com/office/drawing/2014/main" val="3721660074"/>
                    </a:ext>
                  </a:extLst>
                </a:gridCol>
                <a:gridCol w="329184">
                  <a:extLst>
                    <a:ext uri="{9D8B030D-6E8A-4147-A177-3AD203B41FA5}">
                      <a16:colId xmlns:a16="http://schemas.microsoft.com/office/drawing/2014/main" val="1531446086"/>
                    </a:ext>
                  </a:extLst>
                </a:gridCol>
                <a:gridCol w="329184">
                  <a:extLst>
                    <a:ext uri="{9D8B030D-6E8A-4147-A177-3AD203B41FA5}">
                      <a16:colId xmlns:a16="http://schemas.microsoft.com/office/drawing/2014/main" val="2633197105"/>
                    </a:ext>
                  </a:extLst>
                </a:gridCol>
                <a:gridCol w="329184">
                  <a:extLst>
                    <a:ext uri="{9D8B030D-6E8A-4147-A177-3AD203B41FA5}">
                      <a16:colId xmlns:a16="http://schemas.microsoft.com/office/drawing/2014/main" val="2865002164"/>
                    </a:ext>
                  </a:extLst>
                </a:gridCol>
                <a:gridCol w="329184">
                  <a:extLst>
                    <a:ext uri="{9D8B030D-6E8A-4147-A177-3AD203B41FA5}">
                      <a16:colId xmlns:a16="http://schemas.microsoft.com/office/drawing/2014/main" val="2619882236"/>
                    </a:ext>
                  </a:extLst>
                </a:gridCol>
                <a:gridCol w="329184">
                  <a:extLst>
                    <a:ext uri="{9D8B030D-6E8A-4147-A177-3AD203B41FA5}">
                      <a16:colId xmlns:a16="http://schemas.microsoft.com/office/drawing/2014/main" val="3780523800"/>
                    </a:ext>
                  </a:extLst>
                </a:gridCol>
                <a:gridCol w="329184">
                  <a:extLst>
                    <a:ext uri="{9D8B030D-6E8A-4147-A177-3AD203B41FA5}">
                      <a16:colId xmlns:a16="http://schemas.microsoft.com/office/drawing/2014/main" val="446374601"/>
                    </a:ext>
                  </a:extLst>
                </a:gridCol>
                <a:gridCol w="329184">
                  <a:extLst>
                    <a:ext uri="{9D8B030D-6E8A-4147-A177-3AD203B41FA5}">
                      <a16:colId xmlns:a16="http://schemas.microsoft.com/office/drawing/2014/main" val="598088995"/>
                    </a:ext>
                  </a:extLst>
                </a:gridCol>
                <a:gridCol w="329184">
                  <a:extLst>
                    <a:ext uri="{9D8B030D-6E8A-4147-A177-3AD203B41FA5}">
                      <a16:colId xmlns:a16="http://schemas.microsoft.com/office/drawing/2014/main" val="217225640"/>
                    </a:ext>
                  </a:extLst>
                </a:gridCol>
                <a:gridCol w="329184">
                  <a:extLst>
                    <a:ext uri="{9D8B030D-6E8A-4147-A177-3AD203B41FA5}">
                      <a16:colId xmlns:a16="http://schemas.microsoft.com/office/drawing/2014/main" val="2204935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15843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- 2026-05-18 14:22:00</a:t>
                      </a:r>
                      <a:r>
                        <a:rPr kumimoji="0" lang="en-US" sz="1000" b="0" i="0" u="none" strike="noStrike" kern="1200" cap="none" spc="0" normalizeH="0" baseline="0" noProof="0">
                          <a:ln>
                            <a:noFill/>
                          </a:ln>
                          <a:solidFill>
                            <a:prstClr val="black"/>
                          </a:solidFill>
                          <a:effectLst/>
                          <a:uLnTx/>
                          <a:uFillTx/>
                          <a:latin typeface="Calibri"/>
                          <a:ea typeface="+mn-ea"/>
                          <a:cs typeface="+mn-cs"/>
                        </a:rPr>
                        <a:t>
 Modern bathrooms are embracing contrast over uniformity. Designers are combining smooth and textured surfaces, matte and gloss finishes to add depth, character, and visual intrigue. Whether it’s fluted tiles alongside polished stone or brushed metal accents paired with natural wood, this interplay of materials and surfaces brings sophistication and a bespoke feel to the space. In response to this design evolution, GROHE Essence introduces a new crafted lever variant — designed to spark visual interest and add a tactile touch to contemporary bathrooms. 
Timeless in elegance, crafted for individual expression
Available in three durable finishes — Chrome, Cool Sunrise, and Warm Sunset – the crafted lever variant comes in multiple sizes to deliver a cohesive yet personalized aesthetic across the entire bathroom. Its timeless elegance is matched by advanced functionality, thanks to the Aqua Intelligence® technology GROHE SilkMove. This high-performance cartridge enables long-lasting effortless precision of water and temperature control — so that not only design and finish, but also function, remain flawless over time. For a solution that exudes true craftsmanship, inside and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https://i.ytimg.com/vi/MV3IYa1sGJ8/hqdefault.jpg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998010672"/>
                  </a:ext>
                </a:extLst>
              </a:tr>
            </a:tbl>
          </a:graphicData>
        </a:graphic>
      </p:graphicFrame>
      <p:sp>
        <p:nvSpPr>
          <p:cNvPr id="4" name="Text Placeholder 3">
            <a:extLst>
              <a:ext uri="{FF2B5EF4-FFF2-40B4-BE49-F238E27FC236}">
                <a16:creationId xmlns:a16="http://schemas.microsoft.com/office/drawing/2014/main" id="{48A6EA7A-52B9-4FC3-92B9-075B6C3A2B8D}"/>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14542692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EB00-8610-4B98-96D5-09CD04D36372}"/>
              </a:ext>
            </a:extLst>
          </p:cNvPr>
          <p:cNvSpPr>
            <a:spLocks noGrp="1"/>
          </p:cNvSpPr>
          <p:nvPr>
            <p:ph type="title"/>
          </p:nvPr>
        </p:nvSpPr>
        <p:spPr/>
        <p:txBody>
          <a:bodyPr/>
          <a:lstStyle/>
          <a:p>
            <a:r>
              <a:rPr lang="en-US"/>
              <a:t>Youtube Private Videos Table | 13 groups and 33 profiles - 8 of 10</a:t>
            </a:r>
          </a:p>
        </p:txBody>
      </p:sp>
      <p:graphicFrame>
        <p:nvGraphicFramePr>
          <p:cNvPr id="5" name="Table Placeholder 4">
            <a:extLst>
              <a:ext uri="{FF2B5EF4-FFF2-40B4-BE49-F238E27FC236}">
                <a16:creationId xmlns:a16="http://schemas.microsoft.com/office/drawing/2014/main" id="{C61A3B9D-C0DD-4AF4-A1BE-C1F42E59EDC1}"/>
              </a:ext>
            </a:extLst>
          </p:cNvPr>
          <p:cNvGraphicFramePr>
            <a:graphicFrameLocks noGrp="1"/>
          </p:cNvGraphicFramePr>
          <p:nvPr>
            <p:ph type="tbl" sz="quarter" idx="13"/>
            <p:extLst>
              <p:ext uri="{D42A27DB-BD31-4B8C-83A1-F6EECF244321}">
                <p14:modId xmlns:p14="http://schemas.microsoft.com/office/powerpoint/2010/main" val="1455016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45676430"/>
                    </a:ext>
                  </a:extLst>
                </a:gridCol>
                <a:gridCol w="658368">
                  <a:extLst>
                    <a:ext uri="{9D8B030D-6E8A-4147-A177-3AD203B41FA5}">
                      <a16:colId xmlns:a16="http://schemas.microsoft.com/office/drawing/2014/main" val="2173536747"/>
                    </a:ext>
                  </a:extLst>
                </a:gridCol>
                <a:gridCol w="822960">
                  <a:extLst>
                    <a:ext uri="{9D8B030D-6E8A-4147-A177-3AD203B41FA5}">
                      <a16:colId xmlns:a16="http://schemas.microsoft.com/office/drawing/2014/main" val="114056018"/>
                    </a:ext>
                  </a:extLst>
                </a:gridCol>
                <a:gridCol w="329184">
                  <a:extLst>
                    <a:ext uri="{9D8B030D-6E8A-4147-A177-3AD203B41FA5}">
                      <a16:colId xmlns:a16="http://schemas.microsoft.com/office/drawing/2014/main" val="197722652"/>
                    </a:ext>
                  </a:extLst>
                </a:gridCol>
                <a:gridCol w="329184">
                  <a:extLst>
                    <a:ext uri="{9D8B030D-6E8A-4147-A177-3AD203B41FA5}">
                      <a16:colId xmlns:a16="http://schemas.microsoft.com/office/drawing/2014/main" val="3922114228"/>
                    </a:ext>
                  </a:extLst>
                </a:gridCol>
                <a:gridCol w="329184">
                  <a:extLst>
                    <a:ext uri="{9D8B030D-6E8A-4147-A177-3AD203B41FA5}">
                      <a16:colId xmlns:a16="http://schemas.microsoft.com/office/drawing/2014/main" val="561358310"/>
                    </a:ext>
                  </a:extLst>
                </a:gridCol>
                <a:gridCol w="329184">
                  <a:extLst>
                    <a:ext uri="{9D8B030D-6E8A-4147-A177-3AD203B41FA5}">
                      <a16:colId xmlns:a16="http://schemas.microsoft.com/office/drawing/2014/main" val="2363262749"/>
                    </a:ext>
                  </a:extLst>
                </a:gridCol>
                <a:gridCol w="329184">
                  <a:extLst>
                    <a:ext uri="{9D8B030D-6E8A-4147-A177-3AD203B41FA5}">
                      <a16:colId xmlns:a16="http://schemas.microsoft.com/office/drawing/2014/main" val="1274552963"/>
                    </a:ext>
                  </a:extLst>
                </a:gridCol>
                <a:gridCol w="329184">
                  <a:extLst>
                    <a:ext uri="{9D8B030D-6E8A-4147-A177-3AD203B41FA5}">
                      <a16:colId xmlns:a16="http://schemas.microsoft.com/office/drawing/2014/main" val="2249939750"/>
                    </a:ext>
                  </a:extLst>
                </a:gridCol>
                <a:gridCol w="329184">
                  <a:extLst>
                    <a:ext uri="{9D8B030D-6E8A-4147-A177-3AD203B41FA5}">
                      <a16:colId xmlns:a16="http://schemas.microsoft.com/office/drawing/2014/main" val="3093064943"/>
                    </a:ext>
                  </a:extLst>
                </a:gridCol>
                <a:gridCol w="329184">
                  <a:extLst>
                    <a:ext uri="{9D8B030D-6E8A-4147-A177-3AD203B41FA5}">
                      <a16:colId xmlns:a16="http://schemas.microsoft.com/office/drawing/2014/main" val="2537889591"/>
                    </a:ext>
                  </a:extLst>
                </a:gridCol>
                <a:gridCol w="329184">
                  <a:extLst>
                    <a:ext uri="{9D8B030D-6E8A-4147-A177-3AD203B41FA5}">
                      <a16:colId xmlns:a16="http://schemas.microsoft.com/office/drawing/2014/main" val="1340765090"/>
                    </a:ext>
                  </a:extLst>
                </a:gridCol>
                <a:gridCol w="329184">
                  <a:extLst>
                    <a:ext uri="{9D8B030D-6E8A-4147-A177-3AD203B41FA5}">
                      <a16:colId xmlns:a16="http://schemas.microsoft.com/office/drawing/2014/main" val="799803939"/>
                    </a:ext>
                  </a:extLst>
                </a:gridCol>
                <a:gridCol w="329184">
                  <a:extLst>
                    <a:ext uri="{9D8B030D-6E8A-4147-A177-3AD203B41FA5}">
                      <a16:colId xmlns:a16="http://schemas.microsoft.com/office/drawing/2014/main" val="590970148"/>
                    </a:ext>
                  </a:extLst>
                </a:gridCol>
                <a:gridCol w="329184">
                  <a:extLst>
                    <a:ext uri="{9D8B030D-6E8A-4147-A177-3AD203B41FA5}">
                      <a16:colId xmlns:a16="http://schemas.microsoft.com/office/drawing/2014/main" val="553814041"/>
                    </a:ext>
                  </a:extLst>
                </a:gridCol>
                <a:gridCol w="329184">
                  <a:extLst>
                    <a:ext uri="{9D8B030D-6E8A-4147-A177-3AD203B41FA5}">
                      <a16:colId xmlns:a16="http://schemas.microsoft.com/office/drawing/2014/main" val="912639269"/>
                    </a:ext>
                  </a:extLst>
                </a:gridCol>
                <a:gridCol w="329184">
                  <a:extLst>
                    <a:ext uri="{9D8B030D-6E8A-4147-A177-3AD203B41FA5}">
                      <a16:colId xmlns:a16="http://schemas.microsoft.com/office/drawing/2014/main" val="695276408"/>
                    </a:ext>
                  </a:extLst>
                </a:gridCol>
                <a:gridCol w="329184">
                  <a:extLst>
                    <a:ext uri="{9D8B030D-6E8A-4147-A177-3AD203B41FA5}">
                      <a16:colId xmlns:a16="http://schemas.microsoft.com/office/drawing/2014/main" val="1749715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18776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America - 2026-04-14 15:32:16</a:t>
                      </a:r>
                      <a:r>
                        <a:rPr kumimoji="0" lang="en-US" sz="1000" b="0" i="0" u="none" strike="noStrike" kern="1200" cap="none" spc="0" normalizeH="0" baseline="0" noProof="0">
                          <a:ln>
                            <a:noFill/>
                          </a:ln>
                          <a:solidFill>
                            <a:prstClr val="black"/>
                          </a:solidFill>
                          <a:effectLst/>
                          <a:uLnTx/>
                          <a:uFillTx/>
                          <a:latin typeface="Calibri"/>
                          <a:ea typeface="+mn-ea"/>
                          <a:cs typeface="+mn-cs"/>
                        </a:rPr>
                        <a:t>
 At the heart of many GROHE shower heads lies GROHE DreamSpray. As part of 118 components, the high precision spray former ensures that water is routed with absolute accuracy to every single nozzle. The internal channels distribute flow evenly across the entire spray plate, producing a consistent and perfectly balanced spray pattern regardless of water pressure. This engineering precision creates a smooth, full and enveloping shower sensation that remains stable over time and transforms daily routines into consistently enjoyable moments.
Watch GROHE DreamSpray in 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https://i.ytimg.com/vi/7EQezCq4wlk/hqdefault.jpg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383047158"/>
                  </a:ext>
                </a:extLst>
              </a:tr>
            </a:tbl>
          </a:graphicData>
        </a:graphic>
      </p:graphicFrame>
      <p:sp>
        <p:nvSpPr>
          <p:cNvPr id="4" name="Text Placeholder 3">
            <a:extLst>
              <a:ext uri="{FF2B5EF4-FFF2-40B4-BE49-F238E27FC236}">
                <a16:creationId xmlns:a16="http://schemas.microsoft.com/office/drawing/2014/main" id="{ABEC287A-FE6F-4EB7-AB96-EA05A279EFA5}"/>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3176114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55988-2155-452B-AD7F-73E7E614CB6E}"/>
              </a:ext>
            </a:extLst>
          </p:cNvPr>
          <p:cNvSpPr>
            <a:spLocks noGrp="1"/>
          </p:cNvSpPr>
          <p:nvPr>
            <p:ph type="title"/>
          </p:nvPr>
        </p:nvSpPr>
        <p:spPr/>
        <p:txBody>
          <a:bodyPr/>
          <a:lstStyle/>
          <a:p>
            <a:r>
              <a:rPr lang="en-US"/>
              <a:t>Youtube Private Videos Table | 13 groups and 33 profiles - 9 of 10</a:t>
            </a:r>
          </a:p>
        </p:txBody>
      </p:sp>
      <p:graphicFrame>
        <p:nvGraphicFramePr>
          <p:cNvPr id="5" name="Table Placeholder 4">
            <a:extLst>
              <a:ext uri="{FF2B5EF4-FFF2-40B4-BE49-F238E27FC236}">
                <a16:creationId xmlns:a16="http://schemas.microsoft.com/office/drawing/2014/main" id="{B9625D34-8D35-4897-AE3B-CEE76342419F}"/>
              </a:ext>
            </a:extLst>
          </p:cNvPr>
          <p:cNvGraphicFramePr>
            <a:graphicFrameLocks noGrp="1"/>
          </p:cNvGraphicFramePr>
          <p:nvPr>
            <p:ph type="tbl" sz="quarter" idx="13"/>
            <p:extLst>
              <p:ext uri="{D42A27DB-BD31-4B8C-83A1-F6EECF244321}">
                <p14:modId xmlns:p14="http://schemas.microsoft.com/office/powerpoint/2010/main" val="2509593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37119051"/>
                    </a:ext>
                  </a:extLst>
                </a:gridCol>
                <a:gridCol w="658368">
                  <a:extLst>
                    <a:ext uri="{9D8B030D-6E8A-4147-A177-3AD203B41FA5}">
                      <a16:colId xmlns:a16="http://schemas.microsoft.com/office/drawing/2014/main" val="2526450913"/>
                    </a:ext>
                  </a:extLst>
                </a:gridCol>
                <a:gridCol w="822960">
                  <a:extLst>
                    <a:ext uri="{9D8B030D-6E8A-4147-A177-3AD203B41FA5}">
                      <a16:colId xmlns:a16="http://schemas.microsoft.com/office/drawing/2014/main" val="3645579742"/>
                    </a:ext>
                  </a:extLst>
                </a:gridCol>
                <a:gridCol w="329184">
                  <a:extLst>
                    <a:ext uri="{9D8B030D-6E8A-4147-A177-3AD203B41FA5}">
                      <a16:colId xmlns:a16="http://schemas.microsoft.com/office/drawing/2014/main" val="3508249058"/>
                    </a:ext>
                  </a:extLst>
                </a:gridCol>
                <a:gridCol w="329184">
                  <a:extLst>
                    <a:ext uri="{9D8B030D-6E8A-4147-A177-3AD203B41FA5}">
                      <a16:colId xmlns:a16="http://schemas.microsoft.com/office/drawing/2014/main" val="2943000248"/>
                    </a:ext>
                  </a:extLst>
                </a:gridCol>
                <a:gridCol w="329184">
                  <a:extLst>
                    <a:ext uri="{9D8B030D-6E8A-4147-A177-3AD203B41FA5}">
                      <a16:colId xmlns:a16="http://schemas.microsoft.com/office/drawing/2014/main" val="4033580763"/>
                    </a:ext>
                  </a:extLst>
                </a:gridCol>
                <a:gridCol w="329184">
                  <a:extLst>
                    <a:ext uri="{9D8B030D-6E8A-4147-A177-3AD203B41FA5}">
                      <a16:colId xmlns:a16="http://schemas.microsoft.com/office/drawing/2014/main" val="2975419767"/>
                    </a:ext>
                  </a:extLst>
                </a:gridCol>
                <a:gridCol w="329184">
                  <a:extLst>
                    <a:ext uri="{9D8B030D-6E8A-4147-A177-3AD203B41FA5}">
                      <a16:colId xmlns:a16="http://schemas.microsoft.com/office/drawing/2014/main" val="99287210"/>
                    </a:ext>
                  </a:extLst>
                </a:gridCol>
                <a:gridCol w="329184">
                  <a:extLst>
                    <a:ext uri="{9D8B030D-6E8A-4147-A177-3AD203B41FA5}">
                      <a16:colId xmlns:a16="http://schemas.microsoft.com/office/drawing/2014/main" val="342708850"/>
                    </a:ext>
                  </a:extLst>
                </a:gridCol>
                <a:gridCol w="329184">
                  <a:extLst>
                    <a:ext uri="{9D8B030D-6E8A-4147-A177-3AD203B41FA5}">
                      <a16:colId xmlns:a16="http://schemas.microsoft.com/office/drawing/2014/main" val="2104440876"/>
                    </a:ext>
                  </a:extLst>
                </a:gridCol>
                <a:gridCol w="329184">
                  <a:extLst>
                    <a:ext uri="{9D8B030D-6E8A-4147-A177-3AD203B41FA5}">
                      <a16:colId xmlns:a16="http://schemas.microsoft.com/office/drawing/2014/main" val="3789249265"/>
                    </a:ext>
                  </a:extLst>
                </a:gridCol>
                <a:gridCol w="329184">
                  <a:extLst>
                    <a:ext uri="{9D8B030D-6E8A-4147-A177-3AD203B41FA5}">
                      <a16:colId xmlns:a16="http://schemas.microsoft.com/office/drawing/2014/main" val="1378145716"/>
                    </a:ext>
                  </a:extLst>
                </a:gridCol>
                <a:gridCol w="329184">
                  <a:extLst>
                    <a:ext uri="{9D8B030D-6E8A-4147-A177-3AD203B41FA5}">
                      <a16:colId xmlns:a16="http://schemas.microsoft.com/office/drawing/2014/main" val="1411907619"/>
                    </a:ext>
                  </a:extLst>
                </a:gridCol>
                <a:gridCol w="329184">
                  <a:extLst>
                    <a:ext uri="{9D8B030D-6E8A-4147-A177-3AD203B41FA5}">
                      <a16:colId xmlns:a16="http://schemas.microsoft.com/office/drawing/2014/main" val="2311314695"/>
                    </a:ext>
                  </a:extLst>
                </a:gridCol>
                <a:gridCol w="329184">
                  <a:extLst>
                    <a:ext uri="{9D8B030D-6E8A-4147-A177-3AD203B41FA5}">
                      <a16:colId xmlns:a16="http://schemas.microsoft.com/office/drawing/2014/main" val="222560075"/>
                    </a:ext>
                  </a:extLst>
                </a:gridCol>
                <a:gridCol w="329184">
                  <a:extLst>
                    <a:ext uri="{9D8B030D-6E8A-4147-A177-3AD203B41FA5}">
                      <a16:colId xmlns:a16="http://schemas.microsoft.com/office/drawing/2014/main" val="1735464736"/>
                    </a:ext>
                  </a:extLst>
                </a:gridCol>
                <a:gridCol w="329184">
                  <a:extLst>
                    <a:ext uri="{9D8B030D-6E8A-4147-A177-3AD203B41FA5}">
                      <a16:colId xmlns:a16="http://schemas.microsoft.com/office/drawing/2014/main" val="3667621312"/>
                    </a:ext>
                  </a:extLst>
                </a:gridCol>
                <a:gridCol w="329184">
                  <a:extLst>
                    <a:ext uri="{9D8B030D-6E8A-4147-A177-3AD203B41FA5}">
                      <a16:colId xmlns:a16="http://schemas.microsoft.com/office/drawing/2014/main" val="1249035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237226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America - 2026-04-14 15:31:56</a:t>
                      </a:r>
                      <a:r>
                        <a:rPr kumimoji="0" lang="en-US" sz="1000" b="0" i="0" u="none" strike="noStrike" kern="1200" cap="none" spc="0" normalizeH="0" baseline="0" noProof="0">
                          <a:ln>
                            <a:noFill/>
                          </a:ln>
                          <a:solidFill>
                            <a:prstClr val="black"/>
                          </a:solidFill>
                          <a:effectLst/>
                          <a:uLnTx/>
                          <a:uFillTx/>
                          <a:latin typeface="Calibri"/>
                          <a:ea typeface="+mn-ea"/>
                          <a:cs typeface="+mn-cs"/>
                        </a:rPr>
                        <a:t>
 Made with 175 unique components, the advanced thermostat technology GROHE SmartControl redefines showering by delivering a customizable and intuitive experience. With a simple push-turn operation, users can effortlessly control water flow with pinpoint accuracy. Furthermore, SmartControl allows users to preset their ideal water volume, seamlessly switch between different spray patterns, and alternate between head and hand showers with ease. For unmatched convenience and shower pleasure tailored to the user’s needs.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https://i.ytimg.com/vi/xXY8pz6ssTU/hqdefault.jpg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092298221"/>
                  </a:ext>
                </a:extLst>
              </a:tr>
            </a:tbl>
          </a:graphicData>
        </a:graphic>
      </p:graphicFrame>
      <p:sp>
        <p:nvSpPr>
          <p:cNvPr id="4" name="Text Placeholder 3">
            <a:extLst>
              <a:ext uri="{FF2B5EF4-FFF2-40B4-BE49-F238E27FC236}">
                <a16:creationId xmlns:a16="http://schemas.microsoft.com/office/drawing/2014/main" id="{F7684FAC-ABC0-4461-8D67-7CC63CAAB10F}"/>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26774232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EFE93-96C6-415F-940F-0AC04ACF3C8A}"/>
              </a:ext>
            </a:extLst>
          </p:cNvPr>
          <p:cNvSpPr>
            <a:spLocks noGrp="1"/>
          </p:cNvSpPr>
          <p:nvPr>
            <p:ph type="title"/>
          </p:nvPr>
        </p:nvSpPr>
        <p:spPr/>
        <p:txBody>
          <a:bodyPr/>
          <a:lstStyle/>
          <a:p>
            <a:r>
              <a:rPr lang="en-US"/>
              <a:t>Youtube Private Videos Table | 13 groups and 33 profiles - 10 of 10</a:t>
            </a:r>
          </a:p>
        </p:txBody>
      </p:sp>
      <p:graphicFrame>
        <p:nvGraphicFramePr>
          <p:cNvPr id="5" name="Table Placeholder 4">
            <a:extLst>
              <a:ext uri="{FF2B5EF4-FFF2-40B4-BE49-F238E27FC236}">
                <a16:creationId xmlns:a16="http://schemas.microsoft.com/office/drawing/2014/main" id="{748C1298-AC01-4724-8378-5C80CB1BAC10}"/>
              </a:ext>
            </a:extLst>
          </p:cNvPr>
          <p:cNvGraphicFramePr>
            <a:graphicFrameLocks noGrp="1"/>
          </p:cNvGraphicFramePr>
          <p:nvPr>
            <p:ph type="tbl" sz="quarter" idx="13"/>
            <p:extLst>
              <p:ext uri="{D42A27DB-BD31-4B8C-83A1-F6EECF244321}">
                <p14:modId xmlns:p14="http://schemas.microsoft.com/office/powerpoint/2010/main" val="3477466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84440521"/>
                    </a:ext>
                  </a:extLst>
                </a:gridCol>
                <a:gridCol w="658368">
                  <a:extLst>
                    <a:ext uri="{9D8B030D-6E8A-4147-A177-3AD203B41FA5}">
                      <a16:colId xmlns:a16="http://schemas.microsoft.com/office/drawing/2014/main" val="1070279151"/>
                    </a:ext>
                  </a:extLst>
                </a:gridCol>
                <a:gridCol w="822960">
                  <a:extLst>
                    <a:ext uri="{9D8B030D-6E8A-4147-A177-3AD203B41FA5}">
                      <a16:colId xmlns:a16="http://schemas.microsoft.com/office/drawing/2014/main" val="2704184523"/>
                    </a:ext>
                  </a:extLst>
                </a:gridCol>
                <a:gridCol w="329184">
                  <a:extLst>
                    <a:ext uri="{9D8B030D-6E8A-4147-A177-3AD203B41FA5}">
                      <a16:colId xmlns:a16="http://schemas.microsoft.com/office/drawing/2014/main" val="92378566"/>
                    </a:ext>
                  </a:extLst>
                </a:gridCol>
                <a:gridCol w="329184">
                  <a:extLst>
                    <a:ext uri="{9D8B030D-6E8A-4147-A177-3AD203B41FA5}">
                      <a16:colId xmlns:a16="http://schemas.microsoft.com/office/drawing/2014/main" val="975209191"/>
                    </a:ext>
                  </a:extLst>
                </a:gridCol>
                <a:gridCol w="329184">
                  <a:extLst>
                    <a:ext uri="{9D8B030D-6E8A-4147-A177-3AD203B41FA5}">
                      <a16:colId xmlns:a16="http://schemas.microsoft.com/office/drawing/2014/main" val="2347439149"/>
                    </a:ext>
                  </a:extLst>
                </a:gridCol>
                <a:gridCol w="329184">
                  <a:extLst>
                    <a:ext uri="{9D8B030D-6E8A-4147-A177-3AD203B41FA5}">
                      <a16:colId xmlns:a16="http://schemas.microsoft.com/office/drawing/2014/main" val="2757104073"/>
                    </a:ext>
                  </a:extLst>
                </a:gridCol>
                <a:gridCol w="329184">
                  <a:extLst>
                    <a:ext uri="{9D8B030D-6E8A-4147-A177-3AD203B41FA5}">
                      <a16:colId xmlns:a16="http://schemas.microsoft.com/office/drawing/2014/main" val="3577472828"/>
                    </a:ext>
                  </a:extLst>
                </a:gridCol>
                <a:gridCol w="329184">
                  <a:extLst>
                    <a:ext uri="{9D8B030D-6E8A-4147-A177-3AD203B41FA5}">
                      <a16:colId xmlns:a16="http://schemas.microsoft.com/office/drawing/2014/main" val="2860071248"/>
                    </a:ext>
                  </a:extLst>
                </a:gridCol>
                <a:gridCol w="329184">
                  <a:extLst>
                    <a:ext uri="{9D8B030D-6E8A-4147-A177-3AD203B41FA5}">
                      <a16:colId xmlns:a16="http://schemas.microsoft.com/office/drawing/2014/main" val="4110914723"/>
                    </a:ext>
                  </a:extLst>
                </a:gridCol>
                <a:gridCol w="329184">
                  <a:extLst>
                    <a:ext uri="{9D8B030D-6E8A-4147-A177-3AD203B41FA5}">
                      <a16:colId xmlns:a16="http://schemas.microsoft.com/office/drawing/2014/main" val="3535763928"/>
                    </a:ext>
                  </a:extLst>
                </a:gridCol>
                <a:gridCol w="329184">
                  <a:extLst>
                    <a:ext uri="{9D8B030D-6E8A-4147-A177-3AD203B41FA5}">
                      <a16:colId xmlns:a16="http://schemas.microsoft.com/office/drawing/2014/main" val="3961658506"/>
                    </a:ext>
                  </a:extLst>
                </a:gridCol>
                <a:gridCol w="329184">
                  <a:extLst>
                    <a:ext uri="{9D8B030D-6E8A-4147-A177-3AD203B41FA5}">
                      <a16:colId xmlns:a16="http://schemas.microsoft.com/office/drawing/2014/main" val="1597706473"/>
                    </a:ext>
                  </a:extLst>
                </a:gridCol>
                <a:gridCol w="329184">
                  <a:extLst>
                    <a:ext uri="{9D8B030D-6E8A-4147-A177-3AD203B41FA5}">
                      <a16:colId xmlns:a16="http://schemas.microsoft.com/office/drawing/2014/main" val="1624627027"/>
                    </a:ext>
                  </a:extLst>
                </a:gridCol>
                <a:gridCol w="329184">
                  <a:extLst>
                    <a:ext uri="{9D8B030D-6E8A-4147-A177-3AD203B41FA5}">
                      <a16:colId xmlns:a16="http://schemas.microsoft.com/office/drawing/2014/main" val="1367349859"/>
                    </a:ext>
                  </a:extLst>
                </a:gridCol>
                <a:gridCol w="329184">
                  <a:extLst>
                    <a:ext uri="{9D8B030D-6E8A-4147-A177-3AD203B41FA5}">
                      <a16:colId xmlns:a16="http://schemas.microsoft.com/office/drawing/2014/main" val="29542643"/>
                    </a:ext>
                  </a:extLst>
                </a:gridCol>
                <a:gridCol w="329184">
                  <a:extLst>
                    <a:ext uri="{9D8B030D-6E8A-4147-A177-3AD203B41FA5}">
                      <a16:colId xmlns:a16="http://schemas.microsoft.com/office/drawing/2014/main" val="3770571773"/>
                    </a:ext>
                  </a:extLst>
                </a:gridCol>
                <a:gridCol w="329184">
                  <a:extLst>
                    <a:ext uri="{9D8B030D-6E8A-4147-A177-3AD203B41FA5}">
                      <a16:colId xmlns:a16="http://schemas.microsoft.com/office/drawing/2014/main" val="885905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01332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America - 2026-04-14 15:32:12</a:t>
                      </a:r>
                      <a:r>
                        <a:rPr kumimoji="0" lang="en-US" sz="1000" b="0" i="0" u="none" strike="noStrike" kern="1200" cap="none" spc="0" normalizeH="0" baseline="0" noProof="0">
                          <a:ln>
                            <a:noFill/>
                          </a:ln>
                          <a:solidFill>
                            <a:prstClr val="black"/>
                          </a:solidFill>
                          <a:effectLst/>
                          <a:uLnTx/>
                          <a:uFillTx/>
                          <a:latin typeface="Calibri"/>
                          <a:ea typeface="+mn-ea"/>
                          <a:cs typeface="+mn-cs"/>
                        </a:rPr>
                        <a:t>
 GROHE CoolTouch uses a precisely engineered cooling chamber that surrounds the hot water channel with a dedicated cold water flow. Inside the thermostat body, the incoming hot water at around 60°C is guided through the central cartridge while cooler water of about 15°C circulates around it. Made of 107 components, the technology reduces the temperature transferred to the external surface and maintains a safe touch level of 38°C or below. The result is a thermostat that always remains comfortably cool and safe to touch, providing protection and ensuring peace of mind during every shower.
Watch GROHE CoolTouch in 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https://i.ytimg.com/vi/hsx62iPiVAY/hqdefault.jpg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438230243"/>
                  </a:ext>
                </a:extLst>
              </a:tr>
            </a:tbl>
          </a:graphicData>
        </a:graphic>
      </p:graphicFrame>
      <p:sp>
        <p:nvSpPr>
          <p:cNvPr id="4" name="Text Placeholder 3">
            <a:extLst>
              <a:ext uri="{FF2B5EF4-FFF2-40B4-BE49-F238E27FC236}">
                <a16:creationId xmlns:a16="http://schemas.microsoft.com/office/drawing/2014/main" id="{F70096A9-751B-4E4C-9A6B-B309745E7501}"/>
              </a:ext>
            </a:extLst>
          </p:cNvPr>
          <p:cNvSpPr>
            <a:spLocks noGrp="1"/>
          </p:cNvSpPr>
          <p:nvPr>
            <p:ph type="body" sz="quarter" idx="14"/>
          </p:nvPr>
        </p:nvSpPr>
        <p:spPr/>
        <p:txBody>
          <a:bodyPr/>
          <a:lstStyle/>
          <a:p>
            <a:r>
              <a:rPr lang="en-US"/>
              <a:t>01/01/2026 - 06/11/2026</a:t>
            </a:r>
          </a:p>
        </p:txBody>
      </p:sp>
    </p:spTree>
    <p:extLst>
      <p:ext uri="{BB962C8B-B14F-4D97-AF65-F5344CB8AC3E}">
        <p14:creationId xmlns:p14="http://schemas.microsoft.com/office/powerpoint/2010/main" val="37163777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7205</Words>
  <Application>Microsoft Office PowerPoint</Application>
  <PresentationFormat>On-screen Show (4:3)</PresentationFormat>
  <Paragraphs>1781</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SoME Professional 2025</vt:lpstr>
      <vt:lpstr>Youtube Video Tag Performance v2.0 | 10 groups and 111 profiles</vt:lpstr>
      <vt:lpstr>Youtube Videos Table Overview | 13 groups and 33 profiles</vt:lpstr>
      <vt:lpstr>Youtube Videos Table | 13 groups and 33 profiles</vt:lpstr>
      <vt:lpstr>Instagram Key Metrics Table | 13 groups and 33 profiles - 1 of 3</vt:lpstr>
      <vt:lpstr>Instagram Key Metrics Table | 13 groups and 33 profiles - 2 of 3</vt:lpstr>
      <vt:lpstr>Instagram Key Metrics Table | 13 groups and 33 profiles - 3 of 3</vt:lpstr>
      <vt:lpstr>Instagram Posts Table | 13 groups and 33 profiles - 1 of 8</vt:lpstr>
      <vt:lpstr>Instagram Posts Table | 13 groups and 33 profiles - 2 of 8</vt:lpstr>
      <vt:lpstr>Instagram Posts Table | 13 groups and 33 profiles - 3 of 8</vt:lpstr>
      <vt:lpstr>Instagram Posts Table | 13 groups and 33 profiles - 4 of 8</vt:lpstr>
      <vt:lpstr>Instagram Posts Table | 13 groups and 33 profiles - 5 of 8</vt:lpstr>
      <vt:lpstr>Instagram Posts Table | 13 groups and 33 profiles - 6 of 8</vt:lpstr>
      <vt:lpstr>Instagram Posts Table | 13 groups and 33 profiles - 7 of 8</vt:lpstr>
      <vt:lpstr>Instagram Posts Table | 13 groups and 33 profiles - 8 of 8</vt:lpstr>
      <vt:lpstr>Instagram Posts Table | 13 groups and 33 profiles</vt:lpstr>
      <vt:lpstr>Instagram Post Tag Performance | 13 groups and 33 profiles</vt:lpstr>
      <vt:lpstr>Instagram Post Tag Performance | 13 groups and 33 profiles</vt:lpstr>
      <vt:lpstr>Facebook Own Posts Table | 13 groups and 33 profiles</vt:lpstr>
      <vt:lpstr>Facebook Key Metrics Table | 13 groups and 33 profiles - 1 of 5</vt:lpstr>
      <vt:lpstr>Facebook Key Metrics Table | 13 groups and 33 profiles - 2 of 5</vt:lpstr>
      <vt:lpstr>Facebook Key Metrics Table | 13 groups and 33 profiles - 3 of 5</vt:lpstr>
      <vt:lpstr>Facebook Key Metrics Table | 13 groups and 33 profiles - 4 of 5</vt:lpstr>
      <vt:lpstr>Facebook Key Metrics Table | 13 groups and 33 profiles - 5 of 5</vt:lpstr>
      <vt:lpstr>Overall Top Posts Table | 13 groups and 33 profiles - 1 of 8</vt:lpstr>
      <vt:lpstr>Overall Top Posts Table | 13 groups and 33 profiles - 2 of 8</vt:lpstr>
      <vt:lpstr>Overall Top Posts Table | 13 groups and 33 profiles - 3 of 8</vt:lpstr>
      <vt:lpstr>Overall Top Posts Table | 13 groups and 33 profiles - 4 of 8</vt:lpstr>
      <vt:lpstr>Overall Top Posts Table | 13 groups and 33 profiles - 5 of 8</vt:lpstr>
      <vt:lpstr>Overall Top Posts Table | 13 groups and 33 profiles - 6 of 8</vt:lpstr>
      <vt:lpstr>Overall Top Posts Table | 13 groups and 33 profiles - 7 of 8</vt:lpstr>
      <vt:lpstr>Overall Top Posts Table | 13 groups and 33 profiles - 8 of 8</vt:lpstr>
      <vt:lpstr>Overall Overall Tag Performance | 13 groups and 33 profiles</vt:lpstr>
      <vt:lpstr>Youtube Private Videos Table | 13 groups and 33 profiles - 1 of 10</vt:lpstr>
      <vt:lpstr>Youtube Private Videos Table | 13 groups and 33 profiles - 2 of 10</vt:lpstr>
      <vt:lpstr>Youtube Private Videos Table | 13 groups and 33 profiles - 3 of 10</vt:lpstr>
      <vt:lpstr>Youtube Private Videos Table | 13 groups and 33 profiles - 4 of 10</vt:lpstr>
      <vt:lpstr>Youtube Private Videos Table | 13 groups and 33 profiles - 5 of 10</vt:lpstr>
      <vt:lpstr>Youtube Private Videos Table | 13 groups and 33 profiles - 6 of 10</vt:lpstr>
      <vt:lpstr>Youtube Private Videos Table | 13 groups and 33 profiles - 7 of 10</vt:lpstr>
      <vt:lpstr>Youtube Private Videos Table | 13 groups and 33 profiles - 8 of 10</vt:lpstr>
      <vt:lpstr>Youtube Private Videos Table | 13 groups and 33 profiles - 9 of 10</vt:lpstr>
      <vt:lpstr>Youtube Private Videos Table | 13 groups and 33 profiles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Professional 2025</dc:title>
  <dc:creator>Frederik Born</dc:creator>
  <cp:lastModifiedBy>Frederik Born</cp:lastModifiedBy>
  <cp:revision>1</cp:revision>
  <dcterms:created xsi:type="dcterms:W3CDTF">2026-06-11T07:58:41Z</dcterms:created>
  <dcterms:modified xsi:type="dcterms:W3CDTF">2026-06-11T08:03:30Z</dcterms:modified>
</cp:coreProperties>
</file>