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80" r:id="rId23"/>
    <p:sldId id="281" r:id="rId24"/>
    <p:sldId id="282" r:id="rId25"/>
    <p:sldId id="283"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2" r:id="rId43"/>
    <p:sldId id="303" r:id="rId44"/>
    <p:sldId id="304" r:id="rId45"/>
    <p:sldId id="305" r:id="rId46"/>
    <p:sldId id="306" r:id="rId47"/>
    <p:sldId id="307" r:id="rId48"/>
    <p:sldId id="308" r:id="rId49"/>
    <p:sldId id="309"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62DD-1844-462E-A296-568710D55AF1}"/>
              </a:ext>
            </a:extLst>
          </p:cNvPr>
          <p:cNvSpPr>
            <a:spLocks noGrp="1"/>
          </p:cNvSpPr>
          <p:nvPr>
            <p:ph type="ctrTitle"/>
          </p:nvPr>
        </p:nvSpPr>
        <p:spPr/>
        <p:txBody>
          <a:bodyPr/>
          <a:lstStyle/>
          <a:p>
            <a:r>
              <a:rPr lang="en-US"/>
              <a:t>SoME Professional 2025</a:t>
            </a:r>
          </a:p>
        </p:txBody>
      </p:sp>
      <p:sp>
        <p:nvSpPr>
          <p:cNvPr id="3" name="Subtitle 2">
            <a:extLst>
              <a:ext uri="{FF2B5EF4-FFF2-40B4-BE49-F238E27FC236}">
                <a16:creationId xmlns:a16="http://schemas.microsoft.com/office/drawing/2014/main" id="{7667BE5B-6F33-4FD4-8D92-1B4139691C67}"/>
              </a:ext>
            </a:extLst>
          </p:cNvPr>
          <p:cNvSpPr>
            <a:spLocks noGrp="1"/>
          </p:cNvSpPr>
          <p:nvPr>
            <p:ph type="subTitle" idx="1"/>
          </p:nvPr>
        </p:nvSpPr>
        <p:spPr/>
        <p:txBody>
          <a:bodyPr/>
          <a:lstStyle/>
          <a:p>
            <a:r>
              <a:rPr lang="en-US"/>
              <a:t>Grohe</a:t>
            </a:r>
          </a:p>
        </p:txBody>
      </p:sp>
    </p:spTree>
    <p:extLst>
      <p:ext uri="{BB962C8B-B14F-4D97-AF65-F5344CB8AC3E}">
        <p14:creationId xmlns:p14="http://schemas.microsoft.com/office/powerpoint/2010/main" val="3431618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3F69F-BC6D-4839-A468-BA9785A57696}"/>
              </a:ext>
            </a:extLst>
          </p:cNvPr>
          <p:cNvSpPr>
            <a:spLocks noGrp="1"/>
          </p:cNvSpPr>
          <p:nvPr>
            <p:ph type="title"/>
          </p:nvPr>
        </p:nvSpPr>
        <p:spPr/>
        <p:txBody>
          <a:bodyPr/>
          <a:lstStyle/>
          <a:p>
            <a:r>
              <a:rPr lang="en-US"/>
              <a:t>Youtube Video Tag Performance v2.0 | 10 groups and 111 profiles</a:t>
            </a:r>
          </a:p>
        </p:txBody>
      </p:sp>
      <p:graphicFrame>
        <p:nvGraphicFramePr>
          <p:cNvPr id="5" name="Table Placeholder 4">
            <a:extLst>
              <a:ext uri="{FF2B5EF4-FFF2-40B4-BE49-F238E27FC236}">
                <a16:creationId xmlns:a16="http://schemas.microsoft.com/office/drawing/2014/main" id="{A429210D-6943-436E-8AF1-14440A334EA9}"/>
              </a:ext>
            </a:extLst>
          </p:cNvPr>
          <p:cNvGraphicFramePr>
            <a:graphicFrameLocks noGrp="1"/>
          </p:cNvGraphicFramePr>
          <p:nvPr>
            <p:ph type="tbl" sz="quarter" idx="13"/>
            <p:extLst>
              <p:ext uri="{D42A27DB-BD31-4B8C-83A1-F6EECF244321}">
                <p14:modId xmlns:p14="http://schemas.microsoft.com/office/powerpoint/2010/main" val="4032723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55061922"/>
                    </a:ext>
                  </a:extLst>
                </a:gridCol>
                <a:gridCol w="822960">
                  <a:extLst>
                    <a:ext uri="{9D8B030D-6E8A-4147-A177-3AD203B41FA5}">
                      <a16:colId xmlns:a16="http://schemas.microsoft.com/office/drawing/2014/main" val="966992464"/>
                    </a:ext>
                  </a:extLst>
                </a:gridCol>
                <a:gridCol w="822960">
                  <a:extLst>
                    <a:ext uri="{9D8B030D-6E8A-4147-A177-3AD203B41FA5}">
                      <a16:colId xmlns:a16="http://schemas.microsoft.com/office/drawing/2014/main" val="4069263006"/>
                    </a:ext>
                  </a:extLst>
                </a:gridCol>
                <a:gridCol w="822960">
                  <a:extLst>
                    <a:ext uri="{9D8B030D-6E8A-4147-A177-3AD203B41FA5}">
                      <a16:colId xmlns:a16="http://schemas.microsoft.com/office/drawing/2014/main" val="166603560"/>
                    </a:ext>
                  </a:extLst>
                </a:gridCol>
                <a:gridCol w="822960">
                  <a:extLst>
                    <a:ext uri="{9D8B030D-6E8A-4147-A177-3AD203B41FA5}">
                      <a16:colId xmlns:a16="http://schemas.microsoft.com/office/drawing/2014/main" val="3090988305"/>
                    </a:ext>
                  </a:extLst>
                </a:gridCol>
                <a:gridCol w="822960">
                  <a:extLst>
                    <a:ext uri="{9D8B030D-6E8A-4147-A177-3AD203B41FA5}">
                      <a16:colId xmlns:a16="http://schemas.microsoft.com/office/drawing/2014/main" val="3508121562"/>
                    </a:ext>
                  </a:extLst>
                </a:gridCol>
                <a:gridCol w="822960">
                  <a:extLst>
                    <a:ext uri="{9D8B030D-6E8A-4147-A177-3AD203B41FA5}">
                      <a16:colId xmlns:a16="http://schemas.microsoft.com/office/drawing/2014/main" val="2957223487"/>
                    </a:ext>
                  </a:extLst>
                </a:gridCol>
                <a:gridCol w="822960">
                  <a:extLst>
                    <a:ext uri="{9D8B030D-6E8A-4147-A177-3AD203B41FA5}">
                      <a16:colId xmlns:a16="http://schemas.microsoft.com/office/drawing/2014/main" val="1045398960"/>
                    </a:ext>
                  </a:extLst>
                </a:gridCol>
                <a:gridCol w="822960">
                  <a:extLst>
                    <a:ext uri="{9D8B030D-6E8A-4147-A177-3AD203B41FA5}">
                      <a16:colId xmlns:a16="http://schemas.microsoft.com/office/drawing/2014/main" val="208825107"/>
                    </a:ext>
                  </a:extLst>
                </a:gridCol>
                <a:gridCol w="822960">
                  <a:extLst>
                    <a:ext uri="{9D8B030D-6E8A-4147-A177-3AD203B41FA5}">
                      <a16:colId xmlns:a16="http://schemas.microsoft.com/office/drawing/2014/main" val="68472922"/>
                    </a:ext>
                  </a:extLst>
                </a:gridCol>
              </a:tblGrid>
              <a:tr h="370840">
                <a:tc>
                  <a:txBody>
                    <a:bodyPr/>
                    <a:lstStyle/>
                    <a:p>
                      <a:r>
                        <a:rPr lang="en-US" sz="1000"/>
                        <a:t>Profile</a:t>
                      </a:r>
                    </a:p>
                  </a:txBody>
                  <a:tcPr/>
                </a:tc>
                <a:tc>
                  <a:txBody>
                    <a:bodyPr/>
                    <a:lstStyle/>
                    <a:p>
                      <a:r>
                        <a:rPr lang="en-US" sz="1000"/>
                        <a:t>Tag</a:t>
                      </a:r>
                    </a:p>
                  </a:txBody>
                  <a:tcPr/>
                </a:tc>
                <a:tc>
                  <a:txBody>
                    <a:bodyPr/>
                    <a:lstStyle/>
                    <a:p>
                      <a:r>
                        <a:rPr lang="en-US" sz="1000"/>
                        <a:t>Posts</a:t>
                      </a:r>
                    </a:p>
                  </a:txBody>
                  <a:tcPr/>
                </a:tc>
                <a:tc>
                  <a:txBody>
                    <a:bodyPr/>
                    <a:lstStyle/>
                    <a:p>
                      <a:r>
                        <a:rPr lang="en-US" sz="1000"/>
                        <a:t>Views (Total)</a:t>
                      </a:r>
                    </a:p>
                  </a:txBody>
                  <a:tcPr/>
                </a:tc>
                <a:tc>
                  <a:txBody>
                    <a:bodyPr/>
                    <a:lstStyle/>
                    <a:p>
                      <a:r>
                        <a:rPr lang="en-US" sz="1000"/>
                        <a:t>Reactions (Total)</a:t>
                      </a:r>
                    </a:p>
                  </a:txBody>
                  <a:tcPr/>
                </a:tc>
                <a:tc>
                  <a:txBody>
                    <a:bodyPr/>
                    <a:lstStyle/>
                    <a:p>
                      <a:r>
                        <a:rPr lang="en-US" sz="1000"/>
                        <a:t>Dislikes (Total)</a:t>
                      </a:r>
                    </a:p>
                  </a:txBody>
                  <a:tcPr/>
                </a:tc>
                <a:tc>
                  <a:txBody>
                    <a:bodyPr/>
                    <a:lstStyle/>
                    <a:p>
                      <a:r>
                        <a:rPr lang="en-US" sz="1000"/>
                        <a:t>Comments (Total)</a:t>
                      </a:r>
                    </a:p>
                  </a:txBody>
                  <a:tcPr/>
                </a:tc>
                <a:tc>
                  <a:txBody>
                    <a:bodyPr/>
                    <a:lstStyle/>
                    <a:p>
                      <a:r>
                        <a:rPr lang="en-US" sz="1000"/>
                        <a:t>Minutes Watched (Total)</a:t>
                      </a:r>
                    </a:p>
                  </a:txBody>
                  <a:tcPr/>
                </a:tc>
                <a:tc>
                  <a:txBody>
                    <a:bodyPr/>
                    <a:lstStyle/>
                    <a:p>
                      <a:r>
                        <a:rPr lang="en-US" sz="1000"/>
                        <a:t>Minutes Watched (Avg.)</a:t>
                      </a:r>
                    </a:p>
                  </a:txBody>
                  <a:tcPr/>
                </a:tc>
                <a:tc>
                  <a:txBody>
                    <a:bodyPr/>
                    <a:lstStyle/>
                    <a:p>
                      <a:r>
                        <a:rPr lang="en-US" sz="1000"/>
                        <a:t>View Duration (Avg.)</a:t>
                      </a:r>
                    </a:p>
                  </a:txBody>
                  <a:tcPr/>
                </a:tc>
                <a:extLst>
                  <a:ext uri="{0D108BD9-81ED-4DB2-BD59-A6C34878D82A}">
                    <a16:rowId xmlns:a16="http://schemas.microsoft.com/office/drawing/2014/main" val="3128645262"/>
                  </a:ext>
                </a:extLst>
              </a:tr>
              <a:tr h="370840">
                <a:tc>
                  <a:txBody>
                    <a:bodyPr/>
                    <a:lstStyle/>
                    <a:p>
                      <a:r>
                        <a:rPr lang="en-US" sz="1000"/>
                        <a:t>GROHE Grohe Global</a:t>
                      </a:r>
                    </a:p>
                  </a:txBody>
                  <a:tcPr/>
                </a:tc>
                <a:tc>
                  <a:txBody>
                    <a:bodyPr/>
                    <a:lstStyle/>
                    <a:p>
                      <a:r>
                        <a:rPr lang="en-US" sz="1000"/>
                        <a:t>Aqua Intelligence</a:t>
                      </a:r>
                    </a:p>
                  </a:txBody>
                  <a:tcPr/>
                </a:tc>
                <a:tc>
                  <a:txBody>
                    <a:bodyPr/>
                    <a:lstStyle/>
                    <a:p>
                      <a:r>
                        <a:rPr lang="en-US" sz="1000"/>
                        <a:t>8</a:t>
                      </a:r>
                    </a:p>
                  </a:txBody>
                  <a:tcPr/>
                </a:tc>
                <a:tc>
                  <a:txBody>
                    <a:bodyPr/>
                    <a:lstStyle/>
                    <a:p>
                      <a:r>
                        <a:rPr lang="en-US" sz="1000"/>
                        <a:t>7720</a:t>
                      </a:r>
                    </a:p>
                  </a:txBody>
                  <a:tcPr/>
                </a:tc>
                <a:tc>
                  <a:txBody>
                    <a:bodyPr/>
                    <a:lstStyle/>
                    <a:p>
                      <a:r>
                        <a:rPr lang="en-US" sz="1000"/>
                        <a:t>64</a:t>
                      </a:r>
                    </a:p>
                  </a:txBody>
                  <a:tcPr/>
                </a:tc>
                <a:tc>
                  <a:txBody>
                    <a:bodyPr/>
                    <a:lstStyle/>
                    <a:p>
                      <a:r>
                        <a:rPr lang="en-US" sz="1000"/>
                        <a:t>2</a:t>
                      </a:r>
                    </a:p>
                  </a:txBody>
                  <a:tcPr/>
                </a:tc>
                <a:tc>
                  <a:txBody>
                    <a:bodyPr/>
                    <a:lstStyle/>
                    <a:p>
                      <a:r>
                        <a:rPr lang="en-US" sz="1000"/>
                        <a:t>3</a:t>
                      </a:r>
                    </a:p>
                  </a:txBody>
                  <a:tcPr/>
                </a:tc>
                <a:tc>
                  <a:txBody>
                    <a:bodyPr/>
                    <a:lstStyle/>
                    <a:p>
                      <a:r>
                        <a:rPr lang="en-US" sz="1000"/>
                        <a:t>5809</a:t>
                      </a:r>
                    </a:p>
                  </a:txBody>
                  <a:tcPr/>
                </a:tc>
                <a:tc>
                  <a:txBody>
                    <a:bodyPr/>
                    <a:lstStyle/>
                    <a:p>
                      <a:r>
                        <a:rPr lang="en-US" sz="1000"/>
                        <a:t>51.75</a:t>
                      </a:r>
                    </a:p>
                  </a:txBody>
                  <a:tcPr/>
                </a:tc>
                <a:tc>
                  <a:txBody>
                    <a:bodyPr/>
                    <a:lstStyle/>
                    <a:p>
                      <a:r>
                        <a:rPr lang="en-US" sz="1000"/>
                        <a:t>51.75</a:t>
                      </a:r>
                    </a:p>
                  </a:txBody>
                  <a:tcPr/>
                </a:tc>
                <a:extLst>
                  <a:ext uri="{0D108BD9-81ED-4DB2-BD59-A6C34878D82A}">
                    <a16:rowId xmlns:a16="http://schemas.microsoft.com/office/drawing/2014/main" val="287009490"/>
                  </a:ext>
                </a:extLst>
              </a:tr>
            </a:tbl>
          </a:graphicData>
        </a:graphic>
      </p:graphicFrame>
      <p:sp>
        <p:nvSpPr>
          <p:cNvPr id="4" name="Text Placeholder 3">
            <a:extLst>
              <a:ext uri="{FF2B5EF4-FFF2-40B4-BE49-F238E27FC236}">
                <a16:creationId xmlns:a16="http://schemas.microsoft.com/office/drawing/2014/main" id="{B5E36735-5AC5-4374-B0CC-D2D8F8EE15AB}"/>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683024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02982-C6E4-4BB4-BF74-C0C000E20D01}"/>
              </a:ext>
            </a:extLst>
          </p:cNvPr>
          <p:cNvSpPr>
            <a:spLocks noGrp="1"/>
          </p:cNvSpPr>
          <p:nvPr>
            <p:ph type="title"/>
          </p:nvPr>
        </p:nvSpPr>
        <p:spPr/>
        <p:txBody>
          <a:bodyPr/>
          <a:lstStyle/>
          <a:p>
            <a:r>
              <a:rPr lang="en-US"/>
              <a:t>Youtube Videos Table Overview | 10 groups and 33 profiles</a:t>
            </a:r>
          </a:p>
        </p:txBody>
      </p:sp>
      <p:graphicFrame>
        <p:nvGraphicFramePr>
          <p:cNvPr id="5" name="Table Placeholder 4">
            <a:extLst>
              <a:ext uri="{FF2B5EF4-FFF2-40B4-BE49-F238E27FC236}">
                <a16:creationId xmlns:a16="http://schemas.microsoft.com/office/drawing/2014/main" id="{8513B150-2155-46F0-A2E3-01AF1AC334FA}"/>
              </a:ext>
            </a:extLst>
          </p:cNvPr>
          <p:cNvGraphicFramePr>
            <a:graphicFrameLocks noGrp="1"/>
          </p:cNvGraphicFramePr>
          <p:nvPr>
            <p:ph type="tbl" sz="quarter" idx="13"/>
            <p:extLst>
              <p:ext uri="{D42A27DB-BD31-4B8C-83A1-F6EECF244321}">
                <p14:modId xmlns:p14="http://schemas.microsoft.com/office/powerpoint/2010/main" val="76172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27642977"/>
                    </a:ext>
                  </a:extLst>
                </a:gridCol>
                <a:gridCol w="905256">
                  <a:extLst>
                    <a:ext uri="{9D8B030D-6E8A-4147-A177-3AD203B41FA5}">
                      <a16:colId xmlns:a16="http://schemas.microsoft.com/office/drawing/2014/main" val="356252491"/>
                    </a:ext>
                  </a:extLst>
                </a:gridCol>
                <a:gridCol w="905256">
                  <a:extLst>
                    <a:ext uri="{9D8B030D-6E8A-4147-A177-3AD203B41FA5}">
                      <a16:colId xmlns:a16="http://schemas.microsoft.com/office/drawing/2014/main" val="2336371979"/>
                    </a:ext>
                  </a:extLst>
                </a:gridCol>
                <a:gridCol w="905256">
                  <a:extLst>
                    <a:ext uri="{9D8B030D-6E8A-4147-A177-3AD203B41FA5}">
                      <a16:colId xmlns:a16="http://schemas.microsoft.com/office/drawing/2014/main" val="3162670881"/>
                    </a:ext>
                  </a:extLst>
                </a:gridCol>
                <a:gridCol w="905256">
                  <a:extLst>
                    <a:ext uri="{9D8B030D-6E8A-4147-A177-3AD203B41FA5}">
                      <a16:colId xmlns:a16="http://schemas.microsoft.com/office/drawing/2014/main" val="2359470709"/>
                    </a:ext>
                  </a:extLst>
                </a:gridCol>
                <a:gridCol w="905256">
                  <a:extLst>
                    <a:ext uri="{9D8B030D-6E8A-4147-A177-3AD203B41FA5}">
                      <a16:colId xmlns:a16="http://schemas.microsoft.com/office/drawing/2014/main" val="1515533449"/>
                    </a:ext>
                  </a:extLst>
                </a:gridCol>
                <a:gridCol w="905256">
                  <a:extLst>
                    <a:ext uri="{9D8B030D-6E8A-4147-A177-3AD203B41FA5}">
                      <a16:colId xmlns:a16="http://schemas.microsoft.com/office/drawing/2014/main" val="398933042"/>
                    </a:ext>
                  </a:extLst>
                </a:gridCol>
                <a:gridCol w="905256">
                  <a:extLst>
                    <a:ext uri="{9D8B030D-6E8A-4147-A177-3AD203B41FA5}">
                      <a16:colId xmlns:a16="http://schemas.microsoft.com/office/drawing/2014/main" val="2232311048"/>
                    </a:ext>
                  </a:extLst>
                </a:gridCol>
                <a:gridCol w="905256">
                  <a:extLst>
                    <a:ext uri="{9D8B030D-6E8A-4147-A177-3AD203B41FA5}">
                      <a16:colId xmlns:a16="http://schemas.microsoft.com/office/drawing/2014/main" val="1991903871"/>
                    </a:ext>
                  </a:extLst>
                </a:gridCol>
              </a:tblGrid>
              <a:tr h="370840">
                <a:tc>
                  <a:txBody>
                    <a:bodyPr/>
                    <a:lstStyle/>
                    <a:p>
                      <a:r>
                        <a:rPr lang="en-US" sz="1000"/>
                        <a:t>Profile</a:t>
                      </a:r>
                    </a:p>
                  </a:txBody>
                  <a:tcPr/>
                </a:tc>
                <a:tc>
                  <a:txBody>
                    <a:bodyPr/>
                    <a:lstStyle/>
                    <a:p>
                      <a:r>
                        <a:rPr lang="en-US" sz="1000"/>
                        <a:t>Posts</a:t>
                      </a:r>
                    </a:p>
                  </a:txBody>
                  <a:tcPr/>
                </a:tc>
                <a:tc>
                  <a:txBody>
                    <a:bodyPr/>
                    <a:lstStyle/>
                    <a:p>
                      <a:r>
                        <a:rPr lang="en-US" sz="1000"/>
                        <a:t>Views</a:t>
                      </a:r>
                    </a:p>
                  </a:txBody>
                  <a:tcPr/>
                </a:tc>
                <a:tc>
                  <a:txBody>
                    <a:bodyPr/>
                    <a:lstStyle/>
                    <a:p>
                      <a:r>
                        <a:rPr lang="en-US" sz="1000"/>
                        <a:t>Reactions</a:t>
                      </a:r>
                    </a:p>
                  </a:txBody>
                  <a:tcPr/>
                </a:tc>
                <a:tc>
                  <a:txBody>
                    <a:bodyPr/>
                    <a:lstStyle/>
                    <a:p>
                      <a:r>
                        <a:rPr lang="en-US" sz="1000"/>
                        <a:t>Dislikes</a:t>
                      </a:r>
                    </a:p>
                  </a:txBody>
                  <a:tcPr/>
                </a:tc>
                <a:tc>
                  <a:txBody>
                    <a:bodyPr/>
                    <a:lstStyle/>
                    <a:p>
                      <a:r>
                        <a:rPr lang="en-US" sz="1000"/>
                        <a:t>Comments</a:t>
                      </a:r>
                    </a:p>
                  </a:txBody>
                  <a:tcPr/>
                </a:tc>
                <a:tc>
                  <a:txBody>
                    <a:bodyPr/>
                    <a:lstStyle/>
                    <a:p>
                      <a:r>
                        <a:rPr lang="en-US" sz="1000"/>
                        <a:t>Minutes Watched</a:t>
                      </a:r>
                    </a:p>
                  </a:txBody>
                  <a:tcPr/>
                </a:tc>
                <a:tc>
                  <a:txBody>
                    <a:bodyPr/>
                    <a:lstStyle/>
                    <a:p>
                      <a:r>
                        <a:rPr lang="en-US" sz="1000"/>
                        <a:t>Avg. View Duration [sec]</a:t>
                      </a:r>
                    </a:p>
                  </a:txBody>
                  <a:tcPr/>
                </a:tc>
                <a:tc>
                  <a:txBody>
                    <a:bodyPr/>
                    <a:lstStyle/>
                    <a:p>
                      <a:r>
                        <a:rPr lang="en-US" sz="1000"/>
                        <a:t>Avg. View Percentage</a:t>
                      </a:r>
                    </a:p>
                  </a:txBody>
                  <a:tcPr/>
                </a:tc>
                <a:extLst>
                  <a:ext uri="{0D108BD9-81ED-4DB2-BD59-A6C34878D82A}">
                    <a16:rowId xmlns:a16="http://schemas.microsoft.com/office/drawing/2014/main" val="2165043431"/>
                  </a:ext>
                </a:extLst>
              </a:tr>
              <a:tr h="370840">
                <a:tc>
                  <a:txBody>
                    <a:bodyPr/>
                    <a:lstStyle/>
                    <a:p>
                      <a:r>
                        <a:rPr lang="en-US" sz="1000"/>
                        <a:t>GROHE Grohe Global</a:t>
                      </a:r>
                    </a:p>
                  </a:txBody>
                  <a:tcPr/>
                </a:tc>
                <a:tc>
                  <a:txBody>
                    <a:bodyPr/>
                    <a:lstStyle/>
                    <a:p>
                      <a:r>
                        <a:rPr lang="en-US" sz="1000"/>
                        <a:t>2</a:t>
                      </a:r>
                    </a:p>
                  </a:txBody>
                  <a:tcPr/>
                </a:tc>
                <a:tc>
                  <a:txBody>
                    <a:bodyPr/>
                    <a:lstStyle/>
                    <a:p>
                      <a:r>
                        <a:rPr lang="en-US" sz="1000"/>
                        <a:t>5360</a:t>
                      </a:r>
                    </a:p>
                  </a:txBody>
                  <a:tcPr/>
                </a:tc>
                <a:tc>
                  <a:txBody>
                    <a:bodyPr/>
                    <a:lstStyle/>
                    <a:p>
                      <a:r>
                        <a:rPr lang="en-US" sz="1000"/>
                        <a:t>41</a:t>
                      </a:r>
                    </a:p>
                  </a:txBody>
                  <a:tcPr/>
                </a:tc>
                <a:tc>
                  <a:txBody>
                    <a:bodyPr/>
                    <a:lstStyle/>
                    <a:p>
                      <a:r>
                        <a:rPr lang="en-US" sz="1000"/>
                        <a:t>1</a:t>
                      </a:r>
                    </a:p>
                  </a:txBody>
                  <a:tcPr/>
                </a:tc>
                <a:tc>
                  <a:txBody>
                    <a:bodyPr/>
                    <a:lstStyle/>
                    <a:p>
                      <a:r>
                        <a:rPr lang="en-US" sz="1000"/>
                        <a:t>3</a:t>
                      </a:r>
                    </a:p>
                  </a:txBody>
                  <a:tcPr/>
                </a:tc>
                <a:tc>
                  <a:txBody>
                    <a:bodyPr/>
                    <a:lstStyle/>
                    <a:p>
                      <a:r>
                        <a:rPr lang="en-US" sz="1000"/>
                        <a:t>2217</a:t>
                      </a:r>
                    </a:p>
                  </a:txBody>
                  <a:tcPr/>
                </a:tc>
                <a:tc>
                  <a:txBody>
                    <a:bodyPr/>
                    <a:lstStyle/>
                    <a:p>
                      <a:r>
                        <a:rPr lang="en-US" sz="1000"/>
                        <a:t>23</a:t>
                      </a:r>
                    </a:p>
                  </a:txBody>
                  <a:tcPr/>
                </a:tc>
                <a:tc>
                  <a:txBody>
                    <a:bodyPr/>
                    <a:lstStyle/>
                    <a:p>
                      <a:r>
                        <a:rPr lang="en-US" sz="1000"/>
                        <a:t>70.335 %</a:t>
                      </a:r>
                    </a:p>
                  </a:txBody>
                  <a:tcPr/>
                </a:tc>
                <a:extLst>
                  <a:ext uri="{0D108BD9-81ED-4DB2-BD59-A6C34878D82A}">
                    <a16:rowId xmlns:a16="http://schemas.microsoft.com/office/drawing/2014/main" val="3182477625"/>
                  </a:ext>
                </a:extLst>
              </a:tr>
              <a:tr h="370840">
                <a:tc>
                  <a:txBody>
                    <a:bodyPr/>
                    <a:lstStyle/>
                    <a:p>
                      <a:r>
                        <a:rPr lang="en-US" sz="1000"/>
                        <a:t>GROHE Deutschland Grohe Deutschland</a:t>
                      </a:r>
                    </a:p>
                  </a:txBody>
                  <a:tcPr/>
                </a:tc>
                <a:tc>
                  <a:txBody>
                    <a:bodyPr/>
                    <a:lstStyle/>
                    <a:p>
                      <a:r>
                        <a:rPr lang="en-US" sz="1000"/>
                        <a:t>5</a:t>
                      </a:r>
                    </a:p>
                  </a:txBody>
                  <a:tcPr/>
                </a:tc>
                <a:tc>
                  <a:txBody>
                    <a:bodyPr/>
                    <a:lstStyle/>
                    <a:p>
                      <a:r>
                        <a:rPr lang="en-US" sz="1000"/>
                        <a:t>2204</a:t>
                      </a:r>
                    </a:p>
                  </a:txBody>
                  <a:tcPr/>
                </a:tc>
                <a:tc>
                  <a:txBody>
                    <a:bodyPr/>
                    <a:lstStyle/>
                    <a:p>
                      <a:r>
                        <a:rPr lang="en-US" sz="1000"/>
                        <a:t>19</a:t>
                      </a:r>
                    </a:p>
                  </a:txBody>
                  <a:tcPr/>
                </a:tc>
                <a:tc>
                  <a:txBody>
                    <a:bodyPr/>
                    <a:lstStyle/>
                    <a:p>
                      <a:r>
                        <a:rPr lang="en-US" sz="1000"/>
                        <a:t>1</a:t>
                      </a:r>
                    </a:p>
                  </a:txBody>
                  <a:tcPr/>
                </a:tc>
                <a:tc>
                  <a:txBody>
                    <a:bodyPr/>
                    <a:lstStyle/>
                    <a:p>
                      <a:r>
                        <a:rPr lang="en-US" sz="1000"/>
                        <a:t>0</a:t>
                      </a:r>
                    </a:p>
                  </a:txBody>
                  <a:tcPr/>
                </a:tc>
                <a:tc>
                  <a:txBody>
                    <a:bodyPr/>
                    <a:lstStyle/>
                    <a:p>
                      <a:r>
                        <a:rPr lang="en-US" sz="1000"/>
                        <a:t>3247</a:t>
                      </a:r>
                    </a:p>
                  </a:txBody>
                  <a:tcPr/>
                </a:tc>
                <a:tc>
                  <a:txBody>
                    <a:bodyPr/>
                    <a:lstStyle/>
                    <a:p>
                      <a:r>
                        <a:rPr lang="en-US" sz="1000"/>
                        <a:t>47.2</a:t>
                      </a:r>
                    </a:p>
                  </a:txBody>
                  <a:tcPr/>
                </a:tc>
                <a:tc>
                  <a:txBody>
                    <a:bodyPr/>
                    <a:lstStyle/>
                    <a:p>
                      <a:r>
                        <a:rPr lang="en-US" sz="1000"/>
                        <a:t>46.314 %</a:t>
                      </a:r>
                    </a:p>
                  </a:txBody>
                  <a:tcPr/>
                </a:tc>
                <a:extLst>
                  <a:ext uri="{0D108BD9-81ED-4DB2-BD59-A6C34878D82A}">
                    <a16:rowId xmlns:a16="http://schemas.microsoft.com/office/drawing/2014/main" val="2473172671"/>
                  </a:ext>
                </a:extLst>
              </a:tr>
            </a:tbl>
          </a:graphicData>
        </a:graphic>
      </p:graphicFrame>
      <p:sp>
        <p:nvSpPr>
          <p:cNvPr id="4" name="Text Placeholder 3">
            <a:extLst>
              <a:ext uri="{FF2B5EF4-FFF2-40B4-BE49-F238E27FC236}">
                <a16:creationId xmlns:a16="http://schemas.microsoft.com/office/drawing/2014/main" id="{78731680-5BE4-437B-B5C8-19831B60B792}"/>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270211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1FD51-44FB-4EAE-BF00-0767E7150F2E}"/>
              </a:ext>
            </a:extLst>
          </p:cNvPr>
          <p:cNvSpPr>
            <a:spLocks noGrp="1"/>
          </p:cNvSpPr>
          <p:nvPr>
            <p:ph type="title"/>
          </p:nvPr>
        </p:nvSpPr>
        <p:spPr/>
        <p:txBody>
          <a:bodyPr/>
          <a:lstStyle/>
          <a:p>
            <a:r>
              <a:rPr lang="en-US"/>
              <a:t>Youtube Videos Table | 10 groups and 33 profiles</a:t>
            </a:r>
          </a:p>
        </p:txBody>
      </p:sp>
      <p:graphicFrame>
        <p:nvGraphicFramePr>
          <p:cNvPr id="5" name="Table Placeholder 4">
            <a:extLst>
              <a:ext uri="{FF2B5EF4-FFF2-40B4-BE49-F238E27FC236}">
                <a16:creationId xmlns:a16="http://schemas.microsoft.com/office/drawing/2014/main" id="{CFF172EC-2FF7-4872-9C13-C7C4639C7139}"/>
              </a:ext>
            </a:extLst>
          </p:cNvPr>
          <p:cNvGraphicFramePr>
            <a:graphicFrameLocks noGrp="1"/>
          </p:cNvGraphicFramePr>
          <p:nvPr>
            <p:ph type="tbl" sz="quarter" idx="13"/>
            <p:extLst>
              <p:ext uri="{D42A27DB-BD31-4B8C-83A1-F6EECF244321}">
                <p14:modId xmlns:p14="http://schemas.microsoft.com/office/powerpoint/2010/main" val="2857556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90425445"/>
                    </a:ext>
                  </a:extLst>
                </a:gridCol>
                <a:gridCol w="1645920">
                  <a:extLst>
                    <a:ext uri="{9D8B030D-6E8A-4147-A177-3AD203B41FA5}">
                      <a16:colId xmlns:a16="http://schemas.microsoft.com/office/drawing/2014/main" val="1052139094"/>
                    </a:ext>
                  </a:extLst>
                </a:gridCol>
                <a:gridCol w="1399032">
                  <a:extLst>
                    <a:ext uri="{9D8B030D-6E8A-4147-A177-3AD203B41FA5}">
                      <a16:colId xmlns:a16="http://schemas.microsoft.com/office/drawing/2014/main" val="3443970231"/>
                    </a:ext>
                  </a:extLst>
                </a:gridCol>
                <a:gridCol w="493776">
                  <a:extLst>
                    <a:ext uri="{9D8B030D-6E8A-4147-A177-3AD203B41FA5}">
                      <a16:colId xmlns:a16="http://schemas.microsoft.com/office/drawing/2014/main" val="3285669184"/>
                    </a:ext>
                  </a:extLst>
                </a:gridCol>
                <a:gridCol w="493776">
                  <a:extLst>
                    <a:ext uri="{9D8B030D-6E8A-4147-A177-3AD203B41FA5}">
                      <a16:colId xmlns:a16="http://schemas.microsoft.com/office/drawing/2014/main" val="2607110537"/>
                    </a:ext>
                  </a:extLst>
                </a:gridCol>
                <a:gridCol w="493776">
                  <a:extLst>
                    <a:ext uri="{9D8B030D-6E8A-4147-A177-3AD203B41FA5}">
                      <a16:colId xmlns:a16="http://schemas.microsoft.com/office/drawing/2014/main" val="3777986955"/>
                    </a:ext>
                  </a:extLst>
                </a:gridCol>
                <a:gridCol w="493776">
                  <a:extLst>
                    <a:ext uri="{9D8B030D-6E8A-4147-A177-3AD203B41FA5}">
                      <a16:colId xmlns:a16="http://schemas.microsoft.com/office/drawing/2014/main" val="3207671846"/>
                    </a:ext>
                  </a:extLst>
                </a:gridCol>
                <a:gridCol w="493776">
                  <a:extLst>
                    <a:ext uri="{9D8B030D-6E8A-4147-A177-3AD203B41FA5}">
                      <a16:colId xmlns:a16="http://schemas.microsoft.com/office/drawing/2014/main" val="2771880830"/>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Tags</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 (w/o replies)</a:t>
                      </a:r>
                    </a:p>
                  </a:txBody>
                  <a:tcPr/>
                </a:tc>
                <a:extLst>
                  <a:ext uri="{0D108BD9-81ED-4DB2-BD59-A6C34878D82A}">
                    <a16:rowId xmlns:a16="http://schemas.microsoft.com/office/drawing/2014/main" val="1916547109"/>
                  </a:ext>
                </a:extLst>
              </a:tr>
              <a:tr h="370840">
                <a:tc>
                  <a:txBody>
                    <a:bodyPr/>
                    <a:lstStyle/>
                    <a:p>
                      <a:r>
                        <a:rPr lang="de-DE" sz="1000" b="1"/>
                        <a:t>GROHE Deutschland - 2025-09-26 10:01:25</a:t>
                      </a:r>
                      <a:r>
                        <a:rPr lang="de-DE" sz="1000"/>
                        <a:t>
 n/a</a:t>
                      </a:r>
                      <a:endParaRPr lang="en-US" sz="1000"/>
                    </a:p>
                  </a:txBody>
                  <a:tcPr/>
                </a:tc>
                <a:tc>
                  <a:txBody>
                    <a:bodyPr/>
                    <a:lstStyle/>
                    <a:p>
                      <a:r>
                        <a:rPr lang="en-US" sz="1000"/>
                        <a:t>https://i.ytimg.com/vi/jKOamZ8iabg/hqdefault.jpg</a:t>
                      </a:r>
                    </a:p>
                  </a:txBody>
                  <a:tcPr/>
                </a:tc>
                <a:tc>
                  <a:txBody>
                    <a:bodyPr/>
                    <a:lstStyle/>
                    <a:p>
                      <a:r>
                        <a:rPr lang="en-US" sz="1000"/>
                        <a:t>Aqua Intelligence</a:t>
                      </a:r>
                    </a:p>
                  </a:txBody>
                  <a:tcPr/>
                </a:tc>
                <a:tc>
                  <a:txBody>
                    <a:bodyPr/>
                    <a:lstStyle/>
                    <a:p>
                      <a:r>
                        <a:rPr lang="en-US" sz="1000"/>
                        <a:t>00:00:59</a:t>
                      </a:r>
                    </a:p>
                  </a:txBody>
                  <a:tcPr/>
                </a:tc>
                <a:tc>
                  <a:txBody>
                    <a:bodyPr/>
                    <a:lstStyle/>
                    <a:p>
                      <a:r>
                        <a:rPr lang="en-US" sz="1000"/>
                        <a:t>110</a:t>
                      </a:r>
                    </a:p>
                  </a:txBody>
                  <a:tcPr/>
                </a:tc>
                <a:tc>
                  <a:txBody>
                    <a:bodyPr/>
                    <a:lstStyle/>
                    <a:p>
                      <a:r>
                        <a:rPr lang="en-US" sz="1000"/>
                        <a:t>1</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3318093244"/>
                  </a:ext>
                </a:extLst>
              </a:tr>
              <a:tr h="370840">
                <a:tc>
                  <a:txBody>
                    <a:bodyPr/>
                    <a:lstStyle/>
                    <a:p>
                      <a:r>
                        <a:rPr lang="de-DE" sz="1000" b="1"/>
                        <a:t>GROHE Deutschland - 2025-09-26 10:01:20</a:t>
                      </a:r>
                      <a:r>
                        <a:rPr lang="de-DE" sz="1000"/>
                        <a:t>
 n/a</a:t>
                      </a:r>
                      <a:endParaRPr lang="en-US" sz="1000"/>
                    </a:p>
                  </a:txBody>
                  <a:tcPr/>
                </a:tc>
                <a:tc>
                  <a:txBody>
                    <a:bodyPr/>
                    <a:lstStyle/>
                    <a:p>
                      <a:r>
                        <a:rPr lang="en-US" sz="1000"/>
                        <a:t>https://i.ytimg.com/vi/d5F2VwwiTNU/hqdefault.jpg</a:t>
                      </a:r>
                    </a:p>
                  </a:txBody>
                  <a:tcPr/>
                </a:tc>
                <a:tc>
                  <a:txBody>
                    <a:bodyPr/>
                    <a:lstStyle/>
                    <a:p>
                      <a:r>
                        <a:rPr lang="en-US" sz="1000"/>
                        <a:t>Aqua Intelligence</a:t>
                      </a:r>
                    </a:p>
                  </a:txBody>
                  <a:tcPr/>
                </a:tc>
                <a:tc>
                  <a:txBody>
                    <a:bodyPr/>
                    <a:lstStyle/>
                    <a:p>
                      <a:r>
                        <a:rPr lang="en-US" sz="1000"/>
                        <a:t>00:01:02</a:t>
                      </a:r>
                    </a:p>
                  </a:txBody>
                  <a:tcPr/>
                </a:tc>
                <a:tc>
                  <a:txBody>
                    <a:bodyPr/>
                    <a:lstStyle/>
                    <a:p>
                      <a:r>
                        <a:rPr lang="en-US" sz="1000"/>
                        <a:t>119</a:t>
                      </a:r>
                    </a:p>
                  </a:txBody>
                  <a:tcPr/>
                </a:tc>
                <a:tc>
                  <a:txBody>
                    <a:bodyPr/>
                    <a:lstStyle/>
                    <a:p>
                      <a:r>
                        <a:rPr lang="en-US" sz="1000"/>
                        <a:t>1</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866939305"/>
                  </a:ext>
                </a:extLst>
              </a:tr>
              <a:tr h="370840">
                <a:tc>
                  <a:txBody>
                    <a:bodyPr/>
                    <a:lstStyle/>
                    <a:p>
                      <a:r>
                        <a:rPr lang="de-DE" sz="1000" b="1"/>
                        <a:t>GROHE Deutschland - 2025-09-26 10:01:03</a:t>
                      </a:r>
                      <a:r>
                        <a:rPr lang="de-DE" sz="1000"/>
                        <a:t>
 n/a</a:t>
                      </a:r>
                      <a:endParaRPr lang="en-US" sz="1000"/>
                    </a:p>
                  </a:txBody>
                  <a:tcPr/>
                </a:tc>
                <a:tc>
                  <a:txBody>
                    <a:bodyPr/>
                    <a:lstStyle/>
                    <a:p>
                      <a:r>
                        <a:rPr lang="en-US" sz="1000"/>
                        <a:t>https://i.ytimg.com/vi/T1Y55BQ0txY/hqdefault.jpg</a:t>
                      </a:r>
                    </a:p>
                  </a:txBody>
                  <a:tcPr/>
                </a:tc>
                <a:tc>
                  <a:txBody>
                    <a:bodyPr/>
                    <a:lstStyle/>
                    <a:p>
                      <a:r>
                        <a:rPr lang="en-US" sz="1000"/>
                        <a:t>Aqua Intelligence</a:t>
                      </a:r>
                    </a:p>
                  </a:txBody>
                  <a:tcPr/>
                </a:tc>
                <a:tc>
                  <a:txBody>
                    <a:bodyPr/>
                    <a:lstStyle/>
                    <a:p>
                      <a:r>
                        <a:rPr lang="en-US" sz="1000"/>
                        <a:t>00:00:59</a:t>
                      </a:r>
                    </a:p>
                  </a:txBody>
                  <a:tcPr/>
                </a:tc>
                <a:tc>
                  <a:txBody>
                    <a:bodyPr/>
                    <a:lstStyle/>
                    <a:p>
                      <a:r>
                        <a:rPr lang="en-US" sz="1000"/>
                        <a:t>111</a:t>
                      </a:r>
                    </a:p>
                  </a:txBody>
                  <a:tcPr/>
                </a:tc>
                <a:tc>
                  <a:txBody>
                    <a:bodyPr/>
                    <a:lstStyle/>
                    <a:p>
                      <a:r>
                        <a:rPr lang="en-US" sz="1000"/>
                        <a:t>5</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740458180"/>
                  </a:ext>
                </a:extLst>
              </a:tr>
              <a:tr h="370840">
                <a:tc>
                  <a:txBody>
                    <a:bodyPr/>
                    <a:lstStyle/>
                    <a:p>
                      <a:r>
                        <a:rPr lang="de-DE" sz="1000" b="1"/>
                        <a:t>GROHE Deutschland - 2025-09-26 10:00:43</a:t>
                      </a:r>
                      <a:r>
                        <a:rPr lang="de-DE" sz="1000"/>
                        <a:t>
 n/a</a:t>
                      </a:r>
                      <a:endParaRPr lang="en-US" sz="1000"/>
                    </a:p>
                  </a:txBody>
                  <a:tcPr/>
                </a:tc>
                <a:tc>
                  <a:txBody>
                    <a:bodyPr/>
                    <a:lstStyle/>
                    <a:p>
                      <a:r>
                        <a:rPr lang="en-US" sz="1000"/>
                        <a:t>https://i.ytimg.com/vi/LVU1jAxLvg4/hqdefault.jpg</a:t>
                      </a:r>
                    </a:p>
                  </a:txBody>
                  <a:tcPr/>
                </a:tc>
                <a:tc>
                  <a:txBody>
                    <a:bodyPr/>
                    <a:lstStyle/>
                    <a:p>
                      <a:r>
                        <a:rPr lang="en-US" sz="1000"/>
                        <a:t>Aqua Intelligence</a:t>
                      </a:r>
                    </a:p>
                  </a:txBody>
                  <a:tcPr/>
                </a:tc>
                <a:tc>
                  <a:txBody>
                    <a:bodyPr/>
                    <a:lstStyle/>
                    <a:p>
                      <a:r>
                        <a:rPr lang="en-US" sz="1000"/>
                        <a:t>00:00:59</a:t>
                      </a:r>
                    </a:p>
                  </a:txBody>
                  <a:tcPr/>
                </a:tc>
                <a:tc>
                  <a:txBody>
                    <a:bodyPr/>
                    <a:lstStyle/>
                    <a:p>
                      <a:r>
                        <a:rPr lang="en-US" sz="1000"/>
                        <a:t>263</a:t>
                      </a:r>
                    </a:p>
                  </a:txBody>
                  <a:tcPr/>
                </a:tc>
                <a:tc>
                  <a:txBody>
                    <a:bodyPr/>
                    <a:lstStyle/>
                    <a:p>
                      <a:r>
                        <a:rPr lang="en-US" sz="1000"/>
                        <a:t>3</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3925511464"/>
                  </a:ext>
                </a:extLst>
              </a:tr>
              <a:tr h="370840">
                <a:tc>
                  <a:txBody>
                    <a:bodyPr/>
                    <a:lstStyle/>
                    <a:p>
                      <a:r>
                        <a:rPr lang="de-DE" sz="1000" b="1"/>
                        <a:t>GROHE Deutschland - 2025-08-13 13:00:36</a:t>
                      </a:r>
                      <a:r>
                        <a:rPr lang="de-DE" sz="1000"/>
                        <a:t>
 n/a</a:t>
                      </a:r>
                      <a:endParaRPr lang="en-US" sz="1000"/>
                    </a:p>
                  </a:txBody>
                  <a:tcPr/>
                </a:tc>
                <a:tc>
                  <a:txBody>
                    <a:bodyPr/>
                    <a:lstStyle/>
                    <a:p>
                      <a:r>
                        <a:rPr lang="en-US" sz="1000"/>
                        <a:t>https://i.ytimg.com/vi/I6IXl7qdSDs/hqdefault.jpg</a:t>
                      </a:r>
                    </a:p>
                  </a:txBody>
                  <a:tcPr/>
                </a:tc>
                <a:tc>
                  <a:txBody>
                    <a:bodyPr/>
                    <a:lstStyle/>
                    <a:p>
                      <a:r>
                        <a:rPr lang="it-IT" sz="1000"/>
                        <a:t>Rainshower Aqua Pure, Aqua Intelligence</a:t>
                      </a:r>
                      <a:endParaRPr lang="en-US" sz="1000"/>
                    </a:p>
                  </a:txBody>
                  <a:tcPr/>
                </a:tc>
                <a:tc>
                  <a:txBody>
                    <a:bodyPr/>
                    <a:lstStyle/>
                    <a:p>
                      <a:r>
                        <a:rPr lang="en-US" sz="1000"/>
                        <a:t>00:11:33</a:t>
                      </a:r>
                    </a:p>
                  </a:txBody>
                  <a:tcPr/>
                </a:tc>
                <a:tc>
                  <a:txBody>
                    <a:bodyPr/>
                    <a:lstStyle/>
                    <a:p>
                      <a:r>
                        <a:rPr lang="en-US" sz="1000"/>
                        <a:t>1615</a:t>
                      </a:r>
                    </a:p>
                  </a:txBody>
                  <a:tcPr/>
                </a:tc>
                <a:tc>
                  <a:txBody>
                    <a:bodyPr/>
                    <a:lstStyle/>
                    <a:p>
                      <a:r>
                        <a:rPr lang="en-US" sz="1000"/>
                        <a:t>9</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1905534157"/>
                  </a:ext>
                </a:extLst>
              </a:tr>
              <a:tr h="370840">
                <a:tc>
                  <a:txBody>
                    <a:bodyPr/>
                    <a:lstStyle/>
                    <a:p>
                      <a:r>
                        <a:rPr lang="pt-BR" sz="1000" b="1"/>
                        <a:t>GROHE - 2025-06-13 13:01:31</a:t>
                      </a:r>
                      <a:r>
                        <a:rPr lang="pt-BR" sz="1000"/>
                        <a:t>
 n/a</a:t>
                      </a:r>
                      <a:endParaRPr lang="en-US" sz="1000"/>
                    </a:p>
                  </a:txBody>
                  <a:tcPr/>
                </a:tc>
                <a:tc>
                  <a:txBody>
                    <a:bodyPr/>
                    <a:lstStyle/>
                    <a:p>
                      <a:r>
                        <a:rPr lang="en-US" sz="1000"/>
                        <a:t>https://i.ytimg.com/vi/n4a5Dk31fTA/hqdefault.jpg</a:t>
                      </a:r>
                    </a:p>
                  </a:txBody>
                  <a:tcPr/>
                </a:tc>
                <a:tc>
                  <a:txBody>
                    <a:bodyPr/>
                    <a:lstStyle/>
                    <a:p>
                      <a:r>
                        <a:rPr lang="en-US" sz="1000"/>
                        <a:t>Purefoam, Aqua Intelligence</a:t>
                      </a:r>
                    </a:p>
                  </a:txBody>
                  <a:tcPr/>
                </a:tc>
                <a:tc>
                  <a:txBody>
                    <a:bodyPr/>
                    <a:lstStyle/>
                    <a:p>
                      <a:r>
                        <a:rPr lang="en-US" sz="1000"/>
                        <a:t>00:00:24</a:t>
                      </a:r>
                    </a:p>
                  </a:txBody>
                  <a:tcPr/>
                </a:tc>
                <a:tc>
                  <a:txBody>
                    <a:bodyPr/>
                    <a:lstStyle/>
                    <a:p>
                      <a:r>
                        <a:rPr lang="en-US" sz="1000"/>
                        <a:t>1247</a:t>
                      </a:r>
                    </a:p>
                  </a:txBody>
                  <a:tcPr/>
                </a:tc>
                <a:tc>
                  <a:txBody>
                    <a:bodyPr/>
                    <a:lstStyle/>
                    <a:p>
                      <a:r>
                        <a:rPr lang="en-US" sz="1000"/>
                        <a:t>4</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369682146"/>
                  </a:ext>
                </a:extLst>
              </a:tr>
              <a:tr h="370840">
                <a:tc>
                  <a:txBody>
                    <a:bodyPr/>
                    <a:lstStyle/>
                    <a:p>
                      <a:r>
                        <a:rPr lang="pt-BR" sz="1000" b="1"/>
                        <a:t>GROHE - 2025-05-02 08:46:13</a:t>
                      </a:r>
                      <a:r>
                        <a:rPr lang="pt-BR" sz="1000"/>
                        <a:t>
 n/a</a:t>
                      </a:r>
                      <a:endParaRPr lang="en-US" sz="1000"/>
                    </a:p>
                  </a:txBody>
                  <a:tcPr/>
                </a:tc>
                <a:tc>
                  <a:txBody>
                    <a:bodyPr/>
                    <a:lstStyle/>
                    <a:p>
                      <a:r>
                        <a:rPr lang="en-US" sz="1000"/>
                        <a:t>https://i.ytimg.com/vi/ArxIiLlKkYk/hqdefault.jpg</a:t>
                      </a:r>
                    </a:p>
                  </a:txBody>
                  <a:tcPr/>
                </a:tc>
                <a:tc>
                  <a:txBody>
                    <a:bodyPr/>
                    <a:lstStyle/>
                    <a:p>
                      <a:r>
                        <a:rPr lang="en-US" sz="1000"/>
                        <a:t>Purefoam, Aqua Intelligence</a:t>
                      </a:r>
                    </a:p>
                  </a:txBody>
                  <a:tcPr/>
                </a:tc>
                <a:tc>
                  <a:txBody>
                    <a:bodyPr/>
                    <a:lstStyle/>
                    <a:p>
                      <a:r>
                        <a:rPr lang="en-US" sz="1000"/>
                        <a:t>00:00:41</a:t>
                      </a:r>
                    </a:p>
                  </a:txBody>
                  <a:tcPr/>
                </a:tc>
                <a:tc>
                  <a:txBody>
                    <a:bodyPr/>
                    <a:lstStyle/>
                    <a:p>
                      <a:r>
                        <a:rPr lang="en-US" sz="1000"/>
                        <a:t>4146</a:t>
                      </a:r>
                    </a:p>
                  </a:txBody>
                  <a:tcPr/>
                </a:tc>
                <a:tc>
                  <a:txBody>
                    <a:bodyPr/>
                    <a:lstStyle/>
                    <a:p>
                      <a:r>
                        <a:rPr lang="en-US" sz="1000"/>
                        <a:t>37</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2599679188"/>
                  </a:ext>
                </a:extLst>
              </a:tr>
            </a:tbl>
          </a:graphicData>
        </a:graphic>
      </p:graphicFrame>
      <p:sp>
        <p:nvSpPr>
          <p:cNvPr id="4" name="Text Placeholder 3">
            <a:extLst>
              <a:ext uri="{FF2B5EF4-FFF2-40B4-BE49-F238E27FC236}">
                <a16:creationId xmlns:a16="http://schemas.microsoft.com/office/drawing/2014/main" id="{1E6842F7-2E42-442F-8E4E-E273B0CE5AD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336296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06FB7-571F-4761-9C62-60A501048DC1}"/>
              </a:ext>
            </a:extLst>
          </p:cNvPr>
          <p:cNvSpPr>
            <a:spLocks noGrp="1"/>
          </p:cNvSpPr>
          <p:nvPr>
            <p:ph type="title"/>
          </p:nvPr>
        </p:nvSpPr>
        <p:spPr/>
        <p:txBody>
          <a:bodyPr/>
          <a:lstStyle/>
          <a:p>
            <a:r>
              <a:rPr lang="en-US"/>
              <a:t>Instagram Key Metrics Table | 10 groups and 33 profiles</a:t>
            </a:r>
          </a:p>
        </p:txBody>
      </p:sp>
      <p:graphicFrame>
        <p:nvGraphicFramePr>
          <p:cNvPr id="5" name="Table Placeholder 4">
            <a:extLst>
              <a:ext uri="{FF2B5EF4-FFF2-40B4-BE49-F238E27FC236}">
                <a16:creationId xmlns:a16="http://schemas.microsoft.com/office/drawing/2014/main" id="{43F50272-BC64-48DC-B368-E327C3AF3DB0}"/>
              </a:ext>
            </a:extLst>
          </p:cNvPr>
          <p:cNvGraphicFramePr>
            <a:graphicFrameLocks noGrp="1"/>
          </p:cNvGraphicFramePr>
          <p:nvPr>
            <p:ph type="tbl" sz="quarter" idx="13"/>
            <p:extLst>
              <p:ext uri="{D42A27DB-BD31-4B8C-83A1-F6EECF244321}">
                <p14:modId xmlns:p14="http://schemas.microsoft.com/office/powerpoint/2010/main" val="888585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81106387"/>
                    </a:ext>
                  </a:extLst>
                </a:gridCol>
                <a:gridCol w="576072">
                  <a:extLst>
                    <a:ext uri="{9D8B030D-6E8A-4147-A177-3AD203B41FA5}">
                      <a16:colId xmlns:a16="http://schemas.microsoft.com/office/drawing/2014/main" val="2382785097"/>
                    </a:ext>
                  </a:extLst>
                </a:gridCol>
                <a:gridCol w="576072">
                  <a:extLst>
                    <a:ext uri="{9D8B030D-6E8A-4147-A177-3AD203B41FA5}">
                      <a16:colId xmlns:a16="http://schemas.microsoft.com/office/drawing/2014/main" val="3641392358"/>
                    </a:ext>
                  </a:extLst>
                </a:gridCol>
                <a:gridCol w="576072">
                  <a:extLst>
                    <a:ext uri="{9D8B030D-6E8A-4147-A177-3AD203B41FA5}">
                      <a16:colId xmlns:a16="http://schemas.microsoft.com/office/drawing/2014/main" val="2446110960"/>
                    </a:ext>
                  </a:extLst>
                </a:gridCol>
                <a:gridCol w="576072">
                  <a:extLst>
                    <a:ext uri="{9D8B030D-6E8A-4147-A177-3AD203B41FA5}">
                      <a16:colId xmlns:a16="http://schemas.microsoft.com/office/drawing/2014/main" val="1690991542"/>
                    </a:ext>
                  </a:extLst>
                </a:gridCol>
                <a:gridCol w="576072">
                  <a:extLst>
                    <a:ext uri="{9D8B030D-6E8A-4147-A177-3AD203B41FA5}">
                      <a16:colId xmlns:a16="http://schemas.microsoft.com/office/drawing/2014/main" val="3930120990"/>
                    </a:ext>
                  </a:extLst>
                </a:gridCol>
                <a:gridCol w="576072">
                  <a:extLst>
                    <a:ext uri="{9D8B030D-6E8A-4147-A177-3AD203B41FA5}">
                      <a16:colId xmlns:a16="http://schemas.microsoft.com/office/drawing/2014/main" val="3954694339"/>
                    </a:ext>
                  </a:extLst>
                </a:gridCol>
                <a:gridCol w="576072">
                  <a:extLst>
                    <a:ext uri="{9D8B030D-6E8A-4147-A177-3AD203B41FA5}">
                      <a16:colId xmlns:a16="http://schemas.microsoft.com/office/drawing/2014/main" val="1144827776"/>
                    </a:ext>
                  </a:extLst>
                </a:gridCol>
                <a:gridCol w="576072">
                  <a:extLst>
                    <a:ext uri="{9D8B030D-6E8A-4147-A177-3AD203B41FA5}">
                      <a16:colId xmlns:a16="http://schemas.microsoft.com/office/drawing/2014/main" val="751455763"/>
                    </a:ext>
                  </a:extLst>
                </a:gridCol>
                <a:gridCol w="576072">
                  <a:extLst>
                    <a:ext uri="{9D8B030D-6E8A-4147-A177-3AD203B41FA5}">
                      <a16:colId xmlns:a16="http://schemas.microsoft.com/office/drawing/2014/main" val="1121112705"/>
                    </a:ext>
                  </a:extLst>
                </a:gridCol>
                <a:gridCol w="576072">
                  <a:extLst>
                    <a:ext uri="{9D8B030D-6E8A-4147-A177-3AD203B41FA5}">
                      <a16:colId xmlns:a16="http://schemas.microsoft.com/office/drawing/2014/main" val="24054113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5714048"/>
                  </a:ext>
                </a:extLst>
              </a:tr>
              <a:tr h="370840">
                <a:tc>
                  <a:txBody>
                    <a:bodyPr/>
                    <a:lstStyle/>
                    <a:p>
                      <a:r>
                        <a:rPr lang="en-US" sz="1000"/>
                        <a:t>grohe_global Grohe_Global</a:t>
                      </a:r>
                    </a:p>
                  </a:txBody>
                  <a:tcPr/>
                </a:tc>
                <a:tc>
                  <a:txBody>
                    <a:bodyPr/>
                    <a:lstStyle/>
                    <a:p>
                      <a:r>
                        <a:rPr lang="en-US" sz="1000"/>
                        <a:t>114542</a:t>
                      </a:r>
                    </a:p>
                  </a:txBody>
                  <a:tcPr/>
                </a:tc>
                <a:tc>
                  <a:txBody>
                    <a:bodyPr/>
                    <a:lstStyle/>
                    <a:p>
                      <a:r>
                        <a:rPr lang="en-US" sz="1000"/>
                        <a:t>7525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2</a:t>
                      </a:r>
                    </a:p>
                  </a:txBody>
                  <a:tcPr/>
                </a:tc>
                <a:tc>
                  <a:txBody>
                    <a:bodyPr/>
                    <a:lstStyle/>
                    <a:p>
                      <a:r>
                        <a:rPr lang="en-US" sz="1000"/>
                        <a:t>401</a:t>
                      </a:r>
                    </a:p>
                  </a:txBody>
                  <a:tcPr/>
                </a:tc>
                <a:tc>
                  <a:txBody>
                    <a:bodyPr/>
                    <a:lstStyle/>
                    <a:p>
                      <a:r>
                        <a:rPr lang="en-US" sz="1000"/>
                        <a:t>3</a:t>
                      </a:r>
                    </a:p>
                  </a:txBody>
                  <a:tcPr/>
                </a:tc>
                <a:tc>
                  <a:txBody>
                    <a:bodyPr/>
                    <a:lstStyle/>
                    <a:p>
                      <a:r>
                        <a:rPr lang="en-US" sz="1000"/>
                        <a:t>0.1823 %</a:t>
                      </a:r>
                    </a:p>
                  </a:txBody>
                  <a:tcPr/>
                </a:tc>
                <a:extLst>
                  <a:ext uri="{0D108BD9-81ED-4DB2-BD59-A6C34878D82A}">
                    <a16:rowId xmlns:a16="http://schemas.microsoft.com/office/drawing/2014/main" val="2256434177"/>
                  </a:ext>
                </a:extLst>
              </a:tr>
              <a:tr h="370840">
                <a:tc>
                  <a:txBody>
                    <a:bodyPr/>
                    <a:lstStyle/>
                    <a:p>
                      <a:r>
                        <a:rPr lang="en-US" sz="1000"/>
                        <a:t>grohe_de Grohe_de</a:t>
                      </a:r>
                    </a:p>
                  </a:txBody>
                  <a:tcPr/>
                </a:tc>
                <a:tc>
                  <a:txBody>
                    <a:bodyPr/>
                    <a:lstStyle/>
                    <a:p>
                      <a:r>
                        <a:rPr lang="en-US" sz="1000"/>
                        <a:t>28909</a:t>
                      </a:r>
                    </a:p>
                  </a:txBody>
                  <a:tcPr/>
                </a:tc>
                <a:tc>
                  <a:txBody>
                    <a:bodyPr/>
                    <a:lstStyle/>
                    <a:p>
                      <a:r>
                        <a:rPr lang="en-US" sz="1000"/>
                        <a:t>11316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950254973"/>
                  </a:ext>
                </a:extLst>
              </a:tr>
              <a:tr h="370840">
                <a:tc>
                  <a:txBody>
                    <a:bodyPr/>
                    <a:lstStyle/>
                    <a:p>
                      <a:r>
                        <a:rPr lang="en-US" sz="1000"/>
                        <a:t>grohe_polska</a:t>
                      </a:r>
                    </a:p>
                  </a:txBody>
                  <a:tcPr/>
                </a:tc>
                <a:tc>
                  <a:txBody>
                    <a:bodyPr/>
                    <a:lstStyle/>
                    <a:p>
                      <a:r>
                        <a:rPr lang="en-US" sz="1000"/>
                        <a:t>28482</a:t>
                      </a:r>
                    </a:p>
                  </a:txBody>
                  <a:tcPr/>
                </a:tc>
                <a:tc>
                  <a:txBody>
                    <a:bodyPr/>
                    <a:lstStyle/>
                    <a:p>
                      <a:r>
                        <a:rPr lang="en-US" sz="1000"/>
                        <a:t>1336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38</a:t>
                      </a:r>
                    </a:p>
                  </a:txBody>
                  <a:tcPr/>
                </a:tc>
                <a:tc>
                  <a:txBody>
                    <a:bodyPr/>
                    <a:lstStyle/>
                    <a:p>
                      <a:r>
                        <a:rPr lang="en-US" sz="1000"/>
                        <a:t>8</a:t>
                      </a:r>
                    </a:p>
                  </a:txBody>
                  <a:tcPr/>
                </a:tc>
                <a:tc>
                  <a:txBody>
                    <a:bodyPr/>
                    <a:lstStyle/>
                    <a:p>
                      <a:r>
                        <a:rPr lang="en-US" sz="1000"/>
                        <a:t>0.1654 %</a:t>
                      </a:r>
                    </a:p>
                  </a:txBody>
                  <a:tcPr/>
                </a:tc>
                <a:extLst>
                  <a:ext uri="{0D108BD9-81ED-4DB2-BD59-A6C34878D82A}">
                    <a16:rowId xmlns:a16="http://schemas.microsoft.com/office/drawing/2014/main" val="2714110512"/>
                  </a:ext>
                </a:extLst>
              </a:tr>
              <a:tr h="370840">
                <a:tc>
                  <a:txBody>
                    <a:bodyPr/>
                    <a:lstStyle/>
                    <a:p>
                      <a:r>
                        <a:rPr lang="en-US" sz="1000"/>
                        <a:t>grohe_uk UK</a:t>
                      </a:r>
                    </a:p>
                  </a:txBody>
                  <a:tcPr/>
                </a:tc>
                <a:tc>
                  <a:txBody>
                    <a:bodyPr/>
                    <a:lstStyle/>
                    <a:p>
                      <a:r>
                        <a:rPr lang="en-US" sz="1000"/>
                        <a:t>25218</a:t>
                      </a:r>
                    </a:p>
                  </a:txBody>
                  <a:tcPr/>
                </a:tc>
                <a:tc>
                  <a:txBody>
                    <a:bodyPr/>
                    <a:lstStyle/>
                    <a:p>
                      <a:r>
                        <a:rPr lang="en-US" sz="1000"/>
                        <a:t>492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35</a:t>
                      </a:r>
                    </a:p>
                  </a:txBody>
                  <a:tcPr/>
                </a:tc>
                <a:tc>
                  <a:txBody>
                    <a:bodyPr/>
                    <a:lstStyle/>
                    <a:p>
                      <a:r>
                        <a:rPr lang="en-US" sz="1000"/>
                        <a:t>1</a:t>
                      </a:r>
                    </a:p>
                  </a:txBody>
                  <a:tcPr/>
                </a:tc>
                <a:tc>
                  <a:txBody>
                    <a:bodyPr/>
                    <a:lstStyle/>
                    <a:p>
                      <a:r>
                        <a:rPr lang="en-US" sz="1000"/>
                        <a:t>0.1442 %</a:t>
                      </a:r>
                    </a:p>
                  </a:txBody>
                  <a:tcPr/>
                </a:tc>
                <a:extLst>
                  <a:ext uri="{0D108BD9-81ED-4DB2-BD59-A6C34878D82A}">
                    <a16:rowId xmlns:a16="http://schemas.microsoft.com/office/drawing/2014/main" val="2116024953"/>
                  </a:ext>
                </a:extLst>
              </a:tr>
              <a:tr h="370840">
                <a:tc>
                  <a:txBody>
                    <a:bodyPr/>
                    <a:lstStyle/>
                    <a:p>
                      <a:r>
                        <a:rPr lang="en-US" sz="1000"/>
                        <a:t>grohe_it</a:t>
                      </a:r>
                    </a:p>
                  </a:txBody>
                  <a:tcPr/>
                </a:tc>
                <a:tc>
                  <a:txBody>
                    <a:bodyPr/>
                    <a:lstStyle/>
                    <a:p>
                      <a:r>
                        <a:rPr lang="en-US" sz="1000"/>
                        <a:t>24240</a:t>
                      </a:r>
                    </a:p>
                  </a:txBody>
                  <a:tcPr/>
                </a:tc>
                <a:tc>
                  <a:txBody>
                    <a:bodyPr/>
                    <a:lstStyle/>
                    <a:p>
                      <a:r>
                        <a:rPr lang="en-US" sz="1000"/>
                        <a:t>3587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21</a:t>
                      </a:r>
                    </a:p>
                  </a:txBody>
                  <a:tcPr/>
                </a:tc>
                <a:tc>
                  <a:txBody>
                    <a:bodyPr/>
                    <a:lstStyle/>
                    <a:p>
                      <a:r>
                        <a:rPr lang="en-US" sz="1000"/>
                        <a:t>0</a:t>
                      </a:r>
                    </a:p>
                  </a:txBody>
                  <a:tcPr/>
                </a:tc>
                <a:tc>
                  <a:txBody>
                    <a:bodyPr/>
                    <a:lstStyle/>
                    <a:p>
                      <a:r>
                        <a:rPr lang="en-US" sz="1000"/>
                        <a:t>0.0936 %</a:t>
                      </a:r>
                    </a:p>
                  </a:txBody>
                  <a:tcPr/>
                </a:tc>
                <a:extLst>
                  <a:ext uri="{0D108BD9-81ED-4DB2-BD59-A6C34878D82A}">
                    <a16:rowId xmlns:a16="http://schemas.microsoft.com/office/drawing/2014/main" val="1729586604"/>
                  </a:ext>
                </a:extLst>
              </a:tr>
              <a:tr h="370840">
                <a:tc>
                  <a:txBody>
                    <a:bodyPr/>
                    <a:lstStyle/>
                    <a:p>
                      <a:r>
                        <a:rPr lang="en-US" sz="1000"/>
                        <a:t>grohe_fr</a:t>
                      </a:r>
                    </a:p>
                  </a:txBody>
                  <a:tcPr/>
                </a:tc>
                <a:tc>
                  <a:txBody>
                    <a:bodyPr/>
                    <a:lstStyle/>
                    <a:p>
                      <a:r>
                        <a:rPr lang="en-US" sz="1000"/>
                        <a:t>23608</a:t>
                      </a:r>
                    </a:p>
                  </a:txBody>
                  <a:tcPr/>
                </a:tc>
                <a:tc>
                  <a:txBody>
                    <a:bodyPr/>
                    <a:lstStyle/>
                    <a:p>
                      <a:r>
                        <a:rPr lang="en-US" sz="1000"/>
                        <a:t>1396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22</a:t>
                      </a:r>
                    </a:p>
                  </a:txBody>
                  <a:tcPr/>
                </a:tc>
                <a:tc>
                  <a:txBody>
                    <a:bodyPr/>
                    <a:lstStyle/>
                    <a:p>
                      <a:r>
                        <a:rPr lang="en-US" sz="1000"/>
                        <a:t>0</a:t>
                      </a:r>
                    </a:p>
                  </a:txBody>
                  <a:tcPr/>
                </a:tc>
                <a:tc>
                  <a:txBody>
                    <a:bodyPr/>
                    <a:lstStyle/>
                    <a:p>
                      <a:r>
                        <a:rPr lang="en-US" sz="1000"/>
                        <a:t>0.0960 %</a:t>
                      </a:r>
                    </a:p>
                  </a:txBody>
                  <a:tcPr/>
                </a:tc>
                <a:extLst>
                  <a:ext uri="{0D108BD9-81ED-4DB2-BD59-A6C34878D82A}">
                    <a16:rowId xmlns:a16="http://schemas.microsoft.com/office/drawing/2014/main" val="3870324043"/>
                  </a:ext>
                </a:extLst>
              </a:tr>
              <a:tr h="370840">
                <a:tc>
                  <a:txBody>
                    <a:bodyPr/>
                    <a:lstStyle/>
                    <a:p>
                      <a:r>
                        <a:rPr lang="en-US" sz="1000"/>
                        <a:t>grohenl Grohe NL</a:t>
                      </a:r>
                    </a:p>
                  </a:txBody>
                  <a:tcPr/>
                </a:tc>
                <a:tc>
                  <a:txBody>
                    <a:bodyPr/>
                    <a:lstStyle/>
                    <a:p>
                      <a:r>
                        <a:rPr lang="en-US" sz="1000"/>
                        <a:t>8416</a:t>
                      </a:r>
                    </a:p>
                  </a:txBody>
                  <a:tcPr/>
                </a:tc>
                <a:tc>
                  <a:txBody>
                    <a:bodyPr/>
                    <a:lstStyle/>
                    <a:p>
                      <a:r>
                        <a:rPr lang="en-US" sz="1000"/>
                        <a:t>556</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28</a:t>
                      </a:r>
                    </a:p>
                  </a:txBody>
                  <a:tcPr/>
                </a:tc>
                <a:tc>
                  <a:txBody>
                    <a:bodyPr/>
                    <a:lstStyle/>
                    <a:p>
                      <a:r>
                        <a:rPr lang="en-US" sz="1000"/>
                        <a:t>0</a:t>
                      </a:r>
                    </a:p>
                  </a:txBody>
                  <a:tcPr/>
                </a:tc>
                <a:tc>
                  <a:txBody>
                    <a:bodyPr/>
                    <a:lstStyle/>
                    <a:p>
                      <a:r>
                        <a:rPr lang="en-US" sz="1000"/>
                        <a:t>0.1720 %</a:t>
                      </a:r>
                    </a:p>
                  </a:txBody>
                  <a:tcPr/>
                </a:tc>
                <a:extLst>
                  <a:ext uri="{0D108BD9-81ED-4DB2-BD59-A6C34878D82A}">
                    <a16:rowId xmlns:a16="http://schemas.microsoft.com/office/drawing/2014/main" val="2845109789"/>
                  </a:ext>
                </a:extLst>
              </a:tr>
              <a:tr h="370840">
                <a:tc>
                  <a:txBody>
                    <a:bodyPr/>
                    <a:lstStyle/>
                    <a:p>
                      <a:r>
                        <a:rPr lang="en-US" sz="1000"/>
                        <a:t>grohe_belgium</a:t>
                      </a:r>
                    </a:p>
                  </a:txBody>
                  <a:tcPr/>
                </a:tc>
                <a:tc>
                  <a:txBody>
                    <a:bodyPr/>
                    <a:lstStyle/>
                    <a:p>
                      <a:r>
                        <a:rPr lang="en-US" sz="1000"/>
                        <a:t>6274</a:t>
                      </a:r>
                    </a:p>
                  </a:txBody>
                  <a:tcPr/>
                </a:tc>
                <a:tc>
                  <a:txBody>
                    <a:bodyPr/>
                    <a:lstStyle/>
                    <a:p>
                      <a:r>
                        <a:rPr lang="en-US" sz="1000"/>
                        <a:t>138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0.0886 %</a:t>
                      </a:r>
                    </a:p>
                  </a:txBody>
                  <a:tcPr/>
                </a:tc>
                <a:extLst>
                  <a:ext uri="{0D108BD9-81ED-4DB2-BD59-A6C34878D82A}">
                    <a16:rowId xmlns:a16="http://schemas.microsoft.com/office/drawing/2014/main" val="2189890459"/>
                  </a:ext>
                </a:extLst>
              </a:tr>
              <a:tr h="370840">
                <a:tc>
                  <a:txBody>
                    <a:bodyPr/>
                    <a:lstStyle/>
                    <a:p>
                      <a:r>
                        <a:rPr lang="en-US" sz="1000"/>
                        <a:t>grohe_czsk Czsk</a:t>
                      </a:r>
                    </a:p>
                  </a:txBody>
                  <a:tcPr/>
                </a:tc>
                <a:tc>
                  <a:txBody>
                    <a:bodyPr/>
                    <a:lstStyle/>
                    <a:p>
                      <a:r>
                        <a:rPr lang="en-US" sz="1000"/>
                        <a:t>5659</a:t>
                      </a:r>
                    </a:p>
                  </a:txBody>
                  <a:tcPr/>
                </a:tc>
                <a:tc>
                  <a:txBody>
                    <a:bodyPr/>
                    <a:lstStyle/>
                    <a:p>
                      <a:r>
                        <a:rPr lang="en-US" sz="1000"/>
                        <a:t>1179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557663544"/>
                  </a:ext>
                </a:extLst>
              </a:tr>
              <a:tr h="370840">
                <a:tc>
                  <a:txBody>
                    <a:bodyPr/>
                    <a:lstStyle/>
                    <a:p>
                      <a:r>
                        <a:rPr lang="en-US" sz="1000"/>
                        <a:t>grohe_danmark</a:t>
                      </a:r>
                    </a:p>
                  </a:txBody>
                  <a:tcPr/>
                </a:tc>
                <a:tc>
                  <a:txBody>
                    <a:bodyPr/>
                    <a:lstStyle/>
                    <a:p>
                      <a:r>
                        <a:rPr lang="en-US" sz="1000"/>
                        <a:t>5065</a:t>
                      </a:r>
                    </a:p>
                  </a:txBody>
                  <a:tcPr/>
                </a:tc>
                <a:tc>
                  <a:txBody>
                    <a:bodyPr/>
                    <a:lstStyle/>
                    <a:p>
                      <a:r>
                        <a:rPr lang="en-US" sz="1000"/>
                        <a:t>494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552073488"/>
                  </a:ext>
                </a:extLst>
              </a:tr>
            </a:tbl>
          </a:graphicData>
        </a:graphic>
      </p:graphicFrame>
      <p:sp>
        <p:nvSpPr>
          <p:cNvPr id="4" name="Text Placeholder 3">
            <a:extLst>
              <a:ext uri="{FF2B5EF4-FFF2-40B4-BE49-F238E27FC236}">
                <a16:creationId xmlns:a16="http://schemas.microsoft.com/office/drawing/2014/main" id="{BCBB4AC7-7784-4419-A458-41AAF0A4AA92}"/>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438687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9D3E8-E049-41F7-BF0C-82BEF940A236}"/>
              </a:ext>
            </a:extLst>
          </p:cNvPr>
          <p:cNvSpPr>
            <a:spLocks noGrp="1"/>
          </p:cNvSpPr>
          <p:nvPr>
            <p:ph type="title"/>
          </p:nvPr>
        </p:nvSpPr>
        <p:spPr/>
        <p:txBody>
          <a:bodyPr/>
          <a:lstStyle/>
          <a:p>
            <a:r>
              <a:rPr lang="en-US"/>
              <a:t>Instagram Posts Table | 10 groups and 33 profiles - 1 of 10</a:t>
            </a:r>
          </a:p>
        </p:txBody>
      </p:sp>
      <p:graphicFrame>
        <p:nvGraphicFramePr>
          <p:cNvPr id="5" name="Table Placeholder 4">
            <a:extLst>
              <a:ext uri="{FF2B5EF4-FFF2-40B4-BE49-F238E27FC236}">
                <a16:creationId xmlns:a16="http://schemas.microsoft.com/office/drawing/2014/main" id="{848ED9E5-9827-4EC0-B6CA-CE13C4D8A9E3}"/>
              </a:ext>
            </a:extLst>
          </p:cNvPr>
          <p:cNvGraphicFramePr>
            <a:graphicFrameLocks noGrp="1"/>
          </p:cNvGraphicFramePr>
          <p:nvPr>
            <p:ph type="tbl" sz="quarter" idx="13"/>
            <p:extLst>
              <p:ext uri="{D42A27DB-BD31-4B8C-83A1-F6EECF244321}">
                <p14:modId xmlns:p14="http://schemas.microsoft.com/office/powerpoint/2010/main" val="359832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66790507"/>
                    </a:ext>
                  </a:extLst>
                </a:gridCol>
                <a:gridCol w="1645920">
                  <a:extLst>
                    <a:ext uri="{9D8B030D-6E8A-4147-A177-3AD203B41FA5}">
                      <a16:colId xmlns:a16="http://schemas.microsoft.com/office/drawing/2014/main" val="1736592934"/>
                    </a:ext>
                  </a:extLst>
                </a:gridCol>
                <a:gridCol w="576072">
                  <a:extLst>
                    <a:ext uri="{9D8B030D-6E8A-4147-A177-3AD203B41FA5}">
                      <a16:colId xmlns:a16="http://schemas.microsoft.com/office/drawing/2014/main" val="4035988427"/>
                    </a:ext>
                  </a:extLst>
                </a:gridCol>
                <a:gridCol w="576072">
                  <a:extLst>
                    <a:ext uri="{9D8B030D-6E8A-4147-A177-3AD203B41FA5}">
                      <a16:colId xmlns:a16="http://schemas.microsoft.com/office/drawing/2014/main" val="732846927"/>
                    </a:ext>
                  </a:extLst>
                </a:gridCol>
                <a:gridCol w="576072">
                  <a:extLst>
                    <a:ext uri="{9D8B030D-6E8A-4147-A177-3AD203B41FA5}">
                      <a16:colId xmlns:a16="http://schemas.microsoft.com/office/drawing/2014/main" val="3371237232"/>
                    </a:ext>
                  </a:extLst>
                </a:gridCol>
                <a:gridCol w="576072">
                  <a:extLst>
                    <a:ext uri="{9D8B030D-6E8A-4147-A177-3AD203B41FA5}">
                      <a16:colId xmlns:a16="http://schemas.microsoft.com/office/drawing/2014/main" val="1994353198"/>
                    </a:ext>
                  </a:extLst>
                </a:gridCol>
                <a:gridCol w="576072">
                  <a:extLst>
                    <a:ext uri="{9D8B030D-6E8A-4147-A177-3AD203B41FA5}">
                      <a16:colId xmlns:a16="http://schemas.microsoft.com/office/drawing/2014/main" val="2652397057"/>
                    </a:ext>
                  </a:extLst>
                </a:gridCol>
                <a:gridCol w="576072">
                  <a:extLst>
                    <a:ext uri="{9D8B030D-6E8A-4147-A177-3AD203B41FA5}">
                      <a16:colId xmlns:a16="http://schemas.microsoft.com/office/drawing/2014/main" val="3026917429"/>
                    </a:ext>
                  </a:extLst>
                </a:gridCol>
                <a:gridCol w="576072">
                  <a:extLst>
                    <a:ext uri="{9D8B030D-6E8A-4147-A177-3AD203B41FA5}">
                      <a16:colId xmlns:a16="http://schemas.microsoft.com/office/drawing/2014/main" val="714062259"/>
                    </a:ext>
                  </a:extLst>
                </a:gridCol>
                <a:gridCol w="576072">
                  <a:extLst>
                    <a:ext uri="{9D8B030D-6E8A-4147-A177-3AD203B41FA5}">
                      <a16:colId xmlns:a16="http://schemas.microsoft.com/office/drawing/2014/main" val="112731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6517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grohe_belgium - 2025-08-25 15:01:51</a:t>
                      </a:r>
                      <a:r>
                        <a:rPr kumimoji="0" lang="en-US" sz="1000" b="0" i="0" u="none" strike="noStrike" kern="1200" cap="none" spc="0" normalizeH="0" baseline="0" noProof="0">
                          <a:ln>
                            <a:noFill/>
                          </a:ln>
                          <a:solidFill>
                            <a:prstClr val="black"/>
                          </a:solidFill>
                          <a:effectLst/>
                          <a:uLnTx/>
                          <a:uFillTx/>
                          <a:latin typeface="Calibri"/>
                          <a:ea typeface="+mn-ea"/>
                          <a:cs typeface="+mn-cs"/>
                        </a:rPr>
                        <a:t>
 Zonder zeep onder de douche stappen?
Met de GROHE PureFoam is dat geen vergissing, maar pure verwennerij. 🫧✨
--
Entrer sous la douche sans savon ?
Avec GROHE PureFoam, ce n’est pas une erreur, mais un vrai moment de plaisir. 🫧✨
#GROHE #PureFoam #grohe_be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extLst>
                  <a:ext uri="{0D108BD9-81ED-4DB2-BD59-A6C34878D82A}">
                    <a16:rowId xmlns:a16="http://schemas.microsoft.com/office/drawing/2014/main" val="1766522280"/>
                  </a:ext>
                </a:extLst>
              </a:tr>
            </a:tbl>
          </a:graphicData>
        </a:graphic>
      </p:graphicFrame>
      <p:sp>
        <p:nvSpPr>
          <p:cNvPr id="4" name="Text Placeholder 3">
            <a:extLst>
              <a:ext uri="{FF2B5EF4-FFF2-40B4-BE49-F238E27FC236}">
                <a16:creationId xmlns:a16="http://schemas.microsoft.com/office/drawing/2014/main" id="{26BB0254-387B-453B-83A9-5DF4097F49E4}"/>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22199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19F12-602E-43A6-89AC-573535D475F6}"/>
              </a:ext>
            </a:extLst>
          </p:cNvPr>
          <p:cNvSpPr>
            <a:spLocks noGrp="1"/>
          </p:cNvSpPr>
          <p:nvPr>
            <p:ph type="title"/>
          </p:nvPr>
        </p:nvSpPr>
        <p:spPr/>
        <p:txBody>
          <a:bodyPr/>
          <a:lstStyle/>
          <a:p>
            <a:r>
              <a:rPr lang="en-US"/>
              <a:t>Instagram Posts Table | 10 groups and 33 profiles - 2 of 10</a:t>
            </a:r>
          </a:p>
        </p:txBody>
      </p:sp>
      <p:graphicFrame>
        <p:nvGraphicFramePr>
          <p:cNvPr id="5" name="Table Placeholder 4">
            <a:extLst>
              <a:ext uri="{FF2B5EF4-FFF2-40B4-BE49-F238E27FC236}">
                <a16:creationId xmlns:a16="http://schemas.microsoft.com/office/drawing/2014/main" id="{E0C6427D-091A-4C01-87C1-9662F0FDEA13}"/>
              </a:ext>
            </a:extLst>
          </p:cNvPr>
          <p:cNvGraphicFramePr>
            <a:graphicFrameLocks noGrp="1"/>
          </p:cNvGraphicFramePr>
          <p:nvPr>
            <p:ph type="tbl" sz="quarter" idx="13"/>
            <p:extLst>
              <p:ext uri="{D42A27DB-BD31-4B8C-83A1-F6EECF244321}">
                <p14:modId xmlns:p14="http://schemas.microsoft.com/office/powerpoint/2010/main" val="2207019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3765929"/>
                    </a:ext>
                  </a:extLst>
                </a:gridCol>
                <a:gridCol w="1645920">
                  <a:extLst>
                    <a:ext uri="{9D8B030D-6E8A-4147-A177-3AD203B41FA5}">
                      <a16:colId xmlns:a16="http://schemas.microsoft.com/office/drawing/2014/main" val="3922872728"/>
                    </a:ext>
                  </a:extLst>
                </a:gridCol>
                <a:gridCol w="576072">
                  <a:extLst>
                    <a:ext uri="{9D8B030D-6E8A-4147-A177-3AD203B41FA5}">
                      <a16:colId xmlns:a16="http://schemas.microsoft.com/office/drawing/2014/main" val="903736726"/>
                    </a:ext>
                  </a:extLst>
                </a:gridCol>
                <a:gridCol w="576072">
                  <a:extLst>
                    <a:ext uri="{9D8B030D-6E8A-4147-A177-3AD203B41FA5}">
                      <a16:colId xmlns:a16="http://schemas.microsoft.com/office/drawing/2014/main" val="2645552598"/>
                    </a:ext>
                  </a:extLst>
                </a:gridCol>
                <a:gridCol w="576072">
                  <a:extLst>
                    <a:ext uri="{9D8B030D-6E8A-4147-A177-3AD203B41FA5}">
                      <a16:colId xmlns:a16="http://schemas.microsoft.com/office/drawing/2014/main" val="2647652575"/>
                    </a:ext>
                  </a:extLst>
                </a:gridCol>
                <a:gridCol w="576072">
                  <a:extLst>
                    <a:ext uri="{9D8B030D-6E8A-4147-A177-3AD203B41FA5}">
                      <a16:colId xmlns:a16="http://schemas.microsoft.com/office/drawing/2014/main" val="2673738625"/>
                    </a:ext>
                  </a:extLst>
                </a:gridCol>
                <a:gridCol w="576072">
                  <a:extLst>
                    <a:ext uri="{9D8B030D-6E8A-4147-A177-3AD203B41FA5}">
                      <a16:colId xmlns:a16="http://schemas.microsoft.com/office/drawing/2014/main" val="1335964934"/>
                    </a:ext>
                  </a:extLst>
                </a:gridCol>
                <a:gridCol w="576072">
                  <a:extLst>
                    <a:ext uri="{9D8B030D-6E8A-4147-A177-3AD203B41FA5}">
                      <a16:colId xmlns:a16="http://schemas.microsoft.com/office/drawing/2014/main" val="187978811"/>
                    </a:ext>
                  </a:extLst>
                </a:gridCol>
                <a:gridCol w="576072">
                  <a:extLst>
                    <a:ext uri="{9D8B030D-6E8A-4147-A177-3AD203B41FA5}">
                      <a16:colId xmlns:a16="http://schemas.microsoft.com/office/drawing/2014/main" val="2802387929"/>
                    </a:ext>
                  </a:extLst>
                </a:gridCol>
                <a:gridCol w="576072">
                  <a:extLst>
                    <a:ext uri="{9D8B030D-6E8A-4147-A177-3AD203B41FA5}">
                      <a16:colId xmlns:a16="http://schemas.microsoft.com/office/drawing/2014/main" val="871693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9952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grohe_polska - 2025-07-28 09:41:07</a:t>
                      </a:r>
                      <a:r>
                        <a:rPr kumimoji="0" lang="en-US" sz="1000" b="0" i="0" u="none" strike="noStrike" kern="1200" cap="none" spc="0" normalizeH="0" baseline="0" noProof="0">
                          <a:ln>
                            <a:noFill/>
                          </a:ln>
                          <a:solidFill>
                            <a:prstClr val="black"/>
                          </a:solidFill>
                          <a:effectLst/>
                          <a:uLnTx/>
                          <a:uFillTx/>
                          <a:latin typeface="Calibri"/>
                          <a:ea typeface="+mn-ea"/>
                          <a:cs typeface="+mn-cs"/>
                        </a:rPr>
                        <a:t>
 Sekret lśniących włosów i miękkiej skóry? 
Woda filtrowana. 💧 
Odkryj prysznic, który upiększa – oto GROHE Rainshower Aqua Pure z wodą filtrowaną prosto ze słuchawki prysznicowej. 
#GROHE #GROHESPA #ŁazienkaGrohe #ShowerDesign #Łazienka #ŁazienkaMarzeń #WymarzonaLazienka #DreamBathroom #GroheRainshowerAquaPure #BeautyRoutine #HomeSpa #BeautyTips #SelfCare
Prysznic GROHE | Łazienka SPA | Filtrowana woda | Pielęgnacja włosów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a:t>
                      </a:r>
                    </a:p>
                  </a:txBody>
                  <a:tcPr/>
                </a:tc>
                <a:extLst>
                  <a:ext uri="{0D108BD9-81ED-4DB2-BD59-A6C34878D82A}">
                    <a16:rowId xmlns:a16="http://schemas.microsoft.com/office/drawing/2014/main" val="2322474549"/>
                  </a:ext>
                </a:extLst>
              </a:tr>
            </a:tbl>
          </a:graphicData>
        </a:graphic>
      </p:graphicFrame>
      <p:sp>
        <p:nvSpPr>
          <p:cNvPr id="4" name="Text Placeholder 3">
            <a:extLst>
              <a:ext uri="{FF2B5EF4-FFF2-40B4-BE49-F238E27FC236}">
                <a16:creationId xmlns:a16="http://schemas.microsoft.com/office/drawing/2014/main" id="{DC50AD91-058E-413D-A0F7-33818F1C359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909044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B5A4C-E268-4323-9DBA-E4FAA266555A}"/>
              </a:ext>
            </a:extLst>
          </p:cNvPr>
          <p:cNvSpPr>
            <a:spLocks noGrp="1"/>
          </p:cNvSpPr>
          <p:nvPr>
            <p:ph type="title"/>
          </p:nvPr>
        </p:nvSpPr>
        <p:spPr/>
        <p:txBody>
          <a:bodyPr/>
          <a:lstStyle/>
          <a:p>
            <a:r>
              <a:rPr lang="en-US"/>
              <a:t>Instagram Posts Table | 10 groups and 33 profiles - 3 of 10</a:t>
            </a:r>
          </a:p>
        </p:txBody>
      </p:sp>
      <p:graphicFrame>
        <p:nvGraphicFramePr>
          <p:cNvPr id="5" name="Table Placeholder 4">
            <a:extLst>
              <a:ext uri="{FF2B5EF4-FFF2-40B4-BE49-F238E27FC236}">
                <a16:creationId xmlns:a16="http://schemas.microsoft.com/office/drawing/2014/main" id="{6208EAB5-DD3D-4C13-A3E3-36E124B11FAB}"/>
              </a:ext>
            </a:extLst>
          </p:cNvPr>
          <p:cNvGraphicFramePr>
            <a:graphicFrameLocks noGrp="1"/>
          </p:cNvGraphicFramePr>
          <p:nvPr>
            <p:ph type="tbl" sz="quarter" idx="13"/>
            <p:extLst>
              <p:ext uri="{D42A27DB-BD31-4B8C-83A1-F6EECF244321}">
                <p14:modId xmlns:p14="http://schemas.microsoft.com/office/powerpoint/2010/main" val="2579157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6355674"/>
                    </a:ext>
                  </a:extLst>
                </a:gridCol>
                <a:gridCol w="1645920">
                  <a:extLst>
                    <a:ext uri="{9D8B030D-6E8A-4147-A177-3AD203B41FA5}">
                      <a16:colId xmlns:a16="http://schemas.microsoft.com/office/drawing/2014/main" val="571021187"/>
                    </a:ext>
                  </a:extLst>
                </a:gridCol>
                <a:gridCol w="576072">
                  <a:extLst>
                    <a:ext uri="{9D8B030D-6E8A-4147-A177-3AD203B41FA5}">
                      <a16:colId xmlns:a16="http://schemas.microsoft.com/office/drawing/2014/main" val="3994684117"/>
                    </a:ext>
                  </a:extLst>
                </a:gridCol>
                <a:gridCol w="576072">
                  <a:extLst>
                    <a:ext uri="{9D8B030D-6E8A-4147-A177-3AD203B41FA5}">
                      <a16:colId xmlns:a16="http://schemas.microsoft.com/office/drawing/2014/main" val="3057657940"/>
                    </a:ext>
                  </a:extLst>
                </a:gridCol>
                <a:gridCol w="576072">
                  <a:extLst>
                    <a:ext uri="{9D8B030D-6E8A-4147-A177-3AD203B41FA5}">
                      <a16:colId xmlns:a16="http://schemas.microsoft.com/office/drawing/2014/main" val="3114775753"/>
                    </a:ext>
                  </a:extLst>
                </a:gridCol>
                <a:gridCol w="576072">
                  <a:extLst>
                    <a:ext uri="{9D8B030D-6E8A-4147-A177-3AD203B41FA5}">
                      <a16:colId xmlns:a16="http://schemas.microsoft.com/office/drawing/2014/main" val="3577574115"/>
                    </a:ext>
                  </a:extLst>
                </a:gridCol>
                <a:gridCol w="576072">
                  <a:extLst>
                    <a:ext uri="{9D8B030D-6E8A-4147-A177-3AD203B41FA5}">
                      <a16:colId xmlns:a16="http://schemas.microsoft.com/office/drawing/2014/main" val="569160188"/>
                    </a:ext>
                  </a:extLst>
                </a:gridCol>
                <a:gridCol w="576072">
                  <a:extLst>
                    <a:ext uri="{9D8B030D-6E8A-4147-A177-3AD203B41FA5}">
                      <a16:colId xmlns:a16="http://schemas.microsoft.com/office/drawing/2014/main" val="3088383245"/>
                    </a:ext>
                  </a:extLst>
                </a:gridCol>
                <a:gridCol w="576072">
                  <a:extLst>
                    <a:ext uri="{9D8B030D-6E8A-4147-A177-3AD203B41FA5}">
                      <a16:colId xmlns:a16="http://schemas.microsoft.com/office/drawing/2014/main" val="1365395816"/>
                    </a:ext>
                  </a:extLst>
                </a:gridCol>
                <a:gridCol w="576072">
                  <a:extLst>
                    <a:ext uri="{9D8B030D-6E8A-4147-A177-3AD203B41FA5}">
                      <a16:colId xmlns:a16="http://schemas.microsoft.com/office/drawing/2014/main" val="227586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8007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grohe_belgium - 2025-06-30 09:01:17</a:t>
                      </a:r>
                      <a:r>
                        <a:rPr kumimoji="0" lang="en-US" sz="1000" b="0" i="0" u="none" strike="noStrike" kern="1200" cap="none" spc="0" normalizeH="0" baseline="0" noProof="0">
                          <a:ln>
                            <a:noFill/>
                          </a:ln>
                          <a:solidFill>
                            <a:prstClr val="black"/>
                          </a:solidFill>
                          <a:effectLst/>
                          <a:uLnTx/>
                          <a:uFillTx/>
                          <a:latin typeface="Calibri"/>
                          <a:ea typeface="+mn-ea"/>
                          <a:cs typeface="+mn-cs"/>
                        </a:rPr>
                        <a:t>
 Til jouw badkamerprojecten naar een hoger niveau met de GROHE Rainshower Aqua Pure. Een premium douche-ervaring die elke badkamer transformeert in een wellness-oase. 🧖
--
Faites évoluer vos projets de salle de bains avec la GROHE Rainshower Aqua Pure. Une expérience de douche haut de gamme qui transforme toute salle de bains en oasis de bien-être. 🧖
#GROHE #AquaPure #grohe_be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extLst>
                  <a:ext uri="{0D108BD9-81ED-4DB2-BD59-A6C34878D82A}">
                    <a16:rowId xmlns:a16="http://schemas.microsoft.com/office/drawing/2014/main" val="3840749975"/>
                  </a:ext>
                </a:extLst>
              </a:tr>
            </a:tbl>
          </a:graphicData>
        </a:graphic>
      </p:graphicFrame>
      <p:sp>
        <p:nvSpPr>
          <p:cNvPr id="4" name="Text Placeholder 3">
            <a:extLst>
              <a:ext uri="{FF2B5EF4-FFF2-40B4-BE49-F238E27FC236}">
                <a16:creationId xmlns:a16="http://schemas.microsoft.com/office/drawing/2014/main" id="{2DA271CE-F205-4D48-8008-7DECFF73E307}"/>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975501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3C9A-08CF-4C06-8BF1-D0354A666247}"/>
              </a:ext>
            </a:extLst>
          </p:cNvPr>
          <p:cNvSpPr>
            <a:spLocks noGrp="1"/>
          </p:cNvSpPr>
          <p:nvPr>
            <p:ph type="title"/>
          </p:nvPr>
        </p:nvSpPr>
        <p:spPr/>
        <p:txBody>
          <a:bodyPr/>
          <a:lstStyle/>
          <a:p>
            <a:r>
              <a:rPr lang="en-US"/>
              <a:t>Instagram Posts Table | 10 groups and 33 profiles - 4 of 10</a:t>
            </a:r>
          </a:p>
        </p:txBody>
      </p:sp>
      <p:graphicFrame>
        <p:nvGraphicFramePr>
          <p:cNvPr id="5" name="Table Placeholder 4">
            <a:extLst>
              <a:ext uri="{FF2B5EF4-FFF2-40B4-BE49-F238E27FC236}">
                <a16:creationId xmlns:a16="http://schemas.microsoft.com/office/drawing/2014/main" id="{4C9CED49-1744-4B79-BB57-6EF148B532DF}"/>
              </a:ext>
            </a:extLst>
          </p:cNvPr>
          <p:cNvGraphicFramePr>
            <a:graphicFrameLocks noGrp="1"/>
          </p:cNvGraphicFramePr>
          <p:nvPr>
            <p:ph type="tbl" sz="quarter" idx="13"/>
            <p:extLst>
              <p:ext uri="{D42A27DB-BD31-4B8C-83A1-F6EECF244321}">
                <p14:modId xmlns:p14="http://schemas.microsoft.com/office/powerpoint/2010/main" val="1497471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71130724"/>
                    </a:ext>
                  </a:extLst>
                </a:gridCol>
                <a:gridCol w="1645920">
                  <a:extLst>
                    <a:ext uri="{9D8B030D-6E8A-4147-A177-3AD203B41FA5}">
                      <a16:colId xmlns:a16="http://schemas.microsoft.com/office/drawing/2014/main" val="2920019707"/>
                    </a:ext>
                  </a:extLst>
                </a:gridCol>
                <a:gridCol w="576072">
                  <a:extLst>
                    <a:ext uri="{9D8B030D-6E8A-4147-A177-3AD203B41FA5}">
                      <a16:colId xmlns:a16="http://schemas.microsoft.com/office/drawing/2014/main" val="1546542821"/>
                    </a:ext>
                  </a:extLst>
                </a:gridCol>
                <a:gridCol w="576072">
                  <a:extLst>
                    <a:ext uri="{9D8B030D-6E8A-4147-A177-3AD203B41FA5}">
                      <a16:colId xmlns:a16="http://schemas.microsoft.com/office/drawing/2014/main" val="980654264"/>
                    </a:ext>
                  </a:extLst>
                </a:gridCol>
                <a:gridCol w="576072">
                  <a:extLst>
                    <a:ext uri="{9D8B030D-6E8A-4147-A177-3AD203B41FA5}">
                      <a16:colId xmlns:a16="http://schemas.microsoft.com/office/drawing/2014/main" val="2789953764"/>
                    </a:ext>
                  </a:extLst>
                </a:gridCol>
                <a:gridCol w="576072">
                  <a:extLst>
                    <a:ext uri="{9D8B030D-6E8A-4147-A177-3AD203B41FA5}">
                      <a16:colId xmlns:a16="http://schemas.microsoft.com/office/drawing/2014/main" val="3797530511"/>
                    </a:ext>
                  </a:extLst>
                </a:gridCol>
                <a:gridCol w="576072">
                  <a:extLst>
                    <a:ext uri="{9D8B030D-6E8A-4147-A177-3AD203B41FA5}">
                      <a16:colId xmlns:a16="http://schemas.microsoft.com/office/drawing/2014/main" val="2197739599"/>
                    </a:ext>
                  </a:extLst>
                </a:gridCol>
                <a:gridCol w="576072">
                  <a:extLst>
                    <a:ext uri="{9D8B030D-6E8A-4147-A177-3AD203B41FA5}">
                      <a16:colId xmlns:a16="http://schemas.microsoft.com/office/drawing/2014/main" val="2205367228"/>
                    </a:ext>
                  </a:extLst>
                </a:gridCol>
                <a:gridCol w="576072">
                  <a:extLst>
                    <a:ext uri="{9D8B030D-6E8A-4147-A177-3AD203B41FA5}">
                      <a16:colId xmlns:a16="http://schemas.microsoft.com/office/drawing/2014/main" val="2822956654"/>
                    </a:ext>
                  </a:extLst>
                </a:gridCol>
                <a:gridCol w="576072">
                  <a:extLst>
                    <a:ext uri="{9D8B030D-6E8A-4147-A177-3AD203B41FA5}">
                      <a16:colId xmlns:a16="http://schemas.microsoft.com/office/drawing/2014/main" val="555802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1013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grohe_fr - 2025-06-13 15:01:44</a:t>
                      </a:r>
                      <a:r>
                        <a:rPr kumimoji="0" lang="en-US" sz="1000" b="0" i="0" u="none" strike="noStrike" kern="1200" cap="none" spc="0" normalizeH="0" baseline="0" noProof="0">
                          <a:ln>
                            <a:noFill/>
                          </a:ln>
                          <a:solidFill>
                            <a:prstClr val="black"/>
                          </a:solidFill>
                          <a:effectLst/>
                          <a:uLnTx/>
                          <a:uFillTx/>
                          <a:latin typeface="Calibri"/>
                          <a:ea typeface="+mn-ea"/>
                          <a:cs typeface="+mn-cs"/>
                        </a:rPr>
                        <a:t>
 ✨ La magie de la mousse chaude ✨
Transformez votre routine en un moment de pur bien-être ☁️🚿.
Avec GROHE Purefoam, une simple pression suffit pour créer une mousse chaude, soyeuse et enveloppante.
💆‍♀️ Compatible avec votre douche thermostatique
🌿 Cinq parfums de gel douche exclusifs Kinuami
🛁 Un plaisir sans effort sur simple pression d'un bouton
#GROHE #GROHESPA #PureFoam #BienEtre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a:t>
                      </a:r>
                    </a:p>
                  </a:txBody>
                  <a:tcPr/>
                </a:tc>
                <a:extLst>
                  <a:ext uri="{0D108BD9-81ED-4DB2-BD59-A6C34878D82A}">
                    <a16:rowId xmlns:a16="http://schemas.microsoft.com/office/drawing/2014/main" val="3717015675"/>
                  </a:ext>
                </a:extLst>
              </a:tr>
            </a:tbl>
          </a:graphicData>
        </a:graphic>
      </p:graphicFrame>
      <p:sp>
        <p:nvSpPr>
          <p:cNvPr id="4" name="Text Placeholder 3">
            <a:extLst>
              <a:ext uri="{FF2B5EF4-FFF2-40B4-BE49-F238E27FC236}">
                <a16:creationId xmlns:a16="http://schemas.microsoft.com/office/drawing/2014/main" id="{5A3C87C4-AAD9-4C5C-96EC-71A7D05AF559}"/>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216615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A0E9C-5BC3-4D15-A959-9F2FF239E11E}"/>
              </a:ext>
            </a:extLst>
          </p:cNvPr>
          <p:cNvSpPr>
            <a:spLocks noGrp="1"/>
          </p:cNvSpPr>
          <p:nvPr>
            <p:ph type="title"/>
          </p:nvPr>
        </p:nvSpPr>
        <p:spPr/>
        <p:txBody>
          <a:bodyPr/>
          <a:lstStyle/>
          <a:p>
            <a:r>
              <a:rPr lang="en-US"/>
              <a:t>Instagram Posts Table | 10 groups and 33 profiles - 5 of 10</a:t>
            </a:r>
          </a:p>
        </p:txBody>
      </p:sp>
      <p:graphicFrame>
        <p:nvGraphicFramePr>
          <p:cNvPr id="5" name="Table Placeholder 4">
            <a:extLst>
              <a:ext uri="{FF2B5EF4-FFF2-40B4-BE49-F238E27FC236}">
                <a16:creationId xmlns:a16="http://schemas.microsoft.com/office/drawing/2014/main" id="{087278D8-E522-4329-8686-4395AC19C5CE}"/>
              </a:ext>
            </a:extLst>
          </p:cNvPr>
          <p:cNvGraphicFramePr>
            <a:graphicFrameLocks noGrp="1"/>
          </p:cNvGraphicFramePr>
          <p:nvPr>
            <p:ph type="tbl" sz="quarter" idx="13"/>
            <p:extLst>
              <p:ext uri="{D42A27DB-BD31-4B8C-83A1-F6EECF244321}">
                <p14:modId xmlns:p14="http://schemas.microsoft.com/office/powerpoint/2010/main" val="334276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71525123"/>
                    </a:ext>
                  </a:extLst>
                </a:gridCol>
                <a:gridCol w="1645920">
                  <a:extLst>
                    <a:ext uri="{9D8B030D-6E8A-4147-A177-3AD203B41FA5}">
                      <a16:colId xmlns:a16="http://schemas.microsoft.com/office/drawing/2014/main" val="2097104784"/>
                    </a:ext>
                  </a:extLst>
                </a:gridCol>
                <a:gridCol w="576072">
                  <a:extLst>
                    <a:ext uri="{9D8B030D-6E8A-4147-A177-3AD203B41FA5}">
                      <a16:colId xmlns:a16="http://schemas.microsoft.com/office/drawing/2014/main" val="1466308140"/>
                    </a:ext>
                  </a:extLst>
                </a:gridCol>
                <a:gridCol w="576072">
                  <a:extLst>
                    <a:ext uri="{9D8B030D-6E8A-4147-A177-3AD203B41FA5}">
                      <a16:colId xmlns:a16="http://schemas.microsoft.com/office/drawing/2014/main" val="4034540631"/>
                    </a:ext>
                  </a:extLst>
                </a:gridCol>
                <a:gridCol w="576072">
                  <a:extLst>
                    <a:ext uri="{9D8B030D-6E8A-4147-A177-3AD203B41FA5}">
                      <a16:colId xmlns:a16="http://schemas.microsoft.com/office/drawing/2014/main" val="2200802429"/>
                    </a:ext>
                  </a:extLst>
                </a:gridCol>
                <a:gridCol w="576072">
                  <a:extLst>
                    <a:ext uri="{9D8B030D-6E8A-4147-A177-3AD203B41FA5}">
                      <a16:colId xmlns:a16="http://schemas.microsoft.com/office/drawing/2014/main" val="998384573"/>
                    </a:ext>
                  </a:extLst>
                </a:gridCol>
                <a:gridCol w="576072">
                  <a:extLst>
                    <a:ext uri="{9D8B030D-6E8A-4147-A177-3AD203B41FA5}">
                      <a16:colId xmlns:a16="http://schemas.microsoft.com/office/drawing/2014/main" val="1600588372"/>
                    </a:ext>
                  </a:extLst>
                </a:gridCol>
                <a:gridCol w="576072">
                  <a:extLst>
                    <a:ext uri="{9D8B030D-6E8A-4147-A177-3AD203B41FA5}">
                      <a16:colId xmlns:a16="http://schemas.microsoft.com/office/drawing/2014/main" val="1741880224"/>
                    </a:ext>
                  </a:extLst>
                </a:gridCol>
                <a:gridCol w="576072">
                  <a:extLst>
                    <a:ext uri="{9D8B030D-6E8A-4147-A177-3AD203B41FA5}">
                      <a16:colId xmlns:a16="http://schemas.microsoft.com/office/drawing/2014/main" val="3808221737"/>
                    </a:ext>
                  </a:extLst>
                </a:gridCol>
                <a:gridCol w="576072">
                  <a:extLst>
                    <a:ext uri="{9D8B030D-6E8A-4147-A177-3AD203B41FA5}">
                      <a16:colId xmlns:a16="http://schemas.microsoft.com/office/drawing/2014/main" val="54807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9549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grohe_it - 2025-05-30 08:30:57</a:t>
                      </a:r>
                      <a:r>
                        <a:rPr kumimoji="0" lang="it-IT" sz="1000" b="0" i="0" u="none" strike="noStrike" kern="1200" cap="none" spc="0" normalizeH="0" baseline="0" noProof="0">
                          <a:ln>
                            <a:noFill/>
                          </a:ln>
                          <a:solidFill>
                            <a:prstClr val="black"/>
                          </a:solidFill>
                          <a:effectLst/>
                          <a:uLnTx/>
                          <a:uFillTx/>
                          <a:latin typeface="Calibri"/>
                          <a:ea typeface="+mn-ea"/>
                          <a:cs typeface="+mn-cs"/>
                        </a:rPr>
                        <a:t>
 Scopri un nuovo modo di vivere la doccia, dove design essenziale e tecnologia avanzata si incontrano.
Nel cuore di GROHE Rainshower Aqua Pure c’è il miscelatore termostatico SmartControl, pensato per un’interazione semplice e precisa: premi per attivare il getto, ruota per regolare il flusso d’acqua.
I pulsanti in metallo, eleganti e discreti, emergono solo al tocco, mentre puoi controllare con facilità temperatura, intensità e tipo di getto.
Grazie alle regolazioni personalizzabili, ogni dettaglio si adatta alle tue esigenze.
Un’esperienza su misura, goccia dopo goccia.
#GROHE #GROHESPA #SmartControl #LuxuryBathroom #ShowerGoals #BathroomDesign #EsperienzaSuMisura #TecnologiaGROHE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extLst>
                  <a:ext uri="{0D108BD9-81ED-4DB2-BD59-A6C34878D82A}">
                    <a16:rowId xmlns:a16="http://schemas.microsoft.com/office/drawing/2014/main" val="3997890968"/>
                  </a:ext>
                </a:extLst>
              </a:tr>
            </a:tbl>
          </a:graphicData>
        </a:graphic>
      </p:graphicFrame>
      <p:sp>
        <p:nvSpPr>
          <p:cNvPr id="4" name="Text Placeholder 3">
            <a:extLst>
              <a:ext uri="{FF2B5EF4-FFF2-40B4-BE49-F238E27FC236}">
                <a16:creationId xmlns:a16="http://schemas.microsoft.com/office/drawing/2014/main" id="{1F0BAED6-9401-48DA-A5A3-3D2B7CBD2245}"/>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629323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16A72-D542-4E5A-B195-E72B6AA9D5C7}"/>
              </a:ext>
            </a:extLst>
          </p:cNvPr>
          <p:cNvSpPr>
            <a:spLocks noGrp="1"/>
          </p:cNvSpPr>
          <p:nvPr>
            <p:ph type="title"/>
          </p:nvPr>
        </p:nvSpPr>
        <p:spPr/>
        <p:txBody>
          <a:bodyPr/>
          <a:lstStyle/>
          <a:p>
            <a:r>
              <a:rPr lang="en-US"/>
              <a:t>Instagram Posts Table | 10 groups and 33 profiles - 6 of 10</a:t>
            </a:r>
          </a:p>
        </p:txBody>
      </p:sp>
      <p:graphicFrame>
        <p:nvGraphicFramePr>
          <p:cNvPr id="5" name="Table Placeholder 4">
            <a:extLst>
              <a:ext uri="{FF2B5EF4-FFF2-40B4-BE49-F238E27FC236}">
                <a16:creationId xmlns:a16="http://schemas.microsoft.com/office/drawing/2014/main" id="{8665788A-0899-4066-80ED-A95A747E1099}"/>
              </a:ext>
            </a:extLst>
          </p:cNvPr>
          <p:cNvGraphicFramePr>
            <a:graphicFrameLocks noGrp="1"/>
          </p:cNvGraphicFramePr>
          <p:nvPr>
            <p:ph type="tbl" sz="quarter" idx="13"/>
            <p:extLst>
              <p:ext uri="{D42A27DB-BD31-4B8C-83A1-F6EECF244321}">
                <p14:modId xmlns:p14="http://schemas.microsoft.com/office/powerpoint/2010/main" val="3927518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57742441"/>
                    </a:ext>
                  </a:extLst>
                </a:gridCol>
                <a:gridCol w="1645920">
                  <a:extLst>
                    <a:ext uri="{9D8B030D-6E8A-4147-A177-3AD203B41FA5}">
                      <a16:colId xmlns:a16="http://schemas.microsoft.com/office/drawing/2014/main" val="1222464344"/>
                    </a:ext>
                  </a:extLst>
                </a:gridCol>
                <a:gridCol w="576072">
                  <a:extLst>
                    <a:ext uri="{9D8B030D-6E8A-4147-A177-3AD203B41FA5}">
                      <a16:colId xmlns:a16="http://schemas.microsoft.com/office/drawing/2014/main" val="1024111795"/>
                    </a:ext>
                  </a:extLst>
                </a:gridCol>
                <a:gridCol w="576072">
                  <a:extLst>
                    <a:ext uri="{9D8B030D-6E8A-4147-A177-3AD203B41FA5}">
                      <a16:colId xmlns:a16="http://schemas.microsoft.com/office/drawing/2014/main" val="3247803166"/>
                    </a:ext>
                  </a:extLst>
                </a:gridCol>
                <a:gridCol w="576072">
                  <a:extLst>
                    <a:ext uri="{9D8B030D-6E8A-4147-A177-3AD203B41FA5}">
                      <a16:colId xmlns:a16="http://schemas.microsoft.com/office/drawing/2014/main" val="625063858"/>
                    </a:ext>
                  </a:extLst>
                </a:gridCol>
                <a:gridCol w="576072">
                  <a:extLst>
                    <a:ext uri="{9D8B030D-6E8A-4147-A177-3AD203B41FA5}">
                      <a16:colId xmlns:a16="http://schemas.microsoft.com/office/drawing/2014/main" val="434682691"/>
                    </a:ext>
                  </a:extLst>
                </a:gridCol>
                <a:gridCol w="576072">
                  <a:extLst>
                    <a:ext uri="{9D8B030D-6E8A-4147-A177-3AD203B41FA5}">
                      <a16:colId xmlns:a16="http://schemas.microsoft.com/office/drawing/2014/main" val="2133896504"/>
                    </a:ext>
                  </a:extLst>
                </a:gridCol>
                <a:gridCol w="576072">
                  <a:extLst>
                    <a:ext uri="{9D8B030D-6E8A-4147-A177-3AD203B41FA5}">
                      <a16:colId xmlns:a16="http://schemas.microsoft.com/office/drawing/2014/main" val="3284280315"/>
                    </a:ext>
                  </a:extLst>
                </a:gridCol>
                <a:gridCol w="576072">
                  <a:extLst>
                    <a:ext uri="{9D8B030D-6E8A-4147-A177-3AD203B41FA5}">
                      <a16:colId xmlns:a16="http://schemas.microsoft.com/office/drawing/2014/main" val="107812885"/>
                    </a:ext>
                  </a:extLst>
                </a:gridCol>
                <a:gridCol w="576072">
                  <a:extLst>
                    <a:ext uri="{9D8B030D-6E8A-4147-A177-3AD203B41FA5}">
                      <a16:colId xmlns:a16="http://schemas.microsoft.com/office/drawing/2014/main" val="4127242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1143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grohe_uk - 2025-05-13 11:01:35</a:t>
                      </a:r>
                      <a:r>
                        <a:rPr kumimoji="0" lang="en-US" sz="1000" b="0" i="0" u="none" strike="noStrike" kern="1200" cap="none" spc="0" normalizeH="0" baseline="0" noProof="0">
                          <a:ln>
                            <a:noFill/>
                          </a:ln>
                          <a:solidFill>
                            <a:prstClr val="black"/>
                          </a:solidFill>
                          <a:effectLst/>
                          <a:uLnTx/>
                          <a:uFillTx/>
                          <a:latin typeface="Calibri"/>
                          <a:ea typeface="+mn-ea"/>
                          <a:cs typeface="+mn-cs"/>
                        </a:rPr>
                        <a:t>
 Luxury starts with the little things, like enjoying the perfect shower every day! Introducing the GROHE Rainshower Aqua Pure 🚿
Available in four stylish GROHE finishes—Phantom Black, Cool Sunrise, Supersteel, and classic Chrome—there's an option for every style. ✨
Beyond its good looks, the Rainshower Aqua Pure helps improve skin and hair, making them feel softer and healthier by filtering out chlorine and odours via the integrated filter. 💧
#luxury #shower #rainshower #selfcare #spa #chlorinefree #GROHE #GROHEDesign #bathroomideas #bathroomgoals #luxuryhome #luxuryliving #homeinspo #designinspo #interiordesign #interiorinspiration #homerenovation #spathroom #homedecor #hoteldesign #commercialdesign #hotelier #luxuryhome #luxuryinteriors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extLst>
                  <a:ext uri="{0D108BD9-81ED-4DB2-BD59-A6C34878D82A}">
                    <a16:rowId xmlns:a16="http://schemas.microsoft.com/office/drawing/2014/main" val="3206411660"/>
                  </a:ext>
                </a:extLst>
              </a:tr>
            </a:tbl>
          </a:graphicData>
        </a:graphic>
      </p:graphicFrame>
      <p:sp>
        <p:nvSpPr>
          <p:cNvPr id="4" name="Text Placeholder 3">
            <a:extLst>
              <a:ext uri="{FF2B5EF4-FFF2-40B4-BE49-F238E27FC236}">
                <a16:creationId xmlns:a16="http://schemas.microsoft.com/office/drawing/2014/main" id="{70CD4E39-44E7-4500-8D47-D6E15F919D4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05601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46A46-BDAE-4BE4-B258-81BDD2925C65}"/>
              </a:ext>
            </a:extLst>
          </p:cNvPr>
          <p:cNvSpPr>
            <a:spLocks noGrp="1"/>
          </p:cNvSpPr>
          <p:nvPr>
            <p:ph type="title"/>
          </p:nvPr>
        </p:nvSpPr>
        <p:spPr/>
        <p:txBody>
          <a:bodyPr/>
          <a:lstStyle/>
          <a:p>
            <a:r>
              <a:rPr lang="en-US"/>
              <a:t>Instagram Posts Table | 10 groups and 33 profiles - 7 of 10</a:t>
            </a:r>
          </a:p>
        </p:txBody>
      </p:sp>
      <p:graphicFrame>
        <p:nvGraphicFramePr>
          <p:cNvPr id="5" name="Table Placeholder 4">
            <a:extLst>
              <a:ext uri="{FF2B5EF4-FFF2-40B4-BE49-F238E27FC236}">
                <a16:creationId xmlns:a16="http://schemas.microsoft.com/office/drawing/2014/main" id="{6BF74B8F-5799-44B2-AA8A-6F08AFEC8209}"/>
              </a:ext>
            </a:extLst>
          </p:cNvPr>
          <p:cNvGraphicFramePr>
            <a:graphicFrameLocks noGrp="1"/>
          </p:cNvGraphicFramePr>
          <p:nvPr>
            <p:ph type="tbl" sz="quarter" idx="13"/>
            <p:extLst>
              <p:ext uri="{D42A27DB-BD31-4B8C-83A1-F6EECF244321}">
                <p14:modId xmlns:p14="http://schemas.microsoft.com/office/powerpoint/2010/main" val="1475228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7057233"/>
                    </a:ext>
                  </a:extLst>
                </a:gridCol>
                <a:gridCol w="1645920">
                  <a:extLst>
                    <a:ext uri="{9D8B030D-6E8A-4147-A177-3AD203B41FA5}">
                      <a16:colId xmlns:a16="http://schemas.microsoft.com/office/drawing/2014/main" val="2049735025"/>
                    </a:ext>
                  </a:extLst>
                </a:gridCol>
                <a:gridCol w="576072">
                  <a:extLst>
                    <a:ext uri="{9D8B030D-6E8A-4147-A177-3AD203B41FA5}">
                      <a16:colId xmlns:a16="http://schemas.microsoft.com/office/drawing/2014/main" val="2818555269"/>
                    </a:ext>
                  </a:extLst>
                </a:gridCol>
                <a:gridCol w="576072">
                  <a:extLst>
                    <a:ext uri="{9D8B030D-6E8A-4147-A177-3AD203B41FA5}">
                      <a16:colId xmlns:a16="http://schemas.microsoft.com/office/drawing/2014/main" val="1908861650"/>
                    </a:ext>
                  </a:extLst>
                </a:gridCol>
                <a:gridCol w="576072">
                  <a:extLst>
                    <a:ext uri="{9D8B030D-6E8A-4147-A177-3AD203B41FA5}">
                      <a16:colId xmlns:a16="http://schemas.microsoft.com/office/drawing/2014/main" val="2454095466"/>
                    </a:ext>
                  </a:extLst>
                </a:gridCol>
                <a:gridCol w="576072">
                  <a:extLst>
                    <a:ext uri="{9D8B030D-6E8A-4147-A177-3AD203B41FA5}">
                      <a16:colId xmlns:a16="http://schemas.microsoft.com/office/drawing/2014/main" val="1057188878"/>
                    </a:ext>
                  </a:extLst>
                </a:gridCol>
                <a:gridCol w="576072">
                  <a:extLst>
                    <a:ext uri="{9D8B030D-6E8A-4147-A177-3AD203B41FA5}">
                      <a16:colId xmlns:a16="http://schemas.microsoft.com/office/drawing/2014/main" val="42256133"/>
                    </a:ext>
                  </a:extLst>
                </a:gridCol>
                <a:gridCol w="576072">
                  <a:extLst>
                    <a:ext uri="{9D8B030D-6E8A-4147-A177-3AD203B41FA5}">
                      <a16:colId xmlns:a16="http://schemas.microsoft.com/office/drawing/2014/main" val="1069780076"/>
                    </a:ext>
                  </a:extLst>
                </a:gridCol>
                <a:gridCol w="576072">
                  <a:extLst>
                    <a:ext uri="{9D8B030D-6E8A-4147-A177-3AD203B41FA5}">
                      <a16:colId xmlns:a16="http://schemas.microsoft.com/office/drawing/2014/main" val="572495771"/>
                    </a:ext>
                  </a:extLst>
                </a:gridCol>
                <a:gridCol w="576072">
                  <a:extLst>
                    <a:ext uri="{9D8B030D-6E8A-4147-A177-3AD203B41FA5}">
                      <a16:colId xmlns:a16="http://schemas.microsoft.com/office/drawing/2014/main" val="621632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1008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- 2025-05-09 07:40:54</a:t>
                      </a:r>
                      <a:r>
                        <a:rPr kumimoji="0" lang="en-US" sz="1000" b="0" i="0" u="none" strike="noStrike" kern="1200" cap="none" spc="0" normalizeH="0" baseline="0" noProof="0">
                          <a:ln>
                            <a:noFill/>
                          </a:ln>
                          <a:solidFill>
                            <a:prstClr val="black"/>
                          </a:solidFill>
                          <a:effectLst/>
                          <a:uLnTx/>
                          <a:uFillTx/>
                          <a:latin typeface="Calibri"/>
                          <a:ea typeface="+mn-ea"/>
                          <a:cs typeface="+mn-cs"/>
                        </a:rPr>
                        <a:t>
 What if your shower water could transform your skin and hair? 🌟 Meet the GROHE Rainshower Aqua Pure – the ultimate hand shower upgrade! 🚿 The filter is built into the thermostat and activates when you use your hand shower. It removes up to 90% of chlorine and odors. 💧 Start making your everyday shower exceptionally gentle on skin and hair.
#GROHE #HealthySkinAndHair #ShowerUpgrade #WaterFilterSolutions #ChlorineFreeShower #SustainableLiving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6780</a:t>
                      </a:r>
                    </a:p>
                  </a:txBody>
                  <a:tcPr/>
                </a:tc>
                <a:extLst>
                  <a:ext uri="{0D108BD9-81ED-4DB2-BD59-A6C34878D82A}">
                    <a16:rowId xmlns:a16="http://schemas.microsoft.com/office/drawing/2014/main" val="1583542172"/>
                  </a:ext>
                </a:extLst>
              </a:tr>
            </a:tbl>
          </a:graphicData>
        </a:graphic>
      </p:graphicFrame>
      <p:sp>
        <p:nvSpPr>
          <p:cNvPr id="4" name="Text Placeholder 3">
            <a:extLst>
              <a:ext uri="{FF2B5EF4-FFF2-40B4-BE49-F238E27FC236}">
                <a16:creationId xmlns:a16="http://schemas.microsoft.com/office/drawing/2014/main" id="{649E69EA-53E7-41B4-B663-6B3DF27D8E0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975428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8A4A-BC42-4384-8C06-D699DF7A29DF}"/>
              </a:ext>
            </a:extLst>
          </p:cNvPr>
          <p:cNvSpPr>
            <a:spLocks noGrp="1"/>
          </p:cNvSpPr>
          <p:nvPr>
            <p:ph type="title"/>
          </p:nvPr>
        </p:nvSpPr>
        <p:spPr/>
        <p:txBody>
          <a:bodyPr/>
          <a:lstStyle/>
          <a:p>
            <a:r>
              <a:rPr lang="en-US"/>
              <a:t>Instagram Posts Table | 10 groups and 33 profiles - 8 of 10</a:t>
            </a:r>
          </a:p>
        </p:txBody>
      </p:sp>
      <p:graphicFrame>
        <p:nvGraphicFramePr>
          <p:cNvPr id="5" name="Table Placeholder 4">
            <a:extLst>
              <a:ext uri="{FF2B5EF4-FFF2-40B4-BE49-F238E27FC236}">
                <a16:creationId xmlns:a16="http://schemas.microsoft.com/office/drawing/2014/main" id="{6625C0C7-8B3D-40D0-BBC0-25827223F771}"/>
              </a:ext>
            </a:extLst>
          </p:cNvPr>
          <p:cNvGraphicFramePr>
            <a:graphicFrameLocks noGrp="1"/>
          </p:cNvGraphicFramePr>
          <p:nvPr>
            <p:ph type="tbl" sz="quarter" idx="13"/>
            <p:extLst>
              <p:ext uri="{D42A27DB-BD31-4B8C-83A1-F6EECF244321}">
                <p14:modId xmlns:p14="http://schemas.microsoft.com/office/powerpoint/2010/main" val="1087000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01707719"/>
                    </a:ext>
                  </a:extLst>
                </a:gridCol>
                <a:gridCol w="1645920">
                  <a:extLst>
                    <a:ext uri="{9D8B030D-6E8A-4147-A177-3AD203B41FA5}">
                      <a16:colId xmlns:a16="http://schemas.microsoft.com/office/drawing/2014/main" val="1940885471"/>
                    </a:ext>
                  </a:extLst>
                </a:gridCol>
                <a:gridCol w="576072">
                  <a:extLst>
                    <a:ext uri="{9D8B030D-6E8A-4147-A177-3AD203B41FA5}">
                      <a16:colId xmlns:a16="http://schemas.microsoft.com/office/drawing/2014/main" val="3565894213"/>
                    </a:ext>
                  </a:extLst>
                </a:gridCol>
                <a:gridCol w="576072">
                  <a:extLst>
                    <a:ext uri="{9D8B030D-6E8A-4147-A177-3AD203B41FA5}">
                      <a16:colId xmlns:a16="http://schemas.microsoft.com/office/drawing/2014/main" val="2865091255"/>
                    </a:ext>
                  </a:extLst>
                </a:gridCol>
                <a:gridCol w="576072">
                  <a:extLst>
                    <a:ext uri="{9D8B030D-6E8A-4147-A177-3AD203B41FA5}">
                      <a16:colId xmlns:a16="http://schemas.microsoft.com/office/drawing/2014/main" val="2552760213"/>
                    </a:ext>
                  </a:extLst>
                </a:gridCol>
                <a:gridCol w="576072">
                  <a:extLst>
                    <a:ext uri="{9D8B030D-6E8A-4147-A177-3AD203B41FA5}">
                      <a16:colId xmlns:a16="http://schemas.microsoft.com/office/drawing/2014/main" val="93170682"/>
                    </a:ext>
                  </a:extLst>
                </a:gridCol>
                <a:gridCol w="576072">
                  <a:extLst>
                    <a:ext uri="{9D8B030D-6E8A-4147-A177-3AD203B41FA5}">
                      <a16:colId xmlns:a16="http://schemas.microsoft.com/office/drawing/2014/main" val="1432022430"/>
                    </a:ext>
                  </a:extLst>
                </a:gridCol>
                <a:gridCol w="576072">
                  <a:extLst>
                    <a:ext uri="{9D8B030D-6E8A-4147-A177-3AD203B41FA5}">
                      <a16:colId xmlns:a16="http://schemas.microsoft.com/office/drawing/2014/main" val="3686069801"/>
                    </a:ext>
                  </a:extLst>
                </a:gridCol>
                <a:gridCol w="576072">
                  <a:extLst>
                    <a:ext uri="{9D8B030D-6E8A-4147-A177-3AD203B41FA5}">
                      <a16:colId xmlns:a16="http://schemas.microsoft.com/office/drawing/2014/main" val="2392934326"/>
                    </a:ext>
                  </a:extLst>
                </a:gridCol>
                <a:gridCol w="576072">
                  <a:extLst>
                    <a:ext uri="{9D8B030D-6E8A-4147-A177-3AD203B41FA5}">
                      <a16:colId xmlns:a16="http://schemas.microsoft.com/office/drawing/2014/main" val="252522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9885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grohenl - 2025-05-06 08:40:55</a:t>
                      </a:r>
                      <a:r>
                        <a:rPr kumimoji="0" lang="nl-NL" sz="1000" b="0" i="0" u="none" strike="noStrike" kern="1200" cap="none" spc="0" normalizeH="0" baseline="0" noProof="0">
                          <a:ln>
                            <a:noFill/>
                          </a:ln>
                          <a:solidFill>
                            <a:prstClr val="black"/>
                          </a:solidFill>
                          <a:effectLst/>
                          <a:uLnTx/>
                          <a:uFillTx/>
                          <a:latin typeface="Calibri"/>
                          <a:ea typeface="+mn-ea"/>
                          <a:cs typeface="+mn-cs"/>
                        </a:rPr>
                        <a:t>
 Sluit je ogen, adem in en laat het warme doucheschuim de drukte van de dag van je afspoelen. 🌿🚿 Met de GROHE Purefoam wordt jouw self-care moment meer dan alleen een routine - het is een moment van ultieme ontspanning. Ben je klaar om jouw douche-ervaring naar een hoger niveau te tillen? 
#GROHE #Purefoam #selfcare #doucheschuim #ontspanning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extLst>
                  <a:ext uri="{0D108BD9-81ED-4DB2-BD59-A6C34878D82A}">
                    <a16:rowId xmlns:a16="http://schemas.microsoft.com/office/drawing/2014/main" val="2478384831"/>
                  </a:ext>
                </a:extLst>
              </a:tr>
            </a:tbl>
          </a:graphicData>
        </a:graphic>
      </p:graphicFrame>
      <p:sp>
        <p:nvSpPr>
          <p:cNvPr id="4" name="Text Placeholder 3">
            <a:extLst>
              <a:ext uri="{FF2B5EF4-FFF2-40B4-BE49-F238E27FC236}">
                <a16:creationId xmlns:a16="http://schemas.microsoft.com/office/drawing/2014/main" id="{7F77A22A-255C-43EF-92CE-28A9C931C5EA}"/>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008285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675E7-F080-47B4-A6CF-9B121EB98A03}"/>
              </a:ext>
            </a:extLst>
          </p:cNvPr>
          <p:cNvSpPr>
            <a:spLocks noGrp="1"/>
          </p:cNvSpPr>
          <p:nvPr>
            <p:ph type="title"/>
          </p:nvPr>
        </p:nvSpPr>
        <p:spPr/>
        <p:txBody>
          <a:bodyPr/>
          <a:lstStyle/>
          <a:p>
            <a:r>
              <a:rPr lang="en-US"/>
              <a:t>Instagram Posts Table | 10 groups and 33 profiles - 9 of 10</a:t>
            </a:r>
          </a:p>
        </p:txBody>
      </p:sp>
      <p:graphicFrame>
        <p:nvGraphicFramePr>
          <p:cNvPr id="5" name="Table Placeholder 4">
            <a:extLst>
              <a:ext uri="{FF2B5EF4-FFF2-40B4-BE49-F238E27FC236}">
                <a16:creationId xmlns:a16="http://schemas.microsoft.com/office/drawing/2014/main" id="{323BCB9C-FFBB-41DC-A8DC-39401BE00697}"/>
              </a:ext>
            </a:extLst>
          </p:cNvPr>
          <p:cNvGraphicFramePr>
            <a:graphicFrameLocks noGrp="1"/>
          </p:cNvGraphicFramePr>
          <p:nvPr>
            <p:ph type="tbl" sz="quarter" idx="13"/>
            <p:extLst>
              <p:ext uri="{D42A27DB-BD31-4B8C-83A1-F6EECF244321}">
                <p14:modId xmlns:p14="http://schemas.microsoft.com/office/powerpoint/2010/main" val="2732560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2203934"/>
                    </a:ext>
                  </a:extLst>
                </a:gridCol>
                <a:gridCol w="1645920">
                  <a:extLst>
                    <a:ext uri="{9D8B030D-6E8A-4147-A177-3AD203B41FA5}">
                      <a16:colId xmlns:a16="http://schemas.microsoft.com/office/drawing/2014/main" val="4029134778"/>
                    </a:ext>
                  </a:extLst>
                </a:gridCol>
                <a:gridCol w="576072">
                  <a:extLst>
                    <a:ext uri="{9D8B030D-6E8A-4147-A177-3AD203B41FA5}">
                      <a16:colId xmlns:a16="http://schemas.microsoft.com/office/drawing/2014/main" val="1677518035"/>
                    </a:ext>
                  </a:extLst>
                </a:gridCol>
                <a:gridCol w="576072">
                  <a:extLst>
                    <a:ext uri="{9D8B030D-6E8A-4147-A177-3AD203B41FA5}">
                      <a16:colId xmlns:a16="http://schemas.microsoft.com/office/drawing/2014/main" val="1567645421"/>
                    </a:ext>
                  </a:extLst>
                </a:gridCol>
                <a:gridCol w="576072">
                  <a:extLst>
                    <a:ext uri="{9D8B030D-6E8A-4147-A177-3AD203B41FA5}">
                      <a16:colId xmlns:a16="http://schemas.microsoft.com/office/drawing/2014/main" val="1850611186"/>
                    </a:ext>
                  </a:extLst>
                </a:gridCol>
                <a:gridCol w="576072">
                  <a:extLst>
                    <a:ext uri="{9D8B030D-6E8A-4147-A177-3AD203B41FA5}">
                      <a16:colId xmlns:a16="http://schemas.microsoft.com/office/drawing/2014/main" val="627413346"/>
                    </a:ext>
                  </a:extLst>
                </a:gridCol>
                <a:gridCol w="576072">
                  <a:extLst>
                    <a:ext uri="{9D8B030D-6E8A-4147-A177-3AD203B41FA5}">
                      <a16:colId xmlns:a16="http://schemas.microsoft.com/office/drawing/2014/main" val="3009606084"/>
                    </a:ext>
                  </a:extLst>
                </a:gridCol>
                <a:gridCol w="576072">
                  <a:extLst>
                    <a:ext uri="{9D8B030D-6E8A-4147-A177-3AD203B41FA5}">
                      <a16:colId xmlns:a16="http://schemas.microsoft.com/office/drawing/2014/main" val="55985850"/>
                    </a:ext>
                  </a:extLst>
                </a:gridCol>
                <a:gridCol w="576072">
                  <a:extLst>
                    <a:ext uri="{9D8B030D-6E8A-4147-A177-3AD203B41FA5}">
                      <a16:colId xmlns:a16="http://schemas.microsoft.com/office/drawing/2014/main" val="3866775658"/>
                    </a:ext>
                  </a:extLst>
                </a:gridCol>
                <a:gridCol w="576072">
                  <a:extLst>
                    <a:ext uri="{9D8B030D-6E8A-4147-A177-3AD203B41FA5}">
                      <a16:colId xmlns:a16="http://schemas.microsoft.com/office/drawing/2014/main" val="1008470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4825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- 2025-05-05 07:03:20</a:t>
                      </a:r>
                      <a:r>
                        <a:rPr kumimoji="0" lang="en-US" sz="1000" b="0" i="0" u="none" strike="noStrike" kern="1200" cap="none" spc="0" normalizeH="0" baseline="0" noProof="0">
                          <a:ln>
                            <a:noFill/>
                          </a:ln>
                          <a:solidFill>
                            <a:prstClr val="black"/>
                          </a:solidFill>
                          <a:effectLst/>
                          <a:uLnTx/>
                          <a:uFillTx/>
                          <a:latin typeface="Calibri"/>
                          <a:ea typeface="+mn-ea"/>
                          <a:cs typeface="+mn-cs"/>
                        </a:rPr>
                        <a:t>
 Close your eyes. Breathe in. Let the warm foam wash the day away. 
🌿🚿 With GROHE Purefoam, self-care becomes more than a routine—it’s a moment of deep relaxation. Ready to elevate your shower experience?
#GROHE #SkincareRitual #SelfCareMoment #FlowFromWithin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5457</a:t>
                      </a:r>
                    </a:p>
                  </a:txBody>
                  <a:tcPr/>
                </a:tc>
                <a:extLst>
                  <a:ext uri="{0D108BD9-81ED-4DB2-BD59-A6C34878D82A}">
                    <a16:rowId xmlns:a16="http://schemas.microsoft.com/office/drawing/2014/main" val="2056410070"/>
                  </a:ext>
                </a:extLst>
              </a:tr>
            </a:tbl>
          </a:graphicData>
        </a:graphic>
      </p:graphicFrame>
      <p:sp>
        <p:nvSpPr>
          <p:cNvPr id="4" name="Text Placeholder 3">
            <a:extLst>
              <a:ext uri="{FF2B5EF4-FFF2-40B4-BE49-F238E27FC236}">
                <a16:creationId xmlns:a16="http://schemas.microsoft.com/office/drawing/2014/main" id="{59A47197-253C-45AE-9B9F-6122F159CAB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94628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F1849-18F8-48DA-A367-939E8635EB82}"/>
              </a:ext>
            </a:extLst>
          </p:cNvPr>
          <p:cNvSpPr>
            <a:spLocks noGrp="1"/>
          </p:cNvSpPr>
          <p:nvPr>
            <p:ph type="title"/>
          </p:nvPr>
        </p:nvSpPr>
        <p:spPr/>
        <p:txBody>
          <a:bodyPr/>
          <a:lstStyle/>
          <a:p>
            <a:r>
              <a:rPr lang="en-US"/>
              <a:t>Instagram Posts Table | 10 groups and 33 profiles - 10 of 10</a:t>
            </a:r>
          </a:p>
        </p:txBody>
      </p:sp>
      <p:graphicFrame>
        <p:nvGraphicFramePr>
          <p:cNvPr id="5" name="Table Placeholder 4">
            <a:extLst>
              <a:ext uri="{FF2B5EF4-FFF2-40B4-BE49-F238E27FC236}">
                <a16:creationId xmlns:a16="http://schemas.microsoft.com/office/drawing/2014/main" id="{1C0E697E-9BDC-46E1-98CA-96D6D6F8C429}"/>
              </a:ext>
            </a:extLst>
          </p:cNvPr>
          <p:cNvGraphicFramePr>
            <a:graphicFrameLocks noGrp="1"/>
          </p:cNvGraphicFramePr>
          <p:nvPr>
            <p:ph type="tbl" sz="quarter" idx="13"/>
            <p:extLst>
              <p:ext uri="{D42A27DB-BD31-4B8C-83A1-F6EECF244321}">
                <p14:modId xmlns:p14="http://schemas.microsoft.com/office/powerpoint/2010/main" val="4271214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39168199"/>
                    </a:ext>
                  </a:extLst>
                </a:gridCol>
                <a:gridCol w="1645920">
                  <a:extLst>
                    <a:ext uri="{9D8B030D-6E8A-4147-A177-3AD203B41FA5}">
                      <a16:colId xmlns:a16="http://schemas.microsoft.com/office/drawing/2014/main" val="3519247020"/>
                    </a:ext>
                  </a:extLst>
                </a:gridCol>
                <a:gridCol w="576072">
                  <a:extLst>
                    <a:ext uri="{9D8B030D-6E8A-4147-A177-3AD203B41FA5}">
                      <a16:colId xmlns:a16="http://schemas.microsoft.com/office/drawing/2014/main" val="1390055576"/>
                    </a:ext>
                  </a:extLst>
                </a:gridCol>
                <a:gridCol w="576072">
                  <a:extLst>
                    <a:ext uri="{9D8B030D-6E8A-4147-A177-3AD203B41FA5}">
                      <a16:colId xmlns:a16="http://schemas.microsoft.com/office/drawing/2014/main" val="429801779"/>
                    </a:ext>
                  </a:extLst>
                </a:gridCol>
                <a:gridCol w="576072">
                  <a:extLst>
                    <a:ext uri="{9D8B030D-6E8A-4147-A177-3AD203B41FA5}">
                      <a16:colId xmlns:a16="http://schemas.microsoft.com/office/drawing/2014/main" val="617685344"/>
                    </a:ext>
                  </a:extLst>
                </a:gridCol>
                <a:gridCol w="576072">
                  <a:extLst>
                    <a:ext uri="{9D8B030D-6E8A-4147-A177-3AD203B41FA5}">
                      <a16:colId xmlns:a16="http://schemas.microsoft.com/office/drawing/2014/main" val="2148774310"/>
                    </a:ext>
                  </a:extLst>
                </a:gridCol>
                <a:gridCol w="576072">
                  <a:extLst>
                    <a:ext uri="{9D8B030D-6E8A-4147-A177-3AD203B41FA5}">
                      <a16:colId xmlns:a16="http://schemas.microsoft.com/office/drawing/2014/main" val="1780945010"/>
                    </a:ext>
                  </a:extLst>
                </a:gridCol>
                <a:gridCol w="576072">
                  <a:extLst>
                    <a:ext uri="{9D8B030D-6E8A-4147-A177-3AD203B41FA5}">
                      <a16:colId xmlns:a16="http://schemas.microsoft.com/office/drawing/2014/main" val="1686914326"/>
                    </a:ext>
                  </a:extLst>
                </a:gridCol>
                <a:gridCol w="576072">
                  <a:extLst>
                    <a:ext uri="{9D8B030D-6E8A-4147-A177-3AD203B41FA5}">
                      <a16:colId xmlns:a16="http://schemas.microsoft.com/office/drawing/2014/main" val="2326932106"/>
                    </a:ext>
                  </a:extLst>
                </a:gridCol>
                <a:gridCol w="576072">
                  <a:extLst>
                    <a:ext uri="{9D8B030D-6E8A-4147-A177-3AD203B41FA5}">
                      <a16:colId xmlns:a16="http://schemas.microsoft.com/office/drawing/2014/main" val="2488290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7472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grohenl - 2025-05-04 06:46:49</a:t>
                      </a:r>
                      <a:r>
                        <a:rPr kumimoji="0" lang="en-US" sz="1000" b="0" i="0" u="none" strike="noStrike" kern="1200" cap="none" spc="0" normalizeH="0" baseline="0" noProof="0">
                          <a:ln>
                            <a:noFill/>
                          </a:ln>
                          <a:solidFill>
                            <a:prstClr val="black"/>
                          </a:solidFill>
                          <a:effectLst/>
                          <a:uLnTx/>
                          <a:uFillTx/>
                          <a:latin typeface="Calibri"/>
                          <a:ea typeface="+mn-ea"/>
                          <a:cs typeface="+mn-cs"/>
                        </a:rPr>
                        <a:t>
 Je bent één druk verwijderd van een nieuwe sensatie - GROHE Purefoam transformeert zeep in warm, zijdezacht doucheschuim en omhult je met pure verwennerij. Voel de zachte omhelzing en ontdek een geheel nieuwe manier van ontspannen, voor optimaal comfort.🧼
#GROHE #Purefoam #Luxebadkamer #luxuryliving #badkamerideeën #droombadkamer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extLst>
                  <a:ext uri="{0D108BD9-81ED-4DB2-BD59-A6C34878D82A}">
                    <a16:rowId xmlns:a16="http://schemas.microsoft.com/office/drawing/2014/main" val="3547264035"/>
                  </a:ext>
                </a:extLst>
              </a:tr>
            </a:tbl>
          </a:graphicData>
        </a:graphic>
      </p:graphicFrame>
      <p:sp>
        <p:nvSpPr>
          <p:cNvPr id="4" name="Text Placeholder 3">
            <a:extLst>
              <a:ext uri="{FF2B5EF4-FFF2-40B4-BE49-F238E27FC236}">
                <a16:creationId xmlns:a16="http://schemas.microsoft.com/office/drawing/2014/main" id="{0E8E0959-7E6B-4FA5-A16C-7D594547C57F}"/>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955684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EF320-FFD4-4297-9DEB-8CFA93116FF6}"/>
              </a:ext>
            </a:extLst>
          </p:cNvPr>
          <p:cNvSpPr>
            <a:spLocks noGrp="1"/>
          </p:cNvSpPr>
          <p:nvPr>
            <p:ph type="title"/>
          </p:nvPr>
        </p:nvSpPr>
        <p:spPr/>
        <p:txBody>
          <a:bodyPr/>
          <a:lstStyle/>
          <a:p>
            <a:r>
              <a:rPr lang="en-US"/>
              <a:t>Instagram Posts Table | 10 groups and 33 profiles - 1 of 2</a:t>
            </a:r>
          </a:p>
        </p:txBody>
      </p:sp>
      <p:graphicFrame>
        <p:nvGraphicFramePr>
          <p:cNvPr id="5" name="Table Placeholder 4">
            <a:extLst>
              <a:ext uri="{FF2B5EF4-FFF2-40B4-BE49-F238E27FC236}">
                <a16:creationId xmlns:a16="http://schemas.microsoft.com/office/drawing/2014/main" id="{A917203F-71BD-4B47-9123-FD8B83A2B553}"/>
              </a:ext>
            </a:extLst>
          </p:cNvPr>
          <p:cNvGraphicFramePr>
            <a:graphicFrameLocks noGrp="1"/>
          </p:cNvGraphicFramePr>
          <p:nvPr>
            <p:ph type="tbl" sz="quarter" idx="13"/>
            <p:extLst>
              <p:ext uri="{D42A27DB-BD31-4B8C-83A1-F6EECF244321}">
                <p14:modId xmlns:p14="http://schemas.microsoft.com/office/powerpoint/2010/main" val="183569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86804323"/>
                    </a:ext>
                  </a:extLst>
                </a:gridCol>
                <a:gridCol w="658368">
                  <a:extLst>
                    <a:ext uri="{9D8B030D-6E8A-4147-A177-3AD203B41FA5}">
                      <a16:colId xmlns:a16="http://schemas.microsoft.com/office/drawing/2014/main" val="3844725495"/>
                    </a:ext>
                  </a:extLst>
                </a:gridCol>
                <a:gridCol w="1892808">
                  <a:extLst>
                    <a:ext uri="{9D8B030D-6E8A-4147-A177-3AD203B41FA5}">
                      <a16:colId xmlns:a16="http://schemas.microsoft.com/office/drawing/2014/main" val="2126008771"/>
                    </a:ext>
                  </a:extLst>
                </a:gridCol>
                <a:gridCol w="658368">
                  <a:extLst>
                    <a:ext uri="{9D8B030D-6E8A-4147-A177-3AD203B41FA5}">
                      <a16:colId xmlns:a16="http://schemas.microsoft.com/office/drawing/2014/main" val="2211192721"/>
                    </a:ext>
                  </a:extLst>
                </a:gridCol>
                <a:gridCol w="658368">
                  <a:extLst>
                    <a:ext uri="{9D8B030D-6E8A-4147-A177-3AD203B41FA5}">
                      <a16:colId xmlns:a16="http://schemas.microsoft.com/office/drawing/2014/main" val="2722355279"/>
                    </a:ext>
                  </a:extLst>
                </a:gridCol>
                <a:gridCol w="658368">
                  <a:extLst>
                    <a:ext uri="{9D8B030D-6E8A-4147-A177-3AD203B41FA5}">
                      <a16:colId xmlns:a16="http://schemas.microsoft.com/office/drawing/2014/main" val="3288908813"/>
                    </a:ext>
                  </a:extLst>
                </a:gridCol>
                <a:gridCol w="658368">
                  <a:extLst>
                    <a:ext uri="{9D8B030D-6E8A-4147-A177-3AD203B41FA5}">
                      <a16:colId xmlns:a16="http://schemas.microsoft.com/office/drawing/2014/main" val="1219923997"/>
                    </a:ext>
                  </a:extLst>
                </a:gridCol>
                <a:gridCol w="658368">
                  <a:extLst>
                    <a:ext uri="{9D8B030D-6E8A-4147-A177-3AD203B41FA5}">
                      <a16:colId xmlns:a16="http://schemas.microsoft.com/office/drawing/2014/main" val="44961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916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08/25/2025 15:01:51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08/25/2025 15:01:51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2219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07/28/2025 09:41:07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07/28/2025 09:41:07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48403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09:01:17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09:01:17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1506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15:01:44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15:01:44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03766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05/30/2025 08:30:57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05/30/2025 08:30:57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695931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05/13/2025 11:01:35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05/13/2025 11:01:35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5795118"/>
                  </a:ext>
                </a:extLst>
              </a:tr>
            </a:tbl>
          </a:graphicData>
        </a:graphic>
      </p:graphicFrame>
      <p:sp>
        <p:nvSpPr>
          <p:cNvPr id="4" name="Text Placeholder 3">
            <a:extLst>
              <a:ext uri="{FF2B5EF4-FFF2-40B4-BE49-F238E27FC236}">
                <a16:creationId xmlns:a16="http://schemas.microsoft.com/office/drawing/2014/main" id="{735D9542-7BE6-4CA5-9307-5636985DEE00}"/>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165859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68DB8-879B-4452-9853-F7F8DD893E52}"/>
              </a:ext>
            </a:extLst>
          </p:cNvPr>
          <p:cNvSpPr>
            <a:spLocks noGrp="1"/>
          </p:cNvSpPr>
          <p:nvPr>
            <p:ph type="title"/>
          </p:nvPr>
        </p:nvSpPr>
        <p:spPr/>
        <p:txBody>
          <a:bodyPr/>
          <a:lstStyle/>
          <a:p>
            <a:r>
              <a:rPr lang="en-US"/>
              <a:t>Instagram Posts Table | 10 groups and 33 profiles - 2 of 2</a:t>
            </a:r>
          </a:p>
        </p:txBody>
      </p:sp>
      <p:graphicFrame>
        <p:nvGraphicFramePr>
          <p:cNvPr id="5" name="Table Placeholder 4">
            <a:extLst>
              <a:ext uri="{FF2B5EF4-FFF2-40B4-BE49-F238E27FC236}">
                <a16:creationId xmlns:a16="http://schemas.microsoft.com/office/drawing/2014/main" id="{79DED952-2892-42A3-9573-2ABE374BF228}"/>
              </a:ext>
            </a:extLst>
          </p:cNvPr>
          <p:cNvGraphicFramePr>
            <a:graphicFrameLocks noGrp="1"/>
          </p:cNvGraphicFramePr>
          <p:nvPr>
            <p:ph type="tbl" sz="quarter" idx="13"/>
            <p:extLst>
              <p:ext uri="{D42A27DB-BD31-4B8C-83A1-F6EECF244321}">
                <p14:modId xmlns:p14="http://schemas.microsoft.com/office/powerpoint/2010/main" val="147664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96485612"/>
                    </a:ext>
                  </a:extLst>
                </a:gridCol>
                <a:gridCol w="658368">
                  <a:extLst>
                    <a:ext uri="{9D8B030D-6E8A-4147-A177-3AD203B41FA5}">
                      <a16:colId xmlns:a16="http://schemas.microsoft.com/office/drawing/2014/main" val="301510665"/>
                    </a:ext>
                  </a:extLst>
                </a:gridCol>
                <a:gridCol w="1892808">
                  <a:extLst>
                    <a:ext uri="{9D8B030D-6E8A-4147-A177-3AD203B41FA5}">
                      <a16:colId xmlns:a16="http://schemas.microsoft.com/office/drawing/2014/main" val="181609872"/>
                    </a:ext>
                  </a:extLst>
                </a:gridCol>
                <a:gridCol w="658368">
                  <a:extLst>
                    <a:ext uri="{9D8B030D-6E8A-4147-A177-3AD203B41FA5}">
                      <a16:colId xmlns:a16="http://schemas.microsoft.com/office/drawing/2014/main" val="2492920048"/>
                    </a:ext>
                  </a:extLst>
                </a:gridCol>
                <a:gridCol w="658368">
                  <a:extLst>
                    <a:ext uri="{9D8B030D-6E8A-4147-A177-3AD203B41FA5}">
                      <a16:colId xmlns:a16="http://schemas.microsoft.com/office/drawing/2014/main" val="2920383977"/>
                    </a:ext>
                  </a:extLst>
                </a:gridCol>
                <a:gridCol w="658368">
                  <a:extLst>
                    <a:ext uri="{9D8B030D-6E8A-4147-A177-3AD203B41FA5}">
                      <a16:colId xmlns:a16="http://schemas.microsoft.com/office/drawing/2014/main" val="850828208"/>
                    </a:ext>
                  </a:extLst>
                </a:gridCol>
                <a:gridCol w="658368">
                  <a:extLst>
                    <a:ext uri="{9D8B030D-6E8A-4147-A177-3AD203B41FA5}">
                      <a16:colId xmlns:a16="http://schemas.microsoft.com/office/drawing/2014/main" val="831546483"/>
                    </a:ext>
                  </a:extLst>
                </a:gridCol>
                <a:gridCol w="658368">
                  <a:extLst>
                    <a:ext uri="{9D8B030D-6E8A-4147-A177-3AD203B41FA5}">
                      <a16:colId xmlns:a16="http://schemas.microsoft.com/office/drawing/2014/main" val="132375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60699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05/09/2025 07:40:54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05/09/2025 07:40:54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5392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08:40:55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05/06/2025 08:40:55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4606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05/05/2025 07:03:20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05/05/2025 07:03:20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58280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05/04/2025 06:46:49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05/04/2025 06:46:49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23054842"/>
                  </a:ext>
                </a:extLst>
              </a:tr>
            </a:tbl>
          </a:graphicData>
        </a:graphic>
      </p:graphicFrame>
      <p:sp>
        <p:nvSpPr>
          <p:cNvPr id="4" name="Text Placeholder 3">
            <a:extLst>
              <a:ext uri="{FF2B5EF4-FFF2-40B4-BE49-F238E27FC236}">
                <a16:creationId xmlns:a16="http://schemas.microsoft.com/office/drawing/2014/main" id="{C7A21AEF-91CD-4032-9BA5-DCE3BBEA763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502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0424B-0767-45E6-AF4B-5E2142B4914D}"/>
              </a:ext>
            </a:extLst>
          </p:cNvPr>
          <p:cNvSpPr>
            <a:spLocks noGrp="1"/>
          </p:cNvSpPr>
          <p:nvPr>
            <p:ph type="title"/>
          </p:nvPr>
        </p:nvSpPr>
        <p:spPr/>
        <p:txBody>
          <a:bodyPr/>
          <a:lstStyle/>
          <a:p>
            <a:r>
              <a:rPr lang="en-US"/>
              <a:t>Instagram Stories Table  | 10 groups and 33 profiles</a:t>
            </a:r>
          </a:p>
        </p:txBody>
      </p:sp>
      <p:graphicFrame>
        <p:nvGraphicFramePr>
          <p:cNvPr id="5" name="Table Placeholder 4">
            <a:extLst>
              <a:ext uri="{FF2B5EF4-FFF2-40B4-BE49-F238E27FC236}">
                <a16:creationId xmlns:a16="http://schemas.microsoft.com/office/drawing/2014/main" id="{190A0972-8C4B-44AA-8B44-24672FEAA5D1}"/>
              </a:ext>
            </a:extLst>
          </p:cNvPr>
          <p:cNvGraphicFramePr>
            <a:graphicFrameLocks noGrp="1"/>
          </p:cNvGraphicFramePr>
          <p:nvPr>
            <p:ph type="tbl" sz="quarter" idx="13"/>
            <p:extLst>
              <p:ext uri="{D42A27DB-BD31-4B8C-83A1-F6EECF244321}">
                <p14:modId xmlns:p14="http://schemas.microsoft.com/office/powerpoint/2010/main" val="2946390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57697143"/>
                    </a:ext>
                  </a:extLst>
                </a:gridCol>
                <a:gridCol w="658368">
                  <a:extLst>
                    <a:ext uri="{9D8B030D-6E8A-4147-A177-3AD203B41FA5}">
                      <a16:colId xmlns:a16="http://schemas.microsoft.com/office/drawing/2014/main" val="2438068983"/>
                    </a:ext>
                  </a:extLst>
                </a:gridCol>
                <a:gridCol w="658368">
                  <a:extLst>
                    <a:ext uri="{9D8B030D-6E8A-4147-A177-3AD203B41FA5}">
                      <a16:colId xmlns:a16="http://schemas.microsoft.com/office/drawing/2014/main" val="1356842033"/>
                    </a:ext>
                  </a:extLst>
                </a:gridCol>
                <a:gridCol w="658368">
                  <a:extLst>
                    <a:ext uri="{9D8B030D-6E8A-4147-A177-3AD203B41FA5}">
                      <a16:colId xmlns:a16="http://schemas.microsoft.com/office/drawing/2014/main" val="3731783734"/>
                    </a:ext>
                  </a:extLst>
                </a:gridCol>
                <a:gridCol w="658368">
                  <a:extLst>
                    <a:ext uri="{9D8B030D-6E8A-4147-A177-3AD203B41FA5}">
                      <a16:colId xmlns:a16="http://schemas.microsoft.com/office/drawing/2014/main" val="3258516753"/>
                    </a:ext>
                  </a:extLst>
                </a:gridCol>
                <a:gridCol w="658368">
                  <a:extLst>
                    <a:ext uri="{9D8B030D-6E8A-4147-A177-3AD203B41FA5}">
                      <a16:colId xmlns:a16="http://schemas.microsoft.com/office/drawing/2014/main" val="1110825020"/>
                    </a:ext>
                  </a:extLst>
                </a:gridCol>
                <a:gridCol w="658368">
                  <a:extLst>
                    <a:ext uri="{9D8B030D-6E8A-4147-A177-3AD203B41FA5}">
                      <a16:colId xmlns:a16="http://schemas.microsoft.com/office/drawing/2014/main" val="2072064805"/>
                    </a:ext>
                  </a:extLst>
                </a:gridCol>
                <a:gridCol w="658368">
                  <a:extLst>
                    <a:ext uri="{9D8B030D-6E8A-4147-A177-3AD203B41FA5}">
                      <a16:colId xmlns:a16="http://schemas.microsoft.com/office/drawing/2014/main" val="4265269426"/>
                    </a:ext>
                  </a:extLst>
                </a:gridCol>
                <a:gridCol w="658368">
                  <a:extLst>
                    <a:ext uri="{9D8B030D-6E8A-4147-A177-3AD203B41FA5}">
                      <a16:colId xmlns:a16="http://schemas.microsoft.com/office/drawing/2014/main" val="4074547565"/>
                    </a:ext>
                  </a:extLst>
                </a:gridCol>
                <a:gridCol w="658368">
                  <a:extLst>
                    <a:ext uri="{9D8B030D-6E8A-4147-A177-3AD203B41FA5}">
                      <a16:colId xmlns:a16="http://schemas.microsoft.com/office/drawing/2014/main" val="3716034933"/>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Views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491246916"/>
                  </a:ext>
                </a:extLst>
              </a:tr>
              <a:tr h="370840">
                <a:tc>
                  <a:txBody>
                    <a:bodyPr/>
                    <a:lstStyle/>
                    <a:p>
                      <a:r>
                        <a:rPr lang="en-US" sz="1000" b="1"/>
                        <a:t>grohe_uk - 2025-08-28 11:09:52</a:t>
                      </a:r>
                      <a:r>
                        <a:rPr lang="en-US" sz="1000"/>
                        <a:t>
 Then let the GROHE Rainshower Aqua Pure change your mind…</a:t>
                      </a:r>
                    </a:p>
                  </a:txBody>
                  <a:tcPr/>
                </a:tc>
                <a:tc>
                  <a:txBody>
                    <a:bodyPr/>
                    <a:lstStyle/>
                    <a:p>
                      <a:r>
                        <a:rPr lang="en-US" sz="1000"/>
                        <a:t>08/29/2025 10:38:02</a:t>
                      </a:r>
                    </a:p>
                  </a:txBody>
                  <a:tcPr/>
                </a:tc>
                <a:tc>
                  <a:txBody>
                    <a:bodyPr/>
                    <a:lstStyle/>
                    <a:p>
                      <a:r>
                        <a:rPr lang="en-US" sz="1000"/>
                        <a:t>Video</a:t>
                      </a:r>
                    </a:p>
                  </a:txBody>
                  <a:tcPr/>
                </a:tc>
                <a:tc>
                  <a:txBody>
                    <a:bodyPr/>
                    <a:lstStyle/>
                    <a:p>
                      <a:r>
                        <a:rPr lang="en-US" sz="1000"/>
                        <a:t>n/a</a:t>
                      </a:r>
                    </a:p>
                  </a:txBody>
                  <a:tcPr/>
                </a:tc>
                <a:tc>
                  <a:txBody>
                    <a:bodyPr/>
                    <a:lstStyle/>
                    <a:p>
                      <a:r>
                        <a:rPr lang="en-US" sz="1000"/>
                        <a:t>73</a:t>
                      </a:r>
                    </a:p>
                  </a:txBody>
                  <a:tcPr/>
                </a:tc>
                <a:tc>
                  <a:txBody>
                    <a:bodyPr/>
                    <a:lstStyle/>
                    <a:p>
                      <a:r>
                        <a:rPr lang="en-US" sz="1000"/>
                        <a:t>66</a:t>
                      </a:r>
                    </a:p>
                  </a:txBody>
                  <a:tcPr/>
                </a:tc>
                <a:tc>
                  <a:txBody>
                    <a:bodyPr/>
                    <a:lstStyle/>
                    <a:p>
                      <a:r>
                        <a:rPr lang="en-US" sz="1000"/>
                        <a:t>0</a:t>
                      </a:r>
                    </a:p>
                  </a:txBody>
                  <a:tcPr/>
                </a:tc>
                <a:tc>
                  <a:txBody>
                    <a:bodyPr/>
                    <a:lstStyle/>
                    <a:p>
                      <a:r>
                        <a:rPr lang="en-US" sz="1000"/>
                        <a:t>14</a:t>
                      </a:r>
                    </a:p>
                  </a:txBody>
                  <a:tcPr/>
                </a:tc>
                <a:tc>
                  <a:txBody>
                    <a:bodyPr/>
                    <a:lstStyle/>
                    <a:p>
                      <a:r>
                        <a:rPr lang="en-US" sz="1000"/>
                        <a:t>54</a:t>
                      </a:r>
                    </a:p>
                  </a:txBody>
                  <a:tcPr/>
                </a:tc>
                <a:tc>
                  <a:txBody>
                    <a:bodyPr/>
                    <a:lstStyle/>
                    <a:p>
                      <a:r>
                        <a:rPr lang="en-US" sz="1000"/>
                        <a:t>1</a:t>
                      </a:r>
                    </a:p>
                  </a:txBody>
                  <a:tcPr/>
                </a:tc>
                <a:extLst>
                  <a:ext uri="{0D108BD9-81ED-4DB2-BD59-A6C34878D82A}">
                    <a16:rowId xmlns:a16="http://schemas.microsoft.com/office/drawing/2014/main" val="2615523064"/>
                  </a:ext>
                </a:extLst>
              </a:tr>
              <a:tr h="370840">
                <a:tc>
                  <a:txBody>
                    <a:bodyPr/>
                    <a:lstStyle/>
                    <a:p>
                      <a:r>
                        <a:rPr lang="pl-PL" sz="1000" b="1"/>
                        <a:t>grohe_polska - 2025-06-03 16:02:30</a:t>
                      </a:r>
                      <a:r>
                        <a:rPr lang="pl-PL" sz="1000"/>
                        <a:t>
 n/a</a:t>
                      </a:r>
                      <a:endParaRPr lang="en-US" sz="1000"/>
                    </a:p>
                  </a:txBody>
                  <a:tcPr/>
                </a:tc>
                <a:tc>
                  <a:txBody>
                    <a:bodyPr/>
                    <a:lstStyle/>
                    <a:p>
                      <a:r>
                        <a:rPr lang="en-US" sz="1000"/>
                        <a:t>06/04/2025 15:38:02</a:t>
                      </a:r>
                    </a:p>
                  </a:txBody>
                  <a:tcPr/>
                </a:tc>
                <a:tc>
                  <a:txBody>
                    <a:bodyPr/>
                    <a:lstStyle/>
                    <a:p>
                      <a:r>
                        <a:rPr lang="en-US" sz="1000"/>
                        <a:t>Video</a:t>
                      </a:r>
                    </a:p>
                  </a:txBody>
                  <a:tcPr/>
                </a:tc>
                <a:tc>
                  <a:txBody>
                    <a:bodyPr/>
                    <a:lstStyle/>
                    <a:p>
                      <a:r>
                        <a:rPr lang="en-US" sz="1000"/>
                        <a:t>n/a</a:t>
                      </a:r>
                    </a:p>
                  </a:txBody>
                  <a:tcPr/>
                </a:tc>
                <a:tc>
                  <a:txBody>
                    <a:bodyPr/>
                    <a:lstStyle/>
                    <a:p>
                      <a:r>
                        <a:rPr lang="en-US" sz="1000"/>
                        <a:t>82</a:t>
                      </a:r>
                    </a:p>
                  </a:txBody>
                  <a:tcPr/>
                </a:tc>
                <a:tc>
                  <a:txBody>
                    <a:bodyPr/>
                    <a:lstStyle/>
                    <a:p>
                      <a:r>
                        <a:rPr lang="en-US" sz="1000"/>
                        <a:t>79</a:t>
                      </a:r>
                    </a:p>
                  </a:txBody>
                  <a:tcPr/>
                </a:tc>
                <a:tc>
                  <a:txBody>
                    <a:bodyPr/>
                    <a:lstStyle/>
                    <a:p>
                      <a:r>
                        <a:rPr lang="en-US" sz="1000"/>
                        <a:t>0</a:t>
                      </a:r>
                    </a:p>
                  </a:txBody>
                  <a:tcPr/>
                </a:tc>
                <a:tc>
                  <a:txBody>
                    <a:bodyPr/>
                    <a:lstStyle/>
                    <a:p>
                      <a:r>
                        <a:rPr lang="en-US" sz="1000"/>
                        <a:t>15</a:t>
                      </a:r>
                    </a:p>
                  </a:txBody>
                  <a:tcPr/>
                </a:tc>
                <a:tc>
                  <a:txBody>
                    <a:bodyPr/>
                    <a:lstStyle/>
                    <a:p>
                      <a:r>
                        <a:rPr lang="en-US" sz="1000"/>
                        <a:t>70</a:t>
                      </a:r>
                    </a:p>
                  </a:txBody>
                  <a:tcPr/>
                </a:tc>
                <a:tc>
                  <a:txBody>
                    <a:bodyPr/>
                    <a:lstStyle/>
                    <a:p>
                      <a:r>
                        <a:rPr lang="en-US" sz="1000"/>
                        <a:t>3</a:t>
                      </a:r>
                    </a:p>
                  </a:txBody>
                  <a:tcPr/>
                </a:tc>
                <a:extLst>
                  <a:ext uri="{0D108BD9-81ED-4DB2-BD59-A6C34878D82A}">
                    <a16:rowId xmlns:a16="http://schemas.microsoft.com/office/drawing/2014/main" val="3359580073"/>
                  </a:ext>
                </a:extLst>
              </a:tr>
              <a:tr h="370840">
                <a:tc>
                  <a:txBody>
                    <a:bodyPr/>
                    <a:lstStyle/>
                    <a:p>
                      <a:r>
                        <a:rPr lang="pt-BR" sz="1000" b="1"/>
                        <a:t>grohe_global - 2025-05-08 09:18:48</a:t>
                      </a:r>
                      <a:r>
                        <a:rPr lang="pt-BR" sz="1000"/>
                        <a:t>
 n/a</a:t>
                      </a:r>
                      <a:endParaRPr lang="en-US" sz="1000"/>
                    </a:p>
                  </a:txBody>
                  <a:tcPr/>
                </a:tc>
                <a:tc>
                  <a:txBody>
                    <a:bodyPr/>
                    <a:lstStyle/>
                    <a:p>
                      <a:r>
                        <a:rPr lang="en-US" sz="1000"/>
                        <a:t>05/09/2025 08:36:36</a:t>
                      </a:r>
                    </a:p>
                  </a:txBody>
                  <a:tcPr/>
                </a:tc>
                <a:tc>
                  <a:txBody>
                    <a:bodyPr/>
                    <a:lstStyle/>
                    <a:p>
                      <a:r>
                        <a:rPr lang="en-US" sz="1000"/>
                        <a:t>Image</a:t>
                      </a:r>
                    </a:p>
                  </a:txBody>
                  <a:tcPr/>
                </a:tc>
                <a:tc>
                  <a:txBody>
                    <a:bodyPr/>
                    <a:lstStyle/>
                    <a:p>
                      <a:r>
                        <a:rPr lang="en-US" sz="1000"/>
                        <a:t>n/a</a:t>
                      </a:r>
                    </a:p>
                  </a:txBody>
                  <a:tcPr/>
                </a:tc>
                <a:tc>
                  <a:txBody>
                    <a:bodyPr/>
                    <a:lstStyle/>
                    <a:p>
                      <a:r>
                        <a:rPr lang="en-US" sz="1000"/>
                        <a:t>714</a:t>
                      </a:r>
                    </a:p>
                  </a:txBody>
                  <a:tcPr/>
                </a:tc>
                <a:tc>
                  <a:txBody>
                    <a:bodyPr/>
                    <a:lstStyle/>
                    <a:p>
                      <a:r>
                        <a:rPr lang="en-US" sz="1000"/>
                        <a:t>703</a:t>
                      </a:r>
                    </a:p>
                  </a:txBody>
                  <a:tcPr/>
                </a:tc>
                <a:tc>
                  <a:txBody>
                    <a:bodyPr/>
                    <a:lstStyle/>
                    <a:p>
                      <a:r>
                        <a:rPr lang="en-US" sz="1000"/>
                        <a:t>0</a:t>
                      </a:r>
                    </a:p>
                  </a:txBody>
                  <a:tcPr/>
                </a:tc>
                <a:tc>
                  <a:txBody>
                    <a:bodyPr/>
                    <a:lstStyle/>
                    <a:p>
                      <a:r>
                        <a:rPr lang="en-US" sz="1000"/>
                        <a:t>107</a:t>
                      </a:r>
                    </a:p>
                  </a:txBody>
                  <a:tcPr/>
                </a:tc>
                <a:tc>
                  <a:txBody>
                    <a:bodyPr/>
                    <a:lstStyle/>
                    <a:p>
                      <a:r>
                        <a:rPr lang="en-US" sz="1000"/>
                        <a:t>615</a:t>
                      </a:r>
                    </a:p>
                  </a:txBody>
                  <a:tcPr/>
                </a:tc>
                <a:tc>
                  <a:txBody>
                    <a:bodyPr/>
                    <a:lstStyle/>
                    <a:p>
                      <a:r>
                        <a:rPr lang="en-US" sz="1000"/>
                        <a:t>31</a:t>
                      </a:r>
                    </a:p>
                  </a:txBody>
                  <a:tcPr/>
                </a:tc>
                <a:extLst>
                  <a:ext uri="{0D108BD9-81ED-4DB2-BD59-A6C34878D82A}">
                    <a16:rowId xmlns:a16="http://schemas.microsoft.com/office/drawing/2014/main" val="472381924"/>
                  </a:ext>
                </a:extLst>
              </a:tr>
              <a:tr h="370840">
                <a:tc>
                  <a:txBody>
                    <a:bodyPr/>
                    <a:lstStyle/>
                    <a:p>
                      <a:r>
                        <a:rPr lang="pt-BR" sz="1000" b="1"/>
                        <a:t>grohenl - 2025-05-04 05:13:06</a:t>
                      </a:r>
                      <a:r>
                        <a:rPr lang="pt-BR" sz="1000"/>
                        <a:t>
 n/a</a:t>
                      </a:r>
                      <a:endParaRPr lang="en-US" sz="1000"/>
                    </a:p>
                  </a:txBody>
                  <a:tcPr/>
                </a:tc>
                <a:tc>
                  <a:txBody>
                    <a:bodyPr/>
                    <a:lstStyle/>
                    <a:p>
                      <a:r>
                        <a:rPr lang="en-US" sz="1000"/>
                        <a:t>05/05/2025 05:08:58</a:t>
                      </a:r>
                    </a:p>
                  </a:txBody>
                  <a:tcPr/>
                </a:tc>
                <a:tc>
                  <a:txBody>
                    <a:bodyPr/>
                    <a:lstStyle/>
                    <a:p>
                      <a:r>
                        <a:rPr lang="en-US" sz="1000"/>
                        <a:t>Image</a:t>
                      </a:r>
                    </a:p>
                  </a:txBody>
                  <a:tcPr/>
                </a:tc>
                <a:tc>
                  <a:txBody>
                    <a:bodyPr/>
                    <a:lstStyle/>
                    <a:p>
                      <a:r>
                        <a:rPr lang="en-US" sz="1000"/>
                        <a:t>n/a</a:t>
                      </a:r>
                    </a:p>
                  </a:txBody>
                  <a:tcPr/>
                </a:tc>
                <a:tc>
                  <a:txBody>
                    <a:bodyPr/>
                    <a:lstStyle/>
                    <a:p>
                      <a:r>
                        <a:rPr lang="en-US" sz="1000"/>
                        <a:t>126</a:t>
                      </a:r>
                    </a:p>
                  </a:txBody>
                  <a:tcPr/>
                </a:tc>
                <a:tc>
                  <a:txBody>
                    <a:bodyPr/>
                    <a:lstStyle/>
                    <a:p>
                      <a:r>
                        <a:rPr lang="en-US" sz="1000"/>
                        <a:t>120</a:t>
                      </a:r>
                    </a:p>
                  </a:txBody>
                  <a:tcPr/>
                </a:tc>
                <a:tc>
                  <a:txBody>
                    <a:bodyPr/>
                    <a:lstStyle/>
                    <a:p>
                      <a:r>
                        <a:rPr lang="en-US" sz="1000"/>
                        <a:t>0</a:t>
                      </a:r>
                    </a:p>
                  </a:txBody>
                  <a:tcPr/>
                </a:tc>
                <a:tc>
                  <a:txBody>
                    <a:bodyPr/>
                    <a:lstStyle/>
                    <a:p>
                      <a:r>
                        <a:rPr lang="en-US" sz="1000"/>
                        <a:t>6</a:t>
                      </a:r>
                    </a:p>
                  </a:txBody>
                  <a:tcPr/>
                </a:tc>
                <a:tc>
                  <a:txBody>
                    <a:bodyPr/>
                    <a:lstStyle/>
                    <a:p>
                      <a:r>
                        <a:rPr lang="en-US" sz="1000"/>
                        <a:t>106</a:t>
                      </a:r>
                    </a:p>
                  </a:txBody>
                  <a:tcPr/>
                </a:tc>
                <a:tc>
                  <a:txBody>
                    <a:bodyPr/>
                    <a:lstStyle/>
                    <a:p>
                      <a:r>
                        <a:rPr lang="en-US" sz="1000"/>
                        <a:t>0</a:t>
                      </a:r>
                    </a:p>
                  </a:txBody>
                  <a:tcPr/>
                </a:tc>
                <a:extLst>
                  <a:ext uri="{0D108BD9-81ED-4DB2-BD59-A6C34878D82A}">
                    <a16:rowId xmlns:a16="http://schemas.microsoft.com/office/drawing/2014/main" val="1959058218"/>
                  </a:ext>
                </a:extLst>
              </a:tr>
            </a:tbl>
          </a:graphicData>
        </a:graphic>
      </p:graphicFrame>
      <p:sp>
        <p:nvSpPr>
          <p:cNvPr id="4" name="Text Placeholder 3">
            <a:extLst>
              <a:ext uri="{FF2B5EF4-FFF2-40B4-BE49-F238E27FC236}">
                <a16:creationId xmlns:a16="http://schemas.microsoft.com/office/drawing/2014/main" id="{2CC0A6BA-1149-4C6C-A343-64537B2E0C6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584304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B5BCB-FAD1-4AB5-B488-5D42DD7F85D6}"/>
              </a:ext>
            </a:extLst>
          </p:cNvPr>
          <p:cNvSpPr>
            <a:spLocks noGrp="1"/>
          </p:cNvSpPr>
          <p:nvPr>
            <p:ph type="title"/>
          </p:nvPr>
        </p:nvSpPr>
        <p:spPr/>
        <p:txBody>
          <a:bodyPr/>
          <a:lstStyle/>
          <a:p>
            <a:r>
              <a:rPr lang="en-US"/>
              <a:t>Instagram Post Tag Performance | 10 groups and 33 profiles</a:t>
            </a:r>
          </a:p>
        </p:txBody>
      </p:sp>
      <p:graphicFrame>
        <p:nvGraphicFramePr>
          <p:cNvPr id="5" name="Table Placeholder 4">
            <a:extLst>
              <a:ext uri="{FF2B5EF4-FFF2-40B4-BE49-F238E27FC236}">
                <a16:creationId xmlns:a16="http://schemas.microsoft.com/office/drawing/2014/main" id="{E30C2485-284F-4F92-937D-B2E6FC1CD148}"/>
              </a:ext>
            </a:extLst>
          </p:cNvPr>
          <p:cNvGraphicFramePr>
            <a:graphicFrameLocks noGrp="1"/>
          </p:cNvGraphicFramePr>
          <p:nvPr>
            <p:ph type="tbl" sz="quarter" idx="13"/>
            <p:extLst>
              <p:ext uri="{D42A27DB-BD31-4B8C-83A1-F6EECF244321}">
                <p14:modId xmlns:p14="http://schemas.microsoft.com/office/powerpoint/2010/main" val="2976613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409265122"/>
                    </a:ext>
                  </a:extLst>
                </a:gridCol>
                <a:gridCol w="493776">
                  <a:extLst>
                    <a:ext uri="{9D8B030D-6E8A-4147-A177-3AD203B41FA5}">
                      <a16:colId xmlns:a16="http://schemas.microsoft.com/office/drawing/2014/main" val="3786331587"/>
                    </a:ext>
                  </a:extLst>
                </a:gridCol>
                <a:gridCol w="493776">
                  <a:extLst>
                    <a:ext uri="{9D8B030D-6E8A-4147-A177-3AD203B41FA5}">
                      <a16:colId xmlns:a16="http://schemas.microsoft.com/office/drawing/2014/main" val="2347975559"/>
                    </a:ext>
                  </a:extLst>
                </a:gridCol>
                <a:gridCol w="493776">
                  <a:extLst>
                    <a:ext uri="{9D8B030D-6E8A-4147-A177-3AD203B41FA5}">
                      <a16:colId xmlns:a16="http://schemas.microsoft.com/office/drawing/2014/main" val="3207035906"/>
                    </a:ext>
                  </a:extLst>
                </a:gridCol>
                <a:gridCol w="493776">
                  <a:extLst>
                    <a:ext uri="{9D8B030D-6E8A-4147-A177-3AD203B41FA5}">
                      <a16:colId xmlns:a16="http://schemas.microsoft.com/office/drawing/2014/main" val="3842695045"/>
                    </a:ext>
                  </a:extLst>
                </a:gridCol>
                <a:gridCol w="493776">
                  <a:extLst>
                    <a:ext uri="{9D8B030D-6E8A-4147-A177-3AD203B41FA5}">
                      <a16:colId xmlns:a16="http://schemas.microsoft.com/office/drawing/2014/main" val="915549634"/>
                    </a:ext>
                  </a:extLst>
                </a:gridCol>
                <a:gridCol w="493776">
                  <a:extLst>
                    <a:ext uri="{9D8B030D-6E8A-4147-A177-3AD203B41FA5}">
                      <a16:colId xmlns:a16="http://schemas.microsoft.com/office/drawing/2014/main" val="597950651"/>
                    </a:ext>
                  </a:extLst>
                </a:gridCol>
                <a:gridCol w="493776">
                  <a:extLst>
                    <a:ext uri="{9D8B030D-6E8A-4147-A177-3AD203B41FA5}">
                      <a16:colId xmlns:a16="http://schemas.microsoft.com/office/drawing/2014/main" val="88232029"/>
                    </a:ext>
                  </a:extLst>
                </a:gridCol>
                <a:gridCol w="493776">
                  <a:extLst>
                    <a:ext uri="{9D8B030D-6E8A-4147-A177-3AD203B41FA5}">
                      <a16:colId xmlns:a16="http://schemas.microsoft.com/office/drawing/2014/main" val="1530711195"/>
                    </a:ext>
                  </a:extLst>
                </a:gridCol>
                <a:gridCol w="493776">
                  <a:extLst>
                    <a:ext uri="{9D8B030D-6E8A-4147-A177-3AD203B41FA5}">
                      <a16:colId xmlns:a16="http://schemas.microsoft.com/office/drawing/2014/main" val="1631280022"/>
                    </a:ext>
                  </a:extLst>
                </a:gridCol>
                <a:gridCol w="493776">
                  <a:extLst>
                    <a:ext uri="{9D8B030D-6E8A-4147-A177-3AD203B41FA5}">
                      <a16:colId xmlns:a16="http://schemas.microsoft.com/office/drawing/2014/main" val="1291495225"/>
                    </a:ext>
                  </a:extLst>
                </a:gridCol>
                <a:gridCol w="493776">
                  <a:extLst>
                    <a:ext uri="{9D8B030D-6E8A-4147-A177-3AD203B41FA5}">
                      <a16:colId xmlns:a16="http://schemas.microsoft.com/office/drawing/2014/main" val="1262332653"/>
                    </a:ext>
                  </a:extLst>
                </a:gridCol>
                <a:gridCol w="493776">
                  <a:extLst>
                    <a:ext uri="{9D8B030D-6E8A-4147-A177-3AD203B41FA5}">
                      <a16:colId xmlns:a16="http://schemas.microsoft.com/office/drawing/2014/main" val="3643131265"/>
                    </a:ext>
                  </a:extLst>
                </a:gridCol>
                <a:gridCol w="493776">
                  <a:extLst>
                    <a:ext uri="{9D8B030D-6E8A-4147-A177-3AD203B41FA5}">
                      <a16:colId xmlns:a16="http://schemas.microsoft.com/office/drawing/2014/main" val="2692956560"/>
                    </a:ext>
                  </a:extLst>
                </a:gridCol>
                <a:gridCol w="493776">
                  <a:extLst>
                    <a:ext uri="{9D8B030D-6E8A-4147-A177-3AD203B41FA5}">
                      <a16:colId xmlns:a16="http://schemas.microsoft.com/office/drawing/2014/main" val="4278329655"/>
                    </a:ext>
                  </a:extLst>
                </a:gridCol>
                <a:gridCol w="493776">
                  <a:extLst>
                    <a:ext uri="{9D8B030D-6E8A-4147-A177-3AD203B41FA5}">
                      <a16:colId xmlns:a16="http://schemas.microsoft.com/office/drawing/2014/main" val="21653162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tc>
                  <a:txBody>
                    <a:bodyPr/>
                    <a:lstStyle/>
                    <a:p>
                      <a:r>
                        <a:rPr lang="en-US" sz="1000"/>
                        <a:t>Saved (Total Organic)</a:t>
                      </a:r>
                    </a:p>
                  </a:txBody>
                  <a:tcPr/>
                </a:tc>
                <a:tc>
                  <a:txBody>
                    <a:bodyPr/>
                    <a:lstStyle/>
                    <a:p>
                      <a:r>
                        <a:rPr lang="en-US" sz="1000"/>
                        <a:t>Saved (Avg. Organic)</a:t>
                      </a:r>
                    </a:p>
                  </a:txBody>
                  <a:tcPr/>
                </a:tc>
                <a:tc>
                  <a:txBody>
                    <a:bodyPr/>
                    <a:lstStyle/>
                    <a:p>
                      <a:r>
                        <a:rPr lang="en-US" sz="1000"/>
                        <a:t>Impressions (Total Organic)</a:t>
                      </a:r>
                    </a:p>
                  </a:txBody>
                  <a:tcPr/>
                </a:tc>
                <a:tc>
                  <a:txBody>
                    <a:bodyPr/>
                    <a:lstStyle/>
                    <a:p>
                      <a:r>
                        <a:rPr lang="en-US" sz="1000"/>
                        <a:t>Impressions (Avg. Organic)</a:t>
                      </a:r>
                    </a:p>
                  </a:txBody>
                  <a:tcPr/>
                </a:tc>
                <a:tc>
                  <a:txBody>
                    <a:bodyPr/>
                    <a:lstStyle/>
                    <a:p>
                      <a:r>
                        <a:rPr lang="en-US" sz="1000"/>
                        <a:t>Engagements (Total Organic)</a:t>
                      </a:r>
                    </a:p>
                  </a:txBody>
                  <a:tcPr/>
                </a:tc>
                <a:tc>
                  <a:txBody>
                    <a:bodyPr/>
                    <a:lstStyle/>
                    <a:p>
                      <a:r>
                        <a:rPr lang="en-US" sz="1000"/>
                        <a:t>Engagements (Avg. Organic)</a:t>
                      </a:r>
                    </a:p>
                  </a:txBody>
                  <a:tcPr/>
                </a:tc>
                <a:tc>
                  <a:txBody>
                    <a:bodyPr/>
                    <a:lstStyle/>
                    <a:p>
                      <a:r>
                        <a:rPr lang="en-US" sz="1000"/>
                        <a:t>Video Views (Total Organic)</a:t>
                      </a:r>
                    </a:p>
                  </a:txBody>
                  <a:tcPr/>
                </a:tc>
                <a:tc>
                  <a:txBody>
                    <a:bodyPr/>
                    <a:lstStyle/>
                    <a:p>
                      <a:r>
                        <a:rPr lang="en-US" sz="1000"/>
                        <a:t>Video Views (Avg. Organic)</a:t>
                      </a:r>
                    </a:p>
                  </a:txBody>
                  <a:tcPr/>
                </a:tc>
                <a:tc>
                  <a:txBody>
                    <a:bodyPr/>
                    <a:lstStyle/>
                    <a:p>
                      <a:r>
                        <a:rPr lang="en-US" sz="1000"/>
                        <a:t>Reach (Avg. Organic)</a:t>
                      </a:r>
                    </a:p>
                  </a:txBody>
                  <a:tcPr/>
                </a:tc>
                <a:tc>
                  <a:txBody>
                    <a:bodyPr/>
                    <a:lstStyle/>
                    <a:p>
                      <a:r>
                        <a:rPr lang="en-US" sz="1000"/>
                        <a:t>E-Rate (Avg. Organic)</a:t>
                      </a:r>
                    </a:p>
                  </a:txBody>
                  <a:tcPr/>
                </a:tc>
                <a:extLst>
                  <a:ext uri="{0D108BD9-81ED-4DB2-BD59-A6C34878D82A}">
                    <a16:rowId xmlns:a16="http://schemas.microsoft.com/office/drawing/2014/main" val="3409869339"/>
                  </a:ext>
                </a:extLst>
              </a:tr>
              <a:tr h="370840">
                <a:tc>
                  <a:txBody>
                    <a:bodyPr/>
                    <a:lstStyle/>
                    <a:p>
                      <a:r>
                        <a:rPr lang="en-US" sz="1000"/>
                        <a:t>Aqua Intelligence</a:t>
                      </a:r>
                    </a:p>
                  </a:txBody>
                  <a:tcPr/>
                </a:tc>
                <a:tc>
                  <a:txBody>
                    <a:bodyPr/>
                    <a:lstStyle/>
                    <a:p>
                      <a:r>
                        <a:rPr lang="en-US" sz="1000"/>
                        <a:t>10</a:t>
                      </a:r>
                    </a:p>
                  </a:txBody>
                  <a:tcPr/>
                </a:tc>
                <a:tc>
                  <a:txBody>
                    <a:bodyPr/>
                    <a:lstStyle/>
                    <a:p>
                      <a:r>
                        <a:rPr lang="en-US" sz="1000"/>
                        <a:t>556</a:t>
                      </a:r>
                    </a:p>
                  </a:txBody>
                  <a:tcPr/>
                </a:tc>
                <a:tc>
                  <a:txBody>
                    <a:bodyPr/>
                    <a:lstStyle/>
                    <a:p>
                      <a:r>
                        <a:rPr lang="en-US" sz="1000"/>
                        <a:t>55</a:t>
                      </a:r>
                    </a:p>
                  </a:txBody>
                  <a:tcPr/>
                </a:tc>
                <a:tc>
                  <a:txBody>
                    <a:bodyPr/>
                    <a:lstStyle/>
                    <a:p>
                      <a:r>
                        <a:rPr lang="en-US" sz="1000"/>
                        <a:t>12</a:t>
                      </a:r>
                    </a:p>
                  </a:txBody>
                  <a:tcPr/>
                </a:tc>
                <a:tc>
                  <a:txBody>
                    <a:bodyPr/>
                    <a:lstStyle/>
                    <a:p>
                      <a:r>
                        <a:rPr lang="en-US" sz="1000"/>
                        <a:t>1</a:t>
                      </a:r>
                    </a:p>
                  </a:txBody>
                  <a:tcPr/>
                </a:tc>
                <a:tc>
                  <a:txBody>
                    <a:bodyPr/>
                    <a:lstStyle/>
                    <a:p>
                      <a:r>
                        <a:rPr lang="en-US" sz="1000"/>
                        <a:t>45</a:t>
                      </a:r>
                    </a:p>
                  </a:txBody>
                  <a:tcPr/>
                </a:tc>
                <a:tc>
                  <a:txBody>
                    <a:bodyPr/>
                    <a:lstStyle/>
                    <a:p>
                      <a:r>
                        <a:rPr lang="en-US" sz="1000"/>
                        <a:t>4</a:t>
                      </a:r>
                    </a:p>
                  </a:txBody>
                  <a:tcPr/>
                </a:tc>
                <a:tc>
                  <a:txBody>
                    <a:bodyPr/>
                    <a:lstStyle/>
                    <a:p>
                      <a:r>
                        <a:rPr lang="en-US" sz="1000"/>
                        <a:t>9159</a:t>
                      </a:r>
                    </a:p>
                  </a:txBody>
                  <a:tcPr/>
                </a:tc>
                <a:tc>
                  <a:txBody>
                    <a:bodyPr/>
                    <a:lstStyle/>
                    <a:p>
                      <a:r>
                        <a:rPr lang="en-US" sz="1000"/>
                        <a:t>915</a:t>
                      </a:r>
                    </a:p>
                  </a:txBody>
                  <a:tcPr/>
                </a:tc>
                <a:tc>
                  <a:txBody>
                    <a:bodyPr/>
                    <a:lstStyle/>
                    <a:p>
                      <a:r>
                        <a:rPr lang="en-US" sz="1000"/>
                        <a:t>650</a:t>
                      </a:r>
                    </a:p>
                  </a:txBody>
                  <a:tcPr/>
                </a:tc>
                <a:tc>
                  <a:txBody>
                    <a:bodyPr/>
                    <a:lstStyle/>
                    <a:p>
                      <a:r>
                        <a:rPr lang="en-US" sz="1000"/>
                        <a:t>65</a:t>
                      </a:r>
                    </a:p>
                  </a:txBody>
                  <a:tcPr/>
                </a:tc>
                <a:tc>
                  <a:txBody>
                    <a:bodyPr/>
                    <a:lstStyle/>
                    <a:p>
                      <a:r>
                        <a:rPr lang="en-US" sz="1000"/>
                        <a:t>0</a:t>
                      </a:r>
                    </a:p>
                  </a:txBody>
                  <a:tcPr/>
                </a:tc>
                <a:tc>
                  <a:txBody>
                    <a:bodyPr/>
                    <a:lstStyle/>
                    <a:p>
                      <a:r>
                        <a:rPr lang="en-US" sz="1000"/>
                        <a:t>0</a:t>
                      </a:r>
                    </a:p>
                  </a:txBody>
                  <a:tcPr/>
                </a:tc>
                <a:tc>
                  <a:txBody>
                    <a:bodyPr/>
                    <a:lstStyle/>
                    <a:p>
                      <a:r>
                        <a:rPr lang="en-US" sz="1000"/>
                        <a:t>1942</a:t>
                      </a:r>
                    </a:p>
                  </a:txBody>
                  <a:tcPr/>
                </a:tc>
                <a:tc>
                  <a:txBody>
                    <a:bodyPr/>
                    <a:lstStyle/>
                    <a:p>
                      <a:r>
                        <a:rPr lang="en-US" sz="1000"/>
                        <a:t>7.0968446336936 %</a:t>
                      </a:r>
                    </a:p>
                  </a:txBody>
                  <a:tcPr/>
                </a:tc>
                <a:extLst>
                  <a:ext uri="{0D108BD9-81ED-4DB2-BD59-A6C34878D82A}">
                    <a16:rowId xmlns:a16="http://schemas.microsoft.com/office/drawing/2014/main" val="2107948029"/>
                  </a:ext>
                </a:extLst>
              </a:tr>
            </a:tbl>
          </a:graphicData>
        </a:graphic>
      </p:graphicFrame>
      <p:sp>
        <p:nvSpPr>
          <p:cNvPr id="4" name="Text Placeholder 3">
            <a:extLst>
              <a:ext uri="{FF2B5EF4-FFF2-40B4-BE49-F238E27FC236}">
                <a16:creationId xmlns:a16="http://schemas.microsoft.com/office/drawing/2014/main" id="{49A282A2-59BD-41C6-9AFB-A62D3D43739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873783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5C00-7486-436A-867E-2E6819D6D38E}"/>
              </a:ext>
            </a:extLst>
          </p:cNvPr>
          <p:cNvSpPr>
            <a:spLocks noGrp="1"/>
          </p:cNvSpPr>
          <p:nvPr>
            <p:ph type="title"/>
          </p:nvPr>
        </p:nvSpPr>
        <p:spPr/>
        <p:txBody>
          <a:bodyPr/>
          <a:lstStyle/>
          <a:p>
            <a:r>
              <a:rPr lang="en-US"/>
              <a:t>Instagram Post Tag Performance | 10 groups and 33 profiles</a:t>
            </a:r>
          </a:p>
        </p:txBody>
      </p:sp>
      <p:graphicFrame>
        <p:nvGraphicFramePr>
          <p:cNvPr id="5" name="Table Placeholder 4">
            <a:extLst>
              <a:ext uri="{FF2B5EF4-FFF2-40B4-BE49-F238E27FC236}">
                <a16:creationId xmlns:a16="http://schemas.microsoft.com/office/drawing/2014/main" id="{0A2246D3-A5DF-45F8-8CFB-736A7D80DB6D}"/>
              </a:ext>
            </a:extLst>
          </p:cNvPr>
          <p:cNvGraphicFramePr>
            <a:graphicFrameLocks noGrp="1"/>
          </p:cNvGraphicFramePr>
          <p:nvPr>
            <p:ph type="tbl" sz="quarter" idx="13"/>
            <p:extLst>
              <p:ext uri="{D42A27DB-BD31-4B8C-83A1-F6EECF244321}">
                <p14:modId xmlns:p14="http://schemas.microsoft.com/office/powerpoint/2010/main" val="1135153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35377189"/>
                    </a:ext>
                  </a:extLst>
                </a:gridCol>
                <a:gridCol w="1316736">
                  <a:extLst>
                    <a:ext uri="{9D8B030D-6E8A-4147-A177-3AD203B41FA5}">
                      <a16:colId xmlns:a16="http://schemas.microsoft.com/office/drawing/2014/main" val="214844660"/>
                    </a:ext>
                  </a:extLst>
                </a:gridCol>
                <a:gridCol w="1316736">
                  <a:extLst>
                    <a:ext uri="{9D8B030D-6E8A-4147-A177-3AD203B41FA5}">
                      <a16:colId xmlns:a16="http://schemas.microsoft.com/office/drawing/2014/main" val="861585274"/>
                    </a:ext>
                  </a:extLst>
                </a:gridCol>
                <a:gridCol w="1316736">
                  <a:extLst>
                    <a:ext uri="{9D8B030D-6E8A-4147-A177-3AD203B41FA5}">
                      <a16:colId xmlns:a16="http://schemas.microsoft.com/office/drawing/2014/main" val="72948454"/>
                    </a:ext>
                  </a:extLst>
                </a:gridCol>
                <a:gridCol w="1316736">
                  <a:extLst>
                    <a:ext uri="{9D8B030D-6E8A-4147-A177-3AD203B41FA5}">
                      <a16:colId xmlns:a16="http://schemas.microsoft.com/office/drawing/2014/main" val="1848436618"/>
                    </a:ext>
                  </a:extLst>
                </a:gridCol>
                <a:gridCol w="1316736">
                  <a:extLst>
                    <a:ext uri="{9D8B030D-6E8A-4147-A177-3AD203B41FA5}">
                      <a16:colId xmlns:a16="http://schemas.microsoft.com/office/drawing/2014/main" val="1140662616"/>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Likes (Avg. Oganic)</a:t>
                      </a:r>
                    </a:p>
                  </a:txBody>
                  <a:tcPr/>
                </a:tc>
                <a:tc>
                  <a:txBody>
                    <a:bodyPr/>
                    <a:lstStyle/>
                    <a:p>
                      <a:r>
                        <a:rPr lang="en-US" sz="1000"/>
                        <a:t>Comments (Total Organic)</a:t>
                      </a:r>
                    </a:p>
                  </a:txBody>
                  <a:tcPr/>
                </a:tc>
                <a:tc>
                  <a:txBody>
                    <a:bodyPr/>
                    <a:lstStyle/>
                    <a:p>
                      <a:r>
                        <a:rPr lang="en-US" sz="1000"/>
                        <a:t>Comments (Avg. Organic)</a:t>
                      </a:r>
                    </a:p>
                  </a:txBody>
                  <a:tcPr/>
                </a:tc>
                <a:extLst>
                  <a:ext uri="{0D108BD9-81ED-4DB2-BD59-A6C34878D82A}">
                    <a16:rowId xmlns:a16="http://schemas.microsoft.com/office/drawing/2014/main" val="2197697245"/>
                  </a:ext>
                </a:extLst>
              </a:tr>
              <a:tr h="370840">
                <a:tc>
                  <a:txBody>
                    <a:bodyPr/>
                    <a:lstStyle/>
                    <a:p>
                      <a:r>
                        <a:rPr lang="en-US" sz="1000"/>
                        <a:t>Rainshower Aqua Pure</a:t>
                      </a:r>
                    </a:p>
                  </a:txBody>
                  <a:tcPr/>
                </a:tc>
                <a:tc>
                  <a:txBody>
                    <a:bodyPr/>
                    <a:lstStyle/>
                    <a:p>
                      <a:r>
                        <a:rPr lang="en-US" sz="1000"/>
                        <a:t>5</a:t>
                      </a:r>
                    </a:p>
                  </a:txBody>
                  <a:tcPr/>
                </a:tc>
                <a:tc>
                  <a:txBody>
                    <a:bodyPr/>
                    <a:lstStyle/>
                    <a:p>
                      <a:r>
                        <a:rPr lang="en-US" sz="1000"/>
                        <a:t>351</a:t>
                      </a:r>
                    </a:p>
                  </a:txBody>
                  <a:tcPr/>
                </a:tc>
                <a:tc>
                  <a:txBody>
                    <a:bodyPr/>
                    <a:lstStyle/>
                    <a:p>
                      <a:r>
                        <a:rPr lang="en-US" sz="1000"/>
                        <a:t>70.2</a:t>
                      </a:r>
                    </a:p>
                  </a:txBody>
                  <a:tcPr/>
                </a:tc>
                <a:tc>
                  <a:txBody>
                    <a:bodyPr/>
                    <a:lstStyle/>
                    <a:p>
                      <a:r>
                        <a:rPr lang="en-US" sz="1000"/>
                        <a:t>12</a:t>
                      </a:r>
                    </a:p>
                  </a:txBody>
                  <a:tcPr/>
                </a:tc>
                <a:tc>
                  <a:txBody>
                    <a:bodyPr/>
                    <a:lstStyle/>
                    <a:p>
                      <a:r>
                        <a:rPr lang="en-US" sz="1000"/>
                        <a:t>2.4</a:t>
                      </a:r>
                    </a:p>
                  </a:txBody>
                  <a:tcPr/>
                </a:tc>
                <a:extLst>
                  <a:ext uri="{0D108BD9-81ED-4DB2-BD59-A6C34878D82A}">
                    <a16:rowId xmlns:a16="http://schemas.microsoft.com/office/drawing/2014/main" val="2395194992"/>
                  </a:ext>
                </a:extLst>
              </a:tr>
              <a:tr h="370840">
                <a:tc>
                  <a:txBody>
                    <a:bodyPr/>
                    <a:lstStyle/>
                    <a:p>
                      <a:r>
                        <a:rPr lang="en-US" sz="1000"/>
                        <a:t>Purefoam</a:t>
                      </a:r>
                    </a:p>
                  </a:txBody>
                  <a:tcPr/>
                </a:tc>
                <a:tc>
                  <a:txBody>
                    <a:bodyPr/>
                    <a:lstStyle/>
                    <a:p>
                      <a:r>
                        <a:rPr lang="en-US" sz="1000"/>
                        <a:t>5</a:t>
                      </a:r>
                    </a:p>
                  </a:txBody>
                  <a:tcPr/>
                </a:tc>
                <a:tc>
                  <a:txBody>
                    <a:bodyPr/>
                    <a:lstStyle/>
                    <a:p>
                      <a:r>
                        <a:rPr lang="en-US" sz="1000"/>
                        <a:t>205</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35959662"/>
                  </a:ext>
                </a:extLst>
              </a:tr>
              <a:tr h="370840">
                <a:tc>
                  <a:txBody>
                    <a:bodyPr/>
                    <a:lstStyle/>
                    <a:p>
                      <a:r>
                        <a:rPr lang="en-US" sz="1000"/>
                        <a:t>Aqua Intelligence</a:t>
                      </a:r>
                    </a:p>
                  </a:txBody>
                  <a:tcPr/>
                </a:tc>
                <a:tc>
                  <a:txBody>
                    <a:bodyPr/>
                    <a:lstStyle/>
                    <a:p>
                      <a:r>
                        <a:rPr lang="en-US" sz="1000"/>
                        <a:t>10</a:t>
                      </a:r>
                    </a:p>
                  </a:txBody>
                  <a:tcPr/>
                </a:tc>
                <a:tc>
                  <a:txBody>
                    <a:bodyPr/>
                    <a:lstStyle/>
                    <a:p>
                      <a:r>
                        <a:rPr lang="en-US" sz="1000"/>
                        <a:t>556</a:t>
                      </a:r>
                    </a:p>
                  </a:txBody>
                  <a:tcPr/>
                </a:tc>
                <a:tc>
                  <a:txBody>
                    <a:bodyPr/>
                    <a:lstStyle/>
                    <a:p>
                      <a:r>
                        <a:rPr lang="en-US" sz="1000"/>
                        <a:t>55.6</a:t>
                      </a:r>
                    </a:p>
                  </a:txBody>
                  <a:tcPr/>
                </a:tc>
                <a:tc>
                  <a:txBody>
                    <a:bodyPr/>
                    <a:lstStyle/>
                    <a:p>
                      <a:r>
                        <a:rPr lang="en-US" sz="1000"/>
                        <a:t>12</a:t>
                      </a:r>
                    </a:p>
                  </a:txBody>
                  <a:tcPr/>
                </a:tc>
                <a:tc>
                  <a:txBody>
                    <a:bodyPr/>
                    <a:lstStyle/>
                    <a:p>
                      <a:r>
                        <a:rPr lang="en-US" sz="1000"/>
                        <a:t>1.2</a:t>
                      </a:r>
                    </a:p>
                  </a:txBody>
                  <a:tcPr/>
                </a:tc>
                <a:extLst>
                  <a:ext uri="{0D108BD9-81ED-4DB2-BD59-A6C34878D82A}">
                    <a16:rowId xmlns:a16="http://schemas.microsoft.com/office/drawing/2014/main" val="1270122742"/>
                  </a:ext>
                </a:extLst>
              </a:tr>
            </a:tbl>
          </a:graphicData>
        </a:graphic>
      </p:graphicFrame>
      <p:sp>
        <p:nvSpPr>
          <p:cNvPr id="4" name="Text Placeholder 3">
            <a:extLst>
              <a:ext uri="{FF2B5EF4-FFF2-40B4-BE49-F238E27FC236}">
                <a16:creationId xmlns:a16="http://schemas.microsoft.com/office/drawing/2014/main" id="{F99F92DE-48F4-4FF8-9610-1131DB718F2A}"/>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432027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E02F-2C7D-4A92-9433-E8951AF22B75}"/>
              </a:ext>
            </a:extLst>
          </p:cNvPr>
          <p:cNvSpPr>
            <a:spLocks noGrp="1"/>
          </p:cNvSpPr>
          <p:nvPr>
            <p:ph type="title"/>
          </p:nvPr>
        </p:nvSpPr>
        <p:spPr/>
        <p:txBody>
          <a:bodyPr/>
          <a:lstStyle/>
          <a:p>
            <a:r>
              <a:rPr lang="en-US"/>
              <a:t>Facebook Own Posts Table | 10 groups and 33 profiles</a:t>
            </a:r>
          </a:p>
        </p:txBody>
      </p:sp>
      <p:graphicFrame>
        <p:nvGraphicFramePr>
          <p:cNvPr id="5" name="Table Placeholder 4">
            <a:extLst>
              <a:ext uri="{FF2B5EF4-FFF2-40B4-BE49-F238E27FC236}">
                <a16:creationId xmlns:a16="http://schemas.microsoft.com/office/drawing/2014/main" id="{A222443B-CE67-4247-BDE5-40154867E3A3}"/>
              </a:ext>
            </a:extLst>
          </p:cNvPr>
          <p:cNvGraphicFramePr>
            <a:graphicFrameLocks noGrp="1"/>
          </p:cNvGraphicFramePr>
          <p:nvPr>
            <p:ph type="tbl" sz="quarter" idx="13"/>
            <p:extLst>
              <p:ext uri="{D42A27DB-BD31-4B8C-83A1-F6EECF244321}">
                <p14:modId xmlns:p14="http://schemas.microsoft.com/office/powerpoint/2010/main" val="199935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08995837"/>
                    </a:ext>
                  </a:extLst>
                </a:gridCol>
                <a:gridCol w="1152144">
                  <a:extLst>
                    <a:ext uri="{9D8B030D-6E8A-4147-A177-3AD203B41FA5}">
                      <a16:colId xmlns:a16="http://schemas.microsoft.com/office/drawing/2014/main" val="2818705452"/>
                    </a:ext>
                  </a:extLst>
                </a:gridCol>
                <a:gridCol w="576072">
                  <a:extLst>
                    <a:ext uri="{9D8B030D-6E8A-4147-A177-3AD203B41FA5}">
                      <a16:colId xmlns:a16="http://schemas.microsoft.com/office/drawing/2014/main" val="166262980"/>
                    </a:ext>
                  </a:extLst>
                </a:gridCol>
                <a:gridCol w="576072">
                  <a:extLst>
                    <a:ext uri="{9D8B030D-6E8A-4147-A177-3AD203B41FA5}">
                      <a16:colId xmlns:a16="http://schemas.microsoft.com/office/drawing/2014/main" val="4219009537"/>
                    </a:ext>
                  </a:extLst>
                </a:gridCol>
                <a:gridCol w="576072">
                  <a:extLst>
                    <a:ext uri="{9D8B030D-6E8A-4147-A177-3AD203B41FA5}">
                      <a16:colId xmlns:a16="http://schemas.microsoft.com/office/drawing/2014/main" val="1637656679"/>
                    </a:ext>
                  </a:extLst>
                </a:gridCol>
                <a:gridCol w="576072">
                  <a:extLst>
                    <a:ext uri="{9D8B030D-6E8A-4147-A177-3AD203B41FA5}">
                      <a16:colId xmlns:a16="http://schemas.microsoft.com/office/drawing/2014/main" val="3209052780"/>
                    </a:ext>
                  </a:extLst>
                </a:gridCol>
                <a:gridCol w="576072">
                  <a:extLst>
                    <a:ext uri="{9D8B030D-6E8A-4147-A177-3AD203B41FA5}">
                      <a16:colId xmlns:a16="http://schemas.microsoft.com/office/drawing/2014/main" val="99563571"/>
                    </a:ext>
                  </a:extLst>
                </a:gridCol>
                <a:gridCol w="576072">
                  <a:extLst>
                    <a:ext uri="{9D8B030D-6E8A-4147-A177-3AD203B41FA5}">
                      <a16:colId xmlns:a16="http://schemas.microsoft.com/office/drawing/2014/main" val="1621329979"/>
                    </a:ext>
                  </a:extLst>
                </a:gridCol>
                <a:gridCol w="576072">
                  <a:extLst>
                    <a:ext uri="{9D8B030D-6E8A-4147-A177-3AD203B41FA5}">
                      <a16:colId xmlns:a16="http://schemas.microsoft.com/office/drawing/2014/main" val="2309199332"/>
                    </a:ext>
                  </a:extLst>
                </a:gridCol>
                <a:gridCol w="576072">
                  <a:extLst>
                    <a:ext uri="{9D8B030D-6E8A-4147-A177-3AD203B41FA5}">
                      <a16:colId xmlns:a16="http://schemas.microsoft.com/office/drawing/2014/main" val="3520281457"/>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Shared Post?</a:t>
                      </a:r>
                    </a:p>
                  </a:txBody>
                  <a:tcPr/>
                </a:tc>
                <a:extLst>
                  <a:ext uri="{0D108BD9-81ED-4DB2-BD59-A6C34878D82A}">
                    <a16:rowId xmlns:a16="http://schemas.microsoft.com/office/drawing/2014/main" val="3777565824"/>
                  </a:ext>
                </a:extLst>
              </a:tr>
              <a:tr h="370840">
                <a:tc>
                  <a:txBody>
                    <a:bodyPr/>
                    <a:lstStyle/>
                    <a:p>
                      <a:r>
                        <a:rPr lang="en-US" sz="1000"/>
                        <a:t>08/29/2025 15:50:13</a:t>
                      </a:r>
                    </a:p>
                  </a:txBody>
                  <a:tcPr/>
                </a:tc>
                <a:tc>
                  <a:txBody>
                    <a:bodyPr/>
                    <a:lstStyle/>
                    <a:p>
                      <a:r>
                        <a:rPr lang="en-US" sz="1000"/>
                        <a:t>08/29/2025 15:50:13</a:t>
                      </a:r>
                    </a:p>
                  </a:txBody>
                  <a:tcPr/>
                </a:tc>
                <a:tc>
                  <a:txBody>
                    <a:bodyPr/>
                    <a:lstStyle/>
                    <a:p>
                      <a:r>
                        <a:rPr lang="en-US" sz="1000"/>
                        <a:t>41</a:t>
                      </a:r>
                    </a:p>
                  </a:txBody>
                  <a:tcPr/>
                </a:tc>
                <a:tc>
                  <a:txBody>
                    <a:bodyPr/>
                    <a:lstStyle/>
                    <a:p>
                      <a:r>
                        <a:rPr lang="en-US" sz="1000"/>
                        <a:t>39</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0.0024 %</a:t>
                      </a:r>
                    </a:p>
                  </a:txBody>
                  <a:tcPr/>
                </a:tc>
                <a:tc>
                  <a:txBody>
                    <a:bodyPr/>
                    <a:lstStyle/>
                    <a:p>
                      <a:r>
                        <a:rPr lang="en-US" sz="1000"/>
                        <a:t>Album</a:t>
                      </a:r>
                    </a:p>
                  </a:txBody>
                  <a:tcPr/>
                </a:tc>
                <a:tc>
                  <a:txBody>
                    <a:bodyPr/>
                    <a:lstStyle/>
                    <a:p>
                      <a:r>
                        <a:rPr lang="en-US" sz="1000"/>
                        <a:t>No</a:t>
                      </a:r>
                    </a:p>
                  </a:txBody>
                  <a:tcPr/>
                </a:tc>
                <a:extLst>
                  <a:ext uri="{0D108BD9-81ED-4DB2-BD59-A6C34878D82A}">
                    <a16:rowId xmlns:a16="http://schemas.microsoft.com/office/drawing/2014/main" val="2795595297"/>
                  </a:ext>
                </a:extLst>
              </a:tr>
              <a:tr h="370840">
                <a:tc>
                  <a:txBody>
                    <a:bodyPr/>
                    <a:lstStyle/>
                    <a:p>
                      <a:r>
                        <a:rPr lang="en-US" sz="1000"/>
                        <a:t>08/25/2025 15:00:53</a:t>
                      </a:r>
                    </a:p>
                  </a:txBody>
                  <a:tcPr/>
                </a:tc>
                <a:tc>
                  <a:txBody>
                    <a:bodyPr/>
                    <a:lstStyle/>
                    <a:p>
                      <a:r>
                        <a:rPr lang="en-US" sz="1000"/>
                        <a:t>08/25/2025 15:00:53</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0.0003 %</a:t>
                      </a:r>
                    </a:p>
                  </a:txBody>
                  <a:tcPr/>
                </a:tc>
                <a:tc>
                  <a:txBody>
                    <a:bodyPr/>
                    <a:lstStyle/>
                    <a:p>
                      <a:r>
                        <a:rPr lang="en-US" sz="1000"/>
                        <a:t>Link</a:t>
                      </a:r>
                    </a:p>
                  </a:txBody>
                  <a:tcPr/>
                </a:tc>
                <a:tc>
                  <a:txBody>
                    <a:bodyPr/>
                    <a:lstStyle/>
                    <a:p>
                      <a:r>
                        <a:rPr lang="en-US" sz="1000"/>
                        <a:t>No</a:t>
                      </a:r>
                    </a:p>
                  </a:txBody>
                  <a:tcPr/>
                </a:tc>
                <a:extLst>
                  <a:ext uri="{0D108BD9-81ED-4DB2-BD59-A6C34878D82A}">
                    <a16:rowId xmlns:a16="http://schemas.microsoft.com/office/drawing/2014/main" val="337892285"/>
                  </a:ext>
                </a:extLst>
              </a:tr>
              <a:tr h="370840">
                <a:tc>
                  <a:txBody>
                    <a:bodyPr/>
                    <a:lstStyle/>
                    <a:p>
                      <a:r>
                        <a:rPr lang="en-US" sz="1000"/>
                        <a:t>08/18/2025 13:29:01</a:t>
                      </a:r>
                    </a:p>
                  </a:txBody>
                  <a:tcPr/>
                </a:tc>
                <a:tc>
                  <a:txBody>
                    <a:bodyPr/>
                    <a:lstStyle/>
                    <a:p>
                      <a:r>
                        <a:rPr lang="en-US" sz="1000"/>
                        <a:t>08/18/2025 13:29:01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0.0001 %</a:t>
                      </a:r>
                    </a:p>
                  </a:txBody>
                  <a:tcPr/>
                </a:tc>
                <a:tc>
                  <a:txBody>
                    <a:bodyPr/>
                    <a:lstStyle/>
                    <a:p>
                      <a:r>
                        <a:rPr lang="en-US" sz="1000"/>
                        <a:t>Link</a:t>
                      </a:r>
                    </a:p>
                  </a:txBody>
                  <a:tcPr/>
                </a:tc>
                <a:tc>
                  <a:txBody>
                    <a:bodyPr/>
                    <a:lstStyle/>
                    <a:p>
                      <a:r>
                        <a:rPr lang="en-US" sz="1000"/>
                        <a:t>No</a:t>
                      </a:r>
                    </a:p>
                  </a:txBody>
                  <a:tcPr/>
                </a:tc>
                <a:extLst>
                  <a:ext uri="{0D108BD9-81ED-4DB2-BD59-A6C34878D82A}">
                    <a16:rowId xmlns:a16="http://schemas.microsoft.com/office/drawing/2014/main" val="1474849419"/>
                  </a:ext>
                </a:extLst>
              </a:tr>
              <a:tr h="370840">
                <a:tc>
                  <a:txBody>
                    <a:bodyPr/>
                    <a:lstStyle/>
                    <a:p>
                      <a:r>
                        <a:rPr lang="en-US" sz="1000"/>
                        <a:t>07/28/2025 09:44:44</a:t>
                      </a:r>
                    </a:p>
                  </a:txBody>
                  <a:tcPr/>
                </a:tc>
                <a:tc>
                  <a:txBody>
                    <a:bodyPr/>
                    <a:lstStyle/>
                    <a:p>
                      <a:r>
                        <a:rPr lang="en-US" sz="1000"/>
                        <a:t>07/28/2025 09:44:44</a:t>
                      </a:r>
                    </a:p>
                  </a:txBody>
                  <a:tcPr/>
                </a:tc>
                <a:tc>
                  <a:txBody>
                    <a:bodyPr/>
                    <a:lstStyle/>
                    <a:p>
                      <a:r>
                        <a:rPr lang="en-US" sz="1000"/>
                        <a:t>29</a:t>
                      </a:r>
                    </a:p>
                  </a:txBody>
                  <a:tcPr/>
                </a:tc>
                <a:tc>
                  <a:txBody>
                    <a:bodyPr/>
                    <a:lstStyle/>
                    <a:p>
                      <a:r>
                        <a:rPr lang="en-US" sz="1000"/>
                        <a:t>26</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0.0017 %</a:t>
                      </a:r>
                    </a:p>
                  </a:txBody>
                  <a:tcPr/>
                </a:tc>
                <a:tc>
                  <a:txBody>
                    <a:bodyPr/>
                    <a:lstStyle/>
                    <a:p>
                      <a:r>
                        <a:rPr lang="en-US" sz="1000"/>
                        <a:t>Album</a:t>
                      </a:r>
                    </a:p>
                  </a:txBody>
                  <a:tcPr/>
                </a:tc>
                <a:tc>
                  <a:txBody>
                    <a:bodyPr/>
                    <a:lstStyle/>
                    <a:p>
                      <a:r>
                        <a:rPr lang="en-US" sz="1000"/>
                        <a:t>No</a:t>
                      </a:r>
                    </a:p>
                  </a:txBody>
                  <a:tcPr/>
                </a:tc>
                <a:extLst>
                  <a:ext uri="{0D108BD9-81ED-4DB2-BD59-A6C34878D82A}">
                    <a16:rowId xmlns:a16="http://schemas.microsoft.com/office/drawing/2014/main" val="2046902292"/>
                  </a:ext>
                </a:extLst>
              </a:tr>
              <a:tr h="370840">
                <a:tc>
                  <a:txBody>
                    <a:bodyPr/>
                    <a:lstStyle/>
                    <a:p>
                      <a:r>
                        <a:rPr lang="en-US" sz="1000"/>
                        <a:t>06/30/2025 09:00:58</a:t>
                      </a:r>
                    </a:p>
                  </a:txBody>
                  <a:tcPr/>
                </a:tc>
                <a:tc>
                  <a:txBody>
                    <a:bodyPr/>
                    <a:lstStyle/>
                    <a:p>
                      <a:r>
                        <a:rPr lang="en-US" sz="1000"/>
                        <a:t>06/30/2025 09:00:58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0.0001 %</a:t>
                      </a:r>
                    </a:p>
                  </a:txBody>
                  <a:tcPr/>
                </a:tc>
                <a:tc>
                  <a:txBody>
                    <a:bodyPr/>
                    <a:lstStyle/>
                    <a:p>
                      <a:r>
                        <a:rPr lang="en-US" sz="1000"/>
                        <a:t>Video</a:t>
                      </a:r>
                    </a:p>
                  </a:txBody>
                  <a:tcPr/>
                </a:tc>
                <a:tc>
                  <a:txBody>
                    <a:bodyPr/>
                    <a:lstStyle/>
                    <a:p>
                      <a:r>
                        <a:rPr lang="en-US" sz="1000"/>
                        <a:t>No</a:t>
                      </a:r>
                    </a:p>
                  </a:txBody>
                  <a:tcPr/>
                </a:tc>
                <a:extLst>
                  <a:ext uri="{0D108BD9-81ED-4DB2-BD59-A6C34878D82A}">
                    <a16:rowId xmlns:a16="http://schemas.microsoft.com/office/drawing/2014/main" val="1838904380"/>
                  </a:ext>
                </a:extLst>
              </a:tr>
              <a:tr h="370840">
                <a:tc>
                  <a:txBody>
                    <a:bodyPr/>
                    <a:lstStyle/>
                    <a:p>
                      <a:r>
                        <a:rPr lang="en-US" sz="1000"/>
                        <a:t>06/13/2025 15:01:00</a:t>
                      </a:r>
                    </a:p>
                  </a:txBody>
                  <a:tcPr/>
                </a:tc>
                <a:tc>
                  <a:txBody>
                    <a:bodyPr/>
                    <a:lstStyle/>
                    <a:p>
                      <a:r>
                        <a:rPr lang="en-US" sz="1000"/>
                        <a:t>06/13/2025 15:01:00</a:t>
                      </a:r>
                    </a:p>
                  </a:txBody>
                  <a:tcPr/>
                </a:tc>
                <a:tc>
                  <a:txBody>
                    <a:bodyPr/>
                    <a:lstStyle/>
                    <a:p>
                      <a:r>
                        <a:rPr lang="en-US" sz="1000"/>
                        <a:t>15</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0.0009 %</a:t>
                      </a:r>
                    </a:p>
                  </a:txBody>
                  <a:tcPr/>
                </a:tc>
                <a:tc>
                  <a:txBody>
                    <a:bodyPr/>
                    <a:lstStyle/>
                    <a:p>
                      <a:r>
                        <a:rPr lang="en-US" sz="1000"/>
                        <a:t>Video</a:t>
                      </a:r>
                    </a:p>
                  </a:txBody>
                  <a:tcPr/>
                </a:tc>
                <a:tc>
                  <a:txBody>
                    <a:bodyPr/>
                    <a:lstStyle/>
                    <a:p>
                      <a:r>
                        <a:rPr lang="en-US" sz="1000"/>
                        <a:t>No</a:t>
                      </a:r>
                    </a:p>
                  </a:txBody>
                  <a:tcPr/>
                </a:tc>
                <a:extLst>
                  <a:ext uri="{0D108BD9-81ED-4DB2-BD59-A6C34878D82A}">
                    <a16:rowId xmlns:a16="http://schemas.microsoft.com/office/drawing/2014/main" val="2995631348"/>
                  </a:ext>
                </a:extLst>
              </a:tr>
              <a:tr h="370840">
                <a:tc>
                  <a:txBody>
                    <a:bodyPr/>
                    <a:lstStyle/>
                    <a:p>
                      <a:r>
                        <a:rPr lang="en-US" sz="1000"/>
                        <a:t>05/13/2025 14:17:00</a:t>
                      </a:r>
                    </a:p>
                  </a:txBody>
                  <a:tcPr/>
                </a:tc>
                <a:tc>
                  <a:txBody>
                    <a:bodyPr/>
                    <a:lstStyle/>
                    <a:p>
                      <a:r>
                        <a:rPr lang="en-US" sz="1000"/>
                        <a:t>05/13/2025 14:17:00</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0.0005 %</a:t>
                      </a:r>
                    </a:p>
                  </a:txBody>
                  <a:tcPr/>
                </a:tc>
                <a:tc>
                  <a:txBody>
                    <a:bodyPr/>
                    <a:lstStyle/>
                    <a:p>
                      <a:r>
                        <a:rPr lang="en-US" sz="1000"/>
                        <a:t>Photo</a:t>
                      </a:r>
                    </a:p>
                  </a:txBody>
                  <a:tcPr/>
                </a:tc>
                <a:tc>
                  <a:txBody>
                    <a:bodyPr/>
                    <a:lstStyle/>
                    <a:p>
                      <a:r>
                        <a:rPr lang="en-US" sz="1000"/>
                        <a:t>No</a:t>
                      </a:r>
                    </a:p>
                  </a:txBody>
                  <a:tcPr/>
                </a:tc>
                <a:extLst>
                  <a:ext uri="{0D108BD9-81ED-4DB2-BD59-A6C34878D82A}">
                    <a16:rowId xmlns:a16="http://schemas.microsoft.com/office/drawing/2014/main" val="2610103942"/>
                  </a:ext>
                </a:extLst>
              </a:tr>
              <a:tr h="370840">
                <a:tc>
                  <a:txBody>
                    <a:bodyPr/>
                    <a:lstStyle/>
                    <a:p>
                      <a:r>
                        <a:rPr lang="en-US" sz="1000"/>
                        <a:t>05/06/2025 08:50:52</a:t>
                      </a:r>
                    </a:p>
                  </a:txBody>
                  <a:tcPr/>
                </a:tc>
                <a:tc>
                  <a:txBody>
                    <a:bodyPr/>
                    <a:lstStyle/>
                    <a:p>
                      <a:r>
                        <a:rPr lang="en-US" sz="1000"/>
                        <a:t>05/06/2025 08:50:52</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0.0002 %</a:t>
                      </a:r>
                    </a:p>
                  </a:txBody>
                  <a:tcPr/>
                </a:tc>
                <a:tc>
                  <a:txBody>
                    <a:bodyPr/>
                    <a:lstStyle/>
                    <a:p>
                      <a:r>
                        <a:rPr lang="en-US" sz="1000"/>
                        <a:t>Photo</a:t>
                      </a:r>
                    </a:p>
                  </a:txBody>
                  <a:tcPr/>
                </a:tc>
                <a:tc>
                  <a:txBody>
                    <a:bodyPr/>
                    <a:lstStyle/>
                    <a:p>
                      <a:r>
                        <a:rPr lang="en-US" sz="1000"/>
                        <a:t>No</a:t>
                      </a:r>
                    </a:p>
                  </a:txBody>
                  <a:tcPr/>
                </a:tc>
                <a:extLst>
                  <a:ext uri="{0D108BD9-81ED-4DB2-BD59-A6C34878D82A}">
                    <a16:rowId xmlns:a16="http://schemas.microsoft.com/office/drawing/2014/main" val="3803928691"/>
                  </a:ext>
                </a:extLst>
              </a:tr>
              <a:tr h="370840">
                <a:tc>
                  <a:txBody>
                    <a:bodyPr/>
                    <a:lstStyle/>
                    <a:p>
                      <a:r>
                        <a:rPr lang="en-US" sz="1000"/>
                        <a:t>05/05/2025 07:03:10</a:t>
                      </a:r>
                    </a:p>
                  </a:txBody>
                  <a:tcPr/>
                </a:tc>
                <a:tc>
                  <a:txBody>
                    <a:bodyPr/>
                    <a:lstStyle/>
                    <a:p>
                      <a:r>
                        <a:rPr lang="en-US" sz="1000"/>
                        <a:t>05/05/2025 07:03:10</a:t>
                      </a:r>
                    </a:p>
                  </a:txBody>
                  <a:tcPr/>
                </a:tc>
                <a:tc>
                  <a:txBody>
                    <a:bodyPr/>
                    <a:lstStyle/>
                    <a:p>
                      <a:r>
                        <a:rPr lang="en-US" sz="1000"/>
                        <a:t>113</a:t>
                      </a:r>
                    </a:p>
                  </a:txBody>
                  <a:tcPr/>
                </a:tc>
                <a:tc>
                  <a:txBody>
                    <a:bodyPr/>
                    <a:lstStyle/>
                    <a:p>
                      <a:r>
                        <a:rPr lang="en-US" sz="1000"/>
                        <a:t>103</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0.0067 %</a:t>
                      </a:r>
                    </a:p>
                  </a:txBody>
                  <a:tcPr/>
                </a:tc>
                <a:tc>
                  <a:txBody>
                    <a:bodyPr/>
                    <a:lstStyle/>
                    <a:p>
                      <a:r>
                        <a:rPr lang="en-US" sz="1000"/>
                        <a:t>Photo</a:t>
                      </a:r>
                    </a:p>
                  </a:txBody>
                  <a:tcPr/>
                </a:tc>
                <a:tc>
                  <a:txBody>
                    <a:bodyPr/>
                    <a:lstStyle/>
                    <a:p>
                      <a:r>
                        <a:rPr lang="en-US" sz="1000"/>
                        <a:t>No</a:t>
                      </a:r>
                    </a:p>
                  </a:txBody>
                  <a:tcPr/>
                </a:tc>
                <a:extLst>
                  <a:ext uri="{0D108BD9-81ED-4DB2-BD59-A6C34878D82A}">
                    <a16:rowId xmlns:a16="http://schemas.microsoft.com/office/drawing/2014/main" val="4183333100"/>
                  </a:ext>
                </a:extLst>
              </a:tr>
              <a:tr h="370840">
                <a:tc>
                  <a:txBody>
                    <a:bodyPr/>
                    <a:lstStyle/>
                    <a:p>
                      <a:r>
                        <a:rPr lang="en-US" sz="1000"/>
                        <a:t>05/04/2025 05:47:11</a:t>
                      </a:r>
                    </a:p>
                  </a:txBody>
                  <a:tcPr/>
                </a:tc>
                <a:tc>
                  <a:txBody>
                    <a:bodyPr/>
                    <a:lstStyle/>
                    <a:p>
                      <a:r>
                        <a:rPr lang="en-US" sz="1000"/>
                        <a:t>05/04/2025 05:47:11</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0.0002 %</a:t>
                      </a:r>
                    </a:p>
                  </a:txBody>
                  <a:tcPr/>
                </a:tc>
                <a:tc>
                  <a:txBody>
                    <a:bodyPr/>
                    <a:lstStyle/>
                    <a:p>
                      <a:r>
                        <a:rPr lang="en-US" sz="1000"/>
                        <a:t>Album</a:t>
                      </a:r>
                    </a:p>
                  </a:txBody>
                  <a:tcPr/>
                </a:tc>
                <a:tc>
                  <a:txBody>
                    <a:bodyPr/>
                    <a:lstStyle/>
                    <a:p>
                      <a:r>
                        <a:rPr lang="en-US" sz="1000"/>
                        <a:t>No</a:t>
                      </a:r>
                    </a:p>
                  </a:txBody>
                  <a:tcPr/>
                </a:tc>
                <a:extLst>
                  <a:ext uri="{0D108BD9-81ED-4DB2-BD59-A6C34878D82A}">
                    <a16:rowId xmlns:a16="http://schemas.microsoft.com/office/drawing/2014/main" val="276460884"/>
                  </a:ext>
                </a:extLst>
              </a:tr>
            </a:tbl>
          </a:graphicData>
        </a:graphic>
      </p:graphicFrame>
      <p:sp>
        <p:nvSpPr>
          <p:cNvPr id="4" name="Text Placeholder 3">
            <a:extLst>
              <a:ext uri="{FF2B5EF4-FFF2-40B4-BE49-F238E27FC236}">
                <a16:creationId xmlns:a16="http://schemas.microsoft.com/office/drawing/2014/main" id="{F070F8E0-177F-4EDD-B4B3-209EA589CA48}"/>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54417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5298D-9833-4BA4-BA96-CDACB62381F0}"/>
              </a:ext>
            </a:extLst>
          </p:cNvPr>
          <p:cNvSpPr>
            <a:spLocks noGrp="1"/>
          </p:cNvSpPr>
          <p:nvPr>
            <p:ph type="title"/>
          </p:nvPr>
        </p:nvSpPr>
        <p:spPr/>
        <p:txBody>
          <a:bodyPr/>
          <a:lstStyle/>
          <a:p>
            <a:r>
              <a:rPr lang="en-US"/>
              <a:t>Facebook Key Metrics Table | 10 groups and 33 profiles - 1 of 2</a:t>
            </a:r>
          </a:p>
        </p:txBody>
      </p:sp>
      <p:graphicFrame>
        <p:nvGraphicFramePr>
          <p:cNvPr id="5" name="Table Placeholder 4">
            <a:extLst>
              <a:ext uri="{FF2B5EF4-FFF2-40B4-BE49-F238E27FC236}">
                <a16:creationId xmlns:a16="http://schemas.microsoft.com/office/drawing/2014/main" id="{29801345-A5A6-4075-B70E-294B7624D0B5}"/>
              </a:ext>
            </a:extLst>
          </p:cNvPr>
          <p:cNvGraphicFramePr>
            <a:graphicFrameLocks noGrp="1"/>
          </p:cNvGraphicFramePr>
          <p:nvPr>
            <p:ph type="tbl" sz="quarter" idx="13"/>
            <p:extLst>
              <p:ext uri="{D42A27DB-BD31-4B8C-83A1-F6EECF244321}">
                <p14:modId xmlns:p14="http://schemas.microsoft.com/office/powerpoint/2010/main" val="1421831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087475533"/>
                    </a:ext>
                  </a:extLst>
                </a:gridCol>
                <a:gridCol w="740665">
                  <a:extLst>
                    <a:ext uri="{9D8B030D-6E8A-4147-A177-3AD203B41FA5}">
                      <a16:colId xmlns:a16="http://schemas.microsoft.com/office/drawing/2014/main" val="3217136777"/>
                    </a:ext>
                  </a:extLst>
                </a:gridCol>
                <a:gridCol w="411480">
                  <a:extLst>
                    <a:ext uri="{9D8B030D-6E8A-4147-A177-3AD203B41FA5}">
                      <a16:colId xmlns:a16="http://schemas.microsoft.com/office/drawing/2014/main" val="3576498462"/>
                    </a:ext>
                  </a:extLst>
                </a:gridCol>
                <a:gridCol w="740665">
                  <a:extLst>
                    <a:ext uri="{9D8B030D-6E8A-4147-A177-3AD203B41FA5}">
                      <a16:colId xmlns:a16="http://schemas.microsoft.com/office/drawing/2014/main" val="2902145983"/>
                    </a:ext>
                  </a:extLst>
                </a:gridCol>
                <a:gridCol w="411480">
                  <a:extLst>
                    <a:ext uri="{9D8B030D-6E8A-4147-A177-3AD203B41FA5}">
                      <a16:colId xmlns:a16="http://schemas.microsoft.com/office/drawing/2014/main" val="3693611015"/>
                    </a:ext>
                  </a:extLst>
                </a:gridCol>
                <a:gridCol w="411480">
                  <a:extLst>
                    <a:ext uri="{9D8B030D-6E8A-4147-A177-3AD203B41FA5}">
                      <a16:colId xmlns:a16="http://schemas.microsoft.com/office/drawing/2014/main" val="806867352"/>
                    </a:ext>
                  </a:extLst>
                </a:gridCol>
                <a:gridCol w="411480">
                  <a:extLst>
                    <a:ext uri="{9D8B030D-6E8A-4147-A177-3AD203B41FA5}">
                      <a16:colId xmlns:a16="http://schemas.microsoft.com/office/drawing/2014/main" val="697774817"/>
                    </a:ext>
                  </a:extLst>
                </a:gridCol>
                <a:gridCol w="411480">
                  <a:extLst>
                    <a:ext uri="{9D8B030D-6E8A-4147-A177-3AD203B41FA5}">
                      <a16:colId xmlns:a16="http://schemas.microsoft.com/office/drawing/2014/main" val="274784108"/>
                    </a:ext>
                  </a:extLst>
                </a:gridCol>
                <a:gridCol w="411480">
                  <a:extLst>
                    <a:ext uri="{9D8B030D-6E8A-4147-A177-3AD203B41FA5}">
                      <a16:colId xmlns:a16="http://schemas.microsoft.com/office/drawing/2014/main" val="3477456743"/>
                    </a:ext>
                  </a:extLst>
                </a:gridCol>
                <a:gridCol w="411480">
                  <a:extLst>
                    <a:ext uri="{9D8B030D-6E8A-4147-A177-3AD203B41FA5}">
                      <a16:colId xmlns:a16="http://schemas.microsoft.com/office/drawing/2014/main" val="519969865"/>
                    </a:ext>
                  </a:extLst>
                </a:gridCol>
                <a:gridCol w="411480">
                  <a:extLst>
                    <a:ext uri="{9D8B030D-6E8A-4147-A177-3AD203B41FA5}">
                      <a16:colId xmlns:a16="http://schemas.microsoft.com/office/drawing/2014/main" val="3093066321"/>
                    </a:ext>
                  </a:extLst>
                </a:gridCol>
                <a:gridCol w="411480">
                  <a:extLst>
                    <a:ext uri="{9D8B030D-6E8A-4147-A177-3AD203B41FA5}">
                      <a16:colId xmlns:a16="http://schemas.microsoft.com/office/drawing/2014/main" val="3504484712"/>
                    </a:ext>
                  </a:extLst>
                </a:gridCol>
                <a:gridCol w="411480">
                  <a:extLst>
                    <a:ext uri="{9D8B030D-6E8A-4147-A177-3AD203B41FA5}">
                      <a16:colId xmlns:a16="http://schemas.microsoft.com/office/drawing/2014/main" val="3469969939"/>
                    </a:ext>
                  </a:extLst>
                </a:gridCol>
                <a:gridCol w="411480">
                  <a:extLst>
                    <a:ext uri="{9D8B030D-6E8A-4147-A177-3AD203B41FA5}">
                      <a16:colId xmlns:a16="http://schemas.microsoft.com/office/drawing/2014/main" val="1630565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111694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4779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ASPAC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9353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2046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7500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15748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CZ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1778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16469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029059253"/>
                  </a:ext>
                </a:extLst>
              </a:tr>
            </a:tbl>
          </a:graphicData>
        </a:graphic>
      </p:graphicFrame>
      <p:sp>
        <p:nvSpPr>
          <p:cNvPr id="4" name="Text Placeholder 3">
            <a:extLst>
              <a:ext uri="{FF2B5EF4-FFF2-40B4-BE49-F238E27FC236}">
                <a16:creationId xmlns:a16="http://schemas.microsoft.com/office/drawing/2014/main" id="{2B602602-3D3E-4D5D-A9C9-296411AD266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680219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FE8F0-CC25-4832-9167-72460D42455D}"/>
              </a:ext>
            </a:extLst>
          </p:cNvPr>
          <p:cNvSpPr>
            <a:spLocks noGrp="1"/>
          </p:cNvSpPr>
          <p:nvPr>
            <p:ph type="title"/>
          </p:nvPr>
        </p:nvSpPr>
        <p:spPr/>
        <p:txBody>
          <a:bodyPr/>
          <a:lstStyle/>
          <a:p>
            <a:r>
              <a:rPr lang="en-US"/>
              <a:t>Facebook Key Metrics Table | 10 groups and 33 profiles - 2 of 2</a:t>
            </a:r>
          </a:p>
        </p:txBody>
      </p:sp>
      <p:graphicFrame>
        <p:nvGraphicFramePr>
          <p:cNvPr id="5" name="Table Placeholder 4">
            <a:extLst>
              <a:ext uri="{FF2B5EF4-FFF2-40B4-BE49-F238E27FC236}">
                <a16:creationId xmlns:a16="http://schemas.microsoft.com/office/drawing/2014/main" id="{6BA5BA76-9CDE-48B8-AAB8-E91CD8338F3B}"/>
              </a:ext>
            </a:extLst>
          </p:cNvPr>
          <p:cNvGraphicFramePr>
            <a:graphicFrameLocks noGrp="1"/>
          </p:cNvGraphicFramePr>
          <p:nvPr>
            <p:ph type="tbl" sz="quarter" idx="13"/>
            <p:extLst>
              <p:ext uri="{D42A27DB-BD31-4B8C-83A1-F6EECF244321}">
                <p14:modId xmlns:p14="http://schemas.microsoft.com/office/powerpoint/2010/main" val="48569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073695954"/>
                    </a:ext>
                  </a:extLst>
                </a:gridCol>
                <a:gridCol w="740665">
                  <a:extLst>
                    <a:ext uri="{9D8B030D-6E8A-4147-A177-3AD203B41FA5}">
                      <a16:colId xmlns:a16="http://schemas.microsoft.com/office/drawing/2014/main" val="1134704513"/>
                    </a:ext>
                  </a:extLst>
                </a:gridCol>
                <a:gridCol w="411480">
                  <a:extLst>
                    <a:ext uri="{9D8B030D-6E8A-4147-A177-3AD203B41FA5}">
                      <a16:colId xmlns:a16="http://schemas.microsoft.com/office/drawing/2014/main" val="1210008432"/>
                    </a:ext>
                  </a:extLst>
                </a:gridCol>
                <a:gridCol w="740665">
                  <a:extLst>
                    <a:ext uri="{9D8B030D-6E8A-4147-A177-3AD203B41FA5}">
                      <a16:colId xmlns:a16="http://schemas.microsoft.com/office/drawing/2014/main" val="308280526"/>
                    </a:ext>
                  </a:extLst>
                </a:gridCol>
                <a:gridCol w="411480">
                  <a:extLst>
                    <a:ext uri="{9D8B030D-6E8A-4147-A177-3AD203B41FA5}">
                      <a16:colId xmlns:a16="http://schemas.microsoft.com/office/drawing/2014/main" val="728210159"/>
                    </a:ext>
                  </a:extLst>
                </a:gridCol>
                <a:gridCol w="411480">
                  <a:extLst>
                    <a:ext uri="{9D8B030D-6E8A-4147-A177-3AD203B41FA5}">
                      <a16:colId xmlns:a16="http://schemas.microsoft.com/office/drawing/2014/main" val="2606854691"/>
                    </a:ext>
                  </a:extLst>
                </a:gridCol>
                <a:gridCol w="411480">
                  <a:extLst>
                    <a:ext uri="{9D8B030D-6E8A-4147-A177-3AD203B41FA5}">
                      <a16:colId xmlns:a16="http://schemas.microsoft.com/office/drawing/2014/main" val="3219997468"/>
                    </a:ext>
                  </a:extLst>
                </a:gridCol>
                <a:gridCol w="411480">
                  <a:extLst>
                    <a:ext uri="{9D8B030D-6E8A-4147-A177-3AD203B41FA5}">
                      <a16:colId xmlns:a16="http://schemas.microsoft.com/office/drawing/2014/main" val="1886817370"/>
                    </a:ext>
                  </a:extLst>
                </a:gridCol>
                <a:gridCol w="411480">
                  <a:extLst>
                    <a:ext uri="{9D8B030D-6E8A-4147-A177-3AD203B41FA5}">
                      <a16:colId xmlns:a16="http://schemas.microsoft.com/office/drawing/2014/main" val="2618745470"/>
                    </a:ext>
                  </a:extLst>
                </a:gridCol>
                <a:gridCol w="411480">
                  <a:extLst>
                    <a:ext uri="{9D8B030D-6E8A-4147-A177-3AD203B41FA5}">
                      <a16:colId xmlns:a16="http://schemas.microsoft.com/office/drawing/2014/main" val="3636835815"/>
                    </a:ext>
                  </a:extLst>
                </a:gridCol>
                <a:gridCol w="411480">
                  <a:extLst>
                    <a:ext uri="{9D8B030D-6E8A-4147-A177-3AD203B41FA5}">
                      <a16:colId xmlns:a16="http://schemas.microsoft.com/office/drawing/2014/main" val="3701865099"/>
                    </a:ext>
                  </a:extLst>
                </a:gridCol>
                <a:gridCol w="411480">
                  <a:extLst>
                    <a:ext uri="{9D8B030D-6E8A-4147-A177-3AD203B41FA5}">
                      <a16:colId xmlns:a16="http://schemas.microsoft.com/office/drawing/2014/main" val="2565549903"/>
                    </a:ext>
                  </a:extLst>
                </a:gridCol>
                <a:gridCol w="411480">
                  <a:extLst>
                    <a:ext uri="{9D8B030D-6E8A-4147-A177-3AD203B41FA5}">
                      <a16:colId xmlns:a16="http://schemas.microsoft.com/office/drawing/2014/main" val="2030432029"/>
                    </a:ext>
                  </a:extLst>
                </a:gridCol>
                <a:gridCol w="411480">
                  <a:extLst>
                    <a:ext uri="{9D8B030D-6E8A-4147-A177-3AD203B41FA5}">
                      <a16:colId xmlns:a16="http://schemas.microsoft.com/office/drawing/2014/main" val="2622407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extLst>
                  <a:ext uri="{0D108BD9-81ED-4DB2-BD59-A6C34878D82A}">
                    <a16:rowId xmlns:a16="http://schemas.microsoft.com/office/drawing/2014/main" val="266869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39424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Grohe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42634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8371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9483105"/>
                  </a:ext>
                </a:extLst>
              </a:tr>
            </a:tbl>
          </a:graphicData>
        </a:graphic>
      </p:graphicFrame>
      <p:sp>
        <p:nvSpPr>
          <p:cNvPr id="4" name="Text Placeholder 3">
            <a:extLst>
              <a:ext uri="{FF2B5EF4-FFF2-40B4-BE49-F238E27FC236}">
                <a16:creationId xmlns:a16="http://schemas.microsoft.com/office/drawing/2014/main" id="{165B76CC-C119-4DD5-B8CE-BE36BE2B4DE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459349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90C67-827E-45A5-80E1-82F14F57F241}"/>
              </a:ext>
            </a:extLst>
          </p:cNvPr>
          <p:cNvSpPr>
            <a:spLocks noGrp="1"/>
          </p:cNvSpPr>
          <p:nvPr>
            <p:ph type="title"/>
          </p:nvPr>
        </p:nvSpPr>
        <p:spPr/>
        <p:txBody>
          <a:bodyPr/>
          <a:lstStyle/>
          <a:p>
            <a:r>
              <a:rPr lang="en-US"/>
              <a:t>LinkedIn Post Tag Performance | 10 groups and 33 profiles</a:t>
            </a:r>
          </a:p>
        </p:txBody>
      </p:sp>
      <p:graphicFrame>
        <p:nvGraphicFramePr>
          <p:cNvPr id="5" name="Table Placeholder 4">
            <a:extLst>
              <a:ext uri="{FF2B5EF4-FFF2-40B4-BE49-F238E27FC236}">
                <a16:creationId xmlns:a16="http://schemas.microsoft.com/office/drawing/2014/main" id="{70C5D53F-B17C-496E-A712-F0BBDD0C2BD9}"/>
              </a:ext>
            </a:extLst>
          </p:cNvPr>
          <p:cNvGraphicFramePr>
            <a:graphicFrameLocks noGrp="1"/>
          </p:cNvGraphicFramePr>
          <p:nvPr>
            <p:ph type="tbl" sz="quarter" idx="13"/>
            <p:extLst>
              <p:ext uri="{D42A27DB-BD31-4B8C-83A1-F6EECF244321}">
                <p14:modId xmlns:p14="http://schemas.microsoft.com/office/powerpoint/2010/main" val="190546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536685990"/>
                    </a:ext>
                  </a:extLst>
                </a:gridCol>
                <a:gridCol w="493776">
                  <a:extLst>
                    <a:ext uri="{9D8B030D-6E8A-4147-A177-3AD203B41FA5}">
                      <a16:colId xmlns:a16="http://schemas.microsoft.com/office/drawing/2014/main" val="195776431"/>
                    </a:ext>
                  </a:extLst>
                </a:gridCol>
                <a:gridCol w="493776">
                  <a:extLst>
                    <a:ext uri="{9D8B030D-6E8A-4147-A177-3AD203B41FA5}">
                      <a16:colId xmlns:a16="http://schemas.microsoft.com/office/drawing/2014/main" val="2991069633"/>
                    </a:ext>
                  </a:extLst>
                </a:gridCol>
                <a:gridCol w="493776">
                  <a:extLst>
                    <a:ext uri="{9D8B030D-6E8A-4147-A177-3AD203B41FA5}">
                      <a16:colId xmlns:a16="http://schemas.microsoft.com/office/drawing/2014/main" val="2288919261"/>
                    </a:ext>
                  </a:extLst>
                </a:gridCol>
                <a:gridCol w="493776">
                  <a:extLst>
                    <a:ext uri="{9D8B030D-6E8A-4147-A177-3AD203B41FA5}">
                      <a16:colId xmlns:a16="http://schemas.microsoft.com/office/drawing/2014/main" val="1578300427"/>
                    </a:ext>
                  </a:extLst>
                </a:gridCol>
                <a:gridCol w="493776">
                  <a:extLst>
                    <a:ext uri="{9D8B030D-6E8A-4147-A177-3AD203B41FA5}">
                      <a16:colId xmlns:a16="http://schemas.microsoft.com/office/drawing/2014/main" val="1828359257"/>
                    </a:ext>
                  </a:extLst>
                </a:gridCol>
                <a:gridCol w="493776">
                  <a:extLst>
                    <a:ext uri="{9D8B030D-6E8A-4147-A177-3AD203B41FA5}">
                      <a16:colId xmlns:a16="http://schemas.microsoft.com/office/drawing/2014/main" val="238592394"/>
                    </a:ext>
                  </a:extLst>
                </a:gridCol>
                <a:gridCol w="493776">
                  <a:extLst>
                    <a:ext uri="{9D8B030D-6E8A-4147-A177-3AD203B41FA5}">
                      <a16:colId xmlns:a16="http://schemas.microsoft.com/office/drawing/2014/main" val="1025742858"/>
                    </a:ext>
                  </a:extLst>
                </a:gridCol>
                <a:gridCol w="493776">
                  <a:extLst>
                    <a:ext uri="{9D8B030D-6E8A-4147-A177-3AD203B41FA5}">
                      <a16:colId xmlns:a16="http://schemas.microsoft.com/office/drawing/2014/main" val="2647866376"/>
                    </a:ext>
                  </a:extLst>
                </a:gridCol>
                <a:gridCol w="493776">
                  <a:extLst>
                    <a:ext uri="{9D8B030D-6E8A-4147-A177-3AD203B41FA5}">
                      <a16:colId xmlns:a16="http://schemas.microsoft.com/office/drawing/2014/main" val="2728976496"/>
                    </a:ext>
                  </a:extLst>
                </a:gridCol>
                <a:gridCol w="493776">
                  <a:extLst>
                    <a:ext uri="{9D8B030D-6E8A-4147-A177-3AD203B41FA5}">
                      <a16:colId xmlns:a16="http://schemas.microsoft.com/office/drawing/2014/main" val="821594939"/>
                    </a:ext>
                  </a:extLst>
                </a:gridCol>
                <a:gridCol w="493776">
                  <a:extLst>
                    <a:ext uri="{9D8B030D-6E8A-4147-A177-3AD203B41FA5}">
                      <a16:colId xmlns:a16="http://schemas.microsoft.com/office/drawing/2014/main" val="3182900657"/>
                    </a:ext>
                  </a:extLst>
                </a:gridCol>
                <a:gridCol w="493776">
                  <a:extLst>
                    <a:ext uri="{9D8B030D-6E8A-4147-A177-3AD203B41FA5}">
                      <a16:colId xmlns:a16="http://schemas.microsoft.com/office/drawing/2014/main" val="3536036579"/>
                    </a:ext>
                  </a:extLst>
                </a:gridCol>
                <a:gridCol w="493776">
                  <a:extLst>
                    <a:ext uri="{9D8B030D-6E8A-4147-A177-3AD203B41FA5}">
                      <a16:colId xmlns:a16="http://schemas.microsoft.com/office/drawing/2014/main" val="2050260441"/>
                    </a:ext>
                  </a:extLst>
                </a:gridCol>
                <a:gridCol w="493776">
                  <a:extLst>
                    <a:ext uri="{9D8B030D-6E8A-4147-A177-3AD203B41FA5}">
                      <a16:colId xmlns:a16="http://schemas.microsoft.com/office/drawing/2014/main" val="355626421"/>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Clicks (Total)</a:t>
                      </a:r>
                    </a:p>
                  </a:txBody>
                  <a:tcPr/>
                </a:tc>
                <a:tc>
                  <a:txBody>
                    <a:bodyPr/>
                    <a:lstStyle/>
                    <a:p>
                      <a:r>
                        <a:rPr lang="en-US" sz="1000"/>
                        <a:t>Clicks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extLst>
                  <a:ext uri="{0D108BD9-81ED-4DB2-BD59-A6C34878D82A}">
                    <a16:rowId xmlns:a16="http://schemas.microsoft.com/office/drawing/2014/main" val="3005212680"/>
                  </a:ext>
                </a:extLst>
              </a:tr>
              <a:tr h="370840">
                <a:tc>
                  <a:txBody>
                    <a:bodyPr/>
                    <a:lstStyle/>
                    <a:p>
                      <a:r>
                        <a:rPr lang="en-US" sz="1000"/>
                        <a:t>Aqua Intelligence</a:t>
                      </a:r>
                    </a:p>
                  </a:txBody>
                  <a:tcPr/>
                </a:tc>
                <a:tc>
                  <a:txBody>
                    <a:bodyPr/>
                    <a:lstStyle/>
                    <a:p>
                      <a:r>
                        <a:rPr lang="en-US" sz="1000"/>
                        <a:t>6</a:t>
                      </a:r>
                    </a:p>
                  </a:txBody>
                  <a:tcPr/>
                </a:tc>
                <a:tc>
                  <a:txBody>
                    <a:bodyPr/>
                    <a:lstStyle/>
                    <a:p>
                      <a:r>
                        <a:rPr lang="en-US" sz="1000"/>
                        <a:t>1572</a:t>
                      </a:r>
                    </a:p>
                  </a:txBody>
                  <a:tcPr/>
                </a:tc>
                <a:tc>
                  <a:txBody>
                    <a:bodyPr/>
                    <a:lstStyle/>
                    <a:p>
                      <a:r>
                        <a:rPr lang="en-US" sz="1000"/>
                        <a:t>262</a:t>
                      </a:r>
                    </a:p>
                  </a:txBody>
                  <a:tcPr/>
                </a:tc>
                <a:tc>
                  <a:txBody>
                    <a:bodyPr/>
                    <a:lstStyle/>
                    <a:p>
                      <a:r>
                        <a:rPr lang="en-US" sz="1000"/>
                        <a:t>41</a:t>
                      </a:r>
                    </a:p>
                  </a:txBody>
                  <a:tcPr/>
                </a:tc>
                <a:tc>
                  <a:txBody>
                    <a:bodyPr/>
                    <a:lstStyle/>
                    <a:p>
                      <a:r>
                        <a:rPr lang="en-US" sz="1000"/>
                        <a:t>6.8333333333333</a:t>
                      </a:r>
                    </a:p>
                  </a:txBody>
                  <a:tcPr/>
                </a:tc>
                <a:tc>
                  <a:txBody>
                    <a:bodyPr/>
                    <a:lstStyle/>
                    <a:p>
                      <a:r>
                        <a:rPr lang="en-US" sz="1000"/>
                        <a:t>149</a:t>
                      </a:r>
                    </a:p>
                  </a:txBody>
                  <a:tcPr/>
                </a:tc>
                <a:tc>
                  <a:txBody>
                    <a:bodyPr/>
                    <a:lstStyle/>
                    <a:p>
                      <a:r>
                        <a:rPr lang="en-US" sz="1000"/>
                        <a:t>24.833333333333</a:t>
                      </a:r>
                    </a:p>
                  </a:txBody>
                  <a:tcPr/>
                </a:tc>
                <a:tc>
                  <a:txBody>
                    <a:bodyPr/>
                    <a:lstStyle/>
                    <a:p>
                      <a:r>
                        <a:rPr lang="en-US" sz="1000"/>
                        <a:t>8150</a:t>
                      </a:r>
                    </a:p>
                  </a:txBody>
                  <a:tcPr/>
                </a:tc>
                <a:tc>
                  <a:txBody>
                    <a:bodyPr/>
                    <a:lstStyle/>
                    <a:p>
                      <a:r>
                        <a:rPr lang="en-US" sz="1000"/>
                        <a:t>1358.3333333333</a:t>
                      </a:r>
                    </a:p>
                  </a:txBody>
                  <a:tcPr/>
                </a:tc>
                <a:tc>
                  <a:txBody>
                    <a:bodyPr/>
                    <a:lstStyle/>
                    <a:p>
                      <a:r>
                        <a:rPr lang="en-US" sz="1000"/>
                        <a:t>65159</a:t>
                      </a:r>
                    </a:p>
                  </a:txBody>
                  <a:tcPr/>
                </a:tc>
                <a:tc>
                  <a:txBody>
                    <a:bodyPr/>
                    <a:lstStyle/>
                    <a:p>
                      <a:r>
                        <a:rPr lang="en-US" sz="1000"/>
                        <a:t>10859.833333333</a:t>
                      </a:r>
                    </a:p>
                  </a:txBody>
                  <a:tcPr/>
                </a:tc>
                <a:tc>
                  <a:txBody>
                    <a:bodyPr/>
                    <a:lstStyle/>
                    <a:p>
                      <a:r>
                        <a:rPr lang="en-US" sz="1000"/>
                        <a:t>16.8805487957 %</a:t>
                      </a:r>
                    </a:p>
                  </a:txBody>
                  <a:tcPr/>
                </a:tc>
                <a:tc>
                  <a:txBody>
                    <a:bodyPr/>
                    <a:lstStyle/>
                    <a:p>
                      <a:r>
                        <a:rPr lang="en-US" sz="1000"/>
                        <a:t>15314</a:t>
                      </a:r>
                    </a:p>
                  </a:txBody>
                  <a:tcPr/>
                </a:tc>
                <a:tc>
                  <a:txBody>
                    <a:bodyPr/>
                    <a:lstStyle/>
                    <a:p>
                      <a:r>
                        <a:rPr lang="en-US" sz="1000"/>
                        <a:t>5104.6666666667</a:t>
                      </a:r>
                    </a:p>
                  </a:txBody>
                  <a:tcPr/>
                </a:tc>
                <a:extLst>
                  <a:ext uri="{0D108BD9-81ED-4DB2-BD59-A6C34878D82A}">
                    <a16:rowId xmlns:a16="http://schemas.microsoft.com/office/drawing/2014/main" val="608017581"/>
                  </a:ext>
                </a:extLst>
              </a:tr>
            </a:tbl>
          </a:graphicData>
        </a:graphic>
      </p:graphicFrame>
      <p:sp>
        <p:nvSpPr>
          <p:cNvPr id="4" name="Text Placeholder 3">
            <a:extLst>
              <a:ext uri="{FF2B5EF4-FFF2-40B4-BE49-F238E27FC236}">
                <a16:creationId xmlns:a16="http://schemas.microsoft.com/office/drawing/2014/main" id="{E37CC2BA-0E6A-4EE4-8F48-72FB11A9A675}"/>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054326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9FFF8-C514-4107-B543-C1FCD9650155}"/>
              </a:ext>
            </a:extLst>
          </p:cNvPr>
          <p:cNvSpPr>
            <a:spLocks noGrp="1"/>
          </p:cNvSpPr>
          <p:nvPr>
            <p:ph type="title"/>
          </p:nvPr>
        </p:nvSpPr>
        <p:spPr/>
        <p:txBody>
          <a:bodyPr/>
          <a:lstStyle/>
          <a:p>
            <a:r>
              <a:rPr lang="en-US"/>
              <a:t>LinkedIn Posts Table | 10 groups and 33 profiles</a:t>
            </a:r>
          </a:p>
        </p:txBody>
      </p:sp>
      <p:graphicFrame>
        <p:nvGraphicFramePr>
          <p:cNvPr id="5" name="Table Placeholder 4">
            <a:extLst>
              <a:ext uri="{FF2B5EF4-FFF2-40B4-BE49-F238E27FC236}">
                <a16:creationId xmlns:a16="http://schemas.microsoft.com/office/drawing/2014/main" id="{46B5575F-7986-4360-83C3-6031A43126DC}"/>
              </a:ext>
            </a:extLst>
          </p:cNvPr>
          <p:cNvGraphicFramePr>
            <a:graphicFrameLocks noGrp="1"/>
          </p:cNvGraphicFramePr>
          <p:nvPr>
            <p:ph type="tbl" sz="quarter" idx="13"/>
            <p:extLst>
              <p:ext uri="{D42A27DB-BD31-4B8C-83A1-F6EECF244321}">
                <p14:modId xmlns:p14="http://schemas.microsoft.com/office/powerpoint/2010/main" val="2283631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98121280"/>
                    </a:ext>
                  </a:extLst>
                </a:gridCol>
                <a:gridCol w="740664">
                  <a:extLst>
                    <a:ext uri="{9D8B030D-6E8A-4147-A177-3AD203B41FA5}">
                      <a16:colId xmlns:a16="http://schemas.microsoft.com/office/drawing/2014/main" val="3398664524"/>
                    </a:ext>
                  </a:extLst>
                </a:gridCol>
                <a:gridCol w="1399032">
                  <a:extLst>
                    <a:ext uri="{9D8B030D-6E8A-4147-A177-3AD203B41FA5}">
                      <a16:colId xmlns:a16="http://schemas.microsoft.com/office/drawing/2014/main" val="1737964111"/>
                    </a:ext>
                  </a:extLst>
                </a:gridCol>
                <a:gridCol w="493776">
                  <a:extLst>
                    <a:ext uri="{9D8B030D-6E8A-4147-A177-3AD203B41FA5}">
                      <a16:colId xmlns:a16="http://schemas.microsoft.com/office/drawing/2014/main" val="1564018582"/>
                    </a:ext>
                  </a:extLst>
                </a:gridCol>
                <a:gridCol w="493776">
                  <a:extLst>
                    <a:ext uri="{9D8B030D-6E8A-4147-A177-3AD203B41FA5}">
                      <a16:colId xmlns:a16="http://schemas.microsoft.com/office/drawing/2014/main" val="3937282996"/>
                    </a:ext>
                  </a:extLst>
                </a:gridCol>
                <a:gridCol w="493776">
                  <a:extLst>
                    <a:ext uri="{9D8B030D-6E8A-4147-A177-3AD203B41FA5}">
                      <a16:colId xmlns:a16="http://schemas.microsoft.com/office/drawing/2014/main" val="657731718"/>
                    </a:ext>
                  </a:extLst>
                </a:gridCol>
                <a:gridCol w="493776">
                  <a:extLst>
                    <a:ext uri="{9D8B030D-6E8A-4147-A177-3AD203B41FA5}">
                      <a16:colId xmlns:a16="http://schemas.microsoft.com/office/drawing/2014/main" val="3013246670"/>
                    </a:ext>
                  </a:extLst>
                </a:gridCol>
                <a:gridCol w="493776">
                  <a:extLst>
                    <a:ext uri="{9D8B030D-6E8A-4147-A177-3AD203B41FA5}">
                      <a16:colId xmlns:a16="http://schemas.microsoft.com/office/drawing/2014/main" val="272917109"/>
                    </a:ext>
                  </a:extLst>
                </a:gridCol>
                <a:gridCol w="493776">
                  <a:extLst>
                    <a:ext uri="{9D8B030D-6E8A-4147-A177-3AD203B41FA5}">
                      <a16:colId xmlns:a16="http://schemas.microsoft.com/office/drawing/2014/main" val="2919346832"/>
                    </a:ext>
                  </a:extLst>
                </a:gridCol>
                <a:gridCol w="493776">
                  <a:extLst>
                    <a:ext uri="{9D8B030D-6E8A-4147-A177-3AD203B41FA5}">
                      <a16:colId xmlns:a16="http://schemas.microsoft.com/office/drawing/2014/main" val="101327378"/>
                    </a:ext>
                  </a:extLst>
                </a:gridCol>
                <a:gridCol w="493776">
                  <a:extLst>
                    <a:ext uri="{9D8B030D-6E8A-4147-A177-3AD203B41FA5}">
                      <a16:colId xmlns:a16="http://schemas.microsoft.com/office/drawing/2014/main" val="2552125684"/>
                    </a:ext>
                  </a:extLst>
                </a:gridCol>
                <a:gridCol w="493776">
                  <a:extLst>
                    <a:ext uri="{9D8B030D-6E8A-4147-A177-3AD203B41FA5}">
                      <a16:colId xmlns:a16="http://schemas.microsoft.com/office/drawing/2014/main" val="1678144577"/>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Tags</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470448063"/>
                  </a:ext>
                </a:extLst>
              </a:tr>
              <a:tr h="370840">
                <a:tc>
                  <a:txBody>
                    <a:bodyPr/>
                    <a:lstStyle/>
                    <a:p>
                      <a:r>
                        <a:rPr lang="en-US" sz="1000"/>
                        <a:t>09/30/2025 01:23:41</a:t>
                      </a:r>
                    </a:p>
                  </a:txBody>
                  <a:tcPr/>
                </a:tc>
                <a:tc>
                  <a:txBody>
                    <a:bodyPr/>
                    <a:lstStyle/>
                    <a:p>
                      <a:r>
                        <a:rPr lang="en-US" sz="1000"/>
                        <a:t>09/30/2025 01:23:41</a:t>
                      </a:r>
                    </a:p>
                  </a:txBody>
                  <a:tcPr/>
                </a:tc>
                <a:tc>
                  <a:txBody>
                    <a:bodyPr/>
                    <a:lstStyle/>
                    <a:p>
                      <a:r>
                        <a:rPr lang="en-US" sz="1000"/>
                        <a:t>Aqua Intelligence</a:t>
                      </a:r>
                    </a:p>
                  </a:txBody>
                  <a:tcPr/>
                </a:tc>
                <a:tc>
                  <a:txBody>
                    <a:bodyPr/>
                    <a:lstStyle/>
                    <a:p>
                      <a:r>
                        <a:rPr lang="en-US" sz="1000"/>
                        <a:t>Video</a:t>
                      </a:r>
                    </a:p>
                  </a:txBody>
                  <a:tcPr/>
                </a:tc>
                <a:tc>
                  <a:txBody>
                    <a:bodyPr/>
                    <a:lstStyle/>
                    <a:p>
                      <a:r>
                        <a:rPr lang="en-US" sz="1000"/>
                        <a:t>118</a:t>
                      </a:r>
                    </a:p>
                  </a:txBody>
                  <a:tcPr/>
                </a:tc>
                <a:tc>
                  <a:txBody>
                    <a:bodyPr/>
                    <a:lstStyle/>
                    <a:p>
                      <a:r>
                        <a:rPr lang="en-US" sz="1000"/>
                        <a:t>0</a:t>
                      </a:r>
                    </a:p>
                  </a:txBody>
                  <a:tcPr/>
                </a:tc>
                <a:tc>
                  <a:txBody>
                    <a:bodyPr/>
                    <a:lstStyle/>
                    <a:p>
                      <a:r>
                        <a:rPr lang="en-US" sz="1000"/>
                        <a:t>23</a:t>
                      </a:r>
                    </a:p>
                  </a:txBody>
                  <a:tcPr/>
                </a:tc>
                <a:tc>
                  <a:txBody>
                    <a:bodyPr/>
                    <a:lstStyle/>
                    <a:p>
                      <a:r>
                        <a:rPr lang="en-US" sz="1000"/>
                        <a:t>112</a:t>
                      </a:r>
                    </a:p>
                  </a:txBody>
                  <a:tcPr/>
                </a:tc>
                <a:tc>
                  <a:txBody>
                    <a:bodyPr/>
                    <a:lstStyle/>
                    <a:p>
                      <a:r>
                        <a:rPr lang="en-US" sz="1000"/>
                        <a:t>8.1 %</a:t>
                      </a:r>
                    </a:p>
                  </a:txBody>
                  <a:tcPr/>
                </a:tc>
                <a:tc>
                  <a:txBody>
                    <a:bodyPr/>
                    <a:lstStyle/>
                    <a:p>
                      <a:r>
                        <a:rPr lang="en-US" sz="1000"/>
                        <a:t>3124</a:t>
                      </a:r>
                    </a:p>
                  </a:txBody>
                  <a:tcPr/>
                </a:tc>
                <a:tc>
                  <a:txBody>
                    <a:bodyPr/>
                    <a:lstStyle/>
                    <a:p>
                      <a:r>
                        <a:rPr lang="en-US" sz="1000"/>
                        <a:t>1832</a:t>
                      </a:r>
                    </a:p>
                  </a:txBody>
                  <a:tcPr/>
                </a:tc>
                <a:tc>
                  <a:txBody>
                    <a:bodyPr/>
                    <a:lstStyle/>
                    <a:p>
                      <a:r>
                        <a:rPr lang="en-US" sz="1000"/>
                        <a:t>2910</a:t>
                      </a:r>
                    </a:p>
                  </a:txBody>
                  <a:tcPr/>
                </a:tc>
                <a:extLst>
                  <a:ext uri="{0D108BD9-81ED-4DB2-BD59-A6C34878D82A}">
                    <a16:rowId xmlns:a16="http://schemas.microsoft.com/office/drawing/2014/main" val="2355989553"/>
                  </a:ext>
                </a:extLst>
              </a:tr>
              <a:tr h="370840">
                <a:tc>
                  <a:txBody>
                    <a:bodyPr/>
                    <a:lstStyle/>
                    <a:p>
                      <a:r>
                        <a:rPr lang="en-US" sz="1000"/>
                        <a:t>08/24/2025 12:26:22</a:t>
                      </a:r>
                    </a:p>
                  </a:txBody>
                  <a:tcPr/>
                </a:tc>
                <a:tc>
                  <a:txBody>
                    <a:bodyPr/>
                    <a:lstStyle/>
                    <a:p>
                      <a:r>
                        <a:rPr lang="en-US" sz="1000"/>
                        <a:t>08/24/2025 12:26:22</a:t>
                      </a:r>
                    </a:p>
                  </a:txBody>
                  <a:tcPr/>
                </a:tc>
                <a:tc>
                  <a:txBody>
                    <a:bodyPr/>
                    <a:lstStyle/>
                    <a:p>
                      <a:r>
                        <a:rPr lang="en-US" sz="1000"/>
                        <a:t>Purefoam, Aqua Intelligence</a:t>
                      </a:r>
                    </a:p>
                  </a:txBody>
                  <a:tcPr/>
                </a:tc>
                <a:tc>
                  <a:txBody>
                    <a:bodyPr/>
                    <a:lstStyle/>
                    <a:p>
                      <a:r>
                        <a:rPr lang="en-US" sz="1000"/>
                        <a:t>Gallery</a:t>
                      </a:r>
                    </a:p>
                  </a:txBody>
                  <a:tcPr/>
                </a:tc>
                <a:tc>
                  <a:txBody>
                    <a:bodyPr/>
                    <a:lstStyle/>
                    <a:p>
                      <a:r>
                        <a:rPr lang="en-US" sz="1000"/>
                        <a:t>300</a:t>
                      </a:r>
                    </a:p>
                  </a:txBody>
                  <a:tcPr/>
                </a:tc>
                <a:tc>
                  <a:txBody>
                    <a:bodyPr/>
                    <a:lstStyle/>
                    <a:p>
                      <a:r>
                        <a:rPr lang="en-US" sz="1000"/>
                        <a:t>10</a:t>
                      </a:r>
                    </a:p>
                  </a:txBody>
                  <a:tcPr/>
                </a:tc>
                <a:tc>
                  <a:txBody>
                    <a:bodyPr/>
                    <a:lstStyle/>
                    <a:p>
                      <a:r>
                        <a:rPr lang="en-US" sz="1000"/>
                        <a:t>32</a:t>
                      </a:r>
                    </a:p>
                  </a:txBody>
                  <a:tcPr/>
                </a:tc>
                <a:tc>
                  <a:txBody>
                    <a:bodyPr/>
                    <a:lstStyle/>
                    <a:p>
                      <a:r>
                        <a:rPr lang="en-US" sz="1000"/>
                        <a:t>2222</a:t>
                      </a:r>
                    </a:p>
                  </a:txBody>
                  <a:tcPr/>
                </a:tc>
                <a:tc>
                  <a:txBody>
                    <a:bodyPr/>
                    <a:lstStyle/>
                    <a:p>
                      <a:r>
                        <a:rPr lang="en-US" sz="1000"/>
                        <a:t>21.64 %</a:t>
                      </a:r>
                    </a:p>
                  </a:txBody>
                  <a:tcPr/>
                </a:tc>
                <a:tc>
                  <a:txBody>
                    <a:bodyPr/>
                    <a:lstStyle/>
                    <a:p>
                      <a:r>
                        <a:rPr lang="en-US" sz="1000"/>
                        <a:t>11849</a:t>
                      </a:r>
                    </a:p>
                  </a:txBody>
                  <a:tcPr/>
                </a:tc>
                <a:tc>
                  <a:txBody>
                    <a:bodyPr/>
                    <a:lstStyle/>
                    <a:p>
                      <a:r>
                        <a:rPr lang="en-US" sz="1000"/>
                        <a:t>6344</a:t>
                      </a:r>
                    </a:p>
                  </a:txBody>
                  <a:tcPr/>
                </a:tc>
                <a:tc>
                  <a:txBody>
                    <a:bodyPr/>
                    <a:lstStyle/>
                    <a:p>
                      <a:r>
                        <a:rPr lang="en-US" sz="1000"/>
                        <a:t>n/a</a:t>
                      </a:r>
                    </a:p>
                  </a:txBody>
                  <a:tcPr/>
                </a:tc>
                <a:extLst>
                  <a:ext uri="{0D108BD9-81ED-4DB2-BD59-A6C34878D82A}">
                    <a16:rowId xmlns:a16="http://schemas.microsoft.com/office/drawing/2014/main" val="2307359198"/>
                  </a:ext>
                </a:extLst>
              </a:tr>
              <a:tr h="370840">
                <a:tc>
                  <a:txBody>
                    <a:bodyPr/>
                    <a:lstStyle/>
                    <a:p>
                      <a:r>
                        <a:rPr lang="en-US" sz="1000"/>
                        <a:t>08/13/2025 09:02:41</a:t>
                      </a:r>
                    </a:p>
                  </a:txBody>
                  <a:tcPr/>
                </a:tc>
                <a:tc>
                  <a:txBody>
                    <a:bodyPr/>
                    <a:lstStyle/>
                    <a:p>
                      <a:r>
                        <a:rPr lang="en-US" sz="1000"/>
                        <a:t>08/13/2025 09:02:41</a:t>
                      </a:r>
                    </a:p>
                  </a:txBody>
                  <a:tcPr/>
                </a:tc>
                <a:tc>
                  <a:txBody>
                    <a:bodyPr/>
                    <a:lstStyle/>
                    <a:p>
                      <a:r>
                        <a:rPr lang="de-DE" sz="1000"/>
                        <a:t>Aqua Intelligence, LinkedIn Summer 2025</a:t>
                      </a:r>
                      <a:endParaRPr lang="en-US" sz="1000"/>
                    </a:p>
                  </a:txBody>
                  <a:tcPr/>
                </a:tc>
                <a:tc>
                  <a:txBody>
                    <a:bodyPr/>
                    <a:lstStyle/>
                    <a:p>
                      <a:r>
                        <a:rPr lang="en-US" sz="1000"/>
                        <a:t>Video</a:t>
                      </a:r>
                    </a:p>
                  </a:txBody>
                  <a:tcPr/>
                </a:tc>
                <a:tc>
                  <a:txBody>
                    <a:bodyPr/>
                    <a:lstStyle/>
                    <a:p>
                      <a:r>
                        <a:rPr lang="en-US" sz="1000"/>
                        <a:t>272</a:t>
                      </a:r>
                    </a:p>
                  </a:txBody>
                  <a:tcPr/>
                </a:tc>
                <a:tc>
                  <a:txBody>
                    <a:bodyPr/>
                    <a:lstStyle/>
                    <a:p>
                      <a:r>
                        <a:rPr lang="en-US" sz="1000"/>
                        <a:t>6</a:t>
                      </a:r>
                    </a:p>
                  </a:txBody>
                  <a:tcPr/>
                </a:tc>
                <a:tc>
                  <a:txBody>
                    <a:bodyPr/>
                    <a:lstStyle/>
                    <a:p>
                      <a:r>
                        <a:rPr lang="en-US" sz="1000"/>
                        <a:t>37</a:t>
                      </a:r>
                    </a:p>
                  </a:txBody>
                  <a:tcPr/>
                </a:tc>
                <a:tc>
                  <a:txBody>
                    <a:bodyPr/>
                    <a:lstStyle/>
                    <a:p>
                      <a:r>
                        <a:rPr lang="en-US" sz="1000"/>
                        <a:t>611</a:t>
                      </a:r>
                    </a:p>
                  </a:txBody>
                  <a:tcPr/>
                </a:tc>
                <a:tc>
                  <a:txBody>
                    <a:bodyPr/>
                    <a:lstStyle/>
                    <a:p>
                      <a:r>
                        <a:rPr lang="en-US" sz="1000"/>
                        <a:t>6.48 %</a:t>
                      </a:r>
                    </a:p>
                  </a:txBody>
                  <a:tcPr/>
                </a:tc>
                <a:tc>
                  <a:txBody>
                    <a:bodyPr/>
                    <a:lstStyle/>
                    <a:p>
                      <a:r>
                        <a:rPr lang="en-US" sz="1000"/>
                        <a:t>14301</a:t>
                      </a:r>
                    </a:p>
                  </a:txBody>
                  <a:tcPr/>
                </a:tc>
                <a:tc>
                  <a:txBody>
                    <a:bodyPr/>
                    <a:lstStyle/>
                    <a:p>
                      <a:r>
                        <a:rPr lang="en-US" sz="1000"/>
                        <a:t>8677</a:t>
                      </a:r>
                    </a:p>
                  </a:txBody>
                  <a:tcPr/>
                </a:tc>
                <a:tc>
                  <a:txBody>
                    <a:bodyPr/>
                    <a:lstStyle/>
                    <a:p>
                      <a:r>
                        <a:rPr lang="en-US" sz="1000"/>
                        <a:t>5448</a:t>
                      </a:r>
                    </a:p>
                  </a:txBody>
                  <a:tcPr/>
                </a:tc>
                <a:extLst>
                  <a:ext uri="{0D108BD9-81ED-4DB2-BD59-A6C34878D82A}">
                    <a16:rowId xmlns:a16="http://schemas.microsoft.com/office/drawing/2014/main" val="2965422381"/>
                  </a:ext>
                </a:extLst>
              </a:tr>
              <a:tr h="370840">
                <a:tc>
                  <a:txBody>
                    <a:bodyPr/>
                    <a:lstStyle/>
                    <a:p>
                      <a:r>
                        <a:rPr lang="en-US" sz="1000"/>
                        <a:t>08/06/2025 14:01:18</a:t>
                      </a:r>
                    </a:p>
                  </a:txBody>
                  <a:tcPr/>
                </a:tc>
                <a:tc>
                  <a:txBody>
                    <a:bodyPr/>
                    <a:lstStyle/>
                    <a:p>
                      <a:r>
                        <a:rPr lang="en-US" sz="1000"/>
                        <a:t>08/06/2025 14:01:18</a:t>
                      </a:r>
                    </a:p>
                  </a:txBody>
                  <a:tcPr/>
                </a:tc>
                <a:tc>
                  <a:txBody>
                    <a:bodyPr/>
                    <a:lstStyle/>
                    <a:p>
                      <a:r>
                        <a:rPr lang="de-DE" sz="1000"/>
                        <a:t>Aqua Intelligence, LinkedIn Summer 2025</a:t>
                      </a:r>
                      <a:endParaRPr lang="en-US" sz="1000"/>
                    </a:p>
                  </a:txBody>
                  <a:tcPr/>
                </a:tc>
                <a:tc>
                  <a:txBody>
                    <a:bodyPr/>
                    <a:lstStyle/>
                    <a:p>
                      <a:r>
                        <a:rPr lang="en-US" sz="1000"/>
                        <a:t>Video</a:t>
                      </a:r>
                    </a:p>
                  </a:txBody>
                  <a:tcPr/>
                </a:tc>
                <a:tc>
                  <a:txBody>
                    <a:bodyPr/>
                    <a:lstStyle/>
                    <a:p>
                      <a:r>
                        <a:rPr lang="en-US" sz="1000"/>
                        <a:t>350</a:t>
                      </a:r>
                    </a:p>
                  </a:txBody>
                  <a:tcPr/>
                </a:tc>
                <a:tc>
                  <a:txBody>
                    <a:bodyPr/>
                    <a:lstStyle/>
                    <a:p>
                      <a:r>
                        <a:rPr lang="en-US" sz="1000"/>
                        <a:t>14</a:t>
                      </a:r>
                    </a:p>
                  </a:txBody>
                  <a:tcPr/>
                </a:tc>
                <a:tc>
                  <a:txBody>
                    <a:bodyPr/>
                    <a:lstStyle/>
                    <a:p>
                      <a:r>
                        <a:rPr lang="en-US" sz="1000"/>
                        <a:t>47</a:t>
                      </a:r>
                    </a:p>
                  </a:txBody>
                  <a:tcPr/>
                </a:tc>
                <a:tc>
                  <a:txBody>
                    <a:bodyPr/>
                    <a:lstStyle/>
                    <a:p>
                      <a:r>
                        <a:rPr lang="en-US" sz="1000"/>
                        <a:t>654</a:t>
                      </a:r>
                    </a:p>
                  </a:txBody>
                  <a:tcPr/>
                </a:tc>
                <a:tc>
                  <a:txBody>
                    <a:bodyPr/>
                    <a:lstStyle/>
                    <a:p>
                      <a:r>
                        <a:rPr lang="en-US" sz="1000"/>
                        <a:t>7.57 %</a:t>
                      </a:r>
                    </a:p>
                  </a:txBody>
                  <a:tcPr/>
                </a:tc>
                <a:tc>
                  <a:txBody>
                    <a:bodyPr/>
                    <a:lstStyle/>
                    <a:p>
                      <a:r>
                        <a:rPr lang="en-US" sz="1000"/>
                        <a:t>14069</a:t>
                      </a:r>
                    </a:p>
                  </a:txBody>
                  <a:tcPr/>
                </a:tc>
                <a:tc>
                  <a:txBody>
                    <a:bodyPr/>
                    <a:lstStyle/>
                    <a:p>
                      <a:r>
                        <a:rPr lang="en-US" sz="1000"/>
                        <a:t>8920</a:t>
                      </a:r>
                    </a:p>
                  </a:txBody>
                  <a:tcPr/>
                </a:tc>
                <a:tc>
                  <a:txBody>
                    <a:bodyPr/>
                    <a:lstStyle/>
                    <a:p>
                      <a:r>
                        <a:rPr lang="en-US" sz="1000"/>
                        <a:t>6956</a:t>
                      </a:r>
                    </a:p>
                  </a:txBody>
                  <a:tcPr/>
                </a:tc>
                <a:extLst>
                  <a:ext uri="{0D108BD9-81ED-4DB2-BD59-A6C34878D82A}">
                    <a16:rowId xmlns:a16="http://schemas.microsoft.com/office/drawing/2014/main" val="4024431404"/>
                  </a:ext>
                </a:extLst>
              </a:tr>
              <a:tr h="370840">
                <a:tc>
                  <a:txBody>
                    <a:bodyPr/>
                    <a:lstStyle/>
                    <a:p>
                      <a:r>
                        <a:rPr lang="en-US" sz="1000"/>
                        <a:t>06/06/2025 09:00:47</a:t>
                      </a:r>
                    </a:p>
                  </a:txBody>
                  <a:tcPr/>
                </a:tc>
                <a:tc>
                  <a:txBody>
                    <a:bodyPr/>
                    <a:lstStyle/>
                    <a:p>
                      <a:r>
                        <a:rPr lang="en-US" sz="1000"/>
                        <a:t>06/06/2025 09:00:47</a:t>
                      </a:r>
                    </a:p>
                  </a:txBody>
                  <a:tcPr/>
                </a:tc>
                <a:tc>
                  <a:txBody>
                    <a:bodyPr/>
                    <a:lstStyle/>
                    <a:p>
                      <a:r>
                        <a:rPr lang="en-US" sz="1000"/>
                        <a:t>Purefoam, Aqua Intelligence</a:t>
                      </a:r>
                    </a:p>
                  </a:txBody>
                  <a:tcPr/>
                </a:tc>
                <a:tc>
                  <a:txBody>
                    <a:bodyPr/>
                    <a:lstStyle/>
                    <a:p>
                      <a:r>
                        <a:rPr lang="en-US" sz="1000"/>
                        <a:t>Gallery</a:t>
                      </a:r>
                    </a:p>
                  </a:txBody>
                  <a:tcPr/>
                </a:tc>
                <a:tc>
                  <a:txBody>
                    <a:bodyPr/>
                    <a:lstStyle/>
                    <a:p>
                      <a:r>
                        <a:rPr lang="en-US" sz="1000"/>
                        <a:t>418</a:t>
                      </a:r>
                    </a:p>
                  </a:txBody>
                  <a:tcPr/>
                </a:tc>
                <a:tc>
                  <a:txBody>
                    <a:bodyPr/>
                    <a:lstStyle/>
                    <a:p>
                      <a:r>
                        <a:rPr lang="en-US" sz="1000"/>
                        <a:t>11</a:t>
                      </a:r>
                    </a:p>
                  </a:txBody>
                  <a:tcPr/>
                </a:tc>
                <a:tc>
                  <a:txBody>
                    <a:bodyPr/>
                    <a:lstStyle/>
                    <a:p>
                      <a:r>
                        <a:rPr lang="en-US" sz="1000"/>
                        <a:t>9</a:t>
                      </a:r>
                    </a:p>
                  </a:txBody>
                  <a:tcPr/>
                </a:tc>
                <a:tc>
                  <a:txBody>
                    <a:bodyPr/>
                    <a:lstStyle/>
                    <a:p>
                      <a:r>
                        <a:rPr lang="en-US" sz="1000"/>
                        <a:t>3387</a:t>
                      </a:r>
                    </a:p>
                  </a:txBody>
                  <a:tcPr/>
                </a:tc>
                <a:tc>
                  <a:txBody>
                    <a:bodyPr/>
                    <a:lstStyle/>
                    <a:p>
                      <a:r>
                        <a:rPr lang="en-US" sz="1000"/>
                        <a:t>20.87 %</a:t>
                      </a:r>
                    </a:p>
                  </a:txBody>
                  <a:tcPr/>
                </a:tc>
                <a:tc>
                  <a:txBody>
                    <a:bodyPr/>
                    <a:lstStyle/>
                    <a:p>
                      <a:r>
                        <a:rPr lang="en-US" sz="1000"/>
                        <a:t>18324</a:t>
                      </a:r>
                    </a:p>
                  </a:txBody>
                  <a:tcPr/>
                </a:tc>
                <a:tc>
                  <a:txBody>
                    <a:bodyPr/>
                    <a:lstStyle/>
                    <a:p>
                      <a:r>
                        <a:rPr lang="en-US" sz="1000"/>
                        <a:t>8928</a:t>
                      </a:r>
                    </a:p>
                  </a:txBody>
                  <a:tcPr/>
                </a:tc>
                <a:tc>
                  <a:txBody>
                    <a:bodyPr/>
                    <a:lstStyle/>
                    <a:p>
                      <a:r>
                        <a:rPr lang="en-US" sz="1000"/>
                        <a:t>n/a</a:t>
                      </a:r>
                    </a:p>
                  </a:txBody>
                  <a:tcPr/>
                </a:tc>
                <a:extLst>
                  <a:ext uri="{0D108BD9-81ED-4DB2-BD59-A6C34878D82A}">
                    <a16:rowId xmlns:a16="http://schemas.microsoft.com/office/drawing/2014/main" val="3870241643"/>
                  </a:ext>
                </a:extLst>
              </a:tr>
              <a:tr h="370840">
                <a:tc>
                  <a:txBody>
                    <a:bodyPr/>
                    <a:lstStyle/>
                    <a:p>
                      <a:r>
                        <a:rPr lang="en-US" sz="1000"/>
                        <a:t>05/27/2025 14:40:30</a:t>
                      </a:r>
                    </a:p>
                  </a:txBody>
                  <a:tcPr/>
                </a:tc>
                <a:tc>
                  <a:txBody>
                    <a:bodyPr/>
                    <a:lstStyle/>
                    <a:p>
                      <a:r>
                        <a:rPr lang="en-US" sz="1000"/>
                        <a:t>05/27/2025 14:40:30</a:t>
                      </a:r>
                    </a:p>
                  </a:txBody>
                  <a:tcPr/>
                </a:tc>
                <a:tc>
                  <a:txBody>
                    <a:bodyPr/>
                    <a:lstStyle/>
                    <a:p>
                      <a:r>
                        <a:rPr lang="en-US" sz="1000"/>
                        <a:t>Purefoam, Aqua Intelligence</a:t>
                      </a:r>
                    </a:p>
                  </a:txBody>
                  <a:tcPr/>
                </a:tc>
                <a:tc>
                  <a:txBody>
                    <a:bodyPr/>
                    <a:lstStyle/>
                    <a:p>
                      <a:r>
                        <a:rPr lang="en-US" sz="1000"/>
                        <a:t>Gallery</a:t>
                      </a:r>
                    </a:p>
                  </a:txBody>
                  <a:tcPr/>
                </a:tc>
                <a:tc>
                  <a:txBody>
                    <a:bodyPr/>
                    <a:lstStyle/>
                    <a:p>
                      <a:r>
                        <a:rPr lang="en-US" sz="1000"/>
                        <a:t>114</a:t>
                      </a:r>
                    </a:p>
                  </a:txBody>
                  <a:tcPr/>
                </a:tc>
                <a:tc>
                  <a:txBody>
                    <a:bodyPr/>
                    <a:lstStyle/>
                    <a:p>
                      <a:r>
                        <a:rPr lang="en-US" sz="1000"/>
                        <a:t>0</a:t>
                      </a:r>
                    </a:p>
                  </a:txBody>
                  <a:tcPr/>
                </a:tc>
                <a:tc>
                  <a:txBody>
                    <a:bodyPr/>
                    <a:lstStyle/>
                    <a:p>
                      <a:r>
                        <a:rPr lang="en-US" sz="1000"/>
                        <a:t>1</a:t>
                      </a:r>
                    </a:p>
                  </a:txBody>
                  <a:tcPr/>
                </a:tc>
                <a:tc>
                  <a:txBody>
                    <a:bodyPr/>
                    <a:lstStyle/>
                    <a:p>
                      <a:r>
                        <a:rPr lang="en-US" sz="1000"/>
                        <a:t>1164</a:t>
                      </a:r>
                    </a:p>
                  </a:txBody>
                  <a:tcPr/>
                </a:tc>
                <a:tc>
                  <a:txBody>
                    <a:bodyPr/>
                    <a:lstStyle/>
                    <a:p>
                      <a:r>
                        <a:rPr lang="en-US" sz="1000"/>
                        <a:t>36.63 %</a:t>
                      </a:r>
                    </a:p>
                  </a:txBody>
                  <a:tcPr/>
                </a:tc>
                <a:tc>
                  <a:txBody>
                    <a:bodyPr/>
                    <a:lstStyle/>
                    <a:p>
                      <a:r>
                        <a:rPr lang="en-US" sz="1000"/>
                        <a:t>3492</a:t>
                      </a:r>
                    </a:p>
                  </a:txBody>
                  <a:tcPr/>
                </a:tc>
                <a:tc>
                  <a:txBody>
                    <a:bodyPr/>
                    <a:lstStyle/>
                    <a:p>
                      <a:r>
                        <a:rPr lang="en-US" sz="1000"/>
                        <a:t>1834</a:t>
                      </a:r>
                    </a:p>
                  </a:txBody>
                  <a:tcPr/>
                </a:tc>
                <a:tc>
                  <a:txBody>
                    <a:bodyPr/>
                    <a:lstStyle/>
                    <a:p>
                      <a:r>
                        <a:rPr lang="en-US" sz="1000"/>
                        <a:t>n/a</a:t>
                      </a:r>
                    </a:p>
                  </a:txBody>
                  <a:tcPr/>
                </a:tc>
                <a:extLst>
                  <a:ext uri="{0D108BD9-81ED-4DB2-BD59-A6C34878D82A}">
                    <a16:rowId xmlns:a16="http://schemas.microsoft.com/office/drawing/2014/main" val="2824518878"/>
                  </a:ext>
                </a:extLst>
              </a:tr>
            </a:tbl>
          </a:graphicData>
        </a:graphic>
      </p:graphicFrame>
      <p:sp>
        <p:nvSpPr>
          <p:cNvPr id="4" name="Text Placeholder 3">
            <a:extLst>
              <a:ext uri="{FF2B5EF4-FFF2-40B4-BE49-F238E27FC236}">
                <a16:creationId xmlns:a16="http://schemas.microsoft.com/office/drawing/2014/main" id="{05E8EEA9-6C1D-441E-856F-46C6C029211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514354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54205-D112-451A-8714-031346101A16}"/>
              </a:ext>
            </a:extLst>
          </p:cNvPr>
          <p:cNvSpPr>
            <a:spLocks noGrp="1"/>
          </p:cNvSpPr>
          <p:nvPr>
            <p:ph type="title"/>
          </p:nvPr>
        </p:nvSpPr>
        <p:spPr/>
        <p:txBody>
          <a:bodyPr/>
          <a:lstStyle/>
          <a:p>
            <a:r>
              <a:rPr lang="en-US"/>
              <a:t>Overall Top Posts Table | 10 groups and 33 profiles - 1 of 15</a:t>
            </a:r>
          </a:p>
        </p:txBody>
      </p:sp>
      <p:graphicFrame>
        <p:nvGraphicFramePr>
          <p:cNvPr id="5" name="Table Placeholder 4">
            <a:extLst>
              <a:ext uri="{FF2B5EF4-FFF2-40B4-BE49-F238E27FC236}">
                <a16:creationId xmlns:a16="http://schemas.microsoft.com/office/drawing/2014/main" id="{7D6BDBFC-5F47-46FC-B326-894A8559FE33}"/>
              </a:ext>
            </a:extLst>
          </p:cNvPr>
          <p:cNvGraphicFramePr>
            <a:graphicFrameLocks noGrp="1"/>
          </p:cNvGraphicFramePr>
          <p:nvPr>
            <p:ph type="tbl" sz="quarter" idx="13"/>
            <p:extLst>
              <p:ext uri="{D42A27DB-BD31-4B8C-83A1-F6EECF244321}">
                <p14:modId xmlns:p14="http://schemas.microsoft.com/office/powerpoint/2010/main" val="2487956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8613040"/>
                    </a:ext>
                  </a:extLst>
                </a:gridCol>
                <a:gridCol w="1645920">
                  <a:extLst>
                    <a:ext uri="{9D8B030D-6E8A-4147-A177-3AD203B41FA5}">
                      <a16:colId xmlns:a16="http://schemas.microsoft.com/office/drawing/2014/main" val="2126652719"/>
                    </a:ext>
                  </a:extLst>
                </a:gridCol>
                <a:gridCol w="740664">
                  <a:extLst>
                    <a:ext uri="{9D8B030D-6E8A-4147-A177-3AD203B41FA5}">
                      <a16:colId xmlns:a16="http://schemas.microsoft.com/office/drawing/2014/main" val="1554881014"/>
                    </a:ext>
                  </a:extLst>
                </a:gridCol>
                <a:gridCol w="740664">
                  <a:extLst>
                    <a:ext uri="{9D8B030D-6E8A-4147-A177-3AD203B41FA5}">
                      <a16:colId xmlns:a16="http://schemas.microsoft.com/office/drawing/2014/main" val="368672110"/>
                    </a:ext>
                  </a:extLst>
                </a:gridCol>
                <a:gridCol w="740664">
                  <a:extLst>
                    <a:ext uri="{9D8B030D-6E8A-4147-A177-3AD203B41FA5}">
                      <a16:colId xmlns:a16="http://schemas.microsoft.com/office/drawing/2014/main" val="3394273566"/>
                    </a:ext>
                  </a:extLst>
                </a:gridCol>
                <a:gridCol w="740664">
                  <a:extLst>
                    <a:ext uri="{9D8B030D-6E8A-4147-A177-3AD203B41FA5}">
                      <a16:colId xmlns:a16="http://schemas.microsoft.com/office/drawing/2014/main" val="4077298969"/>
                    </a:ext>
                  </a:extLst>
                </a:gridCol>
                <a:gridCol w="740664">
                  <a:extLst>
                    <a:ext uri="{9D8B030D-6E8A-4147-A177-3AD203B41FA5}">
                      <a16:colId xmlns:a16="http://schemas.microsoft.com/office/drawing/2014/main" val="66773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725458093"/>
                  </a:ext>
                </a:extLst>
              </a:tr>
            </a:tbl>
          </a:graphicData>
        </a:graphic>
      </p:graphicFrame>
      <p:sp>
        <p:nvSpPr>
          <p:cNvPr id="4" name="Text Placeholder 3">
            <a:extLst>
              <a:ext uri="{FF2B5EF4-FFF2-40B4-BE49-F238E27FC236}">
                <a16:creationId xmlns:a16="http://schemas.microsoft.com/office/drawing/2014/main" id="{94C8BF6B-642D-4C6D-A28C-C4973D54D60B}"/>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4138499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7D0C-DCE7-4A56-8073-06148EE95C6D}"/>
              </a:ext>
            </a:extLst>
          </p:cNvPr>
          <p:cNvSpPr>
            <a:spLocks noGrp="1"/>
          </p:cNvSpPr>
          <p:nvPr>
            <p:ph type="title"/>
          </p:nvPr>
        </p:nvSpPr>
        <p:spPr/>
        <p:txBody>
          <a:bodyPr/>
          <a:lstStyle/>
          <a:p>
            <a:r>
              <a:rPr lang="en-US"/>
              <a:t>Overall Top Posts Table | 10 groups and 33 profiles - 2 of 15</a:t>
            </a:r>
          </a:p>
        </p:txBody>
      </p:sp>
      <p:graphicFrame>
        <p:nvGraphicFramePr>
          <p:cNvPr id="5" name="Table Placeholder 4">
            <a:extLst>
              <a:ext uri="{FF2B5EF4-FFF2-40B4-BE49-F238E27FC236}">
                <a16:creationId xmlns:a16="http://schemas.microsoft.com/office/drawing/2014/main" id="{B00E7D4B-8E72-4954-A36D-7A7355160C2D}"/>
              </a:ext>
            </a:extLst>
          </p:cNvPr>
          <p:cNvGraphicFramePr>
            <a:graphicFrameLocks noGrp="1"/>
          </p:cNvGraphicFramePr>
          <p:nvPr>
            <p:ph type="tbl" sz="quarter" idx="13"/>
            <p:extLst>
              <p:ext uri="{D42A27DB-BD31-4B8C-83A1-F6EECF244321}">
                <p14:modId xmlns:p14="http://schemas.microsoft.com/office/powerpoint/2010/main" val="25473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6641258"/>
                    </a:ext>
                  </a:extLst>
                </a:gridCol>
                <a:gridCol w="1645920">
                  <a:extLst>
                    <a:ext uri="{9D8B030D-6E8A-4147-A177-3AD203B41FA5}">
                      <a16:colId xmlns:a16="http://schemas.microsoft.com/office/drawing/2014/main" val="1278313198"/>
                    </a:ext>
                  </a:extLst>
                </a:gridCol>
                <a:gridCol w="740664">
                  <a:extLst>
                    <a:ext uri="{9D8B030D-6E8A-4147-A177-3AD203B41FA5}">
                      <a16:colId xmlns:a16="http://schemas.microsoft.com/office/drawing/2014/main" val="2619152181"/>
                    </a:ext>
                  </a:extLst>
                </a:gridCol>
                <a:gridCol w="740664">
                  <a:extLst>
                    <a:ext uri="{9D8B030D-6E8A-4147-A177-3AD203B41FA5}">
                      <a16:colId xmlns:a16="http://schemas.microsoft.com/office/drawing/2014/main" val="2723247345"/>
                    </a:ext>
                  </a:extLst>
                </a:gridCol>
                <a:gridCol w="740664">
                  <a:extLst>
                    <a:ext uri="{9D8B030D-6E8A-4147-A177-3AD203B41FA5}">
                      <a16:colId xmlns:a16="http://schemas.microsoft.com/office/drawing/2014/main" val="1762747209"/>
                    </a:ext>
                  </a:extLst>
                </a:gridCol>
                <a:gridCol w="740664">
                  <a:extLst>
                    <a:ext uri="{9D8B030D-6E8A-4147-A177-3AD203B41FA5}">
                      <a16:colId xmlns:a16="http://schemas.microsoft.com/office/drawing/2014/main" val="3041148742"/>
                    </a:ext>
                  </a:extLst>
                </a:gridCol>
                <a:gridCol w="740664">
                  <a:extLst>
                    <a:ext uri="{9D8B030D-6E8A-4147-A177-3AD203B41FA5}">
                      <a16:colId xmlns:a16="http://schemas.microsoft.com/office/drawing/2014/main" val="750934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420953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grohe_global - 2025-05-09 07:40:54</a:t>
                      </a:r>
                      <a:r>
                        <a:rPr kumimoji="0" lang="en-US" sz="1000" b="0" i="0" u="none" strike="noStrike" kern="1200" cap="none" spc="0" normalizeH="0" baseline="0" noProof="0">
                          <a:ln>
                            <a:noFill/>
                          </a:ln>
                          <a:solidFill>
                            <a:prstClr val="black"/>
                          </a:solidFill>
                          <a:effectLst/>
                          <a:uLnTx/>
                          <a:uFillTx/>
                          <a:latin typeface="Calibri"/>
                          <a:ea typeface="+mn-ea"/>
                          <a:cs typeface="+mn-cs"/>
                        </a:rPr>
                        <a:t>
 What if your shower water could transform your skin and hair? 🌟 Meet the GROHE Rainshower Aqua Pure – the ultimate hand shower upgrade! 🚿 The filter is built into the thermostat and activates when you use your hand shower. It removes up to 90% of chlorine and odors. 💧 Start making your everyday shower exceptionally gentle on skin and hair.
#GROHE #HealthySkinAndHair #ShowerUpgrade #WaterFilterSolutions #ChlorineFreeShower #SustainableLiving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o1/v/t2/f2/m367/AQNKymwzFVmZrXrLpuoAIFtcevIv3Spo2SLnT-p7SgmTMl6J39qUTkwlDIZKUdHbQZdJSqOuYtSZmdg5sQFSCSAoMHB_lVijo0EHYDE.mp4?_nc_cat=100&amp;_nc_sid=5e9851&amp;_nc_ht=scontent-fra5-1.cdninstagram.com&amp;_nc_ohc=EHnv2FaASxcQ7kNvwFbRlIp&amp;efg=eyJ2ZW5jb2RlX3RhZyI6Inhwdl9wcm9ncmVzc2l2ZS5JTlNUQUdSQU0uQ0xJUFMuQzMuNzIwLmRhc2hfYmFzZWxpbmVfMV92MSIsInhwdl9hc3NldF9pZCI6MjAxNTIwMTYyNTkxODIwMiwiYXNzZXRfYWdlX2RheXMiOjMxNiwidmlfdXNlY2FzZV9pZCI6MTAwOTksImR1cmF0aW9uX3MiOjI4LCJ1cmxnZW5fc291cmNlIjoid3d3In0%3D&amp;ccb=17-1&amp;vs=b66392b139cf513d&amp;_nc_vs=HBksFQIYQGlnX2VwaGVtZXJhbC82MjQ0MDI3OEQ5QUYxNzEwMTM4NzMyRTA4RUQ1MjlCN192aWRlb19kYXNoaW5pdC5tcDQVAALIARIAFQIYR2lnX3hwdl9yZWVsc19wZXJtYW5lbnRfc3JfcHJvZC8xMDQzMDI2OTY0NDA0Mjg5XzIzODQ5OTAzOTU5MzA4ODIwMTEubXA0FQICyAESACgAGAAbAogHdXNlX29pbAExEnByb2dyZXNzaXZlX3JlY2lwZQExFQAAJvSrgpGWtJQHFQIoAkMzLBdAPEeuFHrhSBgSZGFzaF9iYXNlbGluZV8xX3YxEQB1_gdl5p0BAA&amp;_nc_gid=IwDkhqI3-6S32ra38DXKnQ&amp;edm=AL-3X8kEAAAA&amp;_nc_zt=28&amp;oh=00_Afx0pzqklD5_weO5JjB3KdoZP1ycIqAzBsH16r78a-PqDA&amp;oe=69C45949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0.2279 %</a:t>
                      </a:r>
                    </a:p>
                  </a:txBody>
                  <a:tcPr/>
                </a:tc>
                <a:extLst>
                  <a:ext uri="{0D108BD9-81ED-4DB2-BD59-A6C34878D82A}">
                    <a16:rowId xmlns:a16="http://schemas.microsoft.com/office/drawing/2014/main" val="467530189"/>
                  </a:ext>
                </a:extLst>
              </a:tr>
            </a:tbl>
          </a:graphicData>
        </a:graphic>
      </p:graphicFrame>
      <p:sp>
        <p:nvSpPr>
          <p:cNvPr id="4" name="Text Placeholder 3">
            <a:extLst>
              <a:ext uri="{FF2B5EF4-FFF2-40B4-BE49-F238E27FC236}">
                <a16:creationId xmlns:a16="http://schemas.microsoft.com/office/drawing/2014/main" id="{F72DD276-9BDB-489E-B5AD-6D78C7A6400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144995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B12F2-3984-4B20-95F4-E39887EB113C}"/>
              </a:ext>
            </a:extLst>
          </p:cNvPr>
          <p:cNvSpPr>
            <a:spLocks noGrp="1"/>
          </p:cNvSpPr>
          <p:nvPr>
            <p:ph type="title"/>
          </p:nvPr>
        </p:nvSpPr>
        <p:spPr/>
        <p:txBody>
          <a:bodyPr/>
          <a:lstStyle/>
          <a:p>
            <a:r>
              <a:rPr lang="en-US"/>
              <a:t>Overall Top Posts Table | 10 groups and 33 profiles - 3 of 15</a:t>
            </a:r>
          </a:p>
        </p:txBody>
      </p:sp>
      <p:graphicFrame>
        <p:nvGraphicFramePr>
          <p:cNvPr id="5" name="Table Placeholder 4">
            <a:extLst>
              <a:ext uri="{FF2B5EF4-FFF2-40B4-BE49-F238E27FC236}">
                <a16:creationId xmlns:a16="http://schemas.microsoft.com/office/drawing/2014/main" id="{03B9844E-4A7D-47EF-B4FC-DC8710897717}"/>
              </a:ext>
            </a:extLst>
          </p:cNvPr>
          <p:cNvGraphicFramePr>
            <a:graphicFrameLocks noGrp="1"/>
          </p:cNvGraphicFramePr>
          <p:nvPr>
            <p:ph type="tbl" sz="quarter" idx="13"/>
            <p:extLst>
              <p:ext uri="{D42A27DB-BD31-4B8C-83A1-F6EECF244321}">
                <p14:modId xmlns:p14="http://schemas.microsoft.com/office/powerpoint/2010/main" val="1966276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1070402"/>
                    </a:ext>
                  </a:extLst>
                </a:gridCol>
                <a:gridCol w="1645920">
                  <a:extLst>
                    <a:ext uri="{9D8B030D-6E8A-4147-A177-3AD203B41FA5}">
                      <a16:colId xmlns:a16="http://schemas.microsoft.com/office/drawing/2014/main" val="2663757834"/>
                    </a:ext>
                  </a:extLst>
                </a:gridCol>
                <a:gridCol w="740664">
                  <a:extLst>
                    <a:ext uri="{9D8B030D-6E8A-4147-A177-3AD203B41FA5}">
                      <a16:colId xmlns:a16="http://schemas.microsoft.com/office/drawing/2014/main" val="1241679286"/>
                    </a:ext>
                  </a:extLst>
                </a:gridCol>
                <a:gridCol w="740664">
                  <a:extLst>
                    <a:ext uri="{9D8B030D-6E8A-4147-A177-3AD203B41FA5}">
                      <a16:colId xmlns:a16="http://schemas.microsoft.com/office/drawing/2014/main" val="759894469"/>
                    </a:ext>
                  </a:extLst>
                </a:gridCol>
                <a:gridCol w="740664">
                  <a:extLst>
                    <a:ext uri="{9D8B030D-6E8A-4147-A177-3AD203B41FA5}">
                      <a16:colId xmlns:a16="http://schemas.microsoft.com/office/drawing/2014/main" val="1287279003"/>
                    </a:ext>
                  </a:extLst>
                </a:gridCol>
                <a:gridCol w="740664">
                  <a:extLst>
                    <a:ext uri="{9D8B030D-6E8A-4147-A177-3AD203B41FA5}">
                      <a16:colId xmlns:a16="http://schemas.microsoft.com/office/drawing/2014/main" val="2735431715"/>
                    </a:ext>
                  </a:extLst>
                </a:gridCol>
                <a:gridCol w="740664">
                  <a:extLst>
                    <a:ext uri="{9D8B030D-6E8A-4147-A177-3AD203B41FA5}">
                      <a16:colId xmlns:a16="http://schemas.microsoft.com/office/drawing/2014/main" val="416707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7069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- 2025-05-05 07:03:10</a:t>
                      </a:r>
                      <a:r>
                        <a:rPr kumimoji="0" lang="en-US" sz="1000" b="0" i="0" u="none" strike="noStrike" kern="1200" cap="none" spc="0" normalizeH="0" baseline="0" noProof="0">
                          <a:ln>
                            <a:noFill/>
                          </a:ln>
                          <a:solidFill>
                            <a:prstClr val="black"/>
                          </a:solidFill>
                          <a:effectLst/>
                          <a:uLnTx/>
                          <a:uFillTx/>
                          <a:latin typeface="Calibri"/>
                          <a:ea typeface="+mn-ea"/>
                          <a:cs typeface="+mn-cs"/>
                        </a:rPr>
                        <a:t>
 Close your eyes. Breathe in. Let the warm foam wash the day away. 
🌿🚿 With GROHE Purefoam, self-care becomes more than a routine—it’s a moment of deep relaxation. Ready to elevate their shower experience?
#GROHE #SkincareRitual #SelfCareMoment #FlowFromWithin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https://quintly-eu-image-storage.s3.amazonaws.com/911bb74aae2748ac862474540a1b5f96/63fd55f40f33261490ae4826fd2fe784.jpg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0.0067 %</a:t>
                      </a:r>
                    </a:p>
                  </a:txBody>
                  <a:tcPr/>
                </a:tc>
                <a:extLst>
                  <a:ext uri="{0D108BD9-81ED-4DB2-BD59-A6C34878D82A}">
                    <a16:rowId xmlns:a16="http://schemas.microsoft.com/office/drawing/2014/main" val="840371906"/>
                  </a:ext>
                </a:extLst>
              </a:tr>
            </a:tbl>
          </a:graphicData>
        </a:graphic>
      </p:graphicFrame>
      <p:sp>
        <p:nvSpPr>
          <p:cNvPr id="4" name="Text Placeholder 3">
            <a:extLst>
              <a:ext uri="{FF2B5EF4-FFF2-40B4-BE49-F238E27FC236}">
                <a16:creationId xmlns:a16="http://schemas.microsoft.com/office/drawing/2014/main" id="{862818E8-1A30-4DD7-8D92-464E3836C4F2}"/>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99027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E6134-75BB-4E4E-8958-5D1D23BAF68B}"/>
              </a:ext>
            </a:extLst>
          </p:cNvPr>
          <p:cNvSpPr>
            <a:spLocks noGrp="1"/>
          </p:cNvSpPr>
          <p:nvPr>
            <p:ph type="title"/>
          </p:nvPr>
        </p:nvSpPr>
        <p:spPr/>
        <p:txBody>
          <a:bodyPr/>
          <a:lstStyle/>
          <a:p>
            <a:r>
              <a:rPr lang="en-US"/>
              <a:t>Overall Top Posts Table | 10 groups and 33 profiles - 4 of 15</a:t>
            </a:r>
          </a:p>
        </p:txBody>
      </p:sp>
      <p:graphicFrame>
        <p:nvGraphicFramePr>
          <p:cNvPr id="5" name="Table Placeholder 4">
            <a:extLst>
              <a:ext uri="{FF2B5EF4-FFF2-40B4-BE49-F238E27FC236}">
                <a16:creationId xmlns:a16="http://schemas.microsoft.com/office/drawing/2014/main" id="{0E310073-FBE5-4F8A-B39C-3AA163E68321}"/>
              </a:ext>
            </a:extLst>
          </p:cNvPr>
          <p:cNvGraphicFramePr>
            <a:graphicFrameLocks noGrp="1"/>
          </p:cNvGraphicFramePr>
          <p:nvPr>
            <p:ph type="tbl" sz="quarter" idx="13"/>
            <p:extLst>
              <p:ext uri="{D42A27DB-BD31-4B8C-83A1-F6EECF244321}">
                <p14:modId xmlns:p14="http://schemas.microsoft.com/office/powerpoint/2010/main" val="1580918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6662606"/>
                    </a:ext>
                  </a:extLst>
                </a:gridCol>
                <a:gridCol w="1645920">
                  <a:extLst>
                    <a:ext uri="{9D8B030D-6E8A-4147-A177-3AD203B41FA5}">
                      <a16:colId xmlns:a16="http://schemas.microsoft.com/office/drawing/2014/main" val="1315043018"/>
                    </a:ext>
                  </a:extLst>
                </a:gridCol>
                <a:gridCol w="740664">
                  <a:extLst>
                    <a:ext uri="{9D8B030D-6E8A-4147-A177-3AD203B41FA5}">
                      <a16:colId xmlns:a16="http://schemas.microsoft.com/office/drawing/2014/main" val="238708662"/>
                    </a:ext>
                  </a:extLst>
                </a:gridCol>
                <a:gridCol w="740664">
                  <a:extLst>
                    <a:ext uri="{9D8B030D-6E8A-4147-A177-3AD203B41FA5}">
                      <a16:colId xmlns:a16="http://schemas.microsoft.com/office/drawing/2014/main" val="3380823637"/>
                    </a:ext>
                  </a:extLst>
                </a:gridCol>
                <a:gridCol w="740664">
                  <a:extLst>
                    <a:ext uri="{9D8B030D-6E8A-4147-A177-3AD203B41FA5}">
                      <a16:colId xmlns:a16="http://schemas.microsoft.com/office/drawing/2014/main" val="551740883"/>
                    </a:ext>
                  </a:extLst>
                </a:gridCol>
                <a:gridCol w="740664">
                  <a:extLst>
                    <a:ext uri="{9D8B030D-6E8A-4147-A177-3AD203B41FA5}">
                      <a16:colId xmlns:a16="http://schemas.microsoft.com/office/drawing/2014/main" val="3364733151"/>
                    </a:ext>
                  </a:extLst>
                </a:gridCol>
                <a:gridCol w="740664">
                  <a:extLst>
                    <a:ext uri="{9D8B030D-6E8A-4147-A177-3AD203B41FA5}">
                      <a16:colId xmlns:a16="http://schemas.microsoft.com/office/drawing/2014/main" val="1640335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07565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grohe_polska - 2025-07-28 09:41:07</a:t>
                      </a:r>
                      <a:r>
                        <a:rPr kumimoji="0" lang="en-US" sz="1000" b="0" i="0" u="none" strike="noStrike" kern="1200" cap="none" spc="0" normalizeH="0" baseline="0" noProof="0">
                          <a:ln>
                            <a:noFill/>
                          </a:ln>
                          <a:solidFill>
                            <a:prstClr val="black"/>
                          </a:solidFill>
                          <a:effectLst/>
                          <a:uLnTx/>
                          <a:uFillTx/>
                          <a:latin typeface="Calibri"/>
                          <a:ea typeface="+mn-ea"/>
                          <a:cs typeface="+mn-cs"/>
                        </a:rPr>
                        <a:t>
 Sekret lśniących włosów i miękkiej skóry? 
Woda filtrowana. 💧 
Odkryj prysznic, który upiększa – oto GROHE Rainshower Aqua Pure z wodą filtrowaną prosto ze słuchawki prysznicowej. 
#GROHE #GROHESPA #ŁazienkaGrohe #ShowerDesign #Łazienka #ŁazienkaMarzeń #WymarzonaLazienka #DreamBathroom #GroheRainshowerAquaPure #BeautyRoutine #HomeSpa #BeautyTips #SelfCare
Prysznic GROHE | Łazienka SPA | Filtrowana woda | Pielęgnacja włosów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v/t51.82787-15/524010592_18318682933236276_7964188308443243878_n.jpg?stp=dst-jpg_e35_tt6&amp;_nc_cat=110&amp;ccb=1-7&amp;_nc_sid=18de74&amp;_nc_ohc=tiakF4T5bTQQ7kNvwEokNeV&amp;_nc_oc=Adm1FSZDCi6mNL9OAsa1Wtpz2t4HhIfvVT_d0zDMSngMgaiA2mGMulqeJeIAOGghi3Q&amp;_nc_zt=23&amp;_nc_ht=scontent-fra5-1.cdninstagram.com&amp;edm=AL-3X8kEAAAA&amp;_nc_gid=HObD6E0_hohPlcRE276oTQ&amp;oh=00_AfVZnqDpwAmlvXSQGfUAnSK_a8_8MngXa9rpQ2YB4t5JYQ&amp;oe=68A65B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0.1647 %</a:t>
                      </a:r>
                    </a:p>
                  </a:txBody>
                  <a:tcPr/>
                </a:tc>
                <a:extLst>
                  <a:ext uri="{0D108BD9-81ED-4DB2-BD59-A6C34878D82A}">
                    <a16:rowId xmlns:a16="http://schemas.microsoft.com/office/drawing/2014/main" val="3420505853"/>
                  </a:ext>
                </a:extLst>
              </a:tr>
            </a:tbl>
          </a:graphicData>
        </a:graphic>
      </p:graphicFrame>
      <p:sp>
        <p:nvSpPr>
          <p:cNvPr id="4" name="Text Placeholder 3">
            <a:extLst>
              <a:ext uri="{FF2B5EF4-FFF2-40B4-BE49-F238E27FC236}">
                <a16:creationId xmlns:a16="http://schemas.microsoft.com/office/drawing/2014/main" id="{1FDFFD8E-17B9-4037-9D8A-BB37D4A0B6C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900269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9E1C2-43E4-4299-9707-1967302DAECB}"/>
              </a:ext>
            </a:extLst>
          </p:cNvPr>
          <p:cNvSpPr>
            <a:spLocks noGrp="1"/>
          </p:cNvSpPr>
          <p:nvPr>
            <p:ph type="title"/>
          </p:nvPr>
        </p:nvSpPr>
        <p:spPr/>
        <p:txBody>
          <a:bodyPr/>
          <a:lstStyle/>
          <a:p>
            <a:r>
              <a:rPr lang="en-US"/>
              <a:t>Overall Top Posts Table | 10 groups and 33 profiles - 5 of 15</a:t>
            </a:r>
          </a:p>
        </p:txBody>
      </p:sp>
      <p:graphicFrame>
        <p:nvGraphicFramePr>
          <p:cNvPr id="5" name="Table Placeholder 4">
            <a:extLst>
              <a:ext uri="{FF2B5EF4-FFF2-40B4-BE49-F238E27FC236}">
                <a16:creationId xmlns:a16="http://schemas.microsoft.com/office/drawing/2014/main" id="{E90A6D71-5E5A-458D-AF3F-FE5C5C46D23C}"/>
              </a:ext>
            </a:extLst>
          </p:cNvPr>
          <p:cNvGraphicFramePr>
            <a:graphicFrameLocks noGrp="1"/>
          </p:cNvGraphicFramePr>
          <p:nvPr>
            <p:ph type="tbl" sz="quarter" idx="13"/>
            <p:extLst>
              <p:ext uri="{D42A27DB-BD31-4B8C-83A1-F6EECF244321}">
                <p14:modId xmlns:p14="http://schemas.microsoft.com/office/powerpoint/2010/main" val="406214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3255684"/>
                    </a:ext>
                  </a:extLst>
                </a:gridCol>
                <a:gridCol w="1645920">
                  <a:extLst>
                    <a:ext uri="{9D8B030D-6E8A-4147-A177-3AD203B41FA5}">
                      <a16:colId xmlns:a16="http://schemas.microsoft.com/office/drawing/2014/main" val="1780181991"/>
                    </a:ext>
                  </a:extLst>
                </a:gridCol>
                <a:gridCol w="740664">
                  <a:extLst>
                    <a:ext uri="{9D8B030D-6E8A-4147-A177-3AD203B41FA5}">
                      <a16:colId xmlns:a16="http://schemas.microsoft.com/office/drawing/2014/main" val="1708731843"/>
                    </a:ext>
                  </a:extLst>
                </a:gridCol>
                <a:gridCol w="740664">
                  <a:extLst>
                    <a:ext uri="{9D8B030D-6E8A-4147-A177-3AD203B41FA5}">
                      <a16:colId xmlns:a16="http://schemas.microsoft.com/office/drawing/2014/main" val="1839998139"/>
                    </a:ext>
                  </a:extLst>
                </a:gridCol>
                <a:gridCol w="740664">
                  <a:extLst>
                    <a:ext uri="{9D8B030D-6E8A-4147-A177-3AD203B41FA5}">
                      <a16:colId xmlns:a16="http://schemas.microsoft.com/office/drawing/2014/main" val="57053253"/>
                    </a:ext>
                  </a:extLst>
                </a:gridCol>
                <a:gridCol w="740664">
                  <a:extLst>
                    <a:ext uri="{9D8B030D-6E8A-4147-A177-3AD203B41FA5}">
                      <a16:colId xmlns:a16="http://schemas.microsoft.com/office/drawing/2014/main" val="599646282"/>
                    </a:ext>
                  </a:extLst>
                </a:gridCol>
                <a:gridCol w="740664">
                  <a:extLst>
                    <a:ext uri="{9D8B030D-6E8A-4147-A177-3AD203B41FA5}">
                      <a16:colId xmlns:a16="http://schemas.microsoft.com/office/drawing/2014/main" val="3659711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49218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- 2025-08-29 15:50:13</a:t>
                      </a:r>
                      <a:r>
                        <a:rPr kumimoji="0" lang="en-US" sz="1000" b="0" i="0" u="none" strike="noStrike" kern="1200" cap="none" spc="0" normalizeH="0" baseline="0" noProof="0">
                          <a:ln>
                            <a:noFill/>
                          </a:ln>
                          <a:solidFill>
                            <a:prstClr val="black"/>
                          </a:solidFill>
                          <a:effectLst/>
                          <a:uLnTx/>
                          <a:uFillTx/>
                          <a:latin typeface="Calibri"/>
                          <a:ea typeface="+mn-ea"/>
                          <a:cs typeface="+mn-cs"/>
                        </a:rPr>
                        <a:t>
 We are always pushing boundaries, challenging conventions, and exploring what is possible! 💥
This September, as we celebrate the month of design, our concept shower systems — GROHE Rapido Heat Recovery, GROHE Everstream, and GROHE Purefoam — show how bold ideas and innovative design can come to life.
Each concept is an experiment in rethinking form, function, and the future of design, demonstrating our commitment to creating products that inspire and transform everyday experiences.
Discover more at www.grohe.co.uk 🔗
#LDF #LFW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https://quintly-eu-image-storage.s3.amazonaws.com/9c38adb80a21e26c275f516e4aa97108/1506fd339d82a5739048d03317be750f.jpg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0.0024 %</a:t>
                      </a:r>
                    </a:p>
                  </a:txBody>
                  <a:tcPr/>
                </a:tc>
                <a:extLst>
                  <a:ext uri="{0D108BD9-81ED-4DB2-BD59-A6C34878D82A}">
                    <a16:rowId xmlns:a16="http://schemas.microsoft.com/office/drawing/2014/main" val="582385009"/>
                  </a:ext>
                </a:extLst>
              </a:tr>
            </a:tbl>
          </a:graphicData>
        </a:graphic>
      </p:graphicFrame>
      <p:sp>
        <p:nvSpPr>
          <p:cNvPr id="4" name="Text Placeholder 3">
            <a:extLst>
              <a:ext uri="{FF2B5EF4-FFF2-40B4-BE49-F238E27FC236}">
                <a16:creationId xmlns:a16="http://schemas.microsoft.com/office/drawing/2014/main" id="{EA119F16-82A2-45C5-89D9-83680E6CA2F3}"/>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081973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7EB87-F125-46F5-AF62-6A9F256D1603}"/>
              </a:ext>
            </a:extLst>
          </p:cNvPr>
          <p:cNvSpPr>
            <a:spLocks noGrp="1"/>
          </p:cNvSpPr>
          <p:nvPr>
            <p:ph type="title"/>
          </p:nvPr>
        </p:nvSpPr>
        <p:spPr/>
        <p:txBody>
          <a:bodyPr/>
          <a:lstStyle/>
          <a:p>
            <a:r>
              <a:rPr lang="en-US"/>
              <a:t>Overall Top Posts Table | 10 groups and 33 profiles - 6 of 15</a:t>
            </a:r>
          </a:p>
        </p:txBody>
      </p:sp>
      <p:graphicFrame>
        <p:nvGraphicFramePr>
          <p:cNvPr id="5" name="Table Placeholder 4">
            <a:extLst>
              <a:ext uri="{FF2B5EF4-FFF2-40B4-BE49-F238E27FC236}">
                <a16:creationId xmlns:a16="http://schemas.microsoft.com/office/drawing/2014/main" id="{646D6584-15E1-4942-AD8D-5CE977B57B84}"/>
              </a:ext>
            </a:extLst>
          </p:cNvPr>
          <p:cNvGraphicFramePr>
            <a:graphicFrameLocks noGrp="1"/>
          </p:cNvGraphicFramePr>
          <p:nvPr>
            <p:ph type="tbl" sz="quarter" idx="13"/>
            <p:extLst>
              <p:ext uri="{D42A27DB-BD31-4B8C-83A1-F6EECF244321}">
                <p14:modId xmlns:p14="http://schemas.microsoft.com/office/powerpoint/2010/main" val="939657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1372907"/>
                    </a:ext>
                  </a:extLst>
                </a:gridCol>
                <a:gridCol w="1645920">
                  <a:extLst>
                    <a:ext uri="{9D8B030D-6E8A-4147-A177-3AD203B41FA5}">
                      <a16:colId xmlns:a16="http://schemas.microsoft.com/office/drawing/2014/main" val="755298891"/>
                    </a:ext>
                  </a:extLst>
                </a:gridCol>
                <a:gridCol w="740664">
                  <a:extLst>
                    <a:ext uri="{9D8B030D-6E8A-4147-A177-3AD203B41FA5}">
                      <a16:colId xmlns:a16="http://schemas.microsoft.com/office/drawing/2014/main" val="1071227512"/>
                    </a:ext>
                  </a:extLst>
                </a:gridCol>
                <a:gridCol w="740664">
                  <a:extLst>
                    <a:ext uri="{9D8B030D-6E8A-4147-A177-3AD203B41FA5}">
                      <a16:colId xmlns:a16="http://schemas.microsoft.com/office/drawing/2014/main" val="426018251"/>
                    </a:ext>
                  </a:extLst>
                </a:gridCol>
                <a:gridCol w="740664">
                  <a:extLst>
                    <a:ext uri="{9D8B030D-6E8A-4147-A177-3AD203B41FA5}">
                      <a16:colId xmlns:a16="http://schemas.microsoft.com/office/drawing/2014/main" val="1889450932"/>
                    </a:ext>
                  </a:extLst>
                </a:gridCol>
                <a:gridCol w="740664">
                  <a:extLst>
                    <a:ext uri="{9D8B030D-6E8A-4147-A177-3AD203B41FA5}">
                      <a16:colId xmlns:a16="http://schemas.microsoft.com/office/drawing/2014/main" val="347291504"/>
                    </a:ext>
                  </a:extLst>
                </a:gridCol>
                <a:gridCol w="740664">
                  <a:extLst>
                    <a:ext uri="{9D8B030D-6E8A-4147-A177-3AD203B41FA5}">
                      <a16:colId xmlns:a16="http://schemas.microsoft.com/office/drawing/2014/main" val="59936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31097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grohe_uk - 2025-05-13 11:01:35</a:t>
                      </a:r>
                      <a:r>
                        <a:rPr kumimoji="0" lang="en-US" sz="1000" b="0" i="0" u="none" strike="noStrike" kern="1200" cap="none" spc="0" normalizeH="0" baseline="0" noProof="0">
                          <a:ln>
                            <a:noFill/>
                          </a:ln>
                          <a:solidFill>
                            <a:prstClr val="black"/>
                          </a:solidFill>
                          <a:effectLst/>
                          <a:uLnTx/>
                          <a:uFillTx/>
                          <a:latin typeface="Calibri"/>
                          <a:ea typeface="+mn-ea"/>
                          <a:cs typeface="+mn-cs"/>
                        </a:rPr>
                        <a:t>
 Luxury starts with the little things, like enjoying the perfect shower every day! Introducing the GROHE Rainshower Aqua Pure 🚿
Available in four stylish GROHE finishes—Phantom Black, Cool Sunrise, Supersteel, and classic Chrome—there's an option for every style. ✨
Beyond its good looks, the Rainshower Aqua Pure helps improve skin and hair, making them feel softer and healthier by filtering out chlorine and odours via the integrated filter. 💧
#luxury #shower #rainshower #selfcare #spa #chlorinefree #GROHE #GROHEDesign #bathroomideas #bathroomgoals #luxuryhome #luxuryliving #homeinspo #designinspo #interiordesign #interiorinspiration #homerenovation #spathroom #homedecor #hoteldesign #commercialdesign #hotelier #luxuryhome #luxuryinteriors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v/t51.75761-15/496800207_18326701747202192_6123693623810782543_n.jpg?stp=dst-jpg_e35_tt6&amp;_nc_cat=105&amp;ccb=1-7&amp;_nc_sid=18de74&amp;_nc_ohc=4gTn1aYlihkQ7kNvwEKuvTd&amp;_nc_oc=AdlpB5mcrd_t7XpLA7FckoKzC5X_dcIjupGlp19bTerF6CwNe-iCRstJdTjrs9upH4E&amp;_nc_zt=23&amp;_nc_ht=scontent-fra3-1.cdninstagram.com&amp;edm=AL-3X8kEAAAA&amp;_nc_gid=4FYx13nX8gTl1cNm3ON1Og&amp;oh=00_AfPvEFemhTiarze6j7pn4ZmNb1H0aHeB_YI55t7fqzlTdw&amp;oe=686D5B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0.1442 %</a:t>
                      </a:r>
                    </a:p>
                  </a:txBody>
                  <a:tcPr/>
                </a:tc>
                <a:extLst>
                  <a:ext uri="{0D108BD9-81ED-4DB2-BD59-A6C34878D82A}">
                    <a16:rowId xmlns:a16="http://schemas.microsoft.com/office/drawing/2014/main" val="2205688847"/>
                  </a:ext>
                </a:extLst>
              </a:tr>
            </a:tbl>
          </a:graphicData>
        </a:graphic>
      </p:graphicFrame>
      <p:sp>
        <p:nvSpPr>
          <p:cNvPr id="4" name="Text Placeholder 3">
            <a:extLst>
              <a:ext uri="{FF2B5EF4-FFF2-40B4-BE49-F238E27FC236}">
                <a16:creationId xmlns:a16="http://schemas.microsoft.com/office/drawing/2014/main" id="{98ADCDFB-CD6E-4F04-A24C-6CFF0717EF3A}"/>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421983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5593-0CF0-4CEF-9FC5-F7E42E1950ED}"/>
              </a:ext>
            </a:extLst>
          </p:cNvPr>
          <p:cNvSpPr>
            <a:spLocks noGrp="1"/>
          </p:cNvSpPr>
          <p:nvPr>
            <p:ph type="title"/>
          </p:nvPr>
        </p:nvSpPr>
        <p:spPr/>
        <p:txBody>
          <a:bodyPr/>
          <a:lstStyle/>
          <a:p>
            <a:r>
              <a:rPr lang="en-US"/>
              <a:t>Overall Top Posts Table | 10 groups and 33 profiles - 7 of 15</a:t>
            </a:r>
          </a:p>
        </p:txBody>
      </p:sp>
      <p:graphicFrame>
        <p:nvGraphicFramePr>
          <p:cNvPr id="5" name="Table Placeholder 4">
            <a:extLst>
              <a:ext uri="{FF2B5EF4-FFF2-40B4-BE49-F238E27FC236}">
                <a16:creationId xmlns:a16="http://schemas.microsoft.com/office/drawing/2014/main" id="{85408C9F-0FC1-4DFA-8227-3D4AC115A2F8}"/>
              </a:ext>
            </a:extLst>
          </p:cNvPr>
          <p:cNvGraphicFramePr>
            <a:graphicFrameLocks noGrp="1"/>
          </p:cNvGraphicFramePr>
          <p:nvPr>
            <p:ph type="tbl" sz="quarter" idx="13"/>
            <p:extLst>
              <p:ext uri="{D42A27DB-BD31-4B8C-83A1-F6EECF244321}">
                <p14:modId xmlns:p14="http://schemas.microsoft.com/office/powerpoint/2010/main" val="1901585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2554266"/>
                    </a:ext>
                  </a:extLst>
                </a:gridCol>
                <a:gridCol w="1645920">
                  <a:extLst>
                    <a:ext uri="{9D8B030D-6E8A-4147-A177-3AD203B41FA5}">
                      <a16:colId xmlns:a16="http://schemas.microsoft.com/office/drawing/2014/main" val="3487374202"/>
                    </a:ext>
                  </a:extLst>
                </a:gridCol>
                <a:gridCol w="740664">
                  <a:extLst>
                    <a:ext uri="{9D8B030D-6E8A-4147-A177-3AD203B41FA5}">
                      <a16:colId xmlns:a16="http://schemas.microsoft.com/office/drawing/2014/main" val="2606521396"/>
                    </a:ext>
                  </a:extLst>
                </a:gridCol>
                <a:gridCol w="740664">
                  <a:extLst>
                    <a:ext uri="{9D8B030D-6E8A-4147-A177-3AD203B41FA5}">
                      <a16:colId xmlns:a16="http://schemas.microsoft.com/office/drawing/2014/main" val="2061918099"/>
                    </a:ext>
                  </a:extLst>
                </a:gridCol>
                <a:gridCol w="740664">
                  <a:extLst>
                    <a:ext uri="{9D8B030D-6E8A-4147-A177-3AD203B41FA5}">
                      <a16:colId xmlns:a16="http://schemas.microsoft.com/office/drawing/2014/main" val="1594401774"/>
                    </a:ext>
                  </a:extLst>
                </a:gridCol>
                <a:gridCol w="740664">
                  <a:extLst>
                    <a:ext uri="{9D8B030D-6E8A-4147-A177-3AD203B41FA5}">
                      <a16:colId xmlns:a16="http://schemas.microsoft.com/office/drawing/2014/main" val="3450026118"/>
                    </a:ext>
                  </a:extLst>
                </a:gridCol>
                <a:gridCol w="740664">
                  <a:extLst>
                    <a:ext uri="{9D8B030D-6E8A-4147-A177-3AD203B41FA5}">
                      <a16:colId xmlns:a16="http://schemas.microsoft.com/office/drawing/2014/main" val="3923108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33114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- 2025-07-28 09:44:44</a:t>
                      </a:r>
                      <a:r>
                        <a:rPr kumimoji="0" lang="en-US" sz="1000" b="0" i="0" u="none" strike="noStrike" kern="1200" cap="none" spc="0" normalizeH="0" baseline="0" noProof="0">
                          <a:ln>
                            <a:noFill/>
                          </a:ln>
                          <a:solidFill>
                            <a:prstClr val="black"/>
                          </a:solidFill>
                          <a:effectLst/>
                          <a:uLnTx/>
                          <a:uFillTx/>
                          <a:latin typeface="Calibri"/>
                          <a:ea typeface="+mn-ea"/>
                          <a:cs typeface="+mn-cs"/>
                        </a:rPr>
                        <a:t>
 Sekret lśniących włosów i miękkiej skóry? 
Woda filtrowana💧. 
Odkryj prysznic, który upiększa – oto GROHE Rainshower Aqua Pure z wodą filtrowaną prosto ze słuchawki prysznicowej.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https://quintly-eu-image-storage.s3.amazonaws.com/8ceb59a0b985dc6d5967d728e185a462/f0192529c18a6d76b6509dc94fadd7b7.jpg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0.0017 %</a:t>
                      </a:r>
                    </a:p>
                  </a:txBody>
                  <a:tcPr/>
                </a:tc>
                <a:extLst>
                  <a:ext uri="{0D108BD9-81ED-4DB2-BD59-A6C34878D82A}">
                    <a16:rowId xmlns:a16="http://schemas.microsoft.com/office/drawing/2014/main" val="2875985492"/>
                  </a:ext>
                </a:extLst>
              </a:tr>
            </a:tbl>
          </a:graphicData>
        </a:graphic>
      </p:graphicFrame>
      <p:sp>
        <p:nvSpPr>
          <p:cNvPr id="4" name="Text Placeholder 3">
            <a:extLst>
              <a:ext uri="{FF2B5EF4-FFF2-40B4-BE49-F238E27FC236}">
                <a16:creationId xmlns:a16="http://schemas.microsoft.com/office/drawing/2014/main" id="{7CAE3CC7-2426-4089-B2F2-58B57C64B5A9}"/>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182042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9245B-22E0-4CA4-BE35-42BB760BE0D3}"/>
              </a:ext>
            </a:extLst>
          </p:cNvPr>
          <p:cNvSpPr>
            <a:spLocks noGrp="1"/>
          </p:cNvSpPr>
          <p:nvPr>
            <p:ph type="title"/>
          </p:nvPr>
        </p:nvSpPr>
        <p:spPr/>
        <p:txBody>
          <a:bodyPr/>
          <a:lstStyle/>
          <a:p>
            <a:r>
              <a:rPr lang="en-US"/>
              <a:t>Overall Top Posts Table | 10 groups and 33 profiles - 8 of 15</a:t>
            </a:r>
          </a:p>
        </p:txBody>
      </p:sp>
      <p:graphicFrame>
        <p:nvGraphicFramePr>
          <p:cNvPr id="5" name="Table Placeholder 4">
            <a:extLst>
              <a:ext uri="{FF2B5EF4-FFF2-40B4-BE49-F238E27FC236}">
                <a16:creationId xmlns:a16="http://schemas.microsoft.com/office/drawing/2014/main" id="{D39FCED8-1ABD-4E60-9DDD-C024ACFAD476}"/>
              </a:ext>
            </a:extLst>
          </p:cNvPr>
          <p:cNvGraphicFramePr>
            <a:graphicFrameLocks noGrp="1"/>
          </p:cNvGraphicFramePr>
          <p:nvPr>
            <p:ph type="tbl" sz="quarter" idx="13"/>
            <p:extLst>
              <p:ext uri="{D42A27DB-BD31-4B8C-83A1-F6EECF244321}">
                <p14:modId xmlns:p14="http://schemas.microsoft.com/office/powerpoint/2010/main" val="715722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11872018"/>
                    </a:ext>
                  </a:extLst>
                </a:gridCol>
                <a:gridCol w="1645920">
                  <a:extLst>
                    <a:ext uri="{9D8B030D-6E8A-4147-A177-3AD203B41FA5}">
                      <a16:colId xmlns:a16="http://schemas.microsoft.com/office/drawing/2014/main" val="46052703"/>
                    </a:ext>
                  </a:extLst>
                </a:gridCol>
                <a:gridCol w="740664">
                  <a:extLst>
                    <a:ext uri="{9D8B030D-6E8A-4147-A177-3AD203B41FA5}">
                      <a16:colId xmlns:a16="http://schemas.microsoft.com/office/drawing/2014/main" val="941374066"/>
                    </a:ext>
                  </a:extLst>
                </a:gridCol>
                <a:gridCol w="740664">
                  <a:extLst>
                    <a:ext uri="{9D8B030D-6E8A-4147-A177-3AD203B41FA5}">
                      <a16:colId xmlns:a16="http://schemas.microsoft.com/office/drawing/2014/main" val="3365377793"/>
                    </a:ext>
                  </a:extLst>
                </a:gridCol>
                <a:gridCol w="740664">
                  <a:extLst>
                    <a:ext uri="{9D8B030D-6E8A-4147-A177-3AD203B41FA5}">
                      <a16:colId xmlns:a16="http://schemas.microsoft.com/office/drawing/2014/main" val="304373418"/>
                    </a:ext>
                  </a:extLst>
                </a:gridCol>
                <a:gridCol w="740664">
                  <a:extLst>
                    <a:ext uri="{9D8B030D-6E8A-4147-A177-3AD203B41FA5}">
                      <a16:colId xmlns:a16="http://schemas.microsoft.com/office/drawing/2014/main" val="146387932"/>
                    </a:ext>
                  </a:extLst>
                </a:gridCol>
                <a:gridCol w="740664">
                  <a:extLst>
                    <a:ext uri="{9D8B030D-6E8A-4147-A177-3AD203B41FA5}">
                      <a16:colId xmlns:a16="http://schemas.microsoft.com/office/drawing/2014/main" val="2807595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34281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grohe_fr - 2025-06-13 15:01:44</a:t>
                      </a:r>
                      <a:r>
                        <a:rPr kumimoji="0" lang="en-US" sz="1000" b="0" i="0" u="none" strike="noStrike" kern="1200" cap="none" spc="0" normalizeH="0" baseline="0" noProof="0">
                          <a:ln>
                            <a:noFill/>
                          </a:ln>
                          <a:solidFill>
                            <a:prstClr val="black"/>
                          </a:solidFill>
                          <a:effectLst/>
                          <a:uLnTx/>
                          <a:uFillTx/>
                          <a:latin typeface="Calibri"/>
                          <a:ea typeface="+mn-ea"/>
                          <a:cs typeface="+mn-cs"/>
                        </a:rPr>
                        <a:t>
 ✨ La magie de la mousse chaude ✨
Transformez votre routine en un moment de pur bien-être ☁️🚿.
Avec GROHE Purefoam, une simple pression suffit pour créer une mousse chaude, soyeuse et enveloppante.
💆‍♀️ Compatible avec votre douche thermostatique
🌿 Cinq parfums de gel douche exclusifs Kinuami
🛁 Un plaisir sans effort sur simple pression d'un bouton
#GROHE #GROHESPA #PureFoam #BienEtre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2/f2/m367/AQP8Of8y9MDIsCJpMrhWcEDG_u73SSOJtGt_ssb7ENAIT-NnE_HjlSNFf06npehDXdh1B22tT4PUc4t8oBHcojkIxa4cirRRh5JVOfQ.mp4?_nc_cat=108&amp;_nc_sid=5e9851&amp;_nc_ht=scontent-fra3-1.cdninstagram.com&amp;_nc_ohc=iYPwgaxPj6gQ7kNvwFnQu2W&amp;efg=eyJ2ZW5jb2RlX3RhZyI6Inhwdl9wcm9ncmVzc2l2ZS5JTlNUQUdSQU0uQ0xJUFMuQzMuNzIwLmRhc2hfYmFzZWxpbmVfMV92MSIsInhwdl9hc3NldF9pZCI6OTEyNjQ4NTU0MzMyODM4LCJhc3NldF9hZ2VfZGF5cyI6MTkzLCJ2aV91c2VjYXNlX2lkIjoxMDA5OSwiZHVyYXRpb25fcyI6MzUsInVybGdlbl9zb3VyY2UiOiJ3d3cifQ%3D%3D&amp;ccb=17-1&amp;_nc_gid=e6phGfLi-TA8lvULazmjew&amp;edm=AL-3X8kEAAAA&amp;_nc_zt=28&amp;vs=d4b5d9a148755bb5&amp;_nc_vs=HBksFQIYQGlnX2VwaGVtZXJhbC81OTREMjdBQzVENEQyODIxMERENjk4QzdDRDAxNjFCMV92aWRlb19kYXNoaW5pdC5tcDQVAALIARIAFQIYOnBhc3N0aHJvdWdoX2V2ZXJzdG9yZS9HRzVBS3g0ZVNJaVZMN0VIQUhETkhXbUhuNE5YYnFfRUFBQUYVAgLIARIAKAAYABsCiAd1c2Vfb2lsATEScHJvZ3Jlc3NpdmVfcmVjaXBlATEVAAAmzIqWzpGDnwMVAigCQzMsF0BBpmZmZmZmGBJkYXNoX2Jhc2VsaW5lXzFfdjERAHX-B2XmnQEA&amp;oh=00_Afm61OY6fVPQSQ-a36vpRDoTvXGTyLWH-mcGdePccVnPlA&amp;oe=6951B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0.0950 %</a:t>
                      </a:r>
                    </a:p>
                  </a:txBody>
                  <a:tcPr/>
                </a:tc>
                <a:extLst>
                  <a:ext uri="{0D108BD9-81ED-4DB2-BD59-A6C34878D82A}">
                    <a16:rowId xmlns:a16="http://schemas.microsoft.com/office/drawing/2014/main" val="1575036597"/>
                  </a:ext>
                </a:extLst>
              </a:tr>
            </a:tbl>
          </a:graphicData>
        </a:graphic>
      </p:graphicFrame>
      <p:sp>
        <p:nvSpPr>
          <p:cNvPr id="4" name="Text Placeholder 3">
            <a:extLst>
              <a:ext uri="{FF2B5EF4-FFF2-40B4-BE49-F238E27FC236}">
                <a16:creationId xmlns:a16="http://schemas.microsoft.com/office/drawing/2014/main" id="{A40B5DDE-2A26-4FBD-B36B-76F52DF4F92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754331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50F0E-A11B-41FB-91DB-4DAB59ACEBA5}"/>
              </a:ext>
            </a:extLst>
          </p:cNvPr>
          <p:cNvSpPr>
            <a:spLocks noGrp="1"/>
          </p:cNvSpPr>
          <p:nvPr>
            <p:ph type="title"/>
          </p:nvPr>
        </p:nvSpPr>
        <p:spPr/>
        <p:txBody>
          <a:bodyPr/>
          <a:lstStyle/>
          <a:p>
            <a:r>
              <a:rPr lang="en-US"/>
              <a:t>Overall Top Posts Table | 10 groups and 33 profiles - 9 of 15</a:t>
            </a:r>
          </a:p>
        </p:txBody>
      </p:sp>
      <p:graphicFrame>
        <p:nvGraphicFramePr>
          <p:cNvPr id="5" name="Table Placeholder 4">
            <a:extLst>
              <a:ext uri="{FF2B5EF4-FFF2-40B4-BE49-F238E27FC236}">
                <a16:creationId xmlns:a16="http://schemas.microsoft.com/office/drawing/2014/main" id="{8BE7D0A0-CA8A-4923-AFFC-79ACEB66DD50}"/>
              </a:ext>
            </a:extLst>
          </p:cNvPr>
          <p:cNvGraphicFramePr>
            <a:graphicFrameLocks noGrp="1"/>
          </p:cNvGraphicFramePr>
          <p:nvPr>
            <p:ph type="tbl" sz="quarter" idx="13"/>
            <p:extLst>
              <p:ext uri="{D42A27DB-BD31-4B8C-83A1-F6EECF244321}">
                <p14:modId xmlns:p14="http://schemas.microsoft.com/office/powerpoint/2010/main" val="2273940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11997795"/>
                    </a:ext>
                  </a:extLst>
                </a:gridCol>
                <a:gridCol w="1645920">
                  <a:extLst>
                    <a:ext uri="{9D8B030D-6E8A-4147-A177-3AD203B41FA5}">
                      <a16:colId xmlns:a16="http://schemas.microsoft.com/office/drawing/2014/main" val="2673972598"/>
                    </a:ext>
                  </a:extLst>
                </a:gridCol>
                <a:gridCol w="740664">
                  <a:extLst>
                    <a:ext uri="{9D8B030D-6E8A-4147-A177-3AD203B41FA5}">
                      <a16:colId xmlns:a16="http://schemas.microsoft.com/office/drawing/2014/main" val="7707628"/>
                    </a:ext>
                  </a:extLst>
                </a:gridCol>
                <a:gridCol w="740664">
                  <a:extLst>
                    <a:ext uri="{9D8B030D-6E8A-4147-A177-3AD203B41FA5}">
                      <a16:colId xmlns:a16="http://schemas.microsoft.com/office/drawing/2014/main" val="3123640283"/>
                    </a:ext>
                  </a:extLst>
                </a:gridCol>
                <a:gridCol w="740664">
                  <a:extLst>
                    <a:ext uri="{9D8B030D-6E8A-4147-A177-3AD203B41FA5}">
                      <a16:colId xmlns:a16="http://schemas.microsoft.com/office/drawing/2014/main" val="1146877226"/>
                    </a:ext>
                  </a:extLst>
                </a:gridCol>
                <a:gridCol w="740664">
                  <a:extLst>
                    <a:ext uri="{9D8B030D-6E8A-4147-A177-3AD203B41FA5}">
                      <a16:colId xmlns:a16="http://schemas.microsoft.com/office/drawing/2014/main" val="2689213438"/>
                    </a:ext>
                  </a:extLst>
                </a:gridCol>
                <a:gridCol w="740664">
                  <a:extLst>
                    <a:ext uri="{9D8B030D-6E8A-4147-A177-3AD203B41FA5}">
                      <a16:colId xmlns:a16="http://schemas.microsoft.com/office/drawing/2014/main" val="99013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53721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Instagram grohe_it - 2025-05-30 08:30:57</a:t>
                      </a:r>
                      <a:r>
                        <a:rPr kumimoji="0" lang="it-IT" sz="1000" b="0" i="0" u="none" strike="noStrike" kern="1200" cap="none" spc="0" normalizeH="0" baseline="0" noProof="0">
                          <a:ln>
                            <a:noFill/>
                          </a:ln>
                          <a:solidFill>
                            <a:prstClr val="black"/>
                          </a:solidFill>
                          <a:effectLst/>
                          <a:uLnTx/>
                          <a:uFillTx/>
                          <a:latin typeface="Calibri"/>
                          <a:ea typeface="+mn-ea"/>
                          <a:cs typeface="+mn-cs"/>
                        </a:rPr>
                        <a:t>
 Scopri un nuovo modo di vivere la doccia, dove design essenziale e tecnologia avanzata si incontrano.
Nel cuore di GROHE Rainshower Aqua Pure c’è il miscelatore termostatico SmartControl, pensato per un’interazione semplice e precisa: premi per attivare il getto, ruota per regolare il flusso d’acqua.
I pulsanti in metallo, eleganti e discreti, emergono solo al tocco, mentre puoi controllare con facilità temperatura, intensità e tipo di getto.
Grazie alle regolazioni personalizzabili, ogni dettaglio si adatta alle tue esigenze.
Un’esperienza su misura, goccia dopo goccia.
#GROHE #GROHESPA #SmartControl #LuxuryBathroom #ShowerGoals #BathroomDesign #EsperienzaSuMisura #TecnologiaGROHE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v/t51.75761-15/502710714_18070369283308423_4840303401903527703_n.jpg?stp=dst-jpg_e35_tt6&amp;_nc_cat=105&amp;ccb=1-7&amp;_nc_sid=18de74&amp;_nc_ohc=bX1D5t9zHB0Q7kNvwGF9F30&amp;_nc_oc=Adm6pUSN3GoMtKFdV05PSomd92q-v4fdKgEpB3oBuOwhe15MmptNKSo2T5nyBoSN9oc&amp;_nc_zt=23&amp;_nc_ht=scontent-fra3-1.cdninstagram.com&amp;edm=AL-3X8kEAAAA&amp;_nc_gid=Lctro3KajALyNGqkxTiEyg&amp;oh=00_AfVLNc74arR154ZXBDh_HRDAlQJuiJo9fv-aUy1Gb0wNTg&amp;oe=689EB2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0.0959 %</a:t>
                      </a:r>
                    </a:p>
                  </a:txBody>
                  <a:tcPr/>
                </a:tc>
                <a:extLst>
                  <a:ext uri="{0D108BD9-81ED-4DB2-BD59-A6C34878D82A}">
                    <a16:rowId xmlns:a16="http://schemas.microsoft.com/office/drawing/2014/main" val="3754960742"/>
                  </a:ext>
                </a:extLst>
              </a:tr>
            </a:tbl>
          </a:graphicData>
        </a:graphic>
      </p:graphicFrame>
      <p:sp>
        <p:nvSpPr>
          <p:cNvPr id="4" name="Text Placeholder 3">
            <a:extLst>
              <a:ext uri="{FF2B5EF4-FFF2-40B4-BE49-F238E27FC236}">
                <a16:creationId xmlns:a16="http://schemas.microsoft.com/office/drawing/2014/main" id="{0F882105-2F05-48F3-A199-909949C7B3BC}"/>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695468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15F4-34CE-4DAF-B509-4FB9A33B9BBF}"/>
              </a:ext>
            </a:extLst>
          </p:cNvPr>
          <p:cNvSpPr>
            <a:spLocks noGrp="1"/>
          </p:cNvSpPr>
          <p:nvPr>
            <p:ph type="title"/>
          </p:nvPr>
        </p:nvSpPr>
        <p:spPr/>
        <p:txBody>
          <a:bodyPr/>
          <a:lstStyle/>
          <a:p>
            <a:r>
              <a:rPr lang="en-US"/>
              <a:t>Overall Top Posts Table | 10 groups and 33 profiles - 10 of 15</a:t>
            </a:r>
          </a:p>
        </p:txBody>
      </p:sp>
      <p:graphicFrame>
        <p:nvGraphicFramePr>
          <p:cNvPr id="5" name="Table Placeholder 4">
            <a:extLst>
              <a:ext uri="{FF2B5EF4-FFF2-40B4-BE49-F238E27FC236}">
                <a16:creationId xmlns:a16="http://schemas.microsoft.com/office/drawing/2014/main" id="{2BFD9865-EA2D-4AE3-ADB8-8C3DDB1B62DF}"/>
              </a:ext>
            </a:extLst>
          </p:cNvPr>
          <p:cNvGraphicFramePr>
            <a:graphicFrameLocks noGrp="1"/>
          </p:cNvGraphicFramePr>
          <p:nvPr>
            <p:ph type="tbl" sz="quarter" idx="13"/>
            <p:extLst>
              <p:ext uri="{D42A27DB-BD31-4B8C-83A1-F6EECF244321}">
                <p14:modId xmlns:p14="http://schemas.microsoft.com/office/powerpoint/2010/main" val="2865020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4414397"/>
                    </a:ext>
                  </a:extLst>
                </a:gridCol>
                <a:gridCol w="1645920">
                  <a:extLst>
                    <a:ext uri="{9D8B030D-6E8A-4147-A177-3AD203B41FA5}">
                      <a16:colId xmlns:a16="http://schemas.microsoft.com/office/drawing/2014/main" val="2401312188"/>
                    </a:ext>
                  </a:extLst>
                </a:gridCol>
                <a:gridCol w="740664">
                  <a:extLst>
                    <a:ext uri="{9D8B030D-6E8A-4147-A177-3AD203B41FA5}">
                      <a16:colId xmlns:a16="http://schemas.microsoft.com/office/drawing/2014/main" val="2490370003"/>
                    </a:ext>
                  </a:extLst>
                </a:gridCol>
                <a:gridCol w="740664">
                  <a:extLst>
                    <a:ext uri="{9D8B030D-6E8A-4147-A177-3AD203B41FA5}">
                      <a16:colId xmlns:a16="http://schemas.microsoft.com/office/drawing/2014/main" val="1166820828"/>
                    </a:ext>
                  </a:extLst>
                </a:gridCol>
                <a:gridCol w="740664">
                  <a:extLst>
                    <a:ext uri="{9D8B030D-6E8A-4147-A177-3AD203B41FA5}">
                      <a16:colId xmlns:a16="http://schemas.microsoft.com/office/drawing/2014/main" val="2769951348"/>
                    </a:ext>
                  </a:extLst>
                </a:gridCol>
                <a:gridCol w="740664">
                  <a:extLst>
                    <a:ext uri="{9D8B030D-6E8A-4147-A177-3AD203B41FA5}">
                      <a16:colId xmlns:a16="http://schemas.microsoft.com/office/drawing/2014/main" val="1275716430"/>
                    </a:ext>
                  </a:extLst>
                </a:gridCol>
                <a:gridCol w="740664">
                  <a:extLst>
                    <a:ext uri="{9D8B030D-6E8A-4147-A177-3AD203B41FA5}">
                      <a16:colId xmlns:a16="http://schemas.microsoft.com/office/drawing/2014/main" val="90609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59404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grohenl - 2025-05-04 06:46:49</a:t>
                      </a:r>
                      <a:r>
                        <a:rPr kumimoji="0" lang="en-US" sz="1000" b="0" i="0" u="none" strike="noStrike" kern="1200" cap="none" spc="0" normalizeH="0" baseline="0" noProof="0">
                          <a:ln>
                            <a:noFill/>
                          </a:ln>
                          <a:solidFill>
                            <a:prstClr val="black"/>
                          </a:solidFill>
                          <a:effectLst/>
                          <a:uLnTx/>
                          <a:uFillTx/>
                          <a:latin typeface="Calibri"/>
                          <a:ea typeface="+mn-ea"/>
                          <a:cs typeface="+mn-cs"/>
                        </a:rPr>
                        <a:t>
 Je bent één druk verwijderd van een nieuwe sensatie - GROHE Purefoam transformeert zeep in warm, zijdezacht doucheschuim en omhult je met pure verwennerij. Voel de zachte omhelzing en ontdek een geheel nieuwe manier van ontspannen, voor optimaal comfort.🧼
#GROHE #Purefoam #Luxebadkamer #luxuryliving #badkamerideeën #droombadkamer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-2.cdninstagram.com/v/t51.75761-15/494786355_18386278225116843_2674332928484742373_n.jpg?stp=dst-jpg_e35_tt6&amp;_nc_cat=104&amp;ccb=1-7&amp;_nc_sid=18de74&amp;_nc_ohc=ZB2ua768UTcQ7kNvwHjry5k&amp;_nc_oc=AdkQ5VMf552dri5dBH7K1cffBYj1yF71q3MDNPHTpFZOOxLDSZe2Ni4ax3qnAlGEeBo&amp;_nc_zt=23&amp;_nc_ht=scontent-fra3-2.cdninstagram.com&amp;edm=AL-3X8kEAAAA&amp;_nc_gid=-R165W7v-_IcfrxDra-BHA&amp;oh=00_AfMXKn6kGiGS1iXs4v4tm3QQamts_R-yGhJNN1tQ_H8XdA&amp;oe=686D39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0.2216 %</a:t>
                      </a:r>
                    </a:p>
                  </a:txBody>
                  <a:tcPr/>
                </a:tc>
                <a:extLst>
                  <a:ext uri="{0D108BD9-81ED-4DB2-BD59-A6C34878D82A}">
                    <a16:rowId xmlns:a16="http://schemas.microsoft.com/office/drawing/2014/main" val="969981347"/>
                  </a:ext>
                </a:extLst>
              </a:tr>
            </a:tbl>
          </a:graphicData>
        </a:graphic>
      </p:graphicFrame>
      <p:sp>
        <p:nvSpPr>
          <p:cNvPr id="4" name="Text Placeholder 3">
            <a:extLst>
              <a:ext uri="{FF2B5EF4-FFF2-40B4-BE49-F238E27FC236}">
                <a16:creationId xmlns:a16="http://schemas.microsoft.com/office/drawing/2014/main" id="{1DB5475C-1A5B-46E7-9466-FC111EC8B407}"/>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289330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7F8A-A87C-4FEF-A4BB-5A434A90A4A3}"/>
              </a:ext>
            </a:extLst>
          </p:cNvPr>
          <p:cNvSpPr>
            <a:spLocks noGrp="1"/>
          </p:cNvSpPr>
          <p:nvPr>
            <p:ph type="title"/>
          </p:nvPr>
        </p:nvSpPr>
        <p:spPr/>
        <p:txBody>
          <a:bodyPr/>
          <a:lstStyle/>
          <a:p>
            <a:r>
              <a:rPr lang="en-US"/>
              <a:t>Overall Top Posts Table | 10 groups and 33 profiles - 11 of 15</a:t>
            </a:r>
          </a:p>
        </p:txBody>
      </p:sp>
      <p:graphicFrame>
        <p:nvGraphicFramePr>
          <p:cNvPr id="5" name="Table Placeholder 4">
            <a:extLst>
              <a:ext uri="{FF2B5EF4-FFF2-40B4-BE49-F238E27FC236}">
                <a16:creationId xmlns:a16="http://schemas.microsoft.com/office/drawing/2014/main" id="{B11DC52A-C568-423D-9C61-C3727E3C7359}"/>
              </a:ext>
            </a:extLst>
          </p:cNvPr>
          <p:cNvGraphicFramePr>
            <a:graphicFrameLocks noGrp="1"/>
          </p:cNvGraphicFramePr>
          <p:nvPr>
            <p:ph type="tbl" sz="quarter" idx="13"/>
            <p:extLst>
              <p:ext uri="{D42A27DB-BD31-4B8C-83A1-F6EECF244321}">
                <p14:modId xmlns:p14="http://schemas.microsoft.com/office/powerpoint/2010/main" val="300784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6285292"/>
                    </a:ext>
                  </a:extLst>
                </a:gridCol>
                <a:gridCol w="1645920">
                  <a:extLst>
                    <a:ext uri="{9D8B030D-6E8A-4147-A177-3AD203B41FA5}">
                      <a16:colId xmlns:a16="http://schemas.microsoft.com/office/drawing/2014/main" val="2133246339"/>
                    </a:ext>
                  </a:extLst>
                </a:gridCol>
                <a:gridCol w="740664">
                  <a:extLst>
                    <a:ext uri="{9D8B030D-6E8A-4147-A177-3AD203B41FA5}">
                      <a16:colId xmlns:a16="http://schemas.microsoft.com/office/drawing/2014/main" val="922076704"/>
                    </a:ext>
                  </a:extLst>
                </a:gridCol>
                <a:gridCol w="740664">
                  <a:extLst>
                    <a:ext uri="{9D8B030D-6E8A-4147-A177-3AD203B41FA5}">
                      <a16:colId xmlns:a16="http://schemas.microsoft.com/office/drawing/2014/main" val="1830581918"/>
                    </a:ext>
                  </a:extLst>
                </a:gridCol>
                <a:gridCol w="740664">
                  <a:extLst>
                    <a:ext uri="{9D8B030D-6E8A-4147-A177-3AD203B41FA5}">
                      <a16:colId xmlns:a16="http://schemas.microsoft.com/office/drawing/2014/main" val="2997422652"/>
                    </a:ext>
                  </a:extLst>
                </a:gridCol>
                <a:gridCol w="740664">
                  <a:extLst>
                    <a:ext uri="{9D8B030D-6E8A-4147-A177-3AD203B41FA5}">
                      <a16:colId xmlns:a16="http://schemas.microsoft.com/office/drawing/2014/main" val="4044486548"/>
                    </a:ext>
                  </a:extLst>
                </a:gridCol>
                <a:gridCol w="740664">
                  <a:extLst>
                    <a:ext uri="{9D8B030D-6E8A-4147-A177-3AD203B41FA5}">
                      <a16:colId xmlns:a16="http://schemas.microsoft.com/office/drawing/2014/main" val="2833627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67826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Facebook GROHE - 2025-06-13 15:01:00</a:t>
                      </a:r>
                      <a:r>
                        <a:rPr kumimoji="0" lang="fr-FR" sz="1000" b="0" i="0" u="none" strike="noStrike" kern="1200" cap="none" spc="0" normalizeH="0" baseline="0" noProof="0">
                          <a:ln>
                            <a:noFill/>
                          </a:ln>
                          <a:solidFill>
                            <a:prstClr val="black"/>
                          </a:solidFill>
                          <a:effectLst/>
                          <a:uLnTx/>
                          <a:uFillTx/>
                          <a:latin typeface="Calibri"/>
                          <a:ea typeface="+mn-ea"/>
                          <a:cs typeface="+mn-cs"/>
                        </a:rPr>
                        <a:t>
 ✨ La magie de la mousse chaude ✨
Transformez votre routine en un moment de pur bien-être ☁️🚿.
Avec GROHE Purefoam, une simple pression suffit pour créer une mousse chaude, soyeuse et enveloppante.
💆‍♀️ Compatible avec votre douche thermostatique
🌿 Cinq parfums de gel douche exclusifs Kinuami
🛁 Un plaisir sans effort sur simple pression d'un bouton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https://quintly-eu-image-storage.s3.amazonaws.com/e5f8b3a1c3252d80e5668ef3f6ad25a6/d424813e46684c0063fb9b7a72889bfd.jpg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0.0009 %</a:t>
                      </a:r>
                    </a:p>
                  </a:txBody>
                  <a:tcPr/>
                </a:tc>
                <a:extLst>
                  <a:ext uri="{0D108BD9-81ED-4DB2-BD59-A6C34878D82A}">
                    <a16:rowId xmlns:a16="http://schemas.microsoft.com/office/drawing/2014/main" val="1649202156"/>
                  </a:ext>
                </a:extLst>
              </a:tr>
            </a:tbl>
          </a:graphicData>
        </a:graphic>
      </p:graphicFrame>
      <p:sp>
        <p:nvSpPr>
          <p:cNvPr id="4" name="Text Placeholder 3">
            <a:extLst>
              <a:ext uri="{FF2B5EF4-FFF2-40B4-BE49-F238E27FC236}">
                <a16:creationId xmlns:a16="http://schemas.microsoft.com/office/drawing/2014/main" id="{88F62C15-6B87-4E87-948C-71C8E3F04240}"/>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171507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BF62-BFFF-450B-ACEB-4FFC36CA6E87}"/>
              </a:ext>
            </a:extLst>
          </p:cNvPr>
          <p:cNvSpPr>
            <a:spLocks noGrp="1"/>
          </p:cNvSpPr>
          <p:nvPr>
            <p:ph type="title"/>
          </p:nvPr>
        </p:nvSpPr>
        <p:spPr/>
        <p:txBody>
          <a:bodyPr/>
          <a:lstStyle/>
          <a:p>
            <a:r>
              <a:rPr lang="en-US"/>
              <a:t>Overall Top Posts Table | 10 groups and 33 profiles - 12 of 15</a:t>
            </a:r>
          </a:p>
        </p:txBody>
      </p:sp>
      <p:graphicFrame>
        <p:nvGraphicFramePr>
          <p:cNvPr id="5" name="Table Placeholder 4">
            <a:extLst>
              <a:ext uri="{FF2B5EF4-FFF2-40B4-BE49-F238E27FC236}">
                <a16:creationId xmlns:a16="http://schemas.microsoft.com/office/drawing/2014/main" id="{12564B8B-C5A9-4BB5-89B1-D4D53B04B484}"/>
              </a:ext>
            </a:extLst>
          </p:cNvPr>
          <p:cNvGraphicFramePr>
            <a:graphicFrameLocks noGrp="1"/>
          </p:cNvGraphicFramePr>
          <p:nvPr>
            <p:ph type="tbl" sz="quarter" idx="13"/>
            <p:extLst>
              <p:ext uri="{D42A27DB-BD31-4B8C-83A1-F6EECF244321}">
                <p14:modId xmlns:p14="http://schemas.microsoft.com/office/powerpoint/2010/main" val="128658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9009291"/>
                    </a:ext>
                  </a:extLst>
                </a:gridCol>
                <a:gridCol w="1645920">
                  <a:extLst>
                    <a:ext uri="{9D8B030D-6E8A-4147-A177-3AD203B41FA5}">
                      <a16:colId xmlns:a16="http://schemas.microsoft.com/office/drawing/2014/main" val="1337861370"/>
                    </a:ext>
                  </a:extLst>
                </a:gridCol>
                <a:gridCol w="740664">
                  <a:extLst>
                    <a:ext uri="{9D8B030D-6E8A-4147-A177-3AD203B41FA5}">
                      <a16:colId xmlns:a16="http://schemas.microsoft.com/office/drawing/2014/main" val="2047091790"/>
                    </a:ext>
                  </a:extLst>
                </a:gridCol>
                <a:gridCol w="740664">
                  <a:extLst>
                    <a:ext uri="{9D8B030D-6E8A-4147-A177-3AD203B41FA5}">
                      <a16:colId xmlns:a16="http://schemas.microsoft.com/office/drawing/2014/main" val="435868877"/>
                    </a:ext>
                  </a:extLst>
                </a:gridCol>
                <a:gridCol w="740664">
                  <a:extLst>
                    <a:ext uri="{9D8B030D-6E8A-4147-A177-3AD203B41FA5}">
                      <a16:colId xmlns:a16="http://schemas.microsoft.com/office/drawing/2014/main" val="3512246347"/>
                    </a:ext>
                  </a:extLst>
                </a:gridCol>
                <a:gridCol w="740664">
                  <a:extLst>
                    <a:ext uri="{9D8B030D-6E8A-4147-A177-3AD203B41FA5}">
                      <a16:colId xmlns:a16="http://schemas.microsoft.com/office/drawing/2014/main" val="3280999355"/>
                    </a:ext>
                  </a:extLst>
                </a:gridCol>
                <a:gridCol w="740664">
                  <a:extLst>
                    <a:ext uri="{9D8B030D-6E8A-4147-A177-3AD203B41FA5}">
                      <a16:colId xmlns:a16="http://schemas.microsoft.com/office/drawing/2014/main" val="47564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2126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- 2025-05-13 14:17:00</a:t>
                      </a:r>
                      <a:r>
                        <a:rPr kumimoji="0" lang="en-US" sz="1000" b="0" i="0" u="none" strike="noStrike" kern="1200" cap="none" spc="0" normalizeH="0" baseline="0" noProof="0">
                          <a:ln>
                            <a:noFill/>
                          </a:ln>
                          <a:solidFill>
                            <a:prstClr val="black"/>
                          </a:solidFill>
                          <a:effectLst/>
                          <a:uLnTx/>
                          <a:uFillTx/>
                          <a:latin typeface="Calibri"/>
                          <a:ea typeface="+mn-ea"/>
                          <a:cs typeface="+mn-cs"/>
                        </a:rPr>
                        <a:t>
 Dotek luxusu ve vaší koupelně 🚿
Elegantní sprchový systém GROHE Rainshower Aqua Pure s lesklým chromovým povrchem a vroubkovanými kovovými tlačítky promění každý váš dotek v jedinečný zážitek. Termostatická kartuše spolu s technologií SmartControl navíc zajišťuje přesné a plynulé ovládání pro maximální bezpečnost.
Výsledkem je dokonale intuitivní sprchový zážitek v duchu moderního designu a pohodlí.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https://quintly-eu-image-storage.s3.amazonaws.com/56eabb97ebfa33104eb5a027ace43604/fbd3095f68469965a251a35ac81054d6.jpg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0.0005 %</a:t>
                      </a:r>
                    </a:p>
                  </a:txBody>
                  <a:tcPr/>
                </a:tc>
                <a:extLst>
                  <a:ext uri="{0D108BD9-81ED-4DB2-BD59-A6C34878D82A}">
                    <a16:rowId xmlns:a16="http://schemas.microsoft.com/office/drawing/2014/main" val="2003277589"/>
                  </a:ext>
                </a:extLst>
              </a:tr>
            </a:tbl>
          </a:graphicData>
        </a:graphic>
      </p:graphicFrame>
      <p:sp>
        <p:nvSpPr>
          <p:cNvPr id="4" name="Text Placeholder 3">
            <a:extLst>
              <a:ext uri="{FF2B5EF4-FFF2-40B4-BE49-F238E27FC236}">
                <a16:creationId xmlns:a16="http://schemas.microsoft.com/office/drawing/2014/main" id="{1D73166E-BECF-4A4A-8342-EBCAA604842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097061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AA179-9A61-438F-895C-4DE59CE65C45}"/>
              </a:ext>
            </a:extLst>
          </p:cNvPr>
          <p:cNvSpPr>
            <a:spLocks noGrp="1"/>
          </p:cNvSpPr>
          <p:nvPr>
            <p:ph type="title"/>
          </p:nvPr>
        </p:nvSpPr>
        <p:spPr/>
        <p:txBody>
          <a:bodyPr/>
          <a:lstStyle/>
          <a:p>
            <a:r>
              <a:rPr lang="en-US"/>
              <a:t>Overall Top Posts Table | 10 groups and 33 profiles - 13 of 15</a:t>
            </a:r>
          </a:p>
        </p:txBody>
      </p:sp>
      <p:graphicFrame>
        <p:nvGraphicFramePr>
          <p:cNvPr id="5" name="Table Placeholder 4">
            <a:extLst>
              <a:ext uri="{FF2B5EF4-FFF2-40B4-BE49-F238E27FC236}">
                <a16:creationId xmlns:a16="http://schemas.microsoft.com/office/drawing/2014/main" id="{441E5B73-CAD3-4D04-ABD5-ECEFC8FE7055}"/>
              </a:ext>
            </a:extLst>
          </p:cNvPr>
          <p:cNvGraphicFramePr>
            <a:graphicFrameLocks noGrp="1"/>
          </p:cNvGraphicFramePr>
          <p:nvPr>
            <p:ph type="tbl" sz="quarter" idx="13"/>
            <p:extLst>
              <p:ext uri="{D42A27DB-BD31-4B8C-83A1-F6EECF244321}">
                <p14:modId xmlns:p14="http://schemas.microsoft.com/office/powerpoint/2010/main" val="3562400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5914055"/>
                    </a:ext>
                  </a:extLst>
                </a:gridCol>
                <a:gridCol w="1645920">
                  <a:extLst>
                    <a:ext uri="{9D8B030D-6E8A-4147-A177-3AD203B41FA5}">
                      <a16:colId xmlns:a16="http://schemas.microsoft.com/office/drawing/2014/main" val="3949754196"/>
                    </a:ext>
                  </a:extLst>
                </a:gridCol>
                <a:gridCol w="740664">
                  <a:extLst>
                    <a:ext uri="{9D8B030D-6E8A-4147-A177-3AD203B41FA5}">
                      <a16:colId xmlns:a16="http://schemas.microsoft.com/office/drawing/2014/main" val="4037708075"/>
                    </a:ext>
                  </a:extLst>
                </a:gridCol>
                <a:gridCol w="740664">
                  <a:extLst>
                    <a:ext uri="{9D8B030D-6E8A-4147-A177-3AD203B41FA5}">
                      <a16:colId xmlns:a16="http://schemas.microsoft.com/office/drawing/2014/main" val="1480543693"/>
                    </a:ext>
                  </a:extLst>
                </a:gridCol>
                <a:gridCol w="740664">
                  <a:extLst>
                    <a:ext uri="{9D8B030D-6E8A-4147-A177-3AD203B41FA5}">
                      <a16:colId xmlns:a16="http://schemas.microsoft.com/office/drawing/2014/main" val="3777173329"/>
                    </a:ext>
                  </a:extLst>
                </a:gridCol>
                <a:gridCol w="740664">
                  <a:extLst>
                    <a:ext uri="{9D8B030D-6E8A-4147-A177-3AD203B41FA5}">
                      <a16:colId xmlns:a16="http://schemas.microsoft.com/office/drawing/2014/main" val="1167996841"/>
                    </a:ext>
                  </a:extLst>
                </a:gridCol>
                <a:gridCol w="740664">
                  <a:extLst>
                    <a:ext uri="{9D8B030D-6E8A-4147-A177-3AD203B41FA5}">
                      <a16:colId xmlns:a16="http://schemas.microsoft.com/office/drawing/2014/main" val="2818238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09540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grohe_belgium - 2025-06-30 09:01:17</a:t>
                      </a:r>
                      <a:r>
                        <a:rPr kumimoji="0" lang="en-US" sz="1000" b="0" i="0" u="none" strike="noStrike" kern="1200" cap="none" spc="0" normalizeH="0" baseline="0" noProof="0">
                          <a:ln>
                            <a:noFill/>
                          </a:ln>
                          <a:solidFill>
                            <a:prstClr val="black"/>
                          </a:solidFill>
                          <a:effectLst/>
                          <a:uLnTx/>
                          <a:uFillTx/>
                          <a:latin typeface="Calibri"/>
                          <a:ea typeface="+mn-ea"/>
                          <a:cs typeface="+mn-cs"/>
                        </a:rPr>
                        <a:t>
 Til jouw badkamerprojecten naar een hoger niveau met de GROHE Rainshower Aqua Pure. Een premium douche-ervaring die elke badkamer transformeert in een wellness-oase. 🧖
--
Faites évoluer vos projets de salle de bains avec la GROHE Rainshower Aqua Pure. Une expérience de douche haut de gamme qui transforme toute salle de bains en oasis de bien-être. 🧖
#GROHE #AquaPure #grohe_be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2/f2/m86/AQMBliC2_OK3RFszdBmkQIU0QjsDcAk8hTATuqIhLISMNyOukjB0UXBYNZ7UGGQGFQnILniAyyrwuVku2L6Ba8gXO1k_tVVNYlE4QmY.mp4?_nc_cat=101&amp;_nc_sid=5e9851&amp;_nc_ht=scontent-fra3-1.cdninstagram.com&amp;_nc_ohc=vRuKNOJ9ODwQ7kNvwFavGwF&amp;efg=eyJ2ZW5jb2RlX3RhZyI6Inhwdl9wcm9ncmVzc2l2ZS5JTlNUQUdSQU0uQ0xJUFMuQzMuNzIwLmRhc2hfYmFzZWxpbmVfMV92MSIsInhwdl9hc3NldF9pZCI6MTQzNDgzNTIwMDg4MjY4NCwidmlfdXNlY2FzZV9pZCI6MTAwOTksImR1cmF0aW9uX3MiOjM1LCJ1cmxnZW5fc291cmNlIjoid3d3In0%3D&amp;ccb=17-1&amp;vs=27f6b99bba1a8e18&amp;_nc_vs=HBksFQIYUmlnX3hwdl9yZWVsc19wZXJtYW5lbnRfc3JfcHJvZC9DNTRERTA5REMyRjkyMThGMTVEQUU1MzFFQjNBNDA5MV92aWRlb19kYXNoaW5pdC5tcDQVAALIARIAFQIYOnBhc3N0aHJvdWdoX2V2ZXJzdG9yZS9HR1FfcXg0aU9FNkdZSnNDQU1SYkdCWkI5a2dmYnFfRUFBQUYVAgLIARIAKAAYABsCiAd1c2Vfb2lsATEScHJvZ3Jlc3NpdmVfcmVjaXBlATEVAAAm-N-tp7O-jAUVAigCQzMsF0BBmZmZmZmaGBJkYXNoX2Jhc2VsaW5lXzFfdjERAHX-B2XmnQEA&amp;_nc_zt=28&amp;oh=00_AfOLcqkW60y7Zdjvmu8U6Ge8kWxZuVKt_rh6coxK63bSBw&amp;oe=6869DC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0.1111 %</a:t>
                      </a:r>
                    </a:p>
                  </a:txBody>
                  <a:tcPr/>
                </a:tc>
                <a:extLst>
                  <a:ext uri="{0D108BD9-81ED-4DB2-BD59-A6C34878D82A}">
                    <a16:rowId xmlns:a16="http://schemas.microsoft.com/office/drawing/2014/main" val="1697625265"/>
                  </a:ext>
                </a:extLst>
              </a:tr>
            </a:tbl>
          </a:graphicData>
        </a:graphic>
      </p:graphicFrame>
      <p:sp>
        <p:nvSpPr>
          <p:cNvPr id="4" name="Text Placeholder 3">
            <a:extLst>
              <a:ext uri="{FF2B5EF4-FFF2-40B4-BE49-F238E27FC236}">
                <a16:creationId xmlns:a16="http://schemas.microsoft.com/office/drawing/2014/main" id="{93FE58D2-A052-454D-B3BD-3C95CE6B80D3}"/>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14997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7C5B9-B3BF-4DAF-A158-4769EF7256B7}"/>
              </a:ext>
            </a:extLst>
          </p:cNvPr>
          <p:cNvSpPr>
            <a:spLocks noGrp="1"/>
          </p:cNvSpPr>
          <p:nvPr>
            <p:ph type="title"/>
          </p:nvPr>
        </p:nvSpPr>
        <p:spPr/>
        <p:txBody>
          <a:bodyPr/>
          <a:lstStyle/>
          <a:p>
            <a:r>
              <a:rPr lang="en-US"/>
              <a:t>Overall Top Posts Table | 10 groups and 33 profiles - 14 of 15</a:t>
            </a:r>
          </a:p>
        </p:txBody>
      </p:sp>
      <p:graphicFrame>
        <p:nvGraphicFramePr>
          <p:cNvPr id="5" name="Table Placeholder 4">
            <a:extLst>
              <a:ext uri="{FF2B5EF4-FFF2-40B4-BE49-F238E27FC236}">
                <a16:creationId xmlns:a16="http://schemas.microsoft.com/office/drawing/2014/main" id="{C04AF7C2-6063-4B01-9E37-BB9C472EA0E7}"/>
              </a:ext>
            </a:extLst>
          </p:cNvPr>
          <p:cNvGraphicFramePr>
            <a:graphicFrameLocks noGrp="1"/>
          </p:cNvGraphicFramePr>
          <p:nvPr>
            <p:ph type="tbl" sz="quarter" idx="13"/>
            <p:extLst>
              <p:ext uri="{D42A27DB-BD31-4B8C-83A1-F6EECF244321}">
                <p14:modId xmlns:p14="http://schemas.microsoft.com/office/powerpoint/2010/main" val="3624599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92721631"/>
                    </a:ext>
                  </a:extLst>
                </a:gridCol>
                <a:gridCol w="1645920">
                  <a:extLst>
                    <a:ext uri="{9D8B030D-6E8A-4147-A177-3AD203B41FA5}">
                      <a16:colId xmlns:a16="http://schemas.microsoft.com/office/drawing/2014/main" val="1772541588"/>
                    </a:ext>
                  </a:extLst>
                </a:gridCol>
                <a:gridCol w="740664">
                  <a:extLst>
                    <a:ext uri="{9D8B030D-6E8A-4147-A177-3AD203B41FA5}">
                      <a16:colId xmlns:a16="http://schemas.microsoft.com/office/drawing/2014/main" val="3942061792"/>
                    </a:ext>
                  </a:extLst>
                </a:gridCol>
                <a:gridCol w="740664">
                  <a:extLst>
                    <a:ext uri="{9D8B030D-6E8A-4147-A177-3AD203B41FA5}">
                      <a16:colId xmlns:a16="http://schemas.microsoft.com/office/drawing/2014/main" val="2670937281"/>
                    </a:ext>
                  </a:extLst>
                </a:gridCol>
                <a:gridCol w="740664">
                  <a:extLst>
                    <a:ext uri="{9D8B030D-6E8A-4147-A177-3AD203B41FA5}">
                      <a16:colId xmlns:a16="http://schemas.microsoft.com/office/drawing/2014/main" val="635862329"/>
                    </a:ext>
                  </a:extLst>
                </a:gridCol>
                <a:gridCol w="740664">
                  <a:extLst>
                    <a:ext uri="{9D8B030D-6E8A-4147-A177-3AD203B41FA5}">
                      <a16:colId xmlns:a16="http://schemas.microsoft.com/office/drawing/2014/main" val="3025669590"/>
                    </a:ext>
                  </a:extLst>
                </a:gridCol>
                <a:gridCol w="740664">
                  <a:extLst>
                    <a:ext uri="{9D8B030D-6E8A-4147-A177-3AD203B41FA5}">
                      <a16:colId xmlns:a16="http://schemas.microsoft.com/office/drawing/2014/main" val="404963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64126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GROHE - 2025-08-25 15:00:53</a:t>
                      </a:r>
                      <a:r>
                        <a:rPr kumimoji="0" lang="en-US" sz="1000" b="0" i="0" u="none" strike="noStrike" kern="1200" cap="none" spc="0" normalizeH="0" baseline="0" noProof="0">
                          <a:ln>
                            <a:noFill/>
                          </a:ln>
                          <a:solidFill>
                            <a:prstClr val="black"/>
                          </a:solidFill>
                          <a:effectLst/>
                          <a:uLnTx/>
                          <a:uFillTx/>
                          <a:latin typeface="Calibri"/>
                          <a:ea typeface="+mn-ea"/>
                          <a:cs typeface="+mn-cs"/>
                        </a:rPr>
                        <a:t>
 Zonder zeep onder de douche stappen?
Met de GROHE PureFoam is dat geen vergissing, maar pure verwennerij. 🫧✨
--
Entrer sous la douche sans savon ?
Avec GROHE PureFoam, ce n’est pas une erreur, mais un vrai moment de plaisir. 🫧✨
#GROHE #PureFoam #grohe_be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0.0003 %</a:t>
                      </a:r>
                    </a:p>
                  </a:txBody>
                  <a:tcPr/>
                </a:tc>
                <a:extLst>
                  <a:ext uri="{0D108BD9-81ED-4DB2-BD59-A6C34878D82A}">
                    <a16:rowId xmlns:a16="http://schemas.microsoft.com/office/drawing/2014/main" val="346918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Facebook GROHE - 2025-05-04 05:47:11</a:t>
                      </a:r>
                      <a:r>
                        <a:rPr kumimoji="0" lang="nl-NL" sz="1000" b="0" i="0" u="none" strike="noStrike" kern="1200" cap="none" spc="0" normalizeH="0" baseline="0" noProof="0">
                          <a:ln>
                            <a:noFill/>
                          </a:ln>
                          <a:solidFill>
                            <a:prstClr val="black"/>
                          </a:solidFill>
                          <a:effectLst/>
                          <a:uLnTx/>
                          <a:uFillTx/>
                          <a:latin typeface="Calibri"/>
                          <a:ea typeface="+mn-ea"/>
                          <a:cs typeface="+mn-cs"/>
                        </a:rPr>
                        <a:t>
 Je bent één druk verwijderd van een nieuwe sensatie - GROHE Purefoam transformeert zeep in warm, zijdezacht doucheschuim en omhult je met pure verwennerij. Voel de zachte omhelzing en ontdek een geheel nieuwe manier van ontspannen, voor optimaal comfort.🧼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https://quintly-eu-image-storage.s3.amazonaws.com/a71347ffd7cb14e5359f168babec337c/bcdb8f8561ed936a8e620931f87b8fa0.jpg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0.0002 %</a:t>
                      </a:r>
                    </a:p>
                  </a:txBody>
                  <a:tcPr/>
                </a:tc>
                <a:extLst>
                  <a:ext uri="{0D108BD9-81ED-4DB2-BD59-A6C34878D82A}">
                    <a16:rowId xmlns:a16="http://schemas.microsoft.com/office/drawing/2014/main" val="259448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GROHE - 2025-05-02 08:46:13</a:t>
                      </a:r>
                      <a:r>
                        <a:rPr kumimoji="0" lang="en-US" sz="1000" b="0" i="0" u="none" strike="noStrike" kern="1200" cap="none" spc="0" normalizeH="0" baseline="0" noProof="0">
                          <a:ln>
                            <a:noFill/>
                          </a:ln>
                          <a:solidFill>
                            <a:prstClr val="black"/>
                          </a:solidFill>
                          <a:effectLst/>
                          <a:uLnTx/>
                          <a:uFillTx/>
                          <a:latin typeface="Calibri"/>
                          <a:ea typeface="+mn-ea"/>
                          <a:cs typeface="+mn-cs"/>
                        </a:rPr>
                        <a:t>
 GROHE Purefoam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https://i.ytimg.com/vi/ArxIiLlKkYk/hqdefault.jpg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42927598"/>
                  </a:ext>
                </a:extLst>
              </a:tr>
            </a:tbl>
          </a:graphicData>
        </a:graphic>
      </p:graphicFrame>
      <p:sp>
        <p:nvSpPr>
          <p:cNvPr id="4" name="Text Placeholder 3">
            <a:extLst>
              <a:ext uri="{FF2B5EF4-FFF2-40B4-BE49-F238E27FC236}">
                <a16:creationId xmlns:a16="http://schemas.microsoft.com/office/drawing/2014/main" id="{8522C0B5-2215-40BD-A45B-4FCE5B4B1D1F}"/>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931935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E3F7F-3D6B-4B4C-8ADC-520044DA11F9}"/>
              </a:ext>
            </a:extLst>
          </p:cNvPr>
          <p:cNvSpPr>
            <a:spLocks noGrp="1"/>
          </p:cNvSpPr>
          <p:nvPr>
            <p:ph type="title"/>
          </p:nvPr>
        </p:nvSpPr>
        <p:spPr/>
        <p:txBody>
          <a:bodyPr/>
          <a:lstStyle/>
          <a:p>
            <a:r>
              <a:rPr lang="en-US"/>
              <a:t>Overall Top Posts Table | 10 groups and 33 profiles - 15 of 15</a:t>
            </a:r>
          </a:p>
        </p:txBody>
      </p:sp>
      <p:graphicFrame>
        <p:nvGraphicFramePr>
          <p:cNvPr id="5" name="Table Placeholder 4">
            <a:extLst>
              <a:ext uri="{FF2B5EF4-FFF2-40B4-BE49-F238E27FC236}">
                <a16:creationId xmlns:a16="http://schemas.microsoft.com/office/drawing/2014/main" id="{80553560-00A3-4CF1-B989-CF9DB6430A1B}"/>
              </a:ext>
            </a:extLst>
          </p:cNvPr>
          <p:cNvGraphicFramePr>
            <a:graphicFrameLocks noGrp="1"/>
          </p:cNvGraphicFramePr>
          <p:nvPr>
            <p:ph type="tbl" sz="quarter" idx="13"/>
            <p:extLst>
              <p:ext uri="{D42A27DB-BD31-4B8C-83A1-F6EECF244321}">
                <p14:modId xmlns:p14="http://schemas.microsoft.com/office/powerpoint/2010/main" val="405743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2828348"/>
                    </a:ext>
                  </a:extLst>
                </a:gridCol>
                <a:gridCol w="1645920">
                  <a:extLst>
                    <a:ext uri="{9D8B030D-6E8A-4147-A177-3AD203B41FA5}">
                      <a16:colId xmlns:a16="http://schemas.microsoft.com/office/drawing/2014/main" val="4035702956"/>
                    </a:ext>
                  </a:extLst>
                </a:gridCol>
                <a:gridCol w="740664">
                  <a:extLst>
                    <a:ext uri="{9D8B030D-6E8A-4147-A177-3AD203B41FA5}">
                      <a16:colId xmlns:a16="http://schemas.microsoft.com/office/drawing/2014/main" val="4126399137"/>
                    </a:ext>
                  </a:extLst>
                </a:gridCol>
                <a:gridCol w="740664">
                  <a:extLst>
                    <a:ext uri="{9D8B030D-6E8A-4147-A177-3AD203B41FA5}">
                      <a16:colId xmlns:a16="http://schemas.microsoft.com/office/drawing/2014/main" val="2400260956"/>
                    </a:ext>
                  </a:extLst>
                </a:gridCol>
                <a:gridCol w="740664">
                  <a:extLst>
                    <a:ext uri="{9D8B030D-6E8A-4147-A177-3AD203B41FA5}">
                      <a16:colId xmlns:a16="http://schemas.microsoft.com/office/drawing/2014/main" val="1279995495"/>
                    </a:ext>
                  </a:extLst>
                </a:gridCol>
                <a:gridCol w="740664">
                  <a:extLst>
                    <a:ext uri="{9D8B030D-6E8A-4147-A177-3AD203B41FA5}">
                      <a16:colId xmlns:a16="http://schemas.microsoft.com/office/drawing/2014/main" val="3420385964"/>
                    </a:ext>
                  </a:extLst>
                </a:gridCol>
                <a:gridCol w="740664">
                  <a:extLst>
                    <a:ext uri="{9D8B030D-6E8A-4147-A177-3AD203B41FA5}">
                      <a16:colId xmlns:a16="http://schemas.microsoft.com/office/drawing/2014/main" val="5840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420410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GROHE Deutschland - 2025-08-13 13:00:36</a:t>
                      </a:r>
                      <a:r>
                        <a:rPr kumimoji="0" lang="en-US" sz="1000" b="0" i="0" u="none" strike="noStrike" kern="1200" cap="none" spc="0" normalizeH="0" baseline="0" noProof="0">
                          <a:ln>
                            <a:noFill/>
                          </a:ln>
                          <a:solidFill>
                            <a:prstClr val="black"/>
                          </a:solidFill>
                          <a:effectLst/>
                          <a:uLnTx/>
                          <a:uFillTx/>
                          <a:latin typeface="Calibri"/>
                          <a:ea typeface="+mn-ea"/>
                          <a:cs typeface="+mn-cs"/>
                        </a:rPr>
                        <a:t>
 How to: Installation GROHE Rainshower Aqua Pure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https://i.ytimg.com/vi/I6IXl7qdSDs/hqdefault.jpg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6089345"/>
                  </a:ext>
                </a:extLst>
              </a:tr>
            </a:tbl>
          </a:graphicData>
        </a:graphic>
      </p:graphicFrame>
      <p:sp>
        <p:nvSpPr>
          <p:cNvPr id="4" name="Text Placeholder 3">
            <a:extLst>
              <a:ext uri="{FF2B5EF4-FFF2-40B4-BE49-F238E27FC236}">
                <a16:creationId xmlns:a16="http://schemas.microsoft.com/office/drawing/2014/main" id="{9D0D1885-8D6B-4450-914B-9ECA781B18C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4111842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5E396-0D9D-4A50-AE7F-35DB01750C3E}"/>
              </a:ext>
            </a:extLst>
          </p:cNvPr>
          <p:cNvSpPr>
            <a:spLocks noGrp="1"/>
          </p:cNvSpPr>
          <p:nvPr>
            <p:ph type="title"/>
          </p:nvPr>
        </p:nvSpPr>
        <p:spPr/>
        <p:txBody>
          <a:bodyPr/>
          <a:lstStyle/>
          <a:p>
            <a:r>
              <a:rPr lang="en-US"/>
              <a:t>Overall Overall Tag Performance | 10 groups and 33 profiles</a:t>
            </a:r>
          </a:p>
        </p:txBody>
      </p:sp>
      <p:graphicFrame>
        <p:nvGraphicFramePr>
          <p:cNvPr id="5" name="Table Placeholder 4">
            <a:extLst>
              <a:ext uri="{FF2B5EF4-FFF2-40B4-BE49-F238E27FC236}">
                <a16:creationId xmlns:a16="http://schemas.microsoft.com/office/drawing/2014/main" id="{4C9C2EC0-26F1-47E4-B954-CF21A60F610B}"/>
              </a:ext>
            </a:extLst>
          </p:cNvPr>
          <p:cNvGraphicFramePr>
            <a:graphicFrameLocks noGrp="1"/>
          </p:cNvGraphicFramePr>
          <p:nvPr>
            <p:ph type="tbl" sz="quarter" idx="13"/>
            <p:extLst>
              <p:ext uri="{D42A27DB-BD31-4B8C-83A1-F6EECF244321}">
                <p14:modId xmlns:p14="http://schemas.microsoft.com/office/powerpoint/2010/main" val="244812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56776270"/>
                    </a:ext>
                  </a:extLst>
                </a:gridCol>
                <a:gridCol w="905256">
                  <a:extLst>
                    <a:ext uri="{9D8B030D-6E8A-4147-A177-3AD203B41FA5}">
                      <a16:colId xmlns:a16="http://schemas.microsoft.com/office/drawing/2014/main" val="3154815911"/>
                    </a:ext>
                  </a:extLst>
                </a:gridCol>
                <a:gridCol w="905256">
                  <a:extLst>
                    <a:ext uri="{9D8B030D-6E8A-4147-A177-3AD203B41FA5}">
                      <a16:colId xmlns:a16="http://schemas.microsoft.com/office/drawing/2014/main" val="167903759"/>
                    </a:ext>
                  </a:extLst>
                </a:gridCol>
                <a:gridCol w="905256">
                  <a:extLst>
                    <a:ext uri="{9D8B030D-6E8A-4147-A177-3AD203B41FA5}">
                      <a16:colId xmlns:a16="http://schemas.microsoft.com/office/drawing/2014/main" val="2857043290"/>
                    </a:ext>
                  </a:extLst>
                </a:gridCol>
                <a:gridCol w="905256">
                  <a:extLst>
                    <a:ext uri="{9D8B030D-6E8A-4147-A177-3AD203B41FA5}">
                      <a16:colId xmlns:a16="http://schemas.microsoft.com/office/drawing/2014/main" val="363056409"/>
                    </a:ext>
                  </a:extLst>
                </a:gridCol>
                <a:gridCol w="905256">
                  <a:extLst>
                    <a:ext uri="{9D8B030D-6E8A-4147-A177-3AD203B41FA5}">
                      <a16:colId xmlns:a16="http://schemas.microsoft.com/office/drawing/2014/main" val="2358446920"/>
                    </a:ext>
                  </a:extLst>
                </a:gridCol>
                <a:gridCol w="905256">
                  <a:extLst>
                    <a:ext uri="{9D8B030D-6E8A-4147-A177-3AD203B41FA5}">
                      <a16:colId xmlns:a16="http://schemas.microsoft.com/office/drawing/2014/main" val="2707490487"/>
                    </a:ext>
                  </a:extLst>
                </a:gridCol>
                <a:gridCol w="905256">
                  <a:extLst>
                    <a:ext uri="{9D8B030D-6E8A-4147-A177-3AD203B41FA5}">
                      <a16:colId xmlns:a16="http://schemas.microsoft.com/office/drawing/2014/main" val="3305335461"/>
                    </a:ext>
                  </a:extLst>
                </a:gridCol>
                <a:gridCol w="905256">
                  <a:extLst>
                    <a:ext uri="{9D8B030D-6E8A-4147-A177-3AD203B41FA5}">
                      <a16:colId xmlns:a16="http://schemas.microsoft.com/office/drawing/2014/main" val="2153035716"/>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Interaction Rate</a:t>
                      </a:r>
                    </a:p>
                  </a:txBody>
                  <a:tcPr/>
                </a:tc>
                <a:extLst>
                  <a:ext uri="{0D108BD9-81ED-4DB2-BD59-A6C34878D82A}">
                    <a16:rowId xmlns:a16="http://schemas.microsoft.com/office/drawing/2014/main" val="9514386"/>
                  </a:ext>
                </a:extLst>
              </a:tr>
              <a:tr h="370840">
                <a:tc>
                  <a:txBody>
                    <a:bodyPr/>
                    <a:lstStyle/>
                    <a:p>
                      <a:r>
                        <a:rPr lang="en-US" sz="1000"/>
                        <a:t>Aqua Intelligence</a:t>
                      </a:r>
                    </a:p>
                  </a:txBody>
                  <a:tcPr/>
                </a:tc>
                <a:tc>
                  <a:txBody>
                    <a:bodyPr/>
                    <a:lstStyle/>
                    <a:p>
                      <a:r>
                        <a:rPr lang="en-US" sz="1000"/>
                        <a:t>27</a:t>
                      </a:r>
                    </a:p>
                  </a:txBody>
                  <a:tcPr/>
                </a:tc>
                <a:tc>
                  <a:txBody>
                    <a:bodyPr/>
                    <a:lstStyle/>
                    <a:p>
                      <a:r>
                        <a:rPr lang="en-US" sz="1000"/>
                        <a:t>805</a:t>
                      </a:r>
                    </a:p>
                  </a:txBody>
                  <a:tcPr/>
                </a:tc>
                <a:tc>
                  <a:txBody>
                    <a:bodyPr/>
                    <a:lstStyle/>
                    <a:p>
                      <a:r>
                        <a:rPr lang="en-US" sz="1000"/>
                        <a:t>27.690476190476</a:t>
                      </a:r>
                    </a:p>
                  </a:txBody>
                  <a:tcPr/>
                </a:tc>
                <a:tc>
                  <a:txBody>
                    <a:bodyPr/>
                    <a:lstStyle/>
                    <a:p>
                      <a:r>
                        <a:rPr lang="en-US" sz="1000"/>
                        <a:t>12</a:t>
                      </a:r>
                    </a:p>
                  </a:txBody>
                  <a:tcPr/>
                </a:tc>
                <a:tc>
                  <a:txBody>
                    <a:bodyPr/>
                    <a:lstStyle/>
                    <a:p>
                      <a:r>
                        <a:rPr lang="en-US" sz="1000"/>
                        <a:t>0.4</a:t>
                      </a:r>
                    </a:p>
                  </a:txBody>
                  <a:tcPr/>
                </a:tc>
                <a:tc>
                  <a:txBody>
                    <a:bodyPr/>
                    <a:lstStyle/>
                    <a:p>
                      <a:r>
                        <a:rPr lang="en-US" sz="1000"/>
                        <a:t>22</a:t>
                      </a:r>
                    </a:p>
                  </a:txBody>
                  <a:tcPr/>
                </a:tc>
                <a:tc>
                  <a:txBody>
                    <a:bodyPr/>
                    <a:lstStyle/>
                    <a:p>
                      <a:r>
                        <a:rPr lang="en-US" sz="1000"/>
                        <a:t>2.2</a:t>
                      </a:r>
                    </a:p>
                  </a:txBody>
                  <a:tcPr/>
                </a:tc>
                <a:tc>
                  <a:txBody>
                    <a:bodyPr/>
                    <a:lstStyle/>
                    <a:p>
                      <a:r>
                        <a:rPr lang="en-US" sz="1000"/>
                        <a:t>0.0698 %</a:t>
                      </a:r>
                    </a:p>
                  </a:txBody>
                  <a:tcPr/>
                </a:tc>
                <a:extLst>
                  <a:ext uri="{0D108BD9-81ED-4DB2-BD59-A6C34878D82A}">
                    <a16:rowId xmlns:a16="http://schemas.microsoft.com/office/drawing/2014/main" val="3782664749"/>
                  </a:ext>
                </a:extLst>
              </a:tr>
            </a:tbl>
          </a:graphicData>
        </a:graphic>
      </p:graphicFrame>
      <p:sp>
        <p:nvSpPr>
          <p:cNvPr id="4" name="Text Placeholder 3">
            <a:extLst>
              <a:ext uri="{FF2B5EF4-FFF2-40B4-BE49-F238E27FC236}">
                <a16:creationId xmlns:a16="http://schemas.microsoft.com/office/drawing/2014/main" id="{314CBC63-1D5A-4014-9260-4CC8CB674A3A}"/>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1494718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96D69-768E-4B9F-BAE1-D8B4729B5D39}"/>
              </a:ext>
            </a:extLst>
          </p:cNvPr>
          <p:cNvSpPr>
            <a:spLocks noGrp="1"/>
          </p:cNvSpPr>
          <p:nvPr>
            <p:ph type="title"/>
          </p:nvPr>
        </p:nvSpPr>
        <p:spPr/>
        <p:txBody>
          <a:bodyPr/>
          <a:lstStyle/>
          <a:p>
            <a:r>
              <a:rPr lang="en-US"/>
              <a:t>Youtube Private Videos Table | 10 groups and 33 profiles - 1 of 8</a:t>
            </a:r>
          </a:p>
        </p:txBody>
      </p:sp>
      <p:graphicFrame>
        <p:nvGraphicFramePr>
          <p:cNvPr id="5" name="Table Placeholder 4">
            <a:extLst>
              <a:ext uri="{FF2B5EF4-FFF2-40B4-BE49-F238E27FC236}">
                <a16:creationId xmlns:a16="http://schemas.microsoft.com/office/drawing/2014/main" id="{99F41715-E0D3-4379-AD31-DB2346A9511D}"/>
              </a:ext>
            </a:extLst>
          </p:cNvPr>
          <p:cNvGraphicFramePr>
            <a:graphicFrameLocks noGrp="1"/>
          </p:cNvGraphicFramePr>
          <p:nvPr>
            <p:ph type="tbl" sz="quarter" idx="13"/>
            <p:extLst>
              <p:ext uri="{D42A27DB-BD31-4B8C-83A1-F6EECF244321}">
                <p14:modId xmlns:p14="http://schemas.microsoft.com/office/powerpoint/2010/main" val="3737330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26671471"/>
                    </a:ext>
                  </a:extLst>
                </a:gridCol>
                <a:gridCol w="658368">
                  <a:extLst>
                    <a:ext uri="{9D8B030D-6E8A-4147-A177-3AD203B41FA5}">
                      <a16:colId xmlns:a16="http://schemas.microsoft.com/office/drawing/2014/main" val="1243087875"/>
                    </a:ext>
                  </a:extLst>
                </a:gridCol>
                <a:gridCol w="822960">
                  <a:extLst>
                    <a:ext uri="{9D8B030D-6E8A-4147-A177-3AD203B41FA5}">
                      <a16:colId xmlns:a16="http://schemas.microsoft.com/office/drawing/2014/main" val="3883830467"/>
                    </a:ext>
                  </a:extLst>
                </a:gridCol>
                <a:gridCol w="329184">
                  <a:extLst>
                    <a:ext uri="{9D8B030D-6E8A-4147-A177-3AD203B41FA5}">
                      <a16:colId xmlns:a16="http://schemas.microsoft.com/office/drawing/2014/main" val="2826329329"/>
                    </a:ext>
                  </a:extLst>
                </a:gridCol>
                <a:gridCol w="329184">
                  <a:extLst>
                    <a:ext uri="{9D8B030D-6E8A-4147-A177-3AD203B41FA5}">
                      <a16:colId xmlns:a16="http://schemas.microsoft.com/office/drawing/2014/main" val="1294550064"/>
                    </a:ext>
                  </a:extLst>
                </a:gridCol>
                <a:gridCol w="329184">
                  <a:extLst>
                    <a:ext uri="{9D8B030D-6E8A-4147-A177-3AD203B41FA5}">
                      <a16:colId xmlns:a16="http://schemas.microsoft.com/office/drawing/2014/main" val="1904495845"/>
                    </a:ext>
                  </a:extLst>
                </a:gridCol>
                <a:gridCol w="329184">
                  <a:extLst>
                    <a:ext uri="{9D8B030D-6E8A-4147-A177-3AD203B41FA5}">
                      <a16:colId xmlns:a16="http://schemas.microsoft.com/office/drawing/2014/main" val="434656771"/>
                    </a:ext>
                  </a:extLst>
                </a:gridCol>
                <a:gridCol w="329184">
                  <a:extLst>
                    <a:ext uri="{9D8B030D-6E8A-4147-A177-3AD203B41FA5}">
                      <a16:colId xmlns:a16="http://schemas.microsoft.com/office/drawing/2014/main" val="3719057727"/>
                    </a:ext>
                  </a:extLst>
                </a:gridCol>
                <a:gridCol w="329184">
                  <a:extLst>
                    <a:ext uri="{9D8B030D-6E8A-4147-A177-3AD203B41FA5}">
                      <a16:colId xmlns:a16="http://schemas.microsoft.com/office/drawing/2014/main" val="650953348"/>
                    </a:ext>
                  </a:extLst>
                </a:gridCol>
                <a:gridCol w="329184">
                  <a:extLst>
                    <a:ext uri="{9D8B030D-6E8A-4147-A177-3AD203B41FA5}">
                      <a16:colId xmlns:a16="http://schemas.microsoft.com/office/drawing/2014/main" val="2429251553"/>
                    </a:ext>
                  </a:extLst>
                </a:gridCol>
                <a:gridCol w="329184">
                  <a:extLst>
                    <a:ext uri="{9D8B030D-6E8A-4147-A177-3AD203B41FA5}">
                      <a16:colId xmlns:a16="http://schemas.microsoft.com/office/drawing/2014/main" val="2852645119"/>
                    </a:ext>
                  </a:extLst>
                </a:gridCol>
                <a:gridCol w="329184">
                  <a:extLst>
                    <a:ext uri="{9D8B030D-6E8A-4147-A177-3AD203B41FA5}">
                      <a16:colId xmlns:a16="http://schemas.microsoft.com/office/drawing/2014/main" val="3583208875"/>
                    </a:ext>
                  </a:extLst>
                </a:gridCol>
                <a:gridCol w="329184">
                  <a:extLst>
                    <a:ext uri="{9D8B030D-6E8A-4147-A177-3AD203B41FA5}">
                      <a16:colId xmlns:a16="http://schemas.microsoft.com/office/drawing/2014/main" val="1583988556"/>
                    </a:ext>
                  </a:extLst>
                </a:gridCol>
                <a:gridCol w="329184">
                  <a:extLst>
                    <a:ext uri="{9D8B030D-6E8A-4147-A177-3AD203B41FA5}">
                      <a16:colId xmlns:a16="http://schemas.microsoft.com/office/drawing/2014/main" val="947313001"/>
                    </a:ext>
                  </a:extLst>
                </a:gridCol>
                <a:gridCol w="329184">
                  <a:extLst>
                    <a:ext uri="{9D8B030D-6E8A-4147-A177-3AD203B41FA5}">
                      <a16:colId xmlns:a16="http://schemas.microsoft.com/office/drawing/2014/main" val="1069894467"/>
                    </a:ext>
                  </a:extLst>
                </a:gridCol>
                <a:gridCol w="329184">
                  <a:extLst>
                    <a:ext uri="{9D8B030D-6E8A-4147-A177-3AD203B41FA5}">
                      <a16:colId xmlns:a16="http://schemas.microsoft.com/office/drawing/2014/main" val="382376466"/>
                    </a:ext>
                  </a:extLst>
                </a:gridCol>
                <a:gridCol w="329184">
                  <a:extLst>
                    <a:ext uri="{9D8B030D-6E8A-4147-A177-3AD203B41FA5}">
                      <a16:colId xmlns:a16="http://schemas.microsoft.com/office/drawing/2014/main" val="2236252129"/>
                    </a:ext>
                  </a:extLst>
                </a:gridCol>
                <a:gridCol w="329184">
                  <a:extLst>
                    <a:ext uri="{9D8B030D-6E8A-4147-A177-3AD203B41FA5}">
                      <a16:colId xmlns:a16="http://schemas.microsoft.com/office/drawing/2014/main" val="270499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800908848"/>
                  </a:ext>
                </a:extLst>
              </a:tr>
            </a:tbl>
          </a:graphicData>
        </a:graphic>
      </p:graphicFrame>
      <p:sp>
        <p:nvSpPr>
          <p:cNvPr id="4" name="Text Placeholder 3">
            <a:extLst>
              <a:ext uri="{FF2B5EF4-FFF2-40B4-BE49-F238E27FC236}">
                <a16:creationId xmlns:a16="http://schemas.microsoft.com/office/drawing/2014/main" id="{4F1E256A-9F7E-439E-97FB-DD4D580F340C}"/>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578909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B4F0-B30C-445B-84FF-756E8EDA9B59}"/>
              </a:ext>
            </a:extLst>
          </p:cNvPr>
          <p:cNvSpPr>
            <a:spLocks noGrp="1"/>
          </p:cNvSpPr>
          <p:nvPr>
            <p:ph type="title"/>
          </p:nvPr>
        </p:nvSpPr>
        <p:spPr/>
        <p:txBody>
          <a:bodyPr/>
          <a:lstStyle/>
          <a:p>
            <a:r>
              <a:rPr lang="en-US"/>
              <a:t>Youtube Private Videos Table | 10 groups and 33 profiles - 2 of 8</a:t>
            </a:r>
          </a:p>
        </p:txBody>
      </p:sp>
      <p:graphicFrame>
        <p:nvGraphicFramePr>
          <p:cNvPr id="5" name="Table Placeholder 4">
            <a:extLst>
              <a:ext uri="{FF2B5EF4-FFF2-40B4-BE49-F238E27FC236}">
                <a16:creationId xmlns:a16="http://schemas.microsoft.com/office/drawing/2014/main" id="{AB344E5D-0305-4C8F-9E72-E48B25842C35}"/>
              </a:ext>
            </a:extLst>
          </p:cNvPr>
          <p:cNvGraphicFramePr>
            <a:graphicFrameLocks noGrp="1"/>
          </p:cNvGraphicFramePr>
          <p:nvPr>
            <p:ph type="tbl" sz="quarter" idx="13"/>
            <p:extLst>
              <p:ext uri="{D42A27DB-BD31-4B8C-83A1-F6EECF244321}">
                <p14:modId xmlns:p14="http://schemas.microsoft.com/office/powerpoint/2010/main" val="158514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9582379"/>
                    </a:ext>
                  </a:extLst>
                </a:gridCol>
                <a:gridCol w="658368">
                  <a:extLst>
                    <a:ext uri="{9D8B030D-6E8A-4147-A177-3AD203B41FA5}">
                      <a16:colId xmlns:a16="http://schemas.microsoft.com/office/drawing/2014/main" val="2361416269"/>
                    </a:ext>
                  </a:extLst>
                </a:gridCol>
                <a:gridCol w="822960">
                  <a:extLst>
                    <a:ext uri="{9D8B030D-6E8A-4147-A177-3AD203B41FA5}">
                      <a16:colId xmlns:a16="http://schemas.microsoft.com/office/drawing/2014/main" val="2241526227"/>
                    </a:ext>
                  </a:extLst>
                </a:gridCol>
                <a:gridCol w="329184">
                  <a:extLst>
                    <a:ext uri="{9D8B030D-6E8A-4147-A177-3AD203B41FA5}">
                      <a16:colId xmlns:a16="http://schemas.microsoft.com/office/drawing/2014/main" val="2221390048"/>
                    </a:ext>
                  </a:extLst>
                </a:gridCol>
                <a:gridCol w="329184">
                  <a:extLst>
                    <a:ext uri="{9D8B030D-6E8A-4147-A177-3AD203B41FA5}">
                      <a16:colId xmlns:a16="http://schemas.microsoft.com/office/drawing/2014/main" val="2726256402"/>
                    </a:ext>
                  </a:extLst>
                </a:gridCol>
                <a:gridCol w="329184">
                  <a:extLst>
                    <a:ext uri="{9D8B030D-6E8A-4147-A177-3AD203B41FA5}">
                      <a16:colId xmlns:a16="http://schemas.microsoft.com/office/drawing/2014/main" val="2788050263"/>
                    </a:ext>
                  </a:extLst>
                </a:gridCol>
                <a:gridCol w="329184">
                  <a:extLst>
                    <a:ext uri="{9D8B030D-6E8A-4147-A177-3AD203B41FA5}">
                      <a16:colId xmlns:a16="http://schemas.microsoft.com/office/drawing/2014/main" val="1568841396"/>
                    </a:ext>
                  </a:extLst>
                </a:gridCol>
                <a:gridCol w="329184">
                  <a:extLst>
                    <a:ext uri="{9D8B030D-6E8A-4147-A177-3AD203B41FA5}">
                      <a16:colId xmlns:a16="http://schemas.microsoft.com/office/drawing/2014/main" val="730148206"/>
                    </a:ext>
                  </a:extLst>
                </a:gridCol>
                <a:gridCol w="329184">
                  <a:extLst>
                    <a:ext uri="{9D8B030D-6E8A-4147-A177-3AD203B41FA5}">
                      <a16:colId xmlns:a16="http://schemas.microsoft.com/office/drawing/2014/main" val="431143647"/>
                    </a:ext>
                  </a:extLst>
                </a:gridCol>
                <a:gridCol w="329184">
                  <a:extLst>
                    <a:ext uri="{9D8B030D-6E8A-4147-A177-3AD203B41FA5}">
                      <a16:colId xmlns:a16="http://schemas.microsoft.com/office/drawing/2014/main" val="2785355655"/>
                    </a:ext>
                  </a:extLst>
                </a:gridCol>
                <a:gridCol w="329184">
                  <a:extLst>
                    <a:ext uri="{9D8B030D-6E8A-4147-A177-3AD203B41FA5}">
                      <a16:colId xmlns:a16="http://schemas.microsoft.com/office/drawing/2014/main" val="3199979125"/>
                    </a:ext>
                  </a:extLst>
                </a:gridCol>
                <a:gridCol w="329184">
                  <a:extLst>
                    <a:ext uri="{9D8B030D-6E8A-4147-A177-3AD203B41FA5}">
                      <a16:colId xmlns:a16="http://schemas.microsoft.com/office/drawing/2014/main" val="3859799078"/>
                    </a:ext>
                  </a:extLst>
                </a:gridCol>
                <a:gridCol w="329184">
                  <a:extLst>
                    <a:ext uri="{9D8B030D-6E8A-4147-A177-3AD203B41FA5}">
                      <a16:colId xmlns:a16="http://schemas.microsoft.com/office/drawing/2014/main" val="2980049730"/>
                    </a:ext>
                  </a:extLst>
                </a:gridCol>
                <a:gridCol w="329184">
                  <a:extLst>
                    <a:ext uri="{9D8B030D-6E8A-4147-A177-3AD203B41FA5}">
                      <a16:colId xmlns:a16="http://schemas.microsoft.com/office/drawing/2014/main" val="858759674"/>
                    </a:ext>
                  </a:extLst>
                </a:gridCol>
                <a:gridCol w="329184">
                  <a:extLst>
                    <a:ext uri="{9D8B030D-6E8A-4147-A177-3AD203B41FA5}">
                      <a16:colId xmlns:a16="http://schemas.microsoft.com/office/drawing/2014/main" val="4104779548"/>
                    </a:ext>
                  </a:extLst>
                </a:gridCol>
                <a:gridCol w="329184">
                  <a:extLst>
                    <a:ext uri="{9D8B030D-6E8A-4147-A177-3AD203B41FA5}">
                      <a16:colId xmlns:a16="http://schemas.microsoft.com/office/drawing/2014/main" val="1719102515"/>
                    </a:ext>
                  </a:extLst>
                </a:gridCol>
                <a:gridCol w="329184">
                  <a:extLst>
                    <a:ext uri="{9D8B030D-6E8A-4147-A177-3AD203B41FA5}">
                      <a16:colId xmlns:a16="http://schemas.microsoft.com/office/drawing/2014/main" val="2873210168"/>
                    </a:ext>
                  </a:extLst>
                </a:gridCol>
                <a:gridCol w="329184">
                  <a:extLst>
                    <a:ext uri="{9D8B030D-6E8A-4147-A177-3AD203B41FA5}">
                      <a16:colId xmlns:a16="http://schemas.microsoft.com/office/drawing/2014/main" val="3101359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7369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- 2025-05-02 08:46:13</a:t>
                      </a:r>
                      <a:r>
                        <a:rPr kumimoji="0" lang="en-US" sz="1000" b="0" i="0" u="none" strike="noStrike" kern="1200" cap="none" spc="0" normalizeH="0" baseline="0" noProof="0">
                          <a:ln>
                            <a:noFill/>
                          </a:ln>
                          <a:solidFill>
                            <a:prstClr val="black"/>
                          </a:solidFill>
                          <a:effectLst/>
                          <a:uLnTx/>
                          <a:uFillTx/>
                          <a:latin typeface="Calibri"/>
                          <a:ea typeface="+mn-ea"/>
                          <a:cs typeface="+mn-cs"/>
                        </a:rPr>
                        <a:t>
 GROHE Purefoam introduces a new form of self-care at home. This innovative foam function transforms soap into warm foam, cocooning the user in comfort at the touch of a button.
Elevate your shower ritual with ease. GROHE Purefoam seamlessly integrates with an existing shower for smooth, simple operation.
Personalized wellness with exclusive Kinuami body soaps, available in five exclusive fragrances for a tailored shower experience.
Effortless indulgence with simple installation, a rechargeable battery, and a self-cleaning mode.
GROHE Purefoam will be available as a bundle from March 2025 and as a stand-alone solution from April 2025 in selected showrooms.
About GROHE 
GROHE is a leading global brand for complete bathroom solutions and kitchen fittings. Since 2014 GROHE has been part of the strong brand portfolio of LIXIL, a manufacturer of pioneering water and housing products. In order to offer “Pure Freude an Wasser”, every product is based on the brand values of quality, technology, design and sustainability. 
The brand offers life-enhancing product solutions as well as services with its dedicated portfolios GROHE QuickFix, GROHE Professional and its luxury sub-brand GROHE SPA. All cater to the specific needs of GROHE’s professional business partners and their differentiated target groups. 
With water at the core of its business, the brand contributes to LIXIL’s Impact Strategy with a resource-saving value chain: from CO2-neutral* production, the removal of unnecessary plastic in the product packaging, all the way to water- and energy-saving product technologies such as GROHE Everstream, a water-recirculating shower.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https://i.ytimg.com/vi/ArxIiLlKkYk/hqdefault.jpg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952556608"/>
                  </a:ext>
                </a:extLst>
              </a:tr>
            </a:tbl>
          </a:graphicData>
        </a:graphic>
      </p:graphicFrame>
      <p:sp>
        <p:nvSpPr>
          <p:cNvPr id="4" name="Text Placeholder 3">
            <a:extLst>
              <a:ext uri="{FF2B5EF4-FFF2-40B4-BE49-F238E27FC236}">
                <a16:creationId xmlns:a16="http://schemas.microsoft.com/office/drawing/2014/main" id="{190366F9-2A16-4744-A5A2-B396627F722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0425465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0249-3F87-4B47-BFF2-C1202D9759E8}"/>
              </a:ext>
            </a:extLst>
          </p:cNvPr>
          <p:cNvSpPr>
            <a:spLocks noGrp="1"/>
          </p:cNvSpPr>
          <p:nvPr>
            <p:ph type="title"/>
          </p:nvPr>
        </p:nvSpPr>
        <p:spPr/>
        <p:txBody>
          <a:bodyPr/>
          <a:lstStyle/>
          <a:p>
            <a:r>
              <a:rPr lang="en-US"/>
              <a:t>Youtube Private Videos Table | 10 groups and 33 profiles - 3 of 8</a:t>
            </a:r>
          </a:p>
        </p:txBody>
      </p:sp>
      <p:graphicFrame>
        <p:nvGraphicFramePr>
          <p:cNvPr id="5" name="Table Placeholder 4">
            <a:extLst>
              <a:ext uri="{FF2B5EF4-FFF2-40B4-BE49-F238E27FC236}">
                <a16:creationId xmlns:a16="http://schemas.microsoft.com/office/drawing/2014/main" id="{FBDEF5E3-340F-410A-9345-30E776FF2605}"/>
              </a:ext>
            </a:extLst>
          </p:cNvPr>
          <p:cNvGraphicFramePr>
            <a:graphicFrameLocks noGrp="1"/>
          </p:cNvGraphicFramePr>
          <p:nvPr>
            <p:ph type="tbl" sz="quarter" idx="13"/>
            <p:extLst>
              <p:ext uri="{D42A27DB-BD31-4B8C-83A1-F6EECF244321}">
                <p14:modId xmlns:p14="http://schemas.microsoft.com/office/powerpoint/2010/main" val="168579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38756866"/>
                    </a:ext>
                  </a:extLst>
                </a:gridCol>
                <a:gridCol w="658368">
                  <a:extLst>
                    <a:ext uri="{9D8B030D-6E8A-4147-A177-3AD203B41FA5}">
                      <a16:colId xmlns:a16="http://schemas.microsoft.com/office/drawing/2014/main" val="1036720138"/>
                    </a:ext>
                  </a:extLst>
                </a:gridCol>
                <a:gridCol w="822960">
                  <a:extLst>
                    <a:ext uri="{9D8B030D-6E8A-4147-A177-3AD203B41FA5}">
                      <a16:colId xmlns:a16="http://schemas.microsoft.com/office/drawing/2014/main" val="1088425108"/>
                    </a:ext>
                  </a:extLst>
                </a:gridCol>
                <a:gridCol w="329184">
                  <a:extLst>
                    <a:ext uri="{9D8B030D-6E8A-4147-A177-3AD203B41FA5}">
                      <a16:colId xmlns:a16="http://schemas.microsoft.com/office/drawing/2014/main" val="3319995310"/>
                    </a:ext>
                  </a:extLst>
                </a:gridCol>
                <a:gridCol w="329184">
                  <a:extLst>
                    <a:ext uri="{9D8B030D-6E8A-4147-A177-3AD203B41FA5}">
                      <a16:colId xmlns:a16="http://schemas.microsoft.com/office/drawing/2014/main" val="2303426867"/>
                    </a:ext>
                  </a:extLst>
                </a:gridCol>
                <a:gridCol w="329184">
                  <a:extLst>
                    <a:ext uri="{9D8B030D-6E8A-4147-A177-3AD203B41FA5}">
                      <a16:colId xmlns:a16="http://schemas.microsoft.com/office/drawing/2014/main" val="3235154902"/>
                    </a:ext>
                  </a:extLst>
                </a:gridCol>
                <a:gridCol w="329184">
                  <a:extLst>
                    <a:ext uri="{9D8B030D-6E8A-4147-A177-3AD203B41FA5}">
                      <a16:colId xmlns:a16="http://schemas.microsoft.com/office/drawing/2014/main" val="994935557"/>
                    </a:ext>
                  </a:extLst>
                </a:gridCol>
                <a:gridCol w="329184">
                  <a:extLst>
                    <a:ext uri="{9D8B030D-6E8A-4147-A177-3AD203B41FA5}">
                      <a16:colId xmlns:a16="http://schemas.microsoft.com/office/drawing/2014/main" val="1479478129"/>
                    </a:ext>
                  </a:extLst>
                </a:gridCol>
                <a:gridCol w="329184">
                  <a:extLst>
                    <a:ext uri="{9D8B030D-6E8A-4147-A177-3AD203B41FA5}">
                      <a16:colId xmlns:a16="http://schemas.microsoft.com/office/drawing/2014/main" val="606956295"/>
                    </a:ext>
                  </a:extLst>
                </a:gridCol>
                <a:gridCol w="329184">
                  <a:extLst>
                    <a:ext uri="{9D8B030D-6E8A-4147-A177-3AD203B41FA5}">
                      <a16:colId xmlns:a16="http://schemas.microsoft.com/office/drawing/2014/main" val="1911005178"/>
                    </a:ext>
                  </a:extLst>
                </a:gridCol>
                <a:gridCol w="329184">
                  <a:extLst>
                    <a:ext uri="{9D8B030D-6E8A-4147-A177-3AD203B41FA5}">
                      <a16:colId xmlns:a16="http://schemas.microsoft.com/office/drawing/2014/main" val="4019155885"/>
                    </a:ext>
                  </a:extLst>
                </a:gridCol>
                <a:gridCol w="329184">
                  <a:extLst>
                    <a:ext uri="{9D8B030D-6E8A-4147-A177-3AD203B41FA5}">
                      <a16:colId xmlns:a16="http://schemas.microsoft.com/office/drawing/2014/main" val="3518442619"/>
                    </a:ext>
                  </a:extLst>
                </a:gridCol>
                <a:gridCol w="329184">
                  <a:extLst>
                    <a:ext uri="{9D8B030D-6E8A-4147-A177-3AD203B41FA5}">
                      <a16:colId xmlns:a16="http://schemas.microsoft.com/office/drawing/2014/main" val="3504975659"/>
                    </a:ext>
                  </a:extLst>
                </a:gridCol>
                <a:gridCol w="329184">
                  <a:extLst>
                    <a:ext uri="{9D8B030D-6E8A-4147-A177-3AD203B41FA5}">
                      <a16:colId xmlns:a16="http://schemas.microsoft.com/office/drawing/2014/main" val="5605144"/>
                    </a:ext>
                  </a:extLst>
                </a:gridCol>
                <a:gridCol w="329184">
                  <a:extLst>
                    <a:ext uri="{9D8B030D-6E8A-4147-A177-3AD203B41FA5}">
                      <a16:colId xmlns:a16="http://schemas.microsoft.com/office/drawing/2014/main" val="964856657"/>
                    </a:ext>
                  </a:extLst>
                </a:gridCol>
                <a:gridCol w="329184">
                  <a:extLst>
                    <a:ext uri="{9D8B030D-6E8A-4147-A177-3AD203B41FA5}">
                      <a16:colId xmlns:a16="http://schemas.microsoft.com/office/drawing/2014/main" val="617956410"/>
                    </a:ext>
                  </a:extLst>
                </a:gridCol>
                <a:gridCol w="329184">
                  <a:extLst>
                    <a:ext uri="{9D8B030D-6E8A-4147-A177-3AD203B41FA5}">
                      <a16:colId xmlns:a16="http://schemas.microsoft.com/office/drawing/2014/main" val="659145278"/>
                    </a:ext>
                  </a:extLst>
                </a:gridCol>
                <a:gridCol w="329184">
                  <a:extLst>
                    <a:ext uri="{9D8B030D-6E8A-4147-A177-3AD203B41FA5}">
                      <a16:colId xmlns:a16="http://schemas.microsoft.com/office/drawing/2014/main" val="2883024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76134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- 2025-08-13 13:00:36</a:t>
                      </a:r>
                      <a:r>
                        <a:rPr kumimoji="0" lang="de-DE" sz="1000" b="0" i="0" u="none" strike="noStrike" kern="1200" cap="none" spc="0" normalizeH="0" baseline="0" noProof="0">
                          <a:ln>
                            <a:noFill/>
                          </a:ln>
                          <a:solidFill>
                            <a:prstClr val="black"/>
                          </a:solidFill>
                          <a:effectLst/>
                          <a:uLnTx/>
                          <a:uFillTx/>
                          <a:latin typeface="Calibri"/>
                          <a:ea typeface="+mn-ea"/>
                          <a:cs typeface="+mn-cs"/>
                        </a:rPr>
                        <a:t>
 In diesem Video lernst du, wie du:
1. die S-Anschlüsse eindichtest
2. das Thermostat, die Brausestange und die Kopfbrause montierst
3. den Pure Filter installierst
4. das Thermoelement einstellst / kalibrierst
Die GROHE Rainshower Aqua Pure bringt nicht nur Stil in dein Badezimmer, sondern auch spürbaren Komfort – und das bei jedem Duschgang. In unserem Video zeigen wir dir alles, was du für die Installation wissen musst: vom Einsetzen und Austauschen des Filters bis zur Kalibrierung des Thermostats für deine perfekte Wassertemperatur.
Diese innovative Dusche überzeugt mit vier Top-Vorteilen:
Erstens sorgt der integrierte Filter für mehr Gesundheit und Wohlbefinden  – Chlor und unangenehme Gerüche werden entfernt, sodass reines Wasser deine Haut und Haare schützt. Zweitens garantieren hochwertige Metallknöpfe eine besonders langlebige Qualität und eine exklusive Haptik. Drittens bietet der intuitive Push-Turn-Mechanismus ein cleveres Bedienkonzept, mit dem du Kopf- und Handbrause, Sprühmuster und Wassermenge ganz einfach steuerst. Und viertens stehen dir vielfältige Farboptionen zur Verfügung: Ob klassisches Chrom, edle PVD-Farben oder das moderne Phantom Black – hier findest du garantiert den Look, der zu deinem Bad passt.
👉 Mehr zur GROHE Rainshower Aqua Pure findest du unter:
www.grohespa.com/de-de/kollektionsübersicht/rainshower-aqua-pure
#GROHE #GROHESPA #RainshowerAquaPure #Duschkomfort #Badinspiration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https://i.ytimg.com/vi/I6IXl7qdSDs/hqdefault.jpg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Rainshower Aqua Pure, Aqua Intelligence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444774665"/>
                  </a:ext>
                </a:extLst>
              </a:tr>
            </a:tbl>
          </a:graphicData>
        </a:graphic>
      </p:graphicFrame>
      <p:sp>
        <p:nvSpPr>
          <p:cNvPr id="4" name="Text Placeholder 3">
            <a:extLst>
              <a:ext uri="{FF2B5EF4-FFF2-40B4-BE49-F238E27FC236}">
                <a16:creationId xmlns:a16="http://schemas.microsoft.com/office/drawing/2014/main" id="{6D818877-0526-4074-95EF-8939F2816E50}"/>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6422922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8D75B-FEAC-4E57-882A-ECC898D0AC05}"/>
              </a:ext>
            </a:extLst>
          </p:cNvPr>
          <p:cNvSpPr>
            <a:spLocks noGrp="1"/>
          </p:cNvSpPr>
          <p:nvPr>
            <p:ph type="title"/>
          </p:nvPr>
        </p:nvSpPr>
        <p:spPr/>
        <p:txBody>
          <a:bodyPr/>
          <a:lstStyle/>
          <a:p>
            <a:r>
              <a:rPr lang="en-US"/>
              <a:t>Youtube Private Videos Table | 10 groups and 33 profiles - 4 of 8</a:t>
            </a:r>
          </a:p>
        </p:txBody>
      </p:sp>
      <p:graphicFrame>
        <p:nvGraphicFramePr>
          <p:cNvPr id="5" name="Table Placeholder 4">
            <a:extLst>
              <a:ext uri="{FF2B5EF4-FFF2-40B4-BE49-F238E27FC236}">
                <a16:creationId xmlns:a16="http://schemas.microsoft.com/office/drawing/2014/main" id="{98E4E313-9FB4-4D60-A2D4-7F2AA9A86259}"/>
              </a:ext>
            </a:extLst>
          </p:cNvPr>
          <p:cNvGraphicFramePr>
            <a:graphicFrameLocks noGrp="1"/>
          </p:cNvGraphicFramePr>
          <p:nvPr>
            <p:ph type="tbl" sz="quarter" idx="13"/>
            <p:extLst>
              <p:ext uri="{D42A27DB-BD31-4B8C-83A1-F6EECF244321}">
                <p14:modId xmlns:p14="http://schemas.microsoft.com/office/powerpoint/2010/main" val="3949971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6265482"/>
                    </a:ext>
                  </a:extLst>
                </a:gridCol>
                <a:gridCol w="658368">
                  <a:extLst>
                    <a:ext uri="{9D8B030D-6E8A-4147-A177-3AD203B41FA5}">
                      <a16:colId xmlns:a16="http://schemas.microsoft.com/office/drawing/2014/main" val="2854262555"/>
                    </a:ext>
                  </a:extLst>
                </a:gridCol>
                <a:gridCol w="822960">
                  <a:extLst>
                    <a:ext uri="{9D8B030D-6E8A-4147-A177-3AD203B41FA5}">
                      <a16:colId xmlns:a16="http://schemas.microsoft.com/office/drawing/2014/main" val="2525410695"/>
                    </a:ext>
                  </a:extLst>
                </a:gridCol>
                <a:gridCol w="329184">
                  <a:extLst>
                    <a:ext uri="{9D8B030D-6E8A-4147-A177-3AD203B41FA5}">
                      <a16:colId xmlns:a16="http://schemas.microsoft.com/office/drawing/2014/main" val="2973594266"/>
                    </a:ext>
                  </a:extLst>
                </a:gridCol>
                <a:gridCol w="329184">
                  <a:extLst>
                    <a:ext uri="{9D8B030D-6E8A-4147-A177-3AD203B41FA5}">
                      <a16:colId xmlns:a16="http://schemas.microsoft.com/office/drawing/2014/main" val="3972619336"/>
                    </a:ext>
                  </a:extLst>
                </a:gridCol>
                <a:gridCol w="329184">
                  <a:extLst>
                    <a:ext uri="{9D8B030D-6E8A-4147-A177-3AD203B41FA5}">
                      <a16:colId xmlns:a16="http://schemas.microsoft.com/office/drawing/2014/main" val="682338520"/>
                    </a:ext>
                  </a:extLst>
                </a:gridCol>
                <a:gridCol w="329184">
                  <a:extLst>
                    <a:ext uri="{9D8B030D-6E8A-4147-A177-3AD203B41FA5}">
                      <a16:colId xmlns:a16="http://schemas.microsoft.com/office/drawing/2014/main" val="2601868505"/>
                    </a:ext>
                  </a:extLst>
                </a:gridCol>
                <a:gridCol w="329184">
                  <a:extLst>
                    <a:ext uri="{9D8B030D-6E8A-4147-A177-3AD203B41FA5}">
                      <a16:colId xmlns:a16="http://schemas.microsoft.com/office/drawing/2014/main" val="2610578455"/>
                    </a:ext>
                  </a:extLst>
                </a:gridCol>
                <a:gridCol w="329184">
                  <a:extLst>
                    <a:ext uri="{9D8B030D-6E8A-4147-A177-3AD203B41FA5}">
                      <a16:colId xmlns:a16="http://schemas.microsoft.com/office/drawing/2014/main" val="3907532163"/>
                    </a:ext>
                  </a:extLst>
                </a:gridCol>
                <a:gridCol w="329184">
                  <a:extLst>
                    <a:ext uri="{9D8B030D-6E8A-4147-A177-3AD203B41FA5}">
                      <a16:colId xmlns:a16="http://schemas.microsoft.com/office/drawing/2014/main" val="1628998125"/>
                    </a:ext>
                  </a:extLst>
                </a:gridCol>
                <a:gridCol w="329184">
                  <a:extLst>
                    <a:ext uri="{9D8B030D-6E8A-4147-A177-3AD203B41FA5}">
                      <a16:colId xmlns:a16="http://schemas.microsoft.com/office/drawing/2014/main" val="3671010464"/>
                    </a:ext>
                  </a:extLst>
                </a:gridCol>
                <a:gridCol w="329184">
                  <a:extLst>
                    <a:ext uri="{9D8B030D-6E8A-4147-A177-3AD203B41FA5}">
                      <a16:colId xmlns:a16="http://schemas.microsoft.com/office/drawing/2014/main" val="97325785"/>
                    </a:ext>
                  </a:extLst>
                </a:gridCol>
                <a:gridCol w="329184">
                  <a:extLst>
                    <a:ext uri="{9D8B030D-6E8A-4147-A177-3AD203B41FA5}">
                      <a16:colId xmlns:a16="http://schemas.microsoft.com/office/drawing/2014/main" val="2581349093"/>
                    </a:ext>
                  </a:extLst>
                </a:gridCol>
                <a:gridCol w="329184">
                  <a:extLst>
                    <a:ext uri="{9D8B030D-6E8A-4147-A177-3AD203B41FA5}">
                      <a16:colId xmlns:a16="http://schemas.microsoft.com/office/drawing/2014/main" val="435688566"/>
                    </a:ext>
                  </a:extLst>
                </a:gridCol>
                <a:gridCol w="329184">
                  <a:extLst>
                    <a:ext uri="{9D8B030D-6E8A-4147-A177-3AD203B41FA5}">
                      <a16:colId xmlns:a16="http://schemas.microsoft.com/office/drawing/2014/main" val="583347253"/>
                    </a:ext>
                  </a:extLst>
                </a:gridCol>
                <a:gridCol w="329184">
                  <a:extLst>
                    <a:ext uri="{9D8B030D-6E8A-4147-A177-3AD203B41FA5}">
                      <a16:colId xmlns:a16="http://schemas.microsoft.com/office/drawing/2014/main" val="2771382559"/>
                    </a:ext>
                  </a:extLst>
                </a:gridCol>
                <a:gridCol w="329184">
                  <a:extLst>
                    <a:ext uri="{9D8B030D-6E8A-4147-A177-3AD203B41FA5}">
                      <a16:colId xmlns:a16="http://schemas.microsoft.com/office/drawing/2014/main" val="4248378024"/>
                    </a:ext>
                  </a:extLst>
                </a:gridCol>
                <a:gridCol w="329184">
                  <a:extLst>
                    <a:ext uri="{9D8B030D-6E8A-4147-A177-3AD203B41FA5}">
                      <a16:colId xmlns:a16="http://schemas.microsoft.com/office/drawing/2014/main" val="1417988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13754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 - 2025-06-13 13:01:31</a:t>
                      </a:r>
                      <a:r>
                        <a:rPr kumimoji="0" lang="en-US" sz="1000" b="0" i="0" u="none" strike="noStrike" kern="1200" cap="none" spc="0" normalizeH="0" baseline="0" noProof="0">
                          <a:ln>
                            <a:noFill/>
                          </a:ln>
                          <a:solidFill>
                            <a:prstClr val="black"/>
                          </a:solidFill>
                          <a:effectLst/>
                          <a:uLnTx/>
                          <a:uFillTx/>
                          <a:latin typeface="Calibri"/>
                          <a:ea typeface="+mn-ea"/>
                          <a:cs typeface="+mn-cs"/>
                        </a:rPr>
                        <a:t>
 Take your shower to the next level with GROHE Purefoam—a revolutionary system that transforms soap into warm, silky foam. Choose from five exclusive Kinuami body soaps, ranging from the refreshing Citrus Awakening to the calming Waterlily Bliss, each designed to enhance your shower with a fragrance that matches your mood. Which one will you choose?
#GROHE #ReinventYourShower #SelfCare #Foam #Soap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https://i.ytimg.com/vi/n4a5Dk31fTA/hqdefault.jpg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Purefoam, 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72836661"/>
                  </a:ext>
                </a:extLst>
              </a:tr>
            </a:tbl>
          </a:graphicData>
        </a:graphic>
      </p:graphicFrame>
      <p:sp>
        <p:nvSpPr>
          <p:cNvPr id="4" name="Text Placeholder 3">
            <a:extLst>
              <a:ext uri="{FF2B5EF4-FFF2-40B4-BE49-F238E27FC236}">
                <a16:creationId xmlns:a16="http://schemas.microsoft.com/office/drawing/2014/main" id="{50FAB2C1-0463-4858-97A6-AC57076639E2}"/>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9398444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7CEEA-752F-47C6-872C-4D8827FAC2C9}"/>
              </a:ext>
            </a:extLst>
          </p:cNvPr>
          <p:cNvSpPr>
            <a:spLocks noGrp="1"/>
          </p:cNvSpPr>
          <p:nvPr>
            <p:ph type="title"/>
          </p:nvPr>
        </p:nvSpPr>
        <p:spPr/>
        <p:txBody>
          <a:bodyPr/>
          <a:lstStyle/>
          <a:p>
            <a:r>
              <a:rPr lang="en-US"/>
              <a:t>Youtube Private Videos Table | 10 groups and 33 profiles - 5 of 8</a:t>
            </a:r>
          </a:p>
        </p:txBody>
      </p:sp>
      <p:graphicFrame>
        <p:nvGraphicFramePr>
          <p:cNvPr id="5" name="Table Placeholder 4">
            <a:extLst>
              <a:ext uri="{FF2B5EF4-FFF2-40B4-BE49-F238E27FC236}">
                <a16:creationId xmlns:a16="http://schemas.microsoft.com/office/drawing/2014/main" id="{E765FB05-428A-49DB-B179-FF37FF4BE022}"/>
              </a:ext>
            </a:extLst>
          </p:cNvPr>
          <p:cNvGraphicFramePr>
            <a:graphicFrameLocks noGrp="1"/>
          </p:cNvGraphicFramePr>
          <p:nvPr>
            <p:ph type="tbl" sz="quarter" idx="13"/>
            <p:extLst>
              <p:ext uri="{D42A27DB-BD31-4B8C-83A1-F6EECF244321}">
                <p14:modId xmlns:p14="http://schemas.microsoft.com/office/powerpoint/2010/main" val="85156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74789322"/>
                    </a:ext>
                  </a:extLst>
                </a:gridCol>
                <a:gridCol w="658368">
                  <a:extLst>
                    <a:ext uri="{9D8B030D-6E8A-4147-A177-3AD203B41FA5}">
                      <a16:colId xmlns:a16="http://schemas.microsoft.com/office/drawing/2014/main" val="1693967782"/>
                    </a:ext>
                  </a:extLst>
                </a:gridCol>
                <a:gridCol w="822960">
                  <a:extLst>
                    <a:ext uri="{9D8B030D-6E8A-4147-A177-3AD203B41FA5}">
                      <a16:colId xmlns:a16="http://schemas.microsoft.com/office/drawing/2014/main" val="3409172571"/>
                    </a:ext>
                  </a:extLst>
                </a:gridCol>
                <a:gridCol w="329184">
                  <a:extLst>
                    <a:ext uri="{9D8B030D-6E8A-4147-A177-3AD203B41FA5}">
                      <a16:colId xmlns:a16="http://schemas.microsoft.com/office/drawing/2014/main" val="2474686989"/>
                    </a:ext>
                  </a:extLst>
                </a:gridCol>
                <a:gridCol w="329184">
                  <a:extLst>
                    <a:ext uri="{9D8B030D-6E8A-4147-A177-3AD203B41FA5}">
                      <a16:colId xmlns:a16="http://schemas.microsoft.com/office/drawing/2014/main" val="2994188701"/>
                    </a:ext>
                  </a:extLst>
                </a:gridCol>
                <a:gridCol w="329184">
                  <a:extLst>
                    <a:ext uri="{9D8B030D-6E8A-4147-A177-3AD203B41FA5}">
                      <a16:colId xmlns:a16="http://schemas.microsoft.com/office/drawing/2014/main" val="1138066079"/>
                    </a:ext>
                  </a:extLst>
                </a:gridCol>
                <a:gridCol w="329184">
                  <a:extLst>
                    <a:ext uri="{9D8B030D-6E8A-4147-A177-3AD203B41FA5}">
                      <a16:colId xmlns:a16="http://schemas.microsoft.com/office/drawing/2014/main" val="3594420546"/>
                    </a:ext>
                  </a:extLst>
                </a:gridCol>
                <a:gridCol w="329184">
                  <a:extLst>
                    <a:ext uri="{9D8B030D-6E8A-4147-A177-3AD203B41FA5}">
                      <a16:colId xmlns:a16="http://schemas.microsoft.com/office/drawing/2014/main" val="3204679220"/>
                    </a:ext>
                  </a:extLst>
                </a:gridCol>
                <a:gridCol w="329184">
                  <a:extLst>
                    <a:ext uri="{9D8B030D-6E8A-4147-A177-3AD203B41FA5}">
                      <a16:colId xmlns:a16="http://schemas.microsoft.com/office/drawing/2014/main" val="33838039"/>
                    </a:ext>
                  </a:extLst>
                </a:gridCol>
                <a:gridCol w="329184">
                  <a:extLst>
                    <a:ext uri="{9D8B030D-6E8A-4147-A177-3AD203B41FA5}">
                      <a16:colId xmlns:a16="http://schemas.microsoft.com/office/drawing/2014/main" val="3040554955"/>
                    </a:ext>
                  </a:extLst>
                </a:gridCol>
                <a:gridCol w="329184">
                  <a:extLst>
                    <a:ext uri="{9D8B030D-6E8A-4147-A177-3AD203B41FA5}">
                      <a16:colId xmlns:a16="http://schemas.microsoft.com/office/drawing/2014/main" val="3947691942"/>
                    </a:ext>
                  </a:extLst>
                </a:gridCol>
                <a:gridCol w="329184">
                  <a:extLst>
                    <a:ext uri="{9D8B030D-6E8A-4147-A177-3AD203B41FA5}">
                      <a16:colId xmlns:a16="http://schemas.microsoft.com/office/drawing/2014/main" val="3821490254"/>
                    </a:ext>
                  </a:extLst>
                </a:gridCol>
                <a:gridCol w="329184">
                  <a:extLst>
                    <a:ext uri="{9D8B030D-6E8A-4147-A177-3AD203B41FA5}">
                      <a16:colId xmlns:a16="http://schemas.microsoft.com/office/drawing/2014/main" val="194831117"/>
                    </a:ext>
                  </a:extLst>
                </a:gridCol>
                <a:gridCol w="329184">
                  <a:extLst>
                    <a:ext uri="{9D8B030D-6E8A-4147-A177-3AD203B41FA5}">
                      <a16:colId xmlns:a16="http://schemas.microsoft.com/office/drawing/2014/main" val="1868264336"/>
                    </a:ext>
                  </a:extLst>
                </a:gridCol>
                <a:gridCol w="329184">
                  <a:extLst>
                    <a:ext uri="{9D8B030D-6E8A-4147-A177-3AD203B41FA5}">
                      <a16:colId xmlns:a16="http://schemas.microsoft.com/office/drawing/2014/main" val="960004374"/>
                    </a:ext>
                  </a:extLst>
                </a:gridCol>
                <a:gridCol w="329184">
                  <a:extLst>
                    <a:ext uri="{9D8B030D-6E8A-4147-A177-3AD203B41FA5}">
                      <a16:colId xmlns:a16="http://schemas.microsoft.com/office/drawing/2014/main" val="2029555106"/>
                    </a:ext>
                  </a:extLst>
                </a:gridCol>
                <a:gridCol w="329184">
                  <a:extLst>
                    <a:ext uri="{9D8B030D-6E8A-4147-A177-3AD203B41FA5}">
                      <a16:colId xmlns:a16="http://schemas.microsoft.com/office/drawing/2014/main" val="647948534"/>
                    </a:ext>
                  </a:extLst>
                </a:gridCol>
                <a:gridCol w="329184">
                  <a:extLst>
                    <a:ext uri="{9D8B030D-6E8A-4147-A177-3AD203B41FA5}">
                      <a16:colId xmlns:a16="http://schemas.microsoft.com/office/drawing/2014/main" val="330989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3563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- 2025-09-26 10:00:43</a:t>
                      </a:r>
                      <a:r>
                        <a:rPr kumimoji="0" lang="de-DE" sz="1000" b="0" i="0" u="none" strike="noStrike" kern="1200" cap="none" spc="0" normalizeH="0" baseline="0" noProof="0">
                          <a:ln>
                            <a:noFill/>
                          </a:ln>
                          <a:solidFill>
                            <a:prstClr val="black"/>
                          </a:solidFill>
                          <a:effectLst/>
                          <a:uLnTx/>
                          <a:uFillTx/>
                          <a:latin typeface="Calibri"/>
                          <a:ea typeface="+mn-ea"/>
                          <a:cs typeface="+mn-cs"/>
                        </a:rPr>
                        <a:t>
 Bei GROHE dient jeder technologische Fortschritt einem einzigen Zweck: den Bedürfnissen der Nutzer nahtlos gerecht zu werden, ihr Erlebnis zu verbessern und ihnen 'Pure Freude an Wasser' zu bieten. Durch diesen verbraucherorientierten Ansatz, der auf fundierten Erkenntnissen und Erfahrungen basiert, entwickeln wir branchenführende Innovationen und proprietäre Technologien, die konkrete Vorteile für den Nutzer bieten, den Alltag verbessern und jedes Wassererlebnis aufwerten.
Wir nennen dies GROHE Aqua Intelligence®
GROHE SmartControl
Die fortschrittliche Thermostat-Technologie GROHE SmartControl besteht aus 175 einzigartigen Komponenten und definiert das Duscherlebnis neu, indem sie ein individuell anpassbares und intuitives Erlebnis bietet. Mit einer einfachen Push-Turn-Bedienung können Nutzer den Wasserfluss mühelos und präzise steuern. Darüber hinaus ermöglicht SmartControl den Nutzern, ihre ideale Wassermenge voreinzustellen, nahtlos zwischen verschiedenen Strahlarten sowie Kopf- und Handbrause zu wechseln. Für unvergleichlichen Komfort und Duschvergnügen, das auf die Bedürfnisse des Nutzers zugeschnitten ist.
#GROHE #SmartControl #AquaIntelligence #PureFreudeAnWasser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https://i.ytimg.com/vi/LVU1jAxLvg4/hqdefault.jpg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80067479"/>
                  </a:ext>
                </a:extLst>
              </a:tr>
            </a:tbl>
          </a:graphicData>
        </a:graphic>
      </p:graphicFrame>
      <p:sp>
        <p:nvSpPr>
          <p:cNvPr id="4" name="Text Placeholder 3">
            <a:extLst>
              <a:ext uri="{FF2B5EF4-FFF2-40B4-BE49-F238E27FC236}">
                <a16:creationId xmlns:a16="http://schemas.microsoft.com/office/drawing/2014/main" id="{279A8408-7875-4E14-93D1-9C3D41AC6099}"/>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7954281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7FE5-6943-4933-8A71-798A3169F3F5}"/>
              </a:ext>
            </a:extLst>
          </p:cNvPr>
          <p:cNvSpPr>
            <a:spLocks noGrp="1"/>
          </p:cNvSpPr>
          <p:nvPr>
            <p:ph type="title"/>
          </p:nvPr>
        </p:nvSpPr>
        <p:spPr/>
        <p:txBody>
          <a:bodyPr/>
          <a:lstStyle/>
          <a:p>
            <a:r>
              <a:rPr lang="en-US"/>
              <a:t>Youtube Private Videos Table | 10 groups and 33 profiles - 6 of 8</a:t>
            </a:r>
          </a:p>
        </p:txBody>
      </p:sp>
      <p:graphicFrame>
        <p:nvGraphicFramePr>
          <p:cNvPr id="5" name="Table Placeholder 4">
            <a:extLst>
              <a:ext uri="{FF2B5EF4-FFF2-40B4-BE49-F238E27FC236}">
                <a16:creationId xmlns:a16="http://schemas.microsoft.com/office/drawing/2014/main" id="{8201BFD4-72E0-4732-A735-455FF668E022}"/>
              </a:ext>
            </a:extLst>
          </p:cNvPr>
          <p:cNvGraphicFramePr>
            <a:graphicFrameLocks noGrp="1"/>
          </p:cNvGraphicFramePr>
          <p:nvPr>
            <p:ph type="tbl" sz="quarter" idx="13"/>
            <p:extLst>
              <p:ext uri="{D42A27DB-BD31-4B8C-83A1-F6EECF244321}">
                <p14:modId xmlns:p14="http://schemas.microsoft.com/office/powerpoint/2010/main" val="409579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01952253"/>
                    </a:ext>
                  </a:extLst>
                </a:gridCol>
                <a:gridCol w="658368">
                  <a:extLst>
                    <a:ext uri="{9D8B030D-6E8A-4147-A177-3AD203B41FA5}">
                      <a16:colId xmlns:a16="http://schemas.microsoft.com/office/drawing/2014/main" val="288820344"/>
                    </a:ext>
                  </a:extLst>
                </a:gridCol>
                <a:gridCol w="822960">
                  <a:extLst>
                    <a:ext uri="{9D8B030D-6E8A-4147-A177-3AD203B41FA5}">
                      <a16:colId xmlns:a16="http://schemas.microsoft.com/office/drawing/2014/main" val="4260996288"/>
                    </a:ext>
                  </a:extLst>
                </a:gridCol>
                <a:gridCol w="329184">
                  <a:extLst>
                    <a:ext uri="{9D8B030D-6E8A-4147-A177-3AD203B41FA5}">
                      <a16:colId xmlns:a16="http://schemas.microsoft.com/office/drawing/2014/main" val="2083556488"/>
                    </a:ext>
                  </a:extLst>
                </a:gridCol>
                <a:gridCol w="329184">
                  <a:extLst>
                    <a:ext uri="{9D8B030D-6E8A-4147-A177-3AD203B41FA5}">
                      <a16:colId xmlns:a16="http://schemas.microsoft.com/office/drawing/2014/main" val="1938362783"/>
                    </a:ext>
                  </a:extLst>
                </a:gridCol>
                <a:gridCol w="329184">
                  <a:extLst>
                    <a:ext uri="{9D8B030D-6E8A-4147-A177-3AD203B41FA5}">
                      <a16:colId xmlns:a16="http://schemas.microsoft.com/office/drawing/2014/main" val="3560054631"/>
                    </a:ext>
                  </a:extLst>
                </a:gridCol>
                <a:gridCol w="329184">
                  <a:extLst>
                    <a:ext uri="{9D8B030D-6E8A-4147-A177-3AD203B41FA5}">
                      <a16:colId xmlns:a16="http://schemas.microsoft.com/office/drawing/2014/main" val="2411681595"/>
                    </a:ext>
                  </a:extLst>
                </a:gridCol>
                <a:gridCol w="329184">
                  <a:extLst>
                    <a:ext uri="{9D8B030D-6E8A-4147-A177-3AD203B41FA5}">
                      <a16:colId xmlns:a16="http://schemas.microsoft.com/office/drawing/2014/main" val="3673097418"/>
                    </a:ext>
                  </a:extLst>
                </a:gridCol>
                <a:gridCol w="329184">
                  <a:extLst>
                    <a:ext uri="{9D8B030D-6E8A-4147-A177-3AD203B41FA5}">
                      <a16:colId xmlns:a16="http://schemas.microsoft.com/office/drawing/2014/main" val="826001619"/>
                    </a:ext>
                  </a:extLst>
                </a:gridCol>
                <a:gridCol w="329184">
                  <a:extLst>
                    <a:ext uri="{9D8B030D-6E8A-4147-A177-3AD203B41FA5}">
                      <a16:colId xmlns:a16="http://schemas.microsoft.com/office/drawing/2014/main" val="2655521751"/>
                    </a:ext>
                  </a:extLst>
                </a:gridCol>
                <a:gridCol w="329184">
                  <a:extLst>
                    <a:ext uri="{9D8B030D-6E8A-4147-A177-3AD203B41FA5}">
                      <a16:colId xmlns:a16="http://schemas.microsoft.com/office/drawing/2014/main" val="3834241338"/>
                    </a:ext>
                  </a:extLst>
                </a:gridCol>
                <a:gridCol w="329184">
                  <a:extLst>
                    <a:ext uri="{9D8B030D-6E8A-4147-A177-3AD203B41FA5}">
                      <a16:colId xmlns:a16="http://schemas.microsoft.com/office/drawing/2014/main" val="3027392325"/>
                    </a:ext>
                  </a:extLst>
                </a:gridCol>
                <a:gridCol w="329184">
                  <a:extLst>
                    <a:ext uri="{9D8B030D-6E8A-4147-A177-3AD203B41FA5}">
                      <a16:colId xmlns:a16="http://schemas.microsoft.com/office/drawing/2014/main" val="3495978413"/>
                    </a:ext>
                  </a:extLst>
                </a:gridCol>
                <a:gridCol w="329184">
                  <a:extLst>
                    <a:ext uri="{9D8B030D-6E8A-4147-A177-3AD203B41FA5}">
                      <a16:colId xmlns:a16="http://schemas.microsoft.com/office/drawing/2014/main" val="3628775452"/>
                    </a:ext>
                  </a:extLst>
                </a:gridCol>
                <a:gridCol w="329184">
                  <a:extLst>
                    <a:ext uri="{9D8B030D-6E8A-4147-A177-3AD203B41FA5}">
                      <a16:colId xmlns:a16="http://schemas.microsoft.com/office/drawing/2014/main" val="2124942970"/>
                    </a:ext>
                  </a:extLst>
                </a:gridCol>
                <a:gridCol w="329184">
                  <a:extLst>
                    <a:ext uri="{9D8B030D-6E8A-4147-A177-3AD203B41FA5}">
                      <a16:colId xmlns:a16="http://schemas.microsoft.com/office/drawing/2014/main" val="762085329"/>
                    </a:ext>
                  </a:extLst>
                </a:gridCol>
                <a:gridCol w="329184">
                  <a:extLst>
                    <a:ext uri="{9D8B030D-6E8A-4147-A177-3AD203B41FA5}">
                      <a16:colId xmlns:a16="http://schemas.microsoft.com/office/drawing/2014/main" val="2882675339"/>
                    </a:ext>
                  </a:extLst>
                </a:gridCol>
                <a:gridCol w="329184">
                  <a:extLst>
                    <a:ext uri="{9D8B030D-6E8A-4147-A177-3AD203B41FA5}">
                      <a16:colId xmlns:a16="http://schemas.microsoft.com/office/drawing/2014/main" val="211159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43145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- 2025-09-26 10:01:20</a:t>
                      </a:r>
                      <a:r>
                        <a:rPr kumimoji="0" lang="de-DE" sz="1000" b="0" i="0" u="none" strike="noStrike" kern="1200" cap="none" spc="0" normalizeH="0" baseline="0" noProof="0">
                          <a:ln>
                            <a:noFill/>
                          </a:ln>
                          <a:solidFill>
                            <a:prstClr val="black"/>
                          </a:solidFill>
                          <a:effectLst/>
                          <a:uLnTx/>
                          <a:uFillTx/>
                          <a:latin typeface="Calibri"/>
                          <a:ea typeface="+mn-ea"/>
                          <a:cs typeface="+mn-cs"/>
                        </a:rPr>
                        <a:t>
 Bei GROHE dient jeder technologische Fortschritt einem einzigen Zweck: den Bedürfnissen der Nutzer nahtlos gerecht zu werden, ihr Erlebnis zu verbessern und ihnen 'Pure Freude an Wasser' zu bieten. Durch diesen verbraucherorientierten Ansatz, der auf fundierten Erkenntnissen und Erfahrungen basiert, entwickeln wir branchenführende Innovationen und proprietäre Technologien, die konkrete Vorteile für den Nutzer bieten, den Alltag verbessern und jedes Wassererlebnis aufwerten.
Wir nennen dies GROHE Aqua Intelligence®.
GROHE TurboStat
Das Herzstück der Grohtherm-Thermostate ist GROHE TurboStat, eine intelligente Technologie, die mit 213 einzigartigen Komponenten eine präzise und sofortige Regelung der Wassertemperatur gewährleistet. Damit erreicht das Wasser sofort die gewünschte Temperatur und bleibt während des gesamten Duschvorgangs stabil, selbst bei Schwankungen des Wasserdrucks. Durch die Verhinderung plötzlicher Temperaturspitzen erhöht GROHE TurboStat die Sicherheit, verringert die Gefahr von Verbrühungen und sorgt für ein gleichbleibend angenehmes Duscherlebnis. So wird jede Interaktion mit Wasser zu einem Erlebnis puren Genusses.
#GROHE #PureFreudeAnWasser #AquaIntelligence #TurboStat #Grohtherm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https://i.ytimg.com/vi/d5F2VwwiTNU/hqdefault.jpg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462571988"/>
                  </a:ext>
                </a:extLst>
              </a:tr>
            </a:tbl>
          </a:graphicData>
        </a:graphic>
      </p:graphicFrame>
      <p:sp>
        <p:nvSpPr>
          <p:cNvPr id="4" name="Text Placeholder 3">
            <a:extLst>
              <a:ext uri="{FF2B5EF4-FFF2-40B4-BE49-F238E27FC236}">
                <a16:creationId xmlns:a16="http://schemas.microsoft.com/office/drawing/2014/main" id="{4B47BE5B-11EF-48D8-A512-1A051127F9D5}"/>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8655649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9B70-1A0F-4A79-997F-D082614C2475}"/>
              </a:ext>
            </a:extLst>
          </p:cNvPr>
          <p:cNvSpPr>
            <a:spLocks noGrp="1"/>
          </p:cNvSpPr>
          <p:nvPr>
            <p:ph type="title"/>
          </p:nvPr>
        </p:nvSpPr>
        <p:spPr/>
        <p:txBody>
          <a:bodyPr/>
          <a:lstStyle/>
          <a:p>
            <a:r>
              <a:rPr lang="en-US"/>
              <a:t>Youtube Private Videos Table | 10 groups and 33 profiles - 7 of 8</a:t>
            </a:r>
          </a:p>
        </p:txBody>
      </p:sp>
      <p:graphicFrame>
        <p:nvGraphicFramePr>
          <p:cNvPr id="5" name="Table Placeholder 4">
            <a:extLst>
              <a:ext uri="{FF2B5EF4-FFF2-40B4-BE49-F238E27FC236}">
                <a16:creationId xmlns:a16="http://schemas.microsoft.com/office/drawing/2014/main" id="{9DC15544-1108-4C45-A319-BD9B02955ED9}"/>
              </a:ext>
            </a:extLst>
          </p:cNvPr>
          <p:cNvGraphicFramePr>
            <a:graphicFrameLocks noGrp="1"/>
          </p:cNvGraphicFramePr>
          <p:nvPr>
            <p:ph type="tbl" sz="quarter" idx="13"/>
            <p:extLst>
              <p:ext uri="{D42A27DB-BD31-4B8C-83A1-F6EECF244321}">
                <p14:modId xmlns:p14="http://schemas.microsoft.com/office/powerpoint/2010/main" val="1726521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88061337"/>
                    </a:ext>
                  </a:extLst>
                </a:gridCol>
                <a:gridCol w="658368">
                  <a:extLst>
                    <a:ext uri="{9D8B030D-6E8A-4147-A177-3AD203B41FA5}">
                      <a16:colId xmlns:a16="http://schemas.microsoft.com/office/drawing/2014/main" val="3050323791"/>
                    </a:ext>
                  </a:extLst>
                </a:gridCol>
                <a:gridCol w="822960">
                  <a:extLst>
                    <a:ext uri="{9D8B030D-6E8A-4147-A177-3AD203B41FA5}">
                      <a16:colId xmlns:a16="http://schemas.microsoft.com/office/drawing/2014/main" val="4285731513"/>
                    </a:ext>
                  </a:extLst>
                </a:gridCol>
                <a:gridCol w="329184">
                  <a:extLst>
                    <a:ext uri="{9D8B030D-6E8A-4147-A177-3AD203B41FA5}">
                      <a16:colId xmlns:a16="http://schemas.microsoft.com/office/drawing/2014/main" val="2593757457"/>
                    </a:ext>
                  </a:extLst>
                </a:gridCol>
                <a:gridCol w="329184">
                  <a:extLst>
                    <a:ext uri="{9D8B030D-6E8A-4147-A177-3AD203B41FA5}">
                      <a16:colId xmlns:a16="http://schemas.microsoft.com/office/drawing/2014/main" val="1584754366"/>
                    </a:ext>
                  </a:extLst>
                </a:gridCol>
                <a:gridCol w="329184">
                  <a:extLst>
                    <a:ext uri="{9D8B030D-6E8A-4147-A177-3AD203B41FA5}">
                      <a16:colId xmlns:a16="http://schemas.microsoft.com/office/drawing/2014/main" val="4038175230"/>
                    </a:ext>
                  </a:extLst>
                </a:gridCol>
                <a:gridCol w="329184">
                  <a:extLst>
                    <a:ext uri="{9D8B030D-6E8A-4147-A177-3AD203B41FA5}">
                      <a16:colId xmlns:a16="http://schemas.microsoft.com/office/drawing/2014/main" val="478103663"/>
                    </a:ext>
                  </a:extLst>
                </a:gridCol>
                <a:gridCol w="329184">
                  <a:extLst>
                    <a:ext uri="{9D8B030D-6E8A-4147-A177-3AD203B41FA5}">
                      <a16:colId xmlns:a16="http://schemas.microsoft.com/office/drawing/2014/main" val="1526148009"/>
                    </a:ext>
                  </a:extLst>
                </a:gridCol>
                <a:gridCol w="329184">
                  <a:extLst>
                    <a:ext uri="{9D8B030D-6E8A-4147-A177-3AD203B41FA5}">
                      <a16:colId xmlns:a16="http://schemas.microsoft.com/office/drawing/2014/main" val="2430195822"/>
                    </a:ext>
                  </a:extLst>
                </a:gridCol>
                <a:gridCol w="329184">
                  <a:extLst>
                    <a:ext uri="{9D8B030D-6E8A-4147-A177-3AD203B41FA5}">
                      <a16:colId xmlns:a16="http://schemas.microsoft.com/office/drawing/2014/main" val="2748966547"/>
                    </a:ext>
                  </a:extLst>
                </a:gridCol>
                <a:gridCol w="329184">
                  <a:extLst>
                    <a:ext uri="{9D8B030D-6E8A-4147-A177-3AD203B41FA5}">
                      <a16:colId xmlns:a16="http://schemas.microsoft.com/office/drawing/2014/main" val="2615277513"/>
                    </a:ext>
                  </a:extLst>
                </a:gridCol>
                <a:gridCol w="329184">
                  <a:extLst>
                    <a:ext uri="{9D8B030D-6E8A-4147-A177-3AD203B41FA5}">
                      <a16:colId xmlns:a16="http://schemas.microsoft.com/office/drawing/2014/main" val="2020187282"/>
                    </a:ext>
                  </a:extLst>
                </a:gridCol>
                <a:gridCol w="329184">
                  <a:extLst>
                    <a:ext uri="{9D8B030D-6E8A-4147-A177-3AD203B41FA5}">
                      <a16:colId xmlns:a16="http://schemas.microsoft.com/office/drawing/2014/main" val="3263919453"/>
                    </a:ext>
                  </a:extLst>
                </a:gridCol>
                <a:gridCol w="329184">
                  <a:extLst>
                    <a:ext uri="{9D8B030D-6E8A-4147-A177-3AD203B41FA5}">
                      <a16:colId xmlns:a16="http://schemas.microsoft.com/office/drawing/2014/main" val="3847690018"/>
                    </a:ext>
                  </a:extLst>
                </a:gridCol>
                <a:gridCol w="329184">
                  <a:extLst>
                    <a:ext uri="{9D8B030D-6E8A-4147-A177-3AD203B41FA5}">
                      <a16:colId xmlns:a16="http://schemas.microsoft.com/office/drawing/2014/main" val="3717394021"/>
                    </a:ext>
                  </a:extLst>
                </a:gridCol>
                <a:gridCol w="329184">
                  <a:extLst>
                    <a:ext uri="{9D8B030D-6E8A-4147-A177-3AD203B41FA5}">
                      <a16:colId xmlns:a16="http://schemas.microsoft.com/office/drawing/2014/main" val="2718668455"/>
                    </a:ext>
                  </a:extLst>
                </a:gridCol>
                <a:gridCol w="329184">
                  <a:extLst>
                    <a:ext uri="{9D8B030D-6E8A-4147-A177-3AD203B41FA5}">
                      <a16:colId xmlns:a16="http://schemas.microsoft.com/office/drawing/2014/main" val="170303318"/>
                    </a:ext>
                  </a:extLst>
                </a:gridCol>
                <a:gridCol w="329184">
                  <a:extLst>
                    <a:ext uri="{9D8B030D-6E8A-4147-A177-3AD203B41FA5}">
                      <a16:colId xmlns:a16="http://schemas.microsoft.com/office/drawing/2014/main" val="931885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47392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- 2025-09-26 10:01:03</a:t>
                      </a:r>
                      <a:r>
                        <a:rPr kumimoji="0" lang="de-DE" sz="1000" b="0" i="0" u="none" strike="noStrike" kern="1200" cap="none" spc="0" normalizeH="0" baseline="0" noProof="0">
                          <a:ln>
                            <a:noFill/>
                          </a:ln>
                          <a:solidFill>
                            <a:prstClr val="black"/>
                          </a:solidFill>
                          <a:effectLst/>
                          <a:uLnTx/>
                          <a:uFillTx/>
                          <a:latin typeface="Calibri"/>
                          <a:ea typeface="+mn-ea"/>
                          <a:cs typeface="+mn-cs"/>
                        </a:rPr>
                        <a:t>
 Bei GROHE dient jeder technologische Fortschritt einem einzigen Zweck: den Bedürfnissen der Nutzer nahtlos gerecht zu werden, ihr Erlebnis zu verbessern und ihnen 'Pure Freude an Wasser' zu bieten. Durch diesen verbraucherorientierten Ansatz, der auf fundierten Erkenntnissen und Erfahrungen basiert, entwickeln wir branchenführende Innovationen und proprietäre Technologien, die konkrete Vorteile für den Nutzer bieten, den Alltag verbessern und jedes Wassererlebnis aufwerten.
Wir nennen dies GROHE Aqua Intelligence®.
GROHE SilkMove
GROHE SilkMove-Kartuschen stehen exemplarisch für die Präzisionstechnologie der Marke. Sie bestehen aus 33 verschiedenen Teilen und wurden für eine langlebige, mühelose Präzision bei der Wasser- und Temperaturregelung entwickelt. Sie ermöglichen es dem Verbraucher, die Waschtischarmatur reibungslos und einfach zu bedienen, selbst wenn es sich nur um eine geringfügige Änderung der Temperatur und des Wasserflusses handelt. Oft unterschätzt, sind Kartuschen die wichtigsten Keramikteile im Badezimmer und bilden das Herzstück jeder Waschtischarmatur. Sie verfügen über zwei Scheiben aus einer Keramiklegierung und einen integrierten Schmierstoffbehälter, der für die seidenweiche Bedienung sorgt, für die GROHE bekannt ist.
#GROHE #AquaIntelligence #PureFreudeAnWasser #SilkMove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https://i.ytimg.com/vi/T1Y55BQ0txY/hqdefault.jpg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54410838"/>
                  </a:ext>
                </a:extLst>
              </a:tr>
            </a:tbl>
          </a:graphicData>
        </a:graphic>
      </p:graphicFrame>
      <p:sp>
        <p:nvSpPr>
          <p:cNvPr id="4" name="Text Placeholder 3">
            <a:extLst>
              <a:ext uri="{FF2B5EF4-FFF2-40B4-BE49-F238E27FC236}">
                <a16:creationId xmlns:a16="http://schemas.microsoft.com/office/drawing/2014/main" id="{1BED9D01-57FF-4451-BCB3-EB09F37337E2}"/>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7562511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E86F8-6EBB-4C60-BC30-C5D85BD5FDE1}"/>
              </a:ext>
            </a:extLst>
          </p:cNvPr>
          <p:cNvSpPr>
            <a:spLocks noGrp="1"/>
          </p:cNvSpPr>
          <p:nvPr>
            <p:ph type="title"/>
          </p:nvPr>
        </p:nvSpPr>
        <p:spPr/>
        <p:txBody>
          <a:bodyPr/>
          <a:lstStyle/>
          <a:p>
            <a:r>
              <a:rPr lang="en-US"/>
              <a:t>Youtube Private Videos Table | 10 groups and 33 profiles - 8 of 8</a:t>
            </a:r>
          </a:p>
        </p:txBody>
      </p:sp>
      <p:graphicFrame>
        <p:nvGraphicFramePr>
          <p:cNvPr id="5" name="Table Placeholder 4">
            <a:extLst>
              <a:ext uri="{FF2B5EF4-FFF2-40B4-BE49-F238E27FC236}">
                <a16:creationId xmlns:a16="http://schemas.microsoft.com/office/drawing/2014/main" id="{2A6CDC49-1D40-4357-8321-5DC41119D7A4}"/>
              </a:ext>
            </a:extLst>
          </p:cNvPr>
          <p:cNvGraphicFramePr>
            <a:graphicFrameLocks noGrp="1"/>
          </p:cNvGraphicFramePr>
          <p:nvPr>
            <p:ph type="tbl" sz="quarter" idx="13"/>
            <p:extLst>
              <p:ext uri="{D42A27DB-BD31-4B8C-83A1-F6EECF244321}">
                <p14:modId xmlns:p14="http://schemas.microsoft.com/office/powerpoint/2010/main" val="404952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5859406"/>
                    </a:ext>
                  </a:extLst>
                </a:gridCol>
                <a:gridCol w="658368">
                  <a:extLst>
                    <a:ext uri="{9D8B030D-6E8A-4147-A177-3AD203B41FA5}">
                      <a16:colId xmlns:a16="http://schemas.microsoft.com/office/drawing/2014/main" val="238540125"/>
                    </a:ext>
                  </a:extLst>
                </a:gridCol>
                <a:gridCol w="822960">
                  <a:extLst>
                    <a:ext uri="{9D8B030D-6E8A-4147-A177-3AD203B41FA5}">
                      <a16:colId xmlns:a16="http://schemas.microsoft.com/office/drawing/2014/main" val="3519044891"/>
                    </a:ext>
                  </a:extLst>
                </a:gridCol>
                <a:gridCol w="329184">
                  <a:extLst>
                    <a:ext uri="{9D8B030D-6E8A-4147-A177-3AD203B41FA5}">
                      <a16:colId xmlns:a16="http://schemas.microsoft.com/office/drawing/2014/main" val="2664628828"/>
                    </a:ext>
                  </a:extLst>
                </a:gridCol>
                <a:gridCol w="329184">
                  <a:extLst>
                    <a:ext uri="{9D8B030D-6E8A-4147-A177-3AD203B41FA5}">
                      <a16:colId xmlns:a16="http://schemas.microsoft.com/office/drawing/2014/main" val="2799761510"/>
                    </a:ext>
                  </a:extLst>
                </a:gridCol>
                <a:gridCol w="329184">
                  <a:extLst>
                    <a:ext uri="{9D8B030D-6E8A-4147-A177-3AD203B41FA5}">
                      <a16:colId xmlns:a16="http://schemas.microsoft.com/office/drawing/2014/main" val="3521777755"/>
                    </a:ext>
                  </a:extLst>
                </a:gridCol>
                <a:gridCol w="329184">
                  <a:extLst>
                    <a:ext uri="{9D8B030D-6E8A-4147-A177-3AD203B41FA5}">
                      <a16:colId xmlns:a16="http://schemas.microsoft.com/office/drawing/2014/main" val="2597539873"/>
                    </a:ext>
                  </a:extLst>
                </a:gridCol>
                <a:gridCol w="329184">
                  <a:extLst>
                    <a:ext uri="{9D8B030D-6E8A-4147-A177-3AD203B41FA5}">
                      <a16:colId xmlns:a16="http://schemas.microsoft.com/office/drawing/2014/main" val="2033519376"/>
                    </a:ext>
                  </a:extLst>
                </a:gridCol>
                <a:gridCol w="329184">
                  <a:extLst>
                    <a:ext uri="{9D8B030D-6E8A-4147-A177-3AD203B41FA5}">
                      <a16:colId xmlns:a16="http://schemas.microsoft.com/office/drawing/2014/main" val="2914491447"/>
                    </a:ext>
                  </a:extLst>
                </a:gridCol>
                <a:gridCol w="329184">
                  <a:extLst>
                    <a:ext uri="{9D8B030D-6E8A-4147-A177-3AD203B41FA5}">
                      <a16:colId xmlns:a16="http://schemas.microsoft.com/office/drawing/2014/main" val="61315346"/>
                    </a:ext>
                  </a:extLst>
                </a:gridCol>
                <a:gridCol w="329184">
                  <a:extLst>
                    <a:ext uri="{9D8B030D-6E8A-4147-A177-3AD203B41FA5}">
                      <a16:colId xmlns:a16="http://schemas.microsoft.com/office/drawing/2014/main" val="4264497910"/>
                    </a:ext>
                  </a:extLst>
                </a:gridCol>
                <a:gridCol w="329184">
                  <a:extLst>
                    <a:ext uri="{9D8B030D-6E8A-4147-A177-3AD203B41FA5}">
                      <a16:colId xmlns:a16="http://schemas.microsoft.com/office/drawing/2014/main" val="1452903487"/>
                    </a:ext>
                  </a:extLst>
                </a:gridCol>
                <a:gridCol w="329184">
                  <a:extLst>
                    <a:ext uri="{9D8B030D-6E8A-4147-A177-3AD203B41FA5}">
                      <a16:colId xmlns:a16="http://schemas.microsoft.com/office/drawing/2014/main" val="973987248"/>
                    </a:ext>
                  </a:extLst>
                </a:gridCol>
                <a:gridCol w="329184">
                  <a:extLst>
                    <a:ext uri="{9D8B030D-6E8A-4147-A177-3AD203B41FA5}">
                      <a16:colId xmlns:a16="http://schemas.microsoft.com/office/drawing/2014/main" val="2077181668"/>
                    </a:ext>
                  </a:extLst>
                </a:gridCol>
                <a:gridCol w="329184">
                  <a:extLst>
                    <a:ext uri="{9D8B030D-6E8A-4147-A177-3AD203B41FA5}">
                      <a16:colId xmlns:a16="http://schemas.microsoft.com/office/drawing/2014/main" val="4011264819"/>
                    </a:ext>
                  </a:extLst>
                </a:gridCol>
                <a:gridCol w="329184">
                  <a:extLst>
                    <a:ext uri="{9D8B030D-6E8A-4147-A177-3AD203B41FA5}">
                      <a16:colId xmlns:a16="http://schemas.microsoft.com/office/drawing/2014/main" val="1571129851"/>
                    </a:ext>
                  </a:extLst>
                </a:gridCol>
                <a:gridCol w="329184">
                  <a:extLst>
                    <a:ext uri="{9D8B030D-6E8A-4147-A177-3AD203B41FA5}">
                      <a16:colId xmlns:a16="http://schemas.microsoft.com/office/drawing/2014/main" val="3455817101"/>
                    </a:ext>
                  </a:extLst>
                </a:gridCol>
                <a:gridCol w="329184">
                  <a:extLst>
                    <a:ext uri="{9D8B030D-6E8A-4147-A177-3AD203B41FA5}">
                      <a16:colId xmlns:a16="http://schemas.microsoft.com/office/drawing/2014/main" val="2935662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Livestream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On-Demand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41566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GROHE Deutschland - 2025-09-26 10:01:25</a:t>
                      </a:r>
                      <a:r>
                        <a:rPr kumimoji="0" lang="de-DE" sz="1000" b="0" i="0" u="none" strike="noStrike" kern="1200" cap="none" spc="0" normalizeH="0" baseline="0" noProof="0">
                          <a:ln>
                            <a:noFill/>
                          </a:ln>
                          <a:solidFill>
                            <a:prstClr val="black"/>
                          </a:solidFill>
                          <a:effectLst/>
                          <a:uLnTx/>
                          <a:uFillTx/>
                          <a:latin typeface="Calibri"/>
                          <a:ea typeface="+mn-ea"/>
                          <a:cs typeface="+mn-cs"/>
                        </a:rPr>
                        <a:t>
 Bei GROHE dient jeder technologische Fortschritt einem einzigen Zweck: den Bedürfnissen der Nutzer nahtlos gerecht zu werden, ihr Erlebnis zu verbessern und ihnen 'Pure Freude an Wasser' zu bieten. Durch diesen verbraucherorientierten Ansatz, der auf fundierten Erkenntnissen und Erfahrungen basiert, entwickeln wir branchenführende Innovationen und proprietäre Technologien, die konkrete Vorteile für den Nutzer bieten, den Alltag verbessern und jedes Wassererlebnis aufwerten. 
Wir nennen dies GROHE Aqua Intelligence®.
GROHE Rainshower Aqua Pure
Das persönliche Wohlbefinden wird zu einem Eckpfeiler des modernen Lebens und verwandelt das Badezimmer in einen wahren Ort der Erholung. Das Duschsystem GROHE Rainshower Aqua Pure verbessert das Erlebnis dank einer neuen GROHE Aqua Intelligence®-Technologie, die auf 302 Komponenten basiert: Mit einem fortschrittlichen Kohlefilter, der das Wasser der Handbrause zu bis zu 90 % von Chlor und Gerüchen befreit. Die Filterkartusche ist nahtlos in den Thermostat integriert und wird per Knopfdruck aktiviert, wodurch die klare Ästhetik des Duschdesigns erhalten bleibt. Das Ergebnis ist Wasser, das besonders sanft zu Haut und Haaren ist. So wird ein echtes Wohlbefinden gefördert und die Schönheit von gereinigtem Wasser als letzter Schritt eines pflegenden Duschrituals genossen.
#GROHE #PureFreudeAnWasser #AquaIntelligence #RainshowerAquaPure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https://i.ytimg.com/vi/jKOamZ8iabg/hqdefault.jpg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Aqua 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44796780"/>
                  </a:ext>
                </a:extLst>
              </a:tr>
            </a:tbl>
          </a:graphicData>
        </a:graphic>
      </p:graphicFrame>
      <p:sp>
        <p:nvSpPr>
          <p:cNvPr id="4" name="Text Placeholder 3">
            <a:extLst>
              <a:ext uri="{FF2B5EF4-FFF2-40B4-BE49-F238E27FC236}">
                <a16:creationId xmlns:a16="http://schemas.microsoft.com/office/drawing/2014/main" id="{C63B769F-E1DE-4B28-A435-A10397B71C87}"/>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5727620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7893</Words>
  <Application>Microsoft Office PowerPoint</Application>
  <PresentationFormat>On-screen Show (4:3)</PresentationFormat>
  <Paragraphs>1657</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SoME Professional 2025</vt:lpstr>
      <vt:lpstr>Youtube Video Tag Performance v2.0 | 10 groups and 111 profiles</vt:lpstr>
      <vt:lpstr>Youtube Videos Table Overview | 10 groups and 33 profiles</vt:lpstr>
      <vt:lpstr>Youtube Videos Table | 10 groups and 33 profiles</vt:lpstr>
      <vt:lpstr>Instagram Key Metrics Table | 10 groups and 33 profiles</vt:lpstr>
      <vt:lpstr>Instagram Posts Table | 10 groups and 33 profiles - 1 of 10</vt:lpstr>
      <vt:lpstr>Instagram Posts Table | 10 groups and 33 profiles - 2 of 10</vt:lpstr>
      <vt:lpstr>Instagram Posts Table | 10 groups and 33 profiles - 3 of 10</vt:lpstr>
      <vt:lpstr>Instagram Posts Table | 10 groups and 33 profiles - 4 of 10</vt:lpstr>
      <vt:lpstr>Instagram Posts Table | 10 groups and 33 profiles - 5 of 10</vt:lpstr>
      <vt:lpstr>Instagram Posts Table | 10 groups and 33 profiles - 6 of 10</vt:lpstr>
      <vt:lpstr>Instagram Posts Table | 10 groups and 33 profiles - 7 of 10</vt:lpstr>
      <vt:lpstr>Instagram Posts Table | 10 groups and 33 profiles - 8 of 10</vt:lpstr>
      <vt:lpstr>Instagram Posts Table | 10 groups and 33 profiles - 9 of 10</vt:lpstr>
      <vt:lpstr>Instagram Posts Table | 10 groups and 33 profiles - 10 of 10</vt:lpstr>
      <vt:lpstr>Instagram Posts Table | 10 groups and 33 profiles - 1 of 2</vt:lpstr>
      <vt:lpstr>Instagram Posts Table | 10 groups and 33 profiles - 2 of 2</vt:lpstr>
      <vt:lpstr>Instagram Stories Table  | 10 groups and 33 profiles</vt:lpstr>
      <vt:lpstr>Instagram Post Tag Performance | 10 groups and 33 profiles</vt:lpstr>
      <vt:lpstr>Instagram Post Tag Performance | 10 groups and 33 profiles</vt:lpstr>
      <vt:lpstr>Facebook Own Posts Table | 10 groups and 33 profiles</vt:lpstr>
      <vt:lpstr>Facebook Key Metrics Table | 10 groups and 33 profiles - 1 of 2</vt:lpstr>
      <vt:lpstr>Facebook Key Metrics Table | 10 groups and 33 profiles - 2 of 2</vt:lpstr>
      <vt:lpstr>LinkedIn Post Tag Performance | 10 groups and 33 profiles</vt:lpstr>
      <vt:lpstr>LinkedIn Posts Table | 10 groups and 33 profiles</vt:lpstr>
      <vt:lpstr>Overall Top Posts Table | 10 groups and 33 profiles - 1 of 15</vt:lpstr>
      <vt:lpstr>Overall Top Posts Table | 10 groups and 33 profiles - 2 of 15</vt:lpstr>
      <vt:lpstr>Overall Top Posts Table | 10 groups and 33 profiles - 3 of 15</vt:lpstr>
      <vt:lpstr>Overall Top Posts Table | 10 groups and 33 profiles - 4 of 15</vt:lpstr>
      <vt:lpstr>Overall Top Posts Table | 10 groups and 33 profiles - 5 of 15</vt:lpstr>
      <vt:lpstr>Overall Top Posts Table | 10 groups and 33 profiles - 6 of 15</vt:lpstr>
      <vt:lpstr>Overall Top Posts Table | 10 groups and 33 profiles - 7 of 15</vt:lpstr>
      <vt:lpstr>Overall Top Posts Table | 10 groups and 33 profiles - 8 of 15</vt:lpstr>
      <vt:lpstr>Overall Top Posts Table | 10 groups and 33 profiles - 9 of 15</vt:lpstr>
      <vt:lpstr>Overall Top Posts Table | 10 groups and 33 profiles - 10 of 15</vt:lpstr>
      <vt:lpstr>Overall Top Posts Table | 10 groups and 33 profiles - 11 of 15</vt:lpstr>
      <vt:lpstr>Overall Top Posts Table | 10 groups and 33 profiles - 12 of 15</vt:lpstr>
      <vt:lpstr>Overall Top Posts Table | 10 groups and 33 profiles - 13 of 15</vt:lpstr>
      <vt:lpstr>Overall Top Posts Table | 10 groups and 33 profiles - 14 of 15</vt:lpstr>
      <vt:lpstr>Overall Top Posts Table | 10 groups and 33 profiles - 15 of 15</vt:lpstr>
      <vt:lpstr>Overall Overall Tag Performance | 10 groups and 33 profiles</vt:lpstr>
      <vt:lpstr>Youtube Private Videos Table | 10 groups and 33 profiles - 1 of 8</vt:lpstr>
      <vt:lpstr>Youtube Private Videos Table | 10 groups and 33 profiles - 2 of 8</vt:lpstr>
      <vt:lpstr>Youtube Private Videos Table | 10 groups and 33 profiles - 3 of 8</vt:lpstr>
      <vt:lpstr>Youtube Private Videos Table | 10 groups and 33 profiles - 4 of 8</vt:lpstr>
      <vt:lpstr>Youtube Private Videos Table | 10 groups and 33 profiles - 5 of 8</vt:lpstr>
      <vt:lpstr>Youtube Private Videos Table | 10 groups and 33 profiles - 6 of 8</vt:lpstr>
      <vt:lpstr>Youtube Private Videos Table | 10 groups and 33 profiles - 7 of 8</vt:lpstr>
      <vt:lpstr>Youtube Private Videos Table | 10 groups and 33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Professional 2025</dc:title>
  <dc:creator>Frederik Born</dc:creator>
  <cp:lastModifiedBy>Frederik Born</cp:lastModifiedBy>
  <cp:revision>1</cp:revision>
  <dcterms:created xsi:type="dcterms:W3CDTF">2026-06-11T07:41:57Z</dcterms:created>
  <dcterms:modified xsi:type="dcterms:W3CDTF">2026-06-11T07:45:10Z</dcterms:modified>
</cp:coreProperties>
</file>