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8CF66-7DFC-4D0D-9B62-6698A22B90E4}"/>
              </a:ext>
            </a:extLst>
          </p:cNvPr>
          <p:cNvSpPr>
            <a:spLocks noGrp="1"/>
          </p:cNvSpPr>
          <p:nvPr>
            <p:ph type="title"/>
          </p:nvPr>
        </p:nvSpPr>
        <p:spPr/>
        <p:txBody>
          <a:bodyPr/>
          <a:lstStyle/>
          <a:p>
            <a:r>
              <a:rPr lang="en-US"/>
              <a:t>Overall All Taggable Posts Table | All profiles - 1 of 25</a:t>
            </a:r>
          </a:p>
        </p:txBody>
      </p:sp>
      <p:graphicFrame>
        <p:nvGraphicFramePr>
          <p:cNvPr id="5" name="Table Placeholder 4">
            <a:extLst>
              <a:ext uri="{FF2B5EF4-FFF2-40B4-BE49-F238E27FC236}">
                <a16:creationId xmlns:a16="http://schemas.microsoft.com/office/drawing/2014/main" id="{F384B218-8F3A-4C33-822F-D915CA5C22CD}"/>
              </a:ext>
            </a:extLst>
          </p:cNvPr>
          <p:cNvGraphicFramePr>
            <a:graphicFrameLocks noGrp="1"/>
          </p:cNvGraphicFramePr>
          <p:nvPr>
            <p:ph type="tbl" sz="quarter" idx="13"/>
            <p:extLst>
              <p:ext uri="{D42A27DB-BD31-4B8C-83A1-F6EECF244321}">
                <p14:modId xmlns:p14="http://schemas.microsoft.com/office/powerpoint/2010/main" val="2615333013"/>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66598943"/>
                    </a:ext>
                  </a:extLst>
                </a:gridCol>
                <a:gridCol w="2880360">
                  <a:extLst>
                    <a:ext uri="{9D8B030D-6E8A-4147-A177-3AD203B41FA5}">
                      <a16:colId xmlns:a16="http://schemas.microsoft.com/office/drawing/2014/main" val="1689070406"/>
                    </a:ext>
                  </a:extLst>
                </a:gridCol>
                <a:gridCol w="1728216">
                  <a:extLst>
                    <a:ext uri="{9D8B030D-6E8A-4147-A177-3AD203B41FA5}">
                      <a16:colId xmlns:a16="http://schemas.microsoft.com/office/drawing/2014/main" val="2231913984"/>
                    </a:ext>
                  </a:extLst>
                </a:gridCol>
                <a:gridCol w="2551176">
                  <a:extLst>
                    <a:ext uri="{9D8B030D-6E8A-4147-A177-3AD203B41FA5}">
                      <a16:colId xmlns:a16="http://schemas.microsoft.com/office/drawing/2014/main" val="327861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954597314"/>
                  </a:ext>
                </a:extLst>
              </a:tr>
            </a:tbl>
          </a:graphicData>
        </a:graphic>
      </p:graphicFrame>
      <p:sp>
        <p:nvSpPr>
          <p:cNvPr id="4" name="Text Placeholder 3">
            <a:extLst>
              <a:ext uri="{FF2B5EF4-FFF2-40B4-BE49-F238E27FC236}">
                <a16:creationId xmlns:a16="http://schemas.microsoft.com/office/drawing/2014/main" id="{12D7A4D1-D938-4374-9DA7-C8E3DAA2E6FE}"/>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30761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50F0E-EBEC-4A34-A2A2-91F7D4C8F12E}"/>
              </a:ext>
            </a:extLst>
          </p:cNvPr>
          <p:cNvSpPr>
            <a:spLocks noGrp="1"/>
          </p:cNvSpPr>
          <p:nvPr>
            <p:ph type="title"/>
          </p:nvPr>
        </p:nvSpPr>
        <p:spPr/>
        <p:txBody>
          <a:bodyPr/>
          <a:lstStyle/>
          <a:p>
            <a:r>
              <a:rPr lang="en-US"/>
              <a:t>Overall All Taggable Posts Table | All profiles - 2 of 25</a:t>
            </a:r>
          </a:p>
        </p:txBody>
      </p:sp>
      <p:graphicFrame>
        <p:nvGraphicFramePr>
          <p:cNvPr id="5" name="Table Placeholder 4">
            <a:extLst>
              <a:ext uri="{FF2B5EF4-FFF2-40B4-BE49-F238E27FC236}">
                <a16:creationId xmlns:a16="http://schemas.microsoft.com/office/drawing/2014/main" id="{9EAC1ACE-B2AD-469B-81A3-F2D6399127B3}"/>
              </a:ext>
            </a:extLst>
          </p:cNvPr>
          <p:cNvGraphicFramePr>
            <a:graphicFrameLocks noGrp="1"/>
          </p:cNvGraphicFramePr>
          <p:nvPr>
            <p:ph type="tbl" sz="quarter" idx="13"/>
            <p:extLst>
              <p:ext uri="{D42A27DB-BD31-4B8C-83A1-F6EECF244321}">
                <p14:modId xmlns:p14="http://schemas.microsoft.com/office/powerpoint/2010/main" val="425604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6224484"/>
                    </a:ext>
                  </a:extLst>
                </a:gridCol>
                <a:gridCol w="2880360">
                  <a:extLst>
                    <a:ext uri="{9D8B030D-6E8A-4147-A177-3AD203B41FA5}">
                      <a16:colId xmlns:a16="http://schemas.microsoft.com/office/drawing/2014/main" val="1247074376"/>
                    </a:ext>
                  </a:extLst>
                </a:gridCol>
                <a:gridCol w="1728216">
                  <a:extLst>
                    <a:ext uri="{9D8B030D-6E8A-4147-A177-3AD203B41FA5}">
                      <a16:colId xmlns:a16="http://schemas.microsoft.com/office/drawing/2014/main" val="223251749"/>
                    </a:ext>
                  </a:extLst>
                </a:gridCol>
                <a:gridCol w="2551176">
                  <a:extLst>
                    <a:ext uri="{9D8B030D-6E8A-4147-A177-3AD203B41FA5}">
                      <a16:colId xmlns:a16="http://schemas.microsoft.com/office/drawing/2014/main" val="191067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15617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- 2025-03-25 21:02:09</a:t>
                      </a:r>
                      <a:r>
                        <a:rPr kumimoji="0" lang="en-US" sz="1000" b="0" i="0" u="none" strike="noStrike" kern="1200" cap="none" spc="0" normalizeH="0" baseline="0" noProof="0">
                          <a:ln>
                            <a:noFill/>
                          </a:ln>
                          <a:solidFill>
                            <a:prstClr val="black"/>
                          </a:solidFill>
                          <a:effectLst/>
                          <a:uLnTx/>
                          <a:uFillTx/>
                          <a:latin typeface="Calibri"/>
                          <a:ea typeface="+mn-ea"/>
                          <a:cs typeface="+mn-cs"/>
                        </a:rPr>
                        <a:t>
 DIY isn’t just a trend — it’s a lifestyle!
Did you know that upgrading your space doesn’t have to be a headache? 🚿💡 With GROHE QuickFix, you can effortlessly refresh your kitchen or bathroom with stylish, easy-to-install solutions. From sleek taps to modern accessories, DIY transformations have never been this simple.
Visitors to #ISH2025 discovered firsthand the winning formula of GROHE QuickFix:
💥 Easy installation
💥 Stylish design
💥 Instant impact
Ready to make a change? 💪
#GROHEQuickFix #DIYMadeEasy #DIY #GROHE #DIYer #DIYLife #DIYIsLife #EasyDIY #HomeDIY #DIYLover #HomeImprovement #HomeDecor #HomeUpgrade #HomeUpdate #Renovation #Refurbishment #HomeReno #RenovationInspiration #RenovationInspo #QuickFix #ISH2025 #EasyUpdates #EasyUpgrades #HomeInteriors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2/m86/AQMTpeMT62H8IqArcrDQiDw32cCUpGYUR3r4nRnTImIaKzbn5_vO-TZtbtU70gGZ8Rc8VD-fzkOcNWpX9SyffmvLDQ9r5KXokiP4S5U.mp4?efg=eyJ2ZW5jb2RlX3RhZyI6InZ0c192b2RfdXJsZ2VuLmNsaXBzLnVua25vd24tQzMuNzIwLmRhc2hfYmFzZWxpbmVfMV92MSJ9&amp;_nc_ht=scontent-fra3-2.cdninstagram.com&amp;_nc_cat=101&amp;_nc_oc=AdnL6JIA-bI0-FMlcVFUWk7zPPlnbEz9P7s0zU83IeUVkHBcZUTsRqGWVJaczZV9cwA&amp;vs=1001860148042778_1559035329&amp;_nc_vs=HBksFQIYUmlnX3hwdl9yZWVsc19wZXJtYW5lbnRfc3JfcHJvZC9FQzQ5MkZFMTkxQ0I2QTQ1OUFFODdEQTJBQjRGNUY4OV92aWRlb19kYXNoaW5pdC5tcDQVAALIAQAVAhg6cGFzc3Rocm91Z2hfZXZlcnN0b3JlL0dBTUJBQjBmUEZTbEFMY0VBRGotS0FxeXdRVl9icV9FQUFBRhUCAsgBACgAGAAbAYgHdXNlX29pbAExFQAAJqblkNOvseo%2FFQIoAkMzLBdAPt3ztkWhyxgSZGFzaF9iYXNlbGluZV8xX3YxEQB1AAA%3D&amp;ccb=9-4&amp;oh=00_AYF58p-3iRb-4HI4VhOQ0gaXYoR2Y4bBFtea6VqqHsveIQ&amp;oe=67E57547&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QuickFix, ISH 2025</a:t>
                      </a:r>
                    </a:p>
                  </a:txBody>
                  <a:tcPr/>
                </a:tc>
                <a:extLst>
                  <a:ext uri="{0D108BD9-81ED-4DB2-BD59-A6C34878D82A}">
                    <a16:rowId xmlns:a16="http://schemas.microsoft.com/office/drawing/2014/main" val="2975359124"/>
                  </a:ext>
                </a:extLst>
              </a:tr>
            </a:tbl>
          </a:graphicData>
        </a:graphic>
      </p:graphicFrame>
      <p:sp>
        <p:nvSpPr>
          <p:cNvPr id="4" name="Text Placeholder 3">
            <a:extLst>
              <a:ext uri="{FF2B5EF4-FFF2-40B4-BE49-F238E27FC236}">
                <a16:creationId xmlns:a16="http://schemas.microsoft.com/office/drawing/2014/main" id="{D6E88372-DB03-4A03-8597-5DC5DFA46A6F}"/>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96225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81D9D-0B07-445E-BE35-AE02BF535D84}"/>
              </a:ext>
            </a:extLst>
          </p:cNvPr>
          <p:cNvSpPr>
            <a:spLocks noGrp="1"/>
          </p:cNvSpPr>
          <p:nvPr>
            <p:ph type="title"/>
          </p:nvPr>
        </p:nvSpPr>
        <p:spPr/>
        <p:txBody>
          <a:bodyPr/>
          <a:lstStyle/>
          <a:p>
            <a:r>
              <a:rPr lang="en-US"/>
              <a:t>Overall All Taggable Posts Table | All profiles - 3 of 25</a:t>
            </a:r>
          </a:p>
        </p:txBody>
      </p:sp>
      <p:graphicFrame>
        <p:nvGraphicFramePr>
          <p:cNvPr id="5" name="Table Placeholder 4">
            <a:extLst>
              <a:ext uri="{FF2B5EF4-FFF2-40B4-BE49-F238E27FC236}">
                <a16:creationId xmlns:a16="http://schemas.microsoft.com/office/drawing/2014/main" id="{798D95A0-35DC-468A-A882-9E98EB7F7D0A}"/>
              </a:ext>
            </a:extLst>
          </p:cNvPr>
          <p:cNvGraphicFramePr>
            <a:graphicFrameLocks noGrp="1"/>
          </p:cNvGraphicFramePr>
          <p:nvPr>
            <p:ph type="tbl" sz="quarter" idx="13"/>
            <p:extLst>
              <p:ext uri="{D42A27DB-BD31-4B8C-83A1-F6EECF244321}">
                <p14:modId xmlns:p14="http://schemas.microsoft.com/office/powerpoint/2010/main" val="67007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8995773"/>
                    </a:ext>
                  </a:extLst>
                </a:gridCol>
                <a:gridCol w="2880360">
                  <a:extLst>
                    <a:ext uri="{9D8B030D-6E8A-4147-A177-3AD203B41FA5}">
                      <a16:colId xmlns:a16="http://schemas.microsoft.com/office/drawing/2014/main" val="504215960"/>
                    </a:ext>
                  </a:extLst>
                </a:gridCol>
                <a:gridCol w="1728216">
                  <a:extLst>
                    <a:ext uri="{9D8B030D-6E8A-4147-A177-3AD203B41FA5}">
                      <a16:colId xmlns:a16="http://schemas.microsoft.com/office/drawing/2014/main" val="1173180030"/>
                    </a:ext>
                  </a:extLst>
                </a:gridCol>
                <a:gridCol w="2551176">
                  <a:extLst>
                    <a:ext uri="{9D8B030D-6E8A-4147-A177-3AD203B41FA5}">
                      <a16:colId xmlns:a16="http://schemas.microsoft.com/office/drawing/2014/main" val="228073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16414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grohe_czsk - 2025-03-25 14:41:13</a:t>
                      </a:r>
                      <a:r>
                        <a:rPr kumimoji="0" lang="en-US" sz="1000" b="0" i="0" u="none" strike="noStrike" kern="1200" cap="none" spc="0" normalizeH="0" baseline="0" noProof="0">
                          <a:ln>
                            <a:noFill/>
                          </a:ln>
                          <a:solidFill>
                            <a:prstClr val="black"/>
                          </a:solidFill>
                          <a:effectLst/>
                          <a:uLnTx/>
                          <a:uFillTx/>
                          <a:latin typeface="Calibri"/>
                          <a:ea typeface="+mn-ea"/>
                          <a:cs typeface="+mn-cs"/>
                        </a:rPr>
                        <a:t>
 Může se skvělé řešení sprchy zaměřovat současně na design i udržitelnost? 🌍♻️
Na veletrhu ISH 2025 jsme dokázali, že ano! Díky systému GROHE Rapido Heat Recovery se odpadní teplo zbytečně neztrácí, ale je převedeno do úspory energie při dalším ohřevu čerstvé vody. S GROHE Everstream, naším unikátním sprchovým systémem pro recirkulaci vody, navíc dokážeme snížit spotřebu vody až o 75 % a spotřebu energie až o 69 %*.
Dokonalé spojení inovací a efektivity s naprostým pohodlím – taková je budoucnost udržitelného sprchování. ✨
*V závislosti na individuálních sprchovacích návycích
#GROHE #Udržitelnost #Design #Inovace #ISH2025 #WaterEfficiency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2/m86/AQOQ184NOOISBa8szmWxWr1e-3F84tI_70G1EZxuFkzpszCGjTUQWsyBf1kuoRzztsODKKAcyKRpjRb8gTgUsL34AeN7c916CNvuE1I.mp4?efg=eyJ2ZW5jb2RlX3RhZyI6InZ0c192b2RfdXJsZ2VuLmNsaXBzLnVua25vd24tQzMuNzIwLmRhc2hfYmFzZWxpbmVfMV92MSJ9&amp;_nc_ht=scontent-fra5-1.cdninstagram.com&amp;_nc_cat=102&amp;_nc_oc=Adktp_8A8qiw-YpR2v78TUipgVshk5qJUGzDcyTajWiM87WZrUk0tZVxDibPp_YKZeY&amp;vs=1155933162518409_3789606285&amp;_nc_vs=HBksFQIYUmlnX3hwdl9yZWVsc19wZXJtYW5lbnRfc3JfcHJvZC9BRjQ2NTgyM0IwQjM0MjYyNTMxRjQxOTJDREJGMUFCRV92aWRlb19kYXNoaW5pdC5tcDQVAALIAQAVAhg6cGFzc3Rocm91Z2hfZXZlcnN0b3JlL0dEMzc5Unl1VnZDQVpsWUNBQ2xGaHlueEtvTVJicV9FQUFBRhUCAsgBACgAGAAbAYgHdXNlX29pbAExFQAAJtDghPLYi8c%2FFQIoAkMzLBdAQ71wo9cKPRgSZGFzaF9iYXNlbGluZV8xX3YxEQB1AAA%3D&amp;ccb=9-4&amp;oh=00_AYGnEGRTpH-MZyQFRT3D46Cfdl0GwPL43LIDnx53Izt5zA&amp;oe=67E58A0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3320047204"/>
                  </a:ext>
                </a:extLst>
              </a:tr>
            </a:tbl>
          </a:graphicData>
        </a:graphic>
      </p:graphicFrame>
      <p:sp>
        <p:nvSpPr>
          <p:cNvPr id="4" name="Text Placeholder 3">
            <a:extLst>
              <a:ext uri="{FF2B5EF4-FFF2-40B4-BE49-F238E27FC236}">
                <a16:creationId xmlns:a16="http://schemas.microsoft.com/office/drawing/2014/main" id="{6A00E4C1-5207-4E7B-9109-81403F29223B}"/>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69750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E7EA-B239-4873-B8A6-B15C4D65BAD7}"/>
              </a:ext>
            </a:extLst>
          </p:cNvPr>
          <p:cNvSpPr>
            <a:spLocks noGrp="1"/>
          </p:cNvSpPr>
          <p:nvPr>
            <p:ph type="title"/>
          </p:nvPr>
        </p:nvSpPr>
        <p:spPr/>
        <p:txBody>
          <a:bodyPr/>
          <a:lstStyle/>
          <a:p>
            <a:r>
              <a:rPr lang="en-US"/>
              <a:t>Overall All Taggable Posts Table | All profiles - 4 of 25</a:t>
            </a:r>
          </a:p>
        </p:txBody>
      </p:sp>
      <p:graphicFrame>
        <p:nvGraphicFramePr>
          <p:cNvPr id="5" name="Table Placeholder 4">
            <a:extLst>
              <a:ext uri="{FF2B5EF4-FFF2-40B4-BE49-F238E27FC236}">
                <a16:creationId xmlns:a16="http://schemas.microsoft.com/office/drawing/2014/main" id="{506F1511-BD73-4524-BD9C-9A74F7DE1074}"/>
              </a:ext>
            </a:extLst>
          </p:cNvPr>
          <p:cNvGraphicFramePr>
            <a:graphicFrameLocks noGrp="1"/>
          </p:cNvGraphicFramePr>
          <p:nvPr>
            <p:ph type="tbl" sz="quarter" idx="13"/>
            <p:extLst>
              <p:ext uri="{D42A27DB-BD31-4B8C-83A1-F6EECF244321}">
                <p14:modId xmlns:p14="http://schemas.microsoft.com/office/powerpoint/2010/main" val="171971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51585995"/>
                    </a:ext>
                  </a:extLst>
                </a:gridCol>
                <a:gridCol w="2880360">
                  <a:extLst>
                    <a:ext uri="{9D8B030D-6E8A-4147-A177-3AD203B41FA5}">
                      <a16:colId xmlns:a16="http://schemas.microsoft.com/office/drawing/2014/main" val="160325137"/>
                    </a:ext>
                  </a:extLst>
                </a:gridCol>
                <a:gridCol w="1728216">
                  <a:extLst>
                    <a:ext uri="{9D8B030D-6E8A-4147-A177-3AD203B41FA5}">
                      <a16:colId xmlns:a16="http://schemas.microsoft.com/office/drawing/2014/main" val="4110095486"/>
                    </a:ext>
                  </a:extLst>
                </a:gridCol>
                <a:gridCol w="2551176">
                  <a:extLst>
                    <a:ext uri="{9D8B030D-6E8A-4147-A177-3AD203B41FA5}">
                      <a16:colId xmlns:a16="http://schemas.microsoft.com/office/drawing/2014/main" val="16236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95183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(RS) - 2025-03-25 13:17:07</a:t>
                      </a:r>
                      <a:r>
                        <a:rPr kumimoji="0" lang="en-US" sz="1000" b="0" i="0" u="none" strike="noStrike" kern="1200" cap="none" spc="0" normalizeH="0" baseline="0" noProof="0">
                          <a:ln>
                            <a:noFill/>
                          </a:ln>
                          <a:solidFill>
                            <a:prstClr val="black"/>
                          </a:solidFill>
                          <a:effectLst/>
                          <a:uLnTx/>
                          <a:uFillTx/>
                          <a:latin typeface="Calibri"/>
                          <a:ea typeface="+mn-ea"/>
                          <a:cs typeface="+mn-cs"/>
                        </a:rPr>
                        <a:t>
 Doživite "Pure Freude an Wasser" na ISH 2025! 💧✨
GROHE štand oživljava vodu kroz inovacije koje postavljaju nove standarde u kvalitetu, tehnologiji, dizajnu i održivosti.
Od vrhunskih rešenja koja unapređuju svakodnevno iskustvo korišćenja vode do dizajna štanda inspirisanog samom suštinom vode – svaki detalj odražava našu strast za oblikovanjem budućnosti vode. 🌍🔧🎨
Otkrijte kako GROHE redefiniše način na koji doživljavamo vodu. 🌊
#GROHE #PureFreudeanWasser #Quality #Technology #Design #Sustainability #WaterExperience #ISH2025
https://www.grohe.rs/sr_rs/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https://quintly-eu-image-storage.s3.amazonaws.com/655c6f156c5d8f54566c69d6b35afd45/588c8043d6b958c20bcd038e7da31c60.jpg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moment / Red, ISH 2025</a:t>
                      </a:r>
                    </a:p>
                  </a:txBody>
                  <a:tcPr/>
                </a:tc>
                <a:extLst>
                  <a:ext uri="{0D108BD9-81ED-4DB2-BD59-A6C34878D82A}">
                    <a16:rowId xmlns:a16="http://schemas.microsoft.com/office/drawing/2014/main" val="4201214335"/>
                  </a:ext>
                </a:extLst>
              </a:tr>
            </a:tbl>
          </a:graphicData>
        </a:graphic>
      </p:graphicFrame>
      <p:sp>
        <p:nvSpPr>
          <p:cNvPr id="4" name="Text Placeholder 3">
            <a:extLst>
              <a:ext uri="{FF2B5EF4-FFF2-40B4-BE49-F238E27FC236}">
                <a16:creationId xmlns:a16="http://schemas.microsoft.com/office/drawing/2014/main" id="{9BF512F5-2B47-4228-B573-7A5B6C032357}"/>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436883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2DC65-692D-4897-B5A8-D8A07EFB9D6C}"/>
              </a:ext>
            </a:extLst>
          </p:cNvPr>
          <p:cNvSpPr>
            <a:spLocks noGrp="1"/>
          </p:cNvSpPr>
          <p:nvPr>
            <p:ph type="title"/>
          </p:nvPr>
        </p:nvSpPr>
        <p:spPr/>
        <p:txBody>
          <a:bodyPr/>
          <a:lstStyle/>
          <a:p>
            <a:r>
              <a:rPr lang="en-US"/>
              <a:t>Overall All Taggable Posts Table | All profiles - 5 of 25</a:t>
            </a:r>
          </a:p>
        </p:txBody>
      </p:sp>
      <p:graphicFrame>
        <p:nvGraphicFramePr>
          <p:cNvPr id="5" name="Table Placeholder 4">
            <a:extLst>
              <a:ext uri="{FF2B5EF4-FFF2-40B4-BE49-F238E27FC236}">
                <a16:creationId xmlns:a16="http://schemas.microsoft.com/office/drawing/2014/main" id="{09738335-B9E8-4EDF-A0BD-2FFA3EA424FD}"/>
              </a:ext>
            </a:extLst>
          </p:cNvPr>
          <p:cNvGraphicFramePr>
            <a:graphicFrameLocks noGrp="1"/>
          </p:cNvGraphicFramePr>
          <p:nvPr>
            <p:ph type="tbl" sz="quarter" idx="13"/>
            <p:extLst>
              <p:ext uri="{D42A27DB-BD31-4B8C-83A1-F6EECF244321}">
                <p14:modId xmlns:p14="http://schemas.microsoft.com/office/powerpoint/2010/main" val="65492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0909900"/>
                    </a:ext>
                  </a:extLst>
                </a:gridCol>
                <a:gridCol w="2880360">
                  <a:extLst>
                    <a:ext uri="{9D8B030D-6E8A-4147-A177-3AD203B41FA5}">
                      <a16:colId xmlns:a16="http://schemas.microsoft.com/office/drawing/2014/main" val="928935597"/>
                    </a:ext>
                  </a:extLst>
                </a:gridCol>
                <a:gridCol w="1728216">
                  <a:extLst>
                    <a:ext uri="{9D8B030D-6E8A-4147-A177-3AD203B41FA5}">
                      <a16:colId xmlns:a16="http://schemas.microsoft.com/office/drawing/2014/main" val="87033219"/>
                    </a:ext>
                  </a:extLst>
                </a:gridCol>
                <a:gridCol w="2551176">
                  <a:extLst>
                    <a:ext uri="{9D8B030D-6E8A-4147-A177-3AD203B41FA5}">
                      <a16:colId xmlns:a16="http://schemas.microsoft.com/office/drawing/2014/main" val="1393630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55623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(RS) - 2025-03-25 13:12:51</a:t>
                      </a:r>
                      <a:r>
                        <a:rPr kumimoji="0" lang="en-US" sz="1000" b="0" i="0" u="none" strike="noStrike" kern="1200" cap="none" spc="0" normalizeH="0" baseline="0" noProof="0">
                          <a:ln>
                            <a:noFill/>
                          </a:ln>
                          <a:solidFill>
                            <a:prstClr val="black"/>
                          </a:solidFill>
                          <a:effectLst/>
                          <a:uLnTx/>
                          <a:uFillTx/>
                          <a:latin typeface="Calibri"/>
                          <a:ea typeface="+mn-ea"/>
                          <a:cs typeface="+mn-cs"/>
                        </a:rPr>
                        <a:t>
 Doživite "Pure Freude an Wasser" na ISH 2025! 💧✨
GROHE štand oživljava vodu kroz inovacije koje postavljaju nove standarde u kvalitetu, tehnologiji, dizajnu i održivosti.
Od vrhunskih rešenja koja unapređuju svakodnevno iskustvo korišćenja vode do dizajna štanda inspirisanog samom suštinom vode – svaki detalj odražava našu strast za oblikovanjem budućnosti vode. 🌍🔧🎨
Otkrijte kako GROHE redefiniše način na koji doživljavamo vodu. 🌊
#GROHE #PureFreudeanWasser #Quality #Technology #Design #Sustainability #WaterExperience #ISH2025
https://www.grohe.rs/sr_rs/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https://quintly-eu-image-storage.s3.amazonaws.com/655c6f156c5d8f54566c69d6b35afd45/2b20e1b79b56521d8a1fb4de52ee03ac.jpg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moment / Red, ISH 2025</a:t>
                      </a:r>
                    </a:p>
                  </a:txBody>
                  <a:tcPr/>
                </a:tc>
                <a:extLst>
                  <a:ext uri="{0D108BD9-81ED-4DB2-BD59-A6C34878D82A}">
                    <a16:rowId xmlns:a16="http://schemas.microsoft.com/office/drawing/2014/main" val="4003980148"/>
                  </a:ext>
                </a:extLst>
              </a:tr>
            </a:tbl>
          </a:graphicData>
        </a:graphic>
      </p:graphicFrame>
      <p:sp>
        <p:nvSpPr>
          <p:cNvPr id="4" name="Text Placeholder 3">
            <a:extLst>
              <a:ext uri="{FF2B5EF4-FFF2-40B4-BE49-F238E27FC236}">
                <a16:creationId xmlns:a16="http://schemas.microsoft.com/office/drawing/2014/main" id="{FDE15D76-44AE-48E1-95AD-F7ADBFD663FD}"/>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535927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0B09E-4949-40A9-BC58-24A2EBAA14D3}"/>
              </a:ext>
            </a:extLst>
          </p:cNvPr>
          <p:cNvSpPr>
            <a:spLocks noGrp="1"/>
          </p:cNvSpPr>
          <p:nvPr>
            <p:ph type="title"/>
          </p:nvPr>
        </p:nvSpPr>
        <p:spPr/>
        <p:txBody>
          <a:bodyPr/>
          <a:lstStyle/>
          <a:p>
            <a:r>
              <a:rPr lang="en-US"/>
              <a:t>Overall All Taggable Posts Table | All profiles - 6 of 25</a:t>
            </a:r>
          </a:p>
        </p:txBody>
      </p:sp>
      <p:graphicFrame>
        <p:nvGraphicFramePr>
          <p:cNvPr id="5" name="Table Placeholder 4">
            <a:extLst>
              <a:ext uri="{FF2B5EF4-FFF2-40B4-BE49-F238E27FC236}">
                <a16:creationId xmlns:a16="http://schemas.microsoft.com/office/drawing/2014/main" id="{85CE0C09-4F9A-4F5E-9442-27FFB35028F9}"/>
              </a:ext>
            </a:extLst>
          </p:cNvPr>
          <p:cNvGraphicFramePr>
            <a:graphicFrameLocks noGrp="1"/>
          </p:cNvGraphicFramePr>
          <p:nvPr>
            <p:ph type="tbl" sz="quarter" idx="13"/>
            <p:extLst>
              <p:ext uri="{D42A27DB-BD31-4B8C-83A1-F6EECF244321}">
                <p14:modId xmlns:p14="http://schemas.microsoft.com/office/powerpoint/2010/main" val="192198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61469850"/>
                    </a:ext>
                  </a:extLst>
                </a:gridCol>
                <a:gridCol w="2880360">
                  <a:extLst>
                    <a:ext uri="{9D8B030D-6E8A-4147-A177-3AD203B41FA5}">
                      <a16:colId xmlns:a16="http://schemas.microsoft.com/office/drawing/2014/main" val="995301921"/>
                    </a:ext>
                  </a:extLst>
                </a:gridCol>
                <a:gridCol w="1728216">
                  <a:extLst>
                    <a:ext uri="{9D8B030D-6E8A-4147-A177-3AD203B41FA5}">
                      <a16:colId xmlns:a16="http://schemas.microsoft.com/office/drawing/2014/main" val="3493546183"/>
                    </a:ext>
                  </a:extLst>
                </a:gridCol>
                <a:gridCol w="2551176">
                  <a:extLst>
                    <a:ext uri="{9D8B030D-6E8A-4147-A177-3AD203B41FA5}">
                      <a16:colId xmlns:a16="http://schemas.microsoft.com/office/drawing/2014/main" val="462409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83738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Calibri"/>
                          <a:ea typeface="+mn-ea"/>
                          <a:cs typeface="+mn-cs"/>
                        </a:rPr>
                        <a:t>GROHE - 2025-03-25 13:03:53</a:t>
                      </a:r>
                      <a:r>
                        <a:rPr kumimoji="0" lang="da-DK" sz="1000" b="0" i="0" u="none" strike="noStrike" kern="1200" cap="none" spc="0" normalizeH="0" baseline="0" noProof="0">
                          <a:ln>
                            <a:noFill/>
                          </a:ln>
                          <a:solidFill>
                            <a:prstClr val="black"/>
                          </a:solidFill>
                          <a:effectLst/>
                          <a:uLnTx/>
                          <a:uFillTx/>
                          <a:latin typeface="Calibri"/>
                          <a:ea typeface="+mn-ea"/>
                          <a:cs typeface="+mn-cs"/>
                        </a:rPr>
                        <a:t>
 Gør dit rum personligt med farver
Dit hjem afspejler din stil – så hvorfor skulle badeværelset være anderledes? Med GROHE Colors Collection kan du skabe et rum, der udtrykker din personlighed, takket være en nøje udvalgt palet af tidløse overflader, der forener holdbarhed med design.
Og nu tager vi individualiseringen til næste niveau med den redesignet GROHE Plus – med rene, geometriske linjer, der er blødt op for et mere indbydende udtryk.
De nye, håndlavede grebsvarianter i vores Essence Collection giver dig endnu flere muligheder for at sætte dit personlige præg.
Klar til at tilføje farve og personlighed til dit hjem?
#GROHE #Design #Farver #ISH2025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https://quintly-eu-image-storage.s3.amazonaws.com/1c3466e046adf1c08a5cf0c5297813ec/c729ceb683aa7231cd7ec3b74897082a.jpg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291629965"/>
                  </a:ext>
                </a:extLst>
              </a:tr>
            </a:tbl>
          </a:graphicData>
        </a:graphic>
      </p:graphicFrame>
      <p:sp>
        <p:nvSpPr>
          <p:cNvPr id="4" name="Text Placeholder 3">
            <a:extLst>
              <a:ext uri="{FF2B5EF4-FFF2-40B4-BE49-F238E27FC236}">
                <a16:creationId xmlns:a16="http://schemas.microsoft.com/office/drawing/2014/main" id="{28DDA127-379A-445B-B1B7-039BB1C51485}"/>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3200767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D6E19-5A3D-4815-A350-BE6D42AB7017}"/>
              </a:ext>
            </a:extLst>
          </p:cNvPr>
          <p:cNvSpPr>
            <a:spLocks noGrp="1"/>
          </p:cNvSpPr>
          <p:nvPr>
            <p:ph type="title"/>
          </p:nvPr>
        </p:nvSpPr>
        <p:spPr/>
        <p:txBody>
          <a:bodyPr/>
          <a:lstStyle/>
          <a:p>
            <a:r>
              <a:rPr lang="en-US"/>
              <a:t>Overall All Taggable Posts Table | All profiles - 7 of 25</a:t>
            </a:r>
          </a:p>
        </p:txBody>
      </p:sp>
      <p:graphicFrame>
        <p:nvGraphicFramePr>
          <p:cNvPr id="5" name="Table Placeholder 4">
            <a:extLst>
              <a:ext uri="{FF2B5EF4-FFF2-40B4-BE49-F238E27FC236}">
                <a16:creationId xmlns:a16="http://schemas.microsoft.com/office/drawing/2014/main" id="{5D8BBDDC-9EC3-47A7-A739-28EAF0DE2610}"/>
              </a:ext>
            </a:extLst>
          </p:cNvPr>
          <p:cNvGraphicFramePr>
            <a:graphicFrameLocks noGrp="1"/>
          </p:cNvGraphicFramePr>
          <p:nvPr>
            <p:ph type="tbl" sz="quarter" idx="13"/>
            <p:extLst>
              <p:ext uri="{D42A27DB-BD31-4B8C-83A1-F6EECF244321}">
                <p14:modId xmlns:p14="http://schemas.microsoft.com/office/powerpoint/2010/main" val="265224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33769022"/>
                    </a:ext>
                  </a:extLst>
                </a:gridCol>
                <a:gridCol w="2880360">
                  <a:extLst>
                    <a:ext uri="{9D8B030D-6E8A-4147-A177-3AD203B41FA5}">
                      <a16:colId xmlns:a16="http://schemas.microsoft.com/office/drawing/2014/main" val="2163813499"/>
                    </a:ext>
                  </a:extLst>
                </a:gridCol>
                <a:gridCol w="1728216">
                  <a:extLst>
                    <a:ext uri="{9D8B030D-6E8A-4147-A177-3AD203B41FA5}">
                      <a16:colId xmlns:a16="http://schemas.microsoft.com/office/drawing/2014/main" val="2492832117"/>
                    </a:ext>
                  </a:extLst>
                </a:gridCol>
                <a:gridCol w="2551176">
                  <a:extLst>
                    <a:ext uri="{9D8B030D-6E8A-4147-A177-3AD203B41FA5}">
                      <a16:colId xmlns:a16="http://schemas.microsoft.com/office/drawing/2014/main" val="174762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53697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Calibri"/>
                          <a:ea typeface="+mn-ea"/>
                          <a:cs typeface="+mn-cs"/>
                        </a:rPr>
                        <a:t>GROHE - 2025-03-25 13:02:54</a:t>
                      </a:r>
                      <a:r>
                        <a:rPr kumimoji="0" lang="da-DK" sz="1000" b="0" i="0" u="none" strike="noStrike" kern="1200" cap="none" spc="0" normalizeH="0" baseline="0" noProof="0">
                          <a:ln>
                            <a:noFill/>
                          </a:ln>
                          <a:solidFill>
                            <a:prstClr val="black"/>
                          </a:solidFill>
                          <a:effectLst/>
                          <a:uLnTx/>
                          <a:uFillTx/>
                          <a:latin typeface="Calibri"/>
                          <a:ea typeface="+mn-ea"/>
                          <a:cs typeface="+mn-cs"/>
                        </a:rPr>
                        <a:t>
 Gør dit rum personligt med farver
Dit hjem afspejler din stil – så hvorfor skulle badeværelset være anderledes? Med GROHE Colors Collection kan du skabe et rum, der udtrykker din personlighed, takket være en nøje udvalgt palet af tidløse overflader, der forener holdbarhed med design.
Og nu tager vi individualiseringen til næste niveau med den redesignet GROHE Plus – med rene, geometriske linjer, der er blødt op for et mere indbydende udtryk.
De nye, håndlavede grebsvarianter i vores Essence Collection giver dig endnu flere muligheder for at sætte dit personlige præg.
Klar til at tilføje farve og personlighed til dit hjem?
#GROHE #Design #Farver #ISH2025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https://quintly-eu-image-storage.s3.amazonaws.com/349a6070f1d9f56144a16fa14d08dc32/7d92dcbc4a7e9cfcbe0303c5d378d517.jpg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2178592527"/>
                  </a:ext>
                </a:extLst>
              </a:tr>
            </a:tbl>
          </a:graphicData>
        </a:graphic>
      </p:graphicFrame>
      <p:sp>
        <p:nvSpPr>
          <p:cNvPr id="4" name="Text Placeholder 3">
            <a:extLst>
              <a:ext uri="{FF2B5EF4-FFF2-40B4-BE49-F238E27FC236}">
                <a16:creationId xmlns:a16="http://schemas.microsoft.com/office/drawing/2014/main" id="{DC02F690-B242-4ECF-904F-718A0477DF28}"/>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7519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C2458-2306-4391-9F9E-4FC96ADFA8CA}"/>
              </a:ext>
            </a:extLst>
          </p:cNvPr>
          <p:cNvSpPr>
            <a:spLocks noGrp="1"/>
          </p:cNvSpPr>
          <p:nvPr>
            <p:ph type="title"/>
          </p:nvPr>
        </p:nvSpPr>
        <p:spPr/>
        <p:txBody>
          <a:bodyPr/>
          <a:lstStyle/>
          <a:p>
            <a:r>
              <a:rPr lang="en-US"/>
              <a:t>Overall All Taggable Posts Table | All profiles - 8 of 25</a:t>
            </a:r>
          </a:p>
        </p:txBody>
      </p:sp>
      <p:graphicFrame>
        <p:nvGraphicFramePr>
          <p:cNvPr id="5" name="Table Placeholder 4">
            <a:extLst>
              <a:ext uri="{FF2B5EF4-FFF2-40B4-BE49-F238E27FC236}">
                <a16:creationId xmlns:a16="http://schemas.microsoft.com/office/drawing/2014/main" id="{3481DAE6-592D-47D0-A469-A8773DB4F691}"/>
              </a:ext>
            </a:extLst>
          </p:cNvPr>
          <p:cNvGraphicFramePr>
            <a:graphicFrameLocks noGrp="1"/>
          </p:cNvGraphicFramePr>
          <p:nvPr>
            <p:ph type="tbl" sz="quarter" idx="13"/>
            <p:extLst>
              <p:ext uri="{D42A27DB-BD31-4B8C-83A1-F6EECF244321}">
                <p14:modId xmlns:p14="http://schemas.microsoft.com/office/powerpoint/2010/main" val="44749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87550242"/>
                    </a:ext>
                  </a:extLst>
                </a:gridCol>
                <a:gridCol w="2880360">
                  <a:extLst>
                    <a:ext uri="{9D8B030D-6E8A-4147-A177-3AD203B41FA5}">
                      <a16:colId xmlns:a16="http://schemas.microsoft.com/office/drawing/2014/main" val="127563124"/>
                    </a:ext>
                  </a:extLst>
                </a:gridCol>
                <a:gridCol w="1728216">
                  <a:extLst>
                    <a:ext uri="{9D8B030D-6E8A-4147-A177-3AD203B41FA5}">
                      <a16:colId xmlns:a16="http://schemas.microsoft.com/office/drawing/2014/main" val="3298619121"/>
                    </a:ext>
                  </a:extLst>
                </a:gridCol>
                <a:gridCol w="2551176">
                  <a:extLst>
                    <a:ext uri="{9D8B030D-6E8A-4147-A177-3AD203B41FA5}">
                      <a16:colId xmlns:a16="http://schemas.microsoft.com/office/drawing/2014/main" val="278329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06523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- 2025-03-25 12:55:33</a:t>
                      </a:r>
                      <a:r>
                        <a:rPr kumimoji="0" lang="en-US" sz="1000" b="0" i="0" u="none" strike="noStrike" kern="1200" cap="none" spc="0" normalizeH="0" baseline="0" noProof="0">
                          <a:ln>
                            <a:noFill/>
                          </a:ln>
                          <a:solidFill>
                            <a:prstClr val="black"/>
                          </a:solidFill>
                          <a:effectLst/>
                          <a:uLnTx/>
                          <a:uFillTx/>
                          <a:latin typeface="Calibri"/>
                          <a:ea typeface="+mn-ea"/>
                          <a:cs typeface="+mn-cs"/>
                        </a:rPr>
                        <a:t>
 Doživite čaroliju tople pjene uz GROHE Purefoam ✨
Zamislite da ulazite pod tuš🛁 i da vas obavija topla, lagana pjena koja umiruje osjetila i pretvara svakodnevnu rutinu u luksuzan trenutak brige o sebi. Uz GROHE Purefoam, tuširanje postaje više od higijene – to je iskustvo istinskog opuštanja.
Ova inovativna tehnologija pretvara ekskluzivne GROHE Kinuami sapune za tijelo u prozračnu, ugodnu pjenu pritiskom na gumb. Dostupni u pet zavodljivih mirisa, ovi sapuni stvaraju potpuno uranjajuće osjetilno iskustvo.
💆‍♀️ Neusporediva ugoda – osjećaj koji do sada niste iskusili
🌿 Personalizirana wellness rutina – birajte između svježih, cvjetnih ili umirujućih mirisa
🚿 Besprijekorno uživanje – jednostavna instalacija i intuitivno korištenje
GROHE Purefoam nije samo tuširanje – to je vaša osobna oaza opuštanja u vlastitom domu. Jeste li spremni transformirati svoju svakodnevnu rutinu?👌😃
🔵#GROHEPurefoam #WellnessAtHome #ShowerExperience #GROHE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https://quintly-eu-image-storage.s3.amazonaws.com/29813c03c7862a773271b447279fa5fe/21952bb4c25e7ccbedd919d6f92d6395.jpg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3570804371"/>
                  </a:ext>
                </a:extLst>
              </a:tr>
            </a:tbl>
          </a:graphicData>
        </a:graphic>
      </p:graphicFrame>
      <p:sp>
        <p:nvSpPr>
          <p:cNvPr id="4" name="Text Placeholder 3">
            <a:extLst>
              <a:ext uri="{FF2B5EF4-FFF2-40B4-BE49-F238E27FC236}">
                <a16:creationId xmlns:a16="http://schemas.microsoft.com/office/drawing/2014/main" id="{720332DC-1F5F-4ABF-B07A-C4E91B527370}"/>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60723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7DDA-E1BC-4C28-A593-8058FF970501}"/>
              </a:ext>
            </a:extLst>
          </p:cNvPr>
          <p:cNvSpPr>
            <a:spLocks noGrp="1"/>
          </p:cNvSpPr>
          <p:nvPr>
            <p:ph type="title"/>
          </p:nvPr>
        </p:nvSpPr>
        <p:spPr/>
        <p:txBody>
          <a:bodyPr/>
          <a:lstStyle/>
          <a:p>
            <a:r>
              <a:rPr lang="en-US"/>
              <a:t>Overall All Taggable Posts Table | All profiles - 9 of 25</a:t>
            </a:r>
          </a:p>
        </p:txBody>
      </p:sp>
      <p:graphicFrame>
        <p:nvGraphicFramePr>
          <p:cNvPr id="5" name="Table Placeholder 4">
            <a:extLst>
              <a:ext uri="{FF2B5EF4-FFF2-40B4-BE49-F238E27FC236}">
                <a16:creationId xmlns:a16="http://schemas.microsoft.com/office/drawing/2014/main" id="{D0727542-C7C4-47A0-98B2-08A2792839F5}"/>
              </a:ext>
            </a:extLst>
          </p:cNvPr>
          <p:cNvGraphicFramePr>
            <a:graphicFrameLocks noGrp="1"/>
          </p:cNvGraphicFramePr>
          <p:nvPr>
            <p:ph type="tbl" sz="quarter" idx="13"/>
            <p:extLst>
              <p:ext uri="{D42A27DB-BD31-4B8C-83A1-F6EECF244321}">
                <p14:modId xmlns:p14="http://schemas.microsoft.com/office/powerpoint/2010/main" val="388094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89476887"/>
                    </a:ext>
                  </a:extLst>
                </a:gridCol>
                <a:gridCol w="2880360">
                  <a:extLst>
                    <a:ext uri="{9D8B030D-6E8A-4147-A177-3AD203B41FA5}">
                      <a16:colId xmlns:a16="http://schemas.microsoft.com/office/drawing/2014/main" val="2891147671"/>
                    </a:ext>
                  </a:extLst>
                </a:gridCol>
                <a:gridCol w="1728216">
                  <a:extLst>
                    <a:ext uri="{9D8B030D-6E8A-4147-A177-3AD203B41FA5}">
                      <a16:colId xmlns:a16="http://schemas.microsoft.com/office/drawing/2014/main" val="4010093879"/>
                    </a:ext>
                  </a:extLst>
                </a:gridCol>
                <a:gridCol w="2551176">
                  <a:extLst>
                    <a:ext uri="{9D8B030D-6E8A-4147-A177-3AD203B41FA5}">
                      <a16:colId xmlns:a16="http://schemas.microsoft.com/office/drawing/2014/main" val="1134885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8879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grohe_hr - 2025-03-25 12:55:13</a:t>
                      </a:r>
                      <a:r>
                        <a:rPr kumimoji="0" lang="en-US" sz="1000" b="0" i="0" u="none" strike="noStrike" kern="1200" cap="none" spc="0" normalizeH="0" baseline="0" noProof="0">
                          <a:ln>
                            <a:noFill/>
                          </a:ln>
                          <a:solidFill>
                            <a:prstClr val="black"/>
                          </a:solidFill>
                          <a:effectLst/>
                          <a:uLnTx/>
                          <a:uFillTx/>
                          <a:latin typeface="Calibri"/>
                          <a:ea typeface="+mn-ea"/>
                          <a:cs typeface="+mn-cs"/>
                        </a:rPr>
                        <a:t>
 Doživite čaroliju tople pjene uz GROHE Purefoam ✨
Zamislite da ulazite pod tuš🛁 i da vas obavija topla, lagana pjena koja umiruje osjetila i pretvara svakodnevnu rutinu u luksuzan trenutak brige o sebi. Uz GROHE Purefoam, tuširanje postaje više od higijene – to je iskustvo istinskog opuštanja.
Ova inovativna tehnologija pretvara ekskluzivne GROHE Kinuami sapune za tijelo u prozračnu, ugodnu pjenu pritiskom na gumb. Dostupni u pet zavodljivih mirisa, ovi sapuni stvaraju potpuno uranjajuće osjetilno iskustvo.
💆‍♀️ Neusporediva ugoda – osjećaj koji do sada niste iskusili
🌿 Personalizirana wellness rutina – birajte između svježih, cvjetnih ili umirujućih mirisa
🚿 Besprijekorno uživanje – jednostavna instalacija i intuitivno korištenje
GROHE Purefoam nije samo tuširanje – to je vaša osobna oaza opuštanja u vlastitom domu. Jeste li spremni transformirati svoju svakodnevnu rutinu?👌😃
🔵
#GROHEPurefoam #WellnessAtHome #ShowerExperience #GROHE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2/m86/AQMRZ2TcA5qYBPKsDY5P7p7IL475DGgT3LWKiemVOg6OKnqYAekEbtr43RqG2iY6M-pWF6pMuaRVRFIt6kNs8WEGGAQ7TdgIcgutAYQ.mp4?efg=eyJ2ZW5jb2RlX3RhZyI6InZ0c192b2RfdXJsZ2VuLmNsaXBzLnVua25vd24tQzMuNzIwLmRhc2hfYmFzZWxpbmVfMV92MSJ9&amp;_nc_ht=scontent-fra3-2.cdninstagram.com&amp;_nc_cat=104&amp;_nc_oc=AdmCj4pdUrka7bgFT61WZKA6vmVkQ1D3UeYHwb3QTt04lU8RSl5dqL_TZa-KFd6wDfc&amp;vs=991558029743059_384809021&amp;_nc_vs=HBksFQIYUmlnX3hwdl9yZWVsc19wZXJtYW5lbnRfc3JfcHJvZC9FODRENjk5N0YwMjZDNDBCMENDNDA3NjkxNEZDNjQ5Ql92aWRlb19kYXNoaW5pdC5tcDQVAALIAQAVAhg6cGFzc3Rocm91Z2hfZXZlcnN0b3JlL0dOMGY4aHkwbFR2eWRJa0dBTDhmaFQ4WHBSSlZia1lMQUFBRhUCAsgBACgAGAAbAYgHdXNlX29pbAExFQAAJrK02tmllNk%2FFQIoAkMzLBdAOQo9cKPXChgSZGFzaF9iYXNlbGluZV8xX3YxEQB1AAA%3D&amp;ccb=9-4&amp;oh=00_AYHfPGtikJOsxCulYIf_VYjMOgPq1sHYwbQOX-Uw1oZ4ig&amp;oe=67E4CC20&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2784043372"/>
                  </a:ext>
                </a:extLst>
              </a:tr>
            </a:tbl>
          </a:graphicData>
        </a:graphic>
      </p:graphicFrame>
      <p:sp>
        <p:nvSpPr>
          <p:cNvPr id="4" name="Text Placeholder 3">
            <a:extLst>
              <a:ext uri="{FF2B5EF4-FFF2-40B4-BE49-F238E27FC236}">
                <a16:creationId xmlns:a16="http://schemas.microsoft.com/office/drawing/2014/main" id="{E78B6771-FD01-441E-A383-55D9D99856A6}"/>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741907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797B7-9237-4108-842D-0CCD88FF916B}"/>
              </a:ext>
            </a:extLst>
          </p:cNvPr>
          <p:cNvSpPr>
            <a:spLocks noGrp="1"/>
          </p:cNvSpPr>
          <p:nvPr>
            <p:ph type="title"/>
          </p:nvPr>
        </p:nvSpPr>
        <p:spPr/>
        <p:txBody>
          <a:bodyPr/>
          <a:lstStyle/>
          <a:p>
            <a:r>
              <a:rPr lang="en-US"/>
              <a:t>Overall All Taggable Posts Table | All profiles - 10 of 25</a:t>
            </a:r>
          </a:p>
        </p:txBody>
      </p:sp>
      <p:graphicFrame>
        <p:nvGraphicFramePr>
          <p:cNvPr id="5" name="Table Placeholder 4">
            <a:extLst>
              <a:ext uri="{FF2B5EF4-FFF2-40B4-BE49-F238E27FC236}">
                <a16:creationId xmlns:a16="http://schemas.microsoft.com/office/drawing/2014/main" id="{9AC806EB-C809-4298-8240-56F7DCA7EBE0}"/>
              </a:ext>
            </a:extLst>
          </p:cNvPr>
          <p:cNvGraphicFramePr>
            <a:graphicFrameLocks noGrp="1"/>
          </p:cNvGraphicFramePr>
          <p:nvPr>
            <p:ph type="tbl" sz="quarter" idx="13"/>
            <p:extLst>
              <p:ext uri="{D42A27DB-BD31-4B8C-83A1-F6EECF244321}">
                <p14:modId xmlns:p14="http://schemas.microsoft.com/office/powerpoint/2010/main" val="369371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9456111"/>
                    </a:ext>
                  </a:extLst>
                </a:gridCol>
                <a:gridCol w="2880360">
                  <a:extLst>
                    <a:ext uri="{9D8B030D-6E8A-4147-A177-3AD203B41FA5}">
                      <a16:colId xmlns:a16="http://schemas.microsoft.com/office/drawing/2014/main" val="822773670"/>
                    </a:ext>
                  </a:extLst>
                </a:gridCol>
                <a:gridCol w="1728216">
                  <a:extLst>
                    <a:ext uri="{9D8B030D-6E8A-4147-A177-3AD203B41FA5}">
                      <a16:colId xmlns:a16="http://schemas.microsoft.com/office/drawing/2014/main" val="2509065233"/>
                    </a:ext>
                  </a:extLst>
                </a:gridCol>
                <a:gridCol w="2551176">
                  <a:extLst>
                    <a:ext uri="{9D8B030D-6E8A-4147-A177-3AD203B41FA5}">
                      <a16:colId xmlns:a16="http://schemas.microsoft.com/office/drawing/2014/main" val="137874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27923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- 2025-03-25 12:54:44</a:t>
                      </a:r>
                      <a:r>
                        <a:rPr kumimoji="0" lang="en-US" sz="1000" b="0" i="0" u="none" strike="noStrike" kern="1200" cap="none" spc="0" normalizeH="0" baseline="0" noProof="0">
                          <a:ln>
                            <a:noFill/>
                          </a:ln>
                          <a:solidFill>
                            <a:prstClr val="black"/>
                          </a:solidFill>
                          <a:effectLst/>
                          <a:uLnTx/>
                          <a:uFillTx/>
                          <a:latin typeface="Calibri"/>
                          <a:ea typeface="+mn-ea"/>
                          <a:cs typeface="+mn-cs"/>
                        </a:rPr>
                        <a:t>
 Doživite čarobnost tople pene z GROHE Purefoam ✨
Predstavljajte si, da stopite pod prho in vas ovije topla, lahkotna pena, ki pomirja čute in vsakodnevno rutino spreminja v razkošen trenutek ljubezni do sebe. Z GROHE Purefoam prhanje postane več kot le higiena – postane izkušnja popolne sprostitve.
Ta inovativna tehnologija s pritiskom na gumb spremeni ekskluzivne GROHE Kinuami mila za telo v zračno, mehko peno. Na voljo v petih zapeljivih dišavah, ta mila ustvarjajo popolnoma poglobljeno čutno izkušnjo.
💆‍♀️ Neprekosljivo udobje – občutek, ki ga še niste doživeli
🌿 Personalizirana wellness rutina – izbirajte med svežimi, cvetličnimi ali pomirjujočimi vonji
🚿 Brezhibno uživanje – preprosta namestitev in intuitivna uporaba
GROHE Purefoam ni zgolj prhanje – je vaša osebna oaza sprostitve v udobju lastnega doma. Ste pripravljeni spremeniti svojo vsakodnevno rutino?
🔵
#GROHEPurefoam #WellnessAtHome #ShowerExperience #GROHE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https://quintly-eu-image-storage.s3.amazonaws.com/54c582a9fc06357907d433a425341878/72d8010c3faed305895e04cb6bfaf771.jpg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3070825438"/>
                  </a:ext>
                </a:extLst>
              </a:tr>
            </a:tbl>
          </a:graphicData>
        </a:graphic>
      </p:graphicFrame>
      <p:sp>
        <p:nvSpPr>
          <p:cNvPr id="4" name="Text Placeholder 3">
            <a:extLst>
              <a:ext uri="{FF2B5EF4-FFF2-40B4-BE49-F238E27FC236}">
                <a16:creationId xmlns:a16="http://schemas.microsoft.com/office/drawing/2014/main" id="{8034518D-3F7E-4033-8914-7EE9248B8281}"/>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398568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B5C0-9314-4D4A-9F76-7FBA64DCD5FD}"/>
              </a:ext>
            </a:extLst>
          </p:cNvPr>
          <p:cNvSpPr>
            <a:spLocks noGrp="1"/>
          </p:cNvSpPr>
          <p:nvPr>
            <p:ph type="title"/>
          </p:nvPr>
        </p:nvSpPr>
        <p:spPr/>
        <p:txBody>
          <a:bodyPr/>
          <a:lstStyle/>
          <a:p>
            <a:r>
              <a:rPr lang="en-US"/>
              <a:t>Overall All Taggable Posts Table | All profiles - 11 of 25</a:t>
            </a:r>
          </a:p>
        </p:txBody>
      </p:sp>
      <p:graphicFrame>
        <p:nvGraphicFramePr>
          <p:cNvPr id="5" name="Table Placeholder 4">
            <a:extLst>
              <a:ext uri="{FF2B5EF4-FFF2-40B4-BE49-F238E27FC236}">
                <a16:creationId xmlns:a16="http://schemas.microsoft.com/office/drawing/2014/main" id="{6ECE4B81-9F23-4CD3-863E-2F7D666CE13A}"/>
              </a:ext>
            </a:extLst>
          </p:cNvPr>
          <p:cNvGraphicFramePr>
            <a:graphicFrameLocks noGrp="1"/>
          </p:cNvGraphicFramePr>
          <p:nvPr>
            <p:ph type="tbl" sz="quarter" idx="13"/>
            <p:extLst>
              <p:ext uri="{D42A27DB-BD31-4B8C-83A1-F6EECF244321}">
                <p14:modId xmlns:p14="http://schemas.microsoft.com/office/powerpoint/2010/main" val="45253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61031979"/>
                    </a:ext>
                  </a:extLst>
                </a:gridCol>
                <a:gridCol w="2880360">
                  <a:extLst>
                    <a:ext uri="{9D8B030D-6E8A-4147-A177-3AD203B41FA5}">
                      <a16:colId xmlns:a16="http://schemas.microsoft.com/office/drawing/2014/main" val="3074607555"/>
                    </a:ext>
                  </a:extLst>
                </a:gridCol>
                <a:gridCol w="1728216">
                  <a:extLst>
                    <a:ext uri="{9D8B030D-6E8A-4147-A177-3AD203B41FA5}">
                      <a16:colId xmlns:a16="http://schemas.microsoft.com/office/drawing/2014/main" val="2436653112"/>
                    </a:ext>
                  </a:extLst>
                </a:gridCol>
                <a:gridCol w="2551176">
                  <a:extLst>
                    <a:ext uri="{9D8B030D-6E8A-4147-A177-3AD203B41FA5}">
                      <a16:colId xmlns:a16="http://schemas.microsoft.com/office/drawing/2014/main" val="389298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47443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- 2025-03-25 12:54:22</a:t>
                      </a:r>
                      <a:r>
                        <a:rPr kumimoji="0" lang="en-US" sz="1000" b="0" i="0" u="none" strike="noStrike" kern="1200" cap="none" spc="0" normalizeH="0" baseline="0" noProof="0">
                          <a:ln>
                            <a:noFill/>
                          </a:ln>
                          <a:solidFill>
                            <a:prstClr val="black"/>
                          </a:solidFill>
                          <a:effectLst/>
                          <a:uLnTx/>
                          <a:uFillTx/>
                          <a:latin typeface="Calibri"/>
                          <a:ea typeface="+mn-ea"/>
                          <a:cs typeface="+mn-cs"/>
                        </a:rPr>
                        <a:t>
 Doživite čaroliju tople pjene uz GROHE Purefoam ✨
Zamislite da ulazite pod tuš🛁 i da vas obavija topla, lagana pjena koja umiruje osjetila i pretvara svakodnevnu rutinu u luksuzan trenutak brige o sebi. Uz GROHE Purefoam, tuširanje postaje više od higijene – to je iskustvo istinskog opuštanja.
Ova inovativna tehnologija pretvara ekskluzivne GROHE Kinuami sapune za tijelo u prozračnu, ugodnu pjenu pritiskom na gumb. Dostupni u pet zavodljivih mirisa, ovi sapuni stvaraju potpuno uranjajuće osjetilno iskustvo.
💆‍♀️ Neusporediva ugoda – osjećaj koji do sada niste iskusili
🌿 Personalizirana wellness rutina – birajte između svježih, cvjetnih ili umirujućih mirisa
🚿 Besprijekorno uživanje – jednostavna instalacija i intuitivno korištenje
GROHE Purefoam nije samo tuširanje – to je vaša osobna oaza opuštanja u vlastitom domu. Jeste li spremni transformirati svoju svakodnevnu rutinu?👌😃
🔵#GROHEPurefoam #WellnessAtHome #ShowerExperience #GROHE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https://quintly-eu-image-storage.s3.amazonaws.com/bb870db5312515fa8bb253927423bf08/3c3bae41c2543fe775a76820a4710c43.jpg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3394433726"/>
                  </a:ext>
                </a:extLst>
              </a:tr>
            </a:tbl>
          </a:graphicData>
        </a:graphic>
      </p:graphicFrame>
      <p:sp>
        <p:nvSpPr>
          <p:cNvPr id="4" name="Text Placeholder 3">
            <a:extLst>
              <a:ext uri="{FF2B5EF4-FFF2-40B4-BE49-F238E27FC236}">
                <a16:creationId xmlns:a16="http://schemas.microsoft.com/office/drawing/2014/main" id="{151E7436-2D88-40D9-A0A8-0566335231F9}"/>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420488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20CC3-E10E-4627-993D-67A611963120}"/>
              </a:ext>
            </a:extLst>
          </p:cNvPr>
          <p:cNvSpPr>
            <a:spLocks noGrp="1"/>
          </p:cNvSpPr>
          <p:nvPr>
            <p:ph type="title"/>
          </p:nvPr>
        </p:nvSpPr>
        <p:spPr/>
        <p:txBody>
          <a:bodyPr/>
          <a:lstStyle/>
          <a:p>
            <a:r>
              <a:rPr lang="en-US"/>
              <a:t>Overall All Taggable Posts Table | All profiles - 12 of 25</a:t>
            </a:r>
          </a:p>
        </p:txBody>
      </p:sp>
      <p:graphicFrame>
        <p:nvGraphicFramePr>
          <p:cNvPr id="5" name="Table Placeholder 4">
            <a:extLst>
              <a:ext uri="{FF2B5EF4-FFF2-40B4-BE49-F238E27FC236}">
                <a16:creationId xmlns:a16="http://schemas.microsoft.com/office/drawing/2014/main" id="{DA357CEF-F7EB-4FBB-AAB5-8214DA5489F2}"/>
              </a:ext>
            </a:extLst>
          </p:cNvPr>
          <p:cNvGraphicFramePr>
            <a:graphicFrameLocks noGrp="1"/>
          </p:cNvGraphicFramePr>
          <p:nvPr>
            <p:ph type="tbl" sz="quarter" idx="13"/>
            <p:extLst>
              <p:ext uri="{D42A27DB-BD31-4B8C-83A1-F6EECF244321}">
                <p14:modId xmlns:p14="http://schemas.microsoft.com/office/powerpoint/2010/main" val="283423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0785423"/>
                    </a:ext>
                  </a:extLst>
                </a:gridCol>
                <a:gridCol w="2880360">
                  <a:extLst>
                    <a:ext uri="{9D8B030D-6E8A-4147-A177-3AD203B41FA5}">
                      <a16:colId xmlns:a16="http://schemas.microsoft.com/office/drawing/2014/main" val="3943081532"/>
                    </a:ext>
                  </a:extLst>
                </a:gridCol>
                <a:gridCol w="1728216">
                  <a:extLst>
                    <a:ext uri="{9D8B030D-6E8A-4147-A177-3AD203B41FA5}">
                      <a16:colId xmlns:a16="http://schemas.microsoft.com/office/drawing/2014/main" val="1473581243"/>
                    </a:ext>
                  </a:extLst>
                </a:gridCol>
                <a:gridCol w="2551176">
                  <a:extLst>
                    <a:ext uri="{9D8B030D-6E8A-4147-A177-3AD203B41FA5}">
                      <a16:colId xmlns:a16="http://schemas.microsoft.com/office/drawing/2014/main" val="132291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79068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Slovenia - 2025-03-25 12:53:42</a:t>
                      </a:r>
                      <a:r>
                        <a:rPr kumimoji="0" lang="en-US" sz="1000" b="0" i="0" u="none" strike="noStrike" kern="1200" cap="none" spc="0" normalizeH="0" baseline="0" noProof="0">
                          <a:ln>
                            <a:noFill/>
                          </a:ln>
                          <a:solidFill>
                            <a:prstClr val="black"/>
                          </a:solidFill>
                          <a:effectLst/>
                          <a:uLnTx/>
                          <a:uFillTx/>
                          <a:latin typeface="Calibri"/>
                          <a:ea typeface="+mn-ea"/>
                          <a:cs typeface="+mn-cs"/>
                        </a:rPr>
                        <a:t>
 Doživite čarobnost tople pene z GROHE Purefoam ✨
Predstavljajte si, da stopite pod prho in vas ovije topla, lahkotna pena, ki pomirja čute in vsakodnevno rutino spreminja v razkošen trenutek ljubezni do sebe. Z GROHE Purefoam prhanje postane več kot le higiena – postane izkušnja popolne sprostitve.
Ta inovativna tehnologija s pritiskom na gumb spremeni ekskluzivne GROHE Kinuami mila za telo v zračno, mehko peno. Na voljo v petih zapeljivih dišavah, ta mila ustvarjajo popolnoma poglobljeno čutno izkušnjo.
💆‍♀️ Neprekosljivo udobje – občutek, ki ga še niste doživeli
🌿 Personalizirana wellness rutina – izbirajte med svežimi, cvetličnimi ali pomirjujočimi vonji
🚿 Brezhibno uživanje – preprosta namestitev in intuitivna uporaba
GROHE Purefoam ni zgolj prhanje – je vaša osebna oaza sprostitve v udobju lastnega doma. Ste pripravljeni spremeniti svojo vsakodnevno rutino?
🔵
#GROHEPurefoam #WellnessAtHome #ShowerExperience #GROHE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https://quintly-eu-image-storage.s3.amazonaws.com/8a2bdcd8a0cfc5673130fc28340f5530/3976306b67c1f49f45cbba1e48511632.jpg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971744589"/>
                  </a:ext>
                </a:extLst>
              </a:tr>
            </a:tbl>
          </a:graphicData>
        </a:graphic>
      </p:graphicFrame>
      <p:sp>
        <p:nvSpPr>
          <p:cNvPr id="4" name="Text Placeholder 3">
            <a:extLst>
              <a:ext uri="{FF2B5EF4-FFF2-40B4-BE49-F238E27FC236}">
                <a16:creationId xmlns:a16="http://schemas.microsoft.com/office/drawing/2014/main" id="{F1BC8EB5-C0BE-4FB9-896B-1232F0CF2D79}"/>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3271305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05E5-D616-4A0C-BD61-3D108816F629}"/>
              </a:ext>
            </a:extLst>
          </p:cNvPr>
          <p:cNvSpPr>
            <a:spLocks noGrp="1"/>
          </p:cNvSpPr>
          <p:nvPr>
            <p:ph type="title"/>
          </p:nvPr>
        </p:nvSpPr>
        <p:spPr/>
        <p:txBody>
          <a:bodyPr/>
          <a:lstStyle/>
          <a:p>
            <a:r>
              <a:rPr lang="en-US"/>
              <a:t>Overall All Taggable Posts Table | All profiles - 13 of 25</a:t>
            </a:r>
          </a:p>
        </p:txBody>
      </p:sp>
      <p:graphicFrame>
        <p:nvGraphicFramePr>
          <p:cNvPr id="5" name="Table Placeholder 4">
            <a:extLst>
              <a:ext uri="{FF2B5EF4-FFF2-40B4-BE49-F238E27FC236}">
                <a16:creationId xmlns:a16="http://schemas.microsoft.com/office/drawing/2014/main" id="{41D8908B-BFD3-48D5-9C58-004CC6DD2537}"/>
              </a:ext>
            </a:extLst>
          </p:cNvPr>
          <p:cNvGraphicFramePr>
            <a:graphicFrameLocks noGrp="1"/>
          </p:cNvGraphicFramePr>
          <p:nvPr>
            <p:ph type="tbl" sz="quarter" idx="13"/>
            <p:extLst>
              <p:ext uri="{D42A27DB-BD31-4B8C-83A1-F6EECF244321}">
                <p14:modId xmlns:p14="http://schemas.microsoft.com/office/powerpoint/2010/main" val="3698301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17794955"/>
                    </a:ext>
                  </a:extLst>
                </a:gridCol>
                <a:gridCol w="2880360">
                  <a:extLst>
                    <a:ext uri="{9D8B030D-6E8A-4147-A177-3AD203B41FA5}">
                      <a16:colId xmlns:a16="http://schemas.microsoft.com/office/drawing/2014/main" val="1137751499"/>
                    </a:ext>
                  </a:extLst>
                </a:gridCol>
                <a:gridCol w="1728216">
                  <a:extLst>
                    <a:ext uri="{9D8B030D-6E8A-4147-A177-3AD203B41FA5}">
                      <a16:colId xmlns:a16="http://schemas.microsoft.com/office/drawing/2014/main" val="1666449121"/>
                    </a:ext>
                  </a:extLst>
                </a:gridCol>
                <a:gridCol w="2551176">
                  <a:extLst>
                    <a:ext uri="{9D8B030D-6E8A-4147-A177-3AD203B41FA5}">
                      <a16:colId xmlns:a16="http://schemas.microsoft.com/office/drawing/2014/main" val="404014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98594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Grohe Bulgaria - 2025-03-25 10:29:57</a:t>
                      </a:r>
                      <a:r>
                        <a:rPr kumimoji="0" lang="ru-RU" sz="1000" b="0" i="0" u="none" strike="noStrike" kern="1200" cap="none" spc="0" normalizeH="0" baseline="0" noProof="0">
                          <a:ln>
                            <a:noFill/>
                          </a:ln>
                          <a:solidFill>
                            <a:prstClr val="black"/>
                          </a:solidFill>
                          <a:effectLst/>
                          <a:uLnTx/>
                          <a:uFillTx/>
                          <a:latin typeface="Calibri"/>
                          <a:ea typeface="+mn-ea"/>
                          <a:cs typeface="+mn-cs"/>
                        </a:rPr>
                        <a:t>
 Може ли едно чудесно решение за душ да се фокусира върху дизайна и устойчивостта? На ISH 2025 доказахме, че може!
С GROHE Rapido Heat Recovery отпадната топлина вече не се разхищава - тя се трансформира в икономия на енергия. А с GROHE Everstream, нашия душ с рециркулация на водата, намаляваме потреблението на вода с до 75% и на енергия с 69%*.
Това е бъдещето на устойчивия душ - там, където иновациите, ефективността и комфортът се сливат. 🌍♻️ 
*В зависимост от индивидуалните навици за вземане на душ 
#GROHE #Sustainability #DesignInnovation #ISH2025 #WaterEfficiency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https://quintly-eu-image-storage.s3.amazonaws.com/7dcd780243c33e71bc633d808bc979e2/f03aba5521fb52454b85778f05ffc816.jpg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3608818525"/>
                  </a:ext>
                </a:extLst>
              </a:tr>
            </a:tbl>
          </a:graphicData>
        </a:graphic>
      </p:graphicFrame>
      <p:sp>
        <p:nvSpPr>
          <p:cNvPr id="4" name="Text Placeholder 3">
            <a:extLst>
              <a:ext uri="{FF2B5EF4-FFF2-40B4-BE49-F238E27FC236}">
                <a16:creationId xmlns:a16="http://schemas.microsoft.com/office/drawing/2014/main" id="{D1A220FD-C8CB-4256-AA82-AB6316F12B0A}"/>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122587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C2441-A3FC-4397-8719-FF12E5FF4A9F}"/>
              </a:ext>
            </a:extLst>
          </p:cNvPr>
          <p:cNvSpPr>
            <a:spLocks noGrp="1"/>
          </p:cNvSpPr>
          <p:nvPr>
            <p:ph type="title"/>
          </p:nvPr>
        </p:nvSpPr>
        <p:spPr/>
        <p:txBody>
          <a:bodyPr/>
          <a:lstStyle/>
          <a:p>
            <a:r>
              <a:rPr lang="en-US"/>
              <a:t>Overall All Taggable Posts Table | All profiles - 14 of 25</a:t>
            </a:r>
          </a:p>
        </p:txBody>
      </p:sp>
      <p:graphicFrame>
        <p:nvGraphicFramePr>
          <p:cNvPr id="5" name="Table Placeholder 4">
            <a:extLst>
              <a:ext uri="{FF2B5EF4-FFF2-40B4-BE49-F238E27FC236}">
                <a16:creationId xmlns:a16="http://schemas.microsoft.com/office/drawing/2014/main" id="{35A04EB6-6586-43CE-BFEA-B71FF0B68385}"/>
              </a:ext>
            </a:extLst>
          </p:cNvPr>
          <p:cNvGraphicFramePr>
            <a:graphicFrameLocks noGrp="1"/>
          </p:cNvGraphicFramePr>
          <p:nvPr>
            <p:ph type="tbl" sz="quarter" idx="13"/>
            <p:extLst>
              <p:ext uri="{D42A27DB-BD31-4B8C-83A1-F6EECF244321}">
                <p14:modId xmlns:p14="http://schemas.microsoft.com/office/powerpoint/2010/main" val="3382295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87930432"/>
                    </a:ext>
                  </a:extLst>
                </a:gridCol>
                <a:gridCol w="2880360">
                  <a:extLst>
                    <a:ext uri="{9D8B030D-6E8A-4147-A177-3AD203B41FA5}">
                      <a16:colId xmlns:a16="http://schemas.microsoft.com/office/drawing/2014/main" val="3668394164"/>
                    </a:ext>
                  </a:extLst>
                </a:gridCol>
                <a:gridCol w="1728216">
                  <a:extLst>
                    <a:ext uri="{9D8B030D-6E8A-4147-A177-3AD203B41FA5}">
                      <a16:colId xmlns:a16="http://schemas.microsoft.com/office/drawing/2014/main" val="2789895398"/>
                    </a:ext>
                  </a:extLst>
                </a:gridCol>
                <a:gridCol w="2551176">
                  <a:extLst>
                    <a:ext uri="{9D8B030D-6E8A-4147-A177-3AD203B41FA5}">
                      <a16:colId xmlns:a16="http://schemas.microsoft.com/office/drawing/2014/main" val="352697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02252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grohe_bulgaria - 2025-03-25 10:29:36</a:t>
                      </a:r>
                      <a:r>
                        <a:rPr kumimoji="0" lang="ru-RU" sz="1000" b="0" i="0" u="none" strike="noStrike" kern="1200" cap="none" spc="0" normalizeH="0" baseline="0" noProof="0">
                          <a:ln>
                            <a:noFill/>
                          </a:ln>
                          <a:solidFill>
                            <a:prstClr val="black"/>
                          </a:solidFill>
                          <a:effectLst/>
                          <a:uLnTx/>
                          <a:uFillTx/>
                          <a:latin typeface="Calibri"/>
                          <a:ea typeface="+mn-ea"/>
                          <a:cs typeface="+mn-cs"/>
                        </a:rPr>
                        <a:t>
 Може ли едно чудесно решение за душ да се фокусира върху дизайна и устойчивостта? На ISH 2025 доказахме, че може!
С GROHE Rapido Heat Recovery отпадната топлина вече не се разхищава - тя се трансформира в икономия на енергия. А с GROHE Everstream, нашия душ с рециркулация на водата, намаляваме потреблението на вода с до 75% и на енергия с 69%*.
Това е бъдещето на устойчивия душ - там, където иновациите, ефективността и комфортът се сливат. 🌍♻️ 
*В зависимост от индивидуалните навици за вземане на душ 
#GROHE #Sustainability #DesignInnovation #ISH2025 #WaterEfficiency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2/m86/AQOaaOOR6jC1gvbgWWQASCGxbwYEcjFMLpUyMeKcFKgwC-_llDj1xNhlWBXU7KoyhIVHxvSjXPZF-3UqD8LBBiOEUbG8Nhl_2hLeQwc.mp4?efg=eyJ2ZW5jb2RlX3RhZyI6InZ0c192b2RfdXJsZ2VuLmNsaXBzLnVua25vd24tQzMuNzIwLmRhc2hfYmFzZWxpbmVfMV92MSJ9&amp;_nc_ht=scontent-fra3-2.cdninstagram.com&amp;_nc_cat=101&amp;_nc_oc=AdlpSd7uiHsrEcSxLZW-nhRPurPb1RsBv7JhC94L4uWuZnvZOqvL4PmYDzJ4aPMAk8w&amp;vs=621964187322511_2250503106&amp;_nc_vs=HBksFQIYUmlnX3hwdl9yZWVsc19wZXJtYW5lbnRfc3JfcHJvZC9FMjREN0M3MUM1OTk3NTQ0NkZFMzJCOEExMjdDQUJBRl92aWRlb19kYXNoaW5pdC5tcDQVAALIAQAVAhg6cGFzc3Rocm91Z2hfZXZlcnN0b3JlL0dFVGo4aHhDQ20waTZtMENBQmhHc2dwMWhERlJicV9FQUFBRhUCAsgBACgAGAAbAYgHdXNlX29pbAExFQAAJsDkvomEt74%2FFQIoAkMzLBdAQ71wo9cKPRgSZGFzaF9iYXNlbGluZV8xX3YxEQB1AAA%3D&amp;ccb=9-4&amp;oh=00_AYEEkeBFRUupFU10M_POPJFW7SpIkgjofbBnoF8oQflP9Q&amp;oe=67E4D89F&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548700890"/>
                  </a:ext>
                </a:extLst>
              </a:tr>
            </a:tbl>
          </a:graphicData>
        </a:graphic>
      </p:graphicFrame>
      <p:sp>
        <p:nvSpPr>
          <p:cNvPr id="4" name="Text Placeholder 3">
            <a:extLst>
              <a:ext uri="{FF2B5EF4-FFF2-40B4-BE49-F238E27FC236}">
                <a16:creationId xmlns:a16="http://schemas.microsoft.com/office/drawing/2014/main" id="{43674952-C02B-4ADE-9116-597EA0A1BBB2}"/>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73132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2FD5-FD76-4EF4-B908-13C500A3952A}"/>
              </a:ext>
            </a:extLst>
          </p:cNvPr>
          <p:cNvSpPr>
            <a:spLocks noGrp="1"/>
          </p:cNvSpPr>
          <p:nvPr>
            <p:ph type="title"/>
          </p:nvPr>
        </p:nvSpPr>
        <p:spPr/>
        <p:txBody>
          <a:bodyPr/>
          <a:lstStyle/>
          <a:p>
            <a:r>
              <a:rPr lang="en-US"/>
              <a:t>Overall All Taggable Posts Table | All profiles - 15 of 25</a:t>
            </a:r>
          </a:p>
        </p:txBody>
      </p:sp>
      <p:graphicFrame>
        <p:nvGraphicFramePr>
          <p:cNvPr id="5" name="Table Placeholder 4">
            <a:extLst>
              <a:ext uri="{FF2B5EF4-FFF2-40B4-BE49-F238E27FC236}">
                <a16:creationId xmlns:a16="http://schemas.microsoft.com/office/drawing/2014/main" id="{7E09F119-72F8-431F-A2A8-F61D2368CADD}"/>
              </a:ext>
            </a:extLst>
          </p:cNvPr>
          <p:cNvGraphicFramePr>
            <a:graphicFrameLocks noGrp="1"/>
          </p:cNvGraphicFramePr>
          <p:nvPr>
            <p:ph type="tbl" sz="quarter" idx="13"/>
            <p:extLst>
              <p:ext uri="{D42A27DB-BD31-4B8C-83A1-F6EECF244321}">
                <p14:modId xmlns:p14="http://schemas.microsoft.com/office/powerpoint/2010/main" val="1209446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74444575"/>
                    </a:ext>
                  </a:extLst>
                </a:gridCol>
                <a:gridCol w="2880360">
                  <a:extLst>
                    <a:ext uri="{9D8B030D-6E8A-4147-A177-3AD203B41FA5}">
                      <a16:colId xmlns:a16="http://schemas.microsoft.com/office/drawing/2014/main" val="984629174"/>
                    </a:ext>
                  </a:extLst>
                </a:gridCol>
                <a:gridCol w="1728216">
                  <a:extLst>
                    <a:ext uri="{9D8B030D-6E8A-4147-A177-3AD203B41FA5}">
                      <a16:colId xmlns:a16="http://schemas.microsoft.com/office/drawing/2014/main" val="828537435"/>
                    </a:ext>
                  </a:extLst>
                </a:gridCol>
                <a:gridCol w="2551176">
                  <a:extLst>
                    <a:ext uri="{9D8B030D-6E8A-4147-A177-3AD203B41FA5}">
                      <a16:colId xmlns:a16="http://schemas.microsoft.com/office/drawing/2014/main" val="329016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67872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Grohe Bulgaria - 2025-03-25 10:23:52</a:t>
                      </a:r>
                      <a:r>
                        <a:rPr kumimoji="0" lang="ru-RU" sz="1000" b="0" i="0" u="none" strike="noStrike" kern="1200" cap="none" spc="0" normalizeH="0" baseline="0" noProof="0">
                          <a:ln>
                            <a:noFill/>
                          </a:ln>
                          <a:solidFill>
                            <a:prstClr val="black"/>
                          </a:solidFill>
                          <a:effectLst/>
                          <a:uLnTx/>
                          <a:uFillTx/>
                          <a:latin typeface="Calibri"/>
                          <a:ea typeface="+mn-ea"/>
                          <a:cs typeface="+mn-cs"/>
                        </a:rPr>
                        <a:t>
 Може ли едно чудесно решение за душ да се фокусира върху дизайна и устойчивостта? На ISH 2025 доказахме, че може!
С GROHE Rapido Heat Recovery отпадната топлина вече не се разхищава - тя се трансформира в икономия на енергия. А с GROHE Everstream, нашия душ с рециркулация на водата, намаляваме потреблението на вода с до 75% и на енергия с 69%*.
Това е бъдещето на устойчивия душ - там, където иновациите, ефективността и комфортът се сливат. 🌍♻️ 
*В зависимост от индивидуалните навици за вземане на душ 
#GROHE #Sustainability #DesignInnovation #ISH2025 #WaterEfficiency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https://quintly-eu-image-storage.s3.amazonaws.com/bd7a77ee6e33720e4226ad493775ea5e/5fe73b09e52aaf0fc9c2f47139ee9c60.jpg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199911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Calibri"/>
                          <a:ea typeface="+mn-ea"/>
                          <a:cs typeface="+mn-cs"/>
                        </a:rPr>
                        <a:t>Grohe Bulgaria - 2025-03-25 09:59:35</a:t>
                      </a:r>
                      <a:r>
                        <a:rPr kumimoji="0" lang="ru-RU" sz="1000" b="0" i="0" u="none" strike="noStrike" kern="1200" cap="none" spc="0" normalizeH="0" baseline="0" noProof="0">
                          <a:ln>
                            <a:noFill/>
                          </a:ln>
                          <a:solidFill>
                            <a:prstClr val="black"/>
                          </a:solidFill>
                          <a:effectLst/>
                          <a:uLnTx/>
                          <a:uFillTx/>
                          <a:latin typeface="Calibri"/>
                          <a:ea typeface="+mn-ea"/>
                          <a:cs typeface="+mn-cs"/>
                        </a:rPr>
                        <a:t>
 GROHE - ISH 2025: Чиста радост от водата - днес и утре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https://quintly-eu-image-storage.s3.amazonaws.com/7dcd780243c33e71bc633d808bc979e2/fb4e1353c2cc633cfdf66d4c976f7dea.webp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3555146044"/>
                  </a:ext>
                </a:extLst>
              </a:tr>
            </a:tbl>
          </a:graphicData>
        </a:graphic>
      </p:graphicFrame>
      <p:sp>
        <p:nvSpPr>
          <p:cNvPr id="4" name="Text Placeholder 3">
            <a:extLst>
              <a:ext uri="{FF2B5EF4-FFF2-40B4-BE49-F238E27FC236}">
                <a16:creationId xmlns:a16="http://schemas.microsoft.com/office/drawing/2014/main" id="{23830603-73BB-4A65-B8EB-666FD32D8D94}"/>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859839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A840C-45B0-4897-9003-7591E3C98563}"/>
              </a:ext>
            </a:extLst>
          </p:cNvPr>
          <p:cNvSpPr>
            <a:spLocks noGrp="1"/>
          </p:cNvSpPr>
          <p:nvPr>
            <p:ph type="title"/>
          </p:nvPr>
        </p:nvSpPr>
        <p:spPr/>
        <p:txBody>
          <a:bodyPr/>
          <a:lstStyle/>
          <a:p>
            <a:r>
              <a:rPr lang="en-US"/>
              <a:t>Overall All Taggable Posts Table | All profiles - 16 of 25</a:t>
            </a:r>
          </a:p>
        </p:txBody>
      </p:sp>
      <p:graphicFrame>
        <p:nvGraphicFramePr>
          <p:cNvPr id="5" name="Table Placeholder 4">
            <a:extLst>
              <a:ext uri="{FF2B5EF4-FFF2-40B4-BE49-F238E27FC236}">
                <a16:creationId xmlns:a16="http://schemas.microsoft.com/office/drawing/2014/main" id="{1405214C-F878-4D4E-BD20-09D34B8375A6}"/>
              </a:ext>
            </a:extLst>
          </p:cNvPr>
          <p:cNvGraphicFramePr>
            <a:graphicFrameLocks noGrp="1"/>
          </p:cNvGraphicFramePr>
          <p:nvPr>
            <p:ph type="tbl" sz="quarter" idx="13"/>
            <p:extLst>
              <p:ext uri="{D42A27DB-BD31-4B8C-83A1-F6EECF244321}">
                <p14:modId xmlns:p14="http://schemas.microsoft.com/office/powerpoint/2010/main" val="216536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8637239"/>
                    </a:ext>
                  </a:extLst>
                </a:gridCol>
                <a:gridCol w="2880360">
                  <a:extLst>
                    <a:ext uri="{9D8B030D-6E8A-4147-A177-3AD203B41FA5}">
                      <a16:colId xmlns:a16="http://schemas.microsoft.com/office/drawing/2014/main" val="2587682559"/>
                    </a:ext>
                  </a:extLst>
                </a:gridCol>
                <a:gridCol w="1728216">
                  <a:extLst>
                    <a:ext uri="{9D8B030D-6E8A-4147-A177-3AD203B41FA5}">
                      <a16:colId xmlns:a16="http://schemas.microsoft.com/office/drawing/2014/main" val="941908875"/>
                    </a:ext>
                  </a:extLst>
                </a:gridCol>
                <a:gridCol w="2551176">
                  <a:extLst>
                    <a:ext uri="{9D8B030D-6E8A-4147-A177-3AD203B41FA5}">
                      <a16:colId xmlns:a16="http://schemas.microsoft.com/office/drawing/2014/main" val="3662246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13304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GROHE - 2025-03-25 09:38:44</a:t>
                      </a:r>
                      <a:r>
                        <a:rPr kumimoji="0" lang="fr-FR" sz="1000" b="0" i="0" u="none" strike="noStrike" kern="1200" cap="none" spc="0" normalizeH="0" baseline="0" noProof="0">
                          <a:ln>
                            <a:noFill/>
                          </a:ln>
                          <a:solidFill>
                            <a:prstClr val="black"/>
                          </a:solidFill>
                          <a:effectLst/>
                          <a:uLnTx/>
                          <a:uFillTx/>
                          <a:latin typeface="Calibri"/>
                          <a:ea typeface="+mn-ea"/>
                          <a:cs typeface="+mn-cs"/>
                        </a:rPr>
                        <a:t>
 Une solution de douche peut-elle allier design et durabilité ? Au salon ISH 2025, nous avons prouvé que c’était possible !
Avec GROHE Rapido Heat Recovery, la chaleur perdue n’est plus un gaspillage : elle est transformée en économies d’énergie. Et grâce à GROHE Everstream, notre douche à recirculation d’eau, nous réduisons la consommation d’eau jusqu’à 75 % et l’énergie jusqu’à 69%.
Voici l’avenir de la douche durable, où innovation, efficacité et confort coulent de source. 🌍♻️
 #GROHE #Durabilité #InnovationDesign #ISH2025 #WaterEfficiency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https://quintly-eu-image-storage.s3.amazonaws.com/e02b693b953125e2749b18f461b2c94a/de1ed1e963ea5b50416064801a1d49f2.jpg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2473254902"/>
                  </a:ext>
                </a:extLst>
              </a:tr>
            </a:tbl>
          </a:graphicData>
        </a:graphic>
      </p:graphicFrame>
      <p:sp>
        <p:nvSpPr>
          <p:cNvPr id="4" name="Text Placeholder 3">
            <a:extLst>
              <a:ext uri="{FF2B5EF4-FFF2-40B4-BE49-F238E27FC236}">
                <a16:creationId xmlns:a16="http://schemas.microsoft.com/office/drawing/2014/main" id="{F7D3BCA8-3F9E-41DF-A4D8-8109BE7B993A}"/>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548892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D2A9-08B1-4737-AE4B-ECE5738DC8E6}"/>
              </a:ext>
            </a:extLst>
          </p:cNvPr>
          <p:cNvSpPr>
            <a:spLocks noGrp="1"/>
          </p:cNvSpPr>
          <p:nvPr>
            <p:ph type="title"/>
          </p:nvPr>
        </p:nvSpPr>
        <p:spPr/>
        <p:txBody>
          <a:bodyPr/>
          <a:lstStyle/>
          <a:p>
            <a:r>
              <a:rPr lang="en-US"/>
              <a:t>Overall All Taggable Posts Table | All profiles - 17 of 25</a:t>
            </a:r>
          </a:p>
        </p:txBody>
      </p:sp>
      <p:graphicFrame>
        <p:nvGraphicFramePr>
          <p:cNvPr id="5" name="Table Placeholder 4">
            <a:extLst>
              <a:ext uri="{FF2B5EF4-FFF2-40B4-BE49-F238E27FC236}">
                <a16:creationId xmlns:a16="http://schemas.microsoft.com/office/drawing/2014/main" id="{8105ADD3-55D0-4802-A28A-589DF34BC41B}"/>
              </a:ext>
            </a:extLst>
          </p:cNvPr>
          <p:cNvGraphicFramePr>
            <a:graphicFrameLocks noGrp="1"/>
          </p:cNvGraphicFramePr>
          <p:nvPr>
            <p:ph type="tbl" sz="quarter" idx="13"/>
            <p:extLst>
              <p:ext uri="{D42A27DB-BD31-4B8C-83A1-F6EECF244321}">
                <p14:modId xmlns:p14="http://schemas.microsoft.com/office/powerpoint/2010/main" val="69070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91284718"/>
                    </a:ext>
                  </a:extLst>
                </a:gridCol>
                <a:gridCol w="2880360">
                  <a:extLst>
                    <a:ext uri="{9D8B030D-6E8A-4147-A177-3AD203B41FA5}">
                      <a16:colId xmlns:a16="http://schemas.microsoft.com/office/drawing/2014/main" val="3428820479"/>
                    </a:ext>
                  </a:extLst>
                </a:gridCol>
                <a:gridCol w="1728216">
                  <a:extLst>
                    <a:ext uri="{9D8B030D-6E8A-4147-A177-3AD203B41FA5}">
                      <a16:colId xmlns:a16="http://schemas.microsoft.com/office/drawing/2014/main" val="3347896408"/>
                    </a:ext>
                  </a:extLst>
                </a:gridCol>
                <a:gridCol w="2551176">
                  <a:extLst>
                    <a:ext uri="{9D8B030D-6E8A-4147-A177-3AD203B41FA5}">
                      <a16:colId xmlns:a16="http://schemas.microsoft.com/office/drawing/2014/main" val="2752538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79004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GROHE - 2025-03-25 09:37:46</a:t>
                      </a:r>
                      <a:r>
                        <a:rPr kumimoji="0" lang="fr-FR" sz="1000" b="0" i="0" u="none" strike="noStrike" kern="1200" cap="none" spc="0" normalizeH="0" baseline="0" noProof="0">
                          <a:ln>
                            <a:noFill/>
                          </a:ln>
                          <a:solidFill>
                            <a:prstClr val="black"/>
                          </a:solidFill>
                          <a:effectLst/>
                          <a:uLnTx/>
                          <a:uFillTx/>
                          <a:latin typeface="Calibri"/>
                          <a:ea typeface="+mn-ea"/>
                          <a:cs typeface="+mn-cs"/>
                        </a:rPr>
                        <a:t>
 Une solution de douche peut-elle allier design et durabilité ? Au salon ISH 2025, nous avons prouvé que c’était possible !
Avec GROHE Rapido Heat Recovery, la chaleur perdue n’est plus un gaspillage : elle est transformée en économies d’énergie. Et grâce à GROHE Everstream, notre douche à recirculation d’eau, nous réduisons la consommation d’eau jusqu’à 75 % et l’énergie jusqu’à 69%.
Voici l’avenir de la douche durable, où innovation, efficacité et confort coulent de source. 🌍♻️
 #GROHE #Durabilité #InnovationDesign #ISH2025 #WaterEfficiency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https://quintly-eu-image-storage.s3.amazonaws.com/e02b693b953125e2749b18f461b2c94a/28c83d452bd7c6e1fbedf6f0c4b9353c.jpg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1785806259"/>
                  </a:ext>
                </a:extLst>
              </a:tr>
            </a:tbl>
          </a:graphicData>
        </a:graphic>
      </p:graphicFrame>
      <p:sp>
        <p:nvSpPr>
          <p:cNvPr id="4" name="Text Placeholder 3">
            <a:extLst>
              <a:ext uri="{FF2B5EF4-FFF2-40B4-BE49-F238E27FC236}">
                <a16:creationId xmlns:a16="http://schemas.microsoft.com/office/drawing/2014/main" id="{3CDA1242-8B82-4A3F-9603-A3C2F57E953F}"/>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077585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7846-BAA6-48B0-93F0-100221CB3206}"/>
              </a:ext>
            </a:extLst>
          </p:cNvPr>
          <p:cNvSpPr>
            <a:spLocks noGrp="1"/>
          </p:cNvSpPr>
          <p:nvPr>
            <p:ph type="title"/>
          </p:nvPr>
        </p:nvSpPr>
        <p:spPr/>
        <p:txBody>
          <a:bodyPr/>
          <a:lstStyle/>
          <a:p>
            <a:r>
              <a:rPr lang="en-US"/>
              <a:t>Overall All Taggable Posts Table | All profiles - 18 of 25</a:t>
            </a:r>
          </a:p>
        </p:txBody>
      </p:sp>
      <p:graphicFrame>
        <p:nvGraphicFramePr>
          <p:cNvPr id="5" name="Table Placeholder 4">
            <a:extLst>
              <a:ext uri="{FF2B5EF4-FFF2-40B4-BE49-F238E27FC236}">
                <a16:creationId xmlns:a16="http://schemas.microsoft.com/office/drawing/2014/main" id="{C7E3DAC1-86FD-4753-99E8-0852DF9DF58B}"/>
              </a:ext>
            </a:extLst>
          </p:cNvPr>
          <p:cNvGraphicFramePr>
            <a:graphicFrameLocks noGrp="1"/>
          </p:cNvGraphicFramePr>
          <p:nvPr>
            <p:ph type="tbl" sz="quarter" idx="13"/>
            <p:extLst>
              <p:ext uri="{D42A27DB-BD31-4B8C-83A1-F6EECF244321}">
                <p14:modId xmlns:p14="http://schemas.microsoft.com/office/powerpoint/2010/main" val="285893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0328358"/>
                    </a:ext>
                  </a:extLst>
                </a:gridCol>
                <a:gridCol w="2880360">
                  <a:extLst>
                    <a:ext uri="{9D8B030D-6E8A-4147-A177-3AD203B41FA5}">
                      <a16:colId xmlns:a16="http://schemas.microsoft.com/office/drawing/2014/main" val="3478068819"/>
                    </a:ext>
                  </a:extLst>
                </a:gridCol>
                <a:gridCol w="1728216">
                  <a:extLst>
                    <a:ext uri="{9D8B030D-6E8A-4147-A177-3AD203B41FA5}">
                      <a16:colId xmlns:a16="http://schemas.microsoft.com/office/drawing/2014/main" val="433869116"/>
                    </a:ext>
                  </a:extLst>
                </a:gridCol>
                <a:gridCol w="2551176">
                  <a:extLst>
                    <a:ext uri="{9D8B030D-6E8A-4147-A177-3AD203B41FA5}">
                      <a16:colId xmlns:a16="http://schemas.microsoft.com/office/drawing/2014/main" val="52583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80039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lt-LT" sz="1000" b="1" i="0" u="none" strike="noStrike" kern="1200" cap="none" spc="0" normalizeH="0" baseline="0" noProof="0">
                          <a:ln>
                            <a:noFill/>
                          </a:ln>
                          <a:solidFill>
                            <a:prstClr val="black"/>
                          </a:solidFill>
                          <a:effectLst/>
                          <a:uLnTx/>
                          <a:uFillTx/>
                          <a:latin typeface="Calibri"/>
                          <a:ea typeface="+mn-ea"/>
                          <a:cs typeface="+mn-cs"/>
                        </a:rPr>
                        <a:t>grohe_lietuva - 2025-03-25 09:33:36</a:t>
                      </a:r>
                      <a:r>
                        <a:rPr kumimoji="0" lang="lt-LT" sz="1000" b="0" i="0" u="none" strike="noStrike" kern="1200" cap="none" spc="0" normalizeH="0" baseline="0" noProof="0">
                          <a:ln>
                            <a:noFill/>
                          </a:ln>
                          <a:solidFill>
                            <a:prstClr val="black"/>
                          </a:solidFill>
                          <a:effectLst/>
                          <a:uLnTx/>
                          <a:uFillTx/>
                          <a:latin typeface="Calibri"/>
                          <a:ea typeface="+mn-ea"/>
                          <a:cs typeface="+mn-cs"/>
                        </a:rPr>
                        <a:t>
 GROHE Purefoam – nauja prausimosi patirtis.
Ši pažangi dušo technologija akimirksniu paverčia muilą švelniomis, odą puoselėjančiomis putomis. GROHE Purefoam sistemą lengva įmontuoti bet kuriame duše su termostatu – nereikia jokių papildomų įrenginių.
🫧Intuityvus valdymas – putos aktyvuojamos vienu mygtuko paspaudimu
🫧Efektyvus veikimas – automatinis išsijungimas ir reguliuojamas veikimo laikas
🫧Patogumas – įkraunama baterija ir savaiminis išsivalymas
🫧Modernus dizainas – minimalistinis juodas arba baltas paviršius
Japonijos inovacija – jūsų vonios kambaryje.
#GROHEPurefoam #ISH2025 #DušoInovacija #PažangiosTechnologijos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o1/v/t16/f2/m86/AQMAgiSxw57jhvuOzs3Xjb0Z7kYtTTJ7s4_xDPbLeUacu-SiTRS7Tr6UopYyUJz8lvoLoLQ-0XjNaXbDjncgAgaoxxwgfQ525Pjo8_c.mp4?efg=eyJ2ZW5jb2RlX3RhZyI6InZ0c192b2RfdXJsZ2VuLmNsaXBzLnVua25vd24tQzMuNzIwLmRhc2hfYmFzZWxpbmVfMV92MSJ9&amp;_nc_ht=scontent-fra5-2.cdninstagram.com&amp;_nc_cat=110&amp;_nc_oc=AdnpLGVDi2ls_oWJUDkJEyOUB_KdS4iZhuMqQXLjaPqygOSTTwORrywAf361Ht0M6Bk&amp;vs=9407709139343822_3534255342&amp;_nc_vs=HBksFQIYUmlnX3hwdl9yZWVsc19wZXJtYW5lbnRfc3JfcHJvZC82NTQwNkVFQjM0RDYyRDcwMThFOUYxMDc3MEZENTRBRV92aWRlb19kYXNoaW5pdC5tcDQVAALIAQAVAhg6cGFzc3Rocm91Z2hfZXZlcnN0b3JlL0dKbDVfaHkzNmpFUWhpMEVBS0g3VnZhNHN6OF9icV9FQUFBRhUCAsgBACgAGAAbAYgHdXNlX29pbAExFQAAJs7HnYPDysc%2FFQIoAkMzLBdAQFcKPXCj1xgSZGFzaF9iYXNlbGluZV8xX3YxEQB1AAA%3D&amp;ccb=9-4&amp;oh=00_AYGmxG2ZTejLv0q5am3D0weT_AIgnPeYyUyQnWo2o8ARQQ&amp;oe=67E4CE2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Made for your water /  Blue, ISH 2025</a:t>
                      </a:r>
                    </a:p>
                  </a:txBody>
                  <a:tcPr/>
                </a:tc>
                <a:extLst>
                  <a:ext uri="{0D108BD9-81ED-4DB2-BD59-A6C34878D82A}">
                    <a16:rowId xmlns:a16="http://schemas.microsoft.com/office/drawing/2014/main" val="1271901716"/>
                  </a:ext>
                </a:extLst>
              </a:tr>
            </a:tbl>
          </a:graphicData>
        </a:graphic>
      </p:graphicFrame>
      <p:sp>
        <p:nvSpPr>
          <p:cNvPr id="4" name="Text Placeholder 3">
            <a:extLst>
              <a:ext uri="{FF2B5EF4-FFF2-40B4-BE49-F238E27FC236}">
                <a16:creationId xmlns:a16="http://schemas.microsoft.com/office/drawing/2014/main" id="{62188B96-3417-4915-9F3A-8CB2EE93702C}"/>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4091453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18898-4731-4E83-A875-0772A7A6C054}"/>
              </a:ext>
            </a:extLst>
          </p:cNvPr>
          <p:cNvSpPr>
            <a:spLocks noGrp="1"/>
          </p:cNvSpPr>
          <p:nvPr>
            <p:ph type="title"/>
          </p:nvPr>
        </p:nvSpPr>
        <p:spPr/>
        <p:txBody>
          <a:bodyPr/>
          <a:lstStyle/>
          <a:p>
            <a:r>
              <a:rPr lang="en-US"/>
              <a:t>Overall All Taggable Posts Table | All profiles - 19 of 25</a:t>
            </a:r>
          </a:p>
        </p:txBody>
      </p:sp>
      <p:graphicFrame>
        <p:nvGraphicFramePr>
          <p:cNvPr id="5" name="Table Placeholder 4">
            <a:extLst>
              <a:ext uri="{FF2B5EF4-FFF2-40B4-BE49-F238E27FC236}">
                <a16:creationId xmlns:a16="http://schemas.microsoft.com/office/drawing/2014/main" id="{123AFAAF-EC8A-4E1A-95E2-0940CF3FF617}"/>
              </a:ext>
            </a:extLst>
          </p:cNvPr>
          <p:cNvGraphicFramePr>
            <a:graphicFrameLocks noGrp="1"/>
          </p:cNvGraphicFramePr>
          <p:nvPr>
            <p:ph type="tbl" sz="quarter" idx="13"/>
            <p:extLst>
              <p:ext uri="{D42A27DB-BD31-4B8C-83A1-F6EECF244321}">
                <p14:modId xmlns:p14="http://schemas.microsoft.com/office/powerpoint/2010/main" val="253170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59253757"/>
                    </a:ext>
                  </a:extLst>
                </a:gridCol>
                <a:gridCol w="2880360">
                  <a:extLst>
                    <a:ext uri="{9D8B030D-6E8A-4147-A177-3AD203B41FA5}">
                      <a16:colId xmlns:a16="http://schemas.microsoft.com/office/drawing/2014/main" val="18832013"/>
                    </a:ext>
                  </a:extLst>
                </a:gridCol>
                <a:gridCol w="1728216">
                  <a:extLst>
                    <a:ext uri="{9D8B030D-6E8A-4147-A177-3AD203B41FA5}">
                      <a16:colId xmlns:a16="http://schemas.microsoft.com/office/drawing/2014/main" val="2047312180"/>
                    </a:ext>
                  </a:extLst>
                </a:gridCol>
                <a:gridCol w="2551176">
                  <a:extLst>
                    <a:ext uri="{9D8B030D-6E8A-4147-A177-3AD203B41FA5}">
                      <a16:colId xmlns:a16="http://schemas.microsoft.com/office/drawing/2014/main" val="235722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55340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(RS) - 2025-03-25 07:54:44</a:t>
                      </a:r>
                      <a:r>
                        <a:rPr kumimoji="0" lang="en-US" sz="1000" b="0" i="0" u="none" strike="noStrike" kern="1200" cap="none" spc="0" normalizeH="0" baseline="0" noProof="0">
                          <a:ln>
                            <a:noFill/>
                          </a:ln>
                          <a:solidFill>
                            <a:prstClr val="black"/>
                          </a:solidFill>
                          <a:effectLst/>
                          <a:uLnTx/>
                          <a:uFillTx/>
                          <a:latin typeface="Calibri"/>
                          <a:ea typeface="+mn-ea"/>
                          <a:cs typeface="+mn-cs"/>
                        </a:rPr>
                        <a:t>
 Personalizujte svoj prostor bojama.
Vaš dom je produžetak vašeg stila – zašto bi kupatilo bilo drugačije? Sa GROHE Colors Collection, možete stvoriti prostor koji odražava vašu individualnost, zahvaljujući pažljivo odabranoj paleti vanvremenskih završnih obrada koje spajaju izdržljivost i dizajn.
A sada, podižemo personalizaciju na viši nivo sa redizajniranim GROHE Plus – sa čistim, geometrijskim linijama koje su ublažene za prijatniji utisak.
Nove varijante ručki u našoj Essence Collection nude još više načina da vaš prostor učinite jedinstvenim.
Da li ste spremni da unesete boje i personalizaciju u vaš dom?
#GROHE #Design #Colors #ISH2025
https://www.grohe.rs/sr_rs/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https://quintly-eu-image-storage.s3.amazonaws.com/655c6f156c5d8f54566c69d6b35afd45/01f3c97266ed494432bd02ab3514846a.jpg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2343177005"/>
                  </a:ext>
                </a:extLst>
              </a:tr>
            </a:tbl>
          </a:graphicData>
        </a:graphic>
      </p:graphicFrame>
      <p:sp>
        <p:nvSpPr>
          <p:cNvPr id="4" name="Text Placeholder 3">
            <a:extLst>
              <a:ext uri="{FF2B5EF4-FFF2-40B4-BE49-F238E27FC236}">
                <a16:creationId xmlns:a16="http://schemas.microsoft.com/office/drawing/2014/main" id="{165DA973-7F47-4B0C-9314-51FA6282ED13}"/>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3172447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BF8A-03FC-4308-A7E6-FA7A3A2CC185}"/>
              </a:ext>
            </a:extLst>
          </p:cNvPr>
          <p:cNvSpPr>
            <a:spLocks noGrp="1"/>
          </p:cNvSpPr>
          <p:nvPr>
            <p:ph type="title"/>
          </p:nvPr>
        </p:nvSpPr>
        <p:spPr/>
        <p:txBody>
          <a:bodyPr/>
          <a:lstStyle/>
          <a:p>
            <a:r>
              <a:rPr lang="en-US"/>
              <a:t>Overall All Taggable Posts Table | All profiles - 20 of 25</a:t>
            </a:r>
          </a:p>
        </p:txBody>
      </p:sp>
      <p:graphicFrame>
        <p:nvGraphicFramePr>
          <p:cNvPr id="5" name="Table Placeholder 4">
            <a:extLst>
              <a:ext uri="{FF2B5EF4-FFF2-40B4-BE49-F238E27FC236}">
                <a16:creationId xmlns:a16="http://schemas.microsoft.com/office/drawing/2014/main" id="{45632FD2-010C-493C-8852-9BE814134ED3}"/>
              </a:ext>
            </a:extLst>
          </p:cNvPr>
          <p:cNvGraphicFramePr>
            <a:graphicFrameLocks noGrp="1"/>
          </p:cNvGraphicFramePr>
          <p:nvPr>
            <p:ph type="tbl" sz="quarter" idx="13"/>
            <p:extLst>
              <p:ext uri="{D42A27DB-BD31-4B8C-83A1-F6EECF244321}">
                <p14:modId xmlns:p14="http://schemas.microsoft.com/office/powerpoint/2010/main" val="185457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21577314"/>
                    </a:ext>
                  </a:extLst>
                </a:gridCol>
                <a:gridCol w="2880360">
                  <a:extLst>
                    <a:ext uri="{9D8B030D-6E8A-4147-A177-3AD203B41FA5}">
                      <a16:colId xmlns:a16="http://schemas.microsoft.com/office/drawing/2014/main" val="1912068535"/>
                    </a:ext>
                  </a:extLst>
                </a:gridCol>
                <a:gridCol w="1728216">
                  <a:extLst>
                    <a:ext uri="{9D8B030D-6E8A-4147-A177-3AD203B41FA5}">
                      <a16:colId xmlns:a16="http://schemas.microsoft.com/office/drawing/2014/main" val="3405973981"/>
                    </a:ext>
                  </a:extLst>
                </a:gridCol>
                <a:gridCol w="2551176">
                  <a:extLst>
                    <a:ext uri="{9D8B030D-6E8A-4147-A177-3AD203B41FA5}">
                      <a16:colId xmlns:a16="http://schemas.microsoft.com/office/drawing/2014/main" val="70788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2043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(RS) - 2025-03-25 07:53:46</a:t>
                      </a:r>
                      <a:r>
                        <a:rPr kumimoji="0" lang="en-US" sz="1000" b="0" i="0" u="none" strike="noStrike" kern="1200" cap="none" spc="0" normalizeH="0" baseline="0" noProof="0">
                          <a:ln>
                            <a:noFill/>
                          </a:ln>
                          <a:solidFill>
                            <a:prstClr val="black"/>
                          </a:solidFill>
                          <a:effectLst/>
                          <a:uLnTx/>
                          <a:uFillTx/>
                          <a:latin typeface="Calibri"/>
                          <a:ea typeface="+mn-ea"/>
                          <a:cs typeface="+mn-cs"/>
                        </a:rPr>
                        <a:t>
 Personalizujte svoj prostor bojama.
Vaš dom je produžetak vašeg stila – zašto bi kupatilo bilo drugačije? Sa GROHE Colors Collection, možete stvoriti prostor koji odražava vašu individualnost, zahvaljujući pažljivo odabranoj paleti vanvremenskih završnih obrada koje spajaju izdržljivost i dizajn.
A sada, podižemo personalizaciju na viši nivo sa redizajniranim GROHE Plus – sa čistim, geometrijskim linijama koje su ublažene za prijatniji utisak.
Nove varijante ručki u našoj Essence Collection nude još više načina da vaš prostor učinite jedinstvenim.
Da li ste spremni da unesete boje i personalizaciju u vaš dom?
#GROHE #Design #Colors #ISH2025
https://www.grohe.rs/sr_rs/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https://quintly-eu-image-storage.s3.amazonaws.com/655c6f156c5d8f54566c69d6b35afd45/dddd611cd96795b269bee39a5ef86caa.jpg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55917023"/>
                  </a:ext>
                </a:extLst>
              </a:tr>
            </a:tbl>
          </a:graphicData>
        </a:graphic>
      </p:graphicFrame>
      <p:sp>
        <p:nvSpPr>
          <p:cNvPr id="4" name="Text Placeholder 3">
            <a:extLst>
              <a:ext uri="{FF2B5EF4-FFF2-40B4-BE49-F238E27FC236}">
                <a16:creationId xmlns:a16="http://schemas.microsoft.com/office/drawing/2014/main" id="{CCDFE180-47E6-441B-B451-F82BA3BA806C}"/>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392661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40D91-CD3C-4D16-9C00-349EC163DCB1}"/>
              </a:ext>
            </a:extLst>
          </p:cNvPr>
          <p:cNvSpPr>
            <a:spLocks noGrp="1"/>
          </p:cNvSpPr>
          <p:nvPr>
            <p:ph type="title"/>
          </p:nvPr>
        </p:nvSpPr>
        <p:spPr/>
        <p:txBody>
          <a:bodyPr/>
          <a:lstStyle/>
          <a:p>
            <a:r>
              <a:rPr lang="en-US"/>
              <a:t>Overall All Taggable Posts Table | All profiles - 21 of 25</a:t>
            </a:r>
          </a:p>
        </p:txBody>
      </p:sp>
      <p:graphicFrame>
        <p:nvGraphicFramePr>
          <p:cNvPr id="5" name="Table Placeholder 4">
            <a:extLst>
              <a:ext uri="{FF2B5EF4-FFF2-40B4-BE49-F238E27FC236}">
                <a16:creationId xmlns:a16="http://schemas.microsoft.com/office/drawing/2014/main" id="{5A641A54-4B6D-48D1-A391-59FA7637E89A}"/>
              </a:ext>
            </a:extLst>
          </p:cNvPr>
          <p:cNvGraphicFramePr>
            <a:graphicFrameLocks noGrp="1"/>
          </p:cNvGraphicFramePr>
          <p:nvPr>
            <p:ph type="tbl" sz="quarter" idx="13"/>
            <p:extLst>
              <p:ext uri="{D42A27DB-BD31-4B8C-83A1-F6EECF244321}">
                <p14:modId xmlns:p14="http://schemas.microsoft.com/office/powerpoint/2010/main" val="494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92063931"/>
                    </a:ext>
                  </a:extLst>
                </a:gridCol>
                <a:gridCol w="2880360">
                  <a:extLst>
                    <a:ext uri="{9D8B030D-6E8A-4147-A177-3AD203B41FA5}">
                      <a16:colId xmlns:a16="http://schemas.microsoft.com/office/drawing/2014/main" val="160594875"/>
                    </a:ext>
                  </a:extLst>
                </a:gridCol>
                <a:gridCol w="1728216">
                  <a:extLst>
                    <a:ext uri="{9D8B030D-6E8A-4147-A177-3AD203B41FA5}">
                      <a16:colId xmlns:a16="http://schemas.microsoft.com/office/drawing/2014/main" val="980078901"/>
                    </a:ext>
                  </a:extLst>
                </a:gridCol>
                <a:gridCol w="2551176">
                  <a:extLst>
                    <a:ext uri="{9D8B030D-6E8A-4147-A177-3AD203B41FA5}">
                      <a16:colId xmlns:a16="http://schemas.microsoft.com/office/drawing/2014/main" val="3613615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90454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- 2025-03-24 19:47:09</a:t>
                      </a:r>
                      <a:r>
                        <a:rPr kumimoji="0" lang="en-US" sz="1000" b="0" i="0" u="none" strike="noStrike" kern="1200" cap="none" spc="0" normalizeH="0" baseline="0" noProof="0">
                          <a:ln>
                            <a:noFill/>
                          </a:ln>
                          <a:solidFill>
                            <a:prstClr val="black"/>
                          </a:solidFill>
                          <a:effectLst/>
                          <a:uLnTx/>
                          <a:uFillTx/>
                          <a:latin typeface="Calibri"/>
                          <a:ea typeface="+mn-ea"/>
                          <a:cs typeface="+mn-cs"/>
                        </a:rPr>
                        <a:t>
 Can a great shower solution focus on design and sustainability? At ISH 2025, we proved it can!
With GROHE Rapido Heat Recovery, waste heat is no longer wasted—it’s transformed into energy savings. And with GROHE Everstream, our water-recirculating shower, we’re cutting water use by up to 75% and energy by 69%*.
This is the future of sustainable showering—where innovation, efficiency, and comfort flow together. 🌍♻️
\*Depending on individual shower habits
#GROHE #Sustainability #DesignInnovation #ISH2025 #WaterEfficiency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https://media.licdn.com/dms/image/v2/D4E05AQG0j6iwVIrR6A/videocover-high/B4EZXJeWmKGgBw-/0/1742842021478?e=1743584400&amp;v=beta&amp;t=zEjhS1Wa1Dl-huTcuEqmf7YFM9K7Cd17Iw6hX4mLQSk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1995636318"/>
                  </a:ext>
                </a:extLst>
              </a:tr>
            </a:tbl>
          </a:graphicData>
        </a:graphic>
      </p:graphicFrame>
      <p:sp>
        <p:nvSpPr>
          <p:cNvPr id="4" name="Text Placeholder 3">
            <a:extLst>
              <a:ext uri="{FF2B5EF4-FFF2-40B4-BE49-F238E27FC236}">
                <a16:creationId xmlns:a16="http://schemas.microsoft.com/office/drawing/2014/main" id="{B2902D52-1D3E-4621-90E7-7CEB80908225}"/>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528854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B9104-9A30-45C3-A887-431E94EC9787}"/>
              </a:ext>
            </a:extLst>
          </p:cNvPr>
          <p:cNvSpPr>
            <a:spLocks noGrp="1"/>
          </p:cNvSpPr>
          <p:nvPr>
            <p:ph type="title"/>
          </p:nvPr>
        </p:nvSpPr>
        <p:spPr/>
        <p:txBody>
          <a:bodyPr/>
          <a:lstStyle/>
          <a:p>
            <a:r>
              <a:rPr lang="en-US"/>
              <a:t>Overall All Taggable Posts Table | All profiles - 22 of 25</a:t>
            </a:r>
          </a:p>
        </p:txBody>
      </p:sp>
      <p:graphicFrame>
        <p:nvGraphicFramePr>
          <p:cNvPr id="5" name="Table Placeholder 4">
            <a:extLst>
              <a:ext uri="{FF2B5EF4-FFF2-40B4-BE49-F238E27FC236}">
                <a16:creationId xmlns:a16="http://schemas.microsoft.com/office/drawing/2014/main" id="{5786AF8C-FDCA-4B6B-B148-8F829C6ACCCD}"/>
              </a:ext>
            </a:extLst>
          </p:cNvPr>
          <p:cNvGraphicFramePr>
            <a:graphicFrameLocks noGrp="1"/>
          </p:cNvGraphicFramePr>
          <p:nvPr>
            <p:ph type="tbl" sz="quarter" idx="13"/>
            <p:extLst>
              <p:ext uri="{D42A27DB-BD31-4B8C-83A1-F6EECF244321}">
                <p14:modId xmlns:p14="http://schemas.microsoft.com/office/powerpoint/2010/main" val="2372686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79144325"/>
                    </a:ext>
                  </a:extLst>
                </a:gridCol>
                <a:gridCol w="2880360">
                  <a:extLst>
                    <a:ext uri="{9D8B030D-6E8A-4147-A177-3AD203B41FA5}">
                      <a16:colId xmlns:a16="http://schemas.microsoft.com/office/drawing/2014/main" val="3254744323"/>
                    </a:ext>
                  </a:extLst>
                </a:gridCol>
                <a:gridCol w="1728216">
                  <a:extLst>
                    <a:ext uri="{9D8B030D-6E8A-4147-A177-3AD203B41FA5}">
                      <a16:colId xmlns:a16="http://schemas.microsoft.com/office/drawing/2014/main" val="3855081546"/>
                    </a:ext>
                  </a:extLst>
                </a:gridCol>
                <a:gridCol w="2551176">
                  <a:extLst>
                    <a:ext uri="{9D8B030D-6E8A-4147-A177-3AD203B41FA5}">
                      <a16:colId xmlns:a16="http://schemas.microsoft.com/office/drawing/2014/main" val="601469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69587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- 2025-03-24 19:42:45</a:t>
                      </a:r>
                      <a:r>
                        <a:rPr kumimoji="0" lang="en-US" sz="1000" b="0" i="0" u="none" strike="noStrike" kern="1200" cap="none" spc="0" normalizeH="0" baseline="0" noProof="0">
                          <a:ln>
                            <a:noFill/>
                          </a:ln>
                          <a:solidFill>
                            <a:prstClr val="black"/>
                          </a:solidFill>
                          <a:effectLst/>
                          <a:uLnTx/>
                          <a:uFillTx/>
                          <a:latin typeface="Calibri"/>
                          <a:ea typeface="+mn-ea"/>
                          <a:cs typeface="+mn-cs"/>
                        </a:rPr>
                        <a:t>
 Can a great shower solution focus on design and sustainability? At ISH 2025, we proved it can!
With GROHE Rapido Heat Recovery, waste heat is no longer wasted—it’s transformed into energy savings. And with GROHE Everstream, our water-recirculating shower, we’re cutting water use by up to 75% and energy by 69%*.
This is the future of sustainable showering—where innovation, efficiency, and comfort flow together. 🌍♻️
*Depending on individual shower habits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2/m86/AQP_fp2CFdxkWFygX6Ep2lY0Sf2mxwTBmLcOaLBl6PLJ8FHL5vYdsaWElRUzknN4tIOYkhTGAErZvvvqlkHLnGaF9sw-123RuIsXjIA.mp4?efg=eyJ2ZW5jb2RlX3RhZyI6InZ0c192b2RfdXJsZ2VuLmNsaXBzLnVua25vd24tQzMuNzIwLmRhc2hfYmFzZWxpbmVfMV92MSJ9&amp;_nc_ht=scontent-fra3-1.cdninstagram.com&amp;_nc_cat=107&amp;_nc_oc=AdmZ8kd6fwckpsGC8nLcEgiTQxsxrxCCPGIARLeyVwX1GoAwmsNbRIybdj67lLvTrX0&amp;vs=1028792575823856_1146463894&amp;_nc_vs=HBksFQIYUmlnX3hwdl9yZWVsc19wZXJtYW5lbnRfc3JfcHJvZC80NjRFNEM0REVFNTgzMDVGNkI4RTIwMzYzODgxQzA4MV92aWRlb19kYXNoaW5pdC5tcDQVAALIAQAVAhg6cGFzc3Rocm91Z2hfZXZlcnN0b3JlL0dNaXE5aHhSRi0wdWxVQUNBSnJIQmprVExwWkFicV9FQUFBRhUCAsgBACgAGAAbAYgHdXNlX29pbAExFQAAJprE5%2B%2BpvI1AFQIoAkMzLBdAQ71wo9cKPRgSZGFzaF9iYXNlbGluZV8xX3YxEQB1AAA%3D&amp;ccb=9-4&amp;oh=00_AYE2g6gcwxkyd7gXOIfW4IcjDgdNz1GCUsCBTn0K7L6I2Q&amp;oe=67E4FDF9&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2513961984"/>
                  </a:ext>
                </a:extLst>
              </a:tr>
            </a:tbl>
          </a:graphicData>
        </a:graphic>
      </p:graphicFrame>
      <p:sp>
        <p:nvSpPr>
          <p:cNvPr id="4" name="Text Placeholder 3">
            <a:extLst>
              <a:ext uri="{FF2B5EF4-FFF2-40B4-BE49-F238E27FC236}">
                <a16:creationId xmlns:a16="http://schemas.microsoft.com/office/drawing/2014/main" id="{7A2F8D99-05A0-4695-83C4-9AE7FA645D5A}"/>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2953128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39F9-0010-4A99-8CDE-0395C2733F14}"/>
              </a:ext>
            </a:extLst>
          </p:cNvPr>
          <p:cNvSpPr>
            <a:spLocks noGrp="1"/>
          </p:cNvSpPr>
          <p:nvPr>
            <p:ph type="title"/>
          </p:nvPr>
        </p:nvSpPr>
        <p:spPr/>
        <p:txBody>
          <a:bodyPr/>
          <a:lstStyle/>
          <a:p>
            <a:r>
              <a:rPr lang="en-US"/>
              <a:t>Overall All Taggable Posts Table | All profiles - 23 of 25</a:t>
            </a:r>
          </a:p>
        </p:txBody>
      </p:sp>
      <p:graphicFrame>
        <p:nvGraphicFramePr>
          <p:cNvPr id="5" name="Table Placeholder 4">
            <a:extLst>
              <a:ext uri="{FF2B5EF4-FFF2-40B4-BE49-F238E27FC236}">
                <a16:creationId xmlns:a16="http://schemas.microsoft.com/office/drawing/2014/main" id="{E0406289-EEE2-43AA-A506-2E9FB1561EB0}"/>
              </a:ext>
            </a:extLst>
          </p:cNvPr>
          <p:cNvGraphicFramePr>
            <a:graphicFrameLocks noGrp="1"/>
          </p:cNvGraphicFramePr>
          <p:nvPr>
            <p:ph type="tbl" sz="quarter" idx="13"/>
            <p:extLst>
              <p:ext uri="{D42A27DB-BD31-4B8C-83A1-F6EECF244321}">
                <p14:modId xmlns:p14="http://schemas.microsoft.com/office/powerpoint/2010/main" val="35785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29876677"/>
                    </a:ext>
                  </a:extLst>
                </a:gridCol>
                <a:gridCol w="2880360">
                  <a:extLst>
                    <a:ext uri="{9D8B030D-6E8A-4147-A177-3AD203B41FA5}">
                      <a16:colId xmlns:a16="http://schemas.microsoft.com/office/drawing/2014/main" val="143998628"/>
                    </a:ext>
                  </a:extLst>
                </a:gridCol>
                <a:gridCol w="1728216">
                  <a:extLst>
                    <a:ext uri="{9D8B030D-6E8A-4147-A177-3AD203B41FA5}">
                      <a16:colId xmlns:a16="http://schemas.microsoft.com/office/drawing/2014/main" val="1018660733"/>
                    </a:ext>
                  </a:extLst>
                </a:gridCol>
                <a:gridCol w="2551176">
                  <a:extLst>
                    <a:ext uri="{9D8B030D-6E8A-4147-A177-3AD203B41FA5}">
                      <a16:colId xmlns:a16="http://schemas.microsoft.com/office/drawing/2014/main" val="250879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87632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grohenl - 2025-03-24 15:20:11</a:t>
                      </a:r>
                      <a:r>
                        <a:rPr kumimoji="0" lang="en-US" sz="1000" b="0" i="0" u="none" strike="noStrike" kern="1200" cap="none" spc="0" normalizeH="0" baseline="0" noProof="0">
                          <a:ln>
                            <a:noFill/>
                          </a:ln>
                          <a:solidFill>
                            <a:prstClr val="black"/>
                          </a:solidFill>
                          <a:effectLst/>
                          <a:uLnTx/>
                          <a:uFillTx/>
                          <a:latin typeface="Calibri"/>
                          <a:ea typeface="+mn-ea"/>
                          <a:cs typeface="+mn-cs"/>
                        </a:rPr>
                        <a:t>
 𝐏𝐞𝐫𝐬𝐨𝐧𝐚𝐥𝐢𝐬𝐞𝐞𝐫 𝐣𝐨𝐮𝐰 𝐫𝐮𝐢𝐦𝐭𝐞 𝐦𝐞𝐭 𝐆𝐑𝐎𝐇𝐄 𝐂𝐨𝐥𝐨𝐫𝐬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Jouw huis reflecteert jouw persoonlijke stijl - dus waarom zou dit voor  je badkamer anders zijn? Met de 𝗚𝗥𝗢𝗛𝗘 𝗖𝗼𝗹𝗼𝗿𝘀 𝗰𝗼𝗹𝗹𝗲𝗰𝘁𝗶𝗲 creëer je een ruimte die jouw individualiteit weerspiegelt, dankzij een samengesteld palet van tijdloze afwerkingen die duurzaamheid en design combineren.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tillen personalisatie nu naar een nog hoger niveau met de vernieuwde GROHE Plus serie - met strakke, geometrische lijnen en een zachte, uitnodigende afwerking.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Daarnaast bieden de nieuwe, gekartelde handgrepen in onze Essence collectie eindeloze manieren om jouw badkamer uniek te maken.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 je klaar om kleur en personalisatie in huis te halen?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#GROHEColors #Colors #badkamer #badkamertrends #badkamerstyling #design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2/m86/AQMsZpEGQVgxfIRHykxMSosIOQt9PMQv_bl_VwIYVN9_jOYffqhVlls9GccmG17dKda5uWpz2aYa8GvusoFYpHiq0Q0fhaPov8AIoCA.mp4?efg=eyJ2ZW5jb2RlX3RhZyI6InZ0c192b2RfdXJsZ2VuLmNsaXBzLnVua25vd24tQzMuNzIwLmRhc2hfYmFzZWxpbmVfMV92MSJ9&amp;_nc_ht=scontent-fra3-2.cdninstagram.com&amp;_nc_cat=110&amp;_nc_oc=AdmSfanXB5jFFFKaBIfuvwZKNn_pqwgfOzNASSdE1UIrPJvdzPfJKlI375IM9Q1KeYY&amp;vs=1034930848538065_2648171743&amp;_nc_vs=HBksFQIYUmlnX3hwdl9yZWVsc19wZXJtYW5lbnRfc3JfcHJvZC80NTQ5OTRFOEQ3MzU1NkUxOTc2N0RBMTdFQThBNkRCRF92aWRlb19kYXNoaW5pdC5tcDQVAALIAQAVAhg6cGFzc3Rocm91Z2hfZXZlcnN0b3JlL0dIR2Y4aHdobnE2aS0wMENBUEVrZGducDgzMHpicV9FQUFBRhUCAsgBACgAGAAbAYgHdXNlX29pbAExFQAAJsKNw8rd1apAFQIoAkMzLBdARMHKwIMSbxgSZGFzaF9iYXNlbGluZV8xX3YxEQB1AAA%3D&amp;ccb=9-4&amp;oh=00_AYEFp-JE0uo7d_y8YQaieUw-JcJsMYnRJVYSsfPv277Snw&amp;oe=67E5A74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346405848"/>
                  </a:ext>
                </a:extLst>
              </a:tr>
            </a:tbl>
          </a:graphicData>
        </a:graphic>
      </p:graphicFrame>
      <p:sp>
        <p:nvSpPr>
          <p:cNvPr id="4" name="Text Placeholder 3">
            <a:extLst>
              <a:ext uri="{FF2B5EF4-FFF2-40B4-BE49-F238E27FC236}">
                <a16:creationId xmlns:a16="http://schemas.microsoft.com/office/drawing/2014/main" id="{F6FF152D-2A22-4798-9B34-0BE4E08BE5B3}"/>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581102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187B-ECE5-4004-ADA2-D6E2D7843633}"/>
              </a:ext>
            </a:extLst>
          </p:cNvPr>
          <p:cNvSpPr>
            <a:spLocks noGrp="1"/>
          </p:cNvSpPr>
          <p:nvPr>
            <p:ph type="title"/>
          </p:nvPr>
        </p:nvSpPr>
        <p:spPr/>
        <p:txBody>
          <a:bodyPr/>
          <a:lstStyle/>
          <a:p>
            <a:r>
              <a:rPr lang="en-US"/>
              <a:t>Overall All Taggable Posts Table | All profiles - 24 of 25</a:t>
            </a:r>
          </a:p>
        </p:txBody>
      </p:sp>
      <p:graphicFrame>
        <p:nvGraphicFramePr>
          <p:cNvPr id="5" name="Table Placeholder 4">
            <a:extLst>
              <a:ext uri="{FF2B5EF4-FFF2-40B4-BE49-F238E27FC236}">
                <a16:creationId xmlns:a16="http://schemas.microsoft.com/office/drawing/2014/main" id="{6830E1F0-6BAD-449E-9306-09EEB35C6B23}"/>
              </a:ext>
            </a:extLst>
          </p:cNvPr>
          <p:cNvGraphicFramePr>
            <a:graphicFrameLocks noGrp="1"/>
          </p:cNvGraphicFramePr>
          <p:nvPr>
            <p:ph type="tbl" sz="quarter" idx="13"/>
            <p:extLst>
              <p:ext uri="{D42A27DB-BD31-4B8C-83A1-F6EECF244321}">
                <p14:modId xmlns:p14="http://schemas.microsoft.com/office/powerpoint/2010/main" val="2536182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64741177"/>
                    </a:ext>
                  </a:extLst>
                </a:gridCol>
                <a:gridCol w="2880360">
                  <a:extLst>
                    <a:ext uri="{9D8B030D-6E8A-4147-A177-3AD203B41FA5}">
                      <a16:colId xmlns:a16="http://schemas.microsoft.com/office/drawing/2014/main" val="1020435413"/>
                    </a:ext>
                  </a:extLst>
                </a:gridCol>
                <a:gridCol w="1728216">
                  <a:extLst>
                    <a:ext uri="{9D8B030D-6E8A-4147-A177-3AD203B41FA5}">
                      <a16:colId xmlns:a16="http://schemas.microsoft.com/office/drawing/2014/main" val="1161406622"/>
                    </a:ext>
                  </a:extLst>
                </a:gridCol>
                <a:gridCol w="2551176">
                  <a:extLst>
                    <a:ext uri="{9D8B030D-6E8A-4147-A177-3AD203B41FA5}">
                      <a16:colId xmlns:a16="http://schemas.microsoft.com/office/drawing/2014/main" val="372149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64107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Calibri"/>
                          <a:ea typeface="+mn-ea"/>
                          <a:cs typeface="+mn-cs"/>
                        </a:rPr>
                        <a:t>grohe_danmark - 2025-03-24 15:06:54</a:t>
                      </a:r>
                      <a:r>
                        <a:rPr kumimoji="0" lang="da-DK" sz="1000" b="0" i="0" u="none" strike="noStrike" kern="1200" cap="none" spc="0" normalizeH="0" baseline="0" noProof="0">
                          <a:ln>
                            <a:noFill/>
                          </a:ln>
                          <a:solidFill>
                            <a:prstClr val="black"/>
                          </a:solidFill>
                          <a:effectLst/>
                          <a:uLnTx/>
                          <a:uFillTx/>
                          <a:latin typeface="Calibri"/>
                          <a:ea typeface="+mn-ea"/>
                          <a:cs typeface="+mn-cs"/>
                        </a:rPr>
                        <a:t>
 Gør dit rum personligt med farver
Dit hjem afspejler din stil – så hvorfor skulle badeværelset være anderledes? Med GROHE Colors Collection kan du skabe et rum, der udtrykker din personlighed, takket være en nøje udvalgt palet af tidløse overflader, der forener holdbarhed med design.
Og nu tager vi individualiseringen til næste niveau med den redesignet GROHE Plus – med rene, geometriske linjer, der er blødt op for et mere indbydende udtryk.
De nye, håndlavede grebsvarianter i vores Essence Collection giver dig endnu flere muligheder for at sætte dit personlige præg.
Klar til at tilføje farve og personlighed til dit hjem?
#GROHE #Design #Farver #ISH2025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2/m86/AQM8VXpDkCEKjoY-t0TsxevojEOLPExrwB8YAy4Af9AXUlT7cScs2lZhyZqPLm8qmF_HECBU3gyOBKAXUJcpE4a0cuTX0xErSxyLFH8.mp4?efg=eyJ2ZW5jb2RlX3RhZyI6InZ0c192b2RfdXJsZ2VuLmNsaXBzLnVua25vd24tQzMuNzIwLmRhc2hfYmFzZWxpbmVfMV92MSJ9&amp;_nc_ht=scontent-fra5-1.cdninstagram.com&amp;_nc_cat=102&amp;_nc_oc=AdkXeOO9OP4VUAHbsn47M9ttKrfK_8Ug_Azvy6iQzCBMHg36PhvXZOzDHcKERbecwpI&amp;vs=641784215268963_2193764678&amp;_nc_vs=HBksFQIYUmlnX3hwdl9yZWVsc19wZXJtYW5lbnRfc3JfcHJvZC8xNDQ0OThDMENFMzMwRTA5RjRFMTZCM0FBQzlDNUE5NV92aWRlb19kYXNoaW5pdC5tcDQVAALIAQAVAhg6cGFzc3Rocm91Z2hfZXZlcnN0b3JlL0dDOTgtUnd5aVFLcVVVSUVBQTlxWkpjQWF4VUJicV9FQUFBRhUCAsgBACgAGAAbAYgHdXNlX29pbAExFQAAJty16P2k2pVAFQIoAkMzLBdARL1wo9cKPRgSZGFzaF9iYXNlbGluZV8xX3YxEQB1AAA%3D&amp;ccb=9-4&amp;oh=00_AYHgBevs59jMgpX2giuZDYtT4J7vS28ooQQQ97ZuWTcjOQ&amp;oe=67E4DD02&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ISH 2025</a:t>
                      </a:r>
                    </a:p>
                  </a:txBody>
                  <a:tcPr/>
                </a:tc>
                <a:extLst>
                  <a:ext uri="{0D108BD9-81ED-4DB2-BD59-A6C34878D82A}">
                    <a16:rowId xmlns:a16="http://schemas.microsoft.com/office/drawing/2014/main" val="987635742"/>
                  </a:ext>
                </a:extLst>
              </a:tr>
            </a:tbl>
          </a:graphicData>
        </a:graphic>
      </p:graphicFrame>
      <p:sp>
        <p:nvSpPr>
          <p:cNvPr id="4" name="Text Placeholder 3">
            <a:extLst>
              <a:ext uri="{FF2B5EF4-FFF2-40B4-BE49-F238E27FC236}">
                <a16:creationId xmlns:a16="http://schemas.microsoft.com/office/drawing/2014/main" id="{8EDFB209-91A9-4CE0-BB2A-9EC883B6821F}"/>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834143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1118A-27B1-49F7-9788-BB5307511582}"/>
              </a:ext>
            </a:extLst>
          </p:cNvPr>
          <p:cNvSpPr>
            <a:spLocks noGrp="1"/>
          </p:cNvSpPr>
          <p:nvPr>
            <p:ph type="title"/>
          </p:nvPr>
        </p:nvSpPr>
        <p:spPr/>
        <p:txBody>
          <a:bodyPr/>
          <a:lstStyle/>
          <a:p>
            <a:r>
              <a:rPr lang="en-US"/>
              <a:t>Overall All Taggable Posts Table | All profiles - 25 of 25</a:t>
            </a:r>
          </a:p>
        </p:txBody>
      </p:sp>
      <p:graphicFrame>
        <p:nvGraphicFramePr>
          <p:cNvPr id="5" name="Table Placeholder 4">
            <a:extLst>
              <a:ext uri="{FF2B5EF4-FFF2-40B4-BE49-F238E27FC236}">
                <a16:creationId xmlns:a16="http://schemas.microsoft.com/office/drawing/2014/main" id="{8DBA2C98-E5AE-4D93-8633-596025600D7C}"/>
              </a:ext>
            </a:extLst>
          </p:cNvPr>
          <p:cNvGraphicFramePr>
            <a:graphicFrameLocks noGrp="1"/>
          </p:cNvGraphicFramePr>
          <p:nvPr>
            <p:ph type="tbl" sz="quarter" idx="13"/>
            <p:extLst>
              <p:ext uri="{D42A27DB-BD31-4B8C-83A1-F6EECF244321}">
                <p14:modId xmlns:p14="http://schemas.microsoft.com/office/powerpoint/2010/main" val="391533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36845068"/>
                    </a:ext>
                  </a:extLst>
                </a:gridCol>
                <a:gridCol w="2880360">
                  <a:extLst>
                    <a:ext uri="{9D8B030D-6E8A-4147-A177-3AD203B41FA5}">
                      <a16:colId xmlns:a16="http://schemas.microsoft.com/office/drawing/2014/main" val="2011545943"/>
                    </a:ext>
                  </a:extLst>
                </a:gridCol>
                <a:gridCol w="1728216">
                  <a:extLst>
                    <a:ext uri="{9D8B030D-6E8A-4147-A177-3AD203B41FA5}">
                      <a16:colId xmlns:a16="http://schemas.microsoft.com/office/drawing/2014/main" val="365364473"/>
                    </a:ext>
                  </a:extLst>
                </a:gridCol>
                <a:gridCol w="2551176">
                  <a:extLst>
                    <a:ext uri="{9D8B030D-6E8A-4147-A177-3AD203B41FA5}">
                      <a16:colId xmlns:a16="http://schemas.microsoft.com/office/drawing/2014/main" val="158034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62021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- 2025-03-23 21:54:53</a:t>
                      </a:r>
                      <a:r>
                        <a:rPr kumimoji="0" lang="en-US" sz="1000" b="0" i="0" u="none" strike="noStrike" kern="1200" cap="none" spc="0" normalizeH="0" baseline="0" noProof="0">
                          <a:ln>
                            <a:noFill/>
                          </a:ln>
                          <a:solidFill>
                            <a:prstClr val="black"/>
                          </a:solidFill>
                          <a:effectLst/>
                          <a:uLnTx/>
                          <a:uFillTx/>
                          <a:latin typeface="Calibri"/>
                          <a:ea typeface="+mn-ea"/>
                          <a:cs typeface="+mn-cs"/>
                        </a:rPr>
                        <a:t>
 „Your Craft, Our Passion“
At GROHE, we don’t just create products—we empower professionals. „Your Craft, Our Passion“ reflects our deep commitment to supporting installers with innovative solutions, expert training, and seamless services.
🔹 Fast &amp; reliable spare parts delivery
🔹 AI-driven product recognition for quick solutions
🔹 Comprehensive training &amp; loyalty programs
We’re shaping the future of the sanitary industry—one installation at a time. 👷‍♂️🔧 Join us in redefining excellence!
#YourCraftOurPassion #GROHEProfessional #EmpoweringInstallers #FutureOfPlumbing #ISH2025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2/m86/AQO9LybFTT-4Vc0arJQGKnZGZ6Tb1TqMrJIt7BFMmH2QWTp5C_FaVOofOTfrzfwpvPdqHPUVSF7iIztsHWMm9KJvOcaocBIiAv5s_tE.mp4?efg=eyJ2ZW5jb2RlX3RhZyI6InZ0c192b2RfdXJsZ2VuLmNsaXBzLnVua25vd24tQzMuNzIwLmRhc2hfYmFzZWxpbmVfMV92MSJ9&amp;_nc_ht=scontent-fra3-1.cdninstagram.com&amp;_nc_cat=100&amp;_nc_oc=AdlSmr26pGXuBO5yjFThVAPczx01TdZheA4iivBZW-d1iIJLR3iO5soE__7xEYms-7Y&amp;vs=962909599293571_2758883393&amp;_nc_vs=HBksFQIYUmlnX3hwdl9yZWVsc19wZXJtYW5lbnRfc3JfcHJvZC9FNjQ4NUVERTQ2NDI5NTBBQ0M2Mjk1M0U3MURGNzlCNl92aWRlb19kYXNoaW5pdC5tcDQVAALIAQAVAhg6cGFzc3Rocm91Z2hfZXZlcnN0b3JlL0dJSkg4aHdvdmIzYVlUUUVBTnNabWdveGNUWkxicV9FQUFBRhUCAsgBACgAGAAbAYgHdXNlX29pbAExFQAAJoiMxsqiydc%2FFQIoAkMzLBdAPrhR64UeuBgSZGFzaF9iYXNlbGluZV8xX3YxEQB1AAA%3D&amp;ccb=9-4&amp;oh=00_AYG16-sfgnoOLgV4hPzShsvHZoNLdfXkEhUTFK5Zzf8mCw&amp;oe=67E506BC&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Professional, ISH 2025</a:t>
                      </a:r>
                    </a:p>
                  </a:txBody>
                  <a:tcPr/>
                </a:tc>
                <a:extLst>
                  <a:ext uri="{0D108BD9-81ED-4DB2-BD59-A6C34878D82A}">
                    <a16:rowId xmlns:a16="http://schemas.microsoft.com/office/drawing/2014/main" val="2654035041"/>
                  </a:ext>
                </a:extLst>
              </a:tr>
            </a:tbl>
          </a:graphicData>
        </a:graphic>
      </p:graphicFrame>
      <p:sp>
        <p:nvSpPr>
          <p:cNvPr id="4" name="Text Placeholder 3">
            <a:extLst>
              <a:ext uri="{FF2B5EF4-FFF2-40B4-BE49-F238E27FC236}">
                <a16:creationId xmlns:a16="http://schemas.microsoft.com/office/drawing/2014/main" id="{CC29F981-446E-4A4B-A853-21E896E80A4A}"/>
              </a:ext>
            </a:extLst>
          </p:cNvPr>
          <p:cNvSpPr>
            <a:spLocks noGrp="1"/>
          </p:cNvSpPr>
          <p:nvPr>
            <p:ph type="body" sz="quarter" idx="14"/>
          </p:nvPr>
        </p:nvSpPr>
        <p:spPr/>
        <p:txBody>
          <a:bodyPr/>
          <a:lstStyle/>
          <a:p>
            <a:r>
              <a:rPr lang="en-US"/>
              <a:t>03/17/2025 - 03/25/2025</a:t>
            </a:r>
          </a:p>
        </p:txBody>
      </p:sp>
    </p:spTree>
    <p:extLst>
      <p:ext uri="{BB962C8B-B14F-4D97-AF65-F5344CB8AC3E}">
        <p14:creationId xmlns:p14="http://schemas.microsoft.com/office/powerpoint/2010/main" val="19581220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4901</Words>
  <Application>Microsoft Office PowerPoint</Application>
  <PresentationFormat>On-screen Show (4:3)</PresentationFormat>
  <Paragraphs>260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Overall All Taggable Posts Table | All profiles - 1 of 25</vt:lpstr>
      <vt:lpstr>Overall All Taggable Posts Table | All profiles - 2 of 25</vt:lpstr>
      <vt:lpstr>Overall All Taggable Posts Table | All profiles - 3 of 25</vt:lpstr>
      <vt:lpstr>Overall All Taggable Posts Table | All profiles - 4 of 25</vt:lpstr>
      <vt:lpstr>Overall All Taggable Posts Table | All profiles - 5 of 25</vt:lpstr>
      <vt:lpstr>Overall All Taggable Posts Table | All profiles - 6 of 25</vt:lpstr>
      <vt:lpstr>Overall All Taggable Posts Table | All profiles - 7 of 25</vt:lpstr>
      <vt:lpstr>Overall All Taggable Posts Table | All profiles - 8 of 25</vt:lpstr>
      <vt:lpstr>Overall All Taggable Posts Table | All profiles - 9 of 25</vt:lpstr>
      <vt:lpstr>Overall All Taggable Posts Table | All profiles - 10 of 25</vt:lpstr>
      <vt:lpstr>Overall All Taggable Posts Table | All profiles - 11 of 25</vt:lpstr>
      <vt:lpstr>Overall All Taggable Posts Table | All profiles - 12 of 25</vt:lpstr>
      <vt:lpstr>Overall All Taggable Posts Table | All profiles - 13 of 25</vt:lpstr>
      <vt:lpstr>Overall All Taggable Posts Table | All profiles - 14 of 25</vt:lpstr>
      <vt:lpstr>Overall All Taggable Posts Table | All profiles - 15 of 25</vt:lpstr>
      <vt:lpstr>Overall All Taggable Posts Table | All profiles - 16 of 25</vt:lpstr>
      <vt:lpstr>Overall All Taggable Posts Table | All profiles - 17 of 25</vt:lpstr>
      <vt:lpstr>Overall All Taggable Posts Table | All profiles - 18 of 25</vt:lpstr>
      <vt:lpstr>Overall All Taggable Posts Table | All profiles - 19 of 25</vt:lpstr>
      <vt:lpstr>Overall All Taggable Posts Table | All profiles - 20 of 25</vt:lpstr>
      <vt:lpstr>Overall All Taggable Posts Table | All profiles - 21 of 25</vt:lpstr>
      <vt:lpstr>Overall All Taggable Posts Table | All profiles - 22 of 25</vt:lpstr>
      <vt:lpstr>Overall All Taggable Posts Table | All profiles - 23 of 25</vt:lpstr>
      <vt:lpstr>Overall All Taggable Posts Table | All profiles - 24 of 25</vt:lpstr>
      <vt:lpstr>Overall All Taggable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Taggable Posts Table | All profiles - 1 of 25</dc:title>
  <dc:creator>Frederik Born</dc:creator>
  <cp:lastModifiedBy>Frederik Born</cp:lastModifiedBy>
  <cp:revision>1</cp:revision>
  <dcterms:created xsi:type="dcterms:W3CDTF">2025-03-26T09:57:37Z</dcterms:created>
  <dcterms:modified xsi:type="dcterms:W3CDTF">2025-03-26T09:59:50Z</dcterms:modified>
</cp:coreProperties>
</file>