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2" r:id="rId63"/>
    <p:sldId id="323" r:id="rId64"/>
    <p:sldId id="324" r:id="rId65"/>
    <p:sldId id="325"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370" r:id="rId108"/>
    <p:sldId id="371" r:id="rId109"/>
    <p:sldId id="372" r:id="rId110"/>
    <p:sldId id="373" r:id="rId111"/>
    <p:sldId id="374" r:id="rId112"/>
    <p:sldId id="375" r:id="rId113"/>
    <p:sldId id="376" r:id="rId114"/>
    <p:sldId id="377" r:id="rId115"/>
    <p:sldId id="378" r:id="rId116"/>
    <p:sldId id="379" r:id="rId117"/>
    <p:sldId id="380" r:id="rId118"/>
    <p:sldId id="381" r:id="rId119"/>
    <p:sldId id="382" r:id="rId120"/>
    <p:sldId id="383" r:id="rId121"/>
    <p:sldId id="384" r:id="rId122"/>
    <p:sldId id="385" r:id="rId123"/>
    <p:sldId id="386" r:id="rId124"/>
    <p:sldId id="387" r:id="rId125"/>
    <p:sldId id="388" r:id="rId126"/>
    <p:sldId id="389" r:id="rId127"/>
    <p:sldId id="390" r:id="rId128"/>
    <p:sldId id="391" r:id="rId129"/>
    <p:sldId id="392" r:id="rId130"/>
    <p:sldId id="393" r:id="rId131"/>
    <p:sldId id="395" r:id="rId132"/>
    <p:sldId id="396" r:id="rId133"/>
    <p:sldId id="397" r:id="rId134"/>
    <p:sldId id="399" r:id="rId135"/>
    <p:sldId id="400" r:id="rId136"/>
    <p:sldId id="401" r:id="rId137"/>
    <p:sldId id="403" r:id="rId138"/>
    <p:sldId id="404" r:id="rId139"/>
    <p:sldId id="405" r:id="rId140"/>
    <p:sldId id="406" r:id="rId141"/>
    <p:sldId id="407" r:id="rId142"/>
    <p:sldId id="408" r:id="rId143"/>
    <p:sldId id="409" r:id="rId144"/>
    <p:sldId id="411" r:id="rId145"/>
    <p:sldId id="412" r:id="rId146"/>
    <p:sldId id="413" r:id="rId147"/>
  </p:sldIdLst>
  <p:sldSz cx="9144000" cy="6858000" type="screen4x3"/>
  <p:notesSz cx="6858000" cy="9144000"/>
  <p:embeddedFontLst>
    <p:embeddedFont>
      <p:font typeface="Calibri" panose="020F0502020204030204" pitchFamily="34" charset="0"/>
      <p:regular r:id="rId148"/>
      <p:bold r:id="rId149"/>
      <p:italic r:id="rId150"/>
      <p:boldItalic r:id="rId1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font" Target="fonts/font3.fntdata"/><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font" Target="fonts/font1.fntdata"/><Relationship Id="rId15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FB Posts</c:v>
                </c:pt>
                <c:pt idx="1">
                  <c:v>FB Videos</c:v>
                </c:pt>
                <c:pt idx="2">
                  <c:v>IG Posts</c:v>
                </c:pt>
                <c:pt idx="3">
                  <c:v>IG Stories</c:v>
                </c:pt>
                <c:pt idx="4">
                  <c:v>LI Posts</c:v>
                </c:pt>
                <c:pt idx="5">
                  <c:v>TW Tweets</c:v>
                </c:pt>
                <c:pt idx="6">
                  <c:v>YT Videos</c:v>
                </c:pt>
              </c:strCache>
            </c:strRef>
          </c:cat>
          <c:val>
            <c:numRef>
              <c:f>Sheet1!$A$2:$G$2</c:f>
              <c:numCache>
                <c:formatCode>General</c:formatCode>
                <c:ptCount val="7"/>
                <c:pt idx="0">
                  <c:v>292</c:v>
                </c:pt>
                <c:pt idx="1">
                  <c:v>271</c:v>
                </c:pt>
                <c:pt idx="2">
                  <c:v>234</c:v>
                </c:pt>
                <c:pt idx="3">
                  <c:v>114</c:v>
                </c:pt>
                <c:pt idx="4">
                  <c:v>24</c:v>
                </c:pt>
                <c:pt idx="5">
                  <c:v>36</c:v>
                </c:pt>
                <c:pt idx="6">
                  <c:v>2</c:v>
                </c:pt>
              </c:numCache>
            </c:numRef>
          </c:val>
          <c:extLst>
            <c:ext xmlns:c16="http://schemas.microsoft.com/office/drawing/2014/chart" uri="{C3380CC4-5D6E-409C-BE32-E72D297353CC}">
              <c16:uniqueId val="{00000000-165E-42B3-89BC-2099EC1557D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4E1A-BDA1-4F66-8459-1DF28BC2FA0B}"/>
              </a:ext>
            </a:extLst>
          </p:cNvPr>
          <p:cNvSpPr>
            <a:spLocks noGrp="1"/>
          </p:cNvSpPr>
          <p:nvPr>
            <p:ph type="ctrTitle"/>
          </p:nvPr>
        </p:nvSpPr>
        <p:spPr/>
        <p:txBody>
          <a:bodyPr/>
          <a:lstStyle/>
          <a:p>
            <a:r>
              <a:rPr lang="en-US"/>
              <a:t>Grohe X - Campaign Analysis  -2023 NEU</a:t>
            </a:r>
          </a:p>
        </p:txBody>
      </p:sp>
      <p:sp>
        <p:nvSpPr>
          <p:cNvPr id="3" name="Subtitle 2">
            <a:extLst>
              <a:ext uri="{FF2B5EF4-FFF2-40B4-BE49-F238E27FC236}">
                <a16:creationId xmlns:a16="http://schemas.microsoft.com/office/drawing/2014/main" id="{0293B9D6-E413-4917-B27A-C3B0A6BC4778}"/>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23115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F11E-078E-4A90-B93F-C052732666C8}"/>
              </a:ext>
            </a:extLst>
          </p:cNvPr>
          <p:cNvSpPr>
            <a:spLocks noGrp="1"/>
          </p:cNvSpPr>
          <p:nvPr>
            <p:ph type="title"/>
          </p:nvPr>
        </p:nvSpPr>
        <p:spPr/>
        <p:txBody>
          <a:bodyPr/>
          <a:lstStyle/>
          <a:p>
            <a:r>
              <a:rPr lang="en-US"/>
              <a:t>Overall Custom Overall Tag Performance | All profiles</a:t>
            </a:r>
          </a:p>
        </p:txBody>
      </p:sp>
      <p:graphicFrame>
        <p:nvGraphicFramePr>
          <p:cNvPr id="5" name="Table Placeholder 4">
            <a:extLst>
              <a:ext uri="{FF2B5EF4-FFF2-40B4-BE49-F238E27FC236}">
                <a16:creationId xmlns:a16="http://schemas.microsoft.com/office/drawing/2014/main" id="{AE322DE0-AF1F-4D44-9DAB-DFA48F4C14FB}"/>
              </a:ext>
            </a:extLst>
          </p:cNvPr>
          <p:cNvGraphicFramePr>
            <a:graphicFrameLocks noGrp="1"/>
          </p:cNvGraphicFramePr>
          <p:nvPr>
            <p:ph type="tbl" sz="quarter" idx="13"/>
            <p:extLst>
              <p:ext uri="{D42A27DB-BD31-4B8C-83A1-F6EECF244321}">
                <p14:modId xmlns:p14="http://schemas.microsoft.com/office/powerpoint/2010/main" val="192514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15449369"/>
                    </a:ext>
                  </a:extLst>
                </a:gridCol>
                <a:gridCol w="576072">
                  <a:extLst>
                    <a:ext uri="{9D8B030D-6E8A-4147-A177-3AD203B41FA5}">
                      <a16:colId xmlns:a16="http://schemas.microsoft.com/office/drawing/2014/main" val="160552436"/>
                    </a:ext>
                  </a:extLst>
                </a:gridCol>
                <a:gridCol w="576072">
                  <a:extLst>
                    <a:ext uri="{9D8B030D-6E8A-4147-A177-3AD203B41FA5}">
                      <a16:colId xmlns:a16="http://schemas.microsoft.com/office/drawing/2014/main" val="2752523953"/>
                    </a:ext>
                  </a:extLst>
                </a:gridCol>
                <a:gridCol w="576072">
                  <a:extLst>
                    <a:ext uri="{9D8B030D-6E8A-4147-A177-3AD203B41FA5}">
                      <a16:colId xmlns:a16="http://schemas.microsoft.com/office/drawing/2014/main" val="803135188"/>
                    </a:ext>
                  </a:extLst>
                </a:gridCol>
                <a:gridCol w="576072">
                  <a:extLst>
                    <a:ext uri="{9D8B030D-6E8A-4147-A177-3AD203B41FA5}">
                      <a16:colId xmlns:a16="http://schemas.microsoft.com/office/drawing/2014/main" val="953226127"/>
                    </a:ext>
                  </a:extLst>
                </a:gridCol>
                <a:gridCol w="576072">
                  <a:extLst>
                    <a:ext uri="{9D8B030D-6E8A-4147-A177-3AD203B41FA5}">
                      <a16:colId xmlns:a16="http://schemas.microsoft.com/office/drawing/2014/main" val="2121829420"/>
                    </a:ext>
                  </a:extLst>
                </a:gridCol>
                <a:gridCol w="576072">
                  <a:extLst>
                    <a:ext uri="{9D8B030D-6E8A-4147-A177-3AD203B41FA5}">
                      <a16:colId xmlns:a16="http://schemas.microsoft.com/office/drawing/2014/main" val="150163680"/>
                    </a:ext>
                  </a:extLst>
                </a:gridCol>
                <a:gridCol w="576072">
                  <a:extLst>
                    <a:ext uri="{9D8B030D-6E8A-4147-A177-3AD203B41FA5}">
                      <a16:colId xmlns:a16="http://schemas.microsoft.com/office/drawing/2014/main" val="1264890449"/>
                    </a:ext>
                  </a:extLst>
                </a:gridCol>
                <a:gridCol w="576072">
                  <a:extLst>
                    <a:ext uri="{9D8B030D-6E8A-4147-A177-3AD203B41FA5}">
                      <a16:colId xmlns:a16="http://schemas.microsoft.com/office/drawing/2014/main" val="1469168573"/>
                    </a:ext>
                  </a:extLst>
                </a:gridCol>
                <a:gridCol w="576072">
                  <a:extLst>
                    <a:ext uri="{9D8B030D-6E8A-4147-A177-3AD203B41FA5}">
                      <a16:colId xmlns:a16="http://schemas.microsoft.com/office/drawing/2014/main" val="859770239"/>
                    </a:ext>
                  </a:extLst>
                </a:gridCol>
                <a:gridCol w="576072">
                  <a:extLst>
                    <a:ext uri="{9D8B030D-6E8A-4147-A177-3AD203B41FA5}">
                      <a16:colId xmlns:a16="http://schemas.microsoft.com/office/drawing/2014/main" val="3042386235"/>
                    </a:ext>
                  </a:extLst>
                </a:gridCol>
                <a:gridCol w="576072">
                  <a:extLst>
                    <a:ext uri="{9D8B030D-6E8A-4147-A177-3AD203B41FA5}">
                      <a16:colId xmlns:a16="http://schemas.microsoft.com/office/drawing/2014/main" val="52283096"/>
                    </a:ext>
                  </a:extLst>
                </a:gridCol>
                <a:gridCol w="576072">
                  <a:extLst>
                    <a:ext uri="{9D8B030D-6E8A-4147-A177-3AD203B41FA5}">
                      <a16:colId xmlns:a16="http://schemas.microsoft.com/office/drawing/2014/main" val="223185073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Link Clicks (Total)</a:t>
                      </a:r>
                    </a:p>
                  </a:txBody>
                  <a:tcPr/>
                </a:tc>
                <a:tc>
                  <a:txBody>
                    <a:bodyPr/>
                    <a:lstStyle/>
                    <a:p>
                      <a:r>
                        <a:rPr lang="en-US" sz="1000"/>
                        <a:t>Reach (Avg.)</a:t>
                      </a:r>
                    </a:p>
                  </a:txBody>
                  <a:tcPr/>
                </a:tc>
                <a:extLst>
                  <a:ext uri="{0D108BD9-81ED-4DB2-BD59-A6C34878D82A}">
                    <a16:rowId xmlns:a16="http://schemas.microsoft.com/office/drawing/2014/main" val="270335339"/>
                  </a:ext>
                </a:extLst>
              </a:tr>
              <a:tr h="370840">
                <a:tc>
                  <a:txBody>
                    <a:bodyPr/>
                    <a:lstStyle/>
                    <a:p>
                      <a:r>
                        <a:rPr lang="en-US" sz="1000"/>
                        <a:t>Grohe X</a:t>
                      </a:r>
                    </a:p>
                  </a:txBody>
                  <a:tcPr/>
                </a:tc>
                <a:tc>
                  <a:txBody>
                    <a:bodyPr/>
                    <a:lstStyle/>
                    <a:p>
                      <a:r>
                        <a:rPr lang="en-US" sz="1000"/>
                        <a:t>2</a:t>
                      </a:r>
                    </a:p>
                  </a:txBody>
                  <a:tcPr/>
                </a:tc>
                <a:tc>
                  <a:txBody>
                    <a:bodyPr/>
                    <a:lstStyle/>
                    <a:p>
                      <a:r>
                        <a:rPr lang="en-US" sz="1000"/>
                        <a:t>18</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0 %</a:t>
                      </a:r>
                    </a:p>
                  </a:txBody>
                  <a:tcPr/>
                </a:tc>
                <a:tc>
                  <a:txBody>
                    <a:bodyPr/>
                    <a:lstStyle/>
                    <a:p>
                      <a:r>
                        <a:rPr lang="en-US" sz="1000"/>
                        <a:t>413</a:t>
                      </a:r>
                    </a:p>
                  </a:txBody>
                  <a:tcPr/>
                </a:tc>
                <a:tc>
                  <a:txBody>
                    <a:bodyPr/>
                    <a:lstStyle/>
                    <a:p>
                      <a:r>
                        <a:rPr lang="en-US" sz="1000"/>
                        <a:t>206.5</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493537672"/>
                  </a:ext>
                </a:extLst>
              </a:tr>
              <a:tr h="370840">
                <a:tc>
                  <a:txBody>
                    <a:bodyPr/>
                    <a:lstStyle/>
                    <a:p>
                      <a:r>
                        <a:rPr lang="en-US" sz="1000"/>
                        <a:t>GROHEXSummit</a:t>
                      </a:r>
                    </a:p>
                  </a:txBody>
                  <a:tcPr/>
                </a:tc>
                <a:tc>
                  <a:txBody>
                    <a:bodyPr/>
                    <a:lstStyle/>
                    <a:p>
                      <a:r>
                        <a:rPr lang="en-US" sz="1000"/>
                        <a:t>567</a:t>
                      </a:r>
                    </a:p>
                  </a:txBody>
                  <a:tcPr/>
                </a:tc>
                <a:tc>
                  <a:txBody>
                    <a:bodyPr/>
                    <a:lstStyle/>
                    <a:p>
                      <a:r>
                        <a:rPr lang="en-US" sz="1000"/>
                        <a:t>9136</a:t>
                      </a:r>
                    </a:p>
                  </a:txBody>
                  <a:tcPr/>
                </a:tc>
                <a:tc>
                  <a:txBody>
                    <a:bodyPr/>
                    <a:lstStyle/>
                    <a:p>
                      <a:r>
                        <a:rPr lang="en-US" sz="1000"/>
                        <a:t>29.138876052352</a:t>
                      </a:r>
                    </a:p>
                  </a:txBody>
                  <a:tcPr/>
                </a:tc>
                <a:tc>
                  <a:txBody>
                    <a:bodyPr/>
                    <a:lstStyle/>
                    <a:p>
                      <a:r>
                        <a:rPr lang="en-US" sz="1000"/>
                        <a:t>295</a:t>
                      </a:r>
                    </a:p>
                  </a:txBody>
                  <a:tcPr/>
                </a:tc>
                <a:tc>
                  <a:txBody>
                    <a:bodyPr/>
                    <a:lstStyle/>
                    <a:p>
                      <a:r>
                        <a:rPr lang="en-US" sz="1000"/>
                        <a:t>0.4202134152029</a:t>
                      </a:r>
                    </a:p>
                  </a:txBody>
                  <a:tcPr/>
                </a:tc>
                <a:tc>
                  <a:txBody>
                    <a:bodyPr/>
                    <a:lstStyle/>
                    <a:p>
                      <a:r>
                        <a:rPr lang="en-US" sz="1000"/>
                        <a:t>559</a:t>
                      </a:r>
                    </a:p>
                  </a:txBody>
                  <a:tcPr/>
                </a:tc>
                <a:tc>
                  <a:txBody>
                    <a:bodyPr/>
                    <a:lstStyle/>
                    <a:p>
                      <a:r>
                        <a:rPr lang="en-US" sz="1000"/>
                        <a:t>4.7107493950393</a:t>
                      </a:r>
                    </a:p>
                  </a:txBody>
                  <a:tcPr/>
                </a:tc>
                <a:tc>
                  <a:txBody>
                    <a:bodyPr/>
                    <a:lstStyle/>
                    <a:p>
                      <a:r>
                        <a:rPr lang="en-US" sz="1000"/>
                        <a:t>2.1603726198341 %</a:t>
                      </a:r>
                    </a:p>
                  </a:txBody>
                  <a:tcPr/>
                </a:tc>
                <a:tc>
                  <a:txBody>
                    <a:bodyPr/>
                    <a:lstStyle/>
                    <a:p>
                      <a:r>
                        <a:rPr lang="en-US" sz="1000"/>
                        <a:t>4365403</a:t>
                      </a:r>
                    </a:p>
                  </a:txBody>
                  <a:tcPr/>
                </a:tc>
                <a:tc>
                  <a:txBody>
                    <a:bodyPr/>
                    <a:lstStyle/>
                    <a:p>
                      <a:r>
                        <a:rPr lang="en-US" sz="1000"/>
                        <a:t>3595.1346777163</a:t>
                      </a:r>
                    </a:p>
                  </a:txBody>
                  <a:tcPr/>
                </a:tc>
                <a:tc>
                  <a:txBody>
                    <a:bodyPr/>
                    <a:lstStyle/>
                    <a:p>
                      <a:r>
                        <a:rPr lang="en-US" sz="1000"/>
                        <a:t>55930</a:t>
                      </a:r>
                    </a:p>
                  </a:txBody>
                  <a:tcPr/>
                </a:tc>
                <a:tc>
                  <a:txBody>
                    <a:bodyPr/>
                    <a:lstStyle/>
                    <a:p>
                      <a:r>
                        <a:rPr lang="en-US" sz="1000"/>
                        <a:t>5370.120188364</a:t>
                      </a:r>
                    </a:p>
                  </a:txBody>
                  <a:tcPr/>
                </a:tc>
                <a:extLst>
                  <a:ext uri="{0D108BD9-81ED-4DB2-BD59-A6C34878D82A}">
                    <a16:rowId xmlns:a16="http://schemas.microsoft.com/office/drawing/2014/main" val="1419575209"/>
                  </a:ext>
                </a:extLst>
              </a:tr>
            </a:tbl>
          </a:graphicData>
        </a:graphic>
      </p:graphicFrame>
      <p:sp>
        <p:nvSpPr>
          <p:cNvPr id="4" name="Text Placeholder 3">
            <a:extLst>
              <a:ext uri="{FF2B5EF4-FFF2-40B4-BE49-F238E27FC236}">
                <a16:creationId xmlns:a16="http://schemas.microsoft.com/office/drawing/2014/main" id="{AA7B9B78-81C5-4E94-B37E-BC04AAC5DF5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081904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EA03-8FE2-4072-B912-CA5423B187DB}"/>
              </a:ext>
            </a:extLst>
          </p:cNvPr>
          <p:cNvSpPr>
            <a:spLocks noGrp="1"/>
          </p:cNvSpPr>
          <p:nvPr>
            <p:ph type="title"/>
          </p:nvPr>
        </p:nvSpPr>
        <p:spPr/>
        <p:txBody>
          <a:bodyPr/>
          <a:lstStyle/>
          <a:p>
            <a:r>
              <a:rPr lang="en-US"/>
              <a:t>Overall Posts Distribution | All profiles</a:t>
            </a:r>
          </a:p>
        </p:txBody>
      </p:sp>
      <p:graphicFrame>
        <p:nvGraphicFramePr>
          <p:cNvPr id="6" name="Chart Placeholder 5">
            <a:extLst>
              <a:ext uri="{FF2B5EF4-FFF2-40B4-BE49-F238E27FC236}">
                <a16:creationId xmlns:a16="http://schemas.microsoft.com/office/drawing/2014/main" id="{E9681A25-3A46-4388-86EC-C69D30173159}"/>
              </a:ext>
            </a:extLst>
          </p:cNvPr>
          <p:cNvGraphicFramePr>
            <a:graphicFrameLocks noGrp="1"/>
          </p:cNvGraphicFramePr>
          <p:nvPr>
            <p:ph type="chart" sz="quarter" idx="13"/>
            <p:extLst>
              <p:ext uri="{D42A27DB-BD31-4B8C-83A1-F6EECF244321}">
                <p14:modId xmlns:p14="http://schemas.microsoft.com/office/powerpoint/2010/main" val="3259330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599F2-4F3D-4122-86EA-8A910DED4D63}"/>
              </a:ext>
            </a:extLst>
          </p:cNvPr>
          <p:cNvSpPr>
            <a:spLocks noGrp="1"/>
          </p:cNvSpPr>
          <p:nvPr>
            <p:ph type="body" sz="quarter" idx="14"/>
          </p:nvPr>
        </p:nvSpPr>
        <p:spPr/>
        <p:txBody>
          <a:bodyPr/>
          <a:lstStyle/>
          <a:p>
            <a:r>
              <a:rPr lang="en-US"/>
              <a:t>01/01/2021 - 05/01/2023</a:t>
            </a:r>
          </a:p>
        </p:txBody>
      </p:sp>
      <p:sp>
        <p:nvSpPr>
          <p:cNvPr id="5" name="Footer Placeholder 4">
            <a:extLst>
              <a:ext uri="{FF2B5EF4-FFF2-40B4-BE49-F238E27FC236}">
                <a16:creationId xmlns:a16="http://schemas.microsoft.com/office/drawing/2014/main" id="{389D5CAC-CA99-4EE7-80F1-65C19A7AD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011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C4E66-732E-45E8-8094-DEA50F497965}"/>
              </a:ext>
            </a:extLst>
          </p:cNvPr>
          <p:cNvSpPr>
            <a:spLocks noGrp="1"/>
          </p:cNvSpPr>
          <p:nvPr>
            <p:ph type="title"/>
          </p:nvPr>
        </p:nvSpPr>
        <p:spPr/>
        <p:txBody>
          <a:bodyPr/>
          <a:lstStyle/>
          <a:p>
            <a:r>
              <a:rPr lang="en-US"/>
              <a:t>Overall Custom Tag Performance | All profiles - 1 of 3</a:t>
            </a:r>
          </a:p>
        </p:txBody>
      </p:sp>
      <p:graphicFrame>
        <p:nvGraphicFramePr>
          <p:cNvPr id="5" name="Table Placeholder 4">
            <a:extLst>
              <a:ext uri="{FF2B5EF4-FFF2-40B4-BE49-F238E27FC236}">
                <a16:creationId xmlns:a16="http://schemas.microsoft.com/office/drawing/2014/main" id="{A12A074C-F991-4BA8-B93E-38166A32F759}"/>
              </a:ext>
            </a:extLst>
          </p:cNvPr>
          <p:cNvGraphicFramePr>
            <a:graphicFrameLocks noGrp="1"/>
          </p:cNvGraphicFramePr>
          <p:nvPr>
            <p:ph type="tbl" sz="quarter" idx="13"/>
            <p:extLst>
              <p:ext uri="{D42A27DB-BD31-4B8C-83A1-F6EECF244321}">
                <p14:modId xmlns:p14="http://schemas.microsoft.com/office/powerpoint/2010/main" val="280701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04107959"/>
                    </a:ext>
                  </a:extLst>
                </a:gridCol>
                <a:gridCol w="576072">
                  <a:extLst>
                    <a:ext uri="{9D8B030D-6E8A-4147-A177-3AD203B41FA5}">
                      <a16:colId xmlns:a16="http://schemas.microsoft.com/office/drawing/2014/main" val="190658671"/>
                    </a:ext>
                  </a:extLst>
                </a:gridCol>
                <a:gridCol w="576072">
                  <a:extLst>
                    <a:ext uri="{9D8B030D-6E8A-4147-A177-3AD203B41FA5}">
                      <a16:colId xmlns:a16="http://schemas.microsoft.com/office/drawing/2014/main" val="1420138069"/>
                    </a:ext>
                  </a:extLst>
                </a:gridCol>
                <a:gridCol w="576072">
                  <a:extLst>
                    <a:ext uri="{9D8B030D-6E8A-4147-A177-3AD203B41FA5}">
                      <a16:colId xmlns:a16="http://schemas.microsoft.com/office/drawing/2014/main" val="1968792408"/>
                    </a:ext>
                  </a:extLst>
                </a:gridCol>
                <a:gridCol w="576072">
                  <a:extLst>
                    <a:ext uri="{9D8B030D-6E8A-4147-A177-3AD203B41FA5}">
                      <a16:colId xmlns:a16="http://schemas.microsoft.com/office/drawing/2014/main" val="2839711797"/>
                    </a:ext>
                  </a:extLst>
                </a:gridCol>
                <a:gridCol w="576072">
                  <a:extLst>
                    <a:ext uri="{9D8B030D-6E8A-4147-A177-3AD203B41FA5}">
                      <a16:colId xmlns:a16="http://schemas.microsoft.com/office/drawing/2014/main" val="4101240570"/>
                    </a:ext>
                  </a:extLst>
                </a:gridCol>
                <a:gridCol w="576072">
                  <a:extLst>
                    <a:ext uri="{9D8B030D-6E8A-4147-A177-3AD203B41FA5}">
                      <a16:colId xmlns:a16="http://schemas.microsoft.com/office/drawing/2014/main" val="3549505040"/>
                    </a:ext>
                  </a:extLst>
                </a:gridCol>
                <a:gridCol w="576072">
                  <a:extLst>
                    <a:ext uri="{9D8B030D-6E8A-4147-A177-3AD203B41FA5}">
                      <a16:colId xmlns:a16="http://schemas.microsoft.com/office/drawing/2014/main" val="4168826639"/>
                    </a:ext>
                  </a:extLst>
                </a:gridCol>
                <a:gridCol w="576072">
                  <a:extLst>
                    <a:ext uri="{9D8B030D-6E8A-4147-A177-3AD203B41FA5}">
                      <a16:colId xmlns:a16="http://schemas.microsoft.com/office/drawing/2014/main" val="2411123628"/>
                    </a:ext>
                  </a:extLst>
                </a:gridCol>
                <a:gridCol w="576072">
                  <a:extLst>
                    <a:ext uri="{9D8B030D-6E8A-4147-A177-3AD203B41FA5}">
                      <a16:colId xmlns:a16="http://schemas.microsoft.com/office/drawing/2014/main" val="1432788753"/>
                    </a:ext>
                  </a:extLst>
                </a:gridCol>
                <a:gridCol w="576072">
                  <a:extLst>
                    <a:ext uri="{9D8B030D-6E8A-4147-A177-3AD203B41FA5}">
                      <a16:colId xmlns:a16="http://schemas.microsoft.com/office/drawing/2014/main" val="2572631353"/>
                    </a:ext>
                  </a:extLst>
                </a:gridCol>
                <a:gridCol w="576072">
                  <a:extLst>
                    <a:ext uri="{9D8B030D-6E8A-4147-A177-3AD203B41FA5}">
                      <a16:colId xmlns:a16="http://schemas.microsoft.com/office/drawing/2014/main" val="1535568463"/>
                    </a:ext>
                  </a:extLst>
                </a:gridCol>
                <a:gridCol w="576072">
                  <a:extLst>
                    <a:ext uri="{9D8B030D-6E8A-4147-A177-3AD203B41FA5}">
                      <a16:colId xmlns:a16="http://schemas.microsoft.com/office/drawing/2014/main" val="2041321294"/>
                    </a:ext>
                  </a:extLst>
                </a:gridCol>
                <a:gridCol w="576072">
                  <a:extLst>
                    <a:ext uri="{9D8B030D-6E8A-4147-A177-3AD203B41FA5}">
                      <a16:colId xmlns:a16="http://schemas.microsoft.com/office/drawing/2014/main" val="2620504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112446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Blue Pure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21377</a:t>
                      </a:r>
                    </a:p>
                  </a:txBody>
                  <a:tcPr/>
                </a:tc>
                <a:extLst>
                  <a:ext uri="{0D108BD9-81ED-4DB2-BD59-A6C34878D82A}">
                    <a16:rowId xmlns:a16="http://schemas.microsoft.com/office/drawing/2014/main" val="413608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extLst>
                  <a:ext uri="{0D108BD9-81ED-4DB2-BD59-A6C34878D82A}">
                    <a16:rowId xmlns:a16="http://schemas.microsoft.com/office/drawing/2014/main" val="398331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5.2206896551724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0.28965517241379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0.42413793103448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14387.468965517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10006.006896552</a:t>
                      </a:r>
                    </a:p>
                  </a:txBody>
                  <a:tcPr/>
                </a:tc>
                <a:extLst>
                  <a:ext uri="{0D108BD9-81ED-4DB2-BD59-A6C34878D82A}">
                    <a16:rowId xmlns:a16="http://schemas.microsoft.com/office/drawing/2014/main" val="48815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5.2554112554113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0.30735930735931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0.38095238095238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15861.887445887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11161.653679654</a:t>
                      </a:r>
                    </a:p>
                  </a:txBody>
                  <a:tcPr/>
                </a:tc>
                <a:extLst>
                  <a:ext uri="{0D108BD9-81ED-4DB2-BD59-A6C34878D82A}">
                    <a16:rowId xmlns:a16="http://schemas.microsoft.com/office/drawing/2014/main" val="162937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Inst.Story #waterfootprint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extLst>
                  <a:ext uri="{0D108BD9-81ED-4DB2-BD59-A6C34878D82A}">
                    <a16:rowId xmlns:a16="http://schemas.microsoft.com/office/drawing/2014/main" val="406141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30640.5</a:t>
                      </a:r>
                    </a:p>
                  </a:txBody>
                  <a:tcPr/>
                </a:tc>
                <a:extLst>
                  <a:ext uri="{0D108BD9-81ED-4DB2-BD59-A6C34878D82A}">
                    <a16:rowId xmlns:a16="http://schemas.microsoft.com/office/drawing/2014/main" val="2603113967"/>
                  </a:ext>
                </a:extLst>
              </a:tr>
            </a:tbl>
          </a:graphicData>
        </a:graphic>
      </p:graphicFrame>
      <p:sp>
        <p:nvSpPr>
          <p:cNvPr id="4" name="Text Placeholder 3">
            <a:extLst>
              <a:ext uri="{FF2B5EF4-FFF2-40B4-BE49-F238E27FC236}">
                <a16:creationId xmlns:a16="http://schemas.microsoft.com/office/drawing/2014/main" id="{C8631373-DB4A-4845-B71B-837F9F189E4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117005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F457-4BA0-4D98-8F8B-827A460115AD}"/>
              </a:ext>
            </a:extLst>
          </p:cNvPr>
          <p:cNvSpPr>
            <a:spLocks noGrp="1"/>
          </p:cNvSpPr>
          <p:nvPr>
            <p:ph type="title"/>
          </p:nvPr>
        </p:nvSpPr>
        <p:spPr/>
        <p:txBody>
          <a:bodyPr/>
          <a:lstStyle/>
          <a:p>
            <a:r>
              <a:rPr lang="en-US"/>
              <a:t>Overall Custom Tag Performance | All profiles - 2 of 3</a:t>
            </a:r>
          </a:p>
        </p:txBody>
      </p:sp>
      <p:graphicFrame>
        <p:nvGraphicFramePr>
          <p:cNvPr id="5" name="Table Placeholder 4">
            <a:extLst>
              <a:ext uri="{FF2B5EF4-FFF2-40B4-BE49-F238E27FC236}">
                <a16:creationId xmlns:a16="http://schemas.microsoft.com/office/drawing/2014/main" id="{3A1A55FB-BE0F-433B-A371-E79E15E4D35F}"/>
              </a:ext>
            </a:extLst>
          </p:cNvPr>
          <p:cNvGraphicFramePr>
            <a:graphicFrameLocks noGrp="1"/>
          </p:cNvGraphicFramePr>
          <p:nvPr>
            <p:ph type="tbl" sz="quarter" idx="13"/>
            <p:extLst>
              <p:ext uri="{D42A27DB-BD31-4B8C-83A1-F6EECF244321}">
                <p14:modId xmlns:p14="http://schemas.microsoft.com/office/powerpoint/2010/main" val="276009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32296532"/>
                    </a:ext>
                  </a:extLst>
                </a:gridCol>
                <a:gridCol w="576072">
                  <a:extLst>
                    <a:ext uri="{9D8B030D-6E8A-4147-A177-3AD203B41FA5}">
                      <a16:colId xmlns:a16="http://schemas.microsoft.com/office/drawing/2014/main" val="3290191275"/>
                    </a:ext>
                  </a:extLst>
                </a:gridCol>
                <a:gridCol w="576072">
                  <a:extLst>
                    <a:ext uri="{9D8B030D-6E8A-4147-A177-3AD203B41FA5}">
                      <a16:colId xmlns:a16="http://schemas.microsoft.com/office/drawing/2014/main" val="481657302"/>
                    </a:ext>
                  </a:extLst>
                </a:gridCol>
                <a:gridCol w="576072">
                  <a:extLst>
                    <a:ext uri="{9D8B030D-6E8A-4147-A177-3AD203B41FA5}">
                      <a16:colId xmlns:a16="http://schemas.microsoft.com/office/drawing/2014/main" val="3932888783"/>
                    </a:ext>
                  </a:extLst>
                </a:gridCol>
                <a:gridCol w="576072">
                  <a:extLst>
                    <a:ext uri="{9D8B030D-6E8A-4147-A177-3AD203B41FA5}">
                      <a16:colId xmlns:a16="http://schemas.microsoft.com/office/drawing/2014/main" val="1980005986"/>
                    </a:ext>
                  </a:extLst>
                </a:gridCol>
                <a:gridCol w="576072">
                  <a:extLst>
                    <a:ext uri="{9D8B030D-6E8A-4147-A177-3AD203B41FA5}">
                      <a16:colId xmlns:a16="http://schemas.microsoft.com/office/drawing/2014/main" val="417740011"/>
                    </a:ext>
                  </a:extLst>
                </a:gridCol>
                <a:gridCol w="576072">
                  <a:extLst>
                    <a:ext uri="{9D8B030D-6E8A-4147-A177-3AD203B41FA5}">
                      <a16:colId xmlns:a16="http://schemas.microsoft.com/office/drawing/2014/main" val="2348822019"/>
                    </a:ext>
                  </a:extLst>
                </a:gridCol>
                <a:gridCol w="576072">
                  <a:extLst>
                    <a:ext uri="{9D8B030D-6E8A-4147-A177-3AD203B41FA5}">
                      <a16:colId xmlns:a16="http://schemas.microsoft.com/office/drawing/2014/main" val="206797720"/>
                    </a:ext>
                  </a:extLst>
                </a:gridCol>
                <a:gridCol w="576072">
                  <a:extLst>
                    <a:ext uri="{9D8B030D-6E8A-4147-A177-3AD203B41FA5}">
                      <a16:colId xmlns:a16="http://schemas.microsoft.com/office/drawing/2014/main" val="3768482189"/>
                    </a:ext>
                  </a:extLst>
                </a:gridCol>
                <a:gridCol w="576072">
                  <a:extLst>
                    <a:ext uri="{9D8B030D-6E8A-4147-A177-3AD203B41FA5}">
                      <a16:colId xmlns:a16="http://schemas.microsoft.com/office/drawing/2014/main" val="966855916"/>
                    </a:ext>
                  </a:extLst>
                </a:gridCol>
                <a:gridCol w="576072">
                  <a:extLst>
                    <a:ext uri="{9D8B030D-6E8A-4147-A177-3AD203B41FA5}">
                      <a16:colId xmlns:a16="http://schemas.microsoft.com/office/drawing/2014/main" val="1098726726"/>
                    </a:ext>
                  </a:extLst>
                </a:gridCol>
                <a:gridCol w="576072">
                  <a:extLst>
                    <a:ext uri="{9D8B030D-6E8A-4147-A177-3AD203B41FA5}">
                      <a16:colId xmlns:a16="http://schemas.microsoft.com/office/drawing/2014/main" val="1570754233"/>
                    </a:ext>
                  </a:extLst>
                </a:gridCol>
                <a:gridCol w="576072">
                  <a:extLst>
                    <a:ext uri="{9D8B030D-6E8A-4147-A177-3AD203B41FA5}">
                      <a16:colId xmlns:a16="http://schemas.microsoft.com/office/drawing/2014/main" val="41473140"/>
                    </a:ext>
                  </a:extLst>
                </a:gridCol>
                <a:gridCol w="576072">
                  <a:extLst>
                    <a:ext uri="{9D8B030D-6E8A-4147-A177-3AD203B41FA5}">
                      <a16:colId xmlns:a16="http://schemas.microsoft.com/office/drawing/2014/main" val="100898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299653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Feed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3430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Feed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2976</a:t>
                      </a:r>
                    </a:p>
                  </a:txBody>
                  <a:tcPr/>
                </a:tc>
                <a:extLst>
                  <a:ext uri="{0D108BD9-81ED-4DB2-BD59-A6C34878D82A}">
                    <a16:rowId xmlns:a16="http://schemas.microsoft.com/office/drawing/2014/main" val="297602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Feed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18.665198237885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0.81057268722467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157.81497797357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734.23348017621</a:t>
                      </a:r>
                    </a:p>
                  </a:txBody>
                  <a:tcPr/>
                </a:tc>
                <a:extLst>
                  <a:ext uri="{0D108BD9-81ED-4DB2-BD59-A6C34878D82A}">
                    <a16:rowId xmlns:a16="http://schemas.microsoft.com/office/drawing/2014/main" val="259453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Feed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18.225490196078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0.44117647058824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761.26470588235</a:t>
                      </a:r>
                    </a:p>
                  </a:txBody>
                  <a:tcPr/>
                </a:tc>
                <a:extLst>
                  <a:ext uri="{0D108BD9-81ED-4DB2-BD59-A6C34878D82A}">
                    <a16:rowId xmlns:a16="http://schemas.microsoft.com/office/drawing/2014/main" val="399247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Feed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Inst.Story #waterfootprint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813.96363636364</a:t>
                      </a:r>
                    </a:p>
                  </a:txBody>
                  <a:tcPr/>
                </a:tc>
                <a:extLst>
                  <a:ext uri="{0D108BD9-81ED-4DB2-BD59-A6C34878D82A}">
                    <a16:rowId xmlns:a16="http://schemas.microsoft.com/office/drawing/2014/main" val="106307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Own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7112047"/>
                  </a:ext>
                </a:extLst>
              </a:tr>
            </a:tbl>
          </a:graphicData>
        </a:graphic>
      </p:graphicFrame>
      <p:sp>
        <p:nvSpPr>
          <p:cNvPr id="4" name="Text Placeholder 3">
            <a:extLst>
              <a:ext uri="{FF2B5EF4-FFF2-40B4-BE49-F238E27FC236}">
                <a16:creationId xmlns:a16="http://schemas.microsoft.com/office/drawing/2014/main" id="{07B09562-E736-4932-B002-2FFDDB59B4B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674728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24AD-5E2F-4AC5-807E-A2F6713EDC11}"/>
              </a:ext>
            </a:extLst>
          </p:cNvPr>
          <p:cNvSpPr>
            <a:spLocks noGrp="1"/>
          </p:cNvSpPr>
          <p:nvPr>
            <p:ph type="title"/>
          </p:nvPr>
        </p:nvSpPr>
        <p:spPr/>
        <p:txBody>
          <a:bodyPr/>
          <a:lstStyle/>
          <a:p>
            <a:r>
              <a:rPr lang="en-US"/>
              <a:t>Overall Custom Tag Performance | All profiles - 3 of 3</a:t>
            </a:r>
          </a:p>
        </p:txBody>
      </p:sp>
      <p:graphicFrame>
        <p:nvGraphicFramePr>
          <p:cNvPr id="5" name="Table Placeholder 4">
            <a:extLst>
              <a:ext uri="{FF2B5EF4-FFF2-40B4-BE49-F238E27FC236}">
                <a16:creationId xmlns:a16="http://schemas.microsoft.com/office/drawing/2014/main" id="{716A74AF-48A8-4EA7-9B9E-D1ABBFA9FCC7}"/>
              </a:ext>
            </a:extLst>
          </p:cNvPr>
          <p:cNvGraphicFramePr>
            <a:graphicFrameLocks noGrp="1"/>
          </p:cNvGraphicFramePr>
          <p:nvPr>
            <p:ph type="tbl" sz="quarter" idx="13"/>
            <p:extLst>
              <p:ext uri="{D42A27DB-BD31-4B8C-83A1-F6EECF244321}">
                <p14:modId xmlns:p14="http://schemas.microsoft.com/office/powerpoint/2010/main" val="264043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50543002"/>
                    </a:ext>
                  </a:extLst>
                </a:gridCol>
                <a:gridCol w="576072">
                  <a:extLst>
                    <a:ext uri="{9D8B030D-6E8A-4147-A177-3AD203B41FA5}">
                      <a16:colId xmlns:a16="http://schemas.microsoft.com/office/drawing/2014/main" val="3140455351"/>
                    </a:ext>
                  </a:extLst>
                </a:gridCol>
                <a:gridCol w="576072">
                  <a:extLst>
                    <a:ext uri="{9D8B030D-6E8A-4147-A177-3AD203B41FA5}">
                      <a16:colId xmlns:a16="http://schemas.microsoft.com/office/drawing/2014/main" val="2973453474"/>
                    </a:ext>
                  </a:extLst>
                </a:gridCol>
                <a:gridCol w="576072">
                  <a:extLst>
                    <a:ext uri="{9D8B030D-6E8A-4147-A177-3AD203B41FA5}">
                      <a16:colId xmlns:a16="http://schemas.microsoft.com/office/drawing/2014/main" val="2884049312"/>
                    </a:ext>
                  </a:extLst>
                </a:gridCol>
                <a:gridCol w="576072">
                  <a:extLst>
                    <a:ext uri="{9D8B030D-6E8A-4147-A177-3AD203B41FA5}">
                      <a16:colId xmlns:a16="http://schemas.microsoft.com/office/drawing/2014/main" val="3797917370"/>
                    </a:ext>
                  </a:extLst>
                </a:gridCol>
                <a:gridCol w="576072">
                  <a:extLst>
                    <a:ext uri="{9D8B030D-6E8A-4147-A177-3AD203B41FA5}">
                      <a16:colId xmlns:a16="http://schemas.microsoft.com/office/drawing/2014/main" val="3335765145"/>
                    </a:ext>
                  </a:extLst>
                </a:gridCol>
                <a:gridCol w="576072">
                  <a:extLst>
                    <a:ext uri="{9D8B030D-6E8A-4147-A177-3AD203B41FA5}">
                      <a16:colId xmlns:a16="http://schemas.microsoft.com/office/drawing/2014/main" val="3870849656"/>
                    </a:ext>
                  </a:extLst>
                </a:gridCol>
                <a:gridCol w="576072">
                  <a:extLst>
                    <a:ext uri="{9D8B030D-6E8A-4147-A177-3AD203B41FA5}">
                      <a16:colId xmlns:a16="http://schemas.microsoft.com/office/drawing/2014/main" val="805539833"/>
                    </a:ext>
                  </a:extLst>
                </a:gridCol>
                <a:gridCol w="576072">
                  <a:extLst>
                    <a:ext uri="{9D8B030D-6E8A-4147-A177-3AD203B41FA5}">
                      <a16:colId xmlns:a16="http://schemas.microsoft.com/office/drawing/2014/main" val="4166045891"/>
                    </a:ext>
                  </a:extLst>
                </a:gridCol>
                <a:gridCol w="576072">
                  <a:extLst>
                    <a:ext uri="{9D8B030D-6E8A-4147-A177-3AD203B41FA5}">
                      <a16:colId xmlns:a16="http://schemas.microsoft.com/office/drawing/2014/main" val="874223860"/>
                    </a:ext>
                  </a:extLst>
                </a:gridCol>
                <a:gridCol w="576072">
                  <a:extLst>
                    <a:ext uri="{9D8B030D-6E8A-4147-A177-3AD203B41FA5}">
                      <a16:colId xmlns:a16="http://schemas.microsoft.com/office/drawing/2014/main" val="2022727256"/>
                    </a:ext>
                  </a:extLst>
                </a:gridCol>
                <a:gridCol w="576072">
                  <a:extLst>
                    <a:ext uri="{9D8B030D-6E8A-4147-A177-3AD203B41FA5}">
                      <a16:colId xmlns:a16="http://schemas.microsoft.com/office/drawing/2014/main" val="2167716353"/>
                    </a:ext>
                  </a:extLst>
                </a:gridCol>
                <a:gridCol w="576072">
                  <a:extLst>
                    <a:ext uri="{9D8B030D-6E8A-4147-A177-3AD203B41FA5}">
                      <a16:colId xmlns:a16="http://schemas.microsoft.com/office/drawing/2014/main" val="968629258"/>
                    </a:ext>
                  </a:extLst>
                </a:gridCol>
                <a:gridCol w="576072">
                  <a:extLst>
                    <a:ext uri="{9D8B030D-6E8A-4147-A177-3AD203B41FA5}">
                      <a16:colId xmlns:a16="http://schemas.microsoft.com/office/drawing/2014/main" val="155558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31200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Own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1501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0.42105263157895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1.2105263157895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4198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283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6.043956043956 %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2302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6.043956043956 %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3878425"/>
                  </a:ext>
                </a:extLst>
              </a:tr>
            </a:tbl>
          </a:graphicData>
        </a:graphic>
      </p:graphicFrame>
      <p:sp>
        <p:nvSpPr>
          <p:cNvPr id="4" name="Text Placeholder 3">
            <a:extLst>
              <a:ext uri="{FF2B5EF4-FFF2-40B4-BE49-F238E27FC236}">
                <a16:creationId xmlns:a16="http://schemas.microsoft.com/office/drawing/2014/main" id="{7068059A-93F1-4D80-8DB9-AB8D7CADDC7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475470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2250-491B-41A3-A495-2997481B90BA}"/>
              </a:ext>
            </a:extLst>
          </p:cNvPr>
          <p:cNvSpPr>
            <a:spLocks noGrp="1"/>
          </p:cNvSpPr>
          <p:nvPr>
            <p:ph type="title"/>
          </p:nvPr>
        </p:nvSpPr>
        <p:spPr/>
        <p:txBody>
          <a:bodyPr/>
          <a:lstStyle/>
          <a:p>
            <a:r>
              <a:rPr lang="en-US"/>
              <a:t>Overall Custom All Posts Table | All profiles - 1 of 22</a:t>
            </a:r>
          </a:p>
        </p:txBody>
      </p:sp>
      <p:graphicFrame>
        <p:nvGraphicFramePr>
          <p:cNvPr id="5" name="Table Placeholder 4">
            <a:extLst>
              <a:ext uri="{FF2B5EF4-FFF2-40B4-BE49-F238E27FC236}">
                <a16:creationId xmlns:a16="http://schemas.microsoft.com/office/drawing/2014/main" id="{60F487EA-C2B9-430B-93A5-4472E73555D4}"/>
              </a:ext>
            </a:extLst>
          </p:cNvPr>
          <p:cNvGraphicFramePr>
            <a:graphicFrameLocks noGrp="1"/>
          </p:cNvGraphicFramePr>
          <p:nvPr>
            <p:ph type="tbl" sz="quarter" idx="13"/>
            <p:extLst>
              <p:ext uri="{D42A27DB-BD31-4B8C-83A1-F6EECF244321}">
                <p14:modId xmlns:p14="http://schemas.microsoft.com/office/powerpoint/2010/main" val="130715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09131921"/>
                    </a:ext>
                  </a:extLst>
                </a:gridCol>
                <a:gridCol w="740664">
                  <a:extLst>
                    <a:ext uri="{9D8B030D-6E8A-4147-A177-3AD203B41FA5}">
                      <a16:colId xmlns:a16="http://schemas.microsoft.com/office/drawing/2014/main" val="299749447"/>
                    </a:ext>
                  </a:extLst>
                </a:gridCol>
                <a:gridCol w="740664">
                  <a:extLst>
                    <a:ext uri="{9D8B030D-6E8A-4147-A177-3AD203B41FA5}">
                      <a16:colId xmlns:a16="http://schemas.microsoft.com/office/drawing/2014/main" val="3382773584"/>
                    </a:ext>
                  </a:extLst>
                </a:gridCol>
                <a:gridCol w="740664">
                  <a:extLst>
                    <a:ext uri="{9D8B030D-6E8A-4147-A177-3AD203B41FA5}">
                      <a16:colId xmlns:a16="http://schemas.microsoft.com/office/drawing/2014/main" val="3592188481"/>
                    </a:ext>
                  </a:extLst>
                </a:gridCol>
                <a:gridCol w="740664">
                  <a:extLst>
                    <a:ext uri="{9D8B030D-6E8A-4147-A177-3AD203B41FA5}">
                      <a16:colId xmlns:a16="http://schemas.microsoft.com/office/drawing/2014/main" val="1323597983"/>
                    </a:ext>
                  </a:extLst>
                </a:gridCol>
                <a:gridCol w="740664">
                  <a:extLst>
                    <a:ext uri="{9D8B030D-6E8A-4147-A177-3AD203B41FA5}">
                      <a16:colId xmlns:a16="http://schemas.microsoft.com/office/drawing/2014/main" val="1138190863"/>
                    </a:ext>
                  </a:extLst>
                </a:gridCol>
                <a:gridCol w="740664">
                  <a:extLst>
                    <a:ext uri="{9D8B030D-6E8A-4147-A177-3AD203B41FA5}">
                      <a16:colId xmlns:a16="http://schemas.microsoft.com/office/drawing/2014/main" val="3798059549"/>
                    </a:ext>
                  </a:extLst>
                </a:gridCol>
                <a:gridCol w="740664">
                  <a:extLst>
                    <a:ext uri="{9D8B030D-6E8A-4147-A177-3AD203B41FA5}">
                      <a16:colId xmlns:a16="http://schemas.microsoft.com/office/drawing/2014/main" val="1912686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93056531"/>
                  </a:ext>
                </a:extLst>
              </a:tr>
            </a:tbl>
          </a:graphicData>
        </a:graphic>
      </p:graphicFrame>
      <p:sp>
        <p:nvSpPr>
          <p:cNvPr id="4" name="Text Placeholder 3">
            <a:extLst>
              <a:ext uri="{FF2B5EF4-FFF2-40B4-BE49-F238E27FC236}">
                <a16:creationId xmlns:a16="http://schemas.microsoft.com/office/drawing/2014/main" id="{C5B2CA6A-5995-45CE-B38A-75375C92633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04154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495A-3B4D-413A-A3F8-2532AF6769D5}"/>
              </a:ext>
            </a:extLst>
          </p:cNvPr>
          <p:cNvSpPr>
            <a:spLocks noGrp="1"/>
          </p:cNvSpPr>
          <p:nvPr>
            <p:ph type="title"/>
          </p:nvPr>
        </p:nvSpPr>
        <p:spPr/>
        <p:txBody>
          <a:bodyPr/>
          <a:lstStyle/>
          <a:p>
            <a:r>
              <a:rPr lang="en-US"/>
              <a:t>Overall Custom All Posts Table | All profiles - 2 of 22</a:t>
            </a:r>
          </a:p>
        </p:txBody>
      </p:sp>
      <p:graphicFrame>
        <p:nvGraphicFramePr>
          <p:cNvPr id="5" name="Table Placeholder 4">
            <a:extLst>
              <a:ext uri="{FF2B5EF4-FFF2-40B4-BE49-F238E27FC236}">
                <a16:creationId xmlns:a16="http://schemas.microsoft.com/office/drawing/2014/main" id="{F6EB2E3D-3389-48A2-88E1-DA49054255DE}"/>
              </a:ext>
            </a:extLst>
          </p:cNvPr>
          <p:cNvGraphicFramePr>
            <a:graphicFrameLocks noGrp="1"/>
          </p:cNvGraphicFramePr>
          <p:nvPr>
            <p:ph type="tbl" sz="quarter" idx="13"/>
            <p:extLst>
              <p:ext uri="{D42A27DB-BD31-4B8C-83A1-F6EECF244321}">
                <p14:modId xmlns:p14="http://schemas.microsoft.com/office/powerpoint/2010/main" val="118994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5721575"/>
                    </a:ext>
                  </a:extLst>
                </a:gridCol>
                <a:gridCol w="740664">
                  <a:extLst>
                    <a:ext uri="{9D8B030D-6E8A-4147-A177-3AD203B41FA5}">
                      <a16:colId xmlns:a16="http://schemas.microsoft.com/office/drawing/2014/main" val="3318979064"/>
                    </a:ext>
                  </a:extLst>
                </a:gridCol>
                <a:gridCol w="740664">
                  <a:extLst>
                    <a:ext uri="{9D8B030D-6E8A-4147-A177-3AD203B41FA5}">
                      <a16:colId xmlns:a16="http://schemas.microsoft.com/office/drawing/2014/main" val="1851573274"/>
                    </a:ext>
                  </a:extLst>
                </a:gridCol>
                <a:gridCol w="740664">
                  <a:extLst>
                    <a:ext uri="{9D8B030D-6E8A-4147-A177-3AD203B41FA5}">
                      <a16:colId xmlns:a16="http://schemas.microsoft.com/office/drawing/2014/main" val="1185944814"/>
                    </a:ext>
                  </a:extLst>
                </a:gridCol>
                <a:gridCol w="740664">
                  <a:extLst>
                    <a:ext uri="{9D8B030D-6E8A-4147-A177-3AD203B41FA5}">
                      <a16:colId xmlns:a16="http://schemas.microsoft.com/office/drawing/2014/main" val="1739816402"/>
                    </a:ext>
                  </a:extLst>
                </a:gridCol>
                <a:gridCol w="740664">
                  <a:extLst>
                    <a:ext uri="{9D8B030D-6E8A-4147-A177-3AD203B41FA5}">
                      <a16:colId xmlns:a16="http://schemas.microsoft.com/office/drawing/2014/main" val="2007771432"/>
                    </a:ext>
                  </a:extLst>
                </a:gridCol>
                <a:gridCol w="740664">
                  <a:extLst>
                    <a:ext uri="{9D8B030D-6E8A-4147-A177-3AD203B41FA5}">
                      <a16:colId xmlns:a16="http://schemas.microsoft.com/office/drawing/2014/main" val="395593377"/>
                    </a:ext>
                  </a:extLst>
                </a:gridCol>
                <a:gridCol w="740664">
                  <a:extLst>
                    <a:ext uri="{9D8B030D-6E8A-4147-A177-3AD203B41FA5}">
                      <a16:colId xmlns:a16="http://schemas.microsoft.com/office/drawing/2014/main" val="215759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8780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Facebook GROHE - 2023-02-08 14:00:01</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Hội thảo Nền tảng kỹ thuật số GROHE X Summit 2023 với chủ đề ‘Caring for Water'
Chúng ta đều biết là một phần vô cùng thiết yếu của cuộc sống chính là nguồn nước. Vậy nên hơn bao giờ hết, trách nhiệm bây giờ của chúng ta là dành sự quan tâm và bảo vệ đặc biệt đến phần quan trọng này.
Đến với Hội thảo ‘Caring for Water’ được tổ chức bởi GROHE, chúng ta sẽ:
​Cùng bàn luận về những thách thức trong hiện tại và tương lai mà ngành thiết bị vệ sinh đang phải đối mặt.
Khơi dậy cảm hứng với những ý tưởng mới, thú vị trong các phiên thảo luận cùng chuyên gia.
Tìm ra hướng đi mới cho việc thúc đẩy lối sống bền vững và định hình tương lai dòng nước bằng việc sử dụng nguồn nước của mỗi chúng ta.
Gặp gỡ, kết nối các chuyên gia, các sở ban ngành, giao lưu, thảo luận, học hỏi tìm kiếm những giải pháp cho một ngày mai tốt đẹp hơn, bền vững hơn.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27.9654 %</a:t>
                      </a:r>
                    </a:p>
                  </a:txBody>
                  <a:tcPr/>
                </a:tc>
                <a:extLst>
                  <a:ext uri="{0D108BD9-81ED-4DB2-BD59-A6C34878D82A}">
                    <a16:rowId xmlns:a16="http://schemas.microsoft.com/office/drawing/2014/main" val="2107008894"/>
                  </a:ext>
                </a:extLst>
              </a:tr>
            </a:tbl>
          </a:graphicData>
        </a:graphic>
      </p:graphicFrame>
      <p:sp>
        <p:nvSpPr>
          <p:cNvPr id="4" name="Text Placeholder 3">
            <a:extLst>
              <a:ext uri="{FF2B5EF4-FFF2-40B4-BE49-F238E27FC236}">
                <a16:creationId xmlns:a16="http://schemas.microsoft.com/office/drawing/2014/main" id="{1CDF3BEE-C35D-4728-B4B7-01DE4EC81F7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74949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CD2-C69C-45EE-A2E4-502ED7D40B15}"/>
              </a:ext>
            </a:extLst>
          </p:cNvPr>
          <p:cNvSpPr>
            <a:spLocks noGrp="1"/>
          </p:cNvSpPr>
          <p:nvPr>
            <p:ph type="title"/>
          </p:nvPr>
        </p:nvSpPr>
        <p:spPr/>
        <p:txBody>
          <a:bodyPr/>
          <a:lstStyle/>
          <a:p>
            <a:r>
              <a:rPr lang="en-US"/>
              <a:t>Overall Custom All Posts Table | All profiles - 3 of 22</a:t>
            </a:r>
          </a:p>
        </p:txBody>
      </p:sp>
      <p:graphicFrame>
        <p:nvGraphicFramePr>
          <p:cNvPr id="5" name="Table Placeholder 4">
            <a:extLst>
              <a:ext uri="{FF2B5EF4-FFF2-40B4-BE49-F238E27FC236}">
                <a16:creationId xmlns:a16="http://schemas.microsoft.com/office/drawing/2014/main" id="{68FCE551-23DA-42A4-B905-8913E252DA7A}"/>
              </a:ext>
            </a:extLst>
          </p:cNvPr>
          <p:cNvGraphicFramePr>
            <a:graphicFrameLocks noGrp="1"/>
          </p:cNvGraphicFramePr>
          <p:nvPr>
            <p:ph type="tbl" sz="quarter" idx="13"/>
            <p:extLst>
              <p:ext uri="{D42A27DB-BD31-4B8C-83A1-F6EECF244321}">
                <p14:modId xmlns:p14="http://schemas.microsoft.com/office/powerpoint/2010/main" val="206347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43784077"/>
                    </a:ext>
                  </a:extLst>
                </a:gridCol>
                <a:gridCol w="740664">
                  <a:extLst>
                    <a:ext uri="{9D8B030D-6E8A-4147-A177-3AD203B41FA5}">
                      <a16:colId xmlns:a16="http://schemas.microsoft.com/office/drawing/2014/main" val="4020261018"/>
                    </a:ext>
                  </a:extLst>
                </a:gridCol>
                <a:gridCol w="740664">
                  <a:extLst>
                    <a:ext uri="{9D8B030D-6E8A-4147-A177-3AD203B41FA5}">
                      <a16:colId xmlns:a16="http://schemas.microsoft.com/office/drawing/2014/main" val="4037625887"/>
                    </a:ext>
                  </a:extLst>
                </a:gridCol>
                <a:gridCol w="740664">
                  <a:extLst>
                    <a:ext uri="{9D8B030D-6E8A-4147-A177-3AD203B41FA5}">
                      <a16:colId xmlns:a16="http://schemas.microsoft.com/office/drawing/2014/main" val="755392425"/>
                    </a:ext>
                  </a:extLst>
                </a:gridCol>
                <a:gridCol w="740664">
                  <a:extLst>
                    <a:ext uri="{9D8B030D-6E8A-4147-A177-3AD203B41FA5}">
                      <a16:colId xmlns:a16="http://schemas.microsoft.com/office/drawing/2014/main" val="1115374148"/>
                    </a:ext>
                  </a:extLst>
                </a:gridCol>
                <a:gridCol w="740664">
                  <a:extLst>
                    <a:ext uri="{9D8B030D-6E8A-4147-A177-3AD203B41FA5}">
                      <a16:colId xmlns:a16="http://schemas.microsoft.com/office/drawing/2014/main" val="3699134095"/>
                    </a:ext>
                  </a:extLst>
                </a:gridCol>
                <a:gridCol w="740664">
                  <a:extLst>
                    <a:ext uri="{9D8B030D-6E8A-4147-A177-3AD203B41FA5}">
                      <a16:colId xmlns:a16="http://schemas.microsoft.com/office/drawing/2014/main" val="91889616"/>
                    </a:ext>
                  </a:extLst>
                </a:gridCol>
                <a:gridCol w="740664">
                  <a:extLst>
                    <a:ext uri="{9D8B030D-6E8A-4147-A177-3AD203B41FA5}">
                      <a16:colId xmlns:a16="http://schemas.microsoft.com/office/drawing/2014/main" val="4227333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7760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Ukraine - 2023-02-21 08:01:45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Вода – основа нашого існування. Тому нашим обов'язком є дбати про неї.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створює місце для турботи про воду: віртуальні зустрічі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a:t>
                      </a:r>
                      <a:r>
                        <a:rPr kumimoji="0" lang="az-Cyrl-AZ" sz="1000" b="0" i="0" u="none" strike="noStrike" kern="1200" cap="none" spc="0" normalizeH="0" baseline="0" noProof="0">
                          <a:ln>
                            <a:noFill/>
                          </a:ln>
                          <a:solidFill>
                            <a:prstClr val="black"/>
                          </a:solidFill>
                          <a:effectLst/>
                          <a:uLnTx/>
                          <a:uFillTx/>
                          <a:latin typeface="Calibri"/>
                          <a:ea typeface="+mn-ea"/>
                          <a:cs typeface="+mn-cs"/>
                        </a:rPr>
                        <a:t>Ми збираємо експертів, об'єднуємо людей та індустрії заради кращого, більш екологічно здорового майбутнього. Це місце для знайомства, дискусій та навчання.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https://www.grohe-x.com/en/registration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саміт (для зареєстрованих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Зареєструйтесь на віртуальний саміт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для того щоб дізнатись головні тренди галузі!
#ТурботаПроВоду #</a:t>
                      </a:r>
                      <a:r>
                        <a:rPr kumimoji="0" lang="en-US" sz="1000" b="0" i="0" u="none" strike="noStrike" kern="1200" cap="none" spc="0" normalizeH="0" baseline="0" noProof="0">
                          <a:ln>
                            <a:noFill/>
                          </a:ln>
                          <a:solidFill>
                            <a:prstClr val="black"/>
                          </a:solidFill>
                          <a:effectLst/>
                          <a:uLnTx/>
                          <a:uFillTx/>
                          <a:latin typeface="Calibri"/>
                          <a:ea typeface="+mn-ea"/>
                          <a:cs typeface="+mn-cs"/>
                        </a:rPr>
                        <a:t>GROHEX #Summit2023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0.4052 %</a:t>
                      </a:r>
                    </a:p>
                  </a:txBody>
                  <a:tcPr/>
                </a:tc>
                <a:extLst>
                  <a:ext uri="{0D108BD9-81ED-4DB2-BD59-A6C34878D82A}">
                    <a16:rowId xmlns:a16="http://schemas.microsoft.com/office/drawing/2014/main" val="3963156725"/>
                  </a:ext>
                </a:extLst>
              </a:tr>
            </a:tbl>
          </a:graphicData>
        </a:graphic>
      </p:graphicFrame>
      <p:sp>
        <p:nvSpPr>
          <p:cNvPr id="4" name="Text Placeholder 3">
            <a:extLst>
              <a:ext uri="{FF2B5EF4-FFF2-40B4-BE49-F238E27FC236}">
                <a16:creationId xmlns:a16="http://schemas.microsoft.com/office/drawing/2014/main" id="{F9A20CC1-D2FD-4F8F-88FD-D7A6DE3818A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818345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F4D3-AB78-4370-AB59-EB8FEE70BB55}"/>
              </a:ext>
            </a:extLst>
          </p:cNvPr>
          <p:cNvSpPr>
            <a:spLocks noGrp="1"/>
          </p:cNvSpPr>
          <p:nvPr>
            <p:ph type="title"/>
          </p:nvPr>
        </p:nvSpPr>
        <p:spPr/>
        <p:txBody>
          <a:bodyPr/>
          <a:lstStyle/>
          <a:p>
            <a:r>
              <a:rPr lang="en-US"/>
              <a:t>Overall Custom All Posts Table | All profiles - 4 of 22</a:t>
            </a:r>
          </a:p>
        </p:txBody>
      </p:sp>
      <p:graphicFrame>
        <p:nvGraphicFramePr>
          <p:cNvPr id="5" name="Table Placeholder 4">
            <a:extLst>
              <a:ext uri="{FF2B5EF4-FFF2-40B4-BE49-F238E27FC236}">
                <a16:creationId xmlns:a16="http://schemas.microsoft.com/office/drawing/2014/main" id="{3043A344-DF92-4956-B5C7-01979F806E43}"/>
              </a:ext>
            </a:extLst>
          </p:cNvPr>
          <p:cNvGraphicFramePr>
            <a:graphicFrameLocks noGrp="1"/>
          </p:cNvGraphicFramePr>
          <p:nvPr>
            <p:ph type="tbl" sz="quarter" idx="13"/>
            <p:extLst>
              <p:ext uri="{D42A27DB-BD31-4B8C-83A1-F6EECF244321}">
                <p14:modId xmlns:p14="http://schemas.microsoft.com/office/powerpoint/2010/main" val="764321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82192907"/>
                    </a:ext>
                  </a:extLst>
                </a:gridCol>
                <a:gridCol w="740664">
                  <a:extLst>
                    <a:ext uri="{9D8B030D-6E8A-4147-A177-3AD203B41FA5}">
                      <a16:colId xmlns:a16="http://schemas.microsoft.com/office/drawing/2014/main" val="3972748957"/>
                    </a:ext>
                  </a:extLst>
                </a:gridCol>
                <a:gridCol w="740664">
                  <a:extLst>
                    <a:ext uri="{9D8B030D-6E8A-4147-A177-3AD203B41FA5}">
                      <a16:colId xmlns:a16="http://schemas.microsoft.com/office/drawing/2014/main" val="2799078750"/>
                    </a:ext>
                  </a:extLst>
                </a:gridCol>
                <a:gridCol w="740664">
                  <a:extLst>
                    <a:ext uri="{9D8B030D-6E8A-4147-A177-3AD203B41FA5}">
                      <a16:colId xmlns:a16="http://schemas.microsoft.com/office/drawing/2014/main" val="2756158505"/>
                    </a:ext>
                  </a:extLst>
                </a:gridCol>
                <a:gridCol w="740664">
                  <a:extLst>
                    <a:ext uri="{9D8B030D-6E8A-4147-A177-3AD203B41FA5}">
                      <a16:colId xmlns:a16="http://schemas.microsoft.com/office/drawing/2014/main" val="2948442261"/>
                    </a:ext>
                  </a:extLst>
                </a:gridCol>
                <a:gridCol w="740664">
                  <a:extLst>
                    <a:ext uri="{9D8B030D-6E8A-4147-A177-3AD203B41FA5}">
                      <a16:colId xmlns:a16="http://schemas.microsoft.com/office/drawing/2014/main" val="777991667"/>
                    </a:ext>
                  </a:extLst>
                </a:gridCol>
                <a:gridCol w="740664">
                  <a:extLst>
                    <a:ext uri="{9D8B030D-6E8A-4147-A177-3AD203B41FA5}">
                      <a16:colId xmlns:a16="http://schemas.microsoft.com/office/drawing/2014/main" val="2245837337"/>
                    </a:ext>
                  </a:extLst>
                </a:gridCol>
                <a:gridCol w="740664">
                  <a:extLst>
                    <a:ext uri="{9D8B030D-6E8A-4147-A177-3AD203B41FA5}">
                      <a16:colId xmlns:a16="http://schemas.microsoft.com/office/drawing/2014/main" val="132985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1449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Facebook GROHE - 2022-12-14 14:02:38</a:t>
                      </a:r>
                      <a:r>
                        <a:rPr kumimoji="0" lang="de-DE" sz="1000" b="0" i="0" u="none" strike="noStrike" kern="1200" cap="none" spc="0" normalizeH="0" baseline="0" noProof="0">
                          <a:ln>
                            <a:noFill/>
                          </a:ln>
                          <a:solidFill>
                            <a:prstClr val="black"/>
                          </a:solidFill>
                          <a:effectLst/>
                          <a:uLnTx/>
                          <a:uFillTx/>
                          <a:latin typeface="Calibri"/>
                          <a:ea typeface="+mn-ea"/>
                          <a:cs typeface="+mn-cs"/>
                        </a:rPr>
                        <a:t>
 Wasser ist die Essenz unserer Existenz. Es liegt in unserer Verantwortung, die Ressource zu schützen. Wir schaffen einen Ort um sich dem Thema Wasser zu widmen: unseren GROHE X Summit 2023. Wir verbinden Menschen und Branchen miteinander, um die Rolle der Ressource in unserem Leben zu überdenken. Ein Ort zum Treffen, Diskutieren und Lernen. 
Melde dich jetzt für GROHE X und unseren Newsletter an, um auf dem Laufenden zu bleiben: https://fal.cn/3uqhZ 
#CaringForWater #GROHE #GROHEX #NachhaltigesLeben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0.1583 %</a:t>
                      </a:r>
                    </a:p>
                  </a:txBody>
                  <a:tcPr/>
                </a:tc>
                <a:extLst>
                  <a:ext uri="{0D108BD9-81ED-4DB2-BD59-A6C34878D82A}">
                    <a16:rowId xmlns:a16="http://schemas.microsoft.com/office/drawing/2014/main" val="3300174317"/>
                  </a:ext>
                </a:extLst>
              </a:tr>
            </a:tbl>
          </a:graphicData>
        </a:graphic>
      </p:graphicFrame>
      <p:sp>
        <p:nvSpPr>
          <p:cNvPr id="4" name="Text Placeholder 3">
            <a:extLst>
              <a:ext uri="{FF2B5EF4-FFF2-40B4-BE49-F238E27FC236}">
                <a16:creationId xmlns:a16="http://schemas.microsoft.com/office/drawing/2014/main" id="{76864657-35D8-45D0-8589-092815C0C75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616433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3050-1DA2-471C-BA3A-1D3226009678}"/>
              </a:ext>
            </a:extLst>
          </p:cNvPr>
          <p:cNvSpPr>
            <a:spLocks noGrp="1"/>
          </p:cNvSpPr>
          <p:nvPr>
            <p:ph type="title"/>
          </p:nvPr>
        </p:nvSpPr>
        <p:spPr/>
        <p:txBody>
          <a:bodyPr/>
          <a:lstStyle/>
          <a:p>
            <a:r>
              <a:rPr lang="en-US"/>
              <a:t>Overall Custom All Posts Table | All profiles - 5 of 22</a:t>
            </a:r>
          </a:p>
        </p:txBody>
      </p:sp>
      <p:graphicFrame>
        <p:nvGraphicFramePr>
          <p:cNvPr id="5" name="Table Placeholder 4">
            <a:extLst>
              <a:ext uri="{FF2B5EF4-FFF2-40B4-BE49-F238E27FC236}">
                <a16:creationId xmlns:a16="http://schemas.microsoft.com/office/drawing/2014/main" id="{33A03B77-B132-4F36-B649-F96BA79F67FD}"/>
              </a:ext>
            </a:extLst>
          </p:cNvPr>
          <p:cNvGraphicFramePr>
            <a:graphicFrameLocks noGrp="1"/>
          </p:cNvGraphicFramePr>
          <p:nvPr>
            <p:ph type="tbl" sz="quarter" idx="13"/>
            <p:extLst>
              <p:ext uri="{D42A27DB-BD31-4B8C-83A1-F6EECF244321}">
                <p14:modId xmlns:p14="http://schemas.microsoft.com/office/powerpoint/2010/main" val="129968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86007352"/>
                    </a:ext>
                  </a:extLst>
                </a:gridCol>
                <a:gridCol w="740664">
                  <a:extLst>
                    <a:ext uri="{9D8B030D-6E8A-4147-A177-3AD203B41FA5}">
                      <a16:colId xmlns:a16="http://schemas.microsoft.com/office/drawing/2014/main" val="1570517251"/>
                    </a:ext>
                  </a:extLst>
                </a:gridCol>
                <a:gridCol w="740664">
                  <a:extLst>
                    <a:ext uri="{9D8B030D-6E8A-4147-A177-3AD203B41FA5}">
                      <a16:colId xmlns:a16="http://schemas.microsoft.com/office/drawing/2014/main" val="2319499000"/>
                    </a:ext>
                  </a:extLst>
                </a:gridCol>
                <a:gridCol w="740664">
                  <a:extLst>
                    <a:ext uri="{9D8B030D-6E8A-4147-A177-3AD203B41FA5}">
                      <a16:colId xmlns:a16="http://schemas.microsoft.com/office/drawing/2014/main" val="50178807"/>
                    </a:ext>
                  </a:extLst>
                </a:gridCol>
                <a:gridCol w="740664">
                  <a:extLst>
                    <a:ext uri="{9D8B030D-6E8A-4147-A177-3AD203B41FA5}">
                      <a16:colId xmlns:a16="http://schemas.microsoft.com/office/drawing/2014/main" val="1914985524"/>
                    </a:ext>
                  </a:extLst>
                </a:gridCol>
                <a:gridCol w="740664">
                  <a:extLst>
                    <a:ext uri="{9D8B030D-6E8A-4147-A177-3AD203B41FA5}">
                      <a16:colId xmlns:a16="http://schemas.microsoft.com/office/drawing/2014/main" val="3624653262"/>
                    </a:ext>
                  </a:extLst>
                </a:gridCol>
                <a:gridCol w="740664">
                  <a:extLst>
                    <a:ext uri="{9D8B030D-6E8A-4147-A177-3AD203B41FA5}">
                      <a16:colId xmlns:a16="http://schemas.microsoft.com/office/drawing/2014/main" val="1372273646"/>
                    </a:ext>
                  </a:extLst>
                </a:gridCol>
                <a:gridCol w="740664">
                  <a:extLst>
                    <a:ext uri="{9D8B030D-6E8A-4147-A177-3AD203B41FA5}">
                      <a16:colId xmlns:a16="http://schemas.microsoft.com/office/drawing/2014/main" val="102885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3421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Facebook GROHE - 2023-02-27 14:00:00</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Khi cuộc sống càng hiện đại phát triển, con người phải càng đặt nhiều bận tâm đến với thiên nhiên, nguồn nước.
Ngày đầu tiên của Hội thảo Nền tảng kỹ thuật số GROHE X Summit 2023 với chủ đề ‘Caring for Water' sẽ thảo luận về quá trình đô thị hóa và những tác động của nó trong cuộc sống. Quá trình đó thúc đẩy việc thiết kế sản phẩm sáng tạo và định hình tương lai của chúng ta ra sao? 
Hãy cùng thảo luận về vai trò của nguồn nước trong 3 ngày sự kiện với các chủ đề cấp thiết như: những thách thức trong hiện tại và tương lai mà ngành thiết bị vệ sinh đang phải đối mặt; hướng đi mới cho việc thúc đẩy lối sống bền vững và định hình tương lai dòng nước,... Hội thảo sẽ mang đến những giờ phút giao lưu, thảo luận, tìm kiếm giải pháp cho một tương lai tốt đẹp hơn, bền vững hơn.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53.6014 %</a:t>
                      </a:r>
                    </a:p>
                  </a:txBody>
                  <a:tcPr/>
                </a:tc>
                <a:extLst>
                  <a:ext uri="{0D108BD9-81ED-4DB2-BD59-A6C34878D82A}">
                    <a16:rowId xmlns:a16="http://schemas.microsoft.com/office/drawing/2014/main" val="918489028"/>
                  </a:ext>
                </a:extLst>
              </a:tr>
            </a:tbl>
          </a:graphicData>
        </a:graphic>
      </p:graphicFrame>
      <p:sp>
        <p:nvSpPr>
          <p:cNvPr id="4" name="Text Placeholder 3">
            <a:extLst>
              <a:ext uri="{FF2B5EF4-FFF2-40B4-BE49-F238E27FC236}">
                <a16:creationId xmlns:a16="http://schemas.microsoft.com/office/drawing/2014/main" id="{44308ACD-2011-42D3-B94E-1BFB56A5DCF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604518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94198-68FD-464C-A8EE-8F579E6A6B15}"/>
              </a:ext>
            </a:extLst>
          </p:cNvPr>
          <p:cNvSpPr>
            <a:spLocks noGrp="1"/>
          </p:cNvSpPr>
          <p:nvPr>
            <p:ph type="title"/>
          </p:nvPr>
        </p:nvSpPr>
        <p:spPr/>
        <p:txBody>
          <a:bodyPr/>
          <a:lstStyle/>
          <a:p>
            <a:r>
              <a:rPr lang="en-US"/>
              <a:t>Overall Custom All Posts Table | All profiles - 6 of 22</a:t>
            </a:r>
          </a:p>
        </p:txBody>
      </p:sp>
      <p:graphicFrame>
        <p:nvGraphicFramePr>
          <p:cNvPr id="5" name="Table Placeholder 4">
            <a:extLst>
              <a:ext uri="{FF2B5EF4-FFF2-40B4-BE49-F238E27FC236}">
                <a16:creationId xmlns:a16="http://schemas.microsoft.com/office/drawing/2014/main" id="{F28CC78F-FDEE-4C41-A491-9D2A41F5B2C6}"/>
              </a:ext>
            </a:extLst>
          </p:cNvPr>
          <p:cNvGraphicFramePr>
            <a:graphicFrameLocks noGrp="1"/>
          </p:cNvGraphicFramePr>
          <p:nvPr>
            <p:ph type="tbl" sz="quarter" idx="13"/>
            <p:extLst>
              <p:ext uri="{D42A27DB-BD31-4B8C-83A1-F6EECF244321}">
                <p14:modId xmlns:p14="http://schemas.microsoft.com/office/powerpoint/2010/main" val="273013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51926456"/>
                    </a:ext>
                  </a:extLst>
                </a:gridCol>
                <a:gridCol w="740664">
                  <a:extLst>
                    <a:ext uri="{9D8B030D-6E8A-4147-A177-3AD203B41FA5}">
                      <a16:colId xmlns:a16="http://schemas.microsoft.com/office/drawing/2014/main" val="2173452777"/>
                    </a:ext>
                  </a:extLst>
                </a:gridCol>
                <a:gridCol w="740664">
                  <a:extLst>
                    <a:ext uri="{9D8B030D-6E8A-4147-A177-3AD203B41FA5}">
                      <a16:colId xmlns:a16="http://schemas.microsoft.com/office/drawing/2014/main" val="1308734692"/>
                    </a:ext>
                  </a:extLst>
                </a:gridCol>
                <a:gridCol w="740664">
                  <a:extLst>
                    <a:ext uri="{9D8B030D-6E8A-4147-A177-3AD203B41FA5}">
                      <a16:colId xmlns:a16="http://schemas.microsoft.com/office/drawing/2014/main" val="1938721224"/>
                    </a:ext>
                  </a:extLst>
                </a:gridCol>
                <a:gridCol w="740664">
                  <a:extLst>
                    <a:ext uri="{9D8B030D-6E8A-4147-A177-3AD203B41FA5}">
                      <a16:colId xmlns:a16="http://schemas.microsoft.com/office/drawing/2014/main" val="479882547"/>
                    </a:ext>
                  </a:extLst>
                </a:gridCol>
                <a:gridCol w="740664">
                  <a:extLst>
                    <a:ext uri="{9D8B030D-6E8A-4147-A177-3AD203B41FA5}">
                      <a16:colId xmlns:a16="http://schemas.microsoft.com/office/drawing/2014/main" val="1289633707"/>
                    </a:ext>
                  </a:extLst>
                </a:gridCol>
                <a:gridCol w="740664">
                  <a:extLst>
                    <a:ext uri="{9D8B030D-6E8A-4147-A177-3AD203B41FA5}">
                      <a16:colId xmlns:a16="http://schemas.microsoft.com/office/drawing/2014/main" val="3345635407"/>
                    </a:ext>
                  </a:extLst>
                </a:gridCol>
                <a:gridCol w="740664">
                  <a:extLst>
                    <a:ext uri="{9D8B030D-6E8A-4147-A177-3AD203B41FA5}">
                      <a16:colId xmlns:a16="http://schemas.microsoft.com/office/drawing/2014/main" val="3632836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750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Facebook GROHE - 2023-02-28 14:00:00</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Làm sao để vừa tận hưởng trọn vẹn niềm vui với nước nhưng vẫn theo chủ nghĩa sống xanh?
Tất cả các phiên thảo luận vào ngày 2 của Hội thảo Nền tảng kỹ thuật số GROHE X Summit 2023 với chủ đề ‘Caring for Water' đều xoay quanh chủ đề bền vững: việc thiết kế có tác động tích cực đến môi trường hay không và cần phải làm gì để lĩnh vực xây dựng bền vững hơn. 
Bên cạnh đó, hội thảo còn mang đến những chủ đề cấp thiết như: những thách thức trong hiện tại và tương lai mà ngành thiết bị vệ sinh đang phải đối mặt; hướng đi mới cho việc thúc đẩy lối sống bền vững và định hình tương lai dòng nước,... Hãy tham gia cùng chúng tôi trong 3 ngày sự kiện và tìm hiểu những gì cần thay đổi cho tương lai.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42.3443 %</a:t>
                      </a:r>
                    </a:p>
                  </a:txBody>
                  <a:tcPr/>
                </a:tc>
                <a:extLst>
                  <a:ext uri="{0D108BD9-81ED-4DB2-BD59-A6C34878D82A}">
                    <a16:rowId xmlns:a16="http://schemas.microsoft.com/office/drawing/2014/main" val="111919286"/>
                  </a:ext>
                </a:extLst>
              </a:tr>
            </a:tbl>
          </a:graphicData>
        </a:graphic>
      </p:graphicFrame>
      <p:sp>
        <p:nvSpPr>
          <p:cNvPr id="4" name="Text Placeholder 3">
            <a:extLst>
              <a:ext uri="{FF2B5EF4-FFF2-40B4-BE49-F238E27FC236}">
                <a16:creationId xmlns:a16="http://schemas.microsoft.com/office/drawing/2014/main" id="{B575E30D-64AA-47AD-9DF3-66A4B5403A8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954964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1C9A-4C27-4675-A689-71E074CBCCA8}"/>
              </a:ext>
            </a:extLst>
          </p:cNvPr>
          <p:cNvSpPr>
            <a:spLocks noGrp="1"/>
          </p:cNvSpPr>
          <p:nvPr>
            <p:ph type="title"/>
          </p:nvPr>
        </p:nvSpPr>
        <p:spPr/>
        <p:txBody>
          <a:bodyPr/>
          <a:lstStyle/>
          <a:p>
            <a:r>
              <a:rPr lang="en-US"/>
              <a:t>Overall Custom All Posts Table | All profiles - 7 of 22</a:t>
            </a:r>
          </a:p>
        </p:txBody>
      </p:sp>
      <p:graphicFrame>
        <p:nvGraphicFramePr>
          <p:cNvPr id="5" name="Table Placeholder 4">
            <a:extLst>
              <a:ext uri="{FF2B5EF4-FFF2-40B4-BE49-F238E27FC236}">
                <a16:creationId xmlns:a16="http://schemas.microsoft.com/office/drawing/2014/main" id="{44FD909D-4F3F-42CB-A4EB-1358A349ED33}"/>
              </a:ext>
            </a:extLst>
          </p:cNvPr>
          <p:cNvGraphicFramePr>
            <a:graphicFrameLocks noGrp="1"/>
          </p:cNvGraphicFramePr>
          <p:nvPr>
            <p:ph type="tbl" sz="quarter" idx="13"/>
            <p:extLst>
              <p:ext uri="{D42A27DB-BD31-4B8C-83A1-F6EECF244321}">
                <p14:modId xmlns:p14="http://schemas.microsoft.com/office/powerpoint/2010/main" val="569907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94583741"/>
                    </a:ext>
                  </a:extLst>
                </a:gridCol>
                <a:gridCol w="740664">
                  <a:extLst>
                    <a:ext uri="{9D8B030D-6E8A-4147-A177-3AD203B41FA5}">
                      <a16:colId xmlns:a16="http://schemas.microsoft.com/office/drawing/2014/main" val="2964619953"/>
                    </a:ext>
                  </a:extLst>
                </a:gridCol>
                <a:gridCol w="740664">
                  <a:extLst>
                    <a:ext uri="{9D8B030D-6E8A-4147-A177-3AD203B41FA5}">
                      <a16:colId xmlns:a16="http://schemas.microsoft.com/office/drawing/2014/main" val="1809672866"/>
                    </a:ext>
                  </a:extLst>
                </a:gridCol>
                <a:gridCol w="740664">
                  <a:extLst>
                    <a:ext uri="{9D8B030D-6E8A-4147-A177-3AD203B41FA5}">
                      <a16:colId xmlns:a16="http://schemas.microsoft.com/office/drawing/2014/main" val="2400105888"/>
                    </a:ext>
                  </a:extLst>
                </a:gridCol>
                <a:gridCol w="740664">
                  <a:extLst>
                    <a:ext uri="{9D8B030D-6E8A-4147-A177-3AD203B41FA5}">
                      <a16:colId xmlns:a16="http://schemas.microsoft.com/office/drawing/2014/main" val="2657981950"/>
                    </a:ext>
                  </a:extLst>
                </a:gridCol>
                <a:gridCol w="740664">
                  <a:extLst>
                    <a:ext uri="{9D8B030D-6E8A-4147-A177-3AD203B41FA5}">
                      <a16:colId xmlns:a16="http://schemas.microsoft.com/office/drawing/2014/main" val="3004913059"/>
                    </a:ext>
                  </a:extLst>
                </a:gridCol>
                <a:gridCol w="740664">
                  <a:extLst>
                    <a:ext uri="{9D8B030D-6E8A-4147-A177-3AD203B41FA5}">
                      <a16:colId xmlns:a16="http://schemas.microsoft.com/office/drawing/2014/main" val="2085731843"/>
                    </a:ext>
                  </a:extLst>
                </a:gridCol>
                <a:gridCol w="740664">
                  <a:extLst>
                    <a:ext uri="{9D8B030D-6E8A-4147-A177-3AD203B41FA5}">
                      <a16:colId xmlns:a16="http://schemas.microsoft.com/office/drawing/2014/main" val="4070289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2285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Facebook GROHE - 2023-03-03 14:00:01</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Trong suốt cuộc đời, phần lớn cơ thể chúng ta là nước. Vậy bí quyết để mọi người sống khỏe mạnh và hạnh phúc chính là lọc sạch phần nước chiếm 70% cơ thể.
Ngày thứ 3 của Hội thảo Nền tảng kỹ thuật số GROHE X Summit 2023 - chủ đề ‘Caring for Water' sẽ xem xét kỹ hơn về mối liên hệ giữa nguồn nước, sức khỏe và sự hạnh phúc. Cùng lắng nghe những bài phát biểu và những kiến thức chuyên ngành về việc trải nghiệm nước theo chế độ đa giác quan độc đáo và từ đó góp phần tạo nên tương lai xanh của chúng ta.
Với các chủ đề liên quan đến nguồn nước, hội thảo hứa hẹn sẽ mang đến những giờ phút giao lưu, thảo luận, tìm kiếm giải pháp cho một tương lai tốt đẹp hơn, bền vững hơn.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37.5396 %</a:t>
                      </a:r>
                    </a:p>
                  </a:txBody>
                  <a:tcPr/>
                </a:tc>
                <a:extLst>
                  <a:ext uri="{0D108BD9-81ED-4DB2-BD59-A6C34878D82A}">
                    <a16:rowId xmlns:a16="http://schemas.microsoft.com/office/drawing/2014/main" val="4264558302"/>
                  </a:ext>
                </a:extLst>
              </a:tr>
            </a:tbl>
          </a:graphicData>
        </a:graphic>
      </p:graphicFrame>
      <p:sp>
        <p:nvSpPr>
          <p:cNvPr id="4" name="Text Placeholder 3">
            <a:extLst>
              <a:ext uri="{FF2B5EF4-FFF2-40B4-BE49-F238E27FC236}">
                <a16:creationId xmlns:a16="http://schemas.microsoft.com/office/drawing/2014/main" id="{AA8FB9B6-F9F2-4CF6-B0CB-DA86F593ED2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795222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54E09-C6D9-47C1-A7D2-9A94ECDC41A7}"/>
              </a:ext>
            </a:extLst>
          </p:cNvPr>
          <p:cNvSpPr>
            <a:spLocks noGrp="1"/>
          </p:cNvSpPr>
          <p:nvPr>
            <p:ph type="title"/>
          </p:nvPr>
        </p:nvSpPr>
        <p:spPr/>
        <p:txBody>
          <a:bodyPr/>
          <a:lstStyle/>
          <a:p>
            <a:r>
              <a:rPr lang="en-US"/>
              <a:t>Overall Custom All Posts Table | All profiles - 8 of 22</a:t>
            </a:r>
          </a:p>
        </p:txBody>
      </p:sp>
      <p:graphicFrame>
        <p:nvGraphicFramePr>
          <p:cNvPr id="5" name="Table Placeholder 4">
            <a:extLst>
              <a:ext uri="{FF2B5EF4-FFF2-40B4-BE49-F238E27FC236}">
                <a16:creationId xmlns:a16="http://schemas.microsoft.com/office/drawing/2014/main" id="{2131747B-2A9C-4719-8149-254F622511CA}"/>
              </a:ext>
            </a:extLst>
          </p:cNvPr>
          <p:cNvGraphicFramePr>
            <a:graphicFrameLocks noGrp="1"/>
          </p:cNvGraphicFramePr>
          <p:nvPr>
            <p:ph type="tbl" sz="quarter" idx="13"/>
            <p:extLst>
              <p:ext uri="{D42A27DB-BD31-4B8C-83A1-F6EECF244321}">
                <p14:modId xmlns:p14="http://schemas.microsoft.com/office/powerpoint/2010/main" val="312169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13358561"/>
                    </a:ext>
                  </a:extLst>
                </a:gridCol>
                <a:gridCol w="740664">
                  <a:extLst>
                    <a:ext uri="{9D8B030D-6E8A-4147-A177-3AD203B41FA5}">
                      <a16:colId xmlns:a16="http://schemas.microsoft.com/office/drawing/2014/main" val="3365828148"/>
                    </a:ext>
                  </a:extLst>
                </a:gridCol>
                <a:gridCol w="740664">
                  <a:extLst>
                    <a:ext uri="{9D8B030D-6E8A-4147-A177-3AD203B41FA5}">
                      <a16:colId xmlns:a16="http://schemas.microsoft.com/office/drawing/2014/main" val="215508413"/>
                    </a:ext>
                  </a:extLst>
                </a:gridCol>
                <a:gridCol w="740664">
                  <a:extLst>
                    <a:ext uri="{9D8B030D-6E8A-4147-A177-3AD203B41FA5}">
                      <a16:colId xmlns:a16="http://schemas.microsoft.com/office/drawing/2014/main" val="1211700669"/>
                    </a:ext>
                  </a:extLst>
                </a:gridCol>
                <a:gridCol w="740664">
                  <a:extLst>
                    <a:ext uri="{9D8B030D-6E8A-4147-A177-3AD203B41FA5}">
                      <a16:colId xmlns:a16="http://schemas.microsoft.com/office/drawing/2014/main" val="2014366323"/>
                    </a:ext>
                  </a:extLst>
                </a:gridCol>
                <a:gridCol w="740664">
                  <a:extLst>
                    <a:ext uri="{9D8B030D-6E8A-4147-A177-3AD203B41FA5}">
                      <a16:colId xmlns:a16="http://schemas.microsoft.com/office/drawing/2014/main" val="1700914898"/>
                    </a:ext>
                  </a:extLst>
                </a:gridCol>
                <a:gridCol w="740664">
                  <a:extLst>
                    <a:ext uri="{9D8B030D-6E8A-4147-A177-3AD203B41FA5}">
                      <a16:colId xmlns:a16="http://schemas.microsoft.com/office/drawing/2014/main" val="1309227275"/>
                    </a:ext>
                  </a:extLst>
                </a:gridCol>
                <a:gridCol w="740664">
                  <a:extLst>
                    <a:ext uri="{9D8B030D-6E8A-4147-A177-3AD203B41FA5}">
                      <a16:colId xmlns:a16="http://schemas.microsoft.com/office/drawing/2014/main" val="417543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3714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- 2023-02-06 16:54:47</a:t>
                      </a:r>
                      <a:r>
                        <a:rPr kumimoji="0" lang="en-US" sz="1000" b="0" i="0" u="none" strike="noStrike" kern="1200" cap="none" spc="0" normalizeH="0" baseline="0" noProof="0">
                          <a:ln>
                            <a:noFill/>
                          </a:ln>
                          <a:solidFill>
                            <a:prstClr val="black"/>
                          </a:solidFill>
                          <a:effectLst/>
                          <a:uLnTx/>
                          <a:uFillTx/>
                          <a:latin typeface="Calibri"/>
                          <a:ea typeface="+mn-ea"/>
                          <a:cs typeface="+mn-cs"/>
                        </a:rPr>
                        <a:t>
 Još samo X dana do otvaranja registracija za GROHE X Summit 2023. koji će se održati od 7. do 9. ožujka!
Pridružite se globalnim stručnjacima na našoj platformi za digitalno iskustvo GROHE X, poslušajte inspirativne uvodne napomene, rasprave i dublje poniranje u ovogodišnju temu: Briga za vodu.
Prijavite se na naš bilten za sve što trebate znati o GROHE X Summitu. 
Saznajte više na: https://fal.cn/3vEEn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0.9798 %</a:t>
                      </a:r>
                    </a:p>
                  </a:txBody>
                  <a:tcPr/>
                </a:tc>
                <a:extLst>
                  <a:ext uri="{0D108BD9-81ED-4DB2-BD59-A6C34878D82A}">
                    <a16:rowId xmlns:a16="http://schemas.microsoft.com/office/drawing/2014/main" val="404285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- 2023-03-03 11:11:29</a:t>
                      </a:r>
                      <a:r>
                        <a:rPr kumimoji="0" lang="en-US" sz="1000" b="0" i="0" u="none" strike="noStrike" kern="1200" cap="none" spc="0" normalizeH="0" baseline="0" noProof="0">
                          <a:ln>
                            <a:noFill/>
                          </a:ln>
                          <a:solidFill>
                            <a:prstClr val="black"/>
                          </a:solidFill>
                          <a:effectLst/>
                          <a:uLnTx/>
                          <a:uFillTx/>
                          <a:latin typeface="Calibri"/>
                          <a:ea typeface="+mn-ea"/>
                          <a:cs typeface="+mn-cs"/>
                        </a:rPr>
                        <a:t>
 Registracija za online GROHE X Summit zatvara se uskoro. Ne propustite ovaj besplatni digitalni događaj! Od 7. do 9. ožujka pozvani ste da upoznate stavove vodećih svjetskih stručnjaka. Pripremite se za nadahnjujuće razgovore, živahne panel debate i mnoštvo sadržaja za 'grickanje'. :)
Registrirajte se odmah! https://fal.cn/3whWt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0.8330 %</a:t>
                      </a:r>
                    </a:p>
                  </a:txBody>
                  <a:tcPr/>
                </a:tc>
                <a:extLst>
                  <a:ext uri="{0D108BD9-81ED-4DB2-BD59-A6C34878D82A}">
                    <a16:rowId xmlns:a16="http://schemas.microsoft.com/office/drawing/2014/main" val="2601540679"/>
                  </a:ext>
                </a:extLst>
              </a:tr>
            </a:tbl>
          </a:graphicData>
        </a:graphic>
      </p:graphicFrame>
      <p:sp>
        <p:nvSpPr>
          <p:cNvPr id="4" name="Text Placeholder 3">
            <a:extLst>
              <a:ext uri="{FF2B5EF4-FFF2-40B4-BE49-F238E27FC236}">
                <a16:creationId xmlns:a16="http://schemas.microsoft.com/office/drawing/2014/main" id="{DB5B9F1A-B750-48AC-B2EB-D6CD21155F3F}"/>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16137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A263E-F9D7-4030-A462-47820111FAD1}"/>
              </a:ext>
            </a:extLst>
          </p:cNvPr>
          <p:cNvSpPr>
            <a:spLocks noGrp="1"/>
          </p:cNvSpPr>
          <p:nvPr>
            <p:ph type="title"/>
          </p:nvPr>
        </p:nvSpPr>
        <p:spPr/>
        <p:txBody>
          <a:bodyPr/>
          <a:lstStyle/>
          <a:p>
            <a:r>
              <a:rPr lang="en-US"/>
              <a:t>Overall Custom All Posts Table | All profiles - 9 of 22</a:t>
            </a:r>
          </a:p>
        </p:txBody>
      </p:sp>
      <p:graphicFrame>
        <p:nvGraphicFramePr>
          <p:cNvPr id="5" name="Table Placeholder 4">
            <a:extLst>
              <a:ext uri="{FF2B5EF4-FFF2-40B4-BE49-F238E27FC236}">
                <a16:creationId xmlns:a16="http://schemas.microsoft.com/office/drawing/2014/main" id="{2279A4AA-60EE-498A-A729-C9E56520F815}"/>
              </a:ext>
            </a:extLst>
          </p:cNvPr>
          <p:cNvGraphicFramePr>
            <a:graphicFrameLocks noGrp="1"/>
          </p:cNvGraphicFramePr>
          <p:nvPr>
            <p:ph type="tbl" sz="quarter" idx="13"/>
            <p:extLst>
              <p:ext uri="{D42A27DB-BD31-4B8C-83A1-F6EECF244321}">
                <p14:modId xmlns:p14="http://schemas.microsoft.com/office/powerpoint/2010/main" val="111621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48236816"/>
                    </a:ext>
                  </a:extLst>
                </a:gridCol>
                <a:gridCol w="740664">
                  <a:extLst>
                    <a:ext uri="{9D8B030D-6E8A-4147-A177-3AD203B41FA5}">
                      <a16:colId xmlns:a16="http://schemas.microsoft.com/office/drawing/2014/main" val="1693676664"/>
                    </a:ext>
                  </a:extLst>
                </a:gridCol>
                <a:gridCol w="740664">
                  <a:extLst>
                    <a:ext uri="{9D8B030D-6E8A-4147-A177-3AD203B41FA5}">
                      <a16:colId xmlns:a16="http://schemas.microsoft.com/office/drawing/2014/main" val="1382984766"/>
                    </a:ext>
                  </a:extLst>
                </a:gridCol>
                <a:gridCol w="740664">
                  <a:extLst>
                    <a:ext uri="{9D8B030D-6E8A-4147-A177-3AD203B41FA5}">
                      <a16:colId xmlns:a16="http://schemas.microsoft.com/office/drawing/2014/main" val="1914503860"/>
                    </a:ext>
                  </a:extLst>
                </a:gridCol>
                <a:gridCol w="740664">
                  <a:extLst>
                    <a:ext uri="{9D8B030D-6E8A-4147-A177-3AD203B41FA5}">
                      <a16:colId xmlns:a16="http://schemas.microsoft.com/office/drawing/2014/main" val="1689316931"/>
                    </a:ext>
                  </a:extLst>
                </a:gridCol>
                <a:gridCol w="740664">
                  <a:extLst>
                    <a:ext uri="{9D8B030D-6E8A-4147-A177-3AD203B41FA5}">
                      <a16:colId xmlns:a16="http://schemas.microsoft.com/office/drawing/2014/main" val="2307763592"/>
                    </a:ext>
                  </a:extLst>
                </a:gridCol>
                <a:gridCol w="740664">
                  <a:extLst>
                    <a:ext uri="{9D8B030D-6E8A-4147-A177-3AD203B41FA5}">
                      <a16:colId xmlns:a16="http://schemas.microsoft.com/office/drawing/2014/main" val="2316925585"/>
                    </a:ext>
                  </a:extLst>
                </a:gridCol>
                <a:gridCol w="740664">
                  <a:extLst>
                    <a:ext uri="{9D8B030D-6E8A-4147-A177-3AD203B41FA5}">
                      <a16:colId xmlns:a16="http://schemas.microsoft.com/office/drawing/2014/main" val="58464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5910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- 2023-02-27 11:11:30</a:t>
                      </a:r>
                      <a:r>
                        <a:rPr kumimoji="0" lang="en-US" sz="1000" b="0" i="0" u="none" strike="noStrike" kern="1200" cap="none" spc="0" normalizeH="0" baseline="0" noProof="0">
                          <a:ln>
                            <a:noFill/>
                          </a:ln>
                          <a:solidFill>
                            <a:prstClr val="black"/>
                          </a:solidFill>
                          <a:effectLst/>
                          <a:uLnTx/>
                          <a:uFillTx/>
                          <a:latin typeface="Calibri"/>
                          <a:ea typeface="+mn-ea"/>
                          <a:cs typeface="+mn-cs"/>
                        </a:rPr>
                        <a:t>
 Kakav je osjećaj biti udobno uronjen u vodu? Daje li vam pogled na ocean osjećaj smirenosti?
Trećeg dana virtualnog GROHE X Summita 2023., Dr. Beth Healey, istraživačica Europske svemirske agencije, ispituje našu duboku povezanost s vodom.
Voda nas održava zdravima, pomaže našem tijelu u radu, ali također može igrati snažnu ulogu u našem mentalnom zdravlju. Uključite se i poslušajte Dr. Healey, registrirajte se sada i rezervirate svoje mjesto. Sudjelovanje je besplatno i otvoreno za sve: https://fal.cn/3wana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0.8709 %</a:t>
                      </a:r>
                    </a:p>
                  </a:txBody>
                  <a:tcPr/>
                </a:tc>
                <a:extLst>
                  <a:ext uri="{0D108BD9-81ED-4DB2-BD59-A6C34878D82A}">
                    <a16:rowId xmlns:a16="http://schemas.microsoft.com/office/drawing/2014/main" val="32918400"/>
                  </a:ext>
                </a:extLst>
              </a:tr>
            </a:tbl>
          </a:graphicData>
        </a:graphic>
      </p:graphicFrame>
      <p:sp>
        <p:nvSpPr>
          <p:cNvPr id="4" name="Text Placeholder 3">
            <a:extLst>
              <a:ext uri="{FF2B5EF4-FFF2-40B4-BE49-F238E27FC236}">
                <a16:creationId xmlns:a16="http://schemas.microsoft.com/office/drawing/2014/main" id="{219E0B91-FC9C-402F-AAC4-15AC5F2446E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030977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80B1-50FC-484B-8ECB-E211D4A6EDF8}"/>
              </a:ext>
            </a:extLst>
          </p:cNvPr>
          <p:cNvSpPr>
            <a:spLocks noGrp="1"/>
          </p:cNvSpPr>
          <p:nvPr>
            <p:ph type="title"/>
          </p:nvPr>
        </p:nvSpPr>
        <p:spPr/>
        <p:txBody>
          <a:bodyPr/>
          <a:lstStyle/>
          <a:p>
            <a:r>
              <a:rPr lang="en-US"/>
              <a:t>Overall Custom All Posts Table | All profiles - 10 of 22</a:t>
            </a:r>
          </a:p>
        </p:txBody>
      </p:sp>
      <p:graphicFrame>
        <p:nvGraphicFramePr>
          <p:cNvPr id="5" name="Table Placeholder 4">
            <a:extLst>
              <a:ext uri="{FF2B5EF4-FFF2-40B4-BE49-F238E27FC236}">
                <a16:creationId xmlns:a16="http://schemas.microsoft.com/office/drawing/2014/main" id="{A4568A74-2F7E-4D71-9033-75E8479600F0}"/>
              </a:ext>
            </a:extLst>
          </p:cNvPr>
          <p:cNvGraphicFramePr>
            <a:graphicFrameLocks noGrp="1"/>
          </p:cNvGraphicFramePr>
          <p:nvPr>
            <p:ph type="tbl" sz="quarter" idx="13"/>
            <p:extLst>
              <p:ext uri="{D42A27DB-BD31-4B8C-83A1-F6EECF244321}">
                <p14:modId xmlns:p14="http://schemas.microsoft.com/office/powerpoint/2010/main" val="300988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618409284"/>
                    </a:ext>
                  </a:extLst>
                </a:gridCol>
                <a:gridCol w="740664">
                  <a:extLst>
                    <a:ext uri="{9D8B030D-6E8A-4147-A177-3AD203B41FA5}">
                      <a16:colId xmlns:a16="http://schemas.microsoft.com/office/drawing/2014/main" val="1323925202"/>
                    </a:ext>
                  </a:extLst>
                </a:gridCol>
                <a:gridCol w="740664">
                  <a:extLst>
                    <a:ext uri="{9D8B030D-6E8A-4147-A177-3AD203B41FA5}">
                      <a16:colId xmlns:a16="http://schemas.microsoft.com/office/drawing/2014/main" val="2953793016"/>
                    </a:ext>
                  </a:extLst>
                </a:gridCol>
                <a:gridCol w="740664">
                  <a:extLst>
                    <a:ext uri="{9D8B030D-6E8A-4147-A177-3AD203B41FA5}">
                      <a16:colId xmlns:a16="http://schemas.microsoft.com/office/drawing/2014/main" val="1376967823"/>
                    </a:ext>
                  </a:extLst>
                </a:gridCol>
                <a:gridCol w="740664">
                  <a:extLst>
                    <a:ext uri="{9D8B030D-6E8A-4147-A177-3AD203B41FA5}">
                      <a16:colId xmlns:a16="http://schemas.microsoft.com/office/drawing/2014/main" val="2985406788"/>
                    </a:ext>
                  </a:extLst>
                </a:gridCol>
                <a:gridCol w="740664">
                  <a:extLst>
                    <a:ext uri="{9D8B030D-6E8A-4147-A177-3AD203B41FA5}">
                      <a16:colId xmlns:a16="http://schemas.microsoft.com/office/drawing/2014/main" val="856845682"/>
                    </a:ext>
                  </a:extLst>
                </a:gridCol>
                <a:gridCol w="740664">
                  <a:extLst>
                    <a:ext uri="{9D8B030D-6E8A-4147-A177-3AD203B41FA5}">
                      <a16:colId xmlns:a16="http://schemas.microsoft.com/office/drawing/2014/main" val="4073589603"/>
                    </a:ext>
                  </a:extLst>
                </a:gridCol>
                <a:gridCol w="740664">
                  <a:extLst>
                    <a:ext uri="{9D8B030D-6E8A-4147-A177-3AD203B41FA5}">
                      <a16:colId xmlns:a16="http://schemas.microsoft.com/office/drawing/2014/main" val="346393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5689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- 2023-03-02 16:35:08</a:t>
                      </a:r>
                      <a:r>
                        <a:rPr kumimoji="0" lang="en-US" sz="1000" b="0" i="0" u="none" strike="noStrike" kern="1200" cap="none" spc="0" normalizeH="0" baseline="0" noProof="0">
                          <a:ln>
                            <a:noFill/>
                          </a:ln>
                          <a:solidFill>
                            <a:prstClr val="black"/>
                          </a:solidFill>
                          <a:effectLst/>
                          <a:uLnTx/>
                          <a:uFillTx/>
                          <a:latin typeface="Calibri"/>
                          <a:ea typeface="+mn-ea"/>
                          <a:cs typeface="+mn-cs"/>
                        </a:rPr>
                        <a:t>
 Kako izgleda budućnost naših domova? Kako izgleda održiva zgrada? Kako voda može doprinijeti našem blagostanju?
Ako je bilo koje od ovih pitanja pobudilo vaše zanimanje, pridružite nam se na GROHE X Summitu 2023. koji će se održati online od 7. do 9. ožujka.
Sudjelovanje je besplatno, pogledajte cijeli program i registrirajte se sada! https://fal.cn/3wgow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1.0620 %</a:t>
                      </a:r>
                    </a:p>
                  </a:txBody>
                  <a:tcPr/>
                </a:tc>
                <a:extLst>
                  <a:ext uri="{0D108BD9-81ED-4DB2-BD59-A6C34878D82A}">
                    <a16:rowId xmlns:a16="http://schemas.microsoft.com/office/drawing/2014/main" val="66679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- 2023-03-05 11:11:41</a:t>
                      </a:r>
                      <a:r>
                        <a:rPr kumimoji="0" lang="en-US" sz="1000" b="0" i="0" u="none" strike="noStrike" kern="1200" cap="none" spc="0" normalizeH="0" baseline="0" noProof="0">
                          <a:ln>
                            <a:noFill/>
                          </a:ln>
                          <a:solidFill>
                            <a:prstClr val="black"/>
                          </a:solidFill>
                          <a:effectLst/>
                          <a:uLnTx/>
                          <a:uFillTx/>
                          <a:latin typeface="Calibri"/>
                          <a:ea typeface="+mn-ea"/>
                          <a:cs typeface="+mn-cs"/>
                        </a:rPr>
                        <a:t>
 Zadnja prilika da se prijavite za GROHE X Summit. Registracije se zatvaraju uskoro! Od 7. do 9. ožujka imat ćemo tri dana puna debata, rasprava i dinamičnog sadržaja o našoj temi: Briga za vodu. Svaki ćemo se dan fokusirati na temu od vitalnog značaja za A&amp;D i sanitarnu industriju – urbanizaciju, održivost te zdravlje i dobrobit – iz svih mogućih kutova.
Registrirajte se odmah! https://fal.cn/3wkiG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0.9903 %</a:t>
                      </a:r>
                    </a:p>
                  </a:txBody>
                  <a:tcPr/>
                </a:tc>
                <a:extLst>
                  <a:ext uri="{0D108BD9-81ED-4DB2-BD59-A6C34878D82A}">
                    <a16:rowId xmlns:a16="http://schemas.microsoft.com/office/drawing/2014/main" val="3397268191"/>
                  </a:ext>
                </a:extLst>
              </a:tr>
            </a:tbl>
          </a:graphicData>
        </a:graphic>
      </p:graphicFrame>
      <p:sp>
        <p:nvSpPr>
          <p:cNvPr id="4" name="Text Placeholder 3">
            <a:extLst>
              <a:ext uri="{FF2B5EF4-FFF2-40B4-BE49-F238E27FC236}">
                <a16:creationId xmlns:a16="http://schemas.microsoft.com/office/drawing/2014/main" id="{49F26E40-607D-4C89-9C9B-F84C3326F4C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868198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CD999-C3C5-45DA-8D5C-F4C96052F601}"/>
              </a:ext>
            </a:extLst>
          </p:cNvPr>
          <p:cNvSpPr>
            <a:spLocks noGrp="1"/>
          </p:cNvSpPr>
          <p:nvPr>
            <p:ph type="title"/>
          </p:nvPr>
        </p:nvSpPr>
        <p:spPr/>
        <p:txBody>
          <a:bodyPr/>
          <a:lstStyle/>
          <a:p>
            <a:r>
              <a:rPr lang="en-US"/>
              <a:t>Overall Custom All Posts Table | All profiles - 11 of 22</a:t>
            </a:r>
          </a:p>
        </p:txBody>
      </p:sp>
      <p:graphicFrame>
        <p:nvGraphicFramePr>
          <p:cNvPr id="5" name="Table Placeholder 4">
            <a:extLst>
              <a:ext uri="{FF2B5EF4-FFF2-40B4-BE49-F238E27FC236}">
                <a16:creationId xmlns:a16="http://schemas.microsoft.com/office/drawing/2014/main" id="{67D80490-158D-4053-A864-E60349FE827C}"/>
              </a:ext>
            </a:extLst>
          </p:cNvPr>
          <p:cNvGraphicFramePr>
            <a:graphicFrameLocks noGrp="1"/>
          </p:cNvGraphicFramePr>
          <p:nvPr>
            <p:ph type="tbl" sz="quarter" idx="13"/>
            <p:extLst>
              <p:ext uri="{D42A27DB-BD31-4B8C-83A1-F6EECF244321}">
                <p14:modId xmlns:p14="http://schemas.microsoft.com/office/powerpoint/2010/main" val="94803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61892562"/>
                    </a:ext>
                  </a:extLst>
                </a:gridCol>
                <a:gridCol w="740664">
                  <a:extLst>
                    <a:ext uri="{9D8B030D-6E8A-4147-A177-3AD203B41FA5}">
                      <a16:colId xmlns:a16="http://schemas.microsoft.com/office/drawing/2014/main" val="1359580248"/>
                    </a:ext>
                  </a:extLst>
                </a:gridCol>
                <a:gridCol w="740664">
                  <a:extLst>
                    <a:ext uri="{9D8B030D-6E8A-4147-A177-3AD203B41FA5}">
                      <a16:colId xmlns:a16="http://schemas.microsoft.com/office/drawing/2014/main" val="1761027398"/>
                    </a:ext>
                  </a:extLst>
                </a:gridCol>
                <a:gridCol w="740664">
                  <a:extLst>
                    <a:ext uri="{9D8B030D-6E8A-4147-A177-3AD203B41FA5}">
                      <a16:colId xmlns:a16="http://schemas.microsoft.com/office/drawing/2014/main" val="3448151913"/>
                    </a:ext>
                  </a:extLst>
                </a:gridCol>
                <a:gridCol w="740664">
                  <a:extLst>
                    <a:ext uri="{9D8B030D-6E8A-4147-A177-3AD203B41FA5}">
                      <a16:colId xmlns:a16="http://schemas.microsoft.com/office/drawing/2014/main" val="1480093408"/>
                    </a:ext>
                  </a:extLst>
                </a:gridCol>
                <a:gridCol w="740664">
                  <a:extLst>
                    <a:ext uri="{9D8B030D-6E8A-4147-A177-3AD203B41FA5}">
                      <a16:colId xmlns:a16="http://schemas.microsoft.com/office/drawing/2014/main" val="2529423962"/>
                    </a:ext>
                  </a:extLst>
                </a:gridCol>
                <a:gridCol w="740664">
                  <a:extLst>
                    <a:ext uri="{9D8B030D-6E8A-4147-A177-3AD203B41FA5}">
                      <a16:colId xmlns:a16="http://schemas.microsoft.com/office/drawing/2014/main" val="2881673497"/>
                    </a:ext>
                  </a:extLst>
                </a:gridCol>
                <a:gridCol w="740664">
                  <a:extLst>
                    <a:ext uri="{9D8B030D-6E8A-4147-A177-3AD203B41FA5}">
                      <a16:colId xmlns:a16="http://schemas.microsoft.com/office/drawing/2014/main" val="3980442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9970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- 2023-02-27 13:52:05</a:t>
                      </a:r>
                      <a:r>
                        <a:rPr kumimoji="0" lang="en-US" sz="1000" b="0" i="0" u="none" strike="noStrike" kern="1200" cap="none" spc="0" normalizeH="0" baseline="0" noProof="0">
                          <a:ln>
                            <a:noFill/>
                          </a:ln>
                          <a:solidFill>
                            <a:prstClr val="black"/>
                          </a:solidFill>
                          <a:effectLst/>
                          <a:uLnTx/>
                          <a:uFillTx/>
                          <a:latin typeface="Calibri"/>
                          <a:ea typeface="+mn-ea"/>
                          <a:cs typeface="+mn-cs"/>
                        </a:rPr>
                        <a:t>
 Dok neki raspravljaju je li čaša ili boca polupuna ili poluprazna, mi se pripremamo za digitalni GROHE X Summit 2023. na kojem ćemo obraditi mnoštvo tema vezanih za ono najbitnije – što je u čaši? Naravno, mislimo na naš dragocjeni resurs: vodu! Pogledajte raspored tema i govornika koje smo pripremili i prijavite se odmah – jer prvih 5 koji nam se jave u inbox s potvrdom prijave nagradit ćemo ovim praktičnim bocama za vodu čijim korištenjem smanjujemo korištenje plastike. ➡️ https://fal.cn/3wayL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0.3165 %</a:t>
                      </a:r>
                    </a:p>
                  </a:txBody>
                  <a:tcPr/>
                </a:tc>
                <a:extLst>
                  <a:ext uri="{0D108BD9-81ED-4DB2-BD59-A6C34878D82A}">
                    <a16:rowId xmlns:a16="http://schemas.microsoft.com/office/drawing/2014/main" val="6607556"/>
                  </a:ext>
                </a:extLst>
              </a:tr>
            </a:tbl>
          </a:graphicData>
        </a:graphic>
      </p:graphicFrame>
      <p:sp>
        <p:nvSpPr>
          <p:cNvPr id="4" name="Text Placeholder 3">
            <a:extLst>
              <a:ext uri="{FF2B5EF4-FFF2-40B4-BE49-F238E27FC236}">
                <a16:creationId xmlns:a16="http://schemas.microsoft.com/office/drawing/2014/main" id="{B54BA89C-9287-41F8-84B1-F5BC1DB0F4A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60219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411DC-A347-4922-BD40-A792ECFF3862}"/>
              </a:ext>
            </a:extLst>
          </p:cNvPr>
          <p:cNvSpPr>
            <a:spLocks noGrp="1"/>
          </p:cNvSpPr>
          <p:nvPr>
            <p:ph type="title"/>
          </p:nvPr>
        </p:nvSpPr>
        <p:spPr/>
        <p:txBody>
          <a:bodyPr/>
          <a:lstStyle/>
          <a:p>
            <a:r>
              <a:rPr lang="en-US"/>
              <a:t>Overall Custom All Posts Table | All profiles - 12 of 22</a:t>
            </a:r>
          </a:p>
        </p:txBody>
      </p:sp>
      <p:graphicFrame>
        <p:nvGraphicFramePr>
          <p:cNvPr id="5" name="Table Placeholder 4">
            <a:extLst>
              <a:ext uri="{FF2B5EF4-FFF2-40B4-BE49-F238E27FC236}">
                <a16:creationId xmlns:a16="http://schemas.microsoft.com/office/drawing/2014/main" id="{A54142D4-C414-4517-9EDF-B5C302CF5C7E}"/>
              </a:ext>
            </a:extLst>
          </p:cNvPr>
          <p:cNvGraphicFramePr>
            <a:graphicFrameLocks noGrp="1"/>
          </p:cNvGraphicFramePr>
          <p:nvPr>
            <p:ph type="tbl" sz="quarter" idx="13"/>
            <p:extLst>
              <p:ext uri="{D42A27DB-BD31-4B8C-83A1-F6EECF244321}">
                <p14:modId xmlns:p14="http://schemas.microsoft.com/office/powerpoint/2010/main" val="1244309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37136046"/>
                    </a:ext>
                  </a:extLst>
                </a:gridCol>
                <a:gridCol w="740664">
                  <a:extLst>
                    <a:ext uri="{9D8B030D-6E8A-4147-A177-3AD203B41FA5}">
                      <a16:colId xmlns:a16="http://schemas.microsoft.com/office/drawing/2014/main" val="95088295"/>
                    </a:ext>
                  </a:extLst>
                </a:gridCol>
                <a:gridCol w="740664">
                  <a:extLst>
                    <a:ext uri="{9D8B030D-6E8A-4147-A177-3AD203B41FA5}">
                      <a16:colId xmlns:a16="http://schemas.microsoft.com/office/drawing/2014/main" val="1333384961"/>
                    </a:ext>
                  </a:extLst>
                </a:gridCol>
                <a:gridCol w="740664">
                  <a:extLst>
                    <a:ext uri="{9D8B030D-6E8A-4147-A177-3AD203B41FA5}">
                      <a16:colId xmlns:a16="http://schemas.microsoft.com/office/drawing/2014/main" val="281864165"/>
                    </a:ext>
                  </a:extLst>
                </a:gridCol>
                <a:gridCol w="740664">
                  <a:extLst>
                    <a:ext uri="{9D8B030D-6E8A-4147-A177-3AD203B41FA5}">
                      <a16:colId xmlns:a16="http://schemas.microsoft.com/office/drawing/2014/main" val="2981138067"/>
                    </a:ext>
                  </a:extLst>
                </a:gridCol>
                <a:gridCol w="740664">
                  <a:extLst>
                    <a:ext uri="{9D8B030D-6E8A-4147-A177-3AD203B41FA5}">
                      <a16:colId xmlns:a16="http://schemas.microsoft.com/office/drawing/2014/main" val="3038893975"/>
                    </a:ext>
                  </a:extLst>
                </a:gridCol>
                <a:gridCol w="740664">
                  <a:extLst>
                    <a:ext uri="{9D8B030D-6E8A-4147-A177-3AD203B41FA5}">
                      <a16:colId xmlns:a16="http://schemas.microsoft.com/office/drawing/2014/main" val="1086842726"/>
                    </a:ext>
                  </a:extLst>
                </a:gridCol>
                <a:gridCol w="740664">
                  <a:extLst>
                    <a:ext uri="{9D8B030D-6E8A-4147-A177-3AD203B41FA5}">
                      <a16:colId xmlns:a16="http://schemas.microsoft.com/office/drawing/2014/main" val="79036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615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- 2023-02-23 11:11:35</a:t>
                      </a:r>
                      <a:r>
                        <a:rPr kumimoji="0" lang="en-US" sz="1000" b="0" i="0" u="none" strike="noStrike" kern="1200" cap="none" spc="0" normalizeH="0" baseline="0" noProof="0">
                          <a:ln>
                            <a:noFill/>
                          </a:ln>
                          <a:solidFill>
                            <a:prstClr val="black"/>
                          </a:solidFill>
                          <a:effectLst/>
                          <a:uLnTx/>
                          <a:uFillTx/>
                          <a:latin typeface="Calibri"/>
                          <a:ea typeface="+mn-ea"/>
                          <a:cs typeface="+mn-cs"/>
                        </a:rPr>
                        <a:t>
 Jeste li ikada poželjeli baciti oko u budućnost? Što mislite da biste vidjeli?
Pozvali smo vodeću futuristicu Elinu Hiltunen da nam predstavi svoju viziju budućnosti življenja. U kontekstu rastuće urbanizacije, kako će se naši domovi prilagoditi? Kako će današnje društvene promjene oblikovati domove budućnosti?
Ona će iznijeti svoja otkrića u glavnom govoru prvog dana #GROHEXSummit2023. Virtualni summit je besplatan za sudjelovanje i otvoren za sve. Registrirajte se! https://fal.cn/3w56t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0.8346 %</a:t>
                      </a:r>
                    </a:p>
                  </a:txBody>
                  <a:tcPr/>
                </a:tc>
                <a:extLst>
                  <a:ext uri="{0D108BD9-81ED-4DB2-BD59-A6C34878D82A}">
                    <a16:rowId xmlns:a16="http://schemas.microsoft.com/office/drawing/2014/main" val="1712174469"/>
                  </a:ext>
                </a:extLst>
              </a:tr>
            </a:tbl>
          </a:graphicData>
        </a:graphic>
      </p:graphicFrame>
      <p:sp>
        <p:nvSpPr>
          <p:cNvPr id="4" name="Text Placeholder 3">
            <a:extLst>
              <a:ext uri="{FF2B5EF4-FFF2-40B4-BE49-F238E27FC236}">
                <a16:creationId xmlns:a16="http://schemas.microsoft.com/office/drawing/2014/main" id="{BBBAA673-CADB-45E7-BF60-34A818A3A0A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045071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1ECBE-907C-412C-AC61-6C703BCDEB57}"/>
              </a:ext>
            </a:extLst>
          </p:cNvPr>
          <p:cNvSpPr>
            <a:spLocks noGrp="1"/>
          </p:cNvSpPr>
          <p:nvPr>
            <p:ph type="title"/>
          </p:nvPr>
        </p:nvSpPr>
        <p:spPr/>
        <p:txBody>
          <a:bodyPr/>
          <a:lstStyle/>
          <a:p>
            <a:r>
              <a:rPr lang="en-US"/>
              <a:t>Overall Custom All Posts Table | All profiles - 13 of 22</a:t>
            </a:r>
          </a:p>
        </p:txBody>
      </p:sp>
      <p:graphicFrame>
        <p:nvGraphicFramePr>
          <p:cNvPr id="5" name="Table Placeholder 4">
            <a:extLst>
              <a:ext uri="{FF2B5EF4-FFF2-40B4-BE49-F238E27FC236}">
                <a16:creationId xmlns:a16="http://schemas.microsoft.com/office/drawing/2014/main" id="{9D959F78-AEE4-427A-80BF-352CA8589906}"/>
              </a:ext>
            </a:extLst>
          </p:cNvPr>
          <p:cNvGraphicFramePr>
            <a:graphicFrameLocks noGrp="1"/>
          </p:cNvGraphicFramePr>
          <p:nvPr>
            <p:ph type="tbl" sz="quarter" idx="13"/>
            <p:extLst>
              <p:ext uri="{D42A27DB-BD31-4B8C-83A1-F6EECF244321}">
                <p14:modId xmlns:p14="http://schemas.microsoft.com/office/powerpoint/2010/main" val="3216478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5822297"/>
                    </a:ext>
                  </a:extLst>
                </a:gridCol>
                <a:gridCol w="740664">
                  <a:extLst>
                    <a:ext uri="{9D8B030D-6E8A-4147-A177-3AD203B41FA5}">
                      <a16:colId xmlns:a16="http://schemas.microsoft.com/office/drawing/2014/main" val="2733289891"/>
                    </a:ext>
                  </a:extLst>
                </a:gridCol>
                <a:gridCol w="740664">
                  <a:extLst>
                    <a:ext uri="{9D8B030D-6E8A-4147-A177-3AD203B41FA5}">
                      <a16:colId xmlns:a16="http://schemas.microsoft.com/office/drawing/2014/main" val="581449816"/>
                    </a:ext>
                  </a:extLst>
                </a:gridCol>
                <a:gridCol w="740664">
                  <a:extLst>
                    <a:ext uri="{9D8B030D-6E8A-4147-A177-3AD203B41FA5}">
                      <a16:colId xmlns:a16="http://schemas.microsoft.com/office/drawing/2014/main" val="3035995830"/>
                    </a:ext>
                  </a:extLst>
                </a:gridCol>
                <a:gridCol w="740664">
                  <a:extLst>
                    <a:ext uri="{9D8B030D-6E8A-4147-A177-3AD203B41FA5}">
                      <a16:colId xmlns:a16="http://schemas.microsoft.com/office/drawing/2014/main" val="3063430717"/>
                    </a:ext>
                  </a:extLst>
                </a:gridCol>
                <a:gridCol w="740664">
                  <a:extLst>
                    <a:ext uri="{9D8B030D-6E8A-4147-A177-3AD203B41FA5}">
                      <a16:colId xmlns:a16="http://schemas.microsoft.com/office/drawing/2014/main" val="1800982087"/>
                    </a:ext>
                  </a:extLst>
                </a:gridCol>
                <a:gridCol w="740664">
                  <a:extLst>
                    <a:ext uri="{9D8B030D-6E8A-4147-A177-3AD203B41FA5}">
                      <a16:colId xmlns:a16="http://schemas.microsoft.com/office/drawing/2014/main" val="2720005056"/>
                    </a:ext>
                  </a:extLst>
                </a:gridCol>
                <a:gridCol w="740664">
                  <a:extLst>
                    <a:ext uri="{9D8B030D-6E8A-4147-A177-3AD203B41FA5}">
                      <a16:colId xmlns:a16="http://schemas.microsoft.com/office/drawing/2014/main" val="198482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6616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- 2023-02-15 11:13:33</a:t>
                      </a:r>
                      <a:r>
                        <a:rPr kumimoji="0" lang="en-US" sz="1000" b="0" i="0" u="none" strike="noStrike" kern="1200" cap="none" spc="0" normalizeH="0" baseline="0" noProof="0">
                          <a:ln>
                            <a:noFill/>
                          </a:ln>
                          <a:solidFill>
                            <a:prstClr val="black"/>
                          </a:solidFill>
                          <a:effectLst/>
                          <a:uLnTx/>
                          <a:uFillTx/>
                          <a:latin typeface="Calibri"/>
                          <a:ea typeface="+mn-ea"/>
                          <a:cs typeface="+mn-cs"/>
                        </a:rPr>
                        <a:t>
 Sve veći broj stručnjaka iz cijele industrije aktivno otkriva nove načine za smanjenje ekološkog otiska naših zgrada.
Na drugi dan virtualnog #GROHEXSummit2023 pozivamo stručnjake poput arhitekta Thomasa Rausa i legendarnog istraživača Børgea Ouslanda da podijele svoju viziju bolje budućnosti.
Sve detalje možete pronaći ovdje, zajedno sa svime što trebate znati kako biste registrirali svoje besplatno mjesto: https://fal.cn/3vSRX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0.9177 %</a:t>
                      </a:r>
                    </a:p>
                  </a:txBody>
                  <a:tcPr/>
                </a:tc>
                <a:extLst>
                  <a:ext uri="{0D108BD9-81ED-4DB2-BD59-A6C34878D82A}">
                    <a16:rowId xmlns:a16="http://schemas.microsoft.com/office/drawing/2014/main" val="3919573239"/>
                  </a:ext>
                </a:extLst>
              </a:tr>
            </a:tbl>
          </a:graphicData>
        </a:graphic>
      </p:graphicFrame>
      <p:sp>
        <p:nvSpPr>
          <p:cNvPr id="4" name="Text Placeholder 3">
            <a:extLst>
              <a:ext uri="{FF2B5EF4-FFF2-40B4-BE49-F238E27FC236}">
                <a16:creationId xmlns:a16="http://schemas.microsoft.com/office/drawing/2014/main" id="{50048275-F517-468C-9570-E02A67FF6C43}"/>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603595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F0EA1-B91C-45DE-83C6-28C06430170C}"/>
              </a:ext>
            </a:extLst>
          </p:cNvPr>
          <p:cNvSpPr>
            <a:spLocks noGrp="1"/>
          </p:cNvSpPr>
          <p:nvPr>
            <p:ph type="title"/>
          </p:nvPr>
        </p:nvSpPr>
        <p:spPr/>
        <p:txBody>
          <a:bodyPr/>
          <a:lstStyle/>
          <a:p>
            <a:r>
              <a:rPr lang="en-US"/>
              <a:t>Overall Custom All Posts Table | All profiles - 14 of 22</a:t>
            </a:r>
          </a:p>
        </p:txBody>
      </p:sp>
      <p:graphicFrame>
        <p:nvGraphicFramePr>
          <p:cNvPr id="5" name="Table Placeholder 4">
            <a:extLst>
              <a:ext uri="{FF2B5EF4-FFF2-40B4-BE49-F238E27FC236}">
                <a16:creationId xmlns:a16="http://schemas.microsoft.com/office/drawing/2014/main" id="{64AC4992-0F78-4F02-9CAC-917911724992}"/>
              </a:ext>
            </a:extLst>
          </p:cNvPr>
          <p:cNvGraphicFramePr>
            <a:graphicFrameLocks noGrp="1"/>
          </p:cNvGraphicFramePr>
          <p:nvPr>
            <p:ph type="tbl" sz="quarter" idx="13"/>
            <p:extLst>
              <p:ext uri="{D42A27DB-BD31-4B8C-83A1-F6EECF244321}">
                <p14:modId xmlns:p14="http://schemas.microsoft.com/office/powerpoint/2010/main" val="739149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01671811"/>
                    </a:ext>
                  </a:extLst>
                </a:gridCol>
                <a:gridCol w="740664">
                  <a:extLst>
                    <a:ext uri="{9D8B030D-6E8A-4147-A177-3AD203B41FA5}">
                      <a16:colId xmlns:a16="http://schemas.microsoft.com/office/drawing/2014/main" val="368195933"/>
                    </a:ext>
                  </a:extLst>
                </a:gridCol>
                <a:gridCol w="740664">
                  <a:extLst>
                    <a:ext uri="{9D8B030D-6E8A-4147-A177-3AD203B41FA5}">
                      <a16:colId xmlns:a16="http://schemas.microsoft.com/office/drawing/2014/main" val="41973567"/>
                    </a:ext>
                  </a:extLst>
                </a:gridCol>
                <a:gridCol w="740664">
                  <a:extLst>
                    <a:ext uri="{9D8B030D-6E8A-4147-A177-3AD203B41FA5}">
                      <a16:colId xmlns:a16="http://schemas.microsoft.com/office/drawing/2014/main" val="4178750283"/>
                    </a:ext>
                  </a:extLst>
                </a:gridCol>
                <a:gridCol w="740664">
                  <a:extLst>
                    <a:ext uri="{9D8B030D-6E8A-4147-A177-3AD203B41FA5}">
                      <a16:colId xmlns:a16="http://schemas.microsoft.com/office/drawing/2014/main" val="4219651682"/>
                    </a:ext>
                  </a:extLst>
                </a:gridCol>
                <a:gridCol w="740664">
                  <a:extLst>
                    <a:ext uri="{9D8B030D-6E8A-4147-A177-3AD203B41FA5}">
                      <a16:colId xmlns:a16="http://schemas.microsoft.com/office/drawing/2014/main" val="586322828"/>
                    </a:ext>
                  </a:extLst>
                </a:gridCol>
                <a:gridCol w="740664">
                  <a:extLst>
                    <a:ext uri="{9D8B030D-6E8A-4147-A177-3AD203B41FA5}">
                      <a16:colId xmlns:a16="http://schemas.microsoft.com/office/drawing/2014/main" val="3450440224"/>
                    </a:ext>
                  </a:extLst>
                </a:gridCol>
                <a:gridCol w="740664">
                  <a:extLst>
                    <a:ext uri="{9D8B030D-6E8A-4147-A177-3AD203B41FA5}">
                      <a16:colId xmlns:a16="http://schemas.microsoft.com/office/drawing/2014/main" val="1666828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2982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- 2023-02-13 11:12:16</a:t>
                      </a:r>
                      <a:r>
                        <a:rPr kumimoji="0" lang="en-US" sz="1000" b="0" i="0" u="none" strike="noStrike" kern="1200" cap="none" spc="0" normalizeH="0" baseline="0" noProof="0">
                          <a:ln>
                            <a:noFill/>
                          </a:ln>
                          <a:solidFill>
                            <a:prstClr val="black"/>
                          </a:solidFill>
                          <a:effectLst/>
                          <a:uLnTx/>
                          <a:uFillTx/>
                          <a:latin typeface="Calibri"/>
                          <a:ea typeface="+mn-ea"/>
                          <a:cs typeface="+mn-cs"/>
                        </a:rPr>
                        <a:t>
 Kakvu će ulogu imati masovna urbanizacija u načinu na koji živimo? Bilo da se radi o porastu računa za režije ili o porastu broja samaca, snalaženje u našim domovima kroz nesigurna vremena važnije je nego ikad.
Na prvi dan virtualnog #GROHEXSummit2023 pozvali smo stručnjake poput futuristice Eline Hiltunen, stručnjaka za DIY Stevea Collingea, naše dizajnerice interijera Carine Buhlert i druge kako bi rasvijetlili budućnost doma.
Grohe X Summit je otvoren za sve i slobodan za sudjelovanje! Pogledajte sve detalje i registrirajte se sada: https://fal.cn/3vP2D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0.8306 %</a:t>
                      </a:r>
                    </a:p>
                  </a:txBody>
                  <a:tcPr/>
                </a:tc>
                <a:extLst>
                  <a:ext uri="{0D108BD9-81ED-4DB2-BD59-A6C34878D82A}">
                    <a16:rowId xmlns:a16="http://schemas.microsoft.com/office/drawing/2014/main" val="803519145"/>
                  </a:ext>
                </a:extLst>
              </a:tr>
            </a:tbl>
          </a:graphicData>
        </a:graphic>
      </p:graphicFrame>
      <p:sp>
        <p:nvSpPr>
          <p:cNvPr id="4" name="Text Placeholder 3">
            <a:extLst>
              <a:ext uri="{FF2B5EF4-FFF2-40B4-BE49-F238E27FC236}">
                <a16:creationId xmlns:a16="http://schemas.microsoft.com/office/drawing/2014/main" id="{5DAADCD2-B4A6-4873-8A3D-45D71A040D91}"/>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22900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10648-35B4-4FF5-8B08-29B2A238B8EC}"/>
              </a:ext>
            </a:extLst>
          </p:cNvPr>
          <p:cNvSpPr>
            <a:spLocks noGrp="1"/>
          </p:cNvSpPr>
          <p:nvPr>
            <p:ph type="title"/>
          </p:nvPr>
        </p:nvSpPr>
        <p:spPr/>
        <p:txBody>
          <a:bodyPr/>
          <a:lstStyle/>
          <a:p>
            <a:r>
              <a:rPr lang="en-US"/>
              <a:t>Overall Custom All Posts Table | All profiles - 15 of 22</a:t>
            </a:r>
          </a:p>
        </p:txBody>
      </p:sp>
      <p:graphicFrame>
        <p:nvGraphicFramePr>
          <p:cNvPr id="5" name="Table Placeholder 4">
            <a:extLst>
              <a:ext uri="{FF2B5EF4-FFF2-40B4-BE49-F238E27FC236}">
                <a16:creationId xmlns:a16="http://schemas.microsoft.com/office/drawing/2014/main" id="{2B1F2319-00C1-4DAD-B850-967177959491}"/>
              </a:ext>
            </a:extLst>
          </p:cNvPr>
          <p:cNvGraphicFramePr>
            <a:graphicFrameLocks noGrp="1"/>
          </p:cNvGraphicFramePr>
          <p:nvPr>
            <p:ph type="tbl" sz="quarter" idx="13"/>
            <p:extLst>
              <p:ext uri="{D42A27DB-BD31-4B8C-83A1-F6EECF244321}">
                <p14:modId xmlns:p14="http://schemas.microsoft.com/office/powerpoint/2010/main" val="1657826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16519084"/>
                    </a:ext>
                  </a:extLst>
                </a:gridCol>
                <a:gridCol w="740664">
                  <a:extLst>
                    <a:ext uri="{9D8B030D-6E8A-4147-A177-3AD203B41FA5}">
                      <a16:colId xmlns:a16="http://schemas.microsoft.com/office/drawing/2014/main" val="3942998977"/>
                    </a:ext>
                  </a:extLst>
                </a:gridCol>
                <a:gridCol w="740664">
                  <a:extLst>
                    <a:ext uri="{9D8B030D-6E8A-4147-A177-3AD203B41FA5}">
                      <a16:colId xmlns:a16="http://schemas.microsoft.com/office/drawing/2014/main" val="2701615485"/>
                    </a:ext>
                  </a:extLst>
                </a:gridCol>
                <a:gridCol w="740664">
                  <a:extLst>
                    <a:ext uri="{9D8B030D-6E8A-4147-A177-3AD203B41FA5}">
                      <a16:colId xmlns:a16="http://schemas.microsoft.com/office/drawing/2014/main" val="3084017040"/>
                    </a:ext>
                  </a:extLst>
                </a:gridCol>
                <a:gridCol w="740664">
                  <a:extLst>
                    <a:ext uri="{9D8B030D-6E8A-4147-A177-3AD203B41FA5}">
                      <a16:colId xmlns:a16="http://schemas.microsoft.com/office/drawing/2014/main" val="896881219"/>
                    </a:ext>
                  </a:extLst>
                </a:gridCol>
                <a:gridCol w="740664">
                  <a:extLst>
                    <a:ext uri="{9D8B030D-6E8A-4147-A177-3AD203B41FA5}">
                      <a16:colId xmlns:a16="http://schemas.microsoft.com/office/drawing/2014/main" val="1330292968"/>
                    </a:ext>
                  </a:extLst>
                </a:gridCol>
                <a:gridCol w="740664">
                  <a:extLst>
                    <a:ext uri="{9D8B030D-6E8A-4147-A177-3AD203B41FA5}">
                      <a16:colId xmlns:a16="http://schemas.microsoft.com/office/drawing/2014/main" val="1683586450"/>
                    </a:ext>
                  </a:extLst>
                </a:gridCol>
                <a:gridCol w="740664">
                  <a:extLst>
                    <a:ext uri="{9D8B030D-6E8A-4147-A177-3AD203B41FA5}">
                      <a16:colId xmlns:a16="http://schemas.microsoft.com/office/drawing/2014/main" val="95975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0448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- 2023-02-09 12:01:05</a:t>
                      </a:r>
                      <a:r>
                        <a:rPr kumimoji="0" lang="en-US" sz="1000" b="0" i="0" u="none" strike="noStrike" kern="1200" cap="none" spc="0" normalizeH="0" baseline="0" noProof="0">
                          <a:ln>
                            <a:noFill/>
                          </a:ln>
                          <a:solidFill>
                            <a:prstClr val="black"/>
                          </a:solidFill>
                          <a:effectLst/>
                          <a:uLnTx/>
                          <a:uFillTx/>
                          <a:latin typeface="Calibri"/>
                          <a:ea typeface="+mn-ea"/>
                          <a:cs typeface="+mn-cs"/>
                        </a:rPr>
                        <a:t>
 Registracije za GROHE X Summit otvorene su!
Od 7. do 9. ožujka istražujemo najhitnija i najbitnija pitanja vezana uz ovogodišnju temu: Briga za vodu.
Pripremamo pozornicu za živahne debate, nadahnjujuće majstorske tečajeve i munjevitu rundu malih pokretača misli za promjene na bolje - sve je dostupno besplatno, samo nam se pridružite na našoj platformi za digitalno iskustvo GROHE X.
Registrirajte se odmah! https://fal.cn/3vK5C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0.8460 %</a:t>
                      </a:r>
                    </a:p>
                  </a:txBody>
                  <a:tcPr/>
                </a:tc>
                <a:extLst>
                  <a:ext uri="{0D108BD9-81ED-4DB2-BD59-A6C34878D82A}">
                    <a16:rowId xmlns:a16="http://schemas.microsoft.com/office/drawing/2014/main" val="228876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- 2023-02-09 13:24:57</a:t>
                      </a:r>
                      <a:r>
                        <a:rPr kumimoji="0" lang="en-US" sz="1000" b="0" i="0" u="none" strike="noStrike" kern="1200" cap="none" spc="0" normalizeH="0" baseline="0" noProof="0">
                          <a:ln>
                            <a:noFill/>
                          </a:ln>
                          <a:solidFill>
                            <a:prstClr val="black"/>
                          </a:solidFill>
                          <a:effectLst/>
                          <a:uLnTx/>
                          <a:uFillTx/>
                          <a:latin typeface="Calibri"/>
                          <a:ea typeface="+mn-ea"/>
                          <a:cs typeface="+mn-cs"/>
                        </a:rPr>
                        <a:t>
 Prijave za GROHE X Summit so odprte!
Od 7. do 9. marca raziskujemo najbolj pereča in pomembna vprašanja, povezana z letošnjo temo: Skrb za vodo.
Pripravljamo oder za živahne debate, navdihujoče mojstrske tečaje in bliskovit krog majhnih začetnikov za spremembo na bolje – vse je na voljo brezplačno, samo pridružite se nam na naši platformi za digitalno izkušnjo GROHE X.
Registriraj se zdaj! https://fal.cn/3vKb0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0.6990 %</a:t>
                      </a:r>
                    </a:p>
                  </a:txBody>
                  <a:tcPr/>
                </a:tc>
                <a:extLst>
                  <a:ext uri="{0D108BD9-81ED-4DB2-BD59-A6C34878D82A}">
                    <a16:rowId xmlns:a16="http://schemas.microsoft.com/office/drawing/2014/main" val="3278223313"/>
                  </a:ext>
                </a:extLst>
              </a:tr>
            </a:tbl>
          </a:graphicData>
        </a:graphic>
      </p:graphicFrame>
      <p:sp>
        <p:nvSpPr>
          <p:cNvPr id="4" name="Text Placeholder 3">
            <a:extLst>
              <a:ext uri="{FF2B5EF4-FFF2-40B4-BE49-F238E27FC236}">
                <a16:creationId xmlns:a16="http://schemas.microsoft.com/office/drawing/2014/main" id="{399F193B-7B9E-44BC-B1B3-835E15A6343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96361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7B00E-0210-4428-B74D-17DB56F286F1}"/>
              </a:ext>
            </a:extLst>
          </p:cNvPr>
          <p:cNvSpPr>
            <a:spLocks noGrp="1"/>
          </p:cNvSpPr>
          <p:nvPr>
            <p:ph type="title"/>
          </p:nvPr>
        </p:nvSpPr>
        <p:spPr/>
        <p:txBody>
          <a:bodyPr/>
          <a:lstStyle/>
          <a:p>
            <a:r>
              <a:rPr lang="en-US"/>
              <a:t>Overall Custom All Posts Table | All profiles - 16 of 22</a:t>
            </a:r>
          </a:p>
        </p:txBody>
      </p:sp>
      <p:graphicFrame>
        <p:nvGraphicFramePr>
          <p:cNvPr id="5" name="Table Placeholder 4">
            <a:extLst>
              <a:ext uri="{FF2B5EF4-FFF2-40B4-BE49-F238E27FC236}">
                <a16:creationId xmlns:a16="http://schemas.microsoft.com/office/drawing/2014/main" id="{8EBC3065-E35A-4E55-8469-8406938FCB83}"/>
              </a:ext>
            </a:extLst>
          </p:cNvPr>
          <p:cNvGraphicFramePr>
            <a:graphicFrameLocks noGrp="1"/>
          </p:cNvGraphicFramePr>
          <p:nvPr>
            <p:ph type="tbl" sz="quarter" idx="13"/>
            <p:extLst>
              <p:ext uri="{D42A27DB-BD31-4B8C-83A1-F6EECF244321}">
                <p14:modId xmlns:p14="http://schemas.microsoft.com/office/powerpoint/2010/main" val="409105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89773303"/>
                    </a:ext>
                  </a:extLst>
                </a:gridCol>
                <a:gridCol w="740664">
                  <a:extLst>
                    <a:ext uri="{9D8B030D-6E8A-4147-A177-3AD203B41FA5}">
                      <a16:colId xmlns:a16="http://schemas.microsoft.com/office/drawing/2014/main" val="1844965625"/>
                    </a:ext>
                  </a:extLst>
                </a:gridCol>
                <a:gridCol w="740664">
                  <a:extLst>
                    <a:ext uri="{9D8B030D-6E8A-4147-A177-3AD203B41FA5}">
                      <a16:colId xmlns:a16="http://schemas.microsoft.com/office/drawing/2014/main" val="3833531165"/>
                    </a:ext>
                  </a:extLst>
                </a:gridCol>
                <a:gridCol w="740664">
                  <a:extLst>
                    <a:ext uri="{9D8B030D-6E8A-4147-A177-3AD203B41FA5}">
                      <a16:colId xmlns:a16="http://schemas.microsoft.com/office/drawing/2014/main" val="3635144995"/>
                    </a:ext>
                  </a:extLst>
                </a:gridCol>
                <a:gridCol w="740664">
                  <a:extLst>
                    <a:ext uri="{9D8B030D-6E8A-4147-A177-3AD203B41FA5}">
                      <a16:colId xmlns:a16="http://schemas.microsoft.com/office/drawing/2014/main" val="3162481581"/>
                    </a:ext>
                  </a:extLst>
                </a:gridCol>
                <a:gridCol w="740664">
                  <a:extLst>
                    <a:ext uri="{9D8B030D-6E8A-4147-A177-3AD203B41FA5}">
                      <a16:colId xmlns:a16="http://schemas.microsoft.com/office/drawing/2014/main" val="4192016564"/>
                    </a:ext>
                  </a:extLst>
                </a:gridCol>
                <a:gridCol w="740664">
                  <a:extLst>
                    <a:ext uri="{9D8B030D-6E8A-4147-A177-3AD203B41FA5}">
                      <a16:colId xmlns:a16="http://schemas.microsoft.com/office/drawing/2014/main" val="2650513219"/>
                    </a:ext>
                  </a:extLst>
                </a:gridCol>
                <a:gridCol w="740664">
                  <a:extLst>
                    <a:ext uri="{9D8B030D-6E8A-4147-A177-3AD203B41FA5}">
                      <a16:colId xmlns:a16="http://schemas.microsoft.com/office/drawing/2014/main" val="127786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0494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- 2023-03-03 17:24:43</a:t>
                      </a:r>
                      <a:r>
                        <a:rPr kumimoji="0" lang="en-US" sz="1000" b="0" i="0" u="none" strike="noStrike" kern="1200" cap="none" spc="0" normalizeH="0" baseline="0" noProof="0">
                          <a:ln>
                            <a:noFill/>
                          </a:ln>
                          <a:solidFill>
                            <a:prstClr val="black"/>
                          </a:solidFill>
                          <a:effectLst/>
                          <a:uLnTx/>
                          <a:uFillTx/>
                          <a:latin typeface="Calibri"/>
                          <a:ea typeface="+mn-ea"/>
                          <a:cs typeface="+mn-cs"/>
                        </a:rPr>
                        <a:t>
 Prijave za spletno srečanje GROHE X Summit se kmalu zaključijo. Ne zamudite tega brezplačnega digitalnega dogodka! Od 7. do 9. marca vabljeni, da spoznate poglede vodilnih svetovnih strokovnjakov. Pripravite se na navdihujoče pogovore, živahne okrogle mize in obilico vsebine za tuhtanje. :)
Registriraj se zdaj! https://fal.cn/3wixX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0.5012 %</a:t>
                      </a:r>
                    </a:p>
                  </a:txBody>
                  <a:tcPr/>
                </a:tc>
                <a:extLst>
                  <a:ext uri="{0D108BD9-81ED-4DB2-BD59-A6C34878D82A}">
                    <a16:rowId xmlns:a16="http://schemas.microsoft.com/office/drawing/2014/main" val="374938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- 2023-03-05 11:11:39</a:t>
                      </a:r>
                      <a:r>
                        <a:rPr kumimoji="0" lang="en-US" sz="1000" b="0" i="0" u="none" strike="noStrike" kern="1200" cap="none" spc="0" normalizeH="0" baseline="0" noProof="0">
                          <a:ln>
                            <a:noFill/>
                          </a:ln>
                          <a:solidFill>
                            <a:prstClr val="black"/>
                          </a:solidFill>
                          <a:effectLst/>
                          <a:uLnTx/>
                          <a:uFillTx/>
                          <a:latin typeface="Calibri"/>
                          <a:ea typeface="+mn-ea"/>
                          <a:cs typeface="+mn-cs"/>
                        </a:rPr>
                        <a:t>
 Zadnja priložnost za prijavo na GROHE X Summit. Prijave se kmalu zaključijo! 
Med 7. in 9. marcem nas čakajo trije dnevi polni debat, razprav in dinamičnih vsebin na našo temo: Skrb za vodo. 
Vsak dan se bomo osredotočili na temo, ki je ključnega pomena za A&amp;D in sanitarno industrijo – urbanizacija, trajnost ter zdravje in dobro počutje; z vseh možnih zornih kotov.
Registrirajte se zdaj! https://fal.cn/3wkiH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0.6202 %</a:t>
                      </a:r>
                    </a:p>
                  </a:txBody>
                  <a:tcPr/>
                </a:tc>
                <a:extLst>
                  <a:ext uri="{0D108BD9-81ED-4DB2-BD59-A6C34878D82A}">
                    <a16:rowId xmlns:a16="http://schemas.microsoft.com/office/drawing/2014/main" val="1441173062"/>
                  </a:ext>
                </a:extLst>
              </a:tr>
            </a:tbl>
          </a:graphicData>
        </a:graphic>
      </p:graphicFrame>
      <p:sp>
        <p:nvSpPr>
          <p:cNvPr id="4" name="Text Placeholder 3">
            <a:extLst>
              <a:ext uri="{FF2B5EF4-FFF2-40B4-BE49-F238E27FC236}">
                <a16:creationId xmlns:a16="http://schemas.microsoft.com/office/drawing/2014/main" id="{A6DB259D-B374-4CA6-A1D4-F7D5618151B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180229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117F-198A-4C23-88EF-62DD065A0679}"/>
              </a:ext>
            </a:extLst>
          </p:cNvPr>
          <p:cNvSpPr>
            <a:spLocks noGrp="1"/>
          </p:cNvSpPr>
          <p:nvPr>
            <p:ph type="title"/>
          </p:nvPr>
        </p:nvSpPr>
        <p:spPr/>
        <p:txBody>
          <a:bodyPr/>
          <a:lstStyle/>
          <a:p>
            <a:r>
              <a:rPr lang="en-US"/>
              <a:t>Overall Custom All Posts Table | All profiles - 17 of 22</a:t>
            </a:r>
          </a:p>
        </p:txBody>
      </p:sp>
      <p:graphicFrame>
        <p:nvGraphicFramePr>
          <p:cNvPr id="5" name="Table Placeholder 4">
            <a:extLst>
              <a:ext uri="{FF2B5EF4-FFF2-40B4-BE49-F238E27FC236}">
                <a16:creationId xmlns:a16="http://schemas.microsoft.com/office/drawing/2014/main" id="{E01EAB2D-2134-422B-BBF9-773BDB5C0EE9}"/>
              </a:ext>
            </a:extLst>
          </p:cNvPr>
          <p:cNvGraphicFramePr>
            <a:graphicFrameLocks noGrp="1"/>
          </p:cNvGraphicFramePr>
          <p:nvPr>
            <p:ph type="tbl" sz="quarter" idx="13"/>
            <p:extLst>
              <p:ext uri="{D42A27DB-BD31-4B8C-83A1-F6EECF244321}">
                <p14:modId xmlns:p14="http://schemas.microsoft.com/office/powerpoint/2010/main" val="410815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91450518"/>
                    </a:ext>
                  </a:extLst>
                </a:gridCol>
                <a:gridCol w="740664">
                  <a:extLst>
                    <a:ext uri="{9D8B030D-6E8A-4147-A177-3AD203B41FA5}">
                      <a16:colId xmlns:a16="http://schemas.microsoft.com/office/drawing/2014/main" val="1266226637"/>
                    </a:ext>
                  </a:extLst>
                </a:gridCol>
                <a:gridCol w="740664">
                  <a:extLst>
                    <a:ext uri="{9D8B030D-6E8A-4147-A177-3AD203B41FA5}">
                      <a16:colId xmlns:a16="http://schemas.microsoft.com/office/drawing/2014/main" val="408618742"/>
                    </a:ext>
                  </a:extLst>
                </a:gridCol>
                <a:gridCol w="740664">
                  <a:extLst>
                    <a:ext uri="{9D8B030D-6E8A-4147-A177-3AD203B41FA5}">
                      <a16:colId xmlns:a16="http://schemas.microsoft.com/office/drawing/2014/main" val="813504925"/>
                    </a:ext>
                  </a:extLst>
                </a:gridCol>
                <a:gridCol w="740664">
                  <a:extLst>
                    <a:ext uri="{9D8B030D-6E8A-4147-A177-3AD203B41FA5}">
                      <a16:colId xmlns:a16="http://schemas.microsoft.com/office/drawing/2014/main" val="4285389807"/>
                    </a:ext>
                  </a:extLst>
                </a:gridCol>
                <a:gridCol w="740664">
                  <a:extLst>
                    <a:ext uri="{9D8B030D-6E8A-4147-A177-3AD203B41FA5}">
                      <a16:colId xmlns:a16="http://schemas.microsoft.com/office/drawing/2014/main" val="24500007"/>
                    </a:ext>
                  </a:extLst>
                </a:gridCol>
                <a:gridCol w="740664">
                  <a:extLst>
                    <a:ext uri="{9D8B030D-6E8A-4147-A177-3AD203B41FA5}">
                      <a16:colId xmlns:a16="http://schemas.microsoft.com/office/drawing/2014/main" val="91384346"/>
                    </a:ext>
                  </a:extLst>
                </a:gridCol>
                <a:gridCol w="740664">
                  <a:extLst>
                    <a:ext uri="{9D8B030D-6E8A-4147-A177-3AD203B41FA5}">
                      <a16:colId xmlns:a16="http://schemas.microsoft.com/office/drawing/2014/main" val="322354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803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Ukraine - 2023-02-28 07:01:12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З 7 по 9 березня 2023 року на платформі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відбудеться віртуальний саміт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на тему "Турбота про воду". Кожен день саміту присвячений одному з надзвичайно важливих трендів індустрії – урбанізації, екологічному розвитку та здоров'ю і благополуччю.
Теми для обговорення: Що робить певне місце домом? Як ми будемо жити з водою та використовувати її в майбутньому? Як вода може допомогти оздоровити населення, яке перебуває у стресовому стані?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https://www.grohe-x.com/en/registration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саміт (для зареєстрованих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Реєструйтесь зараз, щоб забронювати місце на цьогорічному саміті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та дізнатись із перших вуст про те, яка участь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у вирішенні світової проблеми водопостачання.</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5.5815 %</a:t>
                      </a:r>
                    </a:p>
                  </a:txBody>
                  <a:tcPr/>
                </a:tc>
                <a:extLst>
                  <a:ext uri="{0D108BD9-81ED-4DB2-BD59-A6C34878D82A}">
                    <a16:rowId xmlns:a16="http://schemas.microsoft.com/office/drawing/2014/main" val="1115309919"/>
                  </a:ext>
                </a:extLst>
              </a:tr>
            </a:tbl>
          </a:graphicData>
        </a:graphic>
      </p:graphicFrame>
      <p:sp>
        <p:nvSpPr>
          <p:cNvPr id="4" name="Text Placeholder 3">
            <a:extLst>
              <a:ext uri="{FF2B5EF4-FFF2-40B4-BE49-F238E27FC236}">
                <a16:creationId xmlns:a16="http://schemas.microsoft.com/office/drawing/2014/main" id="{FBEC9250-7F40-424B-846F-EC53CE4CA48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10998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DC98F-7475-4787-B0DE-B0BDA6BC9873}"/>
              </a:ext>
            </a:extLst>
          </p:cNvPr>
          <p:cNvSpPr>
            <a:spLocks noGrp="1"/>
          </p:cNvSpPr>
          <p:nvPr>
            <p:ph type="title"/>
          </p:nvPr>
        </p:nvSpPr>
        <p:spPr/>
        <p:txBody>
          <a:bodyPr/>
          <a:lstStyle/>
          <a:p>
            <a:r>
              <a:rPr lang="en-US"/>
              <a:t>Overall Custom All Posts Table | All profiles - 18 of 22</a:t>
            </a:r>
          </a:p>
        </p:txBody>
      </p:sp>
      <p:graphicFrame>
        <p:nvGraphicFramePr>
          <p:cNvPr id="5" name="Table Placeholder 4">
            <a:extLst>
              <a:ext uri="{FF2B5EF4-FFF2-40B4-BE49-F238E27FC236}">
                <a16:creationId xmlns:a16="http://schemas.microsoft.com/office/drawing/2014/main" id="{3FFB494F-FACB-468A-9CCC-DC1FF0CD7E20}"/>
              </a:ext>
            </a:extLst>
          </p:cNvPr>
          <p:cNvGraphicFramePr>
            <a:graphicFrameLocks noGrp="1"/>
          </p:cNvGraphicFramePr>
          <p:nvPr>
            <p:ph type="tbl" sz="quarter" idx="13"/>
            <p:extLst>
              <p:ext uri="{D42A27DB-BD31-4B8C-83A1-F6EECF244321}">
                <p14:modId xmlns:p14="http://schemas.microsoft.com/office/powerpoint/2010/main" val="138410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1878999"/>
                    </a:ext>
                  </a:extLst>
                </a:gridCol>
                <a:gridCol w="740664">
                  <a:extLst>
                    <a:ext uri="{9D8B030D-6E8A-4147-A177-3AD203B41FA5}">
                      <a16:colId xmlns:a16="http://schemas.microsoft.com/office/drawing/2014/main" val="2953409258"/>
                    </a:ext>
                  </a:extLst>
                </a:gridCol>
                <a:gridCol w="740664">
                  <a:extLst>
                    <a:ext uri="{9D8B030D-6E8A-4147-A177-3AD203B41FA5}">
                      <a16:colId xmlns:a16="http://schemas.microsoft.com/office/drawing/2014/main" val="3122781039"/>
                    </a:ext>
                  </a:extLst>
                </a:gridCol>
                <a:gridCol w="740664">
                  <a:extLst>
                    <a:ext uri="{9D8B030D-6E8A-4147-A177-3AD203B41FA5}">
                      <a16:colId xmlns:a16="http://schemas.microsoft.com/office/drawing/2014/main" val="2489833010"/>
                    </a:ext>
                  </a:extLst>
                </a:gridCol>
                <a:gridCol w="740664">
                  <a:extLst>
                    <a:ext uri="{9D8B030D-6E8A-4147-A177-3AD203B41FA5}">
                      <a16:colId xmlns:a16="http://schemas.microsoft.com/office/drawing/2014/main" val="880330771"/>
                    </a:ext>
                  </a:extLst>
                </a:gridCol>
                <a:gridCol w="740664">
                  <a:extLst>
                    <a:ext uri="{9D8B030D-6E8A-4147-A177-3AD203B41FA5}">
                      <a16:colId xmlns:a16="http://schemas.microsoft.com/office/drawing/2014/main" val="1933813975"/>
                    </a:ext>
                  </a:extLst>
                </a:gridCol>
                <a:gridCol w="740664">
                  <a:extLst>
                    <a:ext uri="{9D8B030D-6E8A-4147-A177-3AD203B41FA5}">
                      <a16:colId xmlns:a16="http://schemas.microsoft.com/office/drawing/2014/main" val="2810161115"/>
                    </a:ext>
                  </a:extLst>
                </a:gridCol>
                <a:gridCol w="740664">
                  <a:extLst>
                    <a:ext uri="{9D8B030D-6E8A-4147-A177-3AD203B41FA5}">
                      <a16:colId xmlns:a16="http://schemas.microsoft.com/office/drawing/2014/main" val="3973886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2878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Facebook GROHE - 2023-02-28 18:33:27</a:t>
                      </a:r>
                      <a:r>
                        <a:rPr kumimoji="0" lang="fr-FR" sz="1000" b="0" i="0" u="none" strike="noStrike" kern="1200" cap="none" spc="0" normalizeH="0" baseline="0" noProof="0">
                          <a:ln>
                            <a:noFill/>
                          </a:ln>
                          <a:solidFill>
                            <a:prstClr val="black"/>
                          </a:solidFill>
                          <a:effectLst/>
                          <a:uLnTx/>
                          <a:uFillTx/>
                          <a:latin typeface="Calibri"/>
                          <a:ea typeface="+mn-ea"/>
                          <a:cs typeface="+mn-cs"/>
                        </a:rPr>
                        <a:t>
 A l’occasion du #SommetGROHEX2023, nous mettons en jeu un mitigeur filtrant GROHE Blue.
Pour participer :
1️⃣ Abonnez-vous à notre compte !
2️⃣ Inscrivez-vous au Sommet GROHE X 2023 en suivant le lien ! 👇
3️⃣  Participez à au moins une des conférences entre le 7 et le 9 mars !
Au programme, des conférences inspirantes de 30 minutes  :
7 mars 👉 Découvrez (avant tout le monde) à quoi ressemblera la maison du futur grâce aux projections de la futurologue Elina Hiltunen 🔮🏠
8 mars 👉  Voyagez grâce au récit passionnant des aventures polaires de Borge Ousland, explorateur téméraire ! 🗺
9 mars 👉 Le Dr. Beth Healey vous dévoile tous les secrets de l’eau pour votre santé physique et mentale ! Des conseils clés en main ! 💧
TAS le 10/03/2023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4.0748 %</a:t>
                      </a:r>
                    </a:p>
                  </a:txBody>
                  <a:tcPr/>
                </a:tc>
                <a:extLst>
                  <a:ext uri="{0D108BD9-81ED-4DB2-BD59-A6C34878D82A}">
                    <a16:rowId xmlns:a16="http://schemas.microsoft.com/office/drawing/2014/main" val="1833335701"/>
                  </a:ext>
                </a:extLst>
              </a:tr>
            </a:tbl>
          </a:graphicData>
        </a:graphic>
      </p:graphicFrame>
      <p:sp>
        <p:nvSpPr>
          <p:cNvPr id="4" name="Text Placeholder 3">
            <a:extLst>
              <a:ext uri="{FF2B5EF4-FFF2-40B4-BE49-F238E27FC236}">
                <a16:creationId xmlns:a16="http://schemas.microsoft.com/office/drawing/2014/main" id="{41E84E90-A755-44D5-9951-CF7AC813969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612857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8CBEB-7FCE-4E36-B0E4-8F2C683DD195}"/>
              </a:ext>
            </a:extLst>
          </p:cNvPr>
          <p:cNvSpPr>
            <a:spLocks noGrp="1"/>
          </p:cNvSpPr>
          <p:nvPr>
            <p:ph type="title"/>
          </p:nvPr>
        </p:nvSpPr>
        <p:spPr/>
        <p:txBody>
          <a:bodyPr/>
          <a:lstStyle/>
          <a:p>
            <a:r>
              <a:rPr lang="en-US"/>
              <a:t>Overall Custom All Posts Table | All profiles - 19 of 22</a:t>
            </a:r>
          </a:p>
        </p:txBody>
      </p:sp>
      <p:graphicFrame>
        <p:nvGraphicFramePr>
          <p:cNvPr id="5" name="Table Placeholder 4">
            <a:extLst>
              <a:ext uri="{FF2B5EF4-FFF2-40B4-BE49-F238E27FC236}">
                <a16:creationId xmlns:a16="http://schemas.microsoft.com/office/drawing/2014/main" id="{9283AE06-9C72-4242-9E7F-66D3D535396E}"/>
              </a:ext>
            </a:extLst>
          </p:cNvPr>
          <p:cNvGraphicFramePr>
            <a:graphicFrameLocks noGrp="1"/>
          </p:cNvGraphicFramePr>
          <p:nvPr>
            <p:ph type="tbl" sz="quarter" idx="13"/>
            <p:extLst>
              <p:ext uri="{D42A27DB-BD31-4B8C-83A1-F6EECF244321}">
                <p14:modId xmlns:p14="http://schemas.microsoft.com/office/powerpoint/2010/main" val="309139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78615238"/>
                    </a:ext>
                  </a:extLst>
                </a:gridCol>
                <a:gridCol w="740664">
                  <a:extLst>
                    <a:ext uri="{9D8B030D-6E8A-4147-A177-3AD203B41FA5}">
                      <a16:colId xmlns:a16="http://schemas.microsoft.com/office/drawing/2014/main" val="1712197587"/>
                    </a:ext>
                  </a:extLst>
                </a:gridCol>
                <a:gridCol w="740664">
                  <a:extLst>
                    <a:ext uri="{9D8B030D-6E8A-4147-A177-3AD203B41FA5}">
                      <a16:colId xmlns:a16="http://schemas.microsoft.com/office/drawing/2014/main" val="4146678109"/>
                    </a:ext>
                  </a:extLst>
                </a:gridCol>
                <a:gridCol w="740664">
                  <a:extLst>
                    <a:ext uri="{9D8B030D-6E8A-4147-A177-3AD203B41FA5}">
                      <a16:colId xmlns:a16="http://schemas.microsoft.com/office/drawing/2014/main" val="2776451461"/>
                    </a:ext>
                  </a:extLst>
                </a:gridCol>
                <a:gridCol w="740664">
                  <a:extLst>
                    <a:ext uri="{9D8B030D-6E8A-4147-A177-3AD203B41FA5}">
                      <a16:colId xmlns:a16="http://schemas.microsoft.com/office/drawing/2014/main" val="2331908631"/>
                    </a:ext>
                  </a:extLst>
                </a:gridCol>
                <a:gridCol w="740664">
                  <a:extLst>
                    <a:ext uri="{9D8B030D-6E8A-4147-A177-3AD203B41FA5}">
                      <a16:colId xmlns:a16="http://schemas.microsoft.com/office/drawing/2014/main" val="1768078874"/>
                    </a:ext>
                  </a:extLst>
                </a:gridCol>
                <a:gridCol w="740664">
                  <a:extLst>
                    <a:ext uri="{9D8B030D-6E8A-4147-A177-3AD203B41FA5}">
                      <a16:colId xmlns:a16="http://schemas.microsoft.com/office/drawing/2014/main" val="2130607608"/>
                    </a:ext>
                  </a:extLst>
                </a:gridCol>
                <a:gridCol w="740664">
                  <a:extLst>
                    <a:ext uri="{9D8B030D-6E8A-4147-A177-3AD203B41FA5}">
                      <a16:colId xmlns:a16="http://schemas.microsoft.com/office/drawing/2014/main" val="2940569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0522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- 2023-02-06 16:58:21</a:t>
                      </a:r>
                      <a:r>
                        <a:rPr kumimoji="0" lang="en-US" sz="1000" b="0" i="0" u="none" strike="noStrike" kern="1200" cap="none" spc="0" normalizeH="0" baseline="0" noProof="0">
                          <a:ln>
                            <a:noFill/>
                          </a:ln>
                          <a:solidFill>
                            <a:prstClr val="black"/>
                          </a:solidFill>
                          <a:effectLst/>
                          <a:uLnTx/>
                          <a:uFillTx/>
                          <a:latin typeface="Calibri"/>
                          <a:ea typeface="+mn-ea"/>
                          <a:cs typeface="+mn-cs"/>
                        </a:rPr>
                        <a:t>
 Samo še X dni do odprtja prijav za GROHE X Summit 2023, ki bo potekal od 7. do 9. marca!
Pridružite se svetovnim strokovnjakom na naši platformi za digitalno izkušnjo GROHE X, poslušajte navdihujoče uvodne besede, razprave in se poglobite v letošnjo temo: Skrb za vodo.
Prijavite se na naše glasilo za vse, kar morate vedeti o GROHE X Summit.
Več o tem na:
https://fal.cn/3vEEu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0.6230 %</a:t>
                      </a:r>
                    </a:p>
                  </a:txBody>
                  <a:tcPr/>
                </a:tc>
                <a:extLst>
                  <a:ext uri="{0D108BD9-81ED-4DB2-BD59-A6C34878D82A}">
                    <a16:rowId xmlns:a16="http://schemas.microsoft.com/office/drawing/2014/main" val="1245065008"/>
                  </a:ext>
                </a:extLst>
              </a:tr>
            </a:tbl>
          </a:graphicData>
        </a:graphic>
      </p:graphicFrame>
      <p:sp>
        <p:nvSpPr>
          <p:cNvPr id="4" name="Text Placeholder 3">
            <a:extLst>
              <a:ext uri="{FF2B5EF4-FFF2-40B4-BE49-F238E27FC236}">
                <a16:creationId xmlns:a16="http://schemas.microsoft.com/office/drawing/2014/main" id="{9127C345-2970-48B5-9361-1359D8A29ECF}"/>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250500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C6B5-EB83-4C58-94E1-2758150FA1D5}"/>
              </a:ext>
            </a:extLst>
          </p:cNvPr>
          <p:cNvSpPr>
            <a:spLocks noGrp="1"/>
          </p:cNvSpPr>
          <p:nvPr>
            <p:ph type="title"/>
          </p:nvPr>
        </p:nvSpPr>
        <p:spPr/>
        <p:txBody>
          <a:bodyPr/>
          <a:lstStyle/>
          <a:p>
            <a:r>
              <a:rPr lang="en-US"/>
              <a:t>Overall Custom All Posts Table | All profiles - 20 of 22</a:t>
            </a:r>
          </a:p>
        </p:txBody>
      </p:sp>
      <p:graphicFrame>
        <p:nvGraphicFramePr>
          <p:cNvPr id="5" name="Table Placeholder 4">
            <a:extLst>
              <a:ext uri="{FF2B5EF4-FFF2-40B4-BE49-F238E27FC236}">
                <a16:creationId xmlns:a16="http://schemas.microsoft.com/office/drawing/2014/main" id="{7C028FFB-4DB7-42E0-A59A-0C9D900FC768}"/>
              </a:ext>
            </a:extLst>
          </p:cNvPr>
          <p:cNvGraphicFramePr>
            <a:graphicFrameLocks noGrp="1"/>
          </p:cNvGraphicFramePr>
          <p:nvPr>
            <p:ph type="tbl" sz="quarter" idx="13"/>
            <p:extLst>
              <p:ext uri="{D42A27DB-BD31-4B8C-83A1-F6EECF244321}">
                <p14:modId xmlns:p14="http://schemas.microsoft.com/office/powerpoint/2010/main" val="76247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64770038"/>
                    </a:ext>
                  </a:extLst>
                </a:gridCol>
                <a:gridCol w="740664">
                  <a:extLst>
                    <a:ext uri="{9D8B030D-6E8A-4147-A177-3AD203B41FA5}">
                      <a16:colId xmlns:a16="http://schemas.microsoft.com/office/drawing/2014/main" val="3990440303"/>
                    </a:ext>
                  </a:extLst>
                </a:gridCol>
                <a:gridCol w="740664">
                  <a:extLst>
                    <a:ext uri="{9D8B030D-6E8A-4147-A177-3AD203B41FA5}">
                      <a16:colId xmlns:a16="http://schemas.microsoft.com/office/drawing/2014/main" val="3958993737"/>
                    </a:ext>
                  </a:extLst>
                </a:gridCol>
                <a:gridCol w="740664">
                  <a:extLst>
                    <a:ext uri="{9D8B030D-6E8A-4147-A177-3AD203B41FA5}">
                      <a16:colId xmlns:a16="http://schemas.microsoft.com/office/drawing/2014/main" val="1695086570"/>
                    </a:ext>
                  </a:extLst>
                </a:gridCol>
                <a:gridCol w="740664">
                  <a:extLst>
                    <a:ext uri="{9D8B030D-6E8A-4147-A177-3AD203B41FA5}">
                      <a16:colId xmlns:a16="http://schemas.microsoft.com/office/drawing/2014/main" val="2080672437"/>
                    </a:ext>
                  </a:extLst>
                </a:gridCol>
                <a:gridCol w="740664">
                  <a:extLst>
                    <a:ext uri="{9D8B030D-6E8A-4147-A177-3AD203B41FA5}">
                      <a16:colId xmlns:a16="http://schemas.microsoft.com/office/drawing/2014/main" val="4141724920"/>
                    </a:ext>
                  </a:extLst>
                </a:gridCol>
                <a:gridCol w="740664">
                  <a:extLst>
                    <a:ext uri="{9D8B030D-6E8A-4147-A177-3AD203B41FA5}">
                      <a16:colId xmlns:a16="http://schemas.microsoft.com/office/drawing/2014/main" val="3806887050"/>
                    </a:ext>
                  </a:extLst>
                </a:gridCol>
                <a:gridCol w="740664">
                  <a:extLst>
                    <a:ext uri="{9D8B030D-6E8A-4147-A177-3AD203B41FA5}">
                      <a16:colId xmlns:a16="http://schemas.microsoft.com/office/drawing/2014/main" val="336481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7428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- 2023-03-02 17:13:37</a:t>
                      </a:r>
                      <a:r>
                        <a:rPr kumimoji="0" lang="en-US" sz="1000" b="0" i="0" u="none" strike="noStrike" kern="1200" cap="none" spc="0" normalizeH="0" baseline="0" noProof="0">
                          <a:ln>
                            <a:noFill/>
                          </a:ln>
                          <a:solidFill>
                            <a:prstClr val="black"/>
                          </a:solidFill>
                          <a:effectLst/>
                          <a:uLnTx/>
                          <a:uFillTx/>
                          <a:latin typeface="Calibri"/>
                          <a:ea typeface="+mn-ea"/>
                          <a:cs typeface="+mn-cs"/>
                        </a:rPr>
                        <a:t>
 Kakšna je prihodnost naših domov? Kako je videti trajnostna zgradba? Kako lahko voda prispeva k našemu dobremu počutju?
Če je katero od teh vprašanj vzbudilo vaše zanimanje, se nam pridružite na srečanju GROHE X Summit 2023, ki bo potekalo na spletu med 7. in 9. marcem.
Udeležba je brezplačna, oglejte si celoten program in se prijavite! https://fal.cn/3wgvz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0.7665 %</a:t>
                      </a:r>
                    </a:p>
                  </a:txBody>
                  <a:tcPr/>
                </a:tc>
                <a:extLst>
                  <a:ext uri="{0D108BD9-81ED-4DB2-BD59-A6C34878D82A}">
                    <a16:rowId xmlns:a16="http://schemas.microsoft.com/office/drawing/2014/main" val="376173707"/>
                  </a:ext>
                </a:extLst>
              </a:tr>
            </a:tbl>
          </a:graphicData>
        </a:graphic>
      </p:graphicFrame>
      <p:sp>
        <p:nvSpPr>
          <p:cNvPr id="4" name="Text Placeholder 3">
            <a:extLst>
              <a:ext uri="{FF2B5EF4-FFF2-40B4-BE49-F238E27FC236}">
                <a16:creationId xmlns:a16="http://schemas.microsoft.com/office/drawing/2014/main" id="{68B68F79-6D65-4102-9840-37FDA4165C7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56200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5E70-C523-4EC2-A835-A5FBB42E3EE8}"/>
              </a:ext>
            </a:extLst>
          </p:cNvPr>
          <p:cNvSpPr>
            <a:spLocks noGrp="1"/>
          </p:cNvSpPr>
          <p:nvPr>
            <p:ph type="title"/>
          </p:nvPr>
        </p:nvSpPr>
        <p:spPr/>
        <p:txBody>
          <a:bodyPr/>
          <a:lstStyle/>
          <a:p>
            <a:r>
              <a:rPr lang="en-US"/>
              <a:t>Overall Custom All Posts Table | All profiles - 21 of 22</a:t>
            </a:r>
          </a:p>
        </p:txBody>
      </p:sp>
      <p:graphicFrame>
        <p:nvGraphicFramePr>
          <p:cNvPr id="5" name="Table Placeholder 4">
            <a:extLst>
              <a:ext uri="{FF2B5EF4-FFF2-40B4-BE49-F238E27FC236}">
                <a16:creationId xmlns:a16="http://schemas.microsoft.com/office/drawing/2014/main" id="{C16C0157-E1AA-40FA-B0A5-CDF6EE9AFD59}"/>
              </a:ext>
            </a:extLst>
          </p:cNvPr>
          <p:cNvGraphicFramePr>
            <a:graphicFrameLocks noGrp="1"/>
          </p:cNvGraphicFramePr>
          <p:nvPr>
            <p:ph type="tbl" sz="quarter" idx="13"/>
            <p:extLst>
              <p:ext uri="{D42A27DB-BD31-4B8C-83A1-F6EECF244321}">
                <p14:modId xmlns:p14="http://schemas.microsoft.com/office/powerpoint/2010/main" val="1252848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53826026"/>
                    </a:ext>
                  </a:extLst>
                </a:gridCol>
                <a:gridCol w="740664">
                  <a:extLst>
                    <a:ext uri="{9D8B030D-6E8A-4147-A177-3AD203B41FA5}">
                      <a16:colId xmlns:a16="http://schemas.microsoft.com/office/drawing/2014/main" val="1488780742"/>
                    </a:ext>
                  </a:extLst>
                </a:gridCol>
                <a:gridCol w="740664">
                  <a:extLst>
                    <a:ext uri="{9D8B030D-6E8A-4147-A177-3AD203B41FA5}">
                      <a16:colId xmlns:a16="http://schemas.microsoft.com/office/drawing/2014/main" val="1191911324"/>
                    </a:ext>
                  </a:extLst>
                </a:gridCol>
                <a:gridCol w="740664">
                  <a:extLst>
                    <a:ext uri="{9D8B030D-6E8A-4147-A177-3AD203B41FA5}">
                      <a16:colId xmlns:a16="http://schemas.microsoft.com/office/drawing/2014/main" val="2738896179"/>
                    </a:ext>
                  </a:extLst>
                </a:gridCol>
                <a:gridCol w="740664">
                  <a:extLst>
                    <a:ext uri="{9D8B030D-6E8A-4147-A177-3AD203B41FA5}">
                      <a16:colId xmlns:a16="http://schemas.microsoft.com/office/drawing/2014/main" val="3050298468"/>
                    </a:ext>
                  </a:extLst>
                </a:gridCol>
                <a:gridCol w="740664">
                  <a:extLst>
                    <a:ext uri="{9D8B030D-6E8A-4147-A177-3AD203B41FA5}">
                      <a16:colId xmlns:a16="http://schemas.microsoft.com/office/drawing/2014/main" val="1042420950"/>
                    </a:ext>
                  </a:extLst>
                </a:gridCol>
                <a:gridCol w="740664">
                  <a:extLst>
                    <a:ext uri="{9D8B030D-6E8A-4147-A177-3AD203B41FA5}">
                      <a16:colId xmlns:a16="http://schemas.microsoft.com/office/drawing/2014/main" val="187127036"/>
                    </a:ext>
                  </a:extLst>
                </a:gridCol>
                <a:gridCol w="740664">
                  <a:extLst>
                    <a:ext uri="{9D8B030D-6E8A-4147-A177-3AD203B41FA5}">
                      <a16:colId xmlns:a16="http://schemas.microsoft.com/office/drawing/2014/main" val="3310653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9187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- 2023-02-23 11:11:48</a:t>
                      </a:r>
                      <a:r>
                        <a:rPr kumimoji="0" lang="en-US" sz="1000" b="0" i="0" u="none" strike="noStrike" kern="1200" cap="none" spc="0" normalizeH="0" baseline="0" noProof="0">
                          <a:ln>
                            <a:noFill/>
                          </a:ln>
                          <a:solidFill>
                            <a:prstClr val="black"/>
                          </a:solidFill>
                          <a:effectLst/>
                          <a:uLnTx/>
                          <a:uFillTx/>
                          <a:latin typeface="Calibri"/>
                          <a:ea typeface="+mn-ea"/>
                          <a:cs typeface="+mn-cs"/>
                        </a:rPr>
                        <a:t>
 Ste si kdaj želeli pokukati v prihodnost? Kaj mislite, da bi videli?
Povabili smo vodilno futuristko Elino Hiltunen, da predstavi svojo vizijo življenja v prihodnosti. Kako se bodo naši domovi prilagajali v kontekstu naraščajoče urbanizacije? Kako bodo današnje družbene spremembe oblikovale domove prihodnosti?
Svoje ugotovitve bo predstavila v osrednjem nagovoru prvi dan #GROHEXSummit2023. Udeležba na virtualnem vrhu je brezplačna in odprta za vse. Registrirajte se! https://fal.cn/3w56s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0.5881 %</a:t>
                      </a:r>
                    </a:p>
                  </a:txBody>
                  <a:tcPr/>
                </a:tc>
                <a:extLst>
                  <a:ext uri="{0D108BD9-81ED-4DB2-BD59-A6C34878D82A}">
                    <a16:rowId xmlns:a16="http://schemas.microsoft.com/office/drawing/2014/main" val="36730389"/>
                  </a:ext>
                </a:extLst>
              </a:tr>
            </a:tbl>
          </a:graphicData>
        </a:graphic>
      </p:graphicFrame>
      <p:sp>
        <p:nvSpPr>
          <p:cNvPr id="4" name="Text Placeholder 3">
            <a:extLst>
              <a:ext uri="{FF2B5EF4-FFF2-40B4-BE49-F238E27FC236}">
                <a16:creationId xmlns:a16="http://schemas.microsoft.com/office/drawing/2014/main" id="{9E65B839-0AB1-44CB-A759-94AE4F37FBD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888064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61C24-7241-445B-BC31-1103667E273A}"/>
              </a:ext>
            </a:extLst>
          </p:cNvPr>
          <p:cNvSpPr>
            <a:spLocks noGrp="1"/>
          </p:cNvSpPr>
          <p:nvPr>
            <p:ph type="title"/>
          </p:nvPr>
        </p:nvSpPr>
        <p:spPr/>
        <p:txBody>
          <a:bodyPr/>
          <a:lstStyle/>
          <a:p>
            <a:r>
              <a:rPr lang="en-US"/>
              <a:t>Overall Custom All Posts Table | All profiles - 22 of 22</a:t>
            </a:r>
          </a:p>
        </p:txBody>
      </p:sp>
      <p:graphicFrame>
        <p:nvGraphicFramePr>
          <p:cNvPr id="5" name="Table Placeholder 4">
            <a:extLst>
              <a:ext uri="{FF2B5EF4-FFF2-40B4-BE49-F238E27FC236}">
                <a16:creationId xmlns:a16="http://schemas.microsoft.com/office/drawing/2014/main" id="{42D8120B-4CBD-4EAF-BAA6-EBD4EB345032}"/>
              </a:ext>
            </a:extLst>
          </p:cNvPr>
          <p:cNvGraphicFramePr>
            <a:graphicFrameLocks noGrp="1"/>
          </p:cNvGraphicFramePr>
          <p:nvPr>
            <p:ph type="tbl" sz="quarter" idx="13"/>
            <p:extLst>
              <p:ext uri="{D42A27DB-BD31-4B8C-83A1-F6EECF244321}">
                <p14:modId xmlns:p14="http://schemas.microsoft.com/office/powerpoint/2010/main" val="265170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15988645"/>
                    </a:ext>
                  </a:extLst>
                </a:gridCol>
                <a:gridCol w="740664">
                  <a:extLst>
                    <a:ext uri="{9D8B030D-6E8A-4147-A177-3AD203B41FA5}">
                      <a16:colId xmlns:a16="http://schemas.microsoft.com/office/drawing/2014/main" val="3831290444"/>
                    </a:ext>
                  </a:extLst>
                </a:gridCol>
                <a:gridCol w="740664">
                  <a:extLst>
                    <a:ext uri="{9D8B030D-6E8A-4147-A177-3AD203B41FA5}">
                      <a16:colId xmlns:a16="http://schemas.microsoft.com/office/drawing/2014/main" val="3116262005"/>
                    </a:ext>
                  </a:extLst>
                </a:gridCol>
                <a:gridCol w="740664">
                  <a:extLst>
                    <a:ext uri="{9D8B030D-6E8A-4147-A177-3AD203B41FA5}">
                      <a16:colId xmlns:a16="http://schemas.microsoft.com/office/drawing/2014/main" val="4203574978"/>
                    </a:ext>
                  </a:extLst>
                </a:gridCol>
                <a:gridCol w="740664">
                  <a:extLst>
                    <a:ext uri="{9D8B030D-6E8A-4147-A177-3AD203B41FA5}">
                      <a16:colId xmlns:a16="http://schemas.microsoft.com/office/drawing/2014/main" val="3789423316"/>
                    </a:ext>
                  </a:extLst>
                </a:gridCol>
                <a:gridCol w="740664">
                  <a:extLst>
                    <a:ext uri="{9D8B030D-6E8A-4147-A177-3AD203B41FA5}">
                      <a16:colId xmlns:a16="http://schemas.microsoft.com/office/drawing/2014/main" val="3610057725"/>
                    </a:ext>
                  </a:extLst>
                </a:gridCol>
                <a:gridCol w="740664">
                  <a:extLst>
                    <a:ext uri="{9D8B030D-6E8A-4147-A177-3AD203B41FA5}">
                      <a16:colId xmlns:a16="http://schemas.microsoft.com/office/drawing/2014/main" val="1252988006"/>
                    </a:ext>
                  </a:extLst>
                </a:gridCol>
                <a:gridCol w="740664">
                  <a:extLst>
                    <a:ext uri="{9D8B030D-6E8A-4147-A177-3AD203B41FA5}">
                      <a16:colId xmlns:a16="http://schemas.microsoft.com/office/drawing/2014/main" val="340173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0385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Slovenia - 2023-02-15 17:04:37</a:t>
                      </a:r>
                      <a:r>
                        <a:rPr kumimoji="0" lang="en-US" sz="1000" b="0" i="0" u="none" strike="noStrike" kern="1200" cap="none" spc="0" normalizeH="0" baseline="0" noProof="0">
                          <a:ln>
                            <a:noFill/>
                          </a:ln>
                          <a:solidFill>
                            <a:prstClr val="black"/>
                          </a:solidFill>
                          <a:effectLst/>
                          <a:uLnTx/>
                          <a:uFillTx/>
                          <a:latin typeface="Calibri"/>
                          <a:ea typeface="+mn-ea"/>
                          <a:cs typeface="+mn-cs"/>
                        </a:rPr>
                        <a:t>
 Vse večje število strokovnjakov iz vse industrije aktivno odkriva nove načine za zmanjšanje okoljskega odtisa naših stavb.
Na drugi dan virtualnega #GROHEXSummit2023 vabimo strokovnjake, kot sta arhitekt Thomas Raus in legendarni raziskovalec Børge Ousland, da delijo svojo vizijo za boljšo prihodnost.
Tukaj lahko najdete vse podrobnosti, skupaj z vsem, kar morate vedeti za registracijo svojega prostega mesta: https://fal.cn/3vTlm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0.5703 %</a:t>
                      </a:r>
                    </a:p>
                  </a:txBody>
                  <a:tcPr/>
                </a:tc>
                <a:extLst>
                  <a:ext uri="{0D108BD9-81ED-4DB2-BD59-A6C34878D82A}">
                    <a16:rowId xmlns:a16="http://schemas.microsoft.com/office/drawing/2014/main" val="1988829541"/>
                  </a:ext>
                </a:extLst>
              </a:tr>
            </a:tbl>
          </a:graphicData>
        </a:graphic>
      </p:graphicFrame>
      <p:sp>
        <p:nvSpPr>
          <p:cNvPr id="4" name="Text Placeholder 3">
            <a:extLst>
              <a:ext uri="{FF2B5EF4-FFF2-40B4-BE49-F238E27FC236}">
                <a16:creationId xmlns:a16="http://schemas.microsoft.com/office/drawing/2014/main" id="{1C8F6D90-4803-4878-8585-13C4151CE33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899948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4A401-2303-4C54-8152-310B528DC8A2}"/>
              </a:ext>
            </a:extLst>
          </p:cNvPr>
          <p:cNvSpPr>
            <a:spLocks noGrp="1"/>
          </p:cNvSpPr>
          <p:nvPr>
            <p:ph type="title"/>
          </p:nvPr>
        </p:nvSpPr>
        <p:spPr/>
        <p:txBody>
          <a:bodyPr/>
          <a:lstStyle/>
          <a:p>
            <a:r>
              <a:rPr lang="en-US"/>
              <a:t>Overall All Videos Table | All profiles - 1 of 4</a:t>
            </a:r>
          </a:p>
        </p:txBody>
      </p:sp>
      <p:graphicFrame>
        <p:nvGraphicFramePr>
          <p:cNvPr id="5" name="Table Placeholder 4">
            <a:extLst>
              <a:ext uri="{FF2B5EF4-FFF2-40B4-BE49-F238E27FC236}">
                <a16:creationId xmlns:a16="http://schemas.microsoft.com/office/drawing/2014/main" id="{4EE80E4D-A017-4E30-9E42-BC1BBC28E617}"/>
              </a:ext>
            </a:extLst>
          </p:cNvPr>
          <p:cNvGraphicFramePr>
            <a:graphicFrameLocks noGrp="1"/>
          </p:cNvGraphicFramePr>
          <p:nvPr>
            <p:ph type="tbl" sz="quarter" idx="13"/>
            <p:extLst>
              <p:ext uri="{D42A27DB-BD31-4B8C-83A1-F6EECF244321}">
                <p14:modId xmlns:p14="http://schemas.microsoft.com/office/powerpoint/2010/main" val="392875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94537089"/>
                    </a:ext>
                  </a:extLst>
                </a:gridCol>
                <a:gridCol w="2221992">
                  <a:extLst>
                    <a:ext uri="{9D8B030D-6E8A-4147-A177-3AD203B41FA5}">
                      <a16:colId xmlns:a16="http://schemas.microsoft.com/office/drawing/2014/main" val="1776506500"/>
                    </a:ext>
                  </a:extLst>
                </a:gridCol>
                <a:gridCol w="740664">
                  <a:extLst>
                    <a:ext uri="{9D8B030D-6E8A-4147-A177-3AD203B41FA5}">
                      <a16:colId xmlns:a16="http://schemas.microsoft.com/office/drawing/2014/main" val="3695765581"/>
                    </a:ext>
                  </a:extLst>
                </a:gridCol>
                <a:gridCol w="740664">
                  <a:extLst>
                    <a:ext uri="{9D8B030D-6E8A-4147-A177-3AD203B41FA5}">
                      <a16:colId xmlns:a16="http://schemas.microsoft.com/office/drawing/2014/main" val="4056069260"/>
                    </a:ext>
                  </a:extLst>
                </a:gridCol>
                <a:gridCol w="740664">
                  <a:extLst>
                    <a:ext uri="{9D8B030D-6E8A-4147-A177-3AD203B41FA5}">
                      <a16:colId xmlns:a16="http://schemas.microsoft.com/office/drawing/2014/main" val="3616440053"/>
                    </a:ext>
                  </a:extLst>
                </a:gridCol>
                <a:gridCol w="740664">
                  <a:extLst>
                    <a:ext uri="{9D8B030D-6E8A-4147-A177-3AD203B41FA5}">
                      <a16:colId xmlns:a16="http://schemas.microsoft.com/office/drawing/2014/main" val="2930830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913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Tweets@grohe - 2021-02-04 13:16:41</a:t>
                      </a:r>
                      <a:r>
                        <a:rPr kumimoji="0" lang="en-US" sz="1000" b="0" i="0" u="none" strike="noStrike" kern="1200" cap="none" spc="0" normalizeH="0" baseline="0" noProof="0">
                          <a:ln>
                            <a:noFill/>
                          </a:ln>
                          <a:solidFill>
                            <a:prstClr val="black"/>
                          </a:solidFill>
                          <a:effectLst/>
                          <a:uLnTx/>
                          <a:uFillTx/>
                          <a:latin typeface="Calibri"/>
                          <a:ea typeface="+mn-ea"/>
                          <a:cs typeface="+mn-cs"/>
                        </a:rPr>
                        <a:t>
 Ready to shake things up? On 16 March #GROHE launches the GROHE X platform, a digital experience hub delivering inspiration, information and expertise to your phone or laptop. It’s the industry event you won’t want to miss! grohe-x.com pic.twitter.com/tqeg4a6j4i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404187</a:t>
                      </a:r>
                    </a:p>
                  </a:txBody>
                  <a:tcPr/>
                </a:tc>
                <a:extLst>
                  <a:ext uri="{0D108BD9-81ED-4DB2-BD59-A6C34878D82A}">
                    <a16:rowId xmlns:a16="http://schemas.microsoft.com/office/drawing/2014/main" val="308795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GROHE - 2021-02-05 09:20:16</a:t>
                      </a:r>
                      <a:r>
                        <a:rPr kumimoji="0" lang="nl-NL" sz="1000" b="0" i="0" u="none" strike="noStrike" kern="1200" cap="none" spc="0" normalizeH="0" baseline="0" noProof="0">
                          <a:ln>
                            <a:noFill/>
                          </a:ln>
                          <a:solidFill>
                            <a:prstClr val="black"/>
                          </a:solidFill>
                          <a:effectLst/>
                          <a:uLnTx/>
                          <a:uFillTx/>
                          <a:latin typeface="Calibri"/>
                          <a:ea typeface="+mn-ea"/>
                          <a:cs typeface="+mn-cs"/>
                        </a:rPr>
                        <a:t>
 GROHE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382545</a:t>
                      </a:r>
                    </a:p>
                  </a:txBody>
                  <a:tcPr/>
                </a:tc>
                <a:extLst>
                  <a:ext uri="{0D108BD9-81ED-4DB2-BD59-A6C34878D82A}">
                    <a16:rowId xmlns:a16="http://schemas.microsoft.com/office/drawing/2014/main" val="119857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Tweets@grohe - 2021-03-18 12:31:34</a:t>
                      </a:r>
                      <a:r>
                        <a:rPr kumimoji="0" lang="en-US" sz="1000" b="0" i="0" u="none" strike="noStrike" kern="1200" cap="none" spc="0" normalizeH="0" baseline="0" noProof="0">
                          <a:ln>
                            <a:noFill/>
                          </a:ln>
                          <a:solidFill>
                            <a:prstClr val="black"/>
                          </a:solidFill>
                          <a:effectLst/>
                          <a:uLnTx/>
                          <a:uFillTx/>
                          <a:latin typeface="Calibri"/>
                          <a:ea typeface="+mn-ea"/>
                          <a:cs typeface="+mn-cs"/>
                        </a:rPr>
                        <a:t>
 Urbanisation, Health &amp;amp; Wellbeing and Sustainability are three macro trends which guide us in developing meaningful products. Curious which Living Spaces we created around them? Have a look on GROHE X and explore our 360°spaces: grohe-x.com/en/360-grohe-l… pic.twitter.com/v40uwNFVsO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292716</a:t>
                      </a:r>
                    </a:p>
                  </a:txBody>
                  <a:tcPr/>
                </a:tc>
                <a:extLst>
                  <a:ext uri="{0D108BD9-81ED-4DB2-BD59-A6C34878D82A}">
                    <a16:rowId xmlns:a16="http://schemas.microsoft.com/office/drawing/2014/main" val="157348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- 2021-03-10 16:51:08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275023</a:t>
                      </a:r>
                    </a:p>
                  </a:txBody>
                  <a:tcPr/>
                </a:tc>
                <a:extLst>
                  <a:ext uri="{0D108BD9-81ED-4DB2-BD59-A6C34878D82A}">
                    <a16:rowId xmlns:a16="http://schemas.microsoft.com/office/drawing/2014/main" val="3254862361"/>
                  </a:ext>
                </a:extLst>
              </a:tr>
            </a:tbl>
          </a:graphicData>
        </a:graphic>
      </p:graphicFrame>
      <p:sp>
        <p:nvSpPr>
          <p:cNvPr id="4" name="Text Placeholder 3">
            <a:extLst>
              <a:ext uri="{FF2B5EF4-FFF2-40B4-BE49-F238E27FC236}">
                <a16:creationId xmlns:a16="http://schemas.microsoft.com/office/drawing/2014/main" id="{6CFECB2E-6E83-4066-9B59-8EC8B3B1114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596060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DF79D-CFF8-4629-BCCA-FBF0141AAFB6}"/>
              </a:ext>
            </a:extLst>
          </p:cNvPr>
          <p:cNvSpPr>
            <a:spLocks noGrp="1"/>
          </p:cNvSpPr>
          <p:nvPr>
            <p:ph type="title"/>
          </p:nvPr>
        </p:nvSpPr>
        <p:spPr/>
        <p:txBody>
          <a:bodyPr/>
          <a:lstStyle/>
          <a:p>
            <a:r>
              <a:rPr lang="en-US"/>
              <a:t>Overall All Videos Table | All profiles - 2 of 4</a:t>
            </a:r>
          </a:p>
        </p:txBody>
      </p:sp>
      <p:graphicFrame>
        <p:nvGraphicFramePr>
          <p:cNvPr id="5" name="Table Placeholder 4">
            <a:extLst>
              <a:ext uri="{FF2B5EF4-FFF2-40B4-BE49-F238E27FC236}">
                <a16:creationId xmlns:a16="http://schemas.microsoft.com/office/drawing/2014/main" id="{AB9B3847-5D39-40BC-9732-A58F859FF34A}"/>
              </a:ext>
            </a:extLst>
          </p:cNvPr>
          <p:cNvGraphicFramePr>
            <a:graphicFrameLocks noGrp="1"/>
          </p:cNvGraphicFramePr>
          <p:nvPr>
            <p:ph type="tbl" sz="quarter" idx="13"/>
            <p:extLst>
              <p:ext uri="{D42A27DB-BD31-4B8C-83A1-F6EECF244321}">
                <p14:modId xmlns:p14="http://schemas.microsoft.com/office/powerpoint/2010/main" val="1288217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26384644"/>
                    </a:ext>
                  </a:extLst>
                </a:gridCol>
                <a:gridCol w="2221992">
                  <a:extLst>
                    <a:ext uri="{9D8B030D-6E8A-4147-A177-3AD203B41FA5}">
                      <a16:colId xmlns:a16="http://schemas.microsoft.com/office/drawing/2014/main" val="1489102835"/>
                    </a:ext>
                  </a:extLst>
                </a:gridCol>
                <a:gridCol w="740664">
                  <a:extLst>
                    <a:ext uri="{9D8B030D-6E8A-4147-A177-3AD203B41FA5}">
                      <a16:colId xmlns:a16="http://schemas.microsoft.com/office/drawing/2014/main" val="3175319401"/>
                    </a:ext>
                  </a:extLst>
                </a:gridCol>
                <a:gridCol w="740664">
                  <a:extLst>
                    <a:ext uri="{9D8B030D-6E8A-4147-A177-3AD203B41FA5}">
                      <a16:colId xmlns:a16="http://schemas.microsoft.com/office/drawing/2014/main" val="3288365953"/>
                    </a:ext>
                  </a:extLst>
                </a:gridCol>
                <a:gridCol w="740664">
                  <a:extLst>
                    <a:ext uri="{9D8B030D-6E8A-4147-A177-3AD203B41FA5}">
                      <a16:colId xmlns:a16="http://schemas.microsoft.com/office/drawing/2014/main" val="2731198857"/>
                    </a:ext>
                  </a:extLst>
                </a:gridCol>
                <a:gridCol w="740664">
                  <a:extLst>
                    <a:ext uri="{9D8B030D-6E8A-4147-A177-3AD203B41FA5}">
                      <a16:colId xmlns:a16="http://schemas.microsoft.com/office/drawing/2014/main" val="681569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286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Tweets@grohe - 2021-03-26 12:17:42</a:t>
                      </a:r>
                      <a:r>
                        <a:rPr kumimoji="0" lang="en-US" sz="1000" b="0" i="0" u="none" strike="noStrike" kern="1200" cap="none" spc="0" normalizeH="0" baseline="0" noProof="0">
                          <a:ln>
                            <a:noFill/>
                          </a:ln>
                          <a:solidFill>
                            <a:prstClr val="black"/>
                          </a:solidFill>
                          <a:effectLst/>
                          <a:uLnTx/>
                          <a:uFillTx/>
                          <a:latin typeface="Calibri"/>
                          <a:ea typeface="+mn-ea"/>
                          <a:cs typeface="+mn-cs"/>
                        </a:rPr>
                        <a:t>
 68,000 hub visits from 140 countries, 8 target-group specific events and almost 70,000 video and live views: GROHE X launched last week and reached an incredible customer engagement so far! Find our innovations, latest milestones and recorded sessions at grohe-x.com. pic.twitter.com/yPaJooHFf5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252512</a:t>
                      </a:r>
                    </a:p>
                  </a:txBody>
                  <a:tcPr/>
                </a:tc>
                <a:extLst>
                  <a:ext uri="{0D108BD9-81ED-4DB2-BD59-A6C34878D82A}">
                    <a16:rowId xmlns:a16="http://schemas.microsoft.com/office/drawing/2014/main" val="51614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- 2023-02-15 10:12:43</a:t>
                      </a:r>
                      <a:r>
                        <a:rPr kumimoji="0" lang="en-US" sz="1000" b="0" i="0" u="none" strike="noStrike" kern="1200" cap="none" spc="0" normalizeH="0" baseline="0" noProof="0">
                          <a:ln>
                            <a:noFill/>
                          </a:ln>
                          <a:solidFill>
                            <a:prstClr val="black"/>
                          </a:solidFill>
                          <a:effectLst/>
                          <a:uLnTx/>
                          <a:uFillTx/>
                          <a:latin typeface="Calibri"/>
                          <a:ea typeface="+mn-ea"/>
                          <a:cs typeface="+mn-cs"/>
                        </a:rPr>
                        <a:t>
 Đăng ký tham dự GROHE X Summit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224155</a:t>
                      </a:r>
                    </a:p>
                  </a:txBody>
                  <a:tcPr/>
                </a:tc>
                <a:extLst>
                  <a:ext uri="{0D108BD9-81ED-4DB2-BD59-A6C34878D82A}">
                    <a16:rowId xmlns:a16="http://schemas.microsoft.com/office/drawing/2014/main" val="296677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- 2023-02-15 10:17:40</a:t>
                      </a:r>
                      <a:r>
                        <a:rPr kumimoji="0" lang="en-US" sz="1000" b="0" i="0" u="none" strike="noStrike" kern="1200" cap="none" spc="0" normalizeH="0" baseline="0" noProof="0">
                          <a:ln>
                            <a:noFill/>
                          </a:ln>
                          <a:solidFill>
                            <a:prstClr val="black"/>
                          </a:solidFill>
                          <a:effectLst/>
                          <a:uLnTx/>
                          <a:uFillTx/>
                          <a:latin typeface="Calibri"/>
                          <a:ea typeface="+mn-ea"/>
                          <a:cs typeface="+mn-cs"/>
                        </a:rPr>
                        <a:t>
 Đăng ký tham dự GROHE X Summit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197644</a:t>
                      </a:r>
                    </a:p>
                  </a:txBody>
                  <a:tcPr/>
                </a:tc>
                <a:extLst>
                  <a:ext uri="{0D108BD9-81ED-4DB2-BD59-A6C34878D82A}">
                    <a16:rowId xmlns:a16="http://schemas.microsoft.com/office/drawing/2014/main" val="393144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Tweets@grohe - 2021-12-01 10:06:19</a:t>
                      </a:r>
                      <a:r>
                        <a:rPr kumimoji="0" lang="en-US" sz="1000" b="0" i="0" u="none" strike="noStrike" kern="1200" cap="none" spc="0" normalizeH="0" baseline="0" noProof="0">
                          <a:ln>
                            <a:noFill/>
                          </a:ln>
                          <a:solidFill>
                            <a:prstClr val="black"/>
                          </a:solidFill>
                          <a:effectLst/>
                          <a:uLnTx/>
                          <a:uFillTx/>
                          <a:latin typeface="Calibri"/>
                          <a:ea typeface="+mn-ea"/>
                          <a:cs typeface="+mn-cs"/>
                        </a:rPr>
                        <a:t>
 With GIVE, it’s all about giving back! With the program we put our products and expertise in the hands of next-gen #plumbers, raising standards and making brighter futures - all across EMENA. Learn more at our GROHE X panel talk on 7 Dec. Register now: bit.ly/3DJpbyr pic.twitter.com/caOJVSCF29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196088</a:t>
                      </a:r>
                    </a:p>
                  </a:txBody>
                  <a:tcPr/>
                </a:tc>
                <a:extLst>
                  <a:ext uri="{0D108BD9-81ED-4DB2-BD59-A6C34878D82A}">
                    <a16:rowId xmlns:a16="http://schemas.microsoft.com/office/drawing/2014/main" val="999085585"/>
                  </a:ext>
                </a:extLst>
              </a:tr>
            </a:tbl>
          </a:graphicData>
        </a:graphic>
      </p:graphicFrame>
      <p:sp>
        <p:nvSpPr>
          <p:cNvPr id="4" name="Text Placeholder 3">
            <a:extLst>
              <a:ext uri="{FF2B5EF4-FFF2-40B4-BE49-F238E27FC236}">
                <a16:creationId xmlns:a16="http://schemas.microsoft.com/office/drawing/2014/main" id="{7E8E6063-167E-43A7-86F9-419E1CFEB67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314998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C88A-7E4D-4B2A-819B-8C35E6A9F664}"/>
              </a:ext>
            </a:extLst>
          </p:cNvPr>
          <p:cNvSpPr>
            <a:spLocks noGrp="1"/>
          </p:cNvSpPr>
          <p:nvPr>
            <p:ph type="title"/>
          </p:nvPr>
        </p:nvSpPr>
        <p:spPr/>
        <p:txBody>
          <a:bodyPr/>
          <a:lstStyle/>
          <a:p>
            <a:r>
              <a:rPr lang="en-US"/>
              <a:t>Overall All Videos Table | All profiles - 3 of 4</a:t>
            </a:r>
          </a:p>
        </p:txBody>
      </p:sp>
      <p:graphicFrame>
        <p:nvGraphicFramePr>
          <p:cNvPr id="5" name="Table Placeholder 4">
            <a:extLst>
              <a:ext uri="{FF2B5EF4-FFF2-40B4-BE49-F238E27FC236}">
                <a16:creationId xmlns:a16="http://schemas.microsoft.com/office/drawing/2014/main" id="{0EBCD783-604B-4793-8CF7-6D55423622B3}"/>
              </a:ext>
            </a:extLst>
          </p:cNvPr>
          <p:cNvGraphicFramePr>
            <a:graphicFrameLocks noGrp="1"/>
          </p:cNvGraphicFramePr>
          <p:nvPr>
            <p:ph type="tbl" sz="quarter" idx="13"/>
            <p:extLst>
              <p:ext uri="{D42A27DB-BD31-4B8C-83A1-F6EECF244321}">
                <p14:modId xmlns:p14="http://schemas.microsoft.com/office/powerpoint/2010/main" val="20530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92687825"/>
                    </a:ext>
                  </a:extLst>
                </a:gridCol>
                <a:gridCol w="2221992">
                  <a:extLst>
                    <a:ext uri="{9D8B030D-6E8A-4147-A177-3AD203B41FA5}">
                      <a16:colId xmlns:a16="http://schemas.microsoft.com/office/drawing/2014/main" val="2883187340"/>
                    </a:ext>
                  </a:extLst>
                </a:gridCol>
                <a:gridCol w="740664">
                  <a:extLst>
                    <a:ext uri="{9D8B030D-6E8A-4147-A177-3AD203B41FA5}">
                      <a16:colId xmlns:a16="http://schemas.microsoft.com/office/drawing/2014/main" val="1066653502"/>
                    </a:ext>
                  </a:extLst>
                </a:gridCol>
                <a:gridCol w="740664">
                  <a:extLst>
                    <a:ext uri="{9D8B030D-6E8A-4147-A177-3AD203B41FA5}">
                      <a16:colId xmlns:a16="http://schemas.microsoft.com/office/drawing/2014/main" val="1249196572"/>
                    </a:ext>
                  </a:extLst>
                </a:gridCol>
                <a:gridCol w="740664">
                  <a:extLst>
                    <a:ext uri="{9D8B030D-6E8A-4147-A177-3AD203B41FA5}">
                      <a16:colId xmlns:a16="http://schemas.microsoft.com/office/drawing/2014/main" val="1626174101"/>
                    </a:ext>
                  </a:extLst>
                </a:gridCol>
                <a:gridCol w="740664">
                  <a:extLst>
                    <a:ext uri="{9D8B030D-6E8A-4147-A177-3AD203B41FA5}">
                      <a16:colId xmlns:a16="http://schemas.microsoft.com/office/drawing/2014/main" val="2224672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4161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- 2023-02-15 10:23:28</a:t>
                      </a:r>
                      <a:r>
                        <a:rPr kumimoji="0" lang="en-US" sz="1000" b="0" i="0" u="none" strike="noStrike" kern="1200" cap="none" spc="0" normalizeH="0" baseline="0" noProof="0">
                          <a:ln>
                            <a:noFill/>
                          </a:ln>
                          <a:solidFill>
                            <a:prstClr val="black"/>
                          </a:solidFill>
                          <a:effectLst/>
                          <a:uLnTx/>
                          <a:uFillTx/>
                          <a:latin typeface="Calibri"/>
                          <a:ea typeface="+mn-ea"/>
                          <a:cs typeface="+mn-cs"/>
                        </a:rPr>
                        <a:t>
 Đăng ký tham dự GROHE X Summit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172795</a:t>
                      </a:r>
                    </a:p>
                  </a:txBody>
                  <a:tcPr/>
                </a:tc>
                <a:extLst>
                  <a:ext uri="{0D108BD9-81ED-4DB2-BD59-A6C34878D82A}">
                    <a16:rowId xmlns:a16="http://schemas.microsoft.com/office/drawing/2014/main" val="42471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- 2023-02-08 12:50:54</a:t>
                      </a:r>
                      <a:r>
                        <a:rPr kumimoji="0" lang="en-US" sz="1000" b="0" i="0" u="none" strike="noStrike" kern="1200" cap="none" spc="0" normalizeH="0" baseline="0" noProof="0">
                          <a:ln>
                            <a:noFill/>
                          </a:ln>
                          <a:solidFill>
                            <a:prstClr val="black"/>
                          </a:solidFill>
                          <a:effectLst/>
                          <a:uLnTx/>
                          <a:uFillTx/>
                          <a:latin typeface="Calibri"/>
                          <a:ea typeface="+mn-ea"/>
                          <a:cs typeface="+mn-cs"/>
                        </a:rPr>
                        <a:t>
 Đăng ký tham dự GROHE X Summit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132538</a:t>
                      </a:r>
                    </a:p>
                  </a:txBody>
                  <a:tcPr/>
                </a:tc>
                <a:extLst>
                  <a:ext uri="{0D108BD9-81ED-4DB2-BD59-A6C34878D82A}">
                    <a16:rowId xmlns:a16="http://schemas.microsoft.com/office/drawing/2014/main" val="161937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- 2021-02-15 10:34:12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94553</a:t>
                      </a:r>
                    </a:p>
                  </a:txBody>
                  <a:tcPr/>
                </a:tc>
                <a:extLst>
                  <a:ext uri="{0D108BD9-81ED-4DB2-BD59-A6C34878D82A}">
                    <a16:rowId xmlns:a16="http://schemas.microsoft.com/office/drawing/2014/main" val="213548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GROHE - 2021-03-10 16:40:01</a:t>
                      </a:r>
                      <a:r>
                        <a:rPr kumimoji="0" lang="nl-NL" sz="1000" b="0" i="0" u="none" strike="noStrike" kern="1200" cap="none" spc="0" normalizeH="0" baseline="0" noProof="0">
                          <a:ln>
                            <a:noFill/>
                          </a:ln>
                          <a:solidFill>
                            <a:prstClr val="black"/>
                          </a:solidFill>
                          <a:effectLst/>
                          <a:uLnTx/>
                          <a:uFillTx/>
                          <a:latin typeface="Calibri"/>
                          <a:ea typeface="+mn-ea"/>
                          <a:cs typeface="+mn-cs"/>
                        </a:rPr>
                        <a:t>
 GROHE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93518</a:t>
                      </a:r>
                    </a:p>
                  </a:txBody>
                  <a:tcPr/>
                </a:tc>
                <a:extLst>
                  <a:ext uri="{0D108BD9-81ED-4DB2-BD59-A6C34878D82A}">
                    <a16:rowId xmlns:a16="http://schemas.microsoft.com/office/drawing/2014/main" val="167335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- 2021-03-09 17:31:34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90422</a:t>
                      </a:r>
                    </a:p>
                  </a:txBody>
                  <a:tcPr/>
                </a:tc>
                <a:extLst>
                  <a:ext uri="{0D108BD9-81ED-4DB2-BD59-A6C34878D82A}">
                    <a16:rowId xmlns:a16="http://schemas.microsoft.com/office/drawing/2014/main" val="1528044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- 2021-03-10 12:36:57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86997</a:t>
                      </a:r>
                    </a:p>
                  </a:txBody>
                  <a:tcPr/>
                </a:tc>
                <a:extLst>
                  <a:ext uri="{0D108BD9-81ED-4DB2-BD59-A6C34878D82A}">
                    <a16:rowId xmlns:a16="http://schemas.microsoft.com/office/drawing/2014/main" val="388581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GROHE - 2021-02-08 18:30:04</a:t>
                      </a:r>
                      <a:r>
                        <a:rPr kumimoji="0" lang="nl-NL" sz="1000" b="0" i="0" u="none" strike="noStrike" kern="1200" cap="none" spc="0" normalizeH="0" baseline="0" noProof="0">
                          <a:ln>
                            <a:noFill/>
                          </a:ln>
                          <a:solidFill>
                            <a:prstClr val="black"/>
                          </a:solidFill>
                          <a:effectLst/>
                          <a:uLnTx/>
                          <a:uFillTx/>
                          <a:latin typeface="Calibri"/>
                          <a:ea typeface="+mn-ea"/>
                          <a:cs typeface="+mn-cs"/>
                        </a:rPr>
                        <a:t>
 GROHE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80508</a:t>
                      </a:r>
                    </a:p>
                  </a:txBody>
                  <a:tcPr/>
                </a:tc>
                <a:extLst>
                  <a:ext uri="{0D108BD9-81ED-4DB2-BD59-A6C34878D82A}">
                    <a16:rowId xmlns:a16="http://schemas.microsoft.com/office/drawing/2014/main" val="270481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- 2021-03-09 11:00:06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75698</a:t>
                      </a:r>
                    </a:p>
                  </a:txBody>
                  <a:tcPr/>
                </a:tc>
                <a:extLst>
                  <a:ext uri="{0D108BD9-81ED-4DB2-BD59-A6C34878D82A}">
                    <a16:rowId xmlns:a16="http://schemas.microsoft.com/office/drawing/2014/main" val="321186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- 2021-02-15 13:16:39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68915</a:t>
                      </a:r>
                    </a:p>
                  </a:txBody>
                  <a:tcPr/>
                </a:tc>
                <a:extLst>
                  <a:ext uri="{0D108BD9-81ED-4DB2-BD59-A6C34878D82A}">
                    <a16:rowId xmlns:a16="http://schemas.microsoft.com/office/drawing/2014/main" val="353004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- 2021-02-12 11:35:32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67208</a:t>
                      </a:r>
                    </a:p>
                  </a:txBody>
                  <a:tcPr/>
                </a:tc>
                <a:extLst>
                  <a:ext uri="{0D108BD9-81ED-4DB2-BD59-A6C34878D82A}">
                    <a16:rowId xmlns:a16="http://schemas.microsoft.com/office/drawing/2014/main" val="1784925828"/>
                  </a:ext>
                </a:extLst>
              </a:tr>
            </a:tbl>
          </a:graphicData>
        </a:graphic>
      </p:graphicFrame>
      <p:sp>
        <p:nvSpPr>
          <p:cNvPr id="4" name="Text Placeholder 3">
            <a:extLst>
              <a:ext uri="{FF2B5EF4-FFF2-40B4-BE49-F238E27FC236}">
                <a16:creationId xmlns:a16="http://schemas.microsoft.com/office/drawing/2014/main" id="{8BAB4B96-DCFD-4554-81ED-20CC4E66662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7658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6D680-D033-4819-B542-9B87BD11CFC6}"/>
              </a:ext>
            </a:extLst>
          </p:cNvPr>
          <p:cNvSpPr>
            <a:spLocks noGrp="1"/>
          </p:cNvSpPr>
          <p:nvPr>
            <p:ph type="title"/>
          </p:nvPr>
        </p:nvSpPr>
        <p:spPr/>
        <p:txBody>
          <a:bodyPr/>
          <a:lstStyle/>
          <a:p>
            <a:r>
              <a:rPr lang="en-US"/>
              <a:t>Overall All Videos Table | All profiles - 4 of 4</a:t>
            </a:r>
          </a:p>
        </p:txBody>
      </p:sp>
      <p:graphicFrame>
        <p:nvGraphicFramePr>
          <p:cNvPr id="5" name="Table Placeholder 4">
            <a:extLst>
              <a:ext uri="{FF2B5EF4-FFF2-40B4-BE49-F238E27FC236}">
                <a16:creationId xmlns:a16="http://schemas.microsoft.com/office/drawing/2014/main" id="{7DF04558-7DB3-47CE-965A-81D2022016F8}"/>
              </a:ext>
            </a:extLst>
          </p:cNvPr>
          <p:cNvGraphicFramePr>
            <a:graphicFrameLocks noGrp="1"/>
          </p:cNvGraphicFramePr>
          <p:nvPr>
            <p:ph type="tbl" sz="quarter" idx="13"/>
            <p:extLst>
              <p:ext uri="{D42A27DB-BD31-4B8C-83A1-F6EECF244321}">
                <p14:modId xmlns:p14="http://schemas.microsoft.com/office/powerpoint/2010/main" val="288729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52439083"/>
                    </a:ext>
                  </a:extLst>
                </a:gridCol>
                <a:gridCol w="2221992">
                  <a:extLst>
                    <a:ext uri="{9D8B030D-6E8A-4147-A177-3AD203B41FA5}">
                      <a16:colId xmlns:a16="http://schemas.microsoft.com/office/drawing/2014/main" val="1660324770"/>
                    </a:ext>
                  </a:extLst>
                </a:gridCol>
                <a:gridCol w="740664">
                  <a:extLst>
                    <a:ext uri="{9D8B030D-6E8A-4147-A177-3AD203B41FA5}">
                      <a16:colId xmlns:a16="http://schemas.microsoft.com/office/drawing/2014/main" val="2251052000"/>
                    </a:ext>
                  </a:extLst>
                </a:gridCol>
                <a:gridCol w="740664">
                  <a:extLst>
                    <a:ext uri="{9D8B030D-6E8A-4147-A177-3AD203B41FA5}">
                      <a16:colId xmlns:a16="http://schemas.microsoft.com/office/drawing/2014/main" val="3233654229"/>
                    </a:ext>
                  </a:extLst>
                </a:gridCol>
                <a:gridCol w="740664">
                  <a:extLst>
                    <a:ext uri="{9D8B030D-6E8A-4147-A177-3AD203B41FA5}">
                      <a16:colId xmlns:a16="http://schemas.microsoft.com/office/drawing/2014/main" val="124894878"/>
                    </a:ext>
                  </a:extLst>
                </a:gridCol>
                <a:gridCol w="740664">
                  <a:extLst>
                    <a:ext uri="{9D8B030D-6E8A-4147-A177-3AD203B41FA5}">
                      <a16:colId xmlns:a16="http://schemas.microsoft.com/office/drawing/2014/main" val="122952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915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GROHE - 2021-02-12 15:51:56</a:t>
                      </a:r>
                      <a:r>
                        <a:rPr kumimoji="0" lang="nl-NL" sz="1000" b="0" i="0" u="none" strike="noStrike" kern="1200" cap="none" spc="0" normalizeH="0" baseline="0" noProof="0">
                          <a:ln>
                            <a:noFill/>
                          </a:ln>
                          <a:solidFill>
                            <a:prstClr val="black"/>
                          </a:solidFill>
                          <a:effectLst/>
                          <a:uLnTx/>
                          <a:uFillTx/>
                          <a:latin typeface="Calibri"/>
                          <a:ea typeface="+mn-ea"/>
                          <a:cs typeface="+mn-cs"/>
                        </a:rPr>
                        <a:t>
 GROHE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63327</a:t>
                      </a:r>
                    </a:p>
                  </a:txBody>
                  <a:tcPr/>
                </a:tc>
                <a:extLst>
                  <a:ext uri="{0D108BD9-81ED-4DB2-BD59-A6C34878D82A}">
                    <a16:rowId xmlns:a16="http://schemas.microsoft.com/office/drawing/2014/main" val="121461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- 2021-03-10 17:39:21</a:t>
                      </a:r>
                      <a:r>
                        <a:rPr kumimoji="0" lang="en-US" sz="1000" b="0" i="0" u="none" strike="noStrike" kern="1200" cap="none" spc="0" normalizeH="0" baseline="0" noProof="0">
                          <a:ln>
                            <a:noFill/>
                          </a:ln>
                          <a:solidFill>
                            <a:prstClr val="black"/>
                          </a:solidFill>
                          <a:effectLst/>
                          <a:uLnTx/>
                          <a:uFillTx/>
                          <a:latin typeface="Calibri"/>
                          <a:ea typeface="+mn-ea"/>
                          <a:cs typeface="+mn-cs"/>
                        </a:rPr>
                        <a:t>
 GROHE X - Déclaration de Thomas Fuhr &amp; Jonas Brennwald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58711</a:t>
                      </a:r>
                    </a:p>
                  </a:txBody>
                  <a:tcPr/>
                </a:tc>
                <a:extLst>
                  <a:ext uri="{0D108BD9-81ED-4DB2-BD59-A6C34878D82A}">
                    <a16:rowId xmlns:a16="http://schemas.microsoft.com/office/drawing/2014/main" val="230490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Ukraine - 2023-02-28 07:00:03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Що буде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53515</a:t>
                      </a:r>
                    </a:p>
                  </a:txBody>
                  <a:tcPr/>
                </a:tc>
                <a:extLst>
                  <a:ext uri="{0D108BD9-81ED-4DB2-BD59-A6C34878D82A}">
                    <a16:rowId xmlns:a16="http://schemas.microsoft.com/office/drawing/2014/main" val="365342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- 2021-03-09 20:19:57</a:t>
                      </a:r>
                      <a:r>
                        <a:rPr kumimoji="0" lang="en-US" sz="1000" b="0" i="0" u="none" strike="noStrike" kern="1200" cap="none" spc="0" normalizeH="0" baseline="0" noProof="0">
                          <a:ln>
                            <a:noFill/>
                          </a:ln>
                          <a:solidFill>
                            <a:prstClr val="black"/>
                          </a:solidFill>
                          <a:effectLst/>
                          <a:uLnTx/>
                          <a:uFillTx/>
                          <a:latin typeface="Calibri"/>
                          <a:ea typeface="+mn-ea"/>
                          <a:cs typeface="+mn-cs"/>
                        </a:rPr>
                        <a:t>
 GROHE X - Discover the futur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50891</a:t>
                      </a:r>
                    </a:p>
                  </a:txBody>
                  <a:tcPr/>
                </a:tc>
                <a:extLst>
                  <a:ext uri="{0D108BD9-81ED-4DB2-BD59-A6C34878D82A}">
                    <a16:rowId xmlns:a16="http://schemas.microsoft.com/office/drawing/2014/main" val="423127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GROHE - 2023-01-12 13:02:08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47487</a:t>
                      </a:r>
                    </a:p>
                  </a:txBody>
                  <a:tcPr/>
                </a:tc>
                <a:extLst>
                  <a:ext uri="{0D108BD9-81ED-4DB2-BD59-A6C34878D82A}">
                    <a16:rowId xmlns:a16="http://schemas.microsoft.com/office/drawing/2014/main" val="155713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GROHE - 2021-02-12 15:54:14</a:t>
                      </a:r>
                      <a:r>
                        <a:rPr kumimoji="0" lang="nl-NL" sz="1000" b="0" i="0" u="none" strike="noStrike" kern="1200" cap="none" spc="0" normalizeH="0" baseline="0" noProof="0">
                          <a:ln>
                            <a:noFill/>
                          </a:ln>
                          <a:solidFill>
                            <a:prstClr val="black"/>
                          </a:solidFill>
                          <a:effectLst/>
                          <a:uLnTx/>
                          <a:uFillTx/>
                          <a:latin typeface="Calibri"/>
                          <a:ea typeface="+mn-ea"/>
                          <a:cs typeface="+mn-cs"/>
                        </a:rPr>
                        <a:t>
 GROHE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46230</a:t>
                      </a:r>
                    </a:p>
                  </a:txBody>
                  <a:tcPr/>
                </a:tc>
                <a:extLst>
                  <a:ext uri="{0D108BD9-81ED-4DB2-BD59-A6C34878D82A}">
                    <a16:rowId xmlns:a16="http://schemas.microsoft.com/office/drawing/2014/main" val="217193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- 2021-02-12 21:05:38</a:t>
                      </a:r>
                      <a:r>
                        <a:rPr kumimoji="0" lang="en-US" sz="1000" b="0" i="0" u="none" strike="noStrike" kern="1200" cap="none" spc="0" normalizeH="0" baseline="0" noProof="0">
                          <a:ln>
                            <a:noFill/>
                          </a:ln>
                          <a:solidFill>
                            <a:prstClr val="black"/>
                          </a:solidFill>
                          <a:effectLst/>
                          <a:uLnTx/>
                          <a:uFillTx/>
                          <a:latin typeface="Calibri"/>
                          <a:ea typeface="+mn-ea"/>
                          <a:cs typeface="+mn-cs"/>
                        </a:rPr>
                        <a:t>
 GROHE X - REGISTER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45427</a:t>
                      </a:r>
                    </a:p>
                  </a:txBody>
                  <a:tcPr/>
                </a:tc>
                <a:extLst>
                  <a:ext uri="{0D108BD9-81ED-4DB2-BD59-A6C34878D82A}">
                    <a16:rowId xmlns:a16="http://schemas.microsoft.com/office/drawing/2014/main" val="597181501"/>
                  </a:ext>
                </a:extLst>
              </a:tr>
            </a:tbl>
          </a:graphicData>
        </a:graphic>
      </p:graphicFrame>
      <p:sp>
        <p:nvSpPr>
          <p:cNvPr id="4" name="Text Placeholder 3">
            <a:extLst>
              <a:ext uri="{FF2B5EF4-FFF2-40B4-BE49-F238E27FC236}">
                <a16:creationId xmlns:a16="http://schemas.microsoft.com/office/drawing/2014/main" id="{EA417A30-E739-4927-9A1F-51DD3D4DE09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705089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04E85-14AA-442F-BC96-329FD0C8E277}"/>
              </a:ext>
            </a:extLst>
          </p:cNvPr>
          <p:cNvSpPr>
            <a:spLocks noGrp="1"/>
          </p:cNvSpPr>
          <p:nvPr>
            <p:ph type="title"/>
          </p:nvPr>
        </p:nvSpPr>
        <p:spPr/>
        <p:txBody>
          <a:bodyPr/>
          <a:lstStyle/>
          <a:p>
            <a:r>
              <a:rPr lang="en-US"/>
              <a:t>Facebook Custom Post Tag Performance | All profiles</a:t>
            </a:r>
          </a:p>
        </p:txBody>
      </p:sp>
      <p:graphicFrame>
        <p:nvGraphicFramePr>
          <p:cNvPr id="5" name="Table Placeholder 4">
            <a:extLst>
              <a:ext uri="{FF2B5EF4-FFF2-40B4-BE49-F238E27FC236}">
                <a16:creationId xmlns:a16="http://schemas.microsoft.com/office/drawing/2014/main" id="{78F90370-8048-4176-BA56-165BAEEA2C0F}"/>
              </a:ext>
            </a:extLst>
          </p:cNvPr>
          <p:cNvGraphicFramePr>
            <a:graphicFrameLocks noGrp="1"/>
          </p:cNvGraphicFramePr>
          <p:nvPr>
            <p:ph type="tbl" sz="quarter" idx="13"/>
            <p:extLst>
              <p:ext uri="{D42A27DB-BD31-4B8C-83A1-F6EECF244321}">
                <p14:modId xmlns:p14="http://schemas.microsoft.com/office/powerpoint/2010/main" val="356501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5906341"/>
                    </a:ext>
                  </a:extLst>
                </a:gridCol>
                <a:gridCol w="411480">
                  <a:extLst>
                    <a:ext uri="{9D8B030D-6E8A-4147-A177-3AD203B41FA5}">
                      <a16:colId xmlns:a16="http://schemas.microsoft.com/office/drawing/2014/main" val="4201402130"/>
                    </a:ext>
                  </a:extLst>
                </a:gridCol>
                <a:gridCol w="411480">
                  <a:extLst>
                    <a:ext uri="{9D8B030D-6E8A-4147-A177-3AD203B41FA5}">
                      <a16:colId xmlns:a16="http://schemas.microsoft.com/office/drawing/2014/main" val="684981489"/>
                    </a:ext>
                  </a:extLst>
                </a:gridCol>
                <a:gridCol w="411480">
                  <a:extLst>
                    <a:ext uri="{9D8B030D-6E8A-4147-A177-3AD203B41FA5}">
                      <a16:colId xmlns:a16="http://schemas.microsoft.com/office/drawing/2014/main" val="3959394468"/>
                    </a:ext>
                  </a:extLst>
                </a:gridCol>
                <a:gridCol w="411480">
                  <a:extLst>
                    <a:ext uri="{9D8B030D-6E8A-4147-A177-3AD203B41FA5}">
                      <a16:colId xmlns:a16="http://schemas.microsoft.com/office/drawing/2014/main" val="2236257842"/>
                    </a:ext>
                  </a:extLst>
                </a:gridCol>
                <a:gridCol w="411480">
                  <a:extLst>
                    <a:ext uri="{9D8B030D-6E8A-4147-A177-3AD203B41FA5}">
                      <a16:colId xmlns:a16="http://schemas.microsoft.com/office/drawing/2014/main" val="4074106569"/>
                    </a:ext>
                  </a:extLst>
                </a:gridCol>
                <a:gridCol w="411480">
                  <a:extLst>
                    <a:ext uri="{9D8B030D-6E8A-4147-A177-3AD203B41FA5}">
                      <a16:colId xmlns:a16="http://schemas.microsoft.com/office/drawing/2014/main" val="8194787"/>
                    </a:ext>
                  </a:extLst>
                </a:gridCol>
                <a:gridCol w="411480">
                  <a:extLst>
                    <a:ext uri="{9D8B030D-6E8A-4147-A177-3AD203B41FA5}">
                      <a16:colId xmlns:a16="http://schemas.microsoft.com/office/drawing/2014/main" val="3068620408"/>
                    </a:ext>
                  </a:extLst>
                </a:gridCol>
                <a:gridCol w="411480">
                  <a:extLst>
                    <a:ext uri="{9D8B030D-6E8A-4147-A177-3AD203B41FA5}">
                      <a16:colId xmlns:a16="http://schemas.microsoft.com/office/drawing/2014/main" val="4262691875"/>
                    </a:ext>
                  </a:extLst>
                </a:gridCol>
                <a:gridCol w="411480">
                  <a:extLst>
                    <a:ext uri="{9D8B030D-6E8A-4147-A177-3AD203B41FA5}">
                      <a16:colId xmlns:a16="http://schemas.microsoft.com/office/drawing/2014/main" val="454885239"/>
                    </a:ext>
                  </a:extLst>
                </a:gridCol>
                <a:gridCol w="411480">
                  <a:extLst>
                    <a:ext uri="{9D8B030D-6E8A-4147-A177-3AD203B41FA5}">
                      <a16:colId xmlns:a16="http://schemas.microsoft.com/office/drawing/2014/main" val="1961553303"/>
                    </a:ext>
                  </a:extLst>
                </a:gridCol>
                <a:gridCol w="411480">
                  <a:extLst>
                    <a:ext uri="{9D8B030D-6E8A-4147-A177-3AD203B41FA5}">
                      <a16:colId xmlns:a16="http://schemas.microsoft.com/office/drawing/2014/main" val="302372962"/>
                    </a:ext>
                  </a:extLst>
                </a:gridCol>
                <a:gridCol w="411480">
                  <a:extLst>
                    <a:ext uri="{9D8B030D-6E8A-4147-A177-3AD203B41FA5}">
                      <a16:colId xmlns:a16="http://schemas.microsoft.com/office/drawing/2014/main" val="1516835568"/>
                    </a:ext>
                  </a:extLst>
                </a:gridCol>
                <a:gridCol w="411480">
                  <a:extLst>
                    <a:ext uri="{9D8B030D-6E8A-4147-A177-3AD203B41FA5}">
                      <a16:colId xmlns:a16="http://schemas.microsoft.com/office/drawing/2014/main" val="2281321886"/>
                    </a:ext>
                  </a:extLst>
                </a:gridCol>
                <a:gridCol w="411480">
                  <a:extLst>
                    <a:ext uri="{9D8B030D-6E8A-4147-A177-3AD203B41FA5}">
                      <a16:colId xmlns:a16="http://schemas.microsoft.com/office/drawing/2014/main" val="1721559292"/>
                    </a:ext>
                  </a:extLst>
                </a:gridCol>
                <a:gridCol w="411480">
                  <a:extLst>
                    <a:ext uri="{9D8B030D-6E8A-4147-A177-3AD203B41FA5}">
                      <a16:colId xmlns:a16="http://schemas.microsoft.com/office/drawing/2014/main" val="16487038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Link Clicks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2554275576"/>
                  </a:ext>
                </a:extLst>
              </a:tr>
              <a:tr h="370840">
                <a:tc>
                  <a:txBody>
                    <a:bodyPr/>
                    <a:lstStyle/>
                    <a:p>
                      <a:r>
                        <a:rPr lang="en-US" sz="1000"/>
                        <a:t>GROHEXSummit</a:t>
                      </a:r>
                    </a:p>
                  </a:txBody>
                  <a:tcPr/>
                </a:tc>
                <a:tc>
                  <a:txBody>
                    <a:bodyPr/>
                    <a:lstStyle/>
                    <a:p>
                      <a:r>
                        <a:rPr lang="en-US" sz="1000"/>
                        <a:t>291</a:t>
                      </a:r>
                    </a:p>
                  </a:txBody>
                  <a:tcPr/>
                </a:tc>
                <a:tc>
                  <a:txBody>
                    <a:bodyPr/>
                    <a:lstStyle/>
                    <a:p>
                      <a:r>
                        <a:rPr lang="en-US" sz="1000"/>
                        <a:t>1713</a:t>
                      </a:r>
                    </a:p>
                  </a:txBody>
                  <a:tcPr/>
                </a:tc>
                <a:tc>
                  <a:txBody>
                    <a:bodyPr/>
                    <a:lstStyle/>
                    <a:p>
                      <a:r>
                        <a:rPr lang="en-US" sz="1000"/>
                        <a:t>1654</a:t>
                      </a:r>
                    </a:p>
                  </a:txBody>
                  <a:tcPr/>
                </a:tc>
                <a:tc>
                  <a:txBody>
                    <a:bodyPr/>
                    <a:lstStyle/>
                    <a:p>
                      <a:r>
                        <a:rPr lang="en-US" sz="1000"/>
                        <a:t>84</a:t>
                      </a:r>
                    </a:p>
                  </a:txBody>
                  <a:tcPr/>
                </a:tc>
                <a:tc>
                  <a:txBody>
                    <a:bodyPr/>
                    <a:lstStyle/>
                    <a:p>
                      <a:r>
                        <a:rPr lang="en-US" sz="1000"/>
                        <a:t>123</a:t>
                      </a:r>
                    </a:p>
                  </a:txBody>
                  <a:tcPr/>
                </a:tc>
                <a:tc>
                  <a:txBody>
                    <a:bodyPr/>
                    <a:lstStyle/>
                    <a:p>
                      <a:r>
                        <a:rPr lang="en-US" sz="1000"/>
                        <a:t>4172366</a:t>
                      </a:r>
                    </a:p>
                  </a:txBody>
                  <a:tcPr/>
                </a:tc>
                <a:tc>
                  <a:txBody>
                    <a:bodyPr/>
                    <a:lstStyle/>
                    <a:p>
                      <a:r>
                        <a:rPr lang="en-US" sz="1000"/>
                        <a:t>54364</a:t>
                      </a:r>
                    </a:p>
                  </a:txBody>
                  <a:tcPr/>
                </a:tc>
                <a:tc>
                  <a:txBody>
                    <a:bodyPr/>
                    <a:lstStyle/>
                    <a:p>
                      <a:r>
                        <a:rPr lang="en-US" sz="1000"/>
                        <a:t>1920</a:t>
                      </a:r>
                    </a:p>
                  </a:txBody>
                  <a:tcPr/>
                </a:tc>
                <a:tc>
                  <a:txBody>
                    <a:bodyPr/>
                    <a:lstStyle/>
                    <a:p>
                      <a:r>
                        <a:rPr lang="en-US" sz="1000"/>
                        <a:t>6.6206896551724</a:t>
                      </a:r>
                    </a:p>
                  </a:txBody>
                  <a:tcPr/>
                </a:tc>
                <a:tc>
                  <a:txBody>
                    <a:bodyPr/>
                    <a:lstStyle/>
                    <a:p>
                      <a:r>
                        <a:rPr lang="en-US" sz="1000"/>
                        <a:t>10006.006896552</a:t>
                      </a:r>
                    </a:p>
                  </a:txBody>
                  <a:tcPr/>
                </a:tc>
                <a:tc>
                  <a:txBody>
                    <a:bodyPr/>
                    <a:lstStyle/>
                    <a:p>
                      <a:r>
                        <a:rPr lang="en-US" sz="1000"/>
                        <a:t>771.71724137931</a:t>
                      </a:r>
                    </a:p>
                  </a:txBody>
                  <a:tcPr/>
                </a:tc>
                <a:tc>
                  <a:txBody>
                    <a:bodyPr/>
                    <a:lstStyle/>
                    <a:p>
                      <a:r>
                        <a:rPr lang="en-US" sz="1000"/>
                        <a:t>9238.824137931</a:t>
                      </a:r>
                    </a:p>
                  </a:txBody>
                  <a:tcPr/>
                </a:tc>
                <a:tc>
                  <a:txBody>
                    <a:bodyPr/>
                    <a:lstStyle/>
                    <a:p>
                      <a:r>
                        <a:rPr lang="en-US" sz="1000"/>
                        <a:t>1410.5448275862</a:t>
                      </a:r>
                    </a:p>
                  </a:txBody>
                  <a:tcPr/>
                </a:tc>
                <a:tc>
                  <a:txBody>
                    <a:bodyPr/>
                    <a:lstStyle/>
                    <a:p>
                      <a:r>
                        <a:rPr lang="en-US" sz="1000"/>
                        <a:t>0.0031 %</a:t>
                      </a:r>
                    </a:p>
                  </a:txBody>
                  <a:tcPr/>
                </a:tc>
                <a:tc>
                  <a:txBody>
                    <a:bodyPr/>
                    <a:lstStyle/>
                    <a:p>
                      <a:r>
                        <a:rPr lang="en-US" sz="1000"/>
                        <a:t>4.3789 %</a:t>
                      </a:r>
                    </a:p>
                  </a:txBody>
                  <a:tcPr/>
                </a:tc>
                <a:extLst>
                  <a:ext uri="{0D108BD9-81ED-4DB2-BD59-A6C34878D82A}">
                    <a16:rowId xmlns:a16="http://schemas.microsoft.com/office/drawing/2014/main" val="383492684"/>
                  </a:ext>
                </a:extLst>
              </a:tr>
            </a:tbl>
          </a:graphicData>
        </a:graphic>
      </p:graphicFrame>
      <p:sp>
        <p:nvSpPr>
          <p:cNvPr id="4" name="Text Placeholder 3">
            <a:extLst>
              <a:ext uri="{FF2B5EF4-FFF2-40B4-BE49-F238E27FC236}">
                <a16:creationId xmlns:a16="http://schemas.microsoft.com/office/drawing/2014/main" id="{DDE9324F-9AFC-4DC0-8C7A-610114BA11F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631734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1A51-ECAA-41D7-81E9-A382339E16F2}"/>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586DF43E-327E-468A-AED8-A6E7A37EF6F0}"/>
              </a:ext>
            </a:extLst>
          </p:cNvPr>
          <p:cNvGraphicFramePr>
            <a:graphicFrameLocks noGrp="1"/>
          </p:cNvGraphicFramePr>
          <p:nvPr>
            <p:ph type="tbl" sz="quarter" idx="13"/>
            <p:extLst>
              <p:ext uri="{D42A27DB-BD31-4B8C-83A1-F6EECF244321}">
                <p14:modId xmlns:p14="http://schemas.microsoft.com/office/powerpoint/2010/main" val="194274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53748679"/>
                    </a:ext>
                  </a:extLst>
                </a:gridCol>
                <a:gridCol w="1152144">
                  <a:extLst>
                    <a:ext uri="{9D8B030D-6E8A-4147-A177-3AD203B41FA5}">
                      <a16:colId xmlns:a16="http://schemas.microsoft.com/office/drawing/2014/main" val="1497670970"/>
                    </a:ext>
                  </a:extLst>
                </a:gridCol>
                <a:gridCol w="740664">
                  <a:extLst>
                    <a:ext uri="{9D8B030D-6E8A-4147-A177-3AD203B41FA5}">
                      <a16:colId xmlns:a16="http://schemas.microsoft.com/office/drawing/2014/main" val="1884690606"/>
                    </a:ext>
                  </a:extLst>
                </a:gridCol>
                <a:gridCol w="411480">
                  <a:extLst>
                    <a:ext uri="{9D8B030D-6E8A-4147-A177-3AD203B41FA5}">
                      <a16:colId xmlns:a16="http://schemas.microsoft.com/office/drawing/2014/main" val="2931322238"/>
                    </a:ext>
                  </a:extLst>
                </a:gridCol>
                <a:gridCol w="246888">
                  <a:extLst>
                    <a:ext uri="{9D8B030D-6E8A-4147-A177-3AD203B41FA5}">
                      <a16:colId xmlns:a16="http://schemas.microsoft.com/office/drawing/2014/main" val="1874627102"/>
                    </a:ext>
                  </a:extLst>
                </a:gridCol>
                <a:gridCol w="246888">
                  <a:extLst>
                    <a:ext uri="{9D8B030D-6E8A-4147-A177-3AD203B41FA5}">
                      <a16:colId xmlns:a16="http://schemas.microsoft.com/office/drawing/2014/main" val="4030288402"/>
                    </a:ext>
                  </a:extLst>
                </a:gridCol>
                <a:gridCol w="246888">
                  <a:extLst>
                    <a:ext uri="{9D8B030D-6E8A-4147-A177-3AD203B41FA5}">
                      <a16:colId xmlns:a16="http://schemas.microsoft.com/office/drawing/2014/main" val="924496961"/>
                    </a:ext>
                  </a:extLst>
                </a:gridCol>
                <a:gridCol w="246888">
                  <a:extLst>
                    <a:ext uri="{9D8B030D-6E8A-4147-A177-3AD203B41FA5}">
                      <a16:colId xmlns:a16="http://schemas.microsoft.com/office/drawing/2014/main" val="522390103"/>
                    </a:ext>
                  </a:extLst>
                </a:gridCol>
                <a:gridCol w="246888">
                  <a:extLst>
                    <a:ext uri="{9D8B030D-6E8A-4147-A177-3AD203B41FA5}">
                      <a16:colId xmlns:a16="http://schemas.microsoft.com/office/drawing/2014/main" val="2603858500"/>
                    </a:ext>
                  </a:extLst>
                </a:gridCol>
                <a:gridCol w="246888">
                  <a:extLst>
                    <a:ext uri="{9D8B030D-6E8A-4147-A177-3AD203B41FA5}">
                      <a16:colId xmlns:a16="http://schemas.microsoft.com/office/drawing/2014/main" val="2251100071"/>
                    </a:ext>
                  </a:extLst>
                </a:gridCol>
                <a:gridCol w="246888">
                  <a:extLst>
                    <a:ext uri="{9D8B030D-6E8A-4147-A177-3AD203B41FA5}">
                      <a16:colId xmlns:a16="http://schemas.microsoft.com/office/drawing/2014/main" val="1961202796"/>
                    </a:ext>
                  </a:extLst>
                </a:gridCol>
                <a:gridCol w="246888">
                  <a:extLst>
                    <a:ext uri="{9D8B030D-6E8A-4147-A177-3AD203B41FA5}">
                      <a16:colId xmlns:a16="http://schemas.microsoft.com/office/drawing/2014/main" val="722196956"/>
                    </a:ext>
                  </a:extLst>
                </a:gridCol>
                <a:gridCol w="246888">
                  <a:extLst>
                    <a:ext uri="{9D8B030D-6E8A-4147-A177-3AD203B41FA5}">
                      <a16:colId xmlns:a16="http://schemas.microsoft.com/office/drawing/2014/main" val="528299657"/>
                    </a:ext>
                  </a:extLst>
                </a:gridCol>
                <a:gridCol w="246888">
                  <a:extLst>
                    <a:ext uri="{9D8B030D-6E8A-4147-A177-3AD203B41FA5}">
                      <a16:colId xmlns:a16="http://schemas.microsoft.com/office/drawing/2014/main" val="1966378547"/>
                    </a:ext>
                  </a:extLst>
                </a:gridCol>
                <a:gridCol w="246888">
                  <a:extLst>
                    <a:ext uri="{9D8B030D-6E8A-4147-A177-3AD203B41FA5}">
                      <a16:colId xmlns:a16="http://schemas.microsoft.com/office/drawing/2014/main" val="3868345006"/>
                    </a:ext>
                  </a:extLst>
                </a:gridCol>
                <a:gridCol w="246888">
                  <a:extLst>
                    <a:ext uri="{9D8B030D-6E8A-4147-A177-3AD203B41FA5}">
                      <a16:colId xmlns:a16="http://schemas.microsoft.com/office/drawing/2014/main" val="1536572725"/>
                    </a:ext>
                  </a:extLst>
                </a:gridCol>
                <a:gridCol w="246888">
                  <a:extLst>
                    <a:ext uri="{9D8B030D-6E8A-4147-A177-3AD203B41FA5}">
                      <a16:colId xmlns:a16="http://schemas.microsoft.com/office/drawing/2014/main" val="829068942"/>
                    </a:ext>
                  </a:extLst>
                </a:gridCol>
                <a:gridCol w="246888">
                  <a:extLst>
                    <a:ext uri="{9D8B030D-6E8A-4147-A177-3AD203B41FA5}">
                      <a16:colId xmlns:a16="http://schemas.microsoft.com/office/drawing/2014/main" val="499377044"/>
                    </a:ext>
                  </a:extLst>
                </a:gridCol>
                <a:gridCol w="246888">
                  <a:extLst>
                    <a:ext uri="{9D8B030D-6E8A-4147-A177-3AD203B41FA5}">
                      <a16:colId xmlns:a16="http://schemas.microsoft.com/office/drawing/2014/main" val="3707771838"/>
                    </a:ext>
                  </a:extLst>
                </a:gridCol>
                <a:gridCol w="246888">
                  <a:extLst>
                    <a:ext uri="{9D8B030D-6E8A-4147-A177-3AD203B41FA5}">
                      <a16:colId xmlns:a16="http://schemas.microsoft.com/office/drawing/2014/main" val="234061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0286957"/>
                  </a:ext>
                </a:extLst>
              </a:tr>
            </a:tbl>
          </a:graphicData>
        </a:graphic>
      </p:graphicFrame>
      <p:sp>
        <p:nvSpPr>
          <p:cNvPr id="4" name="Text Placeholder 3">
            <a:extLst>
              <a:ext uri="{FF2B5EF4-FFF2-40B4-BE49-F238E27FC236}">
                <a16:creationId xmlns:a16="http://schemas.microsoft.com/office/drawing/2014/main" id="{76A759B2-FC60-42E4-9C4F-0F2862B81BE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671236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E7211-9591-4D0D-B425-67D09C6A18EE}"/>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293FB393-8108-49FC-AA62-7A0D2C6DE4D6}"/>
              </a:ext>
            </a:extLst>
          </p:cNvPr>
          <p:cNvGraphicFramePr>
            <a:graphicFrameLocks noGrp="1"/>
          </p:cNvGraphicFramePr>
          <p:nvPr>
            <p:ph type="tbl" sz="quarter" idx="13"/>
            <p:extLst>
              <p:ext uri="{D42A27DB-BD31-4B8C-83A1-F6EECF244321}">
                <p14:modId xmlns:p14="http://schemas.microsoft.com/office/powerpoint/2010/main" val="221706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28341793"/>
                    </a:ext>
                  </a:extLst>
                </a:gridCol>
                <a:gridCol w="1152144">
                  <a:extLst>
                    <a:ext uri="{9D8B030D-6E8A-4147-A177-3AD203B41FA5}">
                      <a16:colId xmlns:a16="http://schemas.microsoft.com/office/drawing/2014/main" val="268119832"/>
                    </a:ext>
                  </a:extLst>
                </a:gridCol>
                <a:gridCol w="740664">
                  <a:extLst>
                    <a:ext uri="{9D8B030D-6E8A-4147-A177-3AD203B41FA5}">
                      <a16:colId xmlns:a16="http://schemas.microsoft.com/office/drawing/2014/main" val="2747656606"/>
                    </a:ext>
                  </a:extLst>
                </a:gridCol>
                <a:gridCol w="411480">
                  <a:extLst>
                    <a:ext uri="{9D8B030D-6E8A-4147-A177-3AD203B41FA5}">
                      <a16:colId xmlns:a16="http://schemas.microsoft.com/office/drawing/2014/main" val="154672194"/>
                    </a:ext>
                  </a:extLst>
                </a:gridCol>
                <a:gridCol w="246888">
                  <a:extLst>
                    <a:ext uri="{9D8B030D-6E8A-4147-A177-3AD203B41FA5}">
                      <a16:colId xmlns:a16="http://schemas.microsoft.com/office/drawing/2014/main" val="1230991312"/>
                    </a:ext>
                  </a:extLst>
                </a:gridCol>
                <a:gridCol w="246888">
                  <a:extLst>
                    <a:ext uri="{9D8B030D-6E8A-4147-A177-3AD203B41FA5}">
                      <a16:colId xmlns:a16="http://schemas.microsoft.com/office/drawing/2014/main" val="3621177405"/>
                    </a:ext>
                  </a:extLst>
                </a:gridCol>
                <a:gridCol w="246888">
                  <a:extLst>
                    <a:ext uri="{9D8B030D-6E8A-4147-A177-3AD203B41FA5}">
                      <a16:colId xmlns:a16="http://schemas.microsoft.com/office/drawing/2014/main" val="4255061999"/>
                    </a:ext>
                  </a:extLst>
                </a:gridCol>
                <a:gridCol w="246888">
                  <a:extLst>
                    <a:ext uri="{9D8B030D-6E8A-4147-A177-3AD203B41FA5}">
                      <a16:colId xmlns:a16="http://schemas.microsoft.com/office/drawing/2014/main" val="4033118722"/>
                    </a:ext>
                  </a:extLst>
                </a:gridCol>
                <a:gridCol w="246888">
                  <a:extLst>
                    <a:ext uri="{9D8B030D-6E8A-4147-A177-3AD203B41FA5}">
                      <a16:colId xmlns:a16="http://schemas.microsoft.com/office/drawing/2014/main" val="2496091680"/>
                    </a:ext>
                  </a:extLst>
                </a:gridCol>
                <a:gridCol w="246888">
                  <a:extLst>
                    <a:ext uri="{9D8B030D-6E8A-4147-A177-3AD203B41FA5}">
                      <a16:colId xmlns:a16="http://schemas.microsoft.com/office/drawing/2014/main" val="2612767826"/>
                    </a:ext>
                  </a:extLst>
                </a:gridCol>
                <a:gridCol w="246888">
                  <a:extLst>
                    <a:ext uri="{9D8B030D-6E8A-4147-A177-3AD203B41FA5}">
                      <a16:colId xmlns:a16="http://schemas.microsoft.com/office/drawing/2014/main" val="1913972308"/>
                    </a:ext>
                  </a:extLst>
                </a:gridCol>
                <a:gridCol w="246888">
                  <a:extLst>
                    <a:ext uri="{9D8B030D-6E8A-4147-A177-3AD203B41FA5}">
                      <a16:colId xmlns:a16="http://schemas.microsoft.com/office/drawing/2014/main" val="2271210702"/>
                    </a:ext>
                  </a:extLst>
                </a:gridCol>
                <a:gridCol w="246888">
                  <a:extLst>
                    <a:ext uri="{9D8B030D-6E8A-4147-A177-3AD203B41FA5}">
                      <a16:colId xmlns:a16="http://schemas.microsoft.com/office/drawing/2014/main" val="3426911657"/>
                    </a:ext>
                  </a:extLst>
                </a:gridCol>
                <a:gridCol w="246888">
                  <a:extLst>
                    <a:ext uri="{9D8B030D-6E8A-4147-A177-3AD203B41FA5}">
                      <a16:colId xmlns:a16="http://schemas.microsoft.com/office/drawing/2014/main" val="3719649036"/>
                    </a:ext>
                  </a:extLst>
                </a:gridCol>
                <a:gridCol w="246888">
                  <a:extLst>
                    <a:ext uri="{9D8B030D-6E8A-4147-A177-3AD203B41FA5}">
                      <a16:colId xmlns:a16="http://schemas.microsoft.com/office/drawing/2014/main" val="3893709911"/>
                    </a:ext>
                  </a:extLst>
                </a:gridCol>
                <a:gridCol w="246888">
                  <a:extLst>
                    <a:ext uri="{9D8B030D-6E8A-4147-A177-3AD203B41FA5}">
                      <a16:colId xmlns:a16="http://schemas.microsoft.com/office/drawing/2014/main" val="3864030649"/>
                    </a:ext>
                  </a:extLst>
                </a:gridCol>
                <a:gridCol w="246888">
                  <a:extLst>
                    <a:ext uri="{9D8B030D-6E8A-4147-A177-3AD203B41FA5}">
                      <a16:colId xmlns:a16="http://schemas.microsoft.com/office/drawing/2014/main" val="1074114879"/>
                    </a:ext>
                  </a:extLst>
                </a:gridCol>
                <a:gridCol w="246888">
                  <a:extLst>
                    <a:ext uri="{9D8B030D-6E8A-4147-A177-3AD203B41FA5}">
                      <a16:colId xmlns:a16="http://schemas.microsoft.com/office/drawing/2014/main" val="448852392"/>
                    </a:ext>
                  </a:extLst>
                </a:gridCol>
                <a:gridCol w="246888">
                  <a:extLst>
                    <a:ext uri="{9D8B030D-6E8A-4147-A177-3AD203B41FA5}">
                      <a16:colId xmlns:a16="http://schemas.microsoft.com/office/drawing/2014/main" val="383725829"/>
                    </a:ext>
                  </a:extLst>
                </a:gridCol>
                <a:gridCol w="246888">
                  <a:extLst>
                    <a:ext uri="{9D8B030D-6E8A-4147-A177-3AD203B41FA5}">
                      <a16:colId xmlns:a16="http://schemas.microsoft.com/office/drawing/2014/main" val="6594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6350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GROHE ASPAC - 2023-02-08 14:00:01</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Hội thảo Nền tảng kỹ thuật số GROHE X Summit 2023 với chủ đề ‘Caring for Water'
Chúng ta đều biết là một phần vô cùng thiết yếu của cuộc sống chính là nguồn nước. Vậy nên hơn bao giờ hết, trách nhiệm bây giờ của chúng ta là dành sự quan tâm và bảo vệ đặc biệt đến phần quan trọng này.
Đến với Hội thảo ‘Caring for Water’ được tổ chức bởi GROHE, chúng ta sẽ:
​Cùng bàn luận về những thách thức trong hiện tại và tương lai mà ngành thiết bị vệ sinh đang phải đối mặt.
Khơi dậy cảm hứng với những ý tưởng mới, thú vị trong các phiên thảo luận cùng chuyên gia.
Tìm ra hướng đi mới cho việc thúc đẩy lối sống bền vững và định hình tương lai dòng nước bằng việc sử dụng nguồn nước của mỗi chúng ta.
Gặp gỡ, kết nối các chuyên gia, các sở ban ngành, giao lưu, thảo luận, học hỏi tìm kiếm những giải pháp cho một ngày mai tốt đẹp hơn, bền vững hơn.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https://quintly-image-storage.s3.amazonaws.com/334acb7512f0e268bf7f756e5afefd0a/04ba39ab97c9d8a8a8de17ac2064c4b3.jpg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03/10/2023 13:18:45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Country: 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64155278"/>
                  </a:ext>
                </a:extLst>
              </a:tr>
            </a:tbl>
          </a:graphicData>
        </a:graphic>
      </p:graphicFrame>
      <p:sp>
        <p:nvSpPr>
          <p:cNvPr id="4" name="Text Placeholder 3">
            <a:extLst>
              <a:ext uri="{FF2B5EF4-FFF2-40B4-BE49-F238E27FC236}">
                <a16:creationId xmlns:a16="http://schemas.microsoft.com/office/drawing/2014/main" id="{57D21579-DEB1-4E1F-A2E1-F00EBB93634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622864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4B052-FBE4-4E1A-8047-1B11D5282F18}"/>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ED573B05-DF92-4329-9EFB-DF0CDCB17ABF}"/>
              </a:ext>
            </a:extLst>
          </p:cNvPr>
          <p:cNvGraphicFramePr>
            <a:graphicFrameLocks noGrp="1"/>
          </p:cNvGraphicFramePr>
          <p:nvPr>
            <p:ph type="tbl" sz="quarter" idx="13"/>
            <p:extLst>
              <p:ext uri="{D42A27DB-BD31-4B8C-83A1-F6EECF244321}">
                <p14:modId xmlns:p14="http://schemas.microsoft.com/office/powerpoint/2010/main" val="97543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51833453"/>
                    </a:ext>
                  </a:extLst>
                </a:gridCol>
                <a:gridCol w="1152144">
                  <a:extLst>
                    <a:ext uri="{9D8B030D-6E8A-4147-A177-3AD203B41FA5}">
                      <a16:colId xmlns:a16="http://schemas.microsoft.com/office/drawing/2014/main" val="1137248489"/>
                    </a:ext>
                  </a:extLst>
                </a:gridCol>
                <a:gridCol w="740664">
                  <a:extLst>
                    <a:ext uri="{9D8B030D-6E8A-4147-A177-3AD203B41FA5}">
                      <a16:colId xmlns:a16="http://schemas.microsoft.com/office/drawing/2014/main" val="1459950171"/>
                    </a:ext>
                  </a:extLst>
                </a:gridCol>
                <a:gridCol w="411480">
                  <a:extLst>
                    <a:ext uri="{9D8B030D-6E8A-4147-A177-3AD203B41FA5}">
                      <a16:colId xmlns:a16="http://schemas.microsoft.com/office/drawing/2014/main" val="4114705895"/>
                    </a:ext>
                  </a:extLst>
                </a:gridCol>
                <a:gridCol w="246888">
                  <a:extLst>
                    <a:ext uri="{9D8B030D-6E8A-4147-A177-3AD203B41FA5}">
                      <a16:colId xmlns:a16="http://schemas.microsoft.com/office/drawing/2014/main" val="2394880943"/>
                    </a:ext>
                  </a:extLst>
                </a:gridCol>
                <a:gridCol w="246888">
                  <a:extLst>
                    <a:ext uri="{9D8B030D-6E8A-4147-A177-3AD203B41FA5}">
                      <a16:colId xmlns:a16="http://schemas.microsoft.com/office/drawing/2014/main" val="181487700"/>
                    </a:ext>
                  </a:extLst>
                </a:gridCol>
                <a:gridCol w="246888">
                  <a:extLst>
                    <a:ext uri="{9D8B030D-6E8A-4147-A177-3AD203B41FA5}">
                      <a16:colId xmlns:a16="http://schemas.microsoft.com/office/drawing/2014/main" val="1168887457"/>
                    </a:ext>
                  </a:extLst>
                </a:gridCol>
                <a:gridCol w="246888">
                  <a:extLst>
                    <a:ext uri="{9D8B030D-6E8A-4147-A177-3AD203B41FA5}">
                      <a16:colId xmlns:a16="http://schemas.microsoft.com/office/drawing/2014/main" val="919004291"/>
                    </a:ext>
                  </a:extLst>
                </a:gridCol>
                <a:gridCol w="246888">
                  <a:extLst>
                    <a:ext uri="{9D8B030D-6E8A-4147-A177-3AD203B41FA5}">
                      <a16:colId xmlns:a16="http://schemas.microsoft.com/office/drawing/2014/main" val="1050207155"/>
                    </a:ext>
                  </a:extLst>
                </a:gridCol>
                <a:gridCol w="246888">
                  <a:extLst>
                    <a:ext uri="{9D8B030D-6E8A-4147-A177-3AD203B41FA5}">
                      <a16:colId xmlns:a16="http://schemas.microsoft.com/office/drawing/2014/main" val="845758685"/>
                    </a:ext>
                  </a:extLst>
                </a:gridCol>
                <a:gridCol w="246888">
                  <a:extLst>
                    <a:ext uri="{9D8B030D-6E8A-4147-A177-3AD203B41FA5}">
                      <a16:colId xmlns:a16="http://schemas.microsoft.com/office/drawing/2014/main" val="1696504975"/>
                    </a:ext>
                  </a:extLst>
                </a:gridCol>
                <a:gridCol w="246888">
                  <a:extLst>
                    <a:ext uri="{9D8B030D-6E8A-4147-A177-3AD203B41FA5}">
                      <a16:colId xmlns:a16="http://schemas.microsoft.com/office/drawing/2014/main" val="1936743441"/>
                    </a:ext>
                  </a:extLst>
                </a:gridCol>
                <a:gridCol w="246888">
                  <a:extLst>
                    <a:ext uri="{9D8B030D-6E8A-4147-A177-3AD203B41FA5}">
                      <a16:colId xmlns:a16="http://schemas.microsoft.com/office/drawing/2014/main" val="3639265608"/>
                    </a:ext>
                  </a:extLst>
                </a:gridCol>
                <a:gridCol w="246888">
                  <a:extLst>
                    <a:ext uri="{9D8B030D-6E8A-4147-A177-3AD203B41FA5}">
                      <a16:colId xmlns:a16="http://schemas.microsoft.com/office/drawing/2014/main" val="2615037658"/>
                    </a:ext>
                  </a:extLst>
                </a:gridCol>
                <a:gridCol w="246888">
                  <a:extLst>
                    <a:ext uri="{9D8B030D-6E8A-4147-A177-3AD203B41FA5}">
                      <a16:colId xmlns:a16="http://schemas.microsoft.com/office/drawing/2014/main" val="2724579557"/>
                    </a:ext>
                  </a:extLst>
                </a:gridCol>
                <a:gridCol w="246888">
                  <a:extLst>
                    <a:ext uri="{9D8B030D-6E8A-4147-A177-3AD203B41FA5}">
                      <a16:colId xmlns:a16="http://schemas.microsoft.com/office/drawing/2014/main" val="2947189057"/>
                    </a:ext>
                  </a:extLst>
                </a:gridCol>
                <a:gridCol w="246888">
                  <a:extLst>
                    <a:ext uri="{9D8B030D-6E8A-4147-A177-3AD203B41FA5}">
                      <a16:colId xmlns:a16="http://schemas.microsoft.com/office/drawing/2014/main" val="1918232267"/>
                    </a:ext>
                  </a:extLst>
                </a:gridCol>
                <a:gridCol w="246888">
                  <a:extLst>
                    <a:ext uri="{9D8B030D-6E8A-4147-A177-3AD203B41FA5}">
                      <a16:colId xmlns:a16="http://schemas.microsoft.com/office/drawing/2014/main" val="2146586054"/>
                    </a:ext>
                  </a:extLst>
                </a:gridCol>
                <a:gridCol w="246888">
                  <a:extLst>
                    <a:ext uri="{9D8B030D-6E8A-4147-A177-3AD203B41FA5}">
                      <a16:colId xmlns:a16="http://schemas.microsoft.com/office/drawing/2014/main" val="1329603426"/>
                    </a:ext>
                  </a:extLst>
                </a:gridCol>
                <a:gridCol w="246888">
                  <a:extLst>
                    <a:ext uri="{9D8B030D-6E8A-4147-A177-3AD203B41FA5}">
                      <a16:colId xmlns:a16="http://schemas.microsoft.com/office/drawing/2014/main" val="277194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1184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Ukraine UA - 2023-02-21 08:01:45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Вода – основа нашого існування. Тому нашим обов'язком є дбати про неї.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створює місце для турботи про воду: віртуальні зустрічі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a:t>
                      </a:r>
                      <a:r>
                        <a:rPr kumimoji="0" lang="az-Cyrl-AZ" sz="1000" b="0" i="0" u="none" strike="noStrike" kern="1200" cap="none" spc="0" normalizeH="0" baseline="0" noProof="0">
                          <a:ln>
                            <a:noFill/>
                          </a:ln>
                          <a:solidFill>
                            <a:prstClr val="black"/>
                          </a:solidFill>
                          <a:effectLst/>
                          <a:uLnTx/>
                          <a:uFillTx/>
                          <a:latin typeface="Calibri"/>
                          <a:ea typeface="+mn-ea"/>
                          <a:cs typeface="+mn-cs"/>
                        </a:rPr>
                        <a:t>Ми збираємо експертів, об'єднуємо людей та індустрії заради кращого, більш екологічно здорового майбутнього. Це місце для знайомства, дискусій та навчання.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https://www.grohe-x.com/en/registration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саміт (для зареєстрованих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Зареєструйтесь на віртуальний саміт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для того щоб дізнатись головні тренди галузі!
#ТурботаПроВоду #</a:t>
                      </a:r>
                      <a:r>
                        <a:rPr kumimoji="0" lang="en-US" sz="1000" b="0" i="0" u="none" strike="noStrike" kern="1200" cap="none" spc="0" normalizeH="0" baseline="0" noProof="0">
                          <a:ln>
                            <a:noFill/>
                          </a:ln>
                          <a:solidFill>
                            <a:prstClr val="black"/>
                          </a:solidFill>
                          <a:effectLst/>
                          <a:uLnTx/>
                          <a:uFillTx/>
                          <a:latin typeface="Calibri"/>
                          <a:ea typeface="+mn-ea"/>
                          <a:cs typeface="+mn-cs"/>
                        </a:rPr>
                        <a:t>GROHEX #Summit2023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https://quintly-image-storage.s3.amazonaws.com/7f9ed9873636a8adb5ce6d545d5a3c6f/991330812f04232c2723366d1289f7a5.jpg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17231634"/>
                  </a:ext>
                </a:extLst>
              </a:tr>
            </a:tbl>
          </a:graphicData>
        </a:graphic>
      </p:graphicFrame>
      <p:sp>
        <p:nvSpPr>
          <p:cNvPr id="4" name="Text Placeholder 3">
            <a:extLst>
              <a:ext uri="{FF2B5EF4-FFF2-40B4-BE49-F238E27FC236}">
                <a16:creationId xmlns:a16="http://schemas.microsoft.com/office/drawing/2014/main" id="{81AD84F0-C936-4D2A-BB42-46A60CDDE9A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67345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30A8-1BA6-4EB6-934D-F2DE8239A8B7}"/>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4CD5A1E4-BA53-4834-8704-620EDD42A3EE}"/>
              </a:ext>
            </a:extLst>
          </p:cNvPr>
          <p:cNvGraphicFramePr>
            <a:graphicFrameLocks noGrp="1"/>
          </p:cNvGraphicFramePr>
          <p:nvPr>
            <p:ph type="tbl" sz="quarter" idx="13"/>
            <p:extLst>
              <p:ext uri="{D42A27DB-BD31-4B8C-83A1-F6EECF244321}">
                <p14:modId xmlns:p14="http://schemas.microsoft.com/office/powerpoint/2010/main" val="99602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46311240"/>
                    </a:ext>
                  </a:extLst>
                </a:gridCol>
                <a:gridCol w="1152144">
                  <a:extLst>
                    <a:ext uri="{9D8B030D-6E8A-4147-A177-3AD203B41FA5}">
                      <a16:colId xmlns:a16="http://schemas.microsoft.com/office/drawing/2014/main" val="476035498"/>
                    </a:ext>
                  </a:extLst>
                </a:gridCol>
                <a:gridCol w="740664">
                  <a:extLst>
                    <a:ext uri="{9D8B030D-6E8A-4147-A177-3AD203B41FA5}">
                      <a16:colId xmlns:a16="http://schemas.microsoft.com/office/drawing/2014/main" val="2731789540"/>
                    </a:ext>
                  </a:extLst>
                </a:gridCol>
                <a:gridCol w="411480">
                  <a:extLst>
                    <a:ext uri="{9D8B030D-6E8A-4147-A177-3AD203B41FA5}">
                      <a16:colId xmlns:a16="http://schemas.microsoft.com/office/drawing/2014/main" val="2569494513"/>
                    </a:ext>
                  </a:extLst>
                </a:gridCol>
                <a:gridCol w="246888">
                  <a:extLst>
                    <a:ext uri="{9D8B030D-6E8A-4147-A177-3AD203B41FA5}">
                      <a16:colId xmlns:a16="http://schemas.microsoft.com/office/drawing/2014/main" val="2254985842"/>
                    </a:ext>
                  </a:extLst>
                </a:gridCol>
                <a:gridCol w="246888">
                  <a:extLst>
                    <a:ext uri="{9D8B030D-6E8A-4147-A177-3AD203B41FA5}">
                      <a16:colId xmlns:a16="http://schemas.microsoft.com/office/drawing/2014/main" val="1825544006"/>
                    </a:ext>
                  </a:extLst>
                </a:gridCol>
                <a:gridCol w="246888">
                  <a:extLst>
                    <a:ext uri="{9D8B030D-6E8A-4147-A177-3AD203B41FA5}">
                      <a16:colId xmlns:a16="http://schemas.microsoft.com/office/drawing/2014/main" val="2765462381"/>
                    </a:ext>
                  </a:extLst>
                </a:gridCol>
                <a:gridCol w="246888">
                  <a:extLst>
                    <a:ext uri="{9D8B030D-6E8A-4147-A177-3AD203B41FA5}">
                      <a16:colId xmlns:a16="http://schemas.microsoft.com/office/drawing/2014/main" val="3037973804"/>
                    </a:ext>
                  </a:extLst>
                </a:gridCol>
                <a:gridCol w="246888">
                  <a:extLst>
                    <a:ext uri="{9D8B030D-6E8A-4147-A177-3AD203B41FA5}">
                      <a16:colId xmlns:a16="http://schemas.microsoft.com/office/drawing/2014/main" val="523460001"/>
                    </a:ext>
                  </a:extLst>
                </a:gridCol>
                <a:gridCol w="246888">
                  <a:extLst>
                    <a:ext uri="{9D8B030D-6E8A-4147-A177-3AD203B41FA5}">
                      <a16:colId xmlns:a16="http://schemas.microsoft.com/office/drawing/2014/main" val="3456276465"/>
                    </a:ext>
                  </a:extLst>
                </a:gridCol>
                <a:gridCol w="246888">
                  <a:extLst>
                    <a:ext uri="{9D8B030D-6E8A-4147-A177-3AD203B41FA5}">
                      <a16:colId xmlns:a16="http://schemas.microsoft.com/office/drawing/2014/main" val="1116971097"/>
                    </a:ext>
                  </a:extLst>
                </a:gridCol>
                <a:gridCol w="246888">
                  <a:extLst>
                    <a:ext uri="{9D8B030D-6E8A-4147-A177-3AD203B41FA5}">
                      <a16:colId xmlns:a16="http://schemas.microsoft.com/office/drawing/2014/main" val="503376779"/>
                    </a:ext>
                  </a:extLst>
                </a:gridCol>
                <a:gridCol w="246888">
                  <a:extLst>
                    <a:ext uri="{9D8B030D-6E8A-4147-A177-3AD203B41FA5}">
                      <a16:colId xmlns:a16="http://schemas.microsoft.com/office/drawing/2014/main" val="2684540244"/>
                    </a:ext>
                  </a:extLst>
                </a:gridCol>
                <a:gridCol w="246888">
                  <a:extLst>
                    <a:ext uri="{9D8B030D-6E8A-4147-A177-3AD203B41FA5}">
                      <a16:colId xmlns:a16="http://schemas.microsoft.com/office/drawing/2014/main" val="2316311227"/>
                    </a:ext>
                  </a:extLst>
                </a:gridCol>
                <a:gridCol w="246888">
                  <a:extLst>
                    <a:ext uri="{9D8B030D-6E8A-4147-A177-3AD203B41FA5}">
                      <a16:colId xmlns:a16="http://schemas.microsoft.com/office/drawing/2014/main" val="1676462253"/>
                    </a:ext>
                  </a:extLst>
                </a:gridCol>
                <a:gridCol w="246888">
                  <a:extLst>
                    <a:ext uri="{9D8B030D-6E8A-4147-A177-3AD203B41FA5}">
                      <a16:colId xmlns:a16="http://schemas.microsoft.com/office/drawing/2014/main" val="3982407371"/>
                    </a:ext>
                  </a:extLst>
                </a:gridCol>
                <a:gridCol w="246888">
                  <a:extLst>
                    <a:ext uri="{9D8B030D-6E8A-4147-A177-3AD203B41FA5}">
                      <a16:colId xmlns:a16="http://schemas.microsoft.com/office/drawing/2014/main" val="3619095334"/>
                    </a:ext>
                  </a:extLst>
                </a:gridCol>
                <a:gridCol w="246888">
                  <a:extLst>
                    <a:ext uri="{9D8B030D-6E8A-4147-A177-3AD203B41FA5}">
                      <a16:colId xmlns:a16="http://schemas.microsoft.com/office/drawing/2014/main" val="406888988"/>
                    </a:ext>
                  </a:extLst>
                </a:gridCol>
                <a:gridCol w="246888">
                  <a:extLst>
                    <a:ext uri="{9D8B030D-6E8A-4147-A177-3AD203B41FA5}">
                      <a16:colId xmlns:a16="http://schemas.microsoft.com/office/drawing/2014/main" val="4228888404"/>
                    </a:ext>
                  </a:extLst>
                </a:gridCol>
                <a:gridCol w="246888">
                  <a:extLst>
                    <a:ext uri="{9D8B030D-6E8A-4147-A177-3AD203B41FA5}">
                      <a16:colId xmlns:a16="http://schemas.microsoft.com/office/drawing/2014/main" val="3014047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153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 - 2022-12-14 14:02:38</a:t>
                      </a:r>
                      <a:r>
                        <a:rPr kumimoji="0" lang="de-DE" sz="1000" b="0" i="0" u="none" strike="noStrike" kern="1200" cap="none" spc="0" normalizeH="0" baseline="0" noProof="0">
                          <a:ln>
                            <a:noFill/>
                          </a:ln>
                          <a:solidFill>
                            <a:prstClr val="black"/>
                          </a:solidFill>
                          <a:effectLst/>
                          <a:uLnTx/>
                          <a:uFillTx/>
                          <a:latin typeface="Calibri"/>
                          <a:ea typeface="+mn-ea"/>
                          <a:cs typeface="+mn-cs"/>
                        </a:rPr>
                        <a:t>
 Wasser ist die Essenz unserer Existenz. Es liegt in unserer Verantwortung, die Ressource zu schützen. Wir schaffen einen Ort um sich dem Thema Wasser zu widmen: unseren GROHE X Summit 2023. Wir verbinden Menschen und Branchen miteinander, um die Rolle der Ressource in unserem Leben zu überdenken. Ein Ort zum Treffen, Diskutieren und Lernen. 
Melde dich jetzt für GROHE X und unseren Newsletter an, um auf dem Laufenden zu bleiben: https://fal.cn/3uqhZ 
#CaringForWater #GROHE #GROHEX #NachhaltigesLeben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https://quintly-image-storage.s3.amazonaws.com/ced4da3f450353bba269f473c4aee958/d1c88c866466dfd7e429c8b132ae165c.jpg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01/13/2023 13:17:13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53096434"/>
                  </a:ext>
                </a:extLst>
              </a:tr>
            </a:tbl>
          </a:graphicData>
        </a:graphic>
      </p:graphicFrame>
      <p:sp>
        <p:nvSpPr>
          <p:cNvPr id="4" name="Text Placeholder 3">
            <a:extLst>
              <a:ext uri="{FF2B5EF4-FFF2-40B4-BE49-F238E27FC236}">
                <a16:creationId xmlns:a16="http://schemas.microsoft.com/office/drawing/2014/main" id="{5A3BB829-D541-4261-A21E-78D0A469CD4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891262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A46F-B129-4EDB-85C6-3FD8DE89EE3C}"/>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5208C2A4-07D3-482D-8EA3-0DEA0E544FCA}"/>
              </a:ext>
            </a:extLst>
          </p:cNvPr>
          <p:cNvGraphicFramePr>
            <a:graphicFrameLocks noGrp="1"/>
          </p:cNvGraphicFramePr>
          <p:nvPr>
            <p:ph type="tbl" sz="quarter" idx="13"/>
            <p:extLst>
              <p:ext uri="{D42A27DB-BD31-4B8C-83A1-F6EECF244321}">
                <p14:modId xmlns:p14="http://schemas.microsoft.com/office/powerpoint/2010/main" val="1931231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13099485"/>
                    </a:ext>
                  </a:extLst>
                </a:gridCol>
                <a:gridCol w="1152144">
                  <a:extLst>
                    <a:ext uri="{9D8B030D-6E8A-4147-A177-3AD203B41FA5}">
                      <a16:colId xmlns:a16="http://schemas.microsoft.com/office/drawing/2014/main" val="2358765148"/>
                    </a:ext>
                  </a:extLst>
                </a:gridCol>
                <a:gridCol w="740664">
                  <a:extLst>
                    <a:ext uri="{9D8B030D-6E8A-4147-A177-3AD203B41FA5}">
                      <a16:colId xmlns:a16="http://schemas.microsoft.com/office/drawing/2014/main" val="3190763559"/>
                    </a:ext>
                  </a:extLst>
                </a:gridCol>
                <a:gridCol w="411480">
                  <a:extLst>
                    <a:ext uri="{9D8B030D-6E8A-4147-A177-3AD203B41FA5}">
                      <a16:colId xmlns:a16="http://schemas.microsoft.com/office/drawing/2014/main" val="1310498303"/>
                    </a:ext>
                  </a:extLst>
                </a:gridCol>
                <a:gridCol w="246888">
                  <a:extLst>
                    <a:ext uri="{9D8B030D-6E8A-4147-A177-3AD203B41FA5}">
                      <a16:colId xmlns:a16="http://schemas.microsoft.com/office/drawing/2014/main" val="4157787311"/>
                    </a:ext>
                  </a:extLst>
                </a:gridCol>
                <a:gridCol w="246888">
                  <a:extLst>
                    <a:ext uri="{9D8B030D-6E8A-4147-A177-3AD203B41FA5}">
                      <a16:colId xmlns:a16="http://schemas.microsoft.com/office/drawing/2014/main" val="3800386838"/>
                    </a:ext>
                  </a:extLst>
                </a:gridCol>
                <a:gridCol w="246888">
                  <a:extLst>
                    <a:ext uri="{9D8B030D-6E8A-4147-A177-3AD203B41FA5}">
                      <a16:colId xmlns:a16="http://schemas.microsoft.com/office/drawing/2014/main" val="4166366927"/>
                    </a:ext>
                  </a:extLst>
                </a:gridCol>
                <a:gridCol w="246888">
                  <a:extLst>
                    <a:ext uri="{9D8B030D-6E8A-4147-A177-3AD203B41FA5}">
                      <a16:colId xmlns:a16="http://schemas.microsoft.com/office/drawing/2014/main" val="3177960787"/>
                    </a:ext>
                  </a:extLst>
                </a:gridCol>
                <a:gridCol w="246888">
                  <a:extLst>
                    <a:ext uri="{9D8B030D-6E8A-4147-A177-3AD203B41FA5}">
                      <a16:colId xmlns:a16="http://schemas.microsoft.com/office/drawing/2014/main" val="4199641828"/>
                    </a:ext>
                  </a:extLst>
                </a:gridCol>
                <a:gridCol w="246888">
                  <a:extLst>
                    <a:ext uri="{9D8B030D-6E8A-4147-A177-3AD203B41FA5}">
                      <a16:colId xmlns:a16="http://schemas.microsoft.com/office/drawing/2014/main" val="3710450830"/>
                    </a:ext>
                  </a:extLst>
                </a:gridCol>
                <a:gridCol w="246888">
                  <a:extLst>
                    <a:ext uri="{9D8B030D-6E8A-4147-A177-3AD203B41FA5}">
                      <a16:colId xmlns:a16="http://schemas.microsoft.com/office/drawing/2014/main" val="578593871"/>
                    </a:ext>
                  </a:extLst>
                </a:gridCol>
                <a:gridCol w="246888">
                  <a:extLst>
                    <a:ext uri="{9D8B030D-6E8A-4147-A177-3AD203B41FA5}">
                      <a16:colId xmlns:a16="http://schemas.microsoft.com/office/drawing/2014/main" val="3079016202"/>
                    </a:ext>
                  </a:extLst>
                </a:gridCol>
                <a:gridCol w="246888">
                  <a:extLst>
                    <a:ext uri="{9D8B030D-6E8A-4147-A177-3AD203B41FA5}">
                      <a16:colId xmlns:a16="http://schemas.microsoft.com/office/drawing/2014/main" val="832338841"/>
                    </a:ext>
                  </a:extLst>
                </a:gridCol>
                <a:gridCol w="246888">
                  <a:extLst>
                    <a:ext uri="{9D8B030D-6E8A-4147-A177-3AD203B41FA5}">
                      <a16:colId xmlns:a16="http://schemas.microsoft.com/office/drawing/2014/main" val="3840874400"/>
                    </a:ext>
                  </a:extLst>
                </a:gridCol>
                <a:gridCol w="246888">
                  <a:extLst>
                    <a:ext uri="{9D8B030D-6E8A-4147-A177-3AD203B41FA5}">
                      <a16:colId xmlns:a16="http://schemas.microsoft.com/office/drawing/2014/main" val="3905032373"/>
                    </a:ext>
                  </a:extLst>
                </a:gridCol>
                <a:gridCol w="246888">
                  <a:extLst>
                    <a:ext uri="{9D8B030D-6E8A-4147-A177-3AD203B41FA5}">
                      <a16:colId xmlns:a16="http://schemas.microsoft.com/office/drawing/2014/main" val="3999560360"/>
                    </a:ext>
                  </a:extLst>
                </a:gridCol>
                <a:gridCol w="246888">
                  <a:extLst>
                    <a:ext uri="{9D8B030D-6E8A-4147-A177-3AD203B41FA5}">
                      <a16:colId xmlns:a16="http://schemas.microsoft.com/office/drawing/2014/main" val="3396082108"/>
                    </a:ext>
                  </a:extLst>
                </a:gridCol>
                <a:gridCol w="246888">
                  <a:extLst>
                    <a:ext uri="{9D8B030D-6E8A-4147-A177-3AD203B41FA5}">
                      <a16:colId xmlns:a16="http://schemas.microsoft.com/office/drawing/2014/main" val="361971268"/>
                    </a:ext>
                  </a:extLst>
                </a:gridCol>
                <a:gridCol w="246888">
                  <a:extLst>
                    <a:ext uri="{9D8B030D-6E8A-4147-A177-3AD203B41FA5}">
                      <a16:colId xmlns:a16="http://schemas.microsoft.com/office/drawing/2014/main" val="866166735"/>
                    </a:ext>
                  </a:extLst>
                </a:gridCol>
                <a:gridCol w="246888">
                  <a:extLst>
                    <a:ext uri="{9D8B030D-6E8A-4147-A177-3AD203B41FA5}">
                      <a16:colId xmlns:a16="http://schemas.microsoft.com/office/drawing/2014/main" val="352909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703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GROHE ASPAC - 2023-02-27 14:00:00</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Khi cuộc sống càng hiện đại phát triển, con người phải càng đặt nhiều bận tâm đến với thiên nhiên, nguồn nước.
Ngày đầu tiên của Hội thảo Nền tảng kỹ thuật số GROHE X Summit 2023 với chủ đề ‘Caring for Water' sẽ thảo luận về quá trình đô thị hóa và những tác động của nó trong cuộc sống. Quá trình đó thúc đẩy việc thiết kế sản phẩm sáng tạo và định hình tương lai của chúng ta ra sao? 
Hãy cùng thảo luận về vai trò của nguồn nước trong 3 ngày sự kiện với các chủ đề cấp thiết như: những thách thức trong hiện tại và tương lai mà ngành thiết bị vệ sinh đang phải đối mặt; hướng đi mới cho việc thúc đẩy lối sống bền vững và định hình tương lai dòng nước,... Hội thảo sẽ mang đến những giờ phút giao lưu, thảo luận, tìm kiếm giải pháp cho một tương lai tốt đẹp hơn, bền vững hơn.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https://quintly-image-storage.s3.amazonaws.com/334acb7512f0e268bf7f756e5afefd0a/4a0de1902bb8f81fe84dc05ad04b29ff.jpg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Country: 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30041637"/>
                  </a:ext>
                </a:extLst>
              </a:tr>
            </a:tbl>
          </a:graphicData>
        </a:graphic>
      </p:graphicFrame>
      <p:sp>
        <p:nvSpPr>
          <p:cNvPr id="4" name="Text Placeholder 3">
            <a:extLst>
              <a:ext uri="{FF2B5EF4-FFF2-40B4-BE49-F238E27FC236}">
                <a16:creationId xmlns:a16="http://schemas.microsoft.com/office/drawing/2014/main" id="{408DE80A-0599-4AEF-BC87-F009EFB2D34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32425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7342D-B6B6-4FED-9BE9-5BD63E1AED65}"/>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9B34BF0D-C3E5-4308-9D24-384FEDA1F1FC}"/>
              </a:ext>
            </a:extLst>
          </p:cNvPr>
          <p:cNvGraphicFramePr>
            <a:graphicFrameLocks noGrp="1"/>
          </p:cNvGraphicFramePr>
          <p:nvPr>
            <p:ph type="tbl" sz="quarter" idx="13"/>
            <p:extLst>
              <p:ext uri="{D42A27DB-BD31-4B8C-83A1-F6EECF244321}">
                <p14:modId xmlns:p14="http://schemas.microsoft.com/office/powerpoint/2010/main" val="175756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11634863"/>
                    </a:ext>
                  </a:extLst>
                </a:gridCol>
                <a:gridCol w="1152144">
                  <a:extLst>
                    <a:ext uri="{9D8B030D-6E8A-4147-A177-3AD203B41FA5}">
                      <a16:colId xmlns:a16="http://schemas.microsoft.com/office/drawing/2014/main" val="1727995196"/>
                    </a:ext>
                  </a:extLst>
                </a:gridCol>
                <a:gridCol w="740664">
                  <a:extLst>
                    <a:ext uri="{9D8B030D-6E8A-4147-A177-3AD203B41FA5}">
                      <a16:colId xmlns:a16="http://schemas.microsoft.com/office/drawing/2014/main" val="1546746970"/>
                    </a:ext>
                  </a:extLst>
                </a:gridCol>
                <a:gridCol w="411480">
                  <a:extLst>
                    <a:ext uri="{9D8B030D-6E8A-4147-A177-3AD203B41FA5}">
                      <a16:colId xmlns:a16="http://schemas.microsoft.com/office/drawing/2014/main" val="2282796809"/>
                    </a:ext>
                  </a:extLst>
                </a:gridCol>
                <a:gridCol w="246888">
                  <a:extLst>
                    <a:ext uri="{9D8B030D-6E8A-4147-A177-3AD203B41FA5}">
                      <a16:colId xmlns:a16="http://schemas.microsoft.com/office/drawing/2014/main" val="1771718499"/>
                    </a:ext>
                  </a:extLst>
                </a:gridCol>
                <a:gridCol w="246888">
                  <a:extLst>
                    <a:ext uri="{9D8B030D-6E8A-4147-A177-3AD203B41FA5}">
                      <a16:colId xmlns:a16="http://schemas.microsoft.com/office/drawing/2014/main" val="3797425081"/>
                    </a:ext>
                  </a:extLst>
                </a:gridCol>
                <a:gridCol w="246888">
                  <a:extLst>
                    <a:ext uri="{9D8B030D-6E8A-4147-A177-3AD203B41FA5}">
                      <a16:colId xmlns:a16="http://schemas.microsoft.com/office/drawing/2014/main" val="1997524128"/>
                    </a:ext>
                  </a:extLst>
                </a:gridCol>
                <a:gridCol w="246888">
                  <a:extLst>
                    <a:ext uri="{9D8B030D-6E8A-4147-A177-3AD203B41FA5}">
                      <a16:colId xmlns:a16="http://schemas.microsoft.com/office/drawing/2014/main" val="1958756365"/>
                    </a:ext>
                  </a:extLst>
                </a:gridCol>
                <a:gridCol w="246888">
                  <a:extLst>
                    <a:ext uri="{9D8B030D-6E8A-4147-A177-3AD203B41FA5}">
                      <a16:colId xmlns:a16="http://schemas.microsoft.com/office/drawing/2014/main" val="228559442"/>
                    </a:ext>
                  </a:extLst>
                </a:gridCol>
                <a:gridCol w="246888">
                  <a:extLst>
                    <a:ext uri="{9D8B030D-6E8A-4147-A177-3AD203B41FA5}">
                      <a16:colId xmlns:a16="http://schemas.microsoft.com/office/drawing/2014/main" val="2862741741"/>
                    </a:ext>
                  </a:extLst>
                </a:gridCol>
                <a:gridCol w="246888">
                  <a:extLst>
                    <a:ext uri="{9D8B030D-6E8A-4147-A177-3AD203B41FA5}">
                      <a16:colId xmlns:a16="http://schemas.microsoft.com/office/drawing/2014/main" val="3006828653"/>
                    </a:ext>
                  </a:extLst>
                </a:gridCol>
                <a:gridCol w="246888">
                  <a:extLst>
                    <a:ext uri="{9D8B030D-6E8A-4147-A177-3AD203B41FA5}">
                      <a16:colId xmlns:a16="http://schemas.microsoft.com/office/drawing/2014/main" val="3718745324"/>
                    </a:ext>
                  </a:extLst>
                </a:gridCol>
                <a:gridCol w="246888">
                  <a:extLst>
                    <a:ext uri="{9D8B030D-6E8A-4147-A177-3AD203B41FA5}">
                      <a16:colId xmlns:a16="http://schemas.microsoft.com/office/drawing/2014/main" val="2534712288"/>
                    </a:ext>
                  </a:extLst>
                </a:gridCol>
                <a:gridCol w="246888">
                  <a:extLst>
                    <a:ext uri="{9D8B030D-6E8A-4147-A177-3AD203B41FA5}">
                      <a16:colId xmlns:a16="http://schemas.microsoft.com/office/drawing/2014/main" val="1380764718"/>
                    </a:ext>
                  </a:extLst>
                </a:gridCol>
                <a:gridCol w="246888">
                  <a:extLst>
                    <a:ext uri="{9D8B030D-6E8A-4147-A177-3AD203B41FA5}">
                      <a16:colId xmlns:a16="http://schemas.microsoft.com/office/drawing/2014/main" val="2708270774"/>
                    </a:ext>
                  </a:extLst>
                </a:gridCol>
                <a:gridCol w="246888">
                  <a:extLst>
                    <a:ext uri="{9D8B030D-6E8A-4147-A177-3AD203B41FA5}">
                      <a16:colId xmlns:a16="http://schemas.microsoft.com/office/drawing/2014/main" val="2199288255"/>
                    </a:ext>
                  </a:extLst>
                </a:gridCol>
                <a:gridCol w="246888">
                  <a:extLst>
                    <a:ext uri="{9D8B030D-6E8A-4147-A177-3AD203B41FA5}">
                      <a16:colId xmlns:a16="http://schemas.microsoft.com/office/drawing/2014/main" val="2578779481"/>
                    </a:ext>
                  </a:extLst>
                </a:gridCol>
                <a:gridCol w="246888">
                  <a:extLst>
                    <a:ext uri="{9D8B030D-6E8A-4147-A177-3AD203B41FA5}">
                      <a16:colId xmlns:a16="http://schemas.microsoft.com/office/drawing/2014/main" val="4143499204"/>
                    </a:ext>
                  </a:extLst>
                </a:gridCol>
                <a:gridCol w="246888">
                  <a:extLst>
                    <a:ext uri="{9D8B030D-6E8A-4147-A177-3AD203B41FA5}">
                      <a16:colId xmlns:a16="http://schemas.microsoft.com/office/drawing/2014/main" val="1953274112"/>
                    </a:ext>
                  </a:extLst>
                </a:gridCol>
                <a:gridCol w="246888">
                  <a:extLst>
                    <a:ext uri="{9D8B030D-6E8A-4147-A177-3AD203B41FA5}">
                      <a16:colId xmlns:a16="http://schemas.microsoft.com/office/drawing/2014/main" val="274240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290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GROHE ASPAC - 2023-02-28 14:00:00</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Làm sao để vừa tận hưởng trọn vẹn niềm vui với nước nhưng vẫn theo chủ nghĩa sống xanh?
Tất cả các phiên thảo luận vào ngày 2 của Hội thảo Nền tảng kỹ thuật số GROHE X Summit 2023 với chủ đề ‘Caring for Water' đều xoay quanh chủ đề bền vững: việc thiết kế có tác động tích cực đến môi trường hay không và cần phải làm gì để lĩnh vực xây dựng bền vững hơn. 
Bên cạnh đó, hội thảo còn mang đến những chủ đề cấp thiết như: những thách thức trong hiện tại và tương lai mà ngành thiết bị vệ sinh đang phải đối mặt; hướng đi mới cho việc thúc đẩy lối sống bền vững và định hình tương lai dòng nước,... Hãy tham gia cùng chúng tôi trong 3 ngày sự kiện và tìm hiểu những gì cần thay đổi cho tương lai.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https://quintly-image-storage.s3.amazonaws.com/334acb7512f0e268bf7f756e5afefd0a/a0ba7478ffc250ad7608887e10acc4b9.jpg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Country: 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51549290"/>
                  </a:ext>
                </a:extLst>
              </a:tr>
            </a:tbl>
          </a:graphicData>
        </a:graphic>
      </p:graphicFrame>
      <p:sp>
        <p:nvSpPr>
          <p:cNvPr id="4" name="Text Placeholder 3">
            <a:extLst>
              <a:ext uri="{FF2B5EF4-FFF2-40B4-BE49-F238E27FC236}">
                <a16:creationId xmlns:a16="http://schemas.microsoft.com/office/drawing/2014/main" id="{FDF33D01-9B9F-4D76-8BA8-7EA4BF4C04E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143578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A2C4-F71C-4A29-BC44-E923DEAE65CB}"/>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A5802F51-2E94-421D-A883-7B09FE78624C}"/>
              </a:ext>
            </a:extLst>
          </p:cNvPr>
          <p:cNvGraphicFramePr>
            <a:graphicFrameLocks noGrp="1"/>
          </p:cNvGraphicFramePr>
          <p:nvPr>
            <p:ph type="tbl" sz="quarter" idx="13"/>
            <p:extLst>
              <p:ext uri="{D42A27DB-BD31-4B8C-83A1-F6EECF244321}">
                <p14:modId xmlns:p14="http://schemas.microsoft.com/office/powerpoint/2010/main" val="9637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69826298"/>
                    </a:ext>
                  </a:extLst>
                </a:gridCol>
                <a:gridCol w="1152144">
                  <a:extLst>
                    <a:ext uri="{9D8B030D-6E8A-4147-A177-3AD203B41FA5}">
                      <a16:colId xmlns:a16="http://schemas.microsoft.com/office/drawing/2014/main" val="2964859316"/>
                    </a:ext>
                  </a:extLst>
                </a:gridCol>
                <a:gridCol w="740664">
                  <a:extLst>
                    <a:ext uri="{9D8B030D-6E8A-4147-A177-3AD203B41FA5}">
                      <a16:colId xmlns:a16="http://schemas.microsoft.com/office/drawing/2014/main" val="2287997937"/>
                    </a:ext>
                  </a:extLst>
                </a:gridCol>
                <a:gridCol w="411480">
                  <a:extLst>
                    <a:ext uri="{9D8B030D-6E8A-4147-A177-3AD203B41FA5}">
                      <a16:colId xmlns:a16="http://schemas.microsoft.com/office/drawing/2014/main" val="646947778"/>
                    </a:ext>
                  </a:extLst>
                </a:gridCol>
                <a:gridCol w="246888">
                  <a:extLst>
                    <a:ext uri="{9D8B030D-6E8A-4147-A177-3AD203B41FA5}">
                      <a16:colId xmlns:a16="http://schemas.microsoft.com/office/drawing/2014/main" val="2143066969"/>
                    </a:ext>
                  </a:extLst>
                </a:gridCol>
                <a:gridCol w="246888">
                  <a:extLst>
                    <a:ext uri="{9D8B030D-6E8A-4147-A177-3AD203B41FA5}">
                      <a16:colId xmlns:a16="http://schemas.microsoft.com/office/drawing/2014/main" val="3600158359"/>
                    </a:ext>
                  </a:extLst>
                </a:gridCol>
                <a:gridCol w="246888">
                  <a:extLst>
                    <a:ext uri="{9D8B030D-6E8A-4147-A177-3AD203B41FA5}">
                      <a16:colId xmlns:a16="http://schemas.microsoft.com/office/drawing/2014/main" val="3522978247"/>
                    </a:ext>
                  </a:extLst>
                </a:gridCol>
                <a:gridCol w="246888">
                  <a:extLst>
                    <a:ext uri="{9D8B030D-6E8A-4147-A177-3AD203B41FA5}">
                      <a16:colId xmlns:a16="http://schemas.microsoft.com/office/drawing/2014/main" val="1726032810"/>
                    </a:ext>
                  </a:extLst>
                </a:gridCol>
                <a:gridCol w="246888">
                  <a:extLst>
                    <a:ext uri="{9D8B030D-6E8A-4147-A177-3AD203B41FA5}">
                      <a16:colId xmlns:a16="http://schemas.microsoft.com/office/drawing/2014/main" val="3449735965"/>
                    </a:ext>
                  </a:extLst>
                </a:gridCol>
                <a:gridCol w="246888">
                  <a:extLst>
                    <a:ext uri="{9D8B030D-6E8A-4147-A177-3AD203B41FA5}">
                      <a16:colId xmlns:a16="http://schemas.microsoft.com/office/drawing/2014/main" val="1833218878"/>
                    </a:ext>
                  </a:extLst>
                </a:gridCol>
                <a:gridCol w="246888">
                  <a:extLst>
                    <a:ext uri="{9D8B030D-6E8A-4147-A177-3AD203B41FA5}">
                      <a16:colId xmlns:a16="http://schemas.microsoft.com/office/drawing/2014/main" val="2752396015"/>
                    </a:ext>
                  </a:extLst>
                </a:gridCol>
                <a:gridCol w="246888">
                  <a:extLst>
                    <a:ext uri="{9D8B030D-6E8A-4147-A177-3AD203B41FA5}">
                      <a16:colId xmlns:a16="http://schemas.microsoft.com/office/drawing/2014/main" val="3427739734"/>
                    </a:ext>
                  </a:extLst>
                </a:gridCol>
                <a:gridCol w="246888">
                  <a:extLst>
                    <a:ext uri="{9D8B030D-6E8A-4147-A177-3AD203B41FA5}">
                      <a16:colId xmlns:a16="http://schemas.microsoft.com/office/drawing/2014/main" val="1144786157"/>
                    </a:ext>
                  </a:extLst>
                </a:gridCol>
                <a:gridCol w="246888">
                  <a:extLst>
                    <a:ext uri="{9D8B030D-6E8A-4147-A177-3AD203B41FA5}">
                      <a16:colId xmlns:a16="http://schemas.microsoft.com/office/drawing/2014/main" val="1389977221"/>
                    </a:ext>
                  </a:extLst>
                </a:gridCol>
                <a:gridCol w="246888">
                  <a:extLst>
                    <a:ext uri="{9D8B030D-6E8A-4147-A177-3AD203B41FA5}">
                      <a16:colId xmlns:a16="http://schemas.microsoft.com/office/drawing/2014/main" val="630579770"/>
                    </a:ext>
                  </a:extLst>
                </a:gridCol>
                <a:gridCol w="246888">
                  <a:extLst>
                    <a:ext uri="{9D8B030D-6E8A-4147-A177-3AD203B41FA5}">
                      <a16:colId xmlns:a16="http://schemas.microsoft.com/office/drawing/2014/main" val="646604399"/>
                    </a:ext>
                  </a:extLst>
                </a:gridCol>
                <a:gridCol w="246888">
                  <a:extLst>
                    <a:ext uri="{9D8B030D-6E8A-4147-A177-3AD203B41FA5}">
                      <a16:colId xmlns:a16="http://schemas.microsoft.com/office/drawing/2014/main" val="3242377119"/>
                    </a:ext>
                  </a:extLst>
                </a:gridCol>
                <a:gridCol w="246888">
                  <a:extLst>
                    <a:ext uri="{9D8B030D-6E8A-4147-A177-3AD203B41FA5}">
                      <a16:colId xmlns:a16="http://schemas.microsoft.com/office/drawing/2014/main" val="14101860"/>
                    </a:ext>
                  </a:extLst>
                </a:gridCol>
                <a:gridCol w="246888">
                  <a:extLst>
                    <a:ext uri="{9D8B030D-6E8A-4147-A177-3AD203B41FA5}">
                      <a16:colId xmlns:a16="http://schemas.microsoft.com/office/drawing/2014/main" val="1152714864"/>
                    </a:ext>
                  </a:extLst>
                </a:gridCol>
                <a:gridCol w="246888">
                  <a:extLst>
                    <a:ext uri="{9D8B030D-6E8A-4147-A177-3AD203B41FA5}">
                      <a16:colId xmlns:a16="http://schemas.microsoft.com/office/drawing/2014/main" val="1374799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6517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GROHE ASPAC - 2023-03-03 14:00:01</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Trong suốt cuộc đời, phần lớn cơ thể chúng ta là nước. Vậy bí quyết để mọi người sống khỏe mạnh và hạnh phúc chính là lọc sạch phần nước chiếm 70% cơ thể.
Ngày thứ 3 của Hội thảo Nền tảng kỹ thuật số GROHE X Summit 2023 - chủ đề ‘Caring for Water' sẽ xem xét kỹ hơn về mối liên hệ giữa nguồn nước, sức khỏe và sự hạnh phúc. Cùng lắng nghe những bài phát biểu và những kiến thức chuyên ngành về việc trải nghiệm nước theo chế độ đa giác quan độc đáo và từ đó góp phần tạo nên tương lai xanh của chúng ta.
Với các chủ đề liên quan đến nguồn nước, hội thảo hứa hẹn sẽ mang đến những giờ phút giao lưu, thảo luận, tìm kiếm giải pháp cho một tương lai tốt đẹp hơn, bền vững hơn. 
Đăng ký tham gia và là người đầu tiên nhận được thêm thông tin chi tiết về GROHE X tại đây: https://www.grohe-x.com/en/inspiration/article/grohe-x-summit-2023  
-----------------
Thông tin chi tiết:
​Thời gian: 07-09 tháng 3, 2023
Diễn ra trên nền tảng kỹ thuật số: grohe-x.com  
#CaringForWater #GROHE #GROHEX #SustainableLiving #Summit2023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https://quintly-image-storage.s3.amazonaws.com/334acb7512f0e268bf7f756e5afefd0a/079029d331c6246a6dc501f856099e57.jpg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Country: 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26682916"/>
                  </a:ext>
                </a:extLst>
              </a:tr>
            </a:tbl>
          </a:graphicData>
        </a:graphic>
      </p:graphicFrame>
      <p:sp>
        <p:nvSpPr>
          <p:cNvPr id="4" name="Text Placeholder 3">
            <a:extLst>
              <a:ext uri="{FF2B5EF4-FFF2-40B4-BE49-F238E27FC236}">
                <a16:creationId xmlns:a16="http://schemas.microsoft.com/office/drawing/2014/main" id="{AC70936E-04E8-4359-8061-4537218BC6F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1475012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195B-8FDA-4A4C-851C-D72DD6AEA259}"/>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C304F466-D6B5-44C3-A5D9-5036562C209E}"/>
              </a:ext>
            </a:extLst>
          </p:cNvPr>
          <p:cNvGraphicFramePr>
            <a:graphicFrameLocks noGrp="1"/>
          </p:cNvGraphicFramePr>
          <p:nvPr>
            <p:ph type="tbl" sz="quarter" idx="13"/>
            <p:extLst>
              <p:ext uri="{D42A27DB-BD31-4B8C-83A1-F6EECF244321}">
                <p14:modId xmlns:p14="http://schemas.microsoft.com/office/powerpoint/2010/main" val="137639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55301012"/>
                    </a:ext>
                  </a:extLst>
                </a:gridCol>
                <a:gridCol w="1152144">
                  <a:extLst>
                    <a:ext uri="{9D8B030D-6E8A-4147-A177-3AD203B41FA5}">
                      <a16:colId xmlns:a16="http://schemas.microsoft.com/office/drawing/2014/main" val="1234832204"/>
                    </a:ext>
                  </a:extLst>
                </a:gridCol>
                <a:gridCol w="740664">
                  <a:extLst>
                    <a:ext uri="{9D8B030D-6E8A-4147-A177-3AD203B41FA5}">
                      <a16:colId xmlns:a16="http://schemas.microsoft.com/office/drawing/2014/main" val="1129243392"/>
                    </a:ext>
                  </a:extLst>
                </a:gridCol>
                <a:gridCol w="411480">
                  <a:extLst>
                    <a:ext uri="{9D8B030D-6E8A-4147-A177-3AD203B41FA5}">
                      <a16:colId xmlns:a16="http://schemas.microsoft.com/office/drawing/2014/main" val="2788126759"/>
                    </a:ext>
                  </a:extLst>
                </a:gridCol>
                <a:gridCol w="246888">
                  <a:extLst>
                    <a:ext uri="{9D8B030D-6E8A-4147-A177-3AD203B41FA5}">
                      <a16:colId xmlns:a16="http://schemas.microsoft.com/office/drawing/2014/main" val="3721970562"/>
                    </a:ext>
                  </a:extLst>
                </a:gridCol>
                <a:gridCol w="246888">
                  <a:extLst>
                    <a:ext uri="{9D8B030D-6E8A-4147-A177-3AD203B41FA5}">
                      <a16:colId xmlns:a16="http://schemas.microsoft.com/office/drawing/2014/main" val="2769903979"/>
                    </a:ext>
                  </a:extLst>
                </a:gridCol>
                <a:gridCol w="246888">
                  <a:extLst>
                    <a:ext uri="{9D8B030D-6E8A-4147-A177-3AD203B41FA5}">
                      <a16:colId xmlns:a16="http://schemas.microsoft.com/office/drawing/2014/main" val="2223877813"/>
                    </a:ext>
                  </a:extLst>
                </a:gridCol>
                <a:gridCol w="246888">
                  <a:extLst>
                    <a:ext uri="{9D8B030D-6E8A-4147-A177-3AD203B41FA5}">
                      <a16:colId xmlns:a16="http://schemas.microsoft.com/office/drawing/2014/main" val="2701072405"/>
                    </a:ext>
                  </a:extLst>
                </a:gridCol>
                <a:gridCol w="246888">
                  <a:extLst>
                    <a:ext uri="{9D8B030D-6E8A-4147-A177-3AD203B41FA5}">
                      <a16:colId xmlns:a16="http://schemas.microsoft.com/office/drawing/2014/main" val="2917418643"/>
                    </a:ext>
                  </a:extLst>
                </a:gridCol>
                <a:gridCol w="246888">
                  <a:extLst>
                    <a:ext uri="{9D8B030D-6E8A-4147-A177-3AD203B41FA5}">
                      <a16:colId xmlns:a16="http://schemas.microsoft.com/office/drawing/2014/main" val="4077169447"/>
                    </a:ext>
                  </a:extLst>
                </a:gridCol>
                <a:gridCol w="246888">
                  <a:extLst>
                    <a:ext uri="{9D8B030D-6E8A-4147-A177-3AD203B41FA5}">
                      <a16:colId xmlns:a16="http://schemas.microsoft.com/office/drawing/2014/main" val="3160623311"/>
                    </a:ext>
                  </a:extLst>
                </a:gridCol>
                <a:gridCol w="246888">
                  <a:extLst>
                    <a:ext uri="{9D8B030D-6E8A-4147-A177-3AD203B41FA5}">
                      <a16:colId xmlns:a16="http://schemas.microsoft.com/office/drawing/2014/main" val="522446323"/>
                    </a:ext>
                  </a:extLst>
                </a:gridCol>
                <a:gridCol w="246888">
                  <a:extLst>
                    <a:ext uri="{9D8B030D-6E8A-4147-A177-3AD203B41FA5}">
                      <a16:colId xmlns:a16="http://schemas.microsoft.com/office/drawing/2014/main" val="914822560"/>
                    </a:ext>
                  </a:extLst>
                </a:gridCol>
                <a:gridCol w="246888">
                  <a:extLst>
                    <a:ext uri="{9D8B030D-6E8A-4147-A177-3AD203B41FA5}">
                      <a16:colId xmlns:a16="http://schemas.microsoft.com/office/drawing/2014/main" val="3359148504"/>
                    </a:ext>
                  </a:extLst>
                </a:gridCol>
                <a:gridCol w="246888">
                  <a:extLst>
                    <a:ext uri="{9D8B030D-6E8A-4147-A177-3AD203B41FA5}">
                      <a16:colId xmlns:a16="http://schemas.microsoft.com/office/drawing/2014/main" val="1600642505"/>
                    </a:ext>
                  </a:extLst>
                </a:gridCol>
                <a:gridCol w="246888">
                  <a:extLst>
                    <a:ext uri="{9D8B030D-6E8A-4147-A177-3AD203B41FA5}">
                      <a16:colId xmlns:a16="http://schemas.microsoft.com/office/drawing/2014/main" val="829171621"/>
                    </a:ext>
                  </a:extLst>
                </a:gridCol>
                <a:gridCol w="246888">
                  <a:extLst>
                    <a:ext uri="{9D8B030D-6E8A-4147-A177-3AD203B41FA5}">
                      <a16:colId xmlns:a16="http://schemas.microsoft.com/office/drawing/2014/main" val="3888328325"/>
                    </a:ext>
                  </a:extLst>
                </a:gridCol>
                <a:gridCol w="246888">
                  <a:extLst>
                    <a:ext uri="{9D8B030D-6E8A-4147-A177-3AD203B41FA5}">
                      <a16:colId xmlns:a16="http://schemas.microsoft.com/office/drawing/2014/main" val="2905498331"/>
                    </a:ext>
                  </a:extLst>
                </a:gridCol>
                <a:gridCol w="246888">
                  <a:extLst>
                    <a:ext uri="{9D8B030D-6E8A-4147-A177-3AD203B41FA5}">
                      <a16:colId xmlns:a16="http://schemas.microsoft.com/office/drawing/2014/main" val="804883075"/>
                    </a:ext>
                  </a:extLst>
                </a:gridCol>
                <a:gridCol w="246888">
                  <a:extLst>
                    <a:ext uri="{9D8B030D-6E8A-4147-A177-3AD203B41FA5}">
                      <a16:colId xmlns:a16="http://schemas.microsoft.com/office/drawing/2014/main" val="212540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185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- 2023-02-06 16:54:47</a:t>
                      </a:r>
                      <a:r>
                        <a:rPr kumimoji="0" lang="en-US" sz="1000" b="0" i="0" u="none" strike="noStrike" kern="1200" cap="none" spc="0" normalizeH="0" baseline="0" noProof="0">
                          <a:ln>
                            <a:noFill/>
                          </a:ln>
                          <a:solidFill>
                            <a:prstClr val="black"/>
                          </a:solidFill>
                          <a:effectLst/>
                          <a:uLnTx/>
                          <a:uFillTx/>
                          <a:latin typeface="Calibri"/>
                          <a:ea typeface="+mn-ea"/>
                          <a:cs typeface="+mn-cs"/>
                        </a:rPr>
                        <a:t>
 Još samo X dana do otvaranja registracija za GROHE X Summit 2023. koji će se održati od 7. do 9. ožujka!
Pridružite se globalnim stručnjacima na našoj platformi za digitalno iskustvo GROHE X, poslušajte inspirativne uvodne napomene, rasprave i dublje poniranje u ovogodišnju temu: Briga za vodu.
Prijavite se na naš bilten za sve što trebate znati o GROHE X Summitu. 
Saznajte više na: https://fal.cn/3vEEn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https://quintly-image-storage.s3.amazonaws.com/bb870db5312515fa8bb253927423bf08/5d9f9e01f83b3cb16082d6c17998e2e5.jpg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03/08/2023 13:25:02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35373640"/>
                  </a:ext>
                </a:extLst>
              </a:tr>
            </a:tbl>
          </a:graphicData>
        </a:graphic>
      </p:graphicFrame>
      <p:sp>
        <p:nvSpPr>
          <p:cNvPr id="4" name="Text Placeholder 3">
            <a:extLst>
              <a:ext uri="{FF2B5EF4-FFF2-40B4-BE49-F238E27FC236}">
                <a16:creationId xmlns:a16="http://schemas.microsoft.com/office/drawing/2014/main" id="{8AC1515F-3BA2-4FF8-AD63-54080F3005B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294410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F1DA7-7C22-441C-B2E5-1C4C0AC31D09}"/>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DCB4E84B-753D-400B-A6C0-4D9B6E727133}"/>
              </a:ext>
            </a:extLst>
          </p:cNvPr>
          <p:cNvGraphicFramePr>
            <a:graphicFrameLocks noGrp="1"/>
          </p:cNvGraphicFramePr>
          <p:nvPr>
            <p:ph type="tbl" sz="quarter" idx="13"/>
            <p:extLst>
              <p:ext uri="{D42A27DB-BD31-4B8C-83A1-F6EECF244321}">
                <p14:modId xmlns:p14="http://schemas.microsoft.com/office/powerpoint/2010/main" val="92277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88510413"/>
                    </a:ext>
                  </a:extLst>
                </a:gridCol>
                <a:gridCol w="1152144">
                  <a:extLst>
                    <a:ext uri="{9D8B030D-6E8A-4147-A177-3AD203B41FA5}">
                      <a16:colId xmlns:a16="http://schemas.microsoft.com/office/drawing/2014/main" val="3516554641"/>
                    </a:ext>
                  </a:extLst>
                </a:gridCol>
                <a:gridCol w="740664">
                  <a:extLst>
                    <a:ext uri="{9D8B030D-6E8A-4147-A177-3AD203B41FA5}">
                      <a16:colId xmlns:a16="http://schemas.microsoft.com/office/drawing/2014/main" val="1312788561"/>
                    </a:ext>
                  </a:extLst>
                </a:gridCol>
                <a:gridCol w="411480">
                  <a:extLst>
                    <a:ext uri="{9D8B030D-6E8A-4147-A177-3AD203B41FA5}">
                      <a16:colId xmlns:a16="http://schemas.microsoft.com/office/drawing/2014/main" val="2424665237"/>
                    </a:ext>
                  </a:extLst>
                </a:gridCol>
                <a:gridCol w="246888">
                  <a:extLst>
                    <a:ext uri="{9D8B030D-6E8A-4147-A177-3AD203B41FA5}">
                      <a16:colId xmlns:a16="http://schemas.microsoft.com/office/drawing/2014/main" val="3059425869"/>
                    </a:ext>
                  </a:extLst>
                </a:gridCol>
                <a:gridCol w="246888">
                  <a:extLst>
                    <a:ext uri="{9D8B030D-6E8A-4147-A177-3AD203B41FA5}">
                      <a16:colId xmlns:a16="http://schemas.microsoft.com/office/drawing/2014/main" val="1329065697"/>
                    </a:ext>
                  </a:extLst>
                </a:gridCol>
                <a:gridCol w="246888">
                  <a:extLst>
                    <a:ext uri="{9D8B030D-6E8A-4147-A177-3AD203B41FA5}">
                      <a16:colId xmlns:a16="http://schemas.microsoft.com/office/drawing/2014/main" val="438436972"/>
                    </a:ext>
                  </a:extLst>
                </a:gridCol>
                <a:gridCol w="246888">
                  <a:extLst>
                    <a:ext uri="{9D8B030D-6E8A-4147-A177-3AD203B41FA5}">
                      <a16:colId xmlns:a16="http://schemas.microsoft.com/office/drawing/2014/main" val="2626701244"/>
                    </a:ext>
                  </a:extLst>
                </a:gridCol>
                <a:gridCol w="246888">
                  <a:extLst>
                    <a:ext uri="{9D8B030D-6E8A-4147-A177-3AD203B41FA5}">
                      <a16:colId xmlns:a16="http://schemas.microsoft.com/office/drawing/2014/main" val="944938816"/>
                    </a:ext>
                  </a:extLst>
                </a:gridCol>
                <a:gridCol w="246888">
                  <a:extLst>
                    <a:ext uri="{9D8B030D-6E8A-4147-A177-3AD203B41FA5}">
                      <a16:colId xmlns:a16="http://schemas.microsoft.com/office/drawing/2014/main" val="3046209412"/>
                    </a:ext>
                  </a:extLst>
                </a:gridCol>
                <a:gridCol w="246888">
                  <a:extLst>
                    <a:ext uri="{9D8B030D-6E8A-4147-A177-3AD203B41FA5}">
                      <a16:colId xmlns:a16="http://schemas.microsoft.com/office/drawing/2014/main" val="895842933"/>
                    </a:ext>
                  </a:extLst>
                </a:gridCol>
                <a:gridCol w="246888">
                  <a:extLst>
                    <a:ext uri="{9D8B030D-6E8A-4147-A177-3AD203B41FA5}">
                      <a16:colId xmlns:a16="http://schemas.microsoft.com/office/drawing/2014/main" val="1391807583"/>
                    </a:ext>
                  </a:extLst>
                </a:gridCol>
                <a:gridCol w="246888">
                  <a:extLst>
                    <a:ext uri="{9D8B030D-6E8A-4147-A177-3AD203B41FA5}">
                      <a16:colId xmlns:a16="http://schemas.microsoft.com/office/drawing/2014/main" val="3847935670"/>
                    </a:ext>
                  </a:extLst>
                </a:gridCol>
                <a:gridCol w="246888">
                  <a:extLst>
                    <a:ext uri="{9D8B030D-6E8A-4147-A177-3AD203B41FA5}">
                      <a16:colId xmlns:a16="http://schemas.microsoft.com/office/drawing/2014/main" val="1311212308"/>
                    </a:ext>
                  </a:extLst>
                </a:gridCol>
                <a:gridCol w="246888">
                  <a:extLst>
                    <a:ext uri="{9D8B030D-6E8A-4147-A177-3AD203B41FA5}">
                      <a16:colId xmlns:a16="http://schemas.microsoft.com/office/drawing/2014/main" val="57237920"/>
                    </a:ext>
                  </a:extLst>
                </a:gridCol>
                <a:gridCol w="246888">
                  <a:extLst>
                    <a:ext uri="{9D8B030D-6E8A-4147-A177-3AD203B41FA5}">
                      <a16:colId xmlns:a16="http://schemas.microsoft.com/office/drawing/2014/main" val="148016934"/>
                    </a:ext>
                  </a:extLst>
                </a:gridCol>
                <a:gridCol w="246888">
                  <a:extLst>
                    <a:ext uri="{9D8B030D-6E8A-4147-A177-3AD203B41FA5}">
                      <a16:colId xmlns:a16="http://schemas.microsoft.com/office/drawing/2014/main" val="2351089599"/>
                    </a:ext>
                  </a:extLst>
                </a:gridCol>
                <a:gridCol w="246888">
                  <a:extLst>
                    <a:ext uri="{9D8B030D-6E8A-4147-A177-3AD203B41FA5}">
                      <a16:colId xmlns:a16="http://schemas.microsoft.com/office/drawing/2014/main" val="94300333"/>
                    </a:ext>
                  </a:extLst>
                </a:gridCol>
                <a:gridCol w="246888">
                  <a:extLst>
                    <a:ext uri="{9D8B030D-6E8A-4147-A177-3AD203B41FA5}">
                      <a16:colId xmlns:a16="http://schemas.microsoft.com/office/drawing/2014/main" val="4184868852"/>
                    </a:ext>
                  </a:extLst>
                </a:gridCol>
                <a:gridCol w="246888">
                  <a:extLst>
                    <a:ext uri="{9D8B030D-6E8A-4147-A177-3AD203B41FA5}">
                      <a16:colId xmlns:a16="http://schemas.microsoft.com/office/drawing/2014/main" val="332708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838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- 2023-03-03 11:11:29</a:t>
                      </a:r>
                      <a:r>
                        <a:rPr kumimoji="0" lang="en-US" sz="1000" b="0" i="0" u="none" strike="noStrike" kern="1200" cap="none" spc="0" normalizeH="0" baseline="0" noProof="0">
                          <a:ln>
                            <a:noFill/>
                          </a:ln>
                          <a:solidFill>
                            <a:prstClr val="black"/>
                          </a:solidFill>
                          <a:effectLst/>
                          <a:uLnTx/>
                          <a:uFillTx/>
                          <a:latin typeface="Calibri"/>
                          <a:ea typeface="+mn-ea"/>
                          <a:cs typeface="+mn-cs"/>
                        </a:rPr>
                        <a:t>
 Registracija za online GROHE X Summit zatvara se uskoro. Ne propustite ovaj besplatni digitalni događaj! Od 7. do 9. ožujka pozvani ste da upoznate stavove vodećih svjetskih stručnjaka. Pripremite se za nadahnjujuće razgovore, živahne panel debate i mnoštvo sadržaja za 'grickanje'. :)
Registrirajte se odmah! https://fal.cn/3whWt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https://quintly-image-storage.s3.amazonaws.com/bb870db5312515fa8bb253927423bf08/88ffe63eca8333944fccc6d914e5ed7d.jpg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90532836"/>
                  </a:ext>
                </a:extLst>
              </a:tr>
            </a:tbl>
          </a:graphicData>
        </a:graphic>
      </p:graphicFrame>
      <p:sp>
        <p:nvSpPr>
          <p:cNvPr id="4" name="Text Placeholder 3">
            <a:extLst>
              <a:ext uri="{FF2B5EF4-FFF2-40B4-BE49-F238E27FC236}">
                <a16:creationId xmlns:a16="http://schemas.microsoft.com/office/drawing/2014/main" id="{7553B8C2-99AD-4B4A-8BAA-31235C39122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57633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3517-79B8-4CB3-BB8F-E025E9789C2E}"/>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9CE78D7F-D0A5-4FAD-8AF1-3012A761A640}"/>
              </a:ext>
            </a:extLst>
          </p:cNvPr>
          <p:cNvGraphicFramePr>
            <a:graphicFrameLocks noGrp="1"/>
          </p:cNvGraphicFramePr>
          <p:nvPr>
            <p:ph type="tbl" sz="quarter" idx="13"/>
            <p:extLst>
              <p:ext uri="{D42A27DB-BD31-4B8C-83A1-F6EECF244321}">
                <p14:modId xmlns:p14="http://schemas.microsoft.com/office/powerpoint/2010/main" val="2787361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19287658"/>
                    </a:ext>
                  </a:extLst>
                </a:gridCol>
                <a:gridCol w="1152144">
                  <a:extLst>
                    <a:ext uri="{9D8B030D-6E8A-4147-A177-3AD203B41FA5}">
                      <a16:colId xmlns:a16="http://schemas.microsoft.com/office/drawing/2014/main" val="473569270"/>
                    </a:ext>
                  </a:extLst>
                </a:gridCol>
                <a:gridCol w="740664">
                  <a:extLst>
                    <a:ext uri="{9D8B030D-6E8A-4147-A177-3AD203B41FA5}">
                      <a16:colId xmlns:a16="http://schemas.microsoft.com/office/drawing/2014/main" val="2399898340"/>
                    </a:ext>
                  </a:extLst>
                </a:gridCol>
                <a:gridCol w="411480">
                  <a:extLst>
                    <a:ext uri="{9D8B030D-6E8A-4147-A177-3AD203B41FA5}">
                      <a16:colId xmlns:a16="http://schemas.microsoft.com/office/drawing/2014/main" val="4054624909"/>
                    </a:ext>
                  </a:extLst>
                </a:gridCol>
                <a:gridCol w="246888">
                  <a:extLst>
                    <a:ext uri="{9D8B030D-6E8A-4147-A177-3AD203B41FA5}">
                      <a16:colId xmlns:a16="http://schemas.microsoft.com/office/drawing/2014/main" val="210561279"/>
                    </a:ext>
                  </a:extLst>
                </a:gridCol>
                <a:gridCol w="246888">
                  <a:extLst>
                    <a:ext uri="{9D8B030D-6E8A-4147-A177-3AD203B41FA5}">
                      <a16:colId xmlns:a16="http://schemas.microsoft.com/office/drawing/2014/main" val="3226687326"/>
                    </a:ext>
                  </a:extLst>
                </a:gridCol>
                <a:gridCol w="246888">
                  <a:extLst>
                    <a:ext uri="{9D8B030D-6E8A-4147-A177-3AD203B41FA5}">
                      <a16:colId xmlns:a16="http://schemas.microsoft.com/office/drawing/2014/main" val="2916469984"/>
                    </a:ext>
                  </a:extLst>
                </a:gridCol>
                <a:gridCol w="246888">
                  <a:extLst>
                    <a:ext uri="{9D8B030D-6E8A-4147-A177-3AD203B41FA5}">
                      <a16:colId xmlns:a16="http://schemas.microsoft.com/office/drawing/2014/main" val="2679844689"/>
                    </a:ext>
                  </a:extLst>
                </a:gridCol>
                <a:gridCol w="246888">
                  <a:extLst>
                    <a:ext uri="{9D8B030D-6E8A-4147-A177-3AD203B41FA5}">
                      <a16:colId xmlns:a16="http://schemas.microsoft.com/office/drawing/2014/main" val="2561277255"/>
                    </a:ext>
                  </a:extLst>
                </a:gridCol>
                <a:gridCol w="246888">
                  <a:extLst>
                    <a:ext uri="{9D8B030D-6E8A-4147-A177-3AD203B41FA5}">
                      <a16:colId xmlns:a16="http://schemas.microsoft.com/office/drawing/2014/main" val="364129425"/>
                    </a:ext>
                  </a:extLst>
                </a:gridCol>
                <a:gridCol w="246888">
                  <a:extLst>
                    <a:ext uri="{9D8B030D-6E8A-4147-A177-3AD203B41FA5}">
                      <a16:colId xmlns:a16="http://schemas.microsoft.com/office/drawing/2014/main" val="767607454"/>
                    </a:ext>
                  </a:extLst>
                </a:gridCol>
                <a:gridCol w="246888">
                  <a:extLst>
                    <a:ext uri="{9D8B030D-6E8A-4147-A177-3AD203B41FA5}">
                      <a16:colId xmlns:a16="http://schemas.microsoft.com/office/drawing/2014/main" val="2435868245"/>
                    </a:ext>
                  </a:extLst>
                </a:gridCol>
                <a:gridCol w="246888">
                  <a:extLst>
                    <a:ext uri="{9D8B030D-6E8A-4147-A177-3AD203B41FA5}">
                      <a16:colId xmlns:a16="http://schemas.microsoft.com/office/drawing/2014/main" val="3562502842"/>
                    </a:ext>
                  </a:extLst>
                </a:gridCol>
                <a:gridCol w="246888">
                  <a:extLst>
                    <a:ext uri="{9D8B030D-6E8A-4147-A177-3AD203B41FA5}">
                      <a16:colId xmlns:a16="http://schemas.microsoft.com/office/drawing/2014/main" val="717519103"/>
                    </a:ext>
                  </a:extLst>
                </a:gridCol>
                <a:gridCol w="246888">
                  <a:extLst>
                    <a:ext uri="{9D8B030D-6E8A-4147-A177-3AD203B41FA5}">
                      <a16:colId xmlns:a16="http://schemas.microsoft.com/office/drawing/2014/main" val="3400398923"/>
                    </a:ext>
                  </a:extLst>
                </a:gridCol>
                <a:gridCol w="246888">
                  <a:extLst>
                    <a:ext uri="{9D8B030D-6E8A-4147-A177-3AD203B41FA5}">
                      <a16:colId xmlns:a16="http://schemas.microsoft.com/office/drawing/2014/main" val="4198040697"/>
                    </a:ext>
                  </a:extLst>
                </a:gridCol>
                <a:gridCol w="246888">
                  <a:extLst>
                    <a:ext uri="{9D8B030D-6E8A-4147-A177-3AD203B41FA5}">
                      <a16:colId xmlns:a16="http://schemas.microsoft.com/office/drawing/2014/main" val="629508722"/>
                    </a:ext>
                  </a:extLst>
                </a:gridCol>
                <a:gridCol w="246888">
                  <a:extLst>
                    <a:ext uri="{9D8B030D-6E8A-4147-A177-3AD203B41FA5}">
                      <a16:colId xmlns:a16="http://schemas.microsoft.com/office/drawing/2014/main" val="2493021477"/>
                    </a:ext>
                  </a:extLst>
                </a:gridCol>
                <a:gridCol w="246888">
                  <a:extLst>
                    <a:ext uri="{9D8B030D-6E8A-4147-A177-3AD203B41FA5}">
                      <a16:colId xmlns:a16="http://schemas.microsoft.com/office/drawing/2014/main" val="3140630427"/>
                    </a:ext>
                  </a:extLst>
                </a:gridCol>
                <a:gridCol w="246888">
                  <a:extLst>
                    <a:ext uri="{9D8B030D-6E8A-4147-A177-3AD203B41FA5}">
                      <a16:colId xmlns:a16="http://schemas.microsoft.com/office/drawing/2014/main" val="56343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427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- 2023-02-27 11:11:30</a:t>
                      </a:r>
                      <a:r>
                        <a:rPr kumimoji="0" lang="en-US" sz="1000" b="0" i="0" u="none" strike="noStrike" kern="1200" cap="none" spc="0" normalizeH="0" baseline="0" noProof="0">
                          <a:ln>
                            <a:noFill/>
                          </a:ln>
                          <a:solidFill>
                            <a:prstClr val="black"/>
                          </a:solidFill>
                          <a:effectLst/>
                          <a:uLnTx/>
                          <a:uFillTx/>
                          <a:latin typeface="Calibri"/>
                          <a:ea typeface="+mn-ea"/>
                          <a:cs typeface="+mn-cs"/>
                        </a:rPr>
                        <a:t>
 Kakav je osjećaj biti udobno uronjen u vodu? Daje li vam pogled na ocean osjećaj smirenosti?
Trećeg dana virtualnog GROHE X Summita 2023., Dr. Beth Healey, istraživačica Europske svemirske agencije, ispituje našu duboku povezanost s vodom.
Voda nas održava zdravima, pomaže našem tijelu u radu, ali također može igrati snažnu ulogu u našem mentalnom zdravlju. Uključite se i poslušajte Dr. Healey, registrirajte se sada i rezervirate svoje mjesto. Sudjelovanje je besplatno i otvoreno za sve: https://fal.cn/3wana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https://quintly-image-storage.s3.amazonaws.com/bb870db5312515fa8bb253927423bf08/2f986d53fd35f54f2673712b6cc51c65.jpg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2842045"/>
                  </a:ext>
                </a:extLst>
              </a:tr>
            </a:tbl>
          </a:graphicData>
        </a:graphic>
      </p:graphicFrame>
      <p:sp>
        <p:nvSpPr>
          <p:cNvPr id="4" name="Text Placeholder 3">
            <a:extLst>
              <a:ext uri="{FF2B5EF4-FFF2-40B4-BE49-F238E27FC236}">
                <a16:creationId xmlns:a16="http://schemas.microsoft.com/office/drawing/2014/main" id="{DFF8A725-C594-4F1B-808C-5E3774DA386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66150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778BE-4DCC-4B9D-8D0C-5FC85F25463D}"/>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7894EF14-88BA-4683-9B80-327214619B31}"/>
              </a:ext>
            </a:extLst>
          </p:cNvPr>
          <p:cNvGraphicFramePr>
            <a:graphicFrameLocks noGrp="1"/>
          </p:cNvGraphicFramePr>
          <p:nvPr>
            <p:ph type="tbl" sz="quarter" idx="13"/>
            <p:extLst>
              <p:ext uri="{D42A27DB-BD31-4B8C-83A1-F6EECF244321}">
                <p14:modId xmlns:p14="http://schemas.microsoft.com/office/powerpoint/2010/main" val="101165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18807872"/>
                    </a:ext>
                  </a:extLst>
                </a:gridCol>
                <a:gridCol w="1152144">
                  <a:extLst>
                    <a:ext uri="{9D8B030D-6E8A-4147-A177-3AD203B41FA5}">
                      <a16:colId xmlns:a16="http://schemas.microsoft.com/office/drawing/2014/main" val="1490245514"/>
                    </a:ext>
                  </a:extLst>
                </a:gridCol>
                <a:gridCol w="740664">
                  <a:extLst>
                    <a:ext uri="{9D8B030D-6E8A-4147-A177-3AD203B41FA5}">
                      <a16:colId xmlns:a16="http://schemas.microsoft.com/office/drawing/2014/main" val="2989101774"/>
                    </a:ext>
                  </a:extLst>
                </a:gridCol>
                <a:gridCol w="411480">
                  <a:extLst>
                    <a:ext uri="{9D8B030D-6E8A-4147-A177-3AD203B41FA5}">
                      <a16:colId xmlns:a16="http://schemas.microsoft.com/office/drawing/2014/main" val="4152023144"/>
                    </a:ext>
                  </a:extLst>
                </a:gridCol>
                <a:gridCol w="246888">
                  <a:extLst>
                    <a:ext uri="{9D8B030D-6E8A-4147-A177-3AD203B41FA5}">
                      <a16:colId xmlns:a16="http://schemas.microsoft.com/office/drawing/2014/main" val="3763113412"/>
                    </a:ext>
                  </a:extLst>
                </a:gridCol>
                <a:gridCol w="246888">
                  <a:extLst>
                    <a:ext uri="{9D8B030D-6E8A-4147-A177-3AD203B41FA5}">
                      <a16:colId xmlns:a16="http://schemas.microsoft.com/office/drawing/2014/main" val="2818030540"/>
                    </a:ext>
                  </a:extLst>
                </a:gridCol>
                <a:gridCol w="246888">
                  <a:extLst>
                    <a:ext uri="{9D8B030D-6E8A-4147-A177-3AD203B41FA5}">
                      <a16:colId xmlns:a16="http://schemas.microsoft.com/office/drawing/2014/main" val="1140352891"/>
                    </a:ext>
                  </a:extLst>
                </a:gridCol>
                <a:gridCol w="246888">
                  <a:extLst>
                    <a:ext uri="{9D8B030D-6E8A-4147-A177-3AD203B41FA5}">
                      <a16:colId xmlns:a16="http://schemas.microsoft.com/office/drawing/2014/main" val="3876550214"/>
                    </a:ext>
                  </a:extLst>
                </a:gridCol>
                <a:gridCol w="246888">
                  <a:extLst>
                    <a:ext uri="{9D8B030D-6E8A-4147-A177-3AD203B41FA5}">
                      <a16:colId xmlns:a16="http://schemas.microsoft.com/office/drawing/2014/main" val="4003482474"/>
                    </a:ext>
                  </a:extLst>
                </a:gridCol>
                <a:gridCol w="246888">
                  <a:extLst>
                    <a:ext uri="{9D8B030D-6E8A-4147-A177-3AD203B41FA5}">
                      <a16:colId xmlns:a16="http://schemas.microsoft.com/office/drawing/2014/main" val="905359039"/>
                    </a:ext>
                  </a:extLst>
                </a:gridCol>
                <a:gridCol w="246888">
                  <a:extLst>
                    <a:ext uri="{9D8B030D-6E8A-4147-A177-3AD203B41FA5}">
                      <a16:colId xmlns:a16="http://schemas.microsoft.com/office/drawing/2014/main" val="2042425910"/>
                    </a:ext>
                  </a:extLst>
                </a:gridCol>
                <a:gridCol w="246888">
                  <a:extLst>
                    <a:ext uri="{9D8B030D-6E8A-4147-A177-3AD203B41FA5}">
                      <a16:colId xmlns:a16="http://schemas.microsoft.com/office/drawing/2014/main" val="3878296858"/>
                    </a:ext>
                  </a:extLst>
                </a:gridCol>
                <a:gridCol w="246888">
                  <a:extLst>
                    <a:ext uri="{9D8B030D-6E8A-4147-A177-3AD203B41FA5}">
                      <a16:colId xmlns:a16="http://schemas.microsoft.com/office/drawing/2014/main" val="793104889"/>
                    </a:ext>
                  </a:extLst>
                </a:gridCol>
                <a:gridCol w="246888">
                  <a:extLst>
                    <a:ext uri="{9D8B030D-6E8A-4147-A177-3AD203B41FA5}">
                      <a16:colId xmlns:a16="http://schemas.microsoft.com/office/drawing/2014/main" val="1177488291"/>
                    </a:ext>
                  </a:extLst>
                </a:gridCol>
                <a:gridCol w="246888">
                  <a:extLst>
                    <a:ext uri="{9D8B030D-6E8A-4147-A177-3AD203B41FA5}">
                      <a16:colId xmlns:a16="http://schemas.microsoft.com/office/drawing/2014/main" val="1932632887"/>
                    </a:ext>
                  </a:extLst>
                </a:gridCol>
                <a:gridCol w="246888">
                  <a:extLst>
                    <a:ext uri="{9D8B030D-6E8A-4147-A177-3AD203B41FA5}">
                      <a16:colId xmlns:a16="http://schemas.microsoft.com/office/drawing/2014/main" val="3385466079"/>
                    </a:ext>
                  </a:extLst>
                </a:gridCol>
                <a:gridCol w="246888">
                  <a:extLst>
                    <a:ext uri="{9D8B030D-6E8A-4147-A177-3AD203B41FA5}">
                      <a16:colId xmlns:a16="http://schemas.microsoft.com/office/drawing/2014/main" val="2068746783"/>
                    </a:ext>
                  </a:extLst>
                </a:gridCol>
                <a:gridCol w="246888">
                  <a:extLst>
                    <a:ext uri="{9D8B030D-6E8A-4147-A177-3AD203B41FA5}">
                      <a16:colId xmlns:a16="http://schemas.microsoft.com/office/drawing/2014/main" val="2680569511"/>
                    </a:ext>
                  </a:extLst>
                </a:gridCol>
                <a:gridCol w="246888">
                  <a:extLst>
                    <a:ext uri="{9D8B030D-6E8A-4147-A177-3AD203B41FA5}">
                      <a16:colId xmlns:a16="http://schemas.microsoft.com/office/drawing/2014/main" val="8521310"/>
                    </a:ext>
                  </a:extLst>
                </a:gridCol>
                <a:gridCol w="246888">
                  <a:extLst>
                    <a:ext uri="{9D8B030D-6E8A-4147-A177-3AD203B41FA5}">
                      <a16:colId xmlns:a16="http://schemas.microsoft.com/office/drawing/2014/main" val="320267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6822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- 2023-03-02 16:35:08</a:t>
                      </a:r>
                      <a:r>
                        <a:rPr kumimoji="0" lang="en-US" sz="1000" b="0" i="0" u="none" strike="noStrike" kern="1200" cap="none" spc="0" normalizeH="0" baseline="0" noProof="0">
                          <a:ln>
                            <a:noFill/>
                          </a:ln>
                          <a:solidFill>
                            <a:prstClr val="black"/>
                          </a:solidFill>
                          <a:effectLst/>
                          <a:uLnTx/>
                          <a:uFillTx/>
                          <a:latin typeface="Calibri"/>
                          <a:ea typeface="+mn-ea"/>
                          <a:cs typeface="+mn-cs"/>
                        </a:rPr>
                        <a:t>
 Kako izgleda budućnost naših domova? Kako izgleda održiva zgrada? Kako voda može doprinijeti našem blagostanju?
Ako je bilo koje od ovih pitanja pobudilo vaše zanimanje, pridružite nam se na GROHE X Summitu 2023. koji će se održati online od 7. do 9. ožujka.
Sudjelovanje je besplatno, pogledajte cijeli program i registrirajte se sada! https://fal.cn/3wgow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https://quintly-image-storage.s3.amazonaws.com/bb870db5312515fa8bb253927423bf08/9c9a5f7e1d40ad1226570804c36cd11f.jpg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25960970"/>
                  </a:ext>
                </a:extLst>
              </a:tr>
            </a:tbl>
          </a:graphicData>
        </a:graphic>
      </p:graphicFrame>
      <p:sp>
        <p:nvSpPr>
          <p:cNvPr id="4" name="Text Placeholder 3">
            <a:extLst>
              <a:ext uri="{FF2B5EF4-FFF2-40B4-BE49-F238E27FC236}">
                <a16:creationId xmlns:a16="http://schemas.microsoft.com/office/drawing/2014/main" id="{38E90B01-5B5E-4863-8823-FE1C0518607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307596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2009-32FE-4CDF-91BB-8C91FE90E299}"/>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1B897C1A-D557-45FF-BE5D-8FBF05BCF620}"/>
              </a:ext>
            </a:extLst>
          </p:cNvPr>
          <p:cNvGraphicFramePr>
            <a:graphicFrameLocks noGrp="1"/>
          </p:cNvGraphicFramePr>
          <p:nvPr>
            <p:ph type="tbl" sz="quarter" idx="13"/>
            <p:extLst>
              <p:ext uri="{D42A27DB-BD31-4B8C-83A1-F6EECF244321}">
                <p14:modId xmlns:p14="http://schemas.microsoft.com/office/powerpoint/2010/main" val="264313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13090418"/>
                    </a:ext>
                  </a:extLst>
                </a:gridCol>
                <a:gridCol w="1152144">
                  <a:extLst>
                    <a:ext uri="{9D8B030D-6E8A-4147-A177-3AD203B41FA5}">
                      <a16:colId xmlns:a16="http://schemas.microsoft.com/office/drawing/2014/main" val="1704759049"/>
                    </a:ext>
                  </a:extLst>
                </a:gridCol>
                <a:gridCol w="740664">
                  <a:extLst>
                    <a:ext uri="{9D8B030D-6E8A-4147-A177-3AD203B41FA5}">
                      <a16:colId xmlns:a16="http://schemas.microsoft.com/office/drawing/2014/main" val="1923899330"/>
                    </a:ext>
                  </a:extLst>
                </a:gridCol>
                <a:gridCol w="411480">
                  <a:extLst>
                    <a:ext uri="{9D8B030D-6E8A-4147-A177-3AD203B41FA5}">
                      <a16:colId xmlns:a16="http://schemas.microsoft.com/office/drawing/2014/main" val="2126387453"/>
                    </a:ext>
                  </a:extLst>
                </a:gridCol>
                <a:gridCol w="246888">
                  <a:extLst>
                    <a:ext uri="{9D8B030D-6E8A-4147-A177-3AD203B41FA5}">
                      <a16:colId xmlns:a16="http://schemas.microsoft.com/office/drawing/2014/main" val="3976574340"/>
                    </a:ext>
                  </a:extLst>
                </a:gridCol>
                <a:gridCol w="246888">
                  <a:extLst>
                    <a:ext uri="{9D8B030D-6E8A-4147-A177-3AD203B41FA5}">
                      <a16:colId xmlns:a16="http://schemas.microsoft.com/office/drawing/2014/main" val="3446468356"/>
                    </a:ext>
                  </a:extLst>
                </a:gridCol>
                <a:gridCol w="246888">
                  <a:extLst>
                    <a:ext uri="{9D8B030D-6E8A-4147-A177-3AD203B41FA5}">
                      <a16:colId xmlns:a16="http://schemas.microsoft.com/office/drawing/2014/main" val="3447394305"/>
                    </a:ext>
                  </a:extLst>
                </a:gridCol>
                <a:gridCol w="246888">
                  <a:extLst>
                    <a:ext uri="{9D8B030D-6E8A-4147-A177-3AD203B41FA5}">
                      <a16:colId xmlns:a16="http://schemas.microsoft.com/office/drawing/2014/main" val="2867430591"/>
                    </a:ext>
                  </a:extLst>
                </a:gridCol>
                <a:gridCol w="246888">
                  <a:extLst>
                    <a:ext uri="{9D8B030D-6E8A-4147-A177-3AD203B41FA5}">
                      <a16:colId xmlns:a16="http://schemas.microsoft.com/office/drawing/2014/main" val="2711125690"/>
                    </a:ext>
                  </a:extLst>
                </a:gridCol>
                <a:gridCol w="246888">
                  <a:extLst>
                    <a:ext uri="{9D8B030D-6E8A-4147-A177-3AD203B41FA5}">
                      <a16:colId xmlns:a16="http://schemas.microsoft.com/office/drawing/2014/main" val="3103495890"/>
                    </a:ext>
                  </a:extLst>
                </a:gridCol>
                <a:gridCol w="246888">
                  <a:extLst>
                    <a:ext uri="{9D8B030D-6E8A-4147-A177-3AD203B41FA5}">
                      <a16:colId xmlns:a16="http://schemas.microsoft.com/office/drawing/2014/main" val="4007972656"/>
                    </a:ext>
                  </a:extLst>
                </a:gridCol>
                <a:gridCol w="246888">
                  <a:extLst>
                    <a:ext uri="{9D8B030D-6E8A-4147-A177-3AD203B41FA5}">
                      <a16:colId xmlns:a16="http://schemas.microsoft.com/office/drawing/2014/main" val="3378269437"/>
                    </a:ext>
                  </a:extLst>
                </a:gridCol>
                <a:gridCol w="246888">
                  <a:extLst>
                    <a:ext uri="{9D8B030D-6E8A-4147-A177-3AD203B41FA5}">
                      <a16:colId xmlns:a16="http://schemas.microsoft.com/office/drawing/2014/main" val="1209176907"/>
                    </a:ext>
                  </a:extLst>
                </a:gridCol>
                <a:gridCol w="246888">
                  <a:extLst>
                    <a:ext uri="{9D8B030D-6E8A-4147-A177-3AD203B41FA5}">
                      <a16:colId xmlns:a16="http://schemas.microsoft.com/office/drawing/2014/main" val="861046092"/>
                    </a:ext>
                  </a:extLst>
                </a:gridCol>
                <a:gridCol w="246888">
                  <a:extLst>
                    <a:ext uri="{9D8B030D-6E8A-4147-A177-3AD203B41FA5}">
                      <a16:colId xmlns:a16="http://schemas.microsoft.com/office/drawing/2014/main" val="1923709138"/>
                    </a:ext>
                  </a:extLst>
                </a:gridCol>
                <a:gridCol w="246888">
                  <a:extLst>
                    <a:ext uri="{9D8B030D-6E8A-4147-A177-3AD203B41FA5}">
                      <a16:colId xmlns:a16="http://schemas.microsoft.com/office/drawing/2014/main" val="1563063281"/>
                    </a:ext>
                  </a:extLst>
                </a:gridCol>
                <a:gridCol w="246888">
                  <a:extLst>
                    <a:ext uri="{9D8B030D-6E8A-4147-A177-3AD203B41FA5}">
                      <a16:colId xmlns:a16="http://schemas.microsoft.com/office/drawing/2014/main" val="4259980193"/>
                    </a:ext>
                  </a:extLst>
                </a:gridCol>
                <a:gridCol w="246888">
                  <a:extLst>
                    <a:ext uri="{9D8B030D-6E8A-4147-A177-3AD203B41FA5}">
                      <a16:colId xmlns:a16="http://schemas.microsoft.com/office/drawing/2014/main" val="3958646624"/>
                    </a:ext>
                  </a:extLst>
                </a:gridCol>
                <a:gridCol w="246888">
                  <a:extLst>
                    <a:ext uri="{9D8B030D-6E8A-4147-A177-3AD203B41FA5}">
                      <a16:colId xmlns:a16="http://schemas.microsoft.com/office/drawing/2014/main" val="565672741"/>
                    </a:ext>
                  </a:extLst>
                </a:gridCol>
                <a:gridCol w="246888">
                  <a:extLst>
                    <a:ext uri="{9D8B030D-6E8A-4147-A177-3AD203B41FA5}">
                      <a16:colId xmlns:a16="http://schemas.microsoft.com/office/drawing/2014/main" val="309271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88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- 2023-03-05 11:11:41</a:t>
                      </a:r>
                      <a:r>
                        <a:rPr kumimoji="0" lang="en-US" sz="1000" b="0" i="0" u="none" strike="noStrike" kern="1200" cap="none" spc="0" normalizeH="0" baseline="0" noProof="0">
                          <a:ln>
                            <a:noFill/>
                          </a:ln>
                          <a:solidFill>
                            <a:prstClr val="black"/>
                          </a:solidFill>
                          <a:effectLst/>
                          <a:uLnTx/>
                          <a:uFillTx/>
                          <a:latin typeface="Calibri"/>
                          <a:ea typeface="+mn-ea"/>
                          <a:cs typeface="+mn-cs"/>
                        </a:rPr>
                        <a:t>
 Zadnja prilika da se prijavite za GROHE X Summit. Registracije se zatvaraju uskoro! Od 7. do 9. ožujka imat ćemo tri dana puna debata, rasprava i dinamičnog sadržaja o našoj temi: Briga za vodu. Svaki ćemo se dan fokusirati na temu od vitalnog značaja za A&amp;D i sanitarnu industriju – urbanizaciju, održivost te zdravlje i dobrobit – iz svih mogućih kutova.
Registrirajte se odmah! https://fal.cn/3wkiG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https://quintly-image-storage.s3.amazonaws.com/bb870db5312515fa8bb253927423bf08/12c0ba7c1f3b59582a71272db9dd62e7.jpg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72946818"/>
                  </a:ext>
                </a:extLst>
              </a:tr>
            </a:tbl>
          </a:graphicData>
        </a:graphic>
      </p:graphicFrame>
      <p:sp>
        <p:nvSpPr>
          <p:cNvPr id="4" name="Text Placeholder 3">
            <a:extLst>
              <a:ext uri="{FF2B5EF4-FFF2-40B4-BE49-F238E27FC236}">
                <a16:creationId xmlns:a16="http://schemas.microsoft.com/office/drawing/2014/main" id="{7217B5A3-8066-458C-B92F-FF38CA62B7E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4841969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C9E-8759-4D0D-9C29-6DD5991CE8E5}"/>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7E6C775D-ED3D-4F60-8AF9-E99D216ED299}"/>
              </a:ext>
            </a:extLst>
          </p:cNvPr>
          <p:cNvGraphicFramePr>
            <a:graphicFrameLocks noGrp="1"/>
          </p:cNvGraphicFramePr>
          <p:nvPr>
            <p:ph type="tbl" sz="quarter" idx="13"/>
            <p:extLst>
              <p:ext uri="{D42A27DB-BD31-4B8C-83A1-F6EECF244321}">
                <p14:modId xmlns:p14="http://schemas.microsoft.com/office/powerpoint/2010/main" val="69150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77561013"/>
                    </a:ext>
                  </a:extLst>
                </a:gridCol>
                <a:gridCol w="1152144">
                  <a:extLst>
                    <a:ext uri="{9D8B030D-6E8A-4147-A177-3AD203B41FA5}">
                      <a16:colId xmlns:a16="http://schemas.microsoft.com/office/drawing/2014/main" val="830688338"/>
                    </a:ext>
                  </a:extLst>
                </a:gridCol>
                <a:gridCol w="740664">
                  <a:extLst>
                    <a:ext uri="{9D8B030D-6E8A-4147-A177-3AD203B41FA5}">
                      <a16:colId xmlns:a16="http://schemas.microsoft.com/office/drawing/2014/main" val="2153407750"/>
                    </a:ext>
                  </a:extLst>
                </a:gridCol>
                <a:gridCol w="411480">
                  <a:extLst>
                    <a:ext uri="{9D8B030D-6E8A-4147-A177-3AD203B41FA5}">
                      <a16:colId xmlns:a16="http://schemas.microsoft.com/office/drawing/2014/main" val="3203445473"/>
                    </a:ext>
                  </a:extLst>
                </a:gridCol>
                <a:gridCol w="246888">
                  <a:extLst>
                    <a:ext uri="{9D8B030D-6E8A-4147-A177-3AD203B41FA5}">
                      <a16:colId xmlns:a16="http://schemas.microsoft.com/office/drawing/2014/main" val="2546954175"/>
                    </a:ext>
                  </a:extLst>
                </a:gridCol>
                <a:gridCol w="246888">
                  <a:extLst>
                    <a:ext uri="{9D8B030D-6E8A-4147-A177-3AD203B41FA5}">
                      <a16:colId xmlns:a16="http://schemas.microsoft.com/office/drawing/2014/main" val="268653863"/>
                    </a:ext>
                  </a:extLst>
                </a:gridCol>
                <a:gridCol w="246888">
                  <a:extLst>
                    <a:ext uri="{9D8B030D-6E8A-4147-A177-3AD203B41FA5}">
                      <a16:colId xmlns:a16="http://schemas.microsoft.com/office/drawing/2014/main" val="580316393"/>
                    </a:ext>
                  </a:extLst>
                </a:gridCol>
                <a:gridCol w="246888">
                  <a:extLst>
                    <a:ext uri="{9D8B030D-6E8A-4147-A177-3AD203B41FA5}">
                      <a16:colId xmlns:a16="http://schemas.microsoft.com/office/drawing/2014/main" val="4198464592"/>
                    </a:ext>
                  </a:extLst>
                </a:gridCol>
                <a:gridCol w="246888">
                  <a:extLst>
                    <a:ext uri="{9D8B030D-6E8A-4147-A177-3AD203B41FA5}">
                      <a16:colId xmlns:a16="http://schemas.microsoft.com/office/drawing/2014/main" val="1279162770"/>
                    </a:ext>
                  </a:extLst>
                </a:gridCol>
                <a:gridCol w="246888">
                  <a:extLst>
                    <a:ext uri="{9D8B030D-6E8A-4147-A177-3AD203B41FA5}">
                      <a16:colId xmlns:a16="http://schemas.microsoft.com/office/drawing/2014/main" val="1797252912"/>
                    </a:ext>
                  </a:extLst>
                </a:gridCol>
                <a:gridCol w="246888">
                  <a:extLst>
                    <a:ext uri="{9D8B030D-6E8A-4147-A177-3AD203B41FA5}">
                      <a16:colId xmlns:a16="http://schemas.microsoft.com/office/drawing/2014/main" val="1695172900"/>
                    </a:ext>
                  </a:extLst>
                </a:gridCol>
                <a:gridCol w="246888">
                  <a:extLst>
                    <a:ext uri="{9D8B030D-6E8A-4147-A177-3AD203B41FA5}">
                      <a16:colId xmlns:a16="http://schemas.microsoft.com/office/drawing/2014/main" val="3204980015"/>
                    </a:ext>
                  </a:extLst>
                </a:gridCol>
                <a:gridCol w="246888">
                  <a:extLst>
                    <a:ext uri="{9D8B030D-6E8A-4147-A177-3AD203B41FA5}">
                      <a16:colId xmlns:a16="http://schemas.microsoft.com/office/drawing/2014/main" val="3587447914"/>
                    </a:ext>
                  </a:extLst>
                </a:gridCol>
                <a:gridCol w="246888">
                  <a:extLst>
                    <a:ext uri="{9D8B030D-6E8A-4147-A177-3AD203B41FA5}">
                      <a16:colId xmlns:a16="http://schemas.microsoft.com/office/drawing/2014/main" val="984801929"/>
                    </a:ext>
                  </a:extLst>
                </a:gridCol>
                <a:gridCol w="246888">
                  <a:extLst>
                    <a:ext uri="{9D8B030D-6E8A-4147-A177-3AD203B41FA5}">
                      <a16:colId xmlns:a16="http://schemas.microsoft.com/office/drawing/2014/main" val="3063260829"/>
                    </a:ext>
                  </a:extLst>
                </a:gridCol>
                <a:gridCol w="246888">
                  <a:extLst>
                    <a:ext uri="{9D8B030D-6E8A-4147-A177-3AD203B41FA5}">
                      <a16:colId xmlns:a16="http://schemas.microsoft.com/office/drawing/2014/main" val="2605006987"/>
                    </a:ext>
                  </a:extLst>
                </a:gridCol>
                <a:gridCol w="246888">
                  <a:extLst>
                    <a:ext uri="{9D8B030D-6E8A-4147-A177-3AD203B41FA5}">
                      <a16:colId xmlns:a16="http://schemas.microsoft.com/office/drawing/2014/main" val="2040601514"/>
                    </a:ext>
                  </a:extLst>
                </a:gridCol>
                <a:gridCol w="246888">
                  <a:extLst>
                    <a:ext uri="{9D8B030D-6E8A-4147-A177-3AD203B41FA5}">
                      <a16:colId xmlns:a16="http://schemas.microsoft.com/office/drawing/2014/main" val="3170605586"/>
                    </a:ext>
                  </a:extLst>
                </a:gridCol>
                <a:gridCol w="246888">
                  <a:extLst>
                    <a:ext uri="{9D8B030D-6E8A-4147-A177-3AD203B41FA5}">
                      <a16:colId xmlns:a16="http://schemas.microsoft.com/office/drawing/2014/main" val="4172270145"/>
                    </a:ext>
                  </a:extLst>
                </a:gridCol>
                <a:gridCol w="246888">
                  <a:extLst>
                    <a:ext uri="{9D8B030D-6E8A-4147-A177-3AD203B41FA5}">
                      <a16:colId xmlns:a16="http://schemas.microsoft.com/office/drawing/2014/main" val="392666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667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- 2023-02-27 13:52:05</a:t>
                      </a:r>
                      <a:r>
                        <a:rPr kumimoji="0" lang="en-US" sz="1000" b="0" i="0" u="none" strike="noStrike" kern="1200" cap="none" spc="0" normalizeH="0" baseline="0" noProof="0">
                          <a:ln>
                            <a:noFill/>
                          </a:ln>
                          <a:solidFill>
                            <a:prstClr val="black"/>
                          </a:solidFill>
                          <a:effectLst/>
                          <a:uLnTx/>
                          <a:uFillTx/>
                          <a:latin typeface="Calibri"/>
                          <a:ea typeface="+mn-ea"/>
                          <a:cs typeface="+mn-cs"/>
                        </a:rPr>
                        <a:t>
 Dok neki raspravljaju je li čaša ili boca polupuna ili poluprazna, mi se pripremamo za digitalni GROHE X Summit 2023. na kojem ćemo obraditi mnoštvo tema vezanih za ono najbitnije – što je u čaši? Naravno, mislimo na naš dragocjeni resurs: vodu! Pogledajte raspored tema i govornika koje smo pripremili i prijavite se odmah – jer prvih 5 koji nam se jave u inbox s potvrdom prijave nagradit ćemo ovim praktičnim bocama za vodu čijim korištenjem smanjujemo korištenje plastike. ➡️ https://fal.cn/3wayL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https://quintly-image-storage.s3.amazonaws.com/bb870db5312515fa8bb253927423bf08/8d580dfefc89dfe142ed777c70be5a31.jpg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44144208"/>
                  </a:ext>
                </a:extLst>
              </a:tr>
            </a:tbl>
          </a:graphicData>
        </a:graphic>
      </p:graphicFrame>
      <p:sp>
        <p:nvSpPr>
          <p:cNvPr id="4" name="Text Placeholder 3">
            <a:extLst>
              <a:ext uri="{FF2B5EF4-FFF2-40B4-BE49-F238E27FC236}">
                <a16:creationId xmlns:a16="http://schemas.microsoft.com/office/drawing/2014/main" id="{655F2BB1-F32C-4E3A-B05F-9DB542F1F8E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923999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53C8-6483-45CD-83B5-0D5B3DCFF570}"/>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363FFE07-B6F1-412A-A71A-C340EBA86619}"/>
              </a:ext>
            </a:extLst>
          </p:cNvPr>
          <p:cNvGraphicFramePr>
            <a:graphicFrameLocks noGrp="1"/>
          </p:cNvGraphicFramePr>
          <p:nvPr>
            <p:ph type="tbl" sz="quarter" idx="13"/>
            <p:extLst>
              <p:ext uri="{D42A27DB-BD31-4B8C-83A1-F6EECF244321}">
                <p14:modId xmlns:p14="http://schemas.microsoft.com/office/powerpoint/2010/main" val="298511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93972289"/>
                    </a:ext>
                  </a:extLst>
                </a:gridCol>
                <a:gridCol w="1152144">
                  <a:extLst>
                    <a:ext uri="{9D8B030D-6E8A-4147-A177-3AD203B41FA5}">
                      <a16:colId xmlns:a16="http://schemas.microsoft.com/office/drawing/2014/main" val="1309787438"/>
                    </a:ext>
                  </a:extLst>
                </a:gridCol>
                <a:gridCol w="740664">
                  <a:extLst>
                    <a:ext uri="{9D8B030D-6E8A-4147-A177-3AD203B41FA5}">
                      <a16:colId xmlns:a16="http://schemas.microsoft.com/office/drawing/2014/main" val="2731785887"/>
                    </a:ext>
                  </a:extLst>
                </a:gridCol>
                <a:gridCol w="411480">
                  <a:extLst>
                    <a:ext uri="{9D8B030D-6E8A-4147-A177-3AD203B41FA5}">
                      <a16:colId xmlns:a16="http://schemas.microsoft.com/office/drawing/2014/main" val="2189490882"/>
                    </a:ext>
                  </a:extLst>
                </a:gridCol>
                <a:gridCol w="246888">
                  <a:extLst>
                    <a:ext uri="{9D8B030D-6E8A-4147-A177-3AD203B41FA5}">
                      <a16:colId xmlns:a16="http://schemas.microsoft.com/office/drawing/2014/main" val="4221659339"/>
                    </a:ext>
                  </a:extLst>
                </a:gridCol>
                <a:gridCol w="246888">
                  <a:extLst>
                    <a:ext uri="{9D8B030D-6E8A-4147-A177-3AD203B41FA5}">
                      <a16:colId xmlns:a16="http://schemas.microsoft.com/office/drawing/2014/main" val="2205349827"/>
                    </a:ext>
                  </a:extLst>
                </a:gridCol>
                <a:gridCol w="246888">
                  <a:extLst>
                    <a:ext uri="{9D8B030D-6E8A-4147-A177-3AD203B41FA5}">
                      <a16:colId xmlns:a16="http://schemas.microsoft.com/office/drawing/2014/main" val="3308272776"/>
                    </a:ext>
                  </a:extLst>
                </a:gridCol>
                <a:gridCol w="246888">
                  <a:extLst>
                    <a:ext uri="{9D8B030D-6E8A-4147-A177-3AD203B41FA5}">
                      <a16:colId xmlns:a16="http://schemas.microsoft.com/office/drawing/2014/main" val="3616372"/>
                    </a:ext>
                  </a:extLst>
                </a:gridCol>
                <a:gridCol w="246888">
                  <a:extLst>
                    <a:ext uri="{9D8B030D-6E8A-4147-A177-3AD203B41FA5}">
                      <a16:colId xmlns:a16="http://schemas.microsoft.com/office/drawing/2014/main" val="852751833"/>
                    </a:ext>
                  </a:extLst>
                </a:gridCol>
                <a:gridCol w="246888">
                  <a:extLst>
                    <a:ext uri="{9D8B030D-6E8A-4147-A177-3AD203B41FA5}">
                      <a16:colId xmlns:a16="http://schemas.microsoft.com/office/drawing/2014/main" val="914385246"/>
                    </a:ext>
                  </a:extLst>
                </a:gridCol>
                <a:gridCol w="246888">
                  <a:extLst>
                    <a:ext uri="{9D8B030D-6E8A-4147-A177-3AD203B41FA5}">
                      <a16:colId xmlns:a16="http://schemas.microsoft.com/office/drawing/2014/main" val="28725924"/>
                    </a:ext>
                  </a:extLst>
                </a:gridCol>
                <a:gridCol w="246888">
                  <a:extLst>
                    <a:ext uri="{9D8B030D-6E8A-4147-A177-3AD203B41FA5}">
                      <a16:colId xmlns:a16="http://schemas.microsoft.com/office/drawing/2014/main" val="3669965680"/>
                    </a:ext>
                  </a:extLst>
                </a:gridCol>
                <a:gridCol w="246888">
                  <a:extLst>
                    <a:ext uri="{9D8B030D-6E8A-4147-A177-3AD203B41FA5}">
                      <a16:colId xmlns:a16="http://schemas.microsoft.com/office/drawing/2014/main" val="267274498"/>
                    </a:ext>
                  </a:extLst>
                </a:gridCol>
                <a:gridCol w="246888">
                  <a:extLst>
                    <a:ext uri="{9D8B030D-6E8A-4147-A177-3AD203B41FA5}">
                      <a16:colId xmlns:a16="http://schemas.microsoft.com/office/drawing/2014/main" val="2776714284"/>
                    </a:ext>
                  </a:extLst>
                </a:gridCol>
                <a:gridCol w="246888">
                  <a:extLst>
                    <a:ext uri="{9D8B030D-6E8A-4147-A177-3AD203B41FA5}">
                      <a16:colId xmlns:a16="http://schemas.microsoft.com/office/drawing/2014/main" val="3797028035"/>
                    </a:ext>
                  </a:extLst>
                </a:gridCol>
                <a:gridCol w="246888">
                  <a:extLst>
                    <a:ext uri="{9D8B030D-6E8A-4147-A177-3AD203B41FA5}">
                      <a16:colId xmlns:a16="http://schemas.microsoft.com/office/drawing/2014/main" val="2257433713"/>
                    </a:ext>
                  </a:extLst>
                </a:gridCol>
                <a:gridCol w="246888">
                  <a:extLst>
                    <a:ext uri="{9D8B030D-6E8A-4147-A177-3AD203B41FA5}">
                      <a16:colId xmlns:a16="http://schemas.microsoft.com/office/drawing/2014/main" val="1894068305"/>
                    </a:ext>
                  </a:extLst>
                </a:gridCol>
                <a:gridCol w="246888">
                  <a:extLst>
                    <a:ext uri="{9D8B030D-6E8A-4147-A177-3AD203B41FA5}">
                      <a16:colId xmlns:a16="http://schemas.microsoft.com/office/drawing/2014/main" val="2422195300"/>
                    </a:ext>
                  </a:extLst>
                </a:gridCol>
                <a:gridCol w="246888">
                  <a:extLst>
                    <a:ext uri="{9D8B030D-6E8A-4147-A177-3AD203B41FA5}">
                      <a16:colId xmlns:a16="http://schemas.microsoft.com/office/drawing/2014/main" val="4046706246"/>
                    </a:ext>
                  </a:extLst>
                </a:gridCol>
                <a:gridCol w="246888">
                  <a:extLst>
                    <a:ext uri="{9D8B030D-6E8A-4147-A177-3AD203B41FA5}">
                      <a16:colId xmlns:a16="http://schemas.microsoft.com/office/drawing/2014/main" val="192000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186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- 2023-02-23 11:11:35</a:t>
                      </a:r>
                      <a:r>
                        <a:rPr kumimoji="0" lang="en-US" sz="1000" b="0" i="0" u="none" strike="noStrike" kern="1200" cap="none" spc="0" normalizeH="0" baseline="0" noProof="0">
                          <a:ln>
                            <a:noFill/>
                          </a:ln>
                          <a:solidFill>
                            <a:prstClr val="black"/>
                          </a:solidFill>
                          <a:effectLst/>
                          <a:uLnTx/>
                          <a:uFillTx/>
                          <a:latin typeface="Calibri"/>
                          <a:ea typeface="+mn-ea"/>
                          <a:cs typeface="+mn-cs"/>
                        </a:rPr>
                        <a:t>
 Jeste li ikada poželjeli baciti oko u budućnost? Što mislite da biste vidjeli?
Pozvali smo vodeću futuristicu Elinu Hiltunen da nam predstavi svoju viziju budućnosti življenja. U kontekstu rastuće urbanizacije, kako će se naši domovi prilagoditi? Kako će današnje društvene promjene oblikovati domove budućnosti?
Ona će iznijeti svoja otkrića u glavnom govoru prvog dana #GROHEXSummit2023. Virtualni summit je besplatan za sudjelovanje i otvoren za sve. Registrirajte se! https://fal.cn/3w56t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https://quintly-image-storage.s3.amazonaws.com/bb870db5312515fa8bb253927423bf08/b851175affb47d032088560ecbac206f.jpg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173449760"/>
                  </a:ext>
                </a:extLst>
              </a:tr>
            </a:tbl>
          </a:graphicData>
        </a:graphic>
      </p:graphicFrame>
      <p:sp>
        <p:nvSpPr>
          <p:cNvPr id="4" name="Text Placeholder 3">
            <a:extLst>
              <a:ext uri="{FF2B5EF4-FFF2-40B4-BE49-F238E27FC236}">
                <a16:creationId xmlns:a16="http://schemas.microsoft.com/office/drawing/2014/main" id="{9E3BC7E9-8EC3-433C-A9C1-75ECDA306BC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820471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C43B-EFB5-4511-B911-C003807AAF9F}"/>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9131E262-DFFD-4205-9452-63FE80B58534}"/>
              </a:ext>
            </a:extLst>
          </p:cNvPr>
          <p:cNvGraphicFramePr>
            <a:graphicFrameLocks noGrp="1"/>
          </p:cNvGraphicFramePr>
          <p:nvPr>
            <p:ph type="tbl" sz="quarter" idx="13"/>
            <p:extLst>
              <p:ext uri="{D42A27DB-BD31-4B8C-83A1-F6EECF244321}">
                <p14:modId xmlns:p14="http://schemas.microsoft.com/office/powerpoint/2010/main" val="777856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53530619"/>
                    </a:ext>
                  </a:extLst>
                </a:gridCol>
                <a:gridCol w="1152144">
                  <a:extLst>
                    <a:ext uri="{9D8B030D-6E8A-4147-A177-3AD203B41FA5}">
                      <a16:colId xmlns:a16="http://schemas.microsoft.com/office/drawing/2014/main" val="2394177637"/>
                    </a:ext>
                  </a:extLst>
                </a:gridCol>
                <a:gridCol w="740664">
                  <a:extLst>
                    <a:ext uri="{9D8B030D-6E8A-4147-A177-3AD203B41FA5}">
                      <a16:colId xmlns:a16="http://schemas.microsoft.com/office/drawing/2014/main" val="232687595"/>
                    </a:ext>
                  </a:extLst>
                </a:gridCol>
                <a:gridCol w="411480">
                  <a:extLst>
                    <a:ext uri="{9D8B030D-6E8A-4147-A177-3AD203B41FA5}">
                      <a16:colId xmlns:a16="http://schemas.microsoft.com/office/drawing/2014/main" val="566968119"/>
                    </a:ext>
                  </a:extLst>
                </a:gridCol>
                <a:gridCol w="246888">
                  <a:extLst>
                    <a:ext uri="{9D8B030D-6E8A-4147-A177-3AD203B41FA5}">
                      <a16:colId xmlns:a16="http://schemas.microsoft.com/office/drawing/2014/main" val="4033553629"/>
                    </a:ext>
                  </a:extLst>
                </a:gridCol>
                <a:gridCol w="246888">
                  <a:extLst>
                    <a:ext uri="{9D8B030D-6E8A-4147-A177-3AD203B41FA5}">
                      <a16:colId xmlns:a16="http://schemas.microsoft.com/office/drawing/2014/main" val="1730074150"/>
                    </a:ext>
                  </a:extLst>
                </a:gridCol>
                <a:gridCol w="246888">
                  <a:extLst>
                    <a:ext uri="{9D8B030D-6E8A-4147-A177-3AD203B41FA5}">
                      <a16:colId xmlns:a16="http://schemas.microsoft.com/office/drawing/2014/main" val="202347960"/>
                    </a:ext>
                  </a:extLst>
                </a:gridCol>
                <a:gridCol w="246888">
                  <a:extLst>
                    <a:ext uri="{9D8B030D-6E8A-4147-A177-3AD203B41FA5}">
                      <a16:colId xmlns:a16="http://schemas.microsoft.com/office/drawing/2014/main" val="976324706"/>
                    </a:ext>
                  </a:extLst>
                </a:gridCol>
                <a:gridCol w="246888">
                  <a:extLst>
                    <a:ext uri="{9D8B030D-6E8A-4147-A177-3AD203B41FA5}">
                      <a16:colId xmlns:a16="http://schemas.microsoft.com/office/drawing/2014/main" val="3092889437"/>
                    </a:ext>
                  </a:extLst>
                </a:gridCol>
                <a:gridCol w="246888">
                  <a:extLst>
                    <a:ext uri="{9D8B030D-6E8A-4147-A177-3AD203B41FA5}">
                      <a16:colId xmlns:a16="http://schemas.microsoft.com/office/drawing/2014/main" val="3570026972"/>
                    </a:ext>
                  </a:extLst>
                </a:gridCol>
                <a:gridCol w="246888">
                  <a:extLst>
                    <a:ext uri="{9D8B030D-6E8A-4147-A177-3AD203B41FA5}">
                      <a16:colId xmlns:a16="http://schemas.microsoft.com/office/drawing/2014/main" val="424680930"/>
                    </a:ext>
                  </a:extLst>
                </a:gridCol>
                <a:gridCol w="246888">
                  <a:extLst>
                    <a:ext uri="{9D8B030D-6E8A-4147-A177-3AD203B41FA5}">
                      <a16:colId xmlns:a16="http://schemas.microsoft.com/office/drawing/2014/main" val="390389389"/>
                    </a:ext>
                  </a:extLst>
                </a:gridCol>
                <a:gridCol w="246888">
                  <a:extLst>
                    <a:ext uri="{9D8B030D-6E8A-4147-A177-3AD203B41FA5}">
                      <a16:colId xmlns:a16="http://schemas.microsoft.com/office/drawing/2014/main" val="1817752532"/>
                    </a:ext>
                  </a:extLst>
                </a:gridCol>
                <a:gridCol w="246888">
                  <a:extLst>
                    <a:ext uri="{9D8B030D-6E8A-4147-A177-3AD203B41FA5}">
                      <a16:colId xmlns:a16="http://schemas.microsoft.com/office/drawing/2014/main" val="983710866"/>
                    </a:ext>
                  </a:extLst>
                </a:gridCol>
                <a:gridCol w="246888">
                  <a:extLst>
                    <a:ext uri="{9D8B030D-6E8A-4147-A177-3AD203B41FA5}">
                      <a16:colId xmlns:a16="http://schemas.microsoft.com/office/drawing/2014/main" val="1156913644"/>
                    </a:ext>
                  </a:extLst>
                </a:gridCol>
                <a:gridCol w="246888">
                  <a:extLst>
                    <a:ext uri="{9D8B030D-6E8A-4147-A177-3AD203B41FA5}">
                      <a16:colId xmlns:a16="http://schemas.microsoft.com/office/drawing/2014/main" val="2315246736"/>
                    </a:ext>
                  </a:extLst>
                </a:gridCol>
                <a:gridCol w="246888">
                  <a:extLst>
                    <a:ext uri="{9D8B030D-6E8A-4147-A177-3AD203B41FA5}">
                      <a16:colId xmlns:a16="http://schemas.microsoft.com/office/drawing/2014/main" val="3414356169"/>
                    </a:ext>
                  </a:extLst>
                </a:gridCol>
                <a:gridCol w="246888">
                  <a:extLst>
                    <a:ext uri="{9D8B030D-6E8A-4147-A177-3AD203B41FA5}">
                      <a16:colId xmlns:a16="http://schemas.microsoft.com/office/drawing/2014/main" val="3712595816"/>
                    </a:ext>
                  </a:extLst>
                </a:gridCol>
                <a:gridCol w="246888">
                  <a:extLst>
                    <a:ext uri="{9D8B030D-6E8A-4147-A177-3AD203B41FA5}">
                      <a16:colId xmlns:a16="http://schemas.microsoft.com/office/drawing/2014/main" val="3604249143"/>
                    </a:ext>
                  </a:extLst>
                </a:gridCol>
                <a:gridCol w="246888">
                  <a:extLst>
                    <a:ext uri="{9D8B030D-6E8A-4147-A177-3AD203B41FA5}">
                      <a16:colId xmlns:a16="http://schemas.microsoft.com/office/drawing/2014/main" val="1391793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192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- 2023-02-15 11:13:33</a:t>
                      </a:r>
                      <a:r>
                        <a:rPr kumimoji="0" lang="en-US" sz="1000" b="0" i="0" u="none" strike="noStrike" kern="1200" cap="none" spc="0" normalizeH="0" baseline="0" noProof="0">
                          <a:ln>
                            <a:noFill/>
                          </a:ln>
                          <a:solidFill>
                            <a:prstClr val="black"/>
                          </a:solidFill>
                          <a:effectLst/>
                          <a:uLnTx/>
                          <a:uFillTx/>
                          <a:latin typeface="Calibri"/>
                          <a:ea typeface="+mn-ea"/>
                          <a:cs typeface="+mn-cs"/>
                        </a:rPr>
                        <a:t>
 Sve veći broj stručnjaka iz cijele industrije aktivno otkriva nove načine za smanjenje ekološkog otiska naših zgrada.
Na drugi dan virtualnog #GROHEXSummit2023 pozivamo stručnjake poput arhitekta Thomasa Rausa i legendarnog istraživača Børgea Ouslanda da podijele svoju viziju bolje budućnosti.
Sve detalje možete pronaći ovdje, zajedno sa svime što trebate znati kako biste registrirali svoje besplatno mjesto: https://fal.cn/3vSRX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https://quintly-image-storage.s3.amazonaws.com/bb870db5312515fa8bb253927423bf08/4aa7fe864f28928e8ec5b28f8ba9dbe9.jpg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18956703"/>
                  </a:ext>
                </a:extLst>
              </a:tr>
            </a:tbl>
          </a:graphicData>
        </a:graphic>
      </p:graphicFrame>
      <p:sp>
        <p:nvSpPr>
          <p:cNvPr id="4" name="Text Placeholder 3">
            <a:extLst>
              <a:ext uri="{FF2B5EF4-FFF2-40B4-BE49-F238E27FC236}">
                <a16:creationId xmlns:a16="http://schemas.microsoft.com/office/drawing/2014/main" id="{65423536-2553-4DA6-AFBA-C5BAA35B9E8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89114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D9504-6115-409E-A983-0CFA01BA1CA8}"/>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1D6E921C-9629-4F20-928B-2B9B1A4FAF8B}"/>
              </a:ext>
            </a:extLst>
          </p:cNvPr>
          <p:cNvGraphicFramePr>
            <a:graphicFrameLocks noGrp="1"/>
          </p:cNvGraphicFramePr>
          <p:nvPr>
            <p:ph type="tbl" sz="quarter" idx="13"/>
            <p:extLst>
              <p:ext uri="{D42A27DB-BD31-4B8C-83A1-F6EECF244321}">
                <p14:modId xmlns:p14="http://schemas.microsoft.com/office/powerpoint/2010/main" val="278290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63793818"/>
                    </a:ext>
                  </a:extLst>
                </a:gridCol>
                <a:gridCol w="1152144">
                  <a:extLst>
                    <a:ext uri="{9D8B030D-6E8A-4147-A177-3AD203B41FA5}">
                      <a16:colId xmlns:a16="http://schemas.microsoft.com/office/drawing/2014/main" val="716632978"/>
                    </a:ext>
                  </a:extLst>
                </a:gridCol>
                <a:gridCol w="740664">
                  <a:extLst>
                    <a:ext uri="{9D8B030D-6E8A-4147-A177-3AD203B41FA5}">
                      <a16:colId xmlns:a16="http://schemas.microsoft.com/office/drawing/2014/main" val="2877729389"/>
                    </a:ext>
                  </a:extLst>
                </a:gridCol>
                <a:gridCol w="411480">
                  <a:extLst>
                    <a:ext uri="{9D8B030D-6E8A-4147-A177-3AD203B41FA5}">
                      <a16:colId xmlns:a16="http://schemas.microsoft.com/office/drawing/2014/main" val="2164506041"/>
                    </a:ext>
                  </a:extLst>
                </a:gridCol>
                <a:gridCol w="246888">
                  <a:extLst>
                    <a:ext uri="{9D8B030D-6E8A-4147-A177-3AD203B41FA5}">
                      <a16:colId xmlns:a16="http://schemas.microsoft.com/office/drawing/2014/main" val="1499377798"/>
                    </a:ext>
                  </a:extLst>
                </a:gridCol>
                <a:gridCol w="246888">
                  <a:extLst>
                    <a:ext uri="{9D8B030D-6E8A-4147-A177-3AD203B41FA5}">
                      <a16:colId xmlns:a16="http://schemas.microsoft.com/office/drawing/2014/main" val="646095291"/>
                    </a:ext>
                  </a:extLst>
                </a:gridCol>
                <a:gridCol w="246888">
                  <a:extLst>
                    <a:ext uri="{9D8B030D-6E8A-4147-A177-3AD203B41FA5}">
                      <a16:colId xmlns:a16="http://schemas.microsoft.com/office/drawing/2014/main" val="2266638445"/>
                    </a:ext>
                  </a:extLst>
                </a:gridCol>
                <a:gridCol w="246888">
                  <a:extLst>
                    <a:ext uri="{9D8B030D-6E8A-4147-A177-3AD203B41FA5}">
                      <a16:colId xmlns:a16="http://schemas.microsoft.com/office/drawing/2014/main" val="4241723025"/>
                    </a:ext>
                  </a:extLst>
                </a:gridCol>
                <a:gridCol w="246888">
                  <a:extLst>
                    <a:ext uri="{9D8B030D-6E8A-4147-A177-3AD203B41FA5}">
                      <a16:colId xmlns:a16="http://schemas.microsoft.com/office/drawing/2014/main" val="3142223938"/>
                    </a:ext>
                  </a:extLst>
                </a:gridCol>
                <a:gridCol w="246888">
                  <a:extLst>
                    <a:ext uri="{9D8B030D-6E8A-4147-A177-3AD203B41FA5}">
                      <a16:colId xmlns:a16="http://schemas.microsoft.com/office/drawing/2014/main" val="3963910250"/>
                    </a:ext>
                  </a:extLst>
                </a:gridCol>
                <a:gridCol w="246888">
                  <a:extLst>
                    <a:ext uri="{9D8B030D-6E8A-4147-A177-3AD203B41FA5}">
                      <a16:colId xmlns:a16="http://schemas.microsoft.com/office/drawing/2014/main" val="988001066"/>
                    </a:ext>
                  </a:extLst>
                </a:gridCol>
                <a:gridCol w="246888">
                  <a:extLst>
                    <a:ext uri="{9D8B030D-6E8A-4147-A177-3AD203B41FA5}">
                      <a16:colId xmlns:a16="http://schemas.microsoft.com/office/drawing/2014/main" val="1438792100"/>
                    </a:ext>
                  </a:extLst>
                </a:gridCol>
                <a:gridCol w="246888">
                  <a:extLst>
                    <a:ext uri="{9D8B030D-6E8A-4147-A177-3AD203B41FA5}">
                      <a16:colId xmlns:a16="http://schemas.microsoft.com/office/drawing/2014/main" val="86248816"/>
                    </a:ext>
                  </a:extLst>
                </a:gridCol>
                <a:gridCol w="246888">
                  <a:extLst>
                    <a:ext uri="{9D8B030D-6E8A-4147-A177-3AD203B41FA5}">
                      <a16:colId xmlns:a16="http://schemas.microsoft.com/office/drawing/2014/main" val="3196141759"/>
                    </a:ext>
                  </a:extLst>
                </a:gridCol>
                <a:gridCol w="246888">
                  <a:extLst>
                    <a:ext uri="{9D8B030D-6E8A-4147-A177-3AD203B41FA5}">
                      <a16:colId xmlns:a16="http://schemas.microsoft.com/office/drawing/2014/main" val="1680645895"/>
                    </a:ext>
                  </a:extLst>
                </a:gridCol>
                <a:gridCol w="246888">
                  <a:extLst>
                    <a:ext uri="{9D8B030D-6E8A-4147-A177-3AD203B41FA5}">
                      <a16:colId xmlns:a16="http://schemas.microsoft.com/office/drawing/2014/main" val="3880306312"/>
                    </a:ext>
                  </a:extLst>
                </a:gridCol>
                <a:gridCol w="246888">
                  <a:extLst>
                    <a:ext uri="{9D8B030D-6E8A-4147-A177-3AD203B41FA5}">
                      <a16:colId xmlns:a16="http://schemas.microsoft.com/office/drawing/2014/main" val="1555477122"/>
                    </a:ext>
                  </a:extLst>
                </a:gridCol>
                <a:gridCol w="246888">
                  <a:extLst>
                    <a:ext uri="{9D8B030D-6E8A-4147-A177-3AD203B41FA5}">
                      <a16:colId xmlns:a16="http://schemas.microsoft.com/office/drawing/2014/main" val="1952653832"/>
                    </a:ext>
                  </a:extLst>
                </a:gridCol>
                <a:gridCol w="246888">
                  <a:extLst>
                    <a:ext uri="{9D8B030D-6E8A-4147-A177-3AD203B41FA5}">
                      <a16:colId xmlns:a16="http://schemas.microsoft.com/office/drawing/2014/main" val="3146869239"/>
                    </a:ext>
                  </a:extLst>
                </a:gridCol>
                <a:gridCol w="246888">
                  <a:extLst>
                    <a:ext uri="{9D8B030D-6E8A-4147-A177-3AD203B41FA5}">
                      <a16:colId xmlns:a16="http://schemas.microsoft.com/office/drawing/2014/main" val="354440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710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- 2023-02-13 11:12:16</a:t>
                      </a:r>
                      <a:r>
                        <a:rPr kumimoji="0" lang="en-US" sz="1000" b="0" i="0" u="none" strike="noStrike" kern="1200" cap="none" spc="0" normalizeH="0" baseline="0" noProof="0">
                          <a:ln>
                            <a:noFill/>
                          </a:ln>
                          <a:solidFill>
                            <a:prstClr val="black"/>
                          </a:solidFill>
                          <a:effectLst/>
                          <a:uLnTx/>
                          <a:uFillTx/>
                          <a:latin typeface="Calibri"/>
                          <a:ea typeface="+mn-ea"/>
                          <a:cs typeface="+mn-cs"/>
                        </a:rPr>
                        <a:t>
 Kakvu će ulogu imati masovna urbanizacija u načinu na koji živimo? Bilo da se radi o porastu računa za režije ili o porastu broja samaca, snalaženje u našim domovima kroz nesigurna vremena važnije je nego ikad.
Na prvi dan virtualnog #GROHEXSummit2023 pozvali smo stručnjake poput futuristice Eline Hiltunen, stručnjaka za DIY Stevea Collingea, naše dizajnerice interijera Carine Buhlert i druge kako bi rasvijetlili budućnost doma.
Grohe X Summit je otvoren za sve i slobodan za sudjelovanje! Pogledajte sve detalje i registrirajte se sada: https://fal.cn/3vP2D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https://quintly-image-storage.s3.amazonaws.com/bb870db5312515fa8bb253927423bf08/2fdf6c8c6cd661ab718601843165714a.jpg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86277173"/>
                  </a:ext>
                </a:extLst>
              </a:tr>
            </a:tbl>
          </a:graphicData>
        </a:graphic>
      </p:graphicFrame>
      <p:sp>
        <p:nvSpPr>
          <p:cNvPr id="4" name="Text Placeholder 3">
            <a:extLst>
              <a:ext uri="{FF2B5EF4-FFF2-40B4-BE49-F238E27FC236}">
                <a16:creationId xmlns:a16="http://schemas.microsoft.com/office/drawing/2014/main" id="{720C8B4B-C511-4461-A326-49F499B7786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8515547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5F5A-BB44-4B50-B312-1B460E39EB44}"/>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75A1C937-B4C6-468E-84B1-1B796D9E304A}"/>
              </a:ext>
            </a:extLst>
          </p:cNvPr>
          <p:cNvGraphicFramePr>
            <a:graphicFrameLocks noGrp="1"/>
          </p:cNvGraphicFramePr>
          <p:nvPr>
            <p:ph type="tbl" sz="quarter" idx="13"/>
            <p:extLst>
              <p:ext uri="{D42A27DB-BD31-4B8C-83A1-F6EECF244321}">
                <p14:modId xmlns:p14="http://schemas.microsoft.com/office/powerpoint/2010/main" val="61000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43976911"/>
                    </a:ext>
                  </a:extLst>
                </a:gridCol>
                <a:gridCol w="1152144">
                  <a:extLst>
                    <a:ext uri="{9D8B030D-6E8A-4147-A177-3AD203B41FA5}">
                      <a16:colId xmlns:a16="http://schemas.microsoft.com/office/drawing/2014/main" val="3331302648"/>
                    </a:ext>
                  </a:extLst>
                </a:gridCol>
                <a:gridCol w="740664">
                  <a:extLst>
                    <a:ext uri="{9D8B030D-6E8A-4147-A177-3AD203B41FA5}">
                      <a16:colId xmlns:a16="http://schemas.microsoft.com/office/drawing/2014/main" val="4032586531"/>
                    </a:ext>
                  </a:extLst>
                </a:gridCol>
                <a:gridCol w="411480">
                  <a:extLst>
                    <a:ext uri="{9D8B030D-6E8A-4147-A177-3AD203B41FA5}">
                      <a16:colId xmlns:a16="http://schemas.microsoft.com/office/drawing/2014/main" val="2986911034"/>
                    </a:ext>
                  </a:extLst>
                </a:gridCol>
                <a:gridCol w="246888">
                  <a:extLst>
                    <a:ext uri="{9D8B030D-6E8A-4147-A177-3AD203B41FA5}">
                      <a16:colId xmlns:a16="http://schemas.microsoft.com/office/drawing/2014/main" val="236971723"/>
                    </a:ext>
                  </a:extLst>
                </a:gridCol>
                <a:gridCol w="246888">
                  <a:extLst>
                    <a:ext uri="{9D8B030D-6E8A-4147-A177-3AD203B41FA5}">
                      <a16:colId xmlns:a16="http://schemas.microsoft.com/office/drawing/2014/main" val="295386733"/>
                    </a:ext>
                  </a:extLst>
                </a:gridCol>
                <a:gridCol w="246888">
                  <a:extLst>
                    <a:ext uri="{9D8B030D-6E8A-4147-A177-3AD203B41FA5}">
                      <a16:colId xmlns:a16="http://schemas.microsoft.com/office/drawing/2014/main" val="1857512370"/>
                    </a:ext>
                  </a:extLst>
                </a:gridCol>
                <a:gridCol w="246888">
                  <a:extLst>
                    <a:ext uri="{9D8B030D-6E8A-4147-A177-3AD203B41FA5}">
                      <a16:colId xmlns:a16="http://schemas.microsoft.com/office/drawing/2014/main" val="900985243"/>
                    </a:ext>
                  </a:extLst>
                </a:gridCol>
                <a:gridCol w="246888">
                  <a:extLst>
                    <a:ext uri="{9D8B030D-6E8A-4147-A177-3AD203B41FA5}">
                      <a16:colId xmlns:a16="http://schemas.microsoft.com/office/drawing/2014/main" val="507767331"/>
                    </a:ext>
                  </a:extLst>
                </a:gridCol>
                <a:gridCol w="246888">
                  <a:extLst>
                    <a:ext uri="{9D8B030D-6E8A-4147-A177-3AD203B41FA5}">
                      <a16:colId xmlns:a16="http://schemas.microsoft.com/office/drawing/2014/main" val="486929395"/>
                    </a:ext>
                  </a:extLst>
                </a:gridCol>
                <a:gridCol w="246888">
                  <a:extLst>
                    <a:ext uri="{9D8B030D-6E8A-4147-A177-3AD203B41FA5}">
                      <a16:colId xmlns:a16="http://schemas.microsoft.com/office/drawing/2014/main" val="97829256"/>
                    </a:ext>
                  </a:extLst>
                </a:gridCol>
                <a:gridCol w="246888">
                  <a:extLst>
                    <a:ext uri="{9D8B030D-6E8A-4147-A177-3AD203B41FA5}">
                      <a16:colId xmlns:a16="http://schemas.microsoft.com/office/drawing/2014/main" val="3161644355"/>
                    </a:ext>
                  </a:extLst>
                </a:gridCol>
                <a:gridCol w="246888">
                  <a:extLst>
                    <a:ext uri="{9D8B030D-6E8A-4147-A177-3AD203B41FA5}">
                      <a16:colId xmlns:a16="http://schemas.microsoft.com/office/drawing/2014/main" val="3097397537"/>
                    </a:ext>
                  </a:extLst>
                </a:gridCol>
                <a:gridCol w="246888">
                  <a:extLst>
                    <a:ext uri="{9D8B030D-6E8A-4147-A177-3AD203B41FA5}">
                      <a16:colId xmlns:a16="http://schemas.microsoft.com/office/drawing/2014/main" val="3964166842"/>
                    </a:ext>
                  </a:extLst>
                </a:gridCol>
                <a:gridCol w="246888">
                  <a:extLst>
                    <a:ext uri="{9D8B030D-6E8A-4147-A177-3AD203B41FA5}">
                      <a16:colId xmlns:a16="http://schemas.microsoft.com/office/drawing/2014/main" val="1553336768"/>
                    </a:ext>
                  </a:extLst>
                </a:gridCol>
                <a:gridCol w="246888">
                  <a:extLst>
                    <a:ext uri="{9D8B030D-6E8A-4147-A177-3AD203B41FA5}">
                      <a16:colId xmlns:a16="http://schemas.microsoft.com/office/drawing/2014/main" val="1005861854"/>
                    </a:ext>
                  </a:extLst>
                </a:gridCol>
                <a:gridCol w="246888">
                  <a:extLst>
                    <a:ext uri="{9D8B030D-6E8A-4147-A177-3AD203B41FA5}">
                      <a16:colId xmlns:a16="http://schemas.microsoft.com/office/drawing/2014/main" val="4101631037"/>
                    </a:ext>
                  </a:extLst>
                </a:gridCol>
                <a:gridCol w="246888">
                  <a:extLst>
                    <a:ext uri="{9D8B030D-6E8A-4147-A177-3AD203B41FA5}">
                      <a16:colId xmlns:a16="http://schemas.microsoft.com/office/drawing/2014/main" val="2924578259"/>
                    </a:ext>
                  </a:extLst>
                </a:gridCol>
                <a:gridCol w="246888">
                  <a:extLst>
                    <a:ext uri="{9D8B030D-6E8A-4147-A177-3AD203B41FA5}">
                      <a16:colId xmlns:a16="http://schemas.microsoft.com/office/drawing/2014/main" val="942795925"/>
                    </a:ext>
                  </a:extLst>
                </a:gridCol>
                <a:gridCol w="246888">
                  <a:extLst>
                    <a:ext uri="{9D8B030D-6E8A-4147-A177-3AD203B41FA5}">
                      <a16:colId xmlns:a16="http://schemas.microsoft.com/office/drawing/2014/main" val="371655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520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HR - 2023-02-09 12:01:05</a:t>
                      </a:r>
                      <a:r>
                        <a:rPr kumimoji="0" lang="en-US" sz="1000" b="0" i="0" u="none" strike="noStrike" kern="1200" cap="none" spc="0" normalizeH="0" baseline="0" noProof="0">
                          <a:ln>
                            <a:noFill/>
                          </a:ln>
                          <a:solidFill>
                            <a:prstClr val="black"/>
                          </a:solidFill>
                          <a:effectLst/>
                          <a:uLnTx/>
                          <a:uFillTx/>
                          <a:latin typeface="Calibri"/>
                          <a:ea typeface="+mn-ea"/>
                          <a:cs typeface="+mn-cs"/>
                        </a:rPr>
                        <a:t>
 Registracije za GROHE X Summit otvorene su!
Od 7. do 9. ožujka istražujemo najhitnija i najbitnija pitanja vezana uz ovogodišnju temu: Briga za vodu.
Pripremamo pozornicu za živahne debate, nadahnjujuće majstorske tečajeve i munjevitu rundu malih pokretača misli za promjene na bolje - sve je dostupno besplatno, samo nam se pridružite na našoj platformi za digitalno iskustvo GROHE X.
Registrirajte se odmah! https://fal.cn/3vK5C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https://quintly-image-storage.s3.amazonaws.com/bb870db5312515fa8bb253927423bf08/50e0d20d2cf37f054491044ce22c50d7.jpg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03/11/2023 07:21:46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55259266"/>
                  </a:ext>
                </a:extLst>
              </a:tr>
            </a:tbl>
          </a:graphicData>
        </a:graphic>
      </p:graphicFrame>
      <p:sp>
        <p:nvSpPr>
          <p:cNvPr id="4" name="Text Placeholder 3">
            <a:extLst>
              <a:ext uri="{FF2B5EF4-FFF2-40B4-BE49-F238E27FC236}">
                <a16:creationId xmlns:a16="http://schemas.microsoft.com/office/drawing/2014/main" id="{14CA944C-8E77-471F-861A-582FDDBC80C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434610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772B-D589-454E-A28C-04699402697F}"/>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241F27A3-B5A9-4BA1-B506-FD33390090B2}"/>
              </a:ext>
            </a:extLst>
          </p:cNvPr>
          <p:cNvGraphicFramePr>
            <a:graphicFrameLocks noGrp="1"/>
          </p:cNvGraphicFramePr>
          <p:nvPr>
            <p:ph type="tbl" sz="quarter" idx="13"/>
            <p:extLst>
              <p:ext uri="{D42A27DB-BD31-4B8C-83A1-F6EECF244321}">
                <p14:modId xmlns:p14="http://schemas.microsoft.com/office/powerpoint/2010/main" val="299530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34904610"/>
                    </a:ext>
                  </a:extLst>
                </a:gridCol>
                <a:gridCol w="1152144">
                  <a:extLst>
                    <a:ext uri="{9D8B030D-6E8A-4147-A177-3AD203B41FA5}">
                      <a16:colId xmlns:a16="http://schemas.microsoft.com/office/drawing/2014/main" val="2035858494"/>
                    </a:ext>
                  </a:extLst>
                </a:gridCol>
                <a:gridCol w="740664">
                  <a:extLst>
                    <a:ext uri="{9D8B030D-6E8A-4147-A177-3AD203B41FA5}">
                      <a16:colId xmlns:a16="http://schemas.microsoft.com/office/drawing/2014/main" val="2108472888"/>
                    </a:ext>
                  </a:extLst>
                </a:gridCol>
                <a:gridCol w="411480">
                  <a:extLst>
                    <a:ext uri="{9D8B030D-6E8A-4147-A177-3AD203B41FA5}">
                      <a16:colId xmlns:a16="http://schemas.microsoft.com/office/drawing/2014/main" val="721853568"/>
                    </a:ext>
                  </a:extLst>
                </a:gridCol>
                <a:gridCol w="246888">
                  <a:extLst>
                    <a:ext uri="{9D8B030D-6E8A-4147-A177-3AD203B41FA5}">
                      <a16:colId xmlns:a16="http://schemas.microsoft.com/office/drawing/2014/main" val="3475516934"/>
                    </a:ext>
                  </a:extLst>
                </a:gridCol>
                <a:gridCol w="246888">
                  <a:extLst>
                    <a:ext uri="{9D8B030D-6E8A-4147-A177-3AD203B41FA5}">
                      <a16:colId xmlns:a16="http://schemas.microsoft.com/office/drawing/2014/main" val="489976606"/>
                    </a:ext>
                  </a:extLst>
                </a:gridCol>
                <a:gridCol w="246888">
                  <a:extLst>
                    <a:ext uri="{9D8B030D-6E8A-4147-A177-3AD203B41FA5}">
                      <a16:colId xmlns:a16="http://schemas.microsoft.com/office/drawing/2014/main" val="535081752"/>
                    </a:ext>
                  </a:extLst>
                </a:gridCol>
                <a:gridCol w="246888">
                  <a:extLst>
                    <a:ext uri="{9D8B030D-6E8A-4147-A177-3AD203B41FA5}">
                      <a16:colId xmlns:a16="http://schemas.microsoft.com/office/drawing/2014/main" val="1460695546"/>
                    </a:ext>
                  </a:extLst>
                </a:gridCol>
                <a:gridCol w="246888">
                  <a:extLst>
                    <a:ext uri="{9D8B030D-6E8A-4147-A177-3AD203B41FA5}">
                      <a16:colId xmlns:a16="http://schemas.microsoft.com/office/drawing/2014/main" val="4260086768"/>
                    </a:ext>
                  </a:extLst>
                </a:gridCol>
                <a:gridCol w="246888">
                  <a:extLst>
                    <a:ext uri="{9D8B030D-6E8A-4147-A177-3AD203B41FA5}">
                      <a16:colId xmlns:a16="http://schemas.microsoft.com/office/drawing/2014/main" val="2653570142"/>
                    </a:ext>
                  </a:extLst>
                </a:gridCol>
                <a:gridCol w="246888">
                  <a:extLst>
                    <a:ext uri="{9D8B030D-6E8A-4147-A177-3AD203B41FA5}">
                      <a16:colId xmlns:a16="http://schemas.microsoft.com/office/drawing/2014/main" val="3667727060"/>
                    </a:ext>
                  </a:extLst>
                </a:gridCol>
                <a:gridCol w="246888">
                  <a:extLst>
                    <a:ext uri="{9D8B030D-6E8A-4147-A177-3AD203B41FA5}">
                      <a16:colId xmlns:a16="http://schemas.microsoft.com/office/drawing/2014/main" val="3359365217"/>
                    </a:ext>
                  </a:extLst>
                </a:gridCol>
                <a:gridCol w="246888">
                  <a:extLst>
                    <a:ext uri="{9D8B030D-6E8A-4147-A177-3AD203B41FA5}">
                      <a16:colId xmlns:a16="http://schemas.microsoft.com/office/drawing/2014/main" val="1242483297"/>
                    </a:ext>
                  </a:extLst>
                </a:gridCol>
                <a:gridCol w="246888">
                  <a:extLst>
                    <a:ext uri="{9D8B030D-6E8A-4147-A177-3AD203B41FA5}">
                      <a16:colId xmlns:a16="http://schemas.microsoft.com/office/drawing/2014/main" val="3705854635"/>
                    </a:ext>
                  </a:extLst>
                </a:gridCol>
                <a:gridCol w="246888">
                  <a:extLst>
                    <a:ext uri="{9D8B030D-6E8A-4147-A177-3AD203B41FA5}">
                      <a16:colId xmlns:a16="http://schemas.microsoft.com/office/drawing/2014/main" val="2990164271"/>
                    </a:ext>
                  </a:extLst>
                </a:gridCol>
                <a:gridCol w="246888">
                  <a:extLst>
                    <a:ext uri="{9D8B030D-6E8A-4147-A177-3AD203B41FA5}">
                      <a16:colId xmlns:a16="http://schemas.microsoft.com/office/drawing/2014/main" val="2015602778"/>
                    </a:ext>
                  </a:extLst>
                </a:gridCol>
                <a:gridCol w="246888">
                  <a:extLst>
                    <a:ext uri="{9D8B030D-6E8A-4147-A177-3AD203B41FA5}">
                      <a16:colId xmlns:a16="http://schemas.microsoft.com/office/drawing/2014/main" val="374299031"/>
                    </a:ext>
                  </a:extLst>
                </a:gridCol>
                <a:gridCol w="246888">
                  <a:extLst>
                    <a:ext uri="{9D8B030D-6E8A-4147-A177-3AD203B41FA5}">
                      <a16:colId xmlns:a16="http://schemas.microsoft.com/office/drawing/2014/main" val="287293494"/>
                    </a:ext>
                  </a:extLst>
                </a:gridCol>
                <a:gridCol w="246888">
                  <a:extLst>
                    <a:ext uri="{9D8B030D-6E8A-4147-A177-3AD203B41FA5}">
                      <a16:colId xmlns:a16="http://schemas.microsoft.com/office/drawing/2014/main" val="754785132"/>
                    </a:ext>
                  </a:extLst>
                </a:gridCol>
                <a:gridCol w="246888">
                  <a:extLst>
                    <a:ext uri="{9D8B030D-6E8A-4147-A177-3AD203B41FA5}">
                      <a16:colId xmlns:a16="http://schemas.microsoft.com/office/drawing/2014/main" val="1528077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372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- 2023-02-09 13:24:57</a:t>
                      </a:r>
                      <a:r>
                        <a:rPr kumimoji="0" lang="en-US" sz="1000" b="0" i="0" u="none" strike="noStrike" kern="1200" cap="none" spc="0" normalizeH="0" baseline="0" noProof="0">
                          <a:ln>
                            <a:noFill/>
                          </a:ln>
                          <a:solidFill>
                            <a:prstClr val="black"/>
                          </a:solidFill>
                          <a:effectLst/>
                          <a:uLnTx/>
                          <a:uFillTx/>
                          <a:latin typeface="Calibri"/>
                          <a:ea typeface="+mn-ea"/>
                          <a:cs typeface="+mn-cs"/>
                        </a:rPr>
                        <a:t>
 Prijave za GROHE X Summit so odprte!
Od 7. do 9. marca raziskujemo najbolj pereča in pomembna vprašanja, povezana z letošnjo temo: Skrb za vodo.
Pripravljamo oder za živahne debate, navdihujoče mojstrske tečaje in bliskovit krog majhnih začetnikov za spremembo na bolje – vse je na voljo brezplačno, samo pridružite se nam na naši platformi za digitalno izkušnjo GROHE X.
Registriraj se zdaj! https://fal.cn/3vKb0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https://quintly-image-storage.s3.amazonaws.com/8a2bdcd8a0cfc5673130fc28340f5530/50e0d20d2cf37f054491044ce22c50d7.jpg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03/11/2023 13:18:20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828877"/>
                  </a:ext>
                </a:extLst>
              </a:tr>
            </a:tbl>
          </a:graphicData>
        </a:graphic>
      </p:graphicFrame>
      <p:sp>
        <p:nvSpPr>
          <p:cNvPr id="4" name="Text Placeholder 3">
            <a:extLst>
              <a:ext uri="{FF2B5EF4-FFF2-40B4-BE49-F238E27FC236}">
                <a16:creationId xmlns:a16="http://schemas.microsoft.com/office/drawing/2014/main" id="{7531A38C-0A8A-4BC8-A891-90C61F0CDF5F}"/>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013297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6BE71-74D6-4792-A6AE-77675422C5E0}"/>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8CC94298-6330-4279-AA77-80B5996236FF}"/>
              </a:ext>
            </a:extLst>
          </p:cNvPr>
          <p:cNvGraphicFramePr>
            <a:graphicFrameLocks noGrp="1"/>
          </p:cNvGraphicFramePr>
          <p:nvPr>
            <p:ph type="tbl" sz="quarter" idx="13"/>
            <p:extLst>
              <p:ext uri="{D42A27DB-BD31-4B8C-83A1-F6EECF244321}">
                <p14:modId xmlns:p14="http://schemas.microsoft.com/office/powerpoint/2010/main" val="43849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84043091"/>
                    </a:ext>
                  </a:extLst>
                </a:gridCol>
                <a:gridCol w="1152144">
                  <a:extLst>
                    <a:ext uri="{9D8B030D-6E8A-4147-A177-3AD203B41FA5}">
                      <a16:colId xmlns:a16="http://schemas.microsoft.com/office/drawing/2014/main" val="3695012856"/>
                    </a:ext>
                  </a:extLst>
                </a:gridCol>
                <a:gridCol w="740664">
                  <a:extLst>
                    <a:ext uri="{9D8B030D-6E8A-4147-A177-3AD203B41FA5}">
                      <a16:colId xmlns:a16="http://schemas.microsoft.com/office/drawing/2014/main" val="185013306"/>
                    </a:ext>
                  </a:extLst>
                </a:gridCol>
                <a:gridCol w="411480">
                  <a:extLst>
                    <a:ext uri="{9D8B030D-6E8A-4147-A177-3AD203B41FA5}">
                      <a16:colId xmlns:a16="http://schemas.microsoft.com/office/drawing/2014/main" val="3338470291"/>
                    </a:ext>
                  </a:extLst>
                </a:gridCol>
                <a:gridCol w="246888">
                  <a:extLst>
                    <a:ext uri="{9D8B030D-6E8A-4147-A177-3AD203B41FA5}">
                      <a16:colId xmlns:a16="http://schemas.microsoft.com/office/drawing/2014/main" val="3399528897"/>
                    </a:ext>
                  </a:extLst>
                </a:gridCol>
                <a:gridCol w="246888">
                  <a:extLst>
                    <a:ext uri="{9D8B030D-6E8A-4147-A177-3AD203B41FA5}">
                      <a16:colId xmlns:a16="http://schemas.microsoft.com/office/drawing/2014/main" val="1664227443"/>
                    </a:ext>
                  </a:extLst>
                </a:gridCol>
                <a:gridCol w="246888">
                  <a:extLst>
                    <a:ext uri="{9D8B030D-6E8A-4147-A177-3AD203B41FA5}">
                      <a16:colId xmlns:a16="http://schemas.microsoft.com/office/drawing/2014/main" val="988060055"/>
                    </a:ext>
                  </a:extLst>
                </a:gridCol>
                <a:gridCol w="246888">
                  <a:extLst>
                    <a:ext uri="{9D8B030D-6E8A-4147-A177-3AD203B41FA5}">
                      <a16:colId xmlns:a16="http://schemas.microsoft.com/office/drawing/2014/main" val="3610397040"/>
                    </a:ext>
                  </a:extLst>
                </a:gridCol>
                <a:gridCol w="246888">
                  <a:extLst>
                    <a:ext uri="{9D8B030D-6E8A-4147-A177-3AD203B41FA5}">
                      <a16:colId xmlns:a16="http://schemas.microsoft.com/office/drawing/2014/main" val="2335198396"/>
                    </a:ext>
                  </a:extLst>
                </a:gridCol>
                <a:gridCol w="246888">
                  <a:extLst>
                    <a:ext uri="{9D8B030D-6E8A-4147-A177-3AD203B41FA5}">
                      <a16:colId xmlns:a16="http://schemas.microsoft.com/office/drawing/2014/main" val="3812993319"/>
                    </a:ext>
                  </a:extLst>
                </a:gridCol>
                <a:gridCol w="246888">
                  <a:extLst>
                    <a:ext uri="{9D8B030D-6E8A-4147-A177-3AD203B41FA5}">
                      <a16:colId xmlns:a16="http://schemas.microsoft.com/office/drawing/2014/main" val="3795489523"/>
                    </a:ext>
                  </a:extLst>
                </a:gridCol>
                <a:gridCol w="246888">
                  <a:extLst>
                    <a:ext uri="{9D8B030D-6E8A-4147-A177-3AD203B41FA5}">
                      <a16:colId xmlns:a16="http://schemas.microsoft.com/office/drawing/2014/main" val="360893156"/>
                    </a:ext>
                  </a:extLst>
                </a:gridCol>
                <a:gridCol w="246888">
                  <a:extLst>
                    <a:ext uri="{9D8B030D-6E8A-4147-A177-3AD203B41FA5}">
                      <a16:colId xmlns:a16="http://schemas.microsoft.com/office/drawing/2014/main" val="3406819156"/>
                    </a:ext>
                  </a:extLst>
                </a:gridCol>
                <a:gridCol w="246888">
                  <a:extLst>
                    <a:ext uri="{9D8B030D-6E8A-4147-A177-3AD203B41FA5}">
                      <a16:colId xmlns:a16="http://schemas.microsoft.com/office/drawing/2014/main" val="921047532"/>
                    </a:ext>
                  </a:extLst>
                </a:gridCol>
                <a:gridCol w="246888">
                  <a:extLst>
                    <a:ext uri="{9D8B030D-6E8A-4147-A177-3AD203B41FA5}">
                      <a16:colId xmlns:a16="http://schemas.microsoft.com/office/drawing/2014/main" val="2985461161"/>
                    </a:ext>
                  </a:extLst>
                </a:gridCol>
                <a:gridCol w="246888">
                  <a:extLst>
                    <a:ext uri="{9D8B030D-6E8A-4147-A177-3AD203B41FA5}">
                      <a16:colId xmlns:a16="http://schemas.microsoft.com/office/drawing/2014/main" val="427423903"/>
                    </a:ext>
                  </a:extLst>
                </a:gridCol>
                <a:gridCol w="246888">
                  <a:extLst>
                    <a:ext uri="{9D8B030D-6E8A-4147-A177-3AD203B41FA5}">
                      <a16:colId xmlns:a16="http://schemas.microsoft.com/office/drawing/2014/main" val="4238514539"/>
                    </a:ext>
                  </a:extLst>
                </a:gridCol>
                <a:gridCol w="246888">
                  <a:extLst>
                    <a:ext uri="{9D8B030D-6E8A-4147-A177-3AD203B41FA5}">
                      <a16:colId xmlns:a16="http://schemas.microsoft.com/office/drawing/2014/main" val="199563262"/>
                    </a:ext>
                  </a:extLst>
                </a:gridCol>
                <a:gridCol w="246888">
                  <a:extLst>
                    <a:ext uri="{9D8B030D-6E8A-4147-A177-3AD203B41FA5}">
                      <a16:colId xmlns:a16="http://schemas.microsoft.com/office/drawing/2014/main" val="3741847664"/>
                    </a:ext>
                  </a:extLst>
                </a:gridCol>
                <a:gridCol w="246888">
                  <a:extLst>
                    <a:ext uri="{9D8B030D-6E8A-4147-A177-3AD203B41FA5}">
                      <a16:colId xmlns:a16="http://schemas.microsoft.com/office/drawing/2014/main" val="360380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758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- 2023-03-03 17:24:43</a:t>
                      </a:r>
                      <a:r>
                        <a:rPr kumimoji="0" lang="en-US" sz="1000" b="0" i="0" u="none" strike="noStrike" kern="1200" cap="none" spc="0" normalizeH="0" baseline="0" noProof="0">
                          <a:ln>
                            <a:noFill/>
                          </a:ln>
                          <a:solidFill>
                            <a:prstClr val="black"/>
                          </a:solidFill>
                          <a:effectLst/>
                          <a:uLnTx/>
                          <a:uFillTx/>
                          <a:latin typeface="Calibri"/>
                          <a:ea typeface="+mn-ea"/>
                          <a:cs typeface="+mn-cs"/>
                        </a:rPr>
                        <a:t>
 Prijave za spletno srečanje GROHE X Summit se kmalu zaključijo. Ne zamudite tega brezplačnega digitalnega dogodka! Od 7. do 9. marca vabljeni, da spoznate poglede vodilnih svetovnih strokovnjakov. Pripravite se na navdihujoče pogovore, živahne okrogle mize in obilico vsebine za tuhtanje. :)
Registriraj se zdaj! https://fal.cn/3wixX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https://quintly-image-storage.s3.amazonaws.com/8a2bdcd8a0cfc5673130fc28340f5530/88ffe63eca8333944fccc6d914e5ed7d.jpg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89123637"/>
                  </a:ext>
                </a:extLst>
              </a:tr>
            </a:tbl>
          </a:graphicData>
        </a:graphic>
      </p:graphicFrame>
      <p:sp>
        <p:nvSpPr>
          <p:cNvPr id="4" name="Text Placeholder 3">
            <a:extLst>
              <a:ext uri="{FF2B5EF4-FFF2-40B4-BE49-F238E27FC236}">
                <a16:creationId xmlns:a16="http://schemas.microsoft.com/office/drawing/2014/main" id="{E3E809B7-2996-48AE-9ACD-75747930851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247255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CBDE-BD40-4A6A-9ED6-9C24556F8870}"/>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78BCE742-23E2-4370-959D-36DC1975B3D5}"/>
              </a:ext>
            </a:extLst>
          </p:cNvPr>
          <p:cNvGraphicFramePr>
            <a:graphicFrameLocks noGrp="1"/>
          </p:cNvGraphicFramePr>
          <p:nvPr>
            <p:ph type="tbl" sz="quarter" idx="13"/>
            <p:extLst>
              <p:ext uri="{D42A27DB-BD31-4B8C-83A1-F6EECF244321}">
                <p14:modId xmlns:p14="http://schemas.microsoft.com/office/powerpoint/2010/main" val="305463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08945207"/>
                    </a:ext>
                  </a:extLst>
                </a:gridCol>
                <a:gridCol w="1152144">
                  <a:extLst>
                    <a:ext uri="{9D8B030D-6E8A-4147-A177-3AD203B41FA5}">
                      <a16:colId xmlns:a16="http://schemas.microsoft.com/office/drawing/2014/main" val="144604369"/>
                    </a:ext>
                  </a:extLst>
                </a:gridCol>
                <a:gridCol w="740664">
                  <a:extLst>
                    <a:ext uri="{9D8B030D-6E8A-4147-A177-3AD203B41FA5}">
                      <a16:colId xmlns:a16="http://schemas.microsoft.com/office/drawing/2014/main" val="603318088"/>
                    </a:ext>
                  </a:extLst>
                </a:gridCol>
                <a:gridCol w="411480">
                  <a:extLst>
                    <a:ext uri="{9D8B030D-6E8A-4147-A177-3AD203B41FA5}">
                      <a16:colId xmlns:a16="http://schemas.microsoft.com/office/drawing/2014/main" val="3092392167"/>
                    </a:ext>
                  </a:extLst>
                </a:gridCol>
                <a:gridCol w="246888">
                  <a:extLst>
                    <a:ext uri="{9D8B030D-6E8A-4147-A177-3AD203B41FA5}">
                      <a16:colId xmlns:a16="http://schemas.microsoft.com/office/drawing/2014/main" val="3066723748"/>
                    </a:ext>
                  </a:extLst>
                </a:gridCol>
                <a:gridCol w="246888">
                  <a:extLst>
                    <a:ext uri="{9D8B030D-6E8A-4147-A177-3AD203B41FA5}">
                      <a16:colId xmlns:a16="http://schemas.microsoft.com/office/drawing/2014/main" val="1102929747"/>
                    </a:ext>
                  </a:extLst>
                </a:gridCol>
                <a:gridCol w="246888">
                  <a:extLst>
                    <a:ext uri="{9D8B030D-6E8A-4147-A177-3AD203B41FA5}">
                      <a16:colId xmlns:a16="http://schemas.microsoft.com/office/drawing/2014/main" val="1293217867"/>
                    </a:ext>
                  </a:extLst>
                </a:gridCol>
                <a:gridCol w="246888">
                  <a:extLst>
                    <a:ext uri="{9D8B030D-6E8A-4147-A177-3AD203B41FA5}">
                      <a16:colId xmlns:a16="http://schemas.microsoft.com/office/drawing/2014/main" val="3363272879"/>
                    </a:ext>
                  </a:extLst>
                </a:gridCol>
                <a:gridCol w="246888">
                  <a:extLst>
                    <a:ext uri="{9D8B030D-6E8A-4147-A177-3AD203B41FA5}">
                      <a16:colId xmlns:a16="http://schemas.microsoft.com/office/drawing/2014/main" val="1285740550"/>
                    </a:ext>
                  </a:extLst>
                </a:gridCol>
                <a:gridCol w="246888">
                  <a:extLst>
                    <a:ext uri="{9D8B030D-6E8A-4147-A177-3AD203B41FA5}">
                      <a16:colId xmlns:a16="http://schemas.microsoft.com/office/drawing/2014/main" val="264036501"/>
                    </a:ext>
                  </a:extLst>
                </a:gridCol>
                <a:gridCol w="246888">
                  <a:extLst>
                    <a:ext uri="{9D8B030D-6E8A-4147-A177-3AD203B41FA5}">
                      <a16:colId xmlns:a16="http://schemas.microsoft.com/office/drawing/2014/main" val="1841680517"/>
                    </a:ext>
                  </a:extLst>
                </a:gridCol>
                <a:gridCol w="246888">
                  <a:extLst>
                    <a:ext uri="{9D8B030D-6E8A-4147-A177-3AD203B41FA5}">
                      <a16:colId xmlns:a16="http://schemas.microsoft.com/office/drawing/2014/main" val="2190680509"/>
                    </a:ext>
                  </a:extLst>
                </a:gridCol>
                <a:gridCol w="246888">
                  <a:extLst>
                    <a:ext uri="{9D8B030D-6E8A-4147-A177-3AD203B41FA5}">
                      <a16:colId xmlns:a16="http://schemas.microsoft.com/office/drawing/2014/main" val="2743254877"/>
                    </a:ext>
                  </a:extLst>
                </a:gridCol>
                <a:gridCol w="246888">
                  <a:extLst>
                    <a:ext uri="{9D8B030D-6E8A-4147-A177-3AD203B41FA5}">
                      <a16:colId xmlns:a16="http://schemas.microsoft.com/office/drawing/2014/main" val="3308056591"/>
                    </a:ext>
                  </a:extLst>
                </a:gridCol>
                <a:gridCol w="246888">
                  <a:extLst>
                    <a:ext uri="{9D8B030D-6E8A-4147-A177-3AD203B41FA5}">
                      <a16:colId xmlns:a16="http://schemas.microsoft.com/office/drawing/2014/main" val="298426480"/>
                    </a:ext>
                  </a:extLst>
                </a:gridCol>
                <a:gridCol w="246888">
                  <a:extLst>
                    <a:ext uri="{9D8B030D-6E8A-4147-A177-3AD203B41FA5}">
                      <a16:colId xmlns:a16="http://schemas.microsoft.com/office/drawing/2014/main" val="3099732755"/>
                    </a:ext>
                  </a:extLst>
                </a:gridCol>
                <a:gridCol w="246888">
                  <a:extLst>
                    <a:ext uri="{9D8B030D-6E8A-4147-A177-3AD203B41FA5}">
                      <a16:colId xmlns:a16="http://schemas.microsoft.com/office/drawing/2014/main" val="1043506779"/>
                    </a:ext>
                  </a:extLst>
                </a:gridCol>
                <a:gridCol w="246888">
                  <a:extLst>
                    <a:ext uri="{9D8B030D-6E8A-4147-A177-3AD203B41FA5}">
                      <a16:colId xmlns:a16="http://schemas.microsoft.com/office/drawing/2014/main" val="506383988"/>
                    </a:ext>
                  </a:extLst>
                </a:gridCol>
                <a:gridCol w="246888">
                  <a:extLst>
                    <a:ext uri="{9D8B030D-6E8A-4147-A177-3AD203B41FA5}">
                      <a16:colId xmlns:a16="http://schemas.microsoft.com/office/drawing/2014/main" val="2989244386"/>
                    </a:ext>
                  </a:extLst>
                </a:gridCol>
                <a:gridCol w="246888">
                  <a:extLst>
                    <a:ext uri="{9D8B030D-6E8A-4147-A177-3AD203B41FA5}">
                      <a16:colId xmlns:a16="http://schemas.microsoft.com/office/drawing/2014/main" val="1537818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7623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- 2023-03-05 11:11:39</a:t>
                      </a:r>
                      <a:r>
                        <a:rPr kumimoji="0" lang="en-US" sz="1000" b="0" i="0" u="none" strike="noStrike" kern="1200" cap="none" spc="0" normalizeH="0" baseline="0" noProof="0">
                          <a:ln>
                            <a:noFill/>
                          </a:ln>
                          <a:solidFill>
                            <a:prstClr val="black"/>
                          </a:solidFill>
                          <a:effectLst/>
                          <a:uLnTx/>
                          <a:uFillTx/>
                          <a:latin typeface="Calibri"/>
                          <a:ea typeface="+mn-ea"/>
                          <a:cs typeface="+mn-cs"/>
                        </a:rPr>
                        <a:t>
 Zadnja priložnost za prijavo na GROHE X Summit. Prijave se kmalu zaključijo! 
Med 7. in 9. marcem nas čakajo trije dnevi polni debat, razprav in dinamičnih vsebin na našo temo: Skrb za vodo. 
Vsak dan se bomo osredotočili na temo, ki je ključnega pomena za A&amp;D in sanitarno industrijo – urbanizacija, trajnost ter zdravje in dobro počutje; z vseh možnih zornih kotov.
Registrirajte se zdaj! https://fal.cn/3wkiH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https://quintly-image-storage.s3.amazonaws.com/8a2bdcd8a0cfc5673130fc28340f5530/12c0ba7c1f3b59582a71272db9dd62e7.jpg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932837302"/>
                  </a:ext>
                </a:extLst>
              </a:tr>
            </a:tbl>
          </a:graphicData>
        </a:graphic>
      </p:graphicFrame>
      <p:sp>
        <p:nvSpPr>
          <p:cNvPr id="4" name="Text Placeholder 3">
            <a:extLst>
              <a:ext uri="{FF2B5EF4-FFF2-40B4-BE49-F238E27FC236}">
                <a16:creationId xmlns:a16="http://schemas.microsoft.com/office/drawing/2014/main" id="{E681A763-8E77-488D-9A49-DA047AE68AD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066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4343-488A-40EB-9826-4A55C0685DA4}"/>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C2B66E6F-5D6D-4E9B-8220-570B4C56565A}"/>
              </a:ext>
            </a:extLst>
          </p:cNvPr>
          <p:cNvGraphicFramePr>
            <a:graphicFrameLocks noGrp="1"/>
          </p:cNvGraphicFramePr>
          <p:nvPr>
            <p:ph type="tbl" sz="quarter" idx="13"/>
            <p:extLst>
              <p:ext uri="{D42A27DB-BD31-4B8C-83A1-F6EECF244321}">
                <p14:modId xmlns:p14="http://schemas.microsoft.com/office/powerpoint/2010/main" val="309862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17198872"/>
                    </a:ext>
                  </a:extLst>
                </a:gridCol>
                <a:gridCol w="1152144">
                  <a:extLst>
                    <a:ext uri="{9D8B030D-6E8A-4147-A177-3AD203B41FA5}">
                      <a16:colId xmlns:a16="http://schemas.microsoft.com/office/drawing/2014/main" val="2055104384"/>
                    </a:ext>
                  </a:extLst>
                </a:gridCol>
                <a:gridCol w="740664">
                  <a:extLst>
                    <a:ext uri="{9D8B030D-6E8A-4147-A177-3AD203B41FA5}">
                      <a16:colId xmlns:a16="http://schemas.microsoft.com/office/drawing/2014/main" val="2106893896"/>
                    </a:ext>
                  </a:extLst>
                </a:gridCol>
                <a:gridCol w="411480">
                  <a:extLst>
                    <a:ext uri="{9D8B030D-6E8A-4147-A177-3AD203B41FA5}">
                      <a16:colId xmlns:a16="http://schemas.microsoft.com/office/drawing/2014/main" val="3781920253"/>
                    </a:ext>
                  </a:extLst>
                </a:gridCol>
                <a:gridCol w="246888">
                  <a:extLst>
                    <a:ext uri="{9D8B030D-6E8A-4147-A177-3AD203B41FA5}">
                      <a16:colId xmlns:a16="http://schemas.microsoft.com/office/drawing/2014/main" val="3216554859"/>
                    </a:ext>
                  </a:extLst>
                </a:gridCol>
                <a:gridCol w="246888">
                  <a:extLst>
                    <a:ext uri="{9D8B030D-6E8A-4147-A177-3AD203B41FA5}">
                      <a16:colId xmlns:a16="http://schemas.microsoft.com/office/drawing/2014/main" val="2233463756"/>
                    </a:ext>
                  </a:extLst>
                </a:gridCol>
                <a:gridCol w="246888">
                  <a:extLst>
                    <a:ext uri="{9D8B030D-6E8A-4147-A177-3AD203B41FA5}">
                      <a16:colId xmlns:a16="http://schemas.microsoft.com/office/drawing/2014/main" val="965390617"/>
                    </a:ext>
                  </a:extLst>
                </a:gridCol>
                <a:gridCol w="246888">
                  <a:extLst>
                    <a:ext uri="{9D8B030D-6E8A-4147-A177-3AD203B41FA5}">
                      <a16:colId xmlns:a16="http://schemas.microsoft.com/office/drawing/2014/main" val="1947616948"/>
                    </a:ext>
                  </a:extLst>
                </a:gridCol>
                <a:gridCol w="246888">
                  <a:extLst>
                    <a:ext uri="{9D8B030D-6E8A-4147-A177-3AD203B41FA5}">
                      <a16:colId xmlns:a16="http://schemas.microsoft.com/office/drawing/2014/main" val="431848728"/>
                    </a:ext>
                  </a:extLst>
                </a:gridCol>
                <a:gridCol w="246888">
                  <a:extLst>
                    <a:ext uri="{9D8B030D-6E8A-4147-A177-3AD203B41FA5}">
                      <a16:colId xmlns:a16="http://schemas.microsoft.com/office/drawing/2014/main" val="385710400"/>
                    </a:ext>
                  </a:extLst>
                </a:gridCol>
                <a:gridCol w="246888">
                  <a:extLst>
                    <a:ext uri="{9D8B030D-6E8A-4147-A177-3AD203B41FA5}">
                      <a16:colId xmlns:a16="http://schemas.microsoft.com/office/drawing/2014/main" val="3727781384"/>
                    </a:ext>
                  </a:extLst>
                </a:gridCol>
                <a:gridCol w="246888">
                  <a:extLst>
                    <a:ext uri="{9D8B030D-6E8A-4147-A177-3AD203B41FA5}">
                      <a16:colId xmlns:a16="http://schemas.microsoft.com/office/drawing/2014/main" val="1682064404"/>
                    </a:ext>
                  </a:extLst>
                </a:gridCol>
                <a:gridCol w="246888">
                  <a:extLst>
                    <a:ext uri="{9D8B030D-6E8A-4147-A177-3AD203B41FA5}">
                      <a16:colId xmlns:a16="http://schemas.microsoft.com/office/drawing/2014/main" val="1032879709"/>
                    </a:ext>
                  </a:extLst>
                </a:gridCol>
                <a:gridCol w="246888">
                  <a:extLst>
                    <a:ext uri="{9D8B030D-6E8A-4147-A177-3AD203B41FA5}">
                      <a16:colId xmlns:a16="http://schemas.microsoft.com/office/drawing/2014/main" val="709476843"/>
                    </a:ext>
                  </a:extLst>
                </a:gridCol>
                <a:gridCol w="246888">
                  <a:extLst>
                    <a:ext uri="{9D8B030D-6E8A-4147-A177-3AD203B41FA5}">
                      <a16:colId xmlns:a16="http://schemas.microsoft.com/office/drawing/2014/main" val="887513729"/>
                    </a:ext>
                  </a:extLst>
                </a:gridCol>
                <a:gridCol w="246888">
                  <a:extLst>
                    <a:ext uri="{9D8B030D-6E8A-4147-A177-3AD203B41FA5}">
                      <a16:colId xmlns:a16="http://schemas.microsoft.com/office/drawing/2014/main" val="646201369"/>
                    </a:ext>
                  </a:extLst>
                </a:gridCol>
                <a:gridCol w="246888">
                  <a:extLst>
                    <a:ext uri="{9D8B030D-6E8A-4147-A177-3AD203B41FA5}">
                      <a16:colId xmlns:a16="http://schemas.microsoft.com/office/drawing/2014/main" val="1824260205"/>
                    </a:ext>
                  </a:extLst>
                </a:gridCol>
                <a:gridCol w="246888">
                  <a:extLst>
                    <a:ext uri="{9D8B030D-6E8A-4147-A177-3AD203B41FA5}">
                      <a16:colId xmlns:a16="http://schemas.microsoft.com/office/drawing/2014/main" val="3961357483"/>
                    </a:ext>
                  </a:extLst>
                </a:gridCol>
                <a:gridCol w="246888">
                  <a:extLst>
                    <a:ext uri="{9D8B030D-6E8A-4147-A177-3AD203B41FA5}">
                      <a16:colId xmlns:a16="http://schemas.microsoft.com/office/drawing/2014/main" val="2563557624"/>
                    </a:ext>
                  </a:extLst>
                </a:gridCol>
                <a:gridCol w="246888">
                  <a:extLst>
                    <a:ext uri="{9D8B030D-6E8A-4147-A177-3AD203B41FA5}">
                      <a16:colId xmlns:a16="http://schemas.microsoft.com/office/drawing/2014/main" val="95298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352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Ukraine UA - 2023-02-28 07:01:12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З 7 по 9 березня 2023 року на платформі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відбудеться віртуальний саміт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на тему "Турбота про воду". Кожен день саміту присвячений одному з надзвичайно важливих трендів індустрії – урбанізації, екологічному розвитку та здоров'ю і благополуччю.
Теми для обговорення: Що робить певне місце домом? Як ми будемо жити з водою та використовувати її в майбутньому? Як вода може допомогти оздоровити населення, яке перебуває у стресовому стані?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https://www.grohe-x.com/en/registration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саміт (для зареєстрованих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Реєструйтесь зараз, щоб забронювати місце на цьогорічному саміті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та дізнатись із перших вуст про те, яка участь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у вирішенні світової проблеми водопостачання.</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https://quintly-image-storage.s3.amazonaws.com/7f9ed9873636a8adb5ce6d545d5a3c6f/26cf2137da2cab02291d1305815d23bb.jpg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10100978"/>
                  </a:ext>
                </a:extLst>
              </a:tr>
            </a:tbl>
          </a:graphicData>
        </a:graphic>
      </p:graphicFrame>
      <p:sp>
        <p:nvSpPr>
          <p:cNvPr id="4" name="Text Placeholder 3">
            <a:extLst>
              <a:ext uri="{FF2B5EF4-FFF2-40B4-BE49-F238E27FC236}">
                <a16:creationId xmlns:a16="http://schemas.microsoft.com/office/drawing/2014/main" id="{DB4CE989-F600-4B6B-A69E-0EF077A3436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9086906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516B-BE5F-4701-827B-041E986646E0}"/>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4B18EF4F-9D76-45C9-8C86-53F04C5E64B3}"/>
              </a:ext>
            </a:extLst>
          </p:cNvPr>
          <p:cNvGraphicFramePr>
            <a:graphicFrameLocks noGrp="1"/>
          </p:cNvGraphicFramePr>
          <p:nvPr>
            <p:ph type="tbl" sz="quarter" idx="13"/>
            <p:extLst>
              <p:ext uri="{D42A27DB-BD31-4B8C-83A1-F6EECF244321}">
                <p14:modId xmlns:p14="http://schemas.microsoft.com/office/powerpoint/2010/main" val="123125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96823513"/>
                    </a:ext>
                  </a:extLst>
                </a:gridCol>
                <a:gridCol w="1152144">
                  <a:extLst>
                    <a:ext uri="{9D8B030D-6E8A-4147-A177-3AD203B41FA5}">
                      <a16:colId xmlns:a16="http://schemas.microsoft.com/office/drawing/2014/main" val="3357634997"/>
                    </a:ext>
                  </a:extLst>
                </a:gridCol>
                <a:gridCol w="740664">
                  <a:extLst>
                    <a:ext uri="{9D8B030D-6E8A-4147-A177-3AD203B41FA5}">
                      <a16:colId xmlns:a16="http://schemas.microsoft.com/office/drawing/2014/main" val="548628196"/>
                    </a:ext>
                  </a:extLst>
                </a:gridCol>
                <a:gridCol w="411480">
                  <a:extLst>
                    <a:ext uri="{9D8B030D-6E8A-4147-A177-3AD203B41FA5}">
                      <a16:colId xmlns:a16="http://schemas.microsoft.com/office/drawing/2014/main" val="1867766394"/>
                    </a:ext>
                  </a:extLst>
                </a:gridCol>
                <a:gridCol w="246888">
                  <a:extLst>
                    <a:ext uri="{9D8B030D-6E8A-4147-A177-3AD203B41FA5}">
                      <a16:colId xmlns:a16="http://schemas.microsoft.com/office/drawing/2014/main" val="389023717"/>
                    </a:ext>
                  </a:extLst>
                </a:gridCol>
                <a:gridCol w="246888">
                  <a:extLst>
                    <a:ext uri="{9D8B030D-6E8A-4147-A177-3AD203B41FA5}">
                      <a16:colId xmlns:a16="http://schemas.microsoft.com/office/drawing/2014/main" val="1048106406"/>
                    </a:ext>
                  </a:extLst>
                </a:gridCol>
                <a:gridCol w="246888">
                  <a:extLst>
                    <a:ext uri="{9D8B030D-6E8A-4147-A177-3AD203B41FA5}">
                      <a16:colId xmlns:a16="http://schemas.microsoft.com/office/drawing/2014/main" val="182897538"/>
                    </a:ext>
                  </a:extLst>
                </a:gridCol>
                <a:gridCol w="246888">
                  <a:extLst>
                    <a:ext uri="{9D8B030D-6E8A-4147-A177-3AD203B41FA5}">
                      <a16:colId xmlns:a16="http://schemas.microsoft.com/office/drawing/2014/main" val="3237629625"/>
                    </a:ext>
                  </a:extLst>
                </a:gridCol>
                <a:gridCol w="246888">
                  <a:extLst>
                    <a:ext uri="{9D8B030D-6E8A-4147-A177-3AD203B41FA5}">
                      <a16:colId xmlns:a16="http://schemas.microsoft.com/office/drawing/2014/main" val="776924163"/>
                    </a:ext>
                  </a:extLst>
                </a:gridCol>
                <a:gridCol w="246888">
                  <a:extLst>
                    <a:ext uri="{9D8B030D-6E8A-4147-A177-3AD203B41FA5}">
                      <a16:colId xmlns:a16="http://schemas.microsoft.com/office/drawing/2014/main" val="1213764440"/>
                    </a:ext>
                  </a:extLst>
                </a:gridCol>
                <a:gridCol w="246888">
                  <a:extLst>
                    <a:ext uri="{9D8B030D-6E8A-4147-A177-3AD203B41FA5}">
                      <a16:colId xmlns:a16="http://schemas.microsoft.com/office/drawing/2014/main" val="162926711"/>
                    </a:ext>
                  </a:extLst>
                </a:gridCol>
                <a:gridCol w="246888">
                  <a:extLst>
                    <a:ext uri="{9D8B030D-6E8A-4147-A177-3AD203B41FA5}">
                      <a16:colId xmlns:a16="http://schemas.microsoft.com/office/drawing/2014/main" val="353845803"/>
                    </a:ext>
                  </a:extLst>
                </a:gridCol>
                <a:gridCol w="246888">
                  <a:extLst>
                    <a:ext uri="{9D8B030D-6E8A-4147-A177-3AD203B41FA5}">
                      <a16:colId xmlns:a16="http://schemas.microsoft.com/office/drawing/2014/main" val="3899795227"/>
                    </a:ext>
                  </a:extLst>
                </a:gridCol>
                <a:gridCol w="246888">
                  <a:extLst>
                    <a:ext uri="{9D8B030D-6E8A-4147-A177-3AD203B41FA5}">
                      <a16:colId xmlns:a16="http://schemas.microsoft.com/office/drawing/2014/main" val="3778129431"/>
                    </a:ext>
                  </a:extLst>
                </a:gridCol>
                <a:gridCol w="246888">
                  <a:extLst>
                    <a:ext uri="{9D8B030D-6E8A-4147-A177-3AD203B41FA5}">
                      <a16:colId xmlns:a16="http://schemas.microsoft.com/office/drawing/2014/main" val="1044713246"/>
                    </a:ext>
                  </a:extLst>
                </a:gridCol>
                <a:gridCol w="246888">
                  <a:extLst>
                    <a:ext uri="{9D8B030D-6E8A-4147-A177-3AD203B41FA5}">
                      <a16:colId xmlns:a16="http://schemas.microsoft.com/office/drawing/2014/main" val="2037271901"/>
                    </a:ext>
                  </a:extLst>
                </a:gridCol>
                <a:gridCol w="246888">
                  <a:extLst>
                    <a:ext uri="{9D8B030D-6E8A-4147-A177-3AD203B41FA5}">
                      <a16:colId xmlns:a16="http://schemas.microsoft.com/office/drawing/2014/main" val="567023056"/>
                    </a:ext>
                  </a:extLst>
                </a:gridCol>
                <a:gridCol w="246888">
                  <a:extLst>
                    <a:ext uri="{9D8B030D-6E8A-4147-A177-3AD203B41FA5}">
                      <a16:colId xmlns:a16="http://schemas.microsoft.com/office/drawing/2014/main" val="1886380444"/>
                    </a:ext>
                  </a:extLst>
                </a:gridCol>
                <a:gridCol w="246888">
                  <a:extLst>
                    <a:ext uri="{9D8B030D-6E8A-4147-A177-3AD203B41FA5}">
                      <a16:colId xmlns:a16="http://schemas.microsoft.com/office/drawing/2014/main" val="480415942"/>
                    </a:ext>
                  </a:extLst>
                </a:gridCol>
                <a:gridCol w="246888">
                  <a:extLst>
                    <a:ext uri="{9D8B030D-6E8A-4147-A177-3AD203B41FA5}">
                      <a16:colId xmlns:a16="http://schemas.microsoft.com/office/drawing/2014/main" val="364162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774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GROHE FR - 2023-02-28 18:33:27</a:t>
                      </a:r>
                      <a:r>
                        <a:rPr kumimoji="0" lang="fr-FR" sz="1000" b="0" i="0" u="none" strike="noStrike" kern="1200" cap="none" spc="0" normalizeH="0" baseline="0" noProof="0">
                          <a:ln>
                            <a:noFill/>
                          </a:ln>
                          <a:solidFill>
                            <a:prstClr val="black"/>
                          </a:solidFill>
                          <a:effectLst/>
                          <a:uLnTx/>
                          <a:uFillTx/>
                          <a:latin typeface="Calibri"/>
                          <a:ea typeface="+mn-ea"/>
                          <a:cs typeface="+mn-cs"/>
                        </a:rPr>
                        <a:t>
 A l’occasion du #SommetGROHEX2023, nous mettons en jeu un mitigeur filtrant GROHE Blue.
Pour participer :
1️⃣ Abonnez-vous à notre compte !
2️⃣ Inscrivez-vous au Sommet GROHE X 2023 en suivant le lien ! 👇
3️⃣  Participez à au moins une des conférences entre le 7 et le 9 mars !
Au programme, des conférences inspirantes de 30 minutes  :
7 mars 👉 Découvrez (avant tout le monde) à quoi ressemblera la maison du futur grâce aux projections de la futurologue Elina Hiltunen 🔮🏠
8 mars 👉  Voyagez grâce au récit passionnant des aventures polaires de Borge Ousland, explorateur téméraire ! 🗺
9 mars 👉 Le Dr. Beth Healey vous dévoile tous les secrets de l’eau pour votre santé physique et mentale ! Des conseils clés en main ! 💧
TAS le 10/03/2023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https://quintly-image-storage.s3.amazonaws.com/e02b693b953125e2749b18f461b2c94a/e5d891f5be7ee98d9be83c632a25b875.png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Made for your water /  Blue,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82391233"/>
                  </a:ext>
                </a:extLst>
              </a:tr>
            </a:tbl>
          </a:graphicData>
        </a:graphic>
      </p:graphicFrame>
      <p:sp>
        <p:nvSpPr>
          <p:cNvPr id="4" name="Text Placeholder 3">
            <a:extLst>
              <a:ext uri="{FF2B5EF4-FFF2-40B4-BE49-F238E27FC236}">
                <a16:creationId xmlns:a16="http://schemas.microsoft.com/office/drawing/2014/main" id="{15450773-61D6-40C3-9063-4F008E66DEE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0501037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A7CA-1051-47C7-BB29-2DADFD58CE42}"/>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91509DC4-38FA-4D36-B2CF-2DA83E5AA58E}"/>
              </a:ext>
            </a:extLst>
          </p:cNvPr>
          <p:cNvGraphicFramePr>
            <a:graphicFrameLocks noGrp="1"/>
          </p:cNvGraphicFramePr>
          <p:nvPr>
            <p:ph type="tbl" sz="quarter" idx="13"/>
            <p:extLst>
              <p:ext uri="{D42A27DB-BD31-4B8C-83A1-F6EECF244321}">
                <p14:modId xmlns:p14="http://schemas.microsoft.com/office/powerpoint/2010/main" val="148671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31610428"/>
                    </a:ext>
                  </a:extLst>
                </a:gridCol>
                <a:gridCol w="1152144">
                  <a:extLst>
                    <a:ext uri="{9D8B030D-6E8A-4147-A177-3AD203B41FA5}">
                      <a16:colId xmlns:a16="http://schemas.microsoft.com/office/drawing/2014/main" val="3757835341"/>
                    </a:ext>
                  </a:extLst>
                </a:gridCol>
                <a:gridCol w="740664">
                  <a:extLst>
                    <a:ext uri="{9D8B030D-6E8A-4147-A177-3AD203B41FA5}">
                      <a16:colId xmlns:a16="http://schemas.microsoft.com/office/drawing/2014/main" val="2151959548"/>
                    </a:ext>
                  </a:extLst>
                </a:gridCol>
                <a:gridCol w="411480">
                  <a:extLst>
                    <a:ext uri="{9D8B030D-6E8A-4147-A177-3AD203B41FA5}">
                      <a16:colId xmlns:a16="http://schemas.microsoft.com/office/drawing/2014/main" val="2462073007"/>
                    </a:ext>
                  </a:extLst>
                </a:gridCol>
                <a:gridCol w="246888">
                  <a:extLst>
                    <a:ext uri="{9D8B030D-6E8A-4147-A177-3AD203B41FA5}">
                      <a16:colId xmlns:a16="http://schemas.microsoft.com/office/drawing/2014/main" val="4054889764"/>
                    </a:ext>
                  </a:extLst>
                </a:gridCol>
                <a:gridCol w="246888">
                  <a:extLst>
                    <a:ext uri="{9D8B030D-6E8A-4147-A177-3AD203B41FA5}">
                      <a16:colId xmlns:a16="http://schemas.microsoft.com/office/drawing/2014/main" val="3898601738"/>
                    </a:ext>
                  </a:extLst>
                </a:gridCol>
                <a:gridCol w="246888">
                  <a:extLst>
                    <a:ext uri="{9D8B030D-6E8A-4147-A177-3AD203B41FA5}">
                      <a16:colId xmlns:a16="http://schemas.microsoft.com/office/drawing/2014/main" val="354498845"/>
                    </a:ext>
                  </a:extLst>
                </a:gridCol>
                <a:gridCol w="246888">
                  <a:extLst>
                    <a:ext uri="{9D8B030D-6E8A-4147-A177-3AD203B41FA5}">
                      <a16:colId xmlns:a16="http://schemas.microsoft.com/office/drawing/2014/main" val="2634546469"/>
                    </a:ext>
                  </a:extLst>
                </a:gridCol>
                <a:gridCol w="246888">
                  <a:extLst>
                    <a:ext uri="{9D8B030D-6E8A-4147-A177-3AD203B41FA5}">
                      <a16:colId xmlns:a16="http://schemas.microsoft.com/office/drawing/2014/main" val="320380615"/>
                    </a:ext>
                  </a:extLst>
                </a:gridCol>
                <a:gridCol w="246888">
                  <a:extLst>
                    <a:ext uri="{9D8B030D-6E8A-4147-A177-3AD203B41FA5}">
                      <a16:colId xmlns:a16="http://schemas.microsoft.com/office/drawing/2014/main" val="3995460078"/>
                    </a:ext>
                  </a:extLst>
                </a:gridCol>
                <a:gridCol w="246888">
                  <a:extLst>
                    <a:ext uri="{9D8B030D-6E8A-4147-A177-3AD203B41FA5}">
                      <a16:colId xmlns:a16="http://schemas.microsoft.com/office/drawing/2014/main" val="733183951"/>
                    </a:ext>
                  </a:extLst>
                </a:gridCol>
                <a:gridCol w="246888">
                  <a:extLst>
                    <a:ext uri="{9D8B030D-6E8A-4147-A177-3AD203B41FA5}">
                      <a16:colId xmlns:a16="http://schemas.microsoft.com/office/drawing/2014/main" val="2841308138"/>
                    </a:ext>
                  </a:extLst>
                </a:gridCol>
                <a:gridCol w="246888">
                  <a:extLst>
                    <a:ext uri="{9D8B030D-6E8A-4147-A177-3AD203B41FA5}">
                      <a16:colId xmlns:a16="http://schemas.microsoft.com/office/drawing/2014/main" val="852717373"/>
                    </a:ext>
                  </a:extLst>
                </a:gridCol>
                <a:gridCol w="246888">
                  <a:extLst>
                    <a:ext uri="{9D8B030D-6E8A-4147-A177-3AD203B41FA5}">
                      <a16:colId xmlns:a16="http://schemas.microsoft.com/office/drawing/2014/main" val="1497974400"/>
                    </a:ext>
                  </a:extLst>
                </a:gridCol>
                <a:gridCol w="246888">
                  <a:extLst>
                    <a:ext uri="{9D8B030D-6E8A-4147-A177-3AD203B41FA5}">
                      <a16:colId xmlns:a16="http://schemas.microsoft.com/office/drawing/2014/main" val="3360997045"/>
                    </a:ext>
                  </a:extLst>
                </a:gridCol>
                <a:gridCol w="246888">
                  <a:extLst>
                    <a:ext uri="{9D8B030D-6E8A-4147-A177-3AD203B41FA5}">
                      <a16:colId xmlns:a16="http://schemas.microsoft.com/office/drawing/2014/main" val="2730825690"/>
                    </a:ext>
                  </a:extLst>
                </a:gridCol>
                <a:gridCol w="246888">
                  <a:extLst>
                    <a:ext uri="{9D8B030D-6E8A-4147-A177-3AD203B41FA5}">
                      <a16:colId xmlns:a16="http://schemas.microsoft.com/office/drawing/2014/main" val="3052606574"/>
                    </a:ext>
                  </a:extLst>
                </a:gridCol>
                <a:gridCol w="246888">
                  <a:extLst>
                    <a:ext uri="{9D8B030D-6E8A-4147-A177-3AD203B41FA5}">
                      <a16:colId xmlns:a16="http://schemas.microsoft.com/office/drawing/2014/main" val="3052036103"/>
                    </a:ext>
                  </a:extLst>
                </a:gridCol>
                <a:gridCol w="246888">
                  <a:extLst>
                    <a:ext uri="{9D8B030D-6E8A-4147-A177-3AD203B41FA5}">
                      <a16:colId xmlns:a16="http://schemas.microsoft.com/office/drawing/2014/main" val="3891444084"/>
                    </a:ext>
                  </a:extLst>
                </a:gridCol>
                <a:gridCol w="246888">
                  <a:extLst>
                    <a:ext uri="{9D8B030D-6E8A-4147-A177-3AD203B41FA5}">
                      <a16:colId xmlns:a16="http://schemas.microsoft.com/office/drawing/2014/main" val="353329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6262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- 2023-02-06 16:58:21</a:t>
                      </a:r>
                      <a:r>
                        <a:rPr kumimoji="0" lang="en-US" sz="1000" b="0" i="0" u="none" strike="noStrike" kern="1200" cap="none" spc="0" normalizeH="0" baseline="0" noProof="0">
                          <a:ln>
                            <a:noFill/>
                          </a:ln>
                          <a:solidFill>
                            <a:prstClr val="black"/>
                          </a:solidFill>
                          <a:effectLst/>
                          <a:uLnTx/>
                          <a:uFillTx/>
                          <a:latin typeface="Calibri"/>
                          <a:ea typeface="+mn-ea"/>
                          <a:cs typeface="+mn-cs"/>
                        </a:rPr>
                        <a:t>
 Samo še X dni do odprtja prijav za GROHE X Summit 2023, ki bo potekal od 7. do 9. marca!
Pridružite se svetovnim strokovnjakom na naši platformi za digitalno izkušnjo GROHE X, poslušajte navdihujoče uvodne besede, razprave in se poglobite v letošnjo temo: Skrb za vodo.
Prijavite se na naše glasilo za vse, kar morate vedeti o GROHE X Summit.
Več o tem na:
https://fal.cn/3vEEu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https://quintly-image-storage.s3.amazonaws.com/8a2bdcd8a0cfc5673130fc28340f5530/5d9f9e01f83b3cb16082d6c17998e2e5.jpg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03/08/2023 13:25:09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24837178"/>
                  </a:ext>
                </a:extLst>
              </a:tr>
            </a:tbl>
          </a:graphicData>
        </a:graphic>
      </p:graphicFrame>
      <p:sp>
        <p:nvSpPr>
          <p:cNvPr id="4" name="Text Placeholder 3">
            <a:extLst>
              <a:ext uri="{FF2B5EF4-FFF2-40B4-BE49-F238E27FC236}">
                <a16:creationId xmlns:a16="http://schemas.microsoft.com/office/drawing/2014/main" id="{9A4A8E30-2EAC-4E8B-A328-A4F908CF896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015269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0D4D-C4D8-430D-939D-A659A8D746AB}"/>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175A60D5-3379-4024-9A32-BFBE48BCF271}"/>
              </a:ext>
            </a:extLst>
          </p:cNvPr>
          <p:cNvGraphicFramePr>
            <a:graphicFrameLocks noGrp="1"/>
          </p:cNvGraphicFramePr>
          <p:nvPr>
            <p:ph type="tbl" sz="quarter" idx="13"/>
            <p:extLst>
              <p:ext uri="{D42A27DB-BD31-4B8C-83A1-F6EECF244321}">
                <p14:modId xmlns:p14="http://schemas.microsoft.com/office/powerpoint/2010/main" val="236765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69974805"/>
                    </a:ext>
                  </a:extLst>
                </a:gridCol>
                <a:gridCol w="1152144">
                  <a:extLst>
                    <a:ext uri="{9D8B030D-6E8A-4147-A177-3AD203B41FA5}">
                      <a16:colId xmlns:a16="http://schemas.microsoft.com/office/drawing/2014/main" val="1450638086"/>
                    </a:ext>
                  </a:extLst>
                </a:gridCol>
                <a:gridCol w="740664">
                  <a:extLst>
                    <a:ext uri="{9D8B030D-6E8A-4147-A177-3AD203B41FA5}">
                      <a16:colId xmlns:a16="http://schemas.microsoft.com/office/drawing/2014/main" val="1747859771"/>
                    </a:ext>
                  </a:extLst>
                </a:gridCol>
                <a:gridCol w="411480">
                  <a:extLst>
                    <a:ext uri="{9D8B030D-6E8A-4147-A177-3AD203B41FA5}">
                      <a16:colId xmlns:a16="http://schemas.microsoft.com/office/drawing/2014/main" val="96727192"/>
                    </a:ext>
                  </a:extLst>
                </a:gridCol>
                <a:gridCol w="246888">
                  <a:extLst>
                    <a:ext uri="{9D8B030D-6E8A-4147-A177-3AD203B41FA5}">
                      <a16:colId xmlns:a16="http://schemas.microsoft.com/office/drawing/2014/main" val="2471938310"/>
                    </a:ext>
                  </a:extLst>
                </a:gridCol>
                <a:gridCol w="246888">
                  <a:extLst>
                    <a:ext uri="{9D8B030D-6E8A-4147-A177-3AD203B41FA5}">
                      <a16:colId xmlns:a16="http://schemas.microsoft.com/office/drawing/2014/main" val="2952825987"/>
                    </a:ext>
                  </a:extLst>
                </a:gridCol>
                <a:gridCol w="246888">
                  <a:extLst>
                    <a:ext uri="{9D8B030D-6E8A-4147-A177-3AD203B41FA5}">
                      <a16:colId xmlns:a16="http://schemas.microsoft.com/office/drawing/2014/main" val="3016346670"/>
                    </a:ext>
                  </a:extLst>
                </a:gridCol>
                <a:gridCol w="246888">
                  <a:extLst>
                    <a:ext uri="{9D8B030D-6E8A-4147-A177-3AD203B41FA5}">
                      <a16:colId xmlns:a16="http://schemas.microsoft.com/office/drawing/2014/main" val="2663271465"/>
                    </a:ext>
                  </a:extLst>
                </a:gridCol>
                <a:gridCol w="246888">
                  <a:extLst>
                    <a:ext uri="{9D8B030D-6E8A-4147-A177-3AD203B41FA5}">
                      <a16:colId xmlns:a16="http://schemas.microsoft.com/office/drawing/2014/main" val="2612181575"/>
                    </a:ext>
                  </a:extLst>
                </a:gridCol>
                <a:gridCol w="246888">
                  <a:extLst>
                    <a:ext uri="{9D8B030D-6E8A-4147-A177-3AD203B41FA5}">
                      <a16:colId xmlns:a16="http://schemas.microsoft.com/office/drawing/2014/main" val="243419923"/>
                    </a:ext>
                  </a:extLst>
                </a:gridCol>
                <a:gridCol w="246888">
                  <a:extLst>
                    <a:ext uri="{9D8B030D-6E8A-4147-A177-3AD203B41FA5}">
                      <a16:colId xmlns:a16="http://schemas.microsoft.com/office/drawing/2014/main" val="1751379585"/>
                    </a:ext>
                  </a:extLst>
                </a:gridCol>
                <a:gridCol w="246888">
                  <a:extLst>
                    <a:ext uri="{9D8B030D-6E8A-4147-A177-3AD203B41FA5}">
                      <a16:colId xmlns:a16="http://schemas.microsoft.com/office/drawing/2014/main" val="3535345378"/>
                    </a:ext>
                  </a:extLst>
                </a:gridCol>
                <a:gridCol w="246888">
                  <a:extLst>
                    <a:ext uri="{9D8B030D-6E8A-4147-A177-3AD203B41FA5}">
                      <a16:colId xmlns:a16="http://schemas.microsoft.com/office/drawing/2014/main" val="3999422577"/>
                    </a:ext>
                  </a:extLst>
                </a:gridCol>
                <a:gridCol w="246888">
                  <a:extLst>
                    <a:ext uri="{9D8B030D-6E8A-4147-A177-3AD203B41FA5}">
                      <a16:colId xmlns:a16="http://schemas.microsoft.com/office/drawing/2014/main" val="3870085688"/>
                    </a:ext>
                  </a:extLst>
                </a:gridCol>
                <a:gridCol w="246888">
                  <a:extLst>
                    <a:ext uri="{9D8B030D-6E8A-4147-A177-3AD203B41FA5}">
                      <a16:colId xmlns:a16="http://schemas.microsoft.com/office/drawing/2014/main" val="1465748732"/>
                    </a:ext>
                  </a:extLst>
                </a:gridCol>
                <a:gridCol w="246888">
                  <a:extLst>
                    <a:ext uri="{9D8B030D-6E8A-4147-A177-3AD203B41FA5}">
                      <a16:colId xmlns:a16="http://schemas.microsoft.com/office/drawing/2014/main" val="3843287588"/>
                    </a:ext>
                  </a:extLst>
                </a:gridCol>
                <a:gridCol w="246888">
                  <a:extLst>
                    <a:ext uri="{9D8B030D-6E8A-4147-A177-3AD203B41FA5}">
                      <a16:colId xmlns:a16="http://schemas.microsoft.com/office/drawing/2014/main" val="3744830538"/>
                    </a:ext>
                  </a:extLst>
                </a:gridCol>
                <a:gridCol w="246888">
                  <a:extLst>
                    <a:ext uri="{9D8B030D-6E8A-4147-A177-3AD203B41FA5}">
                      <a16:colId xmlns:a16="http://schemas.microsoft.com/office/drawing/2014/main" val="358494220"/>
                    </a:ext>
                  </a:extLst>
                </a:gridCol>
                <a:gridCol w="246888">
                  <a:extLst>
                    <a:ext uri="{9D8B030D-6E8A-4147-A177-3AD203B41FA5}">
                      <a16:colId xmlns:a16="http://schemas.microsoft.com/office/drawing/2014/main" val="694001830"/>
                    </a:ext>
                  </a:extLst>
                </a:gridCol>
                <a:gridCol w="246888">
                  <a:extLst>
                    <a:ext uri="{9D8B030D-6E8A-4147-A177-3AD203B41FA5}">
                      <a16:colId xmlns:a16="http://schemas.microsoft.com/office/drawing/2014/main" val="142176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511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- 2023-03-02 17:13:37</a:t>
                      </a:r>
                      <a:r>
                        <a:rPr kumimoji="0" lang="en-US" sz="1000" b="0" i="0" u="none" strike="noStrike" kern="1200" cap="none" spc="0" normalizeH="0" baseline="0" noProof="0">
                          <a:ln>
                            <a:noFill/>
                          </a:ln>
                          <a:solidFill>
                            <a:prstClr val="black"/>
                          </a:solidFill>
                          <a:effectLst/>
                          <a:uLnTx/>
                          <a:uFillTx/>
                          <a:latin typeface="Calibri"/>
                          <a:ea typeface="+mn-ea"/>
                          <a:cs typeface="+mn-cs"/>
                        </a:rPr>
                        <a:t>
 Kakšna je prihodnost naših domov? Kako je videti trajnostna zgradba? Kako lahko voda prispeva k našemu dobremu počutju?
Če je katero od teh vprašanj vzbudilo vaše zanimanje, se nam pridružite na srečanju GROHE X Summit 2023, ki bo potekalo na spletu med 7. in 9. marcem.
Udeležba je brezplačna, oglejte si celoten program in se prijavite! https://fal.cn/3wgvz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https://quintly-image-storage.s3.amazonaws.com/8a2bdcd8a0cfc5673130fc28340f5530/9c9a5f7e1d40ad1226570804c36cd11f.jpg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94033137"/>
                  </a:ext>
                </a:extLst>
              </a:tr>
            </a:tbl>
          </a:graphicData>
        </a:graphic>
      </p:graphicFrame>
      <p:sp>
        <p:nvSpPr>
          <p:cNvPr id="4" name="Text Placeholder 3">
            <a:extLst>
              <a:ext uri="{FF2B5EF4-FFF2-40B4-BE49-F238E27FC236}">
                <a16:creationId xmlns:a16="http://schemas.microsoft.com/office/drawing/2014/main" id="{48716423-2A87-47FC-9FFA-6608122FDC51}"/>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840475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08E8F-8E46-42A7-A38C-92AC7E1F446F}"/>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F37521C8-EBB3-4336-B89B-177AA28DEB14}"/>
              </a:ext>
            </a:extLst>
          </p:cNvPr>
          <p:cNvGraphicFramePr>
            <a:graphicFrameLocks noGrp="1"/>
          </p:cNvGraphicFramePr>
          <p:nvPr>
            <p:ph type="tbl" sz="quarter" idx="13"/>
            <p:extLst>
              <p:ext uri="{D42A27DB-BD31-4B8C-83A1-F6EECF244321}">
                <p14:modId xmlns:p14="http://schemas.microsoft.com/office/powerpoint/2010/main" val="73358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20349545"/>
                    </a:ext>
                  </a:extLst>
                </a:gridCol>
                <a:gridCol w="1152144">
                  <a:extLst>
                    <a:ext uri="{9D8B030D-6E8A-4147-A177-3AD203B41FA5}">
                      <a16:colId xmlns:a16="http://schemas.microsoft.com/office/drawing/2014/main" val="741802764"/>
                    </a:ext>
                  </a:extLst>
                </a:gridCol>
                <a:gridCol w="740664">
                  <a:extLst>
                    <a:ext uri="{9D8B030D-6E8A-4147-A177-3AD203B41FA5}">
                      <a16:colId xmlns:a16="http://schemas.microsoft.com/office/drawing/2014/main" val="3566087881"/>
                    </a:ext>
                  </a:extLst>
                </a:gridCol>
                <a:gridCol w="411480">
                  <a:extLst>
                    <a:ext uri="{9D8B030D-6E8A-4147-A177-3AD203B41FA5}">
                      <a16:colId xmlns:a16="http://schemas.microsoft.com/office/drawing/2014/main" val="2276595152"/>
                    </a:ext>
                  </a:extLst>
                </a:gridCol>
                <a:gridCol w="246888">
                  <a:extLst>
                    <a:ext uri="{9D8B030D-6E8A-4147-A177-3AD203B41FA5}">
                      <a16:colId xmlns:a16="http://schemas.microsoft.com/office/drawing/2014/main" val="1588231812"/>
                    </a:ext>
                  </a:extLst>
                </a:gridCol>
                <a:gridCol w="246888">
                  <a:extLst>
                    <a:ext uri="{9D8B030D-6E8A-4147-A177-3AD203B41FA5}">
                      <a16:colId xmlns:a16="http://schemas.microsoft.com/office/drawing/2014/main" val="3908548717"/>
                    </a:ext>
                  </a:extLst>
                </a:gridCol>
                <a:gridCol w="246888">
                  <a:extLst>
                    <a:ext uri="{9D8B030D-6E8A-4147-A177-3AD203B41FA5}">
                      <a16:colId xmlns:a16="http://schemas.microsoft.com/office/drawing/2014/main" val="3650866595"/>
                    </a:ext>
                  </a:extLst>
                </a:gridCol>
                <a:gridCol w="246888">
                  <a:extLst>
                    <a:ext uri="{9D8B030D-6E8A-4147-A177-3AD203B41FA5}">
                      <a16:colId xmlns:a16="http://schemas.microsoft.com/office/drawing/2014/main" val="132362179"/>
                    </a:ext>
                  </a:extLst>
                </a:gridCol>
                <a:gridCol w="246888">
                  <a:extLst>
                    <a:ext uri="{9D8B030D-6E8A-4147-A177-3AD203B41FA5}">
                      <a16:colId xmlns:a16="http://schemas.microsoft.com/office/drawing/2014/main" val="2640223353"/>
                    </a:ext>
                  </a:extLst>
                </a:gridCol>
                <a:gridCol w="246888">
                  <a:extLst>
                    <a:ext uri="{9D8B030D-6E8A-4147-A177-3AD203B41FA5}">
                      <a16:colId xmlns:a16="http://schemas.microsoft.com/office/drawing/2014/main" val="1329280012"/>
                    </a:ext>
                  </a:extLst>
                </a:gridCol>
                <a:gridCol w="246888">
                  <a:extLst>
                    <a:ext uri="{9D8B030D-6E8A-4147-A177-3AD203B41FA5}">
                      <a16:colId xmlns:a16="http://schemas.microsoft.com/office/drawing/2014/main" val="187543999"/>
                    </a:ext>
                  </a:extLst>
                </a:gridCol>
                <a:gridCol w="246888">
                  <a:extLst>
                    <a:ext uri="{9D8B030D-6E8A-4147-A177-3AD203B41FA5}">
                      <a16:colId xmlns:a16="http://schemas.microsoft.com/office/drawing/2014/main" val="2375953765"/>
                    </a:ext>
                  </a:extLst>
                </a:gridCol>
                <a:gridCol w="246888">
                  <a:extLst>
                    <a:ext uri="{9D8B030D-6E8A-4147-A177-3AD203B41FA5}">
                      <a16:colId xmlns:a16="http://schemas.microsoft.com/office/drawing/2014/main" val="19357758"/>
                    </a:ext>
                  </a:extLst>
                </a:gridCol>
                <a:gridCol w="246888">
                  <a:extLst>
                    <a:ext uri="{9D8B030D-6E8A-4147-A177-3AD203B41FA5}">
                      <a16:colId xmlns:a16="http://schemas.microsoft.com/office/drawing/2014/main" val="2961446890"/>
                    </a:ext>
                  </a:extLst>
                </a:gridCol>
                <a:gridCol w="246888">
                  <a:extLst>
                    <a:ext uri="{9D8B030D-6E8A-4147-A177-3AD203B41FA5}">
                      <a16:colId xmlns:a16="http://schemas.microsoft.com/office/drawing/2014/main" val="1506536747"/>
                    </a:ext>
                  </a:extLst>
                </a:gridCol>
                <a:gridCol w="246888">
                  <a:extLst>
                    <a:ext uri="{9D8B030D-6E8A-4147-A177-3AD203B41FA5}">
                      <a16:colId xmlns:a16="http://schemas.microsoft.com/office/drawing/2014/main" val="174166999"/>
                    </a:ext>
                  </a:extLst>
                </a:gridCol>
                <a:gridCol w="246888">
                  <a:extLst>
                    <a:ext uri="{9D8B030D-6E8A-4147-A177-3AD203B41FA5}">
                      <a16:colId xmlns:a16="http://schemas.microsoft.com/office/drawing/2014/main" val="286633563"/>
                    </a:ext>
                  </a:extLst>
                </a:gridCol>
                <a:gridCol w="246888">
                  <a:extLst>
                    <a:ext uri="{9D8B030D-6E8A-4147-A177-3AD203B41FA5}">
                      <a16:colId xmlns:a16="http://schemas.microsoft.com/office/drawing/2014/main" val="3789993578"/>
                    </a:ext>
                  </a:extLst>
                </a:gridCol>
                <a:gridCol w="246888">
                  <a:extLst>
                    <a:ext uri="{9D8B030D-6E8A-4147-A177-3AD203B41FA5}">
                      <a16:colId xmlns:a16="http://schemas.microsoft.com/office/drawing/2014/main" val="3225439604"/>
                    </a:ext>
                  </a:extLst>
                </a:gridCol>
                <a:gridCol w="246888">
                  <a:extLst>
                    <a:ext uri="{9D8B030D-6E8A-4147-A177-3AD203B41FA5}">
                      <a16:colId xmlns:a16="http://schemas.microsoft.com/office/drawing/2014/main" val="291400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423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- 2023-02-23 11:11:48</a:t>
                      </a:r>
                      <a:r>
                        <a:rPr kumimoji="0" lang="en-US" sz="1000" b="0" i="0" u="none" strike="noStrike" kern="1200" cap="none" spc="0" normalizeH="0" baseline="0" noProof="0">
                          <a:ln>
                            <a:noFill/>
                          </a:ln>
                          <a:solidFill>
                            <a:prstClr val="black"/>
                          </a:solidFill>
                          <a:effectLst/>
                          <a:uLnTx/>
                          <a:uFillTx/>
                          <a:latin typeface="Calibri"/>
                          <a:ea typeface="+mn-ea"/>
                          <a:cs typeface="+mn-cs"/>
                        </a:rPr>
                        <a:t>
 Ste si kdaj želeli pokukati v prihodnost? Kaj mislite, da bi videli?
Povabili smo vodilno futuristko Elino Hiltunen, da predstavi svojo vizijo življenja v prihodnosti. Kako se bodo naši domovi prilagajali v kontekstu naraščajoče urbanizacije? Kako bodo današnje družbene spremembe oblikovale domove prihodnosti?
Svoje ugotovitve bo predstavila v osrednjem nagovoru prvi dan #GROHEXSummit2023. Udeležba na virtualnem vrhu je brezplačna in odprta za vse. Registrirajte se! https://fal.cn/3w56s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https://quintly-image-storage.s3.amazonaws.com/8a2bdcd8a0cfc5673130fc28340f5530/ce4dbd558c6a022c162141428f4beb91.jpg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0334207"/>
                  </a:ext>
                </a:extLst>
              </a:tr>
            </a:tbl>
          </a:graphicData>
        </a:graphic>
      </p:graphicFrame>
      <p:sp>
        <p:nvSpPr>
          <p:cNvPr id="4" name="Text Placeholder 3">
            <a:extLst>
              <a:ext uri="{FF2B5EF4-FFF2-40B4-BE49-F238E27FC236}">
                <a16:creationId xmlns:a16="http://schemas.microsoft.com/office/drawing/2014/main" id="{816F95EF-F6D0-484B-82B5-3985A8444C11}"/>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720678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585DE-39BD-495A-BBA5-54DF05E1FCF2}"/>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1BF23F09-9DF1-4A98-ACC1-A386BAAEACCF}"/>
              </a:ext>
            </a:extLst>
          </p:cNvPr>
          <p:cNvGraphicFramePr>
            <a:graphicFrameLocks noGrp="1"/>
          </p:cNvGraphicFramePr>
          <p:nvPr>
            <p:ph type="tbl" sz="quarter" idx="13"/>
            <p:extLst>
              <p:ext uri="{D42A27DB-BD31-4B8C-83A1-F6EECF244321}">
                <p14:modId xmlns:p14="http://schemas.microsoft.com/office/powerpoint/2010/main" val="291664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97539528"/>
                    </a:ext>
                  </a:extLst>
                </a:gridCol>
                <a:gridCol w="1152144">
                  <a:extLst>
                    <a:ext uri="{9D8B030D-6E8A-4147-A177-3AD203B41FA5}">
                      <a16:colId xmlns:a16="http://schemas.microsoft.com/office/drawing/2014/main" val="2677293687"/>
                    </a:ext>
                  </a:extLst>
                </a:gridCol>
                <a:gridCol w="740664">
                  <a:extLst>
                    <a:ext uri="{9D8B030D-6E8A-4147-A177-3AD203B41FA5}">
                      <a16:colId xmlns:a16="http://schemas.microsoft.com/office/drawing/2014/main" val="3035244042"/>
                    </a:ext>
                  </a:extLst>
                </a:gridCol>
                <a:gridCol w="411480">
                  <a:extLst>
                    <a:ext uri="{9D8B030D-6E8A-4147-A177-3AD203B41FA5}">
                      <a16:colId xmlns:a16="http://schemas.microsoft.com/office/drawing/2014/main" val="297894330"/>
                    </a:ext>
                  </a:extLst>
                </a:gridCol>
                <a:gridCol w="246888">
                  <a:extLst>
                    <a:ext uri="{9D8B030D-6E8A-4147-A177-3AD203B41FA5}">
                      <a16:colId xmlns:a16="http://schemas.microsoft.com/office/drawing/2014/main" val="2501269714"/>
                    </a:ext>
                  </a:extLst>
                </a:gridCol>
                <a:gridCol w="246888">
                  <a:extLst>
                    <a:ext uri="{9D8B030D-6E8A-4147-A177-3AD203B41FA5}">
                      <a16:colId xmlns:a16="http://schemas.microsoft.com/office/drawing/2014/main" val="3104705813"/>
                    </a:ext>
                  </a:extLst>
                </a:gridCol>
                <a:gridCol w="246888">
                  <a:extLst>
                    <a:ext uri="{9D8B030D-6E8A-4147-A177-3AD203B41FA5}">
                      <a16:colId xmlns:a16="http://schemas.microsoft.com/office/drawing/2014/main" val="2361827656"/>
                    </a:ext>
                  </a:extLst>
                </a:gridCol>
                <a:gridCol w="246888">
                  <a:extLst>
                    <a:ext uri="{9D8B030D-6E8A-4147-A177-3AD203B41FA5}">
                      <a16:colId xmlns:a16="http://schemas.microsoft.com/office/drawing/2014/main" val="3381141236"/>
                    </a:ext>
                  </a:extLst>
                </a:gridCol>
                <a:gridCol w="246888">
                  <a:extLst>
                    <a:ext uri="{9D8B030D-6E8A-4147-A177-3AD203B41FA5}">
                      <a16:colId xmlns:a16="http://schemas.microsoft.com/office/drawing/2014/main" val="1213111935"/>
                    </a:ext>
                  </a:extLst>
                </a:gridCol>
                <a:gridCol w="246888">
                  <a:extLst>
                    <a:ext uri="{9D8B030D-6E8A-4147-A177-3AD203B41FA5}">
                      <a16:colId xmlns:a16="http://schemas.microsoft.com/office/drawing/2014/main" val="3516902469"/>
                    </a:ext>
                  </a:extLst>
                </a:gridCol>
                <a:gridCol w="246888">
                  <a:extLst>
                    <a:ext uri="{9D8B030D-6E8A-4147-A177-3AD203B41FA5}">
                      <a16:colId xmlns:a16="http://schemas.microsoft.com/office/drawing/2014/main" val="3490002735"/>
                    </a:ext>
                  </a:extLst>
                </a:gridCol>
                <a:gridCol w="246888">
                  <a:extLst>
                    <a:ext uri="{9D8B030D-6E8A-4147-A177-3AD203B41FA5}">
                      <a16:colId xmlns:a16="http://schemas.microsoft.com/office/drawing/2014/main" val="2678666124"/>
                    </a:ext>
                  </a:extLst>
                </a:gridCol>
                <a:gridCol w="246888">
                  <a:extLst>
                    <a:ext uri="{9D8B030D-6E8A-4147-A177-3AD203B41FA5}">
                      <a16:colId xmlns:a16="http://schemas.microsoft.com/office/drawing/2014/main" val="1048328502"/>
                    </a:ext>
                  </a:extLst>
                </a:gridCol>
                <a:gridCol w="246888">
                  <a:extLst>
                    <a:ext uri="{9D8B030D-6E8A-4147-A177-3AD203B41FA5}">
                      <a16:colId xmlns:a16="http://schemas.microsoft.com/office/drawing/2014/main" val="1848770894"/>
                    </a:ext>
                  </a:extLst>
                </a:gridCol>
                <a:gridCol w="246888">
                  <a:extLst>
                    <a:ext uri="{9D8B030D-6E8A-4147-A177-3AD203B41FA5}">
                      <a16:colId xmlns:a16="http://schemas.microsoft.com/office/drawing/2014/main" val="515221548"/>
                    </a:ext>
                  </a:extLst>
                </a:gridCol>
                <a:gridCol w="246888">
                  <a:extLst>
                    <a:ext uri="{9D8B030D-6E8A-4147-A177-3AD203B41FA5}">
                      <a16:colId xmlns:a16="http://schemas.microsoft.com/office/drawing/2014/main" val="196828097"/>
                    </a:ext>
                  </a:extLst>
                </a:gridCol>
                <a:gridCol w="246888">
                  <a:extLst>
                    <a:ext uri="{9D8B030D-6E8A-4147-A177-3AD203B41FA5}">
                      <a16:colId xmlns:a16="http://schemas.microsoft.com/office/drawing/2014/main" val="955713437"/>
                    </a:ext>
                  </a:extLst>
                </a:gridCol>
                <a:gridCol w="246888">
                  <a:extLst>
                    <a:ext uri="{9D8B030D-6E8A-4147-A177-3AD203B41FA5}">
                      <a16:colId xmlns:a16="http://schemas.microsoft.com/office/drawing/2014/main" val="2919506113"/>
                    </a:ext>
                  </a:extLst>
                </a:gridCol>
                <a:gridCol w="246888">
                  <a:extLst>
                    <a:ext uri="{9D8B030D-6E8A-4147-A177-3AD203B41FA5}">
                      <a16:colId xmlns:a16="http://schemas.microsoft.com/office/drawing/2014/main" val="3170064151"/>
                    </a:ext>
                  </a:extLst>
                </a:gridCol>
                <a:gridCol w="246888">
                  <a:extLst>
                    <a:ext uri="{9D8B030D-6E8A-4147-A177-3AD203B41FA5}">
                      <a16:colId xmlns:a16="http://schemas.microsoft.com/office/drawing/2014/main" val="82833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072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SL - 2023-02-15 17:04:37</a:t>
                      </a:r>
                      <a:r>
                        <a:rPr kumimoji="0" lang="en-US" sz="1000" b="0" i="0" u="none" strike="noStrike" kern="1200" cap="none" spc="0" normalizeH="0" baseline="0" noProof="0">
                          <a:ln>
                            <a:noFill/>
                          </a:ln>
                          <a:solidFill>
                            <a:prstClr val="black"/>
                          </a:solidFill>
                          <a:effectLst/>
                          <a:uLnTx/>
                          <a:uFillTx/>
                          <a:latin typeface="Calibri"/>
                          <a:ea typeface="+mn-ea"/>
                          <a:cs typeface="+mn-cs"/>
                        </a:rPr>
                        <a:t>
 Vse večje število strokovnjakov iz vse industrije aktivno odkriva nove načine za zmanjšanje okoljskega odtisa naših stavb.
Na drugi dan virtualnega #GROHEXSummit2023 vabimo strokovnjake, kot sta arhitekt Thomas Raus in legendarni raziskovalec Børge Ousland, da delijo svojo vizijo za boljšo prihodnost.
Tukaj lahko najdete vse podrobnosti, skupaj z vsem, kar morate vedeti za registracijo svojega prostega mesta: https://fal.cn/3vTlm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https://quintly-image-storage.s3.amazonaws.com/8a2bdcd8a0cfc5673130fc28340f5530/4aa7fe864f28928e8ec5b28f8ba9dbe9.jpg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80052562"/>
                  </a:ext>
                </a:extLst>
              </a:tr>
            </a:tbl>
          </a:graphicData>
        </a:graphic>
      </p:graphicFrame>
      <p:sp>
        <p:nvSpPr>
          <p:cNvPr id="4" name="Text Placeholder 3">
            <a:extLst>
              <a:ext uri="{FF2B5EF4-FFF2-40B4-BE49-F238E27FC236}">
                <a16:creationId xmlns:a16="http://schemas.microsoft.com/office/drawing/2014/main" id="{1F053FCE-608C-4CD2-914F-D76DC5D28AA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7011634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7E848-D192-4932-A527-75DF4C663A94}"/>
              </a:ext>
            </a:extLst>
          </p:cNvPr>
          <p:cNvSpPr>
            <a:spLocks noGrp="1"/>
          </p:cNvSpPr>
          <p:nvPr>
            <p:ph type="title"/>
          </p:nvPr>
        </p:nvSpPr>
        <p:spPr/>
        <p:txBody>
          <a:bodyPr/>
          <a:lstStyle/>
          <a:p>
            <a:r>
              <a:rPr lang="en-US"/>
              <a:t>Twitter Tweet Tag Performance | All profiles</a:t>
            </a:r>
          </a:p>
        </p:txBody>
      </p:sp>
      <p:graphicFrame>
        <p:nvGraphicFramePr>
          <p:cNvPr id="5" name="Table Placeholder 4">
            <a:extLst>
              <a:ext uri="{FF2B5EF4-FFF2-40B4-BE49-F238E27FC236}">
                <a16:creationId xmlns:a16="http://schemas.microsoft.com/office/drawing/2014/main" id="{F522FA1E-6B92-4822-907B-A7CFA5AAAA47}"/>
              </a:ext>
            </a:extLst>
          </p:cNvPr>
          <p:cNvGraphicFramePr>
            <a:graphicFrameLocks noGrp="1"/>
          </p:cNvGraphicFramePr>
          <p:nvPr>
            <p:ph type="tbl" sz="quarter" idx="13"/>
            <p:extLst>
              <p:ext uri="{D42A27DB-BD31-4B8C-83A1-F6EECF244321}">
                <p14:modId xmlns:p14="http://schemas.microsoft.com/office/powerpoint/2010/main" val="2039611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619856140"/>
                    </a:ext>
                  </a:extLst>
                </a:gridCol>
                <a:gridCol w="329184">
                  <a:extLst>
                    <a:ext uri="{9D8B030D-6E8A-4147-A177-3AD203B41FA5}">
                      <a16:colId xmlns:a16="http://schemas.microsoft.com/office/drawing/2014/main" val="3366245174"/>
                    </a:ext>
                  </a:extLst>
                </a:gridCol>
                <a:gridCol w="329184">
                  <a:extLst>
                    <a:ext uri="{9D8B030D-6E8A-4147-A177-3AD203B41FA5}">
                      <a16:colId xmlns:a16="http://schemas.microsoft.com/office/drawing/2014/main" val="2373868451"/>
                    </a:ext>
                  </a:extLst>
                </a:gridCol>
                <a:gridCol w="329184">
                  <a:extLst>
                    <a:ext uri="{9D8B030D-6E8A-4147-A177-3AD203B41FA5}">
                      <a16:colId xmlns:a16="http://schemas.microsoft.com/office/drawing/2014/main" val="624709223"/>
                    </a:ext>
                  </a:extLst>
                </a:gridCol>
                <a:gridCol w="329184">
                  <a:extLst>
                    <a:ext uri="{9D8B030D-6E8A-4147-A177-3AD203B41FA5}">
                      <a16:colId xmlns:a16="http://schemas.microsoft.com/office/drawing/2014/main" val="483209120"/>
                    </a:ext>
                  </a:extLst>
                </a:gridCol>
                <a:gridCol w="329184">
                  <a:extLst>
                    <a:ext uri="{9D8B030D-6E8A-4147-A177-3AD203B41FA5}">
                      <a16:colId xmlns:a16="http://schemas.microsoft.com/office/drawing/2014/main" val="449739054"/>
                    </a:ext>
                  </a:extLst>
                </a:gridCol>
                <a:gridCol w="329184">
                  <a:extLst>
                    <a:ext uri="{9D8B030D-6E8A-4147-A177-3AD203B41FA5}">
                      <a16:colId xmlns:a16="http://schemas.microsoft.com/office/drawing/2014/main" val="7680864"/>
                    </a:ext>
                  </a:extLst>
                </a:gridCol>
                <a:gridCol w="329184">
                  <a:extLst>
                    <a:ext uri="{9D8B030D-6E8A-4147-A177-3AD203B41FA5}">
                      <a16:colId xmlns:a16="http://schemas.microsoft.com/office/drawing/2014/main" val="1157203797"/>
                    </a:ext>
                  </a:extLst>
                </a:gridCol>
                <a:gridCol w="329184">
                  <a:extLst>
                    <a:ext uri="{9D8B030D-6E8A-4147-A177-3AD203B41FA5}">
                      <a16:colId xmlns:a16="http://schemas.microsoft.com/office/drawing/2014/main" val="3094442913"/>
                    </a:ext>
                  </a:extLst>
                </a:gridCol>
                <a:gridCol w="329184">
                  <a:extLst>
                    <a:ext uri="{9D8B030D-6E8A-4147-A177-3AD203B41FA5}">
                      <a16:colId xmlns:a16="http://schemas.microsoft.com/office/drawing/2014/main" val="1178298771"/>
                    </a:ext>
                  </a:extLst>
                </a:gridCol>
                <a:gridCol w="329184">
                  <a:extLst>
                    <a:ext uri="{9D8B030D-6E8A-4147-A177-3AD203B41FA5}">
                      <a16:colId xmlns:a16="http://schemas.microsoft.com/office/drawing/2014/main" val="3588194313"/>
                    </a:ext>
                  </a:extLst>
                </a:gridCol>
                <a:gridCol w="329184">
                  <a:extLst>
                    <a:ext uri="{9D8B030D-6E8A-4147-A177-3AD203B41FA5}">
                      <a16:colId xmlns:a16="http://schemas.microsoft.com/office/drawing/2014/main" val="465107285"/>
                    </a:ext>
                  </a:extLst>
                </a:gridCol>
                <a:gridCol w="329184">
                  <a:extLst>
                    <a:ext uri="{9D8B030D-6E8A-4147-A177-3AD203B41FA5}">
                      <a16:colId xmlns:a16="http://schemas.microsoft.com/office/drawing/2014/main" val="1039486429"/>
                    </a:ext>
                  </a:extLst>
                </a:gridCol>
                <a:gridCol w="329184">
                  <a:extLst>
                    <a:ext uri="{9D8B030D-6E8A-4147-A177-3AD203B41FA5}">
                      <a16:colId xmlns:a16="http://schemas.microsoft.com/office/drawing/2014/main" val="2623843117"/>
                    </a:ext>
                  </a:extLst>
                </a:gridCol>
                <a:gridCol w="329184">
                  <a:extLst>
                    <a:ext uri="{9D8B030D-6E8A-4147-A177-3AD203B41FA5}">
                      <a16:colId xmlns:a16="http://schemas.microsoft.com/office/drawing/2014/main" val="3595252682"/>
                    </a:ext>
                  </a:extLst>
                </a:gridCol>
                <a:gridCol w="329184">
                  <a:extLst>
                    <a:ext uri="{9D8B030D-6E8A-4147-A177-3AD203B41FA5}">
                      <a16:colId xmlns:a16="http://schemas.microsoft.com/office/drawing/2014/main" val="1086660392"/>
                    </a:ext>
                  </a:extLst>
                </a:gridCol>
                <a:gridCol w="329184">
                  <a:extLst>
                    <a:ext uri="{9D8B030D-6E8A-4147-A177-3AD203B41FA5}">
                      <a16:colId xmlns:a16="http://schemas.microsoft.com/office/drawing/2014/main" val="570192763"/>
                    </a:ext>
                  </a:extLst>
                </a:gridCol>
                <a:gridCol w="329184">
                  <a:extLst>
                    <a:ext uri="{9D8B030D-6E8A-4147-A177-3AD203B41FA5}">
                      <a16:colId xmlns:a16="http://schemas.microsoft.com/office/drawing/2014/main" val="3852630682"/>
                    </a:ext>
                  </a:extLst>
                </a:gridCol>
                <a:gridCol w="329184">
                  <a:extLst>
                    <a:ext uri="{9D8B030D-6E8A-4147-A177-3AD203B41FA5}">
                      <a16:colId xmlns:a16="http://schemas.microsoft.com/office/drawing/2014/main" val="79699907"/>
                    </a:ext>
                  </a:extLst>
                </a:gridCol>
                <a:gridCol w="329184">
                  <a:extLst>
                    <a:ext uri="{9D8B030D-6E8A-4147-A177-3AD203B41FA5}">
                      <a16:colId xmlns:a16="http://schemas.microsoft.com/office/drawing/2014/main" val="2252765166"/>
                    </a:ext>
                  </a:extLst>
                </a:gridCol>
                <a:gridCol w="329184">
                  <a:extLst>
                    <a:ext uri="{9D8B030D-6E8A-4147-A177-3AD203B41FA5}">
                      <a16:colId xmlns:a16="http://schemas.microsoft.com/office/drawing/2014/main" val="1773759195"/>
                    </a:ext>
                  </a:extLst>
                </a:gridCol>
                <a:gridCol w="329184">
                  <a:extLst>
                    <a:ext uri="{9D8B030D-6E8A-4147-A177-3AD203B41FA5}">
                      <a16:colId xmlns:a16="http://schemas.microsoft.com/office/drawing/2014/main" val="34958445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Retweets (Avg.)</a:t>
                      </a:r>
                    </a:p>
                  </a:txBody>
                  <a:tcPr/>
                </a:tc>
                <a:tc>
                  <a:txBody>
                    <a:bodyPr/>
                    <a:lstStyle/>
                    <a:p>
                      <a:r>
                        <a:rPr lang="en-US" sz="1000"/>
                        <a:t>Likes (Total)</a:t>
                      </a:r>
                    </a:p>
                  </a:txBody>
                  <a:tcPr/>
                </a:tc>
                <a:tc>
                  <a:txBody>
                    <a:bodyPr/>
                    <a:lstStyle/>
                    <a:p>
                      <a:r>
                        <a:rPr lang="en-US" sz="1000"/>
                        <a:t>Likes (Avg.)</a:t>
                      </a:r>
                    </a:p>
                  </a:txBody>
                  <a:tcPr/>
                </a:tc>
                <a:tc>
                  <a:txBody>
                    <a:bodyPr/>
                    <a:lstStyle/>
                    <a:p>
                      <a:r>
                        <a:rPr lang="en-US" sz="1000"/>
                        <a:t>Replies (Total)</a:t>
                      </a:r>
                    </a:p>
                  </a:txBody>
                  <a:tcPr/>
                </a:tc>
                <a:tc>
                  <a:txBody>
                    <a:bodyPr/>
                    <a:lstStyle/>
                    <a:p>
                      <a:r>
                        <a:rPr lang="en-US" sz="1000"/>
                        <a:t>Replies (Avg.)</a:t>
                      </a:r>
                    </a:p>
                  </a:txBody>
                  <a:tcPr/>
                </a:tc>
                <a:tc>
                  <a:txBody>
                    <a:bodyPr/>
                    <a:lstStyle/>
                    <a:p>
                      <a:r>
                        <a:rPr lang="en-US" sz="1000"/>
                        <a:t>Quotes (Total)</a:t>
                      </a:r>
                    </a:p>
                  </a:txBody>
                  <a:tcPr/>
                </a:tc>
                <a:tc>
                  <a:txBody>
                    <a:bodyPr/>
                    <a:lstStyle/>
                    <a:p>
                      <a:r>
                        <a:rPr lang="en-US" sz="1000"/>
                        <a:t>Quotes (Avg.)</a:t>
                      </a:r>
                    </a:p>
                  </a:txBody>
                  <a:tcPr/>
                </a:tc>
                <a:tc>
                  <a:txBody>
                    <a:bodyPr/>
                    <a:lstStyle/>
                    <a:p>
                      <a:r>
                        <a:rPr lang="en-US" sz="1000"/>
                        <a:t>I-Rate</a:t>
                      </a:r>
                    </a:p>
                  </a:txBody>
                  <a:tcPr/>
                </a:tc>
                <a:tc>
                  <a:txBody>
                    <a:bodyPr/>
                    <a:lstStyle/>
                    <a:p>
                      <a:r>
                        <a:rPr lang="en-US" sz="1000"/>
                        <a:t>Engagements (Total)</a:t>
                      </a:r>
                    </a:p>
                  </a:txBody>
                  <a:tcPr/>
                </a:tc>
                <a:tc>
                  <a:txBody>
                    <a:bodyPr/>
                    <a:lstStyle/>
                    <a:p>
                      <a:r>
                        <a:rPr lang="en-US" sz="1000"/>
                        <a:t>Engagements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tc>
                  <a:txBody>
                    <a:bodyPr/>
                    <a:lstStyle/>
                    <a:p>
                      <a:r>
                        <a:rPr lang="en-US" sz="1000"/>
                        <a:t>Link Clicks (Total)</a:t>
                      </a:r>
                    </a:p>
                  </a:txBody>
                  <a:tcPr/>
                </a:tc>
                <a:tc>
                  <a:txBody>
                    <a:bodyPr/>
                    <a:lstStyle/>
                    <a:p>
                      <a:r>
                        <a:rPr lang="en-US" sz="1000"/>
                        <a:t>Link Clicks (Avg.)</a:t>
                      </a:r>
                    </a:p>
                  </a:txBody>
                  <a:tcPr/>
                </a:tc>
                <a:tc>
                  <a:txBody>
                    <a:bodyPr/>
                    <a:lstStyle/>
                    <a:p>
                      <a:r>
                        <a:rPr lang="en-US" sz="1000"/>
                        <a:t>Profile Clicks (Total)</a:t>
                      </a:r>
                    </a:p>
                  </a:txBody>
                  <a:tcPr/>
                </a:tc>
                <a:tc>
                  <a:txBody>
                    <a:bodyPr/>
                    <a:lstStyle/>
                    <a:p>
                      <a:r>
                        <a:rPr lang="en-US" sz="1000"/>
                        <a:t>Profile Clicks (Avg.)</a:t>
                      </a:r>
                    </a:p>
                  </a:txBody>
                  <a:tcPr/>
                </a:tc>
                <a:extLst>
                  <a:ext uri="{0D108BD9-81ED-4DB2-BD59-A6C34878D82A}">
                    <a16:rowId xmlns:a16="http://schemas.microsoft.com/office/drawing/2014/main" val="2622017928"/>
                  </a:ext>
                </a:extLst>
              </a:tr>
              <a:tr h="370840">
                <a:tc>
                  <a:txBody>
                    <a:bodyPr/>
                    <a:lstStyle/>
                    <a:p>
                      <a:r>
                        <a:rPr lang="en-US" sz="1000"/>
                        <a:t>GROHEXSummit</a:t>
                      </a:r>
                    </a:p>
                  </a:txBody>
                  <a:tcPr/>
                </a:tc>
                <a:tc>
                  <a:txBody>
                    <a:bodyPr/>
                    <a:lstStyle/>
                    <a:p>
                      <a:r>
                        <a:rPr lang="en-US" sz="1000"/>
                        <a:t>19</a:t>
                      </a:r>
                    </a:p>
                  </a:txBody>
                  <a:tcPr/>
                </a:tc>
                <a:tc>
                  <a:txBody>
                    <a:bodyPr/>
                    <a:lstStyle/>
                    <a:p>
                      <a:r>
                        <a:rPr lang="en-US" sz="1000"/>
                        <a:t>23</a:t>
                      </a:r>
                    </a:p>
                  </a:txBody>
                  <a:tcPr/>
                </a:tc>
                <a:tc>
                  <a:txBody>
                    <a:bodyPr/>
                    <a:lstStyle/>
                    <a:p>
                      <a:r>
                        <a:rPr lang="en-US" sz="1000"/>
                        <a:t>1.2105263157895</a:t>
                      </a:r>
                    </a:p>
                  </a:txBody>
                  <a:tcPr/>
                </a:tc>
                <a:tc>
                  <a:txBody>
                    <a:bodyPr/>
                    <a:lstStyle/>
                    <a:p>
                      <a:r>
                        <a:rPr lang="en-US" sz="1000"/>
                        <a:t>56</a:t>
                      </a:r>
                    </a:p>
                  </a:txBody>
                  <a:tcPr/>
                </a:tc>
                <a:tc>
                  <a:txBody>
                    <a:bodyPr/>
                    <a:lstStyle/>
                    <a:p>
                      <a:r>
                        <a:rPr lang="en-US" sz="1000"/>
                        <a:t>2.9473684210526</a:t>
                      </a:r>
                    </a:p>
                  </a:txBody>
                  <a:tcPr/>
                </a:tc>
                <a:tc>
                  <a:txBody>
                    <a:bodyPr/>
                    <a:lstStyle/>
                    <a:p>
                      <a:r>
                        <a:rPr lang="en-US" sz="1000"/>
                        <a:t>8</a:t>
                      </a:r>
                    </a:p>
                  </a:txBody>
                  <a:tcPr/>
                </a:tc>
                <a:tc>
                  <a:txBody>
                    <a:bodyPr/>
                    <a:lstStyle/>
                    <a:p>
                      <a:r>
                        <a:rPr lang="en-US" sz="1000"/>
                        <a:t>0.42105263157895</a:t>
                      </a:r>
                    </a:p>
                  </a:txBody>
                  <a:tcPr/>
                </a:tc>
                <a:tc>
                  <a:txBody>
                    <a:bodyPr/>
                    <a:lstStyle/>
                    <a:p>
                      <a:r>
                        <a:rPr lang="en-US" sz="1000"/>
                        <a:t>0</a:t>
                      </a:r>
                    </a:p>
                  </a:txBody>
                  <a:tcPr/>
                </a:tc>
                <a:tc>
                  <a:txBody>
                    <a:bodyPr/>
                    <a:lstStyle/>
                    <a:p>
                      <a:r>
                        <a:rPr lang="en-US" sz="1000"/>
                        <a:t>0</a:t>
                      </a:r>
                    </a:p>
                  </a:txBody>
                  <a:tcPr/>
                </a:tc>
                <a:tc>
                  <a:txBody>
                    <a:bodyPr/>
                    <a:lstStyle/>
                    <a:p>
                      <a:r>
                        <a:rPr lang="en-US" sz="1000"/>
                        <a:t>0.4323 %</a:t>
                      </a:r>
                    </a:p>
                  </a:txBody>
                  <a:tcPr/>
                </a:tc>
                <a:tc>
                  <a:txBody>
                    <a:bodyPr/>
                    <a:lstStyle/>
                    <a:p>
                      <a:r>
                        <a:rPr lang="en-US" sz="1000"/>
                        <a:t>226</a:t>
                      </a:r>
                    </a:p>
                  </a:txBody>
                  <a:tcPr/>
                </a:tc>
                <a:tc>
                  <a:txBody>
                    <a:bodyPr/>
                    <a:lstStyle/>
                    <a:p>
                      <a:r>
                        <a:rPr lang="en-US" sz="1000"/>
                        <a:t>11.894736842105</a:t>
                      </a:r>
                    </a:p>
                  </a:txBody>
                  <a:tcPr/>
                </a:tc>
                <a:tc>
                  <a:txBody>
                    <a:bodyPr/>
                    <a:lstStyle/>
                    <a:p>
                      <a:r>
                        <a:rPr lang="en-US" sz="1000"/>
                        <a:t>8271</a:t>
                      </a:r>
                    </a:p>
                  </a:txBody>
                  <a:tcPr/>
                </a:tc>
                <a:tc>
                  <a:txBody>
                    <a:bodyPr/>
                    <a:lstStyle/>
                    <a:p>
                      <a:r>
                        <a:rPr lang="en-US" sz="1000"/>
                        <a:t>435.31578947368</a:t>
                      </a:r>
                    </a:p>
                  </a:txBody>
                  <a:tcPr/>
                </a:tc>
                <a:tc>
                  <a:txBody>
                    <a:bodyPr/>
                    <a:lstStyle/>
                    <a:p>
                      <a:r>
                        <a:rPr lang="en-US" sz="1000"/>
                        <a:t>2.7324 %</a:t>
                      </a:r>
                    </a:p>
                  </a:txBody>
                  <a:tcPr/>
                </a:tc>
                <a:tc>
                  <a:txBody>
                    <a:bodyPr/>
                    <a:lstStyle/>
                    <a:p>
                      <a:r>
                        <a:rPr lang="en-US" sz="1000"/>
                        <a:t>1613</a:t>
                      </a:r>
                    </a:p>
                  </a:txBody>
                  <a:tcPr/>
                </a:tc>
                <a:tc>
                  <a:txBody>
                    <a:bodyPr/>
                    <a:lstStyle/>
                    <a:p>
                      <a:r>
                        <a:rPr lang="en-US" sz="1000"/>
                        <a:t>84.894736842105</a:t>
                      </a:r>
                    </a:p>
                  </a:txBody>
                  <a:tcPr/>
                </a:tc>
                <a:tc>
                  <a:txBody>
                    <a:bodyPr/>
                    <a:lstStyle/>
                    <a:p>
                      <a:r>
                        <a:rPr lang="en-US" sz="1000"/>
                        <a:t>7</a:t>
                      </a:r>
                    </a:p>
                  </a:txBody>
                  <a:tcPr/>
                </a:tc>
                <a:tc>
                  <a:txBody>
                    <a:bodyPr/>
                    <a:lstStyle/>
                    <a:p>
                      <a:r>
                        <a:rPr lang="en-US" sz="1000"/>
                        <a:t>0.4375</a:t>
                      </a:r>
                    </a:p>
                  </a:txBody>
                  <a:tcPr/>
                </a:tc>
                <a:tc>
                  <a:txBody>
                    <a:bodyPr/>
                    <a:lstStyle/>
                    <a:p>
                      <a:r>
                        <a:rPr lang="en-US" sz="1000"/>
                        <a:t>12</a:t>
                      </a:r>
                    </a:p>
                  </a:txBody>
                  <a:tcPr/>
                </a:tc>
                <a:tc>
                  <a:txBody>
                    <a:bodyPr/>
                    <a:lstStyle/>
                    <a:p>
                      <a:r>
                        <a:rPr lang="en-US" sz="1000"/>
                        <a:t>0.63157894736842</a:t>
                      </a:r>
                    </a:p>
                  </a:txBody>
                  <a:tcPr/>
                </a:tc>
                <a:extLst>
                  <a:ext uri="{0D108BD9-81ED-4DB2-BD59-A6C34878D82A}">
                    <a16:rowId xmlns:a16="http://schemas.microsoft.com/office/drawing/2014/main" val="1327135986"/>
                  </a:ext>
                </a:extLst>
              </a:tr>
            </a:tbl>
          </a:graphicData>
        </a:graphic>
      </p:graphicFrame>
      <p:sp>
        <p:nvSpPr>
          <p:cNvPr id="4" name="Text Placeholder 3">
            <a:extLst>
              <a:ext uri="{FF2B5EF4-FFF2-40B4-BE49-F238E27FC236}">
                <a16:creationId xmlns:a16="http://schemas.microsoft.com/office/drawing/2014/main" id="{083A2728-A7F4-41A6-B491-7D32C39AA050}"/>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2491012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5645-0011-4774-85B5-0848535C275C}"/>
              </a:ext>
            </a:extLst>
          </p:cNvPr>
          <p:cNvSpPr>
            <a:spLocks noGrp="1"/>
          </p:cNvSpPr>
          <p:nvPr>
            <p:ph type="title"/>
          </p:nvPr>
        </p:nvSpPr>
        <p:spPr/>
        <p:txBody>
          <a:bodyPr/>
          <a:lstStyle/>
          <a:p>
            <a:r>
              <a:rPr lang="en-US"/>
              <a:t>Youtube Video Tag Performance | All profiles</a:t>
            </a:r>
          </a:p>
        </p:txBody>
      </p:sp>
      <p:graphicFrame>
        <p:nvGraphicFramePr>
          <p:cNvPr id="5" name="Table Placeholder 4">
            <a:extLst>
              <a:ext uri="{FF2B5EF4-FFF2-40B4-BE49-F238E27FC236}">
                <a16:creationId xmlns:a16="http://schemas.microsoft.com/office/drawing/2014/main" id="{A439F2B7-EE98-4A6F-BBD3-43D0C9109EE4}"/>
              </a:ext>
            </a:extLst>
          </p:cNvPr>
          <p:cNvGraphicFramePr>
            <a:graphicFrameLocks noGrp="1"/>
          </p:cNvGraphicFramePr>
          <p:nvPr>
            <p:ph type="tbl" sz="quarter" idx="13"/>
            <p:extLst>
              <p:ext uri="{D42A27DB-BD31-4B8C-83A1-F6EECF244321}">
                <p14:modId xmlns:p14="http://schemas.microsoft.com/office/powerpoint/2010/main" val="2175437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7240145"/>
                    </a:ext>
                  </a:extLst>
                </a:gridCol>
                <a:gridCol w="576072">
                  <a:extLst>
                    <a:ext uri="{9D8B030D-6E8A-4147-A177-3AD203B41FA5}">
                      <a16:colId xmlns:a16="http://schemas.microsoft.com/office/drawing/2014/main" val="95783142"/>
                    </a:ext>
                  </a:extLst>
                </a:gridCol>
                <a:gridCol w="576072">
                  <a:extLst>
                    <a:ext uri="{9D8B030D-6E8A-4147-A177-3AD203B41FA5}">
                      <a16:colId xmlns:a16="http://schemas.microsoft.com/office/drawing/2014/main" val="1822549079"/>
                    </a:ext>
                  </a:extLst>
                </a:gridCol>
                <a:gridCol w="576072">
                  <a:extLst>
                    <a:ext uri="{9D8B030D-6E8A-4147-A177-3AD203B41FA5}">
                      <a16:colId xmlns:a16="http://schemas.microsoft.com/office/drawing/2014/main" val="1543211132"/>
                    </a:ext>
                  </a:extLst>
                </a:gridCol>
                <a:gridCol w="576072">
                  <a:extLst>
                    <a:ext uri="{9D8B030D-6E8A-4147-A177-3AD203B41FA5}">
                      <a16:colId xmlns:a16="http://schemas.microsoft.com/office/drawing/2014/main" val="3712989154"/>
                    </a:ext>
                  </a:extLst>
                </a:gridCol>
                <a:gridCol w="576072">
                  <a:extLst>
                    <a:ext uri="{9D8B030D-6E8A-4147-A177-3AD203B41FA5}">
                      <a16:colId xmlns:a16="http://schemas.microsoft.com/office/drawing/2014/main" val="59236397"/>
                    </a:ext>
                  </a:extLst>
                </a:gridCol>
                <a:gridCol w="576072">
                  <a:extLst>
                    <a:ext uri="{9D8B030D-6E8A-4147-A177-3AD203B41FA5}">
                      <a16:colId xmlns:a16="http://schemas.microsoft.com/office/drawing/2014/main" val="3467194387"/>
                    </a:ext>
                  </a:extLst>
                </a:gridCol>
                <a:gridCol w="576072">
                  <a:extLst>
                    <a:ext uri="{9D8B030D-6E8A-4147-A177-3AD203B41FA5}">
                      <a16:colId xmlns:a16="http://schemas.microsoft.com/office/drawing/2014/main" val="1787885902"/>
                    </a:ext>
                  </a:extLst>
                </a:gridCol>
                <a:gridCol w="576072">
                  <a:extLst>
                    <a:ext uri="{9D8B030D-6E8A-4147-A177-3AD203B41FA5}">
                      <a16:colId xmlns:a16="http://schemas.microsoft.com/office/drawing/2014/main" val="3371755221"/>
                    </a:ext>
                  </a:extLst>
                </a:gridCol>
                <a:gridCol w="576072">
                  <a:extLst>
                    <a:ext uri="{9D8B030D-6E8A-4147-A177-3AD203B41FA5}">
                      <a16:colId xmlns:a16="http://schemas.microsoft.com/office/drawing/2014/main" val="3530102474"/>
                    </a:ext>
                  </a:extLst>
                </a:gridCol>
                <a:gridCol w="576072">
                  <a:extLst>
                    <a:ext uri="{9D8B030D-6E8A-4147-A177-3AD203B41FA5}">
                      <a16:colId xmlns:a16="http://schemas.microsoft.com/office/drawing/2014/main" val="2629162735"/>
                    </a:ext>
                  </a:extLst>
                </a:gridCol>
                <a:gridCol w="576072">
                  <a:extLst>
                    <a:ext uri="{9D8B030D-6E8A-4147-A177-3AD203B41FA5}">
                      <a16:colId xmlns:a16="http://schemas.microsoft.com/office/drawing/2014/main" val="3639414757"/>
                    </a:ext>
                  </a:extLst>
                </a:gridCol>
                <a:gridCol w="576072">
                  <a:extLst>
                    <a:ext uri="{9D8B030D-6E8A-4147-A177-3AD203B41FA5}">
                      <a16:colId xmlns:a16="http://schemas.microsoft.com/office/drawing/2014/main" val="2949254041"/>
                    </a:ext>
                  </a:extLst>
                </a:gridCol>
                <a:gridCol w="576072">
                  <a:extLst>
                    <a:ext uri="{9D8B030D-6E8A-4147-A177-3AD203B41FA5}">
                      <a16:colId xmlns:a16="http://schemas.microsoft.com/office/drawing/2014/main" val="1487113076"/>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Views (Total)</a:t>
                      </a:r>
                    </a:p>
                  </a:txBody>
                  <a:tcPr/>
                </a:tc>
                <a:tc>
                  <a:txBody>
                    <a:bodyPr/>
                    <a:lstStyle/>
                    <a:p>
                      <a:r>
                        <a:rPr lang="en-US" sz="1000"/>
                        <a:t>Views (Avg.)</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Dislikes (Total)</a:t>
                      </a:r>
                    </a:p>
                  </a:txBody>
                  <a:tcPr/>
                </a:tc>
                <a:tc>
                  <a:txBody>
                    <a:bodyPr/>
                    <a:lstStyle/>
                    <a:p>
                      <a:r>
                        <a:rPr lang="en-US" sz="1000"/>
                        <a:t>Dislikes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Minutes Watched (Total)</a:t>
                      </a:r>
                    </a:p>
                  </a:txBody>
                  <a:tcPr/>
                </a:tc>
                <a:tc>
                  <a:txBody>
                    <a:bodyPr/>
                    <a:lstStyle/>
                    <a:p>
                      <a:r>
                        <a:rPr lang="en-US" sz="1000"/>
                        <a:t>Minutes Watched (Avg.)</a:t>
                      </a:r>
                    </a:p>
                  </a:txBody>
                  <a:tcPr/>
                </a:tc>
                <a:tc>
                  <a:txBody>
                    <a:bodyPr/>
                    <a:lstStyle/>
                    <a:p>
                      <a:r>
                        <a:rPr lang="en-US" sz="1000"/>
                        <a:t>View Duration (Avg.)</a:t>
                      </a:r>
                    </a:p>
                  </a:txBody>
                  <a:tcPr/>
                </a:tc>
                <a:tc>
                  <a:txBody>
                    <a:bodyPr/>
                    <a:lstStyle/>
                    <a:p>
                      <a:r>
                        <a:rPr lang="en-US" sz="1000"/>
                        <a:t>View Percentage (Avg.)</a:t>
                      </a:r>
                    </a:p>
                  </a:txBody>
                  <a:tcPr/>
                </a:tc>
                <a:extLst>
                  <a:ext uri="{0D108BD9-81ED-4DB2-BD59-A6C34878D82A}">
                    <a16:rowId xmlns:a16="http://schemas.microsoft.com/office/drawing/2014/main" val="4011429394"/>
                  </a:ext>
                </a:extLst>
              </a:tr>
              <a:tr h="370840">
                <a:tc>
                  <a:txBody>
                    <a:bodyPr/>
                    <a:lstStyle/>
                    <a:p>
                      <a:r>
                        <a:rPr lang="en-US" sz="1000"/>
                        <a:t>GROHEXSummit</a:t>
                      </a:r>
                    </a:p>
                  </a:txBody>
                  <a:tcPr/>
                </a:tc>
                <a:tc>
                  <a:txBody>
                    <a:bodyPr/>
                    <a:lstStyle/>
                    <a:p>
                      <a:r>
                        <a:rPr lang="en-US" sz="1000"/>
                        <a:t>2</a:t>
                      </a:r>
                    </a:p>
                  </a:txBody>
                  <a:tcPr/>
                </a:tc>
                <a:tc>
                  <a:txBody>
                    <a:bodyPr/>
                    <a:lstStyle/>
                    <a:p>
                      <a:r>
                        <a:rPr lang="en-US" sz="1000"/>
                        <a:t>364</a:t>
                      </a:r>
                    </a:p>
                  </a:txBody>
                  <a:tcPr/>
                </a:tc>
                <a:tc>
                  <a:txBody>
                    <a:bodyPr/>
                    <a:lstStyle/>
                    <a:p>
                      <a:r>
                        <a:rPr lang="en-US" sz="1000"/>
                        <a:t>182</a:t>
                      </a:r>
                    </a:p>
                  </a:txBody>
                  <a:tcPr/>
                </a:tc>
                <a:tc>
                  <a:txBody>
                    <a:bodyPr/>
                    <a:lstStyle/>
                    <a:p>
                      <a:r>
                        <a:rPr lang="en-US" sz="1000"/>
                        <a:t>18</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145</a:t>
                      </a:r>
                    </a:p>
                  </a:txBody>
                  <a:tcPr/>
                </a:tc>
                <a:tc>
                  <a:txBody>
                    <a:bodyPr/>
                    <a:lstStyle/>
                    <a:p>
                      <a:r>
                        <a:rPr lang="en-US" sz="1000"/>
                        <a:t>20.5</a:t>
                      </a:r>
                    </a:p>
                  </a:txBody>
                  <a:tcPr/>
                </a:tc>
                <a:tc>
                  <a:txBody>
                    <a:bodyPr/>
                    <a:lstStyle/>
                    <a:p>
                      <a:r>
                        <a:rPr lang="en-US" sz="1000"/>
                        <a:t>20.5</a:t>
                      </a:r>
                    </a:p>
                  </a:txBody>
                  <a:tcPr/>
                </a:tc>
                <a:tc>
                  <a:txBody>
                    <a:bodyPr/>
                    <a:lstStyle/>
                    <a:p>
                      <a:r>
                        <a:rPr lang="en-US" sz="1000"/>
                        <a:t>67.6</a:t>
                      </a:r>
                    </a:p>
                  </a:txBody>
                  <a:tcPr/>
                </a:tc>
                <a:extLst>
                  <a:ext uri="{0D108BD9-81ED-4DB2-BD59-A6C34878D82A}">
                    <a16:rowId xmlns:a16="http://schemas.microsoft.com/office/drawing/2014/main" val="787743298"/>
                  </a:ext>
                </a:extLst>
              </a:tr>
            </a:tbl>
          </a:graphicData>
        </a:graphic>
      </p:graphicFrame>
      <p:sp>
        <p:nvSpPr>
          <p:cNvPr id="4" name="Text Placeholder 3">
            <a:extLst>
              <a:ext uri="{FF2B5EF4-FFF2-40B4-BE49-F238E27FC236}">
                <a16:creationId xmlns:a16="http://schemas.microsoft.com/office/drawing/2014/main" id="{3DAAA3DB-31D6-4D56-B4E7-D3B1FF88333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3807084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5686-C327-4B59-9C78-4CEDAED47B9B}"/>
              </a:ext>
            </a:extLst>
          </p:cNvPr>
          <p:cNvSpPr>
            <a:spLocks noGrp="1"/>
          </p:cNvSpPr>
          <p:nvPr>
            <p:ph type="title"/>
          </p:nvPr>
        </p:nvSpPr>
        <p:spPr/>
        <p:txBody>
          <a:bodyPr/>
          <a:lstStyle/>
          <a:p>
            <a:r>
              <a:rPr lang="en-US"/>
              <a:t>Youtube Private Videos Table | All profiles - 1 of 3</a:t>
            </a:r>
          </a:p>
        </p:txBody>
      </p:sp>
      <p:graphicFrame>
        <p:nvGraphicFramePr>
          <p:cNvPr id="5" name="Table Placeholder 4">
            <a:extLst>
              <a:ext uri="{FF2B5EF4-FFF2-40B4-BE49-F238E27FC236}">
                <a16:creationId xmlns:a16="http://schemas.microsoft.com/office/drawing/2014/main" id="{D070E90C-DF38-469F-BA7C-43069ECEFBB3}"/>
              </a:ext>
            </a:extLst>
          </p:cNvPr>
          <p:cNvGraphicFramePr>
            <a:graphicFrameLocks noGrp="1"/>
          </p:cNvGraphicFramePr>
          <p:nvPr>
            <p:ph type="tbl" sz="quarter" idx="13"/>
            <p:extLst>
              <p:ext uri="{D42A27DB-BD31-4B8C-83A1-F6EECF244321}">
                <p14:modId xmlns:p14="http://schemas.microsoft.com/office/powerpoint/2010/main" val="218140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82989404"/>
                    </a:ext>
                  </a:extLst>
                </a:gridCol>
                <a:gridCol w="822961">
                  <a:extLst>
                    <a:ext uri="{9D8B030D-6E8A-4147-A177-3AD203B41FA5}">
                      <a16:colId xmlns:a16="http://schemas.microsoft.com/office/drawing/2014/main" val="2096094876"/>
                    </a:ext>
                  </a:extLst>
                </a:gridCol>
                <a:gridCol w="987553">
                  <a:extLst>
                    <a:ext uri="{9D8B030D-6E8A-4147-A177-3AD203B41FA5}">
                      <a16:colId xmlns:a16="http://schemas.microsoft.com/office/drawing/2014/main" val="1195038558"/>
                    </a:ext>
                  </a:extLst>
                </a:gridCol>
                <a:gridCol w="411480">
                  <a:extLst>
                    <a:ext uri="{9D8B030D-6E8A-4147-A177-3AD203B41FA5}">
                      <a16:colId xmlns:a16="http://schemas.microsoft.com/office/drawing/2014/main" val="3335319931"/>
                    </a:ext>
                  </a:extLst>
                </a:gridCol>
                <a:gridCol w="411480">
                  <a:extLst>
                    <a:ext uri="{9D8B030D-6E8A-4147-A177-3AD203B41FA5}">
                      <a16:colId xmlns:a16="http://schemas.microsoft.com/office/drawing/2014/main" val="1697683637"/>
                    </a:ext>
                  </a:extLst>
                </a:gridCol>
                <a:gridCol w="411480">
                  <a:extLst>
                    <a:ext uri="{9D8B030D-6E8A-4147-A177-3AD203B41FA5}">
                      <a16:colId xmlns:a16="http://schemas.microsoft.com/office/drawing/2014/main" val="793089508"/>
                    </a:ext>
                  </a:extLst>
                </a:gridCol>
                <a:gridCol w="411480">
                  <a:extLst>
                    <a:ext uri="{9D8B030D-6E8A-4147-A177-3AD203B41FA5}">
                      <a16:colId xmlns:a16="http://schemas.microsoft.com/office/drawing/2014/main" val="4241997408"/>
                    </a:ext>
                  </a:extLst>
                </a:gridCol>
                <a:gridCol w="411480">
                  <a:extLst>
                    <a:ext uri="{9D8B030D-6E8A-4147-A177-3AD203B41FA5}">
                      <a16:colId xmlns:a16="http://schemas.microsoft.com/office/drawing/2014/main" val="2887758825"/>
                    </a:ext>
                  </a:extLst>
                </a:gridCol>
                <a:gridCol w="411480">
                  <a:extLst>
                    <a:ext uri="{9D8B030D-6E8A-4147-A177-3AD203B41FA5}">
                      <a16:colId xmlns:a16="http://schemas.microsoft.com/office/drawing/2014/main" val="3925647753"/>
                    </a:ext>
                  </a:extLst>
                </a:gridCol>
                <a:gridCol w="411480">
                  <a:extLst>
                    <a:ext uri="{9D8B030D-6E8A-4147-A177-3AD203B41FA5}">
                      <a16:colId xmlns:a16="http://schemas.microsoft.com/office/drawing/2014/main" val="130167520"/>
                    </a:ext>
                  </a:extLst>
                </a:gridCol>
                <a:gridCol w="411480">
                  <a:extLst>
                    <a:ext uri="{9D8B030D-6E8A-4147-A177-3AD203B41FA5}">
                      <a16:colId xmlns:a16="http://schemas.microsoft.com/office/drawing/2014/main" val="3513218120"/>
                    </a:ext>
                  </a:extLst>
                </a:gridCol>
                <a:gridCol w="411480">
                  <a:extLst>
                    <a:ext uri="{9D8B030D-6E8A-4147-A177-3AD203B41FA5}">
                      <a16:colId xmlns:a16="http://schemas.microsoft.com/office/drawing/2014/main" val="1262151157"/>
                    </a:ext>
                  </a:extLst>
                </a:gridCol>
                <a:gridCol w="411480">
                  <a:extLst>
                    <a:ext uri="{9D8B030D-6E8A-4147-A177-3AD203B41FA5}">
                      <a16:colId xmlns:a16="http://schemas.microsoft.com/office/drawing/2014/main" val="3745896244"/>
                    </a:ext>
                  </a:extLst>
                </a:gridCol>
                <a:gridCol w="411480">
                  <a:extLst>
                    <a:ext uri="{9D8B030D-6E8A-4147-A177-3AD203B41FA5}">
                      <a16:colId xmlns:a16="http://schemas.microsoft.com/office/drawing/2014/main" val="162357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666833883"/>
                  </a:ext>
                </a:extLst>
              </a:tr>
            </a:tbl>
          </a:graphicData>
        </a:graphic>
      </p:graphicFrame>
      <p:sp>
        <p:nvSpPr>
          <p:cNvPr id="4" name="Text Placeholder 3">
            <a:extLst>
              <a:ext uri="{FF2B5EF4-FFF2-40B4-BE49-F238E27FC236}">
                <a16:creationId xmlns:a16="http://schemas.microsoft.com/office/drawing/2014/main" id="{4F3E72CC-4591-4B18-8990-C89BCD1DECA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5558733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0D3A-FBE5-4E82-8D4C-242B9AE9E6A1}"/>
              </a:ext>
            </a:extLst>
          </p:cNvPr>
          <p:cNvSpPr>
            <a:spLocks noGrp="1"/>
          </p:cNvSpPr>
          <p:nvPr>
            <p:ph type="title"/>
          </p:nvPr>
        </p:nvSpPr>
        <p:spPr/>
        <p:txBody>
          <a:bodyPr/>
          <a:lstStyle/>
          <a:p>
            <a:r>
              <a:rPr lang="en-US"/>
              <a:t>Youtube Private Videos Table | All profiles - 2 of 3</a:t>
            </a:r>
          </a:p>
        </p:txBody>
      </p:sp>
      <p:graphicFrame>
        <p:nvGraphicFramePr>
          <p:cNvPr id="5" name="Table Placeholder 4">
            <a:extLst>
              <a:ext uri="{FF2B5EF4-FFF2-40B4-BE49-F238E27FC236}">
                <a16:creationId xmlns:a16="http://schemas.microsoft.com/office/drawing/2014/main" id="{4902C50D-4AB4-43D5-9922-09C4682C1D42}"/>
              </a:ext>
            </a:extLst>
          </p:cNvPr>
          <p:cNvGraphicFramePr>
            <a:graphicFrameLocks noGrp="1"/>
          </p:cNvGraphicFramePr>
          <p:nvPr>
            <p:ph type="tbl" sz="quarter" idx="13"/>
            <p:extLst>
              <p:ext uri="{D42A27DB-BD31-4B8C-83A1-F6EECF244321}">
                <p14:modId xmlns:p14="http://schemas.microsoft.com/office/powerpoint/2010/main" val="260512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2538486"/>
                    </a:ext>
                  </a:extLst>
                </a:gridCol>
                <a:gridCol w="822961">
                  <a:extLst>
                    <a:ext uri="{9D8B030D-6E8A-4147-A177-3AD203B41FA5}">
                      <a16:colId xmlns:a16="http://schemas.microsoft.com/office/drawing/2014/main" val="4274340229"/>
                    </a:ext>
                  </a:extLst>
                </a:gridCol>
                <a:gridCol w="987553">
                  <a:extLst>
                    <a:ext uri="{9D8B030D-6E8A-4147-A177-3AD203B41FA5}">
                      <a16:colId xmlns:a16="http://schemas.microsoft.com/office/drawing/2014/main" val="3763017104"/>
                    </a:ext>
                  </a:extLst>
                </a:gridCol>
                <a:gridCol w="411480">
                  <a:extLst>
                    <a:ext uri="{9D8B030D-6E8A-4147-A177-3AD203B41FA5}">
                      <a16:colId xmlns:a16="http://schemas.microsoft.com/office/drawing/2014/main" val="2496826302"/>
                    </a:ext>
                  </a:extLst>
                </a:gridCol>
                <a:gridCol w="411480">
                  <a:extLst>
                    <a:ext uri="{9D8B030D-6E8A-4147-A177-3AD203B41FA5}">
                      <a16:colId xmlns:a16="http://schemas.microsoft.com/office/drawing/2014/main" val="3646720460"/>
                    </a:ext>
                  </a:extLst>
                </a:gridCol>
                <a:gridCol w="411480">
                  <a:extLst>
                    <a:ext uri="{9D8B030D-6E8A-4147-A177-3AD203B41FA5}">
                      <a16:colId xmlns:a16="http://schemas.microsoft.com/office/drawing/2014/main" val="2292071644"/>
                    </a:ext>
                  </a:extLst>
                </a:gridCol>
                <a:gridCol w="411480">
                  <a:extLst>
                    <a:ext uri="{9D8B030D-6E8A-4147-A177-3AD203B41FA5}">
                      <a16:colId xmlns:a16="http://schemas.microsoft.com/office/drawing/2014/main" val="3127580487"/>
                    </a:ext>
                  </a:extLst>
                </a:gridCol>
                <a:gridCol w="411480">
                  <a:extLst>
                    <a:ext uri="{9D8B030D-6E8A-4147-A177-3AD203B41FA5}">
                      <a16:colId xmlns:a16="http://schemas.microsoft.com/office/drawing/2014/main" val="1518715454"/>
                    </a:ext>
                  </a:extLst>
                </a:gridCol>
                <a:gridCol w="411480">
                  <a:extLst>
                    <a:ext uri="{9D8B030D-6E8A-4147-A177-3AD203B41FA5}">
                      <a16:colId xmlns:a16="http://schemas.microsoft.com/office/drawing/2014/main" val="814716989"/>
                    </a:ext>
                  </a:extLst>
                </a:gridCol>
                <a:gridCol w="411480">
                  <a:extLst>
                    <a:ext uri="{9D8B030D-6E8A-4147-A177-3AD203B41FA5}">
                      <a16:colId xmlns:a16="http://schemas.microsoft.com/office/drawing/2014/main" val="3775257018"/>
                    </a:ext>
                  </a:extLst>
                </a:gridCol>
                <a:gridCol w="411480">
                  <a:extLst>
                    <a:ext uri="{9D8B030D-6E8A-4147-A177-3AD203B41FA5}">
                      <a16:colId xmlns:a16="http://schemas.microsoft.com/office/drawing/2014/main" val="2581130864"/>
                    </a:ext>
                  </a:extLst>
                </a:gridCol>
                <a:gridCol w="411480">
                  <a:extLst>
                    <a:ext uri="{9D8B030D-6E8A-4147-A177-3AD203B41FA5}">
                      <a16:colId xmlns:a16="http://schemas.microsoft.com/office/drawing/2014/main" val="2238258865"/>
                    </a:ext>
                  </a:extLst>
                </a:gridCol>
                <a:gridCol w="411480">
                  <a:extLst>
                    <a:ext uri="{9D8B030D-6E8A-4147-A177-3AD203B41FA5}">
                      <a16:colId xmlns:a16="http://schemas.microsoft.com/office/drawing/2014/main" val="4186400915"/>
                    </a:ext>
                  </a:extLst>
                </a:gridCol>
                <a:gridCol w="411480">
                  <a:extLst>
                    <a:ext uri="{9D8B030D-6E8A-4147-A177-3AD203B41FA5}">
                      <a16:colId xmlns:a16="http://schemas.microsoft.com/office/drawing/2014/main" val="286794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74638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- 2023-03-08 10:35:59</a:t>
                      </a:r>
                      <a:r>
                        <a:rPr kumimoji="0" lang="en-US" sz="1000" b="0" i="0" u="none" strike="noStrike" kern="1200" cap="none" spc="0" normalizeH="0" baseline="0" noProof="0">
                          <a:ln>
                            <a:noFill/>
                          </a:ln>
                          <a:solidFill>
                            <a:prstClr val="black"/>
                          </a:solidFill>
                          <a:effectLst/>
                          <a:uLnTx/>
                          <a:uFillTx/>
                          <a:latin typeface="Calibri"/>
                          <a:ea typeface="+mn-ea"/>
                          <a:cs typeface="+mn-cs"/>
                        </a:rPr>
                        <a:t>
 What does the future of our homes look like? What does a sustainable building look like? How can water contribute to our wellbeing?
If any of these questions piqued your interest, join us at the GROHE X Summit 2023, streaming from March 7-9.
Attendance is free and open to all. Full details on the GROHE X digital hub. 
#SHORTS #SHORT #GROHEX #GROHE #CaringforWater #Summit #GROHEXUMMIT2023 #futurism #wellbeing #sustainability #watersaving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https://i.ytimg.com/vi/lDn0IfI3qo4/hqdefault.jpg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43247356"/>
                  </a:ext>
                </a:extLst>
              </a:tr>
            </a:tbl>
          </a:graphicData>
        </a:graphic>
      </p:graphicFrame>
      <p:sp>
        <p:nvSpPr>
          <p:cNvPr id="4" name="Text Placeholder 3">
            <a:extLst>
              <a:ext uri="{FF2B5EF4-FFF2-40B4-BE49-F238E27FC236}">
                <a16:creationId xmlns:a16="http://schemas.microsoft.com/office/drawing/2014/main" id="{7D8C3D62-AFF8-46EA-8F0E-50AF1CA1713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5293192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75B84-2D79-4E41-82EC-3A7903ADFF47}"/>
              </a:ext>
            </a:extLst>
          </p:cNvPr>
          <p:cNvSpPr>
            <a:spLocks noGrp="1"/>
          </p:cNvSpPr>
          <p:nvPr>
            <p:ph type="title"/>
          </p:nvPr>
        </p:nvSpPr>
        <p:spPr/>
        <p:txBody>
          <a:bodyPr/>
          <a:lstStyle/>
          <a:p>
            <a:r>
              <a:rPr lang="en-US"/>
              <a:t>Youtube Private Videos Table | All profiles - 3 of 3</a:t>
            </a:r>
          </a:p>
        </p:txBody>
      </p:sp>
      <p:graphicFrame>
        <p:nvGraphicFramePr>
          <p:cNvPr id="5" name="Table Placeholder 4">
            <a:extLst>
              <a:ext uri="{FF2B5EF4-FFF2-40B4-BE49-F238E27FC236}">
                <a16:creationId xmlns:a16="http://schemas.microsoft.com/office/drawing/2014/main" id="{9190890B-A622-417C-8144-B4923088A660}"/>
              </a:ext>
            </a:extLst>
          </p:cNvPr>
          <p:cNvGraphicFramePr>
            <a:graphicFrameLocks noGrp="1"/>
          </p:cNvGraphicFramePr>
          <p:nvPr>
            <p:ph type="tbl" sz="quarter" idx="13"/>
            <p:extLst>
              <p:ext uri="{D42A27DB-BD31-4B8C-83A1-F6EECF244321}">
                <p14:modId xmlns:p14="http://schemas.microsoft.com/office/powerpoint/2010/main" val="47424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18151899"/>
                    </a:ext>
                  </a:extLst>
                </a:gridCol>
                <a:gridCol w="822961">
                  <a:extLst>
                    <a:ext uri="{9D8B030D-6E8A-4147-A177-3AD203B41FA5}">
                      <a16:colId xmlns:a16="http://schemas.microsoft.com/office/drawing/2014/main" val="47969821"/>
                    </a:ext>
                  </a:extLst>
                </a:gridCol>
                <a:gridCol w="987553">
                  <a:extLst>
                    <a:ext uri="{9D8B030D-6E8A-4147-A177-3AD203B41FA5}">
                      <a16:colId xmlns:a16="http://schemas.microsoft.com/office/drawing/2014/main" val="4055857637"/>
                    </a:ext>
                  </a:extLst>
                </a:gridCol>
                <a:gridCol w="411480">
                  <a:extLst>
                    <a:ext uri="{9D8B030D-6E8A-4147-A177-3AD203B41FA5}">
                      <a16:colId xmlns:a16="http://schemas.microsoft.com/office/drawing/2014/main" val="3516474045"/>
                    </a:ext>
                  </a:extLst>
                </a:gridCol>
                <a:gridCol w="411480">
                  <a:extLst>
                    <a:ext uri="{9D8B030D-6E8A-4147-A177-3AD203B41FA5}">
                      <a16:colId xmlns:a16="http://schemas.microsoft.com/office/drawing/2014/main" val="1148564982"/>
                    </a:ext>
                  </a:extLst>
                </a:gridCol>
                <a:gridCol w="411480">
                  <a:extLst>
                    <a:ext uri="{9D8B030D-6E8A-4147-A177-3AD203B41FA5}">
                      <a16:colId xmlns:a16="http://schemas.microsoft.com/office/drawing/2014/main" val="1002254877"/>
                    </a:ext>
                  </a:extLst>
                </a:gridCol>
                <a:gridCol w="411480">
                  <a:extLst>
                    <a:ext uri="{9D8B030D-6E8A-4147-A177-3AD203B41FA5}">
                      <a16:colId xmlns:a16="http://schemas.microsoft.com/office/drawing/2014/main" val="4092568062"/>
                    </a:ext>
                  </a:extLst>
                </a:gridCol>
                <a:gridCol w="411480">
                  <a:extLst>
                    <a:ext uri="{9D8B030D-6E8A-4147-A177-3AD203B41FA5}">
                      <a16:colId xmlns:a16="http://schemas.microsoft.com/office/drawing/2014/main" val="1147128884"/>
                    </a:ext>
                  </a:extLst>
                </a:gridCol>
                <a:gridCol w="411480">
                  <a:extLst>
                    <a:ext uri="{9D8B030D-6E8A-4147-A177-3AD203B41FA5}">
                      <a16:colId xmlns:a16="http://schemas.microsoft.com/office/drawing/2014/main" val="293027604"/>
                    </a:ext>
                  </a:extLst>
                </a:gridCol>
                <a:gridCol w="411480">
                  <a:extLst>
                    <a:ext uri="{9D8B030D-6E8A-4147-A177-3AD203B41FA5}">
                      <a16:colId xmlns:a16="http://schemas.microsoft.com/office/drawing/2014/main" val="199995245"/>
                    </a:ext>
                  </a:extLst>
                </a:gridCol>
                <a:gridCol w="411480">
                  <a:extLst>
                    <a:ext uri="{9D8B030D-6E8A-4147-A177-3AD203B41FA5}">
                      <a16:colId xmlns:a16="http://schemas.microsoft.com/office/drawing/2014/main" val="2538739017"/>
                    </a:ext>
                  </a:extLst>
                </a:gridCol>
                <a:gridCol w="411480">
                  <a:extLst>
                    <a:ext uri="{9D8B030D-6E8A-4147-A177-3AD203B41FA5}">
                      <a16:colId xmlns:a16="http://schemas.microsoft.com/office/drawing/2014/main" val="1296681934"/>
                    </a:ext>
                  </a:extLst>
                </a:gridCol>
                <a:gridCol w="411480">
                  <a:extLst>
                    <a:ext uri="{9D8B030D-6E8A-4147-A177-3AD203B41FA5}">
                      <a16:colId xmlns:a16="http://schemas.microsoft.com/office/drawing/2014/main" val="564212202"/>
                    </a:ext>
                  </a:extLst>
                </a:gridCol>
                <a:gridCol w="411480">
                  <a:extLst>
                    <a:ext uri="{9D8B030D-6E8A-4147-A177-3AD203B41FA5}">
                      <a16:colId xmlns:a16="http://schemas.microsoft.com/office/drawing/2014/main" val="1038176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51444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GROHE Polska - 2023-02-22 15:29:22</a:t>
                      </a:r>
                      <a:r>
                        <a:rPr kumimoji="0" lang="pl-PL" sz="1000" b="0" i="0" u="none" strike="noStrike" kern="1200" cap="none" spc="0" normalizeH="0" baseline="0" noProof="0">
                          <a:ln>
                            <a:noFill/>
                          </a:ln>
                          <a:solidFill>
                            <a:prstClr val="black"/>
                          </a:solidFill>
                          <a:effectLst/>
                          <a:uLnTx/>
                          <a:uFillTx/>
                          <a:latin typeface="Calibri"/>
                          <a:ea typeface="+mn-ea"/>
                          <a:cs typeface="+mn-cs"/>
                        </a:rPr>
                        <a:t>
 Zapraszamy na GROHE X Summit 2023! 
Zarejestruj się: https://fal.cn/GROHEXSUMMIT2023
GROHE X Summit to wyjątkowe spotkanie w dniach 7-9 marca, podczas którego eksperci z wielu dziedzin będą rozmawiali m.in. o tym jak dbać o naturalne zasoby Ziemi i jak otaczający nas świat wpływa na nasze zdrowie oraz dobre samopoczucie. 
#grohe #grohex #xsummit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https://i.ytimg.com/vi/xmTv7XW1KFQ/hqdefault.jpg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281251325"/>
                  </a:ext>
                </a:extLst>
              </a:tr>
            </a:tbl>
          </a:graphicData>
        </a:graphic>
      </p:graphicFrame>
      <p:sp>
        <p:nvSpPr>
          <p:cNvPr id="4" name="Text Placeholder 3">
            <a:extLst>
              <a:ext uri="{FF2B5EF4-FFF2-40B4-BE49-F238E27FC236}">
                <a16:creationId xmlns:a16="http://schemas.microsoft.com/office/drawing/2014/main" id="{1DA9C2ED-9DA7-4BF7-BE0D-F94E87180A3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7312501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0CEF1-BF43-4B5C-9DC1-99B50BE6522F}"/>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8F0FB9AF-3D34-419C-A6DD-E5475DAEC416}"/>
              </a:ext>
            </a:extLst>
          </p:cNvPr>
          <p:cNvGraphicFramePr>
            <a:graphicFrameLocks noGrp="1"/>
          </p:cNvGraphicFramePr>
          <p:nvPr>
            <p:ph type="tbl" sz="quarter" idx="13"/>
            <p:extLst>
              <p:ext uri="{D42A27DB-BD31-4B8C-83A1-F6EECF244321}">
                <p14:modId xmlns:p14="http://schemas.microsoft.com/office/powerpoint/2010/main" val="4202965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702278685"/>
                    </a:ext>
                  </a:extLst>
                </a:gridCol>
                <a:gridCol w="493776">
                  <a:extLst>
                    <a:ext uri="{9D8B030D-6E8A-4147-A177-3AD203B41FA5}">
                      <a16:colId xmlns:a16="http://schemas.microsoft.com/office/drawing/2014/main" val="935055009"/>
                    </a:ext>
                  </a:extLst>
                </a:gridCol>
                <a:gridCol w="493776">
                  <a:extLst>
                    <a:ext uri="{9D8B030D-6E8A-4147-A177-3AD203B41FA5}">
                      <a16:colId xmlns:a16="http://schemas.microsoft.com/office/drawing/2014/main" val="2179843682"/>
                    </a:ext>
                  </a:extLst>
                </a:gridCol>
                <a:gridCol w="493776">
                  <a:extLst>
                    <a:ext uri="{9D8B030D-6E8A-4147-A177-3AD203B41FA5}">
                      <a16:colId xmlns:a16="http://schemas.microsoft.com/office/drawing/2014/main" val="2488967375"/>
                    </a:ext>
                  </a:extLst>
                </a:gridCol>
                <a:gridCol w="493776">
                  <a:extLst>
                    <a:ext uri="{9D8B030D-6E8A-4147-A177-3AD203B41FA5}">
                      <a16:colId xmlns:a16="http://schemas.microsoft.com/office/drawing/2014/main" val="2281218277"/>
                    </a:ext>
                  </a:extLst>
                </a:gridCol>
                <a:gridCol w="493776">
                  <a:extLst>
                    <a:ext uri="{9D8B030D-6E8A-4147-A177-3AD203B41FA5}">
                      <a16:colId xmlns:a16="http://schemas.microsoft.com/office/drawing/2014/main" val="1014412101"/>
                    </a:ext>
                  </a:extLst>
                </a:gridCol>
                <a:gridCol w="493776">
                  <a:extLst>
                    <a:ext uri="{9D8B030D-6E8A-4147-A177-3AD203B41FA5}">
                      <a16:colId xmlns:a16="http://schemas.microsoft.com/office/drawing/2014/main" val="238993449"/>
                    </a:ext>
                  </a:extLst>
                </a:gridCol>
                <a:gridCol w="493776">
                  <a:extLst>
                    <a:ext uri="{9D8B030D-6E8A-4147-A177-3AD203B41FA5}">
                      <a16:colId xmlns:a16="http://schemas.microsoft.com/office/drawing/2014/main" val="2947919099"/>
                    </a:ext>
                  </a:extLst>
                </a:gridCol>
                <a:gridCol w="493776">
                  <a:extLst>
                    <a:ext uri="{9D8B030D-6E8A-4147-A177-3AD203B41FA5}">
                      <a16:colId xmlns:a16="http://schemas.microsoft.com/office/drawing/2014/main" val="2652602859"/>
                    </a:ext>
                  </a:extLst>
                </a:gridCol>
                <a:gridCol w="493776">
                  <a:extLst>
                    <a:ext uri="{9D8B030D-6E8A-4147-A177-3AD203B41FA5}">
                      <a16:colId xmlns:a16="http://schemas.microsoft.com/office/drawing/2014/main" val="269856144"/>
                    </a:ext>
                  </a:extLst>
                </a:gridCol>
                <a:gridCol w="493776">
                  <a:extLst>
                    <a:ext uri="{9D8B030D-6E8A-4147-A177-3AD203B41FA5}">
                      <a16:colId xmlns:a16="http://schemas.microsoft.com/office/drawing/2014/main" val="858285804"/>
                    </a:ext>
                  </a:extLst>
                </a:gridCol>
                <a:gridCol w="493776">
                  <a:extLst>
                    <a:ext uri="{9D8B030D-6E8A-4147-A177-3AD203B41FA5}">
                      <a16:colId xmlns:a16="http://schemas.microsoft.com/office/drawing/2014/main" val="1908212136"/>
                    </a:ext>
                  </a:extLst>
                </a:gridCol>
                <a:gridCol w="493776">
                  <a:extLst>
                    <a:ext uri="{9D8B030D-6E8A-4147-A177-3AD203B41FA5}">
                      <a16:colId xmlns:a16="http://schemas.microsoft.com/office/drawing/2014/main" val="3793532748"/>
                    </a:ext>
                  </a:extLst>
                </a:gridCol>
                <a:gridCol w="493776">
                  <a:extLst>
                    <a:ext uri="{9D8B030D-6E8A-4147-A177-3AD203B41FA5}">
                      <a16:colId xmlns:a16="http://schemas.microsoft.com/office/drawing/2014/main" val="259944747"/>
                    </a:ext>
                  </a:extLst>
                </a:gridCol>
                <a:gridCol w="493776">
                  <a:extLst>
                    <a:ext uri="{9D8B030D-6E8A-4147-A177-3AD203B41FA5}">
                      <a16:colId xmlns:a16="http://schemas.microsoft.com/office/drawing/2014/main" val="1645856011"/>
                    </a:ext>
                  </a:extLst>
                </a:gridCol>
                <a:gridCol w="493776">
                  <a:extLst>
                    <a:ext uri="{9D8B030D-6E8A-4147-A177-3AD203B41FA5}">
                      <a16:colId xmlns:a16="http://schemas.microsoft.com/office/drawing/2014/main" val="37175424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Video Views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2592520012"/>
                  </a:ext>
                </a:extLst>
              </a:tr>
              <a:tr h="370840">
                <a:tc>
                  <a:txBody>
                    <a:bodyPr/>
                    <a:lstStyle/>
                    <a:p>
                      <a:r>
                        <a:rPr lang="en-US" sz="1000"/>
                        <a:t>GROHEXSummit</a:t>
                      </a:r>
                    </a:p>
                  </a:txBody>
                  <a:tcPr/>
                </a:tc>
                <a:tc>
                  <a:txBody>
                    <a:bodyPr/>
                    <a:lstStyle/>
                    <a:p>
                      <a:r>
                        <a:rPr lang="en-US" sz="1000"/>
                        <a:t>227</a:t>
                      </a:r>
                    </a:p>
                  </a:txBody>
                  <a:tcPr/>
                </a:tc>
                <a:tc>
                  <a:txBody>
                    <a:bodyPr/>
                    <a:lstStyle/>
                    <a:p>
                      <a:r>
                        <a:rPr lang="en-US" sz="1000"/>
                        <a:t>4237</a:t>
                      </a:r>
                    </a:p>
                  </a:txBody>
                  <a:tcPr/>
                </a:tc>
                <a:tc>
                  <a:txBody>
                    <a:bodyPr/>
                    <a:lstStyle/>
                    <a:p>
                      <a:r>
                        <a:rPr lang="en-US" sz="1000"/>
                        <a:t>18</a:t>
                      </a:r>
                    </a:p>
                  </a:txBody>
                  <a:tcPr/>
                </a:tc>
                <a:tc>
                  <a:txBody>
                    <a:bodyPr/>
                    <a:lstStyle/>
                    <a:p>
                      <a:r>
                        <a:rPr lang="en-US" sz="1000"/>
                        <a:t>184</a:t>
                      </a:r>
                    </a:p>
                  </a:txBody>
                  <a:tcPr/>
                </a:tc>
                <a:tc>
                  <a:txBody>
                    <a:bodyPr/>
                    <a:lstStyle/>
                    <a:p>
                      <a:r>
                        <a:rPr lang="en-US" sz="1000"/>
                        <a:t>0</a:t>
                      </a:r>
                    </a:p>
                  </a:txBody>
                  <a:tcPr/>
                </a:tc>
                <a:tc>
                  <a:txBody>
                    <a:bodyPr/>
                    <a:lstStyle/>
                    <a:p>
                      <a:r>
                        <a:rPr lang="en-US" sz="1000"/>
                        <a:t>105</a:t>
                      </a:r>
                    </a:p>
                  </a:txBody>
                  <a:tcPr/>
                </a:tc>
                <a:tc>
                  <a:txBody>
                    <a:bodyPr/>
                    <a:lstStyle/>
                    <a:p>
                      <a:r>
                        <a:rPr lang="en-US" sz="1000"/>
                        <a:t>0</a:t>
                      </a:r>
                    </a:p>
                  </a:txBody>
                  <a:tcPr/>
                </a:tc>
                <a:tc>
                  <a:txBody>
                    <a:bodyPr/>
                    <a:lstStyle/>
                    <a:p>
                      <a:r>
                        <a:rPr lang="en-US" sz="1000"/>
                        <a:t>169229</a:t>
                      </a:r>
                    </a:p>
                  </a:txBody>
                  <a:tcPr/>
                </a:tc>
                <a:tc>
                  <a:txBody>
                    <a:bodyPr/>
                    <a:lstStyle/>
                    <a:p>
                      <a:r>
                        <a:rPr lang="en-US" sz="1000"/>
                        <a:t>745</a:t>
                      </a:r>
                    </a:p>
                  </a:txBody>
                  <a:tcPr/>
                </a:tc>
                <a:tc>
                  <a:txBody>
                    <a:bodyPr/>
                    <a:lstStyle/>
                    <a:p>
                      <a:r>
                        <a:rPr lang="en-US" sz="1000"/>
                        <a:t>4553</a:t>
                      </a:r>
                    </a:p>
                  </a:txBody>
                  <a:tcPr/>
                </a:tc>
                <a:tc>
                  <a:txBody>
                    <a:bodyPr/>
                    <a:lstStyle/>
                    <a:p>
                      <a:r>
                        <a:rPr lang="en-US" sz="1000"/>
                        <a:t>20</a:t>
                      </a:r>
                    </a:p>
                  </a:txBody>
                  <a:tcPr/>
                </a:tc>
                <a:tc>
                  <a:txBody>
                    <a:bodyPr/>
                    <a:lstStyle/>
                    <a:p>
                      <a:r>
                        <a:rPr lang="en-US" sz="1000"/>
                        <a:t>153226</a:t>
                      </a:r>
                    </a:p>
                  </a:txBody>
                  <a:tcPr/>
                </a:tc>
                <a:tc>
                  <a:txBody>
                    <a:bodyPr/>
                    <a:lstStyle/>
                    <a:p>
                      <a:r>
                        <a:rPr lang="en-US" sz="1000"/>
                        <a:t>675</a:t>
                      </a:r>
                    </a:p>
                  </a:txBody>
                  <a:tcPr/>
                </a:tc>
                <a:tc>
                  <a:txBody>
                    <a:bodyPr/>
                    <a:lstStyle/>
                    <a:p>
                      <a:r>
                        <a:rPr lang="en-US" sz="1000"/>
                        <a:t>734</a:t>
                      </a:r>
                    </a:p>
                  </a:txBody>
                  <a:tcPr/>
                </a:tc>
                <a:tc>
                  <a:txBody>
                    <a:bodyPr/>
                    <a:lstStyle/>
                    <a:p>
                      <a:r>
                        <a:rPr lang="en-US" sz="1000"/>
                        <a:t>2.6904372182073 %</a:t>
                      </a:r>
                    </a:p>
                  </a:txBody>
                  <a:tcPr/>
                </a:tc>
                <a:extLst>
                  <a:ext uri="{0D108BD9-81ED-4DB2-BD59-A6C34878D82A}">
                    <a16:rowId xmlns:a16="http://schemas.microsoft.com/office/drawing/2014/main" val="691863288"/>
                  </a:ext>
                </a:extLst>
              </a:tr>
            </a:tbl>
          </a:graphicData>
        </a:graphic>
      </p:graphicFrame>
      <p:sp>
        <p:nvSpPr>
          <p:cNvPr id="4" name="Text Placeholder 3">
            <a:extLst>
              <a:ext uri="{FF2B5EF4-FFF2-40B4-BE49-F238E27FC236}">
                <a16:creationId xmlns:a16="http://schemas.microsoft.com/office/drawing/2014/main" id="{1655CB63-7F5E-4621-83E2-E4EDCFEDDFB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0784579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1F207-765C-4066-8530-649107210A76}"/>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F62687A3-3F99-413F-8A9F-2A612C6713B0}"/>
              </a:ext>
            </a:extLst>
          </p:cNvPr>
          <p:cNvGraphicFramePr>
            <a:graphicFrameLocks noGrp="1"/>
          </p:cNvGraphicFramePr>
          <p:nvPr>
            <p:ph type="tbl" sz="quarter" idx="13"/>
            <p:extLst>
              <p:ext uri="{D42A27DB-BD31-4B8C-83A1-F6EECF244321}">
                <p14:modId xmlns:p14="http://schemas.microsoft.com/office/powerpoint/2010/main" val="13104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31759725"/>
                    </a:ext>
                  </a:extLst>
                </a:gridCol>
                <a:gridCol w="905256">
                  <a:extLst>
                    <a:ext uri="{9D8B030D-6E8A-4147-A177-3AD203B41FA5}">
                      <a16:colId xmlns:a16="http://schemas.microsoft.com/office/drawing/2014/main" val="2950729256"/>
                    </a:ext>
                  </a:extLst>
                </a:gridCol>
                <a:gridCol w="1234440">
                  <a:extLst>
                    <a:ext uri="{9D8B030D-6E8A-4147-A177-3AD203B41FA5}">
                      <a16:colId xmlns:a16="http://schemas.microsoft.com/office/drawing/2014/main" val="2764762955"/>
                    </a:ext>
                  </a:extLst>
                </a:gridCol>
                <a:gridCol w="411480">
                  <a:extLst>
                    <a:ext uri="{9D8B030D-6E8A-4147-A177-3AD203B41FA5}">
                      <a16:colId xmlns:a16="http://schemas.microsoft.com/office/drawing/2014/main" val="2646460421"/>
                    </a:ext>
                  </a:extLst>
                </a:gridCol>
                <a:gridCol w="411480">
                  <a:extLst>
                    <a:ext uri="{9D8B030D-6E8A-4147-A177-3AD203B41FA5}">
                      <a16:colId xmlns:a16="http://schemas.microsoft.com/office/drawing/2014/main" val="1183360531"/>
                    </a:ext>
                  </a:extLst>
                </a:gridCol>
                <a:gridCol w="411480">
                  <a:extLst>
                    <a:ext uri="{9D8B030D-6E8A-4147-A177-3AD203B41FA5}">
                      <a16:colId xmlns:a16="http://schemas.microsoft.com/office/drawing/2014/main" val="512064404"/>
                    </a:ext>
                  </a:extLst>
                </a:gridCol>
                <a:gridCol w="411480">
                  <a:extLst>
                    <a:ext uri="{9D8B030D-6E8A-4147-A177-3AD203B41FA5}">
                      <a16:colId xmlns:a16="http://schemas.microsoft.com/office/drawing/2014/main" val="101080023"/>
                    </a:ext>
                  </a:extLst>
                </a:gridCol>
                <a:gridCol w="411480">
                  <a:extLst>
                    <a:ext uri="{9D8B030D-6E8A-4147-A177-3AD203B41FA5}">
                      <a16:colId xmlns:a16="http://schemas.microsoft.com/office/drawing/2014/main" val="4107169684"/>
                    </a:ext>
                  </a:extLst>
                </a:gridCol>
                <a:gridCol w="411480">
                  <a:extLst>
                    <a:ext uri="{9D8B030D-6E8A-4147-A177-3AD203B41FA5}">
                      <a16:colId xmlns:a16="http://schemas.microsoft.com/office/drawing/2014/main" val="1565242608"/>
                    </a:ext>
                  </a:extLst>
                </a:gridCol>
                <a:gridCol w="411480">
                  <a:extLst>
                    <a:ext uri="{9D8B030D-6E8A-4147-A177-3AD203B41FA5}">
                      <a16:colId xmlns:a16="http://schemas.microsoft.com/office/drawing/2014/main" val="84824078"/>
                    </a:ext>
                  </a:extLst>
                </a:gridCol>
                <a:gridCol w="411480">
                  <a:extLst>
                    <a:ext uri="{9D8B030D-6E8A-4147-A177-3AD203B41FA5}">
                      <a16:colId xmlns:a16="http://schemas.microsoft.com/office/drawing/2014/main" val="3630804084"/>
                    </a:ext>
                  </a:extLst>
                </a:gridCol>
                <a:gridCol w="411480">
                  <a:extLst>
                    <a:ext uri="{9D8B030D-6E8A-4147-A177-3AD203B41FA5}">
                      <a16:colId xmlns:a16="http://schemas.microsoft.com/office/drawing/2014/main" val="4196279606"/>
                    </a:ext>
                  </a:extLst>
                </a:gridCol>
                <a:gridCol w="411480">
                  <a:extLst>
                    <a:ext uri="{9D8B030D-6E8A-4147-A177-3AD203B41FA5}">
                      <a16:colId xmlns:a16="http://schemas.microsoft.com/office/drawing/2014/main" val="146210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65128179"/>
                  </a:ext>
                </a:extLst>
              </a:tr>
            </a:tbl>
          </a:graphicData>
        </a:graphic>
      </p:graphicFrame>
      <p:sp>
        <p:nvSpPr>
          <p:cNvPr id="4" name="Text Placeholder 3">
            <a:extLst>
              <a:ext uri="{FF2B5EF4-FFF2-40B4-BE49-F238E27FC236}">
                <a16:creationId xmlns:a16="http://schemas.microsoft.com/office/drawing/2014/main" id="{42BCF2E6-187C-46EC-A50D-EE2A033E7A5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1620407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76EA4-3470-413B-9132-90729DC18B50}"/>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D3439F5F-0EAA-430F-8152-0570D89D961B}"/>
              </a:ext>
            </a:extLst>
          </p:cNvPr>
          <p:cNvGraphicFramePr>
            <a:graphicFrameLocks noGrp="1"/>
          </p:cNvGraphicFramePr>
          <p:nvPr>
            <p:ph type="tbl" sz="quarter" idx="13"/>
            <p:extLst>
              <p:ext uri="{D42A27DB-BD31-4B8C-83A1-F6EECF244321}">
                <p14:modId xmlns:p14="http://schemas.microsoft.com/office/powerpoint/2010/main" val="2009088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60372076"/>
                    </a:ext>
                  </a:extLst>
                </a:gridCol>
                <a:gridCol w="905256">
                  <a:extLst>
                    <a:ext uri="{9D8B030D-6E8A-4147-A177-3AD203B41FA5}">
                      <a16:colId xmlns:a16="http://schemas.microsoft.com/office/drawing/2014/main" val="380626654"/>
                    </a:ext>
                  </a:extLst>
                </a:gridCol>
                <a:gridCol w="1234440">
                  <a:extLst>
                    <a:ext uri="{9D8B030D-6E8A-4147-A177-3AD203B41FA5}">
                      <a16:colId xmlns:a16="http://schemas.microsoft.com/office/drawing/2014/main" val="1025553693"/>
                    </a:ext>
                  </a:extLst>
                </a:gridCol>
                <a:gridCol w="411480">
                  <a:extLst>
                    <a:ext uri="{9D8B030D-6E8A-4147-A177-3AD203B41FA5}">
                      <a16:colId xmlns:a16="http://schemas.microsoft.com/office/drawing/2014/main" val="2012361417"/>
                    </a:ext>
                  </a:extLst>
                </a:gridCol>
                <a:gridCol w="411480">
                  <a:extLst>
                    <a:ext uri="{9D8B030D-6E8A-4147-A177-3AD203B41FA5}">
                      <a16:colId xmlns:a16="http://schemas.microsoft.com/office/drawing/2014/main" val="3687035908"/>
                    </a:ext>
                  </a:extLst>
                </a:gridCol>
                <a:gridCol w="411480">
                  <a:extLst>
                    <a:ext uri="{9D8B030D-6E8A-4147-A177-3AD203B41FA5}">
                      <a16:colId xmlns:a16="http://schemas.microsoft.com/office/drawing/2014/main" val="2697638011"/>
                    </a:ext>
                  </a:extLst>
                </a:gridCol>
                <a:gridCol w="411480">
                  <a:extLst>
                    <a:ext uri="{9D8B030D-6E8A-4147-A177-3AD203B41FA5}">
                      <a16:colId xmlns:a16="http://schemas.microsoft.com/office/drawing/2014/main" val="1716419440"/>
                    </a:ext>
                  </a:extLst>
                </a:gridCol>
                <a:gridCol w="411480">
                  <a:extLst>
                    <a:ext uri="{9D8B030D-6E8A-4147-A177-3AD203B41FA5}">
                      <a16:colId xmlns:a16="http://schemas.microsoft.com/office/drawing/2014/main" val="3329466994"/>
                    </a:ext>
                  </a:extLst>
                </a:gridCol>
                <a:gridCol w="411480">
                  <a:extLst>
                    <a:ext uri="{9D8B030D-6E8A-4147-A177-3AD203B41FA5}">
                      <a16:colId xmlns:a16="http://schemas.microsoft.com/office/drawing/2014/main" val="675675699"/>
                    </a:ext>
                  </a:extLst>
                </a:gridCol>
                <a:gridCol w="411480">
                  <a:extLst>
                    <a:ext uri="{9D8B030D-6E8A-4147-A177-3AD203B41FA5}">
                      <a16:colId xmlns:a16="http://schemas.microsoft.com/office/drawing/2014/main" val="4271021849"/>
                    </a:ext>
                  </a:extLst>
                </a:gridCol>
                <a:gridCol w="411480">
                  <a:extLst>
                    <a:ext uri="{9D8B030D-6E8A-4147-A177-3AD203B41FA5}">
                      <a16:colId xmlns:a16="http://schemas.microsoft.com/office/drawing/2014/main" val="2463352018"/>
                    </a:ext>
                  </a:extLst>
                </a:gridCol>
                <a:gridCol w="411480">
                  <a:extLst>
                    <a:ext uri="{9D8B030D-6E8A-4147-A177-3AD203B41FA5}">
                      <a16:colId xmlns:a16="http://schemas.microsoft.com/office/drawing/2014/main" val="4194458336"/>
                    </a:ext>
                  </a:extLst>
                </a:gridCol>
                <a:gridCol w="411480">
                  <a:extLst>
                    <a:ext uri="{9D8B030D-6E8A-4147-A177-3AD203B41FA5}">
                      <a16:colId xmlns:a16="http://schemas.microsoft.com/office/drawing/2014/main" val="381058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3028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- 2022-11-22 10:09:27</a:t>
                      </a:r>
                      <a:r>
                        <a:rPr kumimoji="0" lang="en-US" sz="1000" b="0" i="0" u="none" strike="noStrike" kern="1200" cap="none" spc="0" normalizeH="0" baseline="0" noProof="0">
                          <a:ln>
                            <a:noFill/>
                          </a:ln>
                          <a:solidFill>
                            <a:prstClr val="black"/>
                          </a:solidFill>
                          <a:effectLst/>
                          <a:uLnTx/>
                          <a:uFillTx/>
                          <a:latin typeface="Calibri"/>
                          <a:ea typeface="+mn-ea"/>
                          <a:cs typeface="+mn-cs"/>
                        </a:rPr>
                        <a:t>
 Passionate about change? 
Save the date to shape the future: March 7-9, 2023 
Three days to dive deep into the future of living. To build understanding and to rethink the role of water in our homes. Three days to meet, to discuss, to learn – to care for water. 
GROHE X Summit 2023: Mark you calendars to become part on our digital experience platform GROHE X. 
#waterfootprint #watersaving #Ecojoy #sustainableliving #greenliving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https://quintly-image-storage.s3.amazonaws.com/56b59c5979cac21135ef6f51a1a8d097/f104a6139633e7f957e1e45e6fc13f0c.jpg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a:t>
                      </a:r>
                    </a:p>
                  </a:txBody>
                  <a:tcPr/>
                </a:tc>
                <a:extLst>
                  <a:ext uri="{0D108BD9-81ED-4DB2-BD59-A6C34878D82A}">
                    <a16:rowId xmlns:a16="http://schemas.microsoft.com/office/drawing/2014/main" val="4189535642"/>
                  </a:ext>
                </a:extLst>
              </a:tr>
            </a:tbl>
          </a:graphicData>
        </a:graphic>
      </p:graphicFrame>
      <p:sp>
        <p:nvSpPr>
          <p:cNvPr id="4" name="Text Placeholder 3">
            <a:extLst>
              <a:ext uri="{FF2B5EF4-FFF2-40B4-BE49-F238E27FC236}">
                <a16:creationId xmlns:a16="http://schemas.microsoft.com/office/drawing/2014/main" id="{74343389-0D95-432D-99A6-0720D5FCBA9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6098955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ADCE-9AC1-404B-8B6E-51AA1C21FC9D}"/>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B38269CB-55FF-48CE-ACE5-07AD5561B571}"/>
              </a:ext>
            </a:extLst>
          </p:cNvPr>
          <p:cNvGraphicFramePr>
            <a:graphicFrameLocks noGrp="1"/>
          </p:cNvGraphicFramePr>
          <p:nvPr>
            <p:ph type="tbl" sz="quarter" idx="13"/>
            <p:extLst>
              <p:ext uri="{D42A27DB-BD31-4B8C-83A1-F6EECF244321}">
                <p14:modId xmlns:p14="http://schemas.microsoft.com/office/powerpoint/2010/main" val="866379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83803555"/>
                    </a:ext>
                  </a:extLst>
                </a:gridCol>
                <a:gridCol w="905256">
                  <a:extLst>
                    <a:ext uri="{9D8B030D-6E8A-4147-A177-3AD203B41FA5}">
                      <a16:colId xmlns:a16="http://schemas.microsoft.com/office/drawing/2014/main" val="3365373459"/>
                    </a:ext>
                  </a:extLst>
                </a:gridCol>
                <a:gridCol w="1234440">
                  <a:extLst>
                    <a:ext uri="{9D8B030D-6E8A-4147-A177-3AD203B41FA5}">
                      <a16:colId xmlns:a16="http://schemas.microsoft.com/office/drawing/2014/main" val="161319278"/>
                    </a:ext>
                  </a:extLst>
                </a:gridCol>
                <a:gridCol w="411480">
                  <a:extLst>
                    <a:ext uri="{9D8B030D-6E8A-4147-A177-3AD203B41FA5}">
                      <a16:colId xmlns:a16="http://schemas.microsoft.com/office/drawing/2014/main" val="3474553960"/>
                    </a:ext>
                  </a:extLst>
                </a:gridCol>
                <a:gridCol w="411480">
                  <a:extLst>
                    <a:ext uri="{9D8B030D-6E8A-4147-A177-3AD203B41FA5}">
                      <a16:colId xmlns:a16="http://schemas.microsoft.com/office/drawing/2014/main" val="352940823"/>
                    </a:ext>
                  </a:extLst>
                </a:gridCol>
                <a:gridCol w="411480">
                  <a:extLst>
                    <a:ext uri="{9D8B030D-6E8A-4147-A177-3AD203B41FA5}">
                      <a16:colId xmlns:a16="http://schemas.microsoft.com/office/drawing/2014/main" val="379826788"/>
                    </a:ext>
                  </a:extLst>
                </a:gridCol>
                <a:gridCol w="411480">
                  <a:extLst>
                    <a:ext uri="{9D8B030D-6E8A-4147-A177-3AD203B41FA5}">
                      <a16:colId xmlns:a16="http://schemas.microsoft.com/office/drawing/2014/main" val="3343627277"/>
                    </a:ext>
                  </a:extLst>
                </a:gridCol>
                <a:gridCol w="411480">
                  <a:extLst>
                    <a:ext uri="{9D8B030D-6E8A-4147-A177-3AD203B41FA5}">
                      <a16:colId xmlns:a16="http://schemas.microsoft.com/office/drawing/2014/main" val="1028212424"/>
                    </a:ext>
                  </a:extLst>
                </a:gridCol>
                <a:gridCol w="411480">
                  <a:extLst>
                    <a:ext uri="{9D8B030D-6E8A-4147-A177-3AD203B41FA5}">
                      <a16:colId xmlns:a16="http://schemas.microsoft.com/office/drawing/2014/main" val="2366147505"/>
                    </a:ext>
                  </a:extLst>
                </a:gridCol>
                <a:gridCol w="411480">
                  <a:extLst>
                    <a:ext uri="{9D8B030D-6E8A-4147-A177-3AD203B41FA5}">
                      <a16:colId xmlns:a16="http://schemas.microsoft.com/office/drawing/2014/main" val="885921580"/>
                    </a:ext>
                  </a:extLst>
                </a:gridCol>
                <a:gridCol w="411480">
                  <a:extLst>
                    <a:ext uri="{9D8B030D-6E8A-4147-A177-3AD203B41FA5}">
                      <a16:colId xmlns:a16="http://schemas.microsoft.com/office/drawing/2014/main" val="1781167617"/>
                    </a:ext>
                  </a:extLst>
                </a:gridCol>
                <a:gridCol w="411480">
                  <a:extLst>
                    <a:ext uri="{9D8B030D-6E8A-4147-A177-3AD203B41FA5}">
                      <a16:colId xmlns:a16="http://schemas.microsoft.com/office/drawing/2014/main" val="2600967523"/>
                    </a:ext>
                  </a:extLst>
                </a:gridCol>
                <a:gridCol w="411480">
                  <a:extLst>
                    <a:ext uri="{9D8B030D-6E8A-4147-A177-3AD203B41FA5}">
                      <a16:colId xmlns:a16="http://schemas.microsoft.com/office/drawing/2014/main" val="291593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883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- 2022-12-16 09:15:14</a:t>
                      </a:r>
                      <a:r>
                        <a:rPr kumimoji="0" lang="en-US" sz="1000" b="0" i="0" u="none" strike="noStrike" kern="1200" cap="none" spc="0" normalizeH="0" baseline="0" noProof="0">
                          <a:ln>
                            <a:noFill/>
                          </a:ln>
                          <a:solidFill>
                            <a:prstClr val="black"/>
                          </a:solidFill>
                          <a:effectLst/>
                          <a:uLnTx/>
                          <a:uFillTx/>
                          <a:latin typeface="Calibri"/>
                          <a:ea typeface="+mn-ea"/>
                          <a:cs typeface="+mn-cs"/>
                        </a:rPr>
                        <a:t>
 How can we enjoy and save water at the same time?
All panels and discussions on Day 2 of our GROHE X Summit – Caring for Water, revolve around the topic of sustainability. We look at whether buildings can have a positive impact on the environment and what is needed to make the building sector more sustainable. Join us for our three-day event and let’s find out together what is required to change tomorrow.
If you sign up for our newsletter on GROHE X now, you’ll receive more information on our GROHE X Summit 2023 – Caring for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https://quintly-image-storage.s3.amazonaws.com/56b59c5979cac21135ef6f51a1a8d097/3b552c545c979bc733dec13e7cb95563.jpg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1741</a:t>
                      </a:r>
                    </a:p>
                  </a:txBody>
                  <a:tcPr/>
                </a:tc>
                <a:extLst>
                  <a:ext uri="{0D108BD9-81ED-4DB2-BD59-A6C34878D82A}">
                    <a16:rowId xmlns:a16="http://schemas.microsoft.com/office/drawing/2014/main" val="42979245"/>
                  </a:ext>
                </a:extLst>
              </a:tr>
            </a:tbl>
          </a:graphicData>
        </a:graphic>
      </p:graphicFrame>
      <p:sp>
        <p:nvSpPr>
          <p:cNvPr id="4" name="Text Placeholder 3">
            <a:extLst>
              <a:ext uri="{FF2B5EF4-FFF2-40B4-BE49-F238E27FC236}">
                <a16:creationId xmlns:a16="http://schemas.microsoft.com/office/drawing/2014/main" id="{A3E0E76E-AF9B-4973-B4B6-FA95B91ABFF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2361587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831C2-255A-4601-A909-754A14E53BE1}"/>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FD98B647-17FC-4C63-8EE1-9E43C49683EE}"/>
              </a:ext>
            </a:extLst>
          </p:cNvPr>
          <p:cNvGraphicFramePr>
            <a:graphicFrameLocks noGrp="1"/>
          </p:cNvGraphicFramePr>
          <p:nvPr>
            <p:ph type="tbl" sz="quarter" idx="13"/>
            <p:extLst>
              <p:ext uri="{D42A27DB-BD31-4B8C-83A1-F6EECF244321}">
                <p14:modId xmlns:p14="http://schemas.microsoft.com/office/powerpoint/2010/main" val="176833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96184400"/>
                    </a:ext>
                  </a:extLst>
                </a:gridCol>
                <a:gridCol w="905256">
                  <a:extLst>
                    <a:ext uri="{9D8B030D-6E8A-4147-A177-3AD203B41FA5}">
                      <a16:colId xmlns:a16="http://schemas.microsoft.com/office/drawing/2014/main" val="2894047664"/>
                    </a:ext>
                  </a:extLst>
                </a:gridCol>
                <a:gridCol w="1234440">
                  <a:extLst>
                    <a:ext uri="{9D8B030D-6E8A-4147-A177-3AD203B41FA5}">
                      <a16:colId xmlns:a16="http://schemas.microsoft.com/office/drawing/2014/main" val="617519305"/>
                    </a:ext>
                  </a:extLst>
                </a:gridCol>
                <a:gridCol w="411480">
                  <a:extLst>
                    <a:ext uri="{9D8B030D-6E8A-4147-A177-3AD203B41FA5}">
                      <a16:colId xmlns:a16="http://schemas.microsoft.com/office/drawing/2014/main" val="3528533031"/>
                    </a:ext>
                  </a:extLst>
                </a:gridCol>
                <a:gridCol w="411480">
                  <a:extLst>
                    <a:ext uri="{9D8B030D-6E8A-4147-A177-3AD203B41FA5}">
                      <a16:colId xmlns:a16="http://schemas.microsoft.com/office/drawing/2014/main" val="755143412"/>
                    </a:ext>
                  </a:extLst>
                </a:gridCol>
                <a:gridCol w="411480">
                  <a:extLst>
                    <a:ext uri="{9D8B030D-6E8A-4147-A177-3AD203B41FA5}">
                      <a16:colId xmlns:a16="http://schemas.microsoft.com/office/drawing/2014/main" val="611708557"/>
                    </a:ext>
                  </a:extLst>
                </a:gridCol>
                <a:gridCol w="411480">
                  <a:extLst>
                    <a:ext uri="{9D8B030D-6E8A-4147-A177-3AD203B41FA5}">
                      <a16:colId xmlns:a16="http://schemas.microsoft.com/office/drawing/2014/main" val="514212571"/>
                    </a:ext>
                  </a:extLst>
                </a:gridCol>
                <a:gridCol w="411480">
                  <a:extLst>
                    <a:ext uri="{9D8B030D-6E8A-4147-A177-3AD203B41FA5}">
                      <a16:colId xmlns:a16="http://schemas.microsoft.com/office/drawing/2014/main" val="2164583197"/>
                    </a:ext>
                  </a:extLst>
                </a:gridCol>
                <a:gridCol w="411480">
                  <a:extLst>
                    <a:ext uri="{9D8B030D-6E8A-4147-A177-3AD203B41FA5}">
                      <a16:colId xmlns:a16="http://schemas.microsoft.com/office/drawing/2014/main" val="2148999769"/>
                    </a:ext>
                  </a:extLst>
                </a:gridCol>
                <a:gridCol w="411480">
                  <a:extLst>
                    <a:ext uri="{9D8B030D-6E8A-4147-A177-3AD203B41FA5}">
                      <a16:colId xmlns:a16="http://schemas.microsoft.com/office/drawing/2014/main" val="3505345115"/>
                    </a:ext>
                  </a:extLst>
                </a:gridCol>
                <a:gridCol w="411480">
                  <a:extLst>
                    <a:ext uri="{9D8B030D-6E8A-4147-A177-3AD203B41FA5}">
                      <a16:colId xmlns:a16="http://schemas.microsoft.com/office/drawing/2014/main" val="2794898025"/>
                    </a:ext>
                  </a:extLst>
                </a:gridCol>
                <a:gridCol w="411480">
                  <a:extLst>
                    <a:ext uri="{9D8B030D-6E8A-4147-A177-3AD203B41FA5}">
                      <a16:colId xmlns:a16="http://schemas.microsoft.com/office/drawing/2014/main" val="1107407097"/>
                    </a:ext>
                  </a:extLst>
                </a:gridCol>
                <a:gridCol w="411480">
                  <a:extLst>
                    <a:ext uri="{9D8B030D-6E8A-4147-A177-3AD203B41FA5}">
                      <a16:colId xmlns:a16="http://schemas.microsoft.com/office/drawing/2014/main" val="335915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5619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- 2022-12-18 11:22:12</a:t>
                      </a:r>
                      <a:r>
                        <a:rPr kumimoji="0" lang="en-US" sz="1000" b="0" i="0" u="none" strike="noStrike" kern="1200" cap="none" spc="0" normalizeH="0" baseline="0" noProof="0">
                          <a:ln>
                            <a:noFill/>
                          </a:ln>
                          <a:solidFill>
                            <a:prstClr val="black"/>
                          </a:solidFill>
                          <a:effectLst/>
                          <a:uLnTx/>
                          <a:uFillTx/>
                          <a:latin typeface="Calibri"/>
                          <a:ea typeface="+mn-ea"/>
                          <a:cs typeface="+mn-cs"/>
                        </a:rPr>
                        <a:t>
 What significance does the effects of water have in our lives?
On Day 3 of our multi-day GROHE X Summit – Caring for Water, we’re taking a closer look at how health and well-being is connected to water. Enjoy a variety of keynotes and masterclasses on how we can experience water in unique multi-sensory ways and envision the future of our homes.
To be the first to receive more details on our GROHE X Summit 2023 – Caring for water, be sure to sign up for our newsletter on 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https://quintly-image-storage.s3.amazonaws.com/56b59c5979cac21135ef6f51a1a8d097/b83018972c53376a010ba6c17791b8a5.jpg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a:t>
                      </a:r>
                    </a:p>
                  </a:txBody>
                  <a:tcPr/>
                </a:tc>
                <a:extLst>
                  <a:ext uri="{0D108BD9-81ED-4DB2-BD59-A6C34878D82A}">
                    <a16:rowId xmlns:a16="http://schemas.microsoft.com/office/drawing/2014/main" val="330120164"/>
                  </a:ext>
                </a:extLst>
              </a:tr>
            </a:tbl>
          </a:graphicData>
        </a:graphic>
      </p:graphicFrame>
      <p:sp>
        <p:nvSpPr>
          <p:cNvPr id="4" name="Text Placeholder 3">
            <a:extLst>
              <a:ext uri="{FF2B5EF4-FFF2-40B4-BE49-F238E27FC236}">
                <a16:creationId xmlns:a16="http://schemas.microsoft.com/office/drawing/2014/main" id="{F7D0810C-3541-44C7-982B-FBE19B5B1A1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807983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251D-B0DA-44F2-BC17-E57D670FE370}"/>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89B02EA1-2E51-43A1-B84B-CE2E672235F4}"/>
              </a:ext>
            </a:extLst>
          </p:cNvPr>
          <p:cNvGraphicFramePr>
            <a:graphicFrameLocks noGrp="1"/>
          </p:cNvGraphicFramePr>
          <p:nvPr>
            <p:ph type="tbl" sz="quarter" idx="13"/>
            <p:extLst>
              <p:ext uri="{D42A27DB-BD31-4B8C-83A1-F6EECF244321}">
                <p14:modId xmlns:p14="http://schemas.microsoft.com/office/powerpoint/2010/main" val="95660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33180078"/>
                    </a:ext>
                  </a:extLst>
                </a:gridCol>
                <a:gridCol w="905256">
                  <a:extLst>
                    <a:ext uri="{9D8B030D-6E8A-4147-A177-3AD203B41FA5}">
                      <a16:colId xmlns:a16="http://schemas.microsoft.com/office/drawing/2014/main" val="3946996725"/>
                    </a:ext>
                  </a:extLst>
                </a:gridCol>
                <a:gridCol w="1234440">
                  <a:extLst>
                    <a:ext uri="{9D8B030D-6E8A-4147-A177-3AD203B41FA5}">
                      <a16:colId xmlns:a16="http://schemas.microsoft.com/office/drawing/2014/main" val="1253284414"/>
                    </a:ext>
                  </a:extLst>
                </a:gridCol>
                <a:gridCol w="411480">
                  <a:extLst>
                    <a:ext uri="{9D8B030D-6E8A-4147-A177-3AD203B41FA5}">
                      <a16:colId xmlns:a16="http://schemas.microsoft.com/office/drawing/2014/main" val="4110205809"/>
                    </a:ext>
                  </a:extLst>
                </a:gridCol>
                <a:gridCol w="411480">
                  <a:extLst>
                    <a:ext uri="{9D8B030D-6E8A-4147-A177-3AD203B41FA5}">
                      <a16:colId xmlns:a16="http://schemas.microsoft.com/office/drawing/2014/main" val="3060968034"/>
                    </a:ext>
                  </a:extLst>
                </a:gridCol>
                <a:gridCol w="411480">
                  <a:extLst>
                    <a:ext uri="{9D8B030D-6E8A-4147-A177-3AD203B41FA5}">
                      <a16:colId xmlns:a16="http://schemas.microsoft.com/office/drawing/2014/main" val="3083670589"/>
                    </a:ext>
                  </a:extLst>
                </a:gridCol>
                <a:gridCol w="411480">
                  <a:extLst>
                    <a:ext uri="{9D8B030D-6E8A-4147-A177-3AD203B41FA5}">
                      <a16:colId xmlns:a16="http://schemas.microsoft.com/office/drawing/2014/main" val="3689856930"/>
                    </a:ext>
                  </a:extLst>
                </a:gridCol>
                <a:gridCol w="411480">
                  <a:extLst>
                    <a:ext uri="{9D8B030D-6E8A-4147-A177-3AD203B41FA5}">
                      <a16:colId xmlns:a16="http://schemas.microsoft.com/office/drawing/2014/main" val="1535679330"/>
                    </a:ext>
                  </a:extLst>
                </a:gridCol>
                <a:gridCol w="411480">
                  <a:extLst>
                    <a:ext uri="{9D8B030D-6E8A-4147-A177-3AD203B41FA5}">
                      <a16:colId xmlns:a16="http://schemas.microsoft.com/office/drawing/2014/main" val="2034312058"/>
                    </a:ext>
                  </a:extLst>
                </a:gridCol>
                <a:gridCol w="411480">
                  <a:extLst>
                    <a:ext uri="{9D8B030D-6E8A-4147-A177-3AD203B41FA5}">
                      <a16:colId xmlns:a16="http://schemas.microsoft.com/office/drawing/2014/main" val="3712697004"/>
                    </a:ext>
                  </a:extLst>
                </a:gridCol>
                <a:gridCol w="411480">
                  <a:extLst>
                    <a:ext uri="{9D8B030D-6E8A-4147-A177-3AD203B41FA5}">
                      <a16:colId xmlns:a16="http://schemas.microsoft.com/office/drawing/2014/main" val="3906304344"/>
                    </a:ext>
                  </a:extLst>
                </a:gridCol>
                <a:gridCol w="411480">
                  <a:extLst>
                    <a:ext uri="{9D8B030D-6E8A-4147-A177-3AD203B41FA5}">
                      <a16:colId xmlns:a16="http://schemas.microsoft.com/office/drawing/2014/main" val="3889176321"/>
                    </a:ext>
                  </a:extLst>
                </a:gridCol>
                <a:gridCol w="411480">
                  <a:extLst>
                    <a:ext uri="{9D8B030D-6E8A-4147-A177-3AD203B41FA5}">
                      <a16:colId xmlns:a16="http://schemas.microsoft.com/office/drawing/2014/main" val="799088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1182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- 2022-12-14 09:02:15</a:t>
                      </a:r>
                      <a:r>
                        <a:rPr kumimoji="0" lang="en-US" sz="1000" b="0" i="0" u="none" strike="noStrike" kern="1200" cap="none" spc="0" normalizeH="0" baseline="0" noProof="0">
                          <a:ln>
                            <a:noFill/>
                          </a:ln>
                          <a:solidFill>
                            <a:prstClr val="black"/>
                          </a:solidFill>
                          <a:effectLst/>
                          <a:uLnTx/>
                          <a:uFillTx/>
                          <a:latin typeface="Calibri"/>
                          <a:ea typeface="+mn-ea"/>
                          <a:cs typeface="+mn-cs"/>
                        </a:rPr>
                        <a:t>
 When do we call a place a home?
On Day 1 of our GROHE X Summit – Caring for Water, we’re looking at urbanization and its impacts on our lives. How does it fuel innovative product design and shape our future of living? Join us for our three-day event and let’s discuss the role of water.
Sign up for our newsletter on GROHE X and receive more information on our GROHE X Summit 2023 – Caring for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https://quintly-image-storage.s3.amazonaws.com/56b59c5979cac21135ef6f51a1a8d097/4d395ad16778e98e1875bdf08ab0ca77.jpg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extLst>
                  <a:ext uri="{0D108BD9-81ED-4DB2-BD59-A6C34878D82A}">
                    <a16:rowId xmlns:a16="http://schemas.microsoft.com/office/drawing/2014/main" val="861088206"/>
                  </a:ext>
                </a:extLst>
              </a:tr>
            </a:tbl>
          </a:graphicData>
        </a:graphic>
      </p:graphicFrame>
      <p:sp>
        <p:nvSpPr>
          <p:cNvPr id="4" name="Text Placeholder 3">
            <a:extLst>
              <a:ext uri="{FF2B5EF4-FFF2-40B4-BE49-F238E27FC236}">
                <a16:creationId xmlns:a16="http://schemas.microsoft.com/office/drawing/2014/main" id="{7F426E5B-ACBD-4200-8F92-FDAEB95E456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608434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2377-B06A-47ED-9E5A-A8F816AB7C69}"/>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7DEB6E91-20D9-4162-836E-99BA9BD36E0E}"/>
              </a:ext>
            </a:extLst>
          </p:cNvPr>
          <p:cNvGraphicFramePr>
            <a:graphicFrameLocks noGrp="1"/>
          </p:cNvGraphicFramePr>
          <p:nvPr>
            <p:ph type="tbl" sz="quarter" idx="13"/>
            <p:extLst>
              <p:ext uri="{D42A27DB-BD31-4B8C-83A1-F6EECF244321}">
                <p14:modId xmlns:p14="http://schemas.microsoft.com/office/powerpoint/2010/main" val="94400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30707280"/>
                    </a:ext>
                  </a:extLst>
                </a:gridCol>
                <a:gridCol w="905256">
                  <a:extLst>
                    <a:ext uri="{9D8B030D-6E8A-4147-A177-3AD203B41FA5}">
                      <a16:colId xmlns:a16="http://schemas.microsoft.com/office/drawing/2014/main" val="323174801"/>
                    </a:ext>
                  </a:extLst>
                </a:gridCol>
                <a:gridCol w="1234440">
                  <a:extLst>
                    <a:ext uri="{9D8B030D-6E8A-4147-A177-3AD203B41FA5}">
                      <a16:colId xmlns:a16="http://schemas.microsoft.com/office/drawing/2014/main" val="998037049"/>
                    </a:ext>
                  </a:extLst>
                </a:gridCol>
                <a:gridCol w="411480">
                  <a:extLst>
                    <a:ext uri="{9D8B030D-6E8A-4147-A177-3AD203B41FA5}">
                      <a16:colId xmlns:a16="http://schemas.microsoft.com/office/drawing/2014/main" val="3749870299"/>
                    </a:ext>
                  </a:extLst>
                </a:gridCol>
                <a:gridCol w="411480">
                  <a:extLst>
                    <a:ext uri="{9D8B030D-6E8A-4147-A177-3AD203B41FA5}">
                      <a16:colId xmlns:a16="http://schemas.microsoft.com/office/drawing/2014/main" val="2098042180"/>
                    </a:ext>
                  </a:extLst>
                </a:gridCol>
                <a:gridCol w="411480">
                  <a:extLst>
                    <a:ext uri="{9D8B030D-6E8A-4147-A177-3AD203B41FA5}">
                      <a16:colId xmlns:a16="http://schemas.microsoft.com/office/drawing/2014/main" val="3094084556"/>
                    </a:ext>
                  </a:extLst>
                </a:gridCol>
                <a:gridCol w="411480">
                  <a:extLst>
                    <a:ext uri="{9D8B030D-6E8A-4147-A177-3AD203B41FA5}">
                      <a16:colId xmlns:a16="http://schemas.microsoft.com/office/drawing/2014/main" val="2946387516"/>
                    </a:ext>
                  </a:extLst>
                </a:gridCol>
                <a:gridCol w="411480">
                  <a:extLst>
                    <a:ext uri="{9D8B030D-6E8A-4147-A177-3AD203B41FA5}">
                      <a16:colId xmlns:a16="http://schemas.microsoft.com/office/drawing/2014/main" val="2351727233"/>
                    </a:ext>
                  </a:extLst>
                </a:gridCol>
                <a:gridCol w="411480">
                  <a:extLst>
                    <a:ext uri="{9D8B030D-6E8A-4147-A177-3AD203B41FA5}">
                      <a16:colId xmlns:a16="http://schemas.microsoft.com/office/drawing/2014/main" val="1824220365"/>
                    </a:ext>
                  </a:extLst>
                </a:gridCol>
                <a:gridCol w="411480">
                  <a:extLst>
                    <a:ext uri="{9D8B030D-6E8A-4147-A177-3AD203B41FA5}">
                      <a16:colId xmlns:a16="http://schemas.microsoft.com/office/drawing/2014/main" val="2145246921"/>
                    </a:ext>
                  </a:extLst>
                </a:gridCol>
                <a:gridCol w="411480">
                  <a:extLst>
                    <a:ext uri="{9D8B030D-6E8A-4147-A177-3AD203B41FA5}">
                      <a16:colId xmlns:a16="http://schemas.microsoft.com/office/drawing/2014/main" val="3446917141"/>
                    </a:ext>
                  </a:extLst>
                </a:gridCol>
                <a:gridCol w="411480">
                  <a:extLst>
                    <a:ext uri="{9D8B030D-6E8A-4147-A177-3AD203B41FA5}">
                      <a16:colId xmlns:a16="http://schemas.microsoft.com/office/drawing/2014/main" val="1020180408"/>
                    </a:ext>
                  </a:extLst>
                </a:gridCol>
                <a:gridCol w="411480">
                  <a:extLst>
                    <a:ext uri="{9D8B030D-6E8A-4147-A177-3AD203B41FA5}">
                      <a16:colId xmlns:a16="http://schemas.microsoft.com/office/drawing/2014/main" val="368228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1190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grohe_gr - 2023-02-24 14:23:14</a:t>
                      </a:r>
                      <a:r>
                        <a:rPr kumimoji="0" lang="el-GR" sz="1000" b="0" i="0" u="none" strike="noStrike" kern="1200" cap="none" spc="0" normalizeH="0" baseline="0" noProof="0">
                          <a:ln>
                            <a:noFill/>
                          </a:ln>
                          <a:solidFill>
                            <a:prstClr val="black"/>
                          </a:solidFill>
                          <a:effectLst/>
                          <a:uLnTx/>
                          <a:uFillTx/>
                          <a:latin typeface="Calibri"/>
                          <a:ea typeface="+mn-ea"/>
                          <a:cs typeface="+mn-cs"/>
                        </a:rPr>
                        <a:t>
 Giveaway για εσάς που θέλετε ένα νέο επίπεδο απόλαυσης στο μπάνιο σας!
Το ντους χειρός GROHE Rainshower 130 SmartActive προσφέρει έναν έξυπνο συνδυασμό διαχρονικού σχεδιασμού και κορυφαίας λειτουργικότητας.
Για να λάβετε μέρος στον διαγωνισμό και να κάνετε δικό σας ένα Rainshower 130 SmartActive:
1. Εγγραφείτε στο GROXE X Summit 2023: Caring for water στο grohe-x.com και μάθετε τα πάντα για το νερό στο 3μερο συζητήσεων που διοργανώνει η GROHE για τη σημασία του στη ζωή μας. Βρείτε το link της εγγραφής στο bio μας. 
2. Κάνετε like σε αυτή την ανάρτηση
3. Ακολουθείτε το account μας @grohe_gr στο Instagram
Ο διαγωνισμός ισχύει μέχρι τις 3 Μαρτίου στις 12.00. Ο νικητής θα προκύψει από κλήρωση και θα ανακοινωθεί στις 3 Μαρτίου στις 15.00!
#GROHEXSUMMIT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https://quintly-image-storage.s3.amazonaws.com/f7b09d098dcc103ce25e3edda6139718/9d1726893a036dd3376edb3f251aebb5.jpg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03/14/2023 19:22:03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36683309"/>
                  </a:ext>
                </a:extLst>
              </a:tr>
            </a:tbl>
          </a:graphicData>
        </a:graphic>
      </p:graphicFrame>
      <p:sp>
        <p:nvSpPr>
          <p:cNvPr id="4" name="Text Placeholder 3">
            <a:extLst>
              <a:ext uri="{FF2B5EF4-FFF2-40B4-BE49-F238E27FC236}">
                <a16:creationId xmlns:a16="http://schemas.microsoft.com/office/drawing/2014/main" id="{B9463FCD-FEAD-47F0-A7F4-43568ECBF331}"/>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7720828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AFC88-3079-42C2-8AE5-BE0E1DE567FA}"/>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82DB56CF-89CB-4261-9FEE-0E1676E26C23}"/>
              </a:ext>
            </a:extLst>
          </p:cNvPr>
          <p:cNvGraphicFramePr>
            <a:graphicFrameLocks noGrp="1"/>
          </p:cNvGraphicFramePr>
          <p:nvPr>
            <p:ph type="tbl" sz="quarter" idx="13"/>
            <p:extLst>
              <p:ext uri="{D42A27DB-BD31-4B8C-83A1-F6EECF244321}">
                <p14:modId xmlns:p14="http://schemas.microsoft.com/office/powerpoint/2010/main" val="15415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25289247"/>
                    </a:ext>
                  </a:extLst>
                </a:gridCol>
                <a:gridCol w="905256">
                  <a:extLst>
                    <a:ext uri="{9D8B030D-6E8A-4147-A177-3AD203B41FA5}">
                      <a16:colId xmlns:a16="http://schemas.microsoft.com/office/drawing/2014/main" val="2099466249"/>
                    </a:ext>
                  </a:extLst>
                </a:gridCol>
                <a:gridCol w="1234440">
                  <a:extLst>
                    <a:ext uri="{9D8B030D-6E8A-4147-A177-3AD203B41FA5}">
                      <a16:colId xmlns:a16="http://schemas.microsoft.com/office/drawing/2014/main" val="2663946263"/>
                    </a:ext>
                  </a:extLst>
                </a:gridCol>
                <a:gridCol w="411480">
                  <a:extLst>
                    <a:ext uri="{9D8B030D-6E8A-4147-A177-3AD203B41FA5}">
                      <a16:colId xmlns:a16="http://schemas.microsoft.com/office/drawing/2014/main" val="1416736684"/>
                    </a:ext>
                  </a:extLst>
                </a:gridCol>
                <a:gridCol w="411480">
                  <a:extLst>
                    <a:ext uri="{9D8B030D-6E8A-4147-A177-3AD203B41FA5}">
                      <a16:colId xmlns:a16="http://schemas.microsoft.com/office/drawing/2014/main" val="2109114286"/>
                    </a:ext>
                  </a:extLst>
                </a:gridCol>
                <a:gridCol w="411480">
                  <a:extLst>
                    <a:ext uri="{9D8B030D-6E8A-4147-A177-3AD203B41FA5}">
                      <a16:colId xmlns:a16="http://schemas.microsoft.com/office/drawing/2014/main" val="1473312352"/>
                    </a:ext>
                  </a:extLst>
                </a:gridCol>
                <a:gridCol w="411480">
                  <a:extLst>
                    <a:ext uri="{9D8B030D-6E8A-4147-A177-3AD203B41FA5}">
                      <a16:colId xmlns:a16="http://schemas.microsoft.com/office/drawing/2014/main" val="3611592909"/>
                    </a:ext>
                  </a:extLst>
                </a:gridCol>
                <a:gridCol w="411480">
                  <a:extLst>
                    <a:ext uri="{9D8B030D-6E8A-4147-A177-3AD203B41FA5}">
                      <a16:colId xmlns:a16="http://schemas.microsoft.com/office/drawing/2014/main" val="4188252356"/>
                    </a:ext>
                  </a:extLst>
                </a:gridCol>
                <a:gridCol w="411480">
                  <a:extLst>
                    <a:ext uri="{9D8B030D-6E8A-4147-A177-3AD203B41FA5}">
                      <a16:colId xmlns:a16="http://schemas.microsoft.com/office/drawing/2014/main" val="3538157298"/>
                    </a:ext>
                  </a:extLst>
                </a:gridCol>
                <a:gridCol w="411480">
                  <a:extLst>
                    <a:ext uri="{9D8B030D-6E8A-4147-A177-3AD203B41FA5}">
                      <a16:colId xmlns:a16="http://schemas.microsoft.com/office/drawing/2014/main" val="3950479466"/>
                    </a:ext>
                  </a:extLst>
                </a:gridCol>
                <a:gridCol w="411480">
                  <a:extLst>
                    <a:ext uri="{9D8B030D-6E8A-4147-A177-3AD203B41FA5}">
                      <a16:colId xmlns:a16="http://schemas.microsoft.com/office/drawing/2014/main" val="177816074"/>
                    </a:ext>
                  </a:extLst>
                </a:gridCol>
                <a:gridCol w="411480">
                  <a:extLst>
                    <a:ext uri="{9D8B030D-6E8A-4147-A177-3AD203B41FA5}">
                      <a16:colId xmlns:a16="http://schemas.microsoft.com/office/drawing/2014/main" val="2101922503"/>
                    </a:ext>
                  </a:extLst>
                </a:gridCol>
                <a:gridCol w="411480">
                  <a:extLst>
                    <a:ext uri="{9D8B030D-6E8A-4147-A177-3AD203B41FA5}">
                      <a16:colId xmlns:a16="http://schemas.microsoft.com/office/drawing/2014/main" val="138479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7336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groheukraine - 2023-02-13 08:01:11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ЗБЕРЕЖІТЬ ДАТУ – 7-9 березня 2023 року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Турбота про воду"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Реєстрація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 </a:t>
                      </a:r>
                      <a:r>
                        <a:rPr kumimoji="0" lang="az-Cyrl-AZ" sz="1000" b="0" i="0" u="none" strike="noStrike" kern="1200" cap="none" spc="0" normalizeH="0" baseline="0" noProof="0">
                          <a:ln>
                            <a:noFill/>
                          </a:ln>
                          <a:solidFill>
                            <a:prstClr val="black"/>
                          </a:solidFill>
                          <a:effectLst/>
                          <a:uLnTx/>
                          <a:uFillTx/>
                          <a:latin typeface="Calibri"/>
                          <a:ea typeface="+mn-ea"/>
                          <a:cs typeface="+mn-cs"/>
                        </a:rPr>
                        <a:t>в шапці профілю
Реєстрація на саміт (для зареєстрованих 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Зустріч про глибоке занурення у світ домашнього затишку. Зустріч, на якій переосмислюють роль води в наших домівках. Зустріч для тих, хто працює в галузі, де цінують воду. 
Дослідження та обговорення викликів, з якими стикається санітарно-гігієнічна галузь сьогодні та завтра. Ми об'єднуємо представників галузі, щоб обговорити, як можна досягти екологічно здорового способу життя, і чому центральну роль у цьому відіграє вода. 
Додайте до свого календаря, щоб стати частиною першого віртуального саміту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на нашій діджитал платформі </a:t>
                      </a:r>
                      <a:r>
                        <a:rPr kumimoji="0" lang="en-US" sz="1000" b="0" i="0" u="none" strike="noStrike" kern="1200" cap="none" spc="0" normalizeH="0" baseline="0" noProof="0">
                          <a:ln>
                            <a:noFill/>
                          </a:ln>
                          <a:solidFill>
                            <a:prstClr val="black"/>
                          </a:solidFill>
                          <a:effectLst/>
                          <a:uLnTx/>
                          <a:uFillTx/>
                          <a:latin typeface="Calibri"/>
                          <a:ea typeface="+mn-ea"/>
                          <a:cs typeface="+mn-cs"/>
                        </a:rPr>
                        <a:t>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https://quintly-image-storage.s3.amazonaws.com/de93d78e770338b8509a2342698e2e87/6fc02faab0fd5520875ecaf4c2de2b01.jpg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01:18:48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0199748"/>
                  </a:ext>
                </a:extLst>
              </a:tr>
            </a:tbl>
          </a:graphicData>
        </a:graphic>
      </p:graphicFrame>
      <p:sp>
        <p:nvSpPr>
          <p:cNvPr id="4" name="Text Placeholder 3">
            <a:extLst>
              <a:ext uri="{FF2B5EF4-FFF2-40B4-BE49-F238E27FC236}">
                <a16:creationId xmlns:a16="http://schemas.microsoft.com/office/drawing/2014/main" id="{AE6C38D1-7120-46F8-A84E-1DDB54BB0EE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7975396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F6C67-D6F4-4D63-8B6D-8F2A71A02F11}"/>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B9D9048C-065A-46CB-8069-4E0BD19B745A}"/>
              </a:ext>
            </a:extLst>
          </p:cNvPr>
          <p:cNvGraphicFramePr>
            <a:graphicFrameLocks noGrp="1"/>
          </p:cNvGraphicFramePr>
          <p:nvPr>
            <p:ph type="tbl" sz="quarter" idx="13"/>
            <p:extLst>
              <p:ext uri="{D42A27DB-BD31-4B8C-83A1-F6EECF244321}">
                <p14:modId xmlns:p14="http://schemas.microsoft.com/office/powerpoint/2010/main" val="152890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3148293"/>
                    </a:ext>
                  </a:extLst>
                </a:gridCol>
                <a:gridCol w="905256">
                  <a:extLst>
                    <a:ext uri="{9D8B030D-6E8A-4147-A177-3AD203B41FA5}">
                      <a16:colId xmlns:a16="http://schemas.microsoft.com/office/drawing/2014/main" val="3504912358"/>
                    </a:ext>
                  </a:extLst>
                </a:gridCol>
                <a:gridCol w="1234440">
                  <a:extLst>
                    <a:ext uri="{9D8B030D-6E8A-4147-A177-3AD203B41FA5}">
                      <a16:colId xmlns:a16="http://schemas.microsoft.com/office/drawing/2014/main" val="1477403650"/>
                    </a:ext>
                  </a:extLst>
                </a:gridCol>
                <a:gridCol w="411480">
                  <a:extLst>
                    <a:ext uri="{9D8B030D-6E8A-4147-A177-3AD203B41FA5}">
                      <a16:colId xmlns:a16="http://schemas.microsoft.com/office/drawing/2014/main" val="1780376309"/>
                    </a:ext>
                  </a:extLst>
                </a:gridCol>
                <a:gridCol w="411480">
                  <a:extLst>
                    <a:ext uri="{9D8B030D-6E8A-4147-A177-3AD203B41FA5}">
                      <a16:colId xmlns:a16="http://schemas.microsoft.com/office/drawing/2014/main" val="2985674216"/>
                    </a:ext>
                  </a:extLst>
                </a:gridCol>
                <a:gridCol w="411480">
                  <a:extLst>
                    <a:ext uri="{9D8B030D-6E8A-4147-A177-3AD203B41FA5}">
                      <a16:colId xmlns:a16="http://schemas.microsoft.com/office/drawing/2014/main" val="3560152026"/>
                    </a:ext>
                  </a:extLst>
                </a:gridCol>
                <a:gridCol w="411480">
                  <a:extLst>
                    <a:ext uri="{9D8B030D-6E8A-4147-A177-3AD203B41FA5}">
                      <a16:colId xmlns:a16="http://schemas.microsoft.com/office/drawing/2014/main" val="420451105"/>
                    </a:ext>
                  </a:extLst>
                </a:gridCol>
                <a:gridCol w="411480">
                  <a:extLst>
                    <a:ext uri="{9D8B030D-6E8A-4147-A177-3AD203B41FA5}">
                      <a16:colId xmlns:a16="http://schemas.microsoft.com/office/drawing/2014/main" val="931389753"/>
                    </a:ext>
                  </a:extLst>
                </a:gridCol>
                <a:gridCol w="411480">
                  <a:extLst>
                    <a:ext uri="{9D8B030D-6E8A-4147-A177-3AD203B41FA5}">
                      <a16:colId xmlns:a16="http://schemas.microsoft.com/office/drawing/2014/main" val="3267220262"/>
                    </a:ext>
                  </a:extLst>
                </a:gridCol>
                <a:gridCol w="411480">
                  <a:extLst>
                    <a:ext uri="{9D8B030D-6E8A-4147-A177-3AD203B41FA5}">
                      <a16:colId xmlns:a16="http://schemas.microsoft.com/office/drawing/2014/main" val="2046008110"/>
                    </a:ext>
                  </a:extLst>
                </a:gridCol>
                <a:gridCol w="411480">
                  <a:extLst>
                    <a:ext uri="{9D8B030D-6E8A-4147-A177-3AD203B41FA5}">
                      <a16:colId xmlns:a16="http://schemas.microsoft.com/office/drawing/2014/main" val="2711693077"/>
                    </a:ext>
                  </a:extLst>
                </a:gridCol>
                <a:gridCol w="411480">
                  <a:extLst>
                    <a:ext uri="{9D8B030D-6E8A-4147-A177-3AD203B41FA5}">
                      <a16:colId xmlns:a16="http://schemas.microsoft.com/office/drawing/2014/main" val="277712360"/>
                    </a:ext>
                  </a:extLst>
                </a:gridCol>
                <a:gridCol w="411480">
                  <a:extLst>
                    <a:ext uri="{9D8B030D-6E8A-4147-A177-3AD203B41FA5}">
                      <a16:colId xmlns:a16="http://schemas.microsoft.com/office/drawing/2014/main" val="1427468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8485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grohe.es - 2022-11-22 12:01:22</a:t>
                      </a:r>
                      <a:r>
                        <a:rPr kumimoji="0" lang="es-ES" sz="1000" b="0" i="0" u="none" strike="noStrike" kern="1200" cap="none" spc="0" normalizeH="0" baseline="0" noProof="0">
                          <a:ln>
                            <a:noFill/>
                          </a:ln>
                          <a:solidFill>
                            <a:prstClr val="black"/>
                          </a:solidFill>
                          <a:effectLst/>
                          <a:uLnTx/>
                          <a:uFillTx/>
                          <a:latin typeface="Calibri"/>
                          <a:ea typeface="+mn-ea"/>
                          <a:cs typeface="+mn-cs"/>
                        </a:rPr>
                        <a:t>
 ¿Te apasiona el cambio?
Reserva la fecha para dar forma al futuro: 7-9 de marzo de 2023
Tres días para sumergirse en el futuro. Para comprender y repensar el papel del agua en nuestros hogares. Tres días para reunirse, debatir y aprender, para cuidar del agua. 
GROHE X Summit 2023: Reserva la fecha y forma parte de nuestra plataforma de experiencia digital GROHE X.
#ahorrodeagua #Ecojoy #vivirsostenible #vivirverde #GROHEX #GROHE #CaringforWater #Summit #GROHEXSUMMIT #GROHEXSUMMIT2023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https://quintly-image-storage.s3.amazonaws.com/0764b00bdc61f7c47d83e55c2a3e1b14/f99bada41e92390945e7d970bedfa158.jpg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extLst>
                  <a:ext uri="{0D108BD9-81ED-4DB2-BD59-A6C34878D82A}">
                    <a16:rowId xmlns:a16="http://schemas.microsoft.com/office/drawing/2014/main" val="2060259032"/>
                  </a:ext>
                </a:extLst>
              </a:tr>
            </a:tbl>
          </a:graphicData>
        </a:graphic>
      </p:graphicFrame>
      <p:sp>
        <p:nvSpPr>
          <p:cNvPr id="4" name="Text Placeholder 3">
            <a:extLst>
              <a:ext uri="{FF2B5EF4-FFF2-40B4-BE49-F238E27FC236}">
                <a16:creationId xmlns:a16="http://schemas.microsoft.com/office/drawing/2014/main" id="{E0CFBB5C-9523-40C9-8BF4-C6BB624B9FC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9349765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0E53-7E6F-4422-B10E-B8971CB875DA}"/>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6D07C14A-9696-4DE5-9737-65F74EC5EFDA}"/>
              </a:ext>
            </a:extLst>
          </p:cNvPr>
          <p:cNvGraphicFramePr>
            <a:graphicFrameLocks noGrp="1"/>
          </p:cNvGraphicFramePr>
          <p:nvPr>
            <p:ph type="tbl" sz="quarter" idx="13"/>
            <p:extLst>
              <p:ext uri="{D42A27DB-BD31-4B8C-83A1-F6EECF244321}">
                <p14:modId xmlns:p14="http://schemas.microsoft.com/office/powerpoint/2010/main" val="158895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97160619"/>
                    </a:ext>
                  </a:extLst>
                </a:gridCol>
                <a:gridCol w="905256">
                  <a:extLst>
                    <a:ext uri="{9D8B030D-6E8A-4147-A177-3AD203B41FA5}">
                      <a16:colId xmlns:a16="http://schemas.microsoft.com/office/drawing/2014/main" val="1145467868"/>
                    </a:ext>
                  </a:extLst>
                </a:gridCol>
                <a:gridCol w="1234440">
                  <a:extLst>
                    <a:ext uri="{9D8B030D-6E8A-4147-A177-3AD203B41FA5}">
                      <a16:colId xmlns:a16="http://schemas.microsoft.com/office/drawing/2014/main" val="3670949872"/>
                    </a:ext>
                  </a:extLst>
                </a:gridCol>
                <a:gridCol w="411480">
                  <a:extLst>
                    <a:ext uri="{9D8B030D-6E8A-4147-A177-3AD203B41FA5}">
                      <a16:colId xmlns:a16="http://schemas.microsoft.com/office/drawing/2014/main" val="2500569010"/>
                    </a:ext>
                  </a:extLst>
                </a:gridCol>
                <a:gridCol w="411480">
                  <a:extLst>
                    <a:ext uri="{9D8B030D-6E8A-4147-A177-3AD203B41FA5}">
                      <a16:colId xmlns:a16="http://schemas.microsoft.com/office/drawing/2014/main" val="1133270586"/>
                    </a:ext>
                  </a:extLst>
                </a:gridCol>
                <a:gridCol w="411480">
                  <a:extLst>
                    <a:ext uri="{9D8B030D-6E8A-4147-A177-3AD203B41FA5}">
                      <a16:colId xmlns:a16="http://schemas.microsoft.com/office/drawing/2014/main" val="1624011896"/>
                    </a:ext>
                  </a:extLst>
                </a:gridCol>
                <a:gridCol w="411480">
                  <a:extLst>
                    <a:ext uri="{9D8B030D-6E8A-4147-A177-3AD203B41FA5}">
                      <a16:colId xmlns:a16="http://schemas.microsoft.com/office/drawing/2014/main" val="2375834932"/>
                    </a:ext>
                  </a:extLst>
                </a:gridCol>
                <a:gridCol w="411480">
                  <a:extLst>
                    <a:ext uri="{9D8B030D-6E8A-4147-A177-3AD203B41FA5}">
                      <a16:colId xmlns:a16="http://schemas.microsoft.com/office/drawing/2014/main" val="532915598"/>
                    </a:ext>
                  </a:extLst>
                </a:gridCol>
                <a:gridCol w="411480">
                  <a:extLst>
                    <a:ext uri="{9D8B030D-6E8A-4147-A177-3AD203B41FA5}">
                      <a16:colId xmlns:a16="http://schemas.microsoft.com/office/drawing/2014/main" val="3065715629"/>
                    </a:ext>
                  </a:extLst>
                </a:gridCol>
                <a:gridCol w="411480">
                  <a:extLst>
                    <a:ext uri="{9D8B030D-6E8A-4147-A177-3AD203B41FA5}">
                      <a16:colId xmlns:a16="http://schemas.microsoft.com/office/drawing/2014/main" val="3045522109"/>
                    </a:ext>
                  </a:extLst>
                </a:gridCol>
                <a:gridCol w="411480">
                  <a:extLst>
                    <a:ext uri="{9D8B030D-6E8A-4147-A177-3AD203B41FA5}">
                      <a16:colId xmlns:a16="http://schemas.microsoft.com/office/drawing/2014/main" val="3676869832"/>
                    </a:ext>
                  </a:extLst>
                </a:gridCol>
                <a:gridCol w="411480">
                  <a:extLst>
                    <a:ext uri="{9D8B030D-6E8A-4147-A177-3AD203B41FA5}">
                      <a16:colId xmlns:a16="http://schemas.microsoft.com/office/drawing/2014/main" val="2684665274"/>
                    </a:ext>
                  </a:extLst>
                </a:gridCol>
                <a:gridCol w="411480">
                  <a:extLst>
                    <a:ext uri="{9D8B030D-6E8A-4147-A177-3AD203B41FA5}">
                      <a16:colId xmlns:a16="http://schemas.microsoft.com/office/drawing/2014/main" val="2587321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8993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grohe.es - 2022-11-30 11:00:10</a:t>
                      </a:r>
                      <a:r>
                        <a:rPr kumimoji="0" lang="es-ES" sz="1000" b="0" i="0" u="none" strike="noStrike" kern="1200" cap="none" spc="0" normalizeH="0" baseline="0" noProof="0">
                          <a:ln>
                            <a:noFill/>
                          </a:ln>
                          <a:solidFill>
                            <a:prstClr val="black"/>
                          </a:solidFill>
                          <a:effectLst/>
                          <a:uLnTx/>
                          <a:uFillTx/>
                          <a:latin typeface="Calibri"/>
                          <a:ea typeface="+mn-ea"/>
                          <a:cs typeface="+mn-cs"/>
                        </a:rPr>
                        <a:t>
 ¿Te apasiona el cambio?
Reserva la fecha para dar forma al futuro: 7-9 de marzo de 2023
Tres días para sumergirse en el futuro. Para comprender y repensar el papel del agua en nuestros hogares. Tres días para reunirse, debatir y aprender, para cuidar del agua. 
GROHE X Summit 2023: Reserva las fechas y forma parte de nuestra plataforma de experiencia digital GROHE X.
#ahorrodeagua #Ecojoy #vivirsostenible #vivirverde #GROHEX #GROHE #CaringforWater #Summit #GROHEXSUMMIT #GROHEXSUMMIT2023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https://quintly-image-storage.s3.amazonaws.com/0764b00bdc61f7c47d83e55c2a3e1b14/1177bdedec080fa1d69b41eeeb9b6dea.jpg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5986547"/>
                  </a:ext>
                </a:extLst>
              </a:tr>
            </a:tbl>
          </a:graphicData>
        </a:graphic>
      </p:graphicFrame>
      <p:sp>
        <p:nvSpPr>
          <p:cNvPr id="4" name="Text Placeholder 3">
            <a:extLst>
              <a:ext uri="{FF2B5EF4-FFF2-40B4-BE49-F238E27FC236}">
                <a16:creationId xmlns:a16="http://schemas.microsoft.com/office/drawing/2014/main" id="{32EDC2B1-137D-4AC5-A3E1-26E57643ED4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5597641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CA1F9-B76F-491F-A0E6-2C90D43F90FA}"/>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58CE7468-3A51-4480-A358-E1500CA3DB11}"/>
              </a:ext>
            </a:extLst>
          </p:cNvPr>
          <p:cNvGraphicFramePr>
            <a:graphicFrameLocks noGrp="1"/>
          </p:cNvGraphicFramePr>
          <p:nvPr>
            <p:ph type="tbl" sz="quarter" idx="13"/>
            <p:extLst>
              <p:ext uri="{D42A27DB-BD31-4B8C-83A1-F6EECF244321}">
                <p14:modId xmlns:p14="http://schemas.microsoft.com/office/powerpoint/2010/main" val="59282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00323502"/>
                    </a:ext>
                  </a:extLst>
                </a:gridCol>
                <a:gridCol w="905256">
                  <a:extLst>
                    <a:ext uri="{9D8B030D-6E8A-4147-A177-3AD203B41FA5}">
                      <a16:colId xmlns:a16="http://schemas.microsoft.com/office/drawing/2014/main" val="1461944813"/>
                    </a:ext>
                  </a:extLst>
                </a:gridCol>
                <a:gridCol w="1234440">
                  <a:extLst>
                    <a:ext uri="{9D8B030D-6E8A-4147-A177-3AD203B41FA5}">
                      <a16:colId xmlns:a16="http://schemas.microsoft.com/office/drawing/2014/main" val="1336348575"/>
                    </a:ext>
                  </a:extLst>
                </a:gridCol>
                <a:gridCol w="411480">
                  <a:extLst>
                    <a:ext uri="{9D8B030D-6E8A-4147-A177-3AD203B41FA5}">
                      <a16:colId xmlns:a16="http://schemas.microsoft.com/office/drawing/2014/main" val="110239563"/>
                    </a:ext>
                  </a:extLst>
                </a:gridCol>
                <a:gridCol w="411480">
                  <a:extLst>
                    <a:ext uri="{9D8B030D-6E8A-4147-A177-3AD203B41FA5}">
                      <a16:colId xmlns:a16="http://schemas.microsoft.com/office/drawing/2014/main" val="3638498715"/>
                    </a:ext>
                  </a:extLst>
                </a:gridCol>
                <a:gridCol w="411480">
                  <a:extLst>
                    <a:ext uri="{9D8B030D-6E8A-4147-A177-3AD203B41FA5}">
                      <a16:colId xmlns:a16="http://schemas.microsoft.com/office/drawing/2014/main" val="294996582"/>
                    </a:ext>
                  </a:extLst>
                </a:gridCol>
                <a:gridCol w="411480">
                  <a:extLst>
                    <a:ext uri="{9D8B030D-6E8A-4147-A177-3AD203B41FA5}">
                      <a16:colId xmlns:a16="http://schemas.microsoft.com/office/drawing/2014/main" val="1106018546"/>
                    </a:ext>
                  </a:extLst>
                </a:gridCol>
                <a:gridCol w="411480">
                  <a:extLst>
                    <a:ext uri="{9D8B030D-6E8A-4147-A177-3AD203B41FA5}">
                      <a16:colId xmlns:a16="http://schemas.microsoft.com/office/drawing/2014/main" val="2941434876"/>
                    </a:ext>
                  </a:extLst>
                </a:gridCol>
                <a:gridCol w="411480">
                  <a:extLst>
                    <a:ext uri="{9D8B030D-6E8A-4147-A177-3AD203B41FA5}">
                      <a16:colId xmlns:a16="http://schemas.microsoft.com/office/drawing/2014/main" val="4148682544"/>
                    </a:ext>
                  </a:extLst>
                </a:gridCol>
                <a:gridCol w="411480">
                  <a:extLst>
                    <a:ext uri="{9D8B030D-6E8A-4147-A177-3AD203B41FA5}">
                      <a16:colId xmlns:a16="http://schemas.microsoft.com/office/drawing/2014/main" val="1856144901"/>
                    </a:ext>
                  </a:extLst>
                </a:gridCol>
                <a:gridCol w="411480">
                  <a:extLst>
                    <a:ext uri="{9D8B030D-6E8A-4147-A177-3AD203B41FA5}">
                      <a16:colId xmlns:a16="http://schemas.microsoft.com/office/drawing/2014/main" val="924509674"/>
                    </a:ext>
                  </a:extLst>
                </a:gridCol>
                <a:gridCol w="411480">
                  <a:extLst>
                    <a:ext uri="{9D8B030D-6E8A-4147-A177-3AD203B41FA5}">
                      <a16:colId xmlns:a16="http://schemas.microsoft.com/office/drawing/2014/main" val="2058583861"/>
                    </a:ext>
                  </a:extLst>
                </a:gridCol>
                <a:gridCol w="411480">
                  <a:extLst>
                    <a:ext uri="{9D8B030D-6E8A-4147-A177-3AD203B41FA5}">
                      <a16:colId xmlns:a16="http://schemas.microsoft.com/office/drawing/2014/main" val="858668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5231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grohe_hr - 2022-11-30 11:11:10</a:t>
                      </a:r>
                      <a:r>
                        <a:rPr kumimoji="0" lang="en-US" sz="1000" b="0" i="0" u="none" strike="noStrike" kern="1200" cap="none" spc="0" normalizeH="0" baseline="0" noProof="0">
                          <a:ln>
                            <a:noFill/>
                          </a:ln>
                          <a:solidFill>
                            <a:prstClr val="black"/>
                          </a:solidFill>
                          <a:effectLst/>
                          <a:uLnTx/>
                          <a:uFillTx/>
                          <a:latin typeface="Calibri"/>
                          <a:ea typeface="+mn-ea"/>
                          <a:cs typeface="+mn-cs"/>
                        </a:rPr>
                        <a:t>
 Strastveni ste za promjenama?
Zapišite datum kako biste s nama oblikovali budućnost: 7.-9. ožujka 2023.
Tri dana da uronite duboko u budućnost življenja. Izgradite razumijevanje i preispitajte ulogu vode u našim domovima. Tri dana za sastanke, raspravu, učenje – brigu o vodi.
GROHE X Summit 2023: Označite u svojim kalendarima kako biste postali dio naše platforme za digitalno iskustvo GROHE X.
#waterfootprint #watersaving #Ecojoy #sustainableliving #greenliving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https://quintly-image-storage.s3.amazonaws.com/eeb0c60adb14d4d15fda8bbf5342c6c7/3224a49b02183e367cb0f7514291e5d0.jpg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94568946"/>
                  </a:ext>
                </a:extLst>
              </a:tr>
            </a:tbl>
          </a:graphicData>
        </a:graphic>
      </p:graphicFrame>
      <p:sp>
        <p:nvSpPr>
          <p:cNvPr id="4" name="Text Placeholder 3">
            <a:extLst>
              <a:ext uri="{FF2B5EF4-FFF2-40B4-BE49-F238E27FC236}">
                <a16:creationId xmlns:a16="http://schemas.microsoft.com/office/drawing/2014/main" id="{1EA50FE9-695C-447E-83BC-C6027662565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8569445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4C58-39E2-4731-BBE9-475988191B63}"/>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83FA4655-5D78-41A1-BF4C-9F0F7DD9CF7B}"/>
              </a:ext>
            </a:extLst>
          </p:cNvPr>
          <p:cNvGraphicFramePr>
            <a:graphicFrameLocks noGrp="1"/>
          </p:cNvGraphicFramePr>
          <p:nvPr>
            <p:ph type="tbl" sz="quarter" idx="13"/>
            <p:extLst>
              <p:ext uri="{D42A27DB-BD31-4B8C-83A1-F6EECF244321}">
                <p14:modId xmlns:p14="http://schemas.microsoft.com/office/powerpoint/2010/main" val="400040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03341554"/>
                    </a:ext>
                  </a:extLst>
                </a:gridCol>
                <a:gridCol w="905256">
                  <a:extLst>
                    <a:ext uri="{9D8B030D-6E8A-4147-A177-3AD203B41FA5}">
                      <a16:colId xmlns:a16="http://schemas.microsoft.com/office/drawing/2014/main" val="1822891813"/>
                    </a:ext>
                  </a:extLst>
                </a:gridCol>
                <a:gridCol w="1234440">
                  <a:extLst>
                    <a:ext uri="{9D8B030D-6E8A-4147-A177-3AD203B41FA5}">
                      <a16:colId xmlns:a16="http://schemas.microsoft.com/office/drawing/2014/main" val="4146946301"/>
                    </a:ext>
                  </a:extLst>
                </a:gridCol>
                <a:gridCol w="411480">
                  <a:extLst>
                    <a:ext uri="{9D8B030D-6E8A-4147-A177-3AD203B41FA5}">
                      <a16:colId xmlns:a16="http://schemas.microsoft.com/office/drawing/2014/main" val="191219730"/>
                    </a:ext>
                  </a:extLst>
                </a:gridCol>
                <a:gridCol w="411480">
                  <a:extLst>
                    <a:ext uri="{9D8B030D-6E8A-4147-A177-3AD203B41FA5}">
                      <a16:colId xmlns:a16="http://schemas.microsoft.com/office/drawing/2014/main" val="659692520"/>
                    </a:ext>
                  </a:extLst>
                </a:gridCol>
                <a:gridCol w="411480">
                  <a:extLst>
                    <a:ext uri="{9D8B030D-6E8A-4147-A177-3AD203B41FA5}">
                      <a16:colId xmlns:a16="http://schemas.microsoft.com/office/drawing/2014/main" val="839483781"/>
                    </a:ext>
                  </a:extLst>
                </a:gridCol>
                <a:gridCol w="411480">
                  <a:extLst>
                    <a:ext uri="{9D8B030D-6E8A-4147-A177-3AD203B41FA5}">
                      <a16:colId xmlns:a16="http://schemas.microsoft.com/office/drawing/2014/main" val="1217916114"/>
                    </a:ext>
                  </a:extLst>
                </a:gridCol>
                <a:gridCol w="411480">
                  <a:extLst>
                    <a:ext uri="{9D8B030D-6E8A-4147-A177-3AD203B41FA5}">
                      <a16:colId xmlns:a16="http://schemas.microsoft.com/office/drawing/2014/main" val="1078856915"/>
                    </a:ext>
                  </a:extLst>
                </a:gridCol>
                <a:gridCol w="411480">
                  <a:extLst>
                    <a:ext uri="{9D8B030D-6E8A-4147-A177-3AD203B41FA5}">
                      <a16:colId xmlns:a16="http://schemas.microsoft.com/office/drawing/2014/main" val="1529798566"/>
                    </a:ext>
                  </a:extLst>
                </a:gridCol>
                <a:gridCol w="411480">
                  <a:extLst>
                    <a:ext uri="{9D8B030D-6E8A-4147-A177-3AD203B41FA5}">
                      <a16:colId xmlns:a16="http://schemas.microsoft.com/office/drawing/2014/main" val="3619810731"/>
                    </a:ext>
                  </a:extLst>
                </a:gridCol>
                <a:gridCol w="411480">
                  <a:extLst>
                    <a:ext uri="{9D8B030D-6E8A-4147-A177-3AD203B41FA5}">
                      <a16:colId xmlns:a16="http://schemas.microsoft.com/office/drawing/2014/main" val="3992409117"/>
                    </a:ext>
                  </a:extLst>
                </a:gridCol>
                <a:gridCol w="411480">
                  <a:extLst>
                    <a:ext uri="{9D8B030D-6E8A-4147-A177-3AD203B41FA5}">
                      <a16:colId xmlns:a16="http://schemas.microsoft.com/office/drawing/2014/main" val="2880325638"/>
                    </a:ext>
                  </a:extLst>
                </a:gridCol>
                <a:gridCol w="411480">
                  <a:extLst>
                    <a:ext uri="{9D8B030D-6E8A-4147-A177-3AD203B41FA5}">
                      <a16:colId xmlns:a16="http://schemas.microsoft.com/office/drawing/2014/main" val="124024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4149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grohe_hr - 2022-11-22 18:07:30</a:t>
                      </a:r>
                      <a:r>
                        <a:rPr kumimoji="0" lang="en-US" sz="1000" b="0" i="0" u="none" strike="noStrike" kern="1200" cap="none" spc="0" normalizeH="0" baseline="0" noProof="0">
                          <a:ln>
                            <a:noFill/>
                          </a:ln>
                          <a:solidFill>
                            <a:prstClr val="black"/>
                          </a:solidFill>
                          <a:effectLst/>
                          <a:uLnTx/>
                          <a:uFillTx/>
                          <a:latin typeface="Calibri"/>
                          <a:ea typeface="+mn-ea"/>
                          <a:cs typeface="+mn-cs"/>
                        </a:rPr>
                        <a:t>
 Strastveni ste vezano za promjene?
Sačuvajte datum kako biste oblikovali budućnost: 7.-9. ožujka 2023.
Tri dana da uronite duboko u budućnost življenja. Izgradite razumijevanje i preispitate ulogu vode u našim domovima. Tri dana za sastanke, raspravu, učenje – brigu o vodi.
GROHE X Summit 2023: Upišite u svoje kalendare kako biste postali dio naše platforme za digitalno iskustvo i učenje - GROHE X.
#waterfootprint #watersaving #Ecojoy #sustainableliving #greenliving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https://quintly-image-storage.s3.amazonaws.com/eeb0c60adb14d4d15fda8bbf5342c6c7/f2f593efb00143b113e582fad06534fc.jpg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extLst>
                  <a:ext uri="{0D108BD9-81ED-4DB2-BD59-A6C34878D82A}">
                    <a16:rowId xmlns:a16="http://schemas.microsoft.com/office/drawing/2014/main" val="2221960546"/>
                  </a:ext>
                </a:extLst>
              </a:tr>
            </a:tbl>
          </a:graphicData>
        </a:graphic>
      </p:graphicFrame>
      <p:sp>
        <p:nvSpPr>
          <p:cNvPr id="4" name="Text Placeholder 3">
            <a:extLst>
              <a:ext uri="{FF2B5EF4-FFF2-40B4-BE49-F238E27FC236}">
                <a16:creationId xmlns:a16="http://schemas.microsoft.com/office/drawing/2014/main" id="{1C23AEE6-7B89-44ED-BCC2-EA24D4B6890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6146196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95FD0-405B-4972-871F-FE68B1D93EE2}"/>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9F77C9C5-C45E-45B8-A8BA-E2DBC006744D}"/>
              </a:ext>
            </a:extLst>
          </p:cNvPr>
          <p:cNvGraphicFramePr>
            <a:graphicFrameLocks noGrp="1"/>
          </p:cNvGraphicFramePr>
          <p:nvPr>
            <p:ph type="tbl" sz="quarter" idx="13"/>
            <p:extLst>
              <p:ext uri="{D42A27DB-BD31-4B8C-83A1-F6EECF244321}">
                <p14:modId xmlns:p14="http://schemas.microsoft.com/office/powerpoint/2010/main" val="96595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78016364"/>
                    </a:ext>
                  </a:extLst>
                </a:gridCol>
                <a:gridCol w="905256">
                  <a:extLst>
                    <a:ext uri="{9D8B030D-6E8A-4147-A177-3AD203B41FA5}">
                      <a16:colId xmlns:a16="http://schemas.microsoft.com/office/drawing/2014/main" val="1476986741"/>
                    </a:ext>
                  </a:extLst>
                </a:gridCol>
                <a:gridCol w="1234440">
                  <a:extLst>
                    <a:ext uri="{9D8B030D-6E8A-4147-A177-3AD203B41FA5}">
                      <a16:colId xmlns:a16="http://schemas.microsoft.com/office/drawing/2014/main" val="4167089633"/>
                    </a:ext>
                  </a:extLst>
                </a:gridCol>
                <a:gridCol w="411480">
                  <a:extLst>
                    <a:ext uri="{9D8B030D-6E8A-4147-A177-3AD203B41FA5}">
                      <a16:colId xmlns:a16="http://schemas.microsoft.com/office/drawing/2014/main" val="2219162215"/>
                    </a:ext>
                  </a:extLst>
                </a:gridCol>
                <a:gridCol w="411480">
                  <a:extLst>
                    <a:ext uri="{9D8B030D-6E8A-4147-A177-3AD203B41FA5}">
                      <a16:colId xmlns:a16="http://schemas.microsoft.com/office/drawing/2014/main" val="2705167853"/>
                    </a:ext>
                  </a:extLst>
                </a:gridCol>
                <a:gridCol w="411480">
                  <a:extLst>
                    <a:ext uri="{9D8B030D-6E8A-4147-A177-3AD203B41FA5}">
                      <a16:colId xmlns:a16="http://schemas.microsoft.com/office/drawing/2014/main" val="261587600"/>
                    </a:ext>
                  </a:extLst>
                </a:gridCol>
                <a:gridCol w="411480">
                  <a:extLst>
                    <a:ext uri="{9D8B030D-6E8A-4147-A177-3AD203B41FA5}">
                      <a16:colId xmlns:a16="http://schemas.microsoft.com/office/drawing/2014/main" val="1563157992"/>
                    </a:ext>
                  </a:extLst>
                </a:gridCol>
                <a:gridCol w="411480">
                  <a:extLst>
                    <a:ext uri="{9D8B030D-6E8A-4147-A177-3AD203B41FA5}">
                      <a16:colId xmlns:a16="http://schemas.microsoft.com/office/drawing/2014/main" val="522066418"/>
                    </a:ext>
                  </a:extLst>
                </a:gridCol>
                <a:gridCol w="411480">
                  <a:extLst>
                    <a:ext uri="{9D8B030D-6E8A-4147-A177-3AD203B41FA5}">
                      <a16:colId xmlns:a16="http://schemas.microsoft.com/office/drawing/2014/main" val="3840465052"/>
                    </a:ext>
                  </a:extLst>
                </a:gridCol>
                <a:gridCol w="411480">
                  <a:extLst>
                    <a:ext uri="{9D8B030D-6E8A-4147-A177-3AD203B41FA5}">
                      <a16:colId xmlns:a16="http://schemas.microsoft.com/office/drawing/2014/main" val="2012387202"/>
                    </a:ext>
                  </a:extLst>
                </a:gridCol>
                <a:gridCol w="411480">
                  <a:extLst>
                    <a:ext uri="{9D8B030D-6E8A-4147-A177-3AD203B41FA5}">
                      <a16:colId xmlns:a16="http://schemas.microsoft.com/office/drawing/2014/main" val="438105660"/>
                    </a:ext>
                  </a:extLst>
                </a:gridCol>
                <a:gridCol w="411480">
                  <a:extLst>
                    <a:ext uri="{9D8B030D-6E8A-4147-A177-3AD203B41FA5}">
                      <a16:colId xmlns:a16="http://schemas.microsoft.com/office/drawing/2014/main" val="2400149232"/>
                    </a:ext>
                  </a:extLst>
                </a:gridCol>
                <a:gridCol w="411480">
                  <a:extLst>
                    <a:ext uri="{9D8B030D-6E8A-4147-A177-3AD203B41FA5}">
                      <a16:colId xmlns:a16="http://schemas.microsoft.com/office/drawing/2014/main" val="1163955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010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grohe_gr - 2022-11-22 13:01:18</a:t>
                      </a:r>
                      <a:r>
                        <a:rPr kumimoji="0" lang="el-GR" sz="1000" b="0" i="0" u="none" strike="noStrike" kern="1200" cap="none" spc="0" normalizeH="0" baseline="0" noProof="0">
                          <a:ln>
                            <a:noFill/>
                          </a:ln>
                          <a:solidFill>
                            <a:prstClr val="black"/>
                          </a:solidFill>
                          <a:effectLst/>
                          <a:uLnTx/>
                          <a:uFillTx/>
                          <a:latin typeface="Calibri"/>
                          <a:ea typeface="+mn-ea"/>
                          <a:cs typeface="+mn-cs"/>
                        </a:rPr>
                        <a:t>
 GROHE X Summit 2023! Save the date: 7-9 Μαρτίου 2023 
Μη χάσετε το GROHE X Summit 2023 που θα πραγματοποιηθεί μέσω της ψηφιακής πλατφόρμας GROHE X, για τον σημαντικό ρόλο του νερού στη ζωή και στην καθημερινότητά μας. Τρεις ημέρες γεμάτες ομιλίες που αφορούν στη φροντίδα του νερού και στο μέλλον της διαβίωσής μας. Περισσότερες πληροφορίες αναφορικά με τις συμμετοχές θα ανακοινωθούν σύντομα. 
#waterfootprint #watersaving #Ecojoy #sustainableliving #greenliving #GROHEX #GROHE #CaringforWater #Summit #GROHEXSUMMIT2023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https://quintly-image-storage.s3.amazonaws.com/f7b09d098dcc103ce25e3edda6139718/f2f593efb00143b113e582fad06534fc.jpg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extLst>
                  <a:ext uri="{0D108BD9-81ED-4DB2-BD59-A6C34878D82A}">
                    <a16:rowId xmlns:a16="http://schemas.microsoft.com/office/drawing/2014/main" val="2313170422"/>
                  </a:ext>
                </a:extLst>
              </a:tr>
            </a:tbl>
          </a:graphicData>
        </a:graphic>
      </p:graphicFrame>
      <p:sp>
        <p:nvSpPr>
          <p:cNvPr id="4" name="Text Placeholder 3">
            <a:extLst>
              <a:ext uri="{FF2B5EF4-FFF2-40B4-BE49-F238E27FC236}">
                <a16:creationId xmlns:a16="http://schemas.microsoft.com/office/drawing/2014/main" id="{C50357AA-85BA-46C0-9F35-EEDE9E21B4A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0015564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8F976-75CC-4DF6-B114-C479CC9DA624}"/>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98C8D522-A261-4BB5-9F39-F48CBBBBC1CD}"/>
              </a:ext>
            </a:extLst>
          </p:cNvPr>
          <p:cNvGraphicFramePr>
            <a:graphicFrameLocks noGrp="1"/>
          </p:cNvGraphicFramePr>
          <p:nvPr>
            <p:ph type="tbl" sz="quarter" idx="13"/>
            <p:extLst>
              <p:ext uri="{D42A27DB-BD31-4B8C-83A1-F6EECF244321}">
                <p14:modId xmlns:p14="http://schemas.microsoft.com/office/powerpoint/2010/main" val="228366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55376316"/>
                    </a:ext>
                  </a:extLst>
                </a:gridCol>
                <a:gridCol w="905256">
                  <a:extLst>
                    <a:ext uri="{9D8B030D-6E8A-4147-A177-3AD203B41FA5}">
                      <a16:colId xmlns:a16="http://schemas.microsoft.com/office/drawing/2014/main" val="3971572722"/>
                    </a:ext>
                  </a:extLst>
                </a:gridCol>
                <a:gridCol w="1234440">
                  <a:extLst>
                    <a:ext uri="{9D8B030D-6E8A-4147-A177-3AD203B41FA5}">
                      <a16:colId xmlns:a16="http://schemas.microsoft.com/office/drawing/2014/main" val="3731760882"/>
                    </a:ext>
                  </a:extLst>
                </a:gridCol>
                <a:gridCol w="411480">
                  <a:extLst>
                    <a:ext uri="{9D8B030D-6E8A-4147-A177-3AD203B41FA5}">
                      <a16:colId xmlns:a16="http://schemas.microsoft.com/office/drawing/2014/main" val="2972784437"/>
                    </a:ext>
                  </a:extLst>
                </a:gridCol>
                <a:gridCol w="411480">
                  <a:extLst>
                    <a:ext uri="{9D8B030D-6E8A-4147-A177-3AD203B41FA5}">
                      <a16:colId xmlns:a16="http://schemas.microsoft.com/office/drawing/2014/main" val="3579640104"/>
                    </a:ext>
                  </a:extLst>
                </a:gridCol>
                <a:gridCol w="411480">
                  <a:extLst>
                    <a:ext uri="{9D8B030D-6E8A-4147-A177-3AD203B41FA5}">
                      <a16:colId xmlns:a16="http://schemas.microsoft.com/office/drawing/2014/main" val="109215391"/>
                    </a:ext>
                  </a:extLst>
                </a:gridCol>
                <a:gridCol w="411480">
                  <a:extLst>
                    <a:ext uri="{9D8B030D-6E8A-4147-A177-3AD203B41FA5}">
                      <a16:colId xmlns:a16="http://schemas.microsoft.com/office/drawing/2014/main" val="3805326319"/>
                    </a:ext>
                  </a:extLst>
                </a:gridCol>
                <a:gridCol w="411480">
                  <a:extLst>
                    <a:ext uri="{9D8B030D-6E8A-4147-A177-3AD203B41FA5}">
                      <a16:colId xmlns:a16="http://schemas.microsoft.com/office/drawing/2014/main" val="2479142173"/>
                    </a:ext>
                  </a:extLst>
                </a:gridCol>
                <a:gridCol w="411480">
                  <a:extLst>
                    <a:ext uri="{9D8B030D-6E8A-4147-A177-3AD203B41FA5}">
                      <a16:colId xmlns:a16="http://schemas.microsoft.com/office/drawing/2014/main" val="3969624991"/>
                    </a:ext>
                  </a:extLst>
                </a:gridCol>
                <a:gridCol w="411480">
                  <a:extLst>
                    <a:ext uri="{9D8B030D-6E8A-4147-A177-3AD203B41FA5}">
                      <a16:colId xmlns:a16="http://schemas.microsoft.com/office/drawing/2014/main" val="3194162955"/>
                    </a:ext>
                  </a:extLst>
                </a:gridCol>
                <a:gridCol w="411480">
                  <a:extLst>
                    <a:ext uri="{9D8B030D-6E8A-4147-A177-3AD203B41FA5}">
                      <a16:colId xmlns:a16="http://schemas.microsoft.com/office/drawing/2014/main" val="2167549548"/>
                    </a:ext>
                  </a:extLst>
                </a:gridCol>
                <a:gridCol w="411480">
                  <a:extLst>
                    <a:ext uri="{9D8B030D-6E8A-4147-A177-3AD203B41FA5}">
                      <a16:colId xmlns:a16="http://schemas.microsoft.com/office/drawing/2014/main" val="2481663101"/>
                    </a:ext>
                  </a:extLst>
                </a:gridCol>
                <a:gridCol w="411480">
                  <a:extLst>
                    <a:ext uri="{9D8B030D-6E8A-4147-A177-3AD203B41FA5}">
                      <a16:colId xmlns:a16="http://schemas.microsoft.com/office/drawing/2014/main" val="30688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3548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groheuzbekistan - 2022-11-28 07:41:28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Стремитесь к переменам?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Сохраните даты: 7-9 марта 2023
Три дня глубокого погружения в вопросы будущего образа жизни. Чтобы укрепить понимание и переосмыслить роль воды в наших домах. Три дня, чтобы встретиться, обсудить, научиться - бережно относиться к воде.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Саммит 2023 года:
Отметьте в своем календаре время, чтобы стать частью нашей платформы цифрового опыта </a:t>
                      </a:r>
                      <a:r>
                        <a:rPr kumimoji="0" lang="en-US" sz="1000" b="0" i="0" u="none" strike="noStrike" kern="1200" cap="none" spc="0" normalizeH="0" baseline="0" noProof="0">
                          <a:ln>
                            <a:noFill/>
                          </a:ln>
                          <a:solidFill>
                            <a:prstClr val="black"/>
                          </a:solidFill>
                          <a:effectLst/>
                          <a:uLnTx/>
                          <a:uFillTx/>
                          <a:latin typeface="Calibri"/>
                          <a:ea typeface="+mn-ea"/>
                          <a:cs typeface="+mn-cs"/>
                        </a:rPr>
                        <a:t>GROHE X. 
#waterfootprint #watersaving #Ecojoy #sustainableliving #greenliving #GROHEX #GROHE #CaringforWater #Summit #GROHEXSUMMIT2023 #groheuzbekistan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https://quintly-image-storage.s3.amazonaws.com/67eb6992df9746e01377068b54f925a6/7adbc9abfa475a0fe13c3122daa95789.jpg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extLst>
                  <a:ext uri="{0D108BD9-81ED-4DB2-BD59-A6C34878D82A}">
                    <a16:rowId xmlns:a16="http://schemas.microsoft.com/office/drawing/2014/main" val="4142479937"/>
                  </a:ext>
                </a:extLst>
              </a:tr>
            </a:tbl>
          </a:graphicData>
        </a:graphic>
      </p:graphicFrame>
      <p:sp>
        <p:nvSpPr>
          <p:cNvPr id="4" name="Text Placeholder 3">
            <a:extLst>
              <a:ext uri="{FF2B5EF4-FFF2-40B4-BE49-F238E27FC236}">
                <a16:creationId xmlns:a16="http://schemas.microsoft.com/office/drawing/2014/main" id="{0EB7C1BC-B7C8-4364-9253-6F8484F566F0}"/>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781508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1AA1-D7B2-4228-9145-2A74C0E4337A}"/>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226E453D-9B29-4BF9-AA8D-9145061E9AE6}"/>
              </a:ext>
            </a:extLst>
          </p:cNvPr>
          <p:cNvGraphicFramePr>
            <a:graphicFrameLocks noGrp="1"/>
          </p:cNvGraphicFramePr>
          <p:nvPr>
            <p:ph type="tbl" sz="quarter" idx="13"/>
            <p:extLst>
              <p:ext uri="{D42A27DB-BD31-4B8C-83A1-F6EECF244321}">
                <p14:modId xmlns:p14="http://schemas.microsoft.com/office/powerpoint/2010/main" val="1683876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713958"/>
                    </a:ext>
                  </a:extLst>
                </a:gridCol>
                <a:gridCol w="905256">
                  <a:extLst>
                    <a:ext uri="{9D8B030D-6E8A-4147-A177-3AD203B41FA5}">
                      <a16:colId xmlns:a16="http://schemas.microsoft.com/office/drawing/2014/main" val="3634249476"/>
                    </a:ext>
                  </a:extLst>
                </a:gridCol>
                <a:gridCol w="1234440">
                  <a:extLst>
                    <a:ext uri="{9D8B030D-6E8A-4147-A177-3AD203B41FA5}">
                      <a16:colId xmlns:a16="http://schemas.microsoft.com/office/drawing/2014/main" val="2809301667"/>
                    </a:ext>
                  </a:extLst>
                </a:gridCol>
                <a:gridCol w="411480">
                  <a:extLst>
                    <a:ext uri="{9D8B030D-6E8A-4147-A177-3AD203B41FA5}">
                      <a16:colId xmlns:a16="http://schemas.microsoft.com/office/drawing/2014/main" val="3028788252"/>
                    </a:ext>
                  </a:extLst>
                </a:gridCol>
                <a:gridCol w="411480">
                  <a:extLst>
                    <a:ext uri="{9D8B030D-6E8A-4147-A177-3AD203B41FA5}">
                      <a16:colId xmlns:a16="http://schemas.microsoft.com/office/drawing/2014/main" val="3302134109"/>
                    </a:ext>
                  </a:extLst>
                </a:gridCol>
                <a:gridCol w="411480">
                  <a:extLst>
                    <a:ext uri="{9D8B030D-6E8A-4147-A177-3AD203B41FA5}">
                      <a16:colId xmlns:a16="http://schemas.microsoft.com/office/drawing/2014/main" val="907737446"/>
                    </a:ext>
                  </a:extLst>
                </a:gridCol>
                <a:gridCol w="411480">
                  <a:extLst>
                    <a:ext uri="{9D8B030D-6E8A-4147-A177-3AD203B41FA5}">
                      <a16:colId xmlns:a16="http://schemas.microsoft.com/office/drawing/2014/main" val="3136308343"/>
                    </a:ext>
                  </a:extLst>
                </a:gridCol>
                <a:gridCol w="411480">
                  <a:extLst>
                    <a:ext uri="{9D8B030D-6E8A-4147-A177-3AD203B41FA5}">
                      <a16:colId xmlns:a16="http://schemas.microsoft.com/office/drawing/2014/main" val="2583049460"/>
                    </a:ext>
                  </a:extLst>
                </a:gridCol>
                <a:gridCol w="411480">
                  <a:extLst>
                    <a:ext uri="{9D8B030D-6E8A-4147-A177-3AD203B41FA5}">
                      <a16:colId xmlns:a16="http://schemas.microsoft.com/office/drawing/2014/main" val="2560124477"/>
                    </a:ext>
                  </a:extLst>
                </a:gridCol>
                <a:gridCol w="411480">
                  <a:extLst>
                    <a:ext uri="{9D8B030D-6E8A-4147-A177-3AD203B41FA5}">
                      <a16:colId xmlns:a16="http://schemas.microsoft.com/office/drawing/2014/main" val="1329151210"/>
                    </a:ext>
                  </a:extLst>
                </a:gridCol>
                <a:gridCol w="411480">
                  <a:extLst>
                    <a:ext uri="{9D8B030D-6E8A-4147-A177-3AD203B41FA5}">
                      <a16:colId xmlns:a16="http://schemas.microsoft.com/office/drawing/2014/main" val="2614688882"/>
                    </a:ext>
                  </a:extLst>
                </a:gridCol>
                <a:gridCol w="411480">
                  <a:extLst>
                    <a:ext uri="{9D8B030D-6E8A-4147-A177-3AD203B41FA5}">
                      <a16:colId xmlns:a16="http://schemas.microsoft.com/office/drawing/2014/main" val="2133317420"/>
                    </a:ext>
                  </a:extLst>
                </a:gridCol>
                <a:gridCol w="411480">
                  <a:extLst>
                    <a:ext uri="{9D8B030D-6E8A-4147-A177-3AD203B41FA5}">
                      <a16:colId xmlns:a16="http://schemas.microsoft.com/office/drawing/2014/main" val="3294870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3514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grohe_czsk - 2022-12-29 18:30:12</a:t>
                      </a:r>
                      <a:r>
                        <a:rPr kumimoji="0" lang="en-US" sz="1000" b="0" i="0" u="none" strike="noStrike" kern="1200" cap="none" spc="0" normalizeH="0" baseline="0" noProof="0">
                          <a:ln>
                            <a:noFill/>
                          </a:ln>
                          <a:solidFill>
                            <a:prstClr val="black"/>
                          </a:solidFill>
                          <a:effectLst/>
                          <a:uLnTx/>
                          <a:uFillTx/>
                          <a:latin typeface="Calibri"/>
                          <a:ea typeface="+mn-ea"/>
                          <a:cs typeface="+mn-cs"/>
                        </a:rPr>
                        <a:t>
 Značka GROHE a renomovaní odborníci spojí své síly na jedinečné konferenci na platformě GROHE X. 💯
Voda je podstatou naší existence a je naší povinností se o ni starat, dnes více než kdy jindy. 💙 Proto jsme se rozhodli vytvořit místo pro péči o vodu. 
💧GROHE X Summit je třídenní akce nazvaná „Caring for Water“, která bude plná inspirativních prezentací, poutavých diskusních panelů a vzdělávacích lekcí. 
Naším cílem je informovat, inspirovat a propojit jednotlivá odvětví ve společné cestě v péči o vodu. 🔔 Více informací o GROHE X Summit již brzy!
#CaringForWater #GROHE #GROHEX #Summit2023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https://quintly-image-storage.s3.amazonaws.com/2459d5bb726ab75cc80ad7f6062bb039/e93ae973a2b65e92c21f2d29950ff54e.jpg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extLst>
                  <a:ext uri="{0D108BD9-81ED-4DB2-BD59-A6C34878D82A}">
                    <a16:rowId xmlns:a16="http://schemas.microsoft.com/office/drawing/2014/main" val="3856914358"/>
                  </a:ext>
                </a:extLst>
              </a:tr>
            </a:tbl>
          </a:graphicData>
        </a:graphic>
      </p:graphicFrame>
      <p:sp>
        <p:nvSpPr>
          <p:cNvPr id="4" name="Text Placeholder 3">
            <a:extLst>
              <a:ext uri="{FF2B5EF4-FFF2-40B4-BE49-F238E27FC236}">
                <a16:creationId xmlns:a16="http://schemas.microsoft.com/office/drawing/2014/main" id="{BE957030-98FC-4C6F-B77A-F3FEA5F0F61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8459606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2440-2088-482F-9494-94BDF5D717FD}"/>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B49BCD05-C3C1-437F-B803-EDA93A46F775}"/>
              </a:ext>
            </a:extLst>
          </p:cNvPr>
          <p:cNvGraphicFramePr>
            <a:graphicFrameLocks noGrp="1"/>
          </p:cNvGraphicFramePr>
          <p:nvPr>
            <p:ph type="tbl" sz="quarter" idx="13"/>
            <p:extLst>
              <p:ext uri="{D42A27DB-BD31-4B8C-83A1-F6EECF244321}">
                <p14:modId xmlns:p14="http://schemas.microsoft.com/office/powerpoint/2010/main" val="281919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2312924"/>
                    </a:ext>
                  </a:extLst>
                </a:gridCol>
                <a:gridCol w="905256">
                  <a:extLst>
                    <a:ext uri="{9D8B030D-6E8A-4147-A177-3AD203B41FA5}">
                      <a16:colId xmlns:a16="http://schemas.microsoft.com/office/drawing/2014/main" val="2822314574"/>
                    </a:ext>
                  </a:extLst>
                </a:gridCol>
                <a:gridCol w="1234440">
                  <a:extLst>
                    <a:ext uri="{9D8B030D-6E8A-4147-A177-3AD203B41FA5}">
                      <a16:colId xmlns:a16="http://schemas.microsoft.com/office/drawing/2014/main" val="3135711344"/>
                    </a:ext>
                  </a:extLst>
                </a:gridCol>
                <a:gridCol w="411480">
                  <a:extLst>
                    <a:ext uri="{9D8B030D-6E8A-4147-A177-3AD203B41FA5}">
                      <a16:colId xmlns:a16="http://schemas.microsoft.com/office/drawing/2014/main" val="4247697746"/>
                    </a:ext>
                  </a:extLst>
                </a:gridCol>
                <a:gridCol w="411480">
                  <a:extLst>
                    <a:ext uri="{9D8B030D-6E8A-4147-A177-3AD203B41FA5}">
                      <a16:colId xmlns:a16="http://schemas.microsoft.com/office/drawing/2014/main" val="1903532488"/>
                    </a:ext>
                  </a:extLst>
                </a:gridCol>
                <a:gridCol w="411480">
                  <a:extLst>
                    <a:ext uri="{9D8B030D-6E8A-4147-A177-3AD203B41FA5}">
                      <a16:colId xmlns:a16="http://schemas.microsoft.com/office/drawing/2014/main" val="112152711"/>
                    </a:ext>
                  </a:extLst>
                </a:gridCol>
                <a:gridCol w="411480">
                  <a:extLst>
                    <a:ext uri="{9D8B030D-6E8A-4147-A177-3AD203B41FA5}">
                      <a16:colId xmlns:a16="http://schemas.microsoft.com/office/drawing/2014/main" val="638599212"/>
                    </a:ext>
                  </a:extLst>
                </a:gridCol>
                <a:gridCol w="411480">
                  <a:extLst>
                    <a:ext uri="{9D8B030D-6E8A-4147-A177-3AD203B41FA5}">
                      <a16:colId xmlns:a16="http://schemas.microsoft.com/office/drawing/2014/main" val="3294413755"/>
                    </a:ext>
                  </a:extLst>
                </a:gridCol>
                <a:gridCol w="411480">
                  <a:extLst>
                    <a:ext uri="{9D8B030D-6E8A-4147-A177-3AD203B41FA5}">
                      <a16:colId xmlns:a16="http://schemas.microsoft.com/office/drawing/2014/main" val="2606468393"/>
                    </a:ext>
                  </a:extLst>
                </a:gridCol>
                <a:gridCol w="411480">
                  <a:extLst>
                    <a:ext uri="{9D8B030D-6E8A-4147-A177-3AD203B41FA5}">
                      <a16:colId xmlns:a16="http://schemas.microsoft.com/office/drawing/2014/main" val="316246313"/>
                    </a:ext>
                  </a:extLst>
                </a:gridCol>
                <a:gridCol w="411480">
                  <a:extLst>
                    <a:ext uri="{9D8B030D-6E8A-4147-A177-3AD203B41FA5}">
                      <a16:colId xmlns:a16="http://schemas.microsoft.com/office/drawing/2014/main" val="1543986460"/>
                    </a:ext>
                  </a:extLst>
                </a:gridCol>
                <a:gridCol w="411480">
                  <a:extLst>
                    <a:ext uri="{9D8B030D-6E8A-4147-A177-3AD203B41FA5}">
                      <a16:colId xmlns:a16="http://schemas.microsoft.com/office/drawing/2014/main" val="686643815"/>
                    </a:ext>
                  </a:extLst>
                </a:gridCol>
                <a:gridCol w="411480">
                  <a:extLst>
                    <a:ext uri="{9D8B030D-6E8A-4147-A177-3AD203B41FA5}">
                      <a16:colId xmlns:a16="http://schemas.microsoft.com/office/drawing/2014/main" val="166780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8744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black"/>
                          </a:solidFill>
                          <a:effectLst/>
                          <a:uLnTx/>
                          <a:uFillTx/>
                          <a:latin typeface="Calibri"/>
                          <a:ea typeface="+mn-ea"/>
                          <a:cs typeface="+mn-cs"/>
                        </a:rPr>
                        <a:t>grohe_norge - 2022-12-12 12:03:18</a:t>
                      </a:r>
                      <a:r>
                        <a:rPr kumimoji="0" lang="nb-NO" sz="1000" b="0" i="0" u="none" strike="noStrike" kern="1200" cap="none" spc="0" normalizeH="0" baseline="0" noProof="0">
                          <a:ln>
                            <a:noFill/>
                          </a:ln>
                          <a:solidFill>
                            <a:prstClr val="black"/>
                          </a:solidFill>
                          <a:effectLst/>
                          <a:uLnTx/>
                          <a:uFillTx/>
                          <a:latin typeface="Calibri"/>
                          <a:ea typeface="+mn-ea"/>
                          <a:cs typeface="+mn-cs"/>
                        </a:rPr>
                        <a:t>
 Vann er essensen av vår eksistens. Derfor er det vårt ansvar å ta vare på det, nå mer enn noen gang. Vi skaper en møteplass for å ta vare på vann: GROHE X Summit. Vi samler ledende eksperter og knytter mennesker og industrier sammen for en bedre og mer bærekraftig fremtid. Et sted for å møtes, drøfte og lære. Abonner på vårt nyhetsbrev og bli den første til å motta oppdateringer om GROHE X Summit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https://quintly-image-storage.s3.amazonaws.com/1054a7701c17304f4dfb9290c923fcec/e93ae973a2b65e92c21f2d29950ff54e.jpg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extLst>
                  <a:ext uri="{0D108BD9-81ED-4DB2-BD59-A6C34878D82A}">
                    <a16:rowId xmlns:a16="http://schemas.microsoft.com/office/drawing/2014/main" val="3782818497"/>
                  </a:ext>
                </a:extLst>
              </a:tr>
            </a:tbl>
          </a:graphicData>
        </a:graphic>
      </p:graphicFrame>
      <p:sp>
        <p:nvSpPr>
          <p:cNvPr id="4" name="Text Placeholder 3">
            <a:extLst>
              <a:ext uri="{FF2B5EF4-FFF2-40B4-BE49-F238E27FC236}">
                <a16:creationId xmlns:a16="http://schemas.microsoft.com/office/drawing/2014/main" id="{5B13F54A-85BE-43AA-B1CF-AE55D9772EF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7976630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7171-37A6-44E7-B448-BEAEC1C68E51}"/>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A0843453-8A52-4364-BD43-41019016C664}"/>
              </a:ext>
            </a:extLst>
          </p:cNvPr>
          <p:cNvGraphicFramePr>
            <a:graphicFrameLocks noGrp="1"/>
          </p:cNvGraphicFramePr>
          <p:nvPr>
            <p:ph type="tbl" sz="quarter" idx="13"/>
            <p:extLst>
              <p:ext uri="{D42A27DB-BD31-4B8C-83A1-F6EECF244321}">
                <p14:modId xmlns:p14="http://schemas.microsoft.com/office/powerpoint/2010/main" val="2736454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60828226"/>
                    </a:ext>
                  </a:extLst>
                </a:gridCol>
                <a:gridCol w="905256">
                  <a:extLst>
                    <a:ext uri="{9D8B030D-6E8A-4147-A177-3AD203B41FA5}">
                      <a16:colId xmlns:a16="http://schemas.microsoft.com/office/drawing/2014/main" val="2529862218"/>
                    </a:ext>
                  </a:extLst>
                </a:gridCol>
                <a:gridCol w="1234440">
                  <a:extLst>
                    <a:ext uri="{9D8B030D-6E8A-4147-A177-3AD203B41FA5}">
                      <a16:colId xmlns:a16="http://schemas.microsoft.com/office/drawing/2014/main" val="3175437482"/>
                    </a:ext>
                  </a:extLst>
                </a:gridCol>
                <a:gridCol w="411480">
                  <a:extLst>
                    <a:ext uri="{9D8B030D-6E8A-4147-A177-3AD203B41FA5}">
                      <a16:colId xmlns:a16="http://schemas.microsoft.com/office/drawing/2014/main" val="2278313038"/>
                    </a:ext>
                  </a:extLst>
                </a:gridCol>
                <a:gridCol w="411480">
                  <a:extLst>
                    <a:ext uri="{9D8B030D-6E8A-4147-A177-3AD203B41FA5}">
                      <a16:colId xmlns:a16="http://schemas.microsoft.com/office/drawing/2014/main" val="4062705707"/>
                    </a:ext>
                  </a:extLst>
                </a:gridCol>
                <a:gridCol w="411480">
                  <a:extLst>
                    <a:ext uri="{9D8B030D-6E8A-4147-A177-3AD203B41FA5}">
                      <a16:colId xmlns:a16="http://schemas.microsoft.com/office/drawing/2014/main" val="3768085431"/>
                    </a:ext>
                  </a:extLst>
                </a:gridCol>
                <a:gridCol w="411480">
                  <a:extLst>
                    <a:ext uri="{9D8B030D-6E8A-4147-A177-3AD203B41FA5}">
                      <a16:colId xmlns:a16="http://schemas.microsoft.com/office/drawing/2014/main" val="2639859635"/>
                    </a:ext>
                  </a:extLst>
                </a:gridCol>
                <a:gridCol w="411480">
                  <a:extLst>
                    <a:ext uri="{9D8B030D-6E8A-4147-A177-3AD203B41FA5}">
                      <a16:colId xmlns:a16="http://schemas.microsoft.com/office/drawing/2014/main" val="585743558"/>
                    </a:ext>
                  </a:extLst>
                </a:gridCol>
                <a:gridCol w="411480">
                  <a:extLst>
                    <a:ext uri="{9D8B030D-6E8A-4147-A177-3AD203B41FA5}">
                      <a16:colId xmlns:a16="http://schemas.microsoft.com/office/drawing/2014/main" val="1777771199"/>
                    </a:ext>
                  </a:extLst>
                </a:gridCol>
                <a:gridCol w="411480">
                  <a:extLst>
                    <a:ext uri="{9D8B030D-6E8A-4147-A177-3AD203B41FA5}">
                      <a16:colId xmlns:a16="http://schemas.microsoft.com/office/drawing/2014/main" val="2033179072"/>
                    </a:ext>
                  </a:extLst>
                </a:gridCol>
                <a:gridCol w="411480">
                  <a:extLst>
                    <a:ext uri="{9D8B030D-6E8A-4147-A177-3AD203B41FA5}">
                      <a16:colId xmlns:a16="http://schemas.microsoft.com/office/drawing/2014/main" val="1328325932"/>
                    </a:ext>
                  </a:extLst>
                </a:gridCol>
                <a:gridCol w="411480">
                  <a:extLst>
                    <a:ext uri="{9D8B030D-6E8A-4147-A177-3AD203B41FA5}">
                      <a16:colId xmlns:a16="http://schemas.microsoft.com/office/drawing/2014/main" val="4139424176"/>
                    </a:ext>
                  </a:extLst>
                </a:gridCol>
                <a:gridCol w="411480">
                  <a:extLst>
                    <a:ext uri="{9D8B030D-6E8A-4147-A177-3AD203B41FA5}">
                      <a16:colId xmlns:a16="http://schemas.microsoft.com/office/drawing/2014/main" val="284372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2890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grohe_sverige - 2023-01-05 12:12:08</a:t>
                      </a:r>
                      <a:r>
                        <a:rPr kumimoji="0" lang="sv-SE" sz="1000" b="0" i="0" u="none" strike="noStrike" kern="1200" cap="none" spc="0" normalizeH="0" baseline="0" noProof="0">
                          <a:ln>
                            <a:noFill/>
                          </a:ln>
                          <a:solidFill>
                            <a:prstClr val="black"/>
                          </a:solidFill>
                          <a:effectLst/>
                          <a:uLnTx/>
                          <a:uFillTx/>
                          <a:latin typeface="Calibri"/>
                          <a:ea typeface="+mn-ea"/>
                          <a:cs typeface="+mn-cs"/>
                        </a:rPr>
                        <a:t>
 Brinner du för förändring? ❤️‍🔥
Spara då datumen 7-9 mars 2023 i kalendern!
Under tre dagar djupdyker vi in i hur framtidens boenden kommer att se ut, för att skapa förståelse och tänka om kring vattnets roll i våra hem. Under tre dagar kommer vi att träffas, diskutera och lära oss mer om hur vi tar hand om vatten.
GROHE X Summit 2023 - Caring for Water: delta virtuellt på vår upplevelseplattform GROHE X.
#waterfootprint #watersaving #Ecojoy #sustainableliving #greenliving #GROHEX #GROHE #CaringforWater #Summit #GROHEXSUMMIT2023 #vattenbesparing #hållbarhet #vattenstress #sparavatten #hållbartlevande #hållbartliv #miljövänligt #grön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https://quintly-image-storage.s3.amazonaws.com/169419f26ab7feccf22ca2cbbf1f8657/1d4e2985d9ccc9ba77fe427198136570.jpg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00282453"/>
                  </a:ext>
                </a:extLst>
              </a:tr>
            </a:tbl>
          </a:graphicData>
        </a:graphic>
      </p:graphicFrame>
      <p:sp>
        <p:nvSpPr>
          <p:cNvPr id="4" name="Text Placeholder 3">
            <a:extLst>
              <a:ext uri="{FF2B5EF4-FFF2-40B4-BE49-F238E27FC236}">
                <a16:creationId xmlns:a16="http://schemas.microsoft.com/office/drawing/2014/main" id="{D4CCB553-BE05-407D-9797-54E354D28B2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2534990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6D8A-2E8A-4908-8B2F-F04948394DDB}"/>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8606C185-98AE-4BBC-8C74-005ABE4C858D}"/>
              </a:ext>
            </a:extLst>
          </p:cNvPr>
          <p:cNvGraphicFramePr>
            <a:graphicFrameLocks noGrp="1"/>
          </p:cNvGraphicFramePr>
          <p:nvPr>
            <p:ph type="tbl" sz="quarter" idx="13"/>
            <p:extLst>
              <p:ext uri="{D42A27DB-BD31-4B8C-83A1-F6EECF244321}">
                <p14:modId xmlns:p14="http://schemas.microsoft.com/office/powerpoint/2010/main" val="294293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36779618"/>
                    </a:ext>
                  </a:extLst>
                </a:gridCol>
                <a:gridCol w="905256">
                  <a:extLst>
                    <a:ext uri="{9D8B030D-6E8A-4147-A177-3AD203B41FA5}">
                      <a16:colId xmlns:a16="http://schemas.microsoft.com/office/drawing/2014/main" val="2999793782"/>
                    </a:ext>
                  </a:extLst>
                </a:gridCol>
                <a:gridCol w="1234440">
                  <a:extLst>
                    <a:ext uri="{9D8B030D-6E8A-4147-A177-3AD203B41FA5}">
                      <a16:colId xmlns:a16="http://schemas.microsoft.com/office/drawing/2014/main" val="4010939206"/>
                    </a:ext>
                  </a:extLst>
                </a:gridCol>
                <a:gridCol w="411480">
                  <a:extLst>
                    <a:ext uri="{9D8B030D-6E8A-4147-A177-3AD203B41FA5}">
                      <a16:colId xmlns:a16="http://schemas.microsoft.com/office/drawing/2014/main" val="765409665"/>
                    </a:ext>
                  </a:extLst>
                </a:gridCol>
                <a:gridCol w="411480">
                  <a:extLst>
                    <a:ext uri="{9D8B030D-6E8A-4147-A177-3AD203B41FA5}">
                      <a16:colId xmlns:a16="http://schemas.microsoft.com/office/drawing/2014/main" val="158797098"/>
                    </a:ext>
                  </a:extLst>
                </a:gridCol>
                <a:gridCol w="411480">
                  <a:extLst>
                    <a:ext uri="{9D8B030D-6E8A-4147-A177-3AD203B41FA5}">
                      <a16:colId xmlns:a16="http://schemas.microsoft.com/office/drawing/2014/main" val="3549608666"/>
                    </a:ext>
                  </a:extLst>
                </a:gridCol>
                <a:gridCol w="411480">
                  <a:extLst>
                    <a:ext uri="{9D8B030D-6E8A-4147-A177-3AD203B41FA5}">
                      <a16:colId xmlns:a16="http://schemas.microsoft.com/office/drawing/2014/main" val="2000735941"/>
                    </a:ext>
                  </a:extLst>
                </a:gridCol>
                <a:gridCol w="411480">
                  <a:extLst>
                    <a:ext uri="{9D8B030D-6E8A-4147-A177-3AD203B41FA5}">
                      <a16:colId xmlns:a16="http://schemas.microsoft.com/office/drawing/2014/main" val="38604825"/>
                    </a:ext>
                  </a:extLst>
                </a:gridCol>
                <a:gridCol w="411480">
                  <a:extLst>
                    <a:ext uri="{9D8B030D-6E8A-4147-A177-3AD203B41FA5}">
                      <a16:colId xmlns:a16="http://schemas.microsoft.com/office/drawing/2014/main" val="2869290905"/>
                    </a:ext>
                  </a:extLst>
                </a:gridCol>
                <a:gridCol w="411480">
                  <a:extLst>
                    <a:ext uri="{9D8B030D-6E8A-4147-A177-3AD203B41FA5}">
                      <a16:colId xmlns:a16="http://schemas.microsoft.com/office/drawing/2014/main" val="172131133"/>
                    </a:ext>
                  </a:extLst>
                </a:gridCol>
                <a:gridCol w="411480">
                  <a:extLst>
                    <a:ext uri="{9D8B030D-6E8A-4147-A177-3AD203B41FA5}">
                      <a16:colId xmlns:a16="http://schemas.microsoft.com/office/drawing/2014/main" val="2559217111"/>
                    </a:ext>
                  </a:extLst>
                </a:gridCol>
                <a:gridCol w="411480">
                  <a:extLst>
                    <a:ext uri="{9D8B030D-6E8A-4147-A177-3AD203B41FA5}">
                      <a16:colId xmlns:a16="http://schemas.microsoft.com/office/drawing/2014/main" val="3839825968"/>
                    </a:ext>
                  </a:extLst>
                </a:gridCol>
                <a:gridCol w="411480">
                  <a:extLst>
                    <a:ext uri="{9D8B030D-6E8A-4147-A177-3AD203B41FA5}">
                      <a16:colId xmlns:a16="http://schemas.microsoft.com/office/drawing/2014/main" val="410733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814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grohe_hr - 2023-02-27 13:53:46</a:t>
                      </a:r>
                      <a:r>
                        <a:rPr kumimoji="0" lang="en-US" sz="1000" b="0" i="0" u="none" strike="noStrike" kern="1200" cap="none" spc="0" normalizeH="0" baseline="0" noProof="0">
                          <a:ln>
                            <a:noFill/>
                          </a:ln>
                          <a:solidFill>
                            <a:prstClr val="black"/>
                          </a:solidFill>
                          <a:effectLst/>
                          <a:uLnTx/>
                          <a:uFillTx/>
                          <a:latin typeface="Calibri"/>
                          <a:ea typeface="+mn-ea"/>
                          <a:cs typeface="+mn-cs"/>
                        </a:rPr>
                        <a:t>
 Dok neki raspravljaju je li čaša ili boca polupuna ili poluprazna, mi se pripremamo za digitalni GROHE X Summit 2023. na kojem ćemo obraditi mnoštvo tema vezanih za ono najbitnije – što je u čaši? Naravno, mislimo na naš dragocjeni resurs: vodu! Pogledajte raspored tema i govornika koje smo pripremili i prijavite se odmah – jer prvih 5 koji nam se jave u inbox s potvrdom prijave nagradit ćemo ovim praktičnim bocama za vodu čijim korištenjem smanjujemo korištenje plastike. ➡️ LINK ZA PRIJAVU JE U OPISU PROFILA ⬅️
🔵
#GROHEHrvatska
 #GROHEX #GROHE #CaringforWater #Summit #GROHEXSUMMIT2023 #mindfulness #spa #wellbeing #wellness #Healingarchitecture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https://quintly-image-storage.s3.amazonaws.com/eeb0c60adb14d4d15fda8bbf5342c6c7/9a3324dbaf5ce57179d9819a46cd808b.jpg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01:18:54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01266567"/>
                  </a:ext>
                </a:extLst>
              </a:tr>
            </a:tbl>
          </a:graphicData>
        </a:graphic>
      </p:graphicFrame>
      <p:sp>
        <p:nvSpPr>
          <p:cNvPr id="4" name="Text Placeholder 3">
            <a:extLst>
              <a:ext uri="{FF2B5EF4-FFF2-40B4-BE49-F238E27FC236}">
                <a16:creationId xmlns:a16="http://schemas.microsoft.com/office/drawing/2014/main" id="{B62AB729-F4EB-49E4-A5E0-ED00CF69632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1187710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2060A-87F3-4842-A6C0-BF840B11F62B}"/>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60FB330F-B9A2-4B85-908A-2BEC9E793F14}"/>
              </a:ext>
            </a:extLst>
          </p:cNvPr>
          <p:cNvGraphicFramePr>
            <a:graphicFrameLocks noGrp="1"/>
          </p:cNvGraphicFramePr>
          <p:nvPr>
            <p:ph type="tbl" sz="quarter" idx="13"/>
            <p:extLst>
              <p:ext uri="{D42A27DB-BD31-4B8C-83A1-F6EECF244321}">
                <p14:modId xmlns:p14="http://schemas.microsoft.com/office/powerpoint/2010/main" val="413621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1159488"/>
                    </a:ext>
                  </a:extLst>
                </a:gridCol>
                <a:gridCol w="905256">
                  <a:extLst>
                    <a:ext uri="{9D8B030D-6E8A-4147-A177-3AD203B41FA5}">
                      <a16:colId xmlns:a16="http://schemas.microsoft.com/office/drawing/2014/main" val="2125287329"/>
                    </a:ext>
                  </a:extLst>
                </a:gridCol>
                <a:gridCol w="1234440">
                  <a:extLst>
                    <a:ext uri="{9D8B030D-6E8A-4147-A177-3AD203B41FA5}">
                      <a16:colId xmlns:a16="http://schemas.microsoft.com/office/drawing/2014/main" val="829938262"/>
                    </a:ext>
                  </a:extLst>
                </a:gridCol>
                <a:gridCol w="411480">
                  <a:extLst>
                    <a:ext uri="{9D8B030D-6E8A-4147-A177-3AD203B41FA5}">
                      <a16:colId xmlns:a16="http://schemas.microsoft.com/office/drawing/2014/main" val="1648073998"/>
                    </a:ext>
                  </a:extLst>
                </a:gridCol>
                <a:gridCol w="411480">
                  <a:extLst>
                    <a:ext uri="{9D8B030D-6E8A-4147-A177-3AD203B41FA5}">
                      <a16:colId xmlns:a16="http://schemas.microsoft.com/office/drawing/2014/main" val="4076351707"/>
                    </a:ext>
                  </a:extLst>
                </a:gridCol>
                <a:gridCol w="411480">
                  <a:extLst>
                    <a:ext uri="{9D8B030D-6E8A-4147-A177-3AD203B41FA5}">
                      <a16:colId xmlns:a16="http://schemas.microsoft.com/office/drawing/2014/main" val="1212296376"/>
                    </a:ext>
                  </a:extLst>
                </a:gridCol>
                <a:gridCol w="411480">
                  <a:extLst>
                    <a:ext uri="{9D8B030D-6E8A-4147-A177-3AD203B41FA5}">
                      <a16:colId xmlns:a16="http://schemas.microsoft.com/office/drawing/2014/main" val="4291028389"/>
                    </a:ext>
                  </a:extLst>
                </a:gridCol>
                <a:gridCol w="411480">
                  <a:extLst>
                    <a:ext uri="{9D8B030D-6E8A-4147-A177-3AD203B41FA5}">
                      <a16:colId xmlns:a16="http://schemas.microsoft.com/office/drawing/2014/main" val="3200524318"/>
                    </a:ext>
                  </a:extLst>
                </a:gridCol>
                <a:gridCol w="411480">
                  <a:extLst>
                    <a:ext uri="{9D8B030D-6E8A-4147-A177-3AD203B41FA5}">
                      <a16:colId xmlns:a16="http://schemas.microsoft.com/office/drawing/2014/main" val="117259141"/>
                    </a:ext>
                  </a:extLst>
                </a:gridCol>
                <a:gridCol w="411480">
                  <a:extLst>
                    <a:ext uri="{9D8B030D-6E8A-4147-A177-3AD203B41FA5}">
                      <a16:colId xmlns:a16="http://schemas.microsoft.com/office/drawing/2014/main" val="3926669394"/>
                    </a:ext>
                  </a:extLst>
                </a:gridCol>
                <a:gridCol w="411480">
                  <a:extLst>
                    <a:ext uri="{9D8B030D-6E8A-4147-A177-3AD203B41FA5}">
                      <a16:colId xmlns:a16="http://schemas.microsoft.com/office/drawing/2014/main" val="3311197823"/>
                    </a:ext>
                  </a:extLst>
                </a:gridCol>
                <a:gridCol w="411480">
                  <a:extLst>
                    <a:ext uri="{9D8B030D-6E8A-4147-A177-3AD203B41FA5}">
                      <a16:colId xmlns:a16="http://schemas.microsoft.com/office/drawing/2014/main" val="3625711717"/>
                    </a:ext>
                  </a:extLst>
                </a:gridCol>
                <a:gridCol w="411480">
                  <a:extLst>
                    <a:ext uri="{9D8B030D-6E8A-4147-A177-3AD203B41FA5}">
                      <a16:colId xmlns:a16="http://schemas.microsoft.com/office/drawing/2014/main" val="185975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1255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grohe_romania - 2023-02-23 08:05:05</a:t>
                      </a:r>
                      <a:r>
                        <a:rPr kumimoji="0" lang="en-US" sz="1000" b="0" i="0" u="none" strike="noStrike" kern="1200" cap="none" spc="0" normalizeH="0" baseline="0" noProof="0">
                          <a:ln>
                            <a:noFill/>
                          </a:ln>
                          <a:solidFill>
                            <a:prstClr val="black"/>
                          </a:solidFill>
                          <a:effectLst/>
                          <a:uLnTx/>
                          <a:uFillTx/>
                          <a:latin typeface="Calibri"/>
                          <a:ea typeface="+mn-ea"/>
                          <a:cs typeface="+mn-cs"/>
                        </a:rPr>
                        <a:t>
 Ești pasionat de schimbare?
Salvează data pentru a modela viitorul: 7 - 9 martie 2023
Trei zile pentru a te scufunda adânc în viitorul vieții. Pentru a dezvolta cunoaștere și a regândi rolul apei în casele noastre. Trei zile pentru a ne întâlni, a discuta, a învăța – a avea grijă de apă.
Summitul GROHE X 2023: Salvează data în calendar pentru a face parte din platforma noastră de experiență digitală GROHE X.
#waterfootprint #watersaving #Ecojoy #sustainableliving #greenliving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https://quintly-image-storage.s3.amazonaws.com/c3f356fdc86044ca326afa4b361da174/3224a49b02183e367cb0f7514291e5d0.jpg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01:18:49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98384626"/>
                  </a:ext>
                </a:extLst>
              </a:tr>
            </a:tbl>
          </a:graphicData>
        </a:graphic>
      </p:graphicFrame>
      <p:sp>
        <p:nvSpPr>
          <p:cNvPr id="4" name="Text Placeholder 3">
            <a:extLst>
              <a:ext uri="{FF2B5EF4-FFF2-40B4-BE49-F238E27FC236}">
                <a16:creationId xmlns:a16="http://schemas.microsoft.com/office/drawing/2014/main" id="{988B53C8-7F59-4FE5-9913-F4568DABE6D1}"/>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9291436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7E1FA-D298-434A-8207-DF999D282933}"/>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A7624867-F7A1-4907-9D65-8D82F6245B9A}"/>
              </a:ext>
            </a:extLst>
          </p:cNvPr>
          <p:cNvGraphicFramePr>
            <a:graphicFrameLocks noGrp="1"/>
          </p:cNvGraphicFramePr>
          <p:nvPr>
            <p:ph type="tbl" sz="quarter" idx="13"/>
            <p:extLst>
              <p:ext uri="{D42A27DB-BD31-4B8C-83A1-F6EECF244321}">
                <p14:modId xmlns:p14="http://schemas.microsoft.com/office/powerpoint/2010/main" val="195403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9682523"/>
                    </a:ext>
                  </a:extLst>
                </a:gridCol>
                <a:gridCol w="905256">
                  <a:extLst>
                    <a:ext uri="{9D8B030D-6E8A-4147-A177-3AD203B41FA5}">
                      <a16:colId xmlns:a16="http://schemas.microsoft.com/office/drawing/2014/main" val="1388209862"/>
                    </a:ext>
                  </a:extLst>
                </a:gridCol>
                <a:gridCol w="1234440">
                  <a:extLst>
                    <a:ext uri="{9D8B030D-6E8A-4147-A177-3AD203B41FA5}">
                      <a16:colId xmlns:a16="http://schemas.microsoft.com/office/drawing/2014/main" val="2598992290"/>
                    </a:ext>
                  </a:extLst>
                </a:gridCol>
                <a:gridCol w="411480">
                  <a:extLst>
                    <a:ext uri="{9D8B030D-6E8A-4147-A177-3AD203B41FA5}">
                      <a16:colId xmlns:a16="http://schemas.microsoft.com/office/drawing/2014/main" val="660159056"/>
                    </a:ext>
                  </a:extLst>
                </a:gridCol>
                <a:gridCol w="411480">
                  <a:extLst>
                    <a:ext uri="{9D8B030D-6E8A-4147-A177-3AD203B41FA5}">
                      <a16:colId xmlns:a16="http://schemas.microsoft.com/office/drawing/2014/main" val="585922447"/>
                    </a:ext>
                  </a:extLst>
                </a:gridCol>
                <a:gridCol w="411480">
                  <a:extLst>
                    <a:ext uri="{9D8B030D-6E8A-4147-A177-3AD203B41FA5}">
                      <a16:colId xmlns:a16="http://schemas.microsoft.com/office/drawing/2014/main" val="637493948"/>
                    </a:ext>
                  </a:extLst>
                </a:gridCol>
                <a:gridCol w="411480">
                  <a:extLst>
                    <a:ext uri="{9D8B030D-6E8A-4147-A177-3AD203B41FA5}">
                      <a16:colId xmlns:a16="http://schemas.microsoft.com/office/drawing/2014/main" val="43277611"/>
                    </a:ext>
                  </a:extLst>
                </a:gridCol>
                <a:gridCol w="411480">
                  <a:extLst>
                    <a:ext uri="{9D8B030D-6E8A-4147-A177-3AD203B41FA5}">
                      <a16:colId xmlns:a16="http://schemas.microsoft.com/office/drawing/2014/main" val="1527673697"/>
                    </a:ext>
                  </a:extLst>
                </a:gridCol>
                <a:gridCol w="411480">
                  <a:extLst>
                    <a:ext uri="{9D8B030D-6E8A-4147-A177-3AD203B41FA5}">
                      <a16:colId xmlns:a16="http://schemas.microsoft.com/office/drawing/2014/main" val="1489159765"/>
                    </a:ext>
                  </a:extLst>
                </a:gridCol>
                <a:gridCol w="411480">
                  <a:extLst>
                    <a:ext uri="{9D8B030D-6E8A-4147-A177-3AD203B41FA5}">
                      <a16:colId xmlns:a16="http://schemas.microsoft.com/office/drawing/2014/main" val="497896271"/>
                    </a:ext>
                  </a:extLst>
                </a:gridCol>
                <a:gridCol w="411480">
                  <a:extLst>
                    <a:ext uri="{9D8B030D-6E8A-4147-A177-3AD203B41FA5}">
                      <a16:colId xmlns:a16="http://schemas.microsoft.com/office/drawing/2014/main" val="2424943829"/>
                    </a:ext>
                  </a:extLst>
                </a:gridCol>
                <a:gridCol w="411480">
                  <a:extLst>
                    <a:ext uri="{9D8B030D-6E8A-4147-A177-3AD203B41FA5}">
                      <a16:colId xmlns:a16="http://schemas.microsoft.com/office/drawing/2014/main" val="2277366064"/>
                    </a:ext>
                  </a:extLst>
                </a:gridCol>
                <a:gridCol w="411480">
                  <a:extLst>
                    <a:ext uri="{9D8B030D-6E8A-4147-A177-3AD203B41FA5}">
                      <a16:colId xmlns:a16="http://schemas.microsoft.com/office/drawing/2014/main" val="131924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9079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black"/>
                          </a:solidFill>
                          <a:effectLst/>
                          <a:uLnTx/>
                          <a:uFillTx/>
                          <a:latin typeface="Calibri"/>
                          <a:ea typeface="+mn-ea"/>
                          <a:cs typeface="+mn-cs"/>
                        </a:rPr>
                        <a:t>grohe_norge - 2022-11-24 14:03:13</a:t>
                      </a:r>
                      <a:r>
                        <a:rPr kumimoji="0" lang="nb-NO" sz="1000" b="0" i="0" u="none" strike="noStrike" kern="1200" cap="none" spc="0" normalizeH="0" baseline="0" noProof="0">
                          <a:ln>
                            <a:noFill/>
                          </a:ln>
                          <a:solidFill>
                            <a:prstClr val="black"/>
                          </a:solidFill>
                          <a:effectLst/>
                          <a:uLnTx/>
                          <a:uFillTx/>
                          <a:latin typeface="Calibri"/>
                          <a:ea typeface="+mn-ea"/>
                          <a:cs typeface="+mn-cs"/>
                        </a:rPr>
                        <a:t>
 Er du lidenskapelig opptatt av endring? Hold av datoen og form fremtiden: 7-9, Mars 2023.
Tre dager til å dykke dypt inn i livet i fremtiden. Tre dager til å forstå og revurdere vannets rolle i hjemmene våre. Tre dager til å møtes, diskutere, lære – å ta vare på vann.
GROHE X Summit 2023: Hold av plass i kalenderen for å delta på vår digitale opplevelsesplattform GROHE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https://quintly-image-storage.s3.amazonaws.com/1054a7701c17304f4dfb9290c923fcec/f2f593efb00143b113e582fad06534fc.jpg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extLst>
                  <a:ext uri="{0D108BD9-81ED-4DB2-BD59-A6C34878D82A}">
                    <a16:rowId xmlns:a16="http://schemas.microsoft.com/office/drawing/2014/main" val="797326678"/>
                  </a:ext>
                </a:extLst>
              </a:tr>
            </a:tbl>
          </a:graphicData>
        </a:graphic>
      </p:graphicFrame>
      <p:sp>
        <p:nvSpPr>
          <p:cNvPr id="4" name="Text Placeholder 3">
            <a:extLst>
              <a:ext uri="{FF2B5EF4-FFF2-40B4-BE49-F238E27FC236}">
                <a16:creationId xmlns:a16="http://schemas.microsoft.com/office/drawing/2014/main" id="{A09615C1-33BA-40F6-9E21-A65CAD0FAE8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4499473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3B8D6-BDD0-4490-96D9-CC05C08250DA}"/>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2D6B4D95-106F-40F9-AB2E-F6A8095D57B7}"/>
              </a:ext>
            </a:extLst>
          </p:cNvPr>
          <p:cNvGraphicFramePr>
            <a:graphicFrameLocks noGrp="1"/>
          </p:cNvGraphicFramePr>
          <p:nvPr>
            <p:ph type="tbl" sz="quarter" idx="13"/>
            <p:extLst>
              <p:ext uri="{D42A27DB-BD31-4B8C-83A1-F6EECF244321}">
                <p14:modId xmlns:p14="http://schemas.microsoft.com/office/powerpoint/2010/main" val="206496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39054935"/>
                    </a:ext>
                  </a:extLst>
                </a:gridCol>
                <a:gridCol w="905256">
                  <a:extLst>
                    <a:ext uri="{9D8B030D-6E8A-4147-A177-3AD203B41FA5}">
                      <a16:colId xmlns:a16="http://schemas.microsoft.com/office/drawing/2014/main" val="1135049972"/>
                    </a:ext>
                  </a:extLst>
                </a:gridCol>
                <a:gridCol w="1234440">
                  <a:extLst>
                    <a:ext uri="{9D8B030D-6E8A-4147-A177-3AD203B41FA5}">
                      <a16:colId xmlns:a16="http://schemas.microsoft.com/office/drawing/2014/main" val="1409613883"/>
                    </a:ext>
                  </a:extLst>
                </a:gridCol>
                <a:gridCol w="411480">
                  <a:extLst>
                    <a:ext uri="{9D8B030D-6E8A-4147-A177-3AD203B41FA5}">
                      <a16:colId xmlns:a16="http://schemas.microsoft.com/office/drawing/2014/main" val="1535251858"/>
                    </a:ext>
                  </a:extLst>
                </a:gridCol>
                <a:gridCol w="411480">
                  <a:extLst>
                    <a:ext uri="{9D8B030D-6E8A-4147-A177-3AD203B41FA5}">
                      <a16:colId xmlns:a16="http://schemas.microsoft.com/office/drawing/2014/main" val="1808267068"/>
                    </a:ext>
                  </a:extLst>
                </a:gridCol>
                <a:gridCol w="411480">
                  <a:extLst>
                    <a:ext uri="{9D8B030D-6E8A-4147-A177-3AD203B41FA5}">
                      <a16:colId xmlns:a16="http://schemas.microsoft.com/office/drawing/2014/main" val="744287783"/>
                    </a:ext>
                  </a:extLst>
                </a:gridCol>
                <a:gridCol w="411480">
                  <a:extLst>
                    <a:ext uri="{9D8B030D-6E8A-4147-A177-3AD203B41FA5}">
                      <a16:colId xmlns:a16="http://schemas.microsoft.com/office/drawing/2014/main" val="3696932029"/>
                    </a:ext>
                  </a:extLst>
                </a:gridCol>
                <a:gridCol w="411480">
                  <a:extLst>
                    <a:ext uri="{9D8B030D-6E8A-4147-A177-3AD203B41FA5}">
                      <a16:colId xmlns:a16="http://schemas.microsoft.com/office/drawing/2014/main" val="1373875833"/>
                    </a:ext>
                  </a:extLst>
                </a:gridCol>
                <a:gridCol w="411480">
                  <a:extLst>
                    <a:ext uri="{9D8B030D-6E8A-4147-A177-3AD203B41FA5}">
                      <a16:colId xmlns:a16="http://schemas.microsoft.com/office/drawing/2014/main" val="1446370607"/>
                    </a:ext>
                  </a:extLst>
                </a:gridCol>
                <a:gridCol w="411480">
                  <a:extLst>
                    <a:ext uri="{9D8B030D-6E8A-4147-A177-3AD203B41FA5}">
                      <a16:colId xmlns:a16="http://schemas.microsoft.com/office/drawing/2014/main" val="2929198531"/>
                    </a:ext>
                  </a:extLst>
                </a:gridCol>
                <a:gridCol w="411480">
                  <a:extLst>
                    <a:ext uri="{9D8B030D-6E8A-4147-A177-3AD203B41FA5}">
                      <a16:colId xmlns:a16="http://schemas.microsoft.com/office/drawing/2014/main" val="4232996689"/>
                    </a:ext>
                  </a:extLst>
                </a:gridCol>
                <a:gridCol w="411480">
                  <a:extLst>
                    <a:ext uri="{9D8B030D-6E8A-4147-A177-3AD203B41FA5}">
                      <a16:colId xmlns:a16="http://schemas.microsoft.com/office/drawing/2014/main" val="3163844888"/>
                    </a:ext>
                  </a:extLst>
                </a:gridCol>
                <a:gridCol w="411480">
                  <a:extLst>
                    <a:ext uri="{9D8B030D-6E8A-4147-A177-3AD203B41FA5}">
                      <a16:colId xmlns:a16="http://schemas.microsoft.com/office/drawing/2014/main" val="2696191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6859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grohe_czsk - 2023-03-06 12:00:09</a:t>
                      </a:r>
                      <a:r>
                        <a:rPr kumimoji="0" lang="en-US" sz="1000" b="0" i="0" u="none" strike="noStrike" kern="1200" cap="none" spc="0" normalizeH="0" baseline="0" noProof="0">
                          <a:ln>
                            <a:noFill/>
                          </a:ln>
                          <a:solidFill>
                            <a:prstClr val="black"/>
                          </a:solidFill>
                          <a:effectLst/>
                          <a:uLnTx/>
                          <a:uFillTx/>
                          <a:latin typeface="Calibri"/>
                          <a:ea typeface="+mn-ea"/>
                          <a:cs typeface="+mn-cs"/>
                        </a:rPr>
                        <a:t>
 GROHE X Summit 2023 je za dveřmi! 🤩
Přizvali jsme inspirativní řečníky, mezi které patří legendární polárník Børge Ousland, přední futuristka Elina Hiltunen a výzkumnice Evropské vesmírné agentury Dr. Beth Healey, a společně s nimi se podíváme na naše téma "Caring for Water" ze všech úhlů pohledu. 
Buďte u toho s námi. Zaregistrujte se na GROHE X a připojte se k nám virtuálně od 7. do 9. března 2023! 🗓️
#Grohe #GROHEX #GROHE #CaringforWater #Summit #GROHEXSUMMIT2023 #udrzitelnost #urbanizace #wellbeing #sustainableliving #greenliving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https://quintly-image-storage.s3.amazonaws.com/2459d5bb726ab75cc80ad7f6062bb039/66f7106b6132b4569a43b58afd37923e.jpg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03/14/2023 19:21:58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63247879"/>
                  </a:ext>
                </a:extLst>
              </a:tr>
            </a:tbl>
          </a:graphicData>
        </a:graphic>
      </p:graphicFrame>
      <p:sp>
        <p:nvSpPr>
          <p:cNvPr id="4" name="Text Placeholder 3">
            <a:extLst>
              <a:ext uri="{FF2B5EF4-FFF2-40B4-BE49-F238E27FC236}">
                <a16:creationId xmlns:a16="http://schemas.microsoft.com/office/drawing/2014/main" id="{5B193C97-E5E1-4406-9ECA-C0023E892B03}"/>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5152498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F1E16-F9EC-497B-BB1A-9D2AD7D5B470}"/>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B6AD18BA-3B95-4FCE-B543-47A0F987D98E}"/>
              </a:ext>
            </a:extLst>
          </p:cNvPr>
          <p:cNvGraphicFramePr>
            <a:graphicFrameLocks noGrp="1"/>
          </p:cNvGraphicFramePr>
          <p:nvPr>
            <p:ph type="tbl" sz="quarter" idx="13"/>
            <p:extLst>
              <p:ext uri="{D42A27DB-BD31-4B8C-83A1-F6EECF244321}">
                <p14:modId xmlns:p14="http://schemas.microsoft.com/office/powerpoint/2010/main" val="116110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8158372"/>
                    </a:ext>
                  </a:extLst>
                </a:gridCol>
                <a:gridCol w="905256">
                  <a:extLst>
                    <a:ext uri="{9D8B030D-6E8A-4147-A177-3AD203B41FA5}">
                      <a16:colId xmlns:a16="http://schemas.microsoft.com/office/drawing/2014/main" val="41024253"/>
                    </a:ext>
                  </a:extLst>
                </a:gridCol>
                <a:gridCol w="1234440">
                  <a:extLst>
                    <a:ext uri="{9D8B030D-6E8A-4147-A177-3AD203B41FA5}">
                      <a16:colId xmlns:a16="http://schemas.microsoft.com/office/drawing/2014/main" val="2600230528"/>
                    </a:ext>
                  </a:extLst>
                </a:gridCol>
                <a:gridCol w="411480">
                  <a:extLst>
                    <a:ext uri="{9D8B030D-6E8A-4147-A177-3AD203B41FA5}">
                      <a16:colId xmlns:a16="http://schemas.microsoft.com/office/drawing/2014/main" val="1054928814"/>
                    </a:ext>
                  </a:extLst>
                </a:gridCol>
                <a:gridCol w="411480">
                  <a:extLst>
                    <a:ext uri="{9D8B030D-6E8A-4147-A177-3AD203B41FA5}">
                      <a16:colId xmlns:a16="http://schemas.microsoft.com/office/drawing/2014/main" val="34011567"/>
                    </a:ext>
                  </a:extLst>
                </a:gridCol>
                <a:gridCol w="411480">
                  <a:extLst>
                    <a:ext uri="{9D8B030D-6E8A-4147-A177-3AD203B41FA5}">
                      <a16:colId xmlns:a16="http://schemas.microsoft.com/office/drawing/2014/main" val="2360912201"/>
                    </a:ext>
                  </a:extLst>
                </a:gridCol>
                <a:gridCol w="411480">
                  <a:extLst>
                    <a:ext uri="{9D8B030D-6E8A-4147-A177-3AD203B41FA5}">
                      <a16:colId xmlns:a16="http://schemas.microsoft.com/office/drawing/2014/main" val="2710362816"/>
                    </a:ext>
                  </a:extLst>
                </a:gridCol>
                <a:gridCol w="411480">
                  <a:extLst>
                    <a:ext uri="{9D8B030D-6E8A-4147-A177-3AD203B41FA5}">
                      <a16:colId xmlns:a16="http://schemas.microsoft.com/office/drawing/2014/main" val="677485968"/>
                    </a:ext>
                  </a:extLst>
                </a:gridCol>
                <a:gridCol w="411480">
                  <a:extLst>
                    <a:ext uri="{9D8B030D-6E8A-4147-A177-3AD203B41FA5}">
                      <a16:colId xmlns:a16="http://schemas.microsoft.com/office/drawing/2014/main" val="2599467898"/>
                    </a:ext>
                  </a:extLst>
                </a:gridCol>
                <a:gridCol w="411480">
                  <a:extLst>
                    <a:ext uri="{9D8B030D-6E8A-4147-A177-3AD203B41FA5}">
                      <a16:colId xmlns:a16="http://schemas.microsoft.com/office/drawing/2014/main" val="3813416227"/>
                    </a:ext>
                  </a:extLst>
                </a:gridCol>
                <a:gridCol w="411480">
                  <a:extLst>
                    <a:ext uri="{9D8B030D-6E8A-4147-A177-3AD203B41FA5}">
                      <a16:colId xmlns:a16="http://schemas.microsoft.com/office/drawing/2014/main" val="3107220255"/>
                    </a:ext>
                  </a:extLst>
                </a:gridCol>
                <a:gridCol w="411480">
                  <a:extLst>
                    <a:ext uri="{9D8B030D-6E8A-4147-A177-3AD203B41FA5}">
                      <a16:colId xmlns:a16="http://schemas.microsoft.com/office/drawing/2014/main" val="2390863023"/>
                    </a:ext>
                  </a:extLst>
                </a:gridCol>
                <a:gridCol w="411480">
                  <a:extLst>
                    <a:ext uri="{9D8B030D-6E8A-4147-A177-3AD203B41FA5}">
                      <a16:colId xmlns:a16="http://schemas.microsoft.com/office/drawing/2014/main" val="321258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0516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grohe_czsk - 2023-02-03 15:41:46</a:t>
                      </a:r>
                      <a:r>
                        <a:rPr kumimoji="0" lang="en-US" sz="1000" b="0" i="0" u="none" strike="noStrike" kern="1200" cap="none" spc="0" normalizeH="0" baseline="0" noProof="0">
                          <a:ln>
                            <a:noFill/>
                          </a:ln>
                          <a:solidFill>
                            <a:prstClr val="black"/>
                          </a:solidFill>
                          <a:effectLst/>
                          <a:uLnTx/>
                          <a:uFillTx/>
                          <a:latin typeface="Calibri"/>
                          <a:ea typeface="+mn-ea"/>
                          <a:cs typeface="+mn-cs"/>
                        </a:rPr>
                        <a:t>
 GROHE X Summit 2023 – Caring for Water 🌊
Tři dny věnované péči o vodu. Tři spojující témata, díky kterým si vybudujete porozumění a přehodnotíte roli vody v našich domovech prostřednictvím inspirativních prezentací, poutavých diskuzních panelů a vzdělávacích lekcí. To je GROHE X Summit 2023! Připojte se k nám virtuálně od 7. do 9. března 2023. O možnosti registrace vás budeme informovat! 🙌
#grohe #grohex #grohexsummit2023 #urbanization #sustainability #wellbeing #caringforwater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https://quintly-image-storage.s3.amazonaws.com/2459d5bb726ab75cc80ad7f6062bb039/229723ab0a5f76a696860e85204bf987.jpg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03/05/2023 13:19:18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1589869"/>
                  </a:ext>
                </a:extLst>
              </a:tr>
            </a:tbl>
          </a:graphicData>
        </a:graphic>
      </p:graphicFrame>
      <p:sp>
        <p:nvSpPr>
          <p:cNvPr id="4" name="Text Placeholder 3">
            <a:extLst>
              <a:ext uri="{FF2B5EF4-FFF2-40B4-BE49-F238E27FC236}">
                <a16:creationId xmlns:a16="http://schemas.microsoft.com/office/drawing/2014/main" id="{87644B95-4C8D-4C9D-81C5-7A0B41162A0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1281075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B790-4796-468D-B956-2D6342BB3018}"/>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B0563578-77C2-428D-9E1D-2B57F9208E8A}"/>
              </a:ext>
            </a:extLst>
          </p:cNvPr>
          <p:cNvGraphicFramePr>
            <a:graphicFrameLocks noGrp="1"/>
          </p:cNvGraphicFramePr>
          <p:nvPr>
            <p:ph type="tbl" sz="quarter" idx="13"/>
            <p:extLst>
              <p:ext uri="{D42A27DB-BD31-4B8C-83A1-F6EECF244321}">
                <p14:modId xmlns:p14="http://schemas.microsoft.com/office/powerpoint/2010/main" val="1325633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7443344"/>
                    </a:ext>
                  </a:extLst>
                </a:gridCol>
                <a:gridCol w="905256">
                  <a:extLst>
                    <a:ext uri="{9D8B030D-6E8A-4147-A177-3AD203B41FA5}">
                      <a16:colId xmlns:a16="http://schemas.microsoft.com/office/drawing/2014/main" val="1155637555"/>
                    </a:ext>
                  </a:extLst>
                </a:gridCol>
                <a:gridCol w="1234440">
                  <a:extLst>
                    <a:ext uri="{9D8B030D-6E8A-4147-A177-3AD203B41FA5}">
                      <a16:colId xmlns:a16="http://schemas.microsoft.com/office/drawing/2014/main" val="1875739176"/>
                    </a:ext>
                  </a:extLst>
                </a:gridCol>
                <a:gridCol w="411480">
                  <a:extLst>
                    <a:ext uri="{9D8B030D-6E8A-4147-A177-3AD203B41FA5}">
                      <a16:colId xmlns:a16="http://schemas.microsoft.com/office/drawing/2014/main" val="903781789"/>
                    </a:ext>
                  </a:extLst>
                </a:gridCol>
                <a:gridCol w="411480">
                  <a:extLst>
                    <a:ext uri="{9D8B030D-6E8A-4147-A177-3AD203B41FA5}">
                      <a16:colId xmlns:a16="http://schemas.microsoft.com/office/drawing/2014/main" val="1250645197"/>
                    </a:ext>
                  </a:extLst>
                </a:gridCol>
                <a:gridCol w="411480">
                  <a:extLst>
                    <a:ext uri="{9D8B030D-6E8A-4147-A177-3AD203B41FA5}">
                      <a16:colId xmlns:a16="http://schemas.microsoft.com/office/drawing/2014/main" val="1990335651"/>
                    </a:ext>
                  </a:extLst>
                </a:gridCol>
                <a:gridCol w="411480">
                  <a:extLst>
                    <a:ext uri="{9D8B030D-6E8A-4147-A177-3AD203B41FA5}">
                      <a16:colId xmlns:a16="http://schemas.microsoft.com/office/drawing/2014/main" val="1438441742"/>
                    </a:ext>
                  </a:extLst>
                </a:gridCol>
                <a:gridCol w="411480">
                  <a:extLst>
                    <a:ext uri="{9D8B030D-6E8A-4147-A177-3AD203B41FA5}">
                      <a16:colId xmlns:a16="http://schemas.microsoft.com/office/drawing/2014/main" val="2027197119"/>
                    </a:ext>
                  </a:extLst>
                </a:gridCol>
                <a:gridCol w="411480">
                  <a:extLst>
                    <a:ext uri="{9D8B030D-6E8A-4147-A177-3AD203B41FA5}">
                      <a16:colId xmlns:a16="http://schemas.microsoft.com/office/drawing/2014/main" val="1004873072"/>
                    </a:ext>
                  </a:extLst>
                </a:gridCol>
                <a:gridCol w="411480">
                  <a:extLst>
                    <a:ext uri="{9D8B030D-6E8A-4147-A177-3AD203B41FA5}">
                      <a16:colId xmlns:a16="http://schemas.microsoft.com/office/drawing/2014/main" val="2139203220"/>
                    </a:ext>
                  </a:extLst>
                </a:gridCol>
                <a:gridCol w="411480">
                  <a:extLst>
                    <a:ext uri="{9D8B030D-6E8A-4147-A177-3AD203B41FA5}">
                      <a16:colId xmlns:a16="http://schemas.microsoft.com/office/drawing/2014/main" val="1199553422"/>
                    </a:ext>
                  </a:extLst>
                </a:gridCol>
                <a:gridCol w="411480">
                  <a:extLst>
                    <a:ext uri="{9D8B030D-6E8A-4147-A177-3AD203B41FA5}">
                      <a16:colId xmlns:a16="http://schemas.microsoft.com/office/drawing/2014/main" val="2243186910"/>
                    </a:ext>
                  </a:extLst>
                </a:gridCol>
                <a:gridCol w="411480">
                  <a:extLst>
                    <a:ext uri="{9D8B030D-6E8A-4147-A177-3AD203B41FA5}">
                      <a16:colId xmlns:a16="http://schemas.microsoft.com/office/drawing/2014/main" val="2304542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6748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grohe_pt - 2023-01-04 13:35:10</a:t>
                      </a:r>
                      <a:r>
                        <a:rPr kumimoji="0" lang="pt-BR" sz="1000" b="0" i="0" u="none" strike="noStrike" kern="1200" cap="none" spc="0" normalizeH="0" baseline="0" noProof="0">
                          <a:ln>
                            <a:noFill/>
                          </a:ln>
                          <a:solidFill>
                            <a:prstClr val="black"/>
                          </a:solidFill>
                          <a:effectLst/>
                          <a:uLnTx/>
                          <a:uFillTx/>
                          <a:latin typeface="Calibri"/>
                          <a:ea typeface="+mn-ea"/>
                          <a:cs typeface="+mn-cs"/>
                        </a:rPr>
                        <a:t>
 A  primeira GROHE X Summit já tem data marcada.🔝
De 7 a 9 de março de 2023, convidamo-lo a assistir a palestras, painéis de debate e masterclasses inspiradoras sobre o tema “Caring for Water”. 
E o melhor, é que pode assistir de qualquer lugar através da nossa plataforma de experiência digital GROHE X. 💻
🔗https://www.grohe-x.com/pt-pt/inspiration/article/grohe-x-summit-2023 
#GROHE #GROHEPT #GROHEX #Summit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https://quintly-image-storage.s3.amazonaws.com/572b46167989532b8e0d9aa452d8b48a/c184bd6cfff38275843c83526069d3c7.jpg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57113552"/>
                  </a:ext>
                </a:extLst>
              </a:tr>
            </a:tbl>
          </a:graphicData>
        </a:graphic>
      </p:graphicFrame>
      <p:sp>
        <p:nvSpPr>
          <p:cNvPr id="4" name="Text Placeholder 3">
            <a:extLst>
              <a:ext uri="{FF2B5EF4-FFF2-40B4-BE49-F238E27FC236}">
                <a16:creationId xmlns:a16="http://schemas.microsoft.com/office/drawing/2014/main" id="{CF2FE0CF-3A33-4358-8026-002FB5A53990}"/>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3255303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A265-D207-4C73-86E2-9A2DDF6E8397}"/>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61460784-6D43-4FEF-8310-B87997ECD5F3}"/>
              </a:ext>
            </a:extLst>
          </p:cNvPr>
          <p:cNvGraphicFramePr>
            <a:graphicFrameLocks noGrp="1"/>
          </p:cNvGraphicFramePr>
          <p:nvPr>
            <p:ph type="tbl" sz="quarter" idx="13"/>
            <p:extLst>
              <p:ext uri="{D42A27DB-BD31-4B8C-83A1-F6EECF244321}">
                <p14:modId xmlns:p14="http://schemas.microsoft.com/office/powerpoint/2010/main" val="68026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6990207"/>
                    </a:ext>
                  </a:extLst>
                </a:gridCol>
                <a:gridCol w="905256">
                  <a:extLst>
                    <a:ext uri="{9D8B030D-6E8A-4147-A177-3AD203B41FA5}">
                      <a16:colId xmlns:a16="http://schemas.microsoft.com/office/drawing/2014/main" val="2057513690"/>
                    </a:ext>
                  </a:extLst>
                </a:gridCol>
                <a:gridCol w="1234440">
                  <a:extLst>
                    <a:ext uri="{9D8B030D-6E8A-4147-A177-3AD203B41FA5}">
                      <a16:colId xmlns:a16="http://schemas.microsoft.com/office/drawing/2014/main" val="4087965136"/>
                    </a:ext>
                  </a:extLst>
                </a:gridCol>
                <a:gridCol w="411480">
                  <a:extLst>
                    <a:ext uri="{9D8B030D-6E8A-4147-A177-3AD203B41FA5}">
                      <a16:colId xmlns:a16="http://schemas.microsoft.com/office/drawing/2014/main" val="3412275735"/>
                    </a:ext>
                  </a:extLst>
                </a:gridCol>
                <a:gridCol w="411480">
                  <a:extLst>
                    <a:ext uri="{9D8B030D-6E8A-4147-A177-3AD203B41FA5}">
                      <a16:colId xmlns:a16="http://schemas.microsoft.com/office/drawing/2014/main" val="1116170173"/>
                    </a:ext>
                  </a:extLst>
                </a:gridCol>
                <a:gridCol w="411480">
                  <a:extLst>
                    <a:ext uri="{9D8B030D-6E8A-4147-A177-3AD203B41FA5}">
                      <a16:colId xmlns:a16="http://schemas.microsoft.com/office/drawing/2014/main" val="3811927247"/>
                    </a:ext>
                  </a:extLst>
                </a:gridCol>
                <a:gridCol w="411480">
                  <a:extLst>
                    <a:ext uri="{9D8B030D-6E8A-4147-A177-3AD203B41FA5}">
                      <a16:colId xmlns:a16="http://schemas.microsoft.com/office/drawing/2014/main" val="3659287480"/>
                    </a:ext>
                  </a:extLst>
                </a:gridCol>
                <a:gridCol w="411480">
                  <a:extLst>
                    <a:ext uri="{9D8B030D-6E8A-4147-A177-3AD203B41FA5}">
                      <a16:colId xmlns:a16="http://schemas.microsoft.com/office/drawing/2014/main" val="3714993007"/>
                    </a:ext>
                  </a:extLst>
                </a:gridCol>
                <a:gridCol w="411480">
                  <a:extLst>
                    <a:ext uri="{9D8B030D-6E8A-4147-A177-3AD203B41FA5}">
                      <a16:colId xmlns:a16="http://schemas.microsoft.com/office/drawing/2014/main" val="988663735"/>
                    </a:ext>
                  </a:extLst>
                </a:gridCol>
                <a:gridCol w="411480">
                  <a:extLst>
                    <a:ext uri="{9D8B030D-6E8A-4147-A177-3AD203B41FA5}">
                      <a16:colId xmlns:a16="http://schemas.microsoft.com/office/drawing/2014/main" val="610909623"/>
                    </a:ext>
                  </a:extLst>
                </a:gridCol>
                <a:gridCol w="411480">
                  <a:extLst>
                    <a:ext uri="{9D8B030D-6E8A-4147-A177-3AD203B41FA5}">
                      <a16:colId xmlns:a16="http://schemas.microsoft.com/office/drawing/2014/main" val="3836485977"/>
                    </a:ext>
                  </a:extLst>
                </a:gridCol>
                <a:gridCol w="411480">
                  <a:extLst>
                    <a:ext uri="{9D8B030D-6E8A-4147-A177-3AD203B41FA5}">
                      <a16:colId xmlns:a16="http://schemas.microsoft.com/office/drawing/2014/main" val="3028995926"/>
                    </a:ext>
                  </a:extLst>
                </a:gridCol>
                <a:gridCol w="411480">
                  <a:extLst>
                    <a:ext uri="{9D8B030D-6E8A-4147-A177-3AD203B41FA5}">
                      <a16:colId xmlns:a16="http://schemas.microsoft.com/office/drawing/2014/main" val="351469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118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Calibri"/>
                          <a:ea typeface="+mn-ea"/>
                          <a:cs typeface="+mn-cs"/>
                        </a:rPr>
                        <a:t>grohe_finland - 2023-03-06 08:00:10</a:t>
                      </a:r>
                      <a:r>
                        <a:rPr kumimoji="0" lang="fi-FI" sz="1000" b="0" i="0" u="none" strike="noStrike" kern="1200" cap="none" spc="0" normalizeH="0" baseline="0" noProof="0">
                          <a:ln>
                            <a:noFill/>
                          </a:ln>
                          <a:solidFill>
                            <a:prstClr val="black"/>
                          </a:solidFill>
                          <a:effectLst/>
                          <a:uLnTx/>
                          <a:uFillTx/>
                          <a:latin typeface="Calibri"/>
                          <a:ea typeface="+mn-ea"/>
                          <a:cs typeface="+mn-cs"/>
                        </a:rPr>
                        <a:t>
 Viimeinen mahdollisuus ilmoittautua GROHE X Summit -virtuaalitapahtumaan. Ilmoittautuminen päättyy tänään! 7.-9. maaliskuuta 
kolme päivää täynnä keskustelua ja dynaamista sisältöä teemastamme: Caring for Water. Päivien aikana keskitytään saniteettiteollisuudelle tärkeisiin aiheisiin - kaupungistuminen, kestävä kehitys sekä terveys ja hyvinvointi. 
Rekisteröidy nyt: https://www.guestid.de/GROHE_X_Summit_2023/
#GROHEX #GROHE #CaringforWater #summit #GROHEXSUMMIT2023 #futurism #urbanization #sustainability #grohefi #grohefinland #virtuaalitapahtuma #kestäväkehitys #terveys #hyvinvointi #vesi #kaupungistuminen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https://quintly-image-storage.s3.amazonaws.com/ad816fd692140107494a89c1e26efa40/148ed7974f57d5990152046d6918abd0.jpg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23488502"/>
                  </a:ext>
                </a:extLst>
              </a:tr>
            </a:tbl>
          </a:graphicData>
        </a:graphic>
      </p:graphicFrame>
      <p:sp>
        <p:nvSpPr>
          <p:cNvPr id="4" name="Text Placeholder 3">
            <a:extLst>
              <a:ext uri="{FF2B5EF4-FFF2-40B4-BE49-F238E27FC236}">
                <a16:creationId xmlns:a16="http://schemas.microsoft.com/office/drawing/2014/main" id="{020002BA-D6AC-42A6-A19D-B2C0F3EAF61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887784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4940D-711F-49C6-80F0-F5754696A637}"/>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2C270E6F-8563-4A9F-9291-70C0978D7A81}"/>
              </a:ext>
            </a:extLst>
          </p:cNvPr>
          <p:cNvGraphicFramePr>
            <a:graphicFrameLocks noGrp="1"/>
          </p:cNvGraphicFramePr>
          <p:nvPr>
            <p:ph type="tbl" sz="quarter" idx="13"/>
            <p:extLst>
              <p:ext uri="{D42A27DB-BD31-4B8C-83A1-F6EECF244321}">
                <p14:modId xmlns:p14="http://schemas.microsoft.com/office/powerpoint/2010/main" val="297199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686087"/>
                    </a:ext>
                  </a:extLst>
                </a:gridCol>
                <a:gridCol w="905256">
                  <a:extLst>
                    <a:ext uri="{9D8B030D-6E8A-4147-A177-3AD203B41FA5}">
                      <a16:colId xmlns:a16="http://schemas.microsoft.com/office/drawing/2014/main" val="1949040906"/>
                    </a:ext>
                  </a:extLst>
                </a:gridCol>
                <a:gridCol w="1234440">
                  <a:extLst>
                    <a:ext uri="{9D8B030D-6E8A-4147-A177-3AD203B41FA5}">
                      <a16:colId xmlns:a16="http://schemas.microsoft.com/office/drawing/2014/main" val="539636216"/>
                    </a:ext>
                  </a:extLst>
                </a:gridCol>
                <a:gridCol w="411480">
                  <a:extLst>
                    <a:ext uri="{9D8B030D-6E8A-4147-A177-3AD203B41FA5}">
                      <a16:colId xmlns:a16="http://schemas.microsoft.com/office/drawing/2014/main" val="683823675"/>
                    </a:ext>
                  </a:extLst>
                </a:gridCol>
                <a:gridCol w="411480">
                  <a:extLst>
                    <a:ext uri="{9D8B030D-6E8A-4147-A177-3AD203B41FA5}">
                      <a16:colId xmlns:a16="http://schemas.microsoft.com/office/drawing/2014/main" val="1945420066"/>
                    </a:ext>
                  </a:extLst>
                </a:gridCol>
                <a:gridCol w="411480">
                  <a:extLst>
                    <a:ext uri="{9D8B030D-6E8A-4147-A177-3AD203B41FA5}">
                      <a16:colId xmlns:a16="http://schemas.microsoft.com/office/drawing/2014/main" val="520057860"/>
                    </a:ext>
                  </a:extLst>
                </a:gridCol>
                <a:gridCol w="411480">
                  <a:extLst>
                    <a:ext uri="{9D8B030D-6E8A-4147-A177-3AD203B41FA5}">
                      <a16:colId xmlns:a16="http://schemas.microsoft.com/office/drawing/2014/main" val="545156694"/>
                    </a:ext>
                  </a:extLst>
                </a:gridCol>
                <a:gridCol w="411480">
                  <a:extLst>
                    <a:ext uri="{9D8B030D-6E8A-4147-A177-3AD203B41FA5}">
                      <a16:colId xmlns:a16="http://schemas.microsoft.com/office/drawing/2014/main" val="2508550833"/>
                    </a:ext>
                  </a:extLst>
                </a:gridCol>
                <a:gridCol w="411480">
                  <a:extLst>
                    <a:ext uri="{9D8B030D-6E8A-4147-A177-3AD203B41FA5}">
                      <a16:colId xmlns:a16="http://schemas.microsoft.com/office/drawing/2014/main" val="1771474295"/>
                    </a:ext>
                  </a:extLst>
                </a:gridCol>
                <a:gridCol w="411480">
                  <a:extLst>
                    <a:ext uri="{9D8B030D-6E8A-4147-A177-3AD203B41FA5}">
                      <a16:colId xmlns:a16="http://schemas.microsoft.com/office/drawing/2014/main" val="1518753863"/>
                    </a:ext>
                  </a:extLst>
                </a:gridCol>
                <a:gridCol w="411480">
                  <a:extLst>
                    <a:ext uri="{9D8B030D-6E8A-4147-A177-3AD203B41FA5}">
                      <a16:colId xmlns:a16="http://schemas.microsoft.com/office/drawing/2014/main" val="3783097489"/>
                    </a:ext>
                  </a:extLst>
                </a:gridCol>
                <a:gridCol w="411480">
                  <a:extLst>
                    <a:ext uri="{9D8B030D-6E8A-4147-A177-3AD203B41FA5}">
                      <a16:colId xmlns:a16="http://schemas.microsoft.com/office/drawing/2014/main" val="3495341407"/>
                    </a:ext>
                  </a:extLst>
                </a:gridCol>
                <a:gridCol w="411480">
                  <a:extLst>
                    <a:ext uri="{9D8B030D-6E8A-4147-A177-3AD203B41FA5}">
                      <a16:colId xmlns:a16="http://schemas.microsoft.com/office/drawing/2014/main" val="137662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1764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Calibri"/>
                          <a:ea typeface="+mn-ea"/>
                          <a:cs typeface="+mn-cs"/>
                        </a:rPr>
                        <a:t>grohe_finland - 2022-11-22 12:30:05</a:t>
                      </a:r>
                      <a:r>
                        <a:rPr kumimoji="0" lang="fi-FI" sz="1000" b="0" i="0" u="none" strike="noStrike" kern="1200" cap="none" spc="0" normalizeH="0" baseline="0" noProof="0">
                          <a:ln>
                            <a:noFill/>
                          </a:ln>
                          <a:solidFill>
                            <a:prstClr val="black"/>
                          </a:solidFill>
                          <a:effectLst/>
                          <a:uLnTx/>
                          <a:uFillTx/>
                          <a:latin typeface="Calibri"/>
                          <a:ea typeface="+mn-ea"/>
                          <a:cs typeface="+mn-cs"/>
                        </a:rPr>
                        <a:t>
 Oletko kiinnostunut kestävästä tulevaisuudesta? Save the date - muuta tulevaisuutta: 7.-9. maaliskuuta 2023
Kolme päivää intensiivistä keskustelua ja tutkimusta, jonka avulla luodaan ymmärrystä ja mietitään veden roolia kodeissamme. Kolme päivää tapaamisia, keskustelua, oppimista - vedestä huolehtimista.
Merkitse kalenteriin digitaalinen GROHE X Summit 2023 "Caring for Water" -tapahtumamme! 
#waterfootprint #watersaving #Ecojoy #sustainableliving #greenliving #GROHEX #GROHE #CaringforWater #Summit #GROHEXSUMMIT2023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https://quintly-image-storage.s3.amazonaws.com/ad816fd692140107494a89c1e26efa40/3224a49b02183e367cb0f7514291e5d0.jpg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77861627"/>
                  </a:ext>
                </a:extLst>
              </a:tr>
            </a:tbl>
          </a:graphicData>
        </a:graphic>
      </p:graphicFrame>
      <p:sp>
        <p:nvSpPr>
          <p:cNvPr id="4" name="Text Placeholder 3">
            <a:extLst>
              <a:ext uri="{FF2B5EF4-FFF2-40B4-BE49-F238E27FC236}">
                <a16:creationId xmlns:a16="http://schemas.microsoft.com/office/drawing/2014/main" id="{17D8211B-5B88-49D8-B21C-75A767FA0A6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9739366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ACE02-C33A-48DF-8933-E481FBBCAF60}"/>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F653D501-7BDF-421B-8588-4A99C954E4C1}"/>
              </a:ext>
            </a:extLst>
          </p:cNvPr>
          <p:cNvGraphicFramePr>
            <a:graphicFrameLocks noGrp="1"/>
          </p:cNvGraphicFramePr>
          <p:nvPr>
            <p:ph type="tbl" sz="quarter" idx="13"/>
            <p:extLst>
              <p:ext uri="{D42A27DB-BD31-4B8C-83A1-F6EECF244321}">
                <p14:modId xmlns:p14="http://schemas.microsoft.com/office/powerpoint/2010/main" val="32919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35169045"/>
                    </a:ext>
                  </a:extLst>
                </a:gridCol>
                <a:gridCol w="905256">
                  <a:extLst>
                    <a:ext uri="{9D8B030D-6E8A-4147-A177-3AD203B41FA5}">
                      <a16:colId xmlns:a16="http://schemas.microsoft.com/office/drawing/2014/main" val="92687498"/>
                    </a:ext>
                  </a:extLst>
                </a:gridCol>
                <a:gridCol w="1234440">
                  <a:extLst>
                    <a:ext uri="{9D8B030D-6E8A-4147-A177-3AD203B41FA5}">
                      <a16:colId xmlns:a16="http://schemas.microsoft.com/office/drawing/2014/main" val="1618026799"/>
                    </a:ext>
                  </a:extLst>
                </a:gridCol>
                <a:gridCol w="411480">
                  <a:extLst>
                    <a:ext uri="{9D8B030D-6E8A-4147-A177-3AD203B41FA5}">
                      <a16:colId xmlns:a16="http://schemas.microsoft.com/office/drawing/2014/main" val="1274899999"/>
                    </a:ext>
                  </a:extLst>
                </a:gridCol>
                <a:gridCol w="411480">
                  <a:extLst>
                    <a:ext uri="{9D8B030D-6E8A-4147-A177-3AD203B41FA5}">
                      <a16:colId xmlns:a16="http://schemas.microsoft.com/office/drawing/2014/main" val="190277423"/>
                    </a:ext>
                  </a:extLst>
                </a:gridCol>
                <a:gridCol w="411480">
                  <a:extLst>
                    <a:ext uri="{9D8B030D-6E8A-4147-A177-3AD203B41FA5}">
                      <a16:colId xmlns:a16="http://schemas.microsoft.com/office/drawing/2014/main" val="3854156268"/>
                    </a:ext>
                  </a:extLst>
                </a:gridCol>
                <a:gridCol w="411480">
                  <a:extLst>
                    <a:ext uri="{9D8B030D-6E8A-4147-A177-3AD203B41FA5}">
                      <a16:colId xmlns:a16="http://schemas.microsoft.com/office/drawing/2014/main" val="3738914888"/>
                    </a:ext>
                  </a:extLst>
                </a:gridCol>
                <a:gridCol w="411480">
                  <a:extLst>
                    <a:ext uri="{9D8B030D-6E8A-4147-A177-3AD203B41FA5}">
                      <a16:colId xmlns:a16="http://schemas.microsoft.com/office/drawing/2014/main" val="1789245622"/>
                    </a:ext>
                  </a:extLst>
                </a:gridCol>
                <a:gridCol w="411480">
                  <a:extLst>
                    <a:ext uri="{9D8B030D-6E8A-4147-A177-3AD203B41FA5}">
                      <a16:colId xmlns:a16="http://schemas.microsoft.com/office/drawing/2014/main" val="3940493117"/>
                    </a:ext>
                  </a:extLst>
                </a:gridCol>
                <a:gridCol w="411480">
                  <a:extLst>
                    <a:ext uri="{9D8B030D-6E8A-4147-A177-3AD203B41FA5}">
                      <a16:colId xmlns:a16="http://schemas.microsoft.com/office/drawing/2014/main" val="2326863742"/>
                    </a:ext>
                  </a:extLst>
                </a:gridCol>
                <a:gridCol w="411480">
                  <a:extLst>
                    <a:ext uri="{9D8B030D-6E8A-4147-A177-3AD203B41FA5}">
                      <a16:colId xmlns:a16="http://schemas.microsoft.com/office/drawing/2014/main" val="535796666"/>
                    </a:ext>
                  </a:extLst>
                </a:gridCol>
                <a:gridCol w="411480">
                  <a:extLst>
                    <a:ext uri="{9D8B030D-6E8A-4147-A177-3AD203B41FA5}">
                      <a16:colId xmlns:a16="http://schemas.microsoft.com/office/drawing/2014/main" val="806839192"/>
                    </a:ext>
                  </a:extLst>
                </a:gridCol>
                <a:gridCol w="411480">
                  <a:extLst>
                    <a:ext uri="{9D8B030D-6E8A-4147-A177-3AD203B41FA5}">
                      <a16:colId xmlns:a16="http://schemas.microsoft.com/office/drawing/2014/main" val="295455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3966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grohe_mongolia - 2022-12-07 11:15:19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Өөрчлөлтийг хүсч байна уу?
Ирээдүйг бүтээх өдрүүд: 3-р сарын 7-9, 2023
Бидний ирээдүйн талаар ул суурьтай ярилцах гурван өдөр. Ундны болон хэрэглээний усны талаар илүү ихийг ойлгож, суралцаж, хэлэлцэнэ.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платформ дээр болж буй дижитал уулзалтанд нэгдээрэй!
#</a:t>
                      </a:r>
                      <a:r>
                        <a:rPr kumimoji="0" lang="en-US" sz="1000" b="0" i="0" u="none" strike="noStrike" kern="1200" cap="none" spc="0" normalizeH="0" baseline="0" noProof="0">
                          <a:ln>
                            <a:noFill/>
                          </a:ln>
                          <a:solidFill>
                            <a:prstClr val="black"/>
                          </a:solidFill>
                          <a:effectLst/>
                          <a:uLnTx/>
                          <a:uFillTx/>
                          <a:latin typeface="Calibri"/>
                          <a:ea typeface="+mn-ea"/>
                          <a:cs typeface="+mn-cs"/>
                        </a:rPr>
                        <a:t>waterfootprint #watersaving #Ecojoy #sustainableliving #greenliving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https://quintly-image-storage.s3.amazonaws.com/2a6299ae8a7cf1971a8dc7a6e0714ad7/3224a49b02183e367cb0f7514291e5d0.jpg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02/07/2023 12:59:40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12371676"/>
                  </a:ext>
                </a:extLst>
              </a:tr>
            </a:tbl>
          </a:graphicData>
        </a:graphic>
      </p:graphicFrame>
      <p:sp>
        <p:nvSpPr>
          <p:cNvPr id="4" name="Text Placeholder 3">
            <a:extLst>
              <a:ext uri="{FF2B5EF4-FFF2-40B4-BE49-F238E27FC236}">
                <a16:creationId xmlns:a16="http://schemas.microsoft.com/office/drawing/2014/main" id="{5A97734A-953A-4BC0-A9D0-C5380AF361C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1956129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3AE0-3A45-4723-AF03-0BDFDB5519E9}"/>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895FCE7D-5FD0-4827-8CA8-79F3E7C1A72C}"/>
              </a:ext>
            </a:extLst>
          </p:cNvPr>
          <p:cNvGraphicFramePr>
            <a:graphicFrameLocks noGrp="1"/>
          </p:cNvGraphicFramePr>
          <p:nvPr>
            <p:ph type="tbl" sz="quarter" idx="13"/>
            <p:extLst>
              <p:ext uri="{D42A27DB-BD31-4B8C-83A1-F6EECF244321}">
                <p14:modId xmlns:p14="http://schemas.microsoft.com/office/powerpoint/2010/main" val="90039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6550083"/>
                    </a:ext>
                  </a:extLst>
                </a:gridCol>
                <a:gridCol w="905256">
                  <a:extLst>
                    <a:ext uri="{9D8B030D-6E8A-4147-A177-3AD203B41FA5}">
                      <a16:colId xmlns:a16="http://schemas.microsoft.com/office/drawing/2014/main" val="4232431976"/>
                    </a:ext>
                  </a:extLst>
                </a:gridCol>
                <a:gridCol w="1234440">
                  <a:extLst>
                    <a:ext uri="{9D8B030D-6E8A-4147-A177-3AD203B41FA5}">
                      <a16:colId xmlns:a16="http://schemas.microsoft.com/office/drawing/2014/main" val="1865896056"/>
                    </a:ext>
                  </a:extLst>
                </a:gridCol>
                <a:gridCol w="411480">
                  <a:extLst>
                    <a:ext uri="{9D8B030D-6E8A-4147-A177-3AD203B41FA5}">
                      <a16:colId xmlns:a16="http://schemas.microsoft.com/office/drawing/2014/main" val="193812717"/>
                    </a:ext>
                  </a:extLst>
                </a:gridCol>
                <a:gridCol w="411480">
                  <a:extLst>
                    <a:ext uri="{9D8B030D-6E8A-4147-A177-3AD203B41FA5}">
                      <a16:colId xmlns:a16="http://schemas.microsoft.com/office/drawing/2014/main" val="753976177"/>
                    </a:ext>
                  </a:extLst>
                </a:gridCol>
                <a:gridCol w="411480">
                  <a:extLst>
                    <a:ext uri="{9D8B030D-6E8A-4147-A177-3AD203B41FA5}">
                      <a16:colId xmlns:a16="http://schemas.microsoft.com/office/drawing/2014/main" val="3648876339"/>
                    </a:ext>
                  </a:extLst>
                </a:gridCol>
                <a:gridCol w="411480">
                  <a:extLst>
                    <a:ext uri="{9D8B030D-6E8A-4147-A177-3AD203B41FA5}">
                      <a16:colId xmlns:a16="http://schemas.microsoft.com/office/drawing/2014/main" val="459130290"/>
                    </a:ext>
                  </a:extLst>
                </a:gridCol>
                <a:gridCol w="411480">
                  <a:extLst>
                    <a:ext uri="{9D8B030D-6E8A-4147-A177-3AD203B41FA5}">
                      <a16:colId xmlns:a16="http://schemas.microsoft.com/office/drawing/2014/main" val="3528745632"/>
                    </a:ext>
                  </a:extLst>
                </a:gridCol>
                <a:gridCol w="411480">
                  <a:extLst>
                    <a:ext uri="{9D8B030D-6E8A-4147-A177-3AD203B41FA5}">
                      <a16:colId xmlns:a16="http://schemas.microsoft.com/office/drawing/2014/main" val="1633662035"/>
                    </a:ext>
                  </a:extLst>
                </a:gridCol>
                <a:gridCol w="411480">
                  <a:extLst>
                    <a:ext uri="{9D8B030D-6E8A-4147-A177-3AD203B41FA5}">
                      <a16:colId xmlns:a16="http://schemas.microsoft.com/office/drawing/2014/main" val="446302473"/>
                    </a:ext>
                  </a:extLst>
                </a:gridCol>
                <a:gridCol w="411480">
                  <a:extLst>
                    <a:ext uri="{9D8B030D-6E8A-4147-A177-3AD203B41FA5}">
                      <a16:colId xmlns:a16="http://schemas.microsoft.com/office/drawing/2014/main" val="2891211864"/>
                    </a:ext>
                  </a:extLst>
                </a:gridCol>
                <a:gridCol w="411480">
                  <a:extLst>
                    <a:ext uri="{9D8B030D-6E8A-4147-A177-3AD203B41FA5}">
                      <a16:colId xmlns:a16="http://schemas.microsoft.com/office/drawing/2014/main" val="918037018"/>
                    </a:ext>
                  </a:extLst>
                </a:gridCol>
                <a:gridCol w="411480">
                  <a:extLst>
                    <a:ext uri="{9D8B030D-6E8A-4147-A177-3AD203B41FA5}">
                      <a16:colId xmlns:a16="http://schemas.microsoft.com/office/drawing/2014/main" val="350789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7258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Calibri"/>
                          <a:ea typeface="+mn-ea"/>
                          <a:cs typeface="+mn-cs"/>
                        </a:rPr>
                        <a:t>grohe_finland - 2023-03-02 11:00:09</a:t>
                      </a:r>
                      <a:r>
                        <a:rPr kumimoji="0" lang="fi-FI" sz="1000" b="0" i="0" u="none" strike="noStrike" kern="1200" cap="none" spc="0" normalizeH="0" baseline="0" noProof="0">
                          <a:ln>
                            <a:noFill/>
                          </a:ln>
                          <a:solidFill>
                            <a:prstClr val="black"/>
                          </a:solidFill>
                          <a:effectLst/>
                          <a:uLnTx/>
                          <a:uFillTx/>
                          <a:latin typeface="Calibri"/>
                          <a:ea typeface="+mn-ea"/>
                          <a:cs typeface="+mn-cs"/>
                        </a:rPr>
                        <a:t>
 Kiinnostaako sinua miltä rakentaminen näyttää tulevaisuudessa? Haluatko tietää enemmän kestävän kehityksen vaikutuksista tuotekehitykseemme? Tule mukaan GROHE X Summit -virtuaalitapahtumaan. Kolme päivää, kolme aihetta. Katso koko ohjelmisto ja valitse juuri sinua kiinnostavat aiheet. 💧
Rekisteröidy nyt:
https://www.guestid.de/GROHE_X_Summit_2023/
#grohe #grohefi #grohefinland #grohexsummit2023 #event #registernow #register #sustainability #futureofliving #design #productdevelopment #signup #virtualevent #virtuaalitapahtuma #osallistu #rekisteröidynyt #tulevaisuus #kestäväkehitys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https://quintly-image-storage.s3.amazonaws.com/ad816fd692140107494a89c1e26efa40/8bd61d47c7208d27008261286d5dc25f.jpg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07:22:05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17765298"/>
                  </a:ext>
                </a:extLst>
              </a:tr>
            </a:tbl>
          </a:graphicData>
        </a:graphic>
      </p:graphicFrame>
      <p:sp>
        <p:nvSpPr>
          <p:cNvPr id="4" name="Text Placeholder 3">
            <a:extLst>
              <a:ext uri="{FF2B5EF4-FFF2-40B4-BE49-F238E27FC236}">
                <a16:creationId xmlns:a16="http://schemas.microsoft.com/office/drawing/2014/main" id="{B78BC67F-2575-4E55-8B9E-3BC3C0C590D1}"/>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3035955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BA934-FA04-4227-8BA7-5BA6AF15C2E3}"/>
              </a:ext>
            </a:extLst>
          </p:cNvPr>
          <p:cNvSpPr>
            <a:spLocks noGrp="1"/>
          </p:cNvSpPr>
          <p:nvPr>
            <p:ph type="title"/>
          </p:nvPr>
        </p:nvSpPr>
        <p:spPr/>
        <p:txBody>
          <a:bodyPr/>
          <a:lstStyle/>
          <a:p>
            <a:r>
              <a:rPr lang="en-US"/>
              <a:t>Instagram Story Tag Performance | All profiles</a:t>
            </a:r>
          </a:p>
        </p:txBody>
      </p:sp>
      <p:graphicFrame>
        <p:nvGraphicFramePr>
          <p:cNvPr id="5" name="Table Placeholder 4">
            <a:extLst>
              <a:ext uri="{FF2B5EF4-FFF2-40B4-BE49-F238E27FC236}">
                <a16:creationId xmlns:a16="http://schemas.microsoft.com/office/drawing/2014/main" id="{E9C2C496-8C51-4AEA-92CE-535B1433674D}"/>
              </a:ext>
            </a:extLst>
          </p:cNvPr>
          <p:cNvGraphicFramePr>
            <a:graphicFrameLocks noGrp="1"/>
          </p:cNvGraphicFramePr>
          <p:nvPr>
            <p:ph type="tbl" sz="quarter" idx="13"/>
            <p:extLst>
              <p:ext uri="{D42A27DB-BD31-4B8C-83A1-F6EECF244321}">
                <p14:modId xmlns:p14="http://schemas.microsoft.com/office/powerpoint/2010/main" val="2791203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096655032"/>
                    </a:ext>
                  </a:extLst>
                </a:gridCol>
                <a:gridCol w="493776">
                  <a:extLst>
                    <a:ext uri="{9D8B030D-6E8A-4147-A177-3AD203B41FA5}">
                      <a16:colId xmlns:a16="http://schemas.microsoft.com/office/drawing/2014/main" val="1412362904"/>
                    </a:ext>
                  </a:extLst>
                </a:gridCol>
                <a:gridCol w="493776">
                  <a:extLst>
                    <a:ext uri="{9D8B030D-6E8A-4147-A177-3AD203B41FA5}">
                      <a16:colId xmlns:a16="http://schemas.microsoft.com/office/drawing/2014/main" val="3635689553"/>
                    </a:ext>
                  </a:extLst>
                </a:gridCol>
                <a:gridCol w="493776">
                  <a:extLst>
                    <a:ext uri="{9D8B030D-6E8A-4147-A177-3AD203B41FA5}">
                      <a16:colId xmlns:a16="http://schemas.microsoft.com/office/drawing/2014/main" val="745372116"/>
                    </a:ext>
                  </a:extLst>
                </a:gridCol>
                <a:gridCol w="493776">
                  <a:extLst>
                    <a:ext uri="{9D8B030D-6E8A-4147-A177-3AD203B41FA5}">
                      <a16:colId xmlns:a16="http://schemas.microsoft.com/office/drawing/2014/main" val="2833314226"/>
                    </a:ext>
                  </a:extLst>
                </a:gridCol>
                <a:gridCol w="493776">
                  <a:extLst>
                    <a:ext uri="{9D8B030D-6E8A-4147-A177-3AD203B41FA5}">
                      <a16:colId xmlns:a16="http://schemas.microsoft.com/office/drawing/2014/main" val="1471463109"/>
                    </a:ext>
                  </a:extLst>
                </a:gridCol>
                <a:gridCol w="493776">
                  <a:extLst>
                    <a:ext uri="{9D8B030D-6E8A-4147-A177-3AD203B41FA5}">
                      <a16:colId xmlns:a16="http://schemas.microsoft.com/office/drawing/2014/main" val="2863936449"/>
                    </a:ext>
                  </a:extLst>
                </a:gridCol>
                <a:gridCol w="493776">
                  <a:extLst>
                    <a:ext uri="{9D8B030D-6E8A-4147-A177-3AD203B41FA5}">
                      <a16:colId xmlns:a16="http://schemas.microsoft.com/office/drawing/2014/main" val="944802353"/>
                    </a:ext>
                  </a:extLst>
                </a:gridCol>
                <a:gridCol w="493776">
                  <a:extLst>
                    <a:ext uri="{9D8B030D-6E8A-4147-A177-3AD203B41FA5}">
                      <a16:colId xmlns:a16="http://schemas.microsoft.com/office/drawing/2014/main" val="1231984437"/>
                    </a:ext>
                  </a:extLst>
                </a:gridCol>
                <a:gridCol w="493776">
                  <a:extLst>
                    <a:ext uri="{9D8B030D-6E8A-4147-A177-3AD203B41FA5}">
                      <a16:colId xmlns:a16="http://schemas.microsoft.com/office/drawing/2014/main" val="2944175345"/>
                    </a:ext>
                  </a:extLst>
                </a:gridCol>
                <a:gridCol w="493776">
                  <a:extLst>
                    <a:ext uri="{9D8B030D-6E8A-4147-A177-3AD203B41FA5}">
                      <a16:colId xmlns:a16="http://schemas.microsoft.com/office/drawing/2014/main" val="35158980"/>
                    </a:ext>
                  </a:extLst>
                </a:gridCol>
                <a:gridCol w="493776">
                  <a:extLst>
                    <a:ext uri="{9D8B030D-6E8A-4147-A177-3AD203B41FA5}">
                      <a16:colId xmlns:a16="http://schemas.microsoft.com/office/drawing/2014/main" val="2943756715"/>
                    </a:ext>
                  </a:extLst>
                </a:gridCol>
                <a:gridCol w="493776">
                  <a:extLst>
                    <a:ext uri="{9D8B030D-6E8A-4147-A177-3AD203B41FA5}">
                      <a16:colId xmlns:a16="http://schemas.microsoft.com/office/drawing/2014/main" val="106185578"/>
                    </a:ext>
                  </a:extLst>
                </a:gridCol>
                <a:gridCol w="1069849">
                  <a:extLst>
                    <a:ext uri="{9D8B030D-6E8A-4147-A177-3AD203B41FA5}">
                      <a16:colId xmlns:a16="http://schemas.microsoft.com/office/drawing/2014/main" val="361566808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Impressions (Total Organic)</a:t>
                      </a:r>
                    </a:p>
                  </a:txBody>
                  <a:tcPr/>
                </a:tc>
                <a:tc>
                  <a:txBody>
                    <a:bodyPr/>
                    <a:lstStyle/>
                    <a:p>
                      <a:r>
                        <a:rPr lang="en-US" sz="1000"/>
                        <a:t>Impressions (Avg. Oganic)</a:t>
                      </a:r>
                    </a:p>
                  </a:txBody>
                  <a:tcPr/>
                </a:tc>
                <a:tc>
                  <a:txBody>
                    <a:bodyPr/>
                    <a:lstStyle/>
                    <a:p>
                      <a:r>
                        <a:rPr lang="en-US" sz="1000"/>
                        <a:t>Exits (Total Organic)</a:t>
                      </a:r>
                    </a:p>
                  </a:txBody>
                  <a:tcPr/>
                </a:tc>
                <a:tc>
                  <a:txBody>
                    <a:bodyPr/>
                    <a:lstStyle/>
                    <a:p>
                      <a:r>
                        <a:rPr lang="en-US" sz="1000"/>
                        <a:t>Exits (Avg. Oganic)</a:t>
                      </a:r>
                    </a:p>
                  </a:txBody>
                  <a:tcPr/>
                </a:tc>
                <a:tc>
                  <a:txBody>
                    <a:bodyPr/>
                    <a:lstStyle/>
                    <a:p>
                      <a:r>
                        <a:rPr lang="en-US" sz="1000"/>
                        <a:t>Replies (Total Organic)</a:t>
                      </a:r>
                    </a:p>
                  </a:txBody>
                  <a:tcPr/>
                </a:tc>
                <a:tc>
                  <a:txBody>
                    <a:bodyPr/>
                    <a:lstStyle/>
                    <a:p>
                      <a:r>
                        <a:rPr lang="en-US" sz="1000"/>
                        <a:t>Replies (Avg. Oganic)</a:t>
                      </a:r>
                    </a:p>
                  </a:txBody>
                  <a:tcPr/>
                </a:tc>
                <a:tc>
                  <a:txBody>
                    <a:bodyPr/>
                    <a:lstStyle/>
                    <a:p>
                      <a:r>
                        <a:rPr lang="en-US" sz="1000"/>
                        <a:t>Taps Forward (Total Organic)</a:t>
                      </a:r>
                    </a:p>
                  </a:txBody>
                  <a:tcPr/>
                </a:tc>
                <a:tc>
                  <a:txBody>
                    <a:bodyPr/>
                    <a:lstStyle/>
                    <a:p>
                      <a:r>
                        <a:rPr lang="en-US" sz="1000"/>
                        <a:t>Taps Forward (Avg. Oganic)</a:t>
                      </a:r>
                    </a:p>
                  </a:txBody>
                  <a:tcPr/>
                </a:tc>
                <a:tc>
                  <a:txBody>
                    <a:bodyPr/>
                    <a:lstStyle/>
                    <a:p>
                      <a:r>
                        <a:rPr lang="en-US" sz="1000"/>
                        <a:t>Taps Back (Total Organic)</a:t>
                      </a:r>
                    </a:p>
                  </a:txBody>
                  <a:tcPr/>
                </a:tc>
                <a:tc>
                  <a:txBody>
                    <a:bodyPr/>
                    <a:lstStyle/>
                    <a:p>
                      <a:r>
                        <a:rPr lang="en-US" sz="1000"/>
                        <a:t>Taps Back (Avg. Oganic)</a:t>
                      </a:r>
                    </a:p>
                  </a:txBody>
                  <a:tcPr/>
                </a:tc>
                <a:tc>
                  <a:txBody>
                    <a:bodyPr/>
                    <a:lstStyle/>
                    <a:p>
                      <a:r>
                        <a:rPr lang="en-US" sz="1000"/>
                        <a:t>Reach (Avg. Oganic)</a:t>
                      </a:r>
                    </a:p>
                  </a:txBody>
                  <a:tcPr/>
                </a:tc>
                <a:tc>
                  <a:txBody>
                    <a:bodyPr/>
                    <a:lstStyle/>
                    <a:p>
                      <a:r>
                        <a:rPr lang="en-US" sz="1000"/>
                        <a:t>Avg. Interaction-Rate</a:t>
                      </a:r>
                    </a:p>
                  </a:txBody>
                  <a:tcPr/>
                </a:tc>
                <a:extLst>
                  <a:ext uri="{0D108BD9-81ED-4DB2-BD59-A6C34878D82A}">
                    <a16:rowId xmlns:a16="http://schemas.microsoft.com/office/drawing/2014/main" val="1996379621"/>
                  </a:ext>
                </a:extLst>
              </a:tr>
              <a:tr h="370840">
                <a:tc>
                  <a:txBody>
                    <a:bodyPr/>
                    <a:lstStyle/>
                    <a:p>
                      <a:r>
                        <a:rPr lang="en-US" sz="1000"/>
                        <a:t>Sustainability</a:t>
                      </a:r>
                    </a:p>
                  </a:txBody>
                  <a:tcPr/>
                </a:tc>
                <a:tc>
                  <a:txBody>
                    <a:bodyPr/>
                    <a:lstStyle/>
                    <a:p>
                      <a:r>
                        <a:rPr lang="en-US" sz="1000"/>
                        <a:t>1</a:t>
                      </a:r>
                    </a:p>
                  </a:txBody>
                  <a:tcPr/>
                </a:tc>
                <a:tc>
                  <a:txBody>
                    <a:bodyPr/>
                    <a:lstStyle/>
                    <a:p>
                      <a:r>
                        <a:rPr lang="en-US" sz="1000"/>
                        <a:t>869</a:t>
                      </a:r>
                    </a:p>
                  </a:txBody>
                  <a:tcPr/>
                </a:tc>
                <a:tc>
                  <a:txBody>
                    <a:bodyPr/>
                    <a:lstStyle/>
                    <a:p>
                      <a:r>
                        <a:rPr lang="en-US" sz="1000"/>
                        <a:t>869</a:t>
                      </a:r>
                    </a:p>
                  </a:txBody>
                  <a:tcPr/>
                </a:tc>
                <a:tc>
                  <a:txBody>
                    <a:bodyPr/>
                    <a:lstStyle/>
                    <a:p>
                      <a:r>
                        <a:rPr lang="en-US" sz="1000"/>
                        <a:t>123</a:t>
                      </a:r>
                    </a:p>
                  </a:txBody>
                  <a:tcPr/>
                </a:tc>
                <a:tc>
                  <a:txBody>
                    <a:bodyPr/>
                    <a:lstStyle/>
                    <a:p>
                      <a:r>
                        <a:rPr lang="en-US" sz="1000"/>
                        <a:t>123</a:t>
                      </a:r>
                    </a:p>
                  </a:txBody>
                  <a:tcPr/>
                </a:tc>
                <a:tc>
                  <a:txBody>
                    <a:bodyPr/>
                    <a:lstStyle/>
                    <a:p>
                      <a:r>
                        <a:rPr lang="en-US" sz="1000"/>
                        <a:t>0</a:t>
                      </a:r>
                    </a:p>
                  </a:txBody>
                  <a:tcPr/>
                </a:tc>
                <a:tc>
                  <a:txBody>
                    <a:bodyPr/>
                    <a:lstStyle/>
                    <a:p>
                      <a:r>
                        <a:rPr lang="en-US" sz="1000"/>
                        <a:t>0</a:t>
                      </a:r>
                    </a:p>
                  </a:txBody>
                  <a:tcPr/>
                </a:tc>
                <a:tc>
                  <a:txBody>
                    <a:bodyPr/>
                    <a:lstStyle/>
                    <a:p>
                      <a:r>
                        <a:rPr lang="en-US" sz="1000"/>
                        <a:t>714</a:t>
                      </a:r>
                    </a:p>
                  </a:txBody>
                  <a:tcPr/>
                </a:tc>
                <a:tc>
                  <a:txBody>
                    <a:bodyPr/>
                    <a:lstStyle/>
                    <a:p>
                      <a:r>
                        <a:rPr lang="en-US" sz="1000"/>
                        <a:t>714</a:t>
                      </a:r>
                    </a:p>
                  </a:txBody>
                  <a:tcPr/>
                </a:tc>
                <a:tc>
                  <a:txBody>
                    <a:bodyPr/>
                    <a:lstStyle/>
                    <a:p>
                      <a:r>
                        <a:rPr lang="en-US" sz="1000"/>
                        <a:t>28</a:t>
                      </a:r>
                    </a:p>
                  </a:txBody>
                  <a:tcPr/>
                </a:tc>
                <a:tc>
                  <a:txBody>
                    <a:bodyPr/>
                    <a:lstStyle/>
                    <a:p>
                      <a:r>
                        <a:rPr lang="en-US" sz="1000"/>
                        <a:t>28</a:t>
                      </a:r>
                    </a:p>
                  </a:txBody>
                  <a:tcPr/>
                </a:tc>
                <a:tc>
                  <a:txBody>
                    <a:bodyPr/>
                    <a:lstStyle/>
                    <a:p>
                      <a:r>
                        <a:rPr lang="en-US" sz="1000"/>
                        <a:t>869</a:t>
                      </a:r>
                    </a:p>
                  </a:txBody>
                  <a:tcPr/>
                </a:tc>
                <a:tc>
                  <a:txBody>
                    <a:bodyPr/>
                    <a:lstStyle/>
                    <a:p>
                      <a:r>
                        <a:rPr lang="en-US" sz="1000"/>
                        <a:t>0.8539 %</a:t>
                      </a:r>
                    </a:p>
                  </a:txBody>
                  <a:tcPr/>
                </a:tc>
                <a:extLst>
                  <a:ext uri="{0D108BD9-81ED-4DB2-BD59-A6C34878D82A}">
                    <a16:rowId xmlns:a16="http://schemas.microsoft.com/office/drawing/2014/main" val="2702629506"/>
                  </a:ext>
                </a:extLst>
              </a:tr>
              <a:tr h="370840">
                <a:tc>
                  <a:txBody>
                    <a:bodyPr/>
                    <a:lstStyle/>
                    <a:p>
                      <a:r>
                        <a:rPr lang="en-US" sz="1000"/>
                        <a:t>GROHEXSummit</a:t>
                      </a:r>
                    </a:p>
                  </a:txBody>
                  <a:tcPr/>
                </a:tc>
                <a:tc>
                  <a:txBody>
                    <a:bodyPr/>
                    <a:lstStyle/>
                    <a:p>
                      <a:r>
                        <a:rPr lang="en-US" sz="1000"/>
                        <a:t>114</a:t>
                      </a:r>
                    </a:p>
                  </a:txBody>
                  <a:tcPr/>
                </a:tc>
                <a:tc>
                  <a:txBody>
                    <a:bodyPr/>
                    <a:lstStyle/>
                    <a:p>
                      <a:r>
                        <a:rPr lang="en-US" sz="1000"/>
                        <a:t>38942</a:t>
                      </a:r>
                    </a:p>
                  </a:txBody>
                  <a:tcPr/>
                </a:tc>
                <a:tc>
                  <a:txBody>
                    <a:bodyPr/>
                    <a:lstStyle/>
                    <a:p>
                      <a:r>
                        <a:rPr lang="en-US" sz="1000"/>
                        <a:t>341.59649122807</a:t>
                      </a:r>
                    </a:p>
                  </a:txBody>
                  <a:tcPr/>
                </a:tc>
                <a:tc>
                  <a:txBody>
                    <a:bodyPr/>
                    <a:lstStyle/>
                    <a:p>
                      <a:r>
                        <a:rPr lang="en-US" sz="1000"/>
                        <a:t>7111</a:t>
                      </a:r>
                    </a:p>
                  </a:txBody>
                  <a:tcPr/>
                </a:tc>
                <a:tc>
                  <a:txBody>
                    <a:bodyPr/>
                    <a:lstStyle/>
                    <a:p>
                      <a:r>
                        <a:rPr lang="en-US" sz="1000"/>
                        <a:t>62.377192982456</a:t>
                      </a:r>
                    </a:p>
                  </a:txBody>
                  <a:tcPr/>
                </a:tc>
                <a:tc>
                  <a:txBody>
                    <a:bodyPr/>
                    <a:lstStyle/>
                    <a:p>
                      <a:r>
                        <a:rPr lang="en-US" sz="1000"/>
                        <a:t>0</a:t>
                      </a:r>
                    </a:p>
                  </a:txBody>
                  <a:tcPr/>
                </a:tc>
                <a:tc>
                  <a:txBody>
                    <a:bodyPr/>
                    <a:lstStyle/>
                    <a:p>
                      <a:r>
                        <a:rPr lang="en-US" sz="1000"/>
                        <a:t>0</a:t>
                      </a:r>
                    </a:p>
                  </a:txBody>
                  <a:tcPr/>
                </a:tc>
                <a:tc>
                  <a:txBody>
                    <a:bodyPr/>
                    <a:lstStyle/>
                    <a:p>
                      <a:r>
                        <a:rPr lang="en-US" sz="1000"/>
                        <a:t>25772</a:t>
                      </a:r>
                    </a:p>
                  </a:txBody>
                  <a:tcPr/>
                </a:tc>
                <a:tc>
                  <a:txBody>
                    <a:bodyPr/>
                    <a:lstStyle/>
                    <a:p>
                      <a:r>
                        <a:rPr lang="en-US" sz="1000"/>
                        <a:t>226.0701754386</a:t>
                      </a:r>
                    </a:p>
                  </a:txBody>
                  <a:tcPr/>
                </a:tc>
                <a:tc>
                  <a:txBody>
                    <a:bodyPr/>
                    <a:lstStyle/>
                    <a:p>
                      <a:r>
                        <a:rPr lang="en-US" sz="1000"/>
                        <a:t>618</a:t>
                      </a:r>
                    </a:p>
                  </a:txBody>
                  <a:tcPr/>
                </a:tc>
                <a:tc>
                  <a:txBody>
                    <a:bodyPr/>
                    <a:lstStyle/>
                    <a:p>
                      <a:r>
                        <a:rPr lang="en-US" sz="1000"/>
                        <a:t>5.4210526315789</a:t>
                      </a:r>
                    </a:p>
                  </a:txBody>
                  <a:tcPr/>
                </a:tc>
                <a:tc>
                  <a:txBody>
                    <a:bodyPr/>
                    <a:lstStyle/>
                    <a:p>
                      <a:r>
                        <a:rPr lang="en-US" sz="1000"/>
                        <a:t>337.28947368421</a:t>
                      </a:r>
                    </a:p>
                  </a:txBody>
                  <a:tcPr/>
                </a:tc>
                <a:tc>
                  <a:txBody>
                    <a:bodyPr/>
                    <a:lstStyle/>
                    <a:p>
                      <a:r>
                        <a:rPr lang="en-US" sz="1000"/>
                        <a:t>0.6856 %</a:t>
                      </a:r>
                    </a:p>
                  </a:txBody>
                  <a:tcPr/>
                </a:tc>
                <a:extLst>
                  <a:ext uri="{0D108BD9-81ED-4DB2-BD59-A6C34878D82A}">
                    <a16:rowId xmlns:a16="http://schemas.microsoft.com/office/drawing/2014/main" val="867593261"/>
                  </a:ext>
                </a:extLst>
              </a:tr>
              <a:tr h="370840">
                <a:tc>
                  <a:txBody>
                    <a:bodyPr/>
                    <a:lstStyle/>
                    <a:p>
                      <a:r>
                        <a:rPr lang="en-US" sz="1000"/>
                        <a:t>Grohe X</a:t>
                      </a:r>
                    </a:p>
                  </a:txBody>
                  <a:tcPr/>
                </a:tc>
                <a:tc>
                  <a:txBody>
                    <a:bodyPr/>
                    <a:lstStyle/>
                    <a:p>
                      <a:r>
                        <a:rPr lang="en-US" sz="1000"/>
                        <a:t>9</a:t>
                      </a:r>
                    </a:p>
                  </a:txBody>
                  <a:tcPr/>
                </a:tc>
                <a:tc>
                  <a:txBody>
                    <a:bodyPr/>
                    <a:lstStyle/>
                    <a:p>
                      <a:r>
                        <a:rPr lang="en-US" sz="1000"/>
                        <a:t>2695</a:t>
                      </a:r>
                    </a:p>
                  </a:txBody>
                  <a:tcPr/>
                </a:tc>
                <a:tc>
                  <a:txBody>
                    <a:bodyPr/>
                    <a:lstStyle/>
                    <a:p>
                      <a:r>
                        <a:rPr lang="en-US" sz="1000"/>
                        <a:t>299.44444444444</a:t>
                      </a:r>
                    </a:p>
                  </a:txBody>
                  <a:tcPr/>
                </a:tc>
                <a:tc>
                  <a:txBody>
                    <a:bodyPr/>
                    <a:lstStyle/>
                    <a:p>
                      <a:r>
                        <a:rPr lang="en-US" sz="1000"/>
                        <a:t>391</a:t>
                      </a:r>
                    </a:p>
                  </a:txBody>
                  <a:tcPr/>
                </a:tc>
                <a:tc>
                  <a:txBody>
                    <a:bodyPr/>
                    <a:lstStyle/>
                    <a:p>
                      <a:r>
                        <a:rPr lang="en-US" sz="1000"/>
                        <a:t>43.444444444444</a:t>
                      </a:r>
                    </a:p>
                  </a:txBody>
                  <a:tcPr/>
                </a:tc>
                <a:tc>
                  <a:txBody>
                    <a:bodyPr/>
                    <a:lstStyle/>
                    <a:p>
                      <a:r>
                        <a:rPr lang="en-US" sz="1000"/>
                        <a:t>0</a:t>
                      </a:r>
                    </a:p>
                  </a:txBody>
                  <a:tcPr/>
                </a:tc>
                <a:tc>
                  <a:txBody>
                    <a:bodyPr/>
                    <a:lstStyle/>
                    <a:p>
                      <a:r>
                        <a:rPr lang="en-US" sz="1000"/>
                        <a:t>0</a:t>
                      </a:r>
                    </a:p>
                  </a:txBody>
                  <a:tcPr/>
                </a:tc>
                <a:tc>
                  <a:txBody>
                    <a:bodyPr/>
                    <a:lstStyle/>
                    <a:p>
                      <a:r>
                        <a:rPr lang="en-US" sz="1000"/>
                        <a:t>2050</a:t>
                      </a:r>
                    </a:p>
                  </a:txBody>
                  <a:tcPr/>
                </a:tc>
                <a:tc>
                  <a:txBody>
                    <a:bodyPr/>
                    <a:lstStyle/>
                    <a:p>
                      <a:r>
                        <a:rPr lang="en-US" sz="1000"/>
                        <a:t>227.77777777778</a:t>
                      </a:r>
                    </a:p>
                  </a:txBody>
                  <a:tcPr/>
                </a:tc>
                <a:tc>
                  <a:txBody>
                    <a:bodyPr/>
                    <a:lstStyle/>
                    <a:p>
                      <a:r>
                        <a:rPr lang="en-US" sz="1000"/>
                        <a:t>46</a:t>
                      </a:r>
                    </a:p>
                  </a:txBody>
                  <a:tcPr/>
                </a:tc>
                <a:tc>
                  <a:txBody>
                    <a:bodyPr/>
                    <a:lstStyle/>
                    <a:p>
                      <a:r>
                        <a:rPr lang="en-US" sz="1000"/>
                        <a:t>5.1111111111111</a:t>
                      </a:r>
                    </a:p>
                  </a:txBody>
                  <a:tcPr/>
                </a:tc>
                <a:tc>
                  <a:txBody>
                    <a:bodyPr/>
                    <a:lstStyle/>
                    <a:p>
                      <a:r>
                        <a:rPr lang="en-US" sz="1000"/>
                        <a:t>293</a:t>
                      </a:r>
                    </a:p>
                  </a:txBody>
                  <a:tcPr/>
                </a:tc>
                <a:tc>
                  <a:txBody>
                    <a:bodyPr/>
                    <a:lstStyle/>
                    <a:p>
                      <a:r>
                        <a:rPr lang="en-US" sz="1000"/>
                        <a:t>0.7813 %</a:t>
                      </a:r>
                    </a:p>
                  </a:txBody>
                  <a:tcPr/>
                </a:tc>
                <a:extLst>
                  <a:ext uri="{0D108BD9-81ED-4DB2-BD59-A6C34878D82A}">
                    <a16:rowId xmlns:a16="http://schemas.microsoft.com/office/drawing/2014/main" val="1575566505"/>
                  </a:ext>
                </a:extLst>
              </a:tr>
              <a:tr h="370840">
                <a:tc>
                  <a:txBody>
                    <a:bodyPr/>
                    <a:lstStyle/>
                    <a:p>
                      <a:r>
                        <a:rPr lang="en-US" sz="1000"/>
                        <a:t>GROHE SPA</a:t>
                      </a:r>
                    </a:p>
                  </a:txBody>
                  <a:tcPr/>
                </a:tc>
                <a:tc>
                  <a:txBody>
                    <a:bodyPr/>
                    <a:lstStyle/>
                    <a:p>
                      <a:r>
                        <a:rPr lang="en-US" sz="1000"/>
                        <a:t>1</a:t>
                      </a:r>
                    </a:p>
                  </a:txBody>
                  <a:tcPr/>
                </a:tc>
                <a:tc>
                  <a:txBody>
                    <a:bodyPr/>
                    <a:lstStyle/>
                    <a:p>
                      <a:r>
                        <a:rPr lang="en-US" sz="1000"/>
                        <a:t>77</a:t>
                      </a:r>
                    </a:p>
                  </a:txBody>
                  <a:tcPr/>
                </a:tc>
                <a:tc>
                  <a:txBody>
                    <a:bodyPr/>
                    <a:lstStyle/>
                    <a:p>
                      <a:r>
                        <a:rPr lang="en-US" sz="1000"/>
                        <a:t>77</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65</a:t>
                      </a:r>
                    </a:p>
                  </a:txBody>
                  <a:tcPr/>
                </a:tc>
                <a:tc>
                  <a:txBody>
                    <a:bodyPr/>
                    <a:lstStyle/>
                    <a:p>
                      <a:r>
                        <a:rPr lang="en-US" sz="1000"/>
                        <a:t>65</a:t>
                      </a:r>
                    </a:p>
                  </a:txBody>
                  <a:tcPr/>
                </a:tc>
                <a:tc>
                  <a:txBody>
                    <a:bodyPr/>
                    <a:lstStyle/>
                    <a:p>
                      <a:r>
                        <a:rPr lang="en-US" sz="1000"/>
                        <a:t>0</a:t>
                      </a:r>
                    </a:p>
                  </a:txBody>
                  <a:tcPr/>
                </a:tc>
                <a:tc>
                  <a:txBody>
                    <a:bodyPr/>
                    <a:lstStyle/>
                    <a:p>
                      <a:r>
                        <a:rPr lang="en-US" sz="1000"/>
                        <a:t>0</a:t>
                      </a:r>
                    </a:p>
                  </a:txBody>
                  <a:tcPr/>
                </a:tc>
                <a:tc>
                  <a:txBody>
                    <a:bodyPr/>
                    <a:lstStyle/>
                    <a:p>
                      <a:r>
                        <a:rPr lang="en-US" sz="1000"/>
                        <a:t>76</a:t>
                      </a:r>
                    </a:p>
                  </a:txBody>
                  <a:tcPr/>
                </a:tc>
                <a:tc>
                  <a:txBody>
                    <a:bodyPr/>
                    <a:lstStyle/>
                    <a:p>
                      <a:r>
                        <a:rPr lang="en-US" sz="1000"/>
                        <a:t>0.8553 %</a:t>
                      </a:r>
                    </a:p>
                  </a:txBody>
                  <a:tcPr/>
                </a:tc>
                <a:extLst>
                  <a:ext uri="{0D108BD9-81ED-4DB2-BD59-A6C34878D82A}">
                    <a16:rowId xmlns:a16="http://schemas.microsoft.com/office/drawing/2014/main" val="1161004857"/>
                  </a:ext>
                </a:extLst>
              </a:tr>
            </a:tbl>
          </a:graphicData>
        </a:graphic>
      </p:graphicFrame>
      <p:sp>
        <p:nvSpPr>
          <p:cNvPr id="4" name="Text Placeholder 3">
            <a:extLst>
              <a:ext uri="{FF2B5EF4-FFF2-40B4-BE49-F238E27FC236}">
                <a16:creationId xmlns:a16="http://schemas.microsoft.com/office/drawing/2014/main" id="{D6BF36E4-4DEB-48C6-ADB8-849A0D599BE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1402163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844F-00D4-4398-9985-98DC380D212C}"/>
              </a:ext>
            </a:extLst>
          </p:cNvPr>
          <p:cNvSpPr>
            <a:spLocks noGrp="1"/>
          </p:cNvSpPr>
          <p:nvPr>
            <p:ph type="title"/>
          </p:nvPr>
        </p:nvSpPr>
        <p:spPr/>
        <p:txBody>
          <a:bodyPr/>
          <a:lstStyle/>
          <a:p>
            <a:r>
              <a:rPr lang="en-US"/>
              <a:t>Instagram Stories Table  | All profiles - 1 of 13</a:t>
            </a:r>
          </a:p>
        </p:txBody>
      </p:sp>
      <p:graphicFrame>
        <p:nvGraphicFramePr>
          <p:cNvPr id="5" name="Table Placeholder 4">
            <a:extLst>
              <a:ext uri="{FF2B5EF4-FFF2-40B4-BE49-F238E27FC236}">
                <a16:creationId xmlns:a16="http://schemas.microsoft.com/office/drawing/2014/main" id="{9B60A1D0-6573-4AF2-8FA1-EA701703E1F2}"/>
              </a:ext>
            </a:extLst>
          </p:cNvPr>
          <p:cNvGraphicFramePr>
            <a:graphicFrameLocks noGrp="1"/>
          </p:cNvGraphicFramePr>
          <p:nvPr>
            <p:ph type="tbl" sz="quarter" idx="13"/>
            <p:extLst>
              <p:ext uri="{D42A27DB-BD31-4B8C-83A1-F6EECF244321}">
                <p14:modId xmlns:p14="http://schemas.microsoft.com/office/powerpoint/2010/main" val="50501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28577173"/>
                    </a:ext>
                  </a:extLst>
                </a:gridCol>
                <a:gridCol w="987552">
                  <a:extLst>
                    <a:ext uri="{9D8B030D-6E8A-4147-A177-3AD203B41FA5}">
                      <a16:colId xmlns:a16="http://schemas.microsoft.com/office/drawing/2014/main" val="2693167199"/>
                    </a:ext>
                  </a:extLst>
                </a:gridCol>
                <a:gridCol w="1399032">
                  <a:extLst>
                    <a:ext uri="{9D8B030D-6E8A-4147-A177-3AD203B41FA5}">
                      <a16:colId xmlns:a16="http://schemas.microsoft.com/office/drawing/2014/main" val="630328934"/>
                    </a:ext>
                  </a:extLst>
                </a:gridCol>
                <a:gridCol w="493776">
                  <a:extLst>
                    <a:ext uri="{9D8B030D-6E8A-4147-A177-3AD203B41FA5}">
                      <a16:colId xmlns:a16="http://schemas.microsoft.com/office/drawing/2014/main" val="501576233"/>
                    </a:ext>
                  </a:extLst>
                </a:gridCol>
                <a:gridCol w="493776">
                  <a:extLst>
                    <a:ext uri="{9D8B030D-6E8A-4147-A177-3AD203B41FA5}">
                      <a16:colId xmlns:a16="http://schemas.microsoft.com/office/drawing/2014/main" val="1183504429"/>
                    </a:ext>
                  </a:extLst>
                </a:gridCol>
                <a:gridCol w="493776">
                  <a:extLst>
                    <a:ext uri="{9D8B030D-6E8A-4147-A177-3AD203B41FA5}">
                      <a16:colId xmlns:a16="http://schemas.microsoft.com/office/drawing/2014/main" val="155359552"/>
                    </a:ext>
                  </a:extLst>
                </a:gridCol>
                <a:gridCol w="493776">
                  <a:extLst>
                    <a:ext uri="{9D8B030D-6E8A-4147-A177-3AD203B41FA5}">
                      <a16:colId xmlns:a16="http://schemas.microsoft.com/office/drawing/2014/main" val="447308623"/>
                    </a:ext>
                  </a:extLst>
                </a:gridCol>
                <a:gridCol w="493776">
                  <a:extLst>
                    <a:ext uri="{9D8B030D-6E8A-4147-A177-3AD203B41FA5}">
                      <a16:colId xmlns:a16="http://schemas.microsoft.com/office/drawing/2014/main" val="2324816305"/>
                    </a:ext>
                  </a:extLst>
                </a:gridCol>
                <a:gridCol w="493776">
                  <a:extLst>
                    <a:ext uri="{9D8B030D-6E8A-4147-A177-3AD203B41FA5}">
                      <a16:colId xmlns:a16="http://schemas.microsoft.com/office/drawing/2014/main" val="202016303"/>
                    </a:ext>
                  </a:extLst>
                </a:gridCol>
                <a:gridCol w="493776">
                  <a:extLst>
                    <a:ext uri="{9D8B030D-6E8A-4147-A177-3AD203B41FA5}">
                      <a16:colId xmlns:a16="http://schemas.microsoft.com/office/drawing/2014/main" val="664874338"/>
                    </a:ext>
                  </a:extLst>
                </a:gridCol>
                <a:gridCol w="493776">
                  <a:extLst>
                    <a:ext uri="{9D8B030D-6E8A-4147-A177-3AD203B41FA5}">
                      <a16:colId xmlns:a16="http://schemas.microsoft.com/office/drawing/2014/main" val="3100013992"/>
                    </a:ext>
                  </a:extLst>
                </a:gridCol>
                <a:gridCol w="493776">
                  <a:extLst>
                    <a:ext uri="{9D8B030D-6E8A-4147-A177-3AD203B41FA5}">
                      <a16:colId xmlns:a16="http://schemas.microsoft.com/office/drawing/2014/main" val="180265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2075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- 2022-11-22 10:10:16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https://quintly-image-storage.s3.amazonaws.com/56b59c5979cac21135ef6f51a1a8d097/8aec1e161054a46503f9b1c8e5ca0ab5.jpg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11/23/2022 10:07:46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0.6246 %</a:t>
                      </a:r>
                    </a:p>
                  </a:txBody>
                  <a:tcPr/>
                </a:tc>
                <a:extLst>
                  <a:ext uri="{0D108BD9-81ED-4DB2-BD59-A6C34878D82A}">
                    <a16:rowId xmlns:a16="http://schemas.microsoft.com/office/drawing/2014/main" val="203343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- 2023-02-20 20:12:04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https://quintly-image-storage.s3.amazonaws.com/56b59c5979cac21135ef6f51a1a8d097/c3b7107ccb67c1f403982df0190705fc.jpg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02/21/2023 20:07:37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0.5955 %</a:t>
                      </a:r>
                    </a:p>
                  </a:txBody>
                  <a:tcPr/>
                </a:tc>
                <a:extLst>
                  <a:ext uri="{0D108BD9-81ED-4DB2-BD59-A6C34878D82A}">
                    <a16:rowId xmlns:a16="http://schemas.microsoft.com/office/drawing/2014/main" val="534127439"/>
                  </a:ext>
                </a:extLst>
              </a:tr>
            </a:tbl>
          </a:graphicData>
        </a:graphic>
      </p:graphicFrame>
      <p:sp>
        <p:nvSpPr>
          <p:cNvPr id="4" name="Text Placeholder 3">
            <a:extLst>
              <a:ext uri="{FF2B5EF4-FFF2-40B4-BE49-F238E27FC236}">
                <a16:creationId xmlns:a16="http://schemas.microsoft.com/office/drawing/2014/main" id="{4B5846B7-808C-49B5-97F2-D47F7326566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680585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EF599-0FC3-479B-AF3E-840A4B39B5D0}"/>
              </a:ext>
            </a:extLst>
          </p:cNvPr>
          <p:cNvSpPr>
            <a:spLocks noGrp="1"/>
          </p:cNvSpPr>
          <p:nvPr>
            <p:ph type="title"/>
          </p:nvPr>
        </p:nvSpPr>
        <p:spPr/>
        <p:txBody>
          <a:bodyPr/>
          <a:lstStyle/>
          <a:p>
            <a:r>
              <a:rPr lang="en-US"/>
              <a:t>Instagram Stories Table  | All profiles - 2 of 13</a:t>
            </a:r>
          </a:p>
        </p:txBody>
      </p:sp>
      <p:graphicFrame>
        <p:nvGraphicFramePr>
          <p:cNvPr id="5" name="Table Placeholder 4">
            <a:extLst>
              <a:ext uri="{FF2B5EF4-FFF2-40B4-BE49-F238E27FC236}">
                <a16:creationId xmlns:a16="http://schemas.microsoft.com/office/drawing/2014/main" id="{0ADC8299-35BE-433A-9D83-E0104F011CB2}"/>
              </a:ext>
            </a:extLst>
          </p:cNvPr>
          <p:cNvGraphicFramePr>
            <a:graphicFrameLocks noGrp="1"/>
          </p:cNvGraphicFramePr>
          <p:nvPr>
            <p:ph type="tbl" sz="quarter" idx="13"/>
            <p:extLst>
              <p:ext uri="{D42A27DB-BD31-4B8C-83A1-F6EECF244321}">
                <p14:modId xmlns:p14="http://schemas.microsoft.com/office/powerpoint/2010/main" val="1579670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37462598"/>
                    </a:ext>
                  </a:extLst>
                </a:gridCol>
                <a:gridCol w="987552">
                  <a:extLst>
                    <a:ext uri="{9D8B030D-6E8A-4147-A177-3AD203B41FA5}">
                      <a16:colId xmlns:a16="http://schemas.microsoft.com/office/drawing/2014/main" val="3932200105"/>
                    </a:ext>
                  </a:extLst>
                </a:gridCol>
                <a:gridCol w="1399032">
                  <a:extLst>
                    <a:ext uri="{9D8B030D-6E8A-4147-A177-3AD203B41FA5}">
                      <a16:colId xmlns:a16="http://schemas.microsoft.com/office/drawing/2014/main" val="1627085042"/>
                    </a:ext>
                  </a:extLst>
                </a:gridCol>
                <a:gridCol w="493776">
                  <a:extLst>
                    <a:ext uri="{9D8B030D-6E8A-4147-A177-3AD203B41FA5}">
                      <a16:colId xmlns:a16="http://schemas.microsoft.com/office/drawing/2014/main" val="2460216452"/>
                    </a:ext>
                  </a:extLst>
                </a:gridCol>
                <a:gridCol w="493776">
                  <a:extLst>
                    <a:ext uri="{9D8B030D-6E8A-4147-A177-3AD203B41FA5}">
                      <a16:colId xmlns:a16="http://schemas.microsoft.com/office/drawing/2014/main" val="581931936"/>
                    </a:ext>
                  </a:extLst>
                </a:gridCol>
                <a:gridCol w="493776">
                  <a:extLst>
                    <a:ext uri="{9D8B030D-6E8A-4147-A177-3AD203B41FA5}">
                      <a16:colId xmlns:a16="http://schemas.microsoft.com/office/drawing/2014/main" val="3000794162"/>
                    </a:ext>
                  </a:extLst>
                </a:gridCol>
                <a:gridCol w="493776">
                  <a:extLst>
                    <a:ext uri="{9D8B030D-6E8A-4147-A177-3AD203B41FA5}">
                      <a16:colId xmlns:a16="http://schemas.microsoft.com/office/drawing/2014/main" val="792539129"/>
                    </a:ext>
                  </a:extLst>
                </a:gridCol>
                <a:gridCol w="493776">
                  <a:extLst>
                    <a:ext uri="{9D8B030D-6E8A-4147-A177-3AD203B41FA5}">
                      <a16:colId xmlns:a16="http://schemas.microsoft.com/office/drawing/2014/main" val="2931515546"/>
                    </a:ext>
                  </a:extLst>
                </a:gridCol>
                <a:gridCol w="493776">
                  <a:extLst>
                    <a:ext uri="{9D8B030D-6E8A-4147-A177-3AD203B41FA5}">
                      <a16:colId xmlns:a16="http://schemas.microsoft.com/office/drawing/2014/main" val="3658472333"/>
                    </a:ext>
                  </a:extLst>
                </a:gridCol>
                <a:gridCol w="493776">
                  <a:extLst>
                    <a:ext uri="{9D8B030D-6E8A-4147-A177-3AD203B41FA5}">
                      <a16:colId xmlns:a16="http://schemas.microsoft.com/office/drawing/2014/main" val="1592889184"/>
                    </a:ext>
                  </a:extLst>
                </a:gridCol>
                <a:gridCol w="493776">
                  <a:extLst>
                    <a:ext uri="{9D8B030D-6E8A-4147-A177-3AD203B41FA5}">
                      <a16:colId xmlns:a16="http://schemas.microsoft.com/office/drawing/2014/main" val="2587301382"/>
                    </a:ext>
                  </a:extLst>
                </a:gridCol>
                <a:gridCol w="493776">
                  <a:extLst>
                    <a:ext uri="{9D8B030D-6E8A-4147-A177-3AD203B41FA5}">
                      <a16:colId xmlns:a16="http://schemas.microsoft.com/office/drawing/2014/main" val="388928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8426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- 2022-12-12 09:05:56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https://quintly-image-storage.s3.amazonaws.com/56b59c5979cac21135ef6f51a1a8d097/84cf74deaf0caa212fe90cf95e67c3c5.jpg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12/13/2022 08:37:24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0.6048 %</a:t>
                      </a:r>
                    </a:p>
                  </a:txBody>
                  <a:tcPr/>
                </a:tc>
                <a:extLst>
                  <a:ext uri="{0D108BD9-81ED-4DB2-BD59-A6C34878D82A}">
                    <a16:rowId xmlns:a16="http://schemas.microsoft.com/office/drawing/2014/main" val="182945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- 2022-12-01 18:38:46</a:t>
                      </a:r>
                      <a:r>
                        <a:rPr kumimoji="0" lang="en-US" sz="1000" b="0" i="0" u="none" strike="noStrike" kern="1200" cap="none" spc="0" normalizeH="0" baseline="0" noProof="0">
                          <a:ln>
                            <a:noFill/>
                          </a:ln>
                          <a:solidFill>
                            <a:prstClr val="black"/>
                          </a:solidFill>
                          <a:effectLst/>
                          <a:uLnTx/>
                          <a:uFillTx/>
                          <a:latin typeface="Calibri"/>
                          <a:ea typeface="+mn-ea"/>
                          <a:cs typeface="+mn-cs"/>
                        </a:rPr>
                        <a:t>
 @lixilglobaldesign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https://quintly-image-storage.s3.amazonaws.com/56b59c5979cac21135ef6f51a1a8d097/9c63fa167b935ec7579a48b7ccde9311.jpg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12/02/2022 18:37:50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1.0060 %</a:t>
                      </a:r>
                    </a:p>
                  </a:txBody>
                  <a:tcPr/>
                </a:tc>
                <a:extLst>
                  <a:ext uri="{0D108BD9-81ED-4DB2-BD59-A6C34878D82A}">
                    <a16:rowId xmlns:a16="http://schemas.microsoft.com/office/drawing/2014/main" val="3657579921"/>
                  </a:ext>
                </a:extLst>
              </a:tr>
            </a:tbl>
          </a:graphicData>
        </a:graphic>
      </p:graphicFrame>
      <p:sp>
        <p:nvSpPr>
          <p:cNvPr id="4" name="Text Placeholder 3">
            <a:extLst>
              <a:ext uri="{FF2B5EF4-FFF2-40B4-BE49-F238E27FC236}">
                <a16:creationId xmlns:a16="http://schemas.microsoft.com/office/drawing/2014/main" id="{28169ABF-8D7E-4065-B300-7CCEE667E29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8805724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E5326-2765-4957-96C3-F1F415AD690D}"/>
              </a:ext>
            </a:extLst>
          </p:cNvPr>
          <p:cNvSpPr>
            <a:spLocks noGrp="1"/>
          </p:cNvSpPr>
          <p:nvPr>
            <p:ph type="title"/>
          </p:nvPr>
        </p:nvSpPr>
        <p:spPr/>
        <p:txBody>
          <a:bodyPr/>
          <a:lstStyle/>
          <a:p>
            <a:r>
              <a:rPr lang="en-US"/>
              <a:t>Instagram Stories Table  | All profiles - 3 of 13</a:t>
            </a:r>
          </a:p>
        </p:txBody>
      </p:sp>
      <p:graphicFrame>
        <p:nvGraphicFramePr>
          <p:cNvPr id="5" name="Table Placeholder 4">
            <a:extLst>
              <a:ext uri="{FF2B5EF4-FFF2-40B4-BE49-F238E27FC236}">
                <a16:creationId xmlns:a16="http://schemas.microsoft.com/office/drawing/2014/main" id="{D3040A35-CC12-4DA3-AC9A-3BA69F975269}"/>
              </a:ext>
            </a:extLst>
          </p:cNvPr>
          <p:cNvGraphicFramePr>
            <a:graphicFrameLocks noGrp="1"/>
          </p:cNvGraphicFramePr>
          <p:nvPr>
            <p:ph type="tbl" sz="quarter" idx="13"/>
            <p:extLst>
              <p:ext uri="{D42A27DB-BD31-4B8C-83A1-F6EECF244321}">
                <p14:modId xmlns:p14="http://schemas.microsoft.com/office/powerpoint/2010/main" val="2603281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6066118"/>
                    </a:ext>
                  </a:extLst>
                </a:gridCol>
                <a:gridCol w="987552">
                  <a:extLst>
                    <a:ext uri="{9D8B030D-6E8A-4147-A177-3AD203B41FA5}">
                      <a16:colId xmlns:a16="http://schemas.microsoft.com/office/drawing/2014/main" val="2507786201"/>
                    </a:ext>
                  </a:extLst>
                </a:gridCol>
                <a:gridCol w="1399032">
                  <a:extLst>
                    <a:ext uri="{9D8B030D-6E8A-4147-A177-3AD203B41FA5}">
                      <a16:colId xmlns:a16="http://schemas.microsoft.com/office/drawing/2014/main" val="1028808911"/>
                    </a:ext>
                  </a:extLst>
                </a:gridCol>
                <a:gridCol w="493776">
                  <a:extLst>
                    <a:ext uri="{9D8B030D-6E8A-4147-A177-3AD203B41FA5}">
                      <a16:colId xmlns:a16="http://schemas.microsoft.com/office/drawing/2014/main" val="599190757"/>
                    </a:ext>
                  </a:extLst>
                </a:gridCol>
                <a:gridCol w="493776">
                  <a:extLst>
                    <a:ext uri="{9D8B030D-6E8A-4147-A177-3AD203B41FA5}">
                      <a16:colId xmlns:a16="http://schemas.microsoft.com/office/drawing/2014/main" val="3223592730"/>
                    </a:ext>
                  </a:extLst>
                </a:gridCol>
                <a:gridCol w="493776">
                  <a:extLst>
                    <a:ext uri="{9D8B030D-6E8A-4147-A177-3AD203B41FA5}">
                      <a16:colId xmlns:a16="http://schemas.microsoft.com/office/drawing/2014/main" val="1061690709"/>
                    </a:ext>
                  </a:extLst>
                </a:gridCol>
                <a:gridCol w="493776">
                  <a:extLst>
                    <a:ext uri="{9D8B030D-6E8A-4147-A177-3AD203B41FA5}">
                      <a16:colId xmlns:a16="http://schemas.microsoft.com/office/drawing/2014/main" val="572434269"/>
                    </a:ext>
                  </a:extLst>
                </a:gridCol>
                <a:gridCol w="493776">
                  <a:extLst>
                    <a:ext uri="{9D8B030D-6E8A-4147-A177-3AD203B41FA5}">
                      <a16:colId xmlns:a16="http://schemas.microsoft.com/office/drawing/2014/main" val="1038859050"/>
                    </a:ext>
                  </a:extLst>
                </a:gridCol>
                <a:gridCol w="493776">
                  <a:extLst>
                    <a:ext uri="{9D8B030D-6E8A-4147-A177-3AD203B41FA5}">
                      <a16:colId xmlns:a16="http://schemas.microsoft.com/office/drawing/2014/main" val="2500469409"/>
                    </a:ext>
                  </a:extLst>
                </a:gridCol>
                <a:gridCol w="493776">
                  <a:extLst>
                    <a:ext uri="{9D8B030D-6E8A-4147-A177-3AD203B41FA5}">
                      <a16:colId xmlns:a16="http://schemas.microsoft.com/office/drawing/2014/main" val="3832386298"/>
                    </a:ext>
                  </a:extLst>
                </a:gridCol>
                <a:gridCol w="493776">
                  <a:extLst>
                    <a:ext uri="{9D8B030D-6E8A-4147-A177-3AD203B41FA5}">
                      <a16:colId xmlns:a16="http://schemas.microsoft.com/office/drawing/2014/main" val="3083966586"/>
                    </a:ext>
                  </a:extLst>
                </a:gridCol>
                <a:gridCol w="493776">
                  <a:extLst>
                    <a:ext uri="{9D8B030D-6E8A-4147-A177-3AD203B41FA5}">
                      <a16:colId xmlns:a16="http://schemas.microsoft.com/office/drawing/2014/main" val="106190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8651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- 2023-02-17 17:14:22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https://quintly-image-storage.s3.amazonaws.com/56b59c5979cac21135ef6f51a1a8d097/a92fb7667bb3d6459bfc0be4c0668589.jpg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02/18/2023 17:07:39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0.5519 %</a:t>
                      </a:r>
                    </a:p>
                  </a:txBody>
                  <a:tcPr/>
                </a:tc>
                <a:extLst>
                  <a:ext uri="{0D108BD9-81ED-4DB2-BD59-A6C34878D82A}">
                    <a16:rowId xmlns:a16="http://schemas.microsoft.com/office/drawing/2014/main" val="232749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- 2023-02-07 16:20:12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https://quintly-image-storage.s3.amazonaws.com/56b59c5979cac21135ef6f51a1a8d097/81ee71161c1ce0848696bddb89b89f04.jpg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02/08/2023 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0.6198 %</a:t>
                      </a:r>
                    </a:p>
                  </a:txBody>
                  <a:tcPr/>
                </a:tc>
                <a:extLst>
                  <a:ext uri="{0D108BD9-81ED-4DB2-BD59-A6C34878D82A}">
                    <a16:rowId xmlns:a16="http://schemas.microsoft.com/office/drawing/2014/main" val="2577922097"/>
                  </a:ext>
                </a:extLst>
              </a:tr>
            </a:tbl>
          </a:graphicData>
        </a:graphic>
      </p:graphicFrame>
      <p:sp>
        <p:nvSpPr>
          <p:cNvPr id="4" name="Text Placeholder 3">
            <a:extLst>
              <a:ext uri="{FF2B5EF4-FFF2-40B4-BE49-F238E27FC236}">
                <a16:creationId xmlns:a16="http://schemas.microsoft.com/office/drawing/2014/main" id="{AB138A7E-6A16-41D9-9795-17722ADDB41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1075439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1BBC-1D17-45B6-B2C6-03CB6C755859}"/>
              </a:ext>
            </a:extLst>
          </p:cNvPr>
          <p:cNvSpPr>
            <a:spLocks noGrp="1"/>
          </p:cNvSpPr>
          <p:nvPr>
            <p:ph type="title"/>
          </p:nvPr>
        </p:nvSpPr>
        <p:spPr/>
        <p:txBody>
          <a:bodyPr/>
          <a:lstStyle/>
          <a:p>
            <a:r>
              <a:rPr lang="en-US"/>
              <a:t>Instagram Stories Table  | All profiles - 4 of 13</a:t>
            </a:r>
          </a:p>
        </p:txBody>
      </p:sp>
      <p:graphicFrame>
        <p:nvGraphicFramePr>
          <p:cNvPr id="5" name="Table Placeholder 4">
            <a:extLst>
              <a:ext uri="{FF2B5EF4-FFF2-40B4-BE49-F238E27FC236}">
                <a16:creationId xmlns:a16="http://schemas.microsoft.com/office/drawing/2014/main" id="{FAF69137-14CF-45A0-B2E2-57CCDE37267A}"/>
              </a:ext>
            </a:extLst>
          </p:cNvPr>
          <p:cNvGraphicFramePr>
            <a:graphicFrameLocks noGrp="1"/>
          </p:cNvGraphicFramePr>
          <p:nvPr>
            <p:ph type="tbl" sz="quarter" idx="13"/>
            <p:extLst>
              <p:ext uri="{D42A27DB-BD31-4B8C-83A1-F6EECF244321}">
                <p14:modId xmlns:p14="http://schemas.microsoft.com/office/powerpoint/2010/main" val="290618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7278462"/>
                    </a:ext>
                  </a:extLst>
                </a:gridCol>
                <a:gridCol w="987552">
                  <a:extLst>
                    <a:ext uri="{9D8B030D-6E8A-4147-A177-3AD203B41FA5}">
                      <a16:colId xmlns:a16="http://schemas.microsoft.com/office/drawing/2014/main" val="751463694"/>
                    </a:ext>
                  </a:extLst>
                </a:gridCol>
                <a:gridCol w="1399032">
                  <a:extLst>
                    <a:ext uri="{9D8B030D-6E8A-4147-A177-3AD203B41FA5}">
                      <a16:colId xmlns:a16="http://schemas.microsoft.com/office/drawing/2014/main" val="189659737"/>
                    </a:ext>
                  </a:extLst>
                </a:gridCol>
                <a:gridCol w="493776">
                  <a:extLst>
                    <a:ext uri="{9D8B030D-6E8A-4147-A177-3AD203B41FA5}">
                      <a16:colId xmlns:a16="http://schemas.microsoft.com/office/drawing/2014/main" val="1427072238"/>
                    </a:ext>
                  </a:extLst>
                </a:gridCol>
                <a:gridCol w="493776">
                  <a:extLst>
                    <a:ext uri="{9D8B030D-6E8A-4147-A177-3AD203B41FA5}">
                      <a16:colId xmlns:a16="http://schemas.microsoft.com/office/drawing/2014/main" val="4122739771"/>
                    </a:ext>
                  </a:extLst>
                </a:gridCol>
                <a:gridCol w="493776">
                  <a:extLst>
                    <a:ext uri="{9D8B030D-6E8A-4147-A177-3AD203B41FA5}">
                      <a16:colId xmlns:a16="http://schemas.microsoft.com/office/drawing/2014/main" val="2717614521"/>
                    </a:ext>
                  </a:extLst>
                </a:gridCol>
                <a:gridCol w="493776">
                  <a:extLst>
                    <a:ext uri="{9D8B030D-6E8A-4147-A177-3AD203B41FA5}">
                      <a16:colId xmlns:a16="http://schemas.microsoft.com/office/drawing/2014/main" val="839352329"/>
                    </a:ext>
                  </a:extLst>
                </a:gridCol>
                <a:gridCol w="493776">
                  <a:extLst>
                    <a:ext uri="{9D8B030D-6E8A-4147-A177-3AD203B41FA5}">
                      <a16:colId xmlns:a16="http://schemas.microsoft.com/office/drawing/2014/main" val="1037123391"/>
                    </a:ext>
                  </a:extLst>
                </a:gridCol>
                <a:gridCol w="493776">
                  <a:extLst>
                    <a:ext uri="{9D8B030D-6E8A-4147-A177-3AD203B41FA5}">
                      <a16:colId xmlns:a16="http://schemas.microsoft.com/office/drawing/2014/main" val="4017441592"/>
                    </a:ext>
                  </a:extLst>
                </a:gridCol>
                <a:gridCol w="493776">
                  <a:extLst>
                    <a:ext uri="{9D8B030D-6E8A-4147-A177-3AD203B41FA5}">
                      <a16:colId xmlns:a16="http://schemas.microsoft.com/office/drawing/2014/main" val="543230973"/>
                    </a:ext>
                  </a:extLst>
                </a:gridCol>
                <a:gridCol w="493776">
                  <a:extLst>
                    <a:ext uri="{9D8B030D-6E8A-4147-A177-3AD203B41FA5}">
                      <a16:colId xmlns:a16="http://schemas.microsoft.com/office/drawing/2014/main" val="3834627232"/>
                    </a:ext>
                  </a:extLst>
                </a:gridCol>
                <a:gridCol w="493776">
                  <a:extLst>
                    <a:ext uri="{9D8B030D-6E8A-4147-A177-3AD203B41FA5}">
                      <a16:colId xmlns:a16="http://schemas.microsoft.com/office/drawing/2014/main" val="90405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5641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- 2023-02-13 09:34:19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https://quintly-image-storage.s3.amazonaws.com/56b59c5979cac21135ef6f51a1a8d097/33ada3880c30ffef9613d2990dba7660.jpg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02/14/2023 09:07:47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0.5483 %</a:t>
                      </a:r>
                    </a:p>
                  </a:txBody>
                  <a:tcPr/>
                </a:tc>
                <a:extLst>
                  <a:ext uri="{0D108BD9-81ED-4DB2-BD59-A6C34878D82A}">
                    <a16:rowId xmlns:a16="http://schemas.microsoft.com/office/drawing/2014/main" val="116907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- 2022-12-14 10:16:17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https://quintly-image-storage.s3.amazonaws.com/56b59c5979cac21135ef6f51a1a8d097/054e219ae6b65835564c133113573f01.jpg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12/15/2022 10:07:56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0.6790 %</a:t>
                      </a:r>
                    </a:p>
                  </a:txBody>
                  <a:tcPr/>
                </a:tc>
                <a:extLst>
                  <a:ext uri="{0D108BD9-81ED-4DB2-BD59-A6C34878D82A}">
                    <a16:rowId xmlns:a16="http://schemas.microsoft.com/office/drawing/2014/main" val="1498903680"/>
                  </a:ext>
                </a:extLst>
              </a:tr>
            </a:tbl>
          </a:graphicData>
        </a:graphic>
      </p:graphicFrame>
      <p:sp>
        <p:nvSpPr>
          <p:cNvPr id="4" name="Text Placeholder 3">
            <a:extLst>
              <a:ext uri="{FF2B5EF4-FFF2-40B4-BE49-F238E27FC236}">
                <a16:creationId xmlns:a16="http://schemas.microsoft.com/office/drawing/2014/main" id="{E381449F-7CE7-498D-8F65-0CE147D08760}"/>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5901045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0A04A-4FC8-45F5-8856-A4625C168B0B}"/>
              </a:ext>
            </a:extLst>
          </p:cNvPr>
          <p:cNvSpPr>
            <a:spLocks noGrp="1"/>
          </p:cNvSpPr>
          <p:nvPr>
            <p:ph type="title"/>
          </p:nvPr>
        </p:nvSpPr>
        <p:spPr/>
        <p:txBody>
          <a:bodyPr/>
          <a:lstStyle/>
          <a:p>
            <a:r>
              <a:rPr lang="en-US"/>
              <a:t>Instagram Stories Table  | All profiles - 5 of 13</a:t>
            </a:r>
          </a:p>
        </p:txBody>
      </p:sp>
      <p:graphicFrame>
        <p:nvGraphicFramePr>
          <p:cNvPr id="5" name="Table Placeholder 4">
            <a:extLst>
              <a:ext uri="{FF2B5EF4-FFF2-40B4-BE49-F238E27FC236}">
                <a16:creationId xmlns:a16="http://schemas.microsoft.com/office/drawing/2014/main" id="{BA0C58C2-9BC5-4AA7-81DC-7A16B55CFC37}"/>
              </a:ext>
            </a:extLst>
          </p:cNvPr>
          <p:cNvGraphicFramePr>
            <a:graphicFrameLocks noGrp="1"/>
          </p:cNvGraphicFramePr>
          <p:nvPr>
            <p:ph type="tbl" sz="quarter" idx="13"/>
            <p:extLst>
              <p:ext uri="{D42A27DB-BD31-4B8C-83A1-F6EECF244321}">
                <p14:modId xmlns:p14="http://schemas.microsoft.com/office/powerpoint/2010/main" val="3492923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24595951"/>
                    </a:ext>
                  </a:extLst>
                </a:gridCol>
                <a:gridCol w="987552">
                  <a:extLst>
                    <a:ext uri="{9D8B030D-6E8A-4147-A177-3AD203B41FA5}">
                      <a16:colId xmlns:a16="http://schemas.microsoft.com/office/drawing/2014/main" val="1898486448"/>
                    </a:ext>
                  </a:extLst>
                </a:gridCol>
                <a:gridCol w="1399032">
                  <a:extLst>
                    <a:ext uri="{9D8B030D-6E8A-4147-A177-3AD203B41FA5}">
                      <a16:colId xmlns:a16="http://schemas.microsoft.com/office/drawing/2014/main" val="2879774323"/>
                    </a:ext>
                  </a:extLst>
                </a:gridCol>
                <a:gridCol w="493776">
                  <a:extLst>
                    <a:ext uri="{9D8B030D-6E8A-4147-A177-3AD203B41FA5}">
                      <a16:colId xmlns:a16="http://schemas.microsoft.com/office/drawing/2014/main" val="472699451"/>
                    </a:ext>
                  </a:extLst>
                </a:gridCol>
                <a:gridCol w="493776">
                  <a:extLst>
                    <a:ext uri="{9D8B030D-6E8A-4147-A177-3AD203B41FA5}">
                      <a16:colId xmlns:a16="http://schemas.microsoft.com/office/drawing/2014/main" val="1833063915"/>
                    </a:ext>
                  </a:extLst>
                </a:gridCol>
                <a:gridCol w="493776">
                  <a:extLst>
                    <a:ext uri="{9D8B030D-6E8A-4147-A177-3AD203B41FA5}">
                      <a16:colId xmlns:a16="http://schemas.microsoft.com/office/drawing/2014/main" val="96970645"/>
                    </a:ext>
                  </a:extLst>
                </a:gridCol>
                <a:gridCol w="493776">
                  <a:extLst>
                    <a:ext uri="{9D8B030D-6E8A-4147-A177-3AD203B41FA5}">
                      <a16:colId xmlns:a16="http://schemas.microsoft.com/office/drawing/2014/main" val="598051696"/>
                    </a:ext>
                  </a:extLst>
                </a:gridCol>
                <a:gridCol w="493776">
                  <a:extLst>
                    <a:ext uri="{9D8B030D-6E8A-4147-A177-3AD203B41FA5}">
                      <a16:colId xmlns:a16="http://schemas.microsoft.com/office/drawing/2014/main" val="3142548680"/>
                    </a:ext>
                  </a:extLst>
                </a:gridCol>
                <a:gridCol w="493776">
                  <a:extLst>
                    <a:ext uri="{9D8B030D-6E8A-4147-A177-3AD203B41FA5}">
                      <a16:colId xmlns:a16="http://schemas.microsoft.com/office/drawing/2014/main" val="1643365322"/>
                    </a:ext>
                  </a:extLst>
                </a:gridCol>
                <a:gridCol w="493776">
                  <a:extLst>
                    <a:ext uri="{9D8B030D-6E8A-4147-A177-3AD203B41FA5}">
                      <a16:colId xmlns:a16="http://schemas.microsoft.com/office/drawing/2014/main" val="1178960461"/>
                    </a:ext>
                  </a:extLst>
                </a:gridCol>
                <a:gridCol w="493776">
                  <a:extLst>
                    <a:ext uri="{9D8B030D-6E8A-4147-A177-3AD203B41FA5}">
                      <a16:colId xmlns:a16="http://schemas.microsoft.com/office/drawing/2014/main" val="602719306"/>
                    </a:ext>
                  </a:extLst>
                </a:gridCol>
                <a:gridCol w="493776">
                  <a:extLst>
                    <a:ext uri="{9D8B030D-6E8A-4147-A177-3AD203B41FA5}">
                      <a16:colId xmlns:a16="http://schemas.microsoft.com/office/drawing/2014/main" val="4212043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5358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- 2022-12-16 09:23:10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https://quintly-image-storage.s3.amazonaws.com/56b59c5979cac21135ef6f51a1a8d097/d70c070a8f62d46d00049598622ce9ed.jpg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12/17/2022 09:07:43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0.6818 %</a:t>
                      </a:r>
                    </a:p>
                  </a:txBody>
                  <a:tcPr/>
                </a:tc>
                <a:extLst>
                  <a:ext uri="{0D108BD9-81ED-4DB2-BD59-A6C34878D82A}">
                    <a16:rowId xmlns:a16="http://schemas.microsoft.com/office/drawing/2014/main" val="354261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- 2023-03-03 09:07:25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https://quintly-image-storage.s3.amazonaws.com/56b59c5979cac21135ef6f51a1a8d097/6779c27180ea7000ca3baef50f468be2.jpg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03/04/2023 08:37:20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0.7457 %</a:t>
                      </a:r>
                    </a:p>
                  </a:txBody>
                  <a:tcPr/>
                </a:tc>
                <a:extLst>
                  <a:ext uri="{0D108BD9-81ED-4DB2-BD59-A6C34878D82A}">
                    <a16:rowId xmlns:a16="http://schemas.microsoft.com/office/drawing/2014/main" val="3993232620"/>
                  </a:ext>
                </a:extLst>
              </a:tr>
            </a:tbl>
          </a:graphicData>
        </a:graphic>
      </p:graphicFrame>
      <p:sp>
        <p:nvSpPr>
          <p:cNvPr id="4" name="Text Placeholder 3">
            <a:extLst>
              <a:ext uri="{FF2B5EF4-FFF2-40B4-BE49-F238E27FC236}">
                <a16:creationId xmlns:a16="http://schemas.microsoft.com/office/drawing/2014/main" id="{CF955FB6-E1C0-4BCF-8D40-201552D10E1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0863423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7EC6-9E82-4218-A448-BB8FC336542A}"/>
              </a:ext>
            </a:extLst>
          </p:cNvPr>
          <p:cNvSpPr>
            <a:spLocks noGrp="1"/>
          </p:cNvSpPr>
          <p:nvPr>
            <p:ph type="title"/>
          </p:nvPr>
        </p:nvSpPr>
        <p:spPr/>
        <p:txBody>
          <a:bodyPr/>
          <a:lstStyle/>
          <a:p>
            <a:r>
              <a:rPr lang="en-US"/>
              <a:t>Instagram Stories Table  | All profiles - 6 of 13</a:t>
            </a:r>
          </a:p>
        </p:txBody>
      </p:sp>
      <p:graphicFrame>
        <p:nvGraphicFramePr>
          <p:cNvPr id="5" name="Table Placeholder 4">
            <a:extLst>
              <a:ext uri="{FF2B5EF4-FFF2-40B4-BE49-F238E27FC236}">
                <a16:creationId xmlns:a16="http://schemas.microsoft.com/office/drawing/2014/main" id="{1EB715C7-A4C6-4BC4-9EBE-B85F43642370}"/>
              </a:ext>
            </a:extLst>
          </p:cNvPr>
          <p:cNvGraphicFramePr>
            <a:graphicFrameLocks noGrp="1"/>
          </p:cNvGraphicFramePr>
          <p:nvPr>
            <p:ph type="tbl" sz="quarter" idx="13"/>
            <p:extLst>
              <p:ext uri="{D42A27DB-BD31-4B8C-83A1-F6EECF244321}">
                <p14:modId xmlns:p14="http://schemas.microsoft.com/office/powerpoint/2010/main" val="1170298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01126524"/>
                    </a:ext>
                  </a:extLst>
                </a:gridCol>
                <a:gridCol w="987552">
                  <a:extLst>
                    <a:ext uri="{9D8B030D-6E8A-4147-A177-3AD203B41FA5}">
                      <a16:colId xmlns:a16="http://schemas.microsoft.com/office/drawing/2014/main" val="947793018"/>
                    </a:ext>
                  </a:extLst>
                </a:gridCol>
                <a:gridCol w="1399032">
                  <a:extLst>
                    <a:ext uri="{9D8B030D-6E8A-4147-A177-3AD203B41FA5}">
                      <a16:colId xmlns:a16="http://schemas.microsoft.com/office/drawing/2014/main" val="3466984597"/>
                    </a:ext>
                  </a:extLst>
                </a:gridCol>
                <a:gridCol w="493776">
                  <a:extLst>
                    <a:ext uri="{9D8B030D-6E8A-4147-A177-3AD203B41FA5}">
                      <a16:colId xmlns:a16="http://schemas.microsoft.com/office/drawing/2014/main" val="1132068285"/>
                    </a:ext>
                  </a:extLst>
                </a:gridCol>
                <a:gridCol w="493776">
                  <a:extLst>
                    <a:ext uri="{9D8B030D-6E8A-4147-A177-3AD203B41FA5}">
                      <a16:colId xmlns:a16="http://schemas.microsoft.com/office/drawing/2014/main" val="1092842166"/>
                    </a:ext>
                  </a:extLst>
                </a:gridCol>
                <a:gridCol w="493776">
                  <a:extLst>
                    <a:ext uri="{9D8B030D-6E8A-4147-A177-3AD203B41FA5}">
                      <a16:colId xmlns:a16="http://schemas.microsoft.com/office/drawing/2014/main" val="488047703"/>
                    </a:ext>
                  </a:extLst>
                </a:gridCol>
                <a:gridCol w="493776">
                  <a:extLst>
                    <a:ext uri="{9D8B030D-6E8A-4147-A177-3AD203B41FA5}">
                      <a16:colId xmlns:a16="http://schemas.microsoft.com/office/drawing/2014/main" val="1091161666"/>
                    </a:ext>
                  </a:extLst>
                </a:gridCol>
                <a:gridCol w="493776">
                  <a:extLst>
                    <a:ext uri="{9D8B030D-6E8A-4147-A177-3AD203B41FA5}">
                      <a16:colId xmlns:a16="http://schemas.microsoft.com/office/drawing/2014/main" val="3910917420"/>
                    </a:ext>
                  </a:extLst>
                </a:gridCol>
                <a:gridCol w="493776">
                  <a:extLst>
                    <a:ext uri="{9D8B030D-6E8A-4147-A177-3AD203B41FA5}">
                      <a16:colId xmlns:a16="http://schemas.microsoft.com/office/drawing/2014/main" val="2450492119"/>
                    </a:ext>
                  </a:extLst>
                </a:gridCol>
                <a:gridCol w="493776">
                  <a:extLst>
                    <a:ext uri="{9D8B030D-6E8A-4147-A177-3AD203B41FA5}">
                      <a16:colId xmlns:a16="http://schemas.microsoft.com/office/drawing/2014/main" val="82341261"/>
                    </a:ext>
                  </a:extLst>
                </a:gridCol>
                <a:gridCol w="493776">
                  <a:extLst>
                    <a:ext uri="{9D8B030D-6E8A-4147-A177-3AD203B41FA5}">
                      <a16:colId xmlns:a16="http://schemas.microsoft.com/office/drawing/2014/main" val="2874381613"/>
                    </a:ext>
                  </a:extLst>
                </a:gridCol>
                <a:gridCol w="493776">
                  <a:extLst>
                    <a:ext uri="{9D8B030D-6E8A-4147-A177-3AD203B41FA5}">
                      <a16:colId xmlns:a16="http://schemas.microsoft.com/office/drawing/2014/main" val="3253505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227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- 2023-02-14 12:35:02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https://quintly-image-storage.s3.amazonaws.com/56b59c5979cac21135ef6f51a1a8d097/3c76a4a36204aa40ec5028e9a8e7f6a1.jpg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02/15/2023 12:07:45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0.5766 %</a:t>
                      </a:r>
                    </a:p>
                  </a:txBody>
                  <a:tcPr/>
                </a:tc>
                <a:extLst>
                  <a:ext uri="{0D108BD9-81ED-4DB2-BD59-A6C34878D82A}">
                    <a16:rowId xmlns:a16="http://schemas.microsoft.com/office/drawing/2014/main" val="100869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- 2023-01-30 17:44:13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https://quintly-image-storage.s3.amazonaws.com/56b59c5979cac21135ef6f51a1a8d097/edf10003da5c19253ec5d16d2a6437d7.jpg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Sustainability,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01/31/2023 17:37:13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0.8539 %</a:t>
                      </a:r>
                    </a:p>
                  </a:txBody>
                  <a:tcPr/>
                </a:tc>
                <a:extLst>
                  <a:ext uri="{0D108BD9-81ED-4DB2-BD59-A6C34878D82A}">
                    <a16:rowId xmlns:a16="http://schemas.microsoft.com/office/drawing/2014/main" val="2664187707"/>
                  </a:ext>
                </a:extLst>
              </a:tr>
            </a:tbl>
          </a:graphicData>
        </a:graphic>
      </p:graphicFrame>
      <p:sp>
        <p:nvSpPr>
          <p:cNvPr id="4" name="Text Placeholder 3">
            <a:extLst>
              <a:ext uri="{FF2B5EF4-FFF2-40B4-BE49-F238E27FC236}">
                <a16:creationId xmlns:a16="http://schemas.microsoft.com/office/drawing/2014/main" id="{BF0838B9-80C7-40D7-BD8F-E1ACFC90FB0C}"/>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9728531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BCEB-B840-4645-A1E8-019EAAB40195}"/>
              </a:ext>
            </a:extLst>
          </p:cNvPr>
          <p:cNvSpPr>
            <a:spLocks noGrp="1"/>
          </p:cNvSpPr>
          <p:nvPr>
            <p:ph type="title"/>
          </p:nvPr>
        </p:nvSpPr>
        <p:spPr/>
        <p:txBody>
          <a:bodyPr/>
          <a:lstStyle/>
          <a:p>
            <a:r>
              <a:rPr lang="en-US"/>
              <a:t>Instagram Stories Table  | All profiles - 7 of 13</a:t>
            </a:r>
          </a:p>
        </p:txBody>
      </p:sp>
      <p:graphicFrame>
        <p:nvGraphicFramePr>
          <p:cNvPr id="5" name="Table Placeholder 4">
            <a:extLst>
              <a:ext uri="{FF2B5EF4-FFF2-40B4-BE49-F238E27FC236}">
                <a16:creationId xmlns:a16="http://schemas.microsoft.com/office/drawing/2014/main" id="{65F07527-4C89-4DAE-80A7-E43F96D03A67}"/>
              </a:ext>
            </a:extLst>
          </p:cNvPr>
          <p:cNvGraphicFramePr>
            <a:graphicFrameLocks noGrp="1"/>
          </p:cNvGraphicFramePr>
          <p:nvPr>
            <p:ph type="tbl" sz="quarter" idx="13"/>
            <p:extLst>
              <p:ext uri="{D42A27DB-BD31-4B8C-83A1-F6EECF244321}">
                <p14:modId xmlns:p14="http://schemas.microsoft.com/office/powerpoint/2010/main" val="144098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27615480"/>
                    </a:ext>
                  </a:extLst>
                </a:gridCol>
                <a:gridCol w="987552">
                  <a:extLst>
                    <a:ext uri="{9D8B030D-6E8A-4147-A177-3AD203B41FA5}">
                      <a16:colId xmlns:a16="http://schemas.microsoft.com/office/drawing/2014/main" val="2617959708"/>
                    </a:ext>
                  </a:extLst>
                </a:gridCol>
                <a:gridCol w="1399032">
                  <a:extLst>
                    <a:ext uri="{9D8B030D-6E8A-4147-A177-3AD203B41FA5}">
                      <a16:colId xmlns:a16="http://schemas.microsoft.com/office/drawing/2014/main" val="2479855301"/>
                    </a:ext>
                  </a:extLst>
                </a:gridCol>
                <a:gridCol w="493776">
                  <a:extLst>
                    <a:ext uri="{9D8B030D-6E8A-4147-A177-3AD203B41FA5}">
                      <a16:colId xmlns:a16="http://schemas.microsoft.com/office/drawing/2014/main" val="125767742"/>
                    </a:ext>
                  </a:extLst>
                </a:gridCol>
                <a:gridCol w="493776">
                  <a:extLst>
                    <a:ext uri="{9D8B030D-6E8A-4147-A177-3AD203B41FA5}">
                      <a16:colId xmlns:a16="http://schemas.microsoft.com/office/drawing/2014/main" val="3161209395"/>
                    </a:ext>
                  </a:extLst>
                </a:gridCol>
                <a:gridCol w="493776">
                  <a:extLst>
                    <a:ext uri="{9D8B030D-6E8A-4147-A177-3AD203B41FA5}">
                      <a16:colId xmlns:a16="http://schemas.microsoft.com/office/drawing/2014/main" val="2581917818"/>
                    </a:ext>
                  </a:extLst>
                </a:gridCol>
                <a:gridCol w="493776">
                  <a:extLst>
                    <a:ext uri="{9D8B030D-6E8A-4147-A177-3AD203B41FA5}">
                      <a16:colId xmlns:a16="http://schemas.microsoft.com/office/drawing/2014/main" val="3677985668"/>
                    </a:ext>
                  </a:extLst>
                </a:gridCol>
                <a:gridCol w="493776">
                  <a:extLst>
                    <a:ext uri="{9D8B030D-6E8A-4147-A177-3AD203B41FA5}">
                      <a16:colId xmlns:a16="http://schemas.microsoft.com/office/drawing/2014/main" val="1724583647"/>
                    </a:ext>
                  </a:extLst>
                </a:gridCol>
                <a:gridCol w="493776">
                  <a:extLst>
                    <a:ext uri="{9D8B030D-6E8A-4147-A177-3AD203B41FA5}">
                      <a16:colId xmlns:a16="http://schemas.microsoft.com/office/drawing/2014/main" val="682432478"/>
                    </a:ext>
                  </a:extLst>
                </a:gridCol>
                <a:gridCol w="493776">
                  <a:extLst>
                    <a:ext uri="{9D8B030D-6E8A-4147-A177-3AD203B41FA5}">
                      <a16:colId xmlns:a16="http://schemas.microsoft.com/office/drawing/2014/main" val="2694116213"/>
                    </a:ext>
                  </a:extLst>
                </a:gridCol>
                <a:gridCol w="493776">
                  <a:extLst>
                    <a:ext uri="{9D8B030D-6E8A-4147-A177-3AD203B41FA5}">
                      <a16:colId xmlns:a16="http://schemas.microsoft.com/office/drawing/2014/main" val="2852770920"/>
                    </a:ext>
                  </a:extLst>
                </a:gridCol>
                <a:gridCol w="493776">
                  <a:extLst>
                    <a:ext uri="{9D8B030D-6E8A-4147-A177-3AD203B41FA5}">
                      <a16:colId xmlns:a16="http://schemas.microsoft.com/office/drawing/2014/main" val="22746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8299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- 2023-02-02 14:47:25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https://quintly-image-storage.s3.amazonaws.com/56b59c5979cac21135ef6f51a1a8d097/4855dba4be18f169eddeba0e8b336d94.jpg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02/03/2023 14:37:20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0.5974 %</a:t>
                      </a:r>
                    </a:p>
                  </a:txBody>
                  <a:tcPr/>
                </a:tc>
                <a:extLst>
                  <a:ext uri="{0D108BD9-81ED-4DB2-BD59-A6C34878D82A}">
                    <a16:rowId xmlns:a16="http://schemas.microsoft.com/office/drawing/2014/main" val="67618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- 2023-03-02 19:30:52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https://quintly-image-storage.s3.amazonaws.com/56b59c5979cac21135ef6f51a1a8d097/cafa560a69800c324398df3275fa7d5e.jpg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03/03/2023 19:09:20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0.8786 %</a:t>
                      </a:r>
                    </a:p>
                  </a:txBody>
                  <a:tcPr/>
                </a:tc>
                <a:extLst>
                  <a:ext uri="{0D108BD9-81ED-4DB2-BD59-A6C34878D82A}">
                    <a16:rowId xmlns:a16="http://schemas.microsoft.com/office/drawing/2014/main" val="3169386925"/>
                  </a:ext>
                </a:extLst>
              </a:tr>
            </a:tbl>
          </a:graphicData>
        </a:graphic>
      </p:graphicFrame>
      <p:sp>
        <p:nvSpPr>
          <p:cNvPr id="4" name="Text Placeholder 3">
            <a:extLst>
              <a:ext uri="{FF2B5EF4-FFF2-40B4-BE49-F238E27FC236}">
                <a16:creationId xmlns:a16="http://schemas.microsoft.com/office/drawing/2014/main" id="{C5F275C1-A631-4CB3-9A8B-B8D239C1682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5252282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F28A-ADFD-48F0-A1E2-6D108EEC43AD}"/>
              </a:ext>
            </a:extLst>
          </p:cNvPr>
          <p:cNvSpPr>
            <a:spLocks noGrp="1"/>
          </p:cNvSpPr>
          <p:nvPr>
            <p:ph type="title"/>
          </p:nvPr>
        </p:nvSpPr>
        <p:spPr/>
        <p:txBody>
          <a:bodyPr/>
          <a:lstStyle/>
          <a:p>
            <a:r>
              <a:rPr lang="en-US"/>
              <a:t>Instagram Stories Table  | All profiles - 8 of 13</a:t>
            </a:r>
          </a:p>
        </p:txBody>
      </p:sp>
      <p:graphicFrame>
        <p:nvGraphicFramePr>
          <p:cNvPr id="5" name="Table Placeholder 4">
            <a:extLst>
              <a:ext uri="{FF2B5EF4-FFF2-40B4-BE49-F238E27FC236}">
                <a16:creationId xmlns:a16="http://schemas.microsoft.com/office/drawing/2014/main" id="{D788991C-6C2B-4FAF-869A-5D8176A7A6AD}"/>
              </a:ext>
            </a:extLst>
          </p:cNvPr>
          <p:cNvGraphicFramePr>
            <a:graphicFrameLocks noGrp="1"/>
          </p:cNvGraphicFramePr>
          <p:nvPr>
            <p:ph type="tbl" sz="quarter" idx="13"/>
            <p:extLst>
              <p:ext uri="{D42A27DB-BD31-4B8C-83A1-F6EECF244321}">
                <p14:modId xmlns:p14="http://schemas.microsoft.com/office/powerpoint/2010/main" val="752761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58358538"/>
                    </a:ext>
                  </a:extLst>
                </a:gridCol>
                <a:gridCol w="987552">
                  <a:extLst>
                    <a:ext uri="{9D8B030D-6E8A-4147-A177-3AD203B41FA5}">
                      <a16:colId xmlns:a16="http://schemas.microsoft.com/office/drawing/2014/main" val="1848531429"/>
                    </a:ext>
                  </a:extLst>
                </a:gridCol>
                <a:gridCol w="1399032">
                  <a:extLst>
                    <a:ext uri="{9D8B030D-6E8A-4147-A177-3AD203B41FA5}">
                      <a16:colId xmlns:a16="http://schemas.microsoft.com/office/drawing/2014/main" val="1329600871"/>
                    </a:ext>
                  </a:extLst>
                </a:gridCol>
                <a:gridCol w="493776">
                  <a:extLst>
                    <a:ext uri="{9D8B030D-6E8A-4147-A177-3AD203B41FA5}">
                      <a16:colId xmlns:a16="http://schemas.microsoft.com/office/drawing/2014/main" val="3312077291"/>
                    </a:ext>
                  </a:extLst>
                </a:gridCol>
                <a:gridCol w="493776">
                  <a:extLst>
                    <a:ext uri="{9D8B030D-6E8A-4147-A177-3AD203B41FA5}">
                      <a16:colId xmlns:a16="http://schemas.microsoft.com/office/drawing/2014/main" val="2789284139"/>
                    </a:ext>
                  </a:extLst>
                </a:gridCol>
                <a:gridCol w="493776">
                  <a:extLst>
                    <a:ext uri="{9D8B030D-6E8A-4147-A177-3AD203B41FA5}">
                      <a16:colId xmlns:a16="http://schemas.microsoft.com/office/drawing/2014/main" val="1300432764"/>
                    </a:ext>
                  </a:extLst>
                </a:gridCol>
                <a:gridCol w="493776">
                  <a:extLst>
                    <a:ext uri="{9D8B030D-6E8A-4147-A177-3AD203B41FA5}">
                      <a16:colId xmlns:a16="http://schemas.microsoft.com/office/drawing/2014/main" val="1570763957"/>
                    </a:ext>
                  </a:extLst>
                </a:gridCol>
                <a:gridCol w="493776">
                  <a:extLst>
                    <a:ext uri="{9D8B030D-6E8A-4147-A177-3AD203B41FA5}">
                      <a16:colId xmlns:a16="http://schemas.microsoft.com/office/drawing/2014/main" val="1516712814"/>
                    </a:ext>
                  </a:extLst>
                </a:gridCol>
                <a:gridCol w="493776">
                  <a:extLst>
                    <a:ext uri="{9D8B030D-6E8A-4147-A177-3AD203B41FA5}">
                      <a16:colId xmlns:a16="http://schemas.microsoft.com/office/drawing/2014/main" val="3022676160"/>
                    </a:ext>
                  </a:extLst>
                </a:gridCol>
                <a:gridCol w="493776">
                  <a:extLst>
                    <a:ext uri="{9D8B030D-6E8A-4147-A177-3AD203B41FA5}">
                      <a16:colId xmlns:a16="http://schemas.microsoft.com/office/drawing/2014/main" val="3981421291"/>
                    </a:ext>
                  </a:extLst>
                </a:gridCol>
                <a:gridCol w="493776">
                  <a:extLst>
                    <a:ext uri="{9D8B030D-6E8A-4147-A177-3AD203B41FA5}">
                      <a16:colId xmlns:a16="http://schemas.microsoft.com/office/drawing/2014/main" val="979570897"/>
                    </a:ext>
                  </a:extLst>
                </a:gridCol>
                <a:gridCol w="493776">
                  <a:extLst>
                    <a:ext uri="{9D8B030D-6E8A-4147-A177-3AD203B41FA5}">
                      <a16:colId xmlns:a16="http://schemas.microsoft.com/office/drawing/2014/main" val="3710622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4518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- 2023-02-08 17:32:24</a:t>
                      </a:r>
                      <a:r>
                        <a:rPr kumimoji="0" lang="en-US" sz="1000" b="0" i="0" u="none" strike="noStrike" kern="1200" cap="none" spc="0" normalizeH="0" baseline="0" noProof="0">
                          <a:ln>
                            <a:noFill/>
                          </a:ln>
                          <a:solidFill>
                            <a:prstClr val="black"/>
                          </a:solidFill>
                          <a:effectLst/>
                          <a:uLnTx/>
                          <a:uFillTx/>
                          <a:latin typeface="Calibri"/>
                          <a:ea typeface="+mn-ea"/>
                          <a:cs typeface="+mn-cs"/>
                        </a:rPr>
                        <a:t>
 Want to know more? Visit 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https://quintly-image-storage.s3.amazonaws.com/56b59c5979cac21135ef6f51a1a8d097/e82fe5f31a4d3f337f8fc89c855ce966.jpg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02/09/2023 17:07:55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0.8706 %</a:t>
                      </a:r>
                    </a:p>
                  </a:txBody>
                  <a:tcPr/>
                </a:tc>
                <a:extLst>
                  <a:ext uri="{0D108BD9-81ED-4DB2-BD59-A6C34878D82A}">
                    <a16:rowId xmlns:a16="http://schemas.microsoft.com/office/drawing/2014/main" val="221468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grohe_global - 2023-03-07 08:08:25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https://quintly-image-storage.s3.amazonaws.com/56b59c5979cac21135ef6f51a1a8d097/311ab90e1cf41ad7e67c69f0cc066063.jpg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03/08/2023 08:07:42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0.6969 %</a:t>
                      </a:r>
                    </a:p>
                  </a:txBody>
                  <a:tcPr/>
                </a:tc>
                <a:extLst>
                  <a:ext uri="{0D108BD9-81ED-4DB2-BD59-A6C34878D82A}">
                    <a16:rowId xmlns:a16="http://schemas.microsoft.com/office/drawing/2014/main" val="3331463426"/>
                  </a:ext>
                </a:extLst>
              </a:tr>
            </a:tbl>
          </a:graphicData>
        </a:graphic>
      </p:graphicFrame>
      <p:sp>
        <p:nvSpPr>
          <p:cNvPr id="4" name="Text Placeholder 3">
            <a:extLst>
              <a:ext uri="{FF2B5EF4-FFF2-40B4-BE49-F238E27FC236}">
                <a16:creationId xmlns:a16="http://schemas.microsoft.com/office/drawing/2014/main" id="{CA03FDFE-B5B9-401A-90D0-6E4904F4C07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1660762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5298-1F88-4201-94A7-494D7A512E41}"/>
              </a:ext>
            </a:extLst>
          </p:cNvPr>
          <p:cNvSpPr>
            <a:spLocks noGrp="1"/>
          </p:cNvSpPr>
          <p:nvPr>
            <p:ph type="title"/>
          </p:nvPr>
        </p:nvSpPr>
        <p:spPr/>
        <p:txBody>
          <a:bodyPr/>
          <a:lstStyle/>
          <a:p>
            <a:r>
              <a:rPr lang="en-US"/>
              <a:t>Instagram Stories Table  | All profiles - 9 of 13</a:t>
            </a:r>
          </a:p>
        </p:txBody>
      </p:sp>
      <p:graphicFrame>
        <p:nvGraphicFramePr>
          <p:cNvPr id="5" name="Table Placeholder 4">
            <a:extLst>
              <a:ext uri="{FF2B5EF4-FFF2-40B4-BE49-F238E27FC236}">
                <a16:creationId xmlns:a16="http://schemas.microsoft.com/office/drawing/2014/main" id="{A96B98B3-F695-48AE-AF48-1B9A966CD24B}"/>
              </a:ext>
            </a:extLst>
          </p:cNvPr>
          <p:cNvGraphicFramePr>
            <a:graphicFrameLocks noGrp="1"/>
          </p:cNvGraphicFramePr>
          <p:nvPr>
            <p:ph type="tbl" sz="quarter" idx="13"/>
            <p:extLst>
              <p:ext uri="{D42A27DB-BD31-4B8C-83A1-F6EECF244321}">
                <p14:modId xmlns:p14="http://schemas.microsoft.com/office/powerpoint/2010/main" val="293375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68931431"/>
                    </a:ext>
                  </a:extLst>
                </a:gridCol>
                <a:gridCol w="987552">
                  <a:extLst>
                    <a:ext uri="{9D8B030D-6E8A-4147-A177-3AD203B41FA5}">
                      <a16:colId xmlns:a16="http://schemas.microsoft.com/office/drawing/2014/main" val="499970219"/>
                    </a:ext>
                  </a:extLst>
                </a:gridCol>
                <a:gridCol w="1399032">
                  <a:extLst>
                    <a:ext uri="{9D8B030D-6E8A-4147-A177-3AD203B41FA5}">
                      <a16:colId xmlns:a16="http://schemas.microsoft.com/office/drawing/2014/main" val="2594067703"/>
                    </a:ext>
                  </a:extLst>
                </a:gridCol>
                <a:gridCol w="493776">
                  <a:extLst>
                    <a:ext uri="{9D8B030D-6E8A-4147-A177-3AD203B41FA5}">
                      <a16:colId xmlns:a16="http://schemas.microsoft.com/office/drawing/2014/main" val="542100512"/>
                    </a:ext>
                  </a:extLst>
                </a:gridCol>
                <a:gridCol w="493776">
                  <a:extLst>
                    <a:ext uri="{9D8B030D-6E8A-4147-A177-3AD203B41FA5}">
                      <a16:colId xmlns:a16="http://schemas.microsoft.com/office/drawing/2014/main" val="1878032470"/>
                    </a:ext>
                  </a:extLst>
                </a:gridCol>
                <a:gridCol w="493776">
                  <a:extLst>
                    <a:ext uri="{9D8B030D-6E8A-4147-A177-3AD203B41FA5}">
                      <a16:colId xmlns:a16="http://schemas.microsoft.com/office/drawing/2014/main" val="2423440983"/>
                    </a:ext>
                  </a:extLst>
                </a:gridCol>
                <a:gridCol w="493776">
                  <a:extLst>
                    <a:ext uri="{9D8B030D-6E8A-4147-A177-3AD203B41FA5}">
                      <a16:colId xmlns:a16="http://schemas.microsoft.com/office/drawing/2014/main" val="1649875913"/>
                    </a:ext>
                  </a:extLst>
                </a:gridCol>
                <a:gridCol w="493776">
                  <a:extLst>
                    <a:ext uri="{9D8B030D-6E8A-4147-A177-3AD203B41FA5}">
                      <a16:colId xmlns:a16="http://schemas.microsoft.com/office/drawing/2014/main" val="2348471696"/>
                    </a:ext>
                  </a:extLst>
                </a:gridCol>
                <a:gridCol w="493776">
                  <a:extLst>
                    <a:ext uri="{9D8B030D-6E8A-4147-A177-3AD203B41FA5}">
                      <a16:colId xmlns:a16="http://schemas.microsoft.com/office/drawing/2014/main" val="3696002375"/>
                    </a:ext>
                  </a:extLst>
                </a:gridCol>
                <a:gridCol w="493776">
                  <a:extLst>
                    <a:ext uri="{9D8B030D-6E8A-4147-A177-3AD203B41FA5}">
                      <a16:colId xmlns:a16="http://schemas.microsoft.com/office/drawing/2014/main" val="2963776790"/>
                    </a:ext>
                  </a:extLst>
                </a:gridCol>
                <a:gridCol w="493776">
                  <a:extLst>
                    <a:ext uri="{9D8B030D-6E8A-4147-A177-3AD203B41FA5}">
                      <a16:colId xmlns:a16="http://schemas.microsoft.com/office/drawing/2014/main" val="4254178698"/>
                    </a:ext>
                  </a:extLst>
                </a:gridCol>
                <a:gridCol w="493776">
                  <a:extLst>
                    <a:ext uri="{9D8B030D-6E8A-4147-A177-3AD203B41FA5}">
                      <a16:colId xmlns:a16="http://schemas.microsoft.com/office/drawing/2014/main" val="137698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0579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groheukraine - 2023-02-13 09:34:25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https://quintly-image-storage.s3.amazonaws.com/de93d78e770338b8509a2342698e2e87/b7cbc71e610b7d6262c855a14e62b9c0.jpg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02/14/2023 09:07:48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0.6534 %</a:t>
                      </a:r>
                    </a:p>
                  </a:txBody>
                  <a:tcPr/>
                </a:tc>
                <a:extLst>
                  <a:ext uri="{0D108BD9-81ED-4DB2-BD59-A6C34878D82A}">
                    <a16:rowId xmlns:a16="http://schemas.microsoft.com/office/drawing/2014/main" val="22026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- 2022-11-29 17:33:00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https://quintly-image-storage.s3.amazonaws.com/5b2aa51a2e0132692203bbaeda7c51ed/7ad0ae5a44d68196edc93ced175acd04.jpg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11/30/2022 17:08:01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0.7700 %</a:t>
                      </a:r>
                    </a:p>
                  </a:txBody>
                  <a:tcPr/>
                </a:tc>
                <a:extLst>
                  <a:ext uri="{0D108BD9-81ED-4DB2-BD59-A6C34878D82A}">
                    <a16:rowId xmlns:a16="http://schemas.microsoft.com/office/drawing/2014/main" val="2809886712"/>
                  </a:ext>
                </a:extLst>
              </a:tr>
            </a:tbl>
          </a:graphicData>
        </a:graphic>
      </p:graphicFrame>
      <p:sp>
        <p:nvSpPr>
          <p:cNvPr id="4" name="Text Placeholder 3">
            <a:extLst>
              <a:ext uri="{FF2B5EF4-FFF2-40B4-BE49-F238E27FC236}">
                <a16:creationId xmlns:a16="http://schemas.microsoft.com/office/drawing/2014/main" id="{C4408916-BD20-49BC-91F9-7E8DC4D70DF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3141000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139BF-5742-49BC-96C2-C9458EFD9212}"/>
              </a:ext>
            </a:extLst>
          </p:cNvPr>
          <p:cNvSpPr>
            <a:spLocks noGrp="1"/>
          </p:cNvSpPr>
          <p:nvPr>
            <p:ph type="title"/>
          </p:nvPr>
        </p:nvSpPr>
        <p:spPr/>
        <p:txBody>
          <a:bodyPr/>
          <a:lstStyle/>
          <a:p>
            <a:r>
              <a:rPr lang="en-US"/>
              <a:t>Instagram Stories Table  | All profiles - 10 of 13</a:t>
            </a:r>
          </a:p>
        </p:txBody>
      </p:sp>
      <p:graphicFrame>
        <p:nvGraphicFramePr>
          <p:cNvPr id="5" name="Table Placeholder 4">
            <a:extLst>
              <a:ext uri="{FF2B5EF4-FFF2-40B4-BE49-F238E27FC236}">
                <a16:creationId xmlns:a16="http://schemas.microsoft.com/office/drawing/2014/main" id="{4D23814E-FC8A-4EB1-8BE9-A701B401725C}"/>
              </a:ext>
            </a:extLst>
          </p:cNvPr>
          <p:cNvGraphicFramePr>
            <a:graphicFrameLocks noGrp="1"/>
          </p:cNvGraphicFramePr>
          <p:nvPr>
            <p:ph type="tbl" sz="quarter" idx="13"/>
            <p:extLst>
              <p:ext uri="{D42A27DB-BD31-4B8C-83A1-F6EECF244321}">
                <p14:modId xmlns:p14="http://schemas.microsoft.com/office/powerpoint/2010/main" val="296175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91242741"/>
                    </a:ext>
                  </a:extLst>
                </a:gridCol>
                <a:gridCol w="987552">
                  <a:extLst>
                    <a:ext uri="{9D8B030D-6E8A-4147-A177-3AD203B41FA5}">
                      <a16:colId xmlns:a16="http://schemas.microsoft.com/office/drawing/2014/main" val="3213145622"/>
                    </a:ext>
                  </a:extLst>
                </a:gridCol>
                <a:gridCol w="1399032">
                  <a:extLst>
                    <a:ext uri="{9D8B030D-6E8A-4147-A177-3AD203B41FA5}">
                      <a16:colId xmlns:a16="http://schemas.microsoft.com/office/drawing/2014/main" val="3793211273"/>
                    </a:ext>
                  </a:extLst>
                </a:gridCol>
                <a:gridCol w="493776">
                  <a:extLst>
                    <a:ext uri="{9D8B030D-6E8A-4147-A177-3AD203B41FA5}">
                      <a16:colId xmlns:a16="http://schemas.microsoft.com/office/drawing/2014/main" val="352466721"/>
                    </a:ext>
                  </a:extLst>
                </a:gridCol>
                <a:gridCol w="493776">
                  <a:extLst>
                    <a:ext uri="{9D8B030D-6E8A-4147-A177-3AD203B41FA5}">
                      <a16:colId xmlns:a16="http://schemas.microsoft.com/office/drawing/2014/main" val="4097255633"/>
                    </a:ext>
                  </a:extLst>
                </a:gridCol>
                <a:gridCol w="493776">
                  <a:extLst>
                    <a:ext uri="{9D8B030D-6E8A-4147-A177-3AD203B41FA5}">
                      <a16:colId xmlns:a16="http://schemas.microsoft.com/office/drawing/2014/main" val="1503441550"/>
                    </a:ext>
                  </a:extLst>
                </a:gridCol>
                <a:gridCol w="493776">
                  <a:extLst>
                    <a:ext uri="{9D8B030D-6E8A-4147-A177-3AD203B41FA5}">
                      <a16:colId xmlns:a16="http://schemas.microsoft.com/office/drawing/2014/main" val="1505243416"/>
                    </a:ext>
                  </a:extLst>
                </a:gridCol>
                <a:gridCol w="493776">
                  <a:extLst>
                    <a:ext uri="{9D8B030D-6E8A-4147-A177-3AD203B41FA5}">
                      <a16:colId xmlns:a16="http://schemas.microsoft.com/office/drawing/2014/main" val="3439032626"/>
                    </a:ext>
                  </a:extLst>
                </a:gridCol>
                <a:gridCol w="493776">
                  <a:extLst>
                    <a:ext uri="{9D8B030D-6E8A-4147-A177-3AD203B41FA5}">
                      <a16:colId xmlns:a16="http://schemas.microsoft.com/office/drawing/2014/main" val="1702999412"/>
                    </a:ext>
                  </a:extLst>
                </a:gridCol>
                <a:gridCol w="493776">
                  <a:extLst>
                    <a:ext uri="{9D8B030D-6E8A-4147-A177-3AD203B41FA5}">
                      <a16:colId xmlns:a16="http://schemas.microsoft.com/office/drawing/2014/main" val="4137349149"/>
                    </a:ext>
                  </a:extLst>
                </a:gridCol>
                <a:gridCol w="493776">
                  <a:extLst>
                    <a:ext uri="{9D8B030D-6E8A-4147-A177-3AD203B41FA5}">
                      <a16:colId xmlns:a16="http://schemas.microsoft.com/office/drawing/2014/main" val="1247935652"/>
                    </a:ext>
                  </a:extLst>
                </a:gridCol>
                <a:gridCol w="493776">
                  <a:extLst>
                    <a:ext uri="{9D8B030D-6E8A-4147-A177-3AD203B41FA5}">
                      <a16:colId xmlns:a16="http://schemas.microsoft.com/office/drawing/2014/main" val="349972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3444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- 2022-12-19 17:04:24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https://quintly-image-storage.s3.amazonaws.com/5b2aa51a2e0132692203bbaeda7c51ed/a7a5ece8e623d9876a2392135d893682.jpg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12/20/2022 16:37:39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0.8061 %</a:t>
                      </a:r>
                    </a:p>
                  </a:txBody>
                  <a:tcPr/>
                </a:tc>
                <a:extLst>
                  <a:ext uri="{0D108BD9-81ED-4DB2-BD59-A6C34878D82A}">
                    <a16:rowId xmlns:a16="http://schemas.microsoft.com/office/drawing/2014/main" val="347361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groheukraine - 2023-02-21 13:22:10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https://quintly-image-storage.s3.amazonaws.com/de93d78e770338b8509a2342698e2e87/de20c79edbf9a6b25d6255f0bfd99260.jpg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02/22/2023 13:09:08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0.6848 %</a:t>
                      </a:r>
                    </a:p>
                  </a:txBody>
                  <a:tcPr/>
                </a:tc>
                <a:extLst>
                  <a:ext uri="{0D108BD9-81ED-4DB2-BD59-A6C34878D82A}">
                    <a16:rowId xmlns:a16="http://schemas.microsoft.com/office/drawing/2014/main" val="713248799"/>
                  </a:ext>
                </a:extLst>
              </a:tr>
            </a:tbl>
          </a:graphicData>
        </a:graphic>
      </p:graphicFrame>
      <p:sp>
        <p:nvSpPr>
          <p:cNvPr id="4" name="Text Placeholder 3">
            <a:extLst>
              <a:ext uri="{FF2B5EF4-FFF2-40B4-BE49-F238E27FC236}">
                <a16:creationId xmlns:a16="http://schemas.microsoft.com/office/drawing/2014/main" id="{0542E1FA-7617-4EA0-BD6F-C1B922A9FF1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2877369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4373-2416-424D-A62C-F0FE20A947D8}"/>
              </a:ext>
            </a:extLst>
          </p:cNvPr>
          <p:cNvSpPr>
            <a:spLocks noGrp="1"/>
          </p:cNvSpPr>
          <p:nvPr>
            <p:ph type="title"/>
          </p:nvPr>
        </p:nvSpPr>
        <p:spPr/>
        <p:txBody>
          <a:bodyPr/>
          <a:lstStyle/>
          <a:p>
            <a:r>
              <a:rPr lang="en-US"/>
              <a:t>Instagram Stories Table  | All profiles - 11 of 13</a:t>
            </a:r>
          </a:p>
        </p:txBody>
      </p:sp>
      <p:graphicFrame>
        <p:nvGraphicFramePr>
          <p:cNvPr id="5" name="Table Placeholder 4">
            <a:extLst>
              <a:ext uri="{FF2B5EF4-FFF2-40B4-BE49-F238E27FC236}">
                <a16:creationId xmlns:a16="http://schemas.microsoft.com/office/drawing/2014/main" id="{CEE06151-9CF7-47F8-B44E-F472D826EA7B}"/>
              </a:ext>
            </a:extLst>
          </p:cNvPr>
          <p:cNvGraphicFramePr>
            <a:graphicFrameLocks noGrp="1"/>
          </p:cNvGraphicFramePr>
          <p:nvPr>
            <p:ph type="tbl" sz="quarter" idx="13"/>
            <p:extLst>
              <p:ext uri="{D42A27DB-BD31-4B8C-83A1-F6EECF244321}">
                <p14:modId xmlns:p14="http://schemas.microsoft.com/office/powerpoint/2010/main" val="211734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40617504"/>
                    </a:ext>
                  </a:extLst>
                </a:gridCol>
                <a:gridCol w="987552">
                  <a:extLst>
                    <a:ext uri="{9D8B030D-6E8A-4147-A177-3AD203B41FA5}">
                      <a16:colId xmlns:a16="http://schemas.microsoft.com/office/drawing/2014/main" val="3841315553"/>
                    </a:ext>
                  </a:extLst>
                </a:gridCol>
                <a:gridCol w="1399032">
                  <a:extLst>
                    <a:ext uri="{9D8B030D-6E8A-4147-A177-3AD203B41FA5}">
                      <a16:colId xmlns:a16="http://schemas.microsoft.com/office/drawing/2014/main" val="360335682"/>
                    </a:ext>
                  </a:extLst>
                </a:gridCol>
                <a:gridCol w="493776">
                  <a:extLst>
                    <a:ext uri="{9D8B030D-6E8A-4147-A177-3AD203B41FA5}">
                      <a16:colId xmlns:a16="http://schemas.microsoft.com/office/drawing/2014/main" val="821776092"/>
                    </a:ext>
                  </a:extLst>
                </a:gridCol>
                <a:gridCol w="493776">
                  <a:extLst>
                    <a:ext uri="{9D8B030D-6E8A-4147-A177-3AD203B41FA5}">
                      <a16:colId xmlns:a16="http://schemas.microsoft.com/office/drawing/2014/main" val="1881250350"/>
                    </a:ext>
                  </a:extLst>
                </a:gridCol>
                <a:gridCol w="493776">
                  <a:extLst>
                    <a:ext uri="{9D8B030D-6E8A-4147-A177-3AD203B41FA5}">
                      <a16:colId xmlns:a16="http://schemas.microsoft.com/office/drawing/2014/main" val="1499831023"/>
                    </a:ext>
                  </a:extLst>
                </a:gridCol>
                <a:gridCol w="493776">
                  <a:extLst>
                    <a:ext uri="{9D8B030D-6E8A-4147-A177-3AD203B41FA5}">
                      <a16:colId xmlns:a16="http://schemas.microsoft.com/office/drawing/2014/main" val="2613138510"/>
                    </a:ext>
                  </a:extLst>
                </a:gridCol>
                <a:gridCol w="493776">
                  <a:extLst>
                    <a:ext uri="{9D8B030D-6E8A-4147-A177-3AD203B41FA5}">
                      <a16:colId xmlns:a16="http://schemas.microsoft.com/office/drawing/2014/main" val="3248287414"/>
                    </a:ext>
                  </a:extLst>
                </a:gridCol>
                <a:gridCol w="493776">
                  <a:extLst>
                    <a:ext uri="{9D8B030D-6E8A-4147-A177-3AD203B41FA5}">
                      <a16:colId xmlns:a16="http://schemas.microsoft.com/office/drawing/2014/main" val="3310004645"/>
                    </a:ext>
                  </a:extLst>
                </a:gridCol>
                <a:gridCol w="493776">
                  <a:extLst>
                    <a:ext uri="{9D8B030D-6E8A-4147-A177-3AD203B41FA5}">
                      <a16:colId xmlns:a16="http://schemas.microsoft.com/office/drawing/2014/main" val="34454149"/>
                    </a:ext>
                  </a:extLst>
                </a:gridCol>
                <a:gridCol w="493776">
                  <a:extLst>
                    <a:ext uri="{9D8B030D-6E8A-4147-A177-3AD203B41FA5}">
                      <a16:colId xmlns:a16="http://schemas.microsoft.com/office/drawing/2014/main" val="4241935983"/>
                    </a:ext>
                  </a:extLst>
                </a:gridCol>
                <a:gridCol w="493776">
                  <a:extLst>
                    <a:ext uri="{9D8B030D-6E8A-4147-A177-3AD203B41FA5}">
                      <a16:colId xmlns:a16="http://schemas.microsoft.com/office/drawing/2014/main" val="299693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5472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- 2023-03-06 10:16:25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https://quintly-image-storage.s3.amazonaws.com/5b2aa51a2e0132692203bbaeda7c51ed/905bdb99ea26d11734a353fa2b45f6e3.jpg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03/07/2023 10:07:49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0.6864 %</a:t>
                      </a:r>
                    </a:p>
                  </a:txBody>
                  <a:tcPr/>
                </a:tc>
                <a:extLst>
                  <a:ext uri="{0D108BD9-81ED-4DB2-BD59-A6C34878D82A}">
                    <a16:rowId xmlns:a16="http://schemas.microsoft.com/office/drawing/2014/main" val="150449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- 2023-02-20 14:47:54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https://quintly-image-storage.s3.amazonaws.com/5b2aa51a2e0132692203bbaeda7c51ed/21377f310b09f84798b981f41e59ae00.jpg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02/21/2023 14:37:30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0.6738 %</a:t>
                      </a:r>
                    </a:p>
                  </a:txBody>
                  <a:tcPr/>
                </a:tc>
                <a:extLst>
                  <a:ext uri="{0D108BD9-81ED-4DB2-BD59-A6C34878D82A}">
                    <a16:rowId xmlns:a16="http://schemas.microsoft.com/office/drawing/2014/main" val="4001696471"/>
                  </a:ext>
                </a:extLst>
              </a:tr>
            </a:tbl>
          </a:graphicData>
        </a:graphic>
      </p:graphicFrame>
      <p:sp>
        <p:nvSpPr>
          <p:cNvPr id="4" name="Text Placeholder 3">
            <a:extLst>
              <a:ext uri="{FF2B5EF4-FFF2-40B4-BE49-F238E27FC236}">
                <a16:creationId xmlns:a16="http://schemas.microsoft.com/office/drawing/2014/main" id="{0B175332-96E7-44F0-8775-7D8CD3CFCF7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6023754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7BF8-00C5-4D00-961B-ABF7F3FFC028}"/>
              </a:ext>
            </a:extLst>
          </p:cNvPr>
          <p:cNvSpPr>
            <a:spLocks noGrp="1"/>
          </p:cNvSpPr>
          <p:nvPr>
            <p:ph type="title"/>
          </p:nvPr>
        </p:nvSpPr>
        <p:spPr/>
        <p:txBody>
          <a:bodyPr/>
          <a:lstStyle/>
          <a:p>
            <a:r>
              <a:rPr lang="en-US"/>
              <a:t>Instagram Stories Table  | All profiles - 12 of 13</a:t>
            </a:r>
          </a:p>
        </p:txBody>
      </p:sp>
      <p:graphicFrame>
        <p:nvGraphicFramePr>
          <p:cNvPr id="5" name="Table Placeholder 4">
            <a:extLst>
              <a:ext uri="{FF2B5EF4-FFF2-40B4-BE49-F238E27FC236}">
                <a16:creationId xmlns:a16="http://schemas.microsoft.com/office/drawing/2014/main" id="{1A1F1BE0-FF3D-4B99-8EDA-C9CDA7C4F10C}"/>
              </a:ext>
            </a:extLst>
          </p:cNvPr>
          <p:cNvGraphicFramePr>
            <a:graphicFrameLocks noGrp="1"/>
          </p:cNvGraphicFramePr>
          <p:nvPr>
            <p:ph type="tbl" sz="quarter" idx="13"/>
            <p:extLst>
              <p:ext uri="{D42A27DB-BD31-4B8C-83A1-F6EECF244321}">
                <p14:modId xmlns:p14="http://schemas.microsoft.com/office/powerpoint/2010/main" val="1926230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37749020"/>
                    </a:ext>
                  </a:extLst>
                </a:gridCol>
                <a:gridCol w="987552">
                  <a:extLst>
                    <a:ext uri="{9D8B030D-6E8A-4147-A177-3AD203B41FA5}">
                      <a16:colId xmlns:a16="http://schemas.microsoft.com/office/drawing/2014/main" val="3872318693"/>
                    </a:ext>
                  </a:extLst>
                </a:gridCol>
                <a:gridCol w="1399032">
                  <a:extLst>
                    <a:ext uri="{9D8B030D-6E8A-4147-A177-3AD203B41FA5}">
                      <a16:colId xmlns:a16="http://schemas.microsoft.com/office/drawing/2014/main" val="2440486424"/>
                    </a:ext>
                  </a:extLst>
                </a:gridCol>
                <a:gridCol w="493776">
                  <a:extLst>
                    <a:ext uri="{9D8B030D-6E8A-4147-A177-3AD203B41FA5}">
                      <a16:colId xmlns:a16="http://schemas.microsoft.com/office/drawing/2014/main" val="3483088026"/>
                    </a:ext>
                  </a:extLst>
                </a:gridCol>
                <a:gridCol w="493776">
                  <a:extLst>
                    <a:ext uri="{9D8B030D-6E8A-4147-A177-3AD203B41FA5}">
                      <a16:colId xmlns:a16="http://schemas.microsoft.com/office/drawing/2014/main" val="1339576409"/>
                    </a:ext>
                  </a:extLst>
                </a:gridCol>
                <a:gridCol w="493776">
                  <a:extLst>
                    <a:ext uri="{9D8B030D-6E8A-4147-A177-3AD203B41FA5}">
                      <a16:colId xmlns:a16="http://schemas.microsoft.com/office/drawing/2014/main" val="3971124158"/>
                    </a:ext>
                  </a:extLst>
                </a:gridCol>
                <a:gridCol w="493776">
                  <a:extLst>
                    <a:ext uri="{9D8B030D-6E8A-4147-A177-3AD203B41FA5}">
                      <a16:colId xmlns:a16="http://schemas.microsoft.com/office/drawing/2014/main" val="676909487"/>
                    </a:ext>
                  </a:extLst>
                </a:gridCol>
                <a:gridCol w="493776">
                  <a:extLst>
                    <a:ext uri="{9D8B030D-6E8A-4147-A177-3AD203B41FA5}">
                      <a16:colId xmlns:a16="http://schemas.microsoft.com/office/drawing/2014/main" val="3795665876"/>
                    </a:ext>
                  </a:extLst>
                </a:gridCol>
                <a:gridCol w="493776">
                  <a:extLst>
                    <a:ext uri="{9D8B030D-6E8A-4147-A177-3AD203B41FA5}">
                      <a16:colId xmlns:a16="http://schemas.microsoft.com/office/drawing/2014/main" val="211480134"/>
                    </a:ext>
                  </a:extLst>
                </a:gridCol>
                <a:gridCol w="493776">
                  <a:extLst>
                    <a:ext uri="{9D8B030D-6E8A-4147-A177-3AD203B41FA5}">
                      <a16:colId xmlns:a16="http://schemas.microsoft.com/office/drawing/2014/main" val="638360418"/>
                    </a:ext>
                  </a:extLst>
                </a:gridCol>
                <a:gridCol w="493776">
                  <a:extLst>
                    <a:ext uri="{9D8B030D-6E8A-4147-A177-3AD203B41FA5}">
                      <a16:colId xmlns:a16="http://schemas.microsoft.com/office/drawing/2014/main" val="3412122817"/>
                    </a:ext>
                  </a:extLst>
                </a:gridCol>
                <a:gridCol w="493776">
                  <a:extLst>
                    <a:ext uri="{9D8B030D-6E8A-4147-A177-3AD203B41FA5}">
                      <a16:colId xmlns:a16="http://schemas.microsoft.com/office/drawing/2014/main" val="2168771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0916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- 2023-02-28 19:44:10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https://quintly-image-storage.s3.amazonaws.com/5b2aa51a2e0132692203bbaeda7c51ed/4523314c2103d393e37eaad3f3faa63f.jpg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03/01/2023 19:37:42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0.6806 %</a:t>
                      </a:r>
                    </a:p>
                  </a:txBody>
                  <a:tcPr/>
                </a:tc>
                <a:extLst>
                  <a:ext uri="{0D108BD9-81ED-4DB2-BD59-A6C34878D82A}">
                    <a16:rowId xmlns:a16="http://schemas.microsoft.com/office/drawing/2014/main" val="338886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- 2023-03-03 15:05:53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https://quintly-image-storage.s3.amazonaws.com/5b2aa51a2e0132692203bbaeda7c51ed/fde2515f285e8c9d12fb6ce1a9254883.jpg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03/04/2023 14:37:26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0.6847 %</a:t>
                      </a:r>
                    </a:p>
                  </a:txBody>
                  <a:tcPr/>
                </a:tc>
                <a:extLst>
                  <a:ext uri="{0D108BD9-81ED-4DB2-BD59-A6C34878D82A}">
                    <a16:rowId xmlns:a16="http://schemas.microsoft.com/office/drawing/2014/main" val="2939731291"/>
                  </a:ext>
                </a:extLst>
              </a:tr>
            </a:tbl>
          </a:graphicData>
        </a:graphic>
      </p:graphicFrame>
      <p:sp>
        <p:nvSpPr>
          <p:cNvPr id="4" name="Text Placeholder 3">
            <a:extLst>
              <a:ext uri="{FF2B5EF4-FFF2-40B4-BE49-F238E27FC236}">
                <a16:creationId xmlns:a16="http://schemas.microsoft.com/office/drawing/2014/main" id="{91AC95B6-FC2E-4623-8CC6-0A8EAAE87C4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521174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5D19D-7ED1-4353-90A0-EB7038B4521D}"/>
              </a:ext>
            </a:extLst>
          </p:cNvPr>
          <p:cNvSpPr>
            <a:spLocks noGrp="1"/>
          </p:cNvSpPr>
          <p:nvPr>
            <p:ph type="title"/>
          </p:nvPr>
        </p:nvSpPr>
        <p:spPr/>
        <p:txBody>
          <a:bodyPr/>
          <a:lstStyle/>
          <a:p>
            <a:r>
              <a:rPr lang="en-US"/>
              <a:t>Instagram Stories Table  | All profiles - 13 of 13</a:t>
            </a:r>
          </a:p>
        </p:txBody>
      </p:sp>
      <p:graphicFrame>
        <p:nvGraphicFramePr>
          <p:cNvPr id="5" name="Table Placeholder 4">
            <a:extLst>
              <a:ext uri="{FF2B5EF4-FFF2-40B4-BE49-F238E27FC236}">
                <a16:creationId xmlns:a16="http://schemas.microsoft.com/office/drawing/2014/main" id="{EF9595E4-F9EC-4A5C-8E21-DDC2CCF4B25F}"/>
              </a:ext>
            </a:extLst>
          </p:cNvPr>
          <p:cNvGraphicFramePr>
            <a:graphicFrameLocks noGrp="1"/>
          </p:cNvGraphicFramePr>
          <p:nvPr>
            <p:ph type="tbl" sz="quarter" idx="13"/>
            <p:extLst>
              <p:ext uri="{D42A27DB-BD31-4B8C-83A1-F6EECF244321}">
                <p14:modId xmlns:p14="http://schemas.microsoft.com/office/powerpoint/2010/main" val="438962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71915268"/>
                    </a:ext>
                  </a:extLst>
                </a:gridCol>
                <a:gridCol w="987552">
                  <a:extLst>
                    <a:ext uri="{9D8B030D-6E8A-4147-A177-3AD203B41FA5}">
                      <a16:colId xmlns:a16="http://schemas.microsoft.com/office/drawing/2014/main" val="1170405498"/>
                    </a:ext>
                  </a:extLst>
                </a:gridCol>
                <a:gridCol w="1399032">
                  <a:extLst>
                    <a:ext uri="{9D8B030D-6E8A-4147-A177-3AD203B41FA5}">
                      <a16:colId xmlns:a16="http://schemas.microsoft.com/office/drawing/2014/main" val="3737781396"/>
                    </a:ext>
                  </a:extLst>
                </a:gridCol>
                <a:gridCol w="493776">
                  <a:extLst>
                    <a:ext uri="{9D8B030D-6E8A-4147-A177-3AD203B41FA5}">
                      <a16:colId xmlns:a16="http://schemas.microsoft.com/office/drawing/2014/main" val="4085374567"/>
                    </a:ext>
                  </a:extLst>
                </a:gridCol>
                <a:gridCol w="493776">
                  <a:extLst>
                    <a:ext uri="{9D8B030D-6E8A-4147-A177-3AD203B41FA5}">
                      <a16:colId xmlns:a16="http://schemas.microsoft.com/office/drawing/2014/main" val="2676043724"/>
                    </a:ext>
                  </a:extLst>
                </a:gridCol>
                <a:gridCol w="493776">
                  <a:extLst>
                    <a:ext uri="{9D8B030D-6E8A-4147-A177-3AD203B41FA5}">
                      <a16:colId xmlns:a16="http://schemas.microsoft.com/office/drawing/2014/main" val="53529600"/>
                    </a:ext>
                  </a:extLst>
                </a:gridCol>
                <a:gridCol w="493776">
                  <a:extLst>
                    <a:ext uri="{9D8B030D-6E8A-4147-A177-3AD203B41FA5}">
                      <a16:colId xmlns:a16="http://schemas.microsoft.com/office/drawing/2014/main" val="1481903664"/>
                    </a:ext>
                  </a:extLst>
                </a:gridCol>
                <a:gridCol w="493776">
                  <a:extLst>
                    <a:ext uri="{9D8B030D-6E8A-4147-A177-3AD203B41FA5}">
                      <a16:colId xmlns:a16="http://schemas.microsoft.com/office/drawing/2014/main" val="100326567"/>
                    </a:ext>
                  </a:extLst>
                </a:gridCol>
                <a:gridCol w="493776">
                  <a:extLst>
                    <a:ext uri="{9D8B030D-6E8A-4147-A177-3AD203B41FA5}">
                      <a16:colId xmlns:a16="http://schemas.microsoft.com/office/drawing/2014/main" val="4029141564"/>
                    </a:ext>
                  </a:extLst>
                </a:gridCol>
                <a:gridCol w="493776">
                  <a:extLst>
                    <a:ext uri="{9D8B030D-6E8A-4147-A177-3AD203B41FA5}">
                      <a16:colId xmlns:a16="http://schemas.microsoft.com/office/drawing/2014/main" val="1430011150"/>
                    </a:ext>
                  </a:extLst>
                </a:gridCol>
                <a:gridCol w="493776">
                  <a:extLst>
                    <a:ext uri="{9D8B030D-6E8A-4147-A177-3AD203B41FA5}">
                      <a16:colId xmlns:a16="http://schemas.microsoft.com/office/drawing/2014/main" val="1705734071"/>
                    </a:ext>
                  </a:extLst>
                </a:gridCol>
                <a:gridCol w="493776">
                  <a:extLst>
                    <a:ext uri="{9D8B030D-6E8A-4147-A177-3AD203B41FA5}">
                      <a16:colId xmlns:a16="http://schemas.microsoft.com/office/drawing/2014/main" val="2914403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2205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grohe_de - 2023-02-10 18:17:29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https://quintly-image-storage.s3.amazonaws.com/5b2aa51a2e0132692203bbaeda7c51ed/87a9f2726814936f5930213821956076.jpg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02/11/2023 18:07:50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0.6950 %</a:t>
                      </a:r>
                    </a:p>
                  </a:txBody>
                  <a:tcPr/>
                </a:tc>
                <a:extLst>
                  <a:ext uri="{0D108BD9-81ED-4DB2-BD59-A6C34878D82A}">
                    <a16:rowId xmlns:a16="http://schemas.microsoft.com/office/drawing/2014/main" val="656840919"/>
                  </a:ext>
                </a:extLst>
              </a:tr>
            </a:tbl>
          </a:graphicData>
        </a:graphic>
      </p:graphicFrame>
      <p:sp>
        <p:nvSpPr>
          <p:cNvPr id="4" name="Text Placeholder 3">
            <a:extLst>
              <a:ext uri="{FF2B5EF4-FFF2-40B4-BE49-F238E27FC236}">
                <a16:creationId xmlns:a16="http://schemas.microsoft.com/office/drawing/2014/main" id="{0DB1A63E-600A-41B0-8C27-647E88E3ED9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2416138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7160-B668-42E5-B8AB-825E3174E5D0}"/>
              </a:ext>
            </a:extLst>
          </p:cNvPr>
          <p:cNvSpPr>
            <a:spLocks noGrp="1"/>
          </p:cNvSpPr>
          <p:nvPr>
            <p:ph type="title"/>
          </p:nvPr>
        </p:nvSpPr>
        <p:spPr/>
        <p:txBody>
          <a:bodyPr/>
          <a:lstStyle/>
          <a:p>
            <a:r>
              <a:rPr lang="en-US"/>
              <a:t>LinkedIn Post Tag Performance | All profiles</a:t>
            </a:r>
          </a:p>
        </p:txBody>
      </p:sp>
      <p:graphicFrame>
        <p:nvGraphicFramePr>
          <p:cNvPr id="5" name="Table Placeholder 4">
            <a:extLst>
              <a:ext uri="{FF2B5EF4-FFF2-40B4-BE49-F238E27FC236}">
                <a16:creationId xmlns:a16="http://schemas.microsoft.com/office/drawing/2014/main" id="{D7821A12-7327-418D-A29B-A8D66AAF6AAA}"/>
              </a:ext>
            </a:extLst>
          </p:cNvPr>
          <p:cNvGraphicFramePr>
            <a:graphicFrameLocks noGrp="1"/>
          </p:cNvGraphicFramePr>
          <p:nvPr>
            <p:ph type="tbl" sz="quarter" idx="13"/>
            <p:extLst>
              <p:ext uri="{D42A27DB-BD31-4B8C-83A1-F6EECF244321}">
                <p14:modId xmlns:p14="http://schemas.microsoft.com/office/powerpoint/2010/main" val="3641312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794492865"/>
                    </a:ext>
                  </a:extLst>
                </a:gridCol>
                <a:gridCol w="411480">
                  <a:extLst>
                    <a:ext uri="{9D8B030D-6E8A-4147-A177-3AD203B41FA5}">
                      <a16:colId xmlns:a16="http://schemas.microsoft.com/office/drawing/2014/main" val="797744526"/>
                    </a:ext>
                  </a:extLst>
                </a:gridCol>
                <a:gridCol w="411480">
                  <a:extLst>
                    <a:ext uri="{9D8B030D-6E8A-4147-A177-3AD203B41FA5}">
                      <a16:colId xmlns:a16="http://schemas.microsoft.com/office/drawing/2014/main" val="995993825"/>
                    </a:ext>
                  </a:extLst>
                </a:gridCol>
                <a:gridCol w="411480">
                  <a:extLst>
                    <a:ext uri="{9D8B030D-6E8A-4147-A177-3AD203B41FA5}">
                      <a16:colId xmlns:a16="http://schemas.microsoft.com/office/drawing/2014/main" val="1782101108"/>
                    </a:ext>
                  </a:extLst>
                </a:gridCol>
                <a:gridCol w="411480">
                  <a:extLst>
                    <a:ext uri="{9D8B030D-6E8A-4147-A177-3AD203B41FA5}">
                      <a16:colId xmlns:a16="http://schemas.microsoft.com/office/drawing/2014/main" val="3992096194"/>
                    </a:ext>
                  </a:extLst>
                </a:gridCol>
                <a:gridCol w="411480">
                  <a:extLst>
                    <a:ext uri="{9D8B030D-6E8A-4147-A177-3AD203B41FA5}">
                      <a16:colId xmlns:a16="http://schemas.microsoft.com/office/drawing/2014/main" val="280490179"/>
                    </a:ext>
                  </a:extLst>
                </a:gridCol>
                <a:gridCol w="411480">
                  <a:extLst>
                    <a:ext uri="{9D8B030D-6E8A-4147-A177-3AD203B41FA5}">
                      <a16:colId xmlns:a16="http://schemas.microsoft.com/office/drawing/2014/main" val="76499753"/>
                    </a:ext>
                  </a:extLst>
                </a:gridCol>
                <a:gridCol w="411480">
                  <a:extLst>
                    <a:ext uri="{9D8B030D-6E8A-4147-A177-3AD203B41FA5}">
                      <a16:colId xmlns:a16="http://schemas.microsoft.com/office/drawing/2014/main" val="551042661"/>
                    </a:ext>
                  </a:extLst>
                </a:gridCol>
                <a:gridCol w="411480">
                  <a:extLst>
                    <a:ext uri="{9D8B030D-6E8A-4147-A177-3AD203B41FA5}">
                      <a16:colId xmlns:a16="http://schemas.microsoft.com/office/drawing/2014/main" val="2567635419"/>
                    </a:ext>
                  </a:extLst>
                </a:gridCol>
                <a:gridCol w="411480">
                  <a:extLst>
                    <a:ext uri="{9D8B030D-6E8A-4147-A177-3AD203B41FA5}">
                      <a16:colId xmlns:a16="http://schemas.microsoft.com/office/drawing/2014/main" val="46550424"/>
                    </a:ext>
                  </a:extLst>
                </a:gridCol>
                <a:gridCol w="411480">
                  <a:extLst>
                    <a:ext uri="{9D8B030D-6E8A-4147-A177-3AD203B41FA5}">
                      <a16:colId xmlns:a16="http://schemas.microsoft.com/office/drawing/2014/main" val="4200111318"/>
                    </a:ext>
                  </a:extLst>
                </a:gridCol>
                <a:gridCol w="411480">
                  <a:extLst>
                    <a:ext uri="{9D8B030D-6E8A-4147-A177-3AD203B41FA5}">
                      <a16:colId xmlns:a16="http://schemas.microsoft.com/office/drawing/2014/main" val="816925860"/>
                    </a:ext>
                  </a:extLst>
                </a:gridCol>
                <a:gridCol w="411480">
                  <a:extLst>
                    <a:ext uri="{9D8B030D-6E8A-4147-A177-3AD203B41FA5}">
                      <a16:colId xmlns:a16="http://schemas.microsoft.com/office/drawing/2014/main" val="1783198719"/>
                    </a:ext>
                  </a:extLst>
                </a:gridCol>
                <a:gridCol w="411480">
                  <a:extLst>
                    <a:ext uri="{9D8B030D-6E8A-4147-A177-3AD203B41FA5}">
                      <a16:colId xmlns:a16="http://schemas.microsoft.com/office/drawing/2014/main" val="3501225561"/>
                    </a:ext>
                  </a:extLst>
                </a:gridCol>
                <a:gridCol w="411480">
                  <a:extLst>
                    <a:ext uri="{9D8B030D-6E8A-4147-A177-3AD203B41FA5}">
                      <a16:colId xmlns:a16="http://schemas.microsoft.com/office/drawing/2014/main" val="2911732038"/>
                    </a:ext>
                  </a:extLst>
                </a:gridCol>
                <a:gridCol w="411480">
                  <a:extLst>
                    <a:ext uri="{9D8B030D-6E8A-4147-A177-3AD203B41FA5}">
                      <a16:colId xmlns:a16="http://schemas.microsoft.com/office/drawing/2014/main" val="694332205"/>
                    </a:ext>
                  </a:extLst>
                </a:gridCol>
                <a:gridCol w="411480">
                  <a:extLst>
                    <a:ext uri="{9D8B030D-6E8A-4147-A177-3AD203B41FA5}">
                      <a16:colId xmlns:a16="http://schemas.microsoft.com/office/drawing/2014/main" val="748827301"/>
                    </a:ext>
                  </a:extLst>
                </a:gridCol>
                <a:gridCol w="411480">
                  <a:extLst>
                    <a:ext uri="{9D8B030D-6E8A-4147-A177-3AD203B41FA5}">
                      <a16:colId xmlns:a16="http://schemas.microsoft.com/office/drawing/2014/main" val="1621406378"/>
                    </a:ext>
                  </a:extLst>
                </a:gridCol>
                <a:gridCol w="411480">
                  <a:extLst>
                    <a:ext uri="{9D8B030D-6E8A-4147-A177-3AD203B41FA5}">
                      <a16:colId xmlns:a16="http://schemas.microsoft.com/office/drawing/2014/main" val="362042827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Likes (Avg.)</a:t>
                      </a:r>
                    </a:p>
                  </a:txBody>
                  <a:tcPr/>
                </a:tc>
                <a:tc>
                  <a:txBody>
                    <a:bodyPr/>
                    <a:lstStyle/>
                    <a:p>
                      <a:r>
                        <a:rPr lang="en-US" sz="1000"/>
                        <a:t>Celebrate (Total)</a:t>
                      </a:r>
                    </a:p>
                  </a:txBody>
                  <a:tcPr/>
                </a:tc>
                <a:tc>
                  <a:txBody>
                    <a:bodyPr/>
                    <a:lstStyle/>
                    <a:p>
                      <a:r>
                        <a:rPr lang="en-US" sz="1000"/>
                        <a:t>Celebrate (Avg.)</a:t>
                      </a:r>
                    </a:p>
                  </a:txBody>
                  <a:tcPr/>
                </a:tc>
                <a:tc>
                  <a:txBody>
                    <a:bodyPr/>
                    <a:lstStyle/>
                    <a:p>
                      <a:r>
                        <a:rPr lang="en-US" sz="1000"/>
                        <a:t>Love (Total)</a:t>
                      </a:r>
                    </a:p>
                  </a:txBody>
                  <a:tcPr/>
                </a:tc>
                <a:tc>
                  <a:txBody>
                    <a:bodyPr/>
                    <a:lstStyle/>
                    <a:p>
                      <a:r>
                        <a:rPr lang="en-US" sz="1000"/>
                        <a:t>Love (Avg.)</a:t>
                      </a:r>
                    </a:p>
                  </a:txBody>
                  <a:tcPr/>
                </a:tc>
                <a:tc>
                  <a:txBody>
                    <a:bodyPr/>
                    <a:lstStyle/>
                    <a:p>
                      <a:r>
                        <a:rPr lang="en-US" sz="1000"/>
                        <a:t>Insightful (Total)</a:t>
                      </a:r>
                    </a:p>
                  </a:txBody>
                  <a:tcPr/>
                </a:tc>
                <a:tc>
                  <a:txBody>
                    <a:bodyPr/>
                    <a:lstStyle/>
                    <a:p>
                      <a:r>
                        <a:rPr lang="en-US" sz="1000"/>
                        <a:t>Insightful (Avg.)</a:t>
                      </a:r>
                    </a:p>
                  </a:txBody>
                  <a:tcPr/>
                </a:tc>
                <a:tc>
                  <a:txBody>
                    <a:bodyPr/>
                    <a:lstStyle/>
                    <a:p>
                      <a:r>
                        <a:rPr lang="en-US" sz="1000"/>
                        <a:t>Curious (Total)</a:t>
                      </a:r>
                    </a:p>
                  </a:txBody>
                  <a:tcPr/>
                </a:tc>
                <a:tc>
                  <a:txBody>
                    <a:bodyPr/>
                    <a:lstStyle/>
                    <a:p>
                      <a:r>
                        <a:rPr lang="en-US" sz="1000"/>
                        <a:t>Curious (Avg.)</a:t>
                      </a:r>
                    </a:p>
                  </a:txBody>
                  <a:tcPr/>
                </a:tc>
                <a:tc>
                  <a:txBody>
                    <a:bodyPr/>
                    <a:lstStyle/>
                    <a:p>
                      <a:r>
                        <a:rPr lang="en-US" sz="1000"/>
                        <a:t>Comments (Avg.)</a:t>
                      </a:r>
                    </a:p>
                  </a:txBody>
                  <a:tcPr/>
                </a:tc>
                <a:tc>
                  <a:txBody>
                    <a:bodyPr/>
                    <a:lstStyle/>
                    <a:p>
                      <a:r>
                        <a:rPr lang="en-US" sz="1000"/>
                        <a:t>Shares (Avg.)</a:t>
                      </a:r>
                    </a:p>
                  </a:txBody>
                  <a:tcPr/>
                </a:tc>
                <a:tc>
                  <a:txBody>
                    <a:bodyPr/>
                    <a:lstStyle/>
                    <a:p>
                      <a:r>
                        <a:rPr lang="en-US" sz="1000"/>
                        <a:t>Clicks (Avg.)</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(Avg.)</a:t>
                      </a:r>
                    </a:p>
                  </a:txBody>
                  <a:tcPr/>
                </a:tc>
                <a:extLst>
                  <a:ext uri="{0D108BD9-81ED-4DB2-BD59-A6C34878D82A}">
                    <a16:rowId xmlns:a16="http://schemas.microsoft.com/office/drawing/2014/main" val="303626557"/>
                  </a:ext>
                </a:extLst>
              </a:tr>
              <a:tr h="370840">
                <a:tc>
                  <a:txBody>
                    <a:bodyPr/>
                    <a:lstStyle/>
                    <a:p>
                      <a:r>
                        <a:rPr lang="en-US" sz="1000"/>
                        <a:t>Grohe X</a:t>
                      </a:r>
                    </a:p>
                  </a:txBody>
                  <a:tcPr/>
                </a:tc>
                <a:tc>
                  <a:txBody>
                    <a:bodyPr/>
                    <a:lstStyle/>
                    <a:p>
                      <a:r>
                        <a:rPr lang="en-US" sz="1000"/>
                        <a:t>121</a:t>
                      </a:r>
                    </a:p>
                  </a:txBody>
                  <a:tcPr/>
                </a:tc>
                <a:tc>
                  <a:txBody>
                    <a:bodyPr/>
                    <a:lstStyle/>
                    <a:p>
                      <a:r>
                        <a:rPr lang="en-US" sz="1000"/>
                        <a:t>18599</a:t>
                      </a:r>
                    </a:p>
                  </a:txBody>
                  <a:tcPr/>
                </a:tc>
                <a:tc>
                  <a:txBody>
                    <a:bodyPr/>
                    <a:lstStyle/>
                    <a:p>
                      <a:r>
                        <a:rPr lang="en-US" sz="1000"/>
                        <a:t>153.71074380165</a:t>
                      </a:r>
                    </a:p>
                  </a:txBody>
                  <a:tcPr/>
                </a:tc>
                <a:tc>
                  <a:txBody>
                    <a:bodyPr/>
                    <a:lstStyle/>
                    <a:p>
                      <a:r>
                        <a:rPr lang="en-US" sz="1000"/>
                        <a:t>148.09090909091</a:t>
                      </a:r>
                    </a:p>
                  </a:txBody>
                  <a:tcPr/>
                </a:tc>
                <a:tc>
                  <a:txBody>
                    <a:bodyPr/>
                    <a:lstStyle/>
                    <a:p>
                      <a:r>
                        <a:rPr lang="en-US" sz="1000"/>
                        <a:t>412</a:t>
                      </a:r>
                    </a:p>
                  </a:txBody>
                  <a:tcPr/>
                </a:tc>
                <a:tc>
                  <a:txBody>
                    <a:bodyPr/>
                    <a:lstStyle/>
                    <a:p>
                      <a:r>
                        <a:rPr lang="en-US" sz="1000"/>
                        <a:t>3.404958677686</a:t>
                      </a:r>
                    </a:p>
                  </a:txBody>
                  <a:tcPr/>
                </a:tc>
                <a:tc>
                  <a:txBody>
                    <a:bodyPr/>
                    <a:lstStyle/>
                    <a:p>
                      <a:r>
                        <a:rPr lang="en-US" sz="1000"/>
                        <a:t>200</a:t>
                      </a:r>
                    </a:p>
                  </a:txBody>
                  <a:tcPr/>
                </a:tc>
                <a:tc>
                  <a:txBody>
                    <a:bodyPr/>
                    <a:lstStyle/>
                    <a:p>
                      <a:r>
                        <a:rPr lang="en-US" sz="1000"/>
                        <a:t>1.6528925619835</a:t>
                      </a:r>
                    </a:p>
                  </a:txBody>
                  <a:tcPr/>
                </a:tc>
                <a:tc>
                  <a:txBody>
                    <a:bodyPr/>
                    <a:lstStyle/>
                    <a:p>
                      <a:r>
                        <a:rPr lang="en-US" sz="1000"/>
                        <a:t>19</a:t>
                      </a:r>
                    </a:p>
                  </a:txBody>
                  <a:tcPr/>
                </a:tc>
                <a:tc>
                  <a:txBody>
                    <a:bodyPr/>
                    <a:lstStyle/>
                    <a:p>
                      <a:r>
                        <a:rPr lang="en-US" sz="1000"/>
                        <a:t>0.15702479338843</a:t>
                      </a:r>
                    </a:p>
                  </a:txBody>
                  <a:tcPr/>
                </a:tc>
                <a:tc>
                  <a:txBody>
                    <a:bodyPr/>
                    <a:lstStyle/>
                    <a:p>
                      <a:r>
                        <a:rPr lang="en-US" sz="1000"/>
                        <a:t>9</a:t>
                      </a:r>
                    </a:p>
                  </a:txBody>
                  <a:tcPr/>
                </a:tc>
                <a:tc>
                  <a:txBody>
                    <a:bodyPr/>
                    <a:lstStyle/>
                    <a:p>
                      <a:r>
                        <a:rPr lang="en-US" sz="1000"/>
                        <a:t>0.074380165289256</a:t>
                      </a:r>
                    </a:p>
                  </a:txBody>
                  <a:tcPr/>
                </a:tc>
                <a:tc>
                  <a:txBody>
                    <a:bodyPr/>
                    <a:lstStyle/>
                    <a:p>
                      <a:r>
                        <a:rPr lang="en-US" sz="1000"/>
                        <a:t>1.7355371900826</a:t>
                      </a:r>
                    </a:p>
                  </a:txBody>
                  <a:tcPr/>
                </a:tc>
                <a:tc>
                  <a:txBody>
                    <a:bodyPr/>
                    <a:lstStyle/>
                    <a:p>
                      <a:r>
                        <a:rPr lang="en-US" sz="1000"/>
                        <a:t>13.537190082645</a:t>
                      </a:r>
                    </a:p>
                  </a:txBody>
                  <a:tcPr/>
                </a:tc>
                <a:tc>
                  <a:txBody>
                    <a:bodyPr/>
                    <a:lstStyle/>
                    <a:p>
                      <a:r>
                        <a:rPr lang="en-US" sz="1000"/>
                        <a:t>113.63636363636</a:t>
                      </a:r>
                    </a:p>
                  </a:txBody>
                  <a:tcPr/>
                </a:tc>
                <a:tc>
                  <a:txBody>
                    <a:bodyPr/>
                    <a:lstStyle/>
                    <a:p>
                      <a:r>
                        <a:rPr lang="en-US" sz="1000"/>
                        <a:t>4155.2066115702</a:t>
                      </a:r>
                    </a:p>
                  </a:txBody>
                  <a:tcPr/>
                </a:tc>
                <a:tc>
                  <a:txBody>
                    <a:bodyPr/>
                    <a:lstStyle/>
                    <a:p>
                      <a:r>
                        <a:rPr lang="en-US" sz="1000"/>
                        <a:t>2.7088330232122 %</a:t>
                      </a:r>
                    </a:p>
                  </a:txBody>
                  <a:tcPr/>
                </a:tc>
                <a:tc>
                  <a:txBody>
                    <a:bodyPr/>
                    <a:lstStyle/>
                    <a:p>
                      <a:r>
                        <a:rPr lang="en-US" sz="1000"/>
                        <a:t>2075.4683544304</a:t>
                      </a:r>
                    </a:p>
                  </a:txBody>
                  <a:tcPr/>
                </a:tc>
                <a:extLst>
                  <a:ext uri="{0D108BD9-81ED-4DB2-BD59-A6C34878D82A}">
                    <a16:rowId xmlns:a16="http://schemas.microsoft.com/office/drawing/2014/main" val="1308380001"/>
                  </a:ext>
                </a:extLst>
              </a:tr>
            </a:tbl>
          </a:graphicData>
        </a:graphic>
      </p:graphicFrame>
      <p:sp>
        <p:nvSpPr>
          <p:cNvPr id="4" name="Text Placeholder 3">
            <a:extLst>
              <a:ext uri="{FF2B5EF4-FFF2-40B4-BE49-F238E27FC236}">
                <a16:creationId xmlns:a16="http://schemas.microsoft.com/office/drawing/2014/main" id="{7A4F4917-72DC-4ECB-AF27-E43AAED5C1B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532384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10904-8E79-46D0-8BCA-7A273672FBB5}"/>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685A5935-7844-40FE-8203-224FF6FE7EFC}"/>
              </a:ext>
            </a:extLst>
          </p:cNvPr>
          <p:cNvGraphicFramePr>
            <a:graphicFrameLocks noGrp="1"/>
          </p:cNvGraphicFramePr>
          <p:nvPr>
            <p:ph type="tbl" sz="quarter" idx="13"/>
            <p:extLst>
              <p:ext uri="{D42A27DB-BD31-4B8C-83A1-F6EECF244321}">
                <p14:modId xmlns:p14="http://schemas.microsoft.com/office/powerpoint/2010/main" val="329479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57559977"/>
                    </a:ext>
                  </a:extLst>
                </a:gridCol>
                <a:gridCol w="1645920">
                  <a:extLst>
                    <a:ext uri="{9D8B030D-6E8A-4147-A177-3AD203B41FA5}">
                      <a16:colId xmlns:a16="http://schemas.microsoft.com/office/drawing/2014/main" val="3606149444"/>
                    </a:ext>
                  </a:extLst>
                </a:gridCol>
                <a:gridCol w="576072">
                  <a:extLst>
                    <a:ext uri="{9D8B030D-6E8A-4147-A177-3AD203B41FA5}">
                      <a16:colId xmlns:a16="http://schemas.microsoft.com/office/drawing/2014/main" val="1645111059"/>
                    </a:ext>
                  </a:extLst>
                </a:gridCol>
                <a:gridCol w="576072">
                  <a:extLst>
                    <a:ext uri="{9D8B030D-6E8A-4147-A177-3AD203B41FA5}">
                      <a16:colId xmlns:a16="http://schemas.microsoft.com/office/drawing/2014/main" val="2419625515"/>
                    </a:ext>
                  </a:extLst>
                </a:gridCol>
                <a:gridCol w="576072">
                  <a:extLst>
                    <a:ext uri="{9D8B030D-6E8A-4147-A177-3AD203B41FA5}">
                      <a16:colId xmlns:a16="http://schemas.microsoft.com/office/drawing/2014/main" val="3557858937"/>
                    </a:ext>
                  </a:extLst>
                </a:gridCol>
                <a:gridCol w="576072">
                  <a:extLst>
                    <a:ext uri="{9D8B030D-6E8A-4147-A177-3AD203B41FA5}">
                      <a16:colId xmlns:a16="http://schemas.microsoft.com/office/drawing/2014/main" val="3181560309"/>
                    </a:ext>
                  </a:extLst>
                </a:gridCol>
                <a:gridCol w="576072">
                  <a:extLst>
                    <a:ext uri="{9D8B030D-6E8A-4147-A177-3AD203B41FA5}">
                      <a16:colId xmlns:a16="http://schemas.microsoft.com/office/drawing/2014/main" val="3835473949"/>
                    </a:ext>
                  </a:extLst>
                </a:gridCol>
                <a:gridCol w="576072">
                  <a:extLst>
                    <a:ext uri="{9D8B030D-6E8A-4147-A177-3AD203B41FA5}">
                      <a16:colId xmlns:a16="http://schemas.microsoft.com/office/drawing/2014/main" val="3651022850"/>
                    </a:ext>
                  </a:extLst>
                </a:gridCol>
                <a:gridCol w="576072">
                  <a:extLst>
                    <a:ext uri="{9D8B030D-6E8A-4147-A177-3AD203B41FA5}">
                      <a16:colId xmlns:a16="http://schemas.microsoft.com/office/drawing/2014/main" val="2597443610"/>
                    </a:ext>
                  </a:extLst>
                </a:gridCol>
                <a:gridCol w="576072">
                  <a:extLst>
                    <a:ext uri="{9D8B030D-6E8A-4147-A177-3AD203B41FA5}">
                      <a16:colId xmlns:a16="http://schemas.microsoft.com/office/drawing/2014/main" val="3948079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8898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- 2023-03-09 17:03:20</a:t>
                      </a:r>
                      <a:r>
                        <a:rPr kumimoji="0" lang="en-US" sz="1000" b="0" i="0" u="none" strike="noStrike" kern="1200" cap="none" spc="0" normalizeH="0" baseline="0" noProof="0">
                          <a:ln>
                            <a:noFill/>
                          </a:ln>
                          <a:solidFill>
                            <a:prstClr val="black"/>
                          </a:solidFill>
                          <a:effectLst/>
                          <a:uLnTx/>
                          <a:uFillTx/>
                          <a:latin typeface="Calibri"/>
                          <a:ea typeface="+mn-ea"/>
                          <a:cs typeface="+mn-cs"/>
                        </a:rPr>
                        <a:t>
 As our GROHE X Summit draws to a close, we want to thank everyone who made it a success. 
One of the many highlights was the relaunch of GROHE SPA. To keep the momentum going, we’re showcasing the latest designs from our premium sub-brand at Salone del Mobile in Milan this April. We'd love to see you there!
#GROHEXSUMMIT #Salonedelmobile #Wellbeing #GROHESpa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Grohe X, GROHE SPA, GROHEXSummit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3.9453383292925 %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a:t>
                      </a:r>
                    </a:p>
                  </a:txBody>
                  <a:tcPr/>
                </a:tc>
                <a:extLst>
                  <a:ext uri="{0D108BD9-81ED-4DB2-BD59-A6C34878D82A}">
                    <a16:rowId xmlns:a16="http://schemas.microsoft.com/office/drawing/2014/main" val="2580883968"/>
                  </a:ext>
                </a:extLst>
              </a:tr>
            </a:tbl>
          </a:graphicData>
        </a:graphic>
      </p:graphicFrame>
      <p:sp>
        <p:nvSpPr>
          <p:cNvPr id="4" name="Text Placeholder 3">
            <a:extLst>
              <a:ext uri="{FF2B5EF4-FFF2-40B4-BE49-F238E27FC236}">
                <a16:creationId xmlns:a16="http://schemas.microsoft.com/office/drawing/2014/main" id="{34EDC52B-A584-4055-83EB-58E9DF7363F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596223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FC200-6E57-4838-ACD0-F0DE366E20FC}"/>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F699973D-C7C2-4BFB-8B11-1BE07F0B6B9D}"/>
              </a:ext>
            </a:extLst>
          </p:cNvPr>
          <p:cNvGraphicFramePr>
            <a:graphicFrameLocks noGrp="1"/>
          </p:cNvGraphicFramePr>
          <p:nvPr>
            <p:ph type="tbl" sz="quarter" idx="13"/>
            <p:extLst>
              <p:ext uri="{D42A27DB-BD31-4B8C-83A1-F6EECF244321}">
                <p14:modId xmlns:p14="http://schemas.microsoft.com/office/powerpoint/2010/main" val="2185832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7867961"/>
                    </a:ext>
                  </a:extLst>
                </a:gridCol>
                <a:gridCol w="1645920">
                  <a:extLst>
                    <a:ext uri="{9D8B030D-6E8A-4147-A177-3AD203B41FA5}">
                      <a16:colId xmlns:a16="http://schemas.microsoft.com/office/drawing/2014/main" val="3807608990"/>
                    </a:ext>
                  </a:extLst>
                </a:gridCol>
                <a:gridCol w="576072">
                  <a:extLst>
                    <a:ext uri="{9D8B030D-6E8A-4147-A177-3AD203B41FA5}">
                      <a16:colId xmlns:a16="http://schemas.microsoft.com/office/drawing/2014/main" val="2764264822"/>
                    </a:ext>
                  </a:extLst>
                </a:gridCol>
                <a:gridCol w="576072">
                  <a:extLst>
                    <a:ext uri="{9D8B030D-6E8A-4147-A177-3AD203B41FA5}">
                      <a16:colId xmlns:a16="http://schemas.microsoft.com/office/drawing/2014/main" val="3143893875"/>
                    </a:ext>
                  </a:extLst>
                </a:gridCol>
                <a:gridCol w="576072">
                  <a:extLst>
                    <a:ext uri="{9D8B030D-6E8A-4147-A177-3AD203B41FA5}">
                      <a16:colId xmlns:a16="http://schemas.microsoft.com/office/drawing/2014/main" val="2039342803"/>
                    </a:ext>
                  </a:extLst>
                </a:gridCol>
                <a:gridCol w="576072">
                  <a:extLst>
                    <a:ext uri="{9D8B030D-6E8A-4147-A177-3AD203B41FA5}">
                      <a16:colId xmlns:a16="http://schemas.microsoft.com/office/drawing/2014/main" val="3633585428"/>
                    </a:ext>
                  </a:extLst>
                </a:gridCol>
                <a:gridCol w="576072">
                  <a:extLst>
                    <a:ext uri="{9D8B030D-6E8A-4147-A177-3AD203B41FA5}">
                      <a16:colId xmlns:a16="http://schemas.microsoft.com/office/drawing/2014/main" val="2533046245"/>
                    </a:ext>
                  </a:extLst>
                </a:gridCol>
                <a:gridCol w="576072">
                  <a:extLst>
                    <a:ext uri="{9D8B030D-6E8A-4147-A177-3AD203B41FA5}">
                      <a16:colId xmlns:a16="http://schemas.microsoft.com/office/drawing/2014/main" val="3647964422"/>
                    </a:ext>
                  </a:extLst>
                </a:gridCol>
                <a:gridCol w="576072">
                  <a:extLst>
                    <a:ext uri="{9D8B030D-6E8A-4147-A177-3AD203B41FA5}">
                      <a16:colId xmlns:a16="http://schemas.microsoft.com/office/drawing/2014/main" val="1984812367"/>
                    </a:ext>
                  </a:extLst>
                </a:gridCol>
                <a:gridCol w="576072">
                  <a:extLst>
                    <a:ext uri="{9D8B030D-6E8A-4147-A177-3AD203B41FA5}">
                      <a16:colId xmlns:a16="http://schemas.microsoft.com/office/drawing/2014/main" val="3934682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8217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- 2023-03-08 10:00:52</a:t>
                      </a:r>
                      <a:r>
                        <a:rPr kumimoji="0" lang="en-US" sz="1000" b="0" i="0" u="none" strike="noStrike" kern="1200" cap="none" spc="0" normalizeH="0" baseline="0" noProof="0">
                          <a:ln>
                            <a:noFill/>
                          </a:ln>
                          <a:solidFill>
                            <a:prstClr val="black"/>
                          </a:solidFill>
                          <a:effectLst/>
                          <a:uLnTx/>
                          <a:uFillTx/>
                          <a:latin typeface="Calibri"/>
                          <a:ea typeface="+mn-ea"/>
                          <a:cs typeface="+mn-cs"/>
                        </a:rPr>
                        <a:t>
 It’s day two of our GROHE X Summit! 
Second of three days of cutting-edge debate and discussion on our grand theme: Caring for Water. 
Today is all about small and big-scale efforts towards sustainability. Excited to hear from legendary explorer Børge Ousland, architect Thomas M. Rau and policy adviser Dr.techn. Anna-Vera Deinhammer, among others. Still time to join us for free! https://lnkd.in/dvSbPduH
#GROHEX #GROHE #CaringforWater #Summit #GROHEXSUMMIT2023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3.1978680879414 %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extLst>
                  <a:ext uri="{0D108BD9-81ED-4DB2-BD59-A6C34878D82A}">
                    <a16:rowId xmlns:a16="http://schemas.microsoft.com/office/drawing/2014/main" val="4127764992"/>
                  </a:ext>
                </a:extLst>
              </a:tr>
            </a:tbl>
          </a:graphicData>
        </a:graphic>
      </p:graphicFrame>
      <p:sp>
        <p:nvSpPr>
          <p:cNvPr id="4" name="Text Placeholder 3">
            <a:extLst>
              <a:ext uri="{FF2B5EF4-FFF2-40B4-BE49-F238E27FC236}">
                <a16:creationId xmlns:a16="http://schemas.microsoft.com/office/drawing/2014/main" id="{94C8F6B4-C0A1-4770-8BDC-24963BC3C6E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6915780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DE1B-2980-4E7C-BC73-20E2200B2C85}"/>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C93BF497-978C-478D-9BD7-5876D95D4CC8}"/>
              </a:ext>
            </a:extLst>
          </p:cNvPr>
          <p:cNvGraphicFramePr>
            <a:graphicFrameLocks noGrp="1"/>
          </p:cNvGraphicFramePr>
          <p:nvPr>
            <p:ph type="tbl" sz="quarter" idx="13"/>
            <p:extLst>
              <p:ext uri="{D42A27DB-BD31-4B8C-83A1-F6EECF244321}">
                <p14:modId xmlns:p14="http://schemas.microsoft.com/office/powerpoint/2010/main" val="78304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27080223"/>
                    </a:ext>
                  </a:extLst>
                </a:gridCol>
                <a:gridCol w="1645920">
                  <a:extLst>
                    <a:ext uri="{9D8B030D-6E8A-4147-A177-3AD203B41FA5}">
                      <a16:colId xmlns:a16="http://schemas.microsoft.com/office/drawing/2014/main" val="669217304"/>
                    </a:ext>
                  </a:extLst>
                </a:gridCol>
                <a:gridCol w="576072">
                  <a:extLst>
                    <a:ext uri="{9D8B030D-6E8A-4147-A177-3AD203B41FA5}">
                      <a16:colId xmlns:a16="http://schemas.microsoft.com/office/drawing/2014/main" val="2553640679"/>
                    </a:ext>
                  </a:extLst>
                </a:gridCol>
                <a:gridCol w="576072">
                  <a:extLst>
                    <a:ext uri="{9D8B030D-6E8A-4147-A177-3AD203B41FA5}">
                      <a16:colId xmlns:a16="http://schemas.microsoft.com/office/drawing/2014/main" val="4082551840"/>
                    </a:ext>
                  </a:extLst>
                </a:gridCol>
                <a:gridCol w="576072">
                  <a:extLst>
                    <a:ext uri="{9D8B030D-6E8A-4147-A177-3AD203B41FA5}">
                      <a16:colId xmlns:a16="http://schemas.microsoft.com/office/drawing/2014/main" val="3856930501"/>
                    </a:ext>
                  </a:extLst>
                </a:gridCol>
                <a:gridCol w="576072">
                  <a:extLst>
                    <a:ext uri="{9D8B030D-6E8A-4147-A177-3AD203B41FA5}">
                      <a16:colId xmlns:a16="http://schemas.microsoft.com/office/drawing/2014/main" val="3331476622"/>
                    </a:ext>
                  </a:extLst>
                </a:gridCol>
                <a:gridCol w="576072">
                  <a:extLst>
                    <a:ext uri="{9D8B030D-6E8A-4147-A177-3AD203B41FA5}">
                      <a16:colId xmlns:a16="http://schemas.microsoft.com/office/drawing/2014/main" val="848510720"/>
                    </a:ext>
                  </a:extLst>
                </a:gridCol>
                <a:gridCol w="576072">
                  <a:extLst>
                    <a:ext uri="{9D8B030D-6E8A-4147-A177-3AD203B41FA5}">
                      <a16:colId xmlns:a16="http://schemas.microsoft.com/office/drawing/2014/main" val="2526188317"/>
                    </a:ext>
                  </a:extLst>
                </a:gridCol>
                <a:gridCol w="576072">
                  <a:extLst>
                    <a:ext uri="{9D8B030D-6E8A-4147-A177-3AD203B41FA5}">
                      <a16:colId xmlns:a16="http://schemas.microsoft.com/office/drawing/2014/main" val="3257692905"/>
                    </a:ext>
                  </a:extLst>
                </a:gridCol>
                <a:gridCol w="576072">
                  <a:extLst>
                    <a:ext uri="{9D8B030D-6E8A-4147-A177-3AD203B41FA5}">
                      <a16:colId xmlns:a16="http://schemas.microsoft.com/office/drawing/2014/main" val="372284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0052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- 2023-03-07 18:02:40</a:t>
                      </a:r>
                      <a:r>
                        <a:rPr kumimoji="0" lang="en-US" sz="1000" b="0" i="0" u="none" strike="noStrike" kern="1200" cap="none" spc="0" normalizeH="0" baseline="0" noProof="0">
                          <a:ln>
                            <a:noFill/>
                          </a:ln>
                          <a:solidFill>
                            <a:prstClr val="black"/>
                          </a:solidFill>
                          <a:effectLst/>
                          <a:uLnTx/>
                          <a:uFillTx/>
                          <a:latin typeface="Calibri"/>
                          <a:ea typeface="+mn-ea"/>
                          <a:cs typeface="+mn-cs"/>
                        </a:rPr>
                        <a:t>
 What a fantastic opening day at the GROHE X Summit! We’ve had brilliant contributions from our expert guests on the topic of urbanization and what the home of the future will look like. 
Tomorrow we focus on sustainability in the built environment with talks, debates and the latest ideas from a new panel of industry leaders. Don't miss it, free registration is still open! https://www.guestid.de/GROHE_X_Summit_2023/
#GROHEX #GROHE #CaringforWater #Summit #GROHEXSUMMIT2023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5.5267991317415 %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a:t>
                      </a:r>
                    </a:p>
                  </a:txBody>
                  <a:tcPr/>
                </a:tc>
                <a:extLst>
                  <a:ext uri="{0D108BD9-81ED-4DB2-BD59-A6C34878D82A}">
                    <a16:rowId xmlns:a16="http://schemas.microsoft.com/office/drawing/2014/main" val="3103240298"/>
                  </a:ext>
                </a:extLst>
              </a:tr>
            </a:tbl>
          </a:graphicData>
        </a:graphic>
      </p:graphicFrame>
      <p:sp>
        <p:nvSpPr>
          <p:cNvPr id="4" name="Text Placeholder 3">
            <a:extLst>
              <a:ext uri="{FF2B5EF4-FFF2-40B4-BE49-F238E27FC236}">
                <a16:creationId xmlns:a16="http://schemas.microsoft.com/office/drawing/2014/main" id="{54AF5412-8382-4848-A5CA-D093DD9E134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7171409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C057-7CA7-4C4D-8CD5-A12FAA8F7D12}"/>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F8A49B09-9D3F-405A-BE2F-5796670602D2}"/>
              </a:ext>
            </a:extLst>
          </p:cNvPr>
          <p:cNvGraphicFramePr>
            <a:graphicFrameLocks noGrp="1"/>
          </p:cNvGraphicFramePr>
          <p:nvPr>
            <p:ph type="tbl" sz="quarter" idx="13"/>
            <p:extLst>
              <p:ext uri="{D42A27DB-BD31-4B8C-83A1-F6EECF244321}">
                <p14:modId xmlns:p14="http://schemas.microsoft.com/office/powerpoint/2010/main" val="236486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8645735"/>
                    </a:ext>
                  </a:extLst>
                </a:gridCol>
                <a:gridCol w="1645920">
                  <a:extLst>
                    <a:ext uri="{9D8B030D-6E8A-4147-A177-3AD203B41FA5}">
                      <a16:colId xmlns:a16="http://schemas.microsoft.com/office/drawing/2014/main" val="1015383746"/>
                    </a:ext>
                  </a:extLst>
                </a:gridCol>
                <a:gridCol w="576072">
                  <a:extLst>
                    <a:ext uri="{9D8B030D-6E8A-4147-A177-3AD203B41FA5}">
                      <a16:colId xmlns:a16="http://schemas.microsoft.com/office/drawing/2014/main" val="1960996344"/>
                    </a:ext>
                  </a:extLst>
                </a:gridCol>
                <a:gridCol w="576072">
                  <a:extLst>
                    <a:ext uri="{9D8B030D-6E8A-4147-A177-3AD203B41FA5}">
                      <a16:colId xmlns:a16="http://schemas.microsoft.com/office/drawing/2014/main" val="3906738324"/>
                    </a:ext>
                  </a:extLst>
                </a:gridCol>
                <a:gridCol w="576072">
                  <a:extLst>
                    <a:ext uri="{9D8B030D-6E8A-4147-A177-3AD203B41FA5}">
                      <a16:colId xmlns:a16="http://schemas.microsoft.com/office/drawing/2014/main" val="3692840745"/>
                    </a:ext>
                  </a:extLst>
                </a:gridCol>
                <a:gridCol w="576072">
                  <a:extLst>
                    <a:ext uri="{9D8B030D-6E8A-4147-A177-3AD203B41FA5}">
                      <a16:colId xmlns:a16="http://schemas.microsoft.com/office/drawing/2014/main" val="3302139674"/>
                    </a:ext>
                  </a:extLst>
                </a:gridCol>
                <a:gridCol w="576072">
                  <a:extLst>
                    <a:ext uri="{9D8B030D-6E8A-4147-A177-3AD203B41FA5}">
                      <a16:colId xmlns:a16="http://schemas.microsoft.com/office/drawing/2014/main" val="1505821200"/>
                    </a:ext>
                  </a:extLst>
                </a:gridCol>
                <a:gridCol w="576072">
                  <a:extLst>
                    <a:ext uri="{9D8B030D-6E8A-4147-A177-3AD203B41FA5}">
                      <a16:colId xmlns:a16="http://schemas.microsoft.com/office/drawing/2014/main" val="18222337"/>
                    </a:ext>
                  </a:extLst>
                </a:gridCol>
                <a:gridCol w="576072">
                  <a:extLst>
                    <a:ext uri="{9D8B030D-6E8A-4147-A177-3AD203B41FA5}">
                      <a16:colId xmlns:a16="http://schemas.microsoft.com/office/drawing/2014/main" val="2761623942"/>
                    </a:ext>
                  </a:extLst>
                </a:gridCol>
                <a:gridCol w="576072">
                  <a:extLst>
                    <a:ext uri="{9D8B030D-6E8A-4147-A177-3AD203B41FA5}">
                      <a16:colId xmlns:a16="http://schemas.microsoft.com/office/drawing/2014/main" val="19900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913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- 2023-03-07 07:59:19</a:t>
                      </a:r>
                      <a:r>
                        <a:rPr kumimoji="0" lang="en-US" sz="1000" b="0" i="0" u="none" strike="noStrike" kern="1200" cap="none" spc="0" normalizeH="0" baseline="0" noProof="0">
                          <a:ln>
                            <a:noFill/>
                          </a:ln>
                          <a:solidFill>
                            <a:prstClr val="black"/>
                          </a:solidFill>
                          <a:effectLst/>
                          <a:uLnTx/>
                          <a:uFillTx/>
                          <a:latin typeface="Calibri"/>
                          <a:ea typeface="+mn-ea"/>
                          <a:cs typeface="+mn-cs"/>
                        </a:rPr>
                        <a:t>
 The GROHE X Summit kicks off today! Three days of fresh ideas from industry leaders on a theme that drives our business: Caring for Water. 
Today the focus is on urbanization and the home of the future. Delighted to welcome experts like DIY guru Steve Collinge and futurist Elina Hiltunen to our GROHE X digital experience hub. Join us! It’s not too late to sign up for free! https://www.guestid.de/GROHE_X_Summit_2023/  
#GROHEX #GROHE #CaringforWater #Summit #GROHEXSUMMIT2023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4.3754250736794 %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extLst>
                  <a:ext uri="{0D108BD9-81ED-4DB2-BD59-A6C34878D82A}">
                    <a16:rowId xmlns:a16="http://schemas.microsoft.com/office/drawing/2014/main" val="3717563485"/>
                  </a:ext>
                </a:extLst>
              </a:tr>
            </a:tbl>
          </a:graphicData>
        </a:graphic>
      </p:graphicFrame>
      <p:sp>
        <p:nvSpPr>
          <p:cNvPr id="4" name="Text Placeholder 3">
            <a:extLst>
              <a:ext uri="{FF2B5EF4-FFF2-40B4-BE49-F238E27FC236}">
                <a16:creationId xmlns:a16="http://schemas.microsoft.com/office/drawing/2014/main" id="{98728F36-87FA-44A6-99DD-7D80D5E774D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6849078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2386-46BB-43BF-ACF3-08657824D3F4}"/>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F54E884A-7B6D-428D-A9C4-37714B5B7AC0}"/>
              </a:ext>
            </a:extLst>
          </p:cNvPr>
          <p:cNvGraphicFramePr>
            <a:graphicFrameLocks noGrp="1"/>
          </p:cNvGraphicFramePr>
          <p:nvPr>
            <p:ph type="tbl" sz="quarter" idx="13"/>
            <p:extLst>
              <p:ext uri="{D42A27DB-BD31-4B8C-83A1-F6EECF244321}">
                <p14:modId xmlns:p14="http://schemas.microsoft.com/office/powerpoint/2010/main" val="173736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1232193"/>
                    </a:ext>
                  </a:extLst>
                </a:gridCol>
                <a:gridCol w="1645920">
                  <a:extLst>
                    <a:ext uri="{9D8B030D-6E8A-4147-A177-3AD203B41FA5}">
                      <a16:colId xmlns:a16="http://schemas.microsoft.com/office/drawing/2014/main" val="804103624"/>
                    </a:ext>
                  </a:extLst>
                </a:gridCol>
                <a:gridCol w="576072">
                  <a:extLst>
                    <a:ext uri="{9D8B030D-6E8A-4147-A177-3AD203B41FA5}">
                      <a16:colId xmlns:a16="http://schemas.microsoft.com/office/drawing/2014/main" val="852353054"/>
                    </a:ext>
                  </a:extLst>
                </a:gridCol>
                <a:gridCol w="576072">
                  <a:extLst>
                    <a:ext uri="{9D8B030D-6E8A-4147-A177-3AD203B41FA5}">
                      <a16:colId xmlns:a16="http://schemas.microsoft.com/office/drawing/2014/main" val="831210438"/>
                    </a:ext>
                  </a:extLst>
                </a:gridCol>
                <a:gridCol w="576072">
                  <a:extLst>
                    <a:ext uri="{9D8B030D-6E8A-4147-A177-3AD203B41FA5}">
                      <a16:colId xmlns:a16="http://schemas.microsoft.com/office/drawing/2014/main" val="2855879549"/>
                    </a:ext>
                  </a:extLst>
                </a:gridCol>
                <a:gridCol w="576072">
                  <a:extLst>
                    <a:ext uri="{9D8B030D-6E8A-4147-A177-3AD203B41FA5}">
                      <a16:colId xmlns:a16="http://schemas.microsoft.com/office/drawing/2014/main" val="1248565012"/>
                    </a:ext>
                  </a:extLst>
                </a:gridCol>
                <a:gridCol w="576072">
                  <a:extLst>
                    <a:ext uri="{9D8B030D-6E8A-4147-A177-3AD203B41FA5}">
                      <a16:colId xmlns:a16="http://schemas.microsoft.com/office/drawing/2014/main" val="2245477104"/>
                    </a:ext>
                  </a:extLst>
                </a:gridCol>
                <a:gridCol w="576072">
                  <a:extLst>
                    <a:ext uri="{9D8B030D-6E8A-4147-A177-3AD203B41FA5}">
                      <a16:colId xmlns:a16="http://schemas.microsoft.com/office/drawing/2014/main" val="3721633893"/>
                    </a:ext>
                  </a:extLst>
                </a:gridCol>
                <a:gridCol w="576072">
                  <a:extLst>
                    <a:ext uri="{9D8B030D-6E8A-4147-A177-3AD203B41FA5}">
                      <a16:colId xmlns:a16="http://schemas.microsoft.com/office/drawing/2014/main" val="3178432522"/>
                    </a:ext>
                  </a:extLst>
                </a:gridCol>
                <a:gridCol w="576072">
                  <a:extLst>
                    <a:ext uri="{9D8B030D-6E8A-4147-A177-3AD203B41FA5}">
                      <a16:colId xmlns:a16="http://schemas.microsoft.com/office/drawing/2014/main" val="370397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2788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- 2023-03-05 18:43:39</a:t>
                      </a:r>
                      <a:r>
                        <a:rPr kumimoji="0" lang="en-US" sz="1000" b="0" i="0" u="none" strike="noStrike" kern="1200" cap="none" spc="0" normalizeH="0" baseline="0" noProof="0">
                          <a:ln>
                            <a:noFill/>
                          </a:ln>
                          <a:solidFill>
                            <a:prstClr val="black"/>
                          </a:solidFill>
                          <a:effectLst/>
                          <a:uLnTx/>
                          <a:uFillTx/>
                          <a:latin typeface="Calibri"/>
                          <a:ea typeface="+mn-ea"/>
                          <a:cs typeface="+mn-cs"/>
                        </a:rPr>
                        <a:t>
 Last chance to sign up for the GROHE X Summit. From March 7-9 we’ll have three packed days of debate, discussion and dynamic content on our theme: Caring for Water. 
Each day will focus on a subject vital to the A&amp;D and sanitary industries – urbanization, sustainability and health &amp; wellbeing – from all possible angles. Register now! https://www.guestid.de/GROHE_X_Summit_2023/
#GROHEX #GROHE #CaringforWater #Summit #GROHEXSUMMIT2023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3.5275080906149 %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2991</a:t>
                      </a:r>
                    </a:p>
                  </a:txBody>
                  <a:tcPr/>
                </a:tc>
                <a:extLst>
                  <a:ext uri="{0D108BD9-81ED-4DB2-BD59-A6C34878D82A}">
                    <a16:rowId xmlns:a16="http://schemas.microsoft.com/office/drawing/2014/main" val="3747695210"/>
                  </a:ext>
                </a:extLst>
              </a:tr>
            </a:tbl>
          </a:graphicData>
        </a:graphic>
      </p:graphicFrame>
      <p:sp>
        <p:nvSpPr>
          <p:cNvPr id="4" name="Text Placeholder 3">
            <a:extLst>
              <a:ext uri="{FF2B5EF4-FFF2-40B4-BE49-F238E27FC236}">
                <a16:creationId xmlns:a16="http://schemas.microsoft.com/office/drawing/2014/main" id="{374CF85B-6E31-4E27-965F-CAC692C045E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8265352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F63E-4B6A-48DA-BFE8-3A10FC2EE588}"/>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CEADE031-0357-4CA0-87EA-508BABD044F4}"/>
              </a:ext>
            </a:extLst>
          </p:cNvPr>
          <p:cNvGraphicFramePr>
            <a:graphicFrameLocks noGrp="1"/>
          </p:cNvGraphicFramePr>
          <p:nvPr>
            <p:ph type="tbl" sz="quarter" idx="13"/>
            <p:extLst>
              <p:ext uri="{D42A27DB-BD31-4B8C-83A1-F6EECF244321}">
                <p14:modId xmlns:p14="http://schemas.microsoft.com/office/powerpoint/2010/main" val="3352197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4068345"/>
                    </a:ext>
                  </a:extLst>
                </a:gridCol>
                <a:gridCol w="1645920">
                  <a:extLst>
                    <a:ext uri="{9D8B030D-6E8A-4147-A177-3AD203B41FA5}">
                      <a16:colId xmlns:a16="http://schemas.microsoft.com/office/drawing/2014/main" val="1709797954"/>
                    </a:ext>
                  </a:extLst>
                </a:gridCol>
                <a:gridCol w="576072">
                  <a:extLst>
                    <a:ext uri="{9D8B030D-6E8A-4147-A177-3AD203B41FA5}">
                      <a16:colId xmlns:a16="http://schemas.microsoft.com/office/drawing/2014/main" val="797091134"/>
                    </a:ext>
                  </a:extLst>
                </a:gridCol>
                <a:gridCol w="576072">
                  <a:extLst>
                    <a:ext uri="{9D8B030D-6E8A-4147-A177-3AD203B41FA5}">
                      <a16:colId xmlns:a16="http://schemas.microsoft.com/office/drawing/2014/main" val="1400652129"/>
                    </a:ext>
                  </a:extLst>
                </a:gridCol>
                <a:gridCol w="576072">
                  <a:extLst>
                    <a:ext uri="{9D8B030D-6E8A-4147-A177-3AD203B41FA5}">
                      <a16:colId xmlns:a16="http://schemas.microsoft.com/office/drawing/2014/main" val="3860688277"/>
                    </a:ext>
                  </a:extLst>
                </a:gridCol>
                <a:gridCol w="576072">
                  <a:extLst>
                    <a:ext uri="{9D8B030D-6E8A-4147-A177-3AD203B41FA5}">
                      <a16:colId xmlns:a16="http://schemas.microsoft.com/office/drawing/2014/main" val="2899672630"/>
                    </a:ext>
                  </a:extLst>
                </a:gridCol>
                <a:gridCol w="576072">
                  <a:extLst>
                    <a:ext uri="{9D8B030D-6E8A-4147-A177-3AD203B41FA5}">
                      <a16:colId xmlns:a16="http://schemas.microsoft.com/office/drawing/2014/main" val="3182274511"/>
                    </a:ext>
                  </a:extLst>
                </a:gridCol>
                <a:gridCol w="576072">
                  <a:extLst>
                    <a:ext uri="{9D8B030D-6E8A-4147-A177-3AD203B41FA5}">
                      <a16:colId xmlns:a16="http://schemas.microsoft.com/office/drawing/2014/main" val="1370579355"/>
                    </a:ext>
                  </a:extLst>
                </a:gridCol>
                <a:gridCol w="576072">
                  <a:extLst>
                    <a:ext uri="{9D8B030D-6E8A-4147-A177-3AD203B41FA5}">
                      <a16:colId xmlns:a16="http://schemas.microsoft.com/office/drawing/2014/main" val="4139400780"/>
                    </a:ext>
                  </a:extLst>
                </a:gridCol>
                <a:gridCol w="576072">
                  <a:extLst>
                    <a:ext uri="{9D8B030D-6E8A-4147-A177-3AD203B41FA5}">
                      <a16:colId xmlns:a16="http://schemas.microsoft.com/office/drawing/2014/main" val="37196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9397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- 2023-03-03 16:00:23</a:t>
                      </a:r>
                      <a:r>
                        <a:rPr kumimoji="0" lang="en-US" sz="1000" b="0" i="0" u="none" strike="noStrike" kern="1200" cap="none" spc="0" normalizeH="0" baseline="0" noProof="0">
                          <a:ln>
                            <a:noFill/>
                          </a:ln>
                          <a:solidFill>
                            <a:prstClr val="black"/>
                          </a:solidFill>
                          <a:effectLst/>
                          <a:uLnTx/>
                          <a:uFillTx/>
                          <a:latin typeface="Calibri"/>
                          <a:ea typeface="+mn-ea"/>
                          <a:cs typeface="+mn-cs"/>
                        </a:rPr>
                        <a:t>
 How does it feel to be comfortably immersed in water? Does looking at the ocean give you a feeling of calm?
On day 3 of the GROHE X Summit 2023, Dr. Beth Healey, a researcher for the European Space Agency, will deliver a keynote that examines our profound connection to water.
Our relationship to water is much deeper than purely physical, and yet more and more of us feel a disconnect to the value of water in nature. So how can we address that? To tune in to Dr. Healey’s keynote, register now to book your slot. Attendance is free and open to all. https://www.guestid.de/GROHE_X_Summit_2023/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2.9241547365215 %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extLst>
                  <a:ext uri="{0D108BD9-81ED-4DB2-BD59-A6C34878D82A}">
                    <a16:rowId xmlns:a16="http://schemas.microsoft.com/office/drawing/2014/main" val="2927629585"/>
                  </a:ext>
                </a:extLst>
              </a:tr>
            </a:tbl>
          </a:graphicData>
        </a:graphic>
      </p:graphicFrame>
      <p:sp>
        <p:nvSpPr>
          <p:cNvPr id="4" name="Text Placeholder 3">
            <a:extLst>
              <a:ext uri="{FF2B5EF4-FFF2-40B4-BE49-F238E27FC236}">
                <a16:creationId xmlns:a16="http://schemas.microsoft.com/office/drawing/2014/main" id="{41269745-7FFA-40A5-A428-4CF713D2265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4441675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23FEB-B237-4D4D-BDF9-2EBA4FC11553}"/>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08318B04-6749-419B-94BF-923ACA085046}"/>
              </a:ext>
            </a:extLst>
          </p:cNvPr>
          <p:cNvGraphicFramePr>
            <a:graphicFrameLocks noGrp="1"/>
          </p:cNvGraphicFramePr>
          <p:nvPr>
            <p:ph type="tbl" sz="quarter" idx="13"/>
            <p:extLst>
              <p:ext uri="{D42A27DB-BD31-4B8C-83A1-F6EECF244321}">
                <p14:modId xmlns:p14="http://schemas.microsoft.com/office/powerpoint/2010/main" val="248556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1935235"/>
                    </a:ext>
                  </a:extLst>
                </a:gridCol>
                <a:gridCol w="1645920">
                  <a:extLst>
                    <a:ext uri="{9D8B030D-6E8A-4147-A177-3AD203B41FA5}">
                      <a16:colId xmlns:a16="http://schemas.microsoft.com/office/drawing/2014/main" val="3479118826"/>
                    </a:ext>
                  </a:extLst>
                </a:gridCol>
                <a:gridCol w="576072">
                  <a:extLst>
                    <a:ext uri="{9D8B030D-6E8A-4147-A177-3AD203B41FA5}">
                      <a16:colId xmlns:a16="http://schemas.microsoft.com/office/drawing/2014/main" val="122643764"/>
                    </a:ext>
                  </a:extLst>
                </a:gridCol>
                <a:gridCol w="576072">
                  <a:extLst>
                    <a:ext uri="{9D8B030D-6E8A-4147-A177-3AD203B41FA5}">
                      <a16:colId xmlns:a16="http://schemas.microsoft.com/office/drawing/2014/main" val="520905960"/>
                    </a:ext>
                  </a:extLst>
                </a:gridCol>
                <a:gridCol w="576072">
                  <a:extLst>
                    <a:ext uri="{9D8B030D-6E8A-4147-A177-3AD203B41FA5}">
                      <a16:colId xmlns:a16="http://schemas.microsoft.com/office/drawing/2014/main" val="912657726"/>
                    </a:ext>
                  </a:extLst>
                </a:gridCol>
                <a:gridCol w="576072">
                  <a:extLst>
                    <a:ext uri="{9D8B030D-6E8A-4147-A177-3AD203B41FA5}">
                      <a16:colId xmlns:a16="http://schemas.microsoft.com/office/drawing/2014/main" val="3248756453"/>
                    </a:ext>
                  </a:extLst>
                </a:gridCol>
                <a:gridCol w="576072">
                  <a:extLst>
                    <a:ext uri="{9D8B030D-6E8A-4147-A177-3AD203B41FA5}">
                      <a16:colId xmlns:a16="http://schemas.microsoft.com/office/drawing/2014/main" val="4009665102"/>
                    </a:ext>
                  </a:extLst>
                </a:gridCol>
                <a:gridCol w="576072">
                  <a:extLst>
                    <a:ext uri="{9D8B030D-6E8A-4147-A177-3AD203B41FA5}">
                      <a16:colId xmlns:a16="http://schemas.microsoft.com/office/drawing/2014/main" val="2180318402"/>
                    </a:ext>
                  </a:extLst>
                </a:gridCol>
                <a:gridCol w="576072">
                  <a:extLst>
                    <a:ext uri="{9D8B030D-6E8A-4147-A177-3AD203B41FA5}">
                      <a16:colId xmlns:a16="http://schemas.microsoft.com/office/drawing/2014/main" val="3471239065"/>
                    </a:ext>
                  </a:extLst>
                </a:gridCol>
                <a:gridCol w="576072">
                  <a:extLst>
                    <a:ext uri="{9D8B030D-6E8A-4147-A177-3AD203B41FA5}">
                      <a16:colId xmlns:a16="http://schemas.microsoft.com/office/drawing/2014/main" val="4258571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6488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GROHE - 2023-03-03 08:31:19</a:t>
                      </a:r>
                      <a:r>
                        <a:rPr kumimoji="0" lang="fr-FR" sz="1000" b="0" i="0" u="none" strike="noStrike" kern="1200" cap="none" spc="0" normalizeH="0" baseline="0" noProof="0">
                          <a:ln>
                            <a:noFill/>
                          </a:ln>
                          <a:solidFill>
                            <a:prstClr val="black"/>
                          </a:solidFill>
                          <a:effectLst/>
                          <a:uLnTx/>
                          <a:uFillTx/>
                          <a:latin typeface="Calibri"/>
                          <a:ea typeface="+mn-ea"/>
                          <a:cs typeface="+mn-cs"/>
                        </a:rPr>
                        <a:t>
 Participez au premier #SommetGROHE X qui se déroulera du 7 au 9 mars 2023 – de 11h à 14h, directement en ligne sur notre plateforme Grohe-X.
L’eau étant au cœur de notre activité et de la vôtre, nous vous proposons de prendre un peu de hauteur, de nourrir votre réflexion et de découvrir tous les enjeux actuels et à venir de notre industrie.
Au programme, des conférences inspirantes de 30 minutes sur les thèmes majeurs de l' #habitat, de l' #urbanisation, de la #durabilité et de la #santé :
7 mars 👉 Découvrez (avant tout le monde) à quoi ressemblera la maison du futur grâce aux projections de la futurologue Elina Hiltunen 🏠
8 mars 👉  Voyagez grâce au récit passionnant des aventures polaires de Borge Ousland, explorateur téméraire ! 🗺
9 mars 👉 Le Dr. Beth Healey vous dévoile tous les secrets de l’eau pour votre santé physique et mentale ! Des conseils clés en main ! 💧
Inscrivez-vous : https://www.guestid.de/to/63db7f117e97f/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8.5714285714286 %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extLst>
                  <a:ext uri="{0D108BD9-81ED-4DB2-BD59-A6C34878D82A}">
                    <a16:rowId xmlns:a16="http://schemas.microsoft.com/office/drawing/2014/main" val="3075242668"/>
                  </a:ext>
                </a:extLst>
              </a:tr>
            </a:tbl>
          </a:graphicData>
        </a:graphic>
      </p:graphicFrame>
      <p:sp>
        <p:nvSpPr>
          <p:cNvPr id="4" name="Text Placeholder 3">
            <a:extLst>
              <a:ext uri="{FF2B5EF4-FFF2-40B4-BE49-F238E27FC236}">
                <a16:creationId xmlns:a16="http://schemas.microsoft.com/office/drawing/2014/main" id="{AB56C451-FE3D-47B7-942F-E0A7EA31AA1F}"/>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775288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1AA9A-5209-483E-A40F-BCAD264FDBF7}"/>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E578EC9A-092D-4204-AA2B-8FD983953A57}"/>
              </a:ext>
            </a:extLst>
          </p:cNvPr>
          <p:cNvGraphicFramePr>
            <a:graphicFrameLocks noGrp="1"/>
          </p:cNvGraphicFramePr>
          <p:nvPr>
            <p:ph type="tbl" sz="quarter" idx="13"/>
            <p:extLst>
              <p:ext uri="{D42A27DB-BD31-4B8C-83A1-F6EECF244321}">
                <p14:modId xmlns:p14="http://schemas.microsoft.com/office/powerpoint/2010/main" val="274374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1004303"/>
                    </a:ext>
                  </a:extLst>
                </a:gridCol>
                <a:gridCol w="1645920">
                  <a:extLst>
                    <a:ext uri="{9D8B030D-6E8A-4147-A177-3AD203B41FA5}">
                      <a16:colId xmlns:a16="http://schemas.microsoft.com/office/drawing/2014/main" val="483689490"/>
                    </a:ext>
                  </a:extLst>
                </a:gridCol>
                <a:gridCol w="576072">
                  <a:extLst>
                    <a:ext uri="{9D8B030D-6E8A-4147-A177-3AD203B41FA5}">
                      <a16:colId xmlns:a16="http://schemas.microsoft.com/office/drawing/2014/main" val="1273537762"/>
                    </a:ext>
                  </a:extLst>
                </a:gridCol>
                <a:gridCol w="576072">
                  <a:extLst>
                    <a:ext uri="{9D8B030D-6E8A-4147-A177-3AD203B41FA5}">
                      <a16:colId xmlns:a16="http://schemas.microsoft.com/office/drawing/2014/main" val="3817919914"/>
                    </a:ext>
                  </a:extLst>
                </a:gridCol>
                <a:gridCol w="576072">
                  <a:extLst>
                    <a:ext uri="{9D8B030D-6E8A-4147-A177-3AD203B41FA5}">
                      <a16:colId xmlns:a16="http://schemas.microsoft.com/office/drawing/2014/main" val="1658317312"/>
                    </a:ext>
                  </a:extLst>
                </a:gridCol>
                <a:gridCol w="576072">
                  <a:extLst>
                    <a:ext uri="{9D8B030D-6E8A-4147-A177-3AD203B41FA5}">
                      <a16:colId xmlns:a16="http://schemas.microsoft.com/office/drawing/2014/main" val="1210103618"/>
                    </a:ext>
                  </a:extLst>
                </a:gridCol>
                <a:gridCol w="576072">
                  <a:extLst>
                    <a:ext uri="{9D8B030D-6E8A-4147-A177-3AD203B41FA5}">
                      <a16:colId xmlns:a16="http://schemas.microsoft.com/office/drawing/2014/main" val="4042886747"/>
                    </a:ext>
                  </a:extLst>
                </a:gridCol>
                <a:gridCol w="576072">
                  <a:extLst>
                    <a:ext uri="{9D8B030D-6E8A-4147-A177-3AD203B41FA5}">
                      <a16:colId xmlns:a16="http://schemas.microsoft.com/office/drawing/2014/main" val="3150636499"/>
                    </a:ext>
                  </a:extLst>
                </a:gridCol>
                <a:gridCol w="576072">
                  <a:extLst>
                    <a:ext uri="{9D8B030D-6E8A-4147-A177-3AD203B41FA5}">
                      <a16:colId xmlns:a16="http://schemas.microsoft.com/office/drawing/2014/main" val="2708787485"/>
                    </a:ext>
                  </a:extLst>
                </a:gridCol>
                <a:gridCol w="576072">
                  <a:extLst>
                    <a:ext uri="{9D8B030D-6E8A-4147-A177-3AD203B41FA5}">
                      <a16:colId xmlns:a16="http://schemas.microsoft.com/office/drawing/2014/main" val="408468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934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- 2023-03-01 15:00:20</a:t>
                      </a:r>
                      <a:r>
                        <a:rPr kumimoji="0" lang="en-US" sz="1000" b="0" i="0" u="none" strike="noStrike" kern="1200" cap="none" spc="0" normalizeH="0" baseline="0" noProof="0">
                          <a:ln>
                            <a:noFill/>
                          </a:ln>
                          <a:solidFill>
                            <a:prstClr val="black"/>
                          </a:solidFill>
                          <a:effectLst/>
                          <a:uLnTx/>
                          <a:uFillTx/>
                          <a:latin typeface="Calibri"/>
                          <a:ea typeface="+mn-ea"/>
                          <a:cs typeface="+mn-cs"/>
                        </a:rPr>
                        <a:t>
 What does climate change look like firsthand? Are the architecture and construction industries doing enough to mitigate the worst of it?
Few have seen climate change's effect on our ice caps up close like the intrepid explorer Børge Ousland, who has been trekking the planet’s poles for more than three decades.
On day 2 of the GROHE X Summit 2023, Ousland will deliver the hard-hitting keynote, ‘When Ice Turns to Water’ as part of a full day dedicated to examining the opportunities for the architecture industry to build a better future.
The virtual summit is open to all and free to attend, you can find the full lineup and information on our site to register now. https://www.guestid.de/GROHE_X_Summit_2023/
#GROHEX #GROHE #CaringforWater #Summit #GROHEXSUMMIT2023 #building #construction #explore #climate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2.8995512599241 %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extLst>
                  <a:ext uri="{0D108BD9-81ED-4DB2-BD59-A6C34878D82A}">
                    <a16:rowId xmlns:a16="http://schemas.microsoft.com/office/drawing/2014/main" val="11721116"/>
                  </a:ext>
                </a:extLst>
              </a:tr>
            </a:tbl>
          </a:graphicData>
        </a:graphic>
      </p:graphicFrame>
      <p:sp>
        <p:nvSpPr>
          <p:cNvPr id="4" name="Text Placeholder 3">
            <a:extLst>
              <a:ext uri="{FF2B5EF4-FFF2-40B4-BE49-F238E27FC236}">
                <a16:creationId xmlns:a16="http://schemas.microsoft.com/office/drawing/2014/main" id="{2739F582-9062-4645-B955-8FC9A8869D5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1399130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77CFD-ABC6-452F-A701-1B6BC87E9749}"/>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220572FF-A11B-430D-95B8-383AEE6E2CED}"/>
              </a:ext>
            </a:extLst>
          </p:cNvPr>
          <p:cNvGraphicFramePr>
            <a:graphicFrameLocks noGrp="1"/>
          </p:cNvGraphicFramePr>
          <p:nvPr>
            <p:ph type="tbl" sz="quarter" idx="13"/>
            <p:extLst>
              <p:ext uri="{D42A27DB-BD31-4B8C-83A1-F6EECF244321}">
                <p14:modId xmlns:p14="http://schemas.microsoft.com/office/powerpoint/2010/main" val="328490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0056559"/>
                    </a:ext>
                  </a:extLst>
                </a:gridCol>
                <a:gridCol w="1645920">
                  <a:extLst>
                    <a:ext uri="{9D8B030D-6E8A-4147-A177-3AD203B41FA5}">
                      <a16:colId xmlns:a16="http://schemas.microsoft.com/office/drawing/2014/main" val="1461429411"/>
                    </a:ext>
                  </a:extLst>
                </a:gridCol>
                <a:gridCol w="576072">
                  <a:extLst>
                    <a:ext uri="{9D8B030D-6E8A-4147-A177-3AD203B41FA5}">
                      <a16:colId xmlns:a16="http://schemas.microsoft.com/office/drawing/2014/main" val="4289066736"/>
                    </a:ext>
                  </a:extLst>
                </a:gridCol>
                <a:gridCol w="576072">
                  <a:extLst>
                    <a:ext uri="{9D8B030D-6E8A-4147-A177-3AD203B41FA5}">
                      <a16:colId xmlns:a16="http://schemas.microsoft.com/office/drawing/2014/main" val="3183989208"/>
                    </a:ext>
                  </a:extLst>
                </a:gridCol>
                <a:gridCol w="576072">
                  <a:extLst>
                    <a:ext uri="{9D8B030D-6E8A-4147-A177-3AD203B41FA5}">
                      <a16:colId xmlns:a16="http://schemas.microsoft.com/office/drawing/2014/main" val="3402994491"/>
                    </a:ext>
                  </a:extLst>
                </a:gridCol>
                <a:gridCol w="576072">
                  <a:extLst>
                    <a:ext uri="{9D8B030D-6E8A-4147-A177-3AD203B41FA5}">
                      <a16:colId xmlns:a16="http://schemas.microsoft.com/office/drawing/2014/main" val="3628787180"/>
                    </a:ext>
                  </a:extLst>
                </a:gridCol>
                <a:gridCol w="576072">
                  <a:extLst>
                    <a:ext uri="{9D8B030D-6E8A-4147-A177-3AD203B41FA5}">
                      <a16:colId xmlns:a16="http://schemas.microsoft.com/office/drawing/2014/main" val="3975946301"/>
                    </a:ext>
                  </a:extLst>
                </a:gridCol>
                <a:gridCol w="576072">
                  <a:extLst>
                    <a:ext uri="{9D8B030D-6E8A-4147-A177-3AD203B41FA5}">
                      <a16:colId xmlns:a16="http://schemas.microsoft.com/office/drawing/2014/main" val="2399841329"/>
                    </a:ext>
                  </a:extLst>
                </a:gridCol>
                <a:gridCol w="576072">
                  <a:extLst>
                    <a:ext uri="{9D8B030D-6E8A-4147-A177-3AD203B41FA5}">
                      <a16:colId xmlns:a16="http://schemas.microsoft.com/office/drawing/2014/main" val="2085396107"/>
                    </a:ext>
                  </a:extLst>
                </a:gridCol>
                <a:gridCol w="576072">
                  <a:extLst>
                    <a:ext uri="{9D8B030D-6E8A-4147-A177-3AD203B41FA5}">
                      <a16:colId xmlns:a16="http://schemas.microsoft.com/office/drawing/2014/main" val="2708172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2804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- 2023-02-28 20:00:25</a:t>
                      </a:r>
                      <a:r>
                        <a:rPr kumimoji="0" lang="en-US" sz="1000" b="0" i="0" u="none" strike="noStrike" kern="1200" cap="none" spc="0" normalizeH="0" baseline="0" noProof="0">
                          <a:ln>
                            <a:noFill/>
                          </a:ln>
                          <a:solidFill>
                            <a:prstClr val="black"/>
                          </a:solidFill>
                          <a:effectLst/>
                          <a:uLnTx/>
                          <a:uFillTx/>
                          <a:latin typeface="Calibri"/>
                          <a:ea typeface="+mn-ea"/>
                          <a:cs typeface="+mn-cs"/>
                        </a:rPr>
                        <a:t>
 Against a backdrop of growing urbanization, how will our homes adapt? How will the societal shifts of today shape the homes of tomorrow? What trends should we be aware of? We've invited leading futurist Elina Hiltunen to share her vision of the future of living. 
She’ll be delivering her findings in the keynote address on day 1 of the virtual #GROHEXSummit2023. The summit is free to attend and open to all. Register now! https://www.guestid.de/GROHE_X_Summit_2023/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2.4063032367973 %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extLst>
                  <a:ext uri="{0D108BD9-81ED-4DB2-BD59-A6C34878D82A}">
                    <a16:rowId xmlns:a16="http://schemas.microsoft.com/office/drawing/2014/main" val="3787935089"/>
                  </a:ext>
                </a:extLst>
              </a:tr>
            </a:tbl>
          </a:graphicData>
        </a:graphic>
      </p:graphicFrame>
      <p:sp>
        <p:nvSpPr>
          <p:cNvPr id="4" name="Text Placeholder 3">
            <a:extLst>
              <a:ext uri="{FF2B5EF4-FFF2-40B4-BE49-F238E27FC236}">
                <a16:creationId xmlns:a16="http://schemas.microsoft.com/office/drawing/2014/main" id="{1F15FCA3-E652-4A22-9916-C286511B6F7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9373352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D373-6AFD-4270-8CD8-A8D43B8916FF}"/>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BA7DA03E-BD9A-4570-92B0-AF1FFF3452D3}"/>
              </a:ext>
            </a:extLst>
          </p:cNvPr>
          <p:cNvGraphicFramePr>
            <a:graphicFrameLocks noGrp="1"/>
          </p:cNvGraphicFramePr>
          <p:nvPr>
            <p:ph type="tbl" sz="quarter" idx="13"/>
            <p:extLst>
              <p:ext uri="{D42A27DB-BD31-4B8C-83A1-F6EECF244321}">
                <p14:modId xmlns:p14="http://schemas.microsoft.com/office/powerpoint/2010/main" val="3627392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2894232"/>
                    </a:ext>
                  </a:extLst>
                </a:gridCol>
                <a:gridCol w="1645920">
                  <a:extLst>
                    <a:ext uri="{9D8B030D-6E8A-4147-A177-3AD203B41FA5}">
                      <a16:colId xmlns:a16="http://schemas.microsoft.com/office/drawing/2014/main" val="3167387816"/>
                    </a:ext>
                  </a:extLst>
                </a:gridCol>
                <a:gridCol w="576072">
                  <a:extLst>
                    <a:ext uri="{9D8B030D-6E8A-4147-A177-3AD203B41FA5}">
                      <a16:colId xmlns:a16="http://schemas.microsoft.com/office/drawing/2014/main" val="2614341507"/>
                    </a:ext>
                  </a:extLst>
                </a:gridCol>
                <a:gridCol w="576072">
                  <a:extLst>
                    <a:ext uri="{9D8B030D-6E8A-4147-A177-3AD203B41FA5}">
                      <a16:colId xmlns:a16="http://schemas.microsoft.com/office/drawing/2014/main" val="3357492527"/>
                    </a:ext>
                  </a:extLst>
                </a:gridCol>
                <a:gridCol w="576072">
                  <a:extLst>
                    <a:ext uri="{9D8B030D-6E8A-4147-A177-3AD203B41FA5}">
                      <a16:colId xmlns:a16="http://schemas.microsoft.com/office/drawing/2014/main" val="3477225441"/>
                    </a:ext>
                  </a:extLst>
                </a:gridCol>
                <a:gridCol w="576072">
                  <a:extLst>
                    <a:ext uri="{9D8B030D-6E8A-4147-A177-3AD203B41FA5}">
                      <a16:colId xmlns:a16="http://schemas.microsoft.com/office/drawing/2014/main" val="1287104506"/>
                    </a:ext>
                  </a:extLst>
                </a:gridCol>
                <a:gridCol w="576072">
                  <a:extLst>
                    <a:ext uri="{9D8B030D-6E8A-4147-A177-3AD203B41FA5}">
                      <a16:colId xmlns:a16="http://schemas.microsoft.com/office/drawing/2014/main" val="1778289169"/>
                    </a:ext>
                  </a:extLst>
                </a:gridCol>
                <a:gridCol w="576072">
                  <a:extLst>
                    <a:ext uri="{9D8B030D-6E8A-4147-A177-3AD203B41FA5}">
                      <a16:colId xmlns:a16="http://schemas.microsoft.com/office/drawing/2014/main" val="583775511"/>
                    </a:ext>
                  </a:extLst>
                </a:gridCol>
                <a:gridCol w="576072">
                  <a:extLst>
                    <a:ext uri="{9D8B030D-6E8A-4147-A177-3AD203B41FA5}">
                      <a16:colId xmlns:a16="http://schemas.microsoft.com/office/drawing/2014/main" val="145435585"/>
                    </a:ext>
                  </a:extLst>
                </a:gridCol>
                <a:gridCol w="576072">
                  <a:extLst>
                    <a:ext uri="{9D8B030D-6E8A-4147-A177-3AD203B41FA5}">
                      <a16:colId xmlns:a16="http://schemas.microsoft.com/office/drawing/2014/main" val="3694609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051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- 2023-02-27 18:01:21</a:t>
                      </a:r>
                      <a:r>
                        <a:rPr kumimoji="0" lang="en-US" sz="1000" b="0" i="0" u="none" strike="noStrike" kern="1200" cap="none" spc="0" normalizeH="0" baseline="0" noProof="0">
                          <a:ln>
                            <a:noFill/>
                          </a:ln>
                          <a:solidFill>
                            <a:prstClr val="black"/>
                          </a:solidFill>
                          <a:effectLst/>
                          <a:uLnTx/>
                          <a:uFillTx/>
                          <a:latin typeface="Calibri"/>
                          <a:ea typeface="+mn-ea"/>
                          <a:cs typeface="+mn-cs"/>
                        </a:rPr>
                        <a:t>
 What does the future of our homes look like? What does a sustainable building look like? How can water contribute to our wellbeing?
If any of these questions piqued your interest, join us at the GROHE X Summit 2023, streaming from March 7-9 and get inspired by leading architects, explorers, researchers and futurists.
It’s free to attend, please see the full line-up here and register now! 
https://lnkd.in/dvSbPduH
#GROHEX #GROHE #CaringforWater #Summit #GROHEXUMMIT2023 #futurism #wellbeing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3.7306939308245 %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3506</a:t>
                      </a:r>
                    </a:p>
                  </a:txBody>
                  <a:tcPr/>
                </a:tc>
                <a:extLst>
                  <a:ext uri="{0D108BD9-81ED-4DB2-BD59-A6C34878D82A}">
                    <a16:rowId xmlns:a16="http://schemas.microsoft.com/office/drawing/2014/main" val="1968756146"/>
                  </a:ext>
                </a:extLst>
              </a:tr>
            </a:tbl>
          </a:graphicData>
        </a:graphic>
      </p:graphicFrame>
      <p:sp>
        <p:nvSpPr>
          <p:cNvPr id="4" name="Text Placeholder 3">
            <a:extLst>
              <a:ext uri="{FF2B5EF4-FFF2-40B4-BE49-F238E27FC236}">
                <a16:creationId xmlns:a16="http://schemas.microsoft.com/office/drawing/2014/main" id="{50B881B3-E0A0-484B-AE20-93A9920525C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9006311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15F34-3D83-4C1A-B252-A1B2499CA3E6}"/>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76A91552-7882-4072-BA69-09211D25620F}"/>
              </a:ext>
            </a:extLst>
          </p:cNvPr>
          <p:cNvGraphicFramePr>
            <a:graphicFrameLocks noGrp="1"/>
          </p:cNvGraphicFramePr>
          <p:nvPr>
            <p:ph type="tbl" sz="quarter" idx="13"/>
            <p:extLst>
              <p:ext uri="{D42A27DB-BD31-4B8C-83A1-F6EECF244321}">
                <p14:modId xmlns:p14="http://schemas.microsoft.com/office/powerpoint/2010/main" val="627593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88170017"/>
                    </a:ext>
                  </a:extLst>
                </a:gridCol>
                <a:gridCol w="1645920">
                  <a:extLst>
                    <a:ext uri="{9D8B030D-6E8A-4147-A177-3AD203B41FA5}">
                      <a16:colId xmlns:a16="http://schemas.microsoft.com/office/drawing/2014/main" val="783646428"/>
                    </a:ext>
                  </a:extLst>
                </a:gridCol>
                <a:gridCol w="576072">
                  <a:extLst>
                    <a:ext uri="{9D8B030D-6E8A-4147-A177-3AD203B41FA5}">
                      <a16:colId xmlns:a16="http://schemas.microsoft.com/office/drawing/2014/main" val="2482824027"/>
                    </a:ext>
                  </a:extLst>
                </a:gridCol>
                <a:gridCol w="576072">
                  <a:extLst>
                    <a:ext uri="{9D8B030D-6E8A-4147-A177-3AD203B41FA5}">
                      <a16:colId xmlns:a16="http://schemas.microsoft.com/office/drawing/2014/main" val="3922175942"/>
                    </a:ext>
                  </a:extLst>
                </a:gridCol>
                <a:gridCol w="576072">
                  <a:extLst>
                    <a:ext uri="{9D8B030D-6E8A-4147-A177-3AD203B41FA5}">
                      <a16:colId xmlns:a16="http://schemas.microsoft.com/office/drawing/2014/main" val="3525942510"/>
                    </a:ext>
                  </a:extLst>
                </a:gridCol>
                <a:gridCol w="576072">
                  <a:extLst>
                    <a:ext uri="{9D8B030D-6E8A-4147-A177-3AD203B41FA5}">
                      <a16:colId xmlns:a16="http://schemas.microsoft.com/office/drawing/2014/main" val="560709014"/>
                    </a:ext>
                  </a:extLst>
                </a:gridCol>
                <a:gridCol w="576072">
                  <a:extLst>
                    <a:ext uri="{9D8B030D-6E8A-4147-A177-3AD203B41FA5}">
                      <a16:colId xmlns:a16="http://schemas.microsoft.com/office/drawing/2014/main" val="1505267712"/>
                    </a:ext>
                  </a:extLst>
                </a:gridCol>
                <a:gridCol w="576072">
                  <a:extLst>
                    <a:ext uri="{9D8B030D-6E8A-4147-A177-3AD203B41FA5}">
                      <a16:colId xmlns:a16="http://schemas.microsoft.com/office/drawing/2014/main" val="3638706807"/>
                    </a:ext>
                  </a:extLst>
                </a:gridCol>
                <a:gridCol w="576072">
                  <a:extLst>
                    <a:ext uri="{9D8B030D-6E8A-4147-A177-3AD203B41FA5}">
                      <a16:colId xmlns:a16="http://schemas.microsoft.com/office/drawing/2014/main" val="3537020521"/>
                    </a:ext>
                  </a:extLst>
                </a:gridCol>
                <a:gridCol w="576072">
                  <a:extLst>
                    <a:ext uri="{9D8B030D-6E8A-4147-A177-3AD203B41FA5}">
                      <a16:colId xmlns:a16="http://schemas.microsoft.com/office/drawing/2014/main" val="184209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1415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- 2023-02-20 18:25:17</a:t>
                      </a:r>
                      <a:r>
                        <a:rPr kumimoji="0" lang="en-US" sz="1000" b="0" i="0" u="none" strike="noStrike" kern="1200" cap="none" spc="0" normalizeH="0" baseline="0" noProof="0">
                          <a:ln>
                            <a:noFill/>
                          </a:ln>
                          <a:solidFill>
                            <a:prstClr val="black"/>
                          </a:solidFill>
                          <a:effectLst/>
                          <a:uLnTx/>
                          <a:uFillTx/>
                          <a:latin typeface="Calibri"/>
                          <a:ea typeface="+mn-ea"/>
                          <a:cs typeface="+mn-cs"/>
                        </a:rPr>
                        <a:t>
 Water can have a remarkable impact on our wellbeing. On day 3 of the virtual #GROHEXSummit2023, we delve into the connection between mindfulness and water, its affect on our wellbeing and how we can harness water to create powerful experiences. 
Our keynote speaker Dr Beth Healey. Beth Healey will share her findings on the profound connection between humans and water. We’ll also deep dive into healing architecture and inspiring spa design that speaks to all the senses. 
You can find the full lineup on the GROHE X website. The summit is free to attend and open to all – register now: https://www.guestid.de/GROHE_X_Summit_2023/
#GROHEX #GROHE #CaringforWater #Summit #GROHEXSUMMIT2023 #mindfulness #architecture #wellness #wellbeing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3.113266583229 %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a:t>
                      </a:r>
                    </a:p>
                  </a:txBody>
                  <a:tcPr/>
                </a:tc>
                <a:extLst>
                  <a:ext uri="{0D108BD9-81ED-4DB2-BD59-A6C34878D82A}">
                    <a16:rowId xmlns:a16="http://schemas.microsoft.com/office/drawing/2014/main" val="4111839923"/>
                  </a:ext>
                </a:extLst>
              </a:tr>
            </a:tbl>
          </a:graphicData>
        </a:graphic>
      </p:graphicFrame>
      <p:sp>
        <p:nvSpPr>
          <p:cNvPr id="4" name="Text Placeholder 3">
            <a:extLst>
              <a:ext uri="{FF2B5EF4-FFF2-40B4-BE49-F238E27FC236}">
                <a16:creationId xmlns:a16="http://schemas.microsoft.com/office/drawing/2014/main" id="{E90EC552-03F0-4E9B-961C-89FB8C8B021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5223583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A422-C1F5-4986-994A-CC27C8113C81}"/>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034CA14E-9A80-4A6D-995C-AEF7E982E08B}"/>
              </a:ext>
            </a:extLst>
          </p:cNvPr>
          <p:cNvGraphicFramePr>
            <a:graphicFrameLocks noGrp="1"/>
          </p:cNvGraphicFramePr>
          <p:nvPr>
            <p:ph type="tbl" sz="quarter" idx="13"/>
            <p:extLst>
              <p:ext uri="{D42A27DB-BD31-4B8C-83A1-F6EECF244321}">
                <p14:modId xmlns:p14="http://schemas.microsoft.com/office/powerpoint/2010/main" val="205855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24498342"/>
                    </a:ext>
                  </a:extLst>
                </a:gridCol>
                <a:gridCol w="1645920">
                  <a:extLst>
                    <a:ext uri="{9D8B030D-6E8A-4147-A177-3AD203B41FA5}">
                      <a16:colId xmlns:a16="http://schemas.microsoft.com/office/drawing/2014/main" val="2982659106"/>
                    </a:ext>
                  </a:extLst>
                </a:gridCol>
                <a:gridCol w="576072">
                  <a:extLst>
                    <a:ext uri="{9D8B030D-6E8A-4147-A177-3AD203B41FA5}">
                      <a16:colId xmlns:a16="http://schemas.microsoft.com/office/drawing/2014/main" val="868244772"/>
                    </a:ext>
                  </a:extLst>
                </a:gridCol>
                <a:gridCol w="576072">
                  <a:extLst>
                    <a:ext uri="{9D8B030D-6E8A-4147-A177-3AD203B41FA5}">
                      <a16:colId xmlns:a16="http://schemas.microsoft.com/office/drawing/2014/main" val="89034680"/>
                    </a:ext>
                  </a:extLst>
                </a:gridCol>
                <a:gridCol w="576072">
                  <a:extLst>
                    <a:ext uri="{9D8B030D-6E8A-4147-A177-3AD203B41FA5}">
                      <a16:colId xmlns:a16="http://schemas.microsoft.com/office/drawing/2014/main" val="4220820715"/>
                    </a:ext>
                  </a:extLst>
                </a:gridCol>
                <a:gridCol w="576072">
                  <a:extLst>
                    <a:ext uri="{9D8B030D-6E8A-4147-A177-3AD203B41FA5}">
                      <a16:colId xmlns:a16="http://schemas.microsoft.com/office/drawing/2014/main" val="2199545396"/>
                    </a:ext>
                  </a:extLst>
                </a:gridCol>
                <a:gridCol w="576072">
                  <a:extLst>
                    <a:ext uri="{9D8B030D-6E8A-4147-A177-3AD203B41FA5}">
                      <a16:colId xmlns:a16="http://schemas.microsoft.com/office/drawing/2014/main" val="2984536734"/>
                    </a:ext>
                  </a:extLst>
                </a:gridCol>
                <a:gridCol w="576072">
                  <a:extLst>
                    <a:ext uri="{9D8B030D-6E8A-4147-A177-3AD203B41FA5}">
                      <a16:colId xmlns:a16="http://schemas.microsoft.com/office/drawing/2014/main" val="3276268748"/>
                    </a:ext>
                  </a:extLst>
                </a:gridCol>
                <a:gridCol w="576072">
                  <a:extLst>
                    <a:ext uri="{9D8B030D-6E8A-4147-A177-3AD203B41FA5}">
                      <a16:colId xmlns:a16="http://schemas.microsoft.com/office/drawing/2014/main" val="1606205568"/>
                    </a:ext>
                  </a:extLst>
                </a:gridCol>
                <a:gridCol w="576072">
                  <a:extLst>
                    <a:ext uri="{9D8B030D-6E8A-4147-A177-3AD203B41FA5}">
                      <a16:colId xmlns:a16="http://schemas.microsoft.com/office/drawing/2014/main" val="3040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321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- 2023-02-17 15:59:29</a:t>
                      </a:r>
                      <a:r>
                        <a:rPr kumimoji="0" lang="en-US" sz="1000" b="0" i="0" u="none" strike="noStrike" kern="1200" cap="none" spc="0" normalizeH="0" baseline="0" noProof="0">
                          <a:ln>
                            <a:noFill/>
                          </a:ln>
                          <a:solidFill>
                            <a:prstClr val="black"/>
                          </a:solidFill>
                          <a:effectLst/>
                          <a:uLnTx/>
                          <a:uFillTx/>
                          <a:latin typeface="Calibri"/>
                          <a:ea typeface="+mn-ea"/>
                          <a:cs typeface="+mn-cs"/>
                        </a:rPr>
                        <a:t>
 An increasing number of experts from across the industry are actively unlocking new ways to reduce the ecological footprint of our buildings.
On day 2 of the virtual #GROHEXSummit2023, we’re inviting experts like architect Thomas M. Rau and the legendary explorer Børge Ousland to share their vision of a sustainable future.
We’re asking urgent questions about sustainable building techniques and certification to uncover new insights that are crucial to anyone working in the building industry.
The Grohe X Summit is open to all and free to attend. See the full lineup and registration info here: https://lnkd.in/dvSbPduH
#GROHEX #GROHE #CaringforWater #Summit #GROHEXSUMMIT2023 #Construction #Architecture #Sustainability #Building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2.8786707882535 %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extLst>
                  <a:ext uri="{0D108BD9-81ED-4DB2-BD59-A6C34878D82A}">
                    <a16:rowId xmlns:a16="http://schemas.microsoft.com/office/drawing/2014/main" val="3571553862"/>
                  </a:ext>
                </a:extLst>
              </a:tr>
            </a:tbl>
          </a:graphicData>
        </a:graphic>
      </p:graphicFrame>
      <p:sp>
        <p:nvSpPr>
          <p:cNvPr id="4" name="Text Placeholder 3">
            <a:extLst>
              <a:ext uri="{FF2B5EF4-FFF2-40B4-BE49-F238E27FC236}">
                <a16:creationId xmlns:a16="http://schemas.microsoft.com/office/drawing/2014/main" id="{E5F692ED-CF8B-4F2A-A586-C40DDFD9AD6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5956176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C6EBB-AC0B-4E71-8937-66A377E4FE33}"/>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79740A2C-FE89-4A24-A811-3B5ECF6D87E1}"/>
              </a:ext>
            </a:extLst>
          </p:cNvPr>
          <p:cNvGraphicFramePr>
            <a:graphicFrameLocks noGrp="1"/>
          </p:cNvGraphicFramePr>
          <p:nvPr>
            <p:ph type="tbl" sz="quarter" idx="13"/>
            <p:extLst>
              <p:ext uri="{D42A27DB-BD31-4B8C-83A1-F6EECF244321}">
                <p14:modId xmlns:p14="http://schemas.microsoft.com/office/powerpoint/2010/main" val="302081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14383421"/>
                    </a:ext>
                  </a:extLst>
                </a:gridCol>
                <a:gridCol w="1645920">
                  <a:extLst>
                    <a:ext uri="{9D8B030D-6E8A-4147-A177-3AD203B41FA5}">
                      <a16:colId xmlns:a16="http://schemas.microsoft.com/office/drawing/2014/main" val="2887486036"/>
                    </a:ext>
                  </a:extLst>
                </a:gridCol>
                <a:gridCol w="576072">
                  <a:extLst>
                    <a:ext uri="{9D8B030D-6E8A-4147-A177-3AD203B41FA5}">
                      <a16:colId xmlns:a16="http://schemas.microsoft.com/office/drawing/2014/main" val="3140675102"/>
                    </a:ext>
                  </a:extLst>
                </a:gridCol>
                <a:gridCol w="576072">
                  <a:extLst>
                    <a:ext uri="{9D8B030D-6E8A-4147-A177-3AD203B41FA5}">
                      <a16:colId xmlns:a16="http://schemas.microsoft.com/office/drawing/2014/main" val="3963292705"/>
                    </a:ext>
                  </a:extLst>
                </a:gridCol>
                <a:gridCol w="576072">
                  <a:extLst>
                    <a:ext uri="{9D8B030D-6E8A-4147-A177-3AD203B41FA5}">
                      <a16:colId xmlns:a16="http://schemas.microsoft.com/office/drawing/2014/main" val="219856751"/>
                    </a:ext>
                  </a:extLst>
                </a:gridCol>
                <a:gridCol w="576072">
                  <a:extLst>
                    <a:ext uri="{9D8B030D-6E8A-4147-A177-3AD203B41FA5}">
                      <a16:colId xmlns:a16="http://schemas.microsoft.com/office/drawing/2014/main" val="1685789840"/>
                    </a:ext>
                  </a:extLst>
                </a:gridCol>
                <a:gridCol w="576072">
                  <a:extLst>
                    <a:ext uri="{9D8B030D-6E8A-4147-A177-3AD203B41FA5}">
                      <a16:colId xmlns:a16="http://schemas.microsoft.com/office/drawing/2014/main" val="1893220022"/>
                    </a:ext>
                  </a:extLst>
                </a:gridCol>
                <a:gridCol w="576072">
                  <a:extLst>
                    <a:ext uri="{9D8B030D-6E8A-4147-A177-3AD203B41FA5}">
                      <a16:colId xmlns:a16="http://schemas.microsoft.com/office/drawing/2014/main" val="2384153122"/>
                    </a:ext>
                  </a:extLst>
                </a:gridCol>
                <a:gridCol w="576072">
                  <a:extLst>
                    <a:ext uri="{9D8B030D-6E8A-4147-A177-3AD203B41FA5}">
                      <a16:colId xmlns:a16="http://schemas.microsoft.com/office/drawing/2014/main" val="2828332388"/>
                    </a:ext>
                  </a:extLst>
                </a:gridCol>
                <a:gridCol w="576072">
                  <a:extLst>
                    <a:ext uri="{9D8B030D-6E8A-4147-A177-3AD203B41FA5}">
                      <a16:colId xmlns:a16="http://schemas.microsoft.com/office/drawing/2014/main" val="2900772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5248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- 2023-02-14 17:09:09</a:t>
                      </a:r>
                      <a:r>
                        <a:rPr kumimoji="0" lang="en-US" sz="1000" b="0" i="0" u="none" strike="noStrike" kern="1200" cap="none" spc="0" normalizeH="0" baseline="0" noProof="0">
                          <a:ln>
                            <a:noFill/>
                          </a:ln>
                          <a:solidFill>
                            <a:prstClr val="black"/>
                          </a:solidFill>
                          <a:effectLst/>
                          <a:uLnTx/>
                          <a:uFillTx/>
                          <a:latin typeface="Calibri"/>
                          <a:ea typeface="+mn-ea"/>
                          <a:cs typeface="+mn-cs"/>
                        </a:rPr>
                        <a:t>
 Whether it's the rise in utility bills or the rise of the home office, our homes are increasingly at the center of today’s most pressing conversations.
On day 1 of the virtual #GROHEXSummit2023, we look at the mega trends and local needs that will define the future of home.
Register now to see the keynote from leading futurist Elina Hiltunen, and additional talks from our interior designer Carina Buhlert and DIY expert Steve Collinge about how the future can be felt in the design and infrastructure of the home.
The Grohe X Summit is open to all and free to attend. See the full lineup and registration info here: https://lnkd.in/dvSbPduH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3.4154206977426 %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2152</a:t>
                      </a:r>
                    </a:p>
                  </a:txBody>
                  <a:tcPr/>
                </a:tc>
                <a:extLst>
                  <a:ext uri="{0D108BD9-81ED-4DB2-BD59-A6C34878D82A}">
                    <a16:rowId xmlns:a16="http://schemas.microsoft.com/office/drawing/2014/main" val="1013090733"/>
                  </a:ext>
                </a:extLst>
              </a:tr>
            </a:tbl>
          </a:graphicData>
        </a:graphic>
      </p:graphicFrame>
      <p:sp>
        <p:nvSpPr>
          <p:cNvPr id="4" name="Text Placeholder 3">
            <a:extLst>
              <a:ext uri="{FF2B5EF4-FFF2-40B4-BE49-F238E27FC236}">
                <a16:creationId xmlns:a16="http://schemas.microsoft.com/office/drawing/2014/main" id="{5D996F0C-A9BC-4819-B917-7DFDC9E6D6C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2309296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707D-575F-4688-A70C-6B808D0AAE10}"/>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95748DB8-462B-4547-81C6-59D644A41938}"/>
              </a:ext>
            </a:extLst>
          </p:cNvPr>
          <p:cNvGraphicFramePr>
            <a:graphicFrameLocks noGrp="1"/>
          </p:cNvGraphicFramePr>
          <p:nvPr>
            <p:ph type="tbl" sz="quarter" idx="13"/>
            <p:extLst>
              <p:ext uri="{D42A27DB-BD31-4B8C-83A1-F6EECF244321}">
                <p14:modId xmlns:p14="http://schemas.microsoft.com/office/powerpoint/2010/main" val="154277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8783709"/>
                    </a:ext>
                  </a:extLst>
                </a:gridCol>
                <a:gridCol w="1645920">
                  <a:extLst>
                    <a:ext uri="{9D8B030D-6E8A-4147-A177-3AD203B41FA5}">
                      <a16:colId xmlns:a16="http://schemas.microsoft.com/office/drawing/2014/main" val="3000566547"/>
                    </a:ext>
                  </a:extLst>
                </a:gridCol>
                <a:gridCol w="576072">
                  <a:extLst>
                    <a:ext uri="{9D8B030D-6E8A-4147-A177-3AD203B41FA5}">
                      <a16:colId xmlns:a16="http://schemas.microsoft.com/office/drawing/2014/main" val="2174642300"/>
                    </a:ext>
                  </a:extLst>
                </a:gridCol>
                <a:gridCol w="576072">
                  <a:extLst>
                    <a:ext uri="{9D8B030D-6E8A-4147-A177-3AD203B41FA5}">
                      <a16:colId xmlns:a16="http://schemas.microsoft.com/office/drawing/2014/main" val="381092995"/>
                    </a:ext>
                  </a:extLst>
                </a:gridCol>
                <a:gridCol w="576072">
                  <a:extLst>
                    <a:ext uri="{9D8B030D-6E8A-4147-A177-3AD203B41FA5}">
                      <a16:colId xmlns:a16="http://schemas.microsoft.com/office/drawing/2014/main" val="360716722"/>
                    </a:ext>
                  </a:extLst>
                </a:gridCol>
                <a:gridCol w="576072">
                  <a:extLst>
                    <a:ext uri="{9D8B030D-6E8A-4147-A177-3AD203B41FA5}">
                      <a16:colId xmlns:a16="http://schemas.microsoft.com/office/drawing/2014/main" val="1926313085"/>
                    </a:ext>
                  </a:extLst>
                </a:gridCol>
                <a:gridCol w="576072">
                  <a:extLst>
                    <a:ext uri="{9D8B030D-6E8A-4147-A177-3AD203B41FA5}">
                      <a16:colId xmlns:a16="http://schemas.microsoft.com/office/drawing/2014/main" val="1796419604"/>
                    </a:ext>
                  </a:extLst>
                </a:gridCol>
                <a:gridCol w="576072">
                  <a:extLst>
                    <a:ext uri="{9D8B030D-6E8A-4147-A177-3AD203B41FA5}">
                      <a16:colId xmlns:a16="http://schemas.microsoft.com/office/drawing/2014/main" val="3585542029"/>
                    </a:ext>
                  </a:extLst>
                </a:gridCol>
                <a:gridCol w="576072">
                  <a:extLst>
                    <a:ext uri="{9D8B030D-6E8A-4147-A177-3AD203B41FA5}">
                      <a16:colId xmlns:a16="http://schemas.microsoft.com/office/drawing/2014/main" val="933348620"/>
                    </a:ext>
                  </a:extLst>
                </a:gridCol>
                <a:gridCol w="576072">
                  <a:extLst>
                    <a:ext uri="{9D8B030D-6E8A-4147-A177-3AD203B41FA5}">
                      <a16:colId xmlns:a16="http://schemas.microsoft.com/office/drawing/2014/main" val="156932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0359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- 2023-02-13 09:15:11</a:t>
                      </a:r>
                      <a:r>
                        <a:rPr kumimoji="0" lang="en-US" sz="1000" b="0" i="0" u="none" strike="noStrike" kern="1200" cap="none" spc="0" normalizeH="0" baseline="0" noProof="0">
                          <a:ln>
                            <a:noFill/>
                          </a:ln>
                          <a:solidFill>
                            <a:prstClr val="black"/>
                          </a:solidFill>
                          <a:effectLst/>
                          <a:uLnTx/>
                          <a:uFillTx/>
                          <a:latin typeface="Calibri"/>
                          <a:ea typeface="+mn-ea"/>
                          <a:cs typeface="+mn-cs"/>
                        </a:rPr>
                        <a:t>
 Three days, three topics and just a few days left to register for the virtual #GROHEXSummit2023.
We’ve invited the brightest minds in the sanitary, architecture and design industries to explore:
March 7: The future of living
What will our homes look like in the near future?
March 8: Building the future
Are we doing enough to build sustainably? How can we do more?
March 9: The water effect
What experiences does water create for us? How can closeness to water offer a new mindfulness?
Open to all. Register now for free on GROHE X: https://lnkd.in/dvSbPduH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3.2263600480522 %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a:t>
                      </a:r>
                    </a:p>
                  </a:txBody>
                  <a:tcPr/>
                </a:tc>
                <a:extLst>
                  <a:ext uri="{0D108BD9-81ED-4DB2-BD59-A6C34878D82A}">
                    <a16:rowId xmlns:a16="http://schemas.microsoft.com/office/drawing/2014/main" val="4294567652"/>
                  </a:ext>
                </a:extLst>
              </a:tr>
            </a:tbl>
          </a:graphicData>
        </a:graphic>
      </p:graphicFrame>
      <p:sp>
        <p:nvSpPr>
          <p:cNvPr id="4" name="Text Placeholder 3">
            <a:extLst>
              <a:ext uri="{FF2B5EF4-FFF2-40B4-BE49-F238E27FC236}">
                <a16:creationId xmlns:a16="http://schemas.microsoft.com/office/drawing/2014/main" id="{9810D3A5-63D3-444D-8F09-28E7AD46D40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0714855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EDBC-43BC-4CF5-82E7-8CBFFD8A382F}"/>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E5B09162-6A52-45DE-A16E-E5B4AEC0B74D}"/>
              </a:ext>
            </a:extLst>
          </p:cNvPr>
          <p:cNvGraphicFramePr>
            <a:graphicFrameLocks noGrp="1"/>
          </p:cNvGraphicFramePr>
          <p:nvPr>
            <p:ph type="tbl" sz="quarter" idx="13"/>
            <p:extLst>
              <p:ext uri="{D42A27DB-BD31-4B8C-83A1-F6EECF244321}">
                <p14:modId xmlns:p14="http://schemas.microsoft.com/office/powerpoint/2010/main" val="273138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10181435"/>
                    </a:ext>
                  </a:extLst>
                </a:gridCol>
                <a:gridCol w="1645920">
                  <a:extLst>
                    <a:ext uri="{9D8B030D-6E8A-4147-A177-3AD203B41FA5}">
                      <a16:colId xmlns:a16="http://schemas.microsoft.com/office/drawing/2014/main" val="728380431"/>
                    </a:ext>
                  </a:extLst>
                </a:gridCol>
                <a:gridCol w="576072">
                  <a:extLst>
                    <a:ext uri="{9D8B030D-6E8A-4147-A177-3AD203B41FA5}">
                      <a16:colId xmlns:a16="http://schemas.microsoft.com/office/drawing/2014/main" val="3521054082"/>
                    </a:ext>
                  </a:extLst>
                </a:gridCol>
                <a:gridCol w="576072">
                  <a:extLst>
                    <a:ext uri="{9D8B030D-6E8A-4147-A177-3AD203B41FA5}">
                      <a16:colId xmlns:a16="http://schemas.microsoft.com/office/drawing/2014/main" val="950430394"/>
                    </a:ext>
                  </a:extLst>
                </a:gridCol>
                <a:gridCol w="576072">
                  <a:extLst>
                    <a:ext uri="{9D8B030D-6E8A-4147-A177-3AD203B41FA5}">
                      <a16:colId xmlns:a16="http://schemas.microsoft.com/office/drawing/2014/main" val="407682231"/>
                    </a:ext>
                  </a:extLst>
                </a:gridCol>
                <a:gridCol w="576072">
                  <a:extLst>
                    <a:ext uri="{9D8B030D-6E8A-4147-A177-3AD203B41FA5}">
                      <a16:colId xmlns:a16="http://schemas.microsoft.com/office/drawing/2014/main" val="1956939717"/>
                    </a:ext>
                  </a:extLst>
                </a:gridCol>
                <a:gridCol w="576072">
                  <a:extLst>
                    <a:ext uri="{9D8B030D-6E8A-4147-A177-3AD203B41FA5}">
                      <a16:colId xmlns:a16="http://schemas.microsoft.com/office/drawing/2014/main" val="3936887972"/>
                    </a:ext>
                  </a:extLst>
                </a:gridCol>
                <a:gridCol w="576072">
                  <a:extLst>
                    <a:ext uri="{9D8B030D-6E8A-4147-A177-3AD203B41FA5}">
                      <a16:colId xmlns:a16="http://schemas.microsoft.com/office/drawing/2014/main" val="2019836078"/>
                    </a:ext>
                  </a:extLst>
                </a:gridCol>
                <a:gridCol w="576072">
                  <a:extLst>
                    <a:ext uri="{9D8B030D-6E8A-4147-A177-3AD203B41FA5}">
                      <a16:colId xmlns:a16="http://schemas.microsoft.com/office/drawing/2014/main" val="2772786363"/>
                    </a:ext>
                  </a:extLst>
                </a:gridCol>
                <a:gridCol w="576072">
                  <a:extLst>
                    <a:ext uri="{9D8B030D-6E8A-4147-A177-3AD203B41FA5}">
                      <a16:colId xmlns:a16="http://schemas.microsoft.com/office/drawing/2014/main" val="1202824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3846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- 2023-02-10 09:26:20</a:t>
                      </a:r>
                      <a:r>
                        <a:rPr kumimoji="0" lang="en-US" sz="1000" b="0" i="0" u="none" strike="noStrike" kern="1200" cap="none" spc="0" normalizeH="0" baseline="0" noProof="0">
                          <a:ln>
                            <a:noFill/>
                          </a:ln>
                          <a:solidFill>
                            <a:prstClr val="black"/>
                          </a:solidFill>
                          <a:effectLst/>
                          <a:uLnTx/>
                          <a:uFillTx/>
                          <a:latin typeface="Calibri"/>
                          <a:ea typeface="+mn-ea"/>
                          <a:cs typeface="+mn-cs"/>
                        </a:rPr>
                        <a:t>
 Here is our latest #LinkedInNewsletter -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3.3370618941089 %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88027056"/>
                  </a:ext>
                </a:extLst>
              </a:tr>
            </a:tbl>
          </a:graphicData>
        </a:graphic>
      </p:graphicFrame>
      <p:sp>
        <p:nvSpPr>
          <p:cNvPr id="4" name="Text Placeholder 3">
            <a:extLst>
              <a:ext uri="{FF2B5EF4-FFF2-40B4-BE49-F238E27FC236}">
                <a16:creationId xmlns:a16="http://schemas.microsoft.com/office/drawing/2014/main" id="{B49693C4-20B7-4596-9170-4B45BBBB9240}"/>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5606957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C441-7252-43FD-B7CB-DE3C3163EDB6}"/>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8D24D29D-FBE2-456A-A375-8786363F5D8C}"/>
              </a:ext>
            </a:extLst>
          </p:cNvPr>
          <p:cNvGraphicFramePr>
            <a:graphicFrameLocks noGrp="1"/>
          </p:cNvGraphicFramePr>
          <p:nvPr>
            <p:ph type="tbl" sz="quarter" idx="13"/>
            <p:extLst>
              <p:ext uri="{D42A27DB-BD31-4B8C-83A1-F6EECF244321}">
                <p14:modId xmlns:p14="http://schemas.microsoft.com/office/powerpoint/2010/main" val="213315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80945378"/>
                    </a:ext>
                  </a:extLst>
                </a:gridCol>
                <a:gridCol w="1645920">
                  <a:extLst>
                    <a:ext uri="{9D8B030D-6E8A-4147-A177-3AD203B41FA5}">
                      <a16:colId xmlns:a16="http://schemas.microsoft.com/office/drawing/2014/main" val="2132175960"/>
                    </a:ext>
                  </a:extLst>
                </a:gridCol>
                <a:gridCol w="576072">
                  <a:extLst>
                    <a:ext uri="{9D8B030D-6E8A-4147-A177-3AD203B41FA5}">
                      <a16:colId xmlns:a16="http://schemas.microsoft.com/office/drawing/2014/main" val="4199339468"/>
                    </a:ext>
                  </a:extLst>
                </a:gridCol>
                <a:gridCol w="576072">
                  <a:extLst>
                    <a:ext uri="{9D8B030D-6E8A-4147-A177-3AD203B41FA5}">
                      <a16:colId xmlns:a16="http://schemas.microsoft.com/office/drawing/2014/main" val="2911608319"/>
                    </a:ext>
                  </a:extLst>
                </a:gridCol>
                <a:gridCol w="576072">
                  <a:extLst>
                    <a:ext uri="{9D8B030D-6E8A-4147-A177-3AD203B41FA5}">
                      <a16:colId xmlns:a16="http://schemas.microsoft.com/office/drawing/2014/main" val="4072534108"/>
                    </a:ext>
                  </a:extLst>
                </a:gridCol>
                <a:gridCol w="576072">
                  <a:extLst>
                    <a:ext uri="{9D8B030D-6E8A-4147-A177-3AD203B41FA5}">
                      <a16:colId xmlns:a16="http://schemas.microsoft.com/office/drawing/2014/main" val="4026229787"/>
                    </a:ext>
                  </a:extLst>
                </a:gridCol>
                <a:gridCol w="576072">
                  <a:extLst>
                    <a:ext uri="{9D8B030D-6E8A-4147-A177-3AD203B41FA5}">
                      <a16:colId xmlns:a16="http://schemas.microsoft.com/office/drawing/2014/main" val="1544367540"/>
                    </a:ext>
                  </a:extLst>
                </a:gridCol>
                <a:gridCol w="576072">
                  <a:extLst>
                    <a:ext uri="{9D8B030D-6E8A-4147-A177-3AD203B41FA5}">
                      <a16:colId xmlns:a16="http://schemas.microsoft.com/office/drawing/2014/main" val="3893577415"/>
                    </a:ext>
                  </a:extLst>
                </a:gridCol>
                <a:gridCol w="576072">
                  <a:extLst>
                    <a:ext uri="{9D8B030D-6E8A-4147-A177-3AD203B41FA5}">
                      <a16:colId xmlns:a16="http://schemas.microsoft.com/office/drawing/2014/main" val="1542203881"/>
                    </a:ext>
                  </a:extLst>
                </a:gridCol>
                <a:gridCol w="576072">
                  <a:extLst>
                    <a:ext uri="{9D8B030D-6E8A-4147-A177-3AD203B41FA5}">
                      <a16:colId xmlns:a16="http://schemas.microsoft.com/office/drawing/2014/main" val="287686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9387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- 2023-02-07 16:00:48</a:t>
                      </a:r>
                      <a:r>
                        <a:rPr kumimoji="0" lang="en-US" sz="1000" b="0" i="0" u="none" strike="noStrike" kern="1200" cap="none" spc="0" normalizeH="0" baseline="0" noProof="0">
                          <a:ln>
                            <a:noFill/>
                          </a:ln>
                          <a:solidFill>
                            <a:prstClr val="black"/>
                          </a:solidFill>
                          <a:effectLst/>
                          <a:uLnTx/>
                          <a:uFillTx/>
                          <a:latin typeface="Calibri"/>
                          <a:ea typeface="+mn-ea"/>
                          <a:cs typeface="+mn-cs"/>
                        </a:rPr>
                        <a:t>
 Register now for the #GROHEXSummit2023! https://lnkd.in/dvSbPduH
From March 7-9, we’re exploring the most pressing questions related to this year’s theme: Caring for Water.
We’re setting the stage for lively debates, inspiring masterclasses and lightning rounds of bite-sized thought starters – all available to join for free on our digital experience platform GROHE X.
#GROHEX #GROHE #CaringforWater #Summit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4.2800366860287 %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5572</a:t>
                      </a:r>
                    </a:p>
                  </a:txBody>
                  <a:tcPr/>
                </a:tc>
                <a:extLst>
                  <a:ext uri="{0D108BD9-81ED-4DB2-BD59-A6C34878D82A}">
                    <a16:rowId xmlns:a16="http://schemas.microsoft.com/office/drawing/2014/main" val="581539292"/>
                  </a:ext>
                </a:extLst>
              </a:tr>
            </a:tbl>
          </a:graphicData>
        </a:graphic>
      </p:graphicFrame>
      <p:sp>
        <p:nvSpPr>
          <p:cNvPr id="4" name="Text Placeholder 3">
            <a:extLst>
              <a:ext uri="{FF2B5EF4-FFF2-40B4-BE49-F238E27FC236}">
                <a16:creationId xmlns:a16="http://schemas.microsoft.com/office/drawing/2014/main" id="{E1AD8F9E-2C14-400D-95C2-FF03171BE44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588519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7201-72FA-4822-84EE-E63FFD07F329}"/>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10C471E6-BE3C-4F40-8AFD-F3510F657B78}"/>
              </a:ext>
            </a:extLst>
          </p:cNvPr>
          <p:cNvGraphicFramePr>
            <a:graphicFrameLocks noGrp="1"/>
          </p:cNvGraphicFramePr>
          <p:nvPr>
            <p:ph type="tbl" sz="quarter" idx="13"/>
            <p:extLst>
              <p:ext uri="{D42A27DB-BD31-4B8C-83A1-F6EECF244321}">
                <p14:modId xmlns:p14="http://schemas.microsoft.com/office/powerpoint/2010/main" val="3256734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10043226"/>
                    </a:ext>
                  </a:extLst>
                </a:gridCol>
                <a:gridCol w="1645920">
                  <a:extLst>
                    <a:ext uri="{9D8B030D-6E8A-4147-A177-3AD203B41FA5}">
                      <a16:colId xmlns:a16="http://schemas.microsoft.com/office/drawing/2014/main" val="1020605057"/>
                    </a:ext>
                  </a:extLst>
                </a:gridCol>
                <a:gridCol w="576072">
                  <a:extLst>
                    <a:ext uri="{9D8B030D-6E8A-4147-A177-3AD203B41FA5}">
                      <a16:colId xmlns:a16="http://schemas.microsoft.com/office/drawing/2014/main" val="23316653"/>
                    </a:ext>
                  </a:extLst>
                </a:gridCol>
                <a:gridCol w="576072">
                  <a:extLst>
                    <a:ext uri="{9D8B030D-6E8A-4147-A177-3AD203B41FA5}">
                      <a16:colId xmlns:a16="http://schemas.microsoft.com/office/drawing/2014/main" val="198741954"/>
                    </a:ext>
                  </a:extLst>
                </a:gridCol>
                <a:gridCol w="576072">
                  <a:extLst>
                    <a:ext uri="{9D8B030D-6E8A-4147-A177-3AD203B41FA5}">
                      <a16:colId xmlns:a16="http://schemas.microsoft.com/office/drawing/2014/main" val="3621508428"/>
                    </a:ext>
                  </a:extLst>
                </a:gridCol>
                <a:gridCol w="576072">
                  <a:extLst>
                    <a:ext uri="{9D8B030D-6E8A-4147-A177-3AD203B41FA5}">
                      <a16:colId xmlns:a16="http://schemas.microsoft.com/office/drawing/2014/main" val="1541911943"/>
                    </a:ext>
                  </a:extLst>
                </a:gridCol>
                <a:gridCol w="576072">
                  <a:extLst>
                    <a:ext uri="{9D8B030D-6E8A-4147-A177-3AD203B41FA5}">
                      <a16:colId xmlns:a16="http://schemas.microsoft.com/office/drawing/2014/main" val="2752315744"/>
                    </a:ext>
                  </a:extLst>
                </a:gridCol>
                <a:gridCol w="576072">
                  <a:extLst>
                    <a:ext uri="{9D8B030D-6E8A-4147-A177-3AD203B41FA5}">
                      <a16:colId xmlns:a16="http://schemas.microsoft.com/office/drawing/2014/main" val="624662673"/>
                    </a:ext>
                  </a:extLst>
                </a:gridCol>
                <a:gridCol w="576072">
                  <a:extLst>
                    <a:ext uri="{9D8B030D-6E8A-4147-A177-3AD203B41FA5}">
                      <a16:colId xmlns:a16="http://schemas.microsoft.com/office/drawing/2014/main" val="2692752523"/>
                    </a:ext>
                  </a:extLst>
                </a:gridCol>
                <a:gridCol w="576072">
                  <a:extLst>
                    <a:ext uri="{9D8B030D-6E8A-4147-A177-3AD203B41FA5}">
                      <a16:colId xmlns:a16="http://schemas.microsoft.com/office/drawing/2014/main" val="1300840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625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- 2023-02-02 15:00:06</a:t>
                      </a:r>
                      <a:r>
                        <a:rPr kumimoji="0" lang="en-US" sz="1000" b="0" i="0" u="none" strike="noStrike" kern="1200" cap="none" spc="0" normalizeH="0" baseline="0" noProof="0">
                          <a:ln>
                            <a:noFill/>
                          </a:ln>
                          <a:solidFill>
                            <a:prstClr val="black"/>
                          </a:solidFill>
                          <a:effectLst/>
                          <a:uLnTx/>
                          <a:uFillTx/>
                          <a:latin typeface="Calibri"/>
                          <a:ea typeface="+mn-ea"/>
                          <a:cs typeface="+mn-cs"/>
                        </a:rPr>
                        <a:t>
 Just 5 more days until the registration phase starts for the GROHE X Summit 2023!
How will the world care for water in the future? The GROHE X Summit will dedicate three inspiring days exploring this year’s theme: Caring for Water.
Join industry-leading experts from around the world on our digital experience platform GROHE X for keynotes, discussions and deep-dives into our planet’s most precious resource.
Be the first to know about speaker announcements and everything you need to know about the GROHE X Summit by signing up to our newsletter.
&gt;&gt; https://lnkd.in/dWg6MV2j
#GROHEX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3.9673278879813 %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extLst>
                  <a:ext uri="{0D108BD9-81ED-4DB2-BD59-A6C34878D82A}">
                    <a16:rowId xmlns:a16="http://schemas.microsoft.com/office/drawing/2014/main" val="2048775067"/>
                  </a:ext>
                </a:extLst>
              </a:tr>
            </a:tbl>
          </a:graphicData>
        </a:graphic>
      </p:graphicFrame>
      <p:sp>
        <p:nvSpPr>
          <p:cNvPr id="4" name="Text Placeholder 3">
            <a:extLst>
              <a:ext uri="{FF2B5EF4-FFF2-40B4-BE49-F238E27FC236}">
                <a16:creationId xmlns:a16="http://schemas.microsoft.com/office/drawing/2014/main" id="{908C1666-EC06-49B0-8C6E-0E51D773B29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41169052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84D9-5A26-439E-BBC0-A1D730283795}"/>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11543138-19BB-4364-BE4B-BE0B7B832EE0}"/>
              </a:ext>
            </a:extLst>
          </p:cNvPr>
          <p:cNvGraphicFramePr>
            <a:graphicFrameLocks noGrp="1"/>
          </p:cNvGraphicFramePr>
          <p:nvPr>
            <p:ph type="tbl" sz="quarter" idx="13"/>
            <p:extLst>
              <p:ext uri="{D42A27DB-BD31-4B8C-83A1-F6EECF244321}">
                <p14:modId xmlns:p14="http://schemas.microsoft.com/office/powerpoint/2010/main" val="3422031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7409740"/>
                    </a:ext>
                  </a:extLst>
                </a:gridCol>
                <a:gridCol w="1645920">
                  <a:extLst>
                    <a:ext uri="{9D8B030D-6E8A-4147-A177-3AD203B41FA5}">
                      <a16:colId xmlns:a16="http://schemas.microsoft.com/office/drawing/2014/main" val="1040116603"/>
                    </a:ext>
                  </a:extLst>
                </a:gridCol>
                <a:gridCol w="576072">
                  <a:extLst>
                    <a:ext uri="{9D8B030D-6E8A-4147-A177-3AD203B41FA5}">
                      <a16:colId xmlns:a16="http://schemas.microsoft.com/office/drawing/2014/main" val="324204552"/>
                    </a:ext>
                  </a:extLst>
                </a:gridCol>
                <a:gridCol w="576072">
                  <a:extLst>
                    <a:ext uri="{9D8B030D-6E8A-4147-A177-3AD203B41FA5}">
                      <a16:colId xmlns:a16="http://schemas.microsoft.com/office/drawing/2014/main" val="2192992370"/>
                    </a:ext>
                  </a:extLst>
                </a:gridCol>
                <a:gridCol w="576072">
                  <a:extLst>
                    <a:ext uri="{9D8B030D-6E8A-4147-A177-3AD203B41FA5}">
                      <a16:colId xmlns:a16="http://schemas.microsoft.com/office/drawing/2014/main" val="928983771"/>
                    </a:ext>
                  </a:extLst>
                </a:gridCol>
                <a:gridCol w="576072">
                  <a:extLst>
                    <a:ext uri="{9D8B030D-6E8A-4147-A177-3AD203B41FA5}">
                      <a16:colId xmlns:a16="http://schemas.microsoft.com/office/drawing/2014/main" val="4127024893"/>
                    </a:ext>
                  </a:extLst>
                </a:gridCol>
                <a:gridCol w="576072">
                  <a:extLst>
                    <a:ext uri="{9D8B030D-6E8A-4147-A177-3AD203B41FA5}">
                      <a16:colId xmlns:a16="http://schemas.microsoft.com/office/drawing/2014/main" val="3559157244"/>
                    </a:ext>
                  </a:extLst>
                </a:gridCol>
                <a:gridCol w="576072">
                  <a:extLst>
                    <a:ext uri="{9D8B030D-6E8A-4147-A177-3AD203B41FA5}">
                      <a16:colId xmlns:a16="http://schemas.microsoft.com/office/drawing/2014/main" val="1344949078"/>
                    </a:ext>
                  </a:extLst>
                </a:gridCol>
                <a:gridCol w="576072">
                  <a:extLst>
                    <a:ext uri="{9D8B030D-6E8A-4147-A177-3AD203B41FA5}">
                      <a16:colId xmlns:a16="http://schemas.microsoft.com/office/drawing/2014/main" val="3843351202"/>
                    </a:ext>
                  </a:extLst>
                </a:gridCol>
                <a:gridCol w="576072">
                  <a:extLst>
                    <a:ext uri="{9D8B030D-6E8A-4147-A177-3AD203B41FA5}">
                      <a16:colId xmlns:a16="http://schemas.microsoft.com/office/drawing/2014/main" val="310499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23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- 2023-01-11 18:25:29</a:t>
                      </a:r>
                      <a:r>
                        <a:rPr kumimoji="0" lang="en-US" sz="1000" b="0" i="0" u="none" strike="noStrike" kern="1200" cap="none" spc="0" normalizeH="0" baseline="0" noProof="0">
                          <a:ln>
                            <a:noFill/>
                          </a:ln>
                          <a:solidFill>
                            <a:prstClr val="black"/>
                          </a:solidFill>
                          <a:effectLst/>
                          <a:uLnTx/>
                          <a:uFillTx/>
                          <a:latin typeface="Calibri"/>
                          <a:ea typeface="+mn-ea"/>
                          <a:cs typeface="+mn-cs"/>
                        </a:rPr>
                        <a:t>
 What a year it’s been at GROHE X! Our digital experience platform has reached its full potential in 2022, to become a truly unique, interactive space presenting the best of our passion for water in all its diversity to the world. 
For 2023 we have planned something even bigger: The GROHE X Summit - Caring for Water! Bringing experts together, connecting people and industries, for a better, more sustainable tomorrow. 
Watch our full recap on GROHE X: https://lnkd.in/dNGhRiCr
#GROHEX #GROHEXSummit #Recap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2.9943145925458 %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extLst>
                  <a:ext uri="{0D108BD9-81ED-4DB2-BD59-A6C34878D82A}">
                    <a16:rowId xmlns:a16="http://schemas.microsoft.com/office/drawing/2014/main" val="2483296695"/>
                  </a:ext>
                </a:extLst>
              </a:tr>
            </a:tbl>
          </a:graphicData>
        </a:graphic>
      </p:graphicFrame>
      <p:sp>
        <p:nvSpPr>
          <p:cNvPr id="4" name="Text Placeholder 3">
            <a:extLst>
              <a:ext uri="{FF2B5EF4-FFF2-40B4-BE49-F238E27FC236}">
                <a16:creationId xmlns:a16="http://schemas.microsoft.com/office/drawing/2014/main" id="{D095A4D7-5B30-4606-A4FB-0B28CEA72E2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15572836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94BC-F536-48FF-AB5F-DB05EB0862F9}"/>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E851C3F1-E0AB-4E56-B6CC-D5A79F29F1D3}"/>
              </a:ext>
            </a:extLst>
          </p:cNvPr>
          <p:cNvGraphicFramePr>
            <a:graphicFrameLocks noGrp="1"/>
          </p:cNvGraphicFramePr>
          <p:nvPr>
            <p:ph type="tbl" sz="quarter" idx="13"/>
            <p:extLst>
              <p:ext uri="{D42A27DB-BD31-4B8C-83A1-F6EECF244321}">
                <p14:modId xmlns:p14="http://schemas.microsoft.com/office/powerpoint/2010/main" val="373498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46558240"/>
                    </a:ext>
                  </a:extLst>
                </a:gridCol>
                <a:gridCol w="1645920">
                  <a:extLst>
                    <a:ext uri="{9D8B030D-6E8A-4147-A177-3AD203B41FA5}">
                      <a16:colId xmlns:a16="http://schemas.microsoft.com/office/drawing/2014/main" val="1537117517"/>
                    </a:ext>
                  </a:extLst>
                </a:gridCol>
                <a:gridCol w="576072">
                  <a:extLst>
                    <a:ext uri="{9D8B030D-6E8A-4147-A177-3AD203B41FA5}">
                      <a16:colId xmlns:a16="http://schemas.microsoft.com/office/drawing/2014/main" val="706366577"/>
                    </a:ext>
                  </a:extLst>
                </a:gridCol>
                <a:gridCol w="576072">
                  <a:extLst>
                    <a:ext uri="{9D8B030D-6E8A-4147-A177-3AD203B41FA5}">
                      <a16:colId xmlns:a16="http://schemas.microsoft.com/office/drawing/2014/main" val="4121367847"/>
                    </a:ext>
                  </a:extLst>
                </a:gridCol>
                <a:gridCol w="576072">
                  <a:extLst>
                    <a:ext uri="{9D8B030D-6E8A-4147-A177-3AD203B41FA5}">
                      <a16:colId xmlns:a16="http://schemas.microsoft.com/office/drawing/2014/main" val="1324365780"/>
                    </a:ext>
                  </a:extLst>
                </a:gridCol>
                <a:gridCol w="576072">
                  <a:extLst>
                    <a:ext uri="{9D8B030D-6E8A-4147-A177-3AD203B41FA5}">
                      <a16:colId xmlns:a16="http://schemas.microsoft.com/office/drawing/2014/main" val="788220060"/>
                    </a:ext>
                  </a:extLst>
                </a:gridCol>
                <a:gridCol w="576072">
                  <a:extLst>
                    <a:ext uri="{9D8B030D-6E8A-4147-A177-3AD203B41FA5}">
                      <a16:colId xmlns:a16="http://schemas.microsoft.com/office/drawing/2014/main" val="785287202"/>
                    </a:ext>
                  </a:extLst>
                </a:gridCol>
                <a:gridCol w="576072">
                  <a:extLst>
                    <a:ext uri="{9D8B030D-6E8A-4147-A177-3AD203B41FA5}">
                      <a16:colId xmlns:a16="http://schemas.microsoft.com/office/drawing/2014/main" val="3917245307"/>
                    </a:ext>
                  </a:extLst>
                </a:gridCol>
                <a:gridCol w="576072">
                  <a:extLst>
                    <a:ext uri="{9D8B030D-6E8A-4147-A177-3AD203B41FA5}">
                      <a16:colId xmlns:a16="http://schemas.microsoft.com/office/drawing/2014/main" val="2228722233"/>
                    </a:ext>
                  </a:extLst>
                </a:gridCol>
                <a:gridCol w="576072">
                  <a:extLst>
                    <a:ext uri="{9D8B030D-6E8A-4147-A177-3AD203B41FA5}">
                      <a16:colId xmlns:a16="http://schemas.microsoft.com/office/drawing/2014/main" val="120199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6248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- 2022-12-18 11:20:33</a:t>
                      </a:r>
                      <a:r>
                        <a:rPr kumimoji="0" lang="en-US" sz="1000" b="0" i="0" u="none" strike="noStrike" kern="1200" cap="none" spc="0" normalizeH="0" baseline="0" noProof="0">
                          <a:ln>
                            <a:noFill/>
                          </a:ln>
                          <a:solidFill>
                            <a:prstClr val="black"/>
                          </a:solidFill>
                          <a:effectLst/>
                          <a:uLnTx/>
                          <a:uFillTx/>
                          <a:latin typeface="Calibri"/>
                          <a:ea typeface="+mn-ea"/>
                          <a:cs typeface="+mn-cs"/>
                        </a:rPr>
                        <a:t>
 What significance does the effects of water have on our lives? 〰️
On Day 3 of our GROHE X Summit we’re taking a closer look at how #health and #well-being is connected to water. How can we experience water in unique multi-sensory ways and envision the future of our #homes?
Make sure to sign up for our newsletter on GROHE X: https://lnkd.in/dWg6MV2j
#CaringForWater #GROHE #GROHEX #SustainableLiving #Summit2023 #SustainableTomorrow"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3.2803180914513 %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3594</a:t>
                      </a:r>
                    </a:p>
                  </a:txBody>
                  <a:tcPr/>
                </a:tc>
                <a:extLst>
                  <a:ext uri="{0D108BD9-81ED-4DB2-BD59-A6C34878D82A}">
                    <a16:rowId xmlns:a16="http://schemas.microsoft.com/office/drawing/2014/main" val="2729570748"/>
                  </a:ext>
                </a:extLst>
              </a:tr>
            </a:tbl>
          </a:graphicData>
        </a:graphic>
      </p:graphicFrame>
      <p:sp>
        <p:nvSpPr>
          <p:cNvPr id="4" name="Text Placeholder 3">
            <a:extLst>
              <a:ext uri="{FF2B5EF4-FFF2-40B4-BE49-F238E27FC236}">
                <a16:creationId xmlns:a16="http://schemas.microsoft.com/office/drawing/2014/main" id="{DAAD4A53-3017-4B32-85EB-A91A2858A4A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6448838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129DC-255E-4CD0-A524-8BB18893C356}"/>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3699AC6C-2D43-4CA1-ACEE-AAF8F88A8156}"/>
              </a:ext>
            </a:extLst>
          </p:cNvPr>
          <p:cNvGraphicFramePr>
            <a:graphicFrameLocks noGrp="1"/>
          </p:cNvGraphicFramePr>
          <p:nvPr>
            <p:ph type="tbl" sz="quarter" idx="13"/>
            <p:extLst>
              <p:ext uri="{D42A27DB-BD31-4B8C-83A1-F6EECF244321}">
                <p14:modId xmlns:p14="http://schemas.microsoft.com/office/powerpoint/2010/main" val="299602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71257692"/>
                    </a:ext>
                  </a:extLst>
                </a:gridCol>
                <a:gridCol w="1645920">
                  <a:extLst>
                    <a:ext uri="{9D8B030D-6E8A-4147-A177-3AD203B41FA5}">
                      <a16:colId xmlns:a16="http://schemas.microsoft.com/office/drawing/2014/main" val="1490614135"/>
                    </a:ext>
                  </a:extLst>
                </a:gridCol>
                <a:gridCol w="576072">
                  <a:extLst>
                    <a:ext uri="{9D8B030D-6E8A-4147-A177-3AD203B41FA5}">
                      <a16:colId xmlns:a16="http://schemas.microsoft.com/office/drawing/2014/main" val="2456501531"/>
                    </a:ext>
                  </a:extLst>
                </a:gridCol>
                <a:gridCol w="576072">
                  <a:extLst>
                    <a:ext uri="{9D8B030D-6E8A-4147-A177-3AD203B41FA5}">
                      <a16:colId xmlns:a16="http://schemas.microsoft.com/office/drawing/2014/main" val="3188567604"/>
                    </a:ext>
                  </a:extLst>
                </a:gridCol>
                <a:gridCol w="576072">
                  <a:extLst>
                    <a:ext uri="{9D8B030D-6E8A-4147-A177-3AD203B41FA5}">
                      <a16:colId xmlns:a16="http://schemas.microsoft.com/office/drawing/2014/main" val="2961875894"/>
                    </a:ext>
                  </a:extLst>
                </a:gridCol>
                <a:gridCol w="576072">
                  <a:extLst>
                    <a:ext uri="{9D8B030D-6E8A-4147-A177-3AD203B41FA5}">
                      <a16:colId xmlns:a16="http://schemas.microsoft.com/office/drawing/2014/main" val="1945269447"/>
                    </a:ext>
                  </a:extLst>
                </a:gridCol>
                <a:gridCol w="576072">
                  <a:extLst>
                    <a:ext uri="{9D8B030D-6E8A-4147-A177-3AD203B41FA5}">
                      <a16:colId xmlns:a16="http://schemas.microsoft.com/office/drawing/2014/main" val="24917252"/>
                    </a:ext>
                  </a:extLst>
                </a:gridCol>
                <a:gridCol w="576072">
                  <a:extLst>
                    <a:ext uri="{9D8B030D-6E8A-4147-A177-3AD203B41FA5}">
                      <a16:colId xmlns:a16="http://schemas.microsoft.com/office/drawing/2014/main" val="1499457422"/>
                    </a:ext>
                  </a:extLst>
                </a:gridCol>
                <a:gridCol w="576072">
                  <a:extLst>
                    <a:ext uri="{9D8B030D-6E8A-4147-A177-3AD203B41FA5}">
                      <a16:colId xmlns:a16="http://schemas.microsoft.com/office/drawing/2014/main" val="504728969"/>
                    </a:ext>
                  </a:extLst>
                </a:gridCol>
                <a:gridCol w="576072">
                  <a:extLst>
                    <a:ext uri="{9D8B030D-6E8A-4147-A177-3AD203B41FA5}">
                      <a16:colId xmlns:a16="http://schemas.microsoft.com/office/drawing/2014/main" val="2584157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424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- 2022-12-16 09:00:27</a:t>
                      </a:r>
                      <a:r>
                        <a:rPr kumimoji="0" lang="en-US" sz="1000" b="0" i="0" u="none" strike="noStrike" kern="1200" cap="none" spc="0" normalizeH="0" baseline="0" noProof="0">
                          <a:ln>
                            <a:noFill/>
                          </a:ln>
                          <a:solidFill>
                            <a:prstClr val="black"/>
                          </a:solidFill>
                          <a:effectLst/>
                          <a:uLnTx/>
                          <a:uFillTx/>
                          <a:latin typeface="Calibri"/>
                          <a:ea typeface="+mn-ea"/>
                          <a:cs typeface="+mn-cs"/>
                        </a:rPr>
                        <a:t>
 How can we enjoy and save #water at the same time? 🌊
Day 2 of our GROHE X Summit – Caring for Water, revolves around the topic of #sustainability. We look at whether buildings can have a positive impact on the #environment and what is required to make the #buildingsector more sustainable. 
Receive more information by signing up for our newsletter on GROHE X: https://lnkd.in/dWg6MV2j
#CaringForWater #GROHE #GROHEX #SustainableLiving #Summit2023 #SustainableTomorrow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2.6782608695652 %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a:t>
                      </a:r>
                    </a:p>
                  </a:txBody>
                  <a:tcPr/>
                </a:tc>
                <a:extLst>
                  <a:ext uri="{0D108BD9-81ED-4DB2-BD59-A6C34878D82A}">
                    <a16:rowId xmlns:a16="http://schemas.microsoft.com/office/drawing/2014/main" val="3251286161"/>
                  </a:ext>
                </a:extLst>
              </a:tr>
            </a:tbl>
          </a:graphicData>
        </a:graphic>
      </p:graphicFrame>
      <p:sp>
        <p:nvSpPr>
          <p:cNvPr id="4" name="Text Placeholder 3">
            <a:extLst>
              <a:ext uri="{FF2B5EF4-FFF2-40B4-BE49-F238E27FC236}">
                <a16:creationId xmlns:a16="http://schemas.microsoft.com/office/drawing/2014/main" id="{0ACEFC7C-75C6-4547-A114-2442D21839E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2711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291E5-E5BD-4234-940A-F6098F4A53FD}"/>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1551D057-1E9E-46FA-ABA2-6E73538D35DB}"/>
              </a:ext>
            </a:extLst>
          </p:cNvPr>
          <p:cNvGraphicFramePr>
            <a:graphicFrameLocks noGrp="1"/>
          </p:cNvGraphicFramePr>
          <p:nvPr>
            <p:ph type="tbl" sz="quarter" idx="13"/>
            <p:extLst>
              <p:ext uri="{D42A27DB-BD31-4B8C-83A1-F6EECF244321}">
                <p14:modId xmlns:p14="http://schemas.microsoft.com/office/powerpoint/2010/main" val="194012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34726742"/>
                    </a:ext>
                  </a:extLst>
                </a:gridCol>
                <a:gridCol w="1645920">
                  <a:extLst>
                    <a:ext uri="{9D8B030D-6E8A-4147-A177-3AD203B41FA5}">
                      <a16:colId xmlns:a16="http://schemas.microsoft.com/office/drawing/2014/main" val="1323163545"/>
                    </a:ext>
                  </a:extLst>
                </a:gridCol>
                <a:gridCol w="576072">
                  <a:extLst>
                    <a:ext uri="{9D8B030D-6E8A-4147-A177-3AD203B41FA5}">
                      <a16:colId xmlns:a16="http://schemas.microsoft.com/office/drawing/2014/main" val="3386344877"/>
                    </a:ext>
                  </a:extLst>
                </a:gridCol>
                <a:gridCol w="576072">
                  <a:extLst>
                    <a:ext uri="{9D8B030D-6E8A-4147-A177-3AD203B41FA5}">
                      <a16:colId xmlns:a16="http://schemas.microsoft.com/office/drawing/2014/main" val="3074396467"/>
                    </a:ext>
                  </a:extLst>
                </a:gridCol>
                <a:gridCol w="576072">
                  <a:extLst>
                    <a:ext uri="{9D8B030D-6E8A-4147-A177-3AD203B41FA5}">
                      <a16:colId xmlns:a16="http://schemas.microsoft.com/office/drawing/2014/main" val="2279255631"/>
                    </a:ext>
                  </a:extLst>
                </a:gridCol>
                <a:gridCol w="576072">
                  <a:extLst>
                    <a:ext uri="{9D8B030D-6E8A-4147-A177-3AD203B41FA5}">
                      <a16:colId xmlns:a16="http://schemas.microsoft.com/office/drawing/2014/main" val="3085656278"/>
                    </a:ext>
                  </a:extLst>
                </a:gridCol>
                <a:gridCol w="576072">
                  <a:extLst>
                    <a:ext uri="{9D8B030D-6E8A-4147-A177-3AD203B41FA5}">
                      <a16:colId xmlns:a16="http://schemas.microsoft.com/office/drawing/2014/main" val="1311364376"/>
                    </a:ext>
                  </a:extLst>
                </a:gridCol>
                <a:gridCol w="576072">
                  <a:extLst>
                    <a:ext uri="{9D8B030D-6E8A-4147-A177-3AD203B41FA5}">
                      <a16:colId xmlns:a16="http://schemas.microsoft.com/office/drawing/2014/main" val="1726037057"/>
                    </a:ext>
                  </a:extLst>
                </a:gridCol>
                <a:gridCol w="576072">
                  <a:extLst>
                    <a:ext uri="{9D8B030D-6E8A-4147-A177-3AD203B41FA5}">
                      <a16:colId xmlns:a16="http://schemas.microsoft.com/office/drawing/2014/main" val="292377357"/>
                    </a:ext>
                  </a:extLst>
                </a:gridCol>
                <a:gridCol w="576072">
                  <a:extLst>
                    <a:ext uri="{9D8B030D-6E8A-4147-A177-3AD203B41FA5}">
                      <a16:colId xmlns:a16="http://schemas.microsoft.com/office/drawing/2014/main" val="128181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997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- 2022-12-14 09:00:40</a:t>
                      </a:r>
                      <a:r>
                        <a:rPr kumimoji="0" lang="en-US" sz="1000" b="0" i="0" u="none" strike="noStrike" kern="1200" cap="none" spc="0" normalizeH="0" baseline="0" noProof="0">
                          <a:ln>
                            <a:noFill/>
                          </a:ln>
                          <a:solidFill>
                            <a:prstClr val="black"/>
                          </a:solidFill>
                          <a:effectLst/>
                          <a:uLnTx/>
                          <a:uFillTx/>
                          <a:latin typeface="Calibri"/>
                          <a:ea typeface="+mn-ea"/>
                          <a:cs typeface="+mn-cs"/>
                        </a:rPr>
                        <a:t>
 When do we call a place a home?
On Day 1 of our GROHE X Summit – Caring for Water, we’re looking at #urbanization and its impacts on our lives. How does it fuel innovative #productdesign and shape our future of living? Join us for our three-day event and let’s discuss the role of water.
Sign up for our newsletter and receive more information on our GROHE X Summit 2023 – Caring for water: https://lnkd.in/dWg6MV2j
#FutureLiving #GROHEXSUMMIT #GROHE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3.1473533619456 %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extLst>
                  <a:ext uri="{0D108BD9-81ED-4DB2-BD59-A6C34878D82A}">
                    <a16:rowId xmlns:a16="http://schemas.microsoft.com/office/drawing/2014/main" val="1573704307"/>
                  </a:ext>
                </a:extLst>
              </a:tr>
            </a:tbl>
          </a:graphicData>
        </a:graphic>
      </p:graphicFrame>
      <p:sp>
        <p:nvSpPr>
          <p:cNvPr id="4" name="Text Placeholder 3">
            <a:extLst>
              <a:ext uri="{FF2B5EF4-FFF2-40B4-BE49-F238E27FC236}">
                <a16:creationId xmlns:a16="http://schemas.microsoft.com/office/drawing/2014/main" id="{FDFCB007-2F73-466F-B76A-2EE0F16BD0F3}"/>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2203830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CF0FF-8754-4D5E-869F-2EFD3F875D93}"/>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19CE8CF3-15F6-4D5B-8795-6D0512B73093}"/>
              </a:ext>
            </a:extLst>
          </p:cNvPr>
          <p:cNvGraphicFramePr>
            <a:graphicFrameLocks noGrp="1"/>
          </p:cNvGraphicFramePr>
          <p:nvPr>
            <p:ph type="tbl" sz="quarter" idx="13"/>
            <p:extLst>
              <p:ext uri="{D42A27DB-BD31-4B8C-83A1-F6EECF244321}">
                <p14:modId xmlns:p14="http://schemas.microsoft.com/office/powerpoint/2010/main" val="3395436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27188039"/>
                    </a:ext>
                  </a:extLst>
                </a:gridCol>
                <a:gridCol w="1645920">
                  <a:extLst>
                    <a:ext uri="{9D8B030D-6E8A-4147-A177-3AD203B41FA5}">
                      <a16:colId xmlns:a16="http://schemas.microsoft.com/office/drawing/2014/main" val="2411862027"/>
                    </a:ext>
                  </a:extLst>
                </a:gridCol>
                <a:gridCol w="576072">
                  <a:extLst>
                    <a:ext uri="{9D8B030D-6E8A-4147-A177-3AD203B41FA5}">
                      <a16:colId xmlns:a16="http://schemas.microsoft.com/office/drawing/2014/main" val="2258900730"/>
                    </a:ext>
                  </a:extLst>
                </a:gridCol>
                <a:gridCol w="576072">
                  <a:extLst>
                    <a:ext uri="{9D8B030D-6E8A-4147-A177-3AD203B41FA5}">
                      <a16:colId xmlns:a16="http://schemas.microsoft.com/office/drawing/2014/main" val="2891338616"/>
                    </a:ext>
                  </a:extLst>
                </a:gridCol>
                <a:gridCol w="576072">
                  <a:extLst>
                    <a:ext uri="{9D8B030D-6E8A-4147-A177-3AD203B41FA5}">
                      <a16:colId xmlns:a16="http://schemas.microsoft.com/office/drawing/2014/main" val="1865743470"/>
                    </a:ext>
                  </a:extLst>
                </a:gridCol>
                <a:gridCol w="576072">
                  <a:extLst>
                    <a:ext uri="{9D8B030D-6E8A-4147-A177-3AD203B41FA5}">
                      <a16:colId xmlns:a16="http://schemas.microsoft.com/office/drawing/2014/main" val="769464433"/>
                    </a:ext>
                  </a:extLst>
                </a:gridCol>
                <a:gridCol w="576072">
                  <a:extLst>
                    <a:ext uri="{9D8B030D-6E8A-4147-A177-3AD203B41FA5}">
                      <a16:colId xmlns:a16="http://schemas.microsoft.com/office/drawing/2014/main" val="3355201604"/>
                    </a:ext>
                  </a:extLst>
                </a:gridCol>
                <a:gridCol w="576072">
                  <a:extLst>
                    <a:ext uri="{9D8B030D-6E8A-4147-A177-3AD203B41FA5}">
                      <a16:colId xmlns:a16="http://schemas.microsoft.com/office/drawing/2014/main" val="2108447119"/>
                    </a:ext>
                  </a:extLst>
                </a:gridCol>
                <a:gridCol w="576072">
                  <a:extLst>
                    <a:ext uri="{9D8B030D-6E8A-4147-A177-3AD203B41FA5}">
                      <a16:colId xmlns:a16="http://schemas.microsoft.com/office/drawing/2014/main" val="3847018692"/>
                    </a:ext>
                  </a:extLst>
                </a:gridCol>
                <a:gridCol w="576072">
                  <a:extLst>
                    <a:ext uri="{9D8B030D-6E8A-4147-A177-3AD203B41FA5}">
                      <a16:colId xmlns:a16="http://schemas.microsoft.com/office/drawing/2014/main" val="2571910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7655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- 2022-12-12 09:01:04</a:t>
                      </a:r>
                      <a:r>
                        <a:rPr kumimoji="0" lang="en-US" sz="1000" b="0" i="0" u="none" strike="noStrike" kern="1200" cap="none" spc="0" normalizeH="0" baseline="0" noProof="0">
                          <a:ln>
                            <a:noFill/>
                          </a:ln>
                          <a:solidFill>
                            <a:prstClr val="black"/>
                          </a:solidFill>
                          <a:effectLst/>
                          <a:uLnTx/>
                          <a:uFillTx/>
                          <a:latin typeface="Calibri"/>
                          <a:ea typeface="+mn-ea"/>
                          <a:cs typeface="+mn-cs"/>
                        </a:rPr>
                        <a:t>
 Water is the essence of our existence. Therefore it is our responsibility to care for it. Today more than ever.
It is with true appreciation and pure passion that we’re bringing experts of their fields together. 
Welcome to our GROHE X Summit: A place to care for water. Connecting people and industries, for a better, more sustainable tomorrow. A place to create positive impact and rethink the role of water in our lives. A place to meet, discuss and learn.
Sign up for our newsletter and be the first to receive more details on our GROHE X Summit 2023 – Caring for Water.
&gt;&gt; https://lnkd.in/dWg6MV2j
#CaringforWater #GROHE #GROHEX #SustainableLiving #Summit2023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3.3315705975674 %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20607</a:t>
                      </a:r>
                    </a:p>
                  </a:txBody>
                  <a:tcPr/>
                </a:tc>
                <a:extLst>
                  <a:ext uri="{0D108BD9-81ED-4DB2-BD59-A6C34878D82A}">
                    <a16:rowId xmlns:a16="http://schemas.microsoft.com/office/drawing/2014/main" val="832532670"/>
                  </a:ext>
                </a:extLst>
              </a:tr>
            </a:tbl>
          </a:graphicData>
        </a:graphic>
      </p:graphicFrame>
      <p:sp>
        <p:nvSpPr>
          <p:cNvPr id="4" name="Text Placeholder 3">
            <a:extLst>
              <a:ext uri="{FF2B5EF4-FFF2-40B4-BE49-F238E27FC236}">
                <a16:creationId xmlns:a16="http://schemas.microsoft.com/office/drawing/2014/main" id="{CD1F234C-A55C-45F4-AD2C-6155CC79ED6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55303934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C2B3-50BF-41B6-A05B-8597C2E8C0B4}"/>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DA64A41E-8182-4D1C-AB2B-6D616AD13BA3}"/>
              </a:ext>
            </a:extLst>
          </p:cNvPr>
          <p:cNvGraphicFramePr>
            <a:graphicFrameLocks noGrp="1"/>
          </p:cNvGraphicFramePr>
          <p:nvPr>
            <p:ph type="tbl" sz="quarter" idx="13"/>
            <p:extLst>
              <p:ext uri="{D42A27DB-BD31-4B8C-83A1-F6EECF244321}">
                <p14:modId xmlns:p14="http://schemas.microsoft.com/office/powerpoint/2010/main" val="51298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65387084"/>
                    </a:ext>
                  </a:extLst>
                </a:gridCol>
                <a:gridCol w="1645920">
                  <a:extLst>
                    <a:ext uri="{9D8B030D-6E8A-4147-A177-3AD203B41FA5}">
                      <a16:colId xmlns:a16="http://schemas.microsoft.com/office/drawing/2014/main" val="428830859"/>
                    </a:ext>
                  </a:extLst>
                </a:gridCol>
                <a:gridCol w="576072">
                  <a:extLst>
                    <a:ext uri="{9D8B030D-6E8A-4147-A177-3AD203B41FA5}">
                      <a16:colId xmlns:a16="http://schemas.microsoft.com/office/drawing/2014/main" val="19236221"/>
                    </a:ext>
                  </a:extLst>
                </a:gridCol>
                <a:gridCol w="576072">
                  <a:extLst>
                    <a:ext uri="{9D8B030D-6E8A-4147-A177-3AD203B41FA5}">
                      <a16:colId xmlns:a16="http://schemas.microsoft.com/office/drawing/2014/main" val="472773246"/>
                    </a:ext>
                  </a:extLst>
                </a:gridCol>
                <a:gridCol w="576072">
                  <a:extLst>
                    <a:ext uri="{9D8B030D-6E8A-4147-A177-3AD203B41FA5}">
                      <a16:colId xmlns:a16="http://schemas.microsoft.com/office/drawing/2014/main" val="2001813939"/>
                    </a:ext>
                  </a:extLst>
                </a:gridCol>
                <a:gridCol w="576072">
                  <a:extLst>
                    <a:ext uri="{9D8B030D-6E8A-4147-A177-3AD203B41FA5}">
                      <a16:colId xmlns:a16="http://schemas.microsoft.com/office/drawing/2014/main" val="344699489"/>
                    </a:ext>
                  </a:extLst>
                </a:gridCol>
                <a:gridCol w="576072">
                  <a:extLst>
                    <a:ext uri="{9D8B030D-6E8A-4147-A177-3AD203B41FA5}">
                      <a16:colId xmlns:a16="http://schemas.microsoft.com/office/drawing/2014/main" val="2361195607"/>
                    </a:ext>
                  </a:extLst>
                </a:gridCol>
                <a:gridCol w="576072">
                  <a:extLst>
                    <a:ext uri="{9D8B030D-6E8A-4147-A177-3AD203B41FA5}">
                      <a16:colId xmlns:a16="http://schemas.microsoft.com/office/drawing/2014/main" val="3220918671"/>
                    </a:ext>
                  </a:extLst>
                </a:gridCol>
                <a:gridCol w="576072">
                  <a:extLst>
                    <a:ext uri="{9D8B030D-6E8A-4147-A177-3AD203B41FA5}">
                      <a16:colId xmlns:a16="http://schemas.microsoft.com/office/drawing/2014/main" val="1688514842"/>
                    </a:ext>
                  </a:extLst>
                </a:gridCol>
                <a:gridCol w="576072">
                  <a:extLst>
                    <a:ext uri="{9D8B030D-6E8A-4147-A177-3AD203B41FA5}">
                      <a16:colId xmlns:a16="http://schemas.microsoft.com/office/drawing/2014/main" val="2405975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1602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- 2022-11-23 16:42:10</a:t>
                      </a:r>
                      <a:r>
                        <a:rPr kumimoji="0" lang="en-US" sz="1000" b="0" i="0" u="none" strike="noStrike" kern="1200" cap="none" spc="0" normalizeH="0" baseline="0" noProof="0">
                          <a:ln>
                            <a:noFill/>
                          </a:ln>
                          <a:solidFill>
                            <a:prstClr val="black"/>
                          </a:solidFill>
                          <a:effectLst/>
                          <a:uLnTx/>
                          <a:uFillTx/>
                          <a:latin typeface="Calibri"/>
                          <a:ea typeface="+mn-ea"/>
                          <a:cs typeface="+mn-cs"/>
                        </a:rPr>
                        <a:t>
 Mark your calendars for the first digital GROHE X Summit 2023 "Caring for Water"!
Taking place on our digital experience platform GROHE X from March 7-9, 2023, we kindly invite you to our three-day event to explore and discuss the challenges the sanitary industry needs to face, how sustainable building can thrive, and the central role water plays in all of this. By teaming up with renowned experts in their fields, the program is designed to inform, inspire, and bring our industry together to make change happen.
Be part of it and save the dates! We are looking forward to seeing you!
Find out more: https://fal.cn/3tO8I 
#CaringforWater #GROHE #GROHEX #SustainableLiving #Summit2023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4.8069256179519 %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0136378"/>
                  </a:ext>
                </a:extLst>
              </a:tr>
            </a:tbl>
          </a:graphicData>
        </a:graphic>
      </p:graphicFrame>
      <p:sp>
        <p:nvSpPr>
          <p:cNvPr id="4" name="Text Placeholder 3">
            <a:extLst>
              <a:ext uri="{FF2B5EF4-FFF2-40B4-BE49-F238E27FC236}">
                <a16:creationId xmlns:a16="http://schemas.microsoft.com/office/drawing/2014/main" id="{73D69D6D-038F-4C90-94EC-AA95CB99A88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04189195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2602-03DD-4966-AB1D-643940155CC1}"/>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796EDC25-3FC8-4147-8F6F-5105863F4E24}"/>
              </a:ext>
            </a:extLst>
          </p:cNvPr>
          <p:cNvGraphicFramePr>
            <a:graphicFrameLocks noGrp="1"/>
          </p:cNvGraphicFramePr>
          <p:nvPr>
            <p:ph type="tbl" sz="quarter" idx="13"/>
            <p:extLst>
              <p:ext uri="{D42A27DB-BD31-4B8C-83A1-F6EECF244321}">
                <p14:modId xmlns:p14="http://schemas.microsoft.com/office/powerpoint/2010/main" val="138334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49625371"/>
                    </a:ext>
                  </a:extLst>
                </a:gridCol>
                <a:gridCol w="1645920">
                  <a:extLst>
                    <a:ext uri="{9D8B030D-6E8A-4147-A177-3AD203B41FA5}">
                      <a16:colId xmlns:a16="http://schemas.microsoft.com/office/drawing/2014/main" val="1708315437"/>
                    </a:ext>
                  </a:extLst>
                </a:gridCol>
                <a:gridCol w="576072">
                  <a:extLst>
                    <a:ext uri="{9D8B030D-6E8A-4147-A177-3AD203B41FA5}">
                      <a16:colId xmlns:a16="http://schemas.microsoft.com/office/drawing/2014/main" val="817758799"/>
                    </a:ext>
                  </a:extLst>
                </a:gridCol>
                <a:gridCol w="576072">
                  <a:extLst>
                    <a:ext uri="{9D8B030D-6E8A-4147-A177-3AD203B41FA5}">
                      <a16:colId xmlns:a16="http://schemas.microsoft.com/office/drawing/2014/main" val="2595851189"/>
                    </a:ext>
                  </a:extLst>
                </a:gridCol>
                <a:gridCol w="576072">
                  <a:extLst>
                    <a:ext uri="{9D8B030D-6E8A-4147-A177-3AD203B41FA5}">
                      <a16:colId xmlns:a16="http://schemas.microsoft.com/office/drawing/2014/main" val="723186511"/>
                    </a:ext>
                  </a:extLst>
                </a:gridCol>
                <a:gridCol w="576072">
                  <a:extLst>
                    <a:ext uri="{9D8B030D-6E8A-4147-A177-3AD203B41FA5}">
                      <a16:colId xmlns:a16="http://schemas.microsoft.com/office/drawing/2014/main" val="1916434330"/>
                    </a:ext>
                  </a:extLst>
                </a:gridCol>
                <a:gridCol w="576072">
                  <a:extLst>
                    <a:ext uri="{9D8B030D-6E8A-4147-A177-3AD203B41FA5}">
                      <a16:colId xmlns:a16="http://schemas.microsoft.com/office/drawing/2014/main" val="3378915651"/>
                    </a:ext>
                  </a:extLst>
                </a:gridCol>
                <a:gridCol w="576072">
                  <a:extLst>
                    <a:ext uri="{9D8B030D-6E8A-4147-A177-3AD203B41FA5}">
                      <a16:colId xmlns:a16="http://schemas.microsoft.com/office/drawing/2014/main" val="2880972423"/>
                    </a:ext>
                  </a:extLst>
                </a:gridCol>
                <a:gridCol w="576072">
                  <a:extLst>
                    <a:ext uri="{9D8B030D-6E8A-4147-A177-3AD203B41FA5}">
                      <a16:colId xmlns:a16="http://schemas.microsoft.com/office/drawing/2014/main" val="2672493788"/>
                    </a:ext>
                  </a:extLst>
                </a:gridCol>
                <a:gridCol w="576072">
                  <a:extLst>
                    <a:ext uri="{9D8B030D-6E8A-4147-A177-3AD203B41FA5}">
                      <a16:colId xmlns:a16="http://schemas.microsoft.com/office/drawing/2014/main" val="38915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4345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- 2022-11-22 15:00:08</a:t>
                      </a:r>
                      <a:r>
                        <a:rPr kumimoji="0" lang="en-US" sz="1000" b="0" i="0" u="none" strike="noStrike" kern="1200" cap="none" spc="0" normalizeH="0" baseline="0" noProof="0">
                          <a:ln>
                            <a:noFill/>
                          </a:ln>
                          <a:solidFill>
                            <a:prstClr val="black"/>
                          </a:solidFill>
                          <a:effectLst/>
                          <a:uLnTx/>
                          <a:uFillTx/>
                          <a:latin typeface="Calibri"/>
                          <a:ea typeface="+mn-ea"/>
                          <a:cs typeface="+mn-cs"/>
                        </a:rPr>
                        <a:t>
 Mark your calendars for the first digital GROHE X Summit 2023 "Caring for Water"!
Taking place on our digital experience platform GROHE X from March 7-9, 2023, we kindly invite you to our three-day event to explore and discuss the challenges the sanitary industry needs to face, how sustainable building can thrive, and the central role water plays in all of this. By teaming up with renowned experts in their fields, the program is designed to inform, inspire, and bring our industry together to make change happen.
Be part of it and save the dates! We are looking forward to seeing you!
Find out more: https://fal.cn/3tO8I 
#CaringforWater #GROHE #GROHEX #SustainableLiving #Summit2023 
Find out more: https://fal.cn/3tO8I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3.363802559415 %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2834</a:t>
                      </a:r>
                    </a:p>
                  </a:txBody>
                  <a:tcPr/>
                </a:tc>
                <a:extLst>
                  <a:ext uri="{0D108BD9-81ED-4DB2-BD59-A6C34878D82A}">
                    <a16:rowId xmlns:a16="http://schemas.microsoft.com/office/drawing/2014/main" val="1191532177"/>
                  </a:ext>
                </a:extLst>
              </a:tr>
            </a:tbl>
          </a:graphicData>
        </a:graphic>
      </p:graphicFrame>
      <p:sp>
        <p:nvSpPr>
          <p:cNvPr id="4" name="Text Placeholder 3">
            <a:extLst>
              <a:ext uri="{FF2B5EF4-FFF2-40B4-BE49-F238E27FC236}">
                <a16:creationId xmlns:a16="http://schemas.microsoft.com/office/drawing/2014/main" id="{A42F209F-9B6B-4B76-9C4C-81171C860A0A}"/>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8611961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ADAA-8264-464B-8767-A058CA4501B4}"/>
              </a:ext>
            </a:extLst>
          </p:cNvPr>
          <p:cNvSpPr>
            <a:spLocks noGrp="1"/>
          </p:cNvSpPr>
          <p:nvPr>
            <p:ph type="title"/>
          </p:nvPr>
        </p:nvSpPr>
        <p:spPr/>
        <p:txBody>
          <a:bodyPr/>
          <a:lstStyle/>
          <a:p>
            <a:r>
              <a:rPr lang="en-US"/>
              <a:t>Facebook FB Posts Table | All profiles - 1 of 3</a:t>
            </a:r>
          </a:p>
        </p:txBody>
      </p:sp>
      <p:graphicFrame>
        <p:nvGraphicFramePr>
          <p:cNvPr id="5" name="Table Placeholder 4">
            <a:extLst>
              <a:ext uri="{FF2B5EF4-FFF2-40B4-BE49-F238E27FC236}">
                <a16:creationId xmlns:a16="http://schemas.microsoft.com/office/drawing/2014/main" id="{81D6D42B-007A-4A83-A38C-935FFEE45393}"/>
              </a:ext>
            </a:extLst>
          </p:cNvPr>
          <p:cNvGraphicFramePr>
            <a:graphicFrameLocks noGrp="1"/>
          </p:cNvGraphicFramePr>
          <p:nvPr>
            <p:ph type="tbl" sz="quarter" idx="13"/>
            <p:extLst>
              <p:ext uri="{D42A27DB-BD31-4B8C-83A1-F6EECF244321}">
                <p14:modId xmlns:p14="http://schemas.microsoft.com/office/powerpoint/2010/main" val="150751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5279520"/>
                    </a:ext>
                  </a:extLst>
                </a:gridCol>
                <a:gridCol w="987552">
                  <a:extLst>
                    <a:ext uri="{9D8B030D-6E8A-4147-A177-3AD203B41FA5}">
                      <a16:colId xmlns:a16="http://schemas.microsoft.com/office/drawing/2014/main" val="2327766595"/>
                    </a:ext>
                  </a:extLst>
                </a:gridCol>
                <a:gridCol w="987552">
                  <a:extLst>
                    <a:ext uri="{9D8B030D-6E8A-4147-A177-3AD203B41FA5}">
                      <a16:colId xmlns:a16="http://schemas.microsoft.com/office/drawing/2014/main" val="222501345"/>
                    </a:ext>
                  </a:extLst>
                </a:gridCol>
                <a:gridCol w="987552">
                  <a:extLst>
                    <a:ext uri="{9D8B030D-6E8A-4147-A177-3AD203B41FA5}">
                      <a16:colId xmlns:a16="http://schemas.microsoft.com/office/drawing/2014/main" val="2572490957"/>
                    </a:ext>
                  </a:extLst>
                </a:gridCol>
                <a:gridCol w="987552">
                  <a:extLst>
                    <a:ext uri="{9D8B030D-6E8A-4147-A177-3AD203B41FA5}">
                      <a16:colId xmlns:a16="http://schemas.microsoft.com/office/drawing/2014/main" val="3152337117"/>
                    </a:ext>
                  </a:extLst>
                </a:gridCol>
                <a:gridCol w="987552">
                  <a:extLst>
                    <a:ext uri="{9D8B030D-6E8A-4147-A177-3AD203B41FA5}">
                      <a16:colId xmlns:a16="http://schemas.microsoft.com/office/drawing/2014/main" val="1128573014"/>
                    </a:ext>
                  </a:extLst>
                </a:gridCol>
                <a:gridCol w="987552">
                  <a:extLst>
                    <a:ext uri="{9D8B030D-6E8A-4147-A177-3AD203B41FA5}">
                      <a16:colId xmlns:a16="http://schemas.microsoft.com/office/drawing/2014/main" val="421230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Negative Reactions</a:t>
                      </a:r>
                    </a:p>
                  </a:txBody>
                  <a:tcPr/>
                </a:tc>
                <a:extLst>
                  <a:ext uri="{0D108BD9-81ED-4DB2-BD59-A6C34878D82A}">
                    <a16:rowId xmlns:a16="http://schemas.microsoft.com/office/drawing/2014/main" val="8894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6774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1140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6841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40760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Estonia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3286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919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9488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53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5901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67592481"/>
                  </a:ext>
                </a:extLst>
              </a:tr>
            </a:tbl>
          </a:graphicData>
        </a:graphic>
      </p:graphicFrame>
      <p:sp>
        <p:nvSpPr>
          <p:cNvPr id="4" name="Text Placeholder 3">
            <a:extLst>
              <a:ext uri="{FF2B5EF4-FFF2-40B4-BE49-F238E27FC236}">
                <a16:creationId xmlns:a16="http://schemas.microsoft.com/office/drawing/2014/main" id="{68779F5C-A25A-4A27-994C-8F0792454203}"/>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9149536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559B-00FA-4D66-A627-CF7E050BD18E}"/>
              </a:ext>
            </a:extLst>
          </p:cNvPr>
          <p:cNvSpPr>
            <a:spLocks noGrp="1"/>
          </p:cNvSpPr>
          <p:nvPr>
            <p:ph type="title"/>
          </p:nvPr>
        </p:nvSpPr>
        <p:spPr/>
        <p:txBody>
          <a:bodyPr/>
          <a:lstStyle/>
          <a:p>
            <a:r>
              <a:rPr lang="en-US"/>
              <a:t>Facebook FB Posts Table | All profiles - 2 of 3</a:t>
            </a:r>
          </a:p>
        </p:txBody>
      </p:sp>
      <p:graphicFrame>
        <p:nvGraphicFramePr>
          <p:cNvPr id="5" name="Table Placeholder 4">
            <a:extLst>
              <a:ext uri="{FF2B5EF4-FFF2-40B4-BE49-F238E27FC236}">
                <a16:creationId xmlns:a16="http://schemas.microsoft.com/office/drawing/2014/main" id="{E5AF8BC9-2E33-46BD-A63D-38422BFEEC43}"/>
              </a:ext>
            </a:extLst>
          </p:cNvPr>
          <p:cNvGraphicFramePr>
            <a:graphicFrameLocks noGrp="1"/>
          </p:cNvGraphicFramePr>
          <p:nvPr>
            <p:ph type="tbl" sz="quarter" idx="13"/>
            <p:extLst>
              <p:ext uri="{D42A27DB-BD31-4B8C-83A1-F6EECF244321}">
                <p14:modId xmlns:p14="http://schemas.microsoft.com/office/powerpoint/2010/main" val="813058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9858229"/>
                    </a:ext>
                  </a:extLst>
                </a:gridCol>
                <a:gridCol w="987552">
                  <a:extLst>
                    <a:ext uri="{9D8B030D-6E8A-4147-A177-3AD203B41FA5}">
                      <a16:colId xmlns:a16="http://schemas.microsoft.com/office/drawing/2014/main" val="937431534"/>
                    </a:ext>
                  </a:extLst>
                </a:gridCol>
                <a:gridCol w="987552">
                  <a:extLst>
                    <a:ext uri="{9D8B030D-6E8A-4147-A177-3AD203B41FA5}">
                      <a16:colId xmlns:a16="http://schemas.microsoft.com/office/drawing/2014/main" val="839374549"/>
                    </a:ext>
                  </a:extLst>
                </a:gridCol>
                <a:gridCol w="987552">
                  <a:extLst>
                    <a:ext uri="{9D8B030D-6E8A-4147-A177-3AD203B41FA5}">
                      <a16:colId xmlns:a16="http://schemas.microsoft.com/office/drawing/2014/main" val="2934020076"/>
                    </a:ext>
                  </a:extLst>
                </a:gridCol>
                <a:gridCol w="987552">
                  <a:extLst>
                    <a:ext uri="{9D8B030D-6E8A-4147-A177-3AD203B41FA5}">
                      <a16:colId xmlns:a16="http://schemas.microsoft.com/office/drawing/2014/main" val="850851981"/>
                    </a:ext>
                  </a:extLst>
                </a:gridCol>
                <a:gridCol w="987552">
                  <a:extLst>
                    <a:ext uri="{9D8B030D-6E8A-4147-A177-3AD203B41FA5}">
                      <a16:colId xmlns:a16="http://schemas.microsoft.com/office/drawing/2014/main" val="2752649579"/>
                    </a:ext>
                  </a:extLst>
                </a:gridCol>
                <a:gridCol w="987552">
                  <a:extLst>
                    <a:ext uri="{9D8B030D-6E8A-4147-A177-3AD203B41FA5}">
                      <a16:colId xmlns:a16="http://schemas.microsoft.com/office/drawing/2014/main" val="971160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Negative Reactions</a:t>
                      </a:r>
                    </a:p>
                  </a:txBody>
                  <a:tcPr/>
                </a:tc>
                <a:extLst>
                  <a:ext uri="{0D108BD9-81ED-4DB2-BD59-A6C34878D82A}">
                    <a16:rowId xmlns:a16="http://schemas.microsoft.com/office/drawing/2014/main" val="274107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(RS) 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7061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Slovenia 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3226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9265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3780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50823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2911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505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ASPAC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8101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0998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38246097"/>
                  </a:ext>
                </a:extLst>
              </a:tr>
            </a:tbl>
          </a:graphicData>
        </a:graphic>
      </p:graphicFrame>
      <p:sp>
        <p:nvSpPr>
          <p:cNvPr id="4" name="Text Placeholder 3">
            <a:extLst>
              <a:ext uri="{FF2B5EF4-FFF2-40B4-BE49-F238E27FC236}">
                <a16:creationId xmlns:a16="http://schemas.microsoft.com/office/drawing/2014/main" id="{258A86CA-3C54-4196-B81D-D7D97CA505C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25659649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572E3-4363-4F36-BFE6-E78FF70DBA22}"/>
              </a:ext>
            </a:extLst>
          </p:cNvPr>
          <p:cNvSpPr>
            <a:spLocks noGrp="1"/>
          </p:cNvSpPr>
          <p:nvPr>
            <p:ph type="title"/>
          </p:nvPr>
        </p:nvSpPr>
        <p:spPr/>
        <p:txBody>
          <a:bodyPr/>
          <a:lstStyle/>
          <a:p>
            <a:r>
              <a:rPr lang="en-US"/>
              <a:t>Facebook FB Posts Table | All profiles - 3 of 3</a:t>
            </a:r>
          </a:p>
        </p:txBody>
      </p:sp>
      <p:graphicFrame>
        <p:nvGraphicFramePr>
          <p:cNvPr id="5" name="Table Placeholder 4">
            <a:extLst>
              <a:ext uri="{FF2B5EF4-FFF2-40B4-BE49-F238E27FC236}">
                <a16:creationId xmlns:a16="http://schemas.microsoft.com/office/drawing/2014/main" id="{459FD0FC-3BE0-44B4-A0FD-33A03A39658A}"/>
              </a:ext>
            </a:extLst>
          </p:cNvPr>
          <p:cNvGraphicFramePr>
            <a:graphicFrameLocks noGrp="1"/>
          </p:cNvGraphicFramePr>
          <p:nvPr>
            <p:ph type="tbl" sz="quarter" idx="13"/>
            <p:extLst>
              <p:ext uri="{D42A27DB-BD31-4B8C-83A1-F6EECF244321}">
                <p14:modId xmlns:p14="http://schemas.microsoft.com/office/powerpoint/2010/main" val="2958694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8386185"/>
                    </a:ext>
                  </a:extLst>
                </a:gridCol>
                <a:gridCol w="987552">
                  <a:extLst>
                    <a:ext uri="{9D8B030D-6E8A-4147-A177-3AD203B41FA5}">
                      <a16:colId xmlns:a16="http://schemas.microsoft.com/office/drawing/2014/main" val="2735599278"/>
                    </a:ext>
                  </a:extLst>
                </a:gridCol>
                <a:gridCol w="987552">
                  <a:extLst>
                    <a:ext uri="{9D8B030D-6E8A-4147-A177-3AD203B41FA5}">
                      <a16:colId xmlns:a16="http://schemas.microsoft.com/office/drawing/2014/main" val="2324202484"/>
                    </a:ext>
                  </a:extLst>
                </a:gridCol>
                <a:gridCol w="987552">
                  <a:extLst>
                    <a:ext uri="{9D8B030D-6E8A-4147-A177-3AD203B41FA5}">
                      <a16:colId xmlns:a16="http://schemas.microsoft.com/office/drawing/2014/main" val="4049366533"/>
                    </a:ext>
                  </a:extLst>
                </a:gridCol>
                <a:gridCol w="987552">
                  <a:extLst>
                    <a:ext uri="{9D8B030D-6E8A-4147-A177-3AD203B41FA5}">
                      <a16:colId xmlns:a16="http://schemas.microsoft.com/office/drawing/2014/main" val="362887606"/>
                    </a:ext>
                  </a:extLst>
                </a:gridCol>
                <a:gridCol w="987552">
                  <a:extLst>
                    <a:ext uri="{9D8B030D-6E8A-4147-A177-3AD203B41FA5}">
                      <a16:colId xmlns:a16="http://schemas.microsoft.com/office/drawing/2014/main" val="1380554785"/>
                    </a:ext>
                  </a:extLst>
                </a:gridCol>
                <a:gridCol w="987552">
                  <a:extLst>
                    <a:ext uri="{9D8B030D-6E8A-4147-A177-3AD203B41FA5}">
                      <a16:colId xmlns:a16="http://schemas.microsoft.com/office/drawing/2014/main" val="9059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Negative Reactions</a:t>
                      </a:r>
                    </a:p>
                  </a:txBody>
                  <a:tcPr/>
                </a:tc>
                <a:extLst>
                  <a:ext uri="{0D108BD9-81ED-4DB2-BD59-A6C34878D82A}">
                    <a16:rowId xmlns:a16="http://schemas.microsoft.com/office/drawing/2014/main" val="302312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(HU) 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6051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895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7415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Узбекистан </a:t>
                      </a:r>
                      <a:r>
                        <a:rPr kumimoji="0" lang="en-US" sz="1000" b="0" i="0" u="none" strike="noStrike" kern="1200" cap="none" spc="0" normalizeH="0" baseline="0" noProof="0">
                          <a:ln>
                            <a:noFill/>
                          </a:ln>
                          <a:solidFill>
                            <a:prstClr val="black"/>
                          </a:solidFill>
                          <a:effectLst/>
                          <a:uLnTx/>
                          <a:uFillTx/>
                          <a:latin typeface="Calibri"/>
                          <a:ea typeface="+mn-ea"/>
                          <a:cs typeface="+mn-cs"/>
                        </a:rPr>
                        <a:t>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4221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16696523"/>
                  </a:ext>
                </a:extLst>
              </a:tr>
            </a:tbl>
          </a:graphicData>
        </a:graphic>
      </p:graphicFrame>
      <p:sp>
        <p:nvSpPr>
          <p:cNvPr id="4" name="Text Placeholder 3">
            <a:extLst>
              <a:ext uri="{FF2B5EF4-FFF2-40B4-BE49-F238E27FC236}">
                <a16:creationId xmlns:a16="http://schemas.microsoft.com/office/drawing/2014/main" id="{861DEC10-E779-4C23-A3AD-5A3E9988CC95}"/>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5356095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9941-22D0-44B4-888E-7B14047DEC62}"/>
              </a:ext>
            </a:extLst>
          </p:cNvPr>
          <p:cNvSpPr>
            <a:spLocks noGrp="1"/>
          </p:cNvSpPr>
          <p:nvPr>
            <p:ph type="title"/>
          </p:nvPr>
        </p:nvSpPr>
        <p:spPr/>
        <p:txBody>
          <a:bodyPr/>
          <a:lstStyle/>
          <a:p>
            <a:r>
              <a:rPr lang="en-US"/>
              <a:t>Instagram IG Posts Table | All profiles - 1 of 3</a:t>
            </a:r>
          </a:p>
        </p:txBody>
      </p:sp>
      <p:graphicFrame>
        <p:nvGraphicFramePr>
          <p:cNvPr id="5" name="Table Placeholder 4">
            <a:extLst>
              <a:ext uri="{FF2B5EF4-FFF2-40B4-BE49-F238E27FC236}">
                <a16:creationId xmlns:a16="http://schemas.microsoft.com/office/drawing/2014/main" id="{9C64E1BD-5476-41EB-93C7-A35657730A35}"/>
              </a:ext>
            </a:extLst>
          </p:cNvPr>
          <p:cNvGraphicFramePr>
            <a:graphicFrameLocks noGrp="1"/>
          </p:cNvGraphicFramePr>
          <p:nvPr>
            <p:ph type="tbl" sz="quarter" idx="13"/>
            <p:extLst>
              <p:ext uri="{D42A27DB-BD31-4B8C-83A1-F6EECF244321}">
                <p14:modId xmlns:p14="http://schemas.microsoft.com/office/powerpoint/2010/main" val="207680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22221147"/>
                    </a:ext>
                  </a:extLst>
                </a:gridCol>
                <a:gridCol w="1316736">
                  <a:extLst>
                    <a:ext uri="{9D8B030D-6E8A-4147-A177-3AD203B41FA5}">
                      <a16:colId xmlns:a16="http://schemas.microsoft.com/office/drawing/2014/main" val="2705396634"/>
                    </a:ext>
                  </a:extLst>
                </a:gridCol>
                <a:gridCol w="1316736">
                  <a:extLst>
                    <a:ext uri="{9D8B030D-6E8A-4147-A177-3AD203B41FA5}">
                      <a16:colId xmlns:a16="http://schemas.microsoft.com/office/drawing/2014/main" val="1821763564"/>
                    </a:ext>
                  </a:extLst>
                </a:gridCol>
                <a:gridCol w="1316736">
                  <a:extLst>
                    <a:ext uri="{9D8B030D-6E8A-4147-A177-3AD203B41FA5}">
                      <a16:colId xmlns:a16="http://schemas.microsoft.com/office/drawing/2014/main" val="2669380089"/>
                    </a:ext>
                  </a:extLst>
                </a:gridCol>
                <a:gridCol w="1316736">
                  <a:extLst>
                    <a:ext uri="{9D8B030D-6E8A-4147-A177-3AD203B41FA5}">
                      <a16:colId xmlns:a16="http://schemas.microsoft.com/office/drawing/2014/main" val="80545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extLst>
                  <a:ext uri="{0D108BD9-81ED-4DB2-BD59-A6C34878D82A}">
                    <a16:rowId xmlns:a16="http://schemas.microsoft.com/office/drawing/2014/main" val="138533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3678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34718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extLst>
                  <a:ext uri="{0D108BD9-81ED-4DB2-BD59-A6C34878D82A}">
                    <a16:rowId xmlns:a16="http://schemas.microsoft.com/office/drawing/2014/main" val="205025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85598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87434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groheturkiye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53487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grohemena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8462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8488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grohe_polska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7760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grohe_czsk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29173624"/>
                  </a:ext>
                </a:extLst>
              </a:tr>
            </a:tbl>
          </a:graphicData>
        </a:graphic>
      </p:graphicFrame>
      <p:sp>
        <p:nvSpPr>
          <p:cNvPr id="4" name="Text Placeholder 3">
            <a:extLst>
              <a:ext uri="{FF2B5EF4-FFF2-40B4-BE49-F238E27FC236}">
                <a16:creationId xmlns:a16="http://schemas.microsoft.com/office/drawing/2014/main" id="{8ACF08B4-0A5D-44AD-940C-A7802325BBBD}"/>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3534899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BFE4-2C0B-4A59-B7E8-70ED1CB50943}"/>
              </a:ext>
            </a:extLst>
          </p:cNvPr>
          <p:cNvSpPr>
            <a:spLocks noGrp="1"/>
          </p:cNvSpPr>
          <p:nvPr>
            <p:ph type="title"/>
          </p:nvPr>
        </p:nvSpPr>
        <p:spPr/>
        <p:txBody>
          <a:bodyPr/>
          <a:lstStyle/>
          <a:p>
            <a:r>
              <a:rPr lang="en-US"/>
              <a:t>Instagram IG Posts Table | All profiles - 2 of 3</a:t>
            </a:r>
          </a:p>
        </p:txBody>
      </p:sp>
      <p:graphicFrame>
        <p:nvGraphicFramePr>
          <p:cNvPr id="5" name="Table Placeholder 4">
            <a:extLst>
              <a:ext uri="{FF2B5EF4-FFF2-40B4-BE49-F238E27FC236}">
                <a16:creationId xmlns:a16="http://schemas.microsoft.com/office/drawing/2014/main" id="{57645CCF-DF34-4508-BC50-C3A479F10CD5}"/>
              </a:ext>
            </a:extLst>
          </p:cNvPr>
          <p:cNvGraphicFramePr>
            <a:graphicFrameLocks noGrp="1"/>
          </p:cNvGraphicFramePr>
          <p:nvPr>
            <p:ph type="tbl" sz="quarter" idx="13"/>
            <p:extLst>
              <p:ext uri="{D42A27DB-BD31-4B8C-83A1-F6EECF244321}">
                <p14:modId xmlns:p14="http://schemas.microsoft.com/office/powerpoint/2010/main" val="392992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63308981"/>
                    </a:ext>
                  </a:extLst>
                </a:gridCol>
                <a:gridCol w="1316736">
                  <a:extLst>
                    <a:ext uri="{9D8B030D-6E8A-4147-A177-3AD203B41FA5}">
                      <a16:colId xmlns:a16="http://schemas.microsoft.com/office/drawing/2014/main" val="3656590480"/>
                    </a:ext>
                  </a:extLst>
                </a:gridCol>
                <a:gridCol w="1316736">
                  <a:extLst>
                    <a:ext uri="{9D8B030D-6E8A-4147-A177-3AD203B41FA5}">
                      <a16:colId xmlns:a16="http://schemas.microsoft.com/office/drawing/2014/main" val="947012674"/>
                    </a:ext>
                  </a:extLst>
                </a:gridCol>
                <a:gridCol w="1316736">
                  <a:extLst>
                    <a:ext uri="{9D8B030D-6E8A-4147-A177-3AD203B41FA5}">
                      <a16:colId xmlns:a16="http://schemas.microsoft.com/office/drawing/2014/main" val="430532282"/>
                    </a:ext>
                  </a:extLst>
                </a:gridCol>
                <a:gridCol w="1316736">
                  <a:extLst>
                    <a:ext uri="{9D8B030D-6E8A-4147-A177-3AD203B41FA5}">
                      <a16:colId xmlns:a16="http://schemas.microsoft.com/office/drawing/2014/main" val="298634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extLst>
                  <a:ext uri="{0D108BD9-81ED-4DB2-BD59-A6C34878D82A}">
                    <a16:rowId xmlns:a16="http://schemas.microsoft.com/office/drawing/2014/main" val="364578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005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grohe_sverige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5852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5061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82062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1845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grohe_lietuva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9176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46760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72575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0275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grohenwa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99723497"/>
                  </a:ext>
                </a:extLst>
              </a:tr>
            </a:tbl>
          </a:graphicData>
        </a:graphic>
      </p:graphicFrame>
      <p:sp>
        <p:nvSpPr>
          <p:cNvPr id="4" name="Text Placeholder 3">
            <a:extLst>
              <a:ext uri="{FF2B5EF4-FFF2-40B4-BE49-F238E27FC236}">
                <a16:creationId xmlns:a16="http://schemas.microsoft.com/office/drawing/2014/main" id="{E32CD6B2-3F15-407F-A5D1-3DF0B0F2492E}"/>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2683240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FAC6-2410-4B4E-8834-32A88831D433}"/>
              </a:ext>
            </a:extLst>
          </p:cNvPr>
          <p:cNvSpPr>
            <a:spLocks noGrp="1"/>
          </p:cNvSpPr>
          <p:nvPr>
            <p:ph type="title"/>
          </p:nvPr>
        </p:nvSpPr>
        <p:spPr/>
        <p:txBody>
          <a:bodyPr/>
          <a:lstStyle/>
          <a:p>
            <a:r>
              <a:rPr lang="en-US"/>
              <a:t>Instagram IG Posts Table | All profiles - 3 of 3</a:t>
            </a:r>
          </a:p>
        </p:txBody>
      </p:sp>
      <p:graphicFrame>
        <p:nvGraphicFramePr>
          <p:cNvPr id="5" name="Table Placeholder 4">
            <a:extLst>
              <a:ext uri="{FF2B5EF4-FFF2-40B4-BE49-F238E27FC236}">
                <a16:creationId xmlns:a16="http://schemas.microsoft.com/office/drawing/2014/main" id="{CF9B43BB-4586-4E2F-B7DE-2F945BE43665}"/>
              </a:ext>
            </a:extLst>
          </p:cNvPr>
          <p:cNvGraphicFramePr>
            <a:graphicFrameLocks noGrp="1"/>
          </p:cNvGraphicFramePr>
          <p:nvPr>
            <p:ph type="tbl" sz="quarter" idx="13"/>
            <p:extLst>
              <p:ext uri="{D42A27DB-BD31-4B8C-83A1-F6EECF244321}">
                <p14:modId xmlns:p14="http://schemas.microsoft.com/office/powerpoint/2010/main" val="355077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75567621"/>
                    </a:ext>
                  </a:extLst>
                </a:gridCol>
                <a:gridCol w="1316736">
                  <a:extLst>
                    <a:ext uri="{9D8B030D-6E8A-4147-A177-3AD203B41FA5}">
                      <a16:colId xmlns:a16="http://schemas.microsoft.com/office/drawing/2014/main" val="1334142232"/>
                    </a:ext>
                  </a:extLst>
                </a:gridCol>
                <a:gridCol w="1316736">
                  <a:extLst>
                    <a:ext uri="{9D8B030D-6E8A-4147-A177-3AD203B41FA5}">
                      <a16:colId xmlns:a16="http://schemas.microsoft.com/office/drawing/2014/main" val="239011816"/>
                    </a:ext>
                  </a:extLst>
                </a:gridCol>
                <a:gridCol w="1316736">
                  <a:extLst>
                    <a:ext uri="{9D8B030D-6E8A-4147-A177-3AD203B41FA5}">
                      <a16:colId xmlns:a16="http://schemas.microsoft.com/office/drawing/2014/main" val="3881860095"/>
                    </a:ext>
                  </a:extLst>
                </a:gridCol>
                <a:gridCol w="1316736">
                  <a:extLst>
                    <a:ext uri="{9D8B030D-6E8A-4147-A177-3AD203B41FA5}">
                      <a16:colId xmlns:a16="http://schemas.microsoft.com/office/drawing/2014/main" val="47231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extLst>
                  <a:ext uri="{0D108BD9-81ED-4DB2-BD59-A6C34878D82A}">
                    <a16:rowId xmlns:a16="http://schemas.microsoft.com/office/drawing/2014/main" val="161921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grohe_norge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46835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7682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9602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4592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groheuzbekistan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34295448"/>
                  </a:ext>
                </a:extLst>
              </a:tr>
            </a:tbl>
          </a:graphicData>
        </a:graphic>
      </p:graphicFrame>
      <p:sp>
        <p:nvSpPr>
          <p:cNvPr id="4" name="Text Placeholder 3">
            <a:extLst>
              <a:ext uri="{FF2B5EF4-FFF2-40B4-BE49-F238E27FC236}">
                <a16:creationId xmlns:a16="http://schemas.microsoft.com/office/drawing/2014/main" id="{7ADA2BCD-9F97-480C-AAFF-16658E668FF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424447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44F62-FE6F-4762-B486-7DFA51B29BF6}"/>
              </a:ext>
            </a:extLst>
          </p:cNvPr>
          <p:cNvSpPr>
            <a:spLocks noGrp="1"/>
          </p:cNvSpPr>
          <p:nvPr>
            <p:ph type="title"/>
          </p:nvPr>
        </p:nvSpPr>
        <p:spPr/>
        <p:txBody>
          <a:bodyPr/>
          <a:lstStyle/>
          <a:p>
            <a:r>
              <a:rPr lang="en-US"/>
              <a:t>Facebook Reels Table | All profiles - 1 of 6</a:t>
            </a:r>
          </a:p>
        </p:txBody>
      </p:sp>
      <p:graphicFrame>
        <p:nvGraphicFramePr>
          <p:cNvPr id="5" name="Table Placeholder 4">
            <a:extLst>
              <a:ext uri="{FF2B5EF4-FFF2-40B4-BE49-F238E27FC236}">
                <a16:creationId xmlns:a16="http://schemas.microsoft.com/office/drawing/2014/main" id="{9AC1E020-815C-44F5-8E25-0854E26CE7F5}"/>
              </a:ext>
            </a:extLst>
          </p:cNvPr>
          <p:cNvGraphicFramePr>
            <a:graphicFrameLocks noGrp="1"/>
          </p:cNvGraphicFramePr>
          <p:nvPr>
            <p:ph type="tbl" sz="quarter" idx="13"/>
            <p:extLst>
              <p:ext uri="{D42A27DB-BD31-4B8C-83A1-F6EECF244321}">
                <p14:modId xmlns:p14="http://schemas.microsoft.com/office/powerpoint/2010/main" val="98551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937590801"/>
                    </a:ext>
                  </a:extLst>
                </a:gridCol>
                <a:gridCol w="1399031">
                  <a:extLst>
                    <a:ext uri="{9D8B030D-6E8A-4147-A177-3AD203B41FA5}">
                      <a16:colId xmlns:a16="http://schemas.microsoft.com/office/drawing/2014/main" val="2342446952"/>
                    </a:ext>
                  </a:extLst>
                </a:gridCol>
                <a:gridCol w="987551">
                  <a:extLst>
                    <a:ext uri="{9D8B030D-6E8A-4147-A177-3AD203B41FA5}">
                      <a16:colId xmlns:a16="http://schemas.microsoft.com/office/drawing/2014/main" val="189014381"/>
                    </a:ext>
                  </a:extLst>
                </a:gridCol>
                <a:gridCol w="493776">
                  <a:extLst>
                    <a:ext uri="{9D8B030D-6E8A-4147-A177-3AD203B41FA5}">
                      <a16:colId xmlns:a16="http://schemas.microsoft.com/office/drawing/2014/main" val="2232156068"/>
                    </a:ext>
                  </a:extLst>
                </a:gridCol>
                <a:gridCol w="493776">
                  <a:extLst>
                    <a:ext uri="{9D8B030D-6E8A-4147-A177-3AD203B41FA5}">
                      <a16:colId xmlns:a16="http://schemas.microsoft.com/office/drawing/2014/main" val="3611729861"/>
                    </a:ext>
                  </a:extLst>
                </a:gridCol>
                <a:gridCol w="493776">
                  <a:extLst>
                    <a:ext uri="{9D8B030D-6E8A-4147-A177-3AD203B41FA5}">
                      <a16:colId xmlns:a16="http://schemas.microsoft.com/office/drawing/2014/main" val="3737385911"/>
                    </a:ext>
                  </a:extLst>
                </a:gridCol>
                <a:gridCol w="493776">
                  <a:extLst>
                    <a:ext uri="{9D8B030D-6E8A-4147-A177-3AD203B41FA5}">
                      <a16:colId xmlns:a16="http://schemas.microsoft.com/office/drawing/2014/main" val="484824800"/>
                    </a:ext>
                  </a:extLst>
                </a:gridCol>
                <a:gridCol w="493776">
                  <a:extLst>
                    <a:ext uri="{9D8B030D-6E8A-4147-A177-3AD203B41FA5}">
                      <a16:colId xmlns:a16="http://schemas.microsoft.com/office/drawing/2014/main" val="465320268"/>
                    </a:ext>
                  </a:extLst>
                </a:gridCol>
                <a:gridCol w="493776">
                  <a:extLst>
                    <a:ext uri="{9D8B030D-6E8A-4147-A177-3AD203B41FA5}">
                      <a16:colId xmlns:a16="http://schemas.microsoft.com/office/drawing/2014/main" val="2260220737"/>
                    </a:ext>
                  </a:extLst>
                </a:gridCol>
                <a:gridCol w="493776">
                  <a:extLst>
                    <a:ext uri="{9D8B030D-6E8A-4147-A177-3AD203B41FA5}">
                      <a16:colId xmlns:a16="http://schemas.microsoft.com/office/drawing/2014/main" val="235853622"/>
                    </a:ext>
                  </a:extLst>
                </a:gridCol>
                <a:gridCol w="493776">
                  <a:extLst>
                    <a:ext uri="{9D8B030D-6E8A-4147-A177-3AD203B41FA5}">
                      <a16:colId xmlns:a16="http://schemas.microsoft.com/office/drawing/2014/main" val="628769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910825606"/>
                  </a:ext>
                </a:extLst>
              </a:tr>
            </a:tbl>
          </a:graphicData>
        </a:graphic>
      </p:graphicFrame>
      <p:sp>
        <p:nvSpPr>
          <p:cNvPr id="4" name="Text Placeholder 3">
            <a:extLst>
              <a:ext uri="{FF2B5EF4-FFF2-40B4-BE49-F238E27FC236}">
                <a16:creationId xmlns:a16="http://schemas.microsoft.com/office/drawing/2014/main" id="{251E49A0-35FD-4811-92BF-D9CC5CEF4593}"/>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3583711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7784-2BFF-4002-A1DE-8E721F5F0152}"/>
              </a:ext>
            </a:extLst>
          </p:cNvPr>
          <p:cNvSpPr>
            <a:spLocks noGrp="1"/>
          </p:cNvSpPr>
          <p:nvPr>
            <p:ph type="title"/>
          </p:nvPr>
        </p:nvSpPr>
        <p:spPr/>
        <p:txBody>
          <a:bodyPr/>
          <a:lstStyle/>
          <a:p>
            <a:r>
              <a:rPr lang="en-US"/>
              <a:t>Facebook Reels Table | All profiles - 2 of 6</a:t>
            </a:r>
          </a:p>
        </p:txBody>
      </p:sp>
      <p:graphicFrame>
        <p:nvGraphicFramePr>
          <p:cNvPr id="5" name="Table Placeholder 4">
            <a:extLst>
              <a:ext uri="{FF2B5EF4-FFF2-40B4-BE49-F238E27FC236}">
                <a16:creationId xmlns:a16="http://schemas.microsoft.com/office/drawing/2014/main" id="{3B96618A-0FC1-4D9D-826D-54163AA58DFF}"/>
              </a:ext>
            </a:extLst>
          </p:cNvPr>
          <p:cNvGraphicFramePr>
            <a:graphicFrameLocks noGrp="1"/>
          </p:cNvGraphicFramePr>
          <p:nvPr>
            <p:ph type="tbl" sz="quarter" idx="13"/>
            <p:extLst>
              <p:ext uri="{D42A27DB-BD31-4B8C-83A1-F6EECF244321}">
                <p14:modId xmlns:p14="http://schemas.microsoft.com/office/powerpoint/2010/main" val="275053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350213030"/>
                    </a:ext>
                  </a:extLst>
                </a:gridCol>
                <a:gridCol w="1399031">
                  <a:extLst>
                    <a:ext uri="{9D8B030D-6E8A-4147-A177-3AD203B41FA5}">
                      <a16:colId xmlns:a16="http://schemas.microsoft.com/office/drawing/2014/main" val="2997411383"/>
                    </a:ext>
                  </a:extLst>
                </a:gridCol>
                <a:gridCol w="987551">
                  <a:extLst>
                    <a:ext uri="{9D8B030D-6E8A-4147-A177-3AD203B41FA5}">
                      <a16:colId xmlns:a16="http://schemas.microsoft.com/office/drawing/2014/main" val="2167370813"/>
                    </a:ext>
                  </a:extLst>
                </a:gridCol>
                <a:gridCol w="493776">
                  <a:extLst>
                    <a:ext uri="{9D8B030D-6E8A-4147-A177-3AD203B41FA5}">
                      <a16:colId xmlns:a16="http://schemas.microsoft.com/office/drawing/2014/main" val="97964898"/>
                    </a:ext>
                  </a:extLst>
                </a:gridCol>
                <a:gridCol w="493776">
                  <a:extLst>
                    <a:ext uri="{9D8B030D-6E8A-4147-A177-3AD203B41FA5}">
                      <a16:colId xmlns:a16="http://schemas.microsoft.com/office/drawing/2014/main" val="3596557099"/>
                    </a:ext>
                  </a:extLst>
                </a:gridCol>
                <a:gridCol w="493776">
                  <a:extLst>
                    <a:ext uri="{9D8B030D-6E8A-4147-A177-3AD203B41FA5}">
                      <a16:colId xmlns:a16="http://schemas.microsoft.com/office/drawing/2014/main" val="146250493"/>
                    </a:ext>
                  </a:extLst>
                </a:gridCol>
                <a:gridCol w="493776">
                  <a:extLst>
                    <a:ext uri="{9D8B030D-6E8A-4147-A177-3AD203B41FA5}">
                      <a16:colId xmlns:a16="http://schemas.microsoft.com/office/drawing/2014/main" val="336749063"/>
                    </a:ext>
                  </a:extLst>
                </a:gridCol>
                <a:gridCol w="493776">
                  <a:extLst>
                    <a:ext uri="{9D8B030D-6E8A-4147-A177-3AD203B41FA5}">
                      <a16:colId xmlns:a16="http://schemas.microsoft.com/office/drawing/2014/main" val="1555570790"/>
                    </a:ext>
                  </a:extLst>
                </a:gridCol>
                <a:gridCol w="493776">
                  <a:extLst>
                    <a:ext uri="{9D8B030D-6E8A-4147-A177-3AD203B41FA5}">
                      <a16:colId xmlns:a16="http://schemas.microsoft.com/office/drawing/2014/main" val="2013121239"/>
                    </a:ext>
                  </a:extLst>
                </a:gridCol>
                <a:gridCol w="493776">
                  <a:extLst>
                    <a:ext uri="{9D8B030D-6E8A-4147-A177-3AD203B41FA5}">
                      <a16:colId xmlns:a16="http://schemas.microsoft.com/office/drawing/2014/main" val="2171472525"/>
                    </a:ext>
                  </a:extLst>
                </a:gridCol>
                <a:gridCol w="493776">
                  <a:extLst>
                    <a:ext uri="{9D8B030D-6E8A-4147-A177-3AD203B41FA5}">
                      <a16:colId xmlns:a16="http://schemas.microsoft.com/office/drawing/2014/main" val="3160405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37680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MN - 2023-03-05 01:07:43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Бид оршин тогтноход ус хэрэгтэй. Тэгвэл сэтгэл санаа ч мөн амар тайван байхад ус маш чухал болохыг та мэдэх үү?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виртуал хурлын гуравдугаар өдөр бид ус хэрхэн хүний эрүүл мэнд болон сэтгэл санаанд нөлөөлж байдгийг онцлох юм. 
Бидэнд </a:t>
                      </a:r>
                      <a:r>
                        <a:rPr kumimoji="0" lang="en-US" sz="1000" b="0" i="0" u="none" strike="noStrike" kern="1200" cap="none" spc="0" normalizeH="0" baseline="0" noProof="0">
                          <a:ln>
                            <a:noFill/>
                          </a:ln>
                          <a:solidFill>
                            <a:prstClr val="black"/>
                          </a:solidFill>
                          <a:effectLst/>
                          <a:uLnTx/>
                          <a:uFillTx/>
                          <a:latin typeface="Calibri"/>
                          <a:ea typeface="+mn-ea"/>
                          <a:cs typeface="+mn-cs"/>
                        </a:rPr>
                        <a:t>Dr.Beth Healey </a:t>
                      </a:r>
                      <a:r>
                        <a:rPr kumimoji="0" lang="az-Cyrl-AZ" sz="1000" b="0" i="0" u="none" strike="noStrike" kern="1200" cap="none" spc="0" normalizeH="0" baseline="0" noProof="0">
                          <a:ln>
                            <a:noFill/>
                          </a:ln>
                          <a:solidFill>
                            <a:prstClr val="black"/>
                          </a:solidFill>
                          <a:effectLst/>
                          <a:uLnTx/>
                          <a:uFillTx/>
                          <a:latin typeface="Calibri"/>
                          <a:ea typeface="+mn-ea"/>
                          <a:cs typeface="+mn-cs"/>
                        </a:rPr>
                        <a:t>нь бие хүн болон ус хоорондоо хэрхэн гүн холбоотой болох талаар өөрийн судалгаанаасаа хуваалцах бөгөөд ус хэрхэн хүний амьдралын үе мөчүүдийг илүү талаамжтай, илүү үнэ цэнэтэй болгодог талаар бусад зочидтойгоо дэлгэрэнгүй авч үзэх болно. 
Та яг одоо бүртгүүлээрэй!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талаар дэлгэрэнгүй мэдээлэл авахыг хүсвэл та </a:t>
                      </a:r>
                      <a:r>
                        <a:rPr kumimoji="0" lang="en-US" sz="1000" b="0" i="0" u="none" strike="noStrike" kern="1200" cap="none" spc="0" normalizeH="0" baseline="0" noProof="0">
                          <a:ln>
                            <a:noFill/>
                          </a:ln>
                          <a:solidFill>
                            <a:prstClr val="black"/>
                          </a:solidFill>
                          <a:effectLst/>
                          <a:uLnTx/>
                          <a:uFillTx/>
                          <a:latin typeface="Calibri"/>
                          <a:ea typeface="+mn-ea"/>
                          <a:cs typeface="+mn-cs"/>
                        </a:rPr>
                        <a:t>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холбоосоор нэвтрээрэй. 
#</a:t>
                      </a:r>
                      <a:r>
                        <a:rPr kumimoji="0" lang="en-US" sz="1000" b="0" i="0" u="none" strike="noStrike" kern="1200" cap="none" spc="0" normalizeH="0" baseline="0" noProof="0">
                          <a:ln>
                            <a:noFill/>
                          </a:ln>
                          <a:solidFill>
                            <a:prstClr val="black"/>
                          </a:solidFill>
                          <a:effectLst/>
                          <a:uLnTx/>
                          <a:uFillTx/>
                          <a:latin typeface="Calibri"/>
                          <a:ea typeface="+mn-ea"/>
                          <a:cs typeface="+mn-cs"/>
                        </a:rPr>
                        <a:t>GROHE #GROHEX #CaringforWater #Summit #GROHEXSUMMIT2023 #mindfulness #spa #wellbeing #wellness #healingarchitecture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-1.xx.fbcdn.net/v/t15.5256-10/323542451_1334600774059187_885266963301566100_n.jpg?stp=dst-jpg_p160x160&amp;_nc_cat=110&amp;ccb=1-7&amp;_nc_sid=08861d&amp;_nc_ohc=lwMS1W42etgAX_et1rs&amp;_nc_ht=scontent-iad3-1.xx&amp;edm=AGz5Y0wEAAAA&amp;oh=00_AfCTeDkTWUZTohVh1lIaqrOAdW7c1BzCgrRKydYvmPx3-w&amp;oe=6416E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2904960141"/>
                  </a:ext>
                </a:extLst>
              </a:tr>
            </a:tbl>
          </a:graphicData>
        </a:graphic>
      </p:graphicFrame>
      <p:sp>
        <p:nvSpPr>
          <p:cNvPr id="4" name="Text Placeholder 3">
            <a:extLst>
              <a:ext uri="{FF2B5EF4-FFF2-40B4-BE49-F238E27FC236}">
                <a16:creationId xmlns:a16="http://schemas.microsoft.com/office/drawing/2014/main" id="{59DA32C0-5AB7-4AD6-96D8-239BC46AB05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4112039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0CEFD-5F81-4B60-A912-40E15603D3CD}"/>
              </a:ext>
            </a:extLst>
          </p:cNvPr>
          <p:cNvSpPr>
            <a:spLocks noGrp="1"/>
          </p:cNvSpPr>
          <p:nvPr>
            <p:ph type="title"/>
          </p:nvPr>
        </p:nvSpPr>
        <p:spPr/>
        <p:txBody>
          <a:bodyPr/>
          <a:lstStyle/>
          <a:p>
            <a:r>
              <a:rPr lang="en-US"/>
              <a:t>Facebook Reels Table | All profiles - 3 of 6</a:t>
            </a:r>
          </a:p>
        </p:txBody>
      </p:sp>
      <p:graphicFrame>
        <p:nvGraphicFramePr>
          <p:cNvPr id="5" name="Table Placeholder 4">
            <a:extLst>
              <a:ext uri="{FF2B5EF4-FFF2-40B4-BE49-F238E27FC236}">
                <a16:creationId xmlns:a16="http://schemas.microsoft.com/office/drawing/2014/main" id="{D0D7DB4C-5FDF-405E-AC7F-F1517B4A4FCB}"/>
              </a:ext>
            </a:extLst>
          </p:cNvPr>
          <p:cNvGraphicFramePr>
            <a:graphicFrameLocks noGrp="1"/>
          </p:cNvGraphicFramePr>
          <p:nvPr>
            <p:ph type="tbl" sz="quarter" idx="13"/>
            <p:extLst>
              <p:ext uri="{D42A27DB-BD31-4B8C-83A1-F6EECF244321}">
                <p14:modId xmlns:p14="http://schemas.microsoft.com/office/powerpoint/2010/main" val="2172981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011876740"/>
                    </a:ext>
                  </a:extLst>
                </a:gridCol>
                <a:gridCol w="1399031">
                  <a:extLst>
                    <a:ext uri="{9D8B030D-6E8A-4147-A177-3AD203B41FA5}">
                      <a16:colId xmlns:a16="http://schemas.microsoft.com/office/drawing/2014/main" val="4000748264"/>
                    </a:ext>
                  </a:extLst>
                </a:gridCol>
                <a:gridCol w="987551">
                  <a:extLst>
                    <a:ext uri="{9D8B030D-6E8A-4147-A177-3AD203B41FA5}">
                      <a16:colId xmlns:a16="http://schemas.microsoft.com/office/drawing/2014/main" val="1308696339"/>
                    </a:ext>
                  </a:extLst>
                </a:gridCol>
                <a:gridCol w="493776">
                  <a:extLst>
                    <a:ext uri="{9D8B030D-6E8A-4147-A177-3AD203B41FA5}">
                      <a16:colId xmlns:a16="http://schemas.microsoft.com/office/drawing/2014/main" val="1775910052"/>
                    </a:ext>
                  </a:extLst>
                </a:gridCol>
                <a:gridCol w="493776">
                  <a:extLst>
                    <a:ext uri="{9D8B030D-6E8A-4147-A177-3AD203B41FA5}">
                      <a16:colId xmlns:a16="http://schemas.microsoft.com/office/drawing/2014/main" val="922678335"/>
                    </a:ext>
                  </a:extLst>
                </a:gridCol>
                <a:gridCol w="493776">
                  <a:extLst>
                    <a:ext uri="{9D8B030D-6E8A-4147-A177-3AD203B41FA5}">
                      <a16:colId xmlns:a16="http://schemas.microsoft.com/office/drawing/2014/main" val="3053301729"/>
                    </a:ext>
                  </a:extLst>
                </a:gridCol>
                <a:gridCol w="493776">
                  <a:extLst>
                    <a:ext uri="{9D8B030D-6E8A-4147-A177-3AD203B41FA5}">
                      <a16:colId xmlns:a16="http://schemas.microsoft.com/office/drawing/2014/main" val="1722209388"/>
                    </a:ext>
                  </a:extLst>
                </a:gridCol>
                <a:gridCol w="493776">
                  <a:extLst>
                    <a:ext uri="{9D8B030D-6E8A-4147-A177-3AD203B41FA5}">
                      <a16:colId xmlns:a16="http://schemas.microsoft.com/office/drawing/2014/main" val="880594413"/>
                    </a:ext>
                  </a:extLst>
                </a:gridCol>
                <a:gridCol w="493776">
                  <a:extLst>
                    <a:ext uri="{9D8B030D-6E8A-4147-A177-3AD203B41FA5}">
                      <a16:colId xmlns:a16="http://schemas.microsoft.com/office/drawing/2014/main" val="1953883785"/>
                    </a:ext>
                  </a:extLst>
                </a:gridCol>
                <a:gridCol w="493776">
                  <a:extLst>
                    <a:ext uri="{9D8B030D-6E8A-4147-A177-3AD203B41FA5}">
                      <a16:colId xmlns:a16="http://schemas.microsoft.com/office/drawing/2014/main" val="1760586178"/>
                    </a:ext>
                  </a:extLst>
                </a:gridCol>
                <a:gridCol w="493776">
                  <a:extLst>
                    <a:ext uri="{9D8B030D-6E8A-4147-A177-3AD203B41FA5}">
                      <a16:colId xmlns:a16="http://schemas.microsoft.com/office/drawing/2014/main" val="3304689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0319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MN - 2023-03-05 00:53:38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Сүүлийн үед барилга байгууламжийн зай талбайг багасгах, улмаар байгаль орчинд үзүүлэх хор хөнөөлийг бууруулах зорилгоор тухайн салбарын олон мэргэжилтнүүд санаа бодлоо уралдуулж, шинэ гарц замыг эрэлхийлсээр байна.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виртуал хурлын хоёрдугаар өдөр бид архитектор </a:t>
                      </a:r>
                      <a:r>
                        <a:rPr kumimoji="0" lang="en-US" sz="1000" b="0" i="0" u="none" strike="noStrike" kern="1200" cap="none" spc="0" normalizeH="0" baseline="0" noProof="0">
                          <a:ln>
                            <a:noFill/>
                          </a:ln>
                          <a:solidFill>
                            <a:prstClr val="black"/>
                          </a:solidFill>
                          <a:effectLst/>
                          <a:uLnTx/>
                          <a:uFillTx/>
                          <a:latin typeface="Calibri"/>
                          <a:ea typeface="+mn-ea"/>
                          <a:cs typeface="+mn-cs"/>
                        </a:rPr>
                        <a:t>Thomas Rau </a:t>
                      </a:r>
                      <a:r>
                        <a:rPr kumimoji="0" lang="az-Cyrl-AZ" sz="1000" b="0" i="0" u="none" strike="noStrike" kern="1200" cap="none" spc="0" normalizeH="0" baseline="0" noProof="0">
                          <a:ln>
                            <a:noFill/>
                          </a:ln>
                          <a:solidFill>
                            <a:prstClr val="black"/>
                          </a:solidFill>
                          <a:effectLst/>
                          <a:uLnTx/>
                          <a:uFillTx/>
                          <a:latin typeface="Calibri"/>
                          <a:ea typeface="+mn-ea"/>
                          <a:cs typeface="+mn-cs"/>
                        </a:rPr>
                        <a:t>болон домогт хайгуулч </a:t>
                      </a:r>
                      <a:r>
                        <a:rPr kumimoji="0" lang="en-US" sz="1000" b="0" i="0" u="none" strike="noStrike" kern="1200" cap="none" spc="0" normalizeH="0" baseline="0" noProof="0">
                          <a:ln>
                            <a:noFill/>
                          </a:ln>
                          <a:solidFill>
                            <a:prstClr val="black"/>
                          </a:solidFill>
                          <a:effectLst/>
                          <a:uLnTx/>
                          <a:uFillTx/>
                          <a:latin typeface="Calibri"/>
                          <a:ea typeface="+mn-ea"/>
                          <a:cs typeface="+mn-cs"/>
                        </a:rPr>
                        <a:t>Børge Ousland </a:t>
                      </a:r>
                      <a:r>
                        <a:rPr kumimoji="0" lang="az-Cyrl-AZ" sz="1000" b="0" i="0" u="none" strike="noStrike" kern="1200" cap="none" spc="0" normalizeH="0" baseline="0" noProof="0">
                          <a:ln>
                            <a:noFill/>
                          </a:ln>
                          <a:solidFill>
                            <a:prstClr val="black"/>
                          </a:solidFill>
                          <a:effectLst/>
                          <a:uLnTx/>
                          <a:uFillTx/>
                          <a:latin typeface="Calibri"/>
                          <a:ea typeface="+mn-ea"/>
                          <a:cs typeface="+mn-cs"/>
                        </a:rPr>
                        <a:t>нарыг урьж тэдэнтэй ирээдүйн талаар сонирхолтой яриа, хэлэлцүүлэг өрнүүлэх болно.
Та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a:t>
                      </a:r>
                      <a:r>
                        <a:rPr kumimoji="0" lang="az-Cyrl-AZ" sz="1000" b="0" i="0" u="none" strike="noStrike" kern="1200" cap="none" spc="0" normalizeH="0" baseline="0" noProof="0">
                          <a:ln>
                            <a:noFill/>
                          </a:ln>
                          <a:solidFill>
                            <a:prstClr val="black"/>
                          </a:solidFill>
                          <a:effectLst/>
                          <a:uLnTx/>
                          <a:uFillTx/>
                          <a:latin typeface="Calibri"/>
                          <a:ea typeface="+mn-ea"/>
                          <a:cs typeface="+mn-cs"/>
                        </a:rPr>
                        <a:t>д бүртгүүлэх бол </a:t>
                      </a:r>
                      <a:r>
                        <a:rPr kumimoji="0" lang="en-US" sz="1000" b="0" i="0" u="none" strike="noStrike" kern="1200" cap="none" spc="0" normalizeH="0" baseline="0" noProof="0">
                          <a:ln>
                            <a:noFill/>
                          </a:ln>
                          <a:solidFill>
                            <a:prstClr val="black"/>
                          </a:solidFill>
                          <a:effectLst/>
                          <a:uLnTx/>
                          <a:uFillTx/>
                          <a:latin typeface="Calibri"/>
                          <a:ea typeface="+mn-ea"/>
                          <a:cs typeface="+mn-cs"/>
                        </a:rPr>
                        <a:t>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хаягаар орно уу. Энэхүү виртуал хурал нь үнэ төлбөргүй бөгөөд бүгдэд нээлттэй болохыг мөн онцолж байна!
#</a:t>
                      </a:r>
                      <a:r>
                        <a:rPr kumimoji="0" lang="en-US" sz="1000" b="0" i="0" u="none" strike="noStrike" kern="1200" cap="none" spc="0" normalizeH="0" baseline="0" noProof="0">
                          <a:ln>
                            <a:noFill/>
                          </a:ln>
                          <a:solidFill>
                            <a:prstClr val="black"/>
                          </a:solidFill>
                          <a:effectLst/>
                          <a:uLnTx/>
                          <a:uFillTx/>
                          <a:latin typeface="Calibri"/>
                          <a:ea typeface="+mn-ea"/>
                          <a:cs typeface="+mn-cs"/>
                        </a:rPr>
                        <a:t>GROHE #GROHEX #CaringforWater #Summit #GROHEXSUMMIT2023 #Construction #Architecture #sustainability #Building #ThomasRau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-1.xx.fbcdn.net/v/t15.5256-10/333262618_733459784837319_529275808331938798_n.jpg?stp=dst-jpg_p160x160&amp;_nc_cat=108&amp;ccb=1-7&amp;_nc_sid=08861d&amp;_nc_ohc=zU2NNk_MChgAX-fc-rG&amp;_nc_ht=scontent-iad3-1.xx&amp;edm=AGz5Y0wEAAAA&amp;oh=00_AfBn0kc9RI1Zy4eWhl5mMw64FjT-rsk2RO6SRzHsHl5hMA&amp;oe=6415FF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207094320"/>
                  </a:ext>
                </a:extLst>
              </a:tr>
            </a:tbl>
          </a:graphicData>
        </a:graphic>
      </p:graphicFrame>
      <p:sp>
        <p:nvSpPr>
          <p:cNvPr id="4" name="Text Placeholder 3">
            <a:extLst>
              <a:ext uri="{FF2B5EF4-FFF2-40B4-BE49-F238E27FC236}">
                <a16:creationId xmlns:a16="http://schemas.microsoft.com/office/drawing/2014/main" id="{0D652336-63E1-48D1-9A21-58C67F582087}"/>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9944063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2A00C-0622-428E-8B77-229E365F27ED}"/>
              </a:ext>
            </a:extLst>
          </p:cNvPr>
          <p:cNvSpPr>
            <a:spLocks noGrp="1"/>
          </p:cNvSpPr>
          <p:nvPr>
            <p:ph type="title"/>
          </p:nvPr>
        </p:nvSpPr>
        <p:spPr/>
        <p:txBody>
          <a:bodyPr/>
          <a:lstStyle/>
          <a:p>
            <a:r>
              <a:rPr lang="en-US"/>
              <a:t>Facebook Reels Table | All profiles - 4 of 6</a:t>
            </a:r>
          </a:p>
        </p:txBody>
      </p:sp>
      <p:graphicFrame>
        <p:nvGraphicFramePr>
          <p:cNvPr id="5" name="Table Placeholder 4">
            <a:extLst>
              <a:ext uri="{FF2B5EF4-FFF2-40B4-BE49-F238E27FC236}">
                <a16:creationId xmlns:a16="http://schemas.microsoft.com/office/drawing/2014/main" id="{8A423F83-54CF-49D8-84DD-7051D6B20E42}"/>
              </a:ext>
            </a:extLst>
          </p:cNvPr>
          <p:cNvGraphicFramePr>
            <a:graphicFrameLocks noGrp="1"/>
          </p:cNvGraphicFramePr>
          <p:nvPr>
            <p:ph type="tbl" sz="quarter" idx="13"/>
            <p:extLst>
              <p:ext uri="{D42A27DB-BD31-4B8C-83A1-F6EECF244321}">
                <p14:modId xmlns:p14="http://schemas.microsoft.com/office/powerpoint/2010/main" val="1424567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061875843"/>
                    </a:ext>
                  </a:extLst>
                </a:gridCol>
                <a:gridCol w="1399031">
                  <a:extLst>
                    <a:ext uri="{9D8B030D-6E8A-4147-A177-3AD203B41FA5}">
                      <a16:colId xmlns:a16="http://schemas.microsoft.com/office/drawing/2014/main" val="442058423"/>
                    </a:ext>
                  </a:extLst>
                </a:gridCol>
                <a:gridCol w="987551">
                  <a:extLst>
                    <a:ext uri="{9D8B030D-6E8A-4147-A177-3AD203B41FA5}">
                      <a16:colId xmlns:a16="http://schemas.microsoft.com/office/drawing/2014/main" val="765866284"/>
                    </a:ext>
                  </a:extLst>
                </a:gridCol>
                <a:gridCol w="493776">
                  <a:extLst>
                    <a:ext uri="{9D8B030D-6E8A-4147-A177-3AD203B41FA5}">
                      <a16:colId xmlns:a16="http://schemas.microsoft.com/office/drawing/2014/main" val="3537011202"/>
                    </a:ext>
                  </a:extLst>
                </a:gridCol>
                <a:gridCol w="493776">
                  <a:extLst>
                    <a:ext uri="{9D8B030D-6E8A-4147-A177-3AD203B41FA5}">
                      <a16:colId xmlns:a16="http://schemas.microsoft.com/office/drawing/2014/main" val="3985208340"/>
                    </a:ext>
                  </a:extLst>
                </a:gridCol>
                <a:gridCol w="493776">
                  <a:extLst>
                    <a:ext uri="{9D8B030D-6E8A-4147-A177-3AD203B41FA5}">
                      <a16:colId xmlns:a16="http://schemas.microsoft.com/office/drawing/2014/main" val="1859073805"/>
                    </a:ext>
                  </a:extLst>
                </a:gridCol>
                <a:gridCol w="493776">
                  <a:extLst>
                    <a:ext uri="{9D8B030D-6E8A-4147-A177-3AD203B41FA5}">
                      <a16:colId xmlns:a16="http://schemas.microsoft.com/office/drawing/2014/main" val="2782576963"/>
                    </a:ext>
                  </a:extLst>
                </a:gridCol>
                <a:gridCol w="493776">
                  <a:extLst>
                    <a:ext uri="{9D8B030D-6E8A-4147-A177-3AD203B41FA5}">
                      <a16:colId xmlns:a16="http://schemas.microsoft.com/office/drawing/2014/main" val="1096194046"/>
                    </a:ext>
                  </a:extLst>
                </a:gridCol>
                <a:gridCol w="493776">
                  <a:extLst>
                    <a:ext uri="{9D8B030D-6E8A-4147-A177-3AD203B41FA5}">
                      <a16:colId xmlns:a16="http://schemas.microsoft.com/office/drawing/2014/main" val="1143448716"/>
                    </a:ext>
                  </a:extLst>
                </a:gridCol>
                <a:gridCol w="493776">
                  <a:extLst>
                    <a:ext uri="{9D8B030D-6E8A-4147-A177-3AD203B41FA5}">
                      <a16:colId xmlns:a16="http://schemas.microsoft.com/office/drawing/2014/main" val="3023643888"/>
                    </a:ext>
                  </a:extLst>
                </a:gridCol>
                <a:gridCol w="493776">
                  <a:extLst>
                    <a:ext uri="{9D8B030D-6E8A-4147-A177-3AD203B41FA5}">
                      <a16:colId xmlns:a16="http://schemas.microsoft.com/office/drawing/2014/main" val="353871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83109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MN - 2023-03-05 00:51:57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Бидний амьдралын хэв маягт орчин үеийн эрчимтэй хотжилт хэрхэн нөлөөлөх вэ? Хэрэглээний зардал нэмэгдэх, аль эсвэл ганцаараа амьдрах хэв маяг түгэх зэрэг аль нь ч байлаа гэсэн бидний өмнө тулгарч байгаа хамгийн чухал асуудал бол өнөө үеийн хурдтай өөрчлөгдөж буй ертөнцөд гэр орноо хэрхэн амжилттай авч явах асуудал юм.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a:t>
                      </a:r>
                      <a:r>
                        <a:rPr kumimoji="0" lang="az-Cyrl-AZ" sz="1000" b="0" i="0" u="none" strike="noStrike" kern="1200" cap="none" spc="0" normalizeH="0" baseline="0" noProof="0">
                          <a:ln>
                            <a:noFill/>
                          </a:ln>
                          <a:solidFill>
                            <a:prstClr val="black"/>
                          </a:solidFill>
                          <a:effectLst/>
                          <a:uLnTx/>
                          <a:uFillTx/>
                          <a:latin typeface="Calibri"/>
                          <a:ea typeface="+mn-ea"/>
                          <a:cs typeface="+mn-cs"/>
                        </a:rPr>
                        <a:t>виртуал чуулганы эхний өдөр бид ирээдүйд 'гэр' хэрхэн өөрчлөгдөж хувьсах талаар авч хэлэлцэх бөгөөд уг хэлэлцээрт </a:t>
                      </a:r>
                      <a:r>
                        <a:rPr kumimoji="0" lang="en-US" sz="1000" b="0" i="0" u="none" strike="noStrike" kern="1200" cap="none" spc="0" normalizeH="0" baseline="0" noProof="0">
                          <a:ln>
                            <a:noFill/>
                          </a:ln>
                          <a:solidFill>
                            <a:prstClr val="black"/>
                          </a:solidFill>
                          <a:effectLst/>
                          <a:uLnTx/>
                          <a:uFillTx/>
                          <a:latin typeface="Calibri"/>
                          <a:ea typeface="+mn-ea"/>
                          <a:cs typeface="+mn-cs"/>
                        </a:rPr>
                        <a:t>Elina Hiltunen, DIY </a:t>
                      </a:r>
                      <a:r>
                        <a:rPr kumimoji="0" lang="az-Cyrl-AZ" sz="1000" b="0" i="0" u="none" strike="noStrike" kern="1200" cap="none" spc="0" normalizeH="0" baseline="0" noProof="0">
                          <a:ln>
                            <a:noFill/>
                          </a:ln>
                          <a:solidFill>
                            <a:prstClr val="black"/>
                          </a:solidFill>
                          <a:effectLst/>
                          <a:uLnTx/>
                          <a:uFillTx/>
                          <a:latin typeface="Calibri"/>
                          <a:ea typeface="+mn-ea"/>
                          <a:cs typeface="+mn-cs"/>
                        </a:rPr>
                        <a:t>мэргэжилтэн </a:t>
                      </a:r>
                      <a:r>
                        <a:rPr kumimoji="0" lang="en-US" sz="1000" b="0" i="0" u="none" strike="noStrike" kern="1200" cap="none" spc="0" normalizeH="0" baseline="0" noProof="0">
                          <a:ln>
                            <a:noFill/>
                          </a:ln>
                          <a:solidFill>
                            <a:prstClr val="black"/>
                          </a:solidFill>
                          <a:effectLst/>
                          <a:uLnTx/>
                          <a:uFillTx/>
                          <a:latin typeface="Calibri"/>
                          <a:ea typeface="+mn-ea"/>
                          <a:cs typeface="+mn-cs"/>
                        </a:rPr>
                        <a:t>Steven Collinge, </a:t>
                      </a:r>
                      <a:r>
                        <a:rPr kumimoji="0" lang="az-Cyrl-AZ" sz="1000" b="0" i="0" u="none" strike="noStrike" kern="1200" cap="none" spc="0" normalizeH="0" baseline="0" noProof="0">
                          <a:ln>
                            <a:noFill/>
                          </a:ln>
                          <a:solidFill>
                            <a:prstClr val="black"/>
                          </a:solidFill>
                          <a:effectLst/>
                          <a:uLnTx/>
                          <a:uFillTx/>
                          <a:latin typeface="Calibri"/>
                          <a:ea typeface="+mn-ea"/>
                          <a:cs typeface="+mn-cs"/>
                        </a:rPr>
                        <a:t>бидний интерьор дезайнер </a:t>
                      </a:r>
                      <a:r>
                        <a:rPr kumimoji="0" lang="en-US" sz="1000" b="0" i="0" u="none" strike="noStrike" kern="1200" cap="none" spc="0" normalizeH="0" baseline="0" noProof="0">
                          <a:ln>
                            <a:noFill/>
                          </a:ln>
                          <a:solidFill>
                            <a:prstClr val="black"/>
                          </a:solidFill>
                          <a:effectLst/>
                          <a:uLnTx/>
                          <a:uFillTx/>
                          <a:latin typeface="Calibri"/>
                          <a:ea typeface="+mn-ea"/>
                          <a:cs typeface="+mn-cs"/>
                        </a:rPr>
                        <a:t>Carina Buhlert </a:t>
                      </a:r>
                      <a:r>
                        <a:rPr kumimoji="0" lang="az-Cyrl-AZ" sz="1000" b="0" i="0" u="none" strike="noStrike" kern="1200" cap="none" spc="0" normalizeH="0" baseline="0" noProof="0">
                          <a:ln>
                            <a:noFill/>
                          </a:ln>
                          <a:solidFill>
                            <a:prstClr val="black"/>
                          </a:solidFill>
                          <a:effectLst/>
                          <a:uLnTx/>
                          <a:uFillTx/>
                          <a:latin typeface="Calibri"/>
                          <a:ea typeface="+mn-ea"/>
                          <a:cs typeface="+mn-cs"/>
                        </a:rPr>
                        <a:t>болон бусад экспертүүдийг урьж оролцуулах гэж байна. 
Та яг одоо ч гэсэн бүртгүүлэх боломжтой!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a:t>
                      </a:r>
                      <a:r>
                        <a:rPr kumimoji="0" lang="az-Cyrl-AZ" sz="1000" b="0" i="0" u="none" strike="noStrike" kern="1200" cap="none" spc="0" normalizeH="0" baseline="0" noProof="0">
                          <a:ln>
                            <a:noFill/>
                          </a:ln>
                          <a:solidFill>
                            <a:prstClr val="black"/>
                          </a:solidFill>
                          <a:effectLst/>
                          <a:uLnTx/>
                          <a:uFillTx/>
                          <a:latin typeface="Calibri"/>
                          <a:ea typeface="+mn-ea"/>
                          <a:cs typeface="+mn-cs"/>
                        </a:rPr>
                        <a:t>нь бүгдэд нээлттэй бөгөөд үнэ төлбөргүй юм. Та </a:t>
                      </a:r>
                      <a:r>
                        <a:rPr kumimoji="0" lang="en-US" sz="1000" b="0" i="0" u="none" strike="noStrike" kern="1200" cap="none" spc="0" normalizeH="0" baseline="0" noProof="0">
                          <a:ln>
                            <a:noFill/>
                          </a:ln>
                          <a:solidFill>
                            <a:prstClr val="black"/>
                          </a:solidFill>
                          <a:effectLst/>
                          <a:uLnTx/>
                          <a:uFillTx/>
                          <a:latin typeface="Calibri"/>
                          <a:ea typeface="+mn-ea"/>
                          <a:cs typeface="+mn-cs"/>
                        </a:rPr>
                        <a:t>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холбоосоор нэвтэрч дэлгэрэнгүй мэдээлэл аван бүртгүүлэх боломжтой. 
#</a:t>
                      </a:r>
                      <a:r>
                        <a:rPr kumimoji="0" lang="en-US" sz="1000" b="0" i="0" u="none" strike="noStrike" kern="1200" cap="none" spc="0" normalizeH="0" baseline="0" noProof="0">
                          <a:ln>
                            <a:noFill/>
                          </a:ln>
                          <a:solidFill>
                            <a:prstClr val="black"/>
                          </a:solidFill>
                          <a:effectLst/>
                          <a:uLnTx/>
                          <a:uFillTx/>
                          <a:latin typeface="Calibri"/>
                          <a:ea typeface="+mn-ea"/>
                          <a:cs typeface="+mn-cs"/>
                        </a:rPr>
                        <a:t>GROHEX #GROHE #CaringforWater #Summit #GROHEXSUMMIT2023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-2.xx.fbcdn.net/v/t15.5256-10/334880060_1309171286328552_5767129777332222427_n.jpg?stp=dst-jpg_p160x160&amp;_nc_cat=103&amp;ccb=1-7&amp;_nc_sid=08861d&amp;_nc_ohc=kukenrVEGncAX_yaEv3&amp;_nc_ht=scontent-iad3-2.xx&amp;edm=AGz5Y0wEAAAA&amp;oh=00_AfC7yywMfn3ZApR8agZd-Aajj_iSUzspvdy-j_jA8e8jZA&amp;oe=6415B02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865655305"/>
                  </a:ext>
                </a:extLst>
              </a:tr>
            </a:tbl>
          </a:graphicData>
        </a:graphic>
      </p:graphicFrame>
      <p:sp>
        <p:nvSpPr>
          <p:cNvPr id="4" name="Text Placeholder 3">
            <a:extLst>
              <a:ext uri="{FF2B5EF4-FFF2-40B4-BE49-F238E27FC236}">
                <a16:creationId xmlns:a16="http://schemas.microsoft.com/office/drawing/2014/main" id="{B1F9366D-2821-440F-A260-56564FFADB9B}"/>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1960749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C54A-7F31-4E4E-8551-FC40B64E10C5}"/>
              </a:ext>
            </a:extLst>
          </p:cNvPr>
          <p:cNvSpPr>
            <a:spLocks noGrp="1"/>
          </p:cNvSpPr>
          <p:nvPr>
            <p:ph type="title"/>
          </p:nvPr>
        </p:nvSpPr>
        <p:spPr/>
        <p:txBody>
          <a:bodyPr/>
          <a:lstStyle/>
          <a:p>
            <a:r>
              <a:rPr lang="en-US"/>
              <a:t>Facebook Reels Table | All profiles - 5 of 6</a:t>
            </a:r>
          </a:p>
        </p:txBody>
      </p:sp>
      <p:graphicFrame>
        <p:nvGraphicFramePr>
          <p:cNvPr id="5" name="Table Placeholder 4">
            <a:extLst>
              <a:ext uri="{FF2B5EF4-FFF2-40B4-BE49-F238E27FC236}">
                <a16:creationId xmlns:a16="http://schemas.microsoft.com/office/drawing/2014/main" id="{4D9630F4-E3EA-4E7C-B896-A646DA2154F6}"/>
              </a:ext>
            </a:extLst>
          </p:cNvPr>
          <p:cNvGraphicFramePr>
            <a:graphicFrameLocks noGrp="1"/>
          </p:cNvGraphicFramePr>
          <p:nvPr>
            <p:ph type="tbl" sz="quarter" idx="13"/>
            <p:extLst>
              <p:ext uri="{D42A27DB-BD31-4B8C-83A1-F6EECF244321}">
                <p14:modId xmlns:p14="http://schemas.microsoft.com/office/powerpoint/2010/main" val="291996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283648086"/>
                    </a:ext>
                  </a:extLst>
                </a:gridCol>
                <a:gridCol w="1399031">
                  <a:extLst>
                    <a:ext uri="{9D8B030D-6E8A-4147-A177-3AD203B41FA5}">
                      <a16:colId xmlns:a16="http://schemas.microsoft.com/office/drawing/2014/main" val="2194098405"/>
                    </a:ext>
                  </a:extLst>
                </a:gridCol>
                <a:gridCol w="987551">
                  <a:extLst>
                    <a:ext uri="{9D8B030D-6E8A-4147-A177-3AD203B41FA5}">
                      <a16:colId xmlns:a16="http://schemas.microsoft.com/office/drawing/2014/main" val="2653480792"/>
                    </a:ext>
                  </a:extLst>
                </a:gridCol>
                <a:gridCol w="493776">
                  <a:extLst>
                    <a:ext uri="{9D8B030D-6E8A-4147-A177-3AD203B41FA5}">
                      <a16:colId xmlns:a16="http://schemas.microsoft.com/office/drawing/2014/main" val="773680824"/>
                    </a:ext>
                  </a:extLst>
                </a:gridCol>
                <a:gridCol w="493776">
                  <a:extLst>
                    <a:ext uri="{9D8B030D-6E8A-4147-A177-3AD203B41FA5}">
                      <a16:colId xmlns:a16="http://schemas.microsoft.com/office/drawing/2014/main" val="382477286"/>
                    </a:ext>
                  </a:extLst>
                </a:gridCol>
                <a:gridCol w="493776">
                  <a:extLst>
                    <a:ext uri="{9D8B030D-6E8A-4147-A177-3AD203B41FA5}">
                      <a16:colId xmlns:a16="http://schemas.microsoft.com/office/drawing/2014/main" val="648989211"/>
                    </a:ext>
                  </a:extLst>
                </a:gridCol>
                <a:gridCol w="493776">
                  <a:extLst>
                    <a:ext uri="{9D8B030D-6E8A-4147-A177-3AD203B41FA5}">
                      <a16:colId xmlns:a16="http://schemas.microsoft.com/office/drawing/2014/main" val="2807260163"/>
                    </a:ext>
                  </a:extLst>
                </a:gridCol>
                <a:gridCol w="493776">
                  <a:extLst>
                    <a:ext uri="{9D8B030D-6E8A-4147-A177-3AD203B41FA5}">
                      <a16:colId xmlns:a16="http://schemas.microsoft.com/office/drawing/2014/main" val="3021853994"/>
                    </a:ext>
                  </a:extLst>
                </a:gridCol>
                <a:gridCol w="493776">
                  <a:extLst>
                    <a:ext uri="{9D8B030D-6E8A-4147-A177-3AD203B41FA5}">
                      <a16:colId xmlns:a16="http://schemas.microsoft.com/office/drawing/2014/main" val="3371489368"/>
                    </a:ext>
                  </a:extLst>
                </a:gridCol>
                <a:gridCol w="493776">
                  <a:extLst>
                    <a:ext uri="{9D8B030D-6E8A-4147-A177-3AD203B41FA5}">
                      <a16:colId xmlns:a16="http://schemas.microsoft.com/office/drawing/2014/main" val="661984424"/>
                    </a:ext>
                  </a:extLst>
                </a:gridCol>
                <a:gridCol w="493776">
                  <a:extLst>
                    <a:ext uri="{9D8B030D-6E8A-4147-A177-3AD203B41FA5}">
                      <a16:colId xmlns:a16="http://schemas.microsoft.com/office/drawing/2014/main" val="204941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28424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t>
                      </a:r>
                      <a:r>
                        <a:rPr kumimoji="0" lang="az-Cyrl-AZ" sz="1000" b="1" i="0" u="none" strike="noStrike" kern="1200" cap="none" spc="0" normalizeH="0" baseline="0" noProof="0">
                          <a:ln>
                            <a:noFill/>
                          </a:ln>
                          <a:solidFill>
                            <a:prstClr val="black"/>
                          </a:solidFill>
                          <a:effectLst/>
                          <a:uLnTx/>
                          <a:uFillTx/>
                          <a:latin typeface="Calibri"/>
                          <a:ea typeface="+mn-ea"/>
                          <a:cs typeface="+mn-cs"/>
                        </a:rPr>
                        <a:t>Узбекистан </a:t>
                      </a:r>
                      <a:r>
                        <a:rPr kumimoji="0" lang="en-US" sz="1000" b="1" i="0" u="none" strike="noStrike" kern="1200" cap="none" spc="0" normalizeH="0" baseline="0" noProof="0">
                          <a:ln>
                            <a:noFill/>
                          </a:ln>
                          <a:solidFill>
                            <a:prstClr val="black"/>
                          </a:solidFill>
                          <a:effectLst/>
                          <a:uLnTx/>
                          <a:uFillTx/>
                          <a:latin typeface="Calibri"/>
                          <a:ea typeface="+mn-ea"/>
                          <a:cs typeface="+mn-cs"/>
                        </a:rPr>
                        <a:t>UZ - 2023-03-01 09:36:46</a:t>
                      </a:r>
                      <a:r>
                        <a:rPr kumimoji="0" lang="en-US" sz="1000" b="0" i="0" u="none" strike="noStrike" kern="1200" cap="none" spc="0" normalizeH="0" baseline="0" noProof="0">
                          <a:ln>
                            <a:noFill/>
                          </a:ln>
                          <a:solidFill>
                            <a:prstClr val="black"/>
                          </a:solidFill>
                          <a:effectLst/>
                          <a:uLnTx/>
                          <a:uFillTx/>
                          <a:latin typeface="Calibri"/>
                          <a:ea typeface="+mn-ea"/>
                          <a:cs typeface="+mn-cs"/>
                        </a:rPr>
                        <a:t>
 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День 2. В программе: 
Как архитектура может положительно воздействовать на окружающую среду и быть экологичной? Как можно наслаждаться водой и одновременно экономить ее?
Об этом на 2-м дне виртуального саммита </a:t>
                      </a:r>
                      <a:r>
                        <a:rPr kumimoji="0" lang="en-US" sz="1000" b="0" i="0" u="none" strike="noStrike" kern="1200" cap="none" spc="0" normalizeH="0" baseline="0" noProof="0">
                          <a:ln>
                            <a:noFill/>
                          </a:ln>
                          <a:solidFill>
                            <a:prstClr val="black"/>
                          </a:solidFill>
                          <a:effectLst/>
                          <a:uLnTx/>
                          <a:uFillTx/>
                          <a:latin typeface="Calibri"/>
                          <a:ea typeface="+mn-ea"/>
                          <a:cs typeface="+mn-cs"/>
                        </a:rPr>
                        <a:t>GROHE X Summit 2023 </a:t>
                      </a:r>
                      <a:r>
                        <a:rPr kumimoji="0" lang="az-Cyrl-AZ" sz="1000" b="0" i="0" u="none" strike="noStrike" kern="1200" cap="none" spc="0" normalizeH="0" baseline="0" noProof="0">
                          <a:ln>
                            <a:noFill/>
                          </a:ln>
                          <a:solidFill>
                            <a:prstClr val="black"/>
                          </a:solidFill>
                          <a:effectLst/>
                          <a:uLnTx/>
                          <a:uFillTx/>
                          <a:latin typeface="Calibri"/>
                          <a:ea typeface="+mn-ea"/>
                          <a:cs typeface="+mn-cs"/>
                        </a:rPr>
                        <a:t>расскажут известный голландский архитектор Томас Рау и легендарный норвежский исследователь Бёрге Оусланд.
Саммит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открыт для всех, участие БЕСПЛАТНО.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Регистрируйтесь по ссылке &gt;&gt;&gt; </a:t>
                      </a:r>
                      <a:r>
                        <a:rPr kumimoji="0" lang="en-US" sz="1000" b="0" i="0" u="none" strike="noStrike" kern="1200" cap="none" spc="0" normalizeH="0" baseline="0" noProof="0">
                          <a:ln>
                            <a:noFill/>
                          </a:ln>
                          <a:solidFill>
                            <a:prstClr val="black"/>
                          </a:solidFill>
                          <a:effectLst/>
                          <a:uLnTx/>
                          <a:uFillTx/>
                          <a:latin typeface="Calibri"/>
                          <a:ea typeface="+mn-ea"/>
                          <a:cs typeface="+mn-cs"/>
                        </a:rPr>
                        <a:t>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кликабельная ссылка в шапке профиля)
#</a:t>
                      </a:r>
                      <a:r>
                        <a:rPr kumimoji="0" lang="en-US" sz="1000" b="0" i="0" u="none" strike="noStrike" kern="1200" cap="none" spc="0" normalizeH="0" baseline="0" noProof="0">
                          <a:ln>
                            <a:noFill/>
                          </a:ln>
                          <a:solidFill>
                            <a:prstClr val="black"/>
                          </a:solidFill>
                          <a:effectLst/>
                          <a:uLnTx/>
                          <a:uFillTx/>
                          <a:latin typeface="Calibri"/>
                          <a:ea typeface="+mn-ea"/>
                          <a:cs typeface="+mn-cs"/>
                        </a:rPr>
                        <a:t>GROHEXSUMMIT2023 #waterfootprint #watersaving #sustainableliving #</a:t>
                      </a:r>
                      <a:r>
                        <a:rPr kumimoji="0" lang="az-Cyrl-AZ" sz="1000" b="0" i="0" u="none" strike="noStrike" kern="1200" cap="none" spc="0" normalizeH="0" baseline="0" noProof="0">
                          <a:ln>
                            <a:noFill/>
                          </a:ln>
                          <a:solidFill>
                            <a:prstClr val="black"/>
                          </a:solidFill>
                          <a:effectLst/>
                          <a:uLnTx/>
                          <a:uFillTx/>
                          <a:latin typeface="Calibri"/>
                          <a:ea typeface="+mn-ea"/>
                          <a:cs typeface="+mn-cs"/>
                        </a:rPr>
                        <a:t>экологияжизни #</a:t>
                      </a:r>
                      <a:r>
                        <a:rPr kumimoji="0" lang="en-US" sz="1000" b="0" i="0" u="none" strike="noStrike" kern="1200" cap="none" spc="0" normalizeH="0" baseline="0" noProof="0">
                          <a:ln>
                            <a:noFill/>
                          </a:ln>
                          <a:solidFill>
                            <a:prstClr val="black"/>
                          </a:solidFill>
                          <a:effectLst/>
                          <a:uLnTx/>
                          <a:uFillTx/>
                          <a:latin typeface="Calibri"/>
                          <a:ea typeface="+mn-ea"/>
                          <a:cs typeface="+mn-cs"/>
                        </a:rPr>
                        <a:t>GROHEX #GROHE #CaringforWater #Summit #groheuzbekistan #ThomasRau #</a:t>
                      </a:r>
                      <a:r>
                        <a:rPr kumimoji="0" lang="az-Cyrl-AZ" sz="1000" b="0" i="0" u="none" strike="noStrike" kern="1200" cap="none" spc="0" normalizeH="0" baseline="0" noProof="0">
                          <a:ln>
                            <a:noFill/>
                          </a:ln>
                          <a:solidFill>
                            <a:prstClr val="black"/>
                          </a:solidFill>
                          <a:effectLst/>
                          <a:uLnTx/>
                          <a:uFillTx/>
                          <a:latin typeface="Calibri"/>
                          <a:ea typeface="+mn-ea"/>
                          <a:cs typeface="+mn-cs"/>
                        </a:rPr>
                        <a:t>архитектурагорода #дизайнинтерьера #дизайнерыташкент #дизайнеринтерьера #дизайнерташкент #</a:t>
                      </a:r>
                      <a:r>
                        <a:rPr kumimoji="0" lang="en-US" sz="1000" b="0" i="0" u="none" strike="noStrike" kern="1200" cap="none" spc="0" normalizeH="0" baseline="0" noProof="0">
                          <a:ln>
                            <a:noFill/>
                          </a:ln>
                          <a:solidFill>
                            <a:prstClr val="black"/>
                          </a:solidFill>
                          <a:effectLst/>
                          <a:uLnTx/>
                          <a:uFillTx/>
                          <a:latin typeface="Calibri"/>
                          <a:ea typeface="+mn-ea"/>
                          <a:cs typeface="+mn-cs"/>
                        </a:rPr>
                        <a:t>Sustainability #</a:t>
                      </a:r>
                      <a:r>
                        <a:rPr kumimoji="0" lang="az-Cyrl-AZ" sz="1000" b="0" i="0" u="none" strike="noStrike" kern="1200" cap="none" spc="0" normalizeH="0" baseline="0" noProof="0">
                          <a:ln>
                            <a:noFill/>
                          </a:ln>
                          <a:solidFill>
                            <a:prstClr val="black"/>
                          </a:solidFill>
                          <a:effectLst/>
                          <a:uLnTx/>
                          <a:uFillTx/>
                          <a:latin typeface="Calibri"/>
                          <a:ea typeface="+mn-ea"/>
                          <a:cs typeface="+mn-cs"/>
                        </a:rPr>
                        <a:t>архитекторташкент #архитектор #мастерклассы</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-1.xx.fbcdn.net/v/t51.36329-10/333755283_2375210562634529_2712524816142289440_n.jpg?stp=dst-jpg_p160x160&amp;_nc_cat=104&amp;ccb=1-7&amp;_nc_sid=08861d&amp;_nc_ohc=xVMMZ6ySMGMAX-bS6S4&amp;_nc_ht=scontent-iad3-1.xx&amp;edm=AGz5Y0wEAAAA&amp;oh=00_AfBt3CsFUjys2JG9QT5vZ94bqvL7hbtGVDpErhRjvu-LpQ&amp;oe=64165F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071968968"/>
                  </a:ext>
                </a:extLst>
              </a:tr>
            </a:tbl>
          </a:graphicData>
        </a:graphic>
      </p:graphicFrame>
      <p:sp>
        <p:nvSpPr>
          <p:cNvPr id="4" name="Text Placeholder 3">
            <a:extLst>
              <a:ext uri="{FF2B5EF4-FFF2-40B4-BE49-F238E27FC236}">
                <a16:creationId xmlns:a16="http://schemas.microsoft.com/office/drawing/2014/main" id="{20320EEB-4B48-4790-A50D-50195A9A4332}"/>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813119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FA58-18B6-4988-9559-A5294F96E4C3}"/>
              </a:ext>
            </a:extLst>
          </p:cNvPr>
          <p:cNvSpPr>
            <a:spLocks noGrp="1"/>
          </p:cNvSpPr>
          <p:nvPr>
            <p:ph type="title"/>
          </p:nvPr>
        </p:nvSpPr>
        <p:spPr/>
        <p:txBody>
          <a:bodyPr/>
          <a:lstStyle/>
          <a:p>
            <a:r>
              <a:rPr lang="en-US"/>
              <a:t>Facebook Reels Table | All profiles - 6 of 6</a:t>
            </a:r>
          </a:p>
        </p:txBody>
      </p:sp>
      <p:graphicFrame>
        <p:nvGraphicFramePr>
          <p:cNvPr id="5" name="Table Placeholder 4">
            <a:extLst>
              <a:ext uri="{FF2B5EF4-FFF2-40B4-BE49-F238E27FC236}">
                <a16:creationId xmlns:a16="http://schemas.microsoft.com/office/drawing/2014/main" id="{13991AD2-C7F5-4CC7-AC75-E1C4B9279F72}"/>
              </a:ext>
            </a:extLst>
          </p:cNvPr>
          <p:cNvGraphicFramePr>
            <a:graphicFrameLocks noGrp="1"/>
          </p:cNvGraphicFramePr>
          <p:nvPr>
            <p:ph type="tbl" sz="quarter" idx="13"/>
            <p:extLst>
              <p:ext uri="{D42A27DB-BD31-4B8C-83A1-F6EECF244321}">
                <p14:modId xmlns:p14="http://schemas.microsoft.com/office/powerpoint/2010/main" val="1637003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42896353"/>
                    </a:ext>
                  </a:extLst>
                </a:gridCol>
                <a:gridCol w="1399031">
                  <a:extLst>
                    <a:ext uri="{9D8B030D-6E8A-4147-A177-3AD203B41FA5}">
                      <a16:colId xmlns:a16="http://schemas.microsoft.com/office/drawing/2014/main" val="200199038"/>
                    </a:ext>
                  </a:extLst>
                </a:gridCol>
                <a:gridCol w="987551">
                  <a:extLst>
                    <a:ext uri="{9D8B030D-6E8A-4147-A177-3AD203B41FA5}">
                      <a16:colId xmlns:a16="http://schemas.microsoft.com/office/drawing/2014/main" val="321307750"/>
                    </a:ext>
                  </a:extLst>
                </a:gridCol>
                <a:gridCol w="493776">
                  <a:extLst>
                    <a:ext uri="{9D8B030D-6E8A-4147-A177-3AD203B41FA5}">
                      <a16:colId xmlns:a16="http://schemas.microsoft.com/office/drawing/2014/main" val="3847101419"/>
                    </a:ext>
                  </a:extLst>
                </a:gridCol>
                <a:gridCol w="493776">
                  <a:extLst>
                    <a:ext uri="{9D8B030D-6E8A-4147-A177-3AD203B41FA5}">
                      <a16:colId xmlns:a16="http://schemas.microsoft.com/office/drawing/2014/main" val="4143819572"/>
                    </a:ext>
                  </a:extLst>
                </a:gridCol>
                <a:gridCol w="493776">
                  <a:extLst>
                    <a:ext uri="{9D8B030D-6E8A-4147-A177-3AD203B41FA5}">
                      <a16:colId xmlns:a16="http://schemas.microsoft.com/office/drawing/2014/main" val="3014023187"/>
                    </a:ext>
                  </a:extLst>
                </a:gridCol>
                <a:gridCol w="493776">
                  <a:extLst>
                    <a:ext uri="{9D8B030D-6E8A-4147-A177-3AD203B41FA5}">
                      <a16:colId xmlns:a16="http://schemas.microsoft.com/office/drawing/2014/main" val="1917743610"/>
                    </a:ext>
                  </a:extLst>
                </a:gridCol>
                <a:gridCol w="493776">
                  <a:extLst>
                    <a:ext uri="{9D8B030D-6E8A-4147-A177-3AD203B41FA5}">
                      <a16:colId xmlns:a16="http://schemas.microsoft.com/office/drawing/2014/main" val="2788907625"/>
                    </a:ext>
                  </a:extLst>
                </a:gridCol>
                <a:gridCol w="493776">
                  <a:extLst>
                    <a:ext uri="{9D8B030D-6E8A-4147-A177-3AD203B41FA5}">
                      <a16:colId xmlns:a16="http://schemas.microsoft.com/office/drawing/2014/main" val="1945657410"/>
                    </a:ext>
                  </a:extLst>
                </a:gridCol>
                <a:gridCol w="493776">
                  <a:extLst>
                    <a:ext uri="{9D8B030D-6E8A-4147-A177-3AD203B41FA5}">
                      <a16:colId xmlns:a16="http://schemas.microsoft.com/office/drawing/2014/main" val="2951541298"/>
                    </a:ext>
                  </a:extLst>
                </a:gridCol>
                <a:gridCol w="493776">
                  <a:extLst>
                    <a:ext uri="{9D8B030D-6E8A-4147-A177-3AD203B41FA5}">
                      <a16:colId xmlns:a16="http://schemas.microsoft.com/office/drawing/2014/main" val="331427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73215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t>
                      </a:r>
                      <a:r>
                        <a:rPr kumimoji="0" lang="az-Cyrl-AZ" sz="1000" b="1" i="0" u="none" strike="noStrike" kern="1200" cap="none" spc="0" normalizeH="0" baseline="0" noProof="0">
                          <a:ln>
                            <a:noFill/>
                          </a:ln>
                          <a:solidFill>
                            <a:prstClr val="black"/>
                          </a:solidFill>
                          <a:effectLst/>
                          <a:uLnTx/>
                          <a:uFillTx/>
                          <a:latin typeface="Calibri"/>
                          <a:ea typeface="+mn-ea"/>
                          <a:cs typeface="+mn-cs"/>
                        </a:rPr>
                        <a:t>Узбекистан </a:t>
                      </a:r>
                      <a:r>
                        <a:rPr kumimoji="0" lang="en-US" sz="1000" b="1" i="0" u="none" strike="noStrike" kern="1200" cap="none" spc="0" normalizeH="0" baseline="0" noProof="0">
                          <a:ln>
                            <a:noFill/>
                          </a:ln>
                          <a:solidFill>
                            <a:prstClr val="black"/>
                          </a:solidFill>
                          <a:effectLst/>
                          <a:uLnTx/>
                          <a:uFillTx/>
                          <a:latin typeface="Calibri"/>
                          <a:ea typeface="+mn-ea"/>
                          <a:cs typeface="+mn-cs"/>
                        </a:rPr>
                        <a:t>UZ - 2023-02-26 14:47:22</a:t>
                      </a:r>
                      <a:r>
                        <a:rPr kumimoji="0" lang="en-US" sz="1000" b="0" i="0" u="none" strike="noStrike" kern="1200" cap="none" spc="0" normalizeH="0" baseline="0" noProof="0">
                          <a:ln>
                            <a:noFill/>
                          </a:ln>
                          <a:solidFill>
                            <a:prstClr val="black"/>
                          </a:solidFill>
                          <a:effectLst/>
                          <a:uLnTx/>
                          <a:uFillTx/>
                          <a:latin typeface="Calibri"/>
                          <a:ea typeface="+mn-ea"/>
                          <a:cs typeface="+mn-cs"/>
                        </a:rPr>
                        <a:t>
 GROHE X Summit 2023.🔹</a:t>
                      </a:r>
                      <a:r>
                        <a:rPr kumimoji="0" lang="az-Cyrl-AZ" sz="1000" b="0" i="0" u="none" strike="noStrike" kern="1200" cap="none" spc="0" normalizeH="0" baseline="0" noProof="0">
                          <a:ln>
                            <a:noFill/>
                          </a:ln>
                          <a:solidFill>
                            <a:prstClr val="black"/>
                          </a:solidFill>
                          <a:effectLst/>
                          <a:uLnTx/>
                          <a:uFillTx/>
                          <a:latin typeface="Calibri"/>
                          <a:ea typeface="+mn-ea"/>
                          <a:cs typeface="+mn-cs"/>
                        </a:rPr>
                        <a:t>День 1
Как повлияет на нас дальнейшая массовая урбанизация? Будь то рост счетов за коммунальные услуги или растущее стремление к изолированности и уединению. Умное управление домом и грамотная навигация в жилых комплексах в наше неустойчивое время важны как никогда! 
В первый день виртуального саммита </a:t>
                      </a:r>
                      <a:r>
                        <a:rPr kumimoji="0" lang="en-US" sz="1000" b="0" i="0" u="none" strike="noStrike" kern="1200" cap="none" spc="0" normalizeH="0" baseline="0" noProof="0">
                          <a:ln>
                            <a:noFill/>
                          </a:ln>
                          <a:solidFill>
                            <a:prstClr val="black"/>
                          </a:solidFill>
                          <a:effectLst/>
                          <a:uLnTx/>
                          <a:uFillTx/>
                          <a:latin typeface="Calibri"/>
                          <a:ea typeface="+mn-ea"/>
                          <a:cs typeface="+mn-cs"/>
                        </a:rPr>
                        <a:t>GROHE X </a:t>
                      </a:r>
                      <a:r>
                        <a:rPr kumimoji="0" lang="az-Cyrl-AZ" sz="1000" b="0" i="0" u="none" strike="noStrike" kern="1200" cap="none" spc="0" normalizeH="0" baseline="0" noProof="0">
                          <a:ln>
                            <a:noFill/>
                          </a:ln>
                          <a:solidFill>
                            <a:prstClr val="black"/>
                          </a:solidFill>
                          <a:effectLst/>
                          <a:uLnTx/>
                          <a:uFillTx/>
                          <a:latin typeface="Calibri"/>
                          <a:ea typeface="+mn-ea"/>
                          <a:cs typeface="+mn-cs"/>
                        </a:rPr>
                        <a:t>о домах будущего расскажут: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Футуролог Элина Хилтунен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Специалист по концепции </a:t>
                      </a:r>
                      <a:r>
                        <a:rPr kumimoji="0" lang="en-US" sz="1000" b="0" i="0" u="none" strike="noStrike" kern="1200" cap="none" spc="0" normalizeH="0" baseline="0" noProof="0">
                          <a:ln>
                            <a:noFill/>
                          </a:ln>
                          <a:solidFill>
                            <a:prstClr val="black"/>
                          </a:solidFill>
                          <a:effectLst/>
                          <a:uLnTx/>
                          <a:uFillTx/>
                          <a:latin typeface="Calibri"/>
                          <a:ea typeface="+mn-ea"/>
                          <a:cs typeface="+mn-cs"/>
                        </a:rPr>
                        <a:t>DIY («</a:t>
                      </a:r>
                      <a:r>
                        <a:rPr kumimoji="0" lang="az-Cyrl-AZ" sz="1000" b="0" i="0" u="none" strike="noStrike" kern="1200" cap="none" spc="0" normalizeH="0" baseline="0" noProof="0">
                          <a:ln>
                            <a:noFill/>
                          </a:ln>
                          <a:solidFill>
                            <a:prstClr val="black"/>
                          </a:solidFill>
                          <a:effectLst/>
                          <a:uLnTx/>
                          <a:uFillTx/>
                          <a:latin typeface="Calibri"/>
                          <a:ea typeface="+mn-ea"/>
                          <a:cs typeface="+mn-cs"/>
                        </a:rPr>
                        <a:t>Сделай сам») Стивен Коллиндж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Дизайнер интерьеров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Карина Бухлерт и другие эксперты.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Регистрируйтесь по ссылке &gt;&gt;&gt; </a:t>
                      </a:r>
                      <a:r>
                        <a:rPr kumimoji="0" lang="en-US" sz="1000" b="0" i="0" u="none" strike="noStrike" kern="1200" cap="none" spc="0" normalizeH="0" baseline="0" noProof="0">
                          <a:ln>
                            <a:noFill/>
                          </a:ln>
                          <a:solidFill>
                            <a:prstClr val="black"/>
                          </a:solidFill>
                          <a:effectLst/>
                          <a:uLnTx/>
                          <a:uFillTx/>
                          <a:latin typeface="Calibri"/>
                          <a:ea typeface="+mn-ea"/>
                          <a:cs typeface="+mn-cs"/>
                        </a:rPr>
                        <a:t>https://www.guestid.de/GROHE_X_Summit_2023/
(</a:t>
                      </a:r>
                      <a:r>
                        <a:rPr kumimoji="0" lang="az-Cyrl-AZ" sz="1000" b="0" i="0" u="none" strike="noStrike" kern="1200" cap="none" spc="0" normalizeH="0" baseline="0" noProof="0">
                          <a:ln>
                            <a:noFill/>
                          </a:ln>
                          <a:solidFill>
                            <a:prstClr val="black"/>
                          </a:solidFill>
                          <a:effectLst/>
                          <a:uLnTx/>
                          <a:uFillTx/>
                          <a:latin typeface="Calibri"/>
                          <a:ea typeface="+mn-ea"/>
                          <a:cs typeface="+mn-cs"/>
                        </a:rPr>
                        <a:t>кликабельная ссылка в шапке профиля) 
#</a:t>
                      </a:r>
                      <a:r>
                        <a:rPr kumimoji="0" lang="en-US" sz="1000" b="0" i="0" u="none" strike="noStrike" kern="1200" cap="none" spc="0" normalizeH="0" baseline="0" noProof="0">
                          <a:ln>
                            <a:noFill/>
                          </a:ln>
                          <a:solidFill>
                            <a:prstClr val="black"/>
                          </a:solidFill>
                          <a:effectLst/>
                          <a:uLnTx/>
                          <a:uFillTx/>
                          <a:latin typeface="Calibri"/>
                          <a:ea typeface="+mn-ea"/>
                          <a:cs typeface="+mn-cs"/>
                        </a:rPr>
                        <a:t>GROHEXSUMMIT2023 #waterfootprint #watersaving #sustainableliving #greenliving #GROHEX #GROHE #CaringforWater #Summit #groheuzbekistan 
@insightdiysteve #masterclass #futurism #Elinahiltunen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-2.xx.fbcdn.net/v/t51.36329-10/333193722_1365699097618034_5577514422373667406_n.jpg?stp=dst-jpg_p160x160&amp;_nc_cat=103&amp;ccb=1-7&amp;_nc_sid=08861d&amp;_nc_ohc=6lQyYexA2v0AX8Fh2qp&amp;_nc_ht=scontent-iad3-2.xx&amp;edm=AGz5Y0wEAAAA&amp;oh=00_AfDFsihQSLSoqfeQQ3rJP3X7XnO1cFsXjIeaXScFswVeqg&amp;oe=6415E1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X, Inst.Story #waterfootprint, GROHEXSummit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24109419"/>
                  </a:ext>
                </a:extLst>
              </a:tr>
            </a:tbl>
          </a:graphicData>
        </a:graphic>
      </p:graphicFrame>
      <p:sp>
        <p:nvSpPr>
          <p:cNvPr id="4" name="Text Placeholder 3">
            <a:extLst>
              <a:ext uri="{FF2B5EF4-FFF2-40B4-BE49-F238E27FC236}">
                <a16:creationId xmlns:a16="http://schemas.microsoft.com/office/drawing/2014/main" id="{75468533-0F86-4EF9-B339-4FD441D7F909}"/>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90841068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CDB93-014B-444A-97EA-15654B50682C}"/>
              </a:ext>
            </a:extLst>
          </p:cNvPr>
          <p:cNvSpPr>
            <a:spLocks noGrp="1"/>
          </p:cNvSpPr>
          <p:nvPr>
            <p:ph type="title"/>
          </p:nvPr>
        </p:nvSpPr>
        <p:spPr/>
        <p:txBody>
          <a:bodyPr/>
          <a:lstStyle/>
          <a:p>
            <a:r>
              <a:rPr lang="en-US"/>
              <a:t>Facebook Reels Performance Table | All profiles</a:t>
            </a:r>
          </a:p>
        </p:txBody>
      </p:sp>
      <p:graphicFrame>
        <p:nvGraphicFramePr>
          <p:cNvPr id="5" name="Table Placeholder 4">
            <a:extLst>
              <a:ext uri="{FF2B5EF4-FFF2-40B4-BE49-F238E27FC236}">
                <a16:creationId xmlns:a16="http://schemas.microsoft.com/office/drawing/2014/main" id="{53171C1C-E32F-42ED-8CD5-6CC41B4A458A}"/>
              </a:ext>
            </a:extLst>
          </p:cNvPr>
          <p:cNvGraphicFramePr>
            <a:graphicFrameLocks noGrp="1"/>
          </p:cNvGraphicFramePr>
          <p:nvPr>
            <p:ph type="tbl" sz="quarter" idx="13"/>
            <p:extLst>
              <p:ext uri="{D42A27DB-BD31-4B8C-83A1-F6EECF244321}">
                <p14:modId xmlns:p14="http://schemas.microsoft.com/office/powerpoint/2010/main" val="316949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58315463"/>
                    </a:ext>
                  </a:extLst>
                </a:gridCol>
                <a:gridCol w="822960">
                  <a:extLst>
                    <a:ext uri="{9D8B030D-6E8A-4147-A177-3AD203B41FA5}">
                      <a16:colId xmlns:a16="http://schemas.microsoft.com/office/drawing/2014/main" val="4179114763"/>
                    </a:ext>
                  </a:extLst>
                </a:gridCol>
                <a:gridCol w="822960">
                  <a:extLst>
                    <a:ext uri="{9D8B030D-6E8A-4147-A177-3AD203B41FA5}">
                      <a16:colId xmlns:a16="http://schemas.microsoft.com/office/drawing/2014/main" val="2620854503"/>
                    </a:ext>
                  </a:extLst>
                </a:gridCol>
                <a:gridCol w="822960">
                  <a:extLst>
                    <a:ext uri="{9D8B030D-6E8A-4147-A177-3AD203B41FA5}">
                      <a16:colId xmlns:a16="http://schemas.microsoft.com/office/drawing/2014/main" val="593622200"/>
                    </a:ext>
                  </a:extLst>
                </a:gridCol>
                <a:gridCol w="822960">
                  <a:extLst>
                    <a:ext uri="{9D8B030D-6E8A-4147-A177-3AD203B41FA5}">
                      <a16:colId xmlns:a16="http://schemas.microsoft.com/office/drawing/2014/main" val="2855734130"/>
                    </a:ext>
                  </a:extLst>
                </a:gridCol>
                <a:gridCol w="822960">
                  <a:extLst>
                    <a:ext uri="{9D8B030D-6E8A-4147-A177-3AD203B41FA5}">
                      <a16:colId xmlns:a16="http://schemas.microsoft.com/office/drawing/2014/main" val="1277529315"/>
                    </a:ext>
                  </a:extLst>
                </a:gridCol>
                <a:gridCol w="822960">
                  <a:extLst>
                    <a:ext uri="{9D8B030D-6E8A-4147-A177-3AD203B41FA5}">
                      <a16:colId xmlns:a16="http://schemas.microsoft.com/office/drawing/2014/main" val="3185183274"/>
                    </a:ext>
                  </a:extLst>
                </a:gridCol>
                <a:gridCol w="1234440">
                  <a:extLst>
                    <a:ext uri="{9D8B030D-6E8A-4147-A177-3AD203B41FA5}">
                      <a16:colId xmlns:a16="http://schemas.microsoft.com/office/drawing/2014/main" val="361266212"/>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View Time [minutes]</a:t>
                      </a:r>
                    </a:p>
                  </a:txBody>
                  <a:tcPr/>
                </a:tc>
                <a:extLst>
                  <a:ext uri="{0D108BD9-81ED-4DB2-BD59-A6C34878D82A}">
                    <a16:rowId xmlns:a16="http://schemas.microsoft.com/office/drawing/2014/main" val="1903317352"/>
                  </a:ext>
                </a:extLst>
              </a:tr>
              <a:tr h="370840">
                <a:tc>
                  <a:txBody>
                    <a:bodyPr/>
                    <a:lstStyle/>
                    <a:p>
                      <a:r>
                        <a:rPr lang="en-US" sz="1000"/>
                        <a:t>GROHE </a:t>
                      </a:r>
                      <a:r>
                        <a:rPr lang="az-Cyrl-AZ" sz="1000"/>
                        <a:t>Узбекистан </a:t>
                      </a:r>
                      <a:r>
                        <a:rPr lang="en-US" sz="1000"/>
                        <a:t>UZ</a:t>
                      </a:r>
                    </a:p>
                  </a:txBody>
                  <a:tcPr/>
                </a:tc>
                <a:tc>
                  <a:txBody>
                    <a:bodyPr/>
                    <a:lstStyle/>
                    <a:p>
                      <a:r>
                        <a:rPr lang="en-US" sz="1000"/>
                        <a:t>129</a:t>
                      </a:r>
                    </a:p>
                  </a:txBody>
                  <a:tcPr/>
                </a:tc>
                <a:tc>
                  <a:txBody>
                    <a:bodyPr/>
                    <a:lstStyle/>
                    <a:p>
                      <a:r>
                        <a:rPr lang="en-US" sz="1000"/>
                        <a:t>74.5</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2</a:t>
                      </a:r>
                    </a:p>
                  </a:txBody>
                  <a:tcPr/>
                </a:tc>
                <a:tc>
                  <a:txBody>
                    <a:bodyPr/>
                    <a:lstStyle/>
                    <a:p>
                      <a:r>
                        <a:rPr lang="en-US" sz="1000"/>
                        <a:t>5</a:t>
                      </a:r>
                    </a:p>
                  </a:txBody>
                  <a:tcPr/>
                </a:tc>
                <a:extLst>
                  <a:ext uri="{0D108BD9-81ED-4DB2-BD59-A6C34878D82A}">
                    <a16:rowId xmlns:a16="http://schemas.microsoft.com/office/drawing/2014/main" val="1622149346"/>
                  </a:ext>
                </a:extLst>
              </a:tr>
              <a:tr h="370840">
                <a:tc>
                  <a:txBody>
                    <a:bodyPr/>
                    <a:lstStyle/>
                    <a:p>
                      <a:r>
                        <a:rPr lang="en-US" sz="1000"/>
                        <a:t>GROHE MN</a:t>
                      </a:r>
                    </a:p>
                  </a:txBody>
                  <a:tcPr/>
                </a:tc>
                <a:tc>
                  <a:txBody>
                    <a:bodyPr/>
                    <a:lstStyle/>
                    <a:p>
                      <a:r>
                        <a:rPr lang="en-US" sz="1000"/>
                        <a:t>569</a:t>
                      </a:r>
                    </a:p>
                  </a:txBody>
                  <a:tcPr/>
                </a:tc>
                <a:tc>
                  <a:txBody>
                    <a:bodyPr/>
                    <a:lstStyle/>
                    <a:p>
                      <a:r>
                        <a:rPr lang="en-US" sz="1000"/>
                        <a:t>191.66666666667</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2</a:t>
                      </a:r>
                    </a:p>
                  </a:txBody>
                  <a:tcPr/>
                </a:tc>
                <a:tc>
                  <a:txBody>
                    <a:bodyPr/>
                    <a:lstStyle/>
                    <a:p>
                      <a:r>
                        <a:rPr lang="en-US" sz="1000"/>
                        <a:t>21</a:t>
                      </a:r>
                    </a:p>
                  </a:txBody>
                  <a:tcPr/>
                </a:tc>
                <a:extLst>
                  <a:ext uri="{0D108BD9-81ED-4DB2-BD59-A6C34878D82A}">
                    <a16:rowId xmlns:a16="http://schemas.microsoft.com/office/drawing/2014/main" val="4238719567"/>
                  </a:ext>
                </a:extLst>
              </a:tr>
            </a:tbl>
          </a:graphicData>
        </a:graphic>
      </p:graphicFrame>
      <p:sp>
        <p:nvSpPr>
          <p:cNvPr id="4" name="Text Placeholder 3">
            <a:extLst>
              <a:ext uri="{FF2B5EF4-FFF2-40B4-BE49-F238E27FC236}">
                <a16:creationId xmlns:a16="http://schemas.microsoft.com/office/drawing/2014/main" id="{C474A759-4690-4D66-ACDC-235CD28128DF}"/>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2797087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AB388-5925-44DA-9B05-F927187BB303}"/>
              </a:ext>
            </a:extLst>
          </p:cNvPr>
          <p:cNvSpPr>
            <a:spLocks noGrp="1"/>
          </p:cNvSpPr>
          <p:nvPr>
            <p:ph type="title"/>
          </p:nvPr>
        </p:nvSpPr>
        <p:spPr/>
        <p:txBody>
          <a:bodyPr/>
          <a:lstStyle/>
          <a:p>
            <a:r>
              <a:rPr lang="en-US"/>
              <a:t>Instagram IG Reels Table | All profiles - 1 of 3</a:t>
            </a:r>
          </a:p>
        </p:txBody>
      </p:sp>
      <p:graphicFrame>
        <p:nvGraphicFramePr>
          <p:cNvPr id="5" name="Table Placeholder 4">
            <a:extLst>
              <a:ext uri="{FF2B5EF4-FFF2-40B4-BE49-F238E27FC236}">
                <a16:creationId xmlns:a16="http://schemas.microsoft.com/office/drawing/2014/main" id="{55BA2C4C-A1B0-4EE2-AA0F-707E10FECE63}"/>
              </a:ext>
            </a:extLst>
          </p:cNvPr>
          <p:cNvGraphicFramePr>
            <a:graphicFrameLocks noGrp="1"/>
          </p:cNvGraphicFramePr>
          <p:nvPr>
            <p:ph type="tbl" sz="quarter" idx="13"/>
            <p:extLst>
              <p:ext uri="{D42A27DB-BD31-4B8C-83A1-F6EECF244321}">
                <p14:modId xmlns:p14="http://schemas.microsoft.com/office/powerpoint/2010/main" val="69811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22288668"/>
                    </a:ext>
                  </a:extLst>
                </a:gridCol>
                <a:gridCol w="1316736">
                  <a:extLst>
                    <a:ext uri="{9D8B030D-6E8A-4147-A177-3AD203B41FA5}">
                      <a16:colId xmlns:a16="http://schemas.microsoft.com/office/drawing/2014/main" val="4018986532"/>
                    </a:ext>
                  </a:extLst>
                </a:gridCol>
                <a:gridCol w="1316736">
                  <a:extLst>
                    <a:ext uri="{9D8B030D-6E8A-4147-A177-3AD203B41FA5}">
                      <a16:colId xmlns:a16="http://schemas.microsoft.com/office/drawing/2014/main" val="927665886"/>
                    </a:ext>
                  </a:extLst>
                </a:gridCol>
                <a:gridCol w="1316736">
                  <a:extLst>
                    <a:ext uri="{9D8B030D-6E8A-4147-A177-3AD203B41FA5}">
                      <a16:colId xmlns:a16="http://schemas.microsoft.com/office/drawing/2014/main" val="3082528168"/>
                    </a:ext>
                  </a:extLst>
                </a:gridCol>
                <a:gridCol w="1316736">
                  <a:extLst>
                    <a:ext uri="{9D8B030D-6E8A-4147-A177-3AD203B41FA5}">
                      <a16:colId xmlns:a16="http://schemas.microsoft.com/office/drawing/2014/main" val="202201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extLst>
                  <a:ext uri="{0D108BD9-81ED-4DB2-BD59-A6C34878D82A}">
                    <a16:rowId xmlns:a16="http://schemas.microsoft.com/office/drawing/2014/main" val="363571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48222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3711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29312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grohe_norge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20449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79408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33895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grohe_polska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36677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grohe_sverige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411501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grohe_lietuva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5523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3345430512"/>
                  </a:ext>
                </a:extLst>
              </a:tr>
            </a:tbl>
          </a:graphicData>
        </a:graphic>
      </p:graphicFrame>
      <p:sp>
        <p:nvSpPr>
          <p:cNvPr id="4" name="Text Placeholder 3">
            <a:extLst>
              <a:ext uri="{FF2B5EF4-FFF2-40B4-BE49-F238E27FC236}">
                <a16:creationId xmlns:a16="http://schemas.microsoft.com/office/drawing/2014/main" id="{5FAF7ECD-F6B6-490A-ADFA-9A4DF55CC5F6}"/>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52132879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6739D-DD9D-4DFB-97B1-55AA3B327523}"/>
              </a:ext>
            </a:extLst>
          </p:cNvPr>
          <p:cNvSpPr>
            <a:spLocks noGrp="1"/>
          </p:cNvSpPr>
          <p:nvPr>
            <p:ph type="title"/>
          </p:nvPr>
        </p:nvSpPr>
        <p:spPr/>
        <p:txBody>
          <a:bodyPr/>
          <a:lstStyle/>
          <a:p>
            <a:r>
              <a:rPr lang="en-US"/>
              <a:t>Instagram IG Reels Table | All profiles - 2 of 3</a:t>
            </a:r>
          </a:p>
        </p:txBody>
      </p:sp>
      <p:graphicFrame>
        <p:nvGraphicFramePr>
          <p:cNvPr id="5" name="Table Placeholder 4">
            <a:extLst>
              <a:ext uri="{FF2B5EF4-FFF2-40B4-BE49-F238E27FC236}">
                <a16:creationId xmlns:a16="http://schemas.microsoft.com/office/drawing/2014/main" id="{5851B8F7-0369-4A50-B95D-0C38E1E93329}"/>
              </a:ext>
            </a:extLst>
          </p:cNvPr>
          <p:cNvGraphicFramePr>
            <a:graphicFrameLocks noGrp="1"/>
          </p:cNvGraphicFramePr>
          <p:nvPr>
            <p:ph type="tbl" sz="quarter" idx="13"/>
            <p:extLst>
              <p:ext uri="{D42A27DB-BD31-4B8C-83A1-F6EECF244321}">
                <p14:modId xmlns:p14="http://schemas.microsoft.com/office/powerpoint/2010/main" val="325233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75649162"/>
                    </a:ext>
                  </a:extLst>
                </a:gridCol>
                <a:gridCol w="1316736">
                  <a:extLst>
                    <a:ext uri="{9D8B030D-6E8A-4147-A177-3AD203B41FA5}">
                      <a16:colId xmlns:a16="http://schemas.microsoft.com/office/drawing/2014/main" val="533433612"/>
                    </a:ext>
                  </a:extLst>
                </a:gridCol>
                <a:gridCol w="1316736">
                  <a:extLst>
                    <a:ext uri="{9D8B030D-6E8A-4147-A177-3AD203B41FA5}">
                      <a16:colId xmlns:a16="http://schemas.microsoft.com/office/drawing/2014/main" val="2993922745"/>
                    </a:ext>
                  </a:extLst>
                </a:gridCol>
                <a:gridCol w="1316736">
                  <a:extLst>
                    <a:ext uri="{9D8B030D-6E8A-4147-A177-3AD203B41FA5}">
                      <a16:colId xmlns:a16="http://schemas.microsoft.com/office/drawing/2014/main" val="882335157"/>
                    </a:ext>
                  </a:extLst>
                </a:gridCol>
                <a:gridCol w="1316736">
                  <a:extLst>
                    <a:ext uri="{9D8B030D-6E8A-4147-A177-3AD203B41FA5}">
                      <a16:colId xmlns:a16="http://schemas.microsoft.com/office/drawing/2014/main" val="261374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extLst>
                  <a:ext uri="{0D108BD9-81ED-4DB2-BD59-A6C34878D82A}">
                    <a16:rowId xmlns:a16="http://schemas.microsoft.com/office/drawing/2014/main" val="368122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3384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3614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385536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5424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5028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3985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5274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116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2704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groheuzbekistan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00924990"/>
                  </a:ext>
                </a:extLst>
              </a:tr>
            </a:tbl>
          </a:graphicData>
        </a:graphic>
      </p:graphicFrame>
      <p:sp>
        <p:nvSpPr>
          <p:cNvPr id="4" name="Text Placeholder 3">
            <a:extLst>
              <a:ext uri="{FF2B5EF4-FFF2-40B4-BE49-F238E27FC236}">
                <a16:creationId xmlns:a16="http://schemas.microsoft.com/office/drawing/2014/main" id="{2968D82C-CDA4-4DBC-BB68-97A29FB84148}"/>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33126983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0EAA4-6432-4461-8777-9AED2827DF1A}"/>
              </a:ext>
            </a:extLst>
          </p:cNvPr>
          <p:cNvSpPr>
            <a:spLocks noGrp="1"/>
          </p:cNvSpPr>
          <p:nvPr>
            <p:ph type="title"/>
          </p:nvPr>
        </p:nvSpPr>
        <p:spPr/>
        <p:txBody>
          <a:bodyPr/>
          <a:lstStyle/>
          <a:p>
            <a:r>
              <a:rPr lang="en-US"/>
              <a:t>Instagram IG Reels Table | All profiles - 3 of 3</a:t>
            </a:r>
          </a:p>
        </p:txBody>
      </p:sp>
      <p:graphicFrame>
        <p:nvGraphicFramePr>
          <p:cNvPr id="5" name="Table Placeholder 4">
            <a:extLst>
              <a:ext uri="{FF2B5EF4-FFF2-40B4-BE49-F238E27FC236}">
                <a16:creationId xmlns:a16="http://schemas.microsoft.com/office/drawing/2014/main" id="{66C2675B-9E46-4D2B-A614-2E741E527A7C}"/>
              </a:ext>
            </a:extLst>
          </p:cNvPr>
          <p:cNvGraphicFramePr>
            <a:graphicFrameLocks noGrp="1"/>
          </p:cNvGraphicFramePr>
          <p:nvPr>
            <p:ph type="tbl" sz="quarter" idx="13"/>
            <p:extLst>
              <p:ext uri="{D42A27DB-BD31-4B8C-83A1-F6EECF244321}">
                <p14:modId xmlns:p14="http://schemas.microsoft.com/office/powerpoint/2010/main" val="2978587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27913967"/>
                    </a:ext>
                  </a:extLst>
                </a:gridCol>
                <a:gridCol w="1316736">
                  <a:extLst>
                    <a:ext uri="{9D8B030D-6E8A-4147-A177-3AD203B41FA5}">
                      <a16:colId xmlns:a16="http://schemas.microsoft.com/office/drawing/2014/main" val="666916266"/>
                    </a:ext>
                  </a:extLst>
                </a:gridCol>
                <a:gridCol w="1316736">
                  <a:extLst>
                    <a:ext uri="{9D8B030D-6E8A-4147-A177-3AD203B41FA5}">
                      <a16:colId xmlns:a16="http://schemas.microsoft.com/office/drawing/2014/main" val="800912684"/>
                    </a:ext>
                  </a:extLst>
                </a:gridCol>
                <a:gridCol w="1316736">
                  <a:extLst>
                    <a:ext uri="{9D8B030D-6E8A-4147-A177-3AD203B41FA5}">
                      <a16:colId xmlns:a16="http://schemas.microsoft.com/office/drawing/2014/main" val="662032622"/>
                    </a:ext>
                  </a:extLst>
                </a:gridCol>
                <a:gridCol w="1316736">
                  <a:extLst>
                    <a:ext uri="{9D8B030D-6E8A-4147-A177-3AD203B41FA5}">
                      <a16:colId xmlns:a16="http://schemas.microsoft.com/office/drawing/2014/main" val="1137282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Comments</a:t>
                      </a:r>
                    </a:p>
                  </a:txBody>
                  <a:tcPr/>
                </a:tc>
                <a:extLst>
                  <a:ext uri="{0D108BD9-81ED-4DB2-BD59-A6C34878D82A}">
                    <a16:rowId xmlns:a16="http://schemas.microsoft.com/office/drawing/2014/main" val="293113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grohemena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12684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grohe_czsk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9527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70025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1132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grohe_latvija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0412545"/>
                  </a:ext>
                </a:extLst>
              </a:tr>
            </a:tbl>
          </a:graphicData>
        </a:graphic>
      </p:graphicFrame>
      <p:sp>
        <p:nvSpPr>
          <p:cNvPr id="4" name="Text Placeholder 3">
            <a:extLst>
              <a:ext uri="{FF2B5EF4-FFF2-40B4-BE49-F238E27FC236}">
                <a16:creationId xmlns:a16="http://schemas.microsoft.com/office/drawing/2014/main" id="{CB68CC9B-0445-4941-A6B3-0728D36EB3F4}"/>
              </a:ext>
            </a:extLst>
          </p:cNvPr>
          <p:cNvSpPr>
            <a:spLocks noGrp="1"/>
          </p:cNvSpPr>
          <p:nvPr>
            <p:ph type="body" sz="quarter" idx="14"/>
          </p:nvPr>
        </p:nvSpPr>
        <p:spPr/>
        <p:txBody>
          <a:bodyPr/>
          <a:lstStyle/>
          <a:p>
            <a:r>
              <a:rPr lang="en-US"/>
              <a:t>01/01/2021 - 05/01/2023</a:t>
            </a:r>
          </a:p>
        </p:txBody>
      </p:sp>
    </p:spTree>
    <p:extLst>
      <p:ext uri="{BB962C8B-B14F-4D97-AF65-F5344CB8AC3E}">
        <p14:creationId xmlns:p14="http://schemas.microsoft.com/office/powerpoint/2010/main" val="10923168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28</TotalTime>
  <Words>24412</Words>
  <Application>Microsoft Office PowerPoint</Application>
  <PresentationFormat>On-screen Show (4:3)</PresentationFormat>
  <Paragraphs>4716</Paragraphs>
  <Slides>146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146</vt:i4>
      </vt:variant>
    </vt:vector>
  </HeadingPairs>
  <TitlesOfParts>
    <vt:vector size="149" baseType="lpstr">
      <vt:lpstr>Calibri</vt:lpstr>
      <vt:lpstr>Arial</vt:lpstr>
      <vt:lpstr>quintly_template</vt:lpstr>
      <vt:lpstr>Grohe X - Campaign Analysis  -2023 NEU</vt:lpstr>
      <vt:lpstr>Overall Custom Overall Tag Performance | All profiles</vt:lpstr>
      <vt:lpstr>Overall Posts Distribution | All profiles</vt:lpstr>
      <vt:lpstr>Overall Custom Tag Performance | All profiles - 1 of 3</vt:lpstr>
      <vt:lpstr>Overall Custom Tag Performance | All profiles - 2 of 3</vt:lpstr>
      <vt:lpstr>Overall Custom Tag Performance | All profiles - 3 of 3</vt:lpstr>
      <vt:lpstr>Overall Custom All Posts Table | All profiles - 1 of 22</vt:lpstr>
      <vt:lpstr>Overall Custom All Posts Table | All profiles - 2 of 22</vt:lpstr>
      <vt:lpstr>Overall Custom All Posts Table | All profiles - 3 of 22</vt:lpstr>
      <vt:lpstr>Overall Custom All Posts Table | All profiles - 4 of 22</vt:lpstr>
      <vt:lpstr>Overall Custom All Posts Table | All profiles - 5 of 22</vt:lpstr>
      <vt:lpstr>Overall Custom All Posts Table | All profiles - 6 of 22</vt:lpstr>
      <vt:lpstr>Overall Custom All Posts Table | All profiles - 7 of 22</vt:lpstr>
      <vt:lpstr>Overall Custom All Posts Table | All profiles - 8 of 22</vt:lpstr>
      <vt:lpstr>Overall Custom All Posts Table | All profiles - 9 of 22</vt:lpstr>
      <vt:lpstr>Overall Custom All Posts Table | All profiles - 10 of 22</vt:lpstr>
      <vt:lpstr>Overall Custom All Posts Table | All profiles - 11 of 22</vt:lpstr>
      <vt:lpstr>Overall Custom All Posts Table | All profiles - 12 of 22</vt:lpstr>
      <vt:lpstr>Overall Custom All Posts Table | All profiles - 13 of 22</vt:lpstr>
      <vt:lpstr>Overall Custom All Posts Table | All profiles - 14 of 22</vt:lpstr>
      <vt:lpstr>Overall Custom All Posts Table | All profiles - 15 of 22</vt:lpstr>
      <vt:lpstr>Overall Custom All Posts Table | All profiles - 16 of 22</vt:lpstr>
      <vt:lpstr>Overall Custom All Posts Table | All profiles - 17 of 22</vt:lpstr>
      <vt:lpstr>Overall Custom All Posts Table | All profiles - 18 of 22</vt:lpstr>
      <vt:lpstr>Overall Custom All Posts Table | All profiles - 19 of 22</vt:lpstr>
      <vt:lpstr>Overall Custom All Posts Table | All profiles - 20 of 22</vt:lpstr>
      <vt:lpstr>Overall Custom All Posts Table | All profiles - 21 of 22</vt:lpstr>
      <vt:lpstr>Overall Custom All Posts Table | All profiles - 22 of 22</vt:lpstr>
      <vt:lpstr>Overall All Videos Table | All profiles - 1 of 4</vt:lpstr>
      <vt:lpstr>Overall All Videos Table | All profiles - 2 of 4</vt:lpstr>
      <vt:lpstr>Overall All Videos Table | All profiles - 3 of 4</vt:lpstr>
      <vt:lpstr>Overall All Videos Table | All profiles - 4 of 4</vt:lpstr>
      <vt:lpstr>Facebook Custom Post Tag Performance | All profiles</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lpstr>Twitter Tweet Tag Performance | All profiles</vt:lpstr>
      <vt:lpstr>Youtube Video Tag Performance | All profiles</vt:lpstr>
      <vt:lpstr>Youtube Private Videos Table | All profiles - 1 of 3</vt:lpstr>
      <vt:lpstr>Youtube Private Videos Table | All profiles - 2 of 3</vt:lpstr>
      <vt:lpstr>Youtube Private Videos Table | All profiles - 3 of 3</vt:lpstr>
      <vt:lpstr>Instagram Post Tag Performance | All profiles</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Instagram Story Tag Performance | All profiles</vt:lpstr>
      <vt:lpstr>Instagram Stories Table  | All profiles - 1 of 13</vt:lpstr>
      <vt:lpstr>Instagram Stories Table  | All profiles - 2 of 13</vt:lpstr>
      <vt:lpstr>Instagram Stories Table  | All profiles - 3 of 13</vt:lpstr>
      <vt:lpstr>Instagram Stories Table  | All profiles - 4 of 13</vt:lpstr>
      <vt:lpstr>Instagram Stories Table  | All profiles - 5 of 13</vt:lpstr>
      <vt:lpstr>Instagram Stories Table  | All profiles - 6 of 13</vt:lpstr>
      <vt:lpstr>Instagram Stories Table  | All profiles - 7 of 13</vt:lpstr>
      <vt:lpstr>Instagram Stories Table  | All profiles - 8 of 13</vt:lpstr>
      <vt:lpstr>Instagram Stories Table  | All profiles - 9 of 13</vt:lpstr>
      <vt:lpstr>Instagram Stories Table  | All profiles - 10 of 13</vt:lpstr>
      <vt:lpstr>Instagram Stories Table  | All profiles - 11 of 13</vt:lpstr>
      <vt:lpstr>Instagram Stories Table  | All profiles - 12 of 13</vt:lpstr>
      <vt:lpstr>Instagram Stories Table  | All profiles - 13 of 13</vt:lpstr>
      <vt:lpstr>LinkedIn Post Tag Performance | All profiles</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lpstr>Facebook FB Posts Table | All profiles - 1 of 3</vt:lpstr>
      <vt:lpstr>Facebook FB Posts Table | All profiles - 2 of 3</vt:lpstr>
      <vt:lpstr>Facebook FB Posts Table | All profiles - 3 of 3</vt:lpstr>
      <vt:lpstr>Instagram IG Posts Table | All profiles - 1 of 3</vt:lpstr>
      <vt:lpstr>Instagram IG Posts Table | All profiles - 2 of 3</vt:lpstr>
      <vt:lpstr>Instagram IG Posts Table | All profiles - 3 of 3</vt:lpstr>
      <vt:lpstr>Facebook Reels Table | All profiles - 1 of 6</vt:lpstr>
      <vt:lpstr>Facebook Reels Table | All profiles - 2 of 6</vt:lpstr>
      <vt:lpstr>Facebook Reels Table | All profiles - 3 of 6</vt:lpstr>
      <vt:lpstr>Facebook Reels Table | All profiles - 4 of 6</vt:lpstr>
      <vt:lpstr>Facebook Reels Table | All profiles - 5 of 6</vt:lpstr>
      <vt:lpstr>Facebook Reels Table | All profiles - 6 of 6</vt:lpstr>
      <vt:lpstr>Facebook Reels Performance Table | All profiles</vt:lpstr>
      <vt:lpstr>Instagram IG Reels Table | All profiles - 1 of 3</vt:lpstr>
      <vt:lpstr>Instagram IG Reels Table | All profiles - 2 of 3</vt:lpstr>
      <vt:lpstr>Instagram IG Reels Table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Grohe X - Campaign Analysis  -2023 NEU</dc:title>
  <dc:creator>Frederik Born</dc:creator>
  <cp:lastModifiedBy>Frederik Born</cp:lastModifiedBy>
  <cp:revision>1</cp:revision>
  <dcterms:created xsi:type="dcterms:W3CDTF">2023-03-15T11:01:12Z</dcterms:created>
  <dcterms:modified xsi:type="dcterms:W3CDTF">2023-03-15T11:30:04Z</dcterms:modified>
</cp:coreProperties>
</file>