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GROHE Organic Reach</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4487</c:v>
                </c:pt>
                <c:pt idx="1">
                  <c:v>2071</c:v>
                </c:pt>
                <c:pt idx="2">
                  <c:v>951</c:v>
                </c:pt>
                <c:pt idx="3">
                  <c:v>797</c:v>
                </c:pt>
                <c:pt idx="4">
                  <c:v>375</c:v>
                </c:pt>
                <c:pt idx="5">
                  <c:v>1646</c:v>
                </c:pt>
                <c:pt idx="6">
                  <c:v>1021</c:v>
                </c:pt>
                <c:pt idx="7">
                  <c:v>731</c:v>
                </c:pt>
                <c:pt idx="8">
                  <c:v>627</c:v>
                </c:pt>
                <c:pt idx="9">
                  <c:v>471</c:v>
                </c:pt>
                <c:pt idx="10">
                  <c:v>1630</c:v>
                </c:pt>
                <c:pt idx="11">
                  <c:v>852</c:v>
                </c:pt>
                <c:pt idx="12">
                  <c:v>6180</c:v>
                </c:pt>
                <c:pt idx="13">
                  <c:v>8154</c:v>
                </c:pt>
                <c:pt idx="14">
                  <c:v>3493</c:v>
                </c:pt>
                <c:pt idx="15">
                  <c:v>1723</c:v>
                </c:pt>
                <c:pt idx="16">
                  <c:v>1410</c:v>
                </c:pt>
                <c:pt idx="17">
                  <c:v>548</c:v>
                </c:pt>
                <c:pt idx="18">
                  <c:v>9407</c:v>
                </c:pt>
                <c:pt idx="19">
                  <c:v>11817</c:v>
                </c:pt>
                <c:pt idx="20">
                  <c:v>8659</c:v>
                </c:pt>
                <c:pt idx="21">
                  <c:v>8239</c:v>
                </c:pt>
                <c:pt idx="22">
                  <c:v>3201</c:v>
                </c:pt>
                <c:pt idx="23">
                  <c:v>1794</c:v>
                </c:pt>
                <c:pt idx="24">
                  <c:v>3989</c:v>
                </c:pt>
                <c:pt idx="25">
                  <c:v>1282</c:v>
                </c:pt>
                <c:pt idx="26">
                  <c:v>3521</c:v>
                </c:pt>
                <c:pt idx="27">
                  <c:v>10213</c:v>
                </c:pt>
                <c:pt idx="28">
                  <c:v>4626</c:v>
                </c:pt>
                <c:pt idx="29">
                  <c:v>1777</c:v>
                </c:pt>
              </c:numCache>
            </c:numRef>
          </c:val>
          <c:smooth val="0"/>
          <c:extLst>
            <c:ext xmlns:c16="http://schemas.microsoft.com/office/drawing/2014/chart" uri="{C3380CC4-5D6E-409C-BE32-E72D297353CC}">
              <c16:uniqueId val="{00000000-5F50-4AFC-BD70-484B192E3627}"/>
            </c:ext>
          </c:extLst>
        </c:ser>
        <c:dLbls>
          <c:showLegendKey val="0"/>
          <c:showVal val="0"/>
          <c:showCatName val="0"/>
          <c:showSerName val="0"/>
          <c:showPercent val="0"/>
          <c:showBubbleSize val="0"/>
        </c:dLbls>
        <c:smooth val="0"/>
        <c:axId val="427091656"/>
        <c:axId val="427090344"/>
      </c:lineChart>
      <c:dateAx>
        <c:axId val="42709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90344"/>
        <c:crosses val="autoZero"/>
        <c:auto val="1"/>
        <c:lblOffset val="100"/>
        <c:baseTimeUnit val="days"/>
      </c:dateAx>
      <c:valAx>
        <c:axId val="42709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9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3AB0C-4F06-4D0E-85B2-B809CC1F9781}"/>
              </a:ext>
            </a:extLst>
          </p:cNvPr>
          <p:cNvSpPr>
            <a:spLocks noGrp="1"/>
          </p:cNvSpPr>
          <p:nvPr>
            <p:ph type="ctrTitle"/>
          </p:nvPr>
        </p:nvSpPr>
        <p:spPr/>
        <p:txBody>
          <a:bodyPr/>
          <a:lstStyle/>
          <a:p>
            <a:r>
              <a:rPr lang="en-US"/>
              <a:t>Facebook Insights</a:t>
            </a:r>
          </a:p>
        </p:txBody>
      </p:sp>
      <p:sp>
        <p:nvSpPr>
          <p:cNvPr id="3" name="Subtitle 2">
            <a:extLst>
              <a:ext uri="{FF2B5EF4-FFF2-40B4-BE49-F238E27FC236}">
                <a16:creationId xmlns:a16="http://schemas.microsoft.com/office/drawing/2014/main" id="{96E3696E-94A7-46A7-B95C-C64BBBA5E48E}"/>
              </a:ext>
            </a:extLst>
          </p:cNvPr>
          <p:cNvSpPr>
            <a:spLocks noGrp="1"/>
          </p:cNvSpPr>
          <p:nvPr>
            <p:ph type="subTitle" idx="1"/>
          </p:nvPr>
        </p:nvSpPr>
        <p:spPr/>
        <p:txBody>
          <a:bodyPr/>
          <a:lstStyle/>
          <a:p>
            <a:r>
              <a:rPr lang="en-US"/>
              <a:t>Grohe (Facelift)</a:t>
            </a:r>
          </a:p>
        </p:txBody>
      </p:sp>
    </p:spTree>
    <p:extLst>
      <p:ext uri="{BB962C8B-B14F-4D97-AF65-F5344CB8AC3E}">
        <p14:creationId xmlns:p14="http://schemas.microsoft.com/office/powerpoint/2010/main" val="2056450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96DFB-37BB-4455-8D6A-D4EF9333AD69}"/>
              </a:ext>
            </a:extLst>
          </p:cNvPr>
          <p:cNvSpPr>
            <a:spLocks noGrp="1"/>
          </p:cNvSpPr>
          <p:nvPr>
            <p:ph type="title"/>
          </p:nvPr>
        </p:nvSpPr>
        <p:spPr/>
        <p:txBody>
          <a:bodyPr/>
          <a:lstStyle/>
          <a:p>
            <a:r>
              <a:rPr lang="en-US"/>
              <a:t>Facebook Fans By Age and Gender | GROHE - 1 of 3</a:t>
            </a:r>
          </a:p>
        </p:txBody>
      </p:sp>
      <p:graphicFrame>
        <p:nvGraphicFramePr>
          <p:cNvPr id="5" name="Table Placeholder 4">
            <a:extLst>
              <a:ext uri="{FF2B5EF4-FFF2-40B4-BE49-F238E27FC236}">
                <a16:creationId xmlns:a16="http://schemas.microsoft.com/office/drawing/2014/main" id="{657B3ED7-7E17-40E6-B532-1D07A3EC06B4}"/>
              </a:ext>
            </a:extLst>
          </p:cNvPr>
          <p:cNvGraphicFramePr>
            <a:graphicFrameLocks noGrp="1"/>
          </p:cNvGraphicFramePr>
          <p:nvPr>
            <p:ph type="tbl" sz="quarter" idx="13"/>
            <p:extLst>
              <p:ext uri="{D42A27DB-BD31-4B8C-83A1-F6EECF244321}">
                <p14:modId xmlns:p14="http://schemas.microsoft.com/office/powerpoint/2010/main" val="3015862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25390443"/>
                    </a:ext>
                  </a:extLst>
                </a:gridCol>
                <a:gridCol w="2221992">
                  <a:extLst>
                    <a:ext uri="{9D8B030D-6E8A-4147-A177-3AD203B41FA5}">
                      <a16:colId xmlns:a16="http://schemas.microsoft.com/office/drawing/2014/main" val="3205978846"/>
                    </a:ext>
                  </a:extLst>
                </a:gridCol>
                <a:gridCol w="2221992">
                  <a:extLst>
                    <a:ext uri="{9D8B030D-6E8A-4147-A177-3AD203B41FA5}">
                      <a16:colId xmlns:a16="http://schemas.microsoft.com/office/drawing/2014/main" val="2382792087"/>
                    </a:ext>
                  </a:extLst>
                </a:gridCol>
                <a:gridCol w="1481328">
                  <a:extLst>
                    <a:ext uri="{9D8B030D-6E8A-4147-A177-3AD203B41FA5}">
                      <a16:colId xmlns:a16="http://schemas.microsoft.com/office/drawing/2014/main" val="680165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totalFans</a:t>
                      </a:r>
                    </a:p>
                  </a:txBody>
                  <a:tcPr/>
                </a:tc>
                <a:extLst>
                  <a:ext uri="{0D108BD9-81ED-4DB2-BD59-A6C34878D82A}">
                    <a16:rowId xmlns:a16="http://schemas.microsoft.com/office/drawing/2014/main" val="421379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extLst>
                  <a:ext uri="{0D108BD9-81ED-4DB2-BD59-A6C34878D82A}">
                    <a16:rowId xmlns:a16="http://schemas.microsoft.com/office/drawing/2014/main" val="221134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extLst>
                  <a:ext uri="{0D108BD9-81ED-4DB2-BD59-A6C34878D82A}">
                    <a16:rowId xmlns:a16="http://schemas.microsoft.com/office/drawing/2014/main" val="206816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216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a:t>
                      </a:r>
                    </a:p>
                  </a:txBody>
                  <a:tcPr/>
                </a:tc>
                <a:extLst>
                  <a:ext uri="{0D108BD9-81ED-4DB2-BD59-A6C34878D82A}">
                    <a16:rowId xmlns:a16="http://schemas.microsoft.com/office/drawing/2014/main" val="166372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7295</a:t>
                      </a:r>
                    </a:p>
                  </a:txBody>
                  <a:tcPr/>
                </a:tc>
                <a:extLst>
                  <a:ext uri="{0D108BD9-81ED-4DB2-BD59-A6C34878D82A}">
                    <a16:rowId xmlns:a16="http://schemas.microsoft.com/office/drawing/2014/main" val="125558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71097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59912</a:t>
                      </a:r>
                    </a:p>
                  </a:txBody>
                  <a:tcPr/>
                </a:tc>
                <a:extLst>
                  <a:ext uri="{0D108BD9-81ED-4DB2-BD59-A6C34878D82A}">
                    <a16:rowId xmlns:a16="http://schemas.microsoft.com/office/drawing/2014/main" val="314849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97838</a:t>
                      </a:r>
                    </a:p>
                  </a:txBody>
                  <a:tcPr/>
                </a:tc>
                <a:extLst>
                  <a:ext uri="{0D108BD9-81ED-4DB2-BD59-A6C34878D82A}">
                    <a16:rowId xmlns:a16="http://schemas.microsoft.com/office/drawing/2014/main" val="342302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305576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45058</a:t>
                      </a:r>
                    </a:p>
                  </a:txBody>
                  <a:tcPr/>
                </a:tc>
                <a:extLst>
                  <a:ext uri="{0D108BD9-81ED-4DB2-BD59-A6C34878D82A}">
                    <a16:rowId xmlns:a16="http://schemas.microsoft.com/office/drawing/2014/main" val="2810832976"/>
                  </a:ext>
                </a:extLst>
              </a:tr>
            </a:tbl>
          </a:graphicData>
        </a:graphic>
      </p:graphicFrame>
      <p:sp>
        <p:nvSpPr>
          <p:cNvPr id="4" name="Text Placeholder 3">
            <a:extLst>
              <a:ext uri="{FF2B5EF4-FFF2-40B4-BE49-F238E27FC236}">
                <a16:creationId xmlns:a16="http://schemas.microsoft.com/office/drawing/2014/main" id="{B4726F36-9237-451B-99FE-4029346D34E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86457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2FCFE-CA94-4B39-A25A-6E499CA268B5}"/>
              </a:ext>
            </a:extLst>
          </p:cNvPr>
          <p:cNvSpPr>
            <a:spLocks noGrp="1"/>
          </p:cNvSpPr>
          <p:nvPr>
            <p:ph type="title"/>
          </p:nvPr>
        </p:nvSpPr>
        <p:spPr/>
        <p:txBody>
          <a:bodyPr/>
          <a:lstStyle/>
          <a:p>
            <a:r>
              <a:rPr lang="en-US"/>
              <a:t>Facebook Fans By Age and Gender | GROHE - 2 of 3</a:t>
            </a:r>
          </a:p>
        </p:txBody>
      </p:sp>
      <p:graphicFrame>
        <p:nvGraphicFramePr>
          <p:cNvPr id="5" name="Table Placeholder 4">
            <a:extLst>
              <a:ext uri="{FF2B5EF4-FFF2-40B4-BE49-F238E27FC236}">
                <a16:creationId xmlns:a16="http://schemas.microsoft.com/office/drawing/2014/main" id="{51D4B58A-76D2-4334-9AAA-332EA231B226}"/>
              </a:ext>
            </a:extLst>
          </p:cNvPr>
          <p:cNvGraphicFramePr>
            <a:graphicFrameLocks noGrp="1"/>
          </p:cNvGraphicFramePr>
          <p:nvPr>
            <p:ph type="tbl" sz="quarter" idx="13"/>
            <p:extLst>
              <p:ext uri="{D42A27DB-BD31-4B8C-83A1-F6EECF244321}">
                <p14:modId xmlns:p14="http://schemas.microsoft.com/office/powerpoint/2010/main" val="1145163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9782147"/>
                    </a:ext>
                  </a:extLst>
                </a:gridCol>
                <a:gridCol w="2221992">
                  <a:extLst>
                    <a:ext uri="{9D8B030D-6E8A-4147-A177-3AD203B41FA5}">
                      <a16:colId xmlns:a16="http://schemas.microsoft.com/office/drawing/2014/main" val="353807897"/>
                    </a:ext>
                  </a:extLst>
                </a:gridCol>
                <a:gridCol w="2221992">
                  <a:extLst>
                    <a:ext uri="{9D8B030D-6E8A-4147-A177-3AD203B41FA5}">
                      <a16:colId xmlns:a16="http://schemas.microsoft.com/office/drawing/2014/main" val="2291298052"/>
                    </a:ext>
                  </a:extLst>
                </a:gridCol>
                <a:gridCol w="1481328">
                  <a:extLst>
                    <a:ext uri="{9D8B030D-6E8A-4147-A177-3AD203B41FA5}">
                      <a16:colId xmlns:a16="http://schemas.microsoft.com/office/drawing/2014/main" val="283530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totalFans</a:t>
                      </a:r>
                    </a:p>
                  </a:txBody>
                  <a:tcPr/>
                </a:tc>
                <a:extLst>
                  <a:ext uri="{0D108BD9-81ED-4DB2-BD59-A6C34878D82A}">
                    <a16:rowId xmlns:a16="http://schemas.microsoft.com/office/drawing/2014/main" val="334898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96930</a:t>
                      </a:r>
                    </a:p>
                  </a:txBody>
                  <a:tcPr/>
                </a:tc>
                <a:extLst>
                  <a:ext uri="{0D108BD9-81ED-4DB2-BD59-A6C34878D82A}">
                    <a16:rowId xmlns:a16="http://schemas.microsoft.com/office/drawing/2014/main" val="265741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extLst>
                  <a:ext uri="{0D108BD9-81ED-4DB2-BD59-A6C34878D82A}">
                    <a16:rowId xmlns:a16="http://schemas.microsoft.com/office/drawing/2014/main" val="151518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18532</a:t>
                      </a:r>
                    </a:p>
                  </a:txBody>
                  <a:tcPr/>
                </a:tc>
                <a:extLst>
                  <a:ext uri="{0D108BD9-81ED-4DB2-BD59-A6C34878D82A}">
                    <a16:rowId xmlns:a16="http://schemas.microsoft.com/office/drawing/2014/main" val="85327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37992</a:t>
                      </a:r>
                    </a:p>
                  </a:txBody>
                  <a:tcPr/>
                </a:tc>
                <a:extLst>
                  <a:ext uri="{0D108BD9-81ED-4DB2-BD59-A6C34878D82A}">
                    <a16:rowId xmlns:a16="http://schemas.microsoft.com/office/drawing/2014/main" val="3871588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98294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8634</a:t>
                      </a:r>
                    </a:p>
                  </a:txBody>
                  <a:tcPr/>
                </a:tc>
                <a:extLst>
                  <a:ext uri="{0D108BD9-81ED-4DB2-BD59-A6C34878D82A}">
                    <a16:rowId xmlns:a16="http://schemas.microsoft.com/office/drawing/2014/main" val="262354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12929</a:t>
                      </a:r>
                    </a:p>
                  </a:txBody>
                  <a:tcPr/>
                </a:tc>
                <a:extLst>
                  <a:ext uri="{0D108BD9-81ED-4DB2-BD59-A6C34878D82A}">
                    <a16:rowId xmlns:a16="http://schemas.microsoft.com/office/drawing/2014/main" val="300892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extLst>
                  <a:ext uri="{0D108BD9-81ED-4DB2-BD59-A6C34878D82A}">
                    <a16:rowId xmlns:a16="http://schemas.microsoft.com/office/drawing/2014/main" val="26760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a:t>
                      </a:r>
                    </a:p>
                  </a:txBody>
                  <a:tcPr/>
                </a:tc>
                <a:extLst>
                  <a:ext uri="{0D108BD9-81ED-4DB2-BD59-A6C34878D82A}">
                    <a16:rowId xmlns:a16="http://schemas.microsoft.com/office/drawing/2014/main" val="201919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4922</a:t>
                      </a:r>
                    </a:p>
                  </a:txBody>
                  <a:tcPr/>
                </a:tc>
                <a:extLst>
                  <a:ext uri="{0D108BD9-81ED-4DB2-BD59-A6C34878D82A}">
                    <a16:rowId xmlns:a16="http://schemas.microsoft.com/office/drawing/2014/main" val="2358707099"/>
                  </a:ext>
                </a:extLst>
              </a:tr>
            </a:tbl>
          </a:graphicData>
        </a:graphic>
      </p:graphicFrame>
      <p:sp>
        <p:nvSpPr>
          <p:cNvPr id="4" name="Text Placeholder 3">
            <a:extLst>
              <a:ext uri="{FF2B5EF4-FFF2-40B4-BE49-F238E27FC236}">
                <a16:creationId xmlns:a16="http://schemas.microsoft.com/office/drawing/2014/main" id="{8AD735EB-7F99-4AB4-8797-DA2FFC16172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56030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7D521-B000-41E0-915B-091BC301B577}"/>
              </a:ext>
            </a:extLst>
          </p:cNvPr>
          <p:cNvSpPr>
            <a:spLocks noGrp="1"/>
          </p:cNvSpPr>
          <p:nvPr>
            <p:ph type="title"/>
          </p:nvPr>
        </p:nvSpPr>
        <p:spPr/>
        <p:txBody>
          <a:bodyPr/>
          <a:lstStyle/>
          <a:p>
            <a:r>
              <a:rPr lang="en-US"/>
              <a:t>Facebook Fans By Age and Gender | GROHE - 3 of 3</a:t>
            </a:r>
          </a:p>
        </p:txBody>
      </p:sp>
      <p:graphicFrame>
        <p:nvGraphicFramePr>
          <p:cNvPr id="5" name="Table Placeholder 4">
            <a:extLst>
              <a:ext uri="{FF2B5EF4-FFF2-40B4-BE49-F238E27FC236}">
                <a16:creationId xmlns:a16="http://schemas.microsoft.com/office/drawing/2014/main" id="{B2AA562D-976A-4EFA-A0E4-27895CD6EB89}"/>
              </a:ext>
            </a:extLst>
          </p:cNvPr>
          <p:cNvGraphicFramePr>
            <a:graphicFrameLocks noGrp="1"/>
          </p:cNvGraphicFramePr>
          <p:nvPr>
            <p:ph type="tbl" sz="quarter" idx="13"/>
            <p:extLst>
              <p:ext uri="{D42A27DB-BD31-4B8C-83A1-F6EECF244321}">
                <p14:modId xmlns:p14="http://schemas.microsoft.com/office/powerpoint/2010/main" val="326452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22246344"/>
                    </a:ext>
                  </a:extLst>
                </a:gridCol>
                <a:gridCol w="2221992">
                  <a:extLst>
                    <a:ext uri="{9D8B030D-6E8A-4147-A177-3AD203B41FA5}">
                      <a16:colId xmlns:a16="http://schemas.microsoft.com/office/drawing/2014/main" val="4095791515"/>
                    </a:ext>
                  </a:extLst>
                </a:gridCol>
                <a:gridCol w="2221992">
                  <a:extLst>
                    <a:ext uri="{9D8B030D-6E8A-4147-A177-3AD203B41FA5}">
                      <a16:colId xmlns:a16="http://schemas.microsoft.com/office/drawing/2014/main" val="3356355525"/>
                    </a:ext>
                  </a:extLst>
                </a:gridCol>
                <a:gridCol w="1481328">
                  <a:extLst>
                    <a:ext uri="{9D8B030D-6E8A-4147-A177-3AD203B41FA5}">
                      <a16:colId xmlns:a16="http://schemas.microsoft.com/office/drawing/2014/main" val="25036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totalFans</a:t>
                      </a:r>
                    </a:p>
                  </a:txBody>
                  <a:tcPr/>
                </a:tc>
                <a:extLst>
                  <a:ext uri="{0D108BD9-81ED-4DB2-BD59-A6C34878D82A}">
                    <a16:rowId xmlns:a16="http://schemas.microsoft.com/office/drawing/2014/main" val="329496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448545336"/>
                  </a:ext>
                </a:extLst>
              </a:tr>
            </a:tbl>
          </a:graphicData>
        </a:graphic>
      </p:graphicFrame>
      <p:sp>
        <p:nvSpPr>
          <p:cNvPr id="4" name="Text Placeholder 3">
            <a:extLst>
              <a:ext uri="{FF2B5EF4-FFF2-40B4-BE49-F238E27FC236}">
                <a16:creationId xmlns:a16="http://schemas.microsoft.com/office/drawing/2014/main" id="{F37D5E5A-466B-49A7-853F-E9AB6BC78BB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27617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BF2FD-DA4E-4C24-8956-91DD032FC3FD}"/>
              </a:ext>
            </a:extLst>
          </p:cNvPr>
          <p:cNvSpPr>
            <a:spLocks noGrp="1"/>
          </p:cNvSpPr>
          <p:nvPr>
            <p:ph type="title"/>
          </p:nvPr>
        </p:nvSpPr>
        <p:spPr/>
        <p:txBody>
          <a:bodyPr/>
          <a:lstStyle/>
          <a:p>
            <a:r>
              <a:rPr lang="en-US"/>
              <a:t>Facebook Organic Reach over Time | GROHE</a:t>
            </a:r>
          </a:p>
        </p:txBody>
      </p:sp>
      <p:graphicFrame>
        <p:nvGraphicFramePr>
          <p:cNvPr id="6" name="Chart Placeholder 5">
            <a:extLst>
              <a:ext uri="{FF2B5EF4-FFF2-40B4-BE49-F238E27FC236}">
                <a16:creationId xmlns:a16="http://schemas.microsoft.com/office/drawing/2014/main" id="{D1FE9D56-1E7B-49D9-85A6-6E62CD467CDF}"/>
              </a:ext>
            </a:extLst>
          </p:cNvPr>
          <p:cNvGraphicFramePr>
            <a:graphicFrameLocks noGrp="1"/>
          </p:cNvGraphicFramePr>
          <p:nvPr>
            <p:ph type="chart" sz="quarter" idx="13"/>
            <p:extLst>
              <p:ext uri="{D42A27DB-BD31-4B8C-83A1-F6EECF244321}">
                <p14:modId xmlns:p14="http://schemas.microsoft.com/office/powerpoint/2010/main" val="1123718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8B8942-CFF3-46CF-B36E-D41A5B56F39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263E1C3-9AAA-4E67-B368-5D4CEF3D3E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225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8BE3D-71EB-4F56-9E81-7A84D7ECCE63}"/>
              </a:ext>
            </a:extLst>
          </p:cNvPr>
          <p:cNvSpPr>
            <a:spLocks noGrp="1"/>
          </p:cNvSpPr>
          <p:nvPr>
            <p:ph type="title"/>
          </p:nvPr>
        </p:nvSpPr>
        <p:spPr/>
        <p:txBody>
          <a:bodyPr/>
          <a:lstStyle/>
          <a:p>
            <a:r>
              <a:rPr lang="en-US"/>
              <a:t>Facebook Conversations Key Metrics Table | GROHE</a:t>
            </a:r>
          </a:p>
        </p:txBody>
      </p:sp>
      <p:graphicFrame>
        <p:nvGraphicFramePr>
          <p:cNvPr id="5" name="Table Placeholder 4">
            <a:extLst>
              <a:ext uri="{FF2B5EF4-FFF2-40B4-BE49-F238E27FC236}">
                <a16:creationId xmlns:a16="http://schemas.microsoft.com/office/drawing/2014/main" id="{9357465A-F03D-46EF-968F-ADB9EA15B43A}"/>
              </a:ext>
            </a:extLst>
          </p:cNvPr>
          <p:cNvGraphicFramePr>
            <a:graphicFrameLocks noGrp="1"/>
          </p:cNvGraphicFramePr>
          <p:nvPr>
            <p:ph type="tbl" sz="quarter" idx="13"/>
            <p:extLst>
              <p:ext uri="{D42A27DB-BD31-4B8C-83A1-F6EECF244321}">
                <p14:modId xmlns:p14="http://schemas.microsoft.com/office/powerpoint/2010/main" val="143797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83624886"/>
                    </a:ext>
                  </a:extLst>
                </a:gridCol>
                <a:gridCol w="822960">
                  <a:extLst>
                    <a:ext uri="{9D8B030D-6E8A-4147-A177-3AD203B41FA5}">
                      <a16:colId xmlns:a16="http://schemas.microsoft.com/office/drawing/2014/main" val="3849446478"/>
                    </a:ext>
                  </a:extLst>
                </a:gridCol>
                <a:gridCol w="822960">
                  <a:extLst>
                    <a:ext uri="{9D8B030D-6E8A-4147-A177-3AD203B41FA5}">
                      <a16:colId xmlns:a16="http://schemas.microsoft.com/office/drawing/2014/main" val="3399705439"/>
                    </a:ext>
                  </a:extLst>
                </a:gridCol>
                <a:gridCol w="822960">
                  <a:extLst>
                    <a:ext uri="{9D8B030D-6E8A-4147-A177-3AD203B41FA5}">
                      <a16:colId xmlns:a16="http://schemas.microsoft.com/office/drawing/2014/main" val="2824497231"/>
                    </a:ext>
                  </a:extLst>
                </a:gridCol>
                <a:gridCol w="822960">
                  <a:extLst>
                    <a:ext uri="{9D8B030D-6E8A-4147-A177-3AD203B41FA5}">
                      <a16:colId xmlns:a16="http://schemas.microsoft.com/office/drawing/2014/main" val="527545885"/>
                    </a:ext>
                  </a:extLst>
                </a:gridCol>
                <a:gridCol w="822960">
                  <a:extLst>
                    <a:ext uri="{9D8B030D-6E8A-4147-A177-3AD203B41FA5}">
                      <a16:colId xmlns:a16="http://schemas.microsoft.com/office/drawing/2014/main" val="1360577888"/>
                    </a:ext>
                  </a:extLst>
                </a:gridCol>
                <a:gridCol w="822960">
                  <a:extLst>
                    <a:ext uri="{9D8B030D-6E8A-4147-A177-3AD203B41FA5}">
                      <a16:colId xmlns:a16="http://schemas.microsoft.com/office/drawing/2014/main" val="1645873418"/>
                    </a:ext>
                  </a:extLst>
                </a:gridCol>
                <a:gridCol w="822960">
                  <a:extLst>
                    <a:ext uri="{9D8B030D-6E8A-4147-A177-3AD203B41FA5}">
                      <a16:colId xmlns:a16="http://schemas.microsoft.com/office/drawing/2014/main" val="2965434205"/>
                    </a:ext>
                  </a:extLst>
                </a:gridCol>
                <a:gridCol w="822960">
                  <a:extLst>
                    <a:ext uri="{9D8B030D-6E8A-4147-A177-3AD203B41FA5}">
                      <a16:colId xmlns:a16="http://schemas.microsoft.com/office/drawing/2014/main" val="3766496591"/>
                    </a:ext>
                  </a:extLst>
                </a:gridCol>
                <a:gridCol w="822960">
                  <a:extLst>
                    <a:ext uri="{9D8B030D-6E8A-4147-A177-3AD203B41FA5}">
                      <a16:colId xmlns:a16="http://schemas.microsoft.com/office/drawing/2014/main" val="3943085294"/>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4169598474"/>
                  </a:ext>
                </a:extLst>
              </a:tr>
              <a:tr h="370840">
                <a:tc>
                  <a:txBody>
                    <a:bodyPr/>
                    <a:lstStyle/>
                    <a:p>
                      <a:r>
                        <a:rPr lang="en-US" sz="1000"/>
                        <a:t>GROHE</a:t>
                      </a:r>
                    </a:p>
                  </a:txBody>
                  <a:tcPr/>
                </a:tc>
                <a:tc>
                  <a:txBody>
                    <a:bodyPr/>
                    <a:lstStyle/>
                    <a:p>
                      <a:r>
                        <a:rPr lang="en-US" sz="1000"/>
                        <a:t>182</a:t>
                      </a:r>
                    </a:p>
                  </a:txBody>
                  <a:tcPr/>
                </a:tc>
                <a:tc>
                  <a:txBody>
                    <a:bodyPr/>
                    <a:lstStyle/>
                    <a:p>
                      <a:r>
                        <a:rPr lang="en-US" sz="1000"/>
                        <a:t>0</a:t>
                      </a:r>
                    </a:p>
                  </a:txBody>
                  <a:tcPr/>
                </a:tc>
                <a:tc>
                  <a:txBody>
                    <a:bodyPr/>
                    <a:lstStyle/>
                    <a:p>
                      <a:r>
                        <a:rPr lang="en-US" sz="1000"/>
                        <a:t>531</a:t>
                      </a:r>
                    </a:p>
                  </a:txBody>
                  <a:tcPr/>
                </a:tc>
                <a:tc>
                  <a:txBody>
                    <a:bodyPr/>
                    <a:lstStyle/>
                    <a:p>
                      <a:r>
                        <a:rPr lang="en-US" sz="1000"/>
                        <a:t>102</a:t>
                      </a:r>
                    </a:p>
                  </a:txBody>
                  <a:tcPr/>
                </a:tc>
                <a:tc>
                  <a:txBody>
                    <a:bodyPr/>
                    <a:lstStyle/>
                    <a:p>
                      <a:r>
                        <a:rPr lang="en-US" sz="1000"/>
                        <a:t>429</a:t>
                      </a:r>
                    </a:p>
                  </a:txBody>
                  <a:tcPr/>
                </a:tc>
                <a:tc>
                  <a:txBody>
                    <a:bodyPr/>
                    <a:lstStyle/>
                    <a:p>
                      <a:r>
                        <a:rPr lang="en-US" sz="1000"/>
                        <a:t>513</a:t>
                      </a:r>
                    </a:p>
                  </a:txBody>
                  <a:tcPr/>
                </a:tc>
                <a:tc>
                  <a:txBody>
                    <a:bodyPr/>
                    <a:lstStyle/>
                    <a:p>
                      <a:r>
                        <a:rPr lang="en-US" sz="1000"/>
                        <a:t>18175.987654321</a:t>
                      </a:r>
                    </a:p>
                  </a:txBody>
                  <a:tcPr/>
                </a:tc>
                <a:tc>
                  <a:txBody>
                    <a:bodyPr/>
                    <a:lstStyle/>
                    <a:p>
                      <a:r>
                        <a:rPr lang="en-US" sz="1000"/>
                        <a:t>302.93312757202</a:t>
                      </a:r>
                    </a:p>
                  </a:txBody>
                  <a:tcPr/>
                </a:tc>
                <a:tc>
                  <a:txBody>
                    <a:bodyPr/>
                    <a:lstStyle/>
                    <a:p>
                      <a:r>
                        <a:rPr lang="en-US" sz="1000"/>
                        <a:t>5.0488854595336</a:t>
                      </a:r>
                    </a:p>
                  </a:txBody>
                  <a:tcPr/>
                </a:tc>
                <a:extLst>
                  <a:ext uri="{0D108BD9-81ED-4DB2-BD59-A6C34878D82A}">
                    <a16:rowId xmlns:a16="http://schemas.microsoft.com/office/drawing/2014/main" val="1963133047"/>
                  </a:ext>
                </a:extLst>
              </a:tr>
            </a:tbl>
          </a:graphicData>
        </a:graphic>
      </p:graphicFrame>
      <p:sp>
        <p:nvSpPr>
          <p:cNvPr id="4" name="Text Placeholder 3">
            <a:extLst>
              <a:ext uri="{FF2B5EF4-FFF2-40B4-BE49-F238E27FC236}">
                <a16:creationId xmlns:a16="http://schemas.microsoft.com/office/drawing/2014/main" id="{CA15591F-621B-4350-B513-0C4333FA668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16085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729E6-0E29-4963-A4A4-45368C93AAA6}"/>
              </a:ext>
            </a:extLst>
          </p:cNvPr>
          <p:cNvSpPr>
            <a:spLocks noGrp="1"/>
          </p:cNvSpPr>
          <p:nvPr>
            <p:ph type="title"/>
          </p:nvPr>
        </p:nvSpPr>
        <p:spPr/>
        <p:txBody>
          <a:bodyPr/>
          <a:lstStyle/>
          <a:p>
            <a:r>
              <a:rPr lang="en-US"/>
              <a:t>Facebook Own Posts Table | GROHE - 1 of 12</a:t>
            </a:r>
          </a:p>
        </p:txBody>
      </p:sp>
      <p:graphicFrame>
        <p:nvGraphicFramePr>
          <p:cNvPr id="5" name="Table Placeholder 4">
            <a:extLst>
              <a:ext uri="{FF2B5EF4-FFF2-40B4-BE49-F238E27FC236}">
                <a16:creationId xmlns:a16="http://schemas.microsoft.com/office/drawing/2014/main" id="{EED98AF6-AC72-453F-8AB7-52BF605E9F00}"/>
              </a:ext>
            </a:extLst>
          </p:cNvPr>
          <p:cNvGraphicFramePr>
            <a:graphicFrameLocks noGrp="1"/>
          </p:cNvGraphicFramePr>
          <p:nvPr>
            <p:ph type="tbl" sz="quarter" idx="13"/>
            <p:extLst>
              <p:ext uri="{D42A27DB-BD31-4B8C-83A1-F6EECF244321}">
                <p14:modId xmlns:p14="http://schemas.microsoft.com/office/powerpoint/2010/main" val="1699990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1663185"/>
                    </a:ext>
                  </a:extLst>
                </a:gridCol>
                <a:gridCol w="1481328">
                  <a:extLst>
                    <a:ext uri="{9D8B030D-6E8A-4147-A177-3AD203B41FA5}">
                      <a16:colId xmlns:a16="http://schemas.microsoft.com/office/drawing/2014/main" val="3045183615"/>
                    </a:ext>
                  </a:extLst>
                </a:gridCol>
                <a:gridCol w="493776">
                  <a:extLst>
                    <a:ext uri="{9D8B030D-6E8A-4147-A177-3AD203B41FA5}">
                      <a16:colId xmlns:a16="http://schemas.microsoft.com/office/drawing/2014/main" val="982259943"/>
                    </a:ext>
                  </a:extLst>
                </a:gridCol>
                <a:gridCol w="493776">
                  <a:extLst>
                    <a:ext uri="{9D8B030D-6E8A-4147-A177-3AD203B41FA5}">
                      <a16:colId xmlns:a16="http://schemas.microsoft.com/office/drawing/2014/main" val="4016758980"/>
                    </a:ext>
                  </a:extLst>
                </a:gridCol>
                <a:gridCol w="493776">
                  <a:extLst>
                    <a:ext uri="{9D8B030D-6E8A-4147-A177-3AD203B41FA5}">
                      <a16:colId xmlns:a16="http://schemas.microsoft.com/office/drawing/2014/main" val="2977665960"/>
                    </a:ext>
                  </a:extLst>
                </a:gridCol>
                <a:gridCol w="493776">
                  <a:extLst>
                    <a:ext uri="{9D8B030D-6E8A-4147-A177-3AD203B41FA5}">
                      <a16:colId xmlns:a16="http://schemas.microsoft.com/office/drawing/2014/main" val="1449934139"/>
                    </a:ext>
                  </a:extLst>
                </a:gridCol>
                <a:gridCol w="493776">
                  <a:extLst>
                    <a:ext uri="{9D8B030D-6E8A-4147-A177-3AD203B41FA5}">
                      <a16:colId xmlns:a16="http://schemas.microsoft.com/office/drawing/2014/main" val="1297698099"/>
                    </a:ext>
                  </a:extLst>
                </a:gridCol>
                <a:gridCol w="493776">
                  <a:extLst>
                    <a:ext uri="{9D8B030D-6E8A-4147-A177-3AD203B41FA5}">
                      <a16:colId xmlns:a16="http://schemas.microsoft.com/office/drawing/2014/main" val="1287348272"/>
                    </a:ext>
                  </a:extLst>
                </a:gridCol>
                <a:gridCol w="493776">
                  <a:extLst>
                    <a:ext uri="{9D8B030D-6E8A-4147-A177-3AD203B41FA5}">
                      <a16:colId xmlns:a16="http://schemas.microsoft.com/office/drawing/2014/main" val="1901664210"/>
                    </a:ext>
                  </a:extLst>
                </a:gridCol>
                <a:gridCol w="493776">
                  <a:extLst>
                    <a:ext uri="{9D8B030D-6E8A-4147-A177-3AD203B41FA5}">
                      <a16:colId xmlns:a16="http://schemas.microsoft.com/office/drawing/2014/main" val="40364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6992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- 2022-04-29 15:27:26</a:t>
                      </a:r>
                      <a:r>
                        <a:rPr kumimoji="0" lang="en-US" sz="1000" b="0" i="0" u="none" strike="noStrike" kern="1200" cap="none" spc="0" normalizeH="0" baseline="0" noProof="0">
                          <a:ln>
                            <a:noFill/>
                          </a:ln>
                          <a:solidFill>
                            <a:prstClr val="black"/>
                          </a:solidFill>
                          <a:effectLst/>
                          <a:uLnTx/>
                          <a:uFillTx/>
                          <a:latin typeface="+mn-lt"/>
                          <a:ea typeface="+mn-ea"/>
                          <a:cs typeface="+mn-cs"/>
                        </a:rPr>
                        <a:t>
 A visit to our Albergaria plant is a real eye-opener! LIXIL’s site produces over 5.5 million faucets, showers and thermostats for the GROHE brand every year – from raw material all the way to finished goods. Plant Leader João Brás takes us behind the scenes, showing how we instil our brand values of quality, technology, design and sustainability in every single GROHE product. Take the tour to see how it’s done!  https://fcld.ly/o2zjwba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06255256"/>
                  </a:ext>
                </a:extLst>
              </a:tr>
            </a:tbl>
          </a:graphicData>
        </a:graphic>
      </p:graphicFrame>
      <p:sp>
        <p:nvSpPr>
          <p:cNvPr id="4" name="Text Placeholder 3">
            <a:extLst>
              <a:ext uri="{FF2B5EF4-FFF2-40B4-BE49-F238E27FC236}">
                <a16:creationId xmlns:a16="http://schemas.microsoft.com/office/drawing/2014/main" id="{77A7CAA3-DA16-499B-9729-F75BD88481A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32665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0AD95-206E-4C9D-8F6E-A25B68372EAE}"/>
              </a:ext>
            </a:extLst>
          </p:cNvPr>
          <p:cNvSpPr>
            <a:spLocks noGrp="1"/>
          </p:cNvSpPr>
          <p:nvPr>
            <p:ph type="title"/>
          </p:nvPr>
        </p:nvSpPr>
        <p:spPr/>
        <p:txBody>
          <a:bodyPr/>
          <a:lstStyle/>
          <a:p>
            <a:r>
              <a:rPr lang="en-US"/>
              <a:t>Facebook Own Posts Table | GROHE - 2 of 12</a:t>
            </a:r>
          </a:p>
        </p:txBody>
      </p:sp>
      <p:graphicFrame>
        <p:nvGraphicFramePr>
          <p:cNvPr id="5" name="Table Placeholder 4">
            <a:extLst>
              <a:ext uri="{FF2B5EF4-FFF2-40B4-BE49-F238E27FC236}">
                <a16:creationId xmlns:a16="http://schemas.microsoft.com/office/drawing/2014/main" id="{4A4605FC-2FDB-4B5B-BCA6-E1B842495E09}"/>
              </a:ext>
            </a:extLst>
          </p:cNvPr>
          <p:cNvGraphicFramePr>
            <a:graphicFrameLocks noGrp="1"/>
          </p:cNvGraphicFramePr>
          <p:nvPr>
            <p:ph type="tbl" sz="quarter" idx="13"/>
            <p:extLst>
              <p:ext uri="{D42A27DB-BD31-4B8C-83A1-F6EECF244321}">
                <p14:modId xmlns:p14="http://schemas.microsoft.com/office/powerpoint/2010/main" val="3796895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639328"/>
                    </a:ext>
                  </a:extLst>
                </a:gridCol>
                <a:gridCol w="1481328">
                  <a:extLst>
                    <a:ext uri="{9D8B030D-6E8A-4147-A177-3AD203B41FA5}">
                      <a16:colId xmlns:a16="http://schemas.microsoft.com/office/drawing/2014/main" val="4140604652"/>
                    </a:ext>
                  </a:extLst>
                </a:gridCol>
                <a:gridCol w="493776">
                  <a:extLst>
                    <a:ext uri="{9D8B030D-6E8A-4147-A177-3AD203B41FA5}">
                      <a16:colId xmlns:a16="http://schemas.microsoft.com/office/drawing/2014/main" val="310912466"/>
                    </a:ext>
                  </a:extLst>
                </a:gridCol>
                <a:gridCol w="493776">
                  <a:extLst>
                    <a:ext uri="{9D8B030D-6E8A-4147-A177-3AD203B41FA5}">
                      <a16:colId xmlns:a16="http://schemas.microsoft.com/office/drawing/2014/main" val="3521913925"/>
                    </a:ext>
                  </a:extLst>
                </a:gridCol>
                <a:gridCol w="493776">
                  <a:extLst>
                    <a:ext uri="{9D8B030D-6E8A-4147-A177-3AD203B41FA5}">
                      <a16:colId xmlns:a16="http://schemas.microsoft.com/office/drawing/2014/main" val="3056648390"/>
                    </a:ext>
                  </a:extLst>
                </a:gridCol>
                <a:gridCol w="493776">
                  <a:extLst>
                    <a:ext uri="{9D8B030D-6E8A-4147-A177-3AD203B41FA5}">
                      <a16:colId xmlns:a16="http://schemas.microsoft.com/office/drawing/2014/main" val="1120007534"/>
                    </a:ext>
                  </a:extLst>
                </a:gridCol>
                <a:gridCol w="493776">
                  <a:extLst>
                    <a:ext uri="{9D8B030D-6E8A-4147-A177-3AD203B41FA5}">
                      <a16:colId xmlns:a16="http://schemas.microsoft.com/office/drawing/2014/main" val="4249081506"/>
                    </a:ext>
                  </a:extLst>
                </a:gridCol>
                <a:gridCol w="493776">
                  <a:extLst>
                    <a:ext uri="{9D8B030D-6E8A-4147-A177-3AD203B41FA5}">
                      <a16:colId xmlns:a16="http://schemas.microsoft.com/office/drawing/2014/main" val="1899772486"/>
                    </a:ext>
                  </a:extLst>
                </a:gridCol>
                <a:gridCol w="493776">
                  <a:extLst>
                    <a:ext uri="{9D8B030D-6E8A-4147-A177-3AD203B41FA5}">
                      <a16:colId xmlns:a16="http://schemas.microsoft.com/office/drawing/2014/main" val="930135697"/>
                    </a:ext>
                  </a:extLst>
                </a:gridCol>
                <a:gridCol w="493776">
                  <a:extLst>
                    <a:ext uri="{9D8B030D-6E8A-4147-A177-3AD203B41FA5}">
                      <a16:colId xmlns:a16="http://schemas.microsoft.com/office/drawing/2014/main" val="382556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63980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- 2022-04-28 14:45:07</a:t>
                      </a:r>
                      <a:r>
                        <a:rPr kumimoji="0" lang="en-US" sz="1000" b="0" i="0" u="none" strike="noStrike" kern="1200" cap="none" spc="0" normalizeH="0" baseline="0" noProof="0">
                          <a:ln>
                            <a:noFill/>
                          </a:ln>
                          <a:solidFill>
                            <a:prstClr val="black"/>
                          </a:solidFill>
                          <a:effectLst/>
                          <a:uLnTx/>
                          <a:uFillTx/>
                          <a:latin typeface="+mn-lt"/>
                          <a:ea typeface="+mn-ea"/>
                          <a:cs typeface="+mn-cs"/>
                        </a:rPr>
                        <a:t>
 Eurosmart kitchen faucet from GROHE is a refreshed classic. The modern simplicity of the design now has extra spout and finish options, to make matching to your kitchen vision even easier. There’s also Energy Saving as standard, to cut down on water and energy use, as well as guaranteed pure water from source and a scratch-resistant coating to making cleaning simple. Consumers will thank you for bringing such a user-friendly product to them. Part of our GROHE Professional portfolio dedicated to supporting installers every day.  https://fcld.ly/x7y6vb4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3706169"/>
                  </a:ext>
                </a:extLst>
              </a:tr>
            </a:tbl>
          </a:graphicData>
        </a:graphic>
      </p:graphicFrame>
      <p:sp>
        <p:nvSpPr>
          <p:cNvPr id="4" name="Text Placeholder 3">
            <a:extLst>
              <a:ext uri="{FF2B5EF4-FFF2-40B4-BE49-F238E27FC236}">
                <a16:creationId xmlns:a16="http://schemas.microsoft.com/office/drawing/2014/main" id="{CF2D1D7B-2BA3-431B-9695-642BA982127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74442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D4C76-7CD1-48FA-8726-7865A8589E4B}"/>
              </a:ext>
            </a:extLst>
          </p:cNvPr>
          <p:cNvSpPr>
            <a:spLocks noGrp="1"/>
          </p:cNvSpPr>
          <p:nvPr>
            <p:ph type="title"/>
          </p:nvPr>
        </p:nvSpPr>
        <p:spPr/>
        <p:txBody>
          <a:bodyPr/>
          <a:lstStyle/>
          <a:p>
            <a:r>
              <a:rPr lang="en-US"/>
              <a:t>Facebook Own Posts Table | GROHE - 3 of 12</a:t>
            </a:r>
          </a:p>
        </p:txBody>
      </p:sp>
      <p:graphicFrame>
        <p:nvGraphicFramePr>
          <p:cNvPr id="5" name="Table Placeholder 4">
            <a:extLst>
              <a:ext uri="{FF2B5EF4-FFF2-40B4-BE49-F238E27FC236}">
                <a16:creationId xmlns:a16="http://schemas.microsoft.com/office/drawing/2014/main" id="{8B4BEDBC-D651-436A-904C-26501ADA55CD}"/>
              </a:ext>
            </a:extLst>
          </p:cNvPr>
          <p:cNvGraphicFramePr>
            <a:graphicFrameLocks noGrp="1"/>
          </p:cNvGraphicFramePr>
          <p:nvPr>
            <p:ph type="tbl" sz="quarter" idx="13"/>
            <p:extLst>
              <p:ext uri="{D42A27DB-BD31-4B8C-83A1-F6EECF244321}">
                <p14:modId xmlns:p14="http://schemas.microsoft.com/office/powerpoint/2010/main" val="6343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7545090"/>
                    </a:ext>
                  </a:extLst>
                </a:gridCol>
                <a:gridCol w="1481328">
                  <a:extLst>
                    <a:ext uri="{9D8B030D-6E8A-4147-A177-3AD203B41FA5}">
                      <a16:colId xmlns:a16="http://schemas.microsoft.com/office/drawing/2014/main" val="1940203740"/>
                    </a:ext>
                  </a:extLst>
                </a:gridCol>
                <a:gridCol w="493776">
                  <a:extLst>
                    <a:ext uri="{9D8B030D-6E8A-4147-A177-3AD203B41FA5}">
                      <a16:colId xmlns:a16="http://schemas.microsoft.com/office/drawing/2014/main" val="3099337446"/>
                    </a:ext>
                  </a:extLst>
                </a:gridCol>
                <a:gridCol w="493776">
                  <a:extLst>
                    <a:ext uri="{9D8B030D-6E8A-4147-A177-3AD203B41FA5}">
                      <a16:colId xmlns:a16="http://schemas.microsoft.com/office/drawing/2014/main" val="4147483676"/>
                    </a:ext>
                  </a:extLst>
                </a:gridCol>
                <a:gridCol w="493776">
                  <a:extLst>
                    <a:ext uri="{9D8B030D-6E8A-4147-A177-3AD203B41FA5}">
                      <a16:colId xmlns:a16="http://schemas.microsoft.com/office/drawing/2014/main" val="1810594702"/>
                    </a:ext>
                  </a:extLst>
                </a:gridCol>
                <a:gridCol w="493776">
                  <a:extLst>
                    <a:ext uri="{9D8B030D-6E8A-4147-A177-3AD203B41FA5}">
                      <a16:colId xmlns:a16="http://schemas.microsoft.com/office/drawing/2014/main" val="1357849122"/>
                    </a:ext>
                  </a:extLst>
                </a:gridCol>
                <a:gridCol w="493776">
                  <a:extLst>
                    <a:ext uri="{9D8B030D-6E8A-4147-A177-3AD203B41FA5}">
                      <a16:colId xmlns:a16="http://schemas.microsoft.com/office/drawing/2014/main" val="2555035374"/>
                    </a:ext>
                  </a:extLst>
                </a:gridCol>
                <a:gridCol w="493776">
                  <a:extLst>
                    <a:ext uri="{9D8B030D-6E8A-4147-A177-3AD203B41FA5}">
                      <a16:colId xmlns:a16="http://schemas.microsoft.com/office/drawing/2014/main" val="3521634645"/>
                    </a:ext>
                  </a:extLst>
                </a:gridCol>
                <a:gridCol w="493776">
                  <a:extLst>
                    <a:ext uri="{9D8B030D-6E8A-4147-A177-3AD203B41FA5}">
                      <a16:colId xmlns:a16="http://schemas.microsoft.com/office/drawing/2014/main" val="92238608"/>
                    </a:ext>
                  </a:extLst>
                </a:gridCol>
                <a:gridCol w="493776">
                  <a:extLst>
                    <a:ext uri="{9D8B030D-6E8A-4147-A177-3AD203B41FA5}">
                      <a16:colId xmlns:a16="http://schemas.microsoft.com/office/drawing/2014/main" val="682852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328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- 2022-04-27 14:55:03</a:t>
                      </a:r>
                      <a:r>
                        <a:rPr kumimoji="0" lang="en-US" sz="1000" b="0" i="0" u="none" strike="noStrike" kern="1200" cap="none" spc="0" normalizeH="0" baseline="0" noProof="0">
                          <a:ln>
                            <a:noFill/>
                          </a:ln>
                          <a:solidFill>
                            <a:prstClr val="black"/>
                          </a:solidFill>
                          <a:effectLst/>
                          <a:uLnTx/>
                          <a:uFillTx/>
                          <a:latin typeface="+mn-lt"/>
                          <a:ea typeface="+mn-ea"/>
                          <a:cs typeface="+mn-cs"/>
                        </a:rPr>
                        <a:t>
 Thank you "wonenmetkleur" for this post on Instagram. Flattering to see the GROHE Essence faucet in such a finely curated setting. Against the stones, chalks and matte blacks, its Brushed Warm Sunset finish looks almost regal, and among the lines and angles its organic quality stands out. 
We’d love to feature all your brilliant interior ideas, too – just tag grohe_global on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Essence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274956"/>
                  </a:ext>
                </a:extLst>
              </a:tr>
            </a:tbl>
          </a:graphicData>
        </a:graphic>
      </p:graphicFrame>
      <p:sp>
        <p:nvSpPr>
          <p:cNvPr id="4" name="Text Placeholder 3">
            <a:extLst>
              <a:ext uri="{FF2B5EF4-FFF2-40B4-BE49-F238E27FC236}">
                <a16:creationId xmlns:a16="http://schemas.microsoft.com/office/drawing/2014/main" id="{4F9D4656-2849-4AA3-B6A3-2C142522F98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70947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342D3-54CC-482F-BEF2-8C0BDF66A776}"/>
              </a:ext>
            </a:extLst>
          </p:cNvPr>
          <p:cNvSpPr>
            <a:spLocks noGrp="1"/>
          </p:cNvSpPr>
          <p:nvPr>
            <p:ph type="title"/>
          </p:nvPr>
        </p:nvSpPr>
        <p:spPr/>
        <p:txBody>
          <a:bodyPr/>
          <a:lstStyle/>
          <a:p>
            <a:r>
              <a:rPr lang="en-US"/>
              <a:t>Facebook Own Posts Table | GROHE - 4 of 12</a:t>
            </a:r>
          </a:p>
        </p:txBody>
      </p:sp>
      <p:graphicFrame>
        <p:nvGraphicFramePr>
          <p:cNvPr id="5" name="Table Placeholder 4">
            <a:extLst>
              <a:ext uri="{FF2B5EF4-FFF2-40B4-BE49-F238E27FC236}">
                <a16:creationId xmlns:a16="http://schemas.microsoft.com/office/drawing/2014/main" id="{5C62D165-2A2F-44A3-AF06-03218C398104}"/>
              </a:ext>
            </a:extLst>
          </p:cNvPr>
          <p:cNvGraphicFramePr>
            <a:graphicFrameLocks noGrp="1"/>
          </p:cNvGraphicFramePr>
          <p:nvPr>
            <p:ph type="tbl" sz="quarter" idx="13"/>
            <p:extLst>
              <p:ext uri="{D42A27DB-BD31-4B8C-83A1-F6EECF244321}">
                <p14:modId xmlns:p14="http://schemas.microsoft.com/office/powerpoint/2010/main" val="1945617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38899"/>
                    </a:ext>
                  </a:extLst>
                </a:gridCol>
                <a:gridCol w="1481328">
                  <a:extLst>
                    <a:ext uri="{9D8B030D-6E8A-4147-A177-3AD203B41FA5}">
                      <a16:colId xmlns:a16="http://schemas.microsoft.com/office/drawing/2014/main" val="3220208507"/>
                    </a:ext>
                  </a:extLst>
                </a:gridCol>
                <a:gridCol w="493776">
                  <a:extLst>
                    <a:ext uri="{9D8B030D-6E8A-4147-A177-3AD203B41FA5}">
                      <a16:colId xmlns:a16="http://schemas.microsoft.com/office/drawing/2014/main" val="2220981716"/>
                    </a:ext>
                  </a:extLst>
                </a:gridCol>
                <a:gridCol w="493776">
                  <a:extLst>
                    <a:ext uri="{9D8B030D-6E8A-4147-A177-3AD203B41FA5}">
                      <a16:colId xmlns:a16="http://schemas.microsoft.com/office/drawing/2014/main" val="2580872771"/>
                    </a:ext>
                  </a:extLst>
                </a:gridCol>
                <a:gridCol w="493776">
                  <a:extLst>
                    <a:ext uri="{9D8B030D-6E8A-4147-A177-3AD203B41FA5}">
                      <a16:colId xmlns:a16="http://schemas.microsoft.com/office/drawing/2014/main" val="3939121663"/>
                    </a:ext>
                  </a:extLst>
                </a:gridCol>
                <a:gridCol w="493776">
                  <a:extLst>
                    <a:ext uri="{9D8B030D-6E8A-4147-A177-3AD203B41FA5}">
                      <a16:colId xmlns:a16="http://schemas.microsoft.com/office/drawing/2014/main" val="1962277577"/>
                    </a:ext>
                  </a:extLst>
                </a:gridCol>
                <a:gridCol w="493776">
                  <a:extLst>
                    <a:ext uri="{9D8B030D-6E8A-4147-A177-3AD203B41FA5}">
                      <a16:colId xmlns:a16="http://schemas.microsoft.com/office/drawing/2014/main" val="686311983"/>
                    </a:ext>
                  </a:extLst>
                </a:gridCol>
                <a:gridCol w="493776">
                  <a:extLst>
                    <a:ext uri="{9D8B030D-6E8A-4147-A177-3AD203B41FA5}">
                      <a16:colId xmlns:a16="http://schemas.microsoft.com/office/drawing/2014/main" val="3238679333"/>
                    </a:ext>
                  </a:extLst>
                </a:gridCol>
                <a:gridCol w="493776">
                  <a:extLst>
                    <a:ext uri="{9D8B030D-6E8A-4147-A177-3AD203B41FA5}">
                      <a16:colId xmlns:a16="http://schemas.microsoft.com/office/drawing/2014/main" val="490438584"/>
                    </a:ext>
                  </a:extLst>
                </a:gridCol>
                <a:gridCol w="493776">
                  <a:extLst>
                    <a:ext uri="{9D8B030D-6E8A-4147-A177-3AD203B41FA5}">
                      <a16:colId xmlns:a16="http://schemas.microsoft.com/office/drawing/2014/main" val="1940526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481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- 2022-04-25 15:10:22</a:t>
                      </a:r>
                      <a:r>
                        <a:rPr kumimoji="0" lang="en-US" sz="1000" b="0" i="0" u="none" strike="noStrike" kern="1200" cap="none" spc="0" normalizeH="0" baseline="0" noProof="0">
                          <a:ln>
                            <a:noFill/>
                          </a:ln>
                          <a:solidFill>
                            <a:prstClr val="black"/>
                          </a:solidFill>
                          <a:effectLst/>
                          <a:uLnTx/>
                          <a:uFillTx/>
                          <a:latin typeface="+mn-lt"/>
                          <a:ea typeface="+mn-ea"/>
                          <a:cs typeface="+mn-cs"/>
                        </a:rPr>
                        <a:t>
 The Rapido SmartBox from GROHE Professional is an installer’s best friend. Because it gives you – and your customer – options. Can’t decide between a mixer and a thermostat? Fit the SmartBox concealed system now and upgrade or change your mind later. And this brilliant flexibility comes with the usual smooth fitting and super-reliable performance you’ve come to expect from GROHE products. Just one of the ways GROHE Professional is making life that little bit easier for our industry partners. https://fcld.ly/xh0ljt7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7435841"/>
                  </a:ext>
                </a:extLst>
              </a:tr>
            </a:tbl>
          </a:graphicData>
        </a:graphic>
      </p:graphicFrame>
      <p:sp>
        <p:nvSpPr>
          <p:cNvPr id="4" name="Text Placeholder 3">
            <a:extLst>
              <a:ext uri="{FF2B5EF4-FFF2-40B4-BE49-F238E27FC236}">
                <a16:creationId xmlns:a16="http://schemas.microsoft.com/office/drawing/2014/main" id="{3FD329F0-C7EF-40F5-84EE-1B3419904D6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72873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DCE54-0A75-4BB1-9367-399CE303869A}"/>
              </a:ext>
            </a:extLst>
          </p:cNvPr>
          <p:cNvSpPr>
            <a:spLocks noGrp="1"/>
          </p:cNvSpPr>
          <p:nvPr>
            <p:ph type="title"/>
          </p:nvPr>
        </p:nvSpPr>
        <p:spPr/>
        <p:txBody>
          <a:bodyPr/>
          <a:lstStyle/>
          <a:p>
            <a:r>
              <a:rPr lang="en-US"/>
              <a:t>Facebook Own Posts Table | GROHE - 5 of 12</a:t>
            </a:r>
          </a:p>
        </p:txBody>
      </p:sp>
      <p:graphicFrame>
        <p:nvGraphicFramePr>
          <p:cNvPr id="5" name="Table Placeholder 4">
            <a:extLst>
              <a:ext uri="{FF2B5EF4-FFF2-40B4-BE49-F238E27FC236}">
                <a16:creationId xmlns:a16="http://schemas.microsoft.com/office/drawing/2014/main" id="{61B7D0FA-856C-437E-AC66-BA617B7D70B0}"/>
              </a:ext>
            </a:extLst>
          </p:cNvPr>
          <p:cNvGraphicFramePr>
            <a:graphicFrameLocks noGrp="1"/>
          </p:cNvGraphicFramePr>
          <p:nvPr>
            <p:ph type="tbl" sz="quarter" idx="13"/>
            <p:extLst>
              <p:ext uri="{D42A27DB-BD31-4B8C-83A1-F6EECF244321}">
                <p14:modId xmlns:p14="http://schemas.microsoft.com/office/powerpoint/2010/main" val="244935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1366132"/>
                    </a:ext>
                  </a:extLst>
                </a:gridCol>
                <a:gridCol w="1481328">
                  <a:extLst>
                    <a:ext uri="{9D8B030D-6E8A-4147-A177-3AD203B41FA5}">
                      <a16:colId xmlns:a16="http://schemas.microsoft.com/office/drawing/2014/main" val="3472445133"/>
                    </a:ext>
                  </a:extLst>
                </a:gridCol>
                <a:gridCol w="493776">
                  <a:extLst>
                    <a:ext uri="{9D8B030D-6E8A-4147-A177-3AD203B41FA5}">
                      <a16:colId xmlns:a16="http://schemas.microsoft.com/office/drawing/2014/main" val="3641775555"/>
                    </a:ext>
                  </a:extLst>
                </a:gridCol>
                <a:gridCol w="493776">
                  <a:extLst>
                    <a:ext uri="{9D8B030D-6E8A-4147-A177-3AD203B41FA5}">
                      <a16:colId xmlns:a16="http://schemas.microsoft.com/office/drawing/2014/main" val="2879308749"/>
                    </a:ext>
                  </a:extLst>
                </a:gridCol>
                <a:gridCol w="493776">
                  <a:extLst>
                    <a:ext uri="{9D8B030D-6E8A-4147-A177-3AD203B41FA5}">
                      <a16:colId xmlns:a16="http://schemas.microsoft.com/office/drawing/2014/main" val="390182363"/>
                    </a:ext>
                  </a:extLst>
                </a:gridCol>
                <a:gridCol w="493776">
                  <a:extLst>
                    <a:ext uri="{9D8B030D-6E8A-4147-A177-3AD203B41FA5}">
                      <a16:colId xmlns:a16="http://schemas.microsoft.com/office/drawing/2014/main" val="2279294450"/>
                    </a:ext>
                  </a:extLst>
                </a:gridCol>
                <a:gridCol w="493776">
                  <a:extLst>
                    <a:ext uri="{9D8B030D-6E8A-4147-A177-3AD203B41FA5}">
                      <a16:colId xmlns:a16="http://schemas.microsoft.com/office/drawing/2014/main" val="1107853062"/>
                    </a:ext>
                  </a:extLst>
                </a:gridCol>
                <a:gridCol w="493776">
                  <a:extLst>
                    <a:ext uri="{9D8B030D-6E8A-4147-A177-3AD203B41FA5}">
                      <a16:colId xmlns:a16="http://schemas.microsoft.com/office/drawing/2014/main" val="1244326766"/>
                    </a:ext>
                  </a:extLst>
                </a:gridCol>
                <a:gridCol w="493776">
                  <a:extLst>
                    <a:ext uri="{9D8B030D-6E8A-4147-A177-3AD203B41FA5}">
                      <a16:colId xmlns:a16="http://schemas.microsoft.com/office/drawing/2014/main" val="4268930230"/>
                    </a:ext>
                  </a:extLst>
                </a:gridCol>
                <a:gridCol w="493776">
                  <a:extLst>
                    <a:ext uri="{9D8B030D-6E8A-4147-A177-3AD203B41FA5}">
                      <a16:colId xmlns:a16="http://schemas.microsoft.com/office/drawing/2014/main" val="866601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8721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- 2022-04-21 15:05:32</a:t>
                      </a:r>
                      <a:r>
                        <a:rPr kumimoji="0" lang="en-US" sz="1000" b="0" i="0" u="none" strike="noStrike" kern="1200" cap="none" spc="0" normalizeH="0" baseline="0" noProof="0">
                          <a:ln>
                            <a:noFill/>
                          </a:ln>
                          <a:solidFill>
                            <a:prstClr val="black"/>
                          </a:solidFill>
                          <a:effectLst/>
                          <a:uLnTx/>
                          <a:uFillTx/>
                          <a:latin typeface="+mn-lt"/>
                          <a:ea typeface="+mn-ea"/>
                          <a:cs typeface="+mn-cs"/>
                        </a:rPr>
                        <a:t>
 Want to know how to install a GROHE Tempesta Cosmopolitan 250 in five easy steps? GROHE Professional is here to help you do a great job every time! Our how-to videos are just part of our offering to make our industry partners’ lives a little bit easier – every day. Check out the video guide: https://fcld.ly/4nbvczu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Tempesta, 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1006373"/>
                  </a:ext>
                </a:extLst>
              </a:tr>
            </a:tbl>
          </a:graphicData>
        </a:graphic>
      </p:graphicFrame>
      <p:sp>
        <p:nvSpPr>
          <p:cNvPr id="4" name="Text Placeholder 3">
            <a:extLst>
              <a:ext uri="{FF2B5EF4-FFF2-40B4-BE49-F238E27FC236}">
                <a16:creationId xmlns:a16="http://schemas.microsoft.com/office/drawing/2014/main" id="{1B895D73-6159-4BD7-8206-BBF6F995E90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26429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F255A-1A1C-4C65-93AB-84142079B671}"/>
              </a:ext>
            </a:extLst>
          </p:cNvPr>
          <p:cNvSpPr>
            <a:spLocks noGrp="1"/>
          </p:cNvSpPr>
          <p:nvPr>
            <p:ph type="title"/>
          </p:nvPr>
        </p:nvSpPr>
        <p:spPr/>
        <p:txBody>
          <a:bodyPr/>
          <a:lstStyle/>
          <a:p>
            <a:r>
              <a:rPr lang="en-US"/>
              <a:t>Facebook Own Posts Table | GROHE - 6 of 12</a:t>
            </a:r>
          </a:p>
        </p:txBody>
      </p:sp>
      <p:graphicFrame>
        <p:nvGraphicFramePr>
          <p:cNvPr id="5" name="Table Placeholder 4">
            <a:extLst>
              <a:ext uri="{FF2B5EF4-FFF2-40B4-BE49-F238E27FC236}">
                <a16:creationId xmlns:a16="http://schemas.microsoft.com/office/drawing/2014/main" id="{8700B64B-FE75-40E0-A2E6-1C6DDE73FF1C}"/>
              </a:ext>
            </a:extLst>
          </p:cNvPr>
          <p:cNvGraphicFramePr>
            <a:graphicFrameLocks noGrp="1"/>
          </p:cNvGraphicFramePr>
          <p:nvPr>
            <p:ph type="tbl" sz="quarter" idx="13"/>
            <p:extLst>
              <p:ext uri="{D42A27DB-BD31-4B8C-83A1-F6EECF244321}">
                <p14:modId xmlns:p14="http://schemas.microsoft.com/office/powerpoint/2010/main" val="344257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2601969"/>
                    </a:ext>
                  </a:extLst>
                </a:gridCol>
                <a:gridCol w="1481328">
                  <a:extLst>
                    <a:ext uri="{9D8B030D-6E8A-4147-A177-3AD203B41FA5}">
                      <a16:colId xmlns:a16="http://schemas.microsoft.com/office/drawing/2014/main" val="832502302"/>
                    </a:ext>
                  </a:extLst>
                </a:gridCol>
                <a:gridCol w="493776">
                  <a:extLst>
                    <a:ext uri="{9D8B030D-6E8A-4147-A177-3AD203B41FA5}">
                      <a16:colId xmlns:a16="http://schemas.microsoft.com/office/drawing/2014/main" val="1884978955"/>
                    </a:ext>
                  </a:extLst>
                </a:gridCol>
                <a:gridCol w="493776">
                  <a:extLst>
                    <a:ext uri="{9D8B030D-6E8A-4147-A177-3AD203B41FA5}">
                      <a16:colId xmlns:a16="http://schemas.microsoft.com/office/drawing/2014/main" val="2572962281"/>
                    </a:ext>
                  </a:extLst>
                </a:gridCol>
                <a:gridCol w="493776">
                  <a:extLst>
                    <a:ext uri="{9D8B030D-6E8A-4147-A177-3AD203B41FA5}">
                      <a16:colId xmlns:a16="http://schemas.microsoft.com/office/drawing/2014/main" val="2866997907"/>
                    </a:ext>
                  </a:extLst>
                </a:gridCol>
                <a:gridCol w="493776">
                  <a:extLst>
                    <a:ext uri="{9D8B030D-6E8A-4147-A177-3AD203B41FA5}">
                      <a16:colId xmlns:a16="http://schemas.microsoft.com/office/drawing/2014/main" val="609926191"/>
                    </a:ext>
                  </a:extLst>
                </a:gridCol>
                <a:gridCol w="493776">
                  <a:extLst>
                    <a:ext uri="{9D8B030D-6E8A-4147-A177-3AD203B41FA5}">
                      <a16:colId xmlns:a16="http://schemas.microsoft.com/office/drawing/2014/main" val="87012027"/>
                    </a:ext>
                  </a:extLst>
                </a:gridCol>
                <a:gridCol w="493776">
                  <a:extLst>
                    <a:ext uri="{9D8B030D-6E8A-4147-A177-3AD203B41FA5}">
                      <a16:colId xmlns:a16="http://schemas.microsoft.com/office/drawing/2014/main" val="3139643901"/>
                    </a:ext>
                  </a:extLst>
                </a:gridCol>
                <a:gridCol w="493776">
                  <a:extLst>
                    <a:ext uri="{9D8B030D-6E8A-4147-A177-3AD203B41FA5}">
                      <a16:colId xmlns:a16="http://schemas.microsoft.com/office/drawing/2014/main" val="1757982739"/>
                    </a:ext>
                  </a:extLst>
                </a:gridCol>
                <a:gridCol w="493776">
                  <a:extLst>
                    <a:ext uri="{9D8B030D-6E8A-4147-A177-3AD203B41FA5}">
                      <a16:colId xmlns:a16="http://schemas.microsoft.com/office/drawing/2014/main" val="2941118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032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- 2022-04-20 15:25:02</a:t>
                      </a:r>
                      <a:r>
                        <a:rPr kumimoji="0" lang="en-US" sz="1000" b="0" i="0" u="none" strike="noStrike" kern="1200" cap="none" spc="0" normalizeH="0" baseline="0" noProof="0">
                          <a:ln>
                            <a:noFill/>
                          </a:ln>
                          <a:solidFill>
                            <a:prstClr val="black"/>
                          </a:solidFill>
                          <a:effectLst/>
                          <a:uLnTx/>
                          <a:uFillTx/>
                          <a:latin typeface="+mn-lt"/>
                          <a:ea typeface="+mn-ea"/>
                          <a:cs typeface="+mn-cs"/>
                        </a:rPr>
                        <a:t>
 The GROHE Zedra kitchen faucet is so distinctive you can design your kitchen around it! The fluted bluebell look is organic and modern at the same time, while the functions and features match the stunning exterior. There’s a choice of sprays for rinsing, power-cleaning and water-saving and pull-out capability with magnetic docking, so that your contemporary kitchen gains a a functional upgrade as well as an aesthetic boost. Already a legend, Zedra is the perfect kitchen fit! https://fcld.ly/40vsz75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08848250"/>
                  </a:ext>
                </a:extLst>
              </a:tr>
            </a:tbl>
          </a:graphicData>
        </a:graphic>
      </p:graphicFrame>
      <p:sp>
        <p:nvSpPr>
          <p:cNvPr id="4" name="Text Placeholder 3">
            <a:extLst>
              <a:ext uri="{FF2B5EF4-FFF2-40B4-BE49-F238E27FC236}">
                <a16:creationId xmlns:a16="http://schemas.microsoft.com/office/drawing/2014/main" id="{8E14FE51-AC28-4852-898E-A0CE13B4F6B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57833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ED2E8-25AA-44A2-B591-F4A6005CFB60}"/>
              </a:ext>
            </a:extLst>
          </p:cNvPr>
          <p:cNvSpPr>
            <a:spLocks noGrp="1"/>
          </p:cNvSpPr>
          <p:nvPr>
            <p:ph type="title"/>
          </p:nvPr>
        </p:nvSpPr>
        <p:spPr/>
        <p:txBody>
          <a:bodyPr/>
          <a:lstStyle/>
          <a:p>
            <a:r>
              <a:rPr lang="en-US"/>
              <a:t>Facebook Own Posts Table | GROHE - 7 of 12</a:t>
            </a:r>
          </a:p>
        </p:txBody>
      </p:sp>
      <p:graphicFrame>
        <p:nvGraphicFramePr>
          <p:cNvPr id="5" name="Table Placeholder 4">
            <a:extLst>
              <a:ext uri="{FF2B5EF4-FFF2-40B4-BE49-F238E27FC236}">
                <a16:creationId xmlns:a16="http://schemas.microsoft.com/office/drawing/2014/main" id="{DBD64D95-FDB5-45A1-B454-8A58608CB07F}"/>
              </a:ext>
            </a:extLst>
          </p:cNvPr>
          <p:cNvGraphicFramePr>
            <a:graphicFrameLocks noGrp="1"/>
          </p:cNvGraphicFramePr>
          <p:nvPr>
            <p:ph type="tbl" sz="quarter" idx="13"/>
            <p:extLst>
              <p:ext uri="{D42A27DB-BD31-4B8C-83A1-F6EECF244321}">
                <p14:modId xmlns:p14="http://schemas.microsoft.com/office/powerpoint/2010/main" val="2410965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40137738"/>
                    </a:ext>
                  </a:extLst>
                </a:gridCol>
                <a:gridCol w="1481328">
                  <a:extLst>
                    <a:ext uri="{9D8B030D-6E8A-4147-A177-3AD203B41FA5}">
                      <a16:colId xmlns:a16="http://schemas.microsoft.com/office/drawing/2014/main" val="2181856424"/>
                    </a:ext>
                  </a:extLst>
                </a:gridCol>
                <a:gridCol w="493776">
                  <a:extLst>
                    <a:ext uri="{9D8B030D-6E8A-4147-A177-3AD203B41FA5}">
                      <a16:colId xmlns:a16="http://schemas.microsoft.com/office/drawing/2014/main" val="2763843944"/>
                    </a:ext>
                  </a:extLst>
                </a:gridCol>
                <a:gridCol w="493776">
                  <a:extLst>
                    <a:ext uri="{9D8B030D-6E8A-4147-A177-3AD203B41FA5}">
                      <a16:colId xmlns:a16="http://schemas.microsoft.com/office/drawing/2014/main" val="4288043637"/>
                    </a:ext>
                  </a:extLst>
                </a:gridCol>
                <a:gridCol w="493776">
                  <a:extLst>
                    <a:ext uri="{9D8B030D-6E8A-4147-A177-3AD203B41FA5}">
                      <a16:colId xmlns:a16="http://schemas.microsoft.com/office/drawing/2014/main" val="1320990042"/>
                    </a:ext>
                  </a:extLst>
                </a:gridCol>
                <a:gridCol w="493776">
                  <a:extLst>
                    <a:ext uri="{9D8B030D-6E8A-4147-A177-3AD203B41FA5}">
                      <a16:colId xmlns:a16="http://schemas.microsoft.com/office/drawing/2014/main" val="153301139"/>
                    </a:ext>
                  </a:extLst>
                </a:gridCol>
                <a:gridCol w="493776">
                  <a:extLst>
                    <a:ext uri="{9D8B030D-6E8A-4147-A177-3AD203B41FA5}">
                      <a16:colId xmlns:a16="http://schemas.microsoft.com/office/drawing/2014/main" val="645321138"/>
                    </a:ext>
                  </a:extLst>
                </a:gridCol>
                <a:gridCol w="493776">
                  <a:extLst>
                    <a:ext uri="{9D8B030D-6E8A-4147-A177-3AD203B41FA5}">
                      <a16:colId xmlns:a16="http://schemas.microsoft.com/office/drawing/2014/main" val="3445084835"/>
                    </a:ext>
                  </a:extLst>
                </a:gridCol>
                <a:gridCol w="493776">
                  <a:extLst>
                    <a:ext uri="{9D8B030D-6E8A-4147-A177-3AD203B41FA5}">
                      <a16:colId xmlns:a16="http://schemas.microsoft.com/office/drawing/2014/main" val="1699929338"/>
                    </a:ext>
                  </a:extLst>
                </a:gridCol>
                <a:gridCol w="493776">
                  <a:extLst>
                    <a:ext uri="{9D8B030D-6E8A-4147-A177-3AD203B41FA5}">
                      <a16:colId xmlns:a16="http://schemas.microsoft.com/office/drawing/2014/main" val="409856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5349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- 2022-04-19 15:05:05</a:t>
                      </a:r>
                      <a:r>
                        <a:rPr kumimoji="0" lang="en-US" sz="1000" b="0" i="0" u="none" strike="noStrike" kern="1200" cap="none" spc="0" normalizeH="0" baseline="0" noProof="0">
                          <a:ln>
                            <a:noFill/>
                          </a:ln>
                          <a:solidFill>
                            <a:prstClr val="black"/>
                          </a:solidFill>
                          <a:effectLst/>
                          <a:uLnTx/>
                          <a:uFillTx/>
                          <a:latin typeface="+mn-lt"/>
                          <a:ea typeface="+mn-ea"/>
                          <a:cs typeface="+mn-cs"/>
                        </a:rPr>
                        <a:t>
 The Essence kitchen faucet with SmartControl is here to make life that little bit better! The hands-free stop-start operation will make you wonder how you got on without it. While adjusting flow and temperature with the button is natural and intuitive. GROHE Professional gets that the kitchen sink is more than just a workspace – it’s the focus of the room. So the Essence comes in a choice of finely curated colors and finishes to enhance its looks and complement our range of PVD-coated sinks. You now have the inspiration to customise a kitchen space that realises the most ambitious designs! https://fcld.ly/2h5fsa8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3479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- 2022-04-19 14:58:45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61681030"/>
                  </a:ext>
                </a:extLst>
              </a:tr>
            </a:tbl>
          </a:graphicData>
        </a:graphic>
      </p:graphicFrame>
      <p:sp>
        <p:nvSpPr>
          <p:cNvPr id="4" name="Text Placeholder 3">
            <a:extLst>
              <a:ext uri="{FF2B5EF4-FFF2-40B4-BE49-F238E27FC236}">
                <a16:creationId xmlns:a16="http://schemas.microsoft.com/office/drawing/2014/main" id="{9C529A69-C10F-43E6-82DB-E1A89EC9876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01649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0B3ED-6F98-4612-96F8-6044134EC9F3}"/>
              </a:ext>
            </a:extLst>
          </p:cNvPr>
          <p:cNvSpPr>
            <a:spLocks noGrp="1"/>
          </p:cNvSpPr>
          <p:nvPr>
            <p:ph type="title"/>
          </p:nvPr>
        </p:nvSpPr>
        <p:spPr/>
        <p:txBody>
          <a:bodyPr/>
          <a:lstStyle/>
          <a:p>
            <a:r>
              <a:rPr lang="en-US"/>
              <a:t>Facebook Own Posts Table | GROHE - 8 of 12</a:t>
            </a:r>
          </a:p>
        </p:txBody>
      </p:sp>
      <p:graphicFrame>
        <p:nvGraphicFramePr>
          <p:cNvPr id="5" name="Table Placeholder 4">
            <a:extLst>
              <a:ext uri="{FF2B5EF4-FFF2-40B4-BE49-F238E27FC236}">
                <a16:creationId xmlns:a16="http://schemas.microsoft.com/office/drawing/2014/main" id="{7CAC0E00-598A-483B-B19B-60148153E774}"/>
              </a:ext>
            </a:extLst>
          </p:cNvPr>
          <p:cNvGraphicFramePr>
            <a:graphicFrameLocks noGrp="1"/>
          </p:cNvGraphicFramePr>
          <p:nvPr>
            <p:ph type="tbl" sz="quarter" idx="13"/>
            <p:extLst>
              <p:ext uri="{D42A27DB-BD31-4B8C-83A1-F6EECF244321}">
                <p14:modId xmlns:p14="http://schemas.microsoft.com/office/powerpoint/2010/main" val="2869605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5799223"/>
                    </a:ext>
                  </a:extLst>
                </a:gridCol>
                <a:gridCol w="1481328">
                  <a:extLst>
                    <a:ext uri="{9D8B030D-6E8A-4147-A177-3AD203B41FA5}">
                      <a16:colId xmlns:a16="http://schemas.microsoft.com/office/drawing/2014/main" val="688418684"/>
                    </a:ext>
                  </a:extLst>
                </a:gridCol>
                <a:gridCol w="493776">
                  <a:extLst>
                    <a:ext uri="{9D8B030D-6E8A-4147-A177-3AD203B41FA5}">
                      <a16:colId xmlns:a16="http://schemas.microsoft.com/office/drawing/2014/main" val="1956014353"/>
                    </a:ext>
                  </a:extLst>
                </a:gridCol>
                <a:gridCol w="493776">
                  <a:extLst>
                    <a:ext uri="{9D8B030D-6E8A-4147-A177-3AD203B41FA5}">
                      <a16:colId xmlns:a16="http://schemas.microsoft.com/office/drawing/2014/main" val="1558453528"/>
                    </a:ext>
                  </a:extLst>
                </a:gridCol>
                <a:gridCol w="493776">
                  <a:extLst>
                    <a:ext uri="{9D8B030D-6E8A-4147-A177-3AD203B41FA5}">
                      <a16:colId xmlns:a16="http://schemas.microsoft.com/office/drawing/2014/main" val="2911514672"/>
                    </a:ext>
                  </a:extLst>
                </a:gridCol>
                <a:gridCol w="493776">
                  <a:extLst>
                    <a:ext uri="{9D8B030D-6E8A-4147-A177-3AD203B41FA5}">
                      <a16:colId xmlns:a16="http://schemas.microsoft.com/office/drawing/2014/main" val="1900528821"/>
                    </a:ext>
                  </a:extLst>
                </a:gridCol>
                <a:gridCol w="493776">
                  <a:extLst>
                    <a:ext uri="{9D8B030D-6E8A-4147-A177-3AD203B41FA5}">
                      <a16:colId xmlns:a16="http://schemas.microsoft.com/office/drawing/2014/main" val="1410847801"/>
                    </a:ext>
                  </a:extLst>
                </a:gridCol>
                <a:gridCol w="493776">
                  <a:extLst>
                    <a:ext uri="{9D8B030D-6E8A-4147-A177-3AD203B41FA5}">
                      <a16:colId xmlns:a16="http://schemas.microsoft.com/office/drawing/2014/main" val="3540293825"/>
                    </a:ext>
                  </a:extLst>
                </a:gridCol>
                <a:gridCol w="493776">
                  <a:extLst>
                    <a:ext uri="{9D8B030D-6E8A-4147-A177-3AD203B41FA5}">
                      <a16:colId xmlns:a16="http://schemas.microsoft.com/office/drawing/2014/main" val="98742653"/>
                    </a:ext>
                  </a:extLst>
                </a:gridCol>
                <a:gridCol w="493776">
                  <a:extLst>
                    <a:ext uri="{9D8B030D-6E8A-4147-A177-3AD203B41FA5}">
                      <a16:colId xmlns:a16="http://schemas.microsoft.com/office/drawing/2014/main" val="378441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5095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- 2022-04-14 15:05:05</a:t>
                      </a:r>
                      <a:r>
                        <a:rPr kumimoji="0" lang="en-US" sz="1000" b="0" i="0" u="none" strike="noStrike" kern="1200" cap="none" spc="0" normalizeH="0" baseline="0" noProof="0">
                          <a:ln>
                            <a:noFill/>
                          </a:ln>
                          <a:solidFill>
                            <a:prstClr val="black"/>
                          </a:solidFill>
                          <a:effectLst/>
                          <a:uLnTx/>
                          <a:uFillTx/>
                          <a:latin typeface="+mn-lt"/>
                          <a:ea typeface="+mn-ea"/>
                          <a:cs typeface="+mn-cs"/>
                        </a:rPr>
                        <a:t>
 What makes Eurosmart bathroom faucets an all-time favourite? It’s because the ever-dependable icon evolves with the times and adapts to users’ needs. For example, as we get older we appreciate a little support and assurance with everyday tasks. Eurosmart’s optional loop handles invite even the most unsure hands to interact – perfect for when all generations are under one roof. And features like touch-free operation and anti-scald technology allows users young and old range the independence they need. GROHE Professional’s hero is back better than ever!        https://fcld.ly/4wswssg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18995017"/>
                  </a:ext>
                </a:extLst>
              </a:tr>
            </a:tbl>
          </a:graphicData>
        </a:graphic>
      </p:graphicFrame>
      <p:sp>
        <p:nvSpPr>
          <p:cNvPr id="4" name="Text Placeholder 3">
            <a:extLst>
              <a:ext uri="{FF2B5EF4-FFF2-40B4-BE49-F238E27FC236}">
                <a16:creationId xmlns:a16="http://schemas.microsoft.com/office/drawing/2014/main" id="{0F3A2B48-3F31-45FF-A77D-FD0B5D8A195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2023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4371C-FA00-4AA6-9327-BD4D8A01E198}"/>
              </a:ext>
            </a:extLst>
          </p:cNvPr>
          <p:cNvSpPr>
            <a:spLocks noGrp="1"/>
          </p:cNvSpPr>
          <p:nvPr>
            <p:ph type="title"/>
          </p:nvPr>
        </p:nvSpPr>
        <p:spPr/>
        <p:txBody>
          <a:bodyPr/>
          <a:lstStyle/>
          <a:p>
            <a:r>
              <a:rPr lang="en-US"/>
              <a:t>Facebook Own Posts Table | GROHE - 9 of 12</a:t>
            </a:r>
          </a:p>
        </p:txBody>
      </p:sp>
      <p:graphicFrame>
        <p:nvGraphicFramePr>
          <p:cNvPr id="5" name="Table Placeholder 4">
            <a:extLst>
              <a:ext uri="{FF2B5EF4-FFF2-40B4-BE49-F238E27FC236}">
                <a16:creationId xmlns:a16="http://schemas.microsoft.com/office/drawing/2014/main" id="{3F93FA9F-3060-4E81-B751-70EFFED0F255}"/>
              </a:ext>
            </a:extLst>
          </p:cNvPr>
          <p:cNvGraphicFramePr>
            <a:graphicFrameLocks noGrp="1"/>
          </p:cNvGraphicFramePr>
          <p:nvPr>
            <p:ph type="tbl" sz="quarter" idx="13"/>
            <p:extLst>
              <p:ext uri="{D42A27DB-BD31-4B8C-83A1-F6EECF244321}">
                <p14:modId xmlns:p14="http://schemas.microsoft.com/office/powerpoint/2010/main" val="217076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5901788"/>
                    </a:ext>
                  </a:extLst>
                </a:gridCol>
                <a:gridCol w="1481328">
                  <a:extLst>
                    <a:ext uri="{9D8B030D-6E8A-4147-A177-3AD203B41FA5}">
                      <a16:colId xmlns:a16="http://schemas.microsoft.com/office/drawing/2014/main" val="3420735517"/>
                    </a:ext>
                  </a:extLst>
                </a:gridCol>
                <a:gridCol w="493776">
                  <a:extLst>
                    <a:ext uri="{9D8B030D-6E8A-4147-A177-3AD203B41FA5}">
                      <a16:colId xmlns:a16="http://schemas.microsoft.com/office/drawing/2014/main" val="353887462"/>
                    </a:ext>
                  </a:extLst>
                </a:gridCol>
                <a:gridCol w="493776">
                  <a:extLst>
                    <a:ext uri="{9D8B030D-6E8A-4147-A177-3AD203B41FA5}">
                      <a16:colId xmlns:a16="http://schemas.microsoft.com/office/drawing/2014/main" val="3558914794"/>
                    </a:ext>
                  </a:extLst>
                </a:gridCol>
                <a:gridCol w="493776">
                  <a:extLst>
                    <a:ext uri="{9D8B030D-6E8A-4147-A177-3AD203B41FA5}">
                      <a16:colId xmlns:a16="http://schemas.microsoft.com/office/drawing/2014/main" val="4252241962"/>
                    </a:ext>
                  </a:extLst>
                </a:gridCol>
                <a:gridCol w="493776">
                  <a:extLst>
                    <a:ext uri="{9D8B030D-6E8A-4147-A177-3AD203B41FA5}">
                      <a16:colId xmlns:a16="http://schemas.microsoft.com/office/drawing/2014/main" val="465382672"/>
                    </a:ext>
                  </a:extLst>
                </a:gridCol>
                <a:gridCol w="493776">
                  <a:extLst>
                    <a:ext uri="{9D8B030D-6E8A-4147-A177-3AD203B41FA5}">
                      <a16:colId xmlns:a16="http://schemas.microsoft.com/office/drawing/2014/main" val="2302188609"/>
                    </a:ext>
                  </a:extLst>
                </a:gridCol>
                <a:gridCol w="493776">
                  <a:extLst>
                    <a:ext uri="{9D8B030D-6E8A-4147-A177-3AD203B41FA5}">
                      <a16:colId xmlns:a16="http://schemas.microsoft.com/office/drawing/2014/main" val="2257418259"/>
                    </a:ext>
                  </a:extLst>
                </a:gridCol>
                <a:gridCol w="493776">
                  <a:extLst>
                    <a:ext uri="{9D8B030D-6E8A-4147-A177-3AD203B41FA5}">
                      <a16:colId xmlns:a16="http://schemas.microsoft.com/office/drawing/2014/main" val="820061608"/>
                    </a:ext>
                  </a:extLst>
                </a:gridCol>
                <a:gridCol w="493776">
                  <a:extLst>
                    <a:ext uri="{9D8B030D-6E8A-4147-A177-3AD203B41FA5}">
                      <a16:colId xmlns:a16="http://schemas.microsoft.com/office/drawing/2014/main" val="3238537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1459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- 2022-04-13 14:59:43</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spring kitchen set-up by mieszkanienaczwartym on Instagram! The beautiful GROHE faucet is classically simple and looks ageless among the soft, almost bucolic, details. The black finish provides just the right focus against the creams and earth tones. Beautiful!
We’d like to be in your posts so you can be in ours – so tag grohe_global on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5404367"/>
                  </a:ext>
                </a:extLst>
              </a:tr>
            </a:tbl>
          </a:graphicData>
        </a:graphic>
      </p:graphicFrame>
      <p:sp>
        <p:nvSpPr>
          <p:cNvPr id="4" name="Text Placeholder 3">
            <a:extLst>
              <a:ext uri="{FF2B5EF4-FFF2-40B4-BE49-F238E27FC236}">
                <a16:creationId xmlns:a16="http://schemas.microsoft.com/office/drawing/2014/main" id="{109F4F98-AF08-421A-8EBE-C716C928E13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32742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E9915-376B-43DD-9817-ABC065D78A5A}"/>
              </a:ext>
            </a:extLst>
          </p:cNvPr>
          <p:cNvSpPr>
            <a:spLocks noGrp="1"/>
          </p:cNvSpPr>
          <p:nvPr>
            <p:ph type="title"/>
          </p:nvPr>
        </p:nvSpPr>
        <p:spPr/>
        <p:txBody>
          <a:bodyPr/>
          <a:lstStyle/>
          <a:p>
            <a:r>
              <a:rPr lang="en-US"/>
              <a:t>Facebook Own Posts Table | GROHE - 10 of 12</a:t>
            </a:r>
          </a:p>
        </p:txBody>
      </p:sp>
      <p:graphicFrame>
        <p:nvGraphicFramePr>
          <p:cNvPr id="5" name="Table Placeholder 4">
            <a:extLst>
              <a:ext uri="{FF2B5EF4-FFF2-40B4-BE49-F238E27FC236}">
                <a16:creationId xmlns:a16="http://schemas.microsoft.com/office/drawing/2014/main" id="{679F4056-0B88-4C3D-8BED-9376EC9B413F}"/>
              </a:ext>
            </a:extLst>
          </p:cNvPr>
          <p:cNvGraphicFramePr>
            <a:graphicFrameLocks noGrp="1"/>
          </p:cNvGraphicFramePr>
          <p:nvPr>
            <p:ph type="tbl" sz="quarter" idx="13"/>
            <p:extLst>
              <p:ext uri="{D42A27DB-BD31-4B8C-83A1-F6EECF244321}">
                <p14:modId xmlns:p14="http://schemas.microsoft.com/office/powerpoint/2010/main" val="4119780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1302290"/>
                    </a:ext>
                  </a:extLst>
                </a:gridCol>
                <a:gridCol w="1481328">
                  <a:extLst>
                    <a:ext uri="{9D8B030D-6E8A-4147-A177-3AD203B41FA5}">
                      <a16:colId xmlns:a16="http://schemas.microsoft.com/office/drawing/2014/main" val="443831169"/>
                    </a:ext>
                  </a:extLst>
                </a:gridCol>
                <a:gridCol w="493776">
                  <a:extLst>
                    <a:ext uri="{9D8B030D-6E8A-4147-A177-3AD203B41FA5}">
                      <a16:colId xmlns:a16="http://schemas.microsoft.com/office/drawing/2014/main" val="2172839078"/>
                    </a:ext>
                  </a:extLst>
                </a:gridCol>
                <a:gridCol w="493776">
                  <a:extLst>
                    <a:ext uri="{9D8B030D-6E8A-4147-A177-3AD203B41FA5}">
                      <a16:colId xmlns:a16="http://schemas.microsoft.com/office/drawing/2014/main" val="1536047551"/>
                    </a:ext>
                  </a:extLst>
                </a:gridCol>
                <a:gridCol w="493776">
                  <a:extLst>
                    <a:ext uri="{9D8B030D-6E8A-4147-A177-3AD203B41FA5}">
                      <a16:colId xmlns:a16="http://schemas.microsoft.com/office/drawing/2014/main" val="1678986151"/>
                    </a:ext>
                  </a:extLst>
                </a:gridCol>
                <a:gridCol w="493776">
                  <a:extLst>
                    <a:ext uri="{9D8B030D-6E8A-4147-A177-3AD203B41FA5}">
                      <a16:colId xmlns:a16="http://schemas.microsoft.com/office/drawing/2014/main" val="4216236668"/>
                    </a:ext>
                  </a:extLst>
                </a:gridCol>
                <a:gridCol w="493776">
                  <a:extLst>
                    <a:ext uri="{9D8B030D-6E8A-4147-A177-3AD203B41FA5}">
                      <a16:colId xmlns:a16="http://schemas.microsoft.com/office/drawing/2014/main" val="3758176112"/>
                    </a:ext>
                  </a:extLst>
                </a:gridCol>
                <a:gridCol w="493776">
                  <a:extLst>
                    <a:ext uri="{9D8B030D-6E8A-4147-A177-3AD203B41FA5}">
                      <a16:colId xmlns:a16="http://schemas.microsoft.com/office/drawing/2014/main" val="3215836852"/>
                    </a:ext>
                  </a:extLst>
                </a:gridCol>
                <a:gridCol w="493776">
                  <a:extLst>
                    <a:ext uri="{9D8B030D-6E8A-4147-A177-3AD203B41FA5}">
                      <a16:colId xmlns:a16="http://schemas.microsoft.com/office/drawing/2014/main" val="1797332524"/>
                    </a:ext>
                  </a:extLst>
                </a:gridCol>
                <a:gridCol w="493776">
                  <a:extLst>
                    <a:ext uri="{9D8B030D-6E8A-4147-A177-3AD203B41FA5}">
                      <a16:colId xmlns:a16="http://schemas.microsoft.com/office/drawing/2014/main" val="230491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3677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- 2022-04-11 15:10:45</a:t>
                      </a:r>
                      <a:r>
                        <a:rPr kumimoji="0" lang="en-US" sz="1000" b="0" i="0" u="none" strike="noStrike" kern="1200" cap="none" spc="0" normalizeH="0" baseline="0" noProof="0">
                          <a:ln>
                            <a:noFill/>
                          </a:ln>
                          <a:solidFill>
                            <a:prstClr val="black"/>
                          </a:solidFill>
                          <a:effectLst/>
                          <a:uLnTx/>
                          <a:uFillTx/>
                          <a:latin typeface="+mn-lt"/>
                          <a:ea typeface="+mn-ea"/>
                          <a:cs typeface="+mn-cs"/>
                        </a:rPr>
                        <a:t>
 Since its launch in 1999 GROHE Eurosmart has become iconic. The tactile design, great functionality and amazing adaptability make it too useful to ignore. Now with more size and style options, and better accessibility and usability, the reinvented version is better than ever. The same tactile response is there, but now with improved energy saving technology and updated styling. https://fcld.ly/xqn91zy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Eurosmart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13927125"/>
                  </a:ext>
                </a:extLst>
              </a:tr>
            </a:tbl>
          </a:graphicData>
        </a:graphic>
      </p:graphicFrame>
      <p:sp>
        <p:nvSpPr>
          <p:cNvPr id="4" name="Text Placeholder 3">
            <a:extLst>
              <a:ext uri="{FF2B5EF4-FFF2-40B4-BE49-F238E27FC236}">
                <a16:creationId xmlns:a16="http://schemas.microsoft.com/office/drawing/2014/main" id="{7129DB90-B279-4AB6-AA66-4D4AF845BF3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599530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87C6-F010-4DCD-B920-5532EB484ACE}"/>
              </a:ext>
            </a:extLst>
          </p:cNvPr>
          <p:cNvSpPr>
            <a:spLocks noGrp="1"/>
          </p:cNvSpPr>
          <p:nvPr>
            <p:ph type="title"/>
          </p:nvPr>
        </p:nvSpPr>
        <p:spPr/>
        <p:txBody>
          <a:bodyPr/>
          <a:lstStyle/>
          <a:p>
            <a:r>
              <a:rPr lang="en-US"/>
              <a:t>Facebook Own Posts Table | GROHE - 11 of 12</a:t>
            </a:r>
          </a:p>
        </p:txBody>
      </p:sp>
      <p:graphicFrame>
        <p:nvGraphicFramePr>
          <p:cNvPr id="5" name="Table Placeholder 4">
            <a:extLst>
              <a:ext uri="{FF2B5EF4-FFF2-40B4-BE49-F238E27FC236}">
                <a16:creationId xmlns:a16="http://schemas.microsoft.com/office/drawing/2014/main" id="{75331D5C-A277-49AC-8975-4DB359EFB9FB}"/>
              </a:ext>
            </a:extLst>
          </p:cNvPr>
          <p:cNvGraphicFramePr>
            <a:graphicFrameLocks noGrp="1"/>
          </p:cNvGraphicFramePr>
          <p:nvPr>
            <p:ph type="tbl" sz="quarter" idx="13"/>
            <p:extLst>
              <p:ext uri="{D42A27DB-BD31-4B8C-83A1-F6EECF244321}">
                <p14:modId xmlns:p14="http://schemas.microsoft.com/office/powerpoint/2010/main" val="404045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44800436"/>
                    </a:ext>
                  </a:extLst>
                </a:gridCol>
                <a:gridCol w="1481328">
                  <a:extLst>
                    <a:ext uri="{9D8B030D-6E8A-4147-A177-3AD203B41FA5}">
                      <a16:colId xmlns:a16="http://schemas.microsoft.com/office/drawing/2014/main" val="2508954522"/>
                    </a:ext>
                  </a:extLst>
                </a:gridCol>
                <a:gridCol w="493776">
                  <a:extLst>
                    <a:ext uri="{9D8B030D-6E8A-4147-A177-3AD203B41FA5}">
                      <a16:colId xmlns:a16="http://schemas.microsoft.com/office/drawing/2014/main" val="562413142"/>
                    </a:ext>
                  </a:extLst>
                </a:gridCol>
                <a:gridCol w="493776">
                  <a:extLst>
                    <a:ext uri="{9D8B030D-6E8A-4147-A177-3AD203B41FA5}">
                      <a16:colId xmlns:a16="http://schemas.microsoft.com/office/drawing/2014/main" val="256269526"/>
                    </a:ext>
                  </a:extLst>
                </a:gridCol>
                <a:gridCol w="493776">
                  <a:extLst>
                    <a:ext uri="{9D8B030D-6E8A-4147-A177-3AD203B41FA5}">
                      <a16:colId xmlns:a16="http://schemas.microsoft.com/office/drawing/2014/main" val="2096254860"/>
                    </a:ext>
                  </a:extLst>
                </a:gridCol>
                <a:gridCol w="493776">
                  <a:extLst>
                    <a:ext uri="{9D8B030D-6E8A-4147-A177-3AD203B41FA5}">
                      <a16:colId xmlns:a16="http://schemas.microsoft.com/office/drawing/2014/main" val="3212619817"/>
                    </a:ext>
                  </a:extLst>
                </a:gridCol>
                <a:gridCol w="493776">
                  <a:extLst>
                    <a:ext uri="{9D8B030D-6E8A-4147-A177-3AD203B41FA5}">
                      <a16:colId xmlns:a16="http://schemas.microsoft.com/office/drawing/2014/main" val="957344866"/>
                    </a:ext>
                  </a:extLst>
                </a:gridCol>
                <a:gridCol w="493776">
                  <a:extLst>
                    <a:ext uri="{9D8B030D-6E8A-4147-A177-3AD203B41FA5}">
                      <a16:colId xmlns:a16="http://schemas.microsoft.com/office/drawing/2014/main" val="1323509968"/>
                    </a:ext>
                  </a:extLst>
                </a:gridCol>
                <a:gridCol w="493776">
                  <a:extLst>
                    <a:ext uri="{9D8B030D-6E8A-4147-A177-3AD203B41FA5}">
                      <a16:colId xmlns:a16="http://schemas.microsoft.com/office/drawing/2014/main" val="3953246445"/>
                    </a:ext>
                  </a:extLst>
                </a:gridCol>
                <a:gridCol w="493776">
                  <a:extLst>
                    <a:ext uri="{9D8B030D-6E8A-4147-A177-3AD203B41FA5}">
                      <a16:colId xmlns:a16="http://schemas.microsoft.com/office/drawing/2014/main" val="130904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8230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- 2022-04-06 14:55:27</a:t>
                      </a:r>
                      <a:r>
                        <a:rPr kumimoji="0" lang="en-US" sz="1000" b="0" i="0" u="none" strike="noStrike" kern="1200" cap="none" spc="0" normalizeH="0" baseline="0" noProof="0">
                          <a:ln>
                            <a:noFill/>
                          </a:ln>
                          <a:solidFill>
                            <a:prstClr val="black"/>
                          </a:solidFill>
                          <a:effectLst/>
                          <a:uLnTx/>
                          <a:uFillTx/>
                          <a:latin typeface="+mn-lt"/>
                          <a:ea typeface="+mn-ea"/>
                          <a:cs typeface="+mn-cs"/>
                        </a:rPr>
                        <a:t>
 The GROHE Rainshower SmartActive hand shower family is made to spread happiness. With a choice of spray patterns from refreshing Rain to stress-busting ActiveMassage, controlled by the SmartTip switch on the back of the head, your shower can be tailored to your mood. The brilliant finish combinations and cool, tactile styling will make any shower space sing and add to the sense of personal indulgence. https://fcld.ly/wqlcgtz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7475505"/>
                  </a:ext>
                </a:extLst>
              </a:tr>
            </a:tbl>
          </a:graphicData>
        </a:graphic>
      </p:graphicFrame>
      <p:sp>
        <p:nvSpPr>
          <p:cNvPr id="4" name="Text Placeholder 3">
            <a:extLst>
              <a:ext uri="{FF2B5EF4-FFF2-40B4-BE49-F238E27FC236}">
                <a16:creationId xmlns:a16="http://schemas.microsoft.com/office/drawing/2014/main" id="{8709AD80-5EB8-49F3-AE75-182FCF12EA1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57898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4B90C-C8C4-49FD-A845-DCC6DB2E4A6E}"/>
              </a:ext>
            </a:extLst>
          </p:cNvPr>
          <p:cNvSpPr>
            <a:spLocks noGrp="1"/>
          </p:cNvSpPr>
          <p:nvPr>
            <p:ph type="title"/>
          </p:nvPr>
        </p:nvSpPr>
        <p:spPr/>
        <p:txBody>
          <a:bodyPr/>
          <a:lstStyle/>
          <a:p>
            <a:r>
              <a:rPr lang="en-US"/>
              <a:t>Facebook Own Posts Table | GROHE - 12 of 12</a:t>
            </a:r>
          </a:p>
        </p:txBody>
      </p:sp>
      <p:graphicFrame>
        <p:nvGraphicFramePr>
          <p:cNvPr id="5" name="Table Placeholder 4">
            <a:extLst>
              <a:ext uri="{FF2B5EF4-FFF2-40B4-BE49-F238E27FC236}">
                <a16:creationId xmlns:a16="http://schemas.microsoft.com/office/drawing/2014/main" id="{3D7CCD70-B423-4EA1-BAA7-EEC82ECBF1B3}"/>
              </a:ext>
            </a:extLst>
          </p:cNvPr>
          <p:cNvGraphicFramePr>
            <a:graphicFrameLocks noGrp="1"/>
          </p:cNvGraphicFramePr>
          <p:nvPr>
            <p:ph type="tbl" sz="quarter" idx="13"/>
            <p:extLst>
              <p:ext uri="{D42A27DB-BD31-4B8C-83A1-F6EECF244321}">
                <p14:modId xmlns:p14="http://schemas.microsoft.com/office/powerpoint/2010/main" val="3004900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3317306"/>
                    </a:ext>
                  </a:extLst>
                </a:gridCol>
                <a:gridCol w="1481328">
                  <a:extLst>
                    <a:ext uri="{9D8B030D-6E8A-4147-A177-3AD203B41FA5}">
                      <a16:colId xmlns:a16="http://schemas.microsoft.com/office/drawing/2014/main" val="211514522"/>
                    </a:ext>
                  </a:extLst>
                </a:gridCol>
                <a:gridCol w="493776">
                  <a:extLst>
                    <a:ext uri="{9D8B030D-6E8A-4147-A177-3AD203B41FA5}">
                      <a16:colId xmlns:a16="http://schemas.microsoft.com/office/drawing/2014/main" val="394401525"/>
                    </a:ext>
                  </a:extLst>
                </a:gridCol>
                <a:gridCol w="493776">
                  <a:extLst>
                    <a:ext uri="{9D8B030D-6E8A-4147-A177-3AD203B41FA5}">
                      <a16:colId xmlns:a16="http://schemas.microsoft.com/office/drawing/2014/main" val="2013685606"/>
                    </a:ext>
                  </a:extLst>
                </a:gridCol>
                <a:gridCol w="493776">
                  <a:extLst>
                    <a:ext uri="{9D8B030D-6E8A-4147-A177-3AD203B41FA5}">
                      <a16:colId xmlns:a16="http://schemas.microsoft.com/office/drawing/2014/main" val="2631975610"/>
                    </a:ext>
                  </a:extLst>
                </a:gridCol>
                <a:gridCol w="493776">
                  <a:extLst>
                    <a:ext uri="{9D8B030D-6E8A-4147-A177-3AD203B41FA5}">
                      <a16:colId xmlns:a16="http://schemas.microsoft.com/office/drawing/2014/main" val="230332217"/>
                    </a:ext>
                  </a:extLst>
                </a:gridCol>
                <a:gridCol w="493776">
                  <a:extLst>
                    <a:ext uri="{9D8B030D-6E8A-4147-A177-3AD203B41FA5}">
                      <a16:colId xmlns:a16="http://schemas.microsoft.com/office/drawing/2014/main" val="1876853152"/>
                    </a:ext>
                  </a:extLst>
                </a:gridCol>
                <a:gridCol w="493776">
                  <a:extLst>
                    <a:ext uri="{9D8B030D-6E8A-4147-A177-3AD203B41FA5}">
                      <a16:colId xmlns:a16="http://schemas.microsoft.com/office/drawing/2014/main" val="326773917"/>
                    </a:ext>
                  </a:extLst>
                </a:gridCol>
                <a:gridCol w="493776">
                  <a:extLst>
                    <a:ext uri="{9D8B030D-6E8A-4147-A177-3AD203B41FA5}">
                      <a16:colId xmlns:a16="http://schemas.microsoft.com/office/drawing/2014/main" val="2195823633"/>
                    </a:ext>
                  </a:extLst>
                </a:gridCol>
                <a:gridCol w="493776">
                  <a:extLst>
                    <a:ext uri="{9D8B030D-6E8A-4147-A177-3AD203B41FA5}">
                      <a16:colId xmlns:a16="http://schemas.microsoft.com/office/drawing/2014/main" val="2241461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8485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- 2022-04-01 15:00:02</a:t>
                      </a:r>
                      <a:r>
                        <a:rPr kumimoji="0" lang="en-US" sz="1000" b="0" i="0" u="none" strike="noStrike" kern="1200" cap="none" spc="0" normalizeH="0" baseline="0" noProof="0">
                          <a:ln>
                            <a:noFill/>
                          </a:ln>
                          <a:solidFill>
                            <a:prstClr val="black"/>
                          </a:solidFill>
                          <a:effectLst/>
                          <a:uLnTx/>
                          <a:uFillTx/>
                          <a:latin typeface="+mn-lt"/>
                          <a:ea typeface="+mn-ea"/>
                          <a:cs typeface="+mn-cs"/>
                        </a:rPr>
                        <a:t>
 The QuickFix box is full of good things. You get your shiny new GROHE Start bathroom faucet – and all you need to fit it. Easy-to-follow instructions, access to how-to QuickVideos and the handy QuickTool are part of the GROHE QuickFix promise. Are you usually put off by tricky jobs like these? Don’t be – QuickFix makes it surprisingly easy! 
Make a start at https://fcld.ly/figuu52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QuickFix, SC QF Post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28666406"/>
                  </a:ext>
                </a:extLst>
              </a:tr>
            </a:tbl>
          </a:graphicData>
        </a:graphic>
      </p:graphicFrame>
      <p:sp>
        <p:nvSpPr>
          <p:cNvPr id="4" name="Text Placeholder 3">
            <a:extLst>
              <a:ext uri="{FF2B5EF4-FFF2-40B4-BE49-F238E27FC236}">
                <a16:creationId xmlns:a16="http://schemas.microsoft.com/office/drawing/2014/main" id="{1FD24097-8A38-40E1-A89D-9CB0412CA69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60138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745</Words>
  <Application>Microsoft Office PowerPoint</Application>
  <PresentationFormat>On-screen Show (4:3)</PresentationFormat>
  <Paragraphs>398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Facebook Insights</vt:lpstr>
      <vt:lpstr>Facebook Fans By Age and Gender | GROHE - 1 of 3</vt:lpstr>
      <vt:lpstr>Facebook Fans By Age and Gender | GROHE - 2 of 3</vt:lpstr>
      <vt:lpstr>Facebook Fans By Age and Gender | GROHE - 3 of 3</vt:lpstr>
      <vt:lpstr>Facebook Organic Reach over Time | GROHE</vt:lpstr>
      <vt:lpstr>Facebook Conversations Key Metrics Table | GROHE</vt:lpstr>
      <vt:lpstr>Facebook Own Posts Table | GROHE - 1 of 12</vt:lpstr>
      <vt:lpstr>Facebook Own Posts Table | GROHE - 2 of 12</vt:lpstr>
      <vt:lpstr>Facebook Own Posts Table | GROHE - 3 of 12</vt:lpstr>
      <vt:lpstr>Facebook Own Posts Table | GROHE - 4 of 12</vt:lpstr>
      <vt:lpstr>Facebook Own Posts Table | GROHE - 5 of 12</vt:lpstr>
      <vt:lpstr>Facebook Own Posts Table | GROHE - 6 of 12</vt:lpstr>
      <vt:lpstr>Facebook Own Posts Table | GROHE - 7 of 12</vt:lpstr>
      <vt:lpstr>Facebook Own Posts Table | GROHE - 8 of 12</vt:lpstr>
      <vt:lpstr>Facebook Own Posts Table | GROHE - 9 of 12</vt:lpstr>
      <vt:lpstr>Facebook Own Posts Table | GROHE - 10 of 12</vt:lpstr>
      <vt:lpstr>Facebook Own Posts Table | GROHE - 11 of 12</vt:lpstr>
      <vt:lpstr>Facebook Own Posts Table | GROHE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Insights</dc:title>
  <dc:creator>Administrator</dc:creator>
  <cp:lastModifiedBy>Administrator</cp:lastModifiedBy>
  <cp:revision>1</cp:revision>
  <dcterms:created xsi:type="dcterms:W3CDTF">2022-05-19T16:07:29Z</dcterms:created>
  <dcterms:modified xsi:type="dcterms:W3CDTF">2022-05-19T16:07:50Z</dcterms:modified>
</cp:coreProperties>
</file>