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grohe_de Grohe_de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1851.5</c:v>
                </c:pt>
                <c:pt idx="1">
                  <c:v>2665.5</c:v>
                </c:pt>
                <c:pt idx="2">
                  <c:v>2196.6666666666702</c:v>
                </c:pt>
                <c:pt idx="3">
                  <c:v>2883.3333333333298</c:v>
                </c:pt>
                <c:pt idx="4">
                  <c:v>2219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5-4D8D-807D-C8B9E7A72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330344"/>
        <c:axId val="72327064"/>
      </c:barChart>
      <c:catAx>
        <c:axId val="7233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27064"/>
        <c:crosses val="autoZero"/>
        <c:auto val="1"/>
        <c:lblAlgn val="ctr"/>
        <c:lblOffset val="100"/>
        <c:noMultiLvlLbl val="0"/>
      </c:catAx>
      <c:valAx>
        <c:axId val="7232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3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112.833333333333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BE-4FA0-82EC-0E3424D063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BE-4FA0-82EC-0E3424D063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BE-4FA0-82EC-0E3424D06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329360"/>
        <c:axId val="72331328"/>
      </c:barChart>
      <c:catAx>
        <c:axId val="7232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31328"/>
        <c:crosses val="autoZero"/>
        <c:auto val="1"/>
        <c:lblAlgn val="ctr"/>
        <c:lblOffset val="100"/>
        <c:noMultiLvlLbl val="0"/>
      </c:catAx>
      <c:valAx>
        <c:axId val="723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2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grohe_de Grohe_de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90.5</c:v>
                </c:pt>
                <c:pt idx="1">
                  <c:v>111</c:v>
                </c:pt>
                <c:pt idx="2">
                  <c:v>80.3333333333333</c:v>
                </c:pt>
                <c:pt idx="3">
                  <c:v>115.666666666667</c:v>
                </c:pt>
                <c:pt idx="4">
                  <c:v>82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C-43B0-9009-17845F4F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485120"/>
        <c:axId val="69953432"/>
      </c:barChart>
      <c:catAx>
        <c:axId val="684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3432"/>
        <c:crosses val="autoZero"/>
        <c:auto val="1"/>
        <c:lblAlgn val="ctr"/>
        <c:lblOffset val="100"/>
        <c:noMultiLvlLbl val="0"/>
      </c:catAx>
      <c:valAx>
        <c:axId val="6995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3-464B-83E4-7EF95CC5D7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D3-464B-83E4-7EF95CC5D7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D3-464B-83E4-7EF95CC5D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501968"/>
        <c:axId val="401502296"/>
      </c:barChart>
      <c:catAx>
        <c:axId val="40150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02296"/>
        <c:crosses val="autoZero"/>
        <c:auto val="1"/>
        <c:lblAlgn val="ctr"/>
        <c:lblOffset val="100"/>
        <c:noMultiLvlLbl val="0"/>
      </c:catAx>
      <c:valAx>
        <c:axId val="40150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0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grohe_de Grohe_de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2.36703875619013</c:v>
                </c:pt>
                <c:pt idx="1">
                  <c:v>1.8383815333887701</c:v>
                </c:pt>
                <c:pt idx="2">
                  <c:v>1.5095279555825001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9-4FB6-8A8A-97968103F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504920"/>
        <c:axId val="401505904"/>
      </c:barChart>
      <c:catAx>
        <c:axId val="40150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05904"/>
        <c:crosses val="autoZero"/>
        <c:auto val="1"/>
        <c:lblAlgn val="ctr"/>
        <c:lblOffset val="100"/>
        <c:noMultiLvlLbl val="0"/>
      </c:catAx>
      <c:valAx>
        <c:axId val="40150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0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grohe_de Grohe_de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4397</c:v>
                </c:pt>
                <c:pt idx="1">
                  <c:v>4408</c:v>
                </c:pt>
                <c:pt idx="2">
                  <c:v>4419</c:v>
                </c:pt>
                <c:pt idx="3">
                  <c:v>4435</c:v>
                </c:pt>
                <c:pt idx="4">
                  <c:v>4449</c:v>
                </c:pt>
                <c:pt idx="5">
                  <c:v>4463</c:v>
                </c:pt>
                <c:pt idx="6">
                  <c:v>4472</c:v>
                </c:pt>
                <c:pt idx="7">
                  <c:v>4478</c:v>
                </c:pt>
                <c:pt idx="8">
                  <c:v>4490</c:v>
                </c:pt>
                <c:pt idx="9">
                  <c:v>4503</c:v>
                </c:pt>
                <c:pt idx="10">
                  <c:v>4520</c:v>
                </c:pt>
                <c:pt idx="11">
                  <c:v>4531</c:v>
                </c:pt>
                <c:pt idx="12">
                  <c:v>4542</c:v>
                </c:pt>
                <c:pt idx="13">
                  <c:v>4553</c:v>
                </c:pt>
                <c:pt idx="14">
                  <c:v>4556</c:v>
                </c:pt>
                <c:pt idx="15">
                  <c:v>4573</c:v>
                </c:pt>
                <c:pt idx="16">
                  <c:v>4584</c:v>
                </c:pt>
                <c:pt idx="17">
                  <c:v>4596</c:v>
                </c:pt>
                <c:pt idx="18">
                  <c:v>4606</c:v>
                </c:pt>
                <c:pt idx="19">
                  <c:v>4614</c:v>
                </c:pt>
                <c:pt idx="20">
                  <c:v>4629</c:v>
                </c:pt>
                <c:pt idx="21">
                  <c:v>4636</c:v>
                </c:pt>
                <c:pt idx="22">
                  <c:v>4647</c:v>
                </c:pt>
                <c:pt idx="23">
                  <c:v>4659</c:v>
                </c:pt>
                <c:pt idx="24">
                  <c:v>4663</c:v>
                </c:pt>
                <c:pt idx="25">
                  <c:v>4675</c:v>
                </c:pt>
                <c:pt idx="26">
                  <c:v>4682</c:v>
                </c:pt>
                <c:pt idx="27">
                  <c:v>4690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B5-4047-A7F3-30CE53924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104656"/>
        <c:axId val="459109904"/>
      </c:lineChart>
      <c:dateAx>
        <c:axId val="45910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09904"/>
        <c:crosses val="autoZero"/>
        <c:auto val="1"/>
        <c:lblOffset val="100"/>
        <c:baseTimeUnit val="days"/>
      </c:dateAx>
      <c:valAx>
        <c:axId val="45910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0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grohe_de Grohe_de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0.273660205245154</c:v>
                </c:pt>
                <c:pt idx="1">
                  <c:v>0.25017057084375699</c:v>
                </c:pt>
                <c:pt idx="2">
                  <c:v>0.249546279491833</c:v>
                </c:pt>
                <c:pt idx="3">
                  <c:v>0.36207286716451698</c:v>
                </c:pt>
                <c:pt idx="4">
                  <c:v>0.31567080045095802</c:v>
                </c:pt>
                <c:pt idx="5">
                  <c:v>0.31467745560800198</c:v>
                </c:pt>
                <c:pt idx="6">
                  <c:v>0.201658077526328</c:v>
                </c:pt>
                <c:pt idx="7">
                  <c:v>0.13416815742397101</c:v>
                </c:pt>
                <c:pt idx="8">
                  <c:v>0.26797677534613701</c:v>
                </c:pt>
                <c:pt idx="9">
                  <c:v>0.28953229398663699</c:v>
                </c:pt>
                <c:pt idx="10">
                  <c:v>0.37752609371530099</c:v>
                </c:pt>
                <c:pt idx="11">
                  <c:v>0.24336283185840701</c:v>
                </c:pt>
                <c:pt idx="12">
                  <c:v>0.24277201500772499</c:v>
                </c:pt>
                <c:pt idx="13">
                  <c:v>0.242184059885513</c:v>
                </c:pt>
                <c:pt idx="14">
                  <c:v>6.5890621568196805E-2</c:v>
                </c:pt>
                <c:pt idx="15">
                  <c:v>0.37313432835820898</c:v>
                </c:pt>
                <c:pt idx="16">
                  <c:v>0.24054231357970701</c:v>
                </c:pt>
                <c:pt idx="17">
                  <c:v>0.26178010471204199</c:v>
                </c:pt>
                <c:pt idx="18">
                  <c:v>0.21758050478677099</c:v>
                </c:pt>
                <c:pt idx="19">
                  <c:v>0.173686495874946</c:v>
                </c:pt>
                <c:pt idx="20">
                  <c:v>0.325097529258778</c:v>
                </c:pt>
                <c:pt idx="21">
                  <c:v>0.151220565996976</c:v>
                </c:pt>
                <c:pt idx="22">
                  <c:v>0.237273511647972</c:v>
                </c:pt>
                <c:pt idx="23">
                  <c:v>0.25823111684958</c:v>
                </c:pt>
                <c:pt idx="24">
                  <c:v>8.5855333762609995E-2</c:v>
                </c:pt>
                <c:pt idx="25">
                  <c:v>0.25734505683036701</c:v>
                </c:pt>
                <c:pt idx="26">
                  <c:v>0.14973262032085599</c:v>
                </c:pt>
                <c:pt idx="27">
                  <c:v>0.17086715079026099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50-4817-AF15-0996B9DA2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113184"/>
        <c:axId val="459103344"/>
      </c:lineChart>
      <c:dateAx>
        <c:axId val="45911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03344"/>
        <c:crosses val="autoZero"/>
        <c:auto val="1"/>
        <c:lblOffset val="100"/>
        <c:baseTimeUnit val="days"/>
      </c:dateAx>
      <c:valAx>
        <c:axId val="45910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1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grohe_de Grohe_de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9-4713-A80F-0162F0E6B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110888"/>
        <c:axId val="459105640"/>
      </c:barChart>
      <c:catAx>
        <c:axId val="45911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05640"/>
        <c:crosses val="autoZero"/>
        <c:auto val="1"/>
        <c:lblAlgn val="ctr"/>
        <c:lblOffset val="100"/>
        <c:noMultiLvlLbl val="0"/>
      </c:catAx>
      <c:valAx>
        <c:axId val="45910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11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86D1-EC7F-4B4B-AD3E-A62DC2E4B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FCA0D-B633-4977-8114-8D8D1B275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Grohe (Facelift)</a:t>
            </a:r>
          </a:p>
        </p:txBody>
      </p:sp>
    </p:spTree>
    <p:extLst>
      <p:ext uri="{BB962C8B-B14F-4D97-AF65-F5344CB8AC3E}">
        <p14:creationId xmlns:p14="http://schemas.microsoft.com/office/powerpoint/2010/main" val="223111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BA6B-1257-4DA9-872F-8169DC111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grohe_de Grohe_de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4EEF4-FE73-43C1-8DA4-7BF11E42B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40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671655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768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53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563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2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182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509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206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11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672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557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IGTV 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grohe_de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2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42DE5-62C5-4F42-BE44-6E74148CC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4087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742EB-73C3-4039-A205-16BC095D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EB0FCE-80E8-4EE6-AE05-9A3ED71F1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90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16070-EC4C-438C-87CF-C5A636B31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3736D-804B-4C44-BE5E-148C5F6F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92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5175-3FBA-4FDD-9BF9-4FDEEDE28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934A0-2EE8-4585-95B2-D2F251793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863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407B-107C-4345-9EC3-10DDF6287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A0913-EBCB-466C-A82A-ACD9216E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4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1E141-7389-4B35-ACB4-02D4056CC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5FDA7-8C13-4189-87FE-D7B89B3F19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548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0C930-660F-4D9B-9A1D-3EC924198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C5D25-A530-45A1-B317-E0B503C6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6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9C64E-EE4A-44E5-9B9C-5EB8F7443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86D8B2-FA58-46D5-B494-9C889D652B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476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9FC24-5398-49D9-AD60-065ED4778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42696-4A59-47A8-AFC9-47D21345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75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533EF-22B2-4CB3-9499-E8C54A5D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FC090-4B2C-4CE6-9F1A-632E01678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405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4F85B-21FD-4461-9D98-C328DE7C1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4CC40-8F66-4A75-A914-98DB48C6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292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8D640-0139-4EEE-BE9F-026A58E6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Stories Table  | grohe_de Grohe_de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CB5E3-F66D-4423-B40B-C8EDC3C73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077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40901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0617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3943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5628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8828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6991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978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152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8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91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- 2022-02-23 15:19:17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bleibt deine Armatur 
schön glänzend und kalkfrei✨? 
Hier findest du ein paar Tipps: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02/24/2022 15:01:41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58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16:57:52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FOTOS VON JÜRGEN EHEIM 
PERFEKT FÜR EINEN ABGELEGENEN UND ENTSPANNENDEN URLAUB!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2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16:55:11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PASSEND DAZU SORGEN GROHE ESSENCE ARMATUREN UND GROHE SENSIA ARENA DUSCH-WCS FÜR DEZENT PLATZIERTEN UND MODERNEN LUXUS.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56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16:54:23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ALS INSPIRATION FÜR DAS INNENDESIGN VON @SIMONEMICHELIARCHITECT DIENEN WASSERTROPFEN, DIE EINST DIE HÖHLEN FORMTEN.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9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A7031-129E-4FBC-8DBE-6EECA3B7F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4624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D710-CFF2-455E-83BA-063039F2D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Stories Table  | grohe_de Grohe_de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A9DD2-B36A-433E-928C-533577CAB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071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87673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407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6497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1001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4765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4049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3335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966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621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8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16:53:24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...IN EHEMALIGEN HÖHLENWOHNUNGEN UNTERGEBRACHT - WUNDERSCHÖN!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29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16:51:42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@AQUATIOCAVE IST DORT...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- 2022-02-17 16:48:39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MATERA IN SÜDITALIEN GEHÖRT ZUM UNESCO-WELTKULTURERBE.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16:30:47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9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- 2022-02-14 13:29:25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Valentine’s
 Day!💙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02/15/2022 12:46:13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9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16:12:16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Möchtest du in Zukunft noch mehr Tipps für nachhaltiges Wohnen bei uns sehen?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2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16:10:09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33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63DEF-5FD7-458F-B938-E5FA8CBEB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12129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164E8-6519-4668-982E-8B8DFE8D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Stories Table  | grohe_de Grohe_de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3BE04-D89C-4D08-B7DD-BC0135374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597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50441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9777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8666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5613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9551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9610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51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573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231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6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16:09:51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70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16:09:24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38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16:08:21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2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16:08:01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4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 - 2022-02-09 16:07:41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02/10/2022 15:41:07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94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9FAD2-EEB0-414A-BCF4-2B638576C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45481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9C18-F805-40A5-B4DF-2E2FA75C9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168D1-3D1F-4CB5-B656-CD57F46EE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7105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A0785-C2F8-4FF8-8887-F097899B0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A5E8B-2D5C-48C4-86BC-DC4DA6CBA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4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DD8D-FAEF-4224-B55D-3E9EB4E99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018BAE-A62E-4D02-B877-081CC7673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333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CC5C2-7D79-4E57-BA30-D1AC9AEA8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D5095-510B-4F47-9070-7956F9DE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0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BA64-CA80-4641-BA49-FCDC3308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grohe_de Grohe_de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1B091D-4DC6-4BD6-912C-8E1136F127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798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3F99A-E94F-433B-BCC8-8CBBBCEF8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6CAAD-F2F0-4C81-932D-035E1F9A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70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516</Words>
  <Application>Microsoft Office PowerPoint</Application>
  <PresentationFormat>On-screen Show (4:3)</PresentationFormat>
  <Paragraphs>218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Deep Insights</vt:lpstr>
      <vt:lpstr>Instagram Key Metrics Table | grohe_de Grohe_de</vt:lpstr>
      <vt:lpstr>Instagram Organic Reach By Weekday | grohe_de Grohe_de</vt:lpstr>
      <vt:lpstr>Instagram Avg. Organic Engagement Distribution per post (by Post Type) | grohe_de Grohe_de</vt:lpstr>
      <vt:lpstr>Instagram Engagements By Weekday | grohe_de Grohe_de</vt:lpstr>
      <vt:lpstr>Instagram Organic Reach by Post Type  | grohe_de Grohe_de</vt:lpstr>
      <vt:lpstr>Instagram Interaction Rate By Post Type | grohe_de Grohe_de</vt:lpstr>
      <vt:lpstr>Instagram Stories Table  | grohe_de Grohe_de - 1 of 3</vt:lpstr>
      <vt:lpstr>Instagram Stories Table  | grohe_de Grohe_de - 2 of 3</vt:lpstr>
      <vt:lpstr>Instagram Stories Table  | grohe_de Grohe_de - 3 of 3</vt:lpstr>
      <vt:lpstr>Instagram Followers Total | grohe_de Grohe_de</vt:lpstr>
      <vt:lpstr>Instagram Followers Change Rate | grohe_de Grohe_de</vt:lpstr>
      <vt:lpstr>Instagram Total Interactions | grohe_de Grohe_de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2022-03-30T14:14:11Z</dcterms:created>
  <dcterms:modified xsi:type="dcterms:W3CDTF">2022-03-30T14:14:35Z</dcterms:modified>
</cp:coreProperties>
</file>