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grohe_de Grohe_de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1851.5</c:v>
                </c:pt>
                <c:pt idx="1">
                  <c:v>2665.5</c:v>
                </c:pt>
                <c:pt idx="2">
                  <c:v>2196.6666666666702</c:v>
                </c:pt>
                <c:pt idx="3">
                  <c:v>2883.3333333333298</c:v>
                </c:pt>
                <c:pt idx="4">
                  <c:v>2219</c:v>
                </c:pt>
                <c:pt idx="5">
                  <c:v>0</c:v>
                </c:pt>
                <c:pt idx="6">
                  <c:v>0</c:v>
                </c:pt>
              </c:numCache>
            </c:numRef>
          </c:val>
          <c:extLst>
            <c:ext xmlns:c16="http://schemas.microsoft.com/office/drawing/2014/chart" uri="{C3380CC4-5D6E-409C-BE32-E72D297353CC}">
              <c16:uniqueId val="{00000000-C0DE-4D3F-923E-374639D71354}"/>
            </c:ext>
          </c:extLst>
        </c:ser>
        <c:dLbls>
          <c:showLegendKey val="0"/>
          <c:showVal val="0"/>
          <c:showCatName val="0"/>
          <c:showSerName val="0"/>
          <c:showPercent val="0"/>
          <c:showBubbleSize val="0"/>
        </c:dLbls>
        <c:gapWidth val="219"/>
        <c:overlap val="-27"/>
        <c:axId val="388955496"/>
        <c:axId val="388957464"/>
      </c:barChart>
      <c:catAx>
        <c:axId val="38895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7464"/>
        <c:crosses val="autoZero"/>
        <c:auto val="1"/>
        <c:lblAlgn val="ctr"/>
        <c:lblOffset val="100"/>
        <c:noMultiLvlLbl val="0"/>
      </c:catAx>
      <c:valAx>
        <c:axId val="38895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grohe_de Grohe_de</c:v>
                </c:pt>
              </c:strCache>
            </c:strRef>
          </c:cat>
          <c:val>
            <c:numRef>
              <c:f>Sheet1!$B$2</c:f>
              <c:numCache>
                <c:formatCode>General</c:formatCode>
                <c:ptCount val="1"/>
                <c:pt idx="0">
                  <c:v>112.833333333333</c:v>
                </c:pt>
              </c:numCache>
            </c:numRef>
          </c:val>
          <c:extLst>
            <c:ext xmlns:c16="http://schemas.microsoft.com/office/drawing/2014/chart" uri="{C3380CC4-5D6E-409C-BE32-E72D297353CC}">
              <c16:uniqueId val="{00000000-E5A9-4994-A9C7-5F9440A5B393}"/>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grohe_de Grohe_de</c:v>
                </c:pt>
              </c:strCache>
            </c:strRef>
          </c:cat>
          <c:val>
            <c:numRef>
              <c:f>Sheet1!$C$2</c:f>
              <c:numCache>
                <c:formatCode>General</c:formatCode>
                <c:ptCount val="1"/>
                <c:pt idx="0">
                  <c:v>82.75</c:v>
                </c:pt>
              </c:numCache>
            </c:numRef>
          </c:val>
          <c:extLst>
            <c:ext xmlns:c16="http://schemas.microsoft.com/office/drawing/2014/chart" uri="{C3380CC4-5D6E-409C-BE32-E72D297353CC}">
              <c16:uniqueId val="{00000001-E5A9-4994-A9C7-5F9440A5B39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grohe_de Grohe_de</c:v>
                </c:pt>
              </c:strCache>
            </c:strRef>
          </c:cat>
          <c:val>
            <c:numRef>
              <c:f>Sheet1!$D$2</c:f>
              <c:numCache>
                <c:formatCode>General</c:formatCode>
                <c:ptCount val="1"/>
                <c:pt idx="0">
                  <c:v>73.5</c:v>
                </c:pt>
              </c:numCache>
            </c:numRef>
          </c:val>
          <c:extLst>
            <c:ext xmlns:c16="http://schemas.microsoft.com/office/drawing/2014/chart" uri="{C3380CC4-5D6E-409C-BE32-E72D297353CC}">
              <c16:uniqueId val="{00000002-E5A9-4994-A9C7-5F9440A5B393}"/>
            </c:ext>
          </c:extLst>
        </c:ser>
        <c:dLbls>
          <c:showLegendKey val="0"/>
          <c:showVal val="0"/>
          <c:showCatName val="0"/>
          <c:showSerName val="0"/>
          <c:showPercent val="0"/>
          <c:showBubbleSize val="0"/>
        </c:dLbls>
        <c:gapWidth val="150"/>
        <c:overlap val="100"/>
        <c:axId val="388957136"/>
        <c:axId val="388951232"/>
      </c:barChart>
      <c:catAx>
        <c:axId val="38895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1232"/>
        <c:crosses val="autoZero"/>
        <c:auto val="1"/>
        <c:lblAlgn val="ctr"/>
        <c:lblOffset val="100"/>
        <c:noMultiLvlLbl val="0"/>
      </c:catAx>
      <c:valAx>
        <c:axId val="388951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grohe_de Grohe_de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90.5</c:v>
                </c:pt>
                <c:pt idx="1">
                  <c:v>111</c:v>
                </c:pt>
                <c:pt idx="2">
                  <c:v>80.3333333333333</c:v>
                </c:pt>
                <c:pt idx="3">
                  <c:v>115.666666666667</c:v>
                </c:pt>
                <c:pt idx="4">
                  <c:v>82</c:v>
                </c:pt>
                <c:pt idx="5">
                  <c:v>0</c:v>
                </c:pt>
                <c:pt idx="6">
                  <c:v>0</c:v>
                </c:pt>
              </c:numCache>
            </c:numRef>
          </c:val>
          <c:extLst>
            <c:ext xmlns:c16="http://schemas.microsoft.com/office/drawing/2014/chart" uri="{C3380CC4-5D6E-409C-BE32-E72D297353CC}">
              <c16:uniqueId val="{00000000-2D3C-4E0E-BF3C-E261D46AF5B6}"/>
            </c:ext>
          </c:extLst>
        </c:ser>
        <c:dLbls>
          <c:showLegendKey val="0"/>
          <c:showVal val="0"/>
          <c:showCatName val="0"/>
          <c:showSerName val="0"/>
          <c:showPercent val="0"/>
          <c:showBubbleSize val="0"/>
        </c:dLbls>
        <c:gapWidth val="219"/>
        <c:overlap val="-27"/>
        <c:axId val="393987424"/>
        <c:axId val="393983488"/>
      </c:barChart>
      <c:catAx>
        <c:axId val="39398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3488"/>
        <c:crosses val="autoZero"/>
        <c:auto val="1"/>
        <c:lblAlgn val="ctr"/>
        <c:lblOffset val="100"/>
        <c:noMultiLvlLbl val="0"/>
      </c:catAx>
      <c:valAx>
        <c:axId val="39398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grohe_de Grohe_de</c:v>
                </c:pt>
              </c:strCache>
            </c:strRef>
          </c:cat>
          <c:val>
            <c:numRef>
              <c:f>Sheet1!$B$2</c:f>
              <c:numCache>
                <c:formatCode>General</c:formatCode>
                <c:ptCount val="1"/>
                <c:pt idx="0">
                  <c:v>2861</c:v>
                </c:pt>
              </c:numCache>
            </c:numRef>
          </c:val>
          <c:extLst>
            <c:ext xmlns:c16="http://schemas.microsoft.com/office/drawing/2014/chart" uri="{C3380CC4-5D6E-409C-BE32-E72D297353CC}">
              <c16:uniqueId val="{00000000-18D4-42B4-8B49-E1D841483126}"/>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grohe_de Grohe_de</c:v>
                </c:pt>
              </c:strCache>
            </c:strRef>
          </c:cat>
          <c:val>
            <c:numRef>
              <c:f>Sheet1!$C$2</c:f>
              <c:numCache>
                <c:formatCode>General</c:formatCode>
                <c:ptCount val="1"/>
                <c:pt idx="0">
                  <c:v>2019</c:v>
                </c:pt>
              </c:numCache>
            </c:numRef>
          </c:val>
          <c:extLst>
            <c:ext xmlns:c16="http://schemas.microsoft.com/office/drawing/2014/chart" uri="{C3380CC4-5D6E-409C-BE32-E72D297353CC}">
              <c16:uniqueId val="{00000001-18D4-42B4-8B49-E1D84148312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grohe_de Grohe_de</c:v>
                </c:pt>
              </c:strCache>
            </c:strRef>
          </c:cat>
          <c:val>
            <c:numRef>
              <c:f>Sheet1!$D$2</c:f>
              <c:numCache>
                <c:formatCode>General</c:formatCode>
                <c:ptCount val="1"/>
                <c:pt idx="0">
                  <c:v>1735</c:v>
                </c:pt>
              </c:numCache>
            </c:numRef>
          </c:val>
          <c:extLst>
            <c:ext xmlns:c16="http://schemas.microsoft.com/office/drawing/2014/chart" uri="{C3380CC4-5D6E-409C-BE32-E72D297353CC}">
              <c16:uniqueId val="{00000002-18D4-42B4-8B49-E1D841483126}"/>
            </c:ext>
          </c:extLst>
        </c:ser>
        <c:dLbls>
          <c:showLegendKey val="0"/>
          <c:showVal val="0"/>
          <c:showCatName val="0"/>
          <c:showSerName val="0"/>
          <c:showPercent val="0"/>
          <c:showBubbleSize val="0"/>
        </c:dLbls>
        <c:gapWidth val="150"/>
        <c:overlap val="100"/>
        <c:axId val="62818512"/>
        <c:axId val="391026168"/>
      </c:barChart>
      <c:catAx>
        <c:axId val="6281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26168"/>
        <c:crosses val="autoZero"/>
        <c:auto val="1"/>
        <c:lblAlgn val="ctr"/>
        <c:lblOffset val="100"/>
        <c:noMultiLvlLbl val="0"/>
      </c:catAx>
      <c:valAx>
        <c:axId val="391026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1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grohe_de Grohe_de</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4397</c:v>
                </c:pt>
                <c:pt idx="1">
                  <c:v>4408</c:v>
                </c:pt>
                <c:pt idx="2">
                  <c:v>4419</c:v>
                </c:pt>
                <c:pt idx="3">
                  <c:v>4435</c:v>
                </c:pt>
                <c:pt idx="4">
                  <c:v>4449</c:v>
                </c:pt>
                <c:pt idx="5">
                  <c:v>4463</c:v>
                </c:pt>
                <c:pt idx="6">
                  <c:v>4472</c:v>
                </c:pt>
                <c:pt idx="7">
                  <c:v>4478</c:v>
                </c:pt>
                <c:pt idx="8">
                  <c:v>4490</c:v>
                </c:pt>
                <c:pt idx="9">
                  <c:v>4503</c:v>
                </c:pt>
                <c:pt idx="10">
                  <c:v>4520</c:v>
                </c:pt>
                <c:pt idx="11">
                  <c:v>4531</c:v>
                </c:pt>
                <c:pt idx="12">
                  <c:v>4542</c:v>
                </c:pt>
                <c:pt idx="13">
                  <c:v>4553</c:v>
                </c:pt>
                <c:pt idx="14">
                  <c:v>4556</c:v>
                </c:pt>
                <c:pt idx="15">
                  <c:v>4573</c:v>
                </c:pt>
                <c:pt idx="16">
                  <c:v>4584</c:v>
                </c:pt>
                <c:pt idx="17">
                  <c:v>4596</c:v>
                </c:pt>
                <c:pt idx="18">
                  <c:v>4606</c:v>
                </c:pt>
                <c:pt idx="19">
                  <c:v>4614</c:v>
                </c:pt>
                <c:pt idx="20">
                  <c:v>4629</c:v>
                </c:pt>
                <c:pt idx="21">
                  <c:v>4636</c:v>
                </c:pt>
                <c:pt idx="22">
                  <c:v>4647</c:v>
                </c:pt>
                <c:pt idx="23">
                  <c:v>4659</c:v>
                </c:pt>
                <c:pt idx="24">
                  <c:v>4663</c:v>
                </c:pt>
                <c:pt idx="25">
                  <c:v>4675</c:v>
                </c:pt>
                <c:pt idx="26">
                  <c:v>4682</c:v>
                </c:pt>
                <c:pt idx="27">
                  <c:v>4690</c:v>
                </c:pt>
              </c:numCache>
            </c:numRef>
          </c:val>
          <c:smooth val="0"/>
          <c:extLst>
            <c:ext xmlns:c16="http://schemas.microsoft.com/office/drawing/2014/chart" uri="{C3380CC4-5D6E-409C-BE32-E72D297353CC}">
              <c16:uniqueId val="{00000000-6ECA-4E53-B9EC-C3D915981019}"/>
            </c:ext>
          </c:extLst>
        </c:ser>
        <c:dLbls>
          <c:showLegendKey val="0"/>
          <c:showVal val="0"/>
          <c:showCatName val="0"/>
          <c:showSerName val="0"/>
          <c:showPercent val="0"/>
          <c:showBubbleSize val="0"/>
        </c:dLbls>
        <c:smooth val="0"/>
        <c:axId val="242333032"/>
        <c:axId val="242333688"/>
      </c:lineChart>
      <c:dateAx>
        <c:axId val="24233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33688"/>
        <c:crosses val="autoZero"/>
        <c:auto val="1"/>
        <c:lblOffset val="100"/>
        <c:baseTimeUnit val="days"/>
      </c:dateAx>
      <c:valAx>
        <c:axId val="24233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3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grohe_de Grohe_de</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0.273660205245154</c:v>
                </c:pt>
                <c:pt idx="1">
                  <c:v>0.25017057084375699</c:v>
                </c:pt>
                <c:pt idx="2">
                  <c:v>0.249546279491833</c:v>
                </c:pt>
                <c:pt idx="3">
                  <c:v>0.36207286716451698</c:v>
                </c:pt>
                <c:pt idx="4">
                  <c:v>0.31567080045095802</c:v>
                </c:pt>
                <c:pt idx="5">
                  <c:v>0.31467745560800198</c:v>
                </c:pt>
                <c:pt idx="6">
                  <c:v>0.201658077526328</c:v>
                </c:pt>
                <c:pt idx="7">
                  <c:v>0.13416815742397101</c:v>
                </c:pt>
                <c:pt idx="8">
                  <c:v>0.26797677534613701</c:v>
                </c:pt>
                <c:pt idx="9">
                  <c:v>0.28953229398663699</c:v>
                </c:pt>
                <c:pt idx="10">
                  <c:v>0.37752609371530099</c:v>
                </c:pt>
                <c:pt idx="11">
                  <c:v>0.24336283185840701</c:v>
                </c:pt>
                <c:pt idx="12">
                  <c:v>0.24277201500772499</c:v>
                </c:pt>
                <c:pt idx="13">
                  <c:v>0.242184059885513</c:v>
                </c:pt>
                <c:pt idx="14">
                  <c:v>6.5890621568196805E-2</c:v>
                </c:pt>
                <c:pt idx="15">
                  <c:v>0.37313432835820898</c:v>
                </c:pt>
                <c:pt idx="16">
                  <c:v>0.24054231357970701</c:v>
                </c:pt>
                <c:pt idx="17">
                  <c:v>0.26178010471204199</c:v>
                </c:pt>
                <c:pt idx="18">
                  <c:v>0.21758050478677099</c:v>
                </c:pt>
                <c:pt idx="19">
                  <c:v>0.173686495874946</c:v>
                </c:pt>
                <c:pt idx="20">
                  <c:v>0.325097529258778</c:v>
                </c:pt>
                <c:pt idx="21">
                  <c:v>0.151220565996976</c:v>
                </c:pt>
                <c:pt idx="22">
                  <c:v>0.237273511647972</c:v>
                </c:pt>
                <c:pt idx="23">
                  <c:v>0.25823111684958</c:v>
                </c:pt>
                <c:pt idx="24">
                  <c:v>8.5855333762609995E-2</c:v>
                </c:pt>
                <c:pt idx="25">
                  <c:v>0.25734505683036701</c:v>
                </c:pt>
                <c:pt idx="26">
                  <c:v>0.14973262032085599</c:v>
                </c:pt>
                <c:pt idx="27">
                  <c:v>0.17086715079026099</c:v>
                </c:pt>
              </c:numCache>
            </c:numRef>
          </c:val>
          <c:smooth val="0"/>
          <c:extLst>
            <c:ext xmlns:c16="http://schemas.microsoft.com/office/drawing/2014/chart" uri="{C3380CC4-5D6E-409C-BE32-E72D297353CC}">
              <c16:uniqueId val="{00000000-02C7-4E4D-9B5B-0246A17A780F}"/>
            </c:ext>
          </c:extLst>
        </c:ser>
        <c:dLbls>
          <c:showLegendKey val="0"/>
          <c:showVal val="0"/>
          <c:showCatName val="0"/>
          <c:showSerName val="0"/>
          <c:showPercent val="0"/>
          <c:showBubbleSize val="0"/>
        </c:dLbls>
        <c:smooth val="0"/>
        <c:axId val="242344512"/>
        <c:axId val="242349432"/>
      </c:lineChart>
      <c:dateAx>
        <c:axId val="24234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49432"/>
        <c:crosses val="autoZero"/>
        <c:auto val="1"/>
        <c:lblOffset val="100"/>
        <c:baseTimeUnit val="days"/>
      </c:dateAx>
      <c:valAx>
        <c:axId val="24234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4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grohe_de Grohe_de</c:v>
                </c:pt>
              </c:strCache>
            </c:strRef>
          </c:cat>
          <c:val>
            <c:numRef>
              <c:f>Sheet1!$B$2</c:f>
              <c:numCache>
                <c:formatCode>General</c:formatCode>
                <c:ptCount val="1"/>
                <c:pt idx="0">
                  <c:v>1120</c:v>
                </c:pt>
              </c:numCache>
            </c:numRef>
          </c:val>
          <c:extLst>
            <c:ext xmlns:c16="http://schemas.microsoft.com/office/drawing/2014/chart" uri="{C3380CC4-5D6E-409C-BE32-E72D297353CC}">
              <c16:uniqueId val="{00000000-9C3E-4AA3-B1C5-9E1CCE74DBF0}"/>
            </c:ext>
          </c:extLst>
        </c:ser>
        <c:dLbls>
          <c:showLegendKey val="0"/>
          <c:showVal val="0"/>
          <c:showCatName val="0"/>
          <c:showSerName val="0"/>
          <c:showPercent val="0"/>
          <c:showBubbleSize val="0"/>
        </c:dLbls>
        <c:gapWidth val="219"/>
        <c:overlap val="-27"/>
        <c:axId val="242342216"/>
        <c:axId val="242347464"/>
      </c:barChart>
      <c:catAx>
        <c:axId val="24234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47464"/>
        <c:crosses val="autoZero"/>
        <c:auto val="1"/>
        <c:lblAlgn val="ctr"/>
        <c:lblOffset val="100"/>
        <c:noMultiLvlLbl val="0"/>
      </c:catAx>
      <c:valAx>
        <c:axId val="24234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4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4135E-8668-42C7-9E71-B9FEE8C7F2FF}"/>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A1701905-99BA-4306-8980-0687CE227DB4}"/>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2980590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29E3-148E-40C5-A8C4-0CB6A384890B}"/>
              </a:ext>
            </a:extLst>
          </p:cNvPr>
          <p:cNvSpPr>
            <a:spLocks noGrp="1"/>
          </p:cNvSpPr>
          <p:nvPr>
            <p:ph type="title"/>
          </p:nvPr>
        </p:nvSpPr>
        <p:spPr/>
        <p:txBody>
          <a:bodyPr/>
          <a:lstStyle/>
          <a:p>
            <a:r>
              <a:rPr lang="en-US"/>
              <a:t>Instagram Key Metrics Table | grohe_de Grohe_de</a:t>
            </a:r>
          </a:p>
        </p:txBody>
      </p:sp>
      <p:graphicFrame>
        <p:nvGraphicFramePr>
          <p:cNvPr id="5" name="Table Placeholder 4">
            <a:extLst>
              <a:ext uri="{FF2B5EF4-FFF2-40B4-BE49-F238E27FC236}">
                <a16:creationId xmlns:a16="http://schemas.microsoft.com/office/drawing/2014/main" id="{052573F2-8AA8-4564-B4CE-2D0D7BD9F845}"/>
              </a:ext>
            </a:extLst>
          </p:cNvPr>
          <p:cNvGraphicFramePr>
            <a:graphicFrameLocks noGrp="1"/>
          </p:cNvGraphicFramePr>
          <p:nvPr>
            <p:ph type="tbl" sz="quarter" idx="13"/>
            <p:extLst>
              <p:ext uri="{D42A27DB-BD31-4B8C-83A1-F6EECF244321}">
                <p14:modId xmlns:p14="http://schemas.microsoft.com/office/powerpoint/2010/main" val="184969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06946016"/>
                    </a:ext>
                  </a:extLst>
                </a:gridCol>
                <a:gridCol w="658368">
                  <a:extLst>
                    <a:ext uri="{9D8B030D-6E8A-4147-A177-3AD203B41FA5}">
                      <a16:colId xmlns:a16="http://schemas.microsoft.com/office/drawing/2014/main" val="2170603435"/>
                    </a:ext>
                  </a:extLst>
                </a:gridCol>
                <a:gridCol w="658368">
                  <a:extLst>
                    <a:ext uri="{9D8B030D-6E8A-4147-A177-3AD203B41FA5}">
                      <a16:colId xmlns:a16="http://schemas.microsoft.com/office/drawing/2014/main" val="1096294569"/>
                    </a:ext>
                  </a:extLst>
                </a:gridCol>
                <a:gridCol w="658368">
                  <a:extLst>
                    <a:ext uri="{9D8B030D-6E8A-4147-A177-3AD203B41FA5}">
                      <a16:colId xmlns:a16="http://schemas.microsoft.com/office/drawing/2014/main" val="3328940441"/>
                    </a:ext>
                  </a:extLst>
                </a:gridCol>
                <a:gridCol w="658368">
                  <a:extLst>
                    <a:ext uri="{9D8B030D-6E8A-4147-A177-3AD203B41FA5}">
                      <a16:colId xmlns:a16="http://schemas.microsoft.com/office/drawing/2014/main" val="943746643"/>
                    </a:ext>
                  </a:extLst>
                </a:gridCol>
                <a:gridCol w="658368">
                  <a:extLst>
                    <a:ext uri="{9D8B030D-6E8A-4147-A177-3AD203B41FA5}">
                      <a16:colId xmlns:a16="http://schemas.microsoft.com/office/drawing/2014/main" val="1982654600"/>
                    </a:ext>
                  </a:extLst>
                </a:gridCol>
                <a:gridCol w="658368">
                  <a:extLst>
                    <a:ext uri="{9D8B030D-6E8A-4147-A177-3AD203B41FA5}">
                      <a16:colId xmlns:a16="http://schemas.microsoft.com/office/drawing/2014/main" val="3862968039"/>
                    </a:ext>
                  </a:extLst>
                </a:gridCol>
                <a:gridCol w="658368">
                  <a:extLst>
                    <a:ext uri="{9D8B030D-6E8A-4147-A177-3AD203B41FA5}">
                      <a16:colId xmlns:a16="http://schemas.microsoft.com/office/drawing/2014/main" val="271866970"/>
                    </a:ext>
                  </a:extLst>
                </a:gridCol>
                <a:gridCol w="658368">
                  <a:extLst>
                    <a:ext uri="{9D8B030D-6E8A-4147-A177-3AD203B41FA5}">
                      <a16:colId xmlns:a16="http://schemas.microsoft.com/office/drawing/2014/main" val="980142081"/>
                    </a:ext>
                  </a:extLst>
                </a:gridCol>
                <a:gridCol w="658368">
                  <a:extLst>
                    <a:ext uri="{9D8B030D-6E8A-4147-A177-3AD203B41FA5}">
                      <a16:colId xmlns:a16="http://schemas.microsoft.com/office/drawing/2014/main" val="1879004980"/>
                    </a:ext>
                  </a:extLst>
                </a:gridCol>
                <a:gridCol w="658368">
                  <a:extLst>
                    <a:ext uri="{9D8B030D-6E8A-4147-A177-3AD203B41FA5}">
                      <a16:colId xmlns:a16="http://schemas.microsoft.com/office/drawing/2014/main" val="411574119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1411829000"/>
                  </a:ext>
                </a:extLst>
              </a:tr>
              <a:tr h="370840">
                <a:tc>
                  <a:txBody>
                    <a:bodyPr/>
                    <a:lstStyle/>
                    <a:p>
                      <a:r>
                        <a:rPr lang="en-US" sz="1000"/>
                        <a:t>grohe_de</a:t>
                      </a:r>
                    </a:p>
                  </a:txBody>
                  <a:tcPr/>
                </a:tc>
                <a:tc>
                  <a:txBody>
                    <a:bodyPr/>
                    <a:lstStyle/>
                    <a:p>
                      <a:r>
                        <a:rPr lang="en-US" sz="1000"/>
                        <a:t>12</a:t>
                      </a:r>
                    </a:p>
                  </a:txBody>
                  <a:tcPr/>
                </a:tc>
                <a:tc>
                  <a:txBody>
                    <a:bodyPr/>
                    <a:lstStyle/>
                    <a:p>
                      <a:r>
                        <a:rPr lang="en-US" sz="1000"/>
                        <a:t>19</a:t>
                      </a:r>
                    </a:p>
                  </a:txBody>
                  <a:tcPr/>
                </a:tc>
                <a:tc>
                  <a:txBody>
                    <a:bodyPr/>
                    <a:lstStyle/>
                    <a:p>
                      <a:r>
                        <a:rPr lang="en-US" sz="1000"/>
                        <a:t>31888</a:t>
                      </a:r>
                    </a:p>
                  </a:txBody>
                  <a:tcPr/>
                </a:tc>
                <a:tc>
                  <a:txBody>
                    <a:bodyPr/>
                    <a:lstStyle/>
                    <a:p>
                      <a:r>
                        <a:rPr lang="en-US" sz="1000"/>
                        <a:t>1155</a:t>
                      </a:r>
                    </a:p>
                  </a:txBody>
                  <a:tcPr/>
                </a:tc>
                <a:tc>
                  <a:txBody>
                    <a:bodyPr/>
                    <a:lstStyle/>
                    <a:p>
                      <a:r>
                        <a:rPr lang="en-US" sz="1000"/>
                        <a:t>2392.6666666667</a:t>
                      </a:r>
                    </a:p>
                  </a:txBody>
                  <a:tcPr/>
                </a:tc>
                <a:tc>
                  <a:txBody>
                    <a:bodyPr/>
                    <a:lstStyle/>
                    <a:p>
                      <a:r>
                        <a:rPr lang="en-US" sz="1000"/>
                        <a:t>60</a:t>
                      </a:r>
                    </a:p>
                  </a:txBody>
                  <a:tcPr/>
                </a:tc>
                <a:tc>
                  <a:txBody>
                    <a:bodyPr/>
                    <a:lstStyle/>
                    <a:p>
                      <a:r>
                        <a:rPr lang="en-US" sz="1000"/>
                        <a:t>4</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152149462"/>
                  </a:ext>
                </a:extLst>
              </a:tr>
            </a:tbl>
          </a:graphicData>
        </a:graphic>
      </p:graphicFrame>
      <p:sp>
        <p:nvSpPr>
          <p:cNvPr id="4" name="Text Placeholder 3">
            <a:extLst>
              <a:ext uri="{FF2B5EF4-FFF2-40B4-BE49-F238E27FC236}">
                <a16:creationId xmlns:a16="http://schemas.microsoft.com/office/drawing/2014/main" id="{28A5B067-4486-42F0-BAE1-1A4F5D4E27B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391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BDA3-4837-4EB3-9B3C-6C80A3CAE634}"/>
              </a:ext>
            </a:extLst>
          </p:cNvPr>
          <p:cNvSpPr>
            <a:spLocks noGrp="1"/>
          </p:cNvSpPr>
          <p:nvPr>
            <p:ph type="title"/>
          </p:nvPr>
        </p:nvSpPr>
        <p:spPr/>
        <p:txBody>
          <a:bodyPr/>
          <a:lstStyle/>
          <a:p>
            <a:r>
              <a:rPr lang="en-US"/>
              <a:t>Instagram Organic Reach By Weekday | grohe_de Grohe_de</a:t>
            </a:r>
          </a:p>
        </p:txBody>
      </p:sp>
      <p:graphicFrame>
        <p:nvGraphicFramePr>
          <p:cNvPr id="6" name="Chart Placeholder 5">
            <a:extLst>
              <a:ext uri="{FF2B5EF4-FFF2-40B4-BE49-F238E27FC236}">
                <a16:creationId xmlns:a16="http://schemas.microsoft.com/office/drawing/2014/main" id="{6FEA5A83-3C3D-44F5-B49B-91F58139F2BB}"/>
              </a:ext>
            </a:extLst>
          </p:cNvPr>
          <p:cNvGraphicFramePr>
            <a:graphicFrameLocks noGrp="1"/>
          </p:cNvGraphicFramePr>
          <p:nvPr>
            <p:ph type="chart" sz="quarter" idx="13"/>
            <p:extLst>
              <p:ext uri="{D42A27DB-BD31-4B8C-83A1-F6EECF244321}">
                <p14:modId xmlns:p14="http://schemas.microsoft.com/office/powerpoint/2010/main" val="188781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EA9B8-2F7F-4B7E-A65D-C4AC9FC58B20}"/>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F3A62B4-B651-47CE-BBF3-2907D51BB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839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6CAAF-CA76-4E79-9317-B3E9148AC43C}"/>
              </a:ext>
            </a:extLst>
          </p:cNvPr>
          <p:cNvSpPr>
            <a:spLocks noGrp="1"/>
          </p:cNvSpPr>
          <p:nvPr>
            <p:ph type="title"/>
          </p:nvPr>
        </p:nvSpPr>
        <p:spPr/>
        <p:txBody>
          <a:bodyPr/>
          <a:lstStyle/>
          <a:p>
            <a:r>
              <a:rPr lang="en-US"/>
              <a:t>Instagram Avg. Organic Engagement Distribution per post (by Post Type) | grohe_de Grohe_de</a:t>
            </a:r>
          </a:p>
        </p:txBody>
      </p:sp>
      <p:graphicFrame>
        <p:nvGraphicFramePr>
          <p:cNvPr id="6" name="Chart Placeholder 5">
            <a:extLst>
              <a:ext uri="{FF2B5EF4-FFF2-40B4-BE49-F238E27FC236}">
                <a16:creationId xmlns:a16="http://schemas.microsoft.com/office/drawing/2014/main" id="{051C5072-9F2E-495E-8D21-E6BD2F0401AA}"/>
              </a:ext>
            </a:extLst>
          </p:cNvPr>
          <p:cNvGraphicFramePr>
            <a:graphicFrameLocks noGrp="1"/>
          </p:cNvGraphicFramePr>
          <p:nvPr>
            <p:ph type="chart" sz="quarter" idx="13"/>
            <p:extLst>
              <p:ext uri="{D42A27DB-BD31-4B8C-83A1-F6EECF244321}">
                <p14:modId xmlns:p14="http://schemas.microsoft.com/office/powerpoint/2010/main" val="1760137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899B85-FBC3-428E-9E1C-5F4CF4104286}"/>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A3BFA8F-6E5E-4944-91A0-769C9B31FB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093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CECE-1896-4009-A662-18BF7152A9F3}"/>
              </a:ext>
            </a:extLst>
          </p:cNvPr>
          <p:cNvSpPr>
            <a:spLocks noGrp="1"/>
          </p:cNvSpPr>
          <p:nvPr>
            <p:ph type="title"/>
          </p:nvPr>
        </p:nvSpPr>
        <p:spPr/>
        <p:txBody>
          <a:bodyPr/>
          <a:lstStyle/>
          <a:p>
            <a:r>
              <a:rPr lang="en-US"/>
              <a:t>Instagram Engagements By Weekday | grohe_de Grohe_de</a:t>
            </a:r>
          </a:p>
        </p:txBody>
      </p:sp>
      <p:graphicFrame>
        <p:nvGraphicFramePr>
          <p:cNvPr id="6" name="Chart Placeholder 5">
            <a:extLst>
              <a:ext uri="{FF2B5EF4-FFF2-40B4-BE49-F238E27FC236}">
                <a16:creationId xmlns:a16="http://schemas.microsoft.com/office/drawing/2014/main" id="{1CD0E854-BFA8-4BC0-94A8-38EE1FF994E0}"/>
              </a:ext>
            </a:extLst>
          </p:cNvPr>
          <p:cNvGraphicFramePr>
            <a:graphicFrameLocks noGrp="1"/>
          </p:cNvGraphicFramePr>
          <p:nvPr>
            <p:ph type="chart" sz="quarter" idx="13"/>
            <p:extLst>
              <p:ext uri="{D42A27DB-BD31-4B8C-83A1-F6EECF244321}">
                <p14:modId xmlns:p14="http://schemas.microsoft.com/office/powerpoint/2010/main" val="3232241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23D471-1764-445D-96DD-F3812A87129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34EAB83-EE54-484B-9728-8864B57EF5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89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F6B96-3D36-48E5-8FA1-52F1FC4DACE7}"/>
              </a:ext>
            </a:extLst>
          </p:cNvPr>
          <p:cNvSpPr>
            <a:spLocks noGrp="1"/>
          </p:cNvSpPr>
          <p:nvPr>
            <p:ph type="title"/>
          </p:nvPr>
        </p:nvSpPr>
        <p:spPr/>
        <p:txBody>
          <a:bodyPr/>
          <a:lstStyle/>
          <a:p>
            <a:r>
              <a:rPr lang="en-US"/>
              <a:t>Instagram Organic Reach by Post Type  | grohe_de Grohe_de</a:t>
            </a:r>
          </a:p>
        </p:txBody>
      </p:sp>
      <p:graphicFrame>
        <p:nvGraphicFramePr>
          <p:cNvPr id="6" name="Chart Placeholder 5">
            <a:extLst>
              <a:ext uri="{FF2B5EF4-FFF2-40B4-BE49-F238E27FC236}">
                <a16:creationId xmlns:a16="http://schemas.microsoft.com/office/drawing/2014/main" id="{5D788F02-6640-48F1-B22B-D886317CAAB3}"/>
              </a:ext>
            </a:extLst>
          </p:cNvPr>
          <p:cNvGraphicFramePr>
            <a:graphicFrameLocks noGrp="1"/>
          </p:cNvGraphicFramePr>
          <p:nvPr>
            <p:ph type="chart" sz="quarter" idx="13"/>
            <p:extLst>
              <p:ext uri="{D42A27DB-BD31-4B8C-83A1-F6EECF244321}">
                <p14:modId xmlns:p14="http://schemas.microsoft.com/office/powerpoint/2010/main" val="2041294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0AE151-39C6-4965-8458-B1F9BCDC14A8}"/>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B0DBBBE-C212-453E-999E-78C668242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892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A2BC-7EF8-49CA-B421-168136D3FF53}"/>
              </a:ext>
            </a:extLst>
          </p:cNvPr>
          <p:cNvSpPr>
            <a:spLocks noGrp="1"/>
          </p:cNvSpPr>
          <p:nvPr>
            <p:ph type="title"/>
          </p:nvPr>
        </p:nvSpPr>
        <p:spPr/>
        <p:txBody>
          <a:bodyPr/>
          <a:lstStyle/>
          <a:p>
            <a:r>
              <a:rPr lang="en-US"/>
              <a:t>Instagram Posts Table | grohe_de Grohe_de - 1 of 12</a:t>
            </a:r>
          </a:p>
        </p:txBody>
      </p:sp>
      <p:graphicFrame>
        <p:nvGraphicFramePr>
          <p:cNvPr id="5" name="Table Placeholder 4">
            <a:extLst>
              <a:ext uri="{FF2B5EF4-FFF2-40B4-BE49-F238E27FC236}">
                <a16:creationId xmlns:a16="http://schemas.microsoft.com/office/drawing/2014/main" id="{1D44B046-EA9D-416F-A934-86E9F727054D}"/>
              </a:ext>
            </a:extLst>
          </p:cNvPr>
          <p:cNvGraphicFramePr>
            <a:graphicFrameLocks noGrp="1"/>
          </p:cNvGraphicFramePr>
          <p:nvPr>
            <p:ph type="tbl" sz="quarter" idx="13"/>
            <p:extLst>
              <p:ext uri="{D42A27DB-BD31-4B8C-83A1-F6EECF244321}">
                <p14:modId xmlns:p14="http://schemas.microsoft.com/office/powerpoint/2010/main" val="230324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8699020"/>
                    </a:ext>
                  </a:extLst>
                </a:gridCol>
                <a:gridCol w="658368">
                  <a:extLst>
                    <a:ext uri="{9D8B030D-6E8A-4147-A177-3AD203B41FA5}">
                      <a16:colId xmlns:a16="http://schemas.microsoft.com/office/drawing/2014/main" val="4156501385"/>
                    </a:ext>
                  </a:extLst>
                </a:gridCol>
                <a:gridCol w="658368">
                  <a:extLst>
                    <a:ext uri="{9D8B030D-6E8A-4147-A177-3AD203B41FA5}">
                      <a16:colId xmlns:a16="http://schemas.microsoft.com/office/drawing/2014/main" val="73024411"/>
                    </a:ext>
                  </a:extLst>
                </a:gridCol>
                <a:gridCol w="658368">
                  <a:extLst>
                    <a:ext uri="{9D8B030D-6E8A-4147-A177-3AD203B41FA5}">
                      <a16:colId xmlns:a16="http://schemas.microsoft.com/office/drawing/2014/main" val="415856996"/>
                    </a:ext>
                  </a:extLst>
                </a:gridCol>
                <a:gridCol w="658368">
                  <a:extLst>
                    <a:ext uri="{9D8B030D-6E8A-4147-A177-3AD203B41FA5}">
                      <a16:colId xmlns:a16="http://schemas.microsoft.com/office/drawing/2014/main" val="2580920711"/>
                    </a:ext>
                  </a:extLst>
                </a:gridCol>
                <a:gridCol w="658368">
                  <a:extLst>
                    <a:ext uri="{9D8B030D-6E8A-4147-A177-3AD203B41FA5}">
                      <a16:colId xmlns:a16="http://schemas.microsoft.com/office/drawing/2014/main" val="698065719"/>
                    </a:ext>
                  </a:extLst>
                </a:gridCol>
                <a:gridCol w="658368">
                  <a:extLst>
                    <a:ext uri="{9D8B030D-6E8A-4147-A177-3AD203B41FA5}">
                      <a16:colId xmlns:a16="http://schemas.microsoft.com/office/drawing/2014/main" val="2423492075"/>
                    </a:ext>
                  </a:extLst>
                </a:gridCol>
                <a:gridCol w="658368">
                  <a:extLst>
                    <a:ext uri="{9D8B030D-6E8A-4147-A177-3AD203B41FA5}">
                      <a16:colId xmlns:a16="http://schemas.microsoft.com/office/drawing/2014/main" val="3795037331"/>
                    </a:ext>
                  </a:extLst>
                </a:gridCol>
                <a:gridCol w="658368">
                  <a:extLst>
                    <a:ext uri="{9D8B030D-6E8A-4147-A177-3AD203B41FA5}">
                      <a16:colId xmlns:a16="http://schemas.microsoft.com/office/drawing/2014/main" val="45503557"/>
                    </a:ext>
                  </a:extLst>
                </a:gridCol>
                <a:gridCol w="658368">
                  <a:extLst>
                    <a:ext uri="{9D8B030D-6E8A-4147-A177-3AD203B41FA5}">
                      <a16:colId xmlns:a16="http://schemas.microsoft.com/office/drawing/2014/main" val="2368402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6233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- 2022-02-24 15:31:10</a:t>
                      </a:r>
                      <a:r>
                        <a:rPr kumimoji="0" lang="en-US" sz="1000" b="0" i="0" u="none" strike="noStrike" kern="1200" cap="none" spc="0" normalizeH="0" baseline="0" noProof="0">
                          <a:ln>
                            <a:noFill/>
                          </a:ln>
                          <a:solidFill>
                            <a:prstClr val="black"/>
                          </a:solidFill>
                          <a:effectLst/>
                          <a:uLnTx/>
                          <a:uFillTx/>
                          <a:latin typeface="+mn-lt"/>
                          <a:ea typeface="+mn-ea"/>
                          <a:cs typeface="+mn-cs"/>
                        </a:rPr>
                        <a:t>
 GROHE Allure ist das perfekte Design-Statement für dein Badezimmer. Die Oberfläche in Warm Sunset gebürstet ist warm und einladend und verwandelt dein Bad in eine Wohlfühloase, in der du Wasser auf eine neue Art mit allen Sinnen erleben kannst. ☺️
#GROHE #Allure #WarmSunset #Badezimmer #Armatur #Dusche #Bad #Interior #Designinspiration #Homespa #Wellness #Badezimmerdesign #Design #Interiorinspiration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03/26/2022 13:00:23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extLst>
                  <a:ext uri="{0D108BD9-81ED-4DB2-BD59-A6C34878D82A}">
                    <a16:rowId xmlns:a16="http://schemas.microsoft.com/office/drawing/2014/main" val="1825930172"/>
                  </a:ext>
                </a:extLst>
              </a:tr>
            </a:tbl>
          </a:graphicData>
        </a:graphic>
      </p:graphicFrame>
      <p:sp>
        <p:nvSpPr>
          <p:cNvPr id="4" name="Text Placeholder 3">
            <a:extLst>
              <a:ext uri="{FF2B5EF4-FFF2-40B4-BE49-F238E27FC236}">
                <a16:creationId xmlns:a16="http://schemas.microsoft.com/office/drawing/2014/main" id="{F36E3803-9BD0-4571-8E0F-7370AA0B2A1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83372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710E3-6500-4B5F-9124-1A5BB097D563}"/>
              </a:ext>
            </a:extLst>
          </p:cNvPr>
          <p:cNvSpPr>
            <a:spLocks noGrp="1"/>
          </p:cNvSpPr>
          <p:nvPr>
            <p:ph type="title"/>
          </p:nvPr>
        </p:nvSpPr>
        <p:spPr/>
        <p:txBody>
          <a:bodyPr/>
          <a:lstStyle/>
          <a:p>
            <a:r>
              <a:rPr lang="en-US"/>
              <a:t>Instagram Posts Table | grohe_de Grohe_de - 2 of 12</a:t>
            </a:r>
          </a:p>
        </p:txBody>
      </p:sp>
      <p:graphicFrame>
        <p:nvGraphicFramePr>
          <p:cNvPr id="5" name="Table Placeholder 4">
            <a:extLst>
              <a:ext uri="{FF2B5EF4-FFF2-40B4-BE49-F238E27FC236}">
                <a16:creationId xmlns:a16="http://schemas.microsoft.com/office/drawing/2014/main" id="{6776F504-C6C7-4761-81C5-8EDA146C6A27}"/>
              </a:ext>
            </a:extLst>
          </p:cNvPr>
          <p:cNvGraphicFramePr>
            <a:graphicFrameLocks noGrp="1"/>
          </p:cNvGraphicFramePr>
          <p:nvPr>
            <p:ph type="tbl" sz="quarter" idx="13"/>
            <p:extLst>
              <p:ext uri="{D42A27DB-BD31-4B8C-83A1-F6EECF244321}">
                <p14:modId xmlns:p14="http://schemas.microsoft.com/office/powerpoint/2010/main" val="2293985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6912022"/>
                    </a:ext>
                  </a:extLst>
                </a:gridCol>
                <a:gridCol w="658368">
                  <a:extLst>
                    <a:ext uri="{9D8B030D-6E8A-4147-A177-3AD203B41FA5}">
                      <a16:colId xmlns:a16="http://schemas.microsoft.com/office/drawing/2014/main" val="339919420"/>
                    </a:ext>
                  </a:extLst>
                </a:gridCol>
                <a:gridCol w="658368">
                  <a:extLst>
                    <a:ext uri="{9D8B030D-6E8A-4147-A177-3AD203B41FA5}">
                      <a16:colId xmlns:a16="http://schemas.microsoft.com/office/drawing/2014/main" val="3270633111"/>
                    </a:ext>
                  </a:extLst>
                </a:gridCol>
                <a:gridCol w="658368">
                  <a:extLst>
                    <a:ext uri="{9D8B030D-6E8A-4147-A177-3AD203B41FA5}">
                      <a16:colId xmlns:a16="http://schemas.microsoft.com/office/drawing/2014/main" val="2736132419"/>
                    </a:ext>
                  </a:extLst>
                </a:gridCol>
                <a:gridCol w="658368">
                  <a:extLst>
                    <a:ext uri="{9D8B030D-6E8A-4147-A177-3AD203B41FA5}">
                      <a16:colId xmlns:a16="http://schemas.microsoft.com/office/drawing/2014/main" val="1530730386"/>
                    </a:ext>
                  </a:extLst>
                </a:gridCol>
                <a:gridCol w="658368">
                  <a:extLst>
                    <a:ext uri="{9D8B030D-6E8A-4147-A177-3AD203B41FA5}">
                      <a16:colId xmlns:a16="http://schemas.microsoft.com/office/drawing/2014/main" val="4244856167"/>
                    </a:ext>
                  </a:extLst>
                </a:gridCol>
                <a:gridCol w="658368">
                  <a:extLst>
                    <a:ext uri="{9D8B030D-6E8A-4147-A177-3AD203B41FA5}">
                      <a16:colId xmlns:a16="http://schemas.microsoft.com/office/drawing/2014/main" val="1595519774"/>
                    </a:ext>
                  </a:extLst>
                </a:gridCol>
                <a:gridCol w="658368">
                  <a:extLst>
                    <a:ext uri="{9D8B030D-6E8A-4147-A177-3AD203B41FA5}">
                      <a16:colId xmlns:a16="http://schemas.microsoft.com/office/drawing/2014/main" val="3072233960"/>
                    </a:ext>
                  </a:extLst>
                </a:gridCol>
                <a:gridCol w="658368">
                  <a:extLst>
                    <a:ext uri="{9D8B030D-6E8A-4147-A177-3AD203B41FA5}">
                      <a16:colId xmlns:a16="http://schemas.microsoft.com/office/drawing/2014/main" val="1589083555"/>
                    </a:ext>
                  </a:extLst>
                </a:gridCol>
                <a:gridCol w="658368">
                  <a:extLst>
                    <a:ext uri="{9D8B030D-6E8A-4147-A177-3AD203B41FA5}">
                      <a16:colId xmlns:a16="http://schemas.microsoft.com/office/drawing/2014/main" val="343848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7948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- 2022-02-23 15:01:34</a:t>
                      </a:r>
                      <a:r>
                        <a:rPr kumimoji="0" lang="en-US" sz="1000" b="0" i="0" u="none" strike="noStrike" kern="1200" cap="none" spc="0" normalizeH="0" baseline="0" noProof="0">
                          <a:ln>
                            <a:noFill/>
                          </a:ln>
                          <a:solidFill>
                            <a:prstClr val="black"/>
                          </a:solidFill>
                          <a:effectLst/>
                          <a:uLnTx/>
                          <a:uFillTx/>
                          <a:latin typeface="+mn-lt"/>
                          <a:ea typeface="+mn-ea"/>
                          <a:cs typeface="+mn-cs"/>
                        </a:rPr>
                        <a:t>
 Wie bleibt deine Armatur schön glänzend und kalkfrei? Da haben wir ein paar wichtige Tipps: Mit der richtigen Reinigung lässt du lästige Kalkflecken gar nicht erst aufkommen bzw. wirst sie ganz schnell wieder los.✨
🙅 Auf keinen Fall verwenden solltest du kratzende Schwämme und Scheuermittel. 
🧼 Benutze stattdessen lieber ein wenig Seife und wische mit einem feuchten Tuch nach. 
Für hartnäckige Flecken eignet sich GROHE GrohClean, ein Reiniger mit über 90 % biologisch abbaubaren Tensiden. Du kannst ihn für Armaturen, Spülen, Badewannen, Keramikoberflächen, Duschtrennwände, Fliesen oder auch Accessoires verwenden (ausgenommen Oberflächen:  Marmor, Kalkstein, Material auf Zementbasis und Emaille). 
Zur Vorbeugung von Kalkablagerungen solltest du nach jeder Benutzung die Armatur mit einem Handtuch abtrocknen. 
#GROHE #GrohClean #reiniger #badreiniger #GROHEtippsundtricks #hacks #badhacks #putzhacks #putzen #cleanwithme #frühjahrsputz #cleaninghack #waschtisch #wieneu #tutorial #cleaning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12:59:24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extLst>
                  <a:ext uri="{0D108BD9-81ED-4DB2-BD59-A6C34878D82A}">
                    <a16:rowId xmlns:a16="http://schemas.microsoft.com/office/drawing/2014/main" val="1030301376"/>
                  </a:ext>
                </a:extLst>
              </a:tr>
            </a:tbl>
          </a:graphicData>
        </a:graphic>
      </p:graphicFrame>
      <p:sp>
        <p:nvSpPr>
          <p:cNvPr id="4" name="Text Placeholder 3">
            <a:extLst>
              <a:ext uri="{FF2B5EF4-FFF2-40B4-BE49-F238E27FC236}">
                <a16:creationId xmlns:a16="http://schemas.microsoft.com/office/drawing/2014/main" id="{D6D8E3DD-D210-451E-A502-1600050158A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86612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73AA-319D-4B18-A614-90D5D779C365}"/>
              </a:ext>
            </a:extLst>
          </p:cNvPr>
          <p:cNvSpPr>
            <a:spLocks noGrp="1"/>
          </p:cNvSpPr>
          <p:nvPr>
            <p:ph type="title"/>
          </p:nvPr>
        </p:nvSpPr>
        <p:spPr/>
        <p:txBody>
          <a:bodyPr/>
          <a:lstStyle/>
          <a:p>
            <a:r>
              <a:rPr lang="en-US"/>
              <a:t>Instagram Posts Table | grohe_de Grohe_de - 3 of 12</a:t>
            </a:r>
          </a:p>
        </p:txBody>
      </p:sp>
      <p:graphicFrame>
        <p:nvGraphicFramePr>
          <p:cNvPr id="5" name="Table Placeholder 4">
            <a:extLst>
              <a:ext uri="{FF2B5EF4-FFF2-40B4-BE49-F238E27FC236}">
                <a16:creationId xmlns:a16="http://schemas.microsoft.com/office/drawing/2014/main" id="{F7D19B43-0807-4FF3-A555-DB0DA703A28C}"/>
              </a:ext>
            </a:extLst>
          </p:cNvPr>
          <p:cNvGraphicFramePr>
            <a:graphicFrameLocks noGrp="1"/>
          </p:cNvGraphicFramePr>
          <p:nvPr>
            <p:ph type="tbl" sz="quarter" idx="13"/>
            <p:extLst>
              <p:ext uri="{D42A27DB-BD31-4B8C-83A1-F6EECF244321}">
                <p14:modId xmlns:p14="http://schemas.microsoft.com/office/powerpoint/2010/main" val="2182430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6664458"/>
                    </a:ext>
                  </a:extLst>
                </a:gridCol>
                <a:gridCol w="658368">
                  <a:extLst>
                    <a:ext uri="{9D8B030D-6E8A-4147-A177-3AD203B41FA5}">
                      <a16:colId xmlns:a16="http://schemas.microsoft.com/office/drawing/2014/main" val="1078704476"/>
                    </a:ext>
                  </a:extLst>
                </a:gridCol>
                <a:gridCol w="658368">
                  <a:extLst>
                    <a:ext uri="{9D8B030D-6E8A-4147-A177-3AD203B41FA5}">
                      <a16:colId xmlns:a16="http://schemas.microsoft.com/office/drawing/2014/main" val="4273717667"/>
                    </a:ext>
                  </a:extLst>
                </a:gridCol>
                <a:gridCol w="658368">
                  <a:extLst>
                    <a:ext uri="{9D8B030D-6E8A-4147-A177-3AD203B41FA5}">
                      <a16:colId xmlns:a16="http://schemas.microsoft.com/office/drawing/2014/main" val="1715622028"/>
                    </a:ext>
                  </a:extLst>
                </a:gridCol>
                <a:gridCol w="658368">
                  <a:extLst>
                    <a:ext uri="{9D8B030D-6E8A-4147-A177-3AD203B41FA5}">
                      <a16:colId xmlns:a16="http://schemas.microsoft.com/office/drawing/2014/main" val="287973478"/>
                    </a:ext>
                  </a:extLst>
                </a:gridCol>
                <a:gridCol w="658368">
                  <a:extLst>
                    <a:ext uri="{9D8B030D-6E8A-4147-A177-3AD203B41FA5}">
                      <a16:colId xmlns:a16="http://schemas.microsoft.com/office/drawing/2014/main" val="1758437406"/>
                    </a:ext>
                  </a:extLst>
                </a:gridCol>
                <a:gridCol w="658368">
                  <a:extLst>
                    <a:ext uri="{9D8B030D-6E8A-4147-A177-3AD203B41FA5}">
                      <a16:colId xmlns:a16="http://schemas.microsoft.com/office/drawing/2014/main" val="1949322061"/>
                    </a:ext>
                  </a:extLst>
                </a:gridCol>
                <a:gridCol w="658368">
                  <a:extLst>
                    <a:ext uri="{9D8B030D-6E8A-4147-A177-3AD203B41FA5}">
                      <a16:colId xmlns:a16="http://schemas.microsoft.com/office/drawing/2014/main" val="2131165437"/>
                    </a:ext>
                  </a:extLst>
                </a:gridCol>
                <a:gridCol w="658368">
                  <a:extLst>
                    <a:ext uri="{9D8B030D-6E8A-4147-A177-3AD203B41FA5}">
                      <a16:colId xmlns:a16="http://schemas.microsoft.com/office/drawing/2014/main" val="3353792232"/>
                    </a:ext>
                  </a:extLst>
                </a:gridCol>
                <a:gridCol w="658368">
                  <a:extLst>
                    <a:ext uri="{9D8B030D-6E8A-4147-A177-3AD203B41FA5}">
                      <a16:colId xmlns:a16="http://schemas.microsoft.com/office/drawing/2014/main" val="3482754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1850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- 2022-02-22 16:24:51</a:t>
                      </a:r>
                      <a:r>
                        <a:rPr kumimoji="0" lang="en-US" sz="1000" b="0" i="0" u="none" strike="noStrike" kern="1200" cap="none" spc="0" normalizeH="0" baseline="0" noProof="0">
                          <a:ln>
                            <a:noFill/>
                          </a:ln>
                          <a:solidFill>
                            <a:prstClr val="black"/>
                          </a:solidFill>
                          <a:effectLst/>
                          <a:uLnTx/>
                          <a:uFillTx/>
                          <a:latin typeface="+mn-lt"/>
                          <a:ea typeface="+mn-ea"/>
                          <a:cs typeface="+mn-cs"/>
                        </a:rPr>
                        <a:t>
 Mit unserer neuen GROHE Allure Kollektion kannst du dein persönliches Home Spa individuell gestalten. Die Oberfläche in Warm Sunset gebürstet harmoniert perfekt mit luxuriösen Materialien und strahlt einen ganz eigenen, extravaganten Charme aus. ✨ #GROHE #Allure #WarmSunsetgebuerstet #Badezimmer #Armatur #shower #Dusche #homespa #interiordesign #design #bathroominspiration #interior #wellness #relaxation #bath #bathroomgoals #luxuryhomes #bathroomgoals #bathroomdesign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03/24/2022 12:57:36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extLst>
                  <a:ext uri="{0D108BD9-81ED-4DB2-BD59-A6C34878D82A}">
                    <a16:rowId xmlns:a16="http://schemas.microsoft.com/office/drawing/2014/main" val="2737537607"/>
                  </a:ext>
                </a:extLst>
              </a:tr>
            </a:tbl>
          </a:graphicData>
        </a:graphic>
      </p:graphicFrame>
      <p:sp>
        <p:nvSpPr>
          <p:cNvPr id="4" name="Text Placeholder 3">
            <a:extLst>
              <a:ext uri="{FF2B5EF4-FFF2-40B4-BE49-F238E27FC236}">
                <a16:creationId xmlns:a16="http://schemas.microsoft.com/office/drawing/2014/main" id="{4476EBDC-FCBE-4982-A0BE-6B54B930CD3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43634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341AE-AAA8-41DC-89EF-18191408B71D}"/>
              </a:ext>
            </a:extLst>
          </p:cNvPr>
          <p:cNvSpPr>
            <a:spLocks noGrp="1"/>
          </p:cNvSpPr>
          <p:nvPr>
            <p:ph type="title"/>
          </p:nvPr>
        </p:nvSpPr>
        <p:spPr/>
        <p:txBody>
          <a:bodyPr/>
          <a:lstStyle/>
          <a:p>
            <a:r>
              <a:rPr lang="en-US"/>
              <a:t>Instagram Posts Table | grohe_de Grohe_de - 4 of 12</a:t>
            </a:r>
          </a:p>
        </p:txBody>
      </p:sp>
      <p:graphicFrame>
        <p:nvGraphicFramePr>
          <p:cNvPr id="5" name="Table Placeholder 4">
            <a:extLst>
              <a:ext uri="{FF2B5EF4-FFF2-40B4-BE49-F238E27FC236}">
                <a16:creationId xmlns:a16="http://schemas.microsoft.com/office/drawing/2014/main" id="{AE348F39-AA14-4CA3-8F36-9532D88E09FD}"/>
              </a:ext>
            </a:extLst>
          </p:cNvPr>
          <p:cNvGraphicFramePr>
            <a:graphicFrameLocks noGrp="1"/>
          </p:cNvGraphicFramePr>
          <p:nvPr>
            <p:ph type="tbl" sz="quarter" idx="13"/>
            <p:extLst>
              <p:ext uri="{D42A27DB-BD31-4B8C-83A1-F6EECF244321}">
                <p14:modId xmlns:p14="http://schemas.microsoft.com/office/powerpoint/2010/main" val="365079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8747371"/>
                    </a:ext>
                  </a:extLst>
                </a:gridCol>
                <a:gridCol w="658368">
                  <a:extLst>
                    <a:ext uri="{9D8B030D-6E8A-4147-A177-3AD203B41FA5}">
                      <a16:colId xmlns:a16="http://schemas.microsoft.com/office/drawing/2014/main" val="1315377201"/>
                    </a:ext>
                  </a:extLst>
                </a:gridCol>
                <a:gridCol w="658368">
                  <a:extLst>
                    <a:ext uri="{9D8B030D-6E8A-4147-A177-3AD203B41FA5}">
                      <a16:colId xmlns:a16="http://schemas.microsoft.com/office/drawing/2014/main" val="1519140333"/>
                    </a:ext>
                  </a:extLst>
                </a:gridCol>
                <a:gridCol w="658368">
                  <a:extLst>
                    <a:ext uri="{9D8B030D-6E8A-4147-A177-3AD203B41FA5}">
                      <a16:colId xmlns:a16="http://schemas.microsoft.com/office/drawing/2014/main" val="1023854284"/>
                    </a:ext>
                  </a:extLst>
                </a:gridCol>
                <a:gridCol w="658368">
                  <a:extLst>
                    <a:ext uri="{9D8B030D-6E8A-4147-A177-3AD203B41FA5}">
                      <a16:colId xmlns:a16="http://schemas.microsoft.com/office/drawing/2014/main" val="1302560342"/>
                    </a:ext>
                  </a:extLst>
                </a:gridCol>
                <a:gridCol w="658368">
                  <a:extLst>
                    <a:ext uri="{9D8B030D-6E8A-4147-A177-3AD203B41FA5}">
                      <a16:colId xmlns:a16="http://schemas.microsoft.com/office/drawing/2014/main" val="658022950"/>
                    </a:ext>
                  </a:extLst>
                </a:gridCol>
                <a:gridCol w="658368">
                  <a:extLst>
                    <a:ext uri="{9D8B030D-6E8A-4147-A177-3AD203B41FA5}">
                      <a16:colId xmlns:a16="http://schemas.microsoft.com/office/drawing/2014/main" val="2726045083"/>
                    </a:ext>
                  </a:extLst>
                </a:gridCol>
                <a:gridCol w="658368">
                  <a:extLst>
                    <a:ext uri="{9D8B030D-6E8A-4147-A177-3AD203B41FA5}">
                      <a16:colId xmlns:a16="http://schemas.microsoft.com/office/drawing/2014/main" val="3873015674"/>
                    </a:ext>
                  </a:extLst>
                </a:gridCol>
                <a:gridCol w="658368">
                  <a:extLst>
                    <a:ext uri="{9D8B030D-6E8A-4147-A177-3AD203B41FA5}">
                      <a16:colId xmlns:a16="http://schemas.microsoft.com/office/drawing/2014/main" val="1356533565"/>
                    </a:ext>
                  </a:extLst>
                </a:gridCol>
                <a:gridCol w="658368">
                  <a:extLst>
                    <a:ext uri="{9D8B030D-6E8A-4147-A177-3AD203B41FA5}">
                      <a16:colId xmlns:a16="http://schemas.microsoft.com/office/drawing/2014/main" val="3893421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8306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- 2022-02-21 15:19:23</a:t>
                      </a:r>
                      <a:r>
                        <a:rPr kumimoji="0" lang="en-US" sz="1000" b="0" i="0" u="none" strike="noStrike" kern="1200" cap="none" spc="0" normalizeH="0" baseline="0" noProof="0">
                          <a:ln>
                            <a:noFill/>
                          </a:ln>
                          <a:solidFill>
                            <a:prstClr val="black"/>
                          </a:solidFill>
                          <a:effectLst/>
                          <a:uLnTx/>
                          <a:uFillTx/>
                          <a:latin typeface="+mn-lt"/>
                          <a:ea typeface="+mn-ea"/>
                          <a:cs typeface="+mn-cs"/>
                        </a:rPr>
                        <a:t>
 Mit dem GROHE Euphoria Duschsystem wertest du dein Duscherlebnis noch einmal auf! Die CoolTouch Technologie schützt vor Verbrennungen und das FastFixation System ermöglicht eine einfache Montage. Ein Duschsystem für sicheres und komfortables Duschen für die ganze Familie!👍
#GROHE #Euphoria #Duschsystem #Dusche #Thermostat #Badmodernisierung #interiorinspiration #renovieren  #interiorlove #CoolTouch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03/23/2022 12:44:10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extLst>
                  <a:ext uri="{0D108BD9-81ED-4DB2-BD59-A6C34878D82A}">
                    <a16:rowId xmlns:a16="http://schemas.microsoft.com/office/drawing/2014/main" val="109413505"/>
                  </a:ext>
                </a:extLst>
              </a:tr>
            </a:tbl>
          </a:graphicData>
        </a:graphic>
      </p:graphicFrame>
      <p:sp>
        <p:nvSpPr>
          <p:cNvPr id="4" name="Text Placeholder 3">
            <a:extLst>
              <a:ext uri="{FF2B5EF4-FFF2-40B4-BE49-F238E27FC236}">
                <a16:creationId xmlns:a16="http://schemas.microsoft.com/office/drawing/2014/main" id="{3F780FE7-5FC9-492A-A142-C1938E9028C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43833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ABC7D-2E34-4790-905F-53A3DF88FAFD}"/>
              </a:ext>
            </a:extLst>
          </p:cNvPr>
          <p:cNvSpPr>
            <a:spLocks noGrp="1"/>
          </p:cNvSpPr>
          <p:nvPr>
            <p:ph type="title"/>
          </p:nvPr>
        </p:nvSpPr>
        <p:spPr/>
        <p:txBody>
          <a:bodyPr/>
          <a:lstStyle/>
          <a:p>
            <a:r>
              <a:rPr lang="en-US"/>
              <a:t>Instagram Posts Table | grohe_de Grohe_de - 5 of 12</a:t>
            </a:r>
          </a:p>
        </p:txBody>
      </p:sp>
      <p:graphicFrame>
        <p:nvGraphicFramePr>
          <p:cNvPr id="5" name="Table Placeholder 4">
            <a:extLst>
              <a:ext uri="{FF2B5EF4-FFF2-40B4-BE49-F238E27FC236}">
                <a16:creationId xmlns:a16="http://schemas.microsoft.com/office/drawing/2014/main" id="{9147A3D9-C98B-4619-8383-5AD6072E26EC}"/>
              </a:ext>
            </a:extLst>
          </p:cNvPr>
          <p:cNvGraphicFramePr>
            <a:graphicFrameLocks noGrp="1"/>
          </p:cNvGraphicFramePr>
          <p:nvPr>
            <p:ph type="tbl" sz="quarter" idx="13"/>
            <p:extLst>
              <p:ext uri="{D42A27DB-BD31-4B8C-83A1-F6EECF244321}">
                <p14:modId xmlns:p14="http://schemas.microsoft.com/office/powerpoint/2010/main" val="1515144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1827972"/>
                    </a:ext>
                  </a:extLst>
                </a:gridCol>
                <a:gridCol w="658368">
                  <a:extLst>
                    <a:ext uri="{9D8B030D-6E8A-4147-A177-3AD203B41FA5}">
                      <a16:colId xmlns:a16="http://schemas.microsoft.com/office/drawing/2014/main" val="485325456"/>
                    </a:ext>
                  </a:extLst>
                </a:gridCol>
                <a:gridCol w="658368">
                  <a:extLst>
                    <a:ext uri="{9D8B030D-6E8A-4147-A177-3AD203B41FA5}">
                      <a16:colId xmlns:a16="http://schemas.microsoft.com/office/drawing/2014/main" val="1396172162"/>
                    </a:ext>
                  </a:extLst>
                </a:gridCol>
                <a:gridCol w="658368">
                  <a:extLst>
                    <a:ext uri="{9D8B030D-6E8A-4147-A177-3AD203B41FA5}">
                      <a16:colId xmlns:a16="http://schemas.microsoft.com/office/drawing/2014/main" val="3560518683"/>
                    </a:ext>
                  </a:extLst>
                </a:gridCol>
                <a:gridCol w="658368">
                  <a:extLst>
                    <a:ext uri="{9D8B030D-6E8A-4147-A177-3AD203B41FA5}">
                      <a16:colId xmlns:a16="http://schemas.microsoft.com/office/drawing/2014/main" val="240851013"/>
                    </a:ext>
                  </a:extLst>
                </a:gridCol>
                <a:gridCol w="658368">
                  <a:extLst>
                    <a:ext uri="{9D8B030D-6E8A-4147-A177-3AD203B41FA5}">
                      <a16:colId xmlns:a16="http://schemas.microsoft.com/office/drawing/2014/main" val="185613992"/>
                    </a:ext>
                  </a:extLst>
                </a:gridCol>
                <a:gridCol w="658368">
                  <a:extLst>
                    <a:ext uri="{9D8B030D-6E8A-4147-A177-3AD203B41FA5}">
                      <a16:colId xmlns:a16="http://schemas.microsoft.com/office/drawing/2014/main" val="1378228192"/>
                    </a:ext>
                  </a:extLst>
                </a:gridCol>
                <a:gridCol w="658368">
                  <a:extLst>
                    <a:ext uri="{9D8B030D-6E8A-4147-A177-3AD203B41FA5}">
                      <a16:colId xmlns:a16="http://schemas.microsoft.com/office/drawing/2014/main" val="1520635549"/>
                    </a:ext>
                  </a:extLst>
                </a:gridCol>
                <a:gridCol w="658368">
                  <a:extLst>
                    <a:ext uri="{9D8B030D-6E8A-4147-A177-3AD203B41FA5}">
                      <a16:colId xmlns:a16="http://schemas.microsoft.com/office/drawing/2014/main" val="3687959301"/>
                    </a:ext>
                  </a:extLst>
                </a:gridCol>
                <a:gridCol w="658368">
                  <a:extLst>
                    <a:ext uri="{9D8B030D-6E8A-4147-A177-3AD203B41FA5}">
                      <a16:colId xmlns:a16="http://schemas.microsoft.com/office/drawing/2014/main" val="247280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9735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- 2022-02-17 16:44:13</a:t>
                      </a:r>
                      <a:r>
                        <a:rPr kumimoji="0" lang="de-DE" sz="1000" b="0" i="0" u="none" strike="noStrike" kern="1200" cap="none" spc="0" normalizeH="0" baseline="0" noProof="0">
                          <a:ln>
                            <a:noFill/>
                          </a:ln>
                          <a:solidFill>
                            <a:prstClr val="black"/>
                          </a:solidFill>
                          <a:effectLst/>
                          <a:uLnTx/>
                          <a:uFillTx/>
                          <a:latin typeface="+mn-lt"/>
                          <a:ea typeface="+mn-ea"/>
                          <a:cs typeface="+mn-cs"/>
                        </a:rPr>
                        <a:t>
 In Matera in Süditalien leben die Menschen seit prähistorischen Zeiten in Häusern, die in Felsen gehauen wurden. Als der Architekt @simonemicheliarchitect das @aquatiocave entwarf, wollte er diese Ursprünglichkeit beibehalten. Da die Höhlen durch die Erosion des Gesteins durch Wasser entstanden sind, ließ er sich bei der Gestaltung der Innenräume von Wassertropfen inspirieren.💧Auch die Badezimmergestaltung sollte an der Inspirationsquelle anknüpfen und so fiel die Wahl auf GROHE: Von GROHE Sensia Arena Dusch-WCs bis hin zu GROHE Essence Armaturen verstärken unsere Produkte das Gefühl von Ruhe und Zeitlosigkeit. 
Fotos von Jürgen Eheim. #GROHE #SensiaArena #Essence #simonemicheli #Matera #Unesco #GROHEaroundtheworld #urlaub #Italien #interior #hoteldesign #designinspiration #interiorinspiration #moderndesign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03/19/2022 12:42:42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extLst>
                  <a:ext uri="{0D108BD9-81ED-4DB2-BD59-A6C34878D82A}">
                    <a16:rowId xmlns:a16="http://schemas.microsoft.com/office/drawing/2014/main" val="59868486"/>
                  </a:ext>
                </a:extLst>
              </a:tr>
            </a:tbl>
          </a:graphicData>
        </a:graphic>
      </p:graphicFrame>
      <p:sp>
        <p:nvSpPr>
          <p:cNvPr id="4" name="Text Placeholder 3">
            <a:extLst>
              <a:ext uri="{FF2B5EF4-FFF2-40B4-BE49-F238E27FC236}">
                <a16:creationId xmlns:a16="http://schemas.microsoft.com/office/drawing/2014/main" id="{23389EFC-077B-40AD-91E6-518C86DBFF5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4585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6EE36-1F1F-4B7B-B4B3-1FE62F1788C9}"/>
              </a:ext>
            </a:extLst>
          </p:cNvPr>
          <p:cNvSpPr>
            <a:spLocks noGrp="1"/>
          </p:cNvSpPr>
          <p:nvPr>
            <p:ph type="title"/>
          </p:nvPr>
        </p:nvSpPr>
        <p:spPr/>
        <p:txBody>
          <a:bodyPr/>
          <a:lstStyle/>
          <a:p>
            <a:r>
              <a:rPr lang="en-US"/>
              <a:t>Instagram Posts Table | grohe_de Grohe_de - 6 of 12</a:t>
            </a:r>
          </a:p>
        </p:txBody>
      </p:sp>
      <p:graphicFrame>
        <p:nvGraphicFramePr>
          <p:cNvPr id="5" name="Table Placeholder 4">
            <a:extLst>
              <a:ext uri="{FF2B5EF4-FFF2-40B4-BE49-F238E27FC236}">
                <a16:creationId xmlns:a16="http://schemas.microsoft.com/office/drawing/2014/main" id="{64F5C616-26D3-4422-AB29-A8FD85C45E73}"/>
              </a:ext>
            </a:extLst>
          </p:cNvPr>
          <p:cNvGraphicFramePr>
            <a:graphicFrameLocks noGrp="1"/>
          </p:cNvGraphicFramePr>
          <p:nvPr>
            <p:ph type="tbl" sz="quarter" idx="13"/>
            <p:extLst>
              <p:ext uri="{D42A27DB-BD31-4B8C-83A1-F6EECF244321}">
                <p14:modId xmlns:p14="http://schemas.microsoft.com/office/powerpoint/2010/main" val="198899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0954166"/>
                    </a:ext>
                  </a:extLst>
                </a:gridCol>
                <a:gridCol w="658368">
                  <a:extLst>
                    <a:ext uri="{9D8B030D-6E8A-4147-A177-3AD203B41FA5}">
                      <a16:colId xmlns:a16="http://schemas.microsoft.com/office/drawing/2014/main" val="860843583"/>
                    </a:ext>
                  </a:extLst>
                </a:gridCol>
                <a:gridCol w="658368">
                  <a:extLst>
                    <a:ext uri="{9D8B030D-6E8A-4147-A177-3AD203B41FA5}">
                      <a16:colId xmlns:a16="http://schemas.microsoft.com/office/drawing/2014/main" val="2641408853"/>
                    </a:ext>
                  </a:extLst>
                </a:gridCol>
                <a:gridCol w="658368">
                  <a:extLst>
                    <a:ext uri="{9D8B030D-6E8A-4147-A177-3AD203B41FA5}">
                      <a16:colId xmlns:a16="http://schemas.microsoft.com/office/drawing/2014/main" val="1795047022"/>
                    </a:ext>
                  </a:extLst>
                </a:gridCol>
                <a:gridCol w="658368">
                  <a:extLst>
                    <a:ext uri="{9D8B030D-6E8A-4147-A177-3AD203B41FA5}">
                      <a16:colId xmlns:a16="http://schemas.microsoft.com/office/drawing/2014/main" val="3270540790"/>
                    </a:ext>
                  </a:extLst>
                </a:gridCol>
                <a:gridCol w="658368">
                  <a:extLst>
                    <a:ext uri="{9D8B030D-6E8A-4147-A177-3AD203B41FA5}">
                      <a16:colId xmlns:a16="http://schemas.microsoft.com/office/drawing/2014/main" val="366531782"/>
                    </a:ext>
                  </a:extLst>
                </a:gridCol>
                <a:gridCol w="658368">
                  <a:extLst>
                    <a:ext uri="{9D8B030D-6E8A-4147-A177-3AD203B41FA5}">
                      <a16:colId xmlns:a16="http://schemas.microsoft.com/office/drawing/2014/main" val="1399819584"/>
                    </a:ext>
                  </a:extLst>
                </a:gridCol>
                <a:gridCol w="658368">
                  <a:extLst>
                    <a:ext uri="{9D8B030D-6E8A-4147-A177-3AD203B41FA5}">
                      <a16:colId xmlns:a16="http://schemas.microsoft.com/office/drawing/2014/main" val="3757918616"/>
                    </a:ext>
                  </a:extLst>
                </a:gridCol>
                <a:gridCol w="658368">
                  <a:extLst>
                    <a:ext uri="{9D8B030D-6E8A-4147-A177-3AD203B41FA5}">
                      <a16:colId xmlns:a16="http://schemas.microsoft.com/office/drawing/2014/main" val="4046194111"/>
                    </a:ext>
                  </a:extLst>
                </a:gridCol>
                <a:gridCol w="658368">
                  <a:extLst>
                    <a:ext uri="{9D8B030D-6E8A-4147-A177-3AD203B41FA5}">
                      <a16:colId xmlns:a16="http://schemas.microsoft.com/office/drawing/2014/main" val="226450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2543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- 2022-02-16 15:17:59</a:t>
                      </a:r>
                      <a:r>
                        <a:rPr kumimoji="0" lang="de-DE" sz="1000" b="0" i="0" u="none" strike="noStrike" kern="1200" cap="none" spc="0" normalizeH="0" baseline="0" noProof="0">
                          <a:ln>
                            <a:noFill/>
                          </a:ln>
                          <a:solidFill>
                            <a:prstClr val="black"/>
                          </a:solidFill>
                          <a:effectLst/>
                          <a:uLnTx/>
                          <a:uFillTx/>
                          <a:latin typeface="+mn-lt"/>
                          <a:ea typeface="+mn-ea"/>
                          <a:cs typeface="+mn-cs"/>
                        </a:rPr>
                        <a:t>
 Maritimer Flair trifft auf Naturmaterialien: Dieses Badezimmer in Flüelen (Schweiz) zeigt, was aus einem kleinen Raum herausgeholt werden kann. So stylisch können auch kleinere Badezimmer sein! 
Vielen Dank an @neoplangmbh für die tolle Arbeit!
Das Design wird unterstützt durch eine GROHE Essence Armatur in SuperSteel und die GROHE SmartControl Dusche mit doppelstrahliger Kopfbrause.🚿 So wirkt das Badezimmer hell und einladend - der perfekte Ort zum Abschalten. 🛀
#GROHE #GROHEEssence #GROHESmartControl #badezimmer #renovierung #umbau #Interiorinspo #wohnideen #armatur #dusche #einrichtung #hausbau #badezimmerinspiration #design #designinspiration #inneneinrichtung #solebich #traumbad #waschtisch #eigenheim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03/18/2022 12:43:03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extLst>
                  <a:ext uri="{0D108BD9-81ED-4DB2-BD59-A6C34878D82A}">
                    <a16:rowId xmlns:a16="http://schemas.microsoft.com/office/drawing/2014/main" val="1230130633"/>
                  </a:ext>
                </a:extLst>
              </a:tr>
            </a:tbl>
          </a:graphicData>
        </a:graphic>
      </p:graphicFrame>
      <p:sp>
        <p:nvSpPr>
          <p:cNvPr id="4" name="Text Placeholder 3">
            <a:extLst>
              <a:ext uri="{FF2B5EF4-FFF2-40B4-BE49-F238E27FC236}">
                <a16:creationId xmlns:a16="http://schemas.microsoft.com/office/drawing/2014/main" id="{F7645DAE-D6D0-4DA3-8A24-935B5E38AED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618893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06B84-A463-4696-AC3D-5AD52269E146}"/>
              </a:ext>
            </a:extLst>
          </p:cNvPr>
          <p:cNvSpPr>
            <a:spLocks noGrp="1"/>
          </p:cNvSpPr>
          <p:nvPr>
            <p:ph type="title"/>
          </p:nvPr>
        </p:nvSpPr>
        <p:spPr/>
        <p:txBody>
          <a:bodyPr/>
          <a:lstStyle/>
          <a:p>
            <a:r>
              <a:rPr lang="en-US"/>
              <a:t>Instagram Posts Table | grohe_de Grohe_de - 7 of 12</a:t>
            </a:r>
          </a:p>
        </p:txBody>
      </p:sp>
      <p:graphicFrame>
        <p:nvGraphicFramePr>
          <p:cNvPr id="5" name="Table Placeholder 4">
            <a:extLst>
              <a:ext uri="{FF2B5EF4-FFF2-40B4-BE49-F238E27FC236}">
                <a16:creationId xmlns:a16="http://schemas.microsoft.com/office/drawing/2014/main" id="{7B71EA43-2471-4852-9BBB-A36BE0A40245}"/>
              </a:ext>
            </a:extLst>
          </p:cNvPr>
          <p:cNvGraphicFramePr>
            <a:graphicFrameLocks noGrp="1"/>
          </p:cNvGraphicFramePr>
          <p:nvPr>
            <p:ph type="tbl" sz="quarter" idx="13"/>
            <p:extLst>
              <p:ext uri="{D42A27DB-BD31-4B8C-83A1-F6EECF244321}">
                <p14:modId xmlns:p14="http://schemas.microsoft.com/office/powerpoint/2010/main" val="197708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2930369"/>
                    </a:ext>
                  </a:extLst>
                </a:gridCol>
                <a:gridCol w="658368">
                  <a:extLst>
                    <a:ext uri="{9D8B030D-6E8A-4147-A177-3AD203B41FA5}">
                      <a16:colId xmlns:a16="http://schemas.microsoft.com/office/drawing/2014/main" val="4144643590"/>
                    </a:ext>
                  </a:extLst>
                </a:gridCol>
                <a:gridCol w="658368">
                  <a:extLst>
                    <a:ext uri="{9D8B030D-6E8A-4147-A177-3AD203B41FA5}">
                      <a16:colId xmlns:a16="http://schemas.microsoft.com/office/drawing/2014/main" val="183099250"/>
                    </a:ext>
                  </a:extLst>
                </a:gridCol>
                <a:gridCol w="658368">
                  <a:extLst>
                    <a:ext uri="{9D8B030D-6E8A-4147-A177-3AD203B41FA5}">
                      <a16:colId xmlns:a16="http://schemas.microsoft.com/office/drawing/2014/main" val="2277877209"/>
                    </a:ext>
                  </a:extLst>
                </a:gridCol>
                <a:gridCol w="658368">
                  <a:extLst>
                    <a:ext uri="{9D8B030D-6E8A-4147-A177-3AD203B41FA5}">
                      <a16:colId xmlns:a16="http://schemas.microsoft.com/office/drawing/2014/main" val="2890793438"/>
                    </a:ext>
                  </a:extLst>
                </a:gridCol>
                <a:gridCol w="658368">
                  <a:extLst>
                    <a:ext uri="{9D8B030D-6E8A-4147-A177-3AD203B41FA5}">
                      <a16:colId xmlns:a16="http://schemas.microsoft.com/office/drawing/2014/main" val="2881567286"/>
                    </a:ext>
                  </a:extLst>
                </a:gridCol>
                <a:gridCol w="658368">
                  <a:extLst>
                    <a:ext uri="{9D8B030D-6E8A-4147-A177-3AD203B41FA5}">
                      <a16:colId xmlns:a16="http://schemas.microsoft.com/office/drawing/2014/main" val="1784953485"/>
                    </a:ext>
                  </a:extLst>
                </a:gridCol>
                <a:gridCol w="658368">
                  <a:extLst>
                    <a:ext uri="{9D8B030D-6E8A-4147-A177-3AD203B41FA5}">
                      <a16:colId xmlns:a16="http://schemas.microsoft.com/office/drawing/2014/main" val="3423101833"/>
                    </a:ext>
                  </a:extLst>
                </a:gridCol>
                <a:gridCol w="658368">
                  <a:extLst>
                    <a:ext uri="{9D8B030D-6E8A-4147-A177-3AD203B41FA5}">
                      <a16:colId xmlns:a16="http://schemas.microsoft.com/office/drawing/2014/main" val="3501779985"/>
                    </a:ext>
                  </a:extLst>
                </a:gridCol>
                <a:gridCol w="658368">
                  <a:extLst>
                    <a:ext uri="{9D8B030D-6E8A-4147-A177-3AD203B41FA5}">
                      <a16:colId xmlns:a16="http://schemas.microsoft.com/office/drawing/2014/main" val="2096705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617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- 2022-02-14 12:15:30</a:t>
                      </a:r>
                      <a:r>
                        <a:rPr kumimoji="0" lang="de-DE" sz="1000" b="0" i="0" u="none" strike="noStrike" kern="1200" cap="none" spc="0" normalizeH="0" baseline="0" noProof="0">
                          <a:ln>
                            <a:noFill/>
                          </a:ln>
                          <a:solidFill>
                            <a:prstClr val="black"/>
                          </a:solidFill>
                          <a:effectLst/>
                          <a:uLnTx/>
                          <a:uFillTx/>
                          <a:latin typeface="+mn-lt"/>
                          <a:ea typeface="+mn-ea"/>
                          <a:cs typeface="+mn-cs"/>
                        </a:rPr>
                        <a:t>
 Happy Valentine's Day💙! Passend zum Valentinstag haben wir dieses wunderschöne Bild von @casadelamar_home für euch! 😍💐 
Hut ab vor diesem kunstvollen und romantischen Arrangement. 
Wem machst du heute eine Freude? 
Die organische Form unserer GROHE Essence Armatur und das harmonische Design sehen auf der Marmorarbeitsplatte einfach umwerfend aus. 
Du willst, dass wir auch deine Bilder zeigen? Dann markiere uns einfach auf deinen Interior-Fotos!
#GROHE #Essence #Badumbau #BrushedCoolSunrise #valentinstag #romantisch #Frühling #Blumen #Blumenstrauß #küche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03/16/2022 06:44:16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extLst>
                  <a:ext uri="{0D108BD9-81ED-4DB2-BD59-A6C34878D82A}">
                    <a16:rowId xmlns:a16="http://schemas.microsoft.com/office/drawing/2014/main" val="3733235229"/>
                  </a:ext>
                </a:extLst>
              </a:tr>
            </a:tbl>
          </a:graphicData>
        </a:graphic>
      </p:graphicFrame>
      <p:sp>
        <p:nvSpPr>
          <p:cNvPr id="4" name="Text Placeholder 3">
            <a:extLst>
              <a:ext uri="{FF2B5EF4-FFF2-40B4-BE49-F238E27FC236}">
                <a16:creationId xmlns:a16="http://schemas.microsoft.com/office/drawing/2014/main" id="{CD87189C-733A-4FA2-B431-F83DC65CDF1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678514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76A5-D896-4C8B-9A8C-E87439111B60}"/>
              </a:ext>
            </a:extLst>
          </p:cNvPr>
          <p:cNvSpPr>
            <a:spLocks noGrp="1"/>
          </p:cNvSpPr>
          <p:nvPr>
            <p:ph type="title"/>
          </p:nvPr>
        </p:nvSpPr>
        <p:spPr/>
        <p:txBody>
          <a:bodyPr/>
          <a:lstStyle/>
          <a:p>
            <a:r>
              <a:rPr lang="en-US"/>
              <a:t>Instagram Posts Table | grohe_de Grohe_de - 8 of 12</a:t>
            </a:r>
          </a:p>
        </p:txBody>
      </p:sp>
      <p:graphicFrame>
        <p:nvGraphicFramePr>
          <p:cNvPr id="5" name="Table Placeholder 4">
            <a:extLst>
              <a:ext uri="{FF2B5EF4-FFF2-40B4-BE49-F238E27FC236}">
                <a16:creationId xmlns:a16="http://schemas.microsoft.com/office/drawing/2014/main" id="{0BBEE57A-86CE-49B9-BFEA-4EE922D18F4C}"/>
              </a:ext>
            </a:extLst>
          </p:cNvPr>
          <p:cNvGraphicFramePr>
            <a:graphicFrameLocks noGrp="1"/>
          </p:cNvGraphicFramePr>
          <p:nvPr>
            <p:ph type="tbl" sz="quarter" idx="13"/>
            <p:extLst>
              <p:ext uri="{D42A27DB-BD31-4B8C-83A1-F6EECF244321}">
                <p14:modId xmlns:p14="http://schemas.microsoft.com/office/powerpoint/2010/main" val="3036900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4093033"/>
                    </a:ext>
                  </a:extLst>
                </a:gridCol>
                <a:gridCol w="658368">
                  <a:extLst>
                    <a:ext uri="{9D8B030D-6E8A-4147-A177-3AD203B41FA5}">
                      <a16:colId xmlns:a16="http://schemas.microsoft.com/office/drawing/2014/main" val="2318916712"/>
                    </a:ext>
                  </a:extLst>
                </a:gridCol>
                <a:gridCol w="658368">
                  <a:extLst>
                    <a:ext uri="{9D8B030D-6E8A-4147-A177-3AD203B41FA5}">
                      <a16:colId xmlns:a16="http://schemas.microsoft.com/office/drawing/2014/main" val="2373029775"/>
                    </a:ext>
                  </a:extLst>
                </a:gridCol>
                <a:gridCol w="658368">
                  <a:extLst>
                    <a:ext uri="{9D8B030D-6E8A-4147-A177-3AD203B41FA5}">
                      <a16:colId xmlns:a16="http://schemas.microsoft.com/office/drawing/2014/main" val="3648306386"/>
                    </a:ext>
                  </a:extLst>
                </a:gridCol>
                <a:gridCol w="658368">
                  <a:extLst>
                    <a:ext uri="{9D8B030D-6E8A-4147-A177-3AD203B41FA5}">
                      <a16:colId xmlns:a16="http://schemas.microsoft.com/office/drawing/2014/main" val="2641827531"/>
                    </a:ext>
                  </a:extLst>
                </a:gridCol>
                <a:gridCol w="658368">
                  <a:extLst>
                    <a:ext uri="{9D8B030D-6E8A-4147-A177-3AD203B41FA5}">
                      <a16:colId xmlns:a16="http://schemas.microsoft.com/office/drawing/2014/main" val="898879141"/>
                    </a:ext>
                  </a:extLst>
                </a:gridCol>
                <a:gridCol w="658368">
                  <a:extLst>
                    <a:ext uri="{9D8B030D-6E8A-4147-A177-3AD203B41FA5}">
                      <a16:colId xmlns:a16="http://schemas.microsoft.com/office/drawing/2014/main" val="1253173837"/>
                    </a:ext>
                  </a:extLst>
                </a:gridCol>
                <a:gridCol w="658368">
                  <a:extLst>
                    <a:ext uri="{9D8B030D-6E8A-4147-A177-3AD203B41FA5}">
                      <a16:colId xmlns:a16="http://schemas.microsoft.com/office/drawing/2014/main" val="2294570113"/>
                    </a:ext>
                  </a:extLst>
                </a:gridCol>
                <a:gridCol w="658368">
                  <a:extLst>
                    <a:ext uri="{9D8B030D-6E8A-4147-A177-3AD203B41FA5}">
                      <a16:colId xmlns:a16="http://schemas.microsoft.com/office/drawing/2014/main" val="575582315"/>
                    </a:ext>
                  </a:extLst>
                </a:gridCol>
                <a:gridCol w="658368">
                  <a:extLst>
                    <a:ext uri="{9D8B030D-6E8A-4147-A177-3AD203B41FA5}">
                      <a16:colId xmlns:a16="http://schemas.microsoft.com/office/drawing/2014/main" val="3232064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7872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- 2022-02-11 15:20:31</a:t>
                      </a:r>
                      <a:r>
                        <a:rPr kumimoji="0" lang="de-DE" sz="1000" b="0" i="0" u="none" strike="noStrike" kern="1200" cap="none" spc="0" normalizeH="0" baseline="0" noProof="0">
                          <a:ln>
                            <a:noFill/>
                          </a:ln>
                          <a:solidFill>
                            <a:prstClr val="black"/>
                          </a:solidFill>
                          <a:effectLst/>
                          <a:uLnTx/>
                          <a:uFillTx/>
                          <a:latin typeface="+mn-lt"/>
                          <a:ea typeface="+mn-ea"/>
                          <a:cs typeface="+mn-cs"/>
                        </a:rPr>
                        <a:t>
 Ein Traum in zartem Grün.🌿 Das Badezimmer von @h.woodner überzeugt durch seine Schlichtheit und Konzentration auf das Wesentliche. Die GROHE Essence Waschtischarmatur fügt sich dort perfekt ein. Eleganter Minimalismus gepaart mit beruhigenden Grüntönen!
Wenn du auch auf unserem Kanal gezeigt werden möchtest, dann markiere uns auf deinen Interiorfotos.
#GROHE #GROHEEssence #badezimmer #interiorinspo #badezimmerinspiration #wohnideen #armatur #einrichtung #grün #greeninterior #minimalismus #modernwohnen #solebich #einrichtungsidee #renovierung #hausbau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03/13/2022 06:44:04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extLst>
                  <a:ext uri="{0D108BD9-81ED-4DB2-BD59-A6C34878D82A}">
                    <a16:rowId xmlns:a16="http://schemas.microsoft.com/office/drawing/2014/main" val="3587785040"/>
                  </a:ext>
                </a:extLst>
              </a:tr>
            </a:tbl>
          </a:graphicData>
        </a:graphic>
      </p:graphicFrame>
      <p:sp>
        <p:nvSpPr>
          <p:cNvPr id="4" name="Text Placeholder 3">
            <a:extLst>
              <a:ext uri="{FF2B5EF4-FFF2-40B4-BE49-F238E27FC236}">
                <a16:creationId xmlns:a16="http://schemas.microsoft.com/office/drawing/2014/main" id="{F2B75675-3CDF-43FB-A3EF-30C33F05B55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776388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AFA25-531B-4E66-A257-2FEA1A2D0800}"/>
              </a:ext>
            </a:extLst>
          </p:cNvPr>
          <p:cNvSpPr>
            <a:spLocks noGrp="1"/>
          </p:cNvSpPr>
          <p:nvPr>
            <p:ph type="title"/>
          </p:nvPr>
        </p:nvSpPr>
        <p:spPr/>
        <p:txBody>
          <a:bodyPr/>
          <a:lstStyle/>
          <a:p>
            <a:r>
              <a:rPr lang="en-US"/>
              <a:t>Instagram Posts Table | grohe_de Grohe_de - 9 of 12</a:t>
            </a:r>
          </a:p>
        </p:txBody>
      </p:sp>
      <p:graphicFrame>
        <p:nvGraphicFramePr>
          <p:cNvPr id="5" name="Table Placeholder 4">
            <a:extLst>
              <a:ext uri="{FF2B5EF4-FFF2-40B4-BE49-F238E27FC236}">
                <a16:creationId xmlns:a16="http://schemas.microsoft.com/office/drawing/2014/main" id="{ACACA73F-347F-4B60-A016-AE47A5306F15}"/>
              </a:ext>
            </a:extLst>
          </p:cNvPr>
          <p:cNvGraphicFramePr>
            <a:graphicFrameLocks noGrp="1"/>
          </p:cNvGraphicFramePr>
          <p:nvPr>
            <p:ph type="tbl" sz="quarter" idx="13"/>
            <p:extLst>
              <p:ext uri="{D42A27DB-BD31-4B8C-83A1-F6EECF244321}">
                <p14:modId xmlns:p14="http://schemas.microsoft.com/office/powerpoint/2010/main" val="2916350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5644610"/>
                    </a:ext>
                  </a:extLst>
                </a:gridCol>
                <a:gridCol w="658368">
                  <a:extLst>
                    <a:ext uri="{9D8B030D-6E8A-4147-A177-3AD203B41FA5}">
                      <a16:colId xmlns:a16="http://schemas.microsoft.com/office/drawing/2014/main" val="2303000019"/>
                    </a:ext>
                  </a:extLst>
                </a:gridCol>
                <a:gridCol w="658368">
                  <a:extLst>
                    <a:ext uri="{9D8B030D-6E8A-4147-A177-3AD203B41FA5}">
                      <a16:colId xmlns:a16="http://schemas.microsoft.com/office/drawing/2014/main" val="892576298"/>
                    </a:ext>
                  </a:extLst>
                </a:gridCol>
                <a:gridCol w="658368">
                  <a:extLst>
                    <a:ext uri="{9D8B030D-6E8A-4147-A177-3AD203B41FA5}">
                      <a16:colId xmlns:a16="http://schemas.microsoft.com/office/drawing/2014/main" val="771423678"/>
                    </a:ext>
                  </a:extLst>
                </a:gridCol>
                <a:gridCol w="658368">
                  <a:extLst>
                    <a:ext uri="{9D8B030D-6E8A-4147-A177-3AD203B41FA5}">
                      <a16:colId xmlns:a16="http://schemas.microsoft.com/office/drawing/2014/main" val="1247274706"/>
                    </a:ext>
                  </a:extLst>
                </a:gridCol>
                <a:gridCol w="658368">
                  <a:extLst>
                    <a:ext uri="{9D8B030D-6E8A-4147-A177-3AD203B41FA5}">
                      <a16:colId xmlns:a16="http://schemas.microsoft.com/office/drawing/2014/main" val="330364508"/>
                    </a:ext>
                  </a:extLst>
                </a:gridCol>
                <a:gridCol w="658368">
                  <a:extLst>
                    <a:ext uri="{9D8B030D-6E8A-4147-A177-3AD203B41FA5}">
                      <a16:colId xmlns:a16="http://schemas.microsoft.com/office/drawing/2014/main" val="2808535630"/>
                    </a:ext>
                  </a:extLst>
                </a:gridCol>
                <a:gridCol w="658368">
                  <a:extLst>
                    <a:ext uri="{9D8B030D-6E8A-4147-A177-3AD203B41FA5}">
                      <a16:colId xmlns:a16="http://schemas.microsoft.com/office/drawing/2014/main" val="4189141192"/>
                    </a:ext>
                  </a:extLst>
                </a:gridCol>
                <a:gridCol w="658368">
                  <a:extLst>
                    <a:ext uri="{9D8B030D-6E8A-4147-A177-3AD203B41FA5}">
                      <a16:colId xmlns:a16="http://schemas.microsoft.com/office/drawing/2014/main" val="1031488815"/>
                    </a:ext>
                  </a:extLst>
                </a:gridCol>
                <a:gridCol w="658368">
                  <a:extLst>
                    <a:ext uri="{9D8B030D-6E8A-4147-A177-3AD203B41FA5}">
                      <a16:colId xmlns:a16="http://schemas.microsoft.com/office/drawing/2014/main" val="1862605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0744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- 2022-02-10 16:14:22</a:t>
                      </a:r>
                      <a:r>
                        <a:rPr kumimoji="0" lang="en-US" sz="1000" b="0" i="0" u="none" strike="noStrike" kern="1200" cap="none" spc="0" normalizeH="0" baseline="0" noProof="0">
                          <a:ln>
                            <a:noFill/>
                          </a:ln>
                          <a:solidFill>
                            <a:prstClr val="black"/>
                          </a:solidFill>
                          <a:effectLst/>
                          <a:uLnTx/>
                          <a:uFillTx/>
                          <a:latin typeface="+mn-lt"/>
                          <a:ea typeface="+mn-ea"/>
                          <a:cs typeface="+mn-cs"/>
                        </a:rPr>
                        <a:t>
 Schluss mit ungewollten Temperaturschwankungen beim Duschen - sorge mit GROHE GROHTHERM für ultimativen Duschkomfort. Genieße eine konstante Wassertemperatur während dem Duschen, unabhängig davon, wer das Wasser sonst noch laufen lässt.😀Unsere GROHTHERM Thermostat Familie bietet für jeden Wunsch eine passende Lösung. Ein Thermostat, das perfekt zu dir und deinem Badezimmer passt.👍
#GROHE #GROHTHERM #Thermostat #Brause #Badezimmer #Badezimmerdesign #Badezimmerinspiration #Interieur #Hausumbau #Aufrüstung #renovieren #Hausbau #Wohnideen #Interiorinspo #Homespa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03/12/2022 06:44:00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a:t>
                      </a:r>
                    </a:p>
                  </a:txBody>
                  <a:tcPr/>
                </a:tc>
                <a:extLst>
                  <a:ext uri="{0D108BD9-81ED-4DB2-BD59-A6C34878D82A}">
                    <a16:rowId xmlns:a16="http://schemas.microsoft.com/office/drawing/2014/main" val="2982150828"/>
                  </a:ext>
                </a:extLst>
              </a:tr>
            </a:tbl>
          </a:graphicData>
        </a:graphic>
      </p:graphicFrame>
      <p:sp>
        <p:nvSpPr>
          <p:cNvPr id="4" name="Text Placeholder 3">
            <a:extLst>
              <a:ext uri="{FF2B5EF4-FFF2-40B4-BE49-F238E27FC236}">
                <a16:creationId xmlns:a16="http://schemas.microsoft.com/office/drawing/2014/main" id="{270A01F6-EA04-4423-9801-1198E9D68AC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57674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06204-F0A0-4F63-ADEA-2F8D31D08CF0}"/>
              </a:ext>
            </a:extLst>
          </p:cNvPr>
          <p:cNvSpPr>
            <a:spLocks noGrp="1"/>
          </p:cNvSpPr>
          <p:nvPr>
            <p:ph type="title"/>
          </p:nvPr>
        </p:nvSpPr>
        <p:spPr/>
        <p:txBody>
          <a:bodyPr/>
          <a:lstStyle/>
          <a:p>
            <a:r>
              <a:rPr lang="en-US"/>
              <a:t>Instagram Posts Table | grohe_de Grohe_de - 10 of 12</a:t>
            </a:r>
          </a:p>
        </p:txBody>
      </p:sp>
      <p:graphicFrame>
        <p:nvGraphicFramePr>
          <p:cNvPr id="5" name="Table Placeholder 4">
            <a:extLst>
              <a:ext uri="{FF2B5EF4-FFF2-40B4-BE49-F238E27FC236}">
                <a16:creationId xmlns:a16="http://schemas.microsoft.com/office/drawing/2014/main" id="{FA59BE30-CA27-41CE-A67F-D634E4A18F39}"/>
              </a:ext>
            </a:extLst>
          </p:cNvPr>
          <p:cNvGraphicFramePr>
            <a:graphicFrameLocks noGrp="1"/>
          </p:cNvGraphicFramePr>
          <p:nvPr>
            <p:ph type="tbl" sz="quarter" idx="13"/>
            <p:extLst>
              <p:ext uri="{D42A27DB-BD31-4B8C-83A1-F6EECF244321}">
                <p14:modId xmlns:p14="http://schemas.microsoft.com/office/powerpoint/2010/main" val="381542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1272821"/>
                    </a:ext>
                  </a:extLst>
                </a:gridCol>
                <a:gridCol w="658368">
                  <a:extLst>
                    <a:ext uri="{9D8B030D-6E8A-4147-A177-3AD203B41FA5}">
                      <a16:colId xmlns:a16="http://schemas.microsoft.com/office/drawing/2014/main" val="1733685843"/>
                    </a:ext>
                  </a:extLst>
                </a:gridCol>
                <a:gridCol w="658368">
                  <a:extLst>
                    <a:ext uri="{9D8B030D-6E8A-4147-A177-3AD203B41FA5}">
                      <a16:colId xmlns:a16="http://schemas.microsoft.com/office/drawing/2014/main" val="340437833"/>
                    </a:ext>
                  </a:extLst>
                </a:gridCol>
                <a:gridCol w="658368">
                  <a:extLst>
                    <a:ext uri="{9D8B030D-6E8A-4147-A177-3AD203B41FA5}">
                      <a16:colId xmlns:a16="http://schemas.microsoft.com/office/drawing/2014/main" val="53430193"/>
                    </a:ext>
                  </a:extLst>
                </a:gridCol>
                <a:gridCol w="658368">
                  <a:extLst>
                    <a:ext uri="{9D8B030D-6E8A-4147-A177-3AD203B41FA5}">
                      <a16:colId xmlns:a16="http://schemas.microsoft.com/office/drawing/2014/main" val="1287808646"/>
                    </a:ext>
                  </a:extLst>
                </a:gridCol>
                <a:gridCol w="658368">
                  <a:extLst>
                    <a:ext uri="{9D8B030D-6E8A-4147-A177-3AD203B41FA5}">
                      <a16:colId xmlns:a16="http://schemas.microsoft.com/office/drawing/2014/main" val="4242166416"/>
                    </a:ext>
                  </a:extLst>
                </a:gridCol>
                <a:gridCol w="658368">
                  <a:extLst>
                    <a:ext uri="{9D8B030D-6E8A-4147-A177-3AD203B41FA5}">
                      <a16:colId xmlns:a16="http://schemas.microsoft.com/office/drawing/2014/main" val="61978166"/>
                    </a:ext>
                  </a:extLst>
                </a:gridCol>
                <a:gridCol w="658368">
                  <a:extLst>
                    <a:ext uri="{9D8B030D-6E8A-4147-A177-3AD203B41FA5}">
                      <a16:colId xmlns:a16="http://schemas.microsoft.com/office/drawing/2014/main" val="2608577829"/>
                    </a:ext>
                  </a:extLst>
                </a:gridCol>
                <a:gridCol w="658368">
                  <a:extLst>
                    <a:ext uri="{9D8B030D-6E8A-4147-A177-3AD203B41FA5}">
                      <a16:colId xmlns:a16="http://schemas.microsoft.com/office/drawing/2014/main" val="1517256037"/>
                    </a:ext>
                  </a:extLst>
                </a:gridCol>
                <a:gridCol w="658368">
                  <a:extLst>
                    <a:ext uri="{9D8B030D-6E8A-4147-A177-3AD203B41FA5}">
                      <a16:colId xmlns:a16="http://schemas.microsoft.com/office/drawing/2014/main" val="2858824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671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- 2022-02-09 16:03:01</a:t>
                      </a:r>
                      <a:r>
                        <a:rPr kumimoji="0" lang="de-DE" sz="1000" b="0" i="0" u="none" strike="noStrike" kern="1200" cap="none" spc="0" normalizeH="0" baseline="0" noProof="0">
                          <a:ln>
                            <a:noFill/>
                          </a:ln>
                          <a:solidFill>
                            <a:prstClr val="black"/>
                          </a:solidFill>
                          <a:effectLst/>
                          <a:uLnTx/>
                          <a:uFillTx/>
                          <a:latin typeface="+mn-lt"/>
                          <a:ea typeface="+mn-ea"/>
                          <a:cs typeface="+mn-cs"/>
                        </a:rPr>
                        <a:t>
 Mit wenig viel erreichen - wir zeigen dir ein paar Ideen, wie du mit kleinen Veränderungen mehr Achtsamkeit und Nachhaltigkeit in deinen Alltag einbringen kannst:
🧘 Was bringen wir eigentlich tagtäglich mit nach Hause? Genau damit beginnt schon oft der erste Schritt in Richtung Achtsamkeit. Überlege dir bei deinen Einkäufen gut, welche Verpackung du wählst, um möglichst wenig Verpackungsmüll zu produzieren. Oft hilft es, hier auf regionale Produkte zu setzen.
🧘 Werde kreativ statt etwas zu kaufen! Wie wäre es beispielsweise mit Brot backen oder Marmelade einkochen? Das hilft dir auch dabei, ungewollte Konservierungsstoffe zu vermeiden.
🧘 In einem stressigen Alltag ist es wichtig, sich immer wieder Zeit für sich selbst zu nehmen. Gönn dir  regelmäßig eine Auszeit und tue dann nur Dinge, die du wirklich magst.
🧘 Zu einem nachhaltigeren Alltag gehört natürlich auch der achtsame Umgang mit Wasser und das Sparen von Ressourcen. Intelligente Produktfunktionen wie GROHE EcoJoy oder GROHE SilkMove ES unterstützen dich hier als Alltagshelfer.
🧘 Vintage ist IN! Echte Schätze lassen sich bei Freunden oder der Familie, auf Flohmärtken oder in Second-Hand Geschäften finden. Schenkt eurer neuen Lieblingsvase oder dem neuen Vintage-Pulli ein Zuhause!
Verratet uns in den Kommentaren eure Tipps für mehr Achtsamkeit und Nachhaltigkeit im Alltag!🌎
#GROHE #bewusstleben #GROHEtippsundtricks #küchenhacks #zerowaste #plastikmüll #nachhaltig #tippsundtricks #hacks #achtsamkeit #secondhand #diy #zeroplastic #mindful #vintage #wohnideen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03/11/2022 12:43:16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extLst>
                  <a:ext uri="{0D108BD9-81ED-4DB2-BD59-A6C34878D82A}">
                    <a16:rowId xmlns:a16="http://schemas.microsoft.com/office/drawing/2014/main" val="3526352914"/>
                  </a:ext>
                </a:extLst>
              </a:tr>
            </a:tbl>
          </a:graphicData>
        </a:graphic>
      </p:graphicFrame>
      <p:sp>
        <p:nvSpPr>
          <p:cNvPr id="4" name="Text Placeholder 3">
            <a:extLst>
              <a:ext uri="{FF2B5EF4-FFF2-40B4-BE49-F238E27FC236}">
                <a16:creationId xmlns:a16="http://schemas.microsoft.com/office/drawing/2014/main" id="{5071569F-9522-4785-9FDF-522786DE946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01582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42CC-FEBF-4FCF-8AD4-38464F1B980E}"/>
              </a:ext>
            </a:extLst>
          </p:cNvPr>
          <p:cNvSpPr>
            <a:spLocks noGrp="1"/>
          </p:cNvSpPr>
          <p:nvPr>
            <p:ph type="title"/>
          </p:nvPr>
        </p:nvSpPr>
        <p:spPr/>
        <p:txBody>
          <a:bodyPr/>
          <a:lstStyle/>
          <a:p>
            <a:r>
              <a:rPr lang="en-US"/>
              <a:t>Instagram Posts Table | grohe_de Grohe_de - 11 of 12</a:t>
            </a:r>
          </a:p>
        </p:txBody>
      </p:sp>
      <p:graphicFrame>
        <p:nvGraphicFramePr>
          <p:cNvPr id="5" name="Table Placeholder 4">
            <a:extLst>
              <a:ext uri="{FF2B5EF4-FFF2-40B4-BE49-F238E27FC236}">
                <a16:creationId xmlns:a16="http://schemas.microsoft.com/office/drawing/2014/main" id="{2AC45A22-4678-42D7-B00B-BA38085F3E76}"/>
              </a:ext>
            </a:extLst>
          </p:cNvPr>
          <p:cNvGraphicFramePr>
            <a:graphicFrameLocks noGrp="1"/>
          </p:cNvGraphicFramePr>
          <p:nvPr>
            <p:ph type="tbl" sz="quarter" idx="13"/>
            <p:extLst>
              <p:ext uri="{D42A27DB-BD31-4B8C-83A1-F6EECF244321}">
                <p14:modId xmlns:p14="http://schemas.microsoft.com/office/powerpoint/2010/main" val="10702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0588293"/>
                    </a:ext>
                  </a:extLst>
                </a:gridCol>
                <a:gridCol w="658368">
                  <a:extLst>
                    <a:ext uri="{9D8B030D-6E8A-4147-A177-3AD203B41FA5}">
                      <a16:colId xmlns:a16="http://schemas.microsoft.com/office/drawing/2014/main" val="1450476334"/>
                    </a:ext>
                  </a:extLst>
                </a:gridCol>
                <a:gridCol w="658368">
                  <a:extLst>
                    <a:ext uri="{9D8B030D-6E8A-4147-A177-3AD203B41FA5}">
                      <a16:colId xmlns:a16="http://schemas.microsoft.com/office/drawing/2014/main" val="1182388814"/>
                    </a:ext>
                  </a:extLst>
                </a:gridCol>
                <a:gridCol w="658368">
                  <a:extLst>
                    <a:ext uri="{9D8B030D-6E8A-4147-A177-3AD203B41FA5}">
                      <a16:colId xmlns:a16="http://schemas.microsoft.com/office/drawing/2014/main" val="1056163809"/>
                    </a:ext>
                  </a:extLst>
                </a:gridCol>
                <a:gridCol w="658368">
                  <a:extLst>
                    <a:ext uri="{9D8B030D-6E8A-4147-A177-3AD203B41FA5}">
                      <a16:colId xmlns:a16="http://schemas.microsoft.com/office/drawing/2014/main" val="1309789522"/>
                    </a:ext>
                  </a:extLst>
                </a:gridCol>
                <a:gridCol w="658368">
                  <a:extLst>
                    <a:ext uri="{9D8B030D-6E8A-4147-A177-3AD203B41FA5}">
                      <a16:colId xmlns:a16="http://schemas.microsoft.com/office/drawing/2014/main" val="600437213"/>
                    </a:ext>
                  </a:extLst>
                </a:gridCol>
                <a:gridCol w="658368">
                  <a:extLst>
                    <a:ext uri="{9D8B030D-6E8A-4147-A177-3AD203B41FA5}">
                      <a16:colId xmlns:a16="http://schemas.microsoft.com/office/drawing/2014/main" val="2958423423"/>
                    </a:ext>
                  </a:extLst>
                </a:gridCol>
                <a:gridCol w="658368">
                  <a:extLst>
                    <a:ext uri="{9D8B030D-6E8A-4147-A177-3AD203B41FA5}">
                      <a16:colId xmlns:a16="http://schemas.microsoft.com/office/drawing/2014/main" val="486455144"/>
                    </a:ext>
                  </a:extLst>
                </a:gridCol>
                <a:gridCol w="658368">
                  <a:extLst>
                    <a:ext uri="{9D8B030D-6E8A-4147-A177-3AD203B41FA5}">
                      <a16:colId xmlns:a16="http://schemas.microsoft.com/office/drawing/2014/main" val="4257618866"/>
                    </a:ext>
                  </a:extLst>
                </a:gridCol>
                <a:gridCol w="658368">
                  <a:extLst>
                    <a:ext uri="{9D8B030D-6E8A-4147-A177-3AD203B41FA5}">
                      <a16:colId xmlns:a16="http://schemas.microsoft.com/office/drawing/2014/main" val="1696745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2629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- 2022-02-04 15:12:34</a:t>
                      </a:r>
                      <a:r>
                        <a:rPr kumimoji="0" lang="de-DE" sz="1000" b="0" i="0" u="none" strike="noStrike" kern="1200" cap="none" spc="0" normalizeH="0" baseline="0" noProof="0">
                          <a:ln>
                            <a:noFill/>
                          </a:ln>
                          <a:solidFill>
                            <a:prstClr val="black"/>
                          </a:solidFill>
                          <a:effectLst/>
                          <a:uLnTx/>
                          <a:uFillTx/>
                          <a:latin typeface="+mn-lt"/>
                          <a:ea typeface="+mn-ea"/>
                          <a:cs typeface="+mn-cs"/>
                        </a:rPr>
                        <a:t>
 Stylish und gemütlich!👍 @architektenhaus.an.der.muehle zeigen euch, wie das Badezimmer zum absoluten Hingucker wird.
Mit diesen Details peppt ihr euer Bad ganz einfach auf:
🪴 Pflanzen - ihr werdet staunen, welchen Unterschied ein wenig Grün macht.
🪵 Rustikale Elemente wie der Hocker sorgen für einen gemütlichen Kontrast im modernen Bad.
🕯 Abgestimmte Details: Halte dich bei Details wie Teppich, Deko oder Aufbewahrung an eine Farbwelt - wie hier z.B. Beige - um eine ganzheitliche Ästhetik zu schaffen.
#GROHE #Badezimmer #GROHECommunity #Badezimmerinspiration #Deko #Einrichtungstipp #Einrichtungsideen #Wohnideen #solebich #modernesbadezimmer #moderneswohnen #Badezimmerdesign #Badezimmerdeko #Hausbau #Renovieren #grünerdaumen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03/06/2022 12:43:27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extLst>
                  <a:ext uri="{0D108BD9-81ED-4DB2-BD59-A6C34878D82A}">
                    <a16:rowId xmlns:a16="http://schemas.microsoft.com/office/drawing/2014/main" val="3338339365"/>
                  </a:ext>
                </a:extLst>
              </a:tr>
            </a:tbl>
          </a:graphicData>
        </a:graphic>
      </p:graphicFrame>
      <p:sp>
        <p:nvSpPr>
          <p:cNvPr id="4" name="Text Placeholder 3">
            <a:extLst>
              <a:ext uri="{FF2B5EF4-FFF2-40B4-BE49-F238E27FC236}">
                <a16:creationId xmlns:a16="http://schemas.microsoft.com/office/drawing/2014/main" id="{77163D82-3D9B-42C8-9D7A-72DA54411EB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15596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1F9A-63C8-4EDF-A16F-A7733DF57D9E}"/>
              </a:ext>
            </a:extLst>
          </p:cNvPr>
          <p:cNvSpPr>
            <a:spLocks noGrp="1"/>
          </p:cNvSpPr>
          <p:nvPr>
            <p:ph type="title"/>
          </p:nvPr>
        </p:nvSpPr>
        <p:spPr/>
        <p:txBody>
          <a:bodyPr/>
          <a:lstStyle/>
          <a:p>
            <a:r>
              <a:rPr lang="en-US"/>
              <a:t>Instagram Posts Table | grohe_de Grohe_de - 12 of 12</a:t>
            </a:r>
          </a:p>
        </p:txBody>
      </p:sp>
      <p:graphicFrame>
        <p:nvGraphicFramePr>
          <p:cNvPr id="5" name="Table Placeholder 4">
            <a:extLst>
              <a:ext uri="{FF2B5EF4-FFF2-40B4-BE49-F238E27FC236}">
                <a16:creationId xmlns:a16="http://schemas.microsoft.com/office/drawing/2014/main" id="{FB66C4BB-1D4A-40CE-8834-295098DF6B71}"/>
              </a:ext>
            </a:extLst>
          </p:cNvPr>
          <p:cNvGraphicFramePr>
            <a:graphicFrameLocks noGrp="1"/>
          </p:cNvGraphicFramePr>
          <p:nvPr>
            <p:ph type="tbl" sz="quarter" idx="13"/>
            <p:extLst>
              <p:ext uri="{D42A27DB-BD31-4B8C-83A1-F6EECF244321}">
                <p14:modId xmlns:p14="http://schemas.microsoft.com/office/powerpoint/2010/main" val="340749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6298281"/>
                    </a:ext>
                  </a:extLst>
                </a:gridCol>
                <a:gridCol w="658368">
                  <a:extLst>
                    <a:ext uri="{9D8B030D-6E8A-4147-A177-3AD203B41FA5}">
                      <a16:colId xmlns:a16="http://schemas.microsoft.com/office/drawing/2014/main" val="2524915915"/>
                    </a:ext>
                  </a:extLst>
                </a:gridCol>
                <a:gridCol w="658368">
                  <a:extLst>
                    <a:ext uri="{9D8B030D-6E8A-4147-A177-3AD203B41FA5}">
                      <a16:colId xmlns:a16="http://schemas.microsoft.com/office/drawing/2014/main" val="984681663"/>
                    </a:ext>
                  </a:extLst>
                </a:gridCol>
                <a:gridCol w="658368">
                  <a:extLst>
                    <a:ext uri="{9D8B030D-6E8A-4147-A177-3AD203B41FA5}">
                      <a16:colId xmlns:a16="http://schemas.microsoft.com/office/drawing/2014/main" val="3419180960"/>
                    </a:ext>
                  </a:extLst>
                </a:gridCol>
                <a:gridCol w="658368">
                  <a:extLst>
                    <a:ext uri="{9D8B030D-6E8A-4147-A177-3AD203B41FA5}">
                      <a16:colId xmlns:a16="http://schemas.microsoft.com/office/drawing/2014/main" val="3564148391"/>
                    </a:ext>
                  </a:extLst>
                </a:gridCol>
                <a:gridCol w="658368">
                  <a:extLst>
                    <a:ext uri="{9D8B030D-6E8A-4147-A177-3AD203B41FA5}">
                      <a16:colId xmlns:a16="http://schemas.microsoft.com/office/drawing/2014/main" val="3845919642"/>
                    </a:ext>
                  </a:extLst>
                </a:gridCol>
                <a:gridCol w="658368">
                  <a:extLst>
                    <a:ext uri="{9D8B030D-6E8A-4147-A177-3AD203B41FA5}">
                      <a16:colId xmlns:a16="http://schemas.microsoft.com/office/drawing/2014/main" val="1720996129"/>
                    </a:ext>
                  </a:extLst>
                </a:gridCol>
                <a:gridCol w="658368">
                  <a:extLst>
                    <a:ext uri="{9D8B030D-6E8A-4147-A177-3AD203B41FA5}">
                      <a16:colId xmlns:a16="http://schemas.microsoft.com/office/drawing/2014/main" val="3179134757"/>
                    </a:ext>
                  </a:extLst>
                </a:gridCol>
                <a:gridCol w="658368">
                  <a:extLst>
                    <a:ext uri="{9D8B030D-6E8A-4147-A177-3AD203B41FA5}">
                      <a16:colId xmlns:a16="http://schemas.microsoft.com/office/drawing/2014/main" val="532286155"/>
                    </a:ext>
                  </a:extLst>
                </a:gridCol>
                <a:gridCol w="658368">
                  <a:extLst>
                    <a:ext uri="{9D8B030D-6E8A-4147-A177-3AD203B41FA5}">
                      <a16:colId xmlns:a16="http://schemas.microsoft.com/office/drawing/2014/main" val="125791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6352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- 2022-02-01 14:52:49</a:t>
                      </a:r>
                      <a:r>
                        <a:rPr kumimoji="0" lang="de-DE" sz="1000" b="0" i="0" u="none" strike="noStrike" kern="1200" cap="none" spc="0" normalizeH="0" baseline="0" noProof="0">
                          <a:ln>
                            <a:noFill/>
                          </a:ln>
                          <a:solidFill>
                            <a:prstClr val="black"/>
                          </a:solidFill>
                          <a:effectLst/>
                          <a:uLnTx/>
                          <a:uFillTx/>
                          <a:latin typeface="+mn-lt"/>
                          <a:ea typeface="+mn-ea"/>
                          <a:cs typeface="+mn-cs"/>
                        </a:rPr>
                        <a:t>
 Es geht doch nichts über eine inspirierende Badezimmer-Verwandlung!
Als ultimative Inspiration präsentieren wir euch deshalb heute den Gewinner des 1. Preises unserer "Zeig uns dein Meisterwerk" Aktion. ⬅️ Swiped nach links und entdeckt, wie die IHB Machnow GbR den Kundenwunsch nach Gemütlichkeit und Wohlbefinden perfekt umgesetzt hat! Wir lieben die warmen Farben, die dezente Beleuchtung der Ablagefläche und die freistehende Badewanne. Wirklich ein Meisterwerk!👍
#GROHE #ZeigunsdeinMeisterwerk #Meisterwerk #Badezimmer #VorherNachher #Badezimmerinspiration #Badezimmerdesign #Badewanne #Armatur #renovieren #Design #Wohnideen #solebich #Hausbau #Inneneinrichtung #Inspiration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03/03/2022 12:43:17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extLst>
                  <a:ext uri="{0D108BD9-81ED-4DB2-BD59-A6C34878D82A}">
                    <a16:rowId xmlns:a16="http://schemas.microsoft.com/office/drawing/2014/main" val="3855269305"/>
                  </a:ext>
                </a:extLst>
              </a:tr>
            </a:tbl>
          </a:graphicData>
        </a:graphic>
      </p:graphicFrame>
      <p:sp>
        <p:nvSpPr>
          <p:cNvPr id="4" name="Text Placeholder 3">
            <a:extLst>
              <a:ext uri="{FF2B5EF4-FFF2-40B4-BE49-F238E27FC236}">
                <a16:creationId xmlns:a16="http://schemas.microsoft.com/office/drawing/2014/main" id="{A2C526C7-8870-4FB0-8AA5-8D5A86FDA91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50703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AF355-3015-481B-9E3D-D09551B78A15}"/>
              </a:ext>
            </a:extLst>
          </p:cNvPr>
          <p:cNvSpPr>
            <a:spLocks noGrp="1"/>
          </p:cNvSpPr>
          <p:nvPr>
            <p:ph type="title"/>
          </p:nvPr>
        </p:nvSpPr>
        <p:spPr/>
        <p:txBody>
          <a:bodyPr/>
          <a:lstStyle/>
          <a:p>
            <a:r>
              <a:rPr lang="nl-NL"/>
              <a:t>Instagram Stories Table  | grohe_de Grohe_de - 1 of 3</a:t>
            </a:r>
            <a:endParaRPr lang="en-US"/>
          </a:p>
        </p:txBody>
      </p:sp>
      <p:graphicFrame>
        <p:nvGraphicFramePr>
          <p:cNvPr id="5" name="Table Placeholder 4">
            <a:extLst>
              <a:ext uri="{FF2B5EF4-FFF2-40B4-BE49-F238E27FC236}">
                <a16:creationId xmlns:a16="http://schemas.microsoft.com/office/drawing/2014/main" id="{20738DCD-8200-4759-BBFF-FD6C9B8FAA17}"/>
              </a:ext>
            </a:extLst>
          </p:cNvPr>
          <p:cNvGraphicFramePr>
            <a:graphicFrameLocks noGrp="1"/>
          </p:cNvGraphicFramePr>
          <p:nvPr>
            <p:ph type="tbl" sz="quarter" idx="13"/>
            <p:extLst>
              <p:ext uri="{D42A27DB-BD31-4B8C-83A1-F6EECF244321}">
                <p14:modId xmlns:p14="http://schemas.microsoft.com/office/powerpoint/2010/main" val="28864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87871664"/>
                    </a:ext>
                  </a:extLst>
                </a:gridCol>
                <a:gridCol w="740664">
                  <a:extLst>
                    <a:ext uri="{9D8B030D-6E8A-4147-A177-3AD203B41FA5}">
                      <a16:colId xmlns:a16="http://schemas.microsoft.com/office/drawing/2014/main" val="2289656901"/>
                    </a:ext>
                  </a:extLst>
                </a:gridCol>
                <a:gridCol w="740664">
                  <a:extLst>
                    <a:ext uri="{9D8B030D-6E8A-4147-A177-3AD203B41FA5}">
                      <a16:colId xmlns:a16="http://schemas.microsoft.com/office/drawing/2014/main" val="2674236208"/>
                    </a:ext>
                  </a:extLst>
                </a:gridCol>
                <a:gridCol w="740664">
                  <a:extLst>
                    <a:ext uri="{9D8B030D-6E8A-4147-A177-3AD203B41FA5}">
                      <a16:colId xmlns:a16="http://schemas.microsoft.com/office/drawing/2014/main" val="3549608471"/>
                    </a:ext>
                  </a:extLst>
                </a:gridCol>
                <a:gridCol w="740664">
                  <a:extLst>
                    <a:ext uri="{9D8B030D-6E8A-4147-A177-3AD203B41FA5}">
                      <a16:colId xmlns:a16="http://schemas.microsoft.com/office/drawing/2014/main" val="1267496120"/>
                    </a:ext>
                  </a:extLst>
                </a:gridCol>
                <a:gridCol w="740664">
                  <a:extLst>
                    <a:ext uri="{9D8B030D-6E8A-4147-A177-3AD203B41FA5}">
                      <a16:colId xmlns:a16="http://schemas.microsoft.com/office/drawing/2014/main" val="3322491184"/>
                    </a:ext>
                  </a:extLst>
                </a:gridCol>
                <a:gridCol w="740664">
                  <a:extLst>
                    <a:ext uri="{9D8B030D-6E8A-4147-A177-3AD203B41FA5}">
                      <a16:colId xmlns:a16="http://schemas.microsoft.com/office/drawing/2014/main" val="225284811"/>
                    </a:ext>
                  </a:extLst>
                </a:gridCol>
                <a:gridCol w="740664">
                  <a:extLst>
                    <a:ext uri="{9D8B030D-6E8A-4147-A177-3AD203B41FA5}">
                      <a16:colId xmlns:a16="http://schemas.microsoft.com/office/drawing/2014/main" val="2341982835"/>
                    </a:ext>
                  </a:extLst>
                </a:gridCol>
                <a:gridCol w="740664">
                  <a:extLst>
                    <a:ext uri="{9D8B030D-6E8A-4147-A177-3AD203B41FA5}">
                      <a16:colId xmlns:a16="http://schemas.microsoft.com/office/drawing/2014/main" val="3730005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6597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- 2022-02-23 15:19:17</a:t>
                      </a:r>
                      <a:r>
                        <a:rPr kumimoji="0" lang="de-DE" sz="1000" b="0" i="0" u="none" strike="noStrike" kern="1200" cap="none" spc="0" normalizeH="0" baseline="0" noProof="0">
                          <a:ln>
                            <a:noFill/>
                          </a:ln>
                          <a:solidFill>
                            <a:prstClr val="black"/>
                          </a:solidFill>
                          <a:effectLst/>
                          <a:uLnTx/>
                          <a:uFillTx/>
                          <a:latin typeface="+mn-lt"/>
                          <a:ea typeface="+mn-ea"/>
                          <a:cs typeface="+mn-cs"/>
                        </a:rPr>
                        <a:t>
 Wie bleibt deine Armatur 
schön glänzend und kalkfrei✨? 
Hier findest du ein paar Tipps: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02/24/2022 15:01:41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0154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- 2022-02-17 16:57:52</a:t>
                      </a:r>
                      <a:r>
                        <a:rPr kumimoji="0" lang="de-DE" sz="1000" b="0" i="0" u="none" strike="noStrike" kern="1200" cap="none" spc="0" normalizeH="0" baseline="0" noProof="0">
                          <a:ln>
                            <a:noFill/>
                          </a:ln>
                          <a:solidFill>
                            <a:prstClr val="black"/>
                          </a:solidFill>
                          <a:effectLst/>
                          <a:uLnTx/>
                          <a:uFillTx/>
                          <a:latin typeface="+mn-lt"/>
                          <a:ea typeface="+mn-ea"/>
                          <a:cs typeface="+mn-cs"/>
                        </a:rPr>
                        <a:t>
 FOTOS VON JÜRGEN EHEIM 
PERFEKT FÜR EINEN ABGELEGENEN UND ENTSPANNENDEN URLAUB!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16:30:47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74307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- 2022-02-17 16:55:11</a:t>
                      </a:r>
                      <a:r>
                        <a:rPr kumimoji="0" lang="de-DE" sz="1000" b="0" i="0" u="none" strike="noStrike" kern="1200" cap="none" spc="0" normalizeH="0" baseline="0" noProof="0">
                          <a:ln>
                            <a:noFill/>
                          </a:ln>
                          <a:solidFill>
                            <a:prstClr val="black"/>
                          </a:solidFill>
                          <a:effectLst/>
                          <a:uLnTx/>
                          <a:uFillTx/>
                          <a:latin typeface="+mn-lt"/>
                          <a:ea typeface="+mn-ea"/>
                          <a:cs typeface="+mn-cs"/>
                        </a:rPr>
                        <a:t>
 PASSEND DAZU SORGEN GROHE ESSENCE ARMATUREN UND GROHE SENSIA ARENA DUSCH-WCS FÜR DEZENT PLATZIERTEN UND MODERNEN LUXUS.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16:30:47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02925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- 2022-02-17 16:54:23</a:t>
                      </a:r>
                      <a:r>
                        <a:rPr kumimoji="0" lang="de-DE" sz="1000" b="0" i="0" u="none" strike="noStrike" kern="1200" cap="none" spc="0" normalizeH="0" baseline="0" noProof="0">
                          <a:ln>
                            <a:noFill/>
                          </a:ln>
                          <a:solidFill>
                            <a:prstClr val="black"/>
                          </a:solidFill>
                          <a:effectLst/>
                          <a:uLnTx/>
                          <a:uFillTx/>
                          <a:latin typeface="+mn-lt"/>
                          <a:ea typeface="+mn-ea"/>
                          <a:cs typeface="+mn-cs"/>
                        </a:rPr>
                        <a:t>
 ALS INSPIRATION FÜR DAS INNENDESIGN VON @SIMONEMICHELIARCHITECT DIENEN WASSERTROPFEN, DIE EINST DIE HÖHLEN FORMTEN.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16:30:47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480796264"/>
                  </a:ext>
                </a:extLst>
              </a:tr>
            </a:tbl>
          </a:graphicData>
        </a:graphic>
      </p:graphicFrame>
      <p:sp>
        <p:nvSpPr>
          <p:cNvPr id="4" name="Text Placeholder 3">
            <a:extLst>
              <a:ext uri="{FF2B5EF4-FFF2-40B4-BE49-F238E27FC236}">
                <a16:creationId xmlns:a16="http://schemas.microsoft.com/office/drawing/2014/main" id="{31D0D0B0-8516-4BB2-8FEE-C268FAA8EEC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07977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C655-39AA-45CF-9FB3-62005AC65429}"/>
              </a:ext>
            </a:extLst>
          </p:cNvPr>
          <p:cNvSpPr>
            <a:spLocks noGrp="1"/>
          </p:cNvSpPr>
          <p:nvPr>
            <p:ph type="title"/>
          </p:nvPr>
        </p:nvSpPr>
        <p:spPr/>
        <p:txBody>
          <a:bodyPr/>
          <a:lstStyle/>
          <a:p>
            <a:r>
              <a:rPr lang="nl-NL"/>
              <a:t>Instagram Stories Table  | grohe_de Grohe_de - 2 of 3</a:t>
            </a:r>
            <a:endParaRPr lang="en-US"/>
          </a:p>
        </p:txBody>
      </p:sp>
      <p:graphicFrame>
        <p:nvGraphicFramePr>
          <p:cNvPr id="5" name="Table Placeholder 4">
            <a:extLst>
              <a:ext uri="{FF2B5EF4-FFF2-40B4-BE49-F238E27FC236}">
                <a16:creationId xmlns:a16="http://schemas.microsoft.com/office/drawing/2014/main" id="{7CC0AA2C-D589-4785-B0EF-8F2D1FB94A35}"/>
              </a:ext>
            </a:extLst>
          </p:cNvPr>
          <p:cNvGraphicFramePr>
            <a:graphicFrameLocks noGrp="1"/>
          </p:cNvGraphicFramePr>
          <p:nvPr>
            <p:ph type="tbl" sz="quarter" idx="13"/>
            <p:extLst>
              <p:ext uri="{D42A27DB-BD31-4B8C-83A1-F6EECF244321}">
                <p14:modId xmlns:p14="http://schemas.microsoft.com/office/powerpoint/2010/main" val="65087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4973293"/>
                    </a:ext>
                  </a:extLst>
                </a:gridCol>
                <a:gridCol w="740664">
                  <a:extLst>
                    <a:ext uri="{9D8B030D-6E8A-4147-A177-3AD203B41FA5}">
                      <a16:colId xmlns:a16="http://schemas.microsoft.com/office/drawing/2014/main" val="947149158"/>
                    </a:ext>
                  </a:extLst>
                </a:gridCol>
                <a:gridCol w="740664">
                  <a:extLst>
                    <a:ext uri="{9D8B030D-6E8A-4147-A177-3AD203B41FA5}">
                      <a16:colId xmlns:a16="http://schemas.microsoft.com/office/drawing/2014/main" val="703364143"/>
                    </a:ext>
                  </a:extLst>
                </a:gridCol>
                <a:gridCol w="740664">
                  <a:extLst>
                    <a:ext uri="{9D8B030D-6E8A-4147-A177-3AD203B41FA5}">
                      <a16:colId xmlns:a16="http://schemas.microsoft.com/office/drawing/2014/main" val="3090573814"/>
                    </a:ext>
                  </a:extLst>
                </a:gridCol>
                <a:gridCol w="740664">
                  <a:extLst>
                    <a:ext uri="{9D8B030D-6E8A-4147-A177-3AD203B41FA5}">
                      <a16:colId xmlns:a16="http://schemas.microsoft.com/office/drawing/2014/main" val="4064297093"/>
                    </a:ext>
                  </a:extLst>
                </a:gridCol>
                <a:gridCol w="740664">
                  <a:extLst>
                    <a:ext uri="{9D8B030D-6E8A-4147-A177-3AD203B41FA5}">
                      <a16:colId xmlns:a16="http://schemas.microsoft.com/office/drawing/2014/main" val="3117823502"/>
                    </a:ext>
                  </a:extLst>
                </a:gridCol>
                <a:gridCol w="740664">
                  <a:extLst>
                    <a:ext uri="{9D8B030D-6E8A-4147-A177-3AD203B41FA5}">
                      <a16:colId xmlns:a16="http://schemas.microsoft.com/office/drawing/2014/main" val="1110999590"/>
                    </a:ext>
                  </a:extLst>
                </a:gridCol>
                <a:gridCol w="740664">
                  <a:extLst>
                    <a:ext uri="{9D8B030D-6E8A-4147-A177-3AD203B41FA5}">
                      <a16:colId xmlns:a16="http://schemas.microsoft.com/office/drawing/2014/main" val="540634842"/>
                    </a:ext>
                  </a:extLst>
                </a:gridCol>
                <a:gridCol w="740664">
                  <a:extLst>
                    <a:ext uri="{9D8B030D-6E8A-4147-A177-3AD203B41FA5}">
                      <a16:colId xmlns:a16="http://schemas.microsoft.com/office/drawing/2014/main" val="2517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0640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- 2022-02-17 16:53:24</a:t>
                      </a:r>
                      <a:r>
                        <a:rPr kumimoji="0" lang="de-DE" sz="1000" b="0" i="0" u="none" strike="noStrike" kern="1200" cap="none" spc="0" normalizeH="0" baseline="0" noProof="0">
                          <a:ln>
                            <a:noFill/>
                          </a:ln>
                          <a:solidFill>
                            <a:prstClr val="black"/>
                          </a:solidFill>
                          <a:effectLst/>
                          <a:uLnTx/>
                          <a:uFillTx/>
                          <a:latin typeface="+mn-lt"/>
                          <a:ea typeface="+mn-ea"/>
                          <a:cs typeface="+mn-cs"/>
                        </a:rPr>
                        <a:t>
 ...IN EHEMALIGEN HÖHLENWOHNUNGEN UNTERGEBRACHT - WUNDERSCHÖN!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16:30:47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08738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- 2022-02-17 16:51:42</a:t>
                      </a:r>
                      <a:r>
                        <a:rPr kumimoji="0" lang="de-DE" sz="1000" b="0" i="0" u="none" strike="noStrike" kern="1200" cap="none" spc="0" normalizeH="0" baseline="0" noProof="0">
                          <a:ln>
                            <a:noFill/>
                          </a:ln>
                          <a:solidFill>
                            <a:prstClr val="black"/>
                          </a:solidFill>
                          <a:effectLst/>
                          <a:uLnTx/>
                          <a:uFillTx/>
                          <a:latin typeface="+mn-lt"/>
                          <a:ea typeface="+mn-ea"/>
                          <a:cs typeface="+mn-cs"/>
                        </a:rPr>
                        <a:t>
 DAS @AQUATIOCAVE IST DORT...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16:30:47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411020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- 2022-02-17 16:48:39</a:t>
                      </a:r>
                      <a:r>
                        <a:rPr kumimoji="0" lang="de-DE" sz="1000" b="0" i="0" u="none" strike="noStrike" kern="1200" cap="none" spc="0" normalizeH="0" baseline="0" noProof="0">
                          <a:ln>
                            <a:noFill/>
                          </a:ln>
                          <a:solidFill>
                            <a:prstClr val="black"/>
                          </a:solidFill>
                          <a:effectLst/>
                          <a:uLnTx/>
                          <a:uFillTx/>
                          <a:latin typeface="+mn-lt"/>
                          <a:ea typeface="+mn-ea"/>
                          <a:cs typeface="+mn-cs"/>
                        </a:rPr>
                        <a:t>
 MATERA IN SÜDITALIEN GEHÖRT ZUM UNESCO-WELTKULTURERBE.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16:30:47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19321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grohe_de - 2022-02-14 13:29:25</a:t>
                      </a:r>
                      <a:r>
                        <a:rPr kumimoji="0" lang="en-US" sz="1000" b="0" i="0" u="none" strike="noStrike" kern="1200" cap="none" spc="0" normalizeH="0" baseline="0" noProof="0">
                          <a:ln>
                            <a:noFill/>
                          </a:ln>
                          <a:solidFill>
                            <a:prstClr val="black"/>
                          </a:solidFill>
                          <a:effectLst/>
                          <a:uLnTx/>
                          <a:uFillTx/>
                          <a:latin typeface="+mn-lt"/>
                          <a:ea typeface="+mn-ea"/>
                          <a:cs typeface="+mn-cs"/>
                        </a:rPr>
                        <a:t>
 Happy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02/15/2022 12:46:13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35884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- 2022-02-09 16:12:16</a:t>
                      </a:r>
                      <a:r>
                        <a:rPr kumimoji="0" lang="de-DE" sz="1000" b="0" i="0" u="none" strike="noStrike" kern="1200" cap="none" spc="0" normalizeH="0" baseline="0" noProof="0">
                          <a:ln>
                            <a:noFill/>
                          </a:ln>
                          <a:solidFill>
                            <a:prstClr val="black"/>
                          </a:solidFill>
                          <a:effectLst/>
                          <a:uLnTx/>
                          <a:uFillTx/>
                          <a:latin typeface="+mn-lt"/>
                          <a:ea typeface="+mn-ea"/>
                          <a:cs typeface="+mn-cs"/>
                        </a:rPr>
                        <a:t>
 Möchtest du in Zukunft noch mehr Tipps für nachhaltiges Wohnen bei uns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02/10/2022 15:41:07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93802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grohe_de - 2022-02-09 16:10:09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02/10/2022 15:41:07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37935959"/>
                  </a:ext>
                </a:extLst>
              </a:tr>
            </a:tbl>
          </a:graphicData>
        </a:graphic>
      </p:graphicFrame>
      <p:sp>
        <p:nvSpPr>
          <p:cNvPr id="4" name="Text Placeholder 3">
            <a:extLst>
              <a:ext uri="{FF2B5EF4-FFF2-40B4-BE49-F238E27FC236}">
                <a16:creationId xmlns:a16="http://schemas.microsoft.com/office/drawing/2014/main" id="{296E4295-9CAB-43B1-8F6A-330386BDC56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26282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8BA3-ED30-4A0D-95A0-6F07D420E1C1}"/>
              </a:ext>
            </a:extLst>
          </p:cNvPr>
          <p:cNvSpPr>
            <a:spLocks noGrp="1"/>
          </p:cNvSpPr>
          <p:nvPr>
            <p:ph type="title"/>
          </p:nvPr>
        </p:nvSpPr>
        <p:spPr/>
        <p:txBody>
          <a:bodyPr/>
          <a:lstStyle/>
          <a:p>
            <a:r>
              <a:rPr lang="nl-NL"/>
              <a:t>Instagram Stories Table  | grohe_de Grohe_de - 3 of 3</a:t>
            </a:r>
            <a:endParaRPr lang="en-US"/>
          </a:p>
        </p:txBody>
      </p:sp>
      <p:graphicFrame>
        <p:nvGraphicFramePr>
          <p:cNvPr id="5" name="Table Placeholder 4">
            <a:extLst>
              <a:ext uri="{FF2B5EF4-FFF2-40B4-BE49-F238E27FC236}">
                <a16:creationId xmlns:a16="http://schemas.microsoft.com/office/drawing/2014/main" id="{5B4F2D66-E79D-41E2-92EA-E750F2C85E51}"/>
              </a:ext>
            </a:extLst>
          </p:cNvPr>
          <p:cNvGraphicFramePr>
            <a:graphicFrameLocks noGrp="1"/>
          </p:cNvGraphicFramePr>
          <p:nvPr>
            <p:ph type="tbl" sz="quarter" idx="13"/>
            <p:extLst>
              <p:ext uri="{D42A27DB-BD31-4B8C-83A1-F6EECF244321}">
                <p14:modId xmlns:p14="http://schemas.microsoft.com/office/powerpoint/2010/main" val="4122116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74655114"/>
                    </a:ext>
                  </a:extLst>
                </a:gridCol>
                <a:gridCol w="740664">
                  <a:extLst>
                    <a:ext uri="{9D8B030D-6E8A-4147-A177-3AD203B41FA5}">
                      <a16:colId xmlns:a16="http://schemas.microsoft.com/office/drawing/2014/main" val="573126359"/>
                    </a:ext>
                  </a:extLst>
                </a:gridCol>
                <a:gridCol w="740664">
                  <a:extLst>
                    <a:ext uri="{9D8B030D-6E8A-4147-A177-3AD203B41FA5}">
                      <a16:colId xmlns:a16="http://schemas.microsoft.com/office/drawing/2014/main" val="3691453768"/>
                    </a:ext>
                  </a:extLst>
                </a:gridCol>
                <a:gridCol w="740664">
                  <a:extLst>
                    <a:ext uri="{9D8B030D-6E8A-4147-A177-3AD203B41FA5}">
                      <a16:colId xmlns:a16="http://schemas.microsoft.com/office/drawing/2014/main" val="2808055224"/>
                    </a:ext>
                  </a:extLst>
                </a:gridCol>
                <a:gridCol w="740664">
                  <a:extLst>
                    <a:ext uri="{9D8B030D-6E8A-4147-A177-3AD203B41FA5}">
                      <a16:colId xmlns:a16="http://schemas.microsoft.com/office/drawing/2014/main" val="209746027"/>
                    </a:ext>
                  </a:extLst>
                </a:gridCol>
                <a:gridCol w="740664">
                  <a:extLst>
                    <a:ext uri="{9D8B030D-6E8A-4147-A177-3AD203B41FA5}">
                      <a16:colId xmlns:a16="http://schemas.microsoft.com/office/drawing/2014/main" val="4250086588"/>
                    </a:ext>
                  </a:extLst>
                </a:gridCol>
                <a:gridCol w="740664">
                  <a:extLst>
                    <a:ext uri="{9D8B030D-6E8A-4147-A177-3AD203B41FA5}">
                      <a16:colId xmlns:a16="http://schemas.microsoft.com/office/drawing/2014/main" val="3209392651"/>
                    </a:ext>
                  </a:extLst>
                </a:gridCol>
                <a:gridCol w="740664">
                  <a:extLst>
                    <a:ext uri="{9D8B030D-6E8A-4147-A177-3AD203B41FA5}">
                      <a16:colId xmlns:a16="http://schemas.microsoft.com/office/drawing/2014/main" val="2639870219"/>
                    </a:ext>
                  </a:extLst>
                </a:gridCol>
                <a:gridCol w="740664">
                  <a:extLst>
                    <a:ext uri="{9D8B030D-6E8A-4147-A177-3AD203B41FA5}">
                      <a16:colId xmlns:a16="http://schemas.microsoft.com/office/drawing/2014/main" val="400588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0364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grohe_de - 2022-02-09 16:09:51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02/10/2022 15:41:07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79077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grohe_de - 2022-02-09 16:09:24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02/10/2022 15:41:07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4030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grohe_de - 2022-02-09 16:08:21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02/10/2022 15:41:07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55525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grohe_de - 2022-02-09 16:08:01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02/10/2022 15:41:07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0505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grohe_de - 2022-02-09 16:07:41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02/10/2022 15:41:07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571696805"/>
                  </a:ext>
                </a:extLst>
              </a:tr>
            </a:tbl>
          </a:graphicData>
        </a:graphic>
      </p:graphicFrame>
      <p:sp>
        <p:nvSpPr>
          <p:cNvPr id="4" name="Text Placeholder 3">
            <a:extLst>
              <a:ext uri="{FF2B5EF4-FFF2-40B4-BE49-F238E27FC236}">
                <a16:creationId xmlns:a16="http://schemas.microsoft.com/office/drawing/2014/main" id="{5768B7BE-B83D-4571-BE34-A0F46863C06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03222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B0309-13CA-4EAD-81DC-1697D67C1836}"/>
              </a:ext>
            </a:extLst>
          </p:cNvPr>
          <p:cNvSpPr>
            <a:spLocks noGrp="1"/>
          </p:cNvSpPr>
          <p:nvPr>
            <p:ph type="title"/>
          </p:nvPr>
        </p:nvSpPr>
        <p:spPr/>
        <p:txBody>
          <a:bodyPr/>
          <a:lstStyle/>
          <a:p>
            <a:r>
              <a:rPr lang="en-US"/>
              <a:t>Instagram Followers Total | grohe_de Grohe_de</a:t>
            </a:r>
          </a:p>
        </p:txBody>
      </p:sp>
      <p:graphicFrame>
        <p:nvGraphicFramePr>
          <p:cNvPr id="6" name="Chart Placeholder 5">
            <a:extLst>
              <a:ext uri="{FF2B5EF4-FFF2-40B4-BE49-F238E27FC236}">
                <a16:creationId xmlns:a16="http://schemas.microsoft.com/office/drawing/2014/main" id="{CF64EA6C-E745-4421-80A6-1DD80EBC748C}"/>
              </a:ext>
            </a:extLst>
          </p:cNvPr>
          <p:cNvGraphicFramePr>
            <a:graphicFrameLocks noGrp="1"/>
          </p:cNvGraphicFramePr>
          <p:nvPr>
            <p:ph type="chart" sz="quarter" idx="13"/>
            <p:extLst>
              <p:ext uri="{D42A27DB-BD31-4B8C-83A1-F6EECF244321}">
                <p14:modId xmlns:p14="http://schemas.microsoft.com/office/powerpoint/2010/main" val="1102019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F944B9-6900-4ADD-A86C-30D6ADEB6AF7}"/>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6C67EF9-F9E9-4AAD-A173-D74E55A97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987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7599B-D379-4977-BD4B-0EDA736B78AC}"/>
              </a:ext>
            </a:extLst>
          </p:cNvPr>
          <p:cNvSpPr>
            <a:spLocks noGrp="1"/>
          </p:cNvSpPr>
          <p:nvPr>
            <p:ph type="title"/>
          </p:nvPr>
        </p:nvSpPr>
        <p:spPr/>
        <p:txBody>
          <a:bodyPr/>
          <a:lstStyle/>
          <a:p>
            <a:r>
              <a:rPr lang="en-US"/>
              <a:t>Instagram Followers Change Rate | grohe_de Grohe_de</a:t>
            </a:r>
          </a:p>
        </p:txBody>
      </p:sp>
      <p:graphicFrame>
        <p:nvGraphicFramePr>
          <p:cNvPr id="6" name="Chart Placeholder 5">
            <a:extLst>
              <a:ext uri="{FF2B5EF4-FFF2-40B4-BE49-F238E27FC236}">
                <a16:creationId xmlns:a16="http://schemas.microsoft.com/office/drawing/2014/main" id="{35013C8E-78CC-4A3D-BDF7-24629ECFA6C5}"/>
              </a:ext>
            </a:extLst>
          </p:cNvPr>
          <p:cNvGraphicFramePr>
            <a:graphicFrameLocks noGrp="1"/>
          </p:cNvGraphicFramePr>
          <p:nvPr>
            <p:ph type="chart" sz="quarter" idx="13"/>
            <p:extLst>
              <p:ext uri="{D42A27DB-BD31-4B8C-83A1-F6EECF244321}">
                <p14:modId xmlns:p14="http://schemas.microsoft.com/office/powerpoint/2010/main" val="342194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CA32B-E84D-49EC-9000-F8722C8AD52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BCCA29A-A2F5-4C44-89DD-3CCD21135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494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0BE6-641A-4E82-997B-5416DD1F3F40}"/>
              </a:ext>
            </a:extLst>
          </p:cNvPr>
          <p:cNvSpPr>
            <a:spLocks noGrp="1"/>
          </p:cNvSpPr>
          <p:nvPr>
            <p:ph type="title"/>
          </p:nvPr>
        </p:nvSpPr>
        <p:spPr/>
        <p:txBody>
          <a:bodyPr/>
          <a:lstStyle/>
          <a:p>
            <a:r>
              <a:rPr lang="en-US"/>
              <a:t>Instagram Total Interactions | grohe_de Grohe_de</a:t>
            </a:r>
          </a:p>
        </p:txBody>
      </p:sp>
      <p:graphicFrame>
        <p:nvGraphicFramePr>
          <p:cNvPr id="6" name="Chart Placeholder 5">
            <a:extLst>
              <a:ext uri="{FF2B5EF4-FFF2-40B4-BE49-F238E27FC236}">
                <a16:creationId xmlns:a16="http://schemas.microsoft.com/office/drawing/2014/main" id="{32802218-3358-4086-98C5-4281E28B9D79}"/>
              </a:ext>
            </a:extLst>
          </p:cNvPr>
          <p:cNvGraphicFramePr>
            <a:graphicFrameLocks noGrp="1"/>
          </p:cNvGraphicFramePr>
          <p:nvPr>
            <p:ph type="chart" sz="quarter" idx="13"/>
            <p:extLst>
              <p:ext uri="{D42A27DB-BD31-4B8C-83A1-F6EECF244321}">
                <p14:modId xmlns:p14="http://schemas.microsoft.com/office/powerpoint/2010/main" val="3398741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3B497B-CF12-4F26-A214-AB933D0BB5B6}"/>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CBC5097-946E-404F-9D5A-536AEFEAE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4771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1301</Words>
  <Application>Microsoft Office PowerPoint</Application>
  <PresentationFormat>On-screen Show (4:3)</PresentationFormat>
  <Paragraphs>479</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Deep Insights</vt:lpstr>
      <vt:lpstr>Instagram Key Metrics Table | grohe_de Grohe_de</vt:lpstr>
      <vt:lpstr>Instagram Organic Reach By Weekday | grohe_de Grohe_de</vt:lpstr>
      <vt:lpstr>Instagram Avg. Organic Engagement Distribution per post (by Post Type) | grohe_de Grohe_de</vt:lpstr>
      <vt:lpstr>Instagram Engagements By Weekday | grohe_de Grohe_de</vt:lpstr>
      <vt:lpstr>Instagram Organic Reach by Post Type  | grohe_de Grohe_de</vt:lpstr>
      <vt:lpstr>Instagram Posts Table | grohe_de Grohe_de - 1 of 12</vt:lpstr>
      <vt:lpstr>Instagram Posts Table | grohe_de Grohe_de - 2 of 12</vt:lpstr>
      <vt:lpstr>Instagram Posts Table | grohe_de Grohe_de - 3 of 12</vt:lpstr>
      <vt:lpstr>Instagram Posts Table | grohe_de Grohe_de - 4 of 12</vt:lpstr>
      <vt:lpstr>Instagram Posts Table | grohe_de Grohe_de - 5 of 12</vt:lpstr>
      <vt:lpstr>Instagram Posts Table | grohe_de Grohe_de - 6 of 12</vt:lpstr>
      <vt:lpstr>Instagram Posts Table | grohe_de Grohe_de - 7 of 12</vt:lpstr>
      <vt:lpstr>Instagram Posts Table | grohe_de Grohe_de - 8 of 12</vt:lpstr>
      <vt:lpstr>Instagram Posts Table | grohe_de Grohe_de - 9 of 12</vt:lpstr>
      <vt:lpstr>Instagram Posts Table | grohe_de Grohe_de - 10 of 12</vt:lpstr>
      <vt:lpstr>Instagram Posts Table | grohe_de Grohe_de - 11 of 12</vt:lpstr>
      <vt:lpstr>Instagram Posts Table | grohe_de Grohe_de - 12 of 12</vt:lpstr>
      <vt:lpstr>Instagram Stories Table  | grohe_de Grohe_de - 1 of 3</vt:lpstr>
      <vt:lpstr>Instagram Stories Table  | grohe_de Grohe_de - 2 of 3</vt:lpstr>
      <vt:lpstr>Instagram Stories Table  | grohe_de Grohe_de - 3 of 3</vt:lpstr>
      <vt:lpstr>Instagram Followers Total | grohe_de Grohe_de</vt:lpstr>
      <vt:lpstr>Instagram Followers Change Rate | grohe_de Grohe_de</vt:lpstr>
      <vt:lpstr>Instagram Total Interactions | grohe_de Grohe_de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2022-03-30T13:58:27Z</dcterms:created>
  <dcterms:modified xsi:type="dcterms:W3CDTF">2022-03-30T13:59:10Z</dcterms:modified>
</cp:coreProperties>
</file>