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425</c:v>
                </c:pt>
                <c:pt idx="2">
                  <c:v>8486</c:v>
                </c:pt>
                <c:pt idx="3">
                  <c:v>11357</c:v>
                </c:pt>
                <c:pt idx="4">
                  <c:v>7132</c:v>
                </c:pt>
                <c:pt idx="5">
                  <c:v>3114</c:v>
                </c:pt>
                <c:pt idx="6">
                  <c:v>1495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9-4050-9161-EEDE6295E7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317</c:v>
                </c:pt>
                <c:pt idx="2">
                  <c:v>6628</c:v>
                </c:pt>
                <c:pt idx="3">
                  <c:v>10010</c:v>
                </c:pt>
                <c:pt idx="4">
                  <c:v>7584</c:v>
                </c:pt>
                <c:pt idx="5">
                  <c:v>4519</c:v>
                </c:pt>
                <c:pt idx="6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A9-4050-9161-EEDE6295E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532128"/>
        <c:axId val="390532456"/>
      </c:barChart>
      <c:catAx>
        <c:axId val="39053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32456"/>
        <c:crosses val="autoZero"/>
        <c:auto val="1"/>
        <c:lblAlgn val="ctr"/>
        <c:lblOffset val="100"/>
        <c:noMultiLvlLbl val="0"/>
      </c:catAx>
      <c:valAx>
        <c:axId val="39053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3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Likes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Your Page</c:v>
                </c:pt>
                <c:pt idx="1">
                  <c:v>Restored Likes from Reactivated Accounts</c:v>
                </c:pt>
                <c:pt idx="2">
                  <c:v>Other</c:v>
                </c:pt>
                <c:pt idx="3">
                  <c:v>Search</c:v>
                </c:pt>
                <c:pt idx="4">
                  <c:v>Suspicious Account Removals</c:v>
                </c:pt>
                <c:pt idx="5">
                  <c:v>Unlikes from Page, Posts, or News Feed</c:v>
                </c:pt>
                <c:pt idx="6">
                  <c:v>Deactivated or Memorialized Account Removals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122</c:v>
                </c:pt>
                <c:pt idx="1">
                  <c:v>16</c:v>
                </c:pt>
                <c:pt idx="2">
                  <c:v>6</c:v>
                </c:pt>
                <c:pt idx="3">
                  <c:v>1</c:v>
                </c:pt>
                <c:pt idx="4">
                  <c:v>-18</c:v>
                </c:pt>
                <c:pt idx="5">
                  <c:v>-26</c:v>
                </c:pt>
                <c:pt idx="6">
                  <c:v>-33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F-4D62-AB15-8ACEEE6D2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690608"/>
        <c:axId val="388692576"/>
      </c:barChart>
      <c:catAx>
        <c:axId val="38869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92576"/>
        <c:crosses val="autoZero"/>
        <c:auto val="1"/>
        <c:lblAlgn val="ctr"/>
        <c:lblOffset val="100"/>
        <c:noMultiLvlLbl val="0"/>
      </c:catAx>
      <c:valAx>
        <c:axId val="38869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5A-4043-963B-67E957BC43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5A-4043-963B-67E957BC43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5A-4043-963B-67E957BC43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5A-4043-963B-67E957BC43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5A-4043-963B-67E957BC43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 DE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5A-4043-963B-67E957BC4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831824"/>
        <c:axId val="390827560"/>
      </c:barChart>
      <c:catAx>
        <c:axId val="39083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27560"/>
        <c:crosses val="autoZero"/>
        <c:auto val="1"/>
        <c:lblAlgn val="ctr"/>
        <c:lblOffset val="100"/>
        <c:noMultiLvlLbl val="0"/>
      </c:catAx>
      <c:valAx>
        <c:axId val="39082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3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544030</c:v>
                </c:pt>
                <c:pt idx="1">
                  <c:v>306013</c:v>
                </c:pt>
                <c:pt idx="2">
                  <c:v>230125</c:v>
                </c:pt>
                <c:pt idx="3">
                  <c:v>444122</c:v>
                </c:pt>
                <c:pt idx="4">
                  <c:v>483740</c:v>
                </c:pt>
                <c:pt idx="5">
                  <c:v>487830</c:v>
                </c:pt>
                <c:pt idx="6">
                  <c:v>486712</c:v>
                </c:pt>
                <c:pt idx="7">
                  <c:v>417460</c:v>
                </c:pt>
                <c:pt idx="8">
                  <c:v>447206</c:v>
                </c:pt>
                <c:pt idx="9">
                  <c:v>451211</c:v>
                </c:pt>
                <c:pt idx="10">
                  <c:v>417340</c:v>
                </c:pt>
                <c:pt idx="11">
                  <c:v>475916</c:v>
                </c:pt>
                <c:pt idx="12">
                  <c:v>488382</c:v>
                </c:pt>
                <c:pt idx="13">
                  <c:v>454292</c:v>
                </c:pt>
                <c:pt idx="14">
                  <c:v>439376</c:v>
                </c:pt>
                <c:pt idx="15">
                  <c:v>418112</c:v>
                </c:pt>
                <c:pt idx="16">
                  <c:v>426237</c:v>
                </c:pt>
                <c:pt idx="17">
                  <c:v>427723</c:v>
                </c:pt>
                <c:pt idx="18">
                  <c:v>418280</c:v>
                </c:pt>
                <c:pt idx="19">
                  <c:v>500718</c:v>
                </c:pt>
                <c:pt idx="20">
                  <c:v>476877</c:v>
                </c:pt>
                <c:pt idx="21">
                  <c:v>502560</c:v>
                </c:pt>
                <c:pt idx="22">
                  <c:v>590920</c:v>
                </c:pt>
                <c:pt idx="23">
                  <c:v>545634</c:v>
                </c:pt>
                <c:pt idx="24">
                  <c:v>573308</c:v>
                </c:pt>
                <c:pt idx="25">
                  <c:v>659876</c:v>
                </c:pt>
                <c:pt idx="26">
                  <c:v>710952</c:v>
                </c:pt>
                <c:pt idx="27">
                  <c:v>709043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2-49D9-80BC-18A385A7E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845528"/>
        <c:axId val="399845200"/>
      </c:lineChart>
      <c:dateAx>
        <c:axId val="39984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45200"/>
        <c:crosses val="autoZero"/>
        <c:auto val="1"/>
        <c:lblOffset val="100"/>
        <c:baseTimeUnit val="days"/>
      </c:dateAx>
      <c:valAx>
        <c:axId val="39984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4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2.1014925373134301</c:v>
                </c:pt>
                <c:pt idx="1">
                  <c:v>0.71252337933168297</c:v>
                </c:pt>
                <c:pt idx="2">
                  <c:v>1.5577599783184399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0-4C38-B6FD-46C5D77EF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481328"/>
        <c:axId val="434479688"/>
      </c:barChart>
      <c:catAx>
        <c:axId val="43448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79688"/>
        <c:crosses val="autoZero"/>
        <c:auto val="1"/>
        <c:lblAlgn val="ctr"/>
        <c:lblOffset val="100"/>
        <c:noMultiLvlLbl val="0"/>
      </c:catAx>
      <c:valAx>
        <c:axId val="43447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8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1354497</c:v>
                </c:pt>
                <c:pt idx="1">
                  <c:v>1354361</c:v>
                </c:pt>
                <c:pt idx="2">
                  <c:v>1354613</c:v>
                </c:pt>
                <c:pt idx="3">
                  <c:v>1354823</c:v>
                </c:pt>
                <c:pt idx="4">
                  <c:v>1355007</c:v>
                </c:pt>
                <c:pt idx="5">
                  <c:v>1355135</c:v>
                </c:pt>
                <c:pt idx="6">
                  <c:v>1355477</c:v>
                </c:pt>
                <c:pt idx="7">
                  <c:v>1355605</c:v>
                </c:pt>
                <c:pt idx="8">
                  <c:v>1356088</c:v>
                </c:pt>
                <c:pt idx="9">
                  <c:v>1356437</c:v>
                </c:pt>
                <c:pt idx="10">
                  <c:v>1356678</c:v>
                </c:pt>
                <c:pt idx="11">
                  <c:v>1357246</c:v>
                </c:pt>
                <c:pt idx="12">
                  <c:v>1357841</c:v>
                </c:pt>
                <c:pt idx="13">
                  <c:v>1357636</c:v>
                </c:pt>
                <c:pt idx="14">
                  <c:v>1358064</c:v>
                </c:pt>
                <c:pt idx="15">
                  <c:v>1358446</c:v>
                </c:pt>
                <c:pt idx="16">
                  <c:v>1358777</c:v>
                </c:pt>
                <c:pt idx="17">
                  <c:v>1358360</c:v>
                </c:pt>
                <c:pt idx="18">
                  <c:v>1358657</c:v>
                </c:pt>
                <c:pt idx="19">
                  <c:v>1359002</c:v>
                </c:pt>
                <c:pt idx="20">
                  <c:v>1358889</c:v>
                </c:pt>
                <c:pt idx="21">
                  <c:v>1359897</c:v>
                </c:pt>
                <c:pt idx="22">
                  <c:v>1361462</c:v>
                </c:pt>
                <c:pt idx="23">
                  <c:v>1364760</c:v>
                </c:pt>
                <c:pt idx="24">
                  <c:v>1365656</c:v>
                </c:pt>
                <c:pt idx="25">
                  <c:v>1365972</c:v>
                </c:pt>
                <c:pt idx="26">
                  <c:v>1367126</c:v>
                </c:pt>
                <c:pt idx="27">
                  <c:v>1367499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E-40E8-AC7D-A1942B8A7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481000"/>
        <c:axId val="434475752"/>
      </c:lineChart>
      <c:dateAx>
        <c:axId val="43448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75752"/>
        <c:crosses val="autoZero"/>
        <c:auto val="1"/>
        <c:lblOffset val="100"/>
        <c:baseTimeUnit val="days"/>
      </c:dateAx>
      <c:valAx>
        <c:axId val="43447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8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2.6540119445282E-3</c:v>
                </c:pt>
                <c:pt idx="1">
                  <c:v>2.1583259050195901E-3</c:v>
                </c:pt>
                <c:pt idx="2">
                  <c:v>1.20185585021404E-3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10-4E2F-BB75-3D5DEF236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476736"/>
        <c:axId val="434476080"/>
      </c:barChart>
      <c:catAx>
        <c:axId val="43447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76080"/>
        <c:crosses val="autoZero"/>
        <c:auto val="1"/>
        <c:lblAlgn val="ctr"/>
        <c:lblOffset val="100"/>
        <c:noMultiLvlLbl val="0"/>
      </c:catAx>
      <c:valAx>
        <c:axId val="43447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7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F1-432C-9F0A-189B92AF6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458040"/>
        <c:axId val="434455088"/>
      </c:lineChart>
      <c:dateAx>
        <c:axId val="43445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5088"/>
        <c:crosses val="autoZero"/>
        <c:auto val="1"/>
        <c:lblOffset val="100"/>
        <c:baseTimeUnit val="days"/>
      </c:dateAx>
      <c:valAx>
        <c:axId val="43445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38889</c:v>
                </c:pt>
                <c:pt idx="1">
                  <c:v>18233</c:v>
                </c:pt>
                <c:pt idx="2">
                  <c:v>13044</c:v>
                </c:pt>
                <c:pt idx="3">
                  <c:v>17001</c:v>
                </c:pt>
                <c:pt idx="4">
                  <c:v>19777</c:v>
                </c:pt>
                <c:pt idx="5">
                  <c:v>20459</c:v>
                </c:pt>
                <c:pt idx="6">
                  <c:v>19658</c:v>
                </c:pt>
                <c:pt idx="7">
                  <c:v>20482</c:v>
                </c:pt>
                <c:pt idx="8">
                  <c:v>18694</c:v>
                </c:pt>
                <c:pt idx="9">
                  <c:v>24190</c:v>
                </c:pt>
                <c:pt idx="10">
                  <c:v>17956</c:v>
                </c:pt>
                <c:pt idx="11">
                  <c:v>19486</c:v>
                </c:pt>
                <c:pt idx="12">
                  <c:v>24341</c:v>
                </c:pt>
                <c:pt idx="13">
                  <c:v>19032</c:v>
                </c:pt>
                <c:pt idx="14">
                  <c:v>20374</c:v>
                </c:pt>
                <c:pt idx="15">
                  <c:v>20765</c:v>
                </c:pt>
                <c:pt idx="16">
                  <c:v>20811</c:v>
                </c:pt>
                <c:pt idx="17">
                  <c:v>19937</c:v>
                </c:pt>
                <c:pt idx="18">
                  <c:v>17838</c:v>
                </c:pt>
                <c:pt idx="19">
                  <c:v>23111</c:v>
                </c:pt>
                <c:pt idx="20">
                  <c:v>22396</c:v>
                </c:pt>
                <c:pt idx="21">
                  <c:v>22128</c:v>
                </c:pt>
                <c:pt idx="22">
                  <c:v>20994</c:v>
                </c:pt>
                <c:pt idx="23">
                  <c:v>19421</c:v>
                </c:pt>
                <c:pt idx="24">
                  <c:v>20616</c:v>
                </c:pt>
                <c:pt idx="25">
                  <c:v>32735</c:v>
                </c:pt>
                <c:pt idx="26">
                  <c:v>32066</c:v>
                </c:pt>
                <c:pt idx="27">
                  <c:v>32369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A6-4549-9B49-BCDAD801F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450824"/>
        <c:axId val="434457712"/>
      </c:lineChart>
      <c:dateAx>
        <c:axId val="43445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7712"/>
        <c:crosses val="autoZero"/>
        <c:auto val="1"/>
        <c:lblOffset val="100"/>
        <c:baseTimeUnit val="days"/>
      </c:dateAx>
      <c:valAx>
        <c:axId val="43445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56702-6C9C-4194-A682-5286EF4F63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481A1-223C-403B-A2F3-29DE6982D4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Grohe (Facelift)</a:t>
            </a:r>
          </a:p>
        </p:txBody>
      </p:sp>
    </p:spTree>
    <p:extLst>
      <p:ext uri="{BB962C8B-B14F-4D97-AF65-F5344CB8AC3E}">
        <p14:creationId xmlns:p14="http://schemas.microsoft.com/office/powerpoint/2010/main" val="2583463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715D-9002-49B6-8148-DCDA0839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DE5838-B203-4449-9B72-4589D0F808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995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BC774-C626-446B-82C1-D614B69A1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1A7D2-74EB-4CD3-BBFD-CC2E1652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573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2427-CEBA-411D-9272-8BA57315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Change by Like/Unlike Source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24914-FDB2-49F1-908D-F53A56704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749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9318D-9B85-4FE7-8143-6D6F76D40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132F7-4C54-4187-AC6E-B907E105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8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36D6-B033-41E6-BFCA-25675260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42222-52EA-4DED-82B1-7D4EA08EB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788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93E61-BC23-4521-AB3F-BD0D82A99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B5F2D-9EAB-4A12-B3B0-48EF3C95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39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88EC-C426-4C49-B30F-79F262B9E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77930-6551-4285-A7F2-1824D4FDA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96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52C9F-C1A7-4256-B9A8-368F00EBD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DA790-7984-4458-AAFC-63330B55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04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BB36-1F78-494D-85E6-48B2E029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GROHE 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DBD69-7A63-4814-ADFA-E9BE6FD0F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869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19796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4775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6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5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96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0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54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5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0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84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5971F-F837-41A0-ADD9-D5246C8F5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49762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576A-6B80-48BD-B7BB-836FE9DAF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GROHE 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88CE7-E1A2-4DB7-A634-2D8EEAAE2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210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6024041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8735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6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27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1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8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2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89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5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2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B210B-6072-4D7C-9A80-67B740261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550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5A66-A7E4-4EBF-8DE5-3DC685A6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GROHE 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25055-5B70-4D46-A02F-871EF2512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519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3425215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1346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7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72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7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4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27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95A35-5818-4947-9C89-7D25CD130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8347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E6A5-6537-49BC-82DF-0EC21E4F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1B2615-57BD-4BF5-A0DB-089071151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580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4884B-B15E-428E-A06B-9A6F4E22A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452C-EEC4-40FC-A1A8-5673568A7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9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1508-8A6C-4DF1-AEAE-22D4012B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AD821-25DA-4AF3-A557-8BE225D32D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196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097A1-729D-45E7-95F3-032FFFAAE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6F82-341F-4B95-A062-A61E4A3C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90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6BD5-1BA4-49F1-A7A0-A8D21752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6E17D-23A4-4C9E-8748-56E0A3ABA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031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E1640-774B-452C-8491-1C73E8FC0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652A8-3E02-436E-A361-676A21867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76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3FAB-D48B-4694-A768-6CE4B3F18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03C07-0388-4861-BB51-321F4B493B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666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03E24-2CDE-4A1D-A39A-93F5BDBD5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AEE38-3A95-44AD-91F2-DDBBC526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70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1A0B-849A-4AF8-9A64-4560E53AC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GROHE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28F94-8858-4015-9D2F-86012067E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026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A1FDF-B5F9-4D65-81C3-5EEF22593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EA80E-E5CF-4B31-9705-7EC5F78C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801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245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Deep Insights</vt:lpstr>
      <vt:lpstr>Facebook Fan Demographics | GROHE DE</vt:lpstr>
      <vt:lpstr>Facebook Page Likes Change by Like/Unlike Source | GROHE DE</vt:lpstr>
      <vt:lpstr>Facebook Reactions Distribution | GROHE DE</vt:lpstr>
      <vt:lpstr>Facebook Reach | GROHE DE</vt:lpstr>
      <vt:lpstr>Facebook Reach By Country Table | GROHE DE - 1 of 3</vt:lpstr>
      <vt:lpstr>Facebook Reach By Country Table | GROHE DE - 2 of 3</vt:lpstr>
      <vt:lpstr>Facebook Reach By Country Table | GROHE DE - 3 of 3</vt:lpstr>
      <vt:lpstr>Facebook Engagement Rate By Post Type | GROHE DE</vt:lpstr>
      <vt:lpstr>Facebook Page Likes Total | GROHE DE</vt:lpstr>
      <vt:lpstr>Facebook Interaction Rate By Post Type | GROHE DE</vt:lpstr>
      <vt:lpstr>Facebook Average Comments Per Post | GROHE DE</vt:lpstr>
      <vt:lpstr>Facebook Video Views | GROHE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2022-03-30T13:57:48Z</dcterms:created>
  <dcterms:modified xsi:type="dcterms:W3CDTF">2022-03-30T13:58:08Z</dcterms:modified>
</cp:coreProperties>
</file>