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grohe_de Grohe_de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2270</c:v>
                </c:pt>
                <c:pt idx="1">
                  <c:v>2730</c:v>
                </c:pt>
                <c:pt idx="2">
                  <c:v>2167</c:v>
                </c:pt>
                <c:pt idx="3">
                  <c:v>1554</c:v>
                </c:pt>
                <c:pt idx="4">
                  <c:v>1795</c:v>
                </c:pt>
                <c:pt idx="5">
                  <c:v>0</c:v>
                </c:pt>
                <c:pt idx="6">
                  <c:v>0</c:v>
                </c:pt>
              </c:numCache>
            </c:numRef>
          </c:val>
          <c:extLst>
            <c:ext xmlns:c16="http://schemas.microsoft.com/office/drawing/2014/chart" uri="{C3380CC4-5D6E-409C-BE32-E72D297353CC}">
              <c16:uniqueId val="{00000000-7334-4567-AD94-FD4CD3340123}"/>
            </c:ext>
          </c:extLst>
        </c:ser>
        <c:dLbls>
          <c:showLegendKey val="0"/>
          <c:showVal val="0"/>
          <c:showCatName val="0"/>
          <c:showSerName val="0"/>
          <c:showPercent val="0"/>
          <c:showBubbleSize val="0"/>
        </c:dLbls>
        <c:gapWidth val="219"/>
        <c:overlap val="-27"/>
        <c:axId val="374275840"/>
        <c:axId val="374277808"/>
      </c:barChart>
      <c:catAx>
        <c:axId val="37427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77808"/>
        <c:crosses val="autoZero"/>
        <c:auto val="1"/>
        <c:lblAlgn val="ctr"/>
        <c:lblOffset val="100"/>
        <c:noMultiLvlLbl val="0"/>
      </c:catAx>
      <c:valAx>
        <c:axId val="37427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7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grohe_de Grohe_de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c:v>
                </c:pt>
                <c:pt idx="1">
                  <c:v>94</c:v>
                </c:pt>
                <c:pt idx="2">
                  <c:v>49</c:v>
                </c:pt>
                <c:pt idx="3">
                  <c:v>65</c:v>
                </c:pt>
                <c:pt idx="4">
                  <c:v>66.5</c:v>
                </c:pt>
                <c:pt idx="5">
                  <c:v>0</c:v>
                </c:pt>
                <c:pt idx="6">
                  <c:v>0</c:v>
                </c:pt>
              </c:numCache>
            </c:numRef>
          </c:val>
          <c:extLst>
            <c:ext xmlns:c16="http://schemas.microsoft.com/office/drawing/2014/chart" uri="{C3380CC4-5D6E-409C-BE32-E72D297353CC}">
              <c16:uniqueId val="{00000000-9CDD-40D2-98AF-62379D653C37}"/>
            </c:ext>
          </c:extLst>
        </c:ser>
        <c:dLbls>
          <c:showLegendKey val="0"/>
          <c:showVal val="0"/>
          <c:showCatName val="0"/>
          <c:showSerName val="0"/>
          <c:showPercent val="0"/>
          <c:showBubbleSize val="0"/>
        </c:dLbls>
        <c:gapWidth val="219"/>
        <c:overlap val="-27"/>
        <c:axId val="462011656"/>
        <c:axId val="462011984"/>
      </c:barChart>
      <c:catAx>
        <c:axId val="46201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1984"/>
        <c:crosses val="autoZero"/>
        <c:auto val="1"/>
        <c:lblAlgn val="ctr"/>
        <c:lblOffset val="100"/>
        <c:noMultiLvlLbl val="0"/>
      </c:catAx>
      <c:valAx>
        <c:axId val="46201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67.6666666666667</c:v>
                </c:pt>
              </c:numCache>
            </c:numRef>
          </c:val>
          <c:extLst>
            <c:ext xmlns:c16="http://schemas.microsoft.com/office/drawing/2014/chart" uri="{C3380CC4-5D6E-409C-BE32-E72D297353CC}">
              <c16:uniqueId val="{00000000-51CE-4F8C-95A6-C78C35901DF2}"/>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grohe_de Grohe_de</c:v>
                </c:pt>
              </c:strCache>
            </c:strRef>
          </c:cat>
          <c:val>
            <c:numRef>
              <c:f>Sheet1!$C$2</c:f>
              <c:numCache>
                <c:formatCode>General</c:formatCode>
                <c:ptCount val="1"/>
                <c:pt idx="0">
                  <c:v>98</c:v>
                </c:pt>
              </c:numCache>
            </c:numRef>
          </c:val>
          <c:extLst>
            <c:ext xmlns:c16="http://schemas.microsoft.com/office/drawing/2014/chart" uri="{C3380CC4-5D6E-409C-BE32-E72D297353CC}">
              <c16:uniqueId val="{00000001-51CE-4F8C-95A6-C78C35901DF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grohe_de Grohe_de</c:v>
                </c:pt>
              </c:strCache>
            </c:strRef>
          </c:cat>
          <c:val>
            <c:numRef>
              <c:f>Sheet1!$D$2</c:f>
              <c:numCache>
                <c:formatCode>General</c:formatCode>
                <c:ptCount val="1"/>
                <c:pt idx="0">
                  <c:v>50</c:v>
                </c:pt>
              </c:numCache>
            </c:numRef>
          </c:val>
          <c:extLst>
            <c:ext xmlns:c16="http://schemas.microsoft.com/office/drawing/2014/chart" uri="{C3380CC4-5D6E-409C-BE32-E72D297353CC}">
              <c16:uniqueId val="{00000002-51CE-4F8C-95A6-C78C35901DF2}"/>
            </c:ext>
          </c:extLst>
        </c:ser>
        <c:dLbls>
          <c:showLegendKey val="0"/>
          <c:showVal val="0"/>
          <c:showCatName val="0"/>
          <c:showSerName val="0"/>
          <c:showPercent val="0"/>
          <c:showBubbleSize val="0"/>
        </c:dLbls>
        <c:gapWidth val="150"/>
        <c:overlap val="100"/>
        <c:axId val="484702240"/>
        <c:axId val="484714704"/>
      </c:barChart>
      <c:catAx>
        <c:axId val="48470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714704"/>
        <c:crosses val="autoZero"/>
        <c:auto val="1"/>
        <c:lblAlgn val="ctr"/>
        <c:lblOffset val="100"/>
        <c:noMultiLvlLbl val="0"/>
      </c:catAx>
      <c:valAx>
        <c:axId val="484714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70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2389</c:v>
                </c:pt>
              </c:numCache>
            </c:numRef>
          </c:val>
          <c:extLst>
            <c:ext xmlns:c16="http://schemas.microsoft.com/office/drawing/2014/chart" uri="{C3380CC4-5D6E-409C-BE32-E72D297353CC}">
              <c16:uniqueId val="{00000000-E5DF-4988-B3DA-A30B73FCEDAB}"/>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grohe_de Grohe_de</c:v>
                </c:pt>
              </c:strCache>
            </c:strRef>
          </c:cat>
          <c:val>
            <c:numRef>
              <c:f>Sheet1!$C$2</c:f>
              <c:numCache>
                <c:formatCode>General</c:formatCode>
                <c:ptCount val="1"/>
                <c:pt idx="0">
                  <c:v>2421</c:v>
                </c:pt>
              </c:numCache>
            </c:numRef>
          </c:val>
          <c:extLst>
            <c:ext xmlns:c16="http://schemas.microsoft.com/office/drawing/2014/chart" uri="{C3380CC4-5D6E-409C-BE32-E72D297353CC}">
              <c16:uniqueId val="{00000001-E5DF-4988-B3DA-A30B73FCEDA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grohe_de Grohe_de</c:v>
                </c:pt>
              </c:strCache>
            </c:strRef>
          </c:cat>
          <c:val>
            <c:numRef>
              <c:f>Sheet1!$D$2</c:f>
              <c:numCache>
                <c:formatCode>General</c:formatCode>
                <c:ptCount val="1"/>
                <c:pt idx="0">
                  <c:v>1361.5</c:v>
                </c:pt>
              </c:numCache>
            </c:numRef>
          </c:val>
          <c:extLst>
            <c:ext xmlns:c16="http://schemas.microsoft.com/office/drawing/2014/chart" uri="{C3380CC4-5D6E-409C-BE32-E72D297353CC}">
              <c16:uniqueId val="{00000002-E5DF-4988-B3DA-A30B73FCEDAB}"/>
            </c:ext>
          </c:extLst>
        </c:ser>
        <c:dLbls>
          <c:showLegendKey val="0"/>
          <c:showVal val="0"/>
          <c:showCatName val="0"/>
          <c:showSerName val="0"/>
          <c:showPercent val="0"/>
          <c:showBubbleSize val="0"/>
        </c:dLbls>
        <c:gapWidth val="150"/>
        <c:overlap val="100"/>
        <c:axId val="492497408"/>
        <c:axId val="492499048"/>
      </c:barChart>
      <c:catAx>
        <c:axId val="49249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9048"/>
        <c:crosses val="autoZero"/>
        <c:auto val="1"/>
        <c:lblAlgn val="ctr"/>
        <c:lblOffset val="100"/>
        <c:noMultiLvlLbl val="0"/>
      </c:catAx>
      <c:valAx>
        <c:axId val="492499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Sheet1!$A$2:$A$16</c:f>
              <c:numCache>
                <c:formatCode>m/d/yyyy</c:formatCode>
                <c:ptCount val="15"/>
                <c:pt idx="0">
                  <c:v>44585</c:v>
                </c:pt>
                <c:pt idx="1">
                  <c:v>44586</c:v>
                </c:pt>
                <c:pt idx="2">
                  <c:v>44587</c:v>
                </c:pt>
                <c:pt idx="3">
                  <c:v>44588</c:v>
                </c:pt>
                <c:pt idx="4">
                  <c:v>44589</c:v>
                </c:pt>
                <c:pt idx="5">
                  <c:v>44590</c:v>
                </c:pt>
                <c:pt idx="6">
                  <c:v>44591</c:v>
                </c:pt>
                <c:pt idx="7">
                  <c:v>44592</c:v>
                </c:pt>
                <c:pt idx="8">
                  <c:v>44593</c:v>
                </c:pt>
                <c:pt idx="9">
                  <c:v>44594</c:v>
                </c:pt>
                <c:pt idx="10">
                  <c:v>44595</c:v>
                </c:pt>
                <c:pt idx="11">
                  <c:v>44596</c:v>
                </c:pt>
                <c:pt idx="12">
                  <c:v>44597</c:v>
                </c:pt>
                <c:pt idx="13">
                  <c:v>44598</c:v>
                </c:pt>
                <c:pt idx="14">
                  <c:v>44599</c:v>
                </c:pt>
              </c:numCache>
            </c:numRef>
          </c:cat>
          <c:val>
            <c:numRef>
              <c:f>Sheet1!$B$2:$B$16</c:f>
              <c:numCache>
                <c:formatCode>General</c:formatCode>
                <c:ptCount val="15"/>
                <c:pt idx="0">
                  <c:v>4338</c:v>
                </c:pt>
                <c:pt idx="1">
                  <c:v>4349</c:v>
                </c:pt>
                <c:pt idx="2">
                  <c:v>4353</c:v>
                </c:pt>
                <c:pt idx="3">
                  <c:v>4356</c:v>
                </c:pt>
                <c:pt idx="4">
                  <c:v>4362</c:v>
                </c:pt>
                <c:pt idx="5">
                  <c:v>4370</c:v>
                </c:pt>
                <c:pt idx="6">
                  <c:v>4374</c:v>
                </c:pt>
                <c:pt idx="7">
                  <c:v>4385</c:v>
                </c:pt>
                <c:pt idx="8">
                  <c:v>4397</c:v>
                </c:pt>
                <c:pt idx="9">
                  <c:v>4408</c:v>
                </c:pt>
                <c:pt idx="10">
                  <c:v>4419</c:v>
                </c:pt>
                <c:pt idx="11">
                  <c:v>4435</c:v>
                </c:pt>
                <c:pt idx="12">
                  <c:v>4449</c:v>
                </c:pt>
                <c:pt idx="13">
                  <c:v>4463</c:v>
                </c:pt>
                <c:pt idx="14">
                  <c:v>4472</c:v>
                </c:pt>
              </c:numCache>
            </c:numRef>
          </c:val>
          <c:smooth val="0"/>
          <c:extLst>
            <c:ext xmlns:c16="http://schemas.microsoft.com/office/drawing/2014/chart" uri="{C3380CC4-5D6E-409C-BE32-E72D297353CC}">
              <c16:uniqueId val="{00000000-0C29-44C9-AD57-608992D51E3A}"/>
            </c:ext>
          </c:extLst>
        </c:ser>
        <c:dLbls>
          <c:showLegendKey val="0"/>
          <c:showVal val="0"/>
          <c:showCatName val="0"/>
          <c:showSerName val="0"/>
          <c:showPercent val="0"/>
          <c:showBubbleSize val="0"/>
        </c:dLbls>
        <c:smooth val="0"/>
        <c:axId val="492529880"/>
        <c:axId val="492523648"/>
      </c:lineChart>
      <c:dateAx>
        <c:axId val="49252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23648"/>
        <c:crosses val="autoZero"/>
        <c:auto val="1"/>
        <c:lblOffset val="100"/>
        <c:baseTimeUnit val="days"/>
      </c:dateAx>
      <c:valAx>
        <c:axId val="49252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2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Sheet1!$A$2:$A$16</c:f>
              <c:numCache>
                <c:formatCode>m/d/yyyy</c:formatCode>
                <c:ptCount val="15"/>
                <c:pt idx="0">
                  <c:v>44585</c:v>
                </c:pt>
                <c:pt idx="1">
                  <c:v>44586</c:v>
                </c:pt>
                <c:pt idx="2">
                  <c:v>44587</c:v>
                </c:pt>
                <c:pt idx="3">
                  <c:v>44588</c:v>
                </c:pt>
                <c:pt idx="4">
                  <c:v>44589</c:v>
                </c:pt>
                <c:pt idx="5">
                  <c:v>44590</c:v>
                </c:pt>
                <c:pt idx="6">
                  <c:v>44591</c:v>
                </c:pt>
                <c:pt idx="7">
                  <c:v>44592</c:v>
                </c:pt>
                <c:pt idx="8">
                  <c:v>44593</c:v>
                </c:pt>
                <c:pt idx="9">
                  <c:v>44594</c:v>
                </c:pt>
                <c:pt idx="10">
                  <c:v>44595</c:v>
                </c:pt>
                <c:pt idx="11">
                  <c:v>44596</c:v>
                </c:pt>
                <c:pt idx="12">
                  <c:v>44597</c:v>
                </c:pt>
                <c:pt idx="13">
                  <c:v>44598</c:v>
                </c:pt>
                <c:pt idx="14">
                  <c:v>44599</c:v>
                </c:pt>
              </c:numCache>
            </c:numRef>
          </c:cat>
          <c:val>
            <c:numRef>
              <c:f>Sheet1!$B$2:$B$16</c:f>
              <c:numCache>
                <c:formatCode>General</c:formatCode>
                <c:ptCount val="15"/>
                <c:pt idx="0">
                  <c:v>0.16162549064881099</c:v>
                </c:pt>
                <c:pt idx="1">
                  <c:v>0.25357307514983901</c:v>
                </c:pt>
                <c:pt idx="2">
                  <c:v>9.1975166704989703E-2</c:v>
                </c:pt>
                <c:pt idx="3">
                  <c:v>6.8917987594762198E-2</c:v>
                </c:pt>
                <c:pt idx="4">
                  <c:v>0.13774104683195601</c:v>
                </c:pt>
                <c:pt idx="5">
                  <c:v>0.183402109124255</c:v>
                </c:pt>
                <c:pt idx="6">
                  <c:v>9.1533180778032006E-2</c:v>
                </c:pt>
                <c:pt idx="7">
                  <c:v>0.25148605395519003</c:v>
                </c:pt>
                <c:pt idx="8">
                  <c:v>0.273660205245154</c:v>
                </c:pt>
                <c:pt idx="9">
                  <c:v>0.25017057084375699</c:v>
                </c:pt>
                <c:pt idx="10">
                  <c:v>0.249546279491833</c:v>
                </c:pt>
                <c:pt idx="11">
                  <c:v>0.36207286716451698</c:v>
                </c:pt>
                <c:pt idx="12">
                  <c:v>0.31567080045095802</c:v>
                </c:pt>
                <c:pt idx="13">
                  <c:v>0.31467745560800198</c:v>
                </c:pt>
                <c:pt idx="14">
                  <c:v>0.201658077526328</c:v>
                </c:pt>
              </c:numCache>
            </c:numRef>
          </c:val>
          <c:smooth val="0"/>
          <c:extLst>
            <c:ext xmlns:c16="http://schemas.microsoft.com/office/drawing/2014/chart" uri="{C3380CC4-5D6E-409C-BE32-E72D297353CC}">
              <c16:uniqueId val="{00000000-2B48-42D0-B64A-4FD51EE920D4}"/>
            </c:ext>
          </c:extLst>
        </c:ser>
        <c:dLbls>
          <c:showLegendKey val="0"/>
          <c:showVal val="0"/>
          <c:showCatName val="0"/>
          <c:showSerName val="0"/>
          <c:showPercent val="0"/>
          <c:showBubbleSize val="0"/>
        </c:dLbls>
        <c:smooth val="0"/>
        <c:axId val="492529552"/>
        <c:axId val="492530536"/>
      </c:lineChart>
      <c:dateAx>
        <c:axId val="49252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30536"/>
        <c:crosses val="autoZero"/>
        <c:auto val="1"/>
        <c:lblOffset val="100"/>
        <c:baseTimeUnit val="days"/>
      </c:dateAx>
      <c:valAx>
        <c:axId val="49253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2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Sheet1!$A$2:$A$16</c:f>
              <c:numCache>
                <c:formatCode>m/d/yyyy</c:formatCode>
                <c:ptCount val="15"/>
                <c:pt idx="0">
                  <c:v>44585</c:v>
                </c:pt>
                <c:pt idx="1">
                  <c:v>44586</c:v>
                </c:pt>
                <c:pt idx="2">
                  <c:v>44587</c:v>
                </c:pt>
                <c:pt idx="3">
                  <c:v>44588</c:v>
                </c:pt>
                <c:pt idx="4">
                  <c:v>44589</c:v>
                </c:pt>
                <c:pt idx="5">
                  <c:v>44590</c:v>
                </c:pt>
                <c:pt idx="6">
                  <c:v>44591</c:v>
                </c:pt>
                <c:pt idx="7">
                  <c:v>44592</c:v>
                </c:pt>
                <c:pt idx="8">
                  <c:v>44593</c:v>
                </c:pt>
                <c:pt idx="9">
                  <c:v>44594</c:v>
                </c:pt>
                <c:pt idx="10">
                  <c:v>44595</c:v>
                </c:pt>
                <c:pt idx="11">
                  <c:v>44596</c:v>
                </c:pt>
                <c:pt idx="12">
                  <c:v>44597</c:v>
                </c:pt>
                <c:pt idx="13">
                  <c:v>44598</c:v>
                </c:pt>
                <c:pt idx="14">
                  <c:v>44599</c:v>
                </c:pt>
              </c:numCache>
            </c:numRef>
          </c:cat>
          <c:val>
            <c:numRef>
              <c:f>Sheet1!$B$2:$B$16</c:f>
              <c:numCache>
                <c:formatCode>General</c:formatCode>
                <c:ptCount val="15"/>
                <c:pt idx="0">
                  <c:v>110462</c:v>
                </c:pt>
                <c:pt idx="1">
                  <c:v>131681</c:v>
                </c:pt>
                <c:pt idx="2">
                  <c:v>175472</c:v>
                </c:pt>
                <c:pt idx="3">
                  <c:v>154068</c:v>
                </c:pt>
                <c:pt idx="4">
                  <c:v>114347</c:v>
                </c:pt>
                <c:pt idx="5">
                  <c:v>141383</c:v>
                </c:pt>
                <c:pt idx="6">
                  <c:v>145095</c:v>
                </c:pt>
                <c:pt idx="7">
                  <c:v>122236</c:v>
                </c:pt>
                <c:pt idx="8">
                  <c:v>197014</c:v>
                </c:pt>
                <c:pt idx="9">
                  <c:v>163142</c:v>
                </c:pt>
                <c:pt idx="10">
                  <c:v>132997</c:v>
                </c:pt>
                <c:pt idx="11">
                  <c:v>214928</c:v>
                </c:pt>
                <c:pt idx="12">
                  <c:v>230811</c:v>
                </c:pt>
                <c:pt idx="13">
                  <c:v>188807</c:v>
                </c:pt>
                <c:pt idx="14">
                  <c:v>214114</c:v>
                </c:pt>
              </c:numCache>
            </c:numRef>
          </c:val>
          <c:smooth val="0"/>
          <c:extLst>
            <c:ext xmlns:c16="http://schemas.microsoft.com/office/drawing/2014/chart" uri="{C3380CC4-5D6E-409C-BE32-E72D297353CC}">
              <c16:uniqueId val="{00000000-9E02-4323-8DEF-D13717995473}"/>
            </c:ext>
          </c:extLst>
        </c:ser>
        <c:dLbls>
          <c:showLegendKey val="0"/>
          <c:showVal val="0"/>
          <c:showCatName val="0"/>
          <c:showSerName val="0"/>
          <c:showPercent val="0"/>
          <c:showBubbleSize val="0"/>
        </c:dLbls>
        <c:smooth val="0"/>
        <c:axId val="492527256"/>
        <c:axId val="492522664"/>
      </c:lineChart>
      <c:dateAx>
        <c:axId val="49252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22664"/>
        <c:crosses val="autoZero"/>
        <c:auto val="1"/>
        <c:lblOffset val="100"/>
        <c:baseTimeUnit val="days"/>
      </c:dateAx>
      <c:valAx>
        <c:axId val="49252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2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Sheet1!$A$2:$A$16</c:f>
              <c:numCache>
                <c:formatCode>m/d/yyyy</c:formatCode>
                <c:ptCount val="15"/>
                <c:pt idx="0">
                  <c:v>44585</c:v>
                </c:pt>
                <c:pt idx="1">
                  <c:v>44586</c:v>
                </c:pt>
                <c:pt idx="2">
                  <c:v>44587</c:v>
                </c:pt>
                <c:pt idx="3">
                  <c:v>44588</c:v>
                </c:pt>
                <c:pt idx="4">
                  <c:v>44589</c:v>
                </c:pt>
                <c:pt idx="5">
                  <c:v>44590</c:v>
                </c:pt>
                <c:pt idx="6">
                  <c:v>44591</c:v>
                </c:pt>
                <c:pt idx="7">
                  <c:v>44592</c:v>
                </c:pt>
                <c:pt idx="8">
                  <c:v>44593</c:v>
                </c:pt>
                <c:pt idx="9">
                  <c:v>44594</c:v>
                </c:pt>
                <c:pt idx="10">
                  <c:v>44595</c:v>
                </c:pt>
                <c:pt idx="11">
                  <c:v>44596</c:v>
                </c:pt>
                <c:pt idx="12">
                  <c:v>44597</c:v>
                </c:pt>
                <c:pt idx="13">
                  <c:v>44598</c:v>
                </c:pt>
                <c:pt idx="14">
                  <c:v>44599</c:v>
                </c:pt>
              </c:numCache>
            </c:numRef>
          </c:cat>
          <c:val>
            <c:numRef>
              <c:f>Sheet1!$B$2:$B$16</c:f>
              <c:numCache>
                <c:formatCode>General</c:formatCode>
                <c:ptCount val="15"/>
                <c:pt idx="0">
                  <c:v>128171</c:v>
                </c:pt>
                <c:pt idx="1">
                  <c:v>144430</c:v>
                </c:pt>
                <c:pt idx="2">
                  <c:v>193290</c:v>
                </c:pt>
                <c:pt idx="3">
                  <c:v>165120</c:v>
                </c:pt>
                <c:pt idx="4">
                  <c:v>130341</c:v>
                </c:pt>
                <c:pt idx="5">
                  <c:v>154812</c:v>
                </c:pt>
                <c:pt idx="6">
                  <c:v>160134</c:v>
                </c:pt>
                <c:pt idx="7">
                  <c:v>139310</c:v>
                </c:pt>
                <c:pt idx="8">
                  <c:v>255724</c:v>
                </c:pt>
                <c:pt idx="9">
                  <c:v>197770</c:v>
                </c:pt>
                <c:pt idx="10">
                  <c:v>146644</c:v>
                </c:pt>
                <c:pt idx="11">
                  <c:v>255201</c:v>
                </c:pt>
                <c:pt idx="12">
                  <c:v>283555</c:v>
                </c:pt>
                <c:pt idx="13">
                  <c:v>228805</c:v>
                </c:pt>
                <c:pt idx="14">
                  <c:v>265991</c:v>
                </c:pt>
              </c:numCache>
            </c:numRef>
          </c:val>
          <c:smooth val="0"/>
          <c:extLst>
            <c:ext xmlns:c16="http://schemas.microsoft.com/office/drawing/2014/chart" uri="{C3380CC4-5D6E-409C-BE32-E72D297353CC}">
              <c16:uniqueId val="{00000000-0226-4DAB-A7F1-2949567FBF9E}"/>
            </c:ext>
          </c:extLst>
        </c:ser>
        <c:dLbls>
          <c:showLegendKey val="0"/>
          <c:showVal val="0"/>
          <c:showCatName val="0"/>
          <c:showSerName val="0"/>
          <c:showPercent val="0"/>
          <c:showBubbleSize val="0"/>
        </c:dLbls>
        <c:smooth val="0"/>
        <c:axId val="492533488"/>
        <c:axId val="492539392"/>
      </c:lineChart>
      <c:dateAx>
        <c:axId val="49253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39392"/>
        <c:crosses val="autoZero"/>
        <c:auto val="1"/>
        <c:lblOffset val="100"/>
        <c:baseTimeUnit val="days"/>
      </c:dateAx>
      <c:valAx>
        <c:axId val="49253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3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405</c:v>
                </c:pt>
              </c:numCache>
            </c:numRef>
          </c:val>
          <c:extLst>
            <c:ext xmlns:c16="http://schemas.microsoft.com/office/drawing/2014/chart" uri="{C3380CC4-5D6E-409C-BE32-E72D297353CC}">
              <c16:uniqueId val="{00000000-0C22-4861-B796-F0FCFA770957}"/>
            </c:ext>
          </c:extLst>
        </c:ser>
        <c:dLbls>
          <c:showLegendKey val="0"/>
          <c:showVal val="0"/>
          <c:showCatName val="0"/>
          <c:showSerName val="0"/>
          <c:showPercent val="0"/>
          <c:showBubbleSize val="0"/>
        </c:dLbls>
        <c:gapWidth val="219"/>
        <c:overlap val="-27"/>
        <c:axId val="484711752"/>
        <c:axId val="484710768"/>
      </c:barChart>
      <c:catAx>
        <c:axId val="48471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710768"/>
        <c:crosses val="autoZero"/>
        <c:auto val="1"/>
        <c:lblAlgn val="ctr"/>
        <c:lblOffset val="100"/>
        <c:noMultiLvlLbl val="0"/>
      </c:catAx>
      <c:valAx>
        <c:axId val="48471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71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9B4D4-EC48-457A-9C1E-80B0AC8FDACF}"/>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31220394-1DE3-4792-9EAB-79A50F1FCCE7}"/>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2815429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4787-CF1D-4964-97EF-829C3110AFB8}"/>
              </a:ext>
            </a:extLst>
          </p:cNvPr>
          <p:cNvSpPr>
            <a:spLocks noGrp="1"/>
          </p:cNvSpPr>
          <p:nvPr>
            <p:ph type="title"/>
          </p:nvPr>
        </p:nvSpPr>
        <p:spPr/>
        <p:txBody>
          <a:bodyPr/>
          <a:lstStyle/>
          <a:p>
            <a:r>
              <a:rPr lang="en-US"/>
              <a:t>Instagram Key Metrics Table | grohe_de Grohe_de</a:t>
            </a:r>
          </a:p>
        </p:txBody>
      </p:sp>
      <p:graphicFrame>
        <p:nvGraphicFramePr>
          <p:cNvPr id="5" name="Table Placeholder 4">
            <a:extLst>
              <a:ext uri="{FF2B5EF4-FFF2-40B4-BE49-F238E27FC236}">
                <a16:creationId xmlns:a16="http://schemas.microsoft.com/office/drawing/2014/main" id="{608FC597-6C08-440F-9516-150966DB8215}"/>
              </a:ext>
            </a:extLst>
          </p:cNvPr>
          <p:cNvGraphicFramePr>
            <a:graphicFrameLocks noGrp="1"/>
          </p:cNvGraphicFramePr>
          <p:nvPr>
            <p:ph type="tbl" sz="quarter" idx="13"/>
            <p:extLst>
              <p:ext uri="{D42A27DB-BD31-4B8C-83A1-F6EECF244321}">
                <p14:modId xmlns:p14="http://schemas.microsoft.com/office/powerpoint/2010/main" val="65318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39762859"/>
                    </a:ext>
                  </a:extLst>
                </a:gridCol>
                <a:gridCol w="658368">
                  <a:extLst>
                    <a:ext uri="{9D8B030D-6E8A-4147-A177-3AD203B41FA5}">
                      <a16:colId xmlns:a16="http://schemas.microsoft.com/office/drawing/2014/main" val="3912927317"/>
                    </a:ext>
                  </a:extLst>
                </a:gridCol>
                <a:gridCol w="658368">
                  <a:extLst>
                    <a:ext uri="{9D8B030D-6E8A-4147-A177-3AD203B41FA5}">
                      <a16:colId xmlns:a16="http://schemas.microsoft.com/office/drawing/2014/main" val="3201400683"/>
                    </a:ext>
                  </a:extLst>
                </a:gridCol>
                <a:gridCol w="658368">
                  <a:extLst>
                    <a:ext uri="{9D8B030D-6E8A-4147-A177-3AD203B41FA5}">
                      <a16:colId xmlns:a16="http://schemas.microsoft.com/office/drawing/2014/main" val="3055600810"/>
                    </a:ext>
                  </a:extLst>
                </a:gridCol>
                <a:gridCol w="658368">
                  <a:extLst>
                    <a:ext uri="{9D8B030D-6E8A-4147-A177-3AD203B41FA5}">
                      <a16:colId xmlns:a16="http://schemas.microsoft.com/office/drawing/2014/main" val="523849011"/>
                    </a:ext>
                  </a:extLst>
                </a:gridCol>
                <a:gridCol w="658368">
                  <a:extLst>
                    <a:ext uri="{9D8B030D-6E8A-4147-A177-3AD203B41FA5}">
                      <a16:colId xmlns:a16="http://schemas.microsoft.com/office/drawing/2014/main" val="3142084511"/>
                    </a:ext>
                  </a:extLst>
                </a:gridCol>
                <a:gridCol w="658368">
                  <a:extLst>
                    <a:ext uri="{9D8B030D-6E8A-4147-A177-3AD203B41FA5}">
                      <a16:colId xmlns:a16="http://schemas.microsoft.com/office/drawing/2014/main" val="1618167841"/>
                    </a:ext>
                  </a:extLst>
                </a:gridCol>
                <a:gridCol w="658368">
                  <a:extLst>
                    <a:ext uri="{9D8B030D-6E8A-4147-A177-3AD203B41FA5}">
                      <a16:colId xmlns:a16="http://schemas.microsoft.com/office/drawing/2014/main" val="3610614811"/>
                    </a:ext>
                  </a:extLst>
                </a:gridCol>
                <a:gridCol w="658368">
                  <a:extLst>
                    <a:ext uri="{9D8B030D-6E8A-4147-A177-3AD203B41FA5}">
                      <a16:colId xmlns:a16="http://schemas.microsoft.com/office/drawing/2014/main" val="2633057548"/>
                    </a:ext>
                  </a:extLst>
                </a:gridCol>
                <a:gridCol w="658368">
                  <a:extLst>
                    <a:ext uri="{9D8B030D-6E8A-4147-A177-3AD203B41FA5}">
                      <a16:colId xmlns:a16="http://schemas.microsoft.com/office/drawing/2014/main" val="1308455912"/>
                    </a:ext>
                  </a:extLst>
                </a:gridCol>
                <a:gridCol w="658368">
                  <a:extLst>
                    <a:ext uri="{9D8B030D-6E8A-4147-A177-3AD203B41FA5}">
                      <a16:colId xmlns:a16="http://schemas.microsoft.com/office/drawing/2014/main" val="217303608"/>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2865750845"/>
                  </a:ext>
                </a:extLst>
              </a:tr>
              <a:tr h="370840">
                <a:tc>
                  <a:txBody>
                    <a:bodyPr/>
                    <a:lstStyle/>
                    <a:p>
                      <a:r>
                        <a:rPr lang="en-US" sz="1000"/>
                        <a:t>grohe_de</a:t>
                      </a:r>
                    </a:p>
                  </a:txBody>
                  <a:tcPr/>
                </a:tc>
                <a:tc>
                  <a:txBody>
                    <a:bodyPr/>
                    <a:lstStyle/>
                    <a:p>
                      <a:r>
                        <a:rPr lang="en-US" sz="1000"/>
                        <a:t>6</a:t>
                      </a:r>
                    </a:p>
                  </a:txBody>
                  <a:tcPr/>
                </a:tc>
                <a:tc>
                  <a:txBody>
                    <a:bodyPr/>
                    <a:lstStyle/>
                    <a:p>
                      <a:r>
                        <a:rPr lang="en-US" sz="1000"/>
                        <a:t>5</a:t>
                      </a:r>
                    </a:p>
                  </a:txBody>
                  <a:tcPr/>
                </a:tc>
                <a:tc>
                  <a:txBody>
                    <a:bodyPr/>
                    <a:lstStyle/>
                    <a:p>
                      <a:r>
                        <a:rPr lang="en-US" sz="1000"/>
                        <a:t>13694</a:t>
                      </a:r>
                    </a:p>
                  </a:txBody>
                  <a:tcPr/>
                </a:tc>
                <a:tc>
                  <a:txBody>
                    <a:bodyPr/>
                    <a:lstStyle/>
                    <a:p>
                      <a:r>
                        <a:rPr lang="en-US" sz="1000"/>
                        <a:t>401</a:t>
                      </a:r>
                    </a:p>
                  </a:txBody>
                  <a:tcPr/>
                </a:tc>
                <a:tc>
                  <a:txBody>
                    <a:bodyPr/>
                    <a:lstStyle/>
                    <a:p>
                      <a:r>
                        <a:rPr lang="en-US" sz="1000"/>
                        <a:t>2051.8333333333</a:t>
                      </a:r>
                    </a:p>
                  </a:txBody>
                  <a:tcPr/>
                </a:tc>
                <a:tc>
                  <a:txBody>
                    <a:bodyPr/>
                    <a:lstStyle/>
                    <a:p>
                      <a:r>
                        <a:rPr lang="en-US" sz="1000"/>
                        <a:t>19</a:t>
                      </a:r>
                    </a:p>
                  </a:txBody>
                  <a:tcPr/>
                </a:tc>
                <a:tc>
                  <a:txBody>
                    <a:bodyPr/>
                    <a:lstStyle/>
                    <a:p>
                      <a:r>
                        <a:rPr lang="en-US" sz="1000"/>
                        <a:t>1</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895354426"/>
                  </a:ext>
                </a:extLst>
              </a:tr>
            </a:tbl>
          </a:graphicData>
        </a:graphic>
      </p:graphicFrame>
      <p:sp>
        <p:nvSpPr>
          <p:cNvPr id="4" name="Text Placeholder 3">
            <a:extLst>
              <a:ext uri="{FF2B5EF4-FFF2-40B4-BE49-F238E27FC236}">
                <a16:creationId xmlns:a16="http://schemas.microsoft.com/office/drawing/2014/main" id="{EBE5A775-FACC-4D85-8B47-3A3230010147}"/>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1884565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CEFF-669B-4522-987A-3A83BB13D9F9}"/>
              </a:ext>
            </a:extLst>
          </p:cNvPr>
          <p:cNvSpPr>
            <a:spLocks noGrp="1"/>
          </p:cNvSpPr>
          <p:nvPr>
            <p:ph type="title"/>
          </p:nvPr>
        </p:nvSpPr>
        <p:spPr/>
        <p:txBody>
          <a:bodyPr/>
          <a:lstStyle/>
          <a:p>
            <a:r>
              <a:rPr lang="en-US"/>
              <a:t>Instagram Organic Reach By Weekday | grohe_de Grohe_de</a:t>
            </a:r>
          </a:p>
        </p:txBody>
      </p:sp>
      <p:graphicFrame>
        <p:nvGraphicFramePr>
          <p:cNvPr id="6" name="Chart Placeholder 5">
            <a:extLst>
              <a:ext uri="{FF2B5EF4-FFF2-40B4-BE49-F238E27FC236}">
                <a16:creationId xmlns:a16="http://schemas.microsoft.com/office/drawing/2014/main" id="{1D17315D-E5EA-40B0-8BDE-3328F40BBD5D}"/>
              </a:ext>
            </a:extLst>
          </p:cNvPr>
          <p:cNvGraphicFramePr>
            <a:graphicFrameLocks noGrp="1"/>
          </p:cNvGraphicFramePr>
          <p:nvPr>
            <p:ph type="chart" sz="quarter" idx="13"/>
            <p:extLst>
              <p:ext uri="{D42A27DB-BD31-4B8C-83A1-F6EECF244321}">
                <p14:modId xmlns:p14="http://schemas.microsoft.com/office/powerpoint/2010/main" val="2499096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ECB443-39A5-42F3-9156-5CA9200144DD}"/>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309ED1C6-517C-4DB0-AA59-854793E2DE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992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256A2-045A-4CDA-A61D-CF66BF632878}"/>
              </a:ext>
            </a:extLst>
          </p:cNvPr>
          <p:cNvSpPr>
            <a:spLocks noGrp="1"/>
          </p:cNvSpPr>
          <p:nvPr>
            <p:ph type="title"/>
          </p:nvPr>
        </p:nvSpPr>
        <p:spPr/>
        <p:txBody>
          <a:bodyPr/>
          <a:lstStyle/>
          <a:p>
            <a:r>
              <a:rPr lang="nl-NL"/>
              <a:t>Instagram Hashtag Detection | grohe_de Grohe_de - 1 of 3</a:t>
            </a:r>
            <a:endParaRPr lang="en-US"/>
          </a:p>
        </p:txBody>
      </p:sp>
      <p:graphicFrame>
        <p:nvGraphicFramePr>
          <p:cNvPr id="5" name="Table Placeholder 4">
            <a:extLst>
              <a:ext uri="{FF2B5EF4-FFF2-40B4-BE49-F238E27FC236}">
                <a16:creationId xmlns:a16="http://schemas.microsoft.com/office/drawing/2014/main" id="{3DC2ED76-3C20-400C-8085-67EABA0D97B8}"/>
              </a:ext>
            </a:extLst>
          </p:cNvPr>
          <p:cNvGraphicFramePr>
            <a:graphicFrameLocks noGrp="1"/>
          </p:cNvGraphicFramePr>
          <p:nvPr>
            <p:ph type="tbl" sz="quarter" idx="13"/>
            <p:extLst>
              <p:ext uri="{D42A27DB-BD31-4B8C-83A1-F6EECF244321}">
                <p14:modId xmlns:p14="http://schemas.microsoft.com/office/powerpoint/2010/main" val="411141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17789677"/>
                    </a:ext>
                  </a:extLst>
                </a:gridCol>
                <a:gridCol w="1069848">
                  <a:extLst>
                    <a:ext uri="{9D8B030D-6E8A-4147-A177-3AD203B41FA5}">
                      <a16:colId xmlns:a16="http://schemas.microsoft.com/office/drawing/2014/main" val="4107375354"/>
                    </a:ext>
                  </a:extLst>
                </a:gridCol>
                <a:gridCol w="1069848">
                  <a:extLst>
                    <a:ext uri="{9D8B030D-6E8A-4147-A177-3AD203B41FA5}">
                      <a16:colId xmlns:a16="http://schemas.microsoft.com/office/drawing/2014/main" val="1678802901"/>
                    </a:ext>
                  </a:extLst>
                </a:gridCol>
                <a:gridCol w="1069848">
                  <a:extLst>
                    <a:ext uri="{9D8B030D-6E8A-4147-A177-3AD203B41FA5}">
                      <a16:colId xmlns:a16="http://schemas.microsoft.com/office/drawing/2014/main" val="51124860"/>
                    </a:ext>
                  </a:extLst>
                </a:gridCol>
                <a:gridCol w="1069848">
                  <a:extLst>
                    <a:ext uri="{9D8B030D-6E8A-4147-A177-3AD203B41FA5}">
                      <a16:colId xmlns:a16="http://schemas.microsoft.com/office/drawing/2014/main" val="1502472946"/>
                    </a:ext>
                  </a:extLst>
                </a:gridCol>
                <a:gridCol w="1069848">
                  <a:extLst>
                    <a:ext uri="{9D8B030D-6E8A-4147-A177-3AD203B41FA5}">
                      <a16:colId xmlns:a16="http://schemas.microsoft.com/office/drawing/2014/main" val="3585285673"/>
                    </a:ext>
                  </a:extLst>
                </a:gridCol>
                <a:gridCol w="1069848">
                  <a:extLst>
                    <a:ext uri="{9D8B030D-6E8A-4147-A177-3AD203B41FA5}">
                      <a16:colId xmlns:a16="http://schemas.microsoft.com/office/drawing/2014/main" val="2370260402"/>
                    </a:ext>
                  </a:extLst>
                </a:gridCol>
                <a:gridCol w="1069848">
                  <a:extLst>
                    <a:ext uri="{9D8B030D-6E8A-4147-A177-3AD203B41FA5}">
                      <a16:colId xmlns:a16="http://schemas.microsoft.com/office/drawing/2014/main" val="400918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409638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66.833333333333</a:t>
                      </a:r>
                    </a:p>
                  </a:txBody>
                  <a:tcPr/>
                </a:tc>
                <a:extLst>
                  <a:ext uri="{0D108BD9-81ED-4DB2-BD59-A6C34878D82A}">
                    <a16:rowId xmlns:a16="http://schemas.microsoft.com/office/drawing/2014/main" val="348745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#Badezimmer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extLst>
                  <a:ext uri="{0D108BD9-81ED-4DB2-BD59-A6C34878D82A}">
                    <a16:rowId xmlns:a16="http://schemas.microsoft.com/office/drawing/2014/main" val="154734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#Badezimmerinspiration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extLst>
                  <a:ext uri="{0D108BD9-81ED-4DB2-BD59-A6C34878D82A}">
                    <a16:rowId xmlns:a16="http://schemas.microsoft.com/office/drawing/2014/main" val="272887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#Hausbau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extLst>
                  <a:ext uri="{0D108BD9-81ED-4DB2-BD59-A6C34878D82A}">
                    <a16:rowId xmlns:a16="http://schemas.microsoft.com/office/drawing/2014/main" val="81614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64.666666666667</a:t>
                      </a:r>
                    </a:p>
                  </a:txBody>
                  <a:tcPr/>
                </a:tc>
                <a:extLst>
                  <a:ext uri="{0D108BD9-81ED-4DB2-BD59-A6C34878D82A}">
                    <a16:rowId xmlns:a16="http://schemas.microsoft.com/office/drawing/2014/main" val="27538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#Badezimmerdesign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275355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426540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#Inneneinrichtung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extLst>
                  <a:ext uri="{0D108BD9-81ED-4DB2-BD59-A6C34878D82A}">
                    <a16:rowId xmlns:a16="http://schemas.microsoft.com/office/drawing/2014/main" val="2776212271"/>
                  </a:ext>
                </a:extLst>
              </a:tr>
            </a:tbl>
          </a:graphicData>
        </a:graphic>
      </p:graphicFrame>
      <p:sp>
        <p:nvSpPr>
          <p:cNvPr id="4" name="Text Placeholder 3">
            <a:extLst>
              <a:ext uri="{FF2B5EF4-FFF2-40B4-BE49-F238E27FC236}">
                <a16:creationId xmlns:a16="http://schemas.microsoft.com/office/drawing/2014/main" id="{D93356E4-96D4-4910-9436-35F49CE39961}"/>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382786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26DB-D132-40BD-9844-BFA41CA0F479}"/>
              </a:ext>
            </a:extLst>
          </p:cNvPr>
          <p:cNvSpPr>
            <a:spLocks noGrp="1"/>
          </p:cNvSpPr>
          <p:nvPr>
            <p:ph type="title"/>
          </p:nvPr>
        </p:nvSpPr>
        <p:spPr/>
        <p:txBody>
          <a:bodyPr/>
          <a:lstStyle/>
          <a:p>
            <a:r>
              <a:rPr lang="nl-NL"/>
              <a:t>Instagram Hashtag Detection | grohe_de Grohe_de - 2 of 3</a:t>
            </a:r>
            <a:endParaRPr lang="en-US"/>
          </a:p>
        </p:txBody>
      </p:sp>
      <p:graphicFrame>
        <p:nvGraphicFramePr>
          <p:cNvPr id="5" name="Table Placeholder 4">
            <a:extLst>
              <a:ext uri="{FF2B5EF4-FFF2-40B4-BE49-F238E27FC236}">
                <a16:creationId xmlns:a16="http://schemas.microsoft.com/office/drawing/2014/main" id="{0D310BB5-610D-40BC-AB6D-21FF749B0A0D}"/>
              </a:ext>
            </a:extLst>
          </p:cNvPr>
          <p:cNvGraphicFramePr>
            <a:graphicFrameLocks noGrp="1"/>
          </p:cNvGraphicFramePr>
          <p:nvPr>
            <p:ph type="tbl" sz="quarter" idx="13"/>
            <p:extLst>
              <p:ext uri="{D42A27DB-BD31-4B8C-83A1-F6EECF244321}">
                <p14:modId xmlns:p14="http://schemas.microsoft.com/office/powerpoint/2010/main" val="14587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62307343"/>
                    </a:ext>
                  </a:extLst>
                </a:gridCol>
                <a:gridCol w="1069848">
                  <a:extLst>
                    <a:ext uri="{9D8B030D-6E8A-4147-A177-3AD203B41FA5}">
                      <a16:colId xmlns:a16="http://schemas.microsoft.com/office/drawing/2014/main" val="2370015758"/>
                    </a:ext>
                  </a:extLst>
                </a:gridCol>
                <a:gridCol w="1069848">
                  <a:extLst>
                    <a:ext uri="{9D8B030D-6E8A-4147-A177-3AD203B41FA5}">
                      <a16:colId xmlns:a16="http://schemas.microsoft.com/office/drawing/2014/main" val="4134100136"/>
                    </a:ext>
                  </a:extLst>
                </a:gridCol>
                <a:gridCol w="1069848">
                  <a:extLst>
                    <a:ext uri="{9D8B030D-6E8A-4147-A177-3AD203B41FA5}">
                      <a16:colId xmlns:a16="http://schemas.microsoft.com/office/drawing/2014/main" val="3728399138"/>
                    </a:ext>
                  </a:extLst>
                </a:gridCol>
                <a:gridCol w="1069848">
                  <a:extLst>
                    <a:ext uri="{9D8B030D-6E8A-4147-A177-3AD203B41FA5}">
                      <a16:colId xmlns:a16="http://schemas.microsoft.com/office/drawing/2014/main" val="229689872"/>
                    </a:ext>
                  </a:extLst>
                </a:gridCol>
                <a:gridCol w="1069848">
                  <a:extLst>
                    <a:ext uri="{9D8B030D-6E8A-4147-A177-3AD203B41FA5}">
                      <a16:colId xmlns:a16="http://schemas.microsoft.com/office/drawing/2014/main" val="4258996650"/>
                    </a:ext>
                  </a:extLst>
                </a:gridCol>
                <a:gridCol w="1069848">
                  <a:extLst>
                    <a:ext uri="{9D8B030D-6E8A-4147-A177-3AD203B41FA5}">
                      <a16:colId xmlns:a16="http://schemas.microsoft.com/office/drawing/2014/main" val="2703340964"/>
                    </a:ext>
                  </a:extLst>
                </a:gridCol>
                <a:gridCol w="1069848">
                  <a:extLst>
                    <a:ext uri="{9D8B030D-6E8A-4147-A177-3AD203B41FA5}">
                      <a16:colId xmlns:a16="http://schemas.microsoft.com/office/drawing/2014/main" val="356211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84557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75952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170320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#Kücheninspiration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81697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#Rezept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157249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#Wohnideen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356419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#nachhaltigleben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91201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#solebich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96604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#Armatur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51487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#Arrabiata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564273150"/>
                  </a:ext>
                </a:extLst>
              </a:tr>
            </a:tbl>
          </a:graphicData>
        </a:graphic>
      </p:graphicFrame>
      <p:sp>
        <p:nvSpPr>
          <p:cNvPr id="4" name="Text Placeholder 3">
            <a:extLst>
              <a:ext uri="{FF2B5EF4-FFF2-40B4-BE49-F238E27FC236}">
                <a16:creationId xmlns:a16="http://schemas.microsoft.com/office/drawing/2014/main" id="{6FA5A2D3-ACA9-421C-A85F-2794AC1C2467}"/>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175873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F5952-8B7B-44ED-B670-E464BEF6B248}"/>
              </a:ext>
            </a:extLst>
          </p:cNvPr>
          <p:cNvSpPr>
            <a:spLocks noGrp="1"/>
          </p:cNvSpPr>
          <p:nvPr>
            <p:ph type="title"/>
          </p:nvPr>
        </p:nvSpPr>
        <p:spPr/>
        <p:txBody>
          <a:bodyPr/>
          <a:lstStyle/>
          <a:p>
            <a:r>
              <a:rPr lang="nl-NL"/>
              <a:t>Instagram Hashtag Detection | grohe_de Grohe_de - 3 of 3</a:t>
            </a:r>
            <a:endParaRPr lang="en-US"/>
          </a:p>
        </p:txBody>
      </p:sp>
      <p:graphicFrame>
        <p:nvGraphicFramePr>
          <p:cNvPr id="5" name="Table Placeholder 4">
            <a:extLst>
              <a:ext uri="{FF2B5EF4-FFF2-40B4-BE49-F238E27FC236}">
                <a16:creationId xmlns:a16="http://schemas.microsoft.com/office/drawing/2014/main" id="{8CF6F7CF-88EF-4828-B518-ED5E5D8F29EC}"/>
              </a:ext>
            </a:extLst>
          </p:cNvPr>
          <p:cNvGraphicFramePr>
            <a:graphicFrameLocks noGrp="1"/>
          </p:cNvGraphicFramePr>
          <p:nvPr>
            <p:ph type="tbl" sz="quarter" idx="13"/>
            <p:extLst>
              <p:ext uri="{D42A27DB-BD31-4B8C-83A1-F6EECF244321}">
                <p14:modId xmlns:p14="http://schemas.microsoft.com/office/powerpoint/2010/main" val="95763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03946329"/>
                    </a:ext>
                  </a:extLst>
                </a:gridCol>
                <a:gridCol w="1069848">
                  <a:extLst>
                    <a:ext uri="{9D8B030D-6E8A-4147-A177-3AD203B41FA5}">
                      <a16:colId xmlns:a16="http://schemas.microsoft.com/office/drawing/2014/main" val="1766892969"/>
                    </a:ext>
                  </a:extLst>
                </a:gridCol>
                <a:gridCol w="1069848">
                  <a:extLst>
                    <a:ext uri="{9D8B030D-6E8A-4147-A177-3AD203B41FA5}">
                      <a16:colId xmlns:a16="http://schemas.microsoft.com/office/drawing/2014/main" val="2812236877"/>
                    </a:ext>
                  </a:extLst>
                </a:gridCol>
                <a:gridCol w="1069848">
                  <a:extLst>
                    <a:ext uri="{9D8B030D-6E8A-4147-A177-3AD203B41FA5}">
                      <a16:colId xmlns:a16="http://schemas.microsoft.com/office/drawing/2014/main" val="1535076620"/>
                    </a:ext>
                  </a:extLst>
                </a:gridCol>
                <a:gridCol w="1069848">
                  <a:extLst>
                    <a:ext uri="{9D8B030D-6E8A-4147-A177-3AD203B41FA5}">
                      <a16:colId xmlns:a16="http://schemas.microsoft.com/office/drawing/2014/main" val="3554079760"/>
                    </a:ext>
                  </a:extLst>
                </a:gridCol>
                <a:gridCol w="1069848">
                  <a:extLst>
                    <a:ext uri="{9D8B030D-6E8A-4147-A177-3AD203B41FA5}">
                      <a16:colId xmlns:a16="http://schemas.microsoft.com/office/drawing/2014/main" val="3532911363"/>
                    </a:ext>
                  </a:extLst>
                </a:gridCol>
                <a:gridCol w="1069848">
                  <a:extLst>
                    <a:ext uri="{9D8B030D-6E8A-4147-A177-3AD203B41FA5}">
                      <a16:colId xmlns:a16="http://schemas.microsoft.com/office/drawing/2014/main" val="2316006652"/>
                    </a:ext>
                  </a:extLst>
                </a:gridCol>
                <a:gridCol w="1069848">
                  <a:extLst>
                    <a:ext uri="{9D8B030D-6E8A-4147-A177-3AD203B41FA5}">
                      <a16:colId xmlns:a16="http://schemas.microsoft.com/office/drawing/2014/main" val="239060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21256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208735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#Badewanne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90504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#Badezimmerdeko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353854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68044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100922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4213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#Dusche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9453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#Duschsystem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921151657"/>
                  </a:ext>
                </a:extLst>
              </a:tr>
            </a:tbl>
          </a:graphicData>
        </a:graphic>
      </p:graphicFrame>
      <p:sp>
        <p:nvSpPr>
          <p:cNvPr id="4" name="Text Placeholder 3">
            <a:extLst>
              <a:ext uri="{FF2B5EF4-FFF2-40B4-BE49-F238E27FC236}">
                <a16:creationId xmlns:a16="http://schemas.microsoft.com/office/drawing/2014/main" id="{30AFC944-8196-4F94-B294-C1A6911E81C7}"/>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2856430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6A529-FC19-4B73-855D-B3D55A56E47B}"/>
              </a:ext>
            </a:extLst>
          </p:cNvPr>
          <p:cNvSpPr>
            <a:spLocks noGrp="1"/>
          </p:cNvSpPr>
          <p:nvPr>
            <p:ph type="title"/>
          </p:nvPr>
        </p:nvSpPr>
        <p:spPr/>
        <p:txBody>
          <a:bodyPr/>
          <a:lstStyle/>
          <a:p>
            <a:r>
              <a:rPr lang="en-US"/>
              <a:t>Instagram Engagements By Weekday | grohe_de Grohe_de</a:t>
            </a:r>
          </a:p>
        </p:txBody>
      </p:sp>
      <p:graphicFrame>
        <p:nvGraphicFramePr>
          <p:cNvPr id="6" name="Chart Placeholder 5">
            <a:extLst>
              <a:ext uri="{FF2B5EF4-FFF2-40B4-BE49-F238E27FC236}">
                <a16:creationId xmlns:a16="http://schemas.microsoft.com/office/drawing/2014/main" id="{B88F0C00-2310-4E3C-A360-5816D825B0C1}"/>
              </a:ext>
            </a:extLst>
          </p:cNvPr>
          <p:cNvGraphicFramePr>
            <a:graphicFrameLocks noGrp="1"/>
          </p:cNvGraphicFramePr>
          <p:nvPr>
            <p:ph type="chart" sz="quarter" idx="13"/>
            <p:extLst>
              <p:ext uri="{D42A27DB-BD31-4B8C-83A1-F6EECF244321}">
                <p14:modId xmlns:p14="http://schemas.microsoft.com/office/powerpoint/2010/main" val="390600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C331E-C887-4A68-A3EB-AB1FE587BC8F}"/>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369AC977-A2BE-42B0-ACAA-95CD4642B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943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99DB-2FBC-4744-9B5C-AEB7F82D4B6B}"/>
              </a:ext>
            </a:extLst>
          </p:cNvPr>
          <p:cNvSpPr>
            <a:spLocks noGrp="1"/>
          </p:cNvSpPr>
          <p:nvPr>
            <p:ph type="title"/>
          </p:nvPr>
        </p:nvSpPr>
        <p:spPr/>
        <p:txBody>
          <a:bodyPr/>
          <a:lstStyle/>
          <a:p>
            <a:r>
              <a:rPr lang="en-US"/>
              <a:t>Instagram Posts Table | grohe_de Grohe_de - 1 of 7</a:t>
            </a:r>
          </a:p>
        </p:txBody>
      </p:sp>
      <p:graphicFrame>
        <p:nvGraphicFramePr>
          <p:cNvPr id="5" name="Table Placeholder 4">
            <a:extLst>
              <a:ext uri="{FF2B5EF4-FFF2-40B4-BE49-F238E27FC236}">
                <a16:creationId xmlns:a16="http://schemas.microsoft.com/office/drawing/2014/main" id="{E7A77446-113A-4DB5-9EC9-27BAE777D9D2}"/>
              </a:ext>
            </a:extLst>
          </p:cNvPr>
          <p:cNvGraphicFramePr>
            <a:graphicFrameLocks noGrp="1"/>
          </p:cNvGraphicFramePr>
          <p:nvPr>
            <p:ph type="tbl" sz="quarter" idx="13"/>
            <p:extLst>
              <p:ext uri="{D42A27DB-BD31-4B8C-83A1-F6EECF244321}">
                <p14:modId xmlns:p14="http://schemas.microsoft.com/office/powerpoint/2010/main" val="385326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1938432"/>
                    </a:ext>
                  </a:extLst>
                </a:gridCol>
                <a:gridCol w="658368">
                  <a:extLst>
                    <a:ext uri="{9D8B030D-6E8A-4147-A177-3AD203B41FA5}">
                      <a16:colId xmlns:a16="http://schemas.microsoft.com/office/drawing/2014/main" val="1382860221"/>
                    </a:ext>
                  </a:extLst>
                </a:gridCol>
                <a:gridCol w="658368">
                  <a:extLst>
                    <a:ext uri="{9D8B030D-6E8A-4147-A177-3AD203B41FA5}">
                      <a16:colId xmlns:a16="http://schemas.microsoft.com/office/drawing/2014/main" val="2233212673"/>
                    </a:ext>
                  </a:extLst>
                </a:gridCol>
                <a:gridCol w="658368">
                  <a:extLst>
                    <a:ext uri="{9D8B030D-6E8A-4147-A177-3AD203B41FA5}">
                      <a16:colId xmlns:a16="http://schemas.microsoft.com/office/drawing/2014/main" val="3095505398"/>
                    </a:ext>
                  </a:extLst>
                </a:gridCol>
                <a:gridCol w="658368">
                  <a:extLst>
                    <a:ext uri="{9D8B030D-6E8A-4147-A177-3AD203B41FA5}">
                      <a16:colId xmlns:a16="http://schemas.microsoft.com/office/drawing/2014/main" val="930398870"/>
                    </a:ext>
                  </a:extLst>
                </a:gridCol>
                <a:gridCol w="658368">
                  <a:extLst>
                    <a:ext uri="{9D8B030D-6E8A-4147-A177-3AD203B41FA5}">
                      <a16:colId xmlns:a16="http://schemas.microsoft.com/office/drawing/2014/main" val="2281747761"/>
                    </a:ext>
                  </a:extLst>
                </a:gridCol>
                <a:gridCol w="658368">
                  <a:extLst>
                    <a:ext uri="{9D8B030D-6E8A-4147-A177-3AD203B41FA5}">
                      <a16:colId xmlns:a16="http://schemas.microsoft.com/office/drawing/2014/main" val="2948583766"/>
                    </a:ext>
                  </a:extLst>
                </a:gridCol>
                <a:gridCol w="658368">
                  <a:extLst>
                    <a:ext uri="{9D8B030D-6E8A-4147-A177-3AD203B41FA5}">
                      <a16:colId xmlns:a16="http://schemas.microsoft.com/office/drawing/2014/main" val="2044856210"/>
                    </a:ext>
                  </a:extLst>
                </a:gridCol>
                <a:gridCol w="658368">
                  <a:extLst>
                    <a:ext uri="{9D8B030D-6E8A-4147-A177-3AD203B41FA5}">
                      <a16:colId xmlns:a16="http://schemas.microsoft.com/office/drawing/2014/main" val="2495832443"/>
                    </a:ext>
                  </a:extLst>
                </a:gridCol>
                <a:gridCol w="658368">
                  <a:extLst>
                    <a:ext uri="{9D8B030D-6E8A-4147-A177-3AD203B41FA5}">
                      <a16:colId xmlns:a16="http://schemas.microsoft.com/office/drawing/2014/main" val="83871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0786679"/>
                  </a:ext>
                </a:extLst>
              </a:tr>
            </a:tbl>
          </a:graphicData>
        </a:graphic>
      </p:graphicFrame>
      <p:sp>
        <p:nvSpPr>
          <p:cNvPr id="4" name="Text Placeholder 3">
            <a:extLst>
              <a:ext uri="{FF2B5EF4-FFF2-40B4-BE49-F238E27FC236}">
                <a16:creationId xmlns:a16="http://schemas.microsoft.com/office/drawing/2014/main" id="{3A570A6A-AED7-41A9-9D82-52FEEAE7B439}"/>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293306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9537-B09E-4948-87CD-4F2A2212E328}"/>
              </a:ext>
            </a:extLst>
          </p:cNvPr>
          <p:cNvSpPr>
            <a:spLocks noGrp="1"/>
          </p:cNvSpPr>
          <p:nvPr>
            <p:ph type="title"/>
          </p:nvPr>
        </p:nvSpPr>
        <p:spPr/>
        <p:txBody>
          <a:bodyPr/>
          <a:lstStyle/>
          <a:p>
            <a:r>
              <a:rPr lang="en-US"/>
              <a:t>Instagram Posts Table | grohe_de Grohe_de - 2 of 7</a:t>
            </a:r>
          </a:p>
        </p:txBody>
      </p:sp>
      <p:graphicFrame>
        <p:nvGraphicFramePr>
          <p:cNvPr id="5" name="Table Placeholder 4">
            <a:extLst>
              <a:ext uri="{FF2B5EF4-FFF2-40B4-BE49-F238E27FC236}">
                <a16:creationId xmlns:a16="http://schemas.microsoft.com/office/drawing/2014/main" id="{6E170CC2-AEC1-4E3C-8E8F-99DE77663313}"/>
              </a:ext>
            </a:extLst>
          </p:cNvPr>
          <p:cNvGraphicFramePr>
            <a:graphicFrameLocks noGrp="1"/>
          </p:cNvGraphicFramePr>
          <p:nvPr>
            <p:ph type="tbl" sz="quarter" idx="13"/>
            <p:extLst>
              <p:ext uri="{D42A27DB-BD31-4B8C-83A1-F6EECF244321}">
                <p14:modId xmlns:p14="http://schemas.microsoft.com/office/powerpoint/2010/main" val="410199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01120"/>
                    </a:ext>
                  </a:extLst>
                </a:gridCol>
                <a:gridCol w="658368">
                  <a:extLst>
                    <a:ext uri="{9D8B030D-6E8A-4147-A177-3AD203B41FA5}">
                      <a16:colId xmlns:a16="http://schemas.microsoft.com/office/drawing/2014/main" val="2799376296"/>
                    </a:ext>
                  </a:extLst>
                </a:gridCol>
                <a:gridCol w="658368">
                  <a:extLst>
                    <a:ext uri="{9D8B030D-6E8A-4147-A177-3AD203B41FA5}">
                      <a16:colId xmlns:a16="http://schemas.microsoft.com/office/drawing/2014/main" val="1779353831"/>
                    </a:ext>
                  </a:extLst>
                </a:gridCol>
                <a:gridCol w="658368">
                  <a:extLst>
                    <a:ext uri="{9D8B030D-6E8A-4147-A177-3AD203B41FA5}">
                      <a16:colId xmlns:a16="http://schemas.microsoft.com/office/drawing/2014/main" val="1279595443"/>
                    </a:ext>
                  </a:extLst>
                </a:gridCol>
                <a:gridCol w="658368">
                  <a:extLst>
                    <a:ext uri="{9D8B030D-6E8A-4147-A177-3AD203B41FA5}">
                      <a16:colId xmlns:a16="http://schemas.microsoft.com/office/drawing/2014/main" val="1723263637"/>
                    </a:ext>
                  </a:extLst>
                </a:gridCol>
                <a:gridCol w="658368">
                  <a:extLst>
                    <a:ext uri="{9D8B030D-6E8A-4147-A177-3AD203B41FA5}">
                      <a16:colId xmlns:a16="http://schemas.microsoft.com/office/drawing/2014/main" val="2297982005"/>
                    </a:ext>
                  </a:extLst>
                </a:gridCol>
                <a:gridCol w="658368">
                  <a:extLst>
                    <a:ext uri="{9D8B030D-6E8A-4147-A177-3AD203B41FA5}">
                      <a16:colId xmlns:a16="http://schemas.microsoft.com/office/drawing/2014/main" val="3993594926"/>
                    </a:ext>
                  </a:extLst>
                </a:gridCol>
                <a:gridCol w="658368">
                  <a:extLst>
                    <a:ext uri="{9D8B030D-6E8A-4147-A177-3AD203B41FA5}">
                      <a16:colId xmlns:a16="http://schemas.microsoft.com/office/drawing/2014/main" val="1400606633"/>
                    </a:ext>
                  </a:extLst>
                </a:gridCol>
                <a:gridCol w="658368">
                  <a:extLst>
                    <a:ext uri="{9D8B030D-6E8A-4147-A177-3AD203B41FA5}">
                      <a16:colId xmlns:a16="http://schemas.microsoft.com/office/drawing/2014/main" val="1724723286"/>
                    </a:ext>
                  </a:extLst>
                </a:gridCol>
                <a:gridCol w="658368">
                  <a:extLst>
                    <a:ext uri="{9D8B030D-6E8A-4147-A177-3AD203B41FA5}">
                      <a16:colId xmlns:a16="http://schemas.microsoft.com/office/drawing/2014/main" val="183127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3964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- 2022-02-04 15:12:34</a:t>
                      </a:r>
                      <a:r>
                        <a:rPr kumimoji="0" lang="de-DE" sz="1000" b="0" i="0" u="none" strike="noStrike" kern="1200" cap="none" spc="0" normalizeH="0" baseline="0" noProof="0">
                          <a:ln>
                            <a:noFill/>
                          </a:ln>
                          <a:solidFill>
                            <a:prstClr val="black"/>
                          </a:solidFill>
                          <a:effectLst/>
                          <a:uLnTx/>
                          <a:uFillTx/>
                          <a:latin typeface="+mn-lt"/>
                          <a:ea typeface="+mn-ea"/>
                          <a:cs typeface="+mn-cs"/>
                        </a:rPr>
                        <a:t>
 Stylish und gemütlich!👍 @architektenhaus.an.der.muehle zeigen euch, wie das Badezimmer zum absoluten Hingucker wird.
Mit diesen Details peppt ihr euer Bad ganz einfach auf:
🪴 Pflanzen - ihr werdet staunen, welchen Unterschied ein wenig Grün macht.
🪵 Rustikale Elemente wie der Hocker sorgen für einen gemütlichen Kontrast im modernen Bad.
🕯 Abgestimmte Details: Halte dich bei Details wie Teppich, Deko oder Aufbewahrung an eine Farbwelt - wie hier z.B. Beige - um eine ganzheitliche Ästhetik zu schaffen.
#GROHE #Badezimmer #GROHECommunity #Badezimmerinspiration #Deko #Einrichtungstipp #Einrichtungsideen #Wohnideen #solebich #modernesbadezimmer #moderneswohnen #Badezimmerdesign #Badezimmerdeko #Hausbau #Renovieren #grünerdaumen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03/06/2022 12:43:27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extLst>
                  <a:ext uri="{0D108BD9-81ED-4DB2-BD59-A6C34878D82A}">
                    <a16:rowId xmlns:a16="http://schemas.microsoft.com/office/drawing/2014/main" val="3723991093"/>
                  </a:ext>
                </a:extLst>
              </a:tr>
            </a:tbl>
          </a:graphicData>
        </a:graphic>
      </p:graphicFrame>
      <p:sp>
        <p:nvSpPr>
          <p:cNvPr id="4" name="Text Placeholder 3">
            <a:extLst>
              <a:ext uri="{FF2B5EF4-FFF2-40B4-BE49-F238E27FC236}">
                <a16:creationId xmlns:a16="http://schemas.microsoft.com/office/drawing/2014/main" id="{AB2646F4-B4A6-49E2-A6C2-B67BCC2559E6}"/>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108317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212B-1784-471D-8F21-B204244E2F9D}"/>
              </a:ext>
            </a:extLst>
          </p:cNvPr>
          <p:cNvSpPr>
            <a:spLocks noGrp="1"/>
          </p:cNvSpPr>
          <p:nvPr>
            <p:ph type="title"/>
          </p:nvPr>
        </p:nvSpPr>
        <p:spPr/>
        <p:txBody>
          <a:bodyPr/>
          <a:lstStyle/>
          <a:p>
            <a:r>
              <a:rPr lang="en-US"/>
              <a:t>Instagram Posts Table | grohe_de Grohe_de - 3 of 7</a:t>
            </a:r>
          </a:p>
        </p:txBody>
      </p:sp>
      <p:graphicFrame>
        <p:nvGraphicFramePr>
          <p:cNvPr id="5" name="Table Placeholder 4">
            <a:extLst>
              <a:ext uri="{FF2B5EF4-FFF2-40B4-BE49-F238E27FC236}">
                <a16:creationId xmlns:a16="http://schemas.microsoft.com/office/drawing/2014/main" id="{856935E6-910C-4A00-9E0B-ADA92F91F56B}"/>
              </a:ext>
            </a:extLst>
          </p:cNvPr>
          <p:cNvGraphicFramePr>
            <a:graphicFrameLocks noGrp="1"/>
          </p:cNvGraphicFramePr>
          <p:nvPr>
            <p:ph type="tbl" sz="quarter" idx="13"/>
            <p:extLst>
              <p:ext uri="{D42A27DB-BD31-4B8C-83A1-F6EECF244321}">
                <p14:modId xmlns:p14="http://schemas.microsoft.com/office/powerpoint/2010/main" val="263419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0742880"/>
                    </a:ext>
                  </a:extLst>
                </a:gridCol>
                <a:gridCol w="658368">
                  <a:extLst>
                    <a:ext uri="{9D8B030D-6E8A-4147-A177-3AD203B41FA5}">
                      <a16:colId xmlns:a16="http://schemas.microsoft.com/office/drawing/2014/main" val="1910973317"/>
                    </a:ext>
                  </a:extLst>
                </a:gridCol>
                <a:gridCol w="658368">
                  <a:extLst>
                    <a:ext uri="{9D8B030D-6E8A-4147-A177-3AD203B41FA5}">
                      <a16:colId xmlns:a16="http://schemas.microsoft.com/office/drawing/2014/main" val="1373567531"/>
                    </a:ext>
                  </a:extLst>
                </a:gridCol>
                <a:gridCol w="658368">
                  <a:extLst>
                    <a:ext uri="{9D8B030D-6E8A-4147-A177-3AD203B41FA5}">
                      <a16:colId xmlns:a16="http://schemas.microsoft.com/office/drawing/2014/main" val="4014885717"/>
                    </a:ext>
                  </a:extLst>
                </a:gridCol>
                <a:gridCol w="658368">
                  <a:extLst>
                    <a:ext uri="{9D8B030D-6E8A-4147-A177-3AD203B41FA5}">
                      <a16:colId xmlns:a16="http://schemas.microsoft.com/office/drawing/2014/main" val="1704206595"/>
                    </a:ext>
                  </a:extLst>
                </a:gridCol>
                <a:gridCol w="658368">
                  <a:extLst>
                    <a:ext uri="{9D8B030D-6E8A-4147-A177-3AD203B41FA5}">
                      <a16:colId xmlns:a16="http://schemas.microsoft.com/office/drawing/2014/main" val="1095579949"/>
                    </a:ext>
                  </a:extLst>
                </a:gridCol>
                <a:gridCol w="658368">
                  <a:extLst>
                    <a:ext uri="{9D8B030D-6E8A-4147-A177-3AD203B41FA5}">
                      <a16:colId xmlns:a16="http://schemas.microsoft.com/office/drawing/2014/main" val="981514397"/>
                    </a:ext>
                  </a:extLst>
                </a:gridCol>
                <a:gridCol w="658368">
                  <a:extLst>
                    <a:ext uri="{9D8B030D-6E8A-4147-A177-3AD203B41FA5}">
                      <a16:colId xmlns:a16="http://schemas.microsoft.com/office/drawing/2014/main" val="4252955406"/>
                    </a:ext>
                  </a:extLst>
                </a:gridCol>
                <a:gridCol w="658368">
                  <a:extLst>
                    <a:ext uri="{9D8B030D-6E8A-4147-A177-3AD203B41FA5}">
                      <a16:colId xmlns:a16="http://schemas.microsoft.com/office/drawing/2014/main" val="1694180363"/>
                    </a:ext>
                  </a:extLst>
                </a:gridCol>
                <a:gridCol w="658368">
                  <a:extLst>
                    <a:ext uri="{9D8B030D-6E8A-4147-A177-3AD203B41FA5}">
                      <a16:colId xmlns:a16="http://schemas.microsoft.com/office/drawing/2014/main" val="20365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8207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- 2022-02-01 14:52:49</a:t>
                      </a:r>
                      <a:r>
                        <a:rPr kumimoji="0" lang="de-DE" sz="1000" b="0" i="0" u="none" strike="noStrike" kern="1200" cap="none" spc="0" normalizeH="0" baseline="0" noProof="0">
                          <a:ln>
                            <a:noFill/>
                          </a:ln>
                          <a:solidFill>
                            <a:prstClr val="black"/>
                          </a:solidFill>
                          <a:effectLst/>
                          <a:uLnTx/>
                          <a:uFillTx/>
                          <a:latin typeface="+mn-lt"/>
                          <a:ea typeface="+mn-ea"/>
                          <a:cs typeface="+mn-cs"/>
                        </a:rPr>
                        <a:t>
 Es geht doch nichts über eine inspirierende Badezimmer-Verwandlung!
Als ultimative Inspiration präsentieren wir euch deshalb heute den Gewinner des 1. Preises unserer "Zeig uns dein Meisterwerk" Aktion. ⬅️ Swiped nach links und entdeckt, wie die IHB Machnow GbR den Kundenwunsch nach Gemütlichkeit und Wohlbefinden perfekt umgesetzt hat! Wir lieben die warmen Farben, die dezente Beleuchtung der Ablagefläche und die freistehende Badewanne. Wirklich ein Meisterwerk!👍
#GROHE #ZeigunsdeinMeisterwerk #Meisterwerk #Badezimmer #VorherNachher #Badezimmerinspiration #Badezimmerdesign #Badewanne #Armatur #renovieren #Design #Wohnideen #solebich #Hausbau #Inneneinrichtung #Inspiration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03/03/2022 12:43:17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extLst>
                  <a:ext uri="{0D108BD9-81ED-4DB2-BD59-A6C34878D82A}">
                    <a16:rowId xmlns:a16="http://schemas.microsoft.com/office/drawing/2014/main" val="919879264"/>
                  </a:ext>
                </a:extLst>
              </a:tr>
            </a:tbl>
          </a:graphicData>
        </a:graphic>
      </p:graphicFrame>
      <p:sp>
        <p:nvSpPr>
          <p:cNvPr id="4" name="Text Placeholder 3">
            <a:extLst>
              <a:ext uri="{FF2B5EF4-FFF2-40B4-BE49-F238E27FC236}">
                <a16:creationId xmlns:a16="http://schemas.microsoft.com/office/drawing/2014/main" id="{1C441B22-15F3-44BA-9E7C-822EAF154F21}"/>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3525677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8CBB-8556-45AE-AC90-563FACD2D9F4}"/>
              </a:ext>
            </a:extLst>
          </p:cNvPr>
          <p:cNvSpPr>
            <a:spLocks noGrp="1"/>
          </p:cNvSpPr>
          <p:nvPr>
            <p:ph type="title"/>
          </p:nvPr>
        </p:nvSpPr>
        <p:spPr/>
        <p:txBody>
          <a:bodyPr/>
          <a:lstStyle/>
          <a:p>
            <a:r>
              <a:rPr lang="en-US"/>
              <a:t>Instagram Posts Table | grohe_de Grohe_de - 4 of 7</a:t>
            </a:r>
          </a:p>
        </p:txBody>
      </p:sp>
      <p:graphicFrame>
        <p:nvGraphicFramePr>
          <p:cNvPr id="5" name="Table Placeholder 4">
            <a:extLst>
              <a:ext uri="{FF2B5EF4-FFF2-40B4-BE49-F238E27FC236}">
                <a16:creationId xmlns:a16="http://schemas.microsoft.com/office/drawing/2014/main" id="{138754D3-0DBC-41D9-9019-83330FF055D5}"/>
              </a:ext>
            </a:extLst>
          </p:cNvPr>
          <p:cNvGraphicFramePr>
            <a:graphicFrameLocks noGrp="1"/>
          </p:cNvGraphicFramePr>
          <p:nvPr>
            <p:ph type="tbl" sz="quarter" idx="13"/>
            <p:extLst>
              <p:ext uri="{D42A27DB-BD31-4B8C-83A1-F6EECF244321}">
                <p14:modId xmlns:p14="http://schemas.microsoft.com/office/powerpoint/2010/main" val="182950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2792575"/>
                    </a:ext>
                  </a:extLst>
                </a:gridCol>
                <a:gridCol w="658368">
                  <a:extLst>
                    <a:ext uri="{9D8B030D-6E8A-4147-A177-3AD203B41FA5}">
                      <a16:colId xmlns:a16="http://schemas.microsoft.com/office/drawing/2014/main" val="1810160686"/>
                    </a:ext>
                  </a:extLst>
                </a:gridCol>
                <a:gridCol w="658368">
                  <a:extLst>
                    <a:ext uri="{9D8B030D-6E8A-4147-A177-3AD203B41FA5}">
                      <a16:colId xmlns:a16="http://schemas.microsoft.com/office/drawing/2014/main" val="4276899002"/>
                    </a:ext>
                  </a:extLst>
                </a:gridCol>
                <a:gridCol w="658368">
                  <a:extLst>
                    <a:ext uri="{9D8B030D-6E8A-4147-A177-3AD203B41FA5}">
                      <a16:colId xmlns:a16="http://schemas.microsoft.com/office/drawing/2014/main" val="2603242017"/>
                    </a:ext>
                  </a:extLst>
                </a:gridCol>
                <a:gridCol w="658368">
                  <a:extLst>
                    <a:ext uri="{9D8B030D-6E8A-4147-A177-3AD203B41FA5}">
                      <a16:colId xmlns:a16="http://schemas.microsoft.com/office/drawing/2014/main" val="2239451437"/>
                    </a:ext>
                  </a:extLst>
                </a:gridCol>
                <a:gridCol w="658368">
                  <a:extLst>
                    <a:ext uri="{9D8B030D-6E8A-4147-A177-3AD203B41FA5}">
                      <a16:colId xmlns:a16="http://schemas.microsoft.com/office/drawing/2014/main" val="2213744723"/>
                    </a:ext>
                  </a:extLst>
                </a:gridCol>
                <a:gridCol w="658368">
                  <a:extLst>
                    <a:ext uri="{9D8B030D-6E8A-4147-A177-3AD203B41FA5}">
                      <a16:colId xmlns:a16="http://schemas.microsoft.com/office/drawing/2014/main" val="1508161932"/>
                    </a:ext>
                  </a:extLst>
                </a:gridCol>
                <a:gridCol w="658368">
                  <a:extLst>
                    <a:ext uri="{9D8B030D-6E8A-4147-A177-3AD203B41FA5}">
                      <a16:colId xmlns:a16="http://schemas.microsoft.com/office/drawing/2014/main" val="1786777360"/>
                    </a:ext>
                  </a:extLst>
                </a:gridCol>
                <a:gridCol w="658368">
                  <a:extLst>
                    <a:ext uri="{9D8B030D-6E8A-4147-A177-3AD203B41FA5}">
                      <a16:colId xmlns:a16="http://schemas.microsoft.com/office/drawing/2014/main" val="665021538"/>
                    </a:ext>
                  </a:extLst>
                </a:gridCol>
                <a:gridCol w="658368">
                  <a:extLst>
                    <a:ext uri="{9D8B030D-6E8A-4147-A177-3AD203B41FA5}">
                      <a16:colId xmlns:a16="http://schemas.microsoft.com/office/drawing/2014/main" val="256610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5491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- 2022-01-31 15:23:43</a:t>
                      </a:r>
                      <a:r>
                        <a:rPr kumimoji="0" lang="en-US" sz="1000" b="0" i="0" u="none" strike="noStrike" kern="1200" cap="none" spc="0" normalizeH="0" baseline="0" noProof="0">
                          <a:ln>
                            <a:noFill/>
                          </a:ln>
                          <a:solidFill>
                            <a:prstClr val="black"/>
                          </a:solidFill>
                          <a:effectLst/>
                          <a:uLnTx/>
                          <a:uFillTx/>
                          <a:latin typeface="+mn-lt"/>
                          <a:ea typeface="+mn-ea"/>
                          <a:cs typeface="+mn-cs"/>
                        </a:rPr>
                        <a:t>
 Sprudel ist als Durstlöscher sehr beliebt. Aber habt ihr es auch schon einmal zum Kochen benutzt?🤯
Viele Speisen werden dank Sprudel fluffiger, lockerer und leckerer. Probiert es auf jeden Fall aus!
🧑‍🍳 Eierspeisen oder Teig werden dank einem Schuss gefiltertem Sprudelwasser viel luftiger
🧑‍🍳Fisch oder Fleisch in einer beschichteten und erhitzten Pfanne fettfrei garen, sobald das Wasser aufschäumt
🧑‍🍳Mit Sprudelwasser angerührter Quark wird besonders cremig-zart
🧑‍🍳Suppen, Saucen und Dips erhalten mit Sprudel eine schaumig-leichte Konsistenz
🧑‍🍳Mit GROHE Blue zapft ihr per Knopfdruck gefiltertes Sprudelwasser direkt aus der Küchenarmatur - perfekt zum Durstlöschen UND Kochen!😊 Welcher ist euer liebster Sprudel-Tipp?
#GROHE #GROHEBlue #Sprudel #Küche #Küchenhack #Küchenidee #Kochen #Rezept #Fettarm #Backen #Kücheninspiration #Einrichtungsidee #TippsundTricks #DIY #einfacheRezepte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12:42:54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extLst>
                  <a:ext uri="{0D108BD9-81ED-4DB2-BD59-A6C34878D82A}">
                    <a16:rowId xmlns:a16="http://schemas.microsoft.com/office/drawing/2014/main" val="2325926403"/>
                  </a:ext>
                </a:extLst>
              </a:tr>
            </a:tbl>
          </a:graphicData>
        </a:graphic>
      </p:graphicFrame>
      <p:sp>
        <p:nvSpPr>
          <p:cNvPr id="4" name="Text Placeholder 3">
            <a:extLst>
              <a:ext uri="{FF2B5EF4-FFF2-40B4-BE49-F238E27FC236}">
                <a16:creationId xmlns:a16="http://schemas.microsoft.com/office/drawing/2014/main" id="{A87528DC-6A41-46B4-A060-C165C7125EDD}"/>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3839589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B34C4-D4CF-4C4D-8F46-F7A5B47E259D}"/>
              </a:ext>
            </a:extLst>
          </p:cNvPr>
          <p:cNvSpPr>
            <a:spLocks noGrp="1"/>
          </p:cNvSpPr>
          <p:nvPr>
            <p:ph type="title"/>
          </p:nvPr>
        </p:nvSpPr>
        <p:spPr/>
        <p:txBody>
          <a:bodyPr/>
          <a:lstStyle/>
          <a:p>
            <a:r>
              <a:rPr lang="en-US"/>
              <a:t>Instagram Posts Table | grohe_de Grohe_de - 5 of 7</a:t>
            </a:r>
          </a:p>
        </p:txBody>
      </p:sp>
      <p:graphicFrame>
        <p:nvGraphicFramePr>
          <p:cNvPr id="5" name="Table Placeholder 4">
            <a:extLst>
              <a:ext uri="{FF2B5EF4-FFF2-40B4-BE49-F238E27FC236}">
                <a16:creationId xmlns:a16="http://schemas.microsoft.com/office/drawing/2014/main" id="{62FA36BA-4666-43E3-81BE-F0BB143A2817}"/>
              </a:ext>
            </a:extLst>
          </p:cNvPr>
          <p:cNvGraphicFramePr>
            <a:graphicFrameLocks noGrp="1"/>
          </p:cNvGraphicFramePr>
          <p:nvPr>
            <p:ph type="tbl" sz="quarter" idx="13"/>
            <p:extLst>
              <p:ext uri="{D42A27DB-BD31-4B8C-83A1-F6EECF244321}">
                <p14:modId xmlns:p14="http://schemas.microsoft.com/office/powerpoint/2010/main" val="260406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5635132"/>
                    </a:ext>
                  </a:extLst>
                </a:gridCol>
                <a:gridCol w="658368">
                  <a:extLst>
                    <a:ext uri="{9D8B030D-6E8A-4147-A177-3AD203B41FA5}">
                      <a16:colId xmlns:a16="http://schemas.microsoft.com/office/drawing/2014/main" val="1734817704"/>
                    </a:ext>
                  </a:extLst>
                </a:gridCol>
                <a:gridCol w="658368">
                  <a:extLst>
                    <a:ext uri="{9D8B030D-6E8A-4147-A177-3AD203B41FA5}">
                      <a16:colId xmlns:a16="http://schemas.microsoft.com/office/drawing/2014/main" val="3107744703"/>
                    </a:ext>
                  </a:extLst>
                </a:gridCol>
                <a:gridCol w="658368">
                  <a:extLst>
                    <a:ext uri="{9D8B030D-6E8A-4147-A177-3AD203B41FA5}">
                      <a16:colId xmlns:a16="http://schemas.microsoft.com/office/drawing/2014/main" val="4088255875"/>
                    </a:ext>
                  </a:extLst>
                </a:gridCol>
                <a:gridCol w="658368">
                  <a:extLst>
                    <a:ext uri="{9D8B030D-6E8A-4147-A177-3AD203B41FA5}">
                      <a16:colId xmlns:a16="http://schemas.microsoft.com/office/drawing/2014/main" val="2837533765"/>
                    </a:ext>
                  </a:extLst>
                </a:gridCol>
                <a:gridCol w="658368">
                  <a:extLst>
                    <a:ext uri="{9D8B030D-6E8A-4147-A177-3AD203B41FA5}">
                      <a16:colId xmlns:a16="http://schemas.microsoft.com/office/drawing/2014/main" val="425554464"/>
                    </a:ext>
                  </a:extLst>
                </a:gridCol>
                <a:gridCol w="658368">
                  <a:extLst>
                    <a:ext uri="{9D8B030D-6E8A-4147-A177-3AD203B41FA5}">
                      <a16:colId xmlns:a16="http://schemas.microsoft.com/office/drawing/2014/main" val="3687455499"/>
                    </a:ext>
                  </a:extLst>
                </a:gridCol>
                <a:gridCol w="658368">
                  <a:extLst>
                    <a:ext uri="{9D8B030D-6E8A-4147-A177-3AD203B41FA5}">
                      <a16:colId xmlns:a16="http://schemas.microsoft.com/office/drawing/2014/main" val="3549423622"/>
                    </a:ext>
                  </a:extLst>
                </a:gridCol>
                <a:gridCol w="658368">
                  <a:extLst>
                    <a:ext uri="{9D8B030D-6E8A-4147-A177-3AD203B41FA5}">
                      <a16:colId xmlns:a16="http://schemas.microsoft.com/office/drawing/2014/main" val="1854955059"/>
                    </a:ext>
                  </a:extLst>
                </a:gridCol>
                <a:gridCol w="658368">
                  <a:extLst>
                    <a:ext uri="{9D8B030D-6E8A-4147-A177-3AD203B41FA5}">
                      <a16:colId xmlns:a16="http://schemas.microsoft.com/office/drawing/2014/main" val="2798529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122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- 2022-01-28 15:51:27</a:t>
                      </a:r>
                      <a:r>
                        <a:rPr kumimoji="0" lang="de-DE" sz="1000" b="0" i="0" u="none" strike="noStrike" kern="1200" cap="none" spc="0" normalizeH="0" baseline="0" noProof="0">
                          <a:ln>
                            <a:noFill/>
                          </a:ln>
                          <a:solidFill>
                            <a:prstClr val="black"/>
                          </a:solidFill>
                          <a:effectLst/>
                          <a:uLnTx/>
                          <a:uFillTx/>
                          <a:latin typeface="+mn-lt"/>
                          <a:ea typeface="+mn-ea"/>
                          <a:cs typeface="+mn-cs"/>
                        </a:rPr>
                        <a:t>
 Abgeschiedenheit und völliges Eintauchen in die Natur: Das bietet dir das @perivolilagoonhouse. Die exklusivste Privatvilla an Südafrikas atemberaubender Küste wurde von der Innenarchitektin Simone Henckert entworfen. 🌍 Die Essenz von Simones Design ist es, das Außen ins Innere zu holen, um mit dem, was die Natur zu bieten hat, schöne Räume zu schaffen. Sie hat hierfür elegante GROHE Armaturen verwendet, deren Design passend zum Interieur von der Kraft und Schönheit des Wassers abgeleitet ist. #GROHE #perivolilagoonhouse #perivoli #walkerbay #Inspiration #getaway #Südafrika #Interiorinspo #Interiordesign #Wasser #Design #Designinspiration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02/27/2022 12:43:55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extLst>
                  <a:ext uri="{0D108BD9-81ED-4DB2-BD59-A6C34878D82A}">
                    <a16:rowId xmlns:a16="http://schemas.microsoft.com/office/drawing/2014/main" val="1439010638"/>
                  </a:ext>
                </a:extLst>
              </a:tr>
            </a:tbl>
          </a:graphicData>
        </a:graphic>
      </p:graphicFrame>
      <p:sp>
        <p:nvSpPr>
          <p:cNvPr id="4" name="Text Placeholder 3">
            <a:extLst>
              <a:ext uri="{FF2B5EF4-FFF2-40B4-BE49-F238E27FC236}">
                <a16:creationId xmlns:a16="http://schemas.microsoft.com/office/drawing/2014/main" id="{8D8AE171-ADF0-40A4-BF48-5A4A2063B433}"/>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2780301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2F9AF-07F2-4F72-AB89-A954E90C81D2}"/>
              </a:ext>
            </a:extLst>
          </p:cNvPr>
          <p:cNvSpPr>
            <a:spLocks noGrp="1"/>
          </p:cNvSpPr>
          <p:nvPr>
            <p:ph type="title"/>
          </p:nvPr>
        </p:nvSpPr>
        <p:spPr/>
        <p:txBody>
          <a:bodyPr/>
          <a:lstStyle/>
          <a:p>
            <a:r>
              <a:rPr lang="en-US"/>
              <a:t>Instagram Posts Table | grohe_de Grohe_de - 6 of 7</a:t>
            </a:r>
          </a:p>
        </p:txBody>
      </p:sp>
      <p:graphicFrame>
        <p:nvGraphicFramePr>
          <p:cNvPr id="5" name="Table Placeholder 4">
            <a:extLst>
              <a:ext uri="{FF2B5EF4-FFF2-40B4-BE49-F238E27FC236}">
                <a16:creationId xmlns:a16="http://schemas.microsoft.com/office/drawing/2014/main" id="{AC347F6E-267A-4637-A3E1-C678618C6F82}"/>
              </a:ext>
            </a:extLst>
          </p:cNvPr>
          <p:cNvGraphicFramePr>
            <a:graphicFrameLocks noGrp="1"/>
          </p:cNvGraphicFramePr>
          <p:nvPr>
            <p:ph type="tbl" sz="quarter" idx="13"/>
            <p:extLst>
              <p:ext uri="{D42A27DB-BD31-4B8C-83A1-F6EECF244321}">
                <p14:modId xmlns:p14="http://schemas.microsoft.com/office/powerpoint/2010/main" val="116865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4674567"/>
                    </a:ext>
                  </a:extLst>
                </a:gridCol>
                <a:gridCol w="658368">
                  <a:extLst>
                    <a:ext uri="{9D8B030D-6E8A-4147-A177-3AD203B41FA5}">
                      <a16:colId xmlns:a16="http://schemas.microsoft.com/office/drawing/2014/main" val="3569338739"/>
                    </a:ext>
                  </a:extLst>
                </a:gridCol>
                <a:gridCol w="658368">
                  <a:extLst>
                    <a:ext uri="{9D8B030D-6E8A-4147-A177-3AD203B41FA5}">
                      <a16:colId xmlns:a16="http://schemas.microsoft.com/office/drawing/2014/main" val="177032537"/>
                    </a:ext>
                  </a:extLst>
                </a:gridCol>
                <a:gridCol w="658368">
                  <a:extLst>
                    <a:ext uri="{9D8B030D-6E8A-4147-A177-3AD203B41FA5}">
                      <a16:colId xmlns:a16="http://schemas.microsoft.com/office/drawing/2014/main" val="1914846297"/>
                    </a:ext>
                  </a:extLst>
                </a:gridCol>
                <a:gridCol w="658368">
                  <a:extLst>
                    <a:ext uri="{9D8B030D-6E8A-4147-A177-3AD203B41FA5}">
                      <a16:colId xmlns:a16="http://schemas.microsoft.com/office/drawing/2014/main" val="2530034193"/>
                    </a:ext>
                  </a:extLst>
                </a:gridCol>
                <a:gridCol w="658368">
                  <a:extLst>
                    <a:ext uri="{9D8B030D-6E8A-4147-A177-3AD203B41FA5}">
                      <a16:colId xmlns:a16="http://schemas.microsoft.com/office/drawing/2014/main" val="855108180"/>
                    </a:ext>
                  </a:extLst>
                </a:gridCol>
                <a:gridCol w="658368">
                  <a:extLst>
                    <a:ext uri="{9D8B030D-6E8A-4147-A177-3AD203B41FA5}">
                      <a16:colId xmlns:a16="http://schemas.microsoft.com/office/drawing/2014/main" val="315531356"/>
                    </a:ext>
                  </a:extLst>
                </a:gridCol>
                <a:gridCol w="658368">
                  <a:extLst>
                    <a:ext uri="{9D8B030D-6E8A-4147-A177-3AD203B41FA5}">
                      <a16:colId xmlns:a16="http://schemas.microsoft.com/office/drawing/2014/main" val="2455614730"/>
                    </a:ext>
                  </a:extLst>
                </a:gridCol>
                <a:gridCol w="658368">
                  <a:extLst>
                    <a:ext uri="{9D8B030D-6E8A-4147-A177-3AD203B41FA5}">
                      <a16:colId xmlns:a16="http://schemas.microsoft.com/office/drawing/2014/main" val="370440760"/>
                    </a:ext>
                  </a:extLst>
                </a:gridCol>
                <a:gridCol w="658368">
                  <a:extLst>
                    <a:ext uri="{9D8B030D-6E8A-4147-A177-3AD203B41FA5}">
                      <a16:colId xmlns:a16="http://schemas.microsoft.com/office/drawing/2014/main" val="4287354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4504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- 2022-01-27 15:52:16</a:t>
                      </a:r>
                      <a:r>
                        <a:rPr kumimoji="0" lang="de-DE" sz="1000" b="0" i="0" u="none" strike="noStrike" kern="1200" cap="none" spc="0" normalizeH="0" baseline="0" noProof="0">
                          <a:ln>
                            <a:noFill/>
                          </a:ln>
                          <a:solidFill>
                            <a:prstClr val="black"/>
                          </a:solidFill>
                          <a:effectLst/>
                          <a:uLnTx/>
                          <a:uFillTx/>
                          <a:latin typeface="+mn-lt"/>
                          <a:ea typeface="+mn-ea"/>
                          <a:cs typeface="+mn-cs"/>
                        </a:rPr>
                        <a:t>
 Täglich grüßt das Duschvergnügen - mit der GROHE Vitalio 250 Kopfbrause.🚿 Upgrade deine Dusche mit dem großen Duschkopf in rundem oder eckigem Design und entspanne unter dem Rain Strahl - während die EcoJoy Funktion Wasser spart.
Für ein ganzheitliches Dusch-Update sorgen die GROHE Vitalio Joy Duschsysteme. Mit einem eleganten und modernen Design sowie  Sicherheitsfeatures sind sie perfekt für die ganze Familie. Und dank des FastFixation Systems sind sie ganz einfach zu installieren.👍 Für noch mehr Erfrischung, Spaß und Komfort beim Duschen!
#GROHE #Vitalio #VitalioJoy #nachhaltigleben #Duschsystem #Dusche #Badezimmerinspiration #Badezimmer #Interiorinspo #Inspiration #Inneneinrichtung #Hausbau #Renovierung #neuesbad #upgrade #wassersparen #nachhaltig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02/26/2022 12:42:56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extLst>
                  <a:ext uri="{0D108BD9-81ED-4DB2-BD59-A6C34878D82A}">
                    <a16:rowId xmlns:a16="http://schemas.microsoft.com/office/drawing/2014/main" val="272058248"/>
                  </a:ext>
                </a:extLst>
              </a:tr>
            </a:tbl>
          </a:graphicData>
        </a:graphic>
      </p:graphicFrame>
      <p:sp>
        <p:nvSpPr>
          <p:cNvPr id="4" name="Text Placeholder 3">
            <a:extLst>
              <a:ext uri="{FF2B5EF4-FFF2-40B4-BE49-F238E27FC236}">
                <a16:creationId xmlns:a16="http://schemas.microsoft.com/office/drawing/2014/main" id="{E3E22A17-1C5E-4BE7-980D-7FC59B57F49C}"/>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210219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E955A-6486-4B24-9907-A13E86948E02}"/>
              </a:ext>
            </a:extLst>
          </p:cNvPr>
          <p:cNvSpPr>
            <a:spLocks noGrp="1"/>
          </p:cNvSpPr>
          <p:nvPr>
            <p:ph type="title"/>
          </p:nvPr>
        </p:nvSpPr>
        <p:spPr/>
        <p:txBody>
          <a:bodyPr/>
          <a:lstStyle/>
          <a:p>
            <a:r>
              <a:rPr lang="en-US"/>
              <a:t>Instagram Posts Table | grohe_de Grohe_de - 7 of 7</a:t>
            </a:r>
          </a:p>
        </p:txBody>
      </p:sp>
      <p:graphicFrame>
        <p:nvGraphicFramePr>
          <p:cNvPr id="5" name="Table Placeholder 4">
            <a:extLst>
              <a:ext uri="{FF2B5EF4-FFF2-40B4-BE49-F238E27FC236}">
                <a16:creationId xmlns:a16="http://schemas.microsoft.com/office/drawing/2014/main" id="{4B008636-25ED-430D-A9CD-24E6E305A2CA}"/>
              </a:ext>
            </a:extLst>
          </p:cNvPr>
          <p:cNvGraphicFramePr>
            <a:graphicFrameLocks noGrp="1"/>
          </p:cNvGraphicFramePr>
          <p:nvPr>
            <p:ph type="tbl" sz="quarter" idx="13"/>
            <p:extLst>
              <p:ext uri="{D42A27DB-BD31-4B8C-83A1-F6EECF244321}">
                <p14:modId xmlns:p14="http://schemas.microsoft.com/office/powerpoint/2010/main" val="282773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0497922"/>
                    </a:ext>
                  </a:extLst>
                </a:gridCol>
                <a:gridCol w="658368">
                  <a:extLst>
                    <a:ext uri="{9D8B030D-6E8A-4147-A177-3AD203B41FA5}">
                      <a16:colId xmlns:a16="http://schemas.microsoft.com/office/drawing/2014/main" val="3236002594"/>
                    </a:ext>
                  </a:extLst>
                </a:gridCol>
                <a:gridCol w="658368">
                  <a:extLst>
                    <a:ext uri="{9D8B030D-6E8A-4147-A177-3AD203B41FA5}">
                      <a16:colId xmlns:a16="http://schemas.microsoft.com/office/drawing/2014/main" val="4100772670"/>
                    </a:ext>
                  </a:extLst>
                </a:gridCol>
                <a:gridCol w="658368">
                  <a:extLst>
                    <a:ext uri="{9D8B030D-6E8A-4147-A177-3AD203B41FA5}">
                      <a16:colId xmlns:a16="http://schemas.microsoft.com/office/drawing/2014/main" val="1860889235"/>
                    </a:ext>
                  </a:extLst>
                </a:gridCol>
                <a:gridCol w="658368">
                  <a:extLst>
                    <a:ext uri="{9D8B030D-6E8A-4147-A177-3AD203B41FA5}">
                      <a16:colId xmlns:a16="http://schemas.microsoft.com/office/drawing/2014/main" val="316642494"/>
                    </a:ext>
                  </a:extLst>
                </a:gridCol>
                <a:gridCol w="658368">
                  <a:extLst>
                    <a:ext uri="{9D8B030D-6E8A-4147-A177-3AD203B41FA5}">
                      <a16:colId xmlns:a16="http://schemas.microsoft.com/office/drawing/2014/main" val="3682373463"/>
                    </a:ext>
                  </a:extLst>
                </a:gridCol>
                <a:gridCol w="658368">
                  <a:extLst>
                    <a:ext uri="{9D8B030D-6E8A-4147-A177-3AD203B41FA5}">
                      <a16:colId xmlns:a16="http://schemas.microsoft.com/office/drawing/2014/main" val="1082744574"/>
                    </a:ext>
                  </a:extLst>
                </a:gridCol>
                <a:gridCol w="658368">
                  <a:extLst>
                    <a:ext uri="{9D8B030D-6E8A-4147-A177-3AD203B41FA5}">
                      <a16:colId xmlns:a16="http://schemas.microsoft.com/office/drawing/2014/main" val="3114945112"/>
                    </a:ext>
                  </a:extLst>
                </a:gridCol>
                <a:gridCol w="658368">
                  <a:extLst>
                    <a:ext uri="{9D8B030D-6E8A-4147-A177-3AD203B41FA5}">
                      <a16:colId xmlns:a16="http://schemas.microsoft.com/office/drawing/2014/main" val="3852437330"/>
                    </a:ext>
                  </a:extLst>
                </a:gridCol>
                <a:gridCol w="658368">
                  <a:extLst>
                    <a:ext uri="{9D8B030D-6E8A-4147-A177-3AD203B41FA5}">
                      <a16:colId xmlns:a16="http://schemas.microsoft.com/office/drawing/2014/main" val="265361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9311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- 2022-01-26 15:07:21</a:t>
                      </a:r>
                      <a:r>
                        <a:rPr kumimoji="0" lang="en-US" sz="1000" b="0" i="0" u="none" strike="noStrike" kern="1200" cap="none" spc="0" normalizeH="0" baseline="0" noProof="0">
                          <a:ln>
                            <a:noFill/>
                          </a:ln>
                          <a:solidFill>
                            <a:prstClr val="black"/>
                          </a:solidFill>
                          <a:effectLst/>
                          <a:uLnTx/>
                          <a:uFillTx/>
                          <a:latin typeface="+mn-lt"/>
                          <a:ea typeface="+mn-ea"/>
                          <a:cs typeface="+mn-cs"/>
                        </a:rPr>
                        <a:t>
 Du brauchst noch etwas Rezept-Inspiration für heute Abend? Kein Problem! Wie wäre es mit Pasta und einer feurig-aromatische Arrabiata Sauce 🍝? Swiped nach links zu unserem Rezept und probiert es aus. Ihr bekommt gar nicht genug von unserer leckeren Sauce? Dann schaut bei uns bei Facebook vorbei! Dort verlosen wir aktuell 10x den GROHE Saucen Atlas in englischer Sprache mit 50 weiteren leckeren Saucen Rezepten aus aller Welt. Buon appetito und viel Glück!🍀 #GROHE #SauceAtlas #Sauce #Rezept #Kücheninspiration #Arrabiata #Kücheninspiration #nachhaltigleben #Küche #TagderitalienischenKüche #Italien #Italienisch #Spaghetti #Kochinspiration #Kochbuch #Gewinnspiel #Verlosung #Gewinn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12:44:19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extLst>
                  <a:ext uri="{0D108BD9-81ED-4DB2-BD59-A6C34878D82A}">
                    <a16:rowId xmlns:a16="http://schemas.microsoft.com/office/drawing/2014/main" val="2317764224"/>
                  </a:ext>
                </a:extLst>
              </a:tr>
            </a:tbl>
          </a:graphicData>
        </a:graphic>
      </p:graphicFrame>
      <p:sp>
        <p:nvSpPr>
          <p:cNvPr id="4" name="Text Placeholder 3">
            <a:extLst>
              <a:ext uri="{FF2B5EF4-FFF2-40B4-BE49-F238E27FC236}">
                <a16:creationId xmlns:a16="http://schemas.microsoft.com/office/drawing/2014/main" id="{84D206F4-EF2B-4206-90EA-88577C6AE367}"/>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475225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56141-B30D-48D5-B723-0F8906119486}"/>
              </a:ext>
            </a:extLst>
          </p:cNvPr>
          <p:cNvSpPr>
            <a:spLocks noGrp="1"/>
          </p:cNvSpPr>
          <p:nvPr>
            <p:ph type="title"/>
          </p:nvPr>
        </p:nvSpPr>
        <p:spPr/>
        <p:txBody>
          <a:bodyPr/>
          <a:lstStyle/>
          <a:p>
            <a:r>
              <a:rPr lang="en-US"/>
              <a:t>Instagram Avg. Organic Engagement Distribution per post (by Post Type) | grohe_de Grohe_de</a:t>
            </a:r>
          </a:p>
        </p:txBody>
      </p:sp>
      <p:graphicFrame>
        <p:nvGraphicFramePr>
          <p:cNvPr id="6" name="Chart Placeholder 5">
            <a:extLst>
              <a:ext uri="{FF2B5EF4-FFF2-40B4-BE49-F238E27FC236}">
                <a16:creationId xmlns:a16="http://schemas.microsoft.com/office/drawing/2014/main" id="{F769FDA0-2290-4C4E-B541-9AB2875D2D85}"/>
              </a:ext>
            </a:extLst>
          </p:cNvPr>
          <p:cNvGraphicFramePr>
            <a:graphicFrameLocks noGrp="1"/>
          </p:cNvGraphicFramePr>
          <p:nvPr>
            <p:ph type="chart" sz="quarter" idx="13"/>
            <p:extLst>
              <p:ext uri="{D42A27DB-BD31-4B8C-83A1-F6EECF244321}">
                <p14:modId xmlns:p14="http://schemas.microsoft.com/office/powerpoint/2010/main" val="1456548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378005-400F-4B5C-9A0F-12693B96BEDA}"/>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95F049A3-2E2F-4C92-954D-0B18912E5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550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83FC7-CFD9-4274-825B-933EC688C0E0}"/>
              </a:ext>
            </a:extLst>
          </p:cNvPr>
          <p:cNvSpPr>
            <a:spLocks noGrp="1"/>
          </p:cNvSpPr>
          <p:nvPr>
            <p:ph type="title"/>
          </p:nvPr>
        </p:nvSpPr>
        <p:spPr/>
        <p:txBody>
          <a:bodyPr/>
          <a:lstStyle/>
          <a:p>
            <a:r>
              <a:rPr lang="en-US"/>
              <a:t>Instagram Organic Reach by Post Type  | grohe_de Grohe_de</a:t>
            </a:r>
          </a:p>
        </p:txBody>
      </p:sp>
      <p:graphicFrame>
        <p:nvGraphicFramePr>
          <p:cNvPr id="6" name="Chart Placeholder 5">
            <a:extLst>
              <a:ext uri="{FF2B5EF4-FFF2-40B4-BE49-F238E27FC236}">
                <a16:creationId xmlns:a16="http://schemas.microsoft.com/office/drawing/2014/main" id="{41DB9184-1964-402C-ADD3-8DB90BD276C0}"/>
              </a:ext>
            </a:extLst>
          </p:cNvPr>
          <p:cNvGraphicFramePr>
            <a:graphicFrameLocks noGrp="1"/>
          </p:cNvGraphicFramePr>
          <p:nvPr>
            <p:ph type="chart" sz="quarter" idx="13"/>
            <p:extLst>
              <p:ext uri="{D42A27DB-BD31-4B8C-83A1-F6EECF244321}">
                <p14:modId xmlns:p14="http://schemas.microsoft.com/office/powerpoint/2010/main" val="1667146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E4D05-CF5A-4FA8-8FC4-B51117EEF5EE}"/>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04662054-4655-4A62-BF68-FEA662E24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18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4DBC-3AA7-4576-B170-FE000B38D70B}"/>
              </a:ext>
            </a:extLst>
          </p:cNvPr>
          <p:cNvSpPr>
            <a:spLocks noGrp="1"/>
          </p:cNvSpPr>
          <p:nvPr>
            <p:ph type="title"/>
          </p:nvPr>
        </p:nvSpPr>
        <p:spPr/>
        <p:txBody>
          <a:bodyPr/>
          <a:lstStyle/>
          <a:p>
            <a:r>
              <a:rPr lang="fr-FR"/>
              <a:t>Instagram Stories Table  | grohe_de Grohe_de</a:t>
            </a:r>
            <a:endParaRPr lang="en-US"/>
          </a:p>
        </p:txBody>
      </p:sp>
      <p:graphicFrame>
        <p:nvGraphicFramePr>
          <p:cNvPr id="5" name="Table Placeholder 4">
            <a:extLst>
              <a:ext uri="{FF2B5EF4-FFF2-40B4-BE49-F238E27FC236}">
                <a16:creationId xmlns:a16="http://schemas.microsoft.com/office/drawing/2014/main" id="{71018406-C1D9-471B-9AF6-2D010A93988E}"/>
              </a:ext>
            </a:extLst>
          </p:cNvPr>
          <p:cNvGraphicFramePr>
            <a:graphicFrameLocks noGrp="1"/>
          </p:cNvGraphicFramePr>
          <p:nvPr>
            <p:ph type="tbl" sz="quarter" idx="13"/>
            <p:extLst>
              <p:ext uri="{D42A27DB-BD31-4B8C-83A1-F6EECF244321}">
                <p14:modId xmlns:p14="http://schemas.microsoft.com/office/powerpoint/2010/main" val="127680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49264595"/>
                    </a:ext>
                  </a:extLst>
                </a:gridCol>
                <a:gridCol w="740664">
                  <a:extLst>
                    <a:ext uri="{9D8B030D-6E8A-4147-A177-3AD203B41FA5}">
                      <a16:colId xmlns:a16="http://schemas.microsoft.com/office/drawing/2014/main" val="3875642136"/>
                    </a:ext>
                  </a:extLst>
                </a:gridCol>
                <a:gridCol w="740664">
                  <a:extLst>
                    <a:ext uri="{9D8B030D-6E8A-4147-A177-3AD203B41FA5}">
                      <a16:colId xmlns:a16="http://schemas.microsoft.com/office/drawing/2014/main" val="3645113972"/>
                    </a:ext>
                  </a:extLst>
                </a:gridCol>
                <a:gridCol w="740664">
                  <a:extLst>
                    <a:ext uri="{9D8B030D-6E8A-4147-A177-3AD203B41FA5}">
                      <a16:colId xmlns:a16="http://schemas.microsoft.com/office/drawing/2014/main" val="1601158313"/>
                    </a:ext>
                  </a:extLst>
                </a:gridCol>
                <a:gridCol w="740664">
                  <a:extLst>
                    <a:ext uri="{9D8B030D-6E8A-4147-A177-3AD203B41FA5}">
                      <a16:colId xmlns:a16="http://schemas.microsoft.com/office/drawing/2014/main" val="708647794"/>
                    </a:ext>
                  </a:extLst>
                </a:gridCol>
                <a:gridCol w="740664">
                  <a:extLst>
                    <a:ext uri="{9D8B030D-6E8A-4147-A177-3AD203B41FA5}">
                      <a16:colId xmlns:a16="http://schemas.microsoft.com/office/drawing/2014/main" val="4231380486"/>
                    </a:ext>
                  </a:extLst>
                </a:gridCol>
                <a:gridCol w="740664">
                  <a:extLst>
                    <a:ext uri="{9D8B030D-6E8A-4147-A177-3AD203B41FA5}">
                      <a16:colId xmlns:a16="http://schemas.microsoft.com/office/drawing/2014/main" val="2866541486"/>
                    </a:ext>
                  </a:extLst>
                </a:gridCol>
                <a:gridCol w="740664">
                  <a:extLst>
                    <a:ext uri="{9D8B030D-6E8A-4147-A177-3AD203B41FA5}">
                      <a16:colId xmlns:a16="http://schemas.microsoft.com/office/drawing/2014/main" val="1652803391"/>
                    </a:ext>
                  </a:extLst>
                </a:gridCol>
                <a:gridCol w="740664">
                  <a:extLst>
                    <a:ext uri="{9D8B030D-6E8A-4147-A177-3AD203B41FA5}">
                      <a16:colId xmlns:a16="http://schemas.microsoft.com/office/drawing/2014/main" val="2859803559"/>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905217517"/>
                  </a:ext>
                </a:extLst>
              </a:tr>
              <a:tr h="370840">
                <a:tc>
                  <a:txBody>
                    <a:bodyPr/>
                    <a:lstStyle/>
                    <a:p>
                      <a:r>
                        <a:rPr lang="pt-BR" sz="1000" b="1"/>
                        <a:t>grohe_de - 2022-01-28 15:56:59</a:t>
                      </a:r>
                      <a:r>
                        <a:rPr lang="pt-BR" sz="1000"/>
                        <a:t>
 n/a</a:t>
                      </a:r>
                      <a:endParaRPr lang="en-US" sz="1000"/>
                    </a:p>
                  </a:txBody>
                  <a:tcPr/>
                </a:tc>
                <a:tc>
                  <a:txBody>
                    <a:bodyPr/>
                    <a:lstStyle/>
                    <a:p>
                      <a:r>
                        <a:rPr lang="en-US" sz="1000"/>
                        <a:t>01/29/2022 15:40:34</a:t>
                      </a:r>
                    </a:p>
                  </a:txBody>
                  <a:tcPr/>
                </a:tc>
                <a:tc>
                  <a:txBody>
                    <a:bodyPr/>
                    <a:lstStyle/>
                    <a:p>
                      <a:r>
                        <a:rPr lang="en-US" sz="1000"/>
                        <a:t>Video</a:t>
                      </a:r>
                    </a:p>
                  </a:txBody>
                  <a:tcPr/>
                </a:tc>
                <a:tc>
                  <a:txBody>
                    <a:bodyPr/>
                    <a:lstStyle/>
                    <a:p>
                      <a:r>
                        <a:rPr lang="en-US" sz="1000"/>
                        <a:t>353</a:t>
                      </a:r>
                    </a:p>
                  </a:txBody>
                  <a:tcPr/>
                </a:tc>
                <a:tc>
                  <a:txBody>
                    <a:bodyPr/>
                    <a:lstStyle/>
                    <a:p>
                      <a:r>
                        <a:rPr lang="en-US" sz="1000"/>
                        <a:t>352</a:t>
                      </a:r>
                    </a:p>
                  </a:txBody>
                  <a:tcPr/>
                </a:tc>
                <a:tc>
                  <a:txBody>
                    <a:bodyPr/>
                    <a:lstStyle/>
                    <a:p>
                      <a:r>
                        <a:rPr lang="en-US" sz="1000"/>
                        <a:t>0</a:t>
                      </a:r>
                    </a:p>
                  </a:txBody>
                  <a:tcPr/>
                </a:tc>
                <a:tc>
                  <a:txBody>
                    <a:bodyPr/>
                    <a:lstStyle/>
                    <a:p>
                      <a:r>
                        <a:rPr lang="en-US" sz="1000"/>
                        <a:t>59</a:t>
                      </a:r>
                    </a:p>
                  </a:txBody>
                  <a:tcPr/>
                </a:tc>
                <a:tc>
                  <a:txBody>
                    <a:bodyPr/>
                    <a:lstStyle/>
                    <a:p>
                      <a:r>
                        <a:rPr lang="en-US" sz="1000"/>
                        <a:t>267</a:t>
                      </a:r>
                    </a:p>
                  </a:txBody>
                  <a:tcPr/>
                </a:tc>
                <a:tc>
                  <a:txBody>
                    <a:bodyPr/>
                    <a:lstStyle/>
                    <a:p>
                      <a:r>
                        <a:rPr lang="en-US" sz="1000"/>
                        <a:t>4</a:t>
                      </a:r>
                    </a:p>
                  </a:txBody>
                  <a:tcPr/>
                </a:tc>
                <a:extLst>
                  <a:ext uri="{0D108BD9-81ED-4DB2-BD59-A6C34878D82A}">
                    <a16:rowId xmlns:a16="http://schemas.microsoft.com/office/drawing/2014/main" val="3985502073"/>
                  </a:ext>
                </a:extLst>
              </a:tr>
              <a:tr h="370840">
                <a:tc>
                  <a:txBody>
                    <a:bodyPr/>
                    <a:lstStyle/>
                    <a:p>
                      <a:r>
                        <a:rPr lang="pt-BR" sz="1000" b="1"/>
                        <a:t>grohe_de - 2022-01-28 15:55:04</a:t>
                      </a:r>
                      <a:r>
                        <a:rPr lang="pt-BR" sz="1000"/>
                        <a:t>
 n/a</a:t>
                      </a:r>
                      <a:endParaRPr lang="en-US" sz="1000"/>
                    </a:p>
                  </a:txBody>
                  <a:tcPr/>
                </a:tc>
                <a:tc>
                  <a:txBody>
                    <a:bodyPr/>
                    <a:lstStyle/>
                    <a:p>
                      <a:r>
                        <a:rPr lang="en-US" sz="1000"/>
                        <a:t>01/29/2022 15:40:34</a:t>
                      </a:r>
                    </a:p>
                  </a:txBody>
                  <a:tcPr/>
                </a:tc>
                <a:tc>
                  <a:txBody>
                    <a:bodyPr/>
                    <a:lstStyle/>
                    <a:p>
                      <a:r>
                        <a:rPr lang="en-US" sz="1000"/>
                        <a:t>Video</a:t>
                      </a:r>
                    </a:p>
                  </a:txBody>
                  <a:tcPr/>
                </a:tc>
                <a:tc>
                  <a:txBody>
                    <a:bodyPr/>
                    <a:lstStyle/>
                    <a:p>
                      <a:r>
                        <a:rPr lang="en-US" sz="1000"/>
                        <a:t>368</a:t>
                      </a:r>
                    </a:p>
                  </a:txBody>
                  <a:tcPr/>
                </a:tc>
                <a:tc>
                  <a:txBody>
                    <a:bodyPr/>
                    <a:lstStyle/>
                    <a:p>
                      <a:r>
                        <a:rPr lang="en-US" sz="1000"/>
                        <a:t>367</a:t>
                      </a:r>
                    </a:p>
                  </a:txBody>
                  <a:tcPr/>
                </a:tc>
                <a:tc>
                  <a:txBody>
                    <a:bodyPr/>
                    <a:lstStyle/>
                    <a:p>
                      <a:r>
                        <a:rPr lang="en-US" sz="1000"/>
                        <a:t>0</a:t>
                      </a:r>
                    </a:p>
                  </a:txBody>
                  <a:tcPr/>
                </a:tc>
                <a:tc>
                  <a:txBody>
                    <a:bodyPr/>
                    <a:lstStyle/>
                    <a:p>
                      <a:r>
                        <a:rPr lang="en-US" sz="1000"/>
                        <a:t>16</a:t>
                      </a:r>
                    </a:p>
                  </a:txBody>
                  <a:tcPr/>
                </a:tc>
                <a:tc>
                  <a:txBody>
                    <a:bodyPr/>
                    <a:lstStyle/>
                    <a:p>
                      <a:r>
                        <a:rPr lang="en-US" sz="1000"/>
                        <a:t>310</a:t>
                      </a:r>
                    </a:p>
                  </a:txBody>
                  <a:tcPr/>
                </a:tc>
                <a:tc>
                  <a:txBody>
                    <a:bodyPr/>
                    <a:lstStyle/>
                    <a:p>
                      <a:r>
                        <a:rPr lang="en-US" sz="1000"/>
                        <a:t>12</a:t>
                      </a:r>
                    </a:p>
                  </a:txBody>
                  <a:tcPr/>
                </a:tc>
                <a:extLst>
                  <a:ext uri="{0D108BD9-81ED-4DB2-BD59-A6C34878D82A}">
                    <a16:rowId xmlns:a16="http://schemas.microsoft.com/office/drawing/2014/main" val="2991989394"/>
                  </a:ext>
                </a:extLst>
              </a:tr>
              <a:tr h="370840">
                <a:tc>
                  <a:txBody>
                    <a:bodyPr/>
                    <a:lstStyle/>
                    <a:p>
                      <a:r>
                        <a:rPr lang="pt-BR" sz="1000" b="1"/>
                        <a:t>grohe_de - 2022-01-28 15:54:46</a:t>
                      </a:r>
                      <a:r>
                        <a:rPr lang="pt-BR" sz="1000"/>
                        <a:t>
 n/a</a:t>
                      </a:r>
                      <a:endParaRPr lang="en-US" sz="1000"/>
                    </a:p>
                  </a:txBody>
                  <a:tcPr/>
                </a:tc>
                <a:tc>
                  <a:txBody>
                    <a:bodyPr/>
                    <a:lstStyle/>
                    <a:p>
                      <a:r>
                        <a:rPr lang="en-US" sz="1000"/>
                        <a:t>01/29/2022 15:40:34</a:t>
                      </a:r>
                    </a:p>
                  </a:txBody>
                  <a:tcPr/>
                </a:tc>
                <a:tc>
                  <a:txBody>
                    <a:bodyPr/>
                    <a:lstStyle/>
                    <a:p>
                      <a:r>
                        <a:rPr lang="en-US" sz="1000"/>
                        <a:t>Video</a:t>
                      </a:r>
                    </a:p>
                  </a:txBody>
                  <a:tcPr/>
                </a:tc>
                <a:tc>
                  <a:txBody>
                    <a:bodyPr/>
                    <a:lstStyle/>
                    <a:p>
                      <a:r>
                        <a:rPr lang="en-US" sz="1000"/>
                        <a:t>398</a:t>
                      </a:r>
                    </a:p>
                  </a:txBody>
                  <a:tcPr/>
                </a:tc>
                <a:tc>
                  <a:txBody>
                    <a:bodyPr/>
                    <a:lstStyle/>
                    <a:p>
                      <a:r>
                        <a:rPr lang="en-US" sz="1000"/>
                        <a:t>396</a:t>
                      </a:r>
                    </a:p>
                  </a:txBody>
                  <a:tcPr/>
                </a:tc>
                <a:tc>
                  <a:txBody>
                    <a:bodyPr/>
                    <a:lstStyle/>
                    <a:p>
                      <a:r>
                        <a:rPr lang="en-US" sz="1000"/>
                        <a:t>0</a:t>
                      </a:r>
                    </a:p>
                  </a:txBody>
                  <a:tcPr/>
                </a:tc>
                <a:tc>
                  <a:txBody>
                    <a:bodyPr/>
                    <a:lstStyle/>
                    <a:p>
                      <a:r>
                        <a:rPr lang="en-US" sz="1000"/>
                        <a:t>29</a:t>
                      </a:r>
                    </a:p>
                  </a:txBody>
                  <a:tcPr/>
                </a:tc>
                <a:tc>
                  <a:txBody>
                    <a:bodyPr/>
                    <a:lstStyle/>
                    <a:p>
                      <a:r>
                        <a:rPr lang="en-US" sz="1000"/>
                        <a:t>320</a:t>
                      </a:r>
                    </a:p>
                  </a:txBody>
                  <a:tcPr/>
                </a:tc>
                <a:tc>
                  <a:txBody>
                    <a:bodyPr/>
                    <a:lstStyle/>
                    <a:p>
                      <a:r>
                        <a:rPr lang="en-US" sz="1000"/>
                        <a:t>8</a:t>
                      </a:r>
                    </a:p>
                  </a:txBody>
                  <a:tcPr/>
                </a:tc>
                <a:extLst>
                  <a:ext uri="{0D108BD9-81ED-4DB2-BD59-A6C34878D82A}">
                    <a16:rowId xmlns:a16="http://schemas.microsoft.com/office/drawing/2014/main" val="1440900338"/>
                  </a:ext>
                </a:extLst>
              </a:tr>
              <a:tr h="370840">
                <a:tc>
                  <a:txBody>
                    <a:bodyPr/>
                    <a:lstStyle/>
                    <a:p>
                      <a:r>
                        <a:rPr lang="de-DE" sz="1000" b="1"/>
                        <a:t>grohe_de - 2022-01-27 10:41:55</a:t>
                      </a:r>
                      <a:r>
                        <a:rPr lang="de-DE" sz="1000"/>
                        <a:t>
 @MEISTER_SHK &amp; @INSTA_LLATEUR VIELEN DANK FÜR DAS OFFENE UND KONSTRUKTIVE GESPRÄCH!</a:t>
                      </a:r>
                      <a:endParaRPr lang="en-US" sz="1000"/>
                    </a:p>
                  </a:txBody>
                  <a:tcPr/>
                </a:tc>
                <a:tc>
                  <a:txBody>
                    <a:bodyPr/>
                    <a:lstStyle/>
                    <a:p>
                      <a:r>
                        <a:rPr lang="en-US" sz="1000"/>
                        <a:t>01/28/2022 10:30:45</a:t>
                      </a:r>
                    </a:p>
                  </a:txBody>
                  <a:tcPr/>
                </a:tc>
                <a:tc>
                  <a:txBody>
                    <a:bodyPr/>
                    <a:lstStyle/>
                    <a:p>
                      <a:r>
                        <a:rPr lang="en-US" sz="1000"/>
                        <a:t>Video</a:t>
                      </a:r>
                    </a:p>
                  </a:txBody>
                  <a:tcPr/>
                </a:tc>
                <a:tc>
                  <a:txBody>
                    <a:bodyPr/>
                    <a:lstStyle/>
                    <a:p>
                      <a:r>
                        <a:rPr lang="en-US" sz="1000"/>
                        <a:t>586</a:t>
                      </a:r>
                    </a:p>
                  </a:txBody>
                  <a:tcPr/>
                </a:tc>
                <a:tc>
                  <a:txBody>
                    <a:bodyPr/>
                    <a:lstStyle/>
                    <a:p>
                      <a:r>
                        <a:rPr lang="en-US" sz="1000"/>
                        <a:t>584</a:t>
                      </a:r>
                    </a:p>
                  </a:txBody>
                  <a:tcPr/>
                </a:tc>
                <a:tc>
                  <a:txBody>
                    <a:bodyPr/>
                    <a:lstStyle/>
                    <a:p>
                      <a:r>
                        <a:rPr lang="en-US" sz="1000"/>
                        <a:t>0</a:t>
                      </a:r>
                    </a:p>
                  </a:txBody>
                  <a:tcPr/>
                </a:tc>
                <a:tc>
                  <a:txBody>
                    <a:bodyPr/>
                    <a:lstStyle/>
                    <a:p>
                      <a:r>
                        <a:rPr lang="en-US" sz="1000"/>
                        <a:t>168</a:t>
                      </a:r>
                    </a:p>
                  </a:txBody>
                  <a:tcPr/>
                </a:tc>
                <a:tc>
                  <a:txBody>
                    <a:bodyPr/>
                    <a:lstStyle/>
                    <a:p>
                      <a:r>
                        <a:rPr lang="en-US" sz="1000"/>
                        <a:t>385</a:t>
                      </a:r>
                    </a:p>
                  </a:txBody>
                  <a:tcPr/>
                </a:tc>
                <a:tc>
                  <a:txBody>
                    <a:bodyPr/>
                    <a:lstStyle/>
                    <a:p>
                      <a:r>
                        <a:rPr lang="en-US" sz="1000"/>
                        <a:t>18</a:t>
                      </a:r>
                    </a:p>
                  </a:txBody>
                  <a:tcPr/>
                </a:tc>
                <a:extLst>
                  <a:ext uri="{0D108BD9-81ED-4DB2-BD59-A6C34878D82A}">
                    <a16:rowId xmlns:a16="http://schemas.microsoft.com/office/drawing/2014/main" val="3317507510"/>
                  </a:ext>
                </a:extLst>
              </a:tr>
              <a:tr h="370840">
                <a:tc>
                  <a:txBody>
                    <a:bodyPr/>
                    <a:lstStyle/>
                    <a:p>
                      <a:r>
                        <a:rPr lang="pt-BR" sz="1000" b="1"/>
                        <a:t>grohe_de - 2022-01-26 15:27:17</a:t>
                      </a:r>
                      <a:r>
                        <a:rPr lang="pt-BR" sz="1000"/>
                        <a:t>
 n/a</a:t>
                      </a:r>
                      <a:endParaRPr lang="en-US" sz="1000"/>
                    </a:p>
                  </a:txBody>
                  <a:tcPr/>
                </a:tc>
                <a:tc>
                  <a:txBody>
                    <a:bodyPr/>
                    <a:lstStyle/>
                    <a:p>
                      <a:r>
                        <a:rPr lang="en-US" sz="1000"/>
                        <a:t>01/27/2022 15:01:17</a:t>
                      </a:r>
                    </a:p>
                  </a:txBody>
                  <a:tcPr/>
                </a:tc>
                <a:tc>
                  <a:txBody>
                    <a:bodyPr/>
                    <a:lstStyle/>
                    <a:p>
                      <a:r>
                        <a:rPr lang="en-US" sz="1000"/>
                        <a:t>Video</a:t>
                      </a:r>
                    </a:p>
                  </a:txBody>
                  <a:tcPr/>
                </a:tc>
                <a:tc>
                  <a:txBody>
                    <a:bodyPr/>
                    <a:lstStyle/>
                    <a:p>
                      <a:r>
                        <a:rPr lang="en-US" sz="1000"/>
                        <a:t>426</a:t>
                      </a:r>
                    </a:p>
                  </a:txBody>
                  <a:tcPr/>
                </a:tc>
                <a:tc>
                  <a:txBody>
                    <a:bodyPr/>
                    <a:lstStyle/>
                    <a:p>
                      <a:r>
                        <a:rPr lang="en-US" sz="1000"/>
                        <a:t>422</a:t>
                      </a:r>
                    </a:p>
                  </a:txBody>
                  <a:tcPr/>
                </a:tc>
                <a:tc>
                  <a:txBody>
                    <a:bodyPr/>
                    <a:lstStyle/>
                    <a:p>
                      <a:r>
                        <a:rPr lang="en-US" sz="1000"/>
                        <a:t>0</a:t>
                      </a:r>
                    </a:p>
                  </a:txBody>
                  <a:tcPr/>
                </a:tc>
                <a:tc>
                  <a:txBody>
                    <a:bodyPr/>
                    <a:lstStyle/>
                    <a:p>
                      <a:r>
                        <a:rPr lang="en-US" sz="1000"/>
                        <a:t>89</a:t>
                      </a:r>
                    </a:p>
                  </a:txBody>
                  <a:tcPr/>
                </a:tc>
                <a:tc>
                  <a:txBody>
                    <a:bodyPr/>
                    <a:lstStyle/>
                    <a:p>
                      <a:r>
                        <a:rPr lang="en-US" sz="1000"/>
                        <a:t>338</a:t>
                      </a:r>
                    </a:p>
                  </a:txBody>
                  <a:tcPr/>
                </a:tc>
                <a:tc>
                  <a:txBody>
                    <a:bodyPr/>
                    <a:lstStyle/>
                    <a:p>
                      <a:r>
                        <a:rPr lang="en-US" sz="1000"/>
                        <a:t>14</a:t>
                      </a:r>
                    </a:p>
                  </a:txBody>
                  <a:tcPr/>
                </a:tc>
                <a:extLst>
                  <a:ext uri="{0D108BD9-81ED-4DB2-BD59-A6C34878D82A}">
                    <a16:rowId xmlns:a16="http://schemas.microsoft.com/office/drawing/2014/main" val="2603898837"/>
                  </a:ext>
                </a:extLst>
              </a:tr>
              <a:tr h="370840">
                <a:tc>
                  <a:txBody>
                    <a:bodyPr/>
                    <a:lstStyle/>
                    <a:p>
                      <a:r>
                        <a:rPr lang="pt-BR" sz="1000" b="1"/>
                        <a:t>grohe_de - 2022-01-26 15:26:19</a:t>
                      </a:r>
                      <a:r>
                        <a:rPr lang="pt-BR" sz="1000"/>
                        <a:t>
 n/a</a:t>
                      </a:r>
                      <a:endParaRPr lang="en-US" sz="1000"/>
                    </a:p>
                  </a:txBody>
                  <a:tcPr/>
                </a:tc>
                <a:tc>
                  <a:txBody>
                    <a:bodyPr/>
                    <a:lstStyle/>
                    <a:p>
                      <a:r>
                        <a:rPr lang="en-US" sz="1000"/>
                        <a:t>01/27/2022 15:01:17</a:t>
                      </a:r>
                    </a:p>
                  </a:txBody>
                  <a:tcPr/>
                </a:tc>
                <a:tc>
                  <a:txBody>
                    <a:bodyPr/>
                    <a:lstStyle/>
                    <a:p>
                      <a:r>
                        <a:rPr lang="en-US" sz="1000"/>
                        <a:t>Video</a:t>
                      </a:r>
                    </a:p>
                  </a:txBody>
                  <a:tcPr/>
                </a:tc>
                <a:tc>
                  <a:txBody>
                    <a:bodyPr/>
                    <a:lstStyle/>
                    <a:p>
                      <a:r>
                        <a:rPr lang="en-US" sz="1000"/>
                        <a:t>443</a:t>
                      </a:r>
                    </a:p>
                  </a:txBody>
                  <a:tcPr/>
                </a:tc>
                <a:tc>
                  <a:txBody>
                    <a:bodyPr/>
                    <a:lstStyle/>
                    <a:p>
                      <a:r>
                        <a:rPr lang="en-US" sz="1000"/>
                        <a:t>443</a:t>
                      </a:r>
                    </a:p>
                  </a:txBody>
                  <a:tcPr/>
                </a:tc>
                <a:tc>
                  <a:txBody>
                    <a:bodyPr/>
                    <a:lstStyle/>
                    <a:p>
                      <a:r>
                        <a:rPr lang="en-US" sz="1000"/>
                        <a:t>0</a:t>
                      </a:r>
                    </a:p>
                  </a:txBody>
                  <a:tcPr/>
                </a:tc>
                <a:tc>
                  <a:txBody>
                    <a:bodyPr/>
                    <a:lstStyle/>
                    <a:p>
                      <a:r>
                        <a:rPr lang="en-US" sz="1000"/>
                        <a:t>24</a:t>
                      </a:r>
                    </a:p>
                  </a:txBody>
                  <a:tcPr/>
                </a:tc>
                <a:tc>
                  <a:txBody>
                    <a:bodyPr/>
                    <a:lstStyle/>
                    <a:p>
                      <a:r>
                        <a:rPr lang="en-US" sz="1000"/>
                        <a:t>394</a:t>
                      </a:r>
                    </a:p>
                  </a:txBody>
                  <a:tcPr/>
                </a:tc>
                <a:tc>
                  <a:txBody>
                    <a:bodyPr/>
                    <a:lstStyle/>
                    <a:p>
                      <a:r>
                        <a:rPr lang="en-US" sz="1000"/>
                        <a:t>13</a:t>
                      </a:r>
                    </a:p>
                  </a:txBody>
                  <a:tcPr/>
                </a:tc>
                <a:extLst>
                  <a:ext uri="{0D108BD9-81ED-4DB2-BD59-A6C34878D82A}">
                    <a16:rowId xmlns:a16="http://schemas.microsoft.com/office/drawing/2014/main" val="3148566840"/>
                  </a:ext>
                </a:extLst>
              </a:tr>
              <a:tr h="370840">
                <a:tc>
                  <a:txBody>
                    <a:bodyPr/>
                    <a:lstStyle/>
                    <a:p>
                      <a:r>
                        <a:rPr lang="pt-BR" sz="1000" b="1"/>
                        <a:t>grohe_de - 2022-01-26 15:26:08</a:t>
                      </a:r>
                      <a:r>
                        <a:rPr lang="pt-BR" sz="1000"/>
                        <a:t>
 n/a</a:t>
                      </a:r>
                      <a:endParaRPr lang="en-US" sz="1000"/>
                    </a:p>
                  </a:txBody>
                  <a:tcPr/>
                </a:tc>
                <a:tc>
                  <a:txBody>
                    <a:bodyPr/>
                    <a:lstStyle/>
                    <a:p>
                      <a:r>
                        <a:rPr lang="en-US" sz="1000"/>
                        <a:t>01/27/2022 15:01:17</a:t>
                      </a:r>
                    </a:p>
                  </a:txBody>
                  <a:tcPr/>
                </a:tc>
                <a:tc>
                  <a:txBody>
                    <a:bodyPr/>
                    <a:lstStyle/>
                    <a:p>
                      <a:r>
                        <a:rPr lang="en-US" sz="1000"/>
                        <a:t>Video</a:t>
                      </a:r>
                    </a:p>
                  </a:txBody>
                  <a:tcPr/>
                </a:tc>
                <a:tc>
                  <a:txBody>
                    <a:bodyPr/>
                    <a:lstStyle/>
                    <a:p>
                      <a:r>
                        <a:rPr lang="en-US" sz="1000"/>
                        <a:t>502</a:t>
                      </a:r>
                    </a:p>
                  </a:txBody>
                  <a:tcPr/>
                </a:tc>
                <a:tc>
                  <a:txBody>
                    <a:bodyPr/>
                    <a:lstStyle/>
                    <a:p>
                      <a:r>
                        <a:rPr lang="en-US" sz="1000"/>
                        <a:t>495</a:t>
                      </a:r>
                    </a:p>
                  </a:txBody>
                  <a:tcPr/>
                </a:tc>
                <a:tc>
                  <a:txBody>
                    <a:bodyPr/>
                    <a:lstStyle/>
                    <a:p>
                      <a:r>
                        <a:rPr lang="en-US" sz="1000"/>
                        <a:t>0</a:t>
                      </a:r>
                    </a:p>
                  </a:txBody>
                  <a:tcPr/>
                </a:tc>
                <a:tc>
                  <a:txBody>
                    <a:bodyPr/>
                    <a:lstStyle/>
                    <a:p>
                      <a:r>
                        <a:rPr lang="en-US" sz="1000"/>
                        <a:t>52</a:t>
                      </a:r>
                    </a:p>
                  </a:txBody>
                  <a:tcPr/>
                </a:tc>
                <a:tc>
                  <a:txBody>
                    <a:bodyPr/>
                    <a:lstStyle/>
                    <a:p>
                      <a:r>
                        <a:rPr lang="en-US" sz="1000"/>
                        <a:t>385</a:t>
                      </a:r>
                    </a:p>
                  </a:txBody>
                  <a:tcPr/>
                </a:tc>
                <a:tc>
                  <a:txBody>
                    <a:bodyPr/>
                    <a:lstStyle/>
                    <a:p>
                      <a:r>
                        <a:rPr lang="en-US" sz="1000"/>
                        <a:t>5</a:t>
                      </a:r>
                    </a:p>
                  </a:txBody>
                  <a:tcPr/>
                </a:tc>
                <a:extLst>
                  <a:ext uri="{0D108BD9-81ED-4DB2-BD59-A6C34878D82A}">
                    <a16:rowId xmlns:a16="http://schemas.microsoft.com/office/drawing/2014/main" val="3098515489"/>
                  </a:ext>
                </a:extLst>
              </a:tr>
            </a:tbl>
          </a:graphicData>
        </a:graphic>
      </p:graphicFrame>
      <p:sp>
        <p:nvSpPr>
          <p:cNvPr id="4" name="Text Placeholder 3">
            <a:extLst>
              <a:ext uri="{FF2B5EF4-FFF2-40B4-BE49-F238E27FC236}">
                <a16:creationId xmlns:a16="http://schemas.microsoft.com/office/drawing/2014/main" id="{4097FE49-0494-43C8-8533-732F9108C51D}"/>
              </a:ext>
            </a:extLst>
          </p:cNvPr>
          <p:cNvSpPr>
            <a:spLocks noGrp="1"/>
          </p:cNvSpPr>
          <p:nvPr>
            <p:ph type="body" sz="quarter" idx="14"/>
          </p:nvPr>
        </p:nvSpPr>
        <p:spPr/>
        <p:txBody>
          <a:bodyPr/>
          <a:lstStyle/>
          <a:p>
            <a:r>
              <a:rPr lang="en-US"/>
              <a:t>01/24/2022 - 02/07/2022</a:t>
            </a:r>
          </a:p>
        </p:txBody>
      </p:sp>
    </p:spTree>
    <p:extLst>
      <p:ext uri="{BB962C8B-B14F-4D97-AF65-F5344CB8AC3E}">
        <p14:creationId xmlns:p14="http://schemas.microsoft.com/office/powerpoint/2010/main" val="251746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2947-002F-4850-8BD0-9AA33028AD63}"/>
              </a:ext>
            </a:extLst>
          </p:cNvPr>
          <p:cNvSpPr>
            <a:spLocks noGrp="1"/>
          </p:cNvSpPr>
          <p:nvPr>
            <p:ph type="title"/>
          </p:nvPr>
        </p:nvSpPr>
        <p:spPr/>
        <p:txBody>
          <a:bodyPr/>
          <a:lstStyle/>
          <a:p>
            <a:r>
              <a:rPr lang="en-US"/>
              <a:t>Instagram Followers Total | grohe_de Grohe_de</a:t>
            </a:r>
          </a:p>
        </p:txBody>
      </p:sp>
      <p:graphicFrame>
        <p:nvGraphicFramePr>
          <p:cNvPr id="6" name="Chart Placeholder 5">
            <a:extLst>
              <a:ext uri="{FF2B5EF4-FFF2-40B4-BE49-F238E27FC236}">
                <a16:creationId xmlns:a16="http://schemas.microsoft.com/office/drawing/2014/main" id="{B474D8DE-DA0D-48B2-959E-C36B27CA22C6}"/>
              </a:ext>
            </a:extLst>
          </p:cNvPr>
          <p:cNvGraphicFramePr>
            <a:graphicFrameLocks noGrp="1"/>
          </p:cNvGraphicFramePr>
          <p:nvPr>
            <p:ph type="chart" sz="quarter" idx="13"/>
            <p:extLst>
              <p:ext uri="{D42A27DB-BD31-4B8C-83A1-F6EECF244321}">
                <p14:modId xmlns:p14="http://schemas.microsoft.com/office/powerpoint/2010/main" val="4037656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1E9251-4137-4D32-BFBB-F852DFFF4968}"/>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F184A633-192F-4FED-822D-7896633BA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1483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E7B7-28E8-4DB9-80B7-16C849111ADD}"/>
              </a:ext>
            </a:extLst>
          </p:cNvPr>
          <p:cNvSpPr>
            <a:spLocks noGrp="1"/>
          </p:cNvSpPr>
          <p:nvPr>
            <p:ph type="title"/>
          </p:nvPr>
        </p:nvSpPr>
        <p:spPr/>
        <p:txBody>
          <a:bodyPr/>
          <a:lstStyle/>
          <a:p>
            <a:r>
              <a:rPr lang="en-US"/>
              <a:t>Instagram Followers Change Rate | grohe_de Grohe_de</a:t>
            </a:r>
          </a:p>
        </p:txBody>
      </p:sp>
      <p:graphicFrame>
        <p:nvGraphicFramePr>
          <p:cNvPr id="6" name="Chart Placeholder 5">
            <a:extLst>
              <a:ext uri="{FF2B5EF4-FFF2-40B4-BE49-F238E27FC236}">
                <a16:creationId xmlns:a16="http://schemas.microsoft.com/office/drawing/2014/main" id="{F4806E81-26D7-43B1-B706-BDE0FC9C61B6}"/>
              </a:ext>
            </a:extLst>
          </p:cNvPr>
          <p:cNvGraphicFramePr>
            <a:graphicFrameLocks noGrp="1"/>
          </p:cNvGraphicFramePr>
          <p:nvPr>
            <p:ph type="chart" sz="quarter" idx="13"/>
            <p:extLst>
              <p:ext uri="{D42A27DB-BD31-4B8C-83A1-F6EECF244321}">
                <p14:modId xmlns:p14="http://schemas.microsoft.com/office/powerpoint/2010/main" val="1643870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2323C-23B9-4787-BD3A-E6BB2722B0CF}"/>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E73F894B-0060-4060-92B1-6310CABCD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972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8B8CB-6816-442D-9DFD-6F7C414380EF}"/>
              </a:ext>
            </a:extLst>
          </p:cNvPr>
          <p:cNvSpPr>
            <a:spLocks noGrp="1"/>
          </p:cNvSpPr>
          <p:nvPr>
            <p:ph type="title"/>
          </p:nvPr>
        </p:nvSpPr>
        <p:spPr/>
        <p:txBody>
          <a:bodyPr/>
          <a:lstStyle/>
          <a:p>
            <a:r>
              <a:rPr lang="en-US"/>
              <a:t>Instagram Reach | grohe_de Grohe_de</a:t>
            </a:r>
          </a:p>
        </p:txBody>
      </p:sp>
      <p:graphicFrame>
        <p:nvGraphicFramePr>
          <p:cNvPr id="6" name="Chart Placeholder 5">
            <a:extLst>
              <a:ext uri="{FF2B5EF4-FFF2-40B4-BE49-F238E27FC236}">
                <a16:creationId xmlns:a16="http://schemas.microsoft.com/office/drawing/2014/main" id="{0299C4D5-80AF-440C-BCDA-3164B7E363AB}"/>
              </a:ext>
            </a:extLst>
          </p:cNvPr>
          <p:cNvGraphicFramePr>
            <a:graphicFrameLocks noGrp="1"/>
          </p:cNvGraphicFramePr>
          <p:nvPr>
            <p:ph type="chart" sz="quarter" idx="13"/>
            <p:extLst>
              <p:ext uri="{D42A27DB-BD31-4B8C-83A1-F6EECF244321}">
                <p14:modId xmlns:p14="http://schemas.microsoft.com/office/powerpoint/2010/main" val="1704465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578D0-4261-452F-9E53-8B589E43B2C0}"/>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AB0139B6-AB16-47C2-B062-515BF3FF9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9295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14F1-CCFC-4CBC-BE43-701918E1B600}"/>
              </a:ext>
            </a:extLst>
          </p:cNvPr>
          <p:cNvSpPr>
            <a:spLocks noGrp="1"/>
          </p:cNvSpPr>
          <p:nvPr>
            <p:ph type="title"/>
          </p:nvPr>
        </p:nvSpPr>
        <p:spPr/>
        <p:txBody>
          <a:bodyPr/>
          <a:lstStyle/>
          <a:p>
            <a:r>
              <a:rPr lang="en-US"/>
              <a:t>Instagram Impressions  | grohe_de Grohe_de</a:t>
            </a:r>
          </a:p>
        </p:txBody>
      </p:sp>
      <p:graphicFrame>
        <p:nvGraphicFramePr>
          <p:cNvPr id="6" name="Chart Placeholder 5">
            <a:extLst>
              <a:ext uri="{FF2B5EF4-FFF2-40B4-BE49-F238E27FC236}">
                <a16:creationId xmlns:a16="http://schemas.microsoft.com/office/drawing/2014/main" id="{6FC3DDF9-59E1-4CC4-9E4D-EEB5881A1B6B}"/>
              </a:ext>
            </a:extLst>
          </p:cNvPr>
          <p:cNvGraphicFramePr>
            <a:graphicFrameLocks noGrp="1"/>
          </p:cNvGraphicFramePr>
          <p:nvPr>
            <p:ph type="chart" sz="quarter" idx="13"/>
            <p:extLst>
              <p:ext uri="{D42A27DB-BD31-4B8C-83A1-F6EECF244321}">
                <p14:modId xmlns:p14="http://schemas.microsoft.com/office/powerpoint/2010/main" val="651584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32294-8504-4CD8-A848-16A751870818}"/>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BB7C596B-38E5-4DED-93F3-B2DAD9F392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63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C0B8E-E911-491D-8206-BAD2AA95D6EF}"/>
              </a:ext>
            </a:extLst>
          </p:cNvPr>
          <p:cNvSpPr>
            <a:spLocks noGrp="1"/>
          </p:cNvSpPr>
          <p:nvPr>
            <p:ph type="title"/>
          </p:nvPr>
        </p:nvSpPr>
        <p:spPr/>
        <p:txBody>
          <a:bodyPr/>
          <a:lstStyle/>
          <a:p>
            <a:r>
              <a:rPr lang="en-US"/>
              <a:t>Instagram Total Interactions | grohe_de Grohe_de</a:t>
            </a:r>
          </a:p>
        </p:txBody>
      </p:sp>
      <p:graphicFrame>
        <p:nvGraphicFramePr>
          <p:cNvPr id="6" name="Chart Placeholder 5">
            <a:extLst>
              <a:ext uri="{FF2B5EF4-FFF2-40B4-BE49-F238E27FC236}">
                <a16:creationId xmlns:a16="http://schemas.microsoft.com/office/drawing/2014/main" id="{75E8A35C-A8A6-4CD3-96BD-4E75B3381722}"/>
              </a:ext>
            </a:extLst>
          </p:cNvPr>
          <p:cNvGraphicFramePr>
            <a:graphicFrameLocks noGrp="1"/>
          </p:cNvGraphicFramePr>
          <p:nvPr>
            <p:ph type="chart" sz="quarter" idx="13"/>
            <p:extLst>
              <p:ext uri="{D42A27DB-BD31-4B8C-83A1-F6EECF244321}">
                <p14:modId xmlns:p14="http://schemas.microsoft.com/office/powerpoint/2010/main" val="2902233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8BDDF-8E68-41C3-AEBD-F9669E429365}"/>
              </a:ext>
            </a:extLst>
          </p:cNvPr>
          <p:cNvSpPr>
            <a:spLocks noGrp="1"/>
          </p:cNvSpPr>
          <p:nvPr>
            <p:ph type="body" sz="quarter" idx="14"/>
          </p:nvPr>
        </p:nvSpPr>
        <p:spPr/>
        <p:txBody>
          <a:bodyPr/>
          <a:lstStyle/>
          <a:p>
            <a:r>
              <a:rPr lang="en-US"/>
              <a:t>01/24/2022 - 02/07/2022</a:t>
            </a:r>
          </a:p>
        </p:txBody>
      </p:sp>
      <p:sp>
        <p:nvSpPr>
          <p:cNvPr id="5" name="Footer Placeholder 4">
            <a:extLst>
              <a:ext uri="{FF2B5EF4-FFF2-40B4-BE49-F238E27FC236}">
                <a16:creationId xmlns:a16="http://schemas.microsoft.com/office/drawing/2014/main" id="{4D9F8F66-E333-4C9F-BD4E-6D797AE9E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6007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1169</Words>
  <Application>Microsoft Office PowerPoint</Application>
  <PresentationFormat>On-screen Show (4:3)</PresentationFormat>
  <Paragraphs>501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Deep Insights</vt:lpstr>
      <vt:lpstr>Instagram Key Metrics Table | grohe_de Grohe_de</vt:lpstr>
      <vt:lpstr>Instagram Organic Reach By Weekday | grohe_de Grohe_de</vt:lpstr>
      <vt:lpstr>Instagram Hashtag Detection | grohe_de Grohe_de - 1 of 3</vt:lpstr>
      <vt:lpstr>Instagram Hashtag Detection | grohe_de Grohe_de - 2 of 3</vt:lpstr>
      <vt:lpstr>Instagram Hashtag Detection | grohe_de Grohe_de - 3 of 3</vt:lpstr>
      <vt:lpstr>Instagram Engagements By Weekday | grohe_de Grohe_de</vt:lpstr>
      <vt:lpstr>Instagram Posts Table | grohe_de Grohe_de - 1 of 7</vt:lpstr>
      <vt:lpstr>Instagram Posts Table | grohe_de Grohe_de - 2 of 7</vt:lpstr>
      <vt:lpstr>Instagram Posts Table | grohe_de Grohe_de - 3 of 7</vt:lpstr>
      <vt:lpstr>Instagram Posts Table | grohe_de Grohe_de - 4 of 7</vt:lpstr>
      <vt:lpstr>Instagram Posts Table | grohe_de Grohe_de - 5 of 7</vt:lpstr>
      <vt:lpstr>Instagram Posts Table | grohe_de Grohe_de - 6 of 7</vt:lpstr>
      <vt:lpstr>Instagram Posts Table | grohe_de Grohe_de - 7 of 7</vt:lpstr>
      <vt:lpstr>Instagram Avg. Organic Engagement Distribution per post (by Post Type) | grohe_de Grohe_de</vt:lpstr>
      <vt:lpstr>Instagram Organic Reach by Post Type  | grohe_de Grohe_de</vt:lpstr>
      <vt:lpstr>Instagram Stories Table  | grohe_de Grohe_de</vt:lpstr>
      <vt:lpstr>Instagram Followers Total | grohe_de Grohe_de</vt:lpstr>
      <vt:lpstr>Instagram Followers Change Rate | grohe_de Grohe_de</vt:lpstr>
      <vt:lpstr>Instagram Reach | grohe_de Grohe_de</vt:lpstr>
      <vt:lpstr>Instagram Impressions  | grohe_de Grohe_de</vt:lpstr>
      <vt:lpstr>Instagram Total Interactions | grohe_de Grohe_de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2022-03-30T13:43:48Z</dcterms:created>
  <dcterms:modified xsi:type="dcterms:W3CDTF">2022-03-30T13:44:35Z</dcterms:modified>
</cp:coreProperties>
</file>