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 id="314" r:id="rId57"/>
    <p:sldId id="315" r:id="rId58"/>
    <p:sldId id="317" r:id="rId59"/>
    <p:sldId id="318" r:id="rId60"/>
    <p:sldId id="319" r:id="rId61"/>
    <p:sldId id="320" r:id="rId62"/>
    <p:sldId id="321" r:id="rId63"/>
    <p:sldId id="322" r:id="rId64"/>
    <p:sldId id="323" r:id="rId65"/>
    <p:sldId id="325" r:id="rId66"/>
    <p:sldId id="326" r:id="rId67"/>
    <p:sldId id="327" r:id="rId68"/>
    <p:sldId id="328" r:id="rId69"/>
    <p:sldId id="329" r:id="rId70"/>
  </p:sldIdLst>
  <p:sldSz cx="9144000" cy="6858000" type="screen4x3"/>
  <p:notesSz cx="6858000" cy="9144000"/>
  <p:embeddedFontLst>
    <p:embeddedFont>
      <p:font typeface="Calibri" panose="020F0502020204030204" pitchFamily="34" charset="0"/>
      <p:regular r:id="rId71"/>
      <p:bold r:id="rId72"/>
      <p:italic r:id="rId73"/>
      <p:boldItalic r:id="rId7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3.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cat>
            <c:strRef>
              <c:f>Sheet1!$A$1:$G$1</c:f>
              <c:strCache>
                <c:ptCount val="7"/>
                <c:pt idx="0">
                  <c:v>FB Posts</c:v>
                </c:pt>
                <c:pt idx="1">
                  <c:v>FB Videos</c:v>
                </c:pt>
                <c:pt idx="2">
                  <c:v>IG Posts</c:v>
                </c:pt>
                <c:pt idx="3">
                  <c:v>IG Stories</c:v>
                </c:pt>
                <c:pt idx="4">
                  <c:v>LI Posts</c:v>
                </c:pt>
                <c:pt idx="5">
                  <c:v>TW Tweets</c:v>
                </c:pt>
                <c:pt idx="6">
                  <c:v>YT Videos</c:v>
                </c:pt>
              </c:strCache>
            </c:strRef>
          </c:cat>
          <c:val>
            <c:numRef>
              <c:f>Sheet1!$A$2:$G$2</c:f>
              <c:numCache>
                <c:formatCode>General</c:formatCode>
                <c:ptCount val="7"/>
                <c:pt idx="0">
                  <c:v>20</c:v>
                </c:pt>
                <c:pt idx="1">
                  <c:v>14</c:v>
                </c:pt>
                <c:pt idx="2">
                  <c:v>8</c:v>
                </c:pt>
                <c:pt idx="3">
                  <c:v>19</c:v>
                </c:pt>
                <c:pt idx="4">
                  <c:v>0</c:v>
                </c:pt>
                <c:pt idx="5">
                  <c:v>5</c:v>
                </c:pt>
                <c:pt idx="6">
                  <c:v>40</c:v>
                </c:pt>
              </c:numCache>
            </c:numRef>
          </c:val>
          <c:extLst>
            <c:ext xmlns:c16="http://schemas.microsoft.com/office/drawing/2014/chart" uri="{C3380CC4-5D6E-409C-BE32-E72D297353CC}">
              <c16:uniqueId val="{00000000-86C7-4087-BC2C-F9968C1DB02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CA7E7-5091-42FA-8F4E-5E5C73A12363}"/>
              </a:ext>
            </a:extLst>
          </p:cNvPr>
          <p:cNvSpPr>
            <a:spLocks noGrp="1"/>
          </p:cNvSpPr>
          <p:nvPr>
            <p:ph type="ctrTitle"/>
          </p:nvPr>
        </p:nvSpPr>
        <p:spPr/>
        <p:txBody>
          <a:bodyPr/>
          <a:lstStyle/>
          <a:p>
            <a:r>
              <a:rPr lang="en-US"/>
              <a:t>Sales Cycle - QuickFix</a:t>
            </a:r>
          </a:p>
        </p:txBody>
      </p:sp>
      <p:sp>
        <p:nvSpPr>
          <p:cNvPr id="3" name="Subtitle 2">
            <a:extLst>
              <a:ext uri="{FF2B5EF4-FFF2-40B4-BE49-F238E27FC236}">
                <a16:creationId xmlns:a16="http://schemas.microsoft.com/office/drawing/2014/main" id="{C373E920-EDE0-43A1-9377-0EA4335E4F81}"/>
              </a:ext>
            </a:extLst>
          </p:cNvPr>
          <p:cNvSpPr>
            <a:spLocks noGrp="1"/>
          </p:cNvSpPr>
          <p:nvPr>
            <p:ph type="subTitle" idx="1"/>
          </p:nvPr>
        </p:nvSpPr>
        <p:spPr/>
        <p:txBody>
          <a:bodyPr/>
          <a:lstStyle/>
          <a:p>
            <a:r>
              <a:rPr lang="en-US"/>
              <a:t>Grohe (Facelift)</a:t>
            </a:r>
          </a:p>
        </p:txBody>
      </p:sp>
    </p:spTree>
    <p:extLst>
      <p:ext uri="{BB962C8B-B14F-4D97-AF65-F5344CB8AC3E}">
        <p14:creationId xmlns:p14="http://schemas.microsoft.com/office/powerpoint/2010/main" val="21016517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B5FE-C7CB-437B-BAF5-9B7A1EA779B4}"/>
              </a:ext>
            </a:extLst>
          </p:cNvPr>
          <p:cNvSpPr>
            <a:spLocks noGrp="1"/>
          </p:cNvSpPr>
          <p:nvPr>
            <p:ph type="title"/>
          </p:nvPr>
        </p:nvSpPr>
        <p:spPr/>
        <p:txBody>
          <a:bodyPr/>
          <a:lstStyle/>
          <a:p>
            <a:r>
              <a:rPr lang="en-US"/>
              <a:t>Overall Overall Tag Performance | All profiles</a:t>
            </a:r>
          </a:p>
        </p:txBody>
      </p:sp>
      <p:graphicFrame>
        <p:nvGraphicFramePr>
          <p:cNvPr id="5" name="Table Placeholder 4">
            <a:extLst>
              <a:ext uri="{FF2B5EF4-FFF2-40B4-BE49-F238E27FC236}">
                <a16:creationId xmlns:a16="http://schemas.microsoft.com/office/drawing/2014/main" id="{4D3C3461-15E0-45D9-ADBB-DDCD43A86109}"/>
              </a:ext>
            </a:extLst>
          </p:cNvPr>
          <p:cNvGraphicFramePr>
            <a:graphicFrameLocks noGrp="1"/>
          </p:cNvGraphicFramePr>
          <p:nvPr>
            <p:ph type="tbl" sz="quarter" idx="13"/>
            <p:extLst>
              <p:ext uri="{D42A27DB-BD31-4B8C-83A1-F6EECF244321}">
                <p14:modId xmlns:p14="http://schemas.microsoft.com/office/powerpoint/2010/main" val="3659661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370599680"/>
                    </a:ext>
                  </a:extLst>
                </a:gridCol>
                <a:gridCol w="740664">
                  <a:extLst>
                    <a:ext uri="{9D8B030D-6E8A-4147-A177-3AD203B41FA5}">
                      <a16:colId xmlns:a16="http://schemas.microsoft.com/office/drawing/2014/main" val="3110935285"/>
                    </a:ext>
                  </a:extLst>
                </a:gridCol>
                <a:gridCol w="740664">
                  <a:extLst>
                    <a:ext uri="{9D8B030D-6E8A-4147-A177-3AD203B41FA5}">
                      <a16:colId xmlns:a16="http://schemas.microsoft.com/office/drawing/2014/main" val="954166791"/>
                    </a:ext>
                  </a:extLst>
                </a:gridCol>
                <a:gridCol w="740664">
                  <a:extLst>
                    <a:ext uri="{9D8B030D-6E8A-4147-A177-3AD203B41FA5}">
                      <a16:colId xmlns:a16="http://schemas.microsoft.com/office/drawing/2014/main" val="1097036195"/>
                    </a:ext>
                  </a:extLst>
                </a:gridCol>
                <a:gridCol w="740664">
                  <a:extLst>
                    <a:ext uri="{9D8B030D-6E8A-4147-A177-3AD203B41FA5}">
                      <a16:colId xmlns:a16="http://schemas.microsoft.com/office/drawing/2014/main" val="1788066771"/>
                    </a:ext>
                  </a:extLst>
                </a:gridCol>
                <a:gridCol w="740664">
                  <a:extLst>
                    <a:ext uri="{9D8B030D-6E8A-4147-A177-3AD203B41FA5}">
                      <a16:colId xmlns:a16="http://schemas.microsoft.com/office/drawing/2014/main" val="345415463"/>
                    </a:ext>
                  </a:extLst>
                </a:gridCol>
                <a:gridCol w="740664">
                  <a:extLst>
                    <a:ext uri="{9D8B030D-6E8A-4147-A177-3AD203B41FA5}">
                      <a16:colId xmlns:a16="http://schemas.microsoft.com/office/drawing/2014/main" val="3577839170"/>
                    </a:ext>
                  </a:extLst>
                </a:gridCol>
                <a:gridCol w="740664">
                  <a:extLst>
                    <a:ext uri="{9D8B030D-6E8A-4147-A177-3AD203B41FA5}">
                      <a16:colId xmlns:a16="http://schemas.microsoft.com/office/drawing/2014/main" val="1341339247"/>
                    </a:ext>
                  </a:extLst>
                </a:gridCol>
                <a:gridCol w="740664">
                  <a:extLst>
                    <a:ext uri="{9D8B030D-6E8A-4147-A177-3AD203B41FA5}">
                      <a16:colId xmlns:a16="http://schemas.microsoft.com/office/drawing/2014/main" val="4158711196"/>
                    </a:ext>
                  </a:extLst>
                </a:gridCol>
                <a:gridCol w="740664">
                  <a:extLst>
                    <a:ext uri="{9D8B030D-6E8A-4147-A177-3AD203B41FA5}">
                      <a16:colId xmlns:a16="http://schemas.microsoft.com/office/drawing/2014/main" val="289579641"/>
                    </a:ext>
                  </a:extLst>
                </a:gridCol>
                <a:gridCol w="740664">
                  <a:extLst>
                    <a:ext uri="{9D8B030D-6E8A-4147-A177-3AD203B41FA5}">
                      <a16:colId xmlns:a16="http://schemas.microsoft.com/office/drawing/2014/main" val="335852907"/>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a:t>
                      </a:r>
                    </a:p>
                  </a:txBody>
                  <a:tcPr/>
                </a:tc>
                <a:tc>
                  <a:txBody>
                    <a:bodyPr/>
                    <a:lstStyle/>
                    <a:p>
                      <a:r>
                        <a:rPr lang="en-US" sz="1000"/>
                        <a:t>Likes (Avg.)</a:t>
                      </a:r>
                    </a:p>
                  </a:txBody>
                  <a:tcPr/>
                </a:tc>
                <a:tc>
                  <a:txBody>
                    <a:bodyPr/>
                    <a:lstStyle/>
                    <a:p>
                      <a:r>
                        <a:rPr lang="en-US" sz="1000"/>
                        <a:t>Comments (Total)</a:t>
                      </a:r>
                    </a:p>
                  </a:txBody>
                  <a:tcPr/>
                </a:tc>
                <a:tc>
                  <a:txBody>
                    <a:bodyPr/>
                    <a:lstStyle/>
                    <a:p>
                      <a:r>
                        <a:rPr lang="en-US" sz="1000"/>
                        <a:t>Comments (Avg.)</a:t>
                      </a:r>
                    </a:p>
                  </a:txBody>
                  <a:tcPr/>
                </a:tc>
                <a:tc>
                  <a:txBody>
                    <a:bodyPr/>
                    <a:lstStyle/>
                    <a:p>
                      <a:r>
                        <a:rPr lang="en-US" sz="1000"/>
                        <a:t>Shares (Total)</a:t>
                      </a:r>
                    </a:p>
                  </a:txBody>
                  <a:tcPr/>
                </a:tc>
                <a:tc>
                  <a:txBody>
                    <a:bodyPr/>
                    <a:lstStyle/>
                    <a:p>
                      <a:r>
                        <a:rPr lang="en-US" sz="1000"/>
                        <a:t>Shares (Avg.)</a:t>
                      </a:r>
                    </a:p>
                  </a:txBody>
                  <a:tcPr/>
                </a:tc>
                <a:tc>
                  <a:txBody>
                    <a:bodyPr/>
                    <a:lstStyle/>
                    <a:p>
                      <a:r>
                        <a:rPr lang="en-US" sz="1000"/>
                        <a:t>Engagement Rate</a:t>
                      </a:r>
                    </a:p>
                  </a:txBody>
                  <a:tcPr/>
                </a:tc>
                <a:tc>
                  <a:txBody>
                    <a:bodyPr/>
                    <a:lstStyle/>
                    <a:p>
                      <a:r>
                        <a:rPr lang="en-US" sz="1000"/>
                        <a:t>Impressions (Total)</a:t>
                      </a:r>
                    </a:p>
                  </a:txBody>
                  <a:tcPr/>
                </a:tc>
                <a:tc>
                  <a:txBody>
                    <a:bodyPr/>
                    <a:lstStyle/>
                    <a:p>
                      <a:r>
                        <a:rPr lang="en-US" sz="1000"/>
                        <a:t>Impressions (Avg.)</a:t>
                      </a:r>
                    </a:p>
                  </a:txBody>
                  <a:tcPr/>
                </a:tc>
                <a:extLst>
                  <a:ext uri="{0D108BD9-81ED-4DB2-BD59-A6C34878D82A}">
                    <a16:rowId xmlns:a16="http://schemas.microsoft.com/office/drawing/2014/main" val="1446581023"/>
                  </a:ext>
                </a:extLst>
              </a:tr>
              <a:tr h="370840">
                <a:tc>
                  <a:txBody>
                    <a:bodyPr/>
                    <a:lstStyle/>
                    <a:p>
                      <a:r>
                        <a:rPr lang="en-US" sz="1000"/>
                        <a:t>QuickFix Bath</a:t>
                      </a:r>
                    </a:p>
                  </a:txBody>
                  <a:tcPr/>
                </a:tc>
                <a:tc>
                  <a:txBody>
                    <a:bodyPr/>
                    <a:lstStyle/>
                    <a:p>
                      <a:r>
                        <a:rPr lang="en-US" sz="1000"/>
                        <a:t>70</a:t>
                      </a:r>
                    </a:p>
                  </a:txBody>
                  <a:tcPr/>
                </a:tc>
                <a:tc>
                  <a:txBody>
                    <a:bodyPr/>
                    <a:lstStyle/>
                    <a:p>
                      <a:r>
                        <a:rPr lang="en-US" sz="1000"/>
                        <a:t>1029</a:t>
                      </a:r>
                    </a:p>
                  </a:txBody>
                  <a:tcPr/>
                </a:tc>
                <a:tc>
                  <a:txBody>
                    <a:bodyPr/>
                    <a:lstStyle/>
                    <a:p>
                      <a:r>
                        <a:rPr lang="en-US" sz="1000"/>
                        <a:t>25.750297619048</a:t>
                      </a:r>
                    </a:p>
                  </a:txBody>
                  <a:tcPr/>
                </a:tc>
                <a:tc>
                  <a:txBody>
                    <a:bodyPr/>
                    <a:lstStyle/>
                    <a:p>
                      <a:r>
                        <a:rPr lang="en-US" sz="1000"/>
                        <a:t>95</a:t>
                      </a:r>
                    </a:p>
                  </a:txBody>
                  <a:tcPr/>
                </a:tc>
                <a:tc>
                  <a:txBody>
                    <a:bodyPr/>
                    <a:lstStyle/>
                    <a:p>
                      <a:r>
                        <a:rPr lang="en-US" sz="1000"/>
                        <a:t>1.4494047619048</a:t>
                      </a:r>
                    </a:p>
                  </a:txBody>
                  <a:tcPr/>
                </a:tc>
                <a:tc>
                  <a:txBody>
                    <a:bodyPr/>
                    <a:lstStyle/>
                    <a:p>
                      <a:r>
                        <a:rPr lang="en-US" sz="1000"/>
                        <a:t>44</a:t>
                      </a:r>
                    </a:p>
                  </a:txBody>
                  <a:tcPr/>
                </a:tc>
                <a:tc>
                  <a:txBody>
                    <a:bodyPr/>
                    <a:lstStyle/>
                    <a:p>
                      <a:r>
                        <a:rPr lang="en-US" sz="1000"/>
                        <a:t>1.95</a:t>
                      </a:r>
                    </a:p>
                  </a:txBody>
                  <a:tcPr/>
                </a:tc>
                <a:tc>
                  <a:txBody>
                    <a:bodyPr/>
                    <a:lstStyle/>
                    <a:p>
                      <a:r>
                        <a:rPr lang="en-US" sz="1000"/>
                        <a:t>2.7962011762304 %</a:t>
                      </a:r>
                    </a:p>
                  </a:txBody>
                  <a:tcPr/>
                </a:tc>
                <a:tc>
                  <a:txBody>
                    <a:bodyPr/>
                    <a:lstStyle/>
                    <a:p>
                      <a:r>
                        <a:rPr lang="en-US" sz="1000"/>
                        <a:t>348874</a:t>
                      </a:r>
                    </a:p>
                  </a:txBody>
                  <a:tcPr/>
                </a:tc>
                <a:tc>
                  <a:txBody>
                    <a:bodyPr/>
                    <a:lstStyle/>
                    <a:p>
                      <a:r>
                        <a:rPr lang="en-US" sz="1000"/>
                        <a:t>4933.1449404762</a:t>
                      </a:r>
                    </a:p>
                  </a:txBody>
                  <a:tcPr/>
                </a:tc>
                <a:extLst>
                  <a:ext uri="{0D108BD9-81ED-4DB2-BD59-A6C34878D82A}">
                    <a16:rowId xmlns:a16="http://schemas.microsoft.com/office/drawing/2014/main" val="2641707800"/>
                  </a:ext>
                </a:extLst>
              </a:tr>
            </a:tbl>
          </a:graphicData>
        </a:graphic>
      </p:graphicFrame>
      <p:sp>
        <p:nvSpPr>
          <p:cNvPr id="4" name="Text Placeholder 3">
            <a:extLst>
              <a:ext uri="{FF2B5EF4-FFF2-40B4-BE49-F238E27FC236}">
                <a16:creationId xmlns:a16="http://schemas.microsoft.com/office/drawing/2014/main" id="{44155846-B4F6-41DD-8CAF-AAFC52E37945}"/>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6849054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7D4E3F-4639-460F-9B69-CF65262C75C4}"/>
              </a:ext>
            </a:extLst>
          </p:cNvPr>
          <p:cNvSpPr>
            <a:spLocks noGrp="1"/>
          </p:cNvSpPr>
          <p:nvPr>
            <p:ph type="title"/>
          </p:nvPr>
        </p:nvSpPr>
        <p:spPr/>
        <p:txBody>
          <a:bodyPr/>
          <a:lstStyle/>
          <a:p>
            <a:r>
              <a:rPr lang="en-US"/>
              <a:t>Overall Posts Distribution | All profiles</a:t>
            </a:r>
          </a:p>
        </p:txBody>
      </p:sp>
      <p:graphicFrame>
        <p:nvGraphicFramePr>
          <p:cNvPr id="6" name="Chart Placeholder 5">
            <a:extLst>
              <a:ext uri="{FF2B5EF4-FFF2-40B4-BE49-F238E27FC236}">
                <a16:creationId xmlns:a16="http://schemas.microsoft.com/office/drawing/2014/main" id="{84015190-AE1C-4446-BBAE-81073509C7B2}"/>
              </a:ext>
            </a:extLst>
          </p:cNvPr>
          <p:cNvGraphicFramePr>
            <a:graphicFrameLocks noGrp="1"/>
          </p:cNvGraphicFramePr>
          <p:nvPr>
            <p:ph type="chart" sz="quarter" idx="13"/>
            <p:extLst>
              <p:ext uri="{D42A27DB-BD31-4B8C-83A1-F6EECF244321}">
                <p14:modId xmlns:p14="http://schemas.microsoft.com/office/powerpoint/2010/main" val="696322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FB7382-9FED-4486-8618-AC27EF9E0D39}"/>
              </a:ext>
            </a:extLst>
          </p:cNvPr>
          <p:cNvSpPr>
            <a:spLocks noGrp="1"/>
          </p:cNvSpPr>
          <p:nvPr>
            <p:ph type="body" sz="quarter" idx="14"/>
          </p:nvPr>
        </p:nvSpPr>
        <p:spPr/>
        <p:txBody>
          <a:bodyPr/>
          <a:lstStyle/>
          <a:p>
            <a:r>
              <a:rPr lang="en-US"/>
              <a:t>01/01/2022 - 03/31/2022</a:t>
            </a:r>
          </a:p>
        </p:txBody>
      </p:sp>
      <p:sp>
        <p:nvSpPr>
          <p:cNvPr id="5" name="Footer Placeholder 4">
            <a:extLst>
              <a:ext uri="{FF2B5EF4-FFF2-40B4-BE49-F238E27FC236}">
                <a16:creationId xmlns:a16="http://schemas.microsoft.com/office/drawing/2014/main" id="{DED1881F-1E2F-4926-BEF8-699FC488BB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8637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B9A37-5320-4BA4-B139-0562DE97E447}"/>
              </a:ext>
            </a:extLst>
          </p:cNvPr>
          <p:cNvSpPr>
            <a:spLocks noGrp="1"/>
          </p:cNvSpPr>
          <p:nvPr>
            <p:ph type="title"/>
          </p:nvPr>
        </p:nvSpPr>
        <p:spPr/>
        <p:txBody>
          <a:bodyPr/>
          <a:lstStyle/>
          <a:p>
            <a:r>
              <a:rPr lang="en-US"/>
              <a:t>Facebook Post Tag Performance | All profiles</a:t>
            </a:r>
          </a:p>
        </p:txBody>
      </p:sp>
      <p:graphicFrame>
        <p:nvGraphicFramePr>
          <p:cNvPr id="5" name="Table Placeholder 4">
            <a:extLst>
              <a:ext uri="{FF2B5EF4-FFF2-40B4-BE49-F238E27FC236}">
                <a16:creationId xmlns:a16="http://schemas.microsoft.com/office/drawing/2014/main" id="{69187C57-4263-4918-8556-73788BCB38AC}"/>
              </a:ext>
            </a:extLst>
          </p:cNvPr>
          <p:cNvGraphicFramePr>
            <a:graphicFrameLocks noGrp="1"/>
          </p:cNvGraphicFramePr>
          <p:nvPr>
            <p:ph type="tbl" sz="quarter" idx="13"/>
            <p:extLst>
              <p:ext uri="{D42A27DB-BD31-4B8C-83A1-F6EECF244321}">
                <p14:modId xmlns:p14="http://schemas.microsoft.com/office/powerpoint/2010/main" val="3096786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74995810"/>
                    </a:ext>
                  </a:extLst>
                </a:gridCol>
                <a:gridCol w="905256">
                  <a:extLst>
                    <a:ext uri="{9D8B030D-6E8A-4147-A177-3AD203B41FA5}">
                      <a16:colId xmlns:a16="http://schemas.microsoft.com/office/drawing/2014/main" val="1213465335"/>
                    </a:ext>
                  </a:extLst>
                </a:gridCol>
                <a:gridCol w="905256">
                  <a:extLst>
                    <a:ext uri="{9D8B030D-6E8A-4147-A177-3AD203B41FA5}">
                      <a16:colId xmlns:a16="http://schemas.microsoft.com/office/drawing/2014/main" val="1316353650"/>
                    </a:ext>
                  </a:extLst>
                </a:gridCol>
                <a:gridCol w="905256">
                  <a:extLst>
                    <a:ext uri="{9D8B030D-6E8A-4147-A177-3AD203B41FA5}">
                      <a16:colId xmlns:a16="http://schemas.microsoft.com/office/drawing/2014/main" val="2337284937"/>
                    </a:ext>
                  </a:extLst>
                </a:gridCol>
                <a:gridCol w="905256">
                  <a:extLst>
                    <a:ext uri="{9D8B030D-6E8A-4147-A177-3AD203B41FA5}">
                      <a16:colId xmlns:a16="http://schemas.microsoft.com/office/drawing/2014/main" val="1054923985"/>
                    </a:ext>
                  </a:extLst>
                </a:gridCol>
                <a:gridCol w="905256">
                  <a:extLst>
                    <a:ext uri="{9D8B030D-6E8A-4147-A177-3AD203B41FA5}">
                      <a16:colId xmlns:a16="http://schemas.microsoft.com/office/drawing/2014/main" val="3769283879"/>
                    </a:ext>
                  </a:extLst>
                </a:gridCol>
                <a:gridCol w="905256">
                  <a:extLst>
                    <a:ext uri="{9D8B030D-6E8A-4147-A177-3AD203B41FA5}">
                      <a16:colId xmlns:a16="http://schemas.microsoft.com/office/drawing/2014/main" val="19440227"/>
                    </a:ext>
                  </a:extLst>
                </a:gridCol>
                <a:gridCol w="905256">
                  <a:extLst>
                    <a:ext uri="{9D8B030D-6E8A-4147-A177-3AD203B41FA5}">
                      <a16:colId xmlns:a16="http://schemas.microsoft.com/office/drawing/2014/main" val="249102953"/>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Reactions (Total)</a:t>
                      </a:r>
                    </a:p>
                  </a:txBody>
                  <a:tcPr/>
                </a:tc>
                <a:tc>
                  <a:txBody>
                    <a:bodyPr/>
                    <a:lstStyle/>
                    <a:p>
                      <a:r>
                        <a:rPr lang="en-US" sz="1000"/>
                        <a:t>Likes (Total)</a:t>
                      </a:r>
                    </a:p>
                  </a:txBody>
                  <a:tcPr/>
                </a:tc>
                <a:tc>
                  <a:txBody>
                    <a:bodyPr/>
                    <a:lstStyle/>
                    <a:p>
                      <a:r>
                        <a:rPr lang="en-US" sz="1000"/>
                        <a:t>Comments (Total)</a:t>
                      </a:r>
                    </a:p>
                  </a:txBody>
                  <a:tcPr/>
                </a:tc>
                <a:tc>
                  <a:txBody>
                    <a:bodyPr/>
                    <a:lstStyle/>
                    <a:p>
                      <a:r>
                        <a:rPr lang="en-US" sz="1000"/>
                        <a:t>Shares (Total)</a:t>
                      </a:r>
                    </a:p>
                  </a:txBody>
                  <a:tcPr/>
                </a:tc>
                <a:tc>
                  <a:txBody>
                    <a:bodyPr/>
                    <a:lstStyle/>
                    <a:p>
                      <a:r>
                        <a:rPr lang="en-US" sz="1000"/>
                        <a:t>Impressions (Total)</a:t>
                      </a:r>
                    </a:p>
                  </a:txBody>
                  <a:tcPr/>
                </a:tc>
                <a:tc>
                  <a:txBody>
                    <a:bodyPr/>
                    <a:lstStyle/>
                    <a:p>
                      <a:r>
                        <a:rPr lang="en-US" sz="1000"/>
                        <a:t>Interactions (Total)</a:t>
                      </a:r>
                    </a:p>
                  </a:txBody>
                  <a:tcPr/>
                </a:tc>
                <a:extLst>
                  <a:ext uri="{0D108BD9-81ED-4DB2-BD59-A6C34878D82A}">
                    <a16:rowId xmlns:a16="http://schemas.microsoft.com/office/drawing/2014/main" val="2655980917"/>
                  </a:ext>
                </a:extLst>
              </a:tr>
              <a:tr h="370840">
                <a:tc>
                  <a:txBody>
                    <a:bodyPr/>
                    <a:lstStyle/>
                    <a:p>
                      <a:r>
                        <a:rPr lang="en-US" sz="1000"/>
                        <a:t>QuickFix Bath</a:t>
                      </a:r>
                    </a:p>
                  </a:txBody>
                  <a:tcPr/>
                </a:tc>
                <a:tc>
                  <a:txBody>
                    <a:bodyPr/>
                    <a:lstStyle/>
                    <a:p>
                      <a:r>
                        <a:rPr lang="en-US" sz="1000"/>
                        <a:t>20</a:t>
                      </a:r>
                    </a:p>
                  </a:txBody>
                  <a:tcPr/>
                </a:tc>
                <a:tc>
                  <a:txBody>
                    <a:bodyPr/>
                    <a:lstStyle/>
                    <a:p>
                      <a:r>
                        <a:rPr lang="en-US" sz="1000"/>
                        <a:t>483</a:t>
                      </a:r>
                    </a:p>
                  </a:txBody>
                  <a:tcPr/>
                </a:tc>
                <a:tc>
                  <a:txBody>
                    <a:bodyPr/>
                    <a:lstStyle/>
                    <a:p>
                      <a:r>
                        <a:rPr lang="en-US" sz="1000"/>
                        <a:t>418</a:t>
                      </a:r>
                    </a:p>
                  </a:txBody>
                  <a:tcPr/>
                </a:tc>
                <a:tc>
                  <a:txBody>
                    <a:bodyPr/>
                    <a:lstStyle/>
                    <a:p>
                      <a:r>
                        <a:rPr lang="en-US" sz="1000"/>
                        <a:t>68</a:t>
                      </a:r>
                    </a:p>
                  </a:txBody>
                  <a:tcPr/>
                </a:tc>
                <a:tc>
                  <a:txBody>
                    <a:bodyPr/>
                    <a:lstStyle/>
                    <a:p>
                      <a:r>
                        <a:rPr lang="en-US" sz="1000"/>
                        <a:t>38</a:t>
                      </a:r>
                    </a:p>
                  </a:txBody>
                  <a:tcPr/>
                </a:tc>
                <a:tc>
                  <a:txBody>
                    <a:bodyPr/>
                    <a:lstStyle/>
                    <a:p>
                      <a:r>
                        <a:rPr lang="en-US" sz="1000"/>
                        <a:t>321712</a:t>
                      </a:r>
                    </a:p>
                  </a:txBody>
                  <a:tcPr/>
                </a:tc>
                <a:tc>
                  <a:txBody>
                    <a:bodyPr/>
                    <a:lstStyle/>
                    <a:p>
                      <a:r>
                        <a:rPr lang="en-US" sz="1000"/>
                        <a:t>589</a:t>
                      </a:r>
                    </a:p>
                  </a:txBody>
                  <a:tcPr/>
                </a:tc>
                <a:extLst>
                  <a:ext uri="{0D108BD9-81ED-4DB2-BD59-A6C34878D82A}">
                    <a16:rowId xmlns:a16="http://schemas.microsoft.com/office/drawing/2014/main" val="4144264048"/>
                  </a:ext>
                </a:extLst>
              </a:tr>
            </a:tbl>
          </a:graphicData>
        </a:graphic>
      </p:graphicFrame>
      <p:sp>
        <p:nvSpPr>
          <p:cNvPr id="4" name="Text Placeholder 3">
            <a:extLst>
              <a:ext uri="{FF2B5EF4-FFF2-40B4-BE49-F238E27FC236}">
                <a16:creationId xmlns:a16="http://schemas.microsoft.com/office/drawing/2014/main" id="{F02D23AF-DBB9-4058-A8A3-45C41F67713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7019682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62763-433F-49B5-BBB6-FDA90E2EE791}"/>
              </a:ext>
            </a:extLst>
          </p:cNvPr>
          <p:cNvSpPr>
            <a:spLocks noGrp="1"/>
          </p:cNvSpPr>
          <p:nvPr>
            <p:ph type="title"/>
          </p:nvPr>
        </p:nvSpPr>
        <p:spPr/>
        <p:txBody>
          <a:bodyPr/>
          <a:lstStyle/>
          <a:p>
            <a:r>
              <a:rPr lang="en-US"/>
              <a:t>Twitter Tweet Tag Performance | All profiles</a:t>
            </a:r>
          </a:p>
        </p:txBody>
      </p:sp>
      <p:graphicFrame>
        <p:nvGraphicFramePr>
          <p:cNvPr id="5" name="Table Placeholder 4">
            <a:extLst>
              <a:ext uri="{FF2B5EF4-FFF2-40B4-BE49-F238E27FC236}">
                <a16:creationId xmlns:a16="http://schemas.microsoft.com/office/drawing/2014/main" id="{15B0FCCC-A384-4B4C-826B-9C7F26CB6D31}"/>
              </a:ext>
            </a:extLst>
          </p:cNvPr>
          <p:cNvGraphicFramePr>
            <a:graphicFrameLocks noGrp="1"/>
          </p:cNvGraphicFramePr>
          <p:nvPr>
            <p:ph type="tbl" sz="quarter" idx="13"/>
            <p:extLst>
              <p:ext uri="{D42A27DB-BD31-4B8C-83A1-F6EECF244321}">
                <p14:modId xmlns:p14="http://schemas.microsoft.com/office/powerpoint/2010/main" val="2090381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9169042"/>
                    </a:ext>
                  </a:extLst>
                </a:gridCol>
                <a:gridCol w="1152144">
                  <a:extLst>
                    <a:ext uri="{9D8B030D-6E8A-4147-A177-3AD203B41FA5}">
                      <a16:colId xmlns:a16="http://schemas.microsoft.com/office/drawing/2014/main" val="3696529146"/>
                    </a:ext>
                  </a:extLst>
                </a:gridCol>
                <a:gridCol w="1152144">
                  <a:extLst>
                    <a:ext uri="{9D8B030D-6E8A-4147-A177-3AD203B41FA5}">
                      <a16:colId xmlns:a16="http://schemas.microsoft.com/office/drawing/2014/main" val="764174217"/>
                    </a:ext>
                  </a:extLst>
                </a:gridCol>
                <a:gridCol w="1152144">
                  <a:extLst>
                    <a:ext uri="{9D8B030D-6E8A-4147-A177-3AD203B41FA5}">
                      <a16:colId xmlns:a16="http://schemas.microsoft.com/office/drawing/2014/main" val="3517799853"/>
                    </a:ext>
                  </a:extLst>
                </a:gridCol>
                <a:gridCol w="1152144">
                  <a:extLst>
                    <a:ext uri="{9D8B030D-6E8A-4147-A177-3AD203B41FA5}">
                      <a16:colId xmlns:a16="http://schemas.microsoft.com/office/drawing/2014/main" val="2884832569"/>
                    </a:ext>
                  </a:extLst>
                </a:gridCol>
                <a:gridCol w="1152144">
                  <a:extLst>
                    <a:ext uri="{9D8B030D-6E8A-4147-A177-3AD203B41FA5}">
                      <a16:colId xmlns:a16="http://schemas.microsoft.com/office/drawing/2014/main" val="804015408"/>
                    </a:ext>
                  </a:extLst>
                </a:gridCol>
                <a:gridCol w="1152144">
                  <a:extLst>
                    <a:ext uri="{9D8B030D-6E8A-4147-A177-3AD203B41FA5}">
                      <a16:colId xmlns:a16="http://schemas.microsoft.com/office/drawing/2014/main" val="4198563194"/>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Retweets (Total)</a:t>
                      </a:r>
                    </a:p>
                  </a:txBody>
                  <a:tcPr/>
                </a:tc>
                <a:tc>
                  <a:txBody>
                    <a:bodyPr/>
                    <a:lstStyle/>
                    <a:p>
                      <a:r>
                        <a:rPr lang="en-US" sz="1000"/>
                        <a:t>Likes (Total)</a:t>
                      </a:r>
                    </a:p>
                  </a:txBody>
                  <a:tcPr/>
                </a:tc>
                <a:tc>
                  <a:txBody>
                    <a:bodyPr/>
                    <a:lstStyle/>
                    <a:p>
                      <a:r>
                        <a:rPr lang="en-US" sz="1000"/>
                        <a:t>Replies (Total)</a:t>
                      </a:r>
                    </a:p>
                  </a:txBody>
                  <a:tcPr/>
                </a:tc>
                <a:tc>
                  <a:txBody>
                    <a:bodyPr/>
                    <a:lstStyle/>
                    <a:p>
                      <a:r>
                        <a:rPr lang="en-US" sz="1000"/>
                        <a:t>Engagements (Total)</a:t>
                      </a:r>
                    </a:p>
                  </a:txBody>
                  <a:tcPr/>
                </a:tc>
                <a:tc>
                  <a:txBody>
                    <a:bodyPr/>
                    <a:lstStyle/>
                    <a:p>
                      <a:r>
                        <a:rPr lang="en-US" sz="1000"/>
                        <a:t>Impressions (Total)</a:t>
                      </a:r>
                    </a:p>
                  </a:txBody>
                  <a:tcPr/>
                </a:tc>
                <a:extLst>
                  <a:ext uri="{0D108BD9-81ED-4DB2-BD59-A6C34878D82A}">
                    <a16:rowId xmlns:a16="http://schemas.microsoft.com/office/drawing/2014/main" val="2627582303"/>
                  </a:ext>
                </a:extLst>
              </a:tr>
              <a:tr h="370840">
                <a:tc>
                  <a:txBody>
                    <a:bodyPr/>
                    <a:lstStyle/>
                    <a:p>
                      <a:r>
                        <a:rPr lang="en-US" sz="1000"/>
                        <a:t>QuickFix Bath</a:t>
                      </a:r>
                    </a:p>
                  </a:txBody>
                  <a:tcPr/>
                </a:tc>
                <a:tc>
                  <a:txBody>
                    <a:bodyPr/>
                    <a:lstStyle/>
                    <a:p>
                      <a:r>
                        <a:rPr lang="en-US" sz="1000"/>
                        <a:t>3</a:t>
                      </a:r>
                    </a:p>
                  </a:txBody>
                  <a:tcPr/>
                </a:tc>
                <a:tc>
                  <a:txBody>
                    <a:bodyPr/>
                    <a:lstStyle/>
                    <a:p>
                      <a:r>
                        <a:rPr lang="en-US" sz="1000"/>
                        <a:t>6</a:t>
                      </a:r>
                    </a:p>
                  </a:txBody>
                  <a:tcPr/>
                </a:tc>
                <a:tc>
                  <a:txBody>
                    <a:bodyPr/>
                    <a:lstStyle/>
                    <a:p>
                      <a:r>
                        <a:rPr lang="en-US" sz="1000"/>
                        <a:t>19</a:t>
                      </a:r>
                    </a:p>
                  </a:txBody>
                  <a:tcPr/>
                </a:tc>
                <a:tc>
                  <a:txBody>
                    <a:bodyPr/>
                    <a:lstStyle/>
                    <a:p>
                      <a:r>
                        <a:rPr lang="en-US" sz="1000"/>
                        <a:t>1</a:t>
                      </a:r>
                    </a:p>
                  </a:txBody>
                  <a:tcPr/>
                </a:tc>
                <a:tc>
                  <a:txBody>
                    <a:bodyPr/>
                    <a:lstStyle/>
                    <a:p>
                      <a:r>
                        <a:rPr lang="en-US" sz="1000"/>
                        <a:t>106</a:t>
                      </a:r>
                    </a:p>
                  </a:txBody>
                  <a:tcPr/>
                </a:tc>
                <a:tc>
                  <a:txBody>
                    <a:bodyPr/>
                    <a:lstStyle/>
                    <a:p>
                      <a:r>
                        <a:rPr lang="en-US" sz="1000"/>
                        <a:t>2341</a:t>
                      </a:r>
                    </a:p>
                  </a:txBody>
                  <a:tcPr/>
                </a:tc>
                <a:extLst>
                  <a:ext uri="{0D108BD9-81ED-4DB2-BD59-A6C34878D82A}">
                    <a16:rowId xmlns:a16="http://schemas.microsoft.com/office/drawing/2014/main" val="4246904011"/>
                  </a:ext>
                </a:extLst>
              </a:tr>
            </a:tbl>
          </a:graphicData>
        </a:graphic>
      </p:graphicFrame>
      <p:sp>
        <p:nvSpPr>
          <p:cNvPr id="4" name="Text Placeholder 3">
            <a:extLst>
              <a:ext uri="{FF2B5EF4-FFF2-40B4-BE49-F238E27FC236}">
                <a16:creationId xmlns:a16="http://schemas.microsoft.com/office/drawing/2014/main" id="{B8B94842-57A8-4FB6-955A-9D8BC269B44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6728314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5D0B7-88AB-4718-A6D9-44A41A33A547}"/>
              </a:ext>
            </a:extLst>
          </p:cNvPr>
          <p:cNvSpPr>
            <a:spLocks noGrp="1"/>
          </p:cNvSpPr>
          <p:nvPr>
            <p:ph type="title"/>
          </p:nvPr>
        </p:nvSpPr>
        <p:spPr/>
        <p:txBody>
          <a:bodyPr/>
          <a:lstStyle/>
          <a:p>
            <a:r>
              <a:rPr lang="en-US"/>
              <a:t>Youtube Video Tag Performance | All profiles</a:t>
            </a:r>
          </a:p>
        </p:txBody>
      </p:sp>
      <p:graphicFrame>
        <p:nvGraphicFramePr>
          <p:cNvPr id="5" name="Table Placeholder 4">
            <a:extLst>
              <a:ext uri="{FF2B5EF4-FFF2-40B4-BE49-F238E27FC236}">
                <a16:creationId xmlns:a16="http://schemas.microsoft.com/office/drawing/2014/main" id="{E5F71721-2DB6-4DD0-B094-E8727ECD173E}"/>
              </a:ext>
            </a:extLst>
          </p:cNvPr>
          <p:cNvGraphicFramePr>
            <a:graphicFrameLocks noGrp="1"/>
          </p:cNvGraphicFramePr>
          <p:nvPr>
            <p:ph type="tbl" sz="quarter" idx="13"/>
            <p:extLst>
              <p:ext uri="{D42A27DB-BD31-4B8C-83A1-F6EECF244321}">
                <p14:modId xmlns:p14="http://schemas.microsoft.com/office/powerpoint/2010/main" val="2940643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60847382"/>
                    </a:ext>
                  </a:extLst>
                </a:gridCol>
                <a:gridCol w="1316736">
                  <a:extLst>
                    <a:ext uri="{9D8B030D-6E8A-4147-A177-3AD203B41FA5}">
                      <a16:colId xmlns:a16="http://schemas.microsoft.com/office/drawing/2014/main" val="1421943577"/>
                    </a:ext>
                  </a:extLst>
                </a:gridCol>
                <a:gridCol w="1316736">
                  <a:extLst>
                    <a:ext uri="{9D8B030D-6E8A-4147-A177-3AD203B41FA5}">
                      <a16:colId xmlns:a16="http://schemas.microsoft.com/office/drawing/2014/main" val="719890184"/>
                    </a:ext>
                  </a:extLst>
                </a:gridCol>
                <a:gridCol w="1316736">
                  <a:extLst>
                    <a:ext uri="{9D8B030D-6E8A-4147-A177-3AD203B41FA5}">
                      <a16:colId xmlns:a16="http://schemas.microsoft.com/office/drawing/2014/main" val="1721177223"/>
                    </a:ext>
                  </a:extLst>
                </a:gridCol>
                <a:gridCol w="1316736">
                  <a:extLst>
                    <a:ext uri="{9D8B030D-6E8A-4147-A177-3AD203B41FA5}">
                      <a16:colId xmlns:a16="http://schemas.microsoft.com/office/drawing/2014/main" val="94773713"/>
                    </a:ext>
                  </a:extLst>
                </a:gridCol>
                <a:gridCol w="1316736">
                  <a:extLst>
                    <a:ext uri="{9D8B030D-6E8A-4147-A177-3AD203B41FA5}">
                      <a16:colId xmlns:a16="http://schemas.microsoft.com/office/drawing/2014/main" val="1944428298"/>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Views (Total)</a:t>
                      </a:r>
                    </a:p>
                  </a:txBody>
                  <a:tcPr/>
                </a:tc>
                <a:tc>
                  <a:txBody>
                    <a:bodyPr/>
                    <a:lstStyle/>
                    <a:p>
                      <a:r>
                        <a:rPr lang="en-US" sz="1000"/>
                        <a:t>Reactions (Total)</a:t>
                      </a:r>
                    </a:p>
                  </a:txBody>
                  <a:tcPr/>
                </a:tc>
                <a:tc>
                  <a:txBody>
                    <a:bodyPr/>
                    <a:lstStyle/>
                    <a:p>
                      <a:r>
                        <a:rPr lang="en-US" sz="1000"/>
                        <a:t>Comments (Total)</a:t>
                      </a:r>
                    </a:p>
                  </a:txBody>
                  <a:tcPr/>
                </a:tc>
                <a:tc>
                  <a:txBody>
                    <a:bodyPr/>
                    <a:lstStyle/>
                    <a:p>
                      <a:r>
                        <a:rPr lang="en-US" sz="1000"/>
                        <a:t>Minutes Watched (Total)</a:t>
                      </a:r>
                    </a:p>
                  </a:txBody>
                  <a:tcPr/>
                </a:tc>
                <a:extLst>
                  <a:ext uri="{0D108BD9-81ED-4DB2-BD59-A6C34878D82A}">
                    <a16:rowId xmlns:a16="http://schemas.microsoft.com/office/drawing/2014/main" val="228045749"/>
                  </a:ext>
                </a:extLst>
              </a:tr>
              <a:tr h="370840">
                <a:tc>
                  <a:txBody>
                    <a:bodyPr/>
                    <a:lstStyle/>
                    <a:p>
                      <a:r>
                        <a:rPr lang="en-US" sz="1000"/>
                        <a:t>QuickFix Bath</a:t>
                      </a:r>
                    </a:p>
                  </a:txBody>
                  <a:tcPr/>
                </a:tc>
                <a:tc>
                  <a:txBody>
                    <a:bodyPr/>
                    <a:lstStyle/>
                    <a:p>
                      <a:r>
                        <a:rPr lang="en-US" sz="1000"/>
                        <a:t>33</a:t>
                      </a:r>
                    </a:p>
                  </a:txBody>
                  <a:tcPr/>
                </a:tc>
                <a:tc>
                  <a:txBody>
                    <a:bodyPr/>
                    <a:lstStyle/>
                    <a:p>
                      <a:r>
                        <a:rPr lang="en-US" sz="1000"/>
                        <a:t>3208</a:t>
                      </a:r>
                    </a:p>
                  </a:txBody>
                  <a:tcPr/>
                </a:tc>
                <a:tc>
                  <a:txBody>
                    <a:bodyPr/>
                    <a:lstStyle/>
                    <a:p>
                      <a:r>
                        <a:rPr lang="en-US" sz="1000"/>
                        <a:t>83</a:t>
                      </a:r>
                    </a:p>
                  </a:txBody>
                  <a:tcPr/>
                </a:tc>
                <a:tc>
                  <a:txBody>
                    <a:bodyPr/>
                    <a:lstStyle/>
                    <a:p>
                      <a:r>
                        <a:rPr lang="en-US" sz="1000"/>
                        <a:t>18</a:t>
                      </a:r>
                    </a:p>
                  </a:txBody>
                  <a:tcPr/>
                </a:tc>
                <a:tc>
                  <a:txBody>
                    <a:bodyPr/>
                    <a:lstStyle/>
                    <a:p>
                      <a:r>
                        <a:rPr lang="en-US" sz="1000"/>
                        <a:t>3676</a:t>
                      </a:r>
                    </a:p>
                  </a:txBody>
                  <a:tcPr/>
                </a:tc>
                <a:extLst>
                  <a:ext uri="{0D108BD9-81ED-4DB2-BD59-A6C34878D82A}">
                    <a16:rowId xmlns:a16="http://schemas.microsoft.com/office/drawing/2014/main" val="1961039500"/>
                  </a:ext>
                </a:extLst>
              </a:tr>
            </a:tbl>
          </a:graphicData>
        </a:graphic>
      </p:graphicFrame>
      <p:sp>
        <p:nvSpPr>
          <p:cNvPr id="4" name="Text Placeholder 3">
            <a:extLst>
              <a:ext uri="{FF2B5EF4-FFF2-40B4-BE49-F238E27FC236}">
                <a16:creationId xmlns:a16="http://schemas.microsoft.com/office/drawing/2014/main" id="{8962A9D3-5C85-4DB0-87E2-98EA1148773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314691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96C91-A845-4DBF-8A56-297245F2BD5B}"/>
              </a:ext>
            </a:extLst>
          </p:cNvPr>
          <p:cNvSpPr>
            <a:spLocks noGrp="1"/>
          </p:cNvSpPr>
          <p:nvPr>
            <p:ph type="title"/>
          </p:nvPr>
        </p:nvSpPr>
        <p:spPr/>
        <p:txBody>
          <a:bodyPr/>
          <a:lstStyle/>
          <a:p>
            <a:r>
              <a:rPr lang="en-US"/>
              <a:t>Instagram Post Tag Performance | All profiles</a:t>
            </a:r>
          </a:p>
        </p:txBody>
      </p:sp>
      <p:graphicFrame>
        <p:nvGraphicFramePr>
          <p:cNvPr id="5" name="Table Placeholder 4">
            <a:extLst>
              <a:ext uri="{FF2B5EF4-FFF2-40B4-BE49-F238E27FC236}">
                <a16:creationId xmlns:a16="http://schemas.microsoft.com/office/drawing/2014/main" id="{C65854AB-1348-479E-AAC3-0BC3AB93EFC7}"/>
              </a:ext>
            </a:extLst>
          </p:cNvPr>
          <p:cNvGraphicFramePr>
            <a:graphicFrameLocks noGrp="1"/>
          </p:cNvGraphicFramePr>
          <p:nvPr>
            <p:ph type="tbl" sz="quarter" idx="13"/>
            <p:extLst>
              <p:ext uri="{D42A27DB-BD31-4B8C-83A1-F6EECF244321}">
                <p14:modId xmlns:p14="http://schemas.microsoft.com/office/powerpoint/2010/main" val="98224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864360236"/>
                    </a:ext>
                  </a:extLst>
                </a:gridCol>
                <a:gridCol w="1152144">
                  <a:extLst>
                    <a:ext uri="{9D8B030D-6E8A-4147-A177-3AD203B41FA5}">
                      <a16:colId xmlns:a16="http://schemas.microsoft.com/office/drawing/2014/main" val="1895068789"/>
                    </a:ext>
                  </a:extLst>
                </a:gridCol>
                <a:gridCol w="1152144">
                  <a:extLst>
                    <a:ext uri="{9D8B030D-6E8A-4147-A177-3AD203B41FA5}">
                      <a16:colId xmlns:a16="http://schemas.microsoft.com/office/drawing/2014/main" val="41539969"/>
                    </a:ext>
                  </a:extLst>
                </a:gridCol>
                <a:gridCol w="1152144">
                  <a:extLst>
                    <a:ext uri="{9D8B030D-6E8A-4147-A177-3AD203B41FA5}">
                      <a16:colId xmlns:a16="http://schemas.microsoft.com/office/drawing/2014/main" val="3651084821"/>
                    </a:ext>
                  </a:extLst>
                </a:gridCol>
                <a:gridCol w="1152144">
                  <a:extLst>
                    <a:ext uri="{9D8B030D-6E8A-4147-A177-3AD203B41FA5}">
                      <a16:colId xmlns:a16="http://schemas.microsoft.com/office/drawing/2014/main" val="4053072514"/>
                    </a:ext>
                  </a:extLst>
                </a:gridCol>
                <a:gridCol w="1152144">
                  <a:extLst>
                    <a:ext uri="{9D8B030D-6E8A-4147-A177-3AD203B41FA5}">
                      <a16:colId xmlns:a16="http://schemas.microsoft.com/office/drawing/2014/main" val="350959633"/>
                    </a:ext>
                  </a:extLst>
                </a:gridCol>
                <a:gridCol w="1152144">
                  <a:extLst>
                    <a:ext uri="{9D8B030D-6E8A-4147-A177-3AD203B41FA5}">
                      <a16:colId xmlns:a16="http://schemas.microsoft.com/office/drawing/2014/main" val="3208640340"/>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Likes (Total Organic)</a:t>
                      </a:r>
                    </a:p>
                  </a:txBody>
                  <a:tcPr/>
                </a:tc>
                <a:tc>
                  <a:txBody>
                    <a:bodyPr/>
                    <a:lstStyle/>
                    <a:p>
                      <a:r>
                        <a:rPr lang="en-US" sz="1000"/>
                        <a:t>Comments (Total Organic)</a:t>
                      </a:r>
                    </a:p>
                  </a:txBody>
                  <a:tcPr/>
                </a:tc>
                <a:tc>
                  <a:txBody>
                    <a:bodyPr/>
                    <a:lstStyle/>
                    <a:p>
                      <a:r>
                        <a:rPr lang="en-US" sz="1000"/>
                        <a:t>Impressions (Total Organic)</a:t>
                      </a:r>
                    </a:p>
                  </a:txBody>
                  <a:tcPr/>
                </a:tc>
                <a:tc>
                  <a:txBody>
                    <a:bodyPr/>
                    <a:lstStyle/>
                    <a:p>
                      <a:r>
                        <a:rPr lang="en-US" sz="1000"/>
                        <a:t>Engagements (Total Organic)</a:t>
                      </a:r>
                    </a:p>
                  </a:txBody>
                  <a:tcPr/>
                </a:tc>
                <a:tc>
                  <a:txBody>
                    <a:bodyPr/>
                    <a:lstStyle/>
                    <a:p>
                      <a:r>
                        <a:rPr lang="en-US" sz="1000"/>
                        <a:t>Video Views (Total Organic)</a:t>
                      </a:r>
                    </a:p>
                  </a:txBody>
                  <a:tcPr/>
                </a:tc>
                <a:extLst>
                  <a:ext uri="{0D108BD9-81ED-4DB2-BD59-A6C34878D82A}">
                    <a16:rowId xmlns:a16="http://schemas.microsoft.com/office/drawing/2014/main" val="2861164833"/>
                  </a:ext>
                </a:extLst>
              </a:tr>
              <a:tr h="370840">
                <a:tc>
                  <a:txBody>
                    <a:bodyPr/>
                    <a:lstStyle/>
                    <a:p>
                      <a:r>
                        <a:rPr lang="en-US" sz="1000"/>
                        <a:t>QuickFix Bath</a:t>
                      </a:r>
                    </a:p>
                  </a:txBody>
                  <a:tcPr/>
                </a:tc>
                <a:tc>
                  <a:txBody>
                    <a:bodyPr/>
                    <a:lstStyle/>
                    <a:p>
                      <a:r>
                        <a:rPr lang="en-US" sz="1000"/>
                        <a:t>7</a:t>
                      </a:r>
                    </a:p>
                  </a:txBody>
                  <a:tcPr/>
                </a:tc>
                <a:tc>
                  <a:txBody>
                    <a:bodyPr/>
                    <a:lstStyle/>
                    <a:p>
                      <a:r>
                        <a:rPr lang="en-US" sz="1000"/>
                        <a:t>533</a:t>
                      </a:r>
                    </a:p>
                  </a:txBody>
                  <a:tcPr/>
                </a:tc>
                <a:tc>
                  <a:txBody>
                    <a:bodyPr/>
                    <a:lstStyle/>
                    <a:p>
                      <a:r>
                        <a:rPr lang="en-US" sz="1000"/>
                        <a:t>12</a:t>
                      </a:r>
                    </a:p>
                  </a:txBody>
                  <a:tcPr/>
                </a:tc>
                <a:tc>
                  <a:txBody>
                    <a:bodyPr/>
                    <a:lstStyle/>
                    <a:p>
                      <a:r>
                        <a:rPr lang="en-US" sz="1000"/>
                        <a:t>19058</a:t>
                      </a:r>
                    </a:p>
                  </a:txBody>
                  <a:tcPr/>
                </a:tc>
                <a:tc>
                  <a:txBody>
                    <a:bodyPr/>
                    <a:lstStyle/>
                    <a:p>
                      <a:r>
                        <a:rPr lang="en-US" sz="1000"/>
                        <a:t>574</a:t>
                      </a:r>
                    </a:p>
                  </a:txBody>
                  <a:tcPr/>
                </a:tc>
                <a:tc>
                  <a:txBody>
                    <a:bodyPr/>
                    <a:lstStyle/>
                    <a:p>
                      <a:r>
                        <a:rPr lang="en-US" sz="1000"/>
                        <a:t>1358</a:t>
                      </a:r>
                    </a:p>
                  </a:txBody>
                  <a:tcPr/>
                </a:tc>
                <a:extLst>
                  <a:ext uri="{0D108BD9-81ED-4DB2-BD59-A6C34878D82A}">
                    <a16:rowId xmlns:a16="http://schemas.microsoft.com/office/drawing/2014/main" val="2411997720"/>
                  </a:ext>
                </a:extLst>
              </a:tr>
            </a:tbl>
          </a:graphicData>
        </a:graphic>
      </p:graphicFrame>
      <p:sp>
        <p:nvSpPr>
          <p:cNvPr id="4" name="Text Placeholder 3">
            <a:extLst>
              <a:ext uri="{FF2B5EF4-FFF2-40B4-BE49-F238E27FC236}">
                <a16:creationId xmlns:a16="http://schemas.microsoft.com/office/drawing/2014/main" id="{6CABE84F-DFF0-4716-AD72-53A030DE9DFA}"/>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00681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437E3-781D-4353-8C44-891EC222EE99}"/>
              </a:ext>
            </a:extLst>
          </p:cNvPr>
          <p:cNvSpPr>
            <a:spLocks noGrp="1"/>
          </p:cNvSpPr>
          <p:nvPr>
            <p:ph type="title"/>
          </p:nvPr>
        </p:nvSpPr>
        <p:spPr/>
        <p:txBody>
          <a:bodyPr/>
          <a:lstStyle/>
          <a:p>
            <a:r>
              <a:rPr lang="en-US"/>
              <a:t>Instagram Story Tag Performance | All profiles</a:t>
            </a:r>
          </a:p>
        </p:txBody>
      </p:sp>
      <p:graphicFrame>
        <p:nvGraphicFramePr>
          <p:cNvPr id="5" name="Table Placeholder 4">
            <a:extLst>
              <a:ext uri="{FF2B5EF4-FFF2-40B4-BE49-F238E27FC236}">
                <a16:creationId xmlns:a16="http://schemas.microsoft.com/office/drawing/2014/main" id="{4F791BB6-263A-4839-B1F5-73753C95DE91}"/>
              </a:ext>
            </a:extLst>
          </p:cNvPr>
          <p:cNvGraphicFramePr>
            <a:graphicFrameLocks noGrp="1"/>
          </p:cNvGraphicFramePr>
          <p:nvPr>
            <p:ph type="tbl" sz="quarter" idx="13"/>
            <p:extLst>
              <p:ext uri="{D42A27DB-BD31-4B8C-83A1-F6EECF244321}">
                <p14:modId xmlns:p14="http://schemas.microsoft.com/office/powerpoint/2010/main" val="2587071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054403891"/>
                    </a:ext>
                  </a:extLst>
                </a:gridCol>
                <a:gridCol w="1645920">
                  <a:extLst>
                    <a:ext uri="{9D8B030D-6E8A-4147-A177-3AD203B41FA5}">
                      <a16:colId xmlns:a16="http://schemas.microsoft.com/office/drawing/2014/main" val="1696251106"/>
                    </a:ext>
                  </a:extLst>
                </a:gridCol>
                <a:gridCol w="1645920">
                  <a:extLst>
                    <a:ext uri="{9D8B030D-6E8A-4147-A177-3AD203B41FA5}">
                      <a16:colId xmlns:a16="http://schemas.microsoft.com/office/drawing/2014/main" val="378004485"/>
                    </a:ext>
                  </a:extLst>
                </a:gridCol>
                <a:gridCol w="1645920">
                  <a:extLst>
                    <a:ext uri="{9D8B030D-6E8A-4147-A177-3AD203B41FA5}">
                      <a16:colId xmlns:a16="http://schemas.microsoft.com/office/drawing/2014/main" val="3145165622"/>
                    </a:ext>
                  </a:extLst>
                </a:gridCol>
                <a:gridCol w="1645920">
                  <a:extLst>
                    <a:ext uri="{9D8B030D-6E8A-4147-A177-3AD203B41FA5}">
                      <a16:colId xmlns:a16="http://schemas.microsoft.com/office/drawing/2014/main" val="3501160054"/>
                    </a:ext>
                  </a:extLst>
                </a:gridCol>
              </a:tblGrid>
              <a:tr h="370840">
                <a:tc>
                  <a:txBody>
                    <a:bodyPr/>
                    <a:lstStyle/>
                    <a:p>
                      <a:r>
                        <a:rPr lang="en-US" sz="1000"/>
                        <a:t>Tag</a:t>
                      </a:r>
                    </a:p>
                  </a:txBody>
                  <a:tcPr/>
                </a:tc>
                <a:tc>
                  <a:txBody>
                    <a:bodyPr/>
                    <a:lstStyle/>
                    <a:p>
                      <a:r>
                        <a:rPr lang="en-US" sz="1000"/>
                        <a:t>Posts</a:t>
                      </a:r>
                    </a:p>
                  </a:txBody>
                  <a:tcPr/>
                </a:tc>
                <a:tc>
                  <a:txBody>
                    <a:bodyPr/>
                    <a:lstStyle/>
                    <a:p>
                      <a:r>
                        <a:rPr lang="en-US" sz="1000"/>
                        <a:t>Impressions (Total Organic)</a:t>
                      </a:r>
                    </a:p>
                  </a:txBody>
                  <a:tcPr/>
                </a:tc>
                <a:tc>
                  <a:txBody>
                    <a:bodyPr/>
                    <a:lstStyle/>
                    <a:p>
                      <a:r>
                        <a:rPr lang="en-US" sz="1000"/>
                        <a:t>Replies (Total Organic)</a:t>
                      </a:r>
                    </a:p>
                  </a:txBody>
                  <a:tcPr/>
                </a:tc>
                <a:tc>
                  <a:txBody>
                    <a:bodyPr/>
                    <a:lstStyle/>
                    <a:p>
                      <a:r>
                        <a:rPr lang="en-US" sz="1000"/>
                        <a:t>Reach (Avg. Oganic)</a:t>
                      </a:r>
                    </a:p>
                  </a:txBody>
                  <a:tcPr/>
                </a:tc>
                <a:extLst>
                  <a:ext uri="{0D108BD9-81ED-4DB2-BD59-A6C34878D82A}">
                    <a16:rowId xmlns:a16="http://schemas.microsoft.com/office/drawing/2014/main" val="4130608124"/>
                  </a:ext>
                </a:extLst>
              </a:tr>
              <a:tr h="370840">
                <a:tc>
                  <a:txBody>
                    <a:bodyPr/>
                    <a:lstStyle/>
                    <a:p>
                      <a:r>
                        <a:rPr lang="en-US" sz="1000"/>
                        <a:t>QuickFix Bath</a:t>
                      </a:r>
                    </a:p>
                  </a:txBody>
                  <a:tcPr/>
                </a:tc>
                <a:tc>
                  <a:txBody>
                    <a:bodyPr/>
                    <a:lstStyle/>
                    <a:p>
                      <a:r>
                        <a:rPr lang="en-US" sz="1000"/>
                        <a:t>19</a:t>
                      </a:r>
                    </a:p>
                  </a:txBody>
                  <a:tcPr/>
                </a:tc>
                <a:tc>
                  <a:txBody>
                    <a:bodyPr/>
                    <a:lstStyle/>
                    <a:p>
                      <a:r>
                        <a:rPr lang="en-US" sz="1000"/>
                        <a:t>13597</a:t>
                      </a:r>
                    </a:p>
                  </a:txBody>
                  <a:tcPr/>
                </a:tc>
                <a:tc>
                  <a:txBody>
                    <a:bodyPr/>
                    <a:lstStyle/>
                    <a:p>
                      <a:r>
                        <a:rPr lang="en-US" sz="1000"/>
                        <a:t>6</a:t>
                      </a:r>
                    </a:p>
                  </a:txBody>
                  <a:tcPr/>
                </a:tc>
                <a:tc>
                  <a:txBody>
                    <a:bodyPr/>
                    <a:lstStyle/>
                    <a:p>
                      <a:r>
                        <a:rPr lang="en-US" sz="1000"/>
                        <a:t>713.42105263158</a:t>
                      </a:r>
                    </a:p>
                  </a:txBody>
                  <a:tcPr/>
                </a:tc>
                <a:extLst>
                  <a:ext uri="{0D108BD9-81ED-4DB2-BD59-A6C34878D82A}">
                    <a16:rowId xmlns:a16="http://schemas.microsoft.com/office/drawing/2014/main" val="1293532978"/>
                  </a:ext>
                </a:extLst>
              </a:tr>
            </a:tbl>
          </a:graphicData>
        </a:graphic>
      </p:graphicFrame>
      <p:sp>
        <p:nvSpPr>
          <p:cNvPr id="4" name="Text Placeholder 3">
            <a:extLst>
              <a:ext uri="{FF2B5EF4-FFF2-40B4-BE49-F238E27FC236}">
                <a16:creationId xmlns:a16="http://schemas.microsoft.com/office/drawing/2014/main" id="{AA547668-E19C-44E9-8399-96CDBC1BA5E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663204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10AA7-104A-4C69-8560-6E6F4033E35B}"/>
              </a:ext>
            </a:extLst>
          </p:cNvPr>
          <p:cNvSpPr>
            <a:spLocks noGrp="1"/>
          </p:cNvSpPr>
          <p:nvPr>
            <p:ph type="title"/>
          </p:nvPr>
        </p:nvSpPr>
        <p:spPr/>
        <p:txBody>
          <a:bodyPr/>
          <a:lstStyle/>
          <a:p>
            <a:r>
              <a:rPr lang="en-US"/>
              <a:t>Facebook FB Posts Table | All profiles - 1 of 2</a:t>
            </a:r>
          </a:p>
        </p:txBody>
      </p:sp>
      <p:graphicFrame>
        <p:nvGraphicFramePr>
          <p:cNvPr id="5" name="Table Placeholder 4">
            <a:extLst>
              <a:ext uri="{FF2B5EF4-FFF2-40B4-BE49-F238E27FC236}">
                <a16:creationId xmlns:a16="http://schemas.microsoft.com/office/drawing/2014/main" id="{DBBA40F7-CDF5-4730-BCD5-5E8D90252085}"/>
              </a:ext>
            </a:extLst>
          </p:cNvPr>
          <p:cNvGraphicFramePr>
            <a:graphicFrameLocks noGrp="1"/>
          </p:cNvGraphicFramePr>
          <p:nvPr>
            <p:ph type="tbl" sz="quarter" idx="13"/>
            <p:extLst>
              <p:ext uri="{D42A27DB-BD31-4B8C-83A1-F6EECF244321}">
                <p14:modId xmlns:p14="http://schemas.microsoft.com/office/powerpoint/2010/main" val="114212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57604258"/>
                    </a:ext>
                  </a:extLst>
                </a:gridCol>
                <a:gridCol w="1645920">
                  <a:extLst>
                    <a:ext uri="{9D8B030D-6E8A-4147-A177-3AD203B41FA5}">
                      <a16:colId xmlns:a16="http://schemas.microsoft.com/office/drawing/2014/main" val="3326413078"/>
                    </a:ext>
                  </a:extLst>
                </a:gridCol>
                <a:gridCol w="1645920">
                  <a:extLst>
                    <a:ext uri="{9D8B030D-6E8A-4147-A177-3AD203B41FA5}">
                      <a16:colId xmlns:a16="http://schemas.microsoft.com/office/drawing/2014/main" val="278977999"/>
                    </a:ext>
                  </a:extLst>
                </a:gridCol>
                <a:gridCol w="1645920">
                  <a:extLst>
                    <a:ext uri="{9D8B030D-6E8A-4147-A177-3AD203B41FA5}">
                      <a16:colId xmlns:a16="http://schemas.microsoft.com/office/drawing/2014/main" val="551222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3212016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13187</a:t>
                      </a:r>
                    </a:p>
                  </a:txBody>
                  <a:tcPr/>
                </a:tc>
                <a:extLst>
                  <a:ext uri="{0D108BD9-81ED-4DB2-BD59-A6C34878D82A}">
                    <a16:rowId xmlns:a16="http://schemas.microsoft.com/office/drawing/2014/main" val="358468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Ukraine 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8612</a:t>
                      </a:r>
                    </a:p>
                  </a:txBody>
                  <a:tcPr/>
                </a:tc>
                <a:extLst>
                  <a:ext uri="{0D108BD9-81ED-4DB2-BD59-A6C34878D82A}">
                    <a16:rowId xmlns:a16="http://schemas.microsoft.com/office/drawing/2014/main" val="300395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MEA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47873</a:t>
                      </a:r>
                    </a:p>
                  </a:txBody>
                  <a:tcPr/>
                </a:tc>
                <a:extLst>
                  <a:ext uri="{0D108BD9-81ED-4DB2-BD59-A6C34878D82A}">
                    <a16:rowId xmlns:a16="http://schemas.microsoft.com/office/drawing/2014/main" val="3101315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ASPAC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24783</a:t>
                      </a:r>
                    </a:p>
                  </a:txBody>
                  <a:tcPr/>
                </a:tc>
                <a:extLst>
                  <a:ext uri="{0D108BD9-81ED-4DB2-BD59-A6C34878D82A}">
                    <a16:rowId xmlns:a16="http://schemas.microsoft.com/office/drawing/2014/main" val="154452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15564</a:t>
                      </a:r>
                    </a:p>
                  </a:txBody>
                  <a:tcPr/>
                </a:tc>
                <a:extLst>
                  <a:ext uri="{0D108BD9-81ED-4DB2-BD59-A6C34878D82A}">
                    <a16:rowId xmlns:a16="http://schemas.microsoft.com/office/drawing/2014/main" val="2843108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FR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38249</a:t>
                      </a:r>
                    </a:p>
                  </a:txBody>
                  <a:tcPr/>
                </a:tc>
                <a:extLst>
                  <a:ext uri="{0D108BD9-81ED-4DB2-BD59-A6C34878D82A}">
                    <a16:rowId xmlns:a16="http://schemas.microsoft.com/office/drawing/2014/main" val="2019828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extLst>
                  <a:ext uri="{0D108BD9-81ED-4DB2-BD59-A6C34878D82A}">
                    <a16:rowId xmlns:a16="http://schemas.microsoft.com/office/drawing/2014/main" val="26271878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CZ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12808</a:t>
                      </a:r>
                    </a:p>
                  </a:txBody>
                  <a:tcPr/>
                </a:tc>
                <a:extLst>
                  <a:ext uri="{0D108BD9-81ED-4DB2-BD59-A6C34878D82A}">
                    <a16:rowId xmlns:a16="http://schemas.microsoft.com/office/drawing/2014/main" val="4263556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HR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22539</a:t>
                      </a:r>
                    </a:p>
                  </a:txBody>
                  <a:tcPr/>
                </a:tc>
                <a:extLst>
                  <a:ext uri="{0D108BD9-81ED-4DB2-BD59-A6C34878D82A}">
                    <a16:rowId xmlns:a16="http://schemas.microsoft.com/office/drawing/2014/main" val="185313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extLst>
                  <a:ext uri="{0D108BD9-81ED-4DB2-BD59-A6C34878D82A}">
                    <a16:rowId xmlns:a16="http://schemas.microsoft.com/office/drawing/2014/main" val="1721697264"/>
                  </a:ext>
                </a:extLst>
              </a:tr>
            </a:tbl>
          </a:graphicData>
        </a:graphic>
      </p:graphicFrame>
      <p:sp>
        <p:nvSpPr>
          <p:cNvPr id="4" name="Text Placeholder 3">
            <a:extLst>
              <a:ext uri="{FF2B5EF4-FFF2-40B4-BE49-F238E27FC236}">
                <a16:creationId xmlns:a16="http://schemas.microsoft.com/office/drawing/2014/main" id="{C618ED32-3C7B-48BA-8605-8C79D640E39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643044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7D752-7310-4168-96C1-8CDFE983DCFD}"/>
              </a:ext>
            </a:extLst>
          </p:cNvPr>
          <p:cNvSpPr>
            <a:spLocks noGrp="1"/>
          </p:cNvSpPr>
          <p:nvPr>
            <p:ph type="title"/>
          </p:nvPr>
        </p:nvSpPr>
        <p:spPr/>
        <p:txBody>
          <a:bodyPr/>
          <a:lstStyle/>
          <a:p>
            <a:r>
              <a:rPr lang="en-US"/>
              <a:t>Facebook FB Posts Table | All profiles - 2 of 2</a:t>
            </a:r>
          </a:p>
        </p:txBody>
      </p:sp>
      <p:graphicFrame>
        <p:nvGraphicFramePr>
          <p:cNvPr id="5" name="Table Placeholder 4">
            <a:extLst>
              <a:ext uri="{FF2B5EF4-FFF2-40B4-BE49-F238E27FC236}">
                <a16:creationId xmlns:a16="http://schemas.microsoft.com/office/drawing/2014/main" id="{75B683A5-A713-492A-A6C9-2E01BE14281B}"/>
              </a:ext>
            </a:extLst>
          </p:cNvPr>
          <p:cNvGraphicFramePr>
            <a:graphicFrameLocks noGrp="1"/>
          </p:cNvGraphicFramePr>
          <p:nvPr>
            <p:ph type="tbl" sz="quarter" idx="13"/>
            <p:extLst>
              <p:ext uri="{D42A27DB-BD31-4B8C-83A1-F6EECF244321}">
                <p14:modId xmlns:p14="http://schemas.microsoft.com/office/powerpoint/2010/main" val="15615797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84911025"/>
                    </a:ext>
                  </a:extLst>
                </a:gridCol>
                <a:gridCol w="1645920">
                  <a:extLst>
                    <a:ext uri="{9D8B030D-6E8A-4147-A177-3AD203B41FA5}">
                      <a16:colId xmlns:a16="http://schemas.microsoft.com/office/drawing/2014/main" val="4136486773"/>
                    </a:ext>
                  </a:extLst>
                </a:gridCol>
                <a:gridCol w="1645920">
                  <a:extLst>
                    <a:ext uri="{9D8B030D-6E8A-4147-A177-3AD203B41FA5}">
                      <a16:colId xmlns:a16="http://schemas.microsoft.com/office/drawing/2014/main" val="178337827"/>
                    </a:ext>
                  </a:extLst>
                </a:gridCol>
                <a:gridCol w="1645920">
                  <a:extLst>
                    <a:ext uri="{9D8B030D-6E8A-4147-A177-3AD203B41FA5}">
                      <a16:colId xmlns:a16="http://schemas.microsoft.com/office/drawing/2014/main" val="1823370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Number Postings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impressions</a:t>
                      </a:r>
                    </a:p>
                  </a:txBody>
                  <a:tcPr/>
                </a:tc>
                <a:extLst>
                  <a:ext uri="{0D108BD9-81ED-4DB2-BD59-A6C34878D82A}">
                    <a16:rowId xmlns:a16="http://schemas.microsoft.com/office/drawing/2014/main" val="1400981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extLst>
                  <a:ext uri="{0D108BD9-81ED-4DB2-BD59-A6C34878D82A}">
                    <a16:rowId xmlns:a16="http://schemas.microsoft.com/office/drawing/2014/main" val="62892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2147979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(RS) 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34296</a:t>
                      </a:r>
                    </a:p>
                  </a:txBody>
                  <a:tcPr/>
                </a:tc>
                <a:extLst>
                  <a:ext uri="{0D108BD9-81ED-4DB2-BD59-A6C34878D82A}">
                    <a16:rowId xmlns:a16="http://schemas.microsoft.com/office/drawing/2014/main" val="413492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Slovenia SL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16103</a:t>
                      </a:r>
                    </a:p>
                  </a:txBody>
                  <a:tcPr/>
                </a:tc>
                <a:extLst>
                  <a:ext uri="{0D108BD9-81ED-4DB2-BD59-A6C34878D82A}">
                    <a16:rowId xmlns:a16="http://schemas.microsoft.com/office/drawing/2014/main" val="2690451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Bulgaria BG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82286</a:t>
                      </a:r>
                    </a:p>
                  </a:txBody>
                  <a:tcPr/>
                </a:tc>
                <a:extLst>
                  <a:ext uri="{0D108BD9-81ED-4DB2-BD59-A6C34878D82A}">
                    <a16:rowId xmlns:a16="http://schemas.microsoft.com/office/drawing/2014/main" val="3308833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extLst>
                  <a:ext uri="{0D108BD9-81ED-4DB2-BD59-A6C34878D82A}">
                    <a16:rowId xmlns:a16="http://schemas.microsoft.com/office/drawing/2014/main" val="44331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Greece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extLst>
                  <a:ext uri="{0D108BD9-81ED-4DB2-BD59-A6C34878D82A}">
                    <a16:rowId xmlns:a16="http://schemas.microsoft.com/office/drawing/2014/main" val="2736721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GROHE Estonia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extLst>
                  <a:ext uri="{0D108BD9-81ED-4DB2-BD59-A6C34878D82A}">
                    <a16:rowId xmlns:a16="http://schemas.microsoft.com/office/drawing/2014/main" val="995628652"/>
                  </a:ext>
                </a:extLst>
              </a:tr>
            </a:tbl>
          </a:graphicData>
        </a:graphic>
      </p:graphicFrame>
      <p:sp>
        <p:nvSpPr>
          <p:cNvPr id="4" name="Text Placeholder 3">
            <a:extLst>
              <a:ext uri="{FF2B5EF4-FFF2-40B4-BE49-F238E27FC236}">
                <a16:creationId xmlns:a16="http://schemas.microsoft.com/office/drawing/2014/main" id="{1B241DFB-D19D-4B02-835F-51B26C4F503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361464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33011-97E4-4C99-AC9D-EE52E68069FF}"/>
              </a:ext>
            </a:extLst>
          </p:cNvPr>
          <p:cNvSpPr>
            <a:spLocks noGrp="1"/>
          </p:cNvSpPr>
          <p:nvPr>
            <p:ph type="title"/>
          </p:nvPr>
        </p:nvSpPr>
        <p:spPr/>
        <p:txBody>
          <a:bodyPr/>
          <a:lstStyle/>
          <a:p>
            <a:r>
              <a:rPr lang="en-US"/>
              <a:t>Instagram IG Posts Table | All profiles</a:t>
            </a:r>
          </a:p>
        </p:txBody>
      </p:sp>
      <p:graphicFrame>
        <p:nvGraphicFramePr>
          <p:cNvPr id="5" name="Table Placeholder 4">
            <a:extLst>
              <a:ext uri="{FF2B5EF4-FFF2-40B4-BE49-F238E27FC236}">
                <a16:creationId xmlns:a16="http://schemas.microsoft.com/office/drawing/2014/main" id="{0CC9C1A7-D20B-4643-8D92-2D42F54EEBDC}"/>
              </a:ext>
            </a:extLst>
          </p:cNvPr>
          <p:cNvGraphicFramePr>
            <a:graphicFrameLocks noGrp="1"/>
          </p:cNvGraphicFramePr>
          <p:nvPr>
            <p:ph type="tbl" sz="quarter" idx="13"/>
            <p:extLst>
              <p:ext uri="{D42A27DB-BD31-4B8C-83A1-F6EECF244321}">
                <p14:modId xmlns:p14="http://schemas.microsoft.com/office/powerpoint/2010/main" val="1599924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58107012"/>
                    </a:ext>
                  </a:extLst>
                </a:gridCol>
                <a:gridCol w="1645920">
                  <a:extLst>
                    <a:ext uri="{9D8B030D-6E8A-4147-A177-3AD203B41FA5}">
                      <a16:colId xmlns:a16="http://schemas.microsoft.com/office/drawing/2014/main" val="2256272833"/>
                    </a:ext>
                  </a:extLst>
                </a:gridCol>
                <a:gridCol w="1645920">
                  <a:extLst>
                    <a:ext uri="{9D8B030D-6E8A-4147-A177-3AD203B41FA5}">
                      <a16:colId xmlns:a16="http://schemas.microsoft.com/office/drawing/2014/main" val="4066421942"/>
                    </a:ext>
                  </a:extLst>
                </a:gridCol>
                <a:gridCol w="1645920">
                  <a:extLst>
                    <a:ext uri="{9D8B030D-6E8A-4147-A177-3AD203B41FA5}">
                      <a16:colId xmlns:a16="http://schemas.microsoft.com/office/drawing/2014/main" val="2386967955"/>
                    </a:ext>
                  </a:extLst>
                </a:gridCol>
              </a:tblGrid>
              <a:tr h="370840">
                <a:tc>
                  <a:txBody>
                    <a:bodyPr/>
                    <a:lstStyle/>
                    <a:p>
                      <a:r>
                        <a:rPr lang="en-US" sz="1000"/>
                        <a:t>Profile</a:t>
                      </a:r>
                    </a:p>
                  </a:txBody>
                  <a:tcPr/>
                </a:tc>
                <a:tc>
                  <a:txBody>
                    <a:bodyPr/>
                    <a:lstStyle/>
                    <a:p>
                      <a:r>
                        <a:rPr lang="en-US" sz="1000"/>
                        <a:t>Number Postings</a:t>
                      </a:r>
                    </a:p>
                  </a:txBody>
                  <a:tcPr/>
                </a:tc>
                <a:tc>
                  <a:txBody>
                    <a:bodyPr/>
                    <a:lstStyle/>
                    <a:p>
                      <a:r>
                        <a:rPr lang="en-US" sz="1000"/>
                        <a:t>Total engagements</a:t>
                      </a:r>
                    </a:p>
                  </a:txBody>
                  <a:tcPr/>
                </a:tc>
                <a:tc>
                  <a:txBody>
                    <a:bodyPr/>
                    <a:lstStyle/>
                    <a:p>
                      <a:r>
                        <a:rPr lang="en-US" sz="1000"/>
                        <a:t>Total impressions</a:t>
                      </a:r>
                    </a:p>
                  </a:txBody>
                  <a:tcPr/>
                </a:tc>
                <a:extLst>
                  <a:ext uri="{0D108BD9-81ED-4DB2-BD59-A6C34878D82A}">
                    <a16:rowId xmlns:a16="http://schemas.microsoft.com/office/drawing/2014/main" val="2422120556"/>
                  </a:ext>
                </a:extLst>
              </a:tr>
              <a:tr h="370840">
                <a:tc>
                  <a:txBody>
                    <a:bodyPr/>
                    <a:lstStyle/>
                    <a:p>
                      <a:r>
                        <a:rPr lang="en-US" sz="1000"/>
                        <a:t>groheukraine</a:t>
                      </a:r>
                    </a:p>
                  </a:txBody>
                  <a:tcPr/>
                </a:tc>
                <a:tc>
                  <a:txBody>
                    <a:bodyPr/>
                    <a:lstStyle/>
                    <a:p>
                      <a:r>
                        <a:rPr lang="en-US" sz="1000"/>
                        <a:t>2</a:t>
                      </a:r>
                    </a:p>
                  </a:txBody>
                  <a:tcPr/>
                </a:tc>
                <a:tc>
                  <a:txBody>
                    <a:bodyPr/>
                    <a:lstStyle/>
                    <a:p>
                      <a:r>
                        <a:rPr lang="en-US" sz="1000"/>
                        <a:t>122</a:t>
                      </a:r>
                    </a:p>
                  </a:txBody>
                  <a:tcPr/>
                </a:tc>
                <a:tc>
                  <a:txBody>
                    <a:bodyPr/>
                    <a:lstStyle/>
                    <a:p>
                      <a:r>
                        <a:rPr lang="en-US" sz="1000"/>
                        <a:t>4260</a:t>
                      </a:r>
                    </a:p>
                  </a:txBody>
                  <a:tcPr/>
                </a:tc>
                <a:extLst>
                  <a:ext uri="{0D108BD9-81ED-4DB2-BD59-A6C34878D82A}">
                    <a16:rowId xmlns:a16="http://schemas.microsoft.com/office/drawing/2014/main" val="1777455588"/>
                  </a:ext>
                </a:extLst>
              </a:tr>
              <a:tr h="370840">
                <a:tc>
                  <a:txBody>
                    <a:bodyPr/>
                    <a:lstStyle/>
                    <a:p>
                      <a:r>
                        <a:rPr lang="en-US" sz="1000"/>
                        <a:t>grohe_global</a:t>
                      </a:r>
                    </a:p>
                  </a:txBody>
                  <a:tcPr/>
                </a:tc>
                <a:tc>
                  <a:txBody>
                    <a:bodyPr/>
                    <a:lstStyle/>
                    <a:p>
                      <a:r>
                        <a:rPr lang="en-US" sz="1000"/>
                        <a:t>1</a:t>
                      </a:r>
                    </a:p>
                  </a:txBody>
                  <a:tcPr/>
                </a:tc>
                <a:tc>
                  <a:txBody>
                    <a:bodyPr/>
                    <a:lstStyle/>
                    <a:p>
                      <a:r>
                        <a:rPr lang="en-US" sz="1000"/>
                        <a:t>299</a:t>
                      </a:r>
                    </a:p>
                  </a:txBody>
                  <a:tcPr/>
                </a:tc>
                <a:tc>
                  <a:txBody>
                    <a:bodyPr/>
                    <a:lstStyle/>
                    <a:p>
                      <a:r>
                        <a:rPr lang="en-US" sz="1000"/>
                        <a:t>9768</a:t>
                      </a:r>
                    </a:p>
                  </a:txBody>
                  <a:tcPr/>
                </a:tc>
                <a:extLst>
                  <a:ext uri="{0D108BD9-81ED-4DB2-BD59-A6C34878D82A}">
                    <a16:rowId xmlns:a16="http://schemas.microsoft.com/office/drawing/2014/main" val="4257524187"/>
                  </a:ext>
                </a:extLst>
              </a:tr>
              <a:tr h="370840">
                <a:tc>
                  <a:txBody>
                    <a:bodyPr/>
                    <a:lstStyle/>
                    <a:p>
                      <a:r>
                        <a:rPr lang="en-US" sz="1000"/>
                        <a:t>grohe_uk</a:t>
                      </a:r>
                    </a:p>
                  </a:txBody>
                  <a:tcPr/>
                </a:tc>
                <a:tc>
                  <a:txBody>
                    <a:bodyPr/>
                    <a:lstStyle/>
                    <a:p>
                      <a:r>
                        <a:rPr lang="en-US" sz="1000"/>
                        <a:t>1</a:t>
                      </a:r>
                    </a:p>
                  </a:txBody>
                  <a:tcPr/>
                </a:tc>
                <a:tc>
                  <a:txBody>
                    <a:bodyPr/>
                    <a:lstStyle/>
                    <a:p>
                      <a:r>
                        <a:rPr lang="en-US" sz="1000"/>
                        <a:t>43</a:t>
                      </a:r>
                    </a:p>
                  </a:txBody>
                  <a:tcPr/>
                </a:tc>
                <a:tc>
                  <a:txBody>
                    <a:bodyPr/>
                    <a:lstStyle/>
                    <a:p>
                      <a:r>
                        <a:rPr lang="en-US" sz="1000"/>
                        <a:t>1170</a:t>
                      </a:r>
                    </a:p>
                  </a:txBody>
                  <a:tcPr/>
                </a:tc>
                <a:extLst>
                  <a:ext uri="{0D108BD9-81ED-4DB2-BD59-A6C34878D82A}">
                    <a16:rowId xmlns:a16="http://schemas.microsoft.com/office/drawing/2014/main" val="723209209"/>
                  </a:ext>
                </a:extLst>
              </a:tr>
              <a:tr h="370840">
                <a:tc>
                  <a:txBody>
                    <a:bodyPr/>
                    <a:lstStyle/>
                    <a:p>
                      <a:r>
                        <a:rPr lang="en-US" sz="1000"/>
                        <a:t>grohe_czsk</a:t>
                      </a:r>
                    </a:p>
                  </a:txBody>
                  <a:tcPr/>
                </a:tc>
                <a:tc>
                  <a:txBody>
                    <a:bodyPr/>
                    <a:lstStyle/>
                    <a:p>
                      <a:r>
                        <a:rPr lang="en-US" sz="1000"/>
                        <a:t>1</a:t>
                      </a:r>
                    </a:p>
                  </a:txBody>
                  <a:tcPr/>
                </a:tc>
                <a:tc>
                  <a:txBody>
                    <a:bodyPr/>
                    <a:lstStyle/>
                    <a:p>
                      <a:r>
                        <a:rPr lang="en-US" sz="1000"/>
                        <a:t>12</a:t>
                      </a:r>
                    </a:p>
                  </a:txBody>
                  <a:tcPr/>
                </a:tc>
                <a:tc>
                  <a:txBody>
                    <a:bodyPr/>
                    <a:lstStyle/>
                    <a:p>
                      <a:r>
                        <a:rPr lang="en-US" sz="1000"/>
                        <a:t>517</a:t>
                      </a:r>
                    </a:p>
                  </a:txBody>
                  <a:tcPr/>
                </a:tc>
                <a:extLst>
                  <a:ext uri="{0D108BD9-81ED-4DB2-BD59-A6C34878D82A}">
                    <a16:rowId xmlns:a16="http://schemas.microsoft.com/office/drawing/2014/main" val="3304735305"/>
                  </a:ext>
                </a:extLst>
              </a:tr>
              <a:tr h="370840">
                <a:tc>
                  <a:txBody>
                    <a:bodyPr/>
                    <a:lstStyle/>
                    <a:p>
                      <a:r>
                        <a:rPr lang="en-US" sz="1000"/>
                        <a:t>grohe_it</a:t>
                      </a:r>
                    </a:p>
                  </a:txBody>
                  <a:tcPr/>
                </a:tc>
                <a:tc>
                  <a:txBody>
                    <a:bodyPr/>
                    <a:lstStyle/>
                    <a:p>
                      <a:r>
                        <a:rPr lang="en-US" sz="1000"/>
                        <a:t>1</a:t>
                      </a:r>
                    </a:p>
                  </a:txBody>
                  <a:tcPr/>
                </a:tc>
                <a:tc>
                  <a:txBody>
                    <a:bodyPr/>
                    <a:lstStyle/>
                    <a:p>
                      <a:r>
                        <a:rPr lang="en-US" sz="1000"/>
                        <a:t>37</a:t>
                      </a:r>
                    </a:p>
                  </a:txBody>
                  <a:tcPr/>
                </a:tc>
                <a:tc>
                  <a:txBody>
                    <a:bodyPr/>
                    <a:lstStyle/>
                    <a:p>
                      <a:r>
                        <a:rPr lang="en-US" sz="1000"/>
                        <a:t>1736</a:t>
                      </a:r>
                    </a:p>
                  </a:txBody>
                  <a:tcPr/>
                </a:tc>
                <a:extLst>
                  <a:ext uri="{0D108BD9-81ED-4DB2-BD59-A6C34878D82A}">
                    <a16:rowId xmlns:a16="http://schemas.microsoft.com/office/drawing/2014/main" val="2538457549"/>
                  </a:ext>
                </a:extLst>
              </a:tr>
              <a:tr h="370840">
                <a:tc>
                  <a:txBody>
                    <a:bodyPr/>
                    <a:lstStyle/>
                    <a:p>
                      <a:r>
                        <a:rPr lang="en-US" sz="1000"/>
                        <a:t>grohe_de</a:t>
                      </a:r>
                    </a:p>
                  </a:txBody>
                  <a:tcPr/>
                </a:tc>
                <a:tc>
                  <a:txBody>
                    <a:bodyPr/>
                    <a:lstStyle/>
                    <a:p>
                      <a:r>
                        <a:rPr lang="en-US" sz="1000"/>
                        <a:t>1</a:t>
                      </a:r>
                    </a:p>
                  </a:txBody>
                  <a:tcPr/>
                </a:tc>
                <a:tc>
                  <a:txBody>
                    <a:bodyPr/>
                    <a:lstStyle/>
                    <a:p>
                      <a:r>
                        <a:rPr lang="en-US" sz="1000"/>
                        <a:t>61</a:t>
                      </a:r>
                    </a:p>
                  </a:txBody>
                  <a:tcPr/>
                </a:tc>
                <a:tc>
                  <a:txBody>
                    <a:bodyPr/>
                    <a:lstStyle/>
                    <a:p>
                      <a:r>
                        <a:rPr lang="en-US" sz="1000"/>
                        <a:t>1607</a:t>
                      </a:r>
                    </a:p>
                  </a:txBody>
                  <a:tcPr/>
                </a:tc>
                <a:extLst>
                  <a:ext uri="{0D108BD9-81ED-4DB2-BD59-A6C34878D82A}">
                    <a16:rowId xmlns:a16="http://schemas.microsoft.com/office/drawing/2014/main" val="324077851"/>
                  </a:ext>
                </a:extLst>
              </a:tr>
            </a:tbl>
          </a:graphicData>
        </a:graphic>
      </p:graphicFrame>
      <p:sp>
        <p:nvSpPr>
          <p:cNvPr id="4" name="Text Placeholder 3">
            <a:extLst>
              <a:ext uri="{FF2B5EF4-FFF2-40B4-BE49-F238E27FC236}">
                <a16:creationId xmlns:a16="http://schemas.microsoft.com/office/drawing/2014/main" id="{ED660EBB-1683-4A12-A72B-6B7B22F6055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8222160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216AC-DF37-42AF-B802-34784990127F}"/>
              </a:ext>
            </a:extLst>
          </p:cNvPr>
          <p:cNvSpPr>
            <a:spLocks noGrp="1"/>
          </p:cNvSpPr>
          <p:nvPr>
            <p:ph type="title"/>
          </p:nvPr>
        </p:nvSpPr>
        <p:spPr/>
        <p:txBody>
          <a:bodyPr/>
          <a:lstStyle/>
          <a:p>
            <a:r>
              <a:rPr lang="en-US"/>
              <a:t>Youtube Private Videos Table | All profiles - 1 of 26</a:t>
            </a:r>
          </a:p>
        </p:txBody>
      </p:sp>
      <p:graphicFrame>
        <p:nvGraphicFramePr>
          <p:cNvPr id="5" name="Table Placeholder 4">
            <a:extLst>
              <a:ext uri="{FF2B5EF4-FFF2-40B4-BE49-F238E27FC236}">
                <a16:creationId xmlns:a16="http://schemas.microsoft.com/office/drawing/2014/main" id="{D4BD9168-145D-4E76-870A-8F67D6D14A23}"/>
              </a:ext>
            </a:extLst>
          </p:cNvPr>
          <p:cNvGraphicFramePr>
            <a:graphicFrameLocks noGrp="1"/>
          </p:cNvGraphicFramePr>
          <p:nvPr>
            <p:ph type="tbl" sz="quarter" idx="13"/>
            <p:extLst>
              <p:ext uri="{D42A27DB-BD31-4B8C-83A1-F6EECF244321}">
                <p14:modId xmlns:p14="http://schemas.microsoft.com/office/powerpoint/2010/main" val="106582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530639829"/>
                    </a:ext>
                  </a:extLst>
                </a:gridCol>
                <a:gridCol w="822961">
                  <a:extLst>
                    <a:ext uri="{9D8B030D-6E8A-4147-A177-3AD203B41FA5}">
                      <a16:colId xmlns:a16="http://schemas.microsoft.com/office/drawing/2014/main" val="271525758"/>
                    </a:ext>
                  </a:extLst>
                </a:gridCol>
                <a:gridCol w="987553">
                  <a:extLst>
                    <a:ext uri="{9D8B030D-6E8A-4147-A177-3AD203B41FA5}">
                      <a16:colId xmlns:a16="http://schemas.microsoft.com/office/drawing/2014/main" val="1463000516"/>
                    </a:ext>
                  </a:extLst>
                </a:gridCol>
                <a:gridCol w="411480">
                  <a:extLst>
                    <a:ext uri="{9D8B030D-6E8A-4147-A177-3AD203B41FA5}">
                      <a16:colId xmlns:a16="http://schemas.microsoft.com/office/drawing/2014/main" val="3846663051"/>
                    </a:ext>
                  </a:extLst>
                </a:gridCol>
                <a:gridCol w="411480">
                  <a:extLst>
                    <a:ext uri="{9D8B030D-6E8A-4147-A177-3AD203B41FA5}">
                      <a16:colId xmlns:a16="http://schemas.microsoft.com/office/drawing/2014/main" val="1407169258"/>
                    </a:ext>
                  </a:extLst>
                </a:gridCol>
                <a:gridCol w="411480">
                  <a:extLst>
                    <a:ext uri="{9D8B030D-6E8A-4147-A177-3AD203B41FA5}">
                      <a16:colId xmlns:a16="http://schemas.microsoft.com/office/drawing/2014/main" val="4271312274"/>
                    </a:ext>
                  </a:extLst>
                </a:gridCol>
                <a:gridCol w="411480">
                  <a:extLst>
                    <a:ext uri="{9D8B030D-6E8A-4147-A177-3AD203B41FA5}">
                      <a16:colId xmlns:a16="http://schemas.microsoft.com/office/drawing/2014/main" val="1835211498"/>
                    </a:ext>
                  </a:extLst>
                </a:gridCol>
                <a:gridCol w="411480">
                  <a:extLst>
                    <a:ext uri="{9D8B030D-6E8A-4147-A177-3AD203B41FA5}">
                      <a16:colId xmlns:a16="http://schemas.microsoft.com/office/drawing/2014/main" val="3893185273"/>
                    </a:ext>
                  </a:extLst>
                </a:gridCol>
                <a:gridCol w="411480">
                  <a:extLst>
                    <a:ext uri="{9D8B030D-6E8A-4147-A177-3AD203B41FA5}">
                      <a16:colId xmlns:a16="http://schemas.microsoft.com/office/drawing/2014/main" val="3148778280"/>
                    </a:ext>
                  </a:extLst>
                </a:gridCol>
                <a:gridCol w="411480">
                  <a:extLst>
                    <a:ext uri="{9D8B030D-6E8A-4147-A177-3AD203B41FA5}">
                      <a16:colId xmlns:a16="http://schemas.microsoft.com/office/drawing/2014/main" val="583813887"/>
                    </a:ext>
                  </a:extLst>
                </a:gridCol>
                <a:gridCol w="411480">
                  <a:extLst>
                    <a:ext uri="{9D8B030D-6E8A-4147-A177-3AD203B41FA5}">
                      <a16:colId xmlns:a16="http://schemas.microsoft.com/office/drawing/2014/main" val="556151927"/>
                    </a:ext>
                  </a:extLst>
                </a:gridCol>
                <a:gridCol w="411480">
                  <a:extLst>
                    <a:ext uri="{9D8B030D-6E8A-4147-A177-3AD203B41FA5}">
                      <a16:colId xmlns:a16="http://schemas.microsoft.com/office/drawing/2014/main" val="393691930"/>
                    </a:ext>
                  </a:extLst>
                </a:gridCol>
                <a:gridCol w="411480">
                  <a:extLst>
                    <a:ext uri="{9D8B030D-6E8A-4147-A177-3AD203B41FA5}">
                      <a16:colId xmlns:a16="http://schemas.microsoft.com/office/drawing/2014/main" val="2186716647"/>
                    </a:ext>
                  </a:extLst>
                </a:gridCol>
                <a:gridCol w="411480">
                  <a:extLst>
                    <a:ext uri="{9D8B030D-6E8A-4147-A177-3AD203B41FA5}">
                      <a16:colId xmlns:a16="http://schemas.microsoft.com/office/drawing/2014/main" val="10003140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401128916"/>
                  </a:ext>
                </a:extLst>
              </a:tr>
            </a:tbl>
          </a:graphicData>
        </a:graphic>
      </p:graphicFrame>
      <p:sp>
        <p:nvSpPr>
          <p:cNvPr id="4" name="Text Placeholder 3">
            <a:extLst>
              <a:ext uri="{FF2B5EF4-FFF2-40B4-BE49-F238E27FC236}">
                <a16:creationId xmlns:a16="http://schemas.microsoft.com/office/drawing/2014/main" id="{0691A38C-64D2-4623-8F3B-7CE3AC80C46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485776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FDC66-1BC4-497D-AB8A-6C11E3A73B0D}"/>
              </a:ext>
            </a:extLst>
          </p:cNvPr>
          <p:cNvSpPr>
            <a:spLocks noGrp="1"/>
          </p:cNvSpPr>
          <p:nvPr>
            <p:ph type="title"/>
          </p:nvPr>
        </p:nvSpPr>
        <p:spPr/>
        <p:txBody>
          <a:bodyPr/>
          <a:lstStyle/>
          <a:p>
            <a:r>
              <a:rPr lang="en-US"/>
              <a:t>Youtube Private Videos Table | All profiles - 2 of 26</a:t>
            </a:r>
          </a:p>
        </p:txBody>
      </p:sp>
      <p:graphicFrame>
        <p:nvGraphicFramePr>
          <p:cNvPr id="5" name="Table Placeholder 4">
            <a:extLst>
              <a:ext uri="{FF2B5EF4-FFF2-40B4-BE49-F238E27FC236}">
                <a16:creationId xmlns:a16="http://schemas.microsoft.com/office/drawing/2014/main" id="{86ABC10D-08D4-4789-BFC3-BD8373E0DEA3}"/>
              </a:ext>
            </a:extLst>
          </p:cNvPr>
          <p:cNvGraphicFramePr>
            <a:graphicFrameLocks noGrp="1"/>
          </p:cNvGraphicFramePr>
          <p:nvPr>
            <p:ph type="tbl" sz="quarter" idx="13"/>
            <p:extLst>
              <p:ext uri="{D42A27DB-BD31-4B8C-83A1-F6EECF244321}">
                <p14:modId xmlns:p14="http://schemas.microsoft.com/office/powerpoint/2010/main" val="4091694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11767454"/>
                    </a:ext>
                  </a:extLst>
                </a:gridCol>
                <a:gridCol w="822961">
                  <a:extLst>
                    <a:ext uri="{9D8B030D-6E8A-4147-A177-3AD203B41FA5}">
                      <a16:colId xmlns:a16="http://schemas.microsoft.com/office/drawing/2014/main" val="3525263160"/>
                    </a:ext>
                  </a:extLst>
                </a:gridCol>
                <a:gridCol w="987553">
                  <a:extLst>
                    <a:ext uri="{9D8B030D-6E8A-4147-A177-3AD203B41FA5}">
                      <a16:colId xmlns:a16="http://schemas.microsoft.com/office/drawing/2014/main" val="1783629240"/>
                    </a:ext>
                  </a:extLst>
                </a:gridCol>
                <a:gridCol w="411480">
                  <a:extLst>
                    <a:ext uri="{9D8B030D-6E8A-4147-A177-3AD203B41FA5}">
                      <a16:colId xmlns:a16="http://schemas.microsoft.com/office/drawing/2014/main" val="643049883"/>
                    </a:ext>
                  </a:extLst>
                </a:gridCol>
                <a:gridCol w="411480">
                  <a:extLst>
                    <a:ext uri="{9D8B030D-6E8A-4147-A177-3AD203B41FA5}">
                      <a16:colId xmlns:a16="http://schemas.microsoft.com/office/drawing/2014/main" val="3532765566"/>
                    </a:ext>
                  </a:extLst>
                </a:gridCol>
                <a:gridCol w="411480">
                  <a:extLst>
                    <a:ext uri="{9D8B030D-6E8A-4147-A177-3AD203B41FA5}">
                      <a16:colId xmlns:a16="http://schemas.microsoft.com/office/drawing/2014/main" val="1528261081"/>
                    </a:ext>
                  </a:extLst>
                </a:gridCol>
                <a:gridCol w="411480">
                  <a:extLst>
                    <a:ext uri="{9D8B030D-6E8A-4147-A177-3AD203B41FA5}">
                      <a16:colId xmlns:a16="http://schemas.microsoft.com/office/drawing/2014/main" val="867026263"/>
                    </a:ext>
                  </a:extLst>
                </a:gridCol>
                <a:gridCol w="411480">
                  <a:extLst>
                    <a:ext uri="{9D8B030D-6E8A-4147-A177-3AD203B41FA5}">
                      <a16:colId xmlns:a16="http://schemas.microsoft.com/office/drawing/2014/main" val="2085042046"/>
                    </a:ext>
                  </a:extLst>
                </a:gridCol>
                <a:gridCol w="411480">
                  <a:extLst>
                    <a:ext uri="{9D8B030D-6E8A-4147-A177-3AD203B41FA5}">
                      <a16:colId xmlns:a16="http://schemas.microsoft.com/office/drawing/2014/main" val="4038775190"/>
                    </a:ext>
                  </a:extLst>
                </a:gridCol>
                <a:gridCol w="411480">
                  <a:extLst>
                    <a:ext uri="{9D8B030D-6E8A-4147-A177-3AD203B41FA5}">
                      <a16:colId xmlns:a16="http://schemas.microsoft.com/office/drawing/2014/main" val="3416816090"/>
                    </a:ext>
                  </a:extLst>
                </a:gridCol>
                <a:gridCol w="411480">
                  <a:extLst>
                    <a:ext uri="{9D8B030D-6E8A-4147-A177-3AD203B41FA5}">
                      <a16:colId xmlns:a16="http://schemas.microsoft.com/office/drawing/2014/main" val="2385626473"/>
                    </a:ext>
                  </a:extLst>
                </a:gridCol>
                <a:gridCol w="411480">
                  <a:extLst>
                    <a:ext uri="{9D8B030D-6E8A-4147-A177-3AD203B41FA5}">
                      <a16:colId xmlns:a16="http://schemas.microsoft.com/office/drawing/2014/main" val="435228640"/>
                    </a:ext>
                  </a:extLst>
                </a:gridCol>
                <a:gridCol w="411480">
                  <a:extLst>
                    <a:ext uri="{9D8B030D-6E8A-4147-A177-3AD203B41FA5}">
                      <a16:colId xmlns:a16="http://schemas.microsoft.com/office/drawing/2014/main" val="2259930098"/>
                    </a:ext>
                  </a:extLst>
                </a:gridCol>
                <a:gridCol w="411480">
                  <a:extLst>
                    <a:ext uri="{9D8B030D-6E8A-4147-A177-3AD203B41FA5}">
                      <a16:colId xmlns:a16="http://schemas.microsoft.com/office/drawing/2014/main" val="18955972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8615885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- 2022-01-14 00:00:33</a:t>
                      </a:r>
                      <a:r>
                        <a:rPr kumimoji="0" lang="en-US" sz="1000" b="0" i="0" u="none" strike="noStrike" kern="1200" cap="none" spc="0" normalizeH="0" baseline="0" noProof="0">
                          <a:ln>
                            <a:noFill/>
                          </a:ln>
                          <a:solidFill>
                            <a:prstClr val="black"/>
                          </a:solidFill>
                          <a:effectLst/>
                          <a:uLnTx/>
                          <a:uFillTx/>
                          <a:latin typeface="+mn-lt"/>
                          <a:ea typeface="+mn-ea"/>
                          <a:cs typeface="+mn-cs"/>
                        </a:rPr>
                        <a:t>
 Easy installation with the GROHE QuickFix for your next new bathroom tap. Find out how it's easily done at home with GROHE QuickFix. Using the new GROHE Start bathroom tap as an example, this QuickVideo provides you with detailed step-by-step QuickGuide instructions. Thanks to the QuickTool, all conventual tools needed are combined into one. Also, this installation applies to several GROHE QuickFix shower and bath products.
Read more on our website: https://www.grohe.co.uk/en_gb/bathroom-collection/quickfix/start.html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https://i.ytimg.com/vi/qjpvAIgV1aY/hqdefault.jpg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472386609"/>
                  </a:ext>
                </a:extLst>
              </a:tr>
            </a:tbl>
          </a:graphicData>
        </a:graphic>
      </p:graphicFrame>
      <p:sp>
        <p:nvSpPr>
          <p:cNvPr id="4" name="Text Placeholder 3">
            <a:extLst>
              <a:ext uri="{FF2B5EF4-FFF2-40B4-BE49-F238E27FC236}">
                <a16:creationId xmlns:a16="http://schemas.microsoft.com/office/drawing/2014/main" id="{E009ABF6-7991-4831-AC11-4A3A35114A3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1618400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7FD7F-F6AE-4980-9B2F-092336E16EC1}"/>
              </a:ext>
            </a:extLst>
          </p:cNvPr>
          <p:cNvSpPr>
            <a:spLocks noGrp="1"/>
          </p:cNvSpPr>
          <p:nvPr>
            <p:ph type="title"/>
          </p:nvPr>
        </p:nvSpPr>
        <p:spPr/>
        <p:txBody>
          <a:bodyPr/>
          <a:lstStyle/>
          <a:p>
            <a:r>
              <a:rPr lang="en-US"/>
              <a:t>Youtube Private Videos Table | All profiles - 3 of 26</a:t>
            </a:r>
          </a:p>
        </p:txBody>
      </p:sp>
      <p:graphicFrame>
        <p:nvGraphicFramePr>
          <p:cNvPr id="5" name="Table Placeholder 4">
            <a:extLst>
              <a:ext uri="{FF2B5EF4-FFF2-40B4-BE49-F238E27FC236}">
                <a16:creationId xmlns:a16="http://schemas.microsoft.com/office/drawing/2014/main" id="{8CA8D031-0BED-4996-A019-03EA8D2C04B5}"/>
              </a:ext>
            </a:extLst>
          </p:cNvPr>
          <p:cNvGraphicFramePr>
            <a:graphicFrameLocks noGrp="1"/>
          </p:cNvGraphicFramePr>
          <p:nvPr>
            <p:ph type="tbl" sz="quarter" idx="13"/>
            <p:extLst>
              <p:ext uri="{D42A27DB-BD31-4B8C-83A1-F6EECF244321}">
                <p14:modId xmlns:p14="http://schemas.microsoft.com/office/powerpoint/2010/main" val="267362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011090361"/>
                    </a:ext>
                  </a:extLst>
                </a:gridCol>
                <a:gridCol w="822961">
                  <a:extLst>
                    <a:ext uri="{9D8B030D-6E8A-4147-A177-3AD203B41FA5}">
                      <a16:colId xmlns:a16="http://schemas.microsoft.com/office/drawing/2014/main" val="1876571111"/>
                    </a:ext>
                  </a:extLst>
                </a:gridCol>
                <a:gridCol w="987553">
                  <a:extLst>
                    <a:ext uri="{9D8B030D-6E8A-4147-A177-3AD203B41FA5}">
                      <a16:colId xmlns:a16="http://schemas.microsoft.com/office/drawing/2014/main" val="411196193"/>
                    </a:ext>
                  </a:extLst>
                </a:gridCol>
                <a:gridCol w="411480">
                  <a:extLst>
                    <a:ext uri="{9D8B030D-6E8A-4147-A177-3AD203B41FA5}">
                      <a16:colId xmlns:a16="http://schemas.microsoft.com/office/drawing/2014/main" val="1690397943"/>
                    </a:ext>
                  </a:extLst>
                </a:gridCol>
                <a:gridCol w="411480">
                  <a:extLst>
                    <a:ext uri="{9D8B030D-6E8A-4147-A177-3AD203B41FA5}">
                      <a16:colId xmlns:a16="http://schemas.microsoft.com/office/drawing/2014/main" val="777655357"/>
                    </a:ext>
                  </a:extLst>
                </a:gridCol>
                <a:gridCol w="411480">
                  <a:extLst>
                    <a:ext uri="{9D8B030D-6E8A-4147-A177-3AD203B41FA5}">
                      <a16:colId xmlns:a16="http://schemas.microsoft.com/office/drawing/2014/main" val="1984009786"/>
                    </a:ext>
                  </a:extLst>
                </a:gridCol>
                <a:gridCol w="411480">
                  <a:extLst>
                    <a:ext uri="{9D8B030D-6E8A-4147-A177-3AD203B41FA5}">
                      <a16:colId xmlns:a16="http://schemas.microsoft.com/office/drawing/2014/main" val="3810537888"/>
                    </a:ext>
                  </a:extLst>
                </a:gridCol>
                <a:gridCol w="411480">
                  <a:extLst>
                    <a:ext uri="{9D8B030D-6E8A-4147-A177-3AD203B41FA5}">
                      <a16:colId xmlns:a16="http://schemas.microsoft.com/office/drawing/2014/main" val="860999364"/>
                    </a:ext>
                  </a:extLst>
                </a:gridCol>
                <a:gridCol w="411480">
                  <a:extLst>
                    <a:ext uri="{9D8B030D-6E8A-4147-A177-3AD203B41FA5}">
                      <a16:colId xmlns:a16="http://schemas.microsoft.com/office/drawing/2014/main" val="662586613"/>
                    </a:ext>
                  </a:extLst>
                </a:gridCol>
                <a:gridCol w="411480">
                  <a:extLst>
                    <a:ext uri="{9D8B030D-6E8A-4147-A177-3AD203B41FA5}">
                      <a16:colId xmlns:a16="http://schemas.microsoft.com/office/drawing/2014/main" val="1304347623"/>
                    </a:ext>
                  </a:extLst>
                </a:gridCol>
                <a:gridCol w="411480">
                  <a:extLst>
                    <a:ext uri="{9D8B030D-6E8A-4147-A177-3AD203B41FA5}">
                      <a16:colId xmlns:a16="http://schemas.microsoft.com/office/drawing/2014/main" val="1217028747"/>
                    </a:ext>
                  </a:extLst>
                </a:gridCol>
                <a:gridCol w="411480">
                  <a:extLst>
                    <a:ext uri="{9D8B030D-6E8A-4147-A177-3AD203B41FA5}">
                      <a16:colId xmlns:a16="http://schemas.microsoft.com/office/drawing/2014/main" val="1170854468"/>
                    </a:ext>
                  </a:extLst>
                </a:gridCol>
                <a:gridCol w="411480">
                  <a:extLst>
                    <a:ext uri="{9D8B030D-6E8A-4147-A177-3AD203B41FA5}">
                      <a16:colId xmlns:a16="http://schemas.microsoft.com/office/drawing/2014/main" val="1542719171"/>
                    </a:ext>
                  </a:extLst>
                </a:gridCol>
                <a:gridCol w="411480">
                  <a:extLst>
                    <a:ext uri="{9D8B030D-6E8A-4147-A177-3AD203B41FA5}">
                      <a16:colId xmlns:a16="http://schemas.microsoft.com/office/drawing/2014/main" val="3574058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303566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Deutschland - 2022-01-10 17:12:05</a:t>
                      </a:r>
                      <a:r>
                        <a:rPr kumimoji="0" lang="de-DE" sz="1000" b="0" i="0" u="none" strike="noStrike" kern="1200" cap="none" spc="0" normalizeH="0" baseline="0" noProof="0">
                          <a:ln>
                            <a:noFill/>
                          </a:ln>
                          <a:solidFill>
                            <a:prstClr val="black"/>
                          </a:solidFill>
                          <a:effectLst/>
                          <a:uLnTx/>
                          <a:uFillTx/>
                          <a:latin typeface="+mn-lt"/>
                          <a:ea typeface="+mn-ea"/>
                          <a:cs typeface="+mn-cs"/>
                        </a:rPr>
                        <a:t>
 Unsere neuen QuickTools sind im Lieferumfang unserer QuickFix Produkte gleich inbegriffen. Somit wird die Installation zum Kinderspiel. Das QuickTool kombiniert drei Funktionen für die Installation und Wartung Zuhause. Der Steckschlüssel wird zum Befestigen der Armatur, der Schrauben-Schlüssel 1 zum Anziehen der Flexschläuche und der Schrauben-Schlüssel 2 für die Wartung im Handumdrehen verwendet. Bewahre das QuickTool für zukünftige Installationen und Wartungsarbeiten auf!
Weitere Informationen zu GROHE QuickFix findest du auf unserer Website: https://www.grohe.de/de_de/quickfix/ 
Über GROHE
GROHE ist eine führende globale Marke für ganzheitliche Badlösungen und Küchenarmaturen und beschäftigt in 150 Ländern insgesamt mehr als 7.000 Mitarbeiter – davon 2.600 in Deutschland. Seit 2014 gehört GROHE zu dem starken Markenportfolio von LIXIL, einem führenden japanischen Hersteller von richtungsweisenden Wassertechnologien und Gebäudeausstattung. Um „Pure Freude an Wasser“ zu bieten, basiert jedes GROHE Produkt auf den Markenwerten Qualität, Technologie, Design und Nachhaltigkeit. Renommierte Highlights wie GROHE Eurosmart oder die GROHE Thermostatserien sowie wegweisende Innovationen wie das Wassersystem GROHE Blue unterstreichen die tiefgreifende Kompetenz der Marke. Ausgerichtet auf die Bedürfnisse der Kunden, schafft GROHE so intelligente, lebensverbessernde und nachhaltige Produktlösungen, die einen relevanten Mehrwert bieten – und das Qualitätssiegel „Made in Germany“ tragen: R&amp;D und Design sind als integrierter Prozess fest am Standort Deutschland verankert. Dabei nimmt GROHE seine unternehmerische Verantwortung sehr ernst und setzt auf eine ressourcenschonende Wertschöpfungskette. Seit April 2020 produziert die Sanitärmarke weltweit CO2-neutral*. Zudem hat es sich GROHE zum Ziel gesetzt, bis 2021 plastikfreie Produktverpackungen einzusetzen. 
Allein in den letzten zehn Jahren bestätigen über 490 Design- und Innovationspreise sowie mehrere Nachhaltigkeitsauszeichnungen den Erfolg: GROHE wurde als Vorreiter seiner Branche mit dem CSR Preis der Bundesregierung sowie mit dem Deutschen Nachhaltigkeitspreis 2021 in den Kategorien „Ressourcen“ und „Design“ ausgezeichnet. Auch im Rahmen der Nachhaltigkeits- und Klimainitiative „50 Sustainability &amp; Climate Leaders" treibt GROHE nachhaltigen Wandel voran.
*inkludiert CO2-Kompensationsprojekte, mehr auf green.grohe.com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https://i.ytimg.com/vi/M519Lc3RQ7Q/hqdefault.jpg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091148465"/>
                  </a:ext>
                </a:extLst>
              </a:tr>
            </a:tbl>
          </a:graphicData>
        </a:graphic>
      </p:graphicFrame>
      <p:sp>
        <p:nvSpPr>
          <p:cNvPr id="4" name="Text Placeholder 3">
            <a:extLst>
              <a:ext uri="{FF2B5EF4-FFF2-40B4-BE49-F238E27FC236}">
                <a16:creationId xmlns:a16="http://schemas.microsoft.com/office/drawing/2014/main" id="{3E4BE85E-7F76-43A6-B82D-2A885AF0144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0078457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6A8FB-1FD1-44AA-82A1-2545F03801C0}"/>
              </a:ext>
            </a:extLst>
          </p:cNvPr>
          <p:cNvSpPr>
            <a:spLocks noGrp="1"/>
          </p:cNvSpPr>
          <p:nvPr>
            <p:ph type="title"/>
          </p:nvPr>
        </p:nvSpPr>
        <p:spPr/>
        <p:txBody>
          <a:bodyPr/>
          <a:lstStyle/>
          <a:p>
            <a:r>
              <a:rPr lang="en-US"/>
              <a:t>Youtube Private Videos Table | All profiles - 4 of 26</a:t>
            </a:r>
          </a:p>
        </p:txBody>
      </p:sp>
      <p:graphicFrame>
        <p:nvGraphicFramePr>
          <p:cNvPr id="5" name="Table Placeholder 4">
            <a:extLst>
              <a:ext uri="{FF2B5EF4-FFF2-40B4-BE49-F238E27FC236}">
                <a16:creationId xmlns:a16="http://schemas.microsoft.com/office/drawing/2014/main" id="{189A2D72-47C4-4BE8-9708-A5DBC8046C4A}"/>
              </a:ext>
            </a:extLst>
          </p:cNvPr>
          <p:cNvGraphicFramePr>
            <a:graphicFrameLocks noGrp="1"/>
          </p:cNvGraphicFramePr>
          <p:nvPr>
            <p:ph type="tbl" sz="quarter" idx="13"/>
            <p:extLst>
              <p:ext uri="{D42A27DB-BD31-4B8C-83A1-F6EECF244321}">
                <p14:modId xmlns:p14="http://schemas.microsoft.com/office/powerpoint/2010/main" val="1703955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670515371"/>
                    </a:ext>
                  </a:extLst>
                </a:gridCol>
                <a:gridCol w="822961">
                  <a:extLst>
                    <a:ext uri="{9D8B030D-6E8A-4147-A177-3AD203B41FA5}">
                      <a16:colId xmlns:a16="http://schemas.microsoft.com/office/drawing/2014/main" val="683489481"/>
                    </a:ext>
                  </a:extLst>
                </a:gridCol>
                <a:gridCol w="987553">
                  <a:extLst>
                    <a:ext uri="{9D8B030D-6E8A-4147-A177-3AD203B41FA5}">
                      <a16:colId xmlns:a16="http://schemas.microsoft.com/office/drawing/2014/main" val="2315148660"/>
                    </a:ext>
                  </a:extLst>
                </a:gridCol>
                <a:gridCol w="411480">
                  <a:extLst>
                    <a:ext uri="{9D8B030D-6E8A-4147-A177-3AD203B41FA5}">
                      <a16:colId xmlns:a16="http://schemas.microsoft.com/office/drawing/2014/main" val="3261790888"/>
                    </a:ext>
                  </a:extLst>
                </a:gridCol>
                <a:gridCol w="411480">
                  <a:extLst>
                    <a:ext uri="{9D8B030D-6E8A-4147-A177-3AD203B41FA5}">
                      <a16:colId xmlns:a16="http://schemas.microsoft.com/office/drawing/2014/main" val="3792361960"/>
                    </a:ext>
                  </a:extLst>
                </a:gridCol>
                <a:gridCol w="411480">
                  <a:extLst>
                    <a:ext uri="{9D8B030D-6E8A-4147-A177-3AD203B41FA5}">
                      <a16:colId xmlns:a16="http://schemas.microsoft.com/office/drawing/2014/main" val="1284840821"/>
                    </a:ext>
                  </a:extLst>
                </a:gridCol>
                <a:gridCol w="411480">
                  <a:extLst>
                    <a:ext uri="{9D8B030D-6E8A-4147-A177-3AD203B41FA5}">
                      <a16:colId xmlns:a16="http://schemas.microsoft.com/office/drawing/2014/main" val="1448663196"/>
                    </a:ext>
                  </a:extLst>
                </a:gridCol>
                <a:gridCol w="411480">
                  <a:extLst>
                    <a:ext uri="{9D8B030D-6E8A-4147-A177-3AD203B41FA5}">
                      <a16:colId xmlns:a16="http://schemas.microsoft.com/office/drawing/2014/main" val="2262022280"/>
                    </a:ext>
                  </a:extLst>
                </a:gridCol>
                <a:gridCol w="411480">
                  <a:extLst>
                    <a:ext uri="{9D8B030D-6E8A-4147-A177-3AD203B41FA5}">
                      <a16:colId xmlns:a16="http://schemas.microsoft.com/office/drawing/2014/main" val="3094074823"/>
                    </a:ext>
                  </a:extLst>
                </a:gridCol>
                <a:gridCol w="411480">
                  <a:extLst>
                    <a:ext uri="{9D8B030D-6E8A-4147-A177-3AD203B41FA5}">
                      <a16:colId xmlns:a16="http://schemas.microsoft.com/office/drawing/2014/main" val="2721326237"/>
                    </a:ext>
                  </a:extLst>
                </a:gridCol>
                <a:gridCol w="411480">
                  <a:extLst>
                    <a:ext uri="{9D8B030D-6E8A-4147-A177-3AD203B41FA5}">
                      <a16:colId xmlns:a16="http://schemas.microsoft.com/office/drawing/2014/main" val="123691985"/>
                    </a:ext>
                  </a:extLst>
                </a:gridCol>
                <a:gridCol w="411480">
                  <a:extLst>
                    <a:ext uri="{9D8B030D-6E8A-4147-A177-3AD203B41FA5}">
                      <a16:colId xmlns:a16="http://schemas.microsoft.com/office/drawing/2014/main" val="3413442753"/>
                    </a:ext>
                  </a:extLst>
                </a:gridCol>
                <a:gridCol w="411480">
                  <a:extLst>
                    <a:ext uri="{9D8B030D-6E8A-4147-A177-3AD203B41FA5}">
                      <a16:colId xmlns:a16="http://schemas.microsoft.com/office/drawing/2014/main" val="3835685166"/>
                    </a:ext>
                  </a:extLst>
                </a:gridCol>
                <a:gridCol w="411480">
                  <a:extLst>
                    <a:ext uri="{9D8B030D-6E8A-4147-A177-3AD203B41FA5}">
                      <a16:colId xmlns:a16="http://schemas.microsoft.com/office/drawing/2014/main" val="4191883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302506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- 2022-01-13 10:22:31</a:t>
                      </a:r>
                      <a:r>
                        <a:rPr kumimoji="0" lang="en-US" sz="1000" b="0" i="0" u="none" strike="noStrike" kern="1200" cap="none" spc="0" normalizeH="0" baseline="0" noProof="0">
                          <a:ln>
                            <a:noFill/>
                          </a:ln>
                          <a:solidFill>
                            <a:prstClr val="black"/>
                          </a:solidFill>
                          <a:effectLst/>
                          <a:uLnTx/>
                          <a:uFillTx/>
                          <a:latin typeface="+mn-lt"/>
                          <a:ea typeface="+mn-ea"/>
                          <a:cs typeface="+mn-cs"/>
                        </a:rPr>
                        <a:t>
 Installing your new kitchen tap easily at home with GROHE QuickFix. Learn how it's done with the GROHE Start kitchen tap as an example. Designed to provide unrivalled performance, the new GROHE Start combines practicality and distinctive design without compromizing on style. Thanks to GROHE Zero with inner waterways, the water is not getting in contact with lead or nickel in the tap. This makes the GROHE Start kitchen tap the perfect upgrade for your modern kitchen! Thanks to the practical GROHE FastFixation Plus technology, installing GROHE Start is particularly easy and fast. Try for yourself!
Find further information about GROHE QuickFix on our Website: https://www.grohe.co.uk/en_gb/kitchen-collection/quickfix/start.html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https://i.ytimg.com/vi/_-KPXEVXe9U/hqdefault.jpg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039626410"/>
                  </a:ext>
                </a:extLst>
              </a:tr>
            </a:tbl>
          </a:graphicData>
        </a:graphic>
      </p:graphicFrame>
      <p:sp>
        <p:nvSpPr>
          <p:cNvPr id="4" name="Text Placeholder 3">
            <a:extLst>
              <a:ext uri="{FF2B5EF4-FFF2-40B4-BE49-F238E27FC236}">
                <a16:creationId xmlns:a16="http://schemas.microsoft.com/office/drawing/2014/main" id="{97B48F07-32AD-49A7-A5C9-C414AD0701BC}"/>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6772943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25025-F831-495A-98FA-01A497282B48}"/>
              </a:ext>
            </a:extLst>
          </p:cNvPr>
          <p:cNvSpPr>
            <a:spLocks noGrp="1"/>
          </p:cNvSpPr>
          <p:nvPr>
            <p:ph type="title"/>
          </p:nvPr>
        </p:nvSpPr>
        <p:spPr/>
        <p:txBody>
          <a:bodyPr/>
          <a:lstStyle/>
          <a:p>
            <a:r>
              <a:rPr lang="en-US"/>
              <a:t>Youtube Private Videos Table | All profiles - 5 of 26</a:t>
            </a:r>
          </a:p>
        </p:txBody>
      </p:sp>
      <p:graphicFrame>
        <p:nvGraphicFramePr>
          <p:cNvPr id="5" name="Table Placeholder 4">
            <a:extLst>
              <a:ext uri="{FF2B5EF4-FFF2-40B4-BE49-F238E27FC236}">
                <a16:creationId xmlns:a16="http://schemas.microsoft.com/office/drawing/2014/main" id="{CC263901-4B92-492A-877D-EAA3528AA991}"/>
              </a:ext>
            </a:extLst>
          </p:cNvPr>
          <p:cNvGraphicFramePr>
            <a:graphicFrameLocks noGrp="1"/>
          </p:cNvGraphicFramePr>
          <p:nvPr>
            <p:ph type="tbl" sz="quarter" idx="13"/>
            <p:extLst>
              <p:ext uri="{D42A27DB-BD31-4B8C-83A1-F6EECF244321}">
                <p14:modId xmlns:p14="http://schemas.microsoft.com/office/powerpoint/2010/main" val="580483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494817640"/>
                    </a:ext>
                  </a:extLst>
                </a:gridCol>
                <a:gridCol w="822961">
                  <a:extLst>
                    <a:ext uri="{9D8B030D-6E8A-4147-A177-3AD203B41FA5}">
                      <a16:colId xmlns:a16="http://schemas.microsoft.com/office/drawing/2014/main" val="1992495327"/>
                    </a:ext>
                  </a:extLst>
                </a:gridCol>
                <a:gridCol w="987553">
                  <a:extLst>
                    <a:ext uri="{9D8B030D-6E8A-4147-A177-3AD203B41FA5}">
                      <a16:colId xmlns:a16="http://schemas.microsoft.com/office/drawing/2014/main" val="2495376709"/>
                    </a:ext>
                  </a:extLst>
                </a:gridCol>
                <a:gridCol w="411480">
                  <a:extLst>
                    <a:ext uri="{9D8B030D-6E8A-4147-A177-3AD203B41FA5}">
                      <a16:colId xmlns:a16="http://schemas.microsoft.com/office/drawing/2014/main" val="940218761"/>
                    </a:ext>
                  </a:extLst>
                </a:gridCol>
                <a:gridCol w="411480">
                  <a:extLst>
                    <a:ext uri="{9D8B030D-6E8A-4147-A177-3AD203B41FA5}">
                      <a16:colId xmlns:a16="http://schemas.microsoft.com/office/drawing/2014/main" val="4042833925"/>
                    </a:ext>
                  </a:extLst>
                </a:gridCol>
                <a:gridCol w="411480">
                  <a:extLst>
                    <a:ext uri="{9D8B030D-6E8A-4147-A177-3AD203B41FA5}">
                      <a16:colId xmlns:a16="http://schemas.microsoft.com/office/drawing/2014/main" val="2181036520"/>
                    </a:ext>
                  </a:extLst>
                </a:gridCol>
                <a:gridCol w="411480">
                  <a:extLst>
                    <a:ext uri="{9D8B030D-6E8A-4147-A177-3AD203B41FA5}">
                      <a16:colId xmlns:a16="http://schemas.microsoft.com/office/drawing/2014/main" val="349566892"/>
                    </a:ext>
                  </a:extLst>
                </a:gridCol>
                <a:gridCol w="411480">
                  <a:extLst>
                    <a:ext uri="{9D8B030D-6E8A-4147-A177-3AD203B41FA5}">
                      <a16:colId xmlns:a16="http://schemas.microsoft.com/office/drawing/2014/main" val="46662970"/>
                    </a:ext>
                  </a:extLst>
                </a:gridCol>
                <a:gridCol w="411480">
                  <a:extLst>
                    <a:ext uri="{9D8B030D-6E8A-4147-A177-3AD203B41FA5}">
                      <a16:colId xmlns:a16="http://schemas.microsoft.com/office/drawing/2014/main" val="1206876316"/>
                    </a:ext>
                  </a:extLst>
                </a:gridCol>
                <a:gridCol w="411480">
                  <a:extLst>
                    <a:ext uri="{9D8B030D-6E8A-4147-A177-3AD203B41FA5}">
                      <a16:colId xmlns:a16="http://schemas.microsoft.com/office/drawing/2014/main" val="3468789042"/>
                    </a:ext>
                  </a:extLst>
                </a:gridCol>
                <a:gridCol w="411480">
                  <a:extLst>
                    <a:ext uri="{9D8B030D-6E8A-4147-A177-3AD203B41FA5}">
                      <a16:colId xmlns:a16="http://schemas.microsoft.com/office/drawing/2014/main" val="3642771499"/>
                    </a:ext>
                  </a:extLst>
                </a:gridCol>
                <a:gridCol w="411480">
                  <a:extLst>
                    <a:ext uri="{9D8B030D-6E8A-4147-A177-3AD203B41FA5}">
                      <a16:colId xmlns:a16="http://schemas.microsoft.com/office/drawing/2014/main" val="3511196514"/>
                    </a:ext>
                  </a:extLst>
                </a:gridCol>
                <a:gridCol w="411480">
                  <a:extLst>
                    <a:ext uri="{9D8B030D-6E8A-4147-A177-3AD203B41FA5}">
                      <a16:colId xmlns:a16="http://schemas.microsoft.com/office/drawing/2014/main" val="789302381"/>
                    </a:ext>
                  </a:extLst>
                </a:gridCol>
                <a:gridCol w="411480">
                  <a:extLst>
                    <a:ext uri="{9D8B030D-6E8A-4147-A177-3AD203B41FA5}">
                      <a16:colId xmlns:a16="http://schemas.microsoft.com/office/drawing/2014/main" val="12186968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53026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- 2022-01-15 00:00:06</a:t>
                      </a:r>
                      <a:r>
                        <a:rPr kumimoji="0" lang="en-US" sz="1000" b="0" i="0" u="none" strike="noStrike" kern="1200" cap="none" spc="0" normalizeH="0" baseline="0" noProof="0">
                          <a:ln>
                            <a:noFill/>
                          </a:ln>
                          <a:solidFill>
                            <a:prstClr val="black"/>
                          </a:solidFill>
                          <a:effectLst/>
                          <a:uLnTx/>
                          <a:uFillTx/>
                          <a:latin typeface="+mn-lt"/>
                          <a:ea typeface="+mn-ea"/>
                          <a:cs typeface="+mn-cs"/>
                        </a:rPr>
                        <a:t>
 Have a look at this step-by-step QuickGuide to install your bathroom tap without hassle. The process is demonstrated with our GROHE Start tap. This installation applies to several GROHE QuickFix washbasin taps with pop-up waste set. The new GROHE Start offers more comfort thanks to the increase height and offers you a wide range of sizes - from small to large, to provide you with the perfect match for your modern bathroom. Thanks to the integrated GROHE EcoJoy, GROHE Start allows you to live a more sustainable life effortlessly: GROHE EcoJoy reduces the water flow while enriching the water with air, thereby ensuring a perfect, voluminous flow while saving valuable resources. Get started now with GROHE QuickFix!
Check out more relevant GROHE QuickFix information on our website: https://www.grohe.co.uk/en_gb/bathroom-collection/quickfix/start.html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https://i.ytimg.com/vi/6o_bHw8rs2c/hqdefault.jpg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010707601"/>
                  </a:ext>
                </a:extLst>
              </a:tr>
            </a:tbl>
          </a:graphicData>
        </a:graphic>
      </p:graphicFrame>
      <p:sp>
        <p:nvSpPr>
          <p:cNvPr id="4" name="Text Placeholder 3">
            <a:extLst>
              <a:ext uri="{FF2B5EF4-FFF2-40B4-BE49-F238E27FC236}">
                <a16:creationId xmlns:a16="http://schemas.microsoft.com/office/drawing/2014/main" id="{2E7B001D-DBCB-4770-9167-BEDCBAD760C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919669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7C4B9-5AB3-4EC2-AEDE-7321C2A43DE9}"/>
              </a:ext>
            </a:extLst>
          </p:cNvPr>
          <p:cNvSpPr>
            <a:spLocks noGrp="1"/>
          </p:cNvSpPr>
          <p:nvPr>
            <p:ph type="title"/>
          </p:nvPr>
        </p:nvSpPr>
        <p:spPr/>
        <p:txBody>
          <a:bodyPr/>
          <a:lstStyle/>
          <a:p>
            <a:r>
              <a:rPr lang="en-US"/>
              <a:t>Youtube Private Videos Table | All profiles - 6 of 26</a:t>
            </a:r>
          </a:p>
        </p:txBody>
      </p:sp>
      <p:graphicFrame>
        <p:nvGraphicFramePr>
          <p:cNvPr id="5" name="Table Placeholder 4">
            <a:extLst>
              <a:ext uri="{FF2B5EF4-FFF2-40B4-BE49-F238E27FC236}">
                <a16:creationId xmlns:a16="http://schemas.microsoft.com/office/drawing/2014/main" id="{F8D4898F-49D8-4C78-ABDB-453693532AC2}"/>
              </a:ext>
            </a:extLst>
          </p:cNvPr>
          <p:cNvGraphicFramePr>
            <a:graphicFrameLocks noGrp="1"/>
          </p:cNvGraphicFramePr>
          <p:nvPr>
            <p:ph type="tbl" sz="quarter" idx="13"/>
            <p:extLst>
              <p:ext uri="{D42A27DB-BD31-4B8C-83A1-F6EECF244321}">
                <p14:modId xmlns:p14="http://schemas.microsoft.com/office/powerpoint/2010/main" val="2163772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864970359"/>
                    </a:ext>
                  </a:extLst>
                </a:gridCol>
                <a:gridCol w="822961">
                  <a:extLst>
                    <a:ext uri="{9D8B030D-6E8A-4147-A177-3AD203B41FA5}">
                      <a16:colId xmlns:a16="http://schemas.microsoft.com/office/drawing/2014/main" val="926175767"/>
                    </a:ext>
                  </a:extLst>
                </a:gridCol>
                <a:gridCol w="987553">
                  <a:extLst>
                    <a:ext uri="{9D8B030D-6E8A-4147-A177-3AD203B41FA5}">
                      <a16:colId xmlns:a16="http://schemas.microsoft.com/office/drawing/2014/main" val="2087099568"/>
                    </a:ext>
                  </a:extLst>
                </a:gridCol>
                <a:gridCol w="411480">
                  <a:extLst>
                    <a:ext uri="{9D8B030D-6E8A-4147-A177-3AD203B41FA5}">
                      <a16:colId xmlns:a16="http://schemas.microsoft.com/office/drawing/2014/main" val="1204211974"/>
                    </a:ext>
                  </a:extLst>
                </a:gridCol>
                <a:gridCol w="411480">
                  <a:extLst>
                    <a:ext uri="{9D8B030D-6E8A-4147-A177-3AD203B41FA5}">
                      <a16:colId xmlns:a16="http://schemas.microsoft.com/office/drawing/2014/main" val="2862204200"/>
                    </a:ext>
                  </a:extLst>
                </a:gridCol>
                <a:gridCol w="411480">
                  <a:extLst>
                    <a:ext uri="{9D8B030D-6E8A-4147-A177-3AD203B41FA5}">
                      <a16:colId xmlns:a16="http://schemas.microsoft.com/office/drawing/2014/main" val="2406165190"/>
                    </a:ext>
                  </a:extLst>
                </a:gridCol>
                <a:gridCol w="411480">
                  <a:extLst>
                    <a:ext uri="{9D8B030D-6E8A-4147-A177-3AD203B41FA5}">
                      <a16:colId xmlns:a16="http://schemas.microsoft.com/office/drawing/2014/main" val="1739852756"/>
                    </a:ext>
                  </a:extLst>
                </a:gridCol>
                <a:gridCol w="411480">
                  <a:extLst>
                    <a:ext uri="{9D8B030D-6E8A-4147-A177-3AD203B41FA5}">
                      <a16:colId xmlns:a16="http://schemas.microsoft.com/office/drawing/2014/main" val="3299375962"/>
                    </a:ext>
                  </a:extLst>
                </a:gridCol>
                <a:gridCol w="411480">
                  <a:extLst>
                    <a:ext uri="{9D8B030D-6E8A-4147-A177-3AD203B41FA5}">
                      <a16:colId xmlns:a16="http://schemas.microsoft.com/office/drawing/2014/main" val="989794923"/>
                    </a:ext>
                  </a:extLst>
                </a:gridCol>
                <a:gridCol w="411480">
                  <a:extLst>
                    <a:ext uri="{9D8B030D-6E8A-4147-A177-3AD203B41FA5}">
                      <a16:colId xmlns:a16="http://schemas.microsoft.com/office/drawing/2014/main" val="3665786703"/>
                    </a:ext>
                  </a:extLst>
                </a:gridCol>
                <a:gridCol w="411480">
                  <a:extLst>
                    <a:ext uri="{9D8B030D-6E8A-4147-A177-3AD203B41FA5}">
                      <a16:colId xmlns:a16="http://schemas.microsoft.com/office/drawing/2014/main" val="3498835678"/>
                    </a:ext>
                  </a:extLst>
                </a:gridCol>
                <a:gridCol w="411480">
                  <a:extLst>
                    <a:ext uri="{9D8B030D-6E8A-4147-A177-3AD203B41FA5}">
                      <a16:colId xmlns:a16="http://schemas.microsoft.com/office/drawing/2014/main" val="3900833617"/>
                    </a:ext>
                  </a:extLst>
                </a:gridCol>
                <a:gridCol w="411480">
                  <a:extLst>
                    <a:ext uri="{9D8B030D-6E8A-4147-A177-3AD203B41FA5}">
                      <a16:colId xmlns:a16="http://schemas.microsoft.com/office/drawing/2014/main" val="4126734263"/>
                    </a:ext>
                  </a:extLst>
                </a:gridCol>
                <a:gridCol w="411480">
                  <a:extLst>
                    <a:ext uri="{9D8B030D-6E8A-4147-A177-3AD203B41FA5}">
                      <a16:colId xmlns:a16="http://schemas.microsoft.com/office/drawing/2014/main" val="2198157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931388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Deutschland - 2022-01-10 17:14:46</a:t>
                      </a:r>
                      <a:r>
                        <a:rPr kumimoji="0" lang="de-DE" sz="1000" b="0" i="0" u="none" strike="noStrike" kern="1200" cap="none" spc="0" normalizeH="0" baseline="0" noProof="0">
                          <a:ln>
                            <a:noFill/>
                          </a:ln>
                          <a:solidFill>
                            <a:prstClr val="black"/>
                          </a:solidFill>
                          <a:effectLst/>
                          <a:uLnTx/>
                          <a:uFillTx/>
                          <a:latin typeface="+mn-lt"/>
                          <a:ea typeface="+mn-ea"/>
                          <a:cs typeface="+mn-cs"/>
                        </a:rPr>
                        <a:t>
 Unser Zuhause ist der Mittelpunkt unseres Lebens - es ist der Ort, an dem wir lachen und weinen, wundervolle Erinnerungen mit Familie und Freunden schaffen und von der Zukunft träumen. Trotzdem brauchen wir ab und zu einen Tapetenwechsel. Das bedeutet aber nicht, dass Heimwerkerpannen passieren müssen. Heimwerken kann auch ganz einfach und preiswert sein – sogar in Räumen, wie dem Badezimmer oder der Küche. Denn wir helfen dir mit GROHE QuickFix deinen Heimwerkertraum zu verwirklichen - das System für die überraschend einfache Installation von Badezimmer- und Küchenarmaturen.
Weitere Informationen zu GROHE QuickFix findest du auf unserer Website: https://www.grohe.de/de_de/quickfix/ 
Über GROHE
GROHE ist eine führende globale Marke für ganzheitliche Badlösungen und Küchenarmaturen und beschäftigt in 150 Ländern insgesamt mehr als 7.000 Mitarbeiter – davon 2.600 in Deutschland. Seit 2014 gehört GROHE zu dem starken Markenportfolio von LIXIL, einem führenden japanischen Hersteller von richtungsweisenden Wassertechnologien und Gebäudeausstattung. Um „Pure Freude an Wasser“ zu bieten, basiert jedes GROHE Produkt auf den Markenwerten Qualität, Technologie, Design und Nachhaltigkeit. Renommierte Highlights wie GROHE Eurosmart oder die GROHE Thermostatserien sowie wegweisende Innovationen wie das Wassersystem GROHE Blue unterstreichen die tiefgreifende Kompetenz der Marke. Ausgerichtet auf die Bedürfnisse der Kunden, schafft GROHE so intelligente, lebensverbessernde und nachhaltige Produktlösungen, die einen relevanten Mehrwert bieten – und das Qualitätssiegel „Made in Germany“ tragen: R&amp;D und Design sind als integrierter Prozess fest am Standort Deutschland verankert. Dabei nimmt GROHE seine unternehmerische Verantwortung sehr ernst und setzt auf eine ressourcenschonende Wertschöpfungskette. Seit April 2020 produziert die Sanitärmarke weltweit CO2-neutral*. Zudem hat es sich GROHE zum Ziel gesetzt, bis 2021 plastikfreie Produktverpackungen einzusetzen. 
Allein in den letzten zehn Jahren bestätigen über 490 Design- und Innovationspreise sowie mehrere Nachhaltigkeitsauszeichnungen den Erfolg: GROHE wurde als Vorreiter seiner Branche mit dem CSR Preis der Bundesregierung sowie mit dem Deutschen Nachhaltigkeitspreis 2021 in den Kategorien „Ressourcen“ und „Design“ ausgezeichnet. Auch im Rahmen der Nachhaltigkeits- und Klimainitiative „50 Sustainability &amp; Climate Leaders" treibt GROHE nachhaltigen Wandel voran.
*inkludiert CO2-Kompensationsprojekte, mehr auf green.grohe.com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https://i.ytimg.com/vi/YEP90reOZuw/hqdefault.jpg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783310760"/>
                  </a:ext>
                </a:extLst>
              </a:tr>
            </a:tbl>
          </a:graphicData>
        </a:graphic>
      </p:graphicFrame>
      <p:sp>
        <p:nvSpPr>
          <p:cNvPr id="4" name="Text Placeholder 3">
            <a:extLst>
              <a:ext uri="{FF2B5EF4-FFF2-40B4-BE49-F238E27FC236}">
                <a16:creationId xmlns:a16="http://schemas.microsoft.com/office/drawing/2014/main" id="{3276520E-622E-41D9-8422-6FC39F793327}"/>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8038945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37CD-BD74-4DBC-8E69-59C8F4CC2331}"/>
              </a:ext>
            </a:extLst>
          </p:cNvPr>
          <p:cNvSpPr>
            <a:spLocks noGrp="1"/>
          </p:cNvSpPr>
          <p:nvPr>
            <p:ph type="title"/>
          </p:nvPr>
        </p:nvSpPr>
        <p:spPr/>
        <p:txBody>
          <a:bodyPr/>
          <a:lstStyle/>
          <a:p>
            <a:r>
              <a:rPr lang="en-US"/>
              <a:t>Youtube Private Videos Table | All profiles - 7 of 26</a:t>
            </a:r>
          </a:p>
        </p:txBody>
      </p:sp>
      <p:graphicFrame>
        <p:nvGraphicFramePr>
          <p:cNvPr id="5" name="Table Placeholder 4">
            <a:extLst>
              <a:ext uri="{FF2B5EF4-FFF2-40B4-BE49-F238E27FC236}">
                <a16:creationId xmlns:a16="http://schemas.microsoft.com/office/drawing/2014/main" id="{86B8A79E-23DB-48AC-9B1F-1FD89C6FF22A}"/>
              </a:ext>
            </a:extLst>
          </p:cNvPr>
          <p:cNvGraphicFramePr>
            <a:graphicFrameLocks noGrp="1"/>
          </p:cNvGraphicFramePr>
          <p:nvPr>
            <p:ph type="tbl" sz="quarter" idx="13"/>
            <p:extLst>
              <p:ext uri="{D42A27DB-BD31-4B8C-83A1-F6EECF244321}">
                <p14:modId xmlns:p14="http://schemas.microsoft.com/office/powerpoint/2010/main" val="1298322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874009801"/>
                    </a:ext>
                  </a:extLst>
                </a:gridCol>
                <a:gridCol w="822961">
                  <a:extLst>
                    <a:ext uri="{9D8B030D-6E8A-4147-A177-3AD203B41FA5}">
                      <a16:colId xmlns:a16="http://schemas.microsoft.com/office/drawing/2014/main" val="2714014567"/>
                    </a:ext>
                  </a:extLst>
                </a:gridCol>
                <a:gridCol w="987553">
                  <a:extLst>
                    <a:ext uri="{9D8B030D-6E8A-4147-A177-3AD203B41FA5}">
                      <a16:colId xmlns:a16="http://schemas.microsoft.com/office/drawing/2014/main" val="1885490733"/>
                    </a:ext>
                  </a:extLst>
                </a:gridCol>
                <a:gridCol w="411480">
                  <a:extLst>
                    <a:ext uri="{9D8B030D-6E8A-4147-A177-3AD203B41FA5}">
                      <a16:colId xmlns:a16="http://schemas.microsoft.com/office/drawing/2014/main" val="880793586"/>
                    </a:ext>
                  </a:extLst>
                </a:gridCol>
                <a:gridCol w="411480">
                  <a:extLst>
                    <a:ext uri="{9D8B030D-6E8A-4147-A177-3AD203B41FA5}">
                      <a16:colId xmlns:a16="http://schemas.microsoft.com/office/drawing/2014/main" val="3654883547"/>
                    </a:ext>
                  </a:extLst>
                </a:gridCol>
                <a:gridCol w="411480">
                  <a:extLst>
                    <a:ext uri="{9D8B030D-6E8A-4147-A177-3AD203B41FA5}">
                      <a16:colId xmlns:a16="http://schemas.microsoft.com/office/drawing/2014/main" val="1648882322"/>
                    </a:ext>
                  </a:extLst>
                </a:gridCol>
                <a:gridCol w="411480">
                  <a:extLst>
                    <a:ext uri="{9D8B030D-6E8A-4147-A177-3AD203B41FA5}">
                      <a16:colId xmlns:a16="http://schemas.microsoft.com/office/drawing/2014/main" val="2326918564"/>
                    </a:ext>
                  </a:extLst>
                </a:gridCol>
                <a:gridCol w="411480">
                  <a:extLst>
                    <a:ext uri="{9D8B030D-6E8A-4147-A177-3AD203B41FA5}">
                      <a16:colId xmlns:a16="http://schemas.microsoft.com/office/drawing/2014/main" val="210231128"/>
                    </a:ext>
                  </a:extLst>
                </a:gridCol>
                <a:gridCol w="411480">
                  <a:extLst>
                    <a:ext uri="{9D8B030D-6E8A-4147-A177-3AD203B41FA5}">
                      <a16:colId xmlns:a16="http://schemas.microsoft.com/office/drawing/2014/main" val="3289172996"/>
                    </a:ext>
                  </a:extLst>
                </a:gridCol>
                <a:gridCol w="411480">
                  <a:extLst>
                    <a:ext uri="{9D8B030D-6E8A-4147-A177-3AD203B41FA5}">
                      <a16:colId xmlns:a16="http://schemas.microsoft.com/office/drawing/2014/main" val="1072694494"/>
                    </a:ext>
                  </a:extLst>
                </a:gridCol>
                <a:gridCol w="411480">
                  <a:extLst>
                    <a:ext uri="{9D8B030D-6E8A-4147-A177-3AD203B41FA5}">
                      <a16:colId xmlns:a16="http://schemas.microsoft.com/office/drawing/2014/main" val="2169299613"/>
                    </a:ext>
                  </a:extLst>
                </a:gridCol>
                <a:gridCol w="411480">
                  <a:extLst>
                    <a:ext uri="{9D8B030D-6E8A-4147-A177-3AD203B41FA5}">
                      <a16:colId xmlns:a16="http://schemas.microsoft.com/office/drawing/2014/main" val="2727763959"/>
                    </a:ext>
                  </a:extLst>
                </a:gridCol>
                <a:gridCol w="411480">
                  <a:extLst>
                    <a:ext uri="{9D8B030D-6E8A-4147-A177-3AD203B41FA5}">
                      <a16:colId xmlns:a16="http://schemas.microsoft.com/office/drawing/2014/main" val="2223963218"/>
                    </a:ext>
                  </a:extLst>
                </a:gridCol>
                <a:gridCol w="411480">
                  <a:extLst>
                    <a:ext uri="{9D8B030D-6E8A-4147-A177-3AD203B41FA5}">
                      <a16:colId xmlns:a16="http://schemas.microsoft.com/office/drawing/2014/main" val="2144952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400776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France - 2022-01-11 16:35:55</a:t>
                      </a:r>
                      <a:r>
                        <a:rPr kumimoji="0" lang="fr-FR" sz="1000" b="0" i="0" u="none" strike="noStrike" kern="1200" cap="none" spc="0" normalizeH="0" baseline="0" noProof="0">
                          <a:ln>
                            <a:noFill/>
                          </a:ln>
                          <a:solidFill>
                            <a:prstClr val="black"/>
                          </a:solidFill>
                          <a:effectLst/>
                          <a:uLnTx/>
                          <a:uFillTx/>
                          <a:latin typeface="+mn-lt"/>
                          <a:ea typeface="+mn-ea"/>
                          <a:cs typeface="+mn-cs"/>
                        </a:rPr>
                        <a:t>
 Grâce à GROHE QuickFix, l'installation de votre nouveau mitigeur est plus facile. Dans cette vidéo, on vous montre l'installation du robinet de cuisine GROHE Start.
Conçu pour être plus performant, le nouveau GROHE Start combine des atouts majeurs : ses caractéristiques pratiques et son design unique, tout cela avec élégance !
Grâce au nouvel alliage GROHE Zero des canalisations à l'intérieur du mitigeur, l'eau n'entre jamais en contact avec le plomb ou le nickel. Le mitigeur GROHE Start, c'est la pièce qui vous manquait pour améliorer instantanément votre projet de cuisine.
Avec la technologie GROHE FastFixation Plus, installer le GROHE Start est particulièrement facile et rapide. À vous de jouer !
Retrouvez plus d'informations sur GROHE QuickFix sur notre site : 
https://bit.ly/quickfix_yt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https://i.ytimg.com/vi/-pNXlqtkxmM/hqdefault.jpg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094873128"/>
                  </a:ext>
                </a:extLst>
              </a:tr>
            </a:tbl>
          </a:graphicData>
        </a:graphic>
      </p:graphicFrame>
      <p:sp>
        <p:nvSpPr>
          <p:cNvPr id="4" name="Text Placeholder 3">
            <a:extLst>
              <a:ext uri="{FF2B5EF4-FFF2-40B4-BE49-F238E27FC236}">
                <a16:creationId xmlns:a16="http://schemas.microsoft.com/office/drawing/2014/main" id="{DD0B0883-F1F4-4AEE-A08A-B95E8B049C75}"/>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992672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5CD38-61F6-44FC-A22E-2AC8E6784F01}"/>
              </a:ext>
            </a:extLst>
          </p:cNvPr>
          <p:cNvSpPr>
            <a:spLocks noGrp="1"/>
          </p:cNvSpPr>
          <p:nvPr>
            <p:ph type="title"/>
          </p:nvPr>
        </p:nvSpPr>
        <p:spPr/>
        <p:txBody>
          <a:bodyPr/>
          <a:lstStyle/>
          <a:p>
            <a:r>
              <a:rPr lang="en-US"/>
              <a:t>Youtube Private Videos Table | All profiles - 8 of 26</a:t>
            </a:r>
          </a:p>
        </p:txBody>
      </p:sp>
      <p:graphicFrame>
        <p:nvGraphicFramePr>
          <p:cNvPr id="5" name="Table Placeholder 4">
            <a:extLst>
              <a:ext uri="{FF2B5EF4-FFF2-40B4-BE49-F238E27FC236}">
                <a16:creationId xmlns:a16="http://schemas.microsoft.com/office/drawing/2014/main" id="{C02CD957-2AAB-43F9-A3E2-AD6560D070A9}"/>
              </a:ext>
            </a:extLst>
          </p:cNvPr>
          <p:cNvGraphicFramePr>
            <a:graphicFrameLocks noGrp="1"/>
          </p:cNvGraphicFramePr>
          <p:nvPr>
            <p:ph type="tbl" sz="quarter" idx="13"/>
            <p:extLst>
              <p:ext uri="{D42A27DB-BD31-4B8C-83A1-F6EECF244321}">
                <p14:modId xmlns:p14="http://schemas.microsoft.com/office/powerpoint/2010/main" val="14734641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509994611"/>
                    </a:ext>
                  </a:extLst>
                </a:gridCol>
                <a:gridCol w="822961">
                  <a:extLst>
                    <a:ext uri="{9D8B030D-6E8A-4147-A177-3AD203B41FA5}">
                      <a16:colId xmlns:a16="http://schemas.microsoft.com/office/drawing/2014/main" val="3459832484"/>
                    </a:ext>
                  </a:extLst>
                </a:gridCol>
                <a:gridCol w="987553">
                  <a:extLst>
                    <a:ext uri="{9D8B030D-6E8A-4147-A177-3AD203B41FA5}">
                      <a16:colId xmlns:a16="http://schemas.microsoft.com/office/drawing/2014/main" val="3163593189"/>
                    </a:ext>
                  </a:extLst>
                </a:gridCol>
                <a:gridCol w="411480">
                  <a:extLst>
                    <a:ext uri="{9D8B030D-6E8A-4147-A177-3AD203B41FA5}">
                      <a16:colId xmlns:a16="http://schemas.microsoft.com/office/drawing/2014/main" val="321690205"/>
                    </a:ext>
                  </a:extLst>
                </a:gridCol>
                <a:gridCol w="411480">
                  <a:extLst>
                    <a:ext uri="{9D8B030D-6E8A-4147-A177-3AD203B41FA5}">
                      <a16:colId xmlns:a16="http://schemas.microsoft.com/office/drawing/2014/main" val="4130452709"/>
                    </a:ext>
                  </a:extLst>
                </a:gridCol>
                <a:gridCol w="411480">
                  <a:extLst>
                    <a:ext uri="{9D8B030D-6E8A-4147-A177-3AD203B41FA5}">
                      <a16:colId xmlns:a16="http://schemas.microsoft.com/office/drawing/2014/main" val="1222804243"/>
                    </a:ext>
                  </a:extLst>
                </a:gridCol>
                <a:gridCol w="411480">
                  <a:extLst>
                    <a:ext uri="{9D8B030D-6E8A-4147-A177-3AD203B41FA5}">
                      <a16:colId xmlns:a16="http://schemas.microsoft.com/office/drawing/2014/main" val="3258856121"/>
                    </a:ext>
                  </a:extLst>
                </a:gridCol>
                <a:gridCol w="411480">
                  <a:extLst>
                    <a:ext uri="{9D8B030D-6E8A-4147-A177-3AD203B41FA5}">
                      <a16:colId xmlns:a16="http://schemas.microsoft.com/office/drawing/2014/main" val="1790001182"/>
                    </a:ext>
                  </a:extLst>
                </a:gridCol>
                <a:gridCol w="411480">
                  <a:extLst>
                    <a:ext uri="{9D8B030D-6E8A-4147-A177-3AD203B41FA5}">
                      <a16:colId xmlns:a16="http://schemas.microsoft.com/office/drawing/2014/main" val="265094116"/>
                    </a:ext>
                  </a:extLst>
                </a:gridCol>
                <a:gridCol w="411480">
                  <a:extLst>
                    <a:ext uri="{9D8B030D-6E8A-4147-A177-3AD203B41FA5}">
                      <a16:colId xmlns:a16="http://schemas.microsoft.com/office/drawing/2014/main" val="551786391"/>
                    </a:ext>
                  </a:extLst>
                </a:gridCol>
                <a:gridCol w="411480">
                  <a:extLst>
                    <a:ext uri="{9D8B030D-6E8A-4147-A177-3AD203B41FA5}">
                      <a16:colId xmlns:a16="http://schemas.microsoft.com/office/drawing/2014/main" val="2624653566"/>
                    </a:ext>
                  </a:extLst>
                </a:gridCol>
                <a:gridCol w="411480">
                  <a:extLst>
                    <a:ext uri="{9D8B030D-6E8A-4147-A177-3AD203B41FA5}">
                      <a16:colId xmlns:a16="http://schemas.microsoft.com/office/drawing/2014/main" val="3028671401"/>
                    </a:ext>
                  </a:extLst>
                </a:gridCol>
                <a:gridCol w="411480">
                  <a:extLst>
                    <a:ext uri="{9D8B030D-6E8A-4147-A177-3AD203B41FA5}">
                      <a16:colId xmlns:a16="http://schemas.microsoft.com/office/drawing/2014/main" val="3751766878"/>
                    </a:ext>
                  </a:extLst>
                </a:gridCol>
                <a:gridCol w="411480">
                  <a:extLst>
                    <a:ext uri="{9D8B030D-6E8A-4147-A177-3AD203B41FA5}">
                      <a16:colId xmlns:a16="http://schemas.microsoft.com/office/drawing/2014/main" val="18920986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72978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France - 2022-01-12 00:00:14</a:t>
                      </a:r>
                      <a:r>
                        <a:rPr kumimoji="0" lang="fr-FR" sz="1000" b="0" i="0" u="none" strike="noStrike" kern="1200" cap="none" spc="0" normalizeH="0" baseline="0" noProof="0">
                          <a:ln>
                            <a:noFill/>
                          </a:ln>
                          <a:solidFill>
                            <a:prstClr val="black"/>
                          </a:solidFill>
                          <a:effectLst/>
                          <a:uLnTx/>
                          <a:uFillTx/>
                          <a:latin typeface="+mn-lt"/>
                          <a:ea typeface="+mn-ea"/>
                          <a:cs typeface="+mn-cs"/>
                        </a:rPr>
                        <a:t>
 Découvrez dans cette vidéo rapide une introduction facile, étape par étape, pour apprendre à installer votre mitigeur de cuisine avec bec extractible (en suivant l'exemple de GROHE Start. De plus, pour plus de confort, une version avec bec extractible offre une flexibilité totale) idéal pour nettoyer l'évier. Tout en répondant à vos besoins quotidiens, cette robinetterie vous convaincra par son design élégant. Choisissez entre les finitions GROHE StarLight Chrome et GROHE SuperSteel pour faire du nouveau GROHE Start un élément central de votre cuisine.
Cette installation est également disponible sur plusieurs mitigeurs de cuisine GROHE QuickFix, consultez ce lien pour en savoir plus : https://bit.ly/quickfix_yt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https://i.ytimg.com/vi/G--CdtyIWiw/hqdefault.jpg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544484651"/>
                  </a:ext>
                </a:extLst>
              </a:tr>
            </a:tbl>
          </a:graphicData>
        </a:graphic>
      </p:graphicFrame>
      <p:sp>
        <p:nvSpPr>
          <p:cNvPr id="4" name="Text Placeholder 3">
            <a:extLst>
              <a:ext uri="{FF2B5EF4-FFF2-40B4-BE49-F238E27FC236}">
                <a16:creationId xmlns:a16="http://schemas.microsoft.com/office/drawing/2014/main" id="{02A8E213-5273-4FAD-A36E-676C13590DA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8361455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E9FEE-A42F-4246-9348-B95E515C9871}"/>
              </a:ext>
            </a:extLst>
          </p:cNvPr>
          <p:cNvSpPr>
            <a:spLocks noGrp="1"/>
          </p:cNvSpPr>
          <p:nvPr>
            <p:ph type="title"/>
          </p:nvPr>
        </p:nvSpPr>
        <p:spPr/>
        <p:txBody>
          <a:bodyPr/>
          <a:lstStyle/>
          <a:p>
            <a:r>
              <a:rPr lang="en-US"/>
              <a:t>Youtube Private Videos Table | All profiles - 9 of 26</a:t>
            </a:r>
          </a:p>
        </p:txBody>
      </p:sp>
      <p:graphicFrame>
        <p:nvGraphicFramePr>
          <p:cNvPr id="5" name="Table Placeholder 4">
            <a:extLst>
              <a:ext uri="{FF2B5EF4-FFF2-40B4-BE49-F238E27FC236}">
                <a16:creationId xmlns:a16="http://schemas.microsoft.com/office/drawing/2014/main" id="{D6D035CB-1A25-4701-85A6-9C0981896076}"/>
              </a:ext>
            </a:extLst>
          </p:cNvPr>
          <p:cNvGraphicFramePr>
            <a:graphicFrameLocks noGrp="1"/>
          </p:cNvGraphicFramePr>
          <p:nvPr>
            <p:ph type="tbl" sz="quarter" idx="13"/>
            <p:extLst>
              <p:ext uri="{D42A27DB-BD31-4B8C-83A1-F6EECF244321}">
                <p14:modId xmlns:p14="http://schemas.microsoft.com/office/powerpoint/2010/main" val="742066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138844862"/>
                    </a:ext>
                  </a:extLst>
                </a:gridCol>
                <a:gridCol w="822961">
                  <a:extLst>
                    <a:ext uri="{9D8B030D-6E8A-4147-A177-3AD203B41FA5}">
                      <a16:colId xmlns:a16="http://schemas.microsoft.com/office/drawing/2014/main" val="2854546371"/>
                    </a:ext>
                  </a:extLst>
                </a:gridCol>
                <a:gridCol w="987553">
                  <a:extLst>
                    <a:ext uri="{9D8B030D-6E8A-4147-A177-3AD203B41FA5}">
                      <a16:colId xmlns:a16="http://schemas.microsoft.com/office/drawing/2014/main" val="2505532319"/>
                    </a:ext>
                  </a:extLst>
                </a:gridCol>
                <a:gridCol w="411480">
                  <a:extLst>
                    <a:ext uri="{9D8B030D-6E8A-4147-A177-3AD203B41FA5}">
                      <a16:colId xmlns:a16="http://schemas.microsoft.com/office/drawing/2014/main" val="2279184084"/>
                    </a:ext>
                  </a:extLst>
                </a:gridCol>
                <a:gridCol w="411480">
                  <a:extLst>
                    <a:ext uri="{9D8B030D-6E8A-4147-A177-3AD203B41FA5}">
                      <a16:colId xmlns:a16="http://schemas.microsoft.com/office/drawing/2014/main" val="4227199622"/>
                    </a:ext>
                  </a:extLst>
                </a:gridCol>
                <a:gridCol w="411480">
                  <a:extLst>
                    <a:ext uri="{9D8B030D-6E8A-4147-A177-3AD203B41FA5}">
                      <a16:colId xmlns:a16="http://schemas.microsoft.com/office/drawing/2014/main" val="1200032373"/>
                    </a:ext>
                  </a:extLst>
                </a:gridCol>
                <a:gridCol w="411480">
                  <a:extLst>
                    <a:ext uri="{9D8B030D-6E8A-4147-A177-3AD203B41FA5}">
                      <a16:colId xmlns:a16="http://schemas.microsoft.com/office/drawing/2014/main" val="3407381702"/>
                    </a:ext>
                  </a:extLst>
                </a:gridCol>
                <a:gridCol w="411480">
                  <a:extLst>
                    <a:ext uri="{9D8B030D-6E8A-4147-A177-3AD203B41FA5}">
                      <a16:colId xmlns:a16="http://schemas.microsoft.com/office/drawing/2014/main" val="2749752422"/>
                    </a:ext>
                  </a:extLst>
                </a:gridCol>
                <a:gridCol w="411480">
                  <a:extLst>
                    <a:ext uri="{9D8B030D-6E8A-4147-A177-3AD203B41FA5}">
                      <a16:colId xmlns:a16="http://schemas.microsoft.com/office/drawing/2014/main" val="3374510899"/>
                    </a:ext>
                  </a:extLst>
                </a:gridCol>
                <a:gridCol w="411480">
                  <a:extLst>
                    <a:ext uri="{9D8B030D-6E8A-4147-A177-3AD203B41FA5}">
                      <a16:colId xmlns:a16="http://schemas.microsoft.com/office/drawing/2014/main" val="1598770795"/>
                    </a:ext>
                  </a:extLst>
                </a:gridCol>
                <a:gridCol w="411480">
                  <a:extLst>
                    <a:ext uri="{9D8B030D-6E8A-4147-A177-3AD203B41FA5}">
                      <a16:colId xmlns:a16="http://schemas.microsoft.com/office/drawing/2014/main" val="2336286052"/>
                    </a:ext>
                  </a:extLst>
                </a:gridCol>
                <a:gridCol w="411480">
                  <a:extLst>
                    <a:ext uri="{9D8B030D-6E8A-4147-A177-3AD203B41FA5}">
                      <a16:colId xmlns:a16="http://schemas.microsoft.com/office/drawing/2014/main" val="3182018970"/>
                    </a:ext>
                  </a:extLst>
                </a:gridCol>
                <a:gridCol w="411480">
                  <a:extLst>
                    <a:ext uri="{9D8B030D-6E8A-4147-A177-3AD203B41FA5}">
                      <a16:colId xmlns:a16="http://schemas.microsoft.com/office/drawing/2014/main" val="2273640858"/>
                    </a:ext>
                  </a:extLst>
                </a:gridCol>
                <a:gridCol w="411480">
                  <a:extLst>
                    <a:ext uri="{9D8B030D-6E8A-4147-A177-3AD203B41FA5}">
                      <a16:colId xmlns:a16="http://schemas.microsoft.com/office/drawing/2014/main" val="2197797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74175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France - 2022-01-13 10:00:07</a:t>
                      </a:r>
                      <a:r>
                        <a:rPr kumimoji="0" lang="fr-FR" sz="1000" b="0" i="0" u="none" strike="noStrike" kern="1200" cap="none" spc="0" normalizeH="0" baseline="0" noProof="0">
                          <a:ln>
                            <a:noFill/>
                          </a:ln>
                          <a:solidFill>
                            <a:prstClr val="black"/>
                          </a:solidFill>
                          <a:effectLst/>
                          <a:uLnTx/>
                          <a:uFillTx/>
                          <a:latin typeface="+mn-lt"/>
                          <a:ea typeface="+mn-ea"/>
                          <a:cs typeface="+mn-cs"/>
                        </a:rPr>
                        <a:t>
 Optez pour l'installation facile de votre prochain mitigeur de salle de bains avec GROHE QuickFix. Dans cette vidéo, on vous montre comment fonctionne GROHE QuickFix en suivant l'installation du nouveau mitigeur de de salle de bains GROHE Start. Cette QuickVideo fournit des instructions détaillées, étape par étape. Grâce au QuickTool, tous les outils nécessaires sont réunis en un seul et même outil. De plus, cette installation est disponible sur plusieurs produits GROHE QuickFix pour la douche et le bain.
Pour en savoir plus, consultez notre site web : https://bit.ly/quickfix_yt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https://i.ytimg.com/vi/8eOeeftX5Mo/hqdefault.jpg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745880768"/>
                  </a:ext>
                </a:extLst>
              </a:tr>
            </a:tbl>
          </a:graphicData>
        </a:graphic>
      </p:graphicFrame>
      <p:sp>
        <p:nvSpPr>
          <p:cNvPr id="4" name="Text Placeholder 3">
            <a:extLst>
              <a:ext uri="{FF2B5EF4-FFF2-40B4-BE49-F238E27FC236}">
                <a16:creationId xmlns:a16="http://schemas.microsoft.com/office/drawing/2014/main" id="{C61766FA-BBB3-4D3C-BD81-E152D7A989F7}"/>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143282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AE8ED-5CCE-49FC-BA70-C3E7565EE0D2}"/>
              </a:ext>
            </a:extLst>
          </p:cNvPr>
          <p:cNvSpPr>
            <a:spLocks noGrp="1"/>
          </p:cNvSpPr>
          <p:nvPr>
            <p:ph type="title"/>
          </p:nvPr>
        </p:nvSpPr>
        <p:spPr/>
        <p:txBody>
          <a:bodyPr/>
          <a:lstStyle/>
          <a:p>
            <a:r>
              <a:rPr lang="en-US"/>
              <a:t>Youtube Private Videos Table | All profiles - 10 of 26</a:t>
            </a:r>
          </a:p>
        </p:txBody>
      </p:sp>
      <p:graphicFrame>
        <p:nvGraphicFramePr>
          <p:cNvPr id="5" name="Table Placeholder 4">
            <a:extLst>
              <a:ext uri="{FF2B5EF4-FFF2-40B4-BE49-F238E27FC236}">
                <a16:creationId xmlns:a16="http://schemas.microsoft.com/office/drawing/2014/main" id="{42B07B17-AA28-4E57-A396-0C7782BB50BB}"/>
              </a:ext>
            </a:extLst>
          </p:cNvPr>
          <p:cNvGraphicFramePr>
            <a:graphicFrameLocks noGrp="1"/>
          </p:cNvGraphicFramePr>
          <p:nvPr>
            <p:ph type="tbl" sz="quarter" idx="13"/>
            <p:extLst>
              <p:ext uri="{D42A27DB-BD31-4B8C-83A1-F6EECF244321}">
                <p14:modId xmlns:p14="http://schemas.microsoft.com/office/powerpoint/2010/main" val="1469073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963846630"/>
                    </a:ext>
                  </a:extLst>
                </a:gridCol>
                <a:gridCol w="822961">
                  <a:extLst>
                    <a:ext uri="{9D8B030D-6E8A-4147-A177-3AD203B41FA5}">
                      <a16:colId xmlns:a16="http://schemas.microsoft.com/office/drawing/2014/main" val="1954736027"/>
                    </a:ext>
                  </a:extLst>
                </a:gridCol>
                <a:gridCol w="987553">
                  <a:extLst>
                    <a:ext uri="{9D8B030D-6E8A-4147-A177-3AD203B41FA5}">
                      <a16:colId xmlns:a16="http://schemas.microsoft.com/office/drawing/2014/main" val="3894126277"/>
                    </a:ext>
                  </a:extLst>
                </a:gridCol>
                <a:gridCol w="411480">
                  <a:extLst>
                    <a:ext uri="{9D8B030D-6E8A-4147-A177-3AD203B41FA5}">
                      <a16:colId xmlns:a16="http://schemas.microsoft.com/office/drawing/2014/main" val="2683237478"/>
                    </a:ext>
                  </a:extLst>
                </a:gridCol>
                <a:gridCol w="411480">
                  <a:extLst>
                    <a:ext uri="{9D8B030D-6E8A-4147-A177-3AD203B41FA5}">
                      <a16:colId xmlns:a16="http://schemas.microsoft.com/office/drawing/2014/main" val="3550911578"/>
                    </a:ext>
                  </a:extLst>
                </a:gridCol>
                <a:gridCol w="411480">
                  <a:extLst>
                    <a:ext uri="{9D8B030D-6E8A-4147-A177-3AD203B41FA5}">
                      <a16:colId xmlns:a16="http://schemas.microsoft.com/office/drawing/2014/main" val="4264540804"/>
                    </a:ext>
                  </a:extLst>
                </a:gridCol>
                <a:gridCol w="411480">
                  <a:extLst>
                    <a:ext uri="{9D8B030D-6E8A-4147-A177-3AD203B41FA5}">
                      <a16:colId xmlns:a16="http://schemas.microsoft.com/office/drawing/2014/main" val="1234182355"/>
                    </a:ext>
                  </a:extLst>
                </a:gridCol>
                <a:gridCol w="411480">
                  <a:extLst>
                    <a:ext uri="{9D8B030D-6E8A-4147-A177-3AD203B41FA5}">
                      <a16:colId xmlns:a16="http://schemas.microsoft.com/office/drawing/2014/main" val="4177177543"/>
                    </a:ext>
                  </a:extLst>
                </a:gridCol>
                <a:gridCol w="411480">
                  <a:extLst>
                    <a:ext uri="{9D8B030D-6E8A-4147-A177-3AD203B41FA5}">
                      <a16:colId xmlns:a16="http://schemas.microsoft.com/office/drawing/2014/main" val="1790668564"/>
                    </a:ext>
                  </a:extLst>
                </a:gridCol>
                <a:gridCol w="411480">
                  <a:extLst>
                    <a:ext uri="{9D8B030D-6E8A-4147-A177-3AD203B41FA5}">
                      <a16:colId xmlns:a16="http://schemas.microsoft.com/office/drawing/2014/main" val="3274290198"/>
                    </a:ext>
                  </a:extLst>
                </a:gridCol>
                <a:gridCol w="411480">
                  <a:extLst>
                    <a:ext uri="{9D8B030D-6E8A-4147-A177-3AD203B41FA5}">
                      <a16:colId xmlns:a16="http://schemas.microsoft.com/office/drawing/2014/main" val="1729312397"/>
                    </a:ext>
                  </a:extLst>
                </a:gridCol>
                <a:gridCol w="411480">
                  <a:extLst>
                    <a:ext uri="{9D8B030D-6E8A-4147-A177-3AD203B41FA5}">
                      <a16:colId xmlns:a16="http://schemas.microsoft.com/office/drawing/2014/main" val="3668586408"/>
                    </a:ext>
                  </a:extLst>
                </a:gridCol>
                <a:gridCol w="411480">
                  <a:extLst>
                    <a:ext uri="{9D8B030D-6E8A-4147-A177-3AD203B41FA5}">
                      <a16:colId xmlns:a16="http://schemas.microsoft.com/office/drawing/2014/main" val="4288543257"/>
                    </a:ext>
                  </a:extLst>
                </a:gridCol>
                <a:gridCol w="411480">
                  <a:extLst>
                    <a:ext uri="{9D8B030D-6E8A-4147-A177-3AD203B41FA5}">
                      <a16:colId xmlns:a16="http://schemas.microsoft.com/office/drawing/2014/main" val="11175671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474056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Deutschland - 2022-01-10 17:15:07</a:t>
                      </a:r>
                      <a:r>
                        <a:rPr kumimoji="0" lang="de-DE" sz="1000" b="0" i="0" u="none" strike="noStrike" kern="1200" cap="none" spc="0" normalizeH="0" baseline="0" noProof="0">
                          <a:ln>
                            <a:noFill/>
                          </a:ln>
                          <a:solidFill>
                            <a:prstClr val="black"/>
                          </a:solidFill>
                          <a:effectLst/>
                          <a:uLnTx/>
                          <a:uFillTx/>
                          <a:latin typeface="+mn-lt"/>
                          <a:ea typeface="+mn-ea"/>
                          <a:cs typeface="+mn-cs"/>
                        </a:rPr>
                        <a:t>
 Wir bei GROHE wissen, dass bereits kleine Veränderungen im Zuhause eine enorme Wirkung haben können. Deswegen helfen wir dir bei der Verwirklichung deines Heimwerkertraums. Vorhang auf für GROHE QuickFix – das System für die überraschend einfache Installation von Badezimmer- und Küchenarmaturen.
Weitere Informationen findest du auf unserer Website: https://www.grohe.de/de_de/quickfix/ 
Über GROHE
GROHE ist eine führende globale Marke für ganzheitliche Badlösungen und Küchenarmaturen und beschäftigt in 150 Ländern insgesamt mehr als 7.000 Mitarbeiter – davon 2.600 in Deutschland. Seit 2014 gehört GROHE zu dem starken Markenportfolio von LIXIL, einem führenden japanischen Hersteller von richtungsweisenden Wassertechnologien und Gebäudeausstattung. Um „Pure Freude an Wasser“ zu bieten, basiert jedes GROHE Produkt auf den Markenwerten Qualität, Technologie, Design und Nachhaltigkeit. Renommierte Highlights wie GROHE Eurosmart oder die GROHE Thermostatserien sowie wegweisende Innovationen wie das Wassersystem GROHE Blue unterstreichen die tiefgreifende Kompetenz der Marke. Ausgerichtet auf die Bedürfnisse der Kunden, schafft GROHE so intelligente, lebensverbessernde und nachhaltige Produktlösungen, die einen relevanten Mehrwert bieten – und das Qualitätssiegel „Made in Germany“ tragen: R&amp;D und Design sind als integrierter Prozess fest am Standort Deutschland verankert. Dabei nimmt GROHE seine unternehmerische Verantwortung sehr ernst und setzt auf eine ressourcenschonende Wertschöpfungskette. Seit April 2020 produziert die Sanitärmarke weltweit CO2-neutral*. Zudem hat es sich GROHE zum Ziel gesetzt, bis 2021 plastikfreie Produktverpackungen einzusetzen. 
Allein in den letzten zehn Jahren bestätigen über 490 Design- und Innovationspreise sowie mehrere Nachhaltigkeitsauszeichnungen den Erfolg: GROHE wurde als Vorreiter seiner Branche mit dem CSR Preis der Bundesregierung sowie mit dem Deutschen Nachhaltigkeitspreis 2021 in den Kategorien „Ressourcen“ und „Design“ ausgezeichnet. Auch im Rahmen der Nachhaltigkeits- und Klimainitiative „50 Sustainability &amp; Climate Leaders" treibt GROHE nachhaltigen Wandel voran.
*inkludiert CO2-Kompensationsprojekte, mehr auf green.grohe.com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https://i.ytimg.com/vi/axKP6pfZTmY/hqdefault.jpg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754205578"/>
                  </a:ext>
                </a:extLst>
              </a:tr>
            </a:tbl>
          </a:graphicData>
        </a:graphic>
      </p:graphicFrame>
      <p:sp>
        <p:nvSpPr>
          <p:cNvPr id="4" name="Text Placeholder 3">
            <a:extLst>
              <a:ext uri="{FF2B5EF4-FFF2-40B4-BE49-F238E27FC236}">
                <a16:creationId xmlns:a16="http://schemas.microsoft.com/office/drawing/2014/main" id="{0C76A8F6-7EAB-478A-B7DE-94EA1CE4FF3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022517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E1086C-C5CF-4450-92AF-3C9014B5B9F6}"/>
              </a:ext>
            </a:extLst>
          </p:cNvPr>
          <p:cNvSpPr>
            <a:spLocks noGrp="1"/>
          </p:cNvSpPr>
          <p:nvPr>
            <p:ph type="title"/>
          </p:nvPr>
        </p:nvSpPr>
        <p:spPr/>
        <p:txBody>
          <a:bodyPr/>
          <a:lstStyle/>
          <a:p>
            <a:r>
              <a:rPr lang="en-US"/>
              <a:t>Youtube Private Videos Table | All profiles - 11 of 26</a:t>
            </a:r>
          </a:p>
        </p:txBody>
      </p:sp>
      <p:graphicFrame>
        <p:nvGraphicFramePr>
          <p:cNvPr id="5" name="Table Placeholder 4">
            <a:extLst>
              <a:ext uri="{FF2B5EF4-FFF2-40B4-BE49-F238E27FC236}">
                <a16:creationId xmlns:a16="http://schemas.microsoft.com/office/drawing/2014/main" id="{E1A5C9BF-BEA6-47C5-8AED-5386C66EE2A8}"/>
              </a:ext>
            </a:extLst>
          </p:cNvPr>
          <p:cNvGraphicFramePr>
            <a:graphicFrameLocks noGrp="1"/>
          </p:cNvGraphicFramePr>
          <p:nvPr>
            <p:ph type="tbl" sz="quarter" idx="13"/>
            <p:extLst>
              <p:ext uri="{D42A27DB-BD31-4B8C-83A1-F6EECF244321}">
                <p14:modId xmlns:p14="http://schemas.microsoft.com/office/powerpoint/2010/main" val="1773550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446173091"/>
                    </a:ext>
                  </a:extLst>
                </a:gridCol>
                <a:gridCol w="822961">
                  <a:extLst>
                    <a:ext uri="{9D8B030D-6E8A-4147-A177-3AD203B41FA5}">
                      <a16:colId xmlns:a16="http://schemas.microsoft.com/office/drawing/2014/main" val="300564489"/>
                    </a:ext>
                  </a:extLst>
                </a:gridCol>
                <a:gridCol w="987553">
                  <a:extLst>
                    <a:ext uri="{9D8B030D-6E8A-4147-A177-3AD203B41FA5}">
                      <a16:colId xmlns:a16="http://schemas.microsoft.com/office/drawing/2014/main" val="3187460104"/>
                    </a:ext>
                  </a:extLst>
                </a:gridCol>
                <a:gridCol w="411480">
                  <a:extLst>
                    <a:ext uri="{9D8B030D-6E8A-4147-A177-3AD203B41FA5}">
                      <a16:colId xmlns:a16="http://schemas.microsoft.com/office/drawing/2014/main" val="2486895959"/>
                    </a:ext>
                  </a:extLst>
                </a:gridCol>
                <a:gridCol w="411480">
                  <a:extLst>
                    <a:ext uri="{9D8B030D-6E8A-4147-A177-3AD203B41FA5}">
                      <a16:colId xmlns:a16="http://schemas.microsoft.com/office/drawing/2014/main" val="4052347861"/>
                    </a:ext>
                  </a:extLst>
                </a:gridCol>
                <a:gridCol w="411480">
                  <a:extLst>
                    <a:ext uri="{9D8B030D-6E8A-4147-A177-3AD203B41FA5}">
                      <a16:colId xmlns:a16="http://schemas.microsoft.com/office/drawing/2014/main" val="3063277539"/>
                    </a:ext>
                  </a:extLst>
                </a:gridCol>
                <a:gridCol w="411480">
                  <a:extLst>
                    <a:ext uri="{9D8B030D-6E8A-4147-A177-3AD203B41FA5}">
                      <a16:colId xmlns:a16="http://schemas.microsoft.com/office/drawing/2014/main" val="3283835374"/>
                    </a:ext>
                  </a:extLst>
                </a:gridCol>
                <a:gridCol w="411480">
                  <a:extLst>
                    <a:ext uri="{9D8B030D-6E8A-4147-A177-3AD203B41FA5}">
                      <a16:colId xmlns:a16="http://schemas.microsoft.com/office/drawing/2014/main" val="3435775826"/>
                    </a:ext>
                  </a:extLst>
                </a:gridCol>
                <a:gridCol w="411480">
                  <a:extLst>
                    <a:ext uri="{9D8B030D-6E8A-4147-A177-3AD203B41FA5}">
                      <a16:colId xmlns:a16="http://schemas.microsoft.com/office/drawing/2014/main" val="1776410106"/>
                    </a:ext>
                  </a:extLst>
                </a:gridCol>
                <a:gridCol w="411480">
                  <a:extLst>
                    <a:ext uri="{9D8B030D-6E8A-4147-A177-3AD203B41FA5}">
                      <a16:colId xmlns:a16="http://schemas.microsoft.com/office/drawing/2014/main" val="2030197211"/>
                    </a:ext>
                  </a:extLst>
                </a:gridCol>
                <a:gridCol w="411480">
                  <a:extLst>
                    <a:ext uri="{9D8B030D-6E8A-4147-A177-3AD203B41FA5}">
                      <a16:colId xmlns:a16="http://schemas.microsoft.com/office/drawing/2014/main" val="360162874"/>
                    </a:ext>
                  </a:extLst>
                </a:gridCol>
                <a:gridCol w="411480">
                  <a:extLst>
                    <a:ext uri="{9D8B030D-6E8A-4147-A177-3AD203B41FA5}">
                      <a16:colId xmlns:a16="http://schemas.microsoft.com/office/drawing/2014/main" val="3542495924"/>
                    </a:ext>
                  </a:extLst>
                </a:gridCol>
                <a:gridCol w="411480">
                  <a:extLst>
                    <a:ext uri="{9D8B030D-6E8A-4147-A177-3AD203B41FA5}">
                      <a16:colId xmlns:a16="http://schemas.microsoft.com/office/drawing/2014/main" val="1403101480"/>
                    </a:ext>
                  </a:extLst>
                </a:gridCol>
                <a:gridCol w="411480">
                  <a:extLst>
                    <a:ext uri="{9D8B030D-6E8A-4147-A177-3AD203B41FA5}">
                      <a16:colId xmlns:a16="http://schemas.microsoft.com/office/drawing/2014/main" val="2959508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91108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France - 2022-01-17 00:00:33</a:t>
                      </a:r>
                      <a:r>
                        <a:rPr kumimoji="0" lang="fr-FR" sz="1000" b="0" i="0" u="none" strike="noStrike" kern="1200" cap="none" spc="0" normalizeH="0" baseline="0" noProof="0">
                          <a:ln>
                            <a:noFill/>
                          </a:ln>
                          <a:solidFill>
                            <a:prstClr val="black"/>
                          </a:solidFill>
                          <a:effectLst/>
                          <a:uLnTx/>
                          <a:uFillTx/>
                          <a:latin typeface="+mn-lt"/>
                          <a:ea typeface="+mn-ea"/>
                          <a:cs typeface="+mn-cs"/>
                        </a:rPr>
                        <a:t>
 Les boîtes des produits GROHE QuickFix contiennent notre nouveau QuickTool pour rendre l'installation de votre produit étonnamment facile. Cet outil unique combine trois fonctions pour l'installation et l'entretien à domicile. Utilisez la clé à douille pour fixer le mitigeur, la clé 1 pour serrer le tuyau flexible et la clé 2 pour l'entretien en un rien de temps. Conservez cet outil pour vos installations et entretiens futurs !
Visitez notre site web pour plus de détails sur GROHE QuickFix : https://bit.ly/quickfix_yt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https://i.ytimg.com/vi/zBHwNI3zCS8/hqdefault.jpg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322223946"/>
                  </a:ext>
                </a:extLst>
              </a:tr>
            </a:tbl>
          </a:graphicData>
        </a:graphic>
      </p:graphicFrame>
      <p:sp>
        <p:nvSpPr>
          <p:cNvPr id="4" name="Text Placeholder 3">
            <a:extLst>
              <a:ext uri="{FF2B5EF4-FFF2-40B4-BE49-F238E27FC236}">
                <a16:creationId xmlns:a16="http://schemas.microsoft.com/office/drawing/2014/main" id="{7E50483F-6ED3-44BC-8D50-5E031555EAFC}"/>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342870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52929-B792-4790-9F14-F9D0DA220F52}"/>
              </a:ext>
            </a:extLst>
          </p:cNvPr>
          <p:cNvSpPr>
            <a:spLocks noGrp="1"/>
          </p:cNvSpPr>
          <p:nvPr>
            <p:ph type="title"/>
          </p:nvPr>
        </p:nvSpPr>
        <p:spPr/>
        <p:txBody>
          <a:bodyPr/>
          <a:lstStyle/>
          <a:p>
            <a:r>
              <a:rPr lang="en-US"/>
              <a:t>Youtube Private Videos Table | All profiles - 12 of 26</a:t>
            </a:r>
          </a:p>
        </p:txBody>
      </p:sp>
      <p:graphicFrame>
        <p:nvGraphicFramePr>
          <p:cNvPr id="5" name="Table Placeholder 4">
            <a:extLst>
              <a:ext uri="{FF2B5EF4-FFF2-40B4-BE49-F238E27FC236}">
                <a16:creationId xmlns:a16="http://schemas.microsoft.com/office/drawing/2014/main" id="{769B488F-AC9A-4BCA-ADE6-09834654113A}"/>
              </a:ext>
            </a:extLst>
          </p:cNvPr>
          <p:cNvGraphicFramePr>
            <a:graphicFrameLocks noGrp="1"/>
          </p:cNvGraphicFramePr>
          <p:nvPr>
            <p:ph type="tbl" sz="quarter" idx="13"/>
            <p:extLst>
              <p:ext uri="{D42A27DB-BD31-4B8C-83A1-F6EECF244321}">
                <p14:modId xmlns:p14="http://schemas.microsoft.com/office/powerpoint/2010/main" val="56459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51111583"/>
                    </a:ext>
                  </a:extLst>
                </a:gridCol>
                <a:gridCol w="822961">
                  <a:extLst>
                    <a:ext uri="{9D8B030D-6E8A-4147-A177-3AD203B41FA5}">
                      <a16:colId xmlns:a16="http://schemas.microsoft.com/office/drawing/2014/main" val="1146168463"/>
                    </a:ext>
                  </a:extLst>
                </a:gridCol>
                <a:gridCol w="987553">
                  <a:extLst>
                    <a:ext uri="{9D8B030D-6E8A-4147-A177-3AD203B41FA5}">
                      <a16:colId xmlns:a16="http://schemas.microsoft.com/office/drawing/2014/main" val="3870065391"/>
                    </a:ext>
                  </a:extLst>
                </a:gridCol>
                <a:gridCol w="411480">
                  <a:extLst>
                    <a:ext uri="{9D8B030D-6E8A-4147-A177-3AD203B41FA5}">
                      <a16:colId xmlns:a16="http://schemas.microsoft.com/office/drawing/2014/main" val="636445839"/>
                    </a:ext>
                  </a:extLst>
                </a:gridCol>
                <a:gridCol w="411480">
                  <a:extLst>
                    <a:ext uri="{9D8B030D-6E8A-4147-A177-3AD203B41FA5}">
                      <a16:colId xmlns:a16="http://schemas.microsoft.com/office/drawing/2014/main" val="582744972"/>
                    </a:ext>
                  </a:extLst>
                </a:gridCol>
                <a:gridCol w="411480">
                  <a:extLst>
                    <a:ext uri="{9D8B030D-6E8A-4147-A177-3AD203B41FA5}">
                      <a16:colId xmlns:a16="http://schemas.microsoft.com/office/drawing/2014/main" val="2717469240"/>
                    </a:ext>
                  </a:extLst>
                </a:gridCol>
                <a:gridCol w="411480">
                  <a:extLst>
                    <a:ext uri="{9D8B030D-6E8A-4147-A177-3AD203B41FA5}">
                      <a16:colId xmlns:a16="http://schemas.microsoft.com/office/drawing/2014/main" val="706336509"/>
                    </a:ext>
                  </a:extLst>
                </a:gridCol>
                <a:gridCol w="411480">
                  <a:extLst>
                    <a:ext uri="{9D8B030D-6E8A-4147-A177-3AD203B41FA5}">
                      <a16:colId xmlns:a16="http://schemas.microsoft.com/office/drawing/2014/main" val="2068828338"/>
                    </a:ext>
                  </a:extLst>
                </a:gridCol>
                <a:gridCol w="411480">
                  <a:extLst>
                    <a:ext uri="{9D8B030D-6E8A-4147-A177-3AD203B41FA5}">
                      <a16:colId xmlns:a16="http://schemas.microsoft.com/office/drawing/2014/main" val="558478866"/>
                    </a:ext>
                  </a:extLst>
                </a:gridCol>
                <a:gridCol w="411480">
                  <a:extLst>
                    <a:ext uri="{9D8B030D-6E8A-4147-A177-3AD203B41FA5}">
                      <a16:colId xmlns:a16="http://schemas.microsoft.com/office/drawing/2014/main" val="2034894348"/>
                    </a:ext>
                  </a:extLst>
                </a:gridCol>
                <a:gridCol w="411480">
                  <a:extLst>
                    <a:ext uri="{9D8B030D-6E8A-4147-A177-3AD203B41FA5}">
                      <a16:colId xmlns:a16="http://schemas.microsoft.com/office/drawing/2014/main" val="1564337356"/>
                    </a:ext>
                  </a:extLst>
                </a:gridCol>
                <a:gridCol w="411480">
                  <a:extLst>
                    <a:ext uri="{9D8B030D-6E8A-4147-A177-3AD203B41FA5}">
                      <a16:colId xmlns:a16="http://schemas.microsoft.com/office/drawing/2014/main" val="113475129"/>
                    </a:ext>
                  </a:extLst>
                </a:gridCol>
                <a:gridCol w="411480">
                  <a:extLst>
                    <a:ext uri="{9D8B030D-6E8A-4147-A177-3AD203B41FA5}">
                      <a16:colId xmlns:a16="http://schemas.microsoft.com/office/drawing/2014/main" val="2590461577"/>
                    </a:ext>
                  </a:extLst>
                </a:gridCol>
                <a:gridCol w="411480">
                  <a:extLst>
                    <a:ext uri="{9D8B030D-6E8A-4147-A177-3AD203B41FA5}">
                      <a16:colId xmlns:a16="http://schemas.microsoft.com/office/drawing/2014/main" val="1241510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942596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11:49:05</a:t>
                      </a:r>
                      <a:r>
                        <a:rPr kumimoji="0" lang="nl-NL" sz="1000" b="0" i="0" u="none" strike="noStrike" kern="1200" cap="none" spc="0" normalizeH="0" baseline="0" noProof="0">
                          <a:ln>
                            <a:noFill/>
                          </a:ln>
                          <a:solidFill>
                            <a:prstClr val="black"/>
                          </a:solidFill>
                          <a:effectLst/>
                          <a:uLnTx/>
                          <a:uFillTx/>
                          <a:latin typeface="+mn-lt"/>
                          <a:ea typeface="+mn-ea"/>
                          <a:cs typeface="+mn-cs"/>
                        </a:rPr>
                        <a:t>
 Installeer je nieuwe keukenkraan eenvoudig thuis met GROHE QuickFix. Leer met deze video hoe je dit doet met de GROHE Start keukenkraan als voorbeeld. De nieuwe GROHE Start is ontworpen om ongeëvenaarde prestaties te leveren en combineert functionaliteit en een onderscheidend design zonder afbreuk te doen aan stijl. Dankzij GROHE Zero met inwendige waterwegen komt het water in de kraan niet in contact met lood of nikkel. Dit maakt de GROHE Start keukenkraan de perfecte upgrade voor je moderne keuken! Dankzij de praktische GROHE FastFixation Plus technologie is het installeren van GROHE Start bijzonder eenvoudig en snel. Probeer het zelf!
Meer informatie over GROHE QuickFix vind je op onze website:
https://www.grohe.nl/nl_nl/quickfix/keuken/start/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https://i.ytimg.com/vi/os_R_xH-TJg/hqdefault.jpg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553332769"/>
                  </a:ext>
                </a:extLst>
              </a:tr>
            </a:tbl>
          </a:graphicData>
        </a:graphic>
      </p:graphicFrame>
      <p:sp>
        <p:nvSpPr>
          <p:cNvPr id="4" name="Text Placeholder 3">
            <a:extLst>
              <a:ext uri="{FF2B5EF4-FFF2-40B4-BE49-F238E27FC236}">
                <a16:creationId xmlns:a16="http://schemas.microsoft.com/office/drawing/2014/main" id="{96BF6FD3-2ACF-48C5-8E95-34EBF7D933B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2063203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2142A-621A-4539-AC1C-7706B3F19909}"/>
              </a:ext>
            </a:extLst>
          </p:cNvPr>
          <p:cNvSpPr>
            <a:spLocks noGrp="1"/>
          </p:cNvSpPr>
          <p:nvPr>
            <p:ph type="title"/>
          </p:nvPr>
        </p:nvSpPr>
        <p:spPr/>
        <p:txBody>
          <a:bodyPr/>
          <a:lstStyle/>
          <a:p>
            <a:r>
              <a:rPr lang="en-US"/>
              <a:t>Youtube Private Videos Table | All profiles - 13 of 26</a:t>
            </a:r>
          </a:p>
        </p:txBody>
      </p:sp>
      <p:graphicFrame>
        <p:nvGraphicFramePr>
          <p:cNvPr id="5" name="Table Placeholder 4">
            <a:extLst>
              <a:ext uri="{FF2B5EF4-FFF2-40B4-BE49-F238E27FC236}">
                <a16:creationId xmlns:a16="http://schemas.microsoft.com/office/drawing/2014/main" id="{999DCFA7-2D86-46B0-BBE3-90140C9401C3}"/>
              </a:ext>
            </a:extLst>
          </p:cNvPr>
          <p:cNvGraphicFramePr>
            <a:graphicFrameLocks noGrp="1"/>
          </p:cNvGraphicFramePr>
          <p:nvPr>
            <p:ph type="tbl" sz="quarter" idx="13"/>
            <p:extLst>
              <p:ext uri="{D42A27DB-BD31-4B8C-83A1-F6EECF244321}">
                <p14:modId xmlns:p14="http://schemas.microsoft.com/office/powerpoint/2010/main" val="1835862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600223108"/>
                    </a:ext>
                  </a:extLst>
                </a:gridCol>
                <a:gridCol w="822961">
                  <a:extLst>
                    <a:ext uri="{9D8B030D-6E8A-4147-A177-3AD203B41FA5}">
                      <a16:colId xmlns:a16="http://schemas.microsoft.com/office/drawing/2014/main" val="4073266735"/>
                    </a:ext>
                  </a:extLst>
                </a:gridCol>
                <a:gridCol w="987553">
                  <a:extLst>
                    <a:ext uri="{9D8B030D-6E8A-4147-A177-3AD203B41FA5}">
                      <a16:colId xmlns:a16="http://schemas.microsoft.com/office/drawing/2014/main" val="510592796"/>
                    </a:ext>
                  </a:extLst>
                </a:gridCol>
                <a:gridCol w="411480">
                  <a:extLst>
                    <a:ext uri="{9D8B030D-6E8A-4147-A177-3AD203B41FA5}">
                      <a16:colId xmlns:a16="http://schemas.microsoft.com/office/drawing/2014/main" val="2266101510"/>
                    </a:ext>
                  </a:extLst>
                </a:gridCol>
                <a:gridCol w="411480">
                  <a:extLst>
                    <a:ext uri="{9D8B030D-6E8A-4147-A177-3AD203B41FA5}">
                      <a16:colId xmlns:a16="http://schemas.microsoft.com/office/drawing/2014/main" val="1453131780"/>
                    </a:ext>
                  </a:extLst>
                </a:gridCol>
                <a:gridCol w="411480">
                  <a:extLst>
                    <a:ext uri="{9D8B030D-6E8A-4147-A177-3AD203B41FA5}">
                      <a16:colId xmlns:a16="http://schemas.microsoft.com/office/drawing/2014/main" val="4238155618"/>
                    </a:ext>
                  </a:extLst>
                </a:gridCol>
                <a:gridCol w="411480">
                  <a:extLst>
                    <a:ext uri="{9D8B030D-6E8A-4147-A177-3AD203B41FA5}">
                      <a16:colId xmlns:a16="http://schemas.microsoft.com/office/drawing/2014/main" val="2546451653"/>
                    </a:ext>
                  </a:extLst>
                </a:gridCol>
                <a:gridCol w="411480">
                  <a:extLst>
                    <a:ext uri="{9D8B030D-6E8A-4147-A177-3AD203B41FA5}">
                      <a16:colId xmlns:a16="http://schemas.microsoft.com/office/drawing/2014/main" val="939465705"/>
                    </a:ext>
                  </a:extLst>
                </a:gridCol>
                <a:gridCol w="411480">
                  <a:extLst>
                    <a:ext uri="{9D8B030D-6E8A-4147-A177-3AD203B41FA5}">
                      <a16:colId xmlns:a16="http://schemas.microsoft.com/office/drawing/2014/main" val="495428310"/>
                    </a:ext>
                  </a:extLst>
                </a:gridCol>
                <a:gridCol w="411480">
                  <a:extLst>
                    <a:ext uri="{9D8B030D-6E8A-4147-A177-3AD203B41FA5}">
                      <a16:colId xmlns:a16="http://schemas.microsoft.com/office/drawing/2014/main" val="2406905540"/>
                    </a:ext>
                  </a:extLst>
                </a:gridCol>
                <a:gridCol w="411480">
                  <a:extLst>
                    <a:ext uri="{9D8B030D-6E8A-4147-A177-3AD203B41FA5}">
                      <a16:colId xmlns:a16="http://schemas.microsoft.com/office/drawing/2014/main" val="538943084"/>
                    </a:ext>
                  </a:extLst>
                </a:gridCol>
                <a:gridCol w="411480">
                  <a:extLst>
                    <a:ext uri="{9D8B030D-6E8A-4147-A177-3AD203B41FA5}">
                      <a16:colId xmlns:a16="http://schemas.microsoft.com/office/drawing/2014/main" val="1511279748"/>
                    </a:ext>
                  </a:extLst>
                </a:gridCol>
                <a:gridCol w="411480">
                  <a:extLst>
                    <a:ext uri="{9D8B030D-6E8A-4147-A177-3AD203B41FA5}">
                      <a16:colId xmlns:a16="http://schemas.microsoft.com/office/drawing/2014/main" val="3040535636"/>
                    </a:ext>
                  </a:extLst>
                </a:gridCol>
                <a:gridCol w="411480">
                  <a:extLst>
                    <a:ext uri="{9D8B030D-6E8A-4147-A177-3AD203B41FA5}">
                      <a16:colId xmlns:a16="http://schemas.microsoft.com/office/drawing/2014/main" val="3875935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6090902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12:02:54</a:t>
                      </a:r>
                      <a:r>
                        <a:rPr kumimoji="0" lang="nl-NL" sz="1000" b="0" i="0" u="none" strike="noStrike" kern="1200" cap="none" spc="0" normalizeH="0" baseline="0" noProof="0">
                          <a:ln>
                            <a:noFill/>
                          </a:ln>
                          <a:solidFill>
                            <a:prstClr val="black"/>
                          </a:solidFill>
                          <a:effectLst/>
                          <a:uLnTx/>
                          <a:uFillTx/>
                          <a:latin typeface="+mn-lt"/>
                          <a:ea typeface="+mn-ea"/>
                          <a:cs typeface="+mn-cs"/>
                        </a:rPr>
                        <a:t>
 In deze QuickVideo leer je stap voor stap hoe je een keukenkraan met uittrekbare uitloop thuis kunt installeren - met hier als voorbeeld de GROHE Start. Voor extra comfort biedt een uittrekbare uitloopvariant volledige flexibiliteit - geweldig om haren te wassen of de wastafel schoon te maken. Deze kraan voldoet niet alleen aan je dagelijkse behoeften, maar overtuigt ook met elegante designs: Kies tussen GROHE StarLight chroom of GROHE SuperSteel om van de nieuwe GROHE Start een mooi centraal element in je keuken te maken.
Deze installatie is ook van toepassing op diverse GROHE QuickFix keukenkranen, dus kijk op deze link voor meer informatie: 
https://www.grohe.nl/nl_nl/quickfix/keuken/start/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https://i.ytimg.com/vi/MLwR77OtwjA/hqdefault.jpg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615407139"/>
                  </a:ext>
                </a:extLst>
              </a:tr>
            </a:tbl>
          </a:graphicData>
        </a:graphic>
      </p:graphicFrame>
      <p:sp>
        <p:nvSpPr>
          <p:cNvPr id="4" name="Text Placeholder 3">
            <a:extLst>
              <a:ext uri="{FF2B5EF4-FFF2-40B4-BE49-F238E27FC236}">
                <a16:creationId xmlns:a16="http://schemas.microsoft.com/office/drawing/2014/main" id="{45DB04BE-9081-4F8F-9D52-A793DC1FF18A}"/>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8019827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5525D-5DFD-4099-9D5D-2098A1CCF13A}"/>
              </a:ext>
            </a:extLst>
          </p:cNvPr>
          <p:cNvSpPr>
            <a:spLocks noGrp="1"/>
          </p:cNvSpPr>
          <p:nvPr>
            <p:ph type="title"/>
          </p:nvPr>
        </p:nvSpPr>
        <p:spPr/>
        <p:txBody>
          <a:bodyPr/>
          <a:lstStyle/>
          <a:p>
            <a:r>
              <a:rPr lang="en-US"/>
              <a:t>Youtube Private Videos Table | All profiles - 14 of 26</a:t>
            </a:r>
          </a:p>
        </p:txBody>
      </p:sp>
      <p:graphicFrame>
        <p:nvGraphicFramePr>
          <p:cNvPr id="5" name="Table Placeholder 4">
            <a:extLst>
              <a:ext uri="{FF2B5EF4-FFF2-40B4-BE49-F238E27FC236}">
                <a16:creationId xmlns:a16="http://schemas.microsoft.com/office/drawing/2014/main" id="{6E9D0ADE-C70F-4B46-9E45-A16E32E163CE}"/>
              </a:ext>
            </a:extLst>
          </p:cNvPr>
          <p:cNvGraphicFramePr>
            <a:graphicFrameLocks noGrp="1"/>
          </p:cNvGraphicFramePr>
          <p:nvPr>
            <p:ph type="tbl" sz="quarter" idx="13"/>
            <p:extLst>
              <p:ext uri="{D42A27DB-BD31-4B8C-83A1-F6EECF244321}">
                <p14:modId xmlns:p14="http://schemas.microsoft.com/office/powerpoint/2010/main" val="34077054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032835248"/>
                    </a:ext>
                  </a:extLst>
                </a:gridCol>
                <a:gridCol w="822961">
                  <a:extLst>
                    <a:ext uri="{9D8B030D-6E8A-4147-A177-3AD203B41FA5}">
                      <a16:colId xmlns:a16="http://schemas.microsoft.com/office/drawing/2014/main" val="3670583829"/>
                    </a:ext>
                  </a:extLst>
                </a:gridCol>
                <a:gridCol w="987553">
                  <a:extLst>
                    <a:ext uri="{9D8B030D-6E8A-4147-A177-3AD203B41FA5}">
                      <a16:colId xmlns:a16="http://schemas.microsoft.com/office/drawing/2014/main" val="3103248365"/>
                    </a:ext>
                  </a:extLst>
                </a:gridCol>
                <a:gridCol w="411480">
                  <a:extLst>
                    <a:ext uri="{9D8B030D-6E8A-4147-A177-3AD203B41FA5}">
                      <a16:colId xmlns:a16="http://schemas.microsoft.com/office/drawing/2014/main" val="4019038052"/>
                    </a:ext>
                  </a:extLst>
                </a:gridCol>
                <a:gridCol w="411480">
                  <a:extLst>
                    <a:ext uri="{9D8B030D-6E8A-4147-A177-3AD203B41FA5}">
                      <a16:colId xmlns:a16="http://schemas.microsoft.com/office/drawing/2014/main" val="3936618432"/>
                    </a:ext>
                  </a:extLst>
                </a:gridCol>
                <a:gridCol w="411480">
                  <a:extLst>
                    <a:ext uri="{9D8B030D-6E8A-4147-A177-3AD203B41FA5}">
                      <a16:colId xmlns:a16="http://schemas.microsoft.com/office/drawing/2014/main" val="286522534"/>
                    </a:ext>
                  </a:extLst>
                </a:gridCol>
                <a:gridCol w="411480">
                  <a:extLst>
                    <a:ext uri="{9D8B030D-6E8A-4147-A177-3AD203B41FA5}">
                      <a16:colId xmlns:a16="http://schemas.microsoft.com/office/drawing/2014/main" val="1824636768"/>
                    </a:ext>
                  </a:extLst>
                </a:gridCol>
                <a:gridCol w="411480">
                  <a:extLst>
                    <a:ext uri="{9D8B030D-6E8A-4147-A177-3AD203B41FA5}">
                      <a16:colId xmlns:a16="http://schemas.microsoft.com/office/drawing/2014/main" val="1296225080"/>
                    </a:ext>
                  </a:extLst>
                </a:gridCol>
                <a:gridCol w="411480">
                  <a:extLst>
                    <a:ext uri="{9D8B030D-6E8A-4147-A177-3AD203B41FA5}">
                      <a16:colId xmlns:a16="http://schemas.microsoft.com/office/drawing/2014/main" val="3741879841"/>
                    </a:ext>
                  </a:extLst>
                </a:gridCol>
                <a:gridCol w="411480">
                  <a:extLst>
                    <a:ext uri="{9D8B030D-6E8A-4147-A177-3AD203B41FA5}">
                      <a16:colId xmlns:a16="http://schemas.microsoft.com/office/drawing/2014/main" val="2012311183"/>
                    </a:ext>
                  </a:extLst>
                </a:gridCol>
                <a:gridCol w="411480">
                  <a:extLst>
                    <a:ext uri="{9D8B030D-6E8A-4147-A177-3AD203B41FA5}">
                      <a16:colId xmlns:a16="http://schemas.microsoft.com/office/drawing/2014/main" val="535548798"/>
                    </a:ext>
                  </a:extLst>
                </a:gridCol>
                <a:gridCol w="411480">
                  <a:extLst>
                    <a:ext uri="{9D8B030D-6E8A-4147-A177-3AD203B41FA5}">
                      <a16:colId xmlns:a16="http://schemas.microsoft.com/office/drawing/2014/main" val="3799741769"/>
                    </a:ext>
                  </a:extLst>
                </a:gridCol>
                <a:gridCol w="411480">
                  <a:extLst>
                    <a:ext uri="{9D8B030D-6E8A-4147-A177-3AD203B41FA5}">
                      <a16:colId xmlns:a16="http://schemas.microsoft.com/office/drawing/2014/main" val="422146679"/>
                    </a:ext>
                  </a:extLst>
                </a:gridCol>
                <a:gridCol w="411480">
                  <a:extLst>
                    <a:ext uri="{9D8B030D-6E8A-4147-A177-3AD203B41FA5}">
                      <a16:colId xmlns:a16="http://schemas.microsoft.com/office/drawing/2014/main" val="1847970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972424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13:01:57</a:t>
                      </a:r>
                      <a:r>
                        <a:rPr kumimoji="0" lang="nl-NL" sz="1000" b="0" i="0" u="none" strike="noStrike" kern="1200" cap="none" spc="0" normalizeH="0" baseline="0" noProof="0">
                          <a:ln>
                            <a:noFill/>
                          </a:ln>
                          <a:solidFill>
                            <a:prstClr val="black"/>
                          </a:solidFill>
                          <a:effectLst/>
                          <a:uLnTx/>
                          <a:uFillTx/>
                          <a:latin typeface="+mn-lt"/>
                          <a:ea typeface="+mn-ea"/>
                          <a:cs typeface="+mn-cs"/>
                        </a:rPr>
                        <a:t>
 Eenvoudige installatie met de GROHE QuickFix voor je nieuwste badkamerkraan. Ontdek hoe je dit eenvoudig zelf thuis kunt doen met GROHE QuickFix. Met de nieuwe GROHE Start badkamerkraan als voorbeeld, geeft deze QuickVideo je gedetailleerde stap-voor-stap QuickGuide instructies. Dankzij de QuickTool zijn alle benodigde gereedschappen gecombineerd in één tool. Ook is deze installatie van toepassing op meerdere GROHE QuickFix douche- en badproducten.
Lees meer op onze website:
https://www.grohe.nl/nl_nl/quickfix/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https://i.ytimg.com/vi/bbkWcoEB2vE/hqdefault.jpg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076140686"/>
                  </a:ext>
                </a:extLst>
              </a:tr>
            </a:tbl>
          </a:graphicData>
        </a:graphic>
      </p:graphicFrame>
      <p:sp>
        <p:nvSpPr>
          <p:cNvPr id="4" name="Text Placeholder 3">
            <a:extLst>
              <a:ext uri="{FF2B5EF4-FFF2-40B4-BE49-F238E27FC236}">
                <a16:creationId xmlns:a16="http://schemas.microsoft.com/office/drawing/2014/main" id="{9883E8AE-3A86-4DB9-B5A2-D06D48F8E20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2929382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2FF9C-70EF-4E11-B889-F6A8B56061F0}"/>
              </a:ext>
            </a:extLst>
          </p:cNvPr>
          <p:cNvSpPr>
            <a:spLocks noGrp="1"/>
          </p:cNvSpPr>
          <p:nvPr>
            <p:ph type="title"/>
          </p:nvPr>
        </p:nvSpPr>
        <p:spPr/>
        <p:txBody>
          <a:bodyPr/>
          <a:lstStyle/>
          <a:p>
            <a:r>
              <a:rPr lang="en-US"/>
              <a:t>Youtube Private Videos Table | All profiles - 15 of 26</a:t>
            </a:r>
          </a:p>
        </p:txBody>
      </p:sp>
      <p:graphicFrame>
        <p:nvGraphicFramePr>
          <p:cNvPr id="5" name="Table Placeholder 4">
            <a:extLst>
              <a:ext uri="{FF2B5EF4-FFF2-40B4-BE49-F238E27FC236}">
                <a16:creationId xmlns:a16="http://schemas.microsoft.com/office/drawing/2014/main" id="{3AFAD17A-6400-4C9E-8185-CC3785868256}"/>
              </a:ext>
            </a:extLst>
          </p:cNvPr>
          <p:cNvGraphicFramePr>
            <a:graphicFrameLocks noGrp="1"/>
          </p:cNvGraphicFramePr>
          <p:nvPr>
            <p:ph type="tbl" sz="quarter" idx="13"/>
            <p:extLst>
              <p:ext uri="{D42A27DB-BD31-4B8C-83A1-F6EECF244321}">
                <p14:modId xmlns:p14="http://schemas.microsoft.com/office/powerpoint/2010/main" val="54065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1994799"/>
                    </a:ext>
                  </a:extLst>
                </a:gridCol>
                <a:gridCol w="822961">
                  <a:extLst>
                    <a:ext uri="{9D8B030D-6E8A-4147-A177-3AD203B41FA5}">
                      <a16:colId xmlns:a16="http://schemas.microsoft.com/office/drawing/2014/main" val="1274260652"/>
                    </a:ext>
                  </a:extLst>
                </a:gridCol>
                <a:gridCol w="987553">
                  <a:extLst>
                    <a:ext uri="{9D8B030D-6E8A-4147-A177-3AD203B41FA5}">
                      <a16:colId xmlns:a16="http://schemas.microsoft.com/office/drawing/2014/main" val="1651471465"/>
                    </a:ext>
                  </a:extLst>
                </a:gridCol>
                <a:gridCol w="411480">
                  <a:extLst>
                    <a:ext uri="{9D8B030D-6E8A-4147-A177-3AD203B41FA5}">
                      <a16:colId xmlns:a16="http://schemas.microsoft.com/office/drawing/2014/main" val="1077463993"/>
                    </a:ext>
                  </a:extLst>
                </a:gridCol>
                <a:gridCol w="411480">
                  <a:extLst>
                    <a:ext uri="{9D8B030D-6E8A-4147-A177-3AD203B41FA5}">
                      <a16:colId xmlns:a16="http://schemas.microsoft.com/office/drawing/2014/main" val="2794333391"/>
                    </a:ext>
                  </a:extLst>
                </a:gridCol>
                <a:gridCol w="411480">
                  <a:extLst>
                    <a:ext uri="{9D8B030D-6E8A-4147-A177-3AD203B41FA5}">
                      <a16:colId xmlns:a16="http://schemas.microsoft.com/office/drawing/2014/main" val="1206897556"/>
                    </a:ext>
                  </a:extLst>
                </a:gridCol>
                <a:gridCol w="411480">
                  <a:extLst>
                    <a:ext uri="{9D8B030D-6E8A-4147-A177-3AD203B41FA5}">
                      <a16:colId xmlns:a16="http://schemas.microsoft.com/office/drawing/2014/main" val="4181592463"/>
                    </a:ext>
                  </a:extLst>
                </a:gridCol>
                <a:gridCol w="411480">
                  <a:extLst>
                    <a:ext uri="{9D8B030D-6E8A-4147-A177-3AD203B41FA5}">
                      <a16:colId xmlns:a16="http://schemas.microsoft.com/office/drawing/2014/main" val="1021831183"/>
                    </a:ext>
                  </a:extLst>
                </a:gridCol>
                <a:gridCol w="411480">
                  <a:extLst>
                    <a:ext uri="{9D8B030D-6E8A-4147-A177-3AD203B41FA5}">
                      <a16:colId xmlns:a16="http://schemas.microsoft.com/office/drawing/2014/main" val="445948415"/>
                    </a:ext>
                  </a:extLst>
                </a:gridCol>
                <a:gridCol w="411480">
                  <a:extLst>
                    <a:ext uri="{9D8B030D-6E8A-4147-A177-3AD203B41FA5}">
                      <a16:colId xmlns:a16="http://schemas.microsoft.com/office/drawing/2014/main" val="4038377139"/>
                    </a:ext>
                  </a:extLst>
                </a:gridCol>
                <a:gridCol w="411480">
                  <a:extLst>
                    <a:ext uri="{9D8B030D-6E8A-4147-A177-3AD203B41FA5}">
                      <a16:colId xmlns:a16="http://schemas.microsoft.com/office/drawing/2014/main" val="1045167167"/>
                    </a:ext>
                  </a:extLst>
                </a:gridCol>
                <a:gridCol w="411480">
                  <a:extLst>
                    <a:ext uri="{9D8B030D-6E8A-4147-A177-3AD203B41FA5}">
                      <a16:colId xmlns:a16="http://schemas.microsoft.com/office/drawing/2014/main" val="934606001"/>
                    </a:ext>
                  </a:extLst>
                </a:gridCol>
                <a:gridCol w="411480">
                  <a:extLst>
                    <a:ext uri="{9D8B030D-6E8A-4147-A177-3AD203B41FA5}">
                      <a16:colId xmlns:a16="http://schemas.microsoft.com/office/drawing/2014/main" val="1888645433"/>
                    </a:ext>
                  </a:extLst>
                </a:gridCol>
                <a:gridCol w="411480">
                  <a:extLst>
                    <a:ext uri="{9D8B030D-6E8A-4147-A177-3AD203B41FA5}">
                      <a16:colId xmlns:a16="http://schemas.microsoft.com/office/drawing/2014/main" val="12350337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5382418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13:08:17</a:t>
                      </a:r>
                      <a:r>
                        <a:rPr kumimoji="0" lang="nl-NL" sz="1000" b="0" i="0" u="none" strike="noStrike" kern="1200" cap="none" spc="0" normalizeH="0" baseline="0" noProof="0">
                          <a:ln>
                            <a:noFill/>
                          </a:ln>
                          <a:solidFill>
                            <a:prstClr val="black"/>
                          </a:solidFill>
                          <a:effectLst/>
                          <a:uLnTx/>
                          <a:uFillTx/>
                          <a:latin typeface="+mn-lt"/>
                          <a:ea typeface="+mn-ea"/>
                          <a:cs typeface="+mn-cs"/>
                        </a:rPr>
                        <a:t>
 Onze QuickFix producten hebben onze nieuwe QuickTool in de doos om de installatie van jouw product verrassend eenvoudig te maken. Dit gereedschap combineert drie functies voor de installatie en het onderhoud thuis. Gebruik de steeksleutel voor het vastzetten van de kraan, moersleutel 1 voor het aandraaien van de flexibele slang en moersleutel 2 voor het onderhoud in een handomdraai. Bewaar hem voor toekomstige installaties en onderhoud!
Ga naar onze website voor meer informatie over GROHE QuickFix: 
https://www.grohe.nl/nl_nl/quickfix/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https://i.ytimg.com/vi/OjkFQh-59h8/hqdefault.jpg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849078804"/>
                  </a:ext>
                </a:extLst>
              </a:tr>
            </a:tbl>
          </a:graphicData>
        </a:graphic>
      </p:graphicFrame>
      <p:sp>
        <p:nvSpPr>
          <p:cNvPr id="4" name="Text Placeholder 3">
            <a:extLst>
              <a:ext uri="{FF2B5EF4-FFF2-40B4-BE49-F238E27FC236}">
                <a16:creationId xmlns:a16="http://schemas.microsoft.com/office/drawing/2014/main" id="{04C46651-A729-4749-B39D-7EB99BCE5B0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7861753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47D9C-C0D2-4C62-BD37-B9CDDBE04ED1}"/>
              </a:ext>
            </a:extLst>
          </p:cNvPr>
          <p:cNvSpPr>
            <a:spLocks noGrp="1"/>
          </p:cNvSpPr>
          <p:nvPr>
            <p:ph type="title"/>
          </p:nvPr>
        </p:nvSpPr>
        <p:spPr/>
        <p:txBody>
          <a:bodyPr/>
          <a:lstStyle/>
          <a:p>
            <a:r>
              <a:rPr lang="en-US"/>
              <a:t>Youtube Private Videos Table | All profiles - 16 of 26</a:t>
            </a:r>
          </a:p>
        </p:txBody>
      </p:sp>
      <p:graphicFrame>
        <p:nvGraphicFramePr>
          <p:cNvPr id="5" name="Table Placeholder 4">
            <a:extLst>
              <a:ext uri="{FF2B5EF4-FFF2-40B4-BE49-F238E27FC236}">
                <a16:creationId xmlns:a16="http://schemas.microsoft.com/office/drawing/2014/main" id="{725E0D73-EC1A-491D-876D-993062D9880F}"/>
              </a:ext>
            </a:extLst>
          </p:cNvPr>
          <p:cNvGraphicFramePr>
            <a:graphicFrameLocks noGrp="1"/>
          </p:cNvGraphicFramePr>
          <p:nvPr>
            <p:ph type="tbl" sz="quarter" idx="13"/>
            <p:extLst>
              <p:ext uri="{D42A27DB-BD31-4B8C-83A1-F6EECF244321}">
                <p14:modId xmlns:p14="http://schemas.microsoft.com/office/powerpoint/2010/main" val="3908575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554392469"/>
                    </a:ext>
                  </a:extLst>
                </a:gridCol>
                <a:gridCol w="822961">
                  <a:extLst>
                    <a:ext uri="{9D8B030D-6E8A-4147-A177-3AD203B41FA5}">
                      <a16:colId xmlns:a16="http://schemas.microsoft.com/office/drawing/2014/main" val="2652724367"/>
                    </a:ext>
                  </a:extLst>
                </a:gridCol>
                <a:gridCol w="987553">
                  <a:extLst>
                    <a:ext uri="{9D8B030D-6E8A-4147-A177-3AD203B41FA5}">
                      <a16:colId xmlns:a16="http://schemas.microsoft.com/office/drawing/2014/main" val="1577164498"/>
                    </a:ext>
                  </a:extLst>
                </a:gridCol>
                <a:gridCol w="411480">
                  <a:extLst>
                    <a:ext uri="{9D8B030D-6E8A-4147-A177-3AD203B41FA5}">
                      <a16:colId xmlns:a16="http://schemas.microsoft.com/office/drawing/2014/main" val="2798504194"/>
                    </a:ext>
                  </a:extLst>
                </a:gridCol>
                <a:gridCol w="411480">
                  <a:extLst>
                    <a:ext uri="{9D8B030D-6E8A-4147-A177-3AD203B41FA5}">
                      <a16:colId xmlns:a16="http://schemas.microsoft.com/office/drawing/2014/main" val="1324056010"/>
                    </a:ext>
                  </a:extLst>
                </a:gridCol>
                <a:gridCol w="411480">
                  <a:extLst>
                    <a:ext uri="{9D8B030D-6E8A-4147-A177-3AD203B41FA5}">
                      <a16:colId xmlns:a16="http://schemas.microsoft.com/office/drawing/2014/main" val="4129524961"/>
                    </a:ext>
                  </a:extLst>
                </a:gridCol>
                <a:gridCol w="411480">
                  <a:extLst>
                    <a:ext uri="{9D8B030D-6E8A-4147-A177-3AD203B41FA5}">
                      <a16:colId xmlns:a16="http://schemas.microsoft.com/office/drawing/2014/main" val="2448429366"/>
                    </a:ext>
                  </a:extLst>
                </a:gridCol>
                <a:gridCol w="411480">
                  <a:extLst>
                    <a:ext uri="{9D8B030D-6E8A-4147-A177-3AD203B41FA5}">
                      <a16:colId xmlns:a16="http://schemas.microsoft.com/office/drawing/2014/main" val="3616514887"/>
                    </a:ext>
                  </a:extLst>
                </a:gridCol>
                <a:gridCol w="411480">
                  <a:extLst>
                    <a:ext uri="{9D8B030D-6E8A-4147-A177-3AD203B41FA5}">
                      <a16:colId xmlns:a16="http://schemas.microsoft.com/office/drawing/2014/main" val="2198685367"/>
                    </a:ext>
                  </a:extLst>
                </a:gridCol>
                <a:gridCol w="411480">
                  <a:extLst>
                    <a:ext uri="{9D8B030D-6E8A-4147-A177-3AD203B41FA5}">
                      <a16:colId xmlns:a16="http://schemas.microsoft.com/office/drawing/2014/main" val="3652233632"/>
                    </a:ext>
                  </a:extLst>
                </a:gridCol>
                <a:gridCol w="411480">
                  <a:extLst>
                    <a:ext uri="{9D8B030D-6E8A-4147-A177-3AD203B41FA5}">
                      <a16:colId xmlns:a16="http://schemas.microsoft.com/office/drawing/2014/main" val="554217143"/>
                    </a:ext>
                  </a:extLst>
                </a:gridCol>
                <a:gridCol w="411480">
                  <a:extLst>
                    <a:ext uri="{9D8B030D-6E8A-4147-A177-3AD203B41FA5}">
                      <a16:colId xmlns:a16="http://schemas.microsoft.com/office/drawing/2014/main" val="791686524"/>
                    </a:ext>
                  </a:extLst>
                </a:gridCol>
                <a:gridCol w="411480">
                  <a:extLst>
                    <a:ext uri="{9D8B030D-6E8A-4147-A177-3AD203B41FA5}">
                      <a16:colId xmlns:a16="http://schemas.microsoft.com/office/drawing/2014/main" val="2849959420"/>
                    </a:ext>
                  </a:extLst>
                </a:gridCol>
                <a:gridCol w="411480">
                  <a:extLst>
                    <a:ext uri="{9D8B030D-6E8A-4147-A177-3AD203B41FA5}">
                      <a16:colId xmlns:a16="http://schemas.microsoft.com/office/drawing/2014/main" val="1449786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275247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13:14:10</a:t>
                      </a:r>
                      <a:r>
                        <a:rPr kumimoji="0" lang="nl-NL" sz="1000" b="0" i="0" u="none" strike="noStrike" kern="1200" cap="none" spc="0" normalizeH="0" baseline="0" noProof="0">
                          <a:ln>
                            <a:noFill/>
                          </a:ln>
                          <a:solidFill>
                            <a:prstClr val="black"/>
                          </a:solidFill>
                          <a:effectLst/>
                          <a:uLnTx/>
                          <a:uFillTx/>
                          <a:latin typeface="+mn-lt"/>
                          <a:ea typeface="+mn-ea"/>
                          <a:cs typeface="+mn-cs"/>
                        </a:rPr>
                        <a:t>
 Volg deze stap-voor-stap QuickGuide om je badkamerkraan zonder gedoe te installeren. Het proces wordt uitgelegd met onze GROHE Start kraan. Deze installatie geldt voor meerdere GROHE QuickFix wastafelkranen met een ketting. Dankzij de geïntegreerde GROHE EcoJoy maakt de nieuwe GROHE Start kraan een makkelijkere duurzame levensstijl mogelijk. Deze technologie vermindert het waterverbruik terwijl het water wordt verrijkt met lucht, waardoor een perfecte, volumineuze doorstroming wordt gegarandeerd. Zo worden waardevolle grondstoffen zoals water bespaard. Ga nu aan de slag met GROHE QuickFix!
Bekijk meer relevante GROHE QuickFix informatie op onze website: 
https://www.grohe.nl/nl_nl/quickfix/badkamer/start/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https://i.ytimg.com/vi/xbrHwHK4o2c/hqdefault.jpg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4170212215"/>
                  </a:ext>
                </a:extLst>
              </a:tr>
            </a:tbl>
          </a:graphicData>
        </a:graphic>
      </p:graphicFrame>
      <p:sp>
        <p:nvSpPr>
          <p:cNvPr id="4" name="Text Placeholder 3">
            <a:extLst>
              <a:ext uri="{FF2B5EF4-FFF2-40B4-BE49-F238E27FC236}">
                <a16:creationId xmlns:a16="http://schemas.microsoft.com/office/drawing/2014/main" id="{33236914-CFC2-4CB8-A430-2B0D515C541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0207213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9BCB8-7EA2-41A9-8C81-9FC040B402FB}"/>
              </a:ext>
            </a:extLst>
          </p:cNvPr>
          <p:cNvSpPr>
            <a:spLocks noGrp="1"/>
          </p:cNvSpPr>
          <p:nvPr>
            <p:ph type="title"/>
          </p:nvPr>
        </p:nvSpPr>
        <p:spPr/>
        <p:txBody>
          <a:bodyPr/>
          <a:lstStyle/>
          <a:p>
            <a:r>
              <a:rPr lang="en-US"/>
              <a:t>Youtube Private Videos Table | All profiles - 17 of 26</a:t>
            </a:r>
          </a:p>
        </p:txBody>
      </p:sp>
      <p:graphicFrame>
        <p:nvGraphicFramePr>
          <p:cNvPr id="5" name="Table Placeholder 4">
            <a:extLst>
              <a:ext uri="{FF2B5EF4-FFF2-40B4-BE49-F238E27FC236}">
                <a16:creationId xmlns:a16="http://schemas.microsoft.com/office/drawing/2014/main" id="{C6DAE083-F4A6-4084-AADE-D5B84FDD8421}"/>
              </a:ext>
            </a:extLst>
          </p:cNvPr>
          <p:cNvGraphicFramePr>
            <a:graphicFrameLocks noGrp="1"/>
          </p:cNvGraphicFramePr>
          <p:nvPr>
            <p:ph type="tbl" sz="quarter" idx="13"/>
            <p:extLst>
              <p:ext uri="{D42A27DB-BD31-4B8C-83A1-F6EECF244321}">
                <p14:modId xmlns:p14="http://schemas.microsoft.com/office/powerpoint/2010/main" val="21566879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559220210"/>
                    </a:ext>
                  </a:extLst>
                </a:gridCol>
                <a:gridCol w="822961">
                  <a:extLst>
                    <a:ext uri="{9D8B030D-6E8A-4147-A177-3AD203B41FA5}">
                      <a16:colId xmlns:a16="http://schemas.microsoft.com/office/drawing/2014/main" val="3320780377"/>
                    </a:ext>
                  </a:extLst>
                </a:gridCol>
                <a:gridCol w="987553">
                  <a:extLst>
                    <a:ext uri="{9D8B030D-6E8A-4147-A177-3AD203B41FA5}">
                      <a16:colId xmlns:a16="http://schemas.microsoft.com/office/drawing/2014/main" val="3211000853"/>
                    </a:ext>
                  </a:extLst>
                </a:gridCol>
                <a:gridCol w="411480">
                  <a:extLst>
                    <a:ext uri="{9D8B030D-6E8A-4147-A177-3AD203B41FA5}">
                      <a16:colId xmlns:a16="http://schemas.microsoft.com/office/drawing/2014/main" val="1065252437"/>
                    </a:ext>
                  </a:extLst>
                </a:gridCol>
                <a:gridCol w="411480">
                  <a:extLst>
                    <a:ext uri="{9D8B030D-6E8A-4147-A177-3AD203B41FA5}">
                      <a16:colId xmlns:a16="http://schemas.microsoft.com/office/drawing/2014/main" val="3347933243"/>
                    </a:ext>
                  </a:extLst>
                </a:gridCol>
                <a:gridCol w="411480">
                  <a:extLst>
                    <a:ext uri="{9D8B030D-6E8A-4147-A177-3AD203B41FA5}">
                      <a16:colId xmlns:a16="http://schemas.microsoft.com/office/drawing/2014/main" val="3687934501"/>
                    </a:ext>
                  </a:extLst>
                </a:gridCol>
                <a:gridCol w="411480">
                  <a:extLst>
                    <a:ext uri="{9D8B030D-6E8A-4147-A177-3AD203B41FA5}">
                      <a16:colId xmlns:a16="http://schemas.microsoft.com/office/drawing/2014/main" val="348622078"/>
                    </a:ext>
                  </a:extLst>
                </a:gridCol>
                <a:gridCol w="411480">
                  <a:extLst>
                    <a:ext uri="{9D8B030D-6E8A-4147-A177-3AD203B41FA5}">
                      <a16:colId xmlns:a16="http://schemas.microsoft.com/office/drawing/2014/main" val="2856276590"/>
                    </a:ext>
                  </a:extLst>
                </a:gridCol>
                <a:gridCol w="411480">
                  <a:extLst>
                    <a:ext uri="{9D8B030D-6E8A-4147-A177-3AD203B41FA5}">
                      <a16:colId xmlns:a16="http://schemas.microsoft.com/office/drawing/2014/main" val="587081067"/>
                    </a:ext>
                  </a:extLst>
                </a:gridCol>
                <a:gridCol w="411480">
                  <a:extLst>
                    <a:ext uri="{9D8B030D-6E8A-4147-A177-3AD203B41FA5}">
                      <a16:colId xmlns:a16="http://schemas.microsoft.com/office/drawing/2014/main" val="4253145402"/>
                    </a:ext>
                  </a:extLst>
                </a:gridCol>
                <a:gridCol w="411480">
                  <a:extLst>
                    <a:ext uri="{9D8B030D-6E8A-4147-A177-3AD203B41FA5}">
                      <a16:colId xmlns:a16="http://schemas.microsoft.com/office/drawing/2014/main" val="2091243309"/>
                    </a:ext>
                  </a:extLst>
                </a:gridCol>
                <a:gridCol w="411480">
                  <a:extLst>
                    <a:ext uri="{9D8B030D-6E8A-4147-A177-3AD203B41FA5}">
                      <a16:colId xmlns:a16="http://schemas.microsoft.com/office/drawing/2014/main" val="1054711837"/>
                    </a:ext>
                  </a:extLst>
                </a:gridCol>
                <a:gridCol w="411480">
                  <a:extLst>
                    <a:ext uri="{9D8B030D-6E8A-4147-A177-3AD203B41FA5}">
                      <a16:colId xmlns:a16="http://schemas.microsoft.com/office/drawing/2014/main" val="2948424001"/>
                    </a:ext>
                  </a:extLst>
                </a:gridCol>
                <a:gridCol w="411480">
                  <a:extLst>
                    <a:ext uri="{9D8B030D-6E8A-4147-A177-3AD203B41FA5}">
                      <a16:colId xmlns:a16="http://schemas.microsoft.com/office/drawing/2014/main" val="263598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66122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13:31:17</a:t>
                      </a:r>
                      <a:r>
                        <a:rPr kumimoji="0" lang="nl-NL" sz="1000" b="0" i="0" u="none" strike="noStrike" kern="1200" cap="none" spc="0" normalizeH="0" baseline="0" noProof="0">
                          <a:ln>
                            <a:noFill/>
                          </a:ln>
                          <a:solidFill>
                            <a:prstClr val="black"/>
                          </a:solidFill>
                          <a:effectLst/>
                          <a:uLnTx/>
                          <a:uFillTx/>
                          <a:latin typeface="+mn-lt"/>
                          <a:ea typeface="+mn-ea"/>
                          <a:cs typeface="+mn-cs"/>
                        </a:rPr>
                        <a:t>
 Geef je badkamer een make-over en leer hoe je je nieuwe kraan eenvoudig kunt installeren met GROHE QuickFix, met de GROHE Start hier als voorbeeld. Het veelzijdige assortiment wastafelkranen in verschillende maten en bad- en douchekranen maakt de GROHE Start de perfecte match voor jouw stijl. Dankzij de geïntegreerde GROHE EcoJoy wordt het waterverbruik verminderd terwijl het wordt verrijkt met lucht, om een volumineuze stroom te garanderen en tegelijkertijd waardevolle bronnen zoals water te besparen. De perfecte kraan voor je moderne badkamer. Probeer het zelf!
Dit installatieproces is van toepassing op meerdere GROHE QuickFix wastafelkranen met push-open afvoerset. Kijk op onze website voor meer informatie: 
https://www.grohe.nl/nl_nl/quickfix/badkamer/start/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https://i.ytimg.com/vi/6f0pMuGzfRQ/hqdefault.jpg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681631143"/>
                  </a:ext>
                </a:extLst>
              </a:tr>
            </a:tbl>
          </a:graphicData>
        </a:graphic>
      </p:graphicFrame>
      <p:sp>
        <p:nvSpPr>
          <p:cNvPr id="4" name="Text Placeholder 3">
            <a:extLst>
              <a:ext uri="{FF2B5EF4-FFF2-40B4-BE49-F238E27FC236}">
                <a16:creationId xmlns:a16="http://schemas.microsoft.com/office/drawing/2014/main" id="{86728094-9F27-419B-BC7B-937B3F45D37B}"/>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53445110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21413-78D4-4BA9-A1B3-E3D00BC652D8}"/>
              </a:ext>
            </a:extLst>
          </p:cNvPr>
          <p:cNvSpPr>
            <a:spLocks noGrp="1"/>
          </p:cNvSpPr>
          <p:nvPr>
            <p:ph type="title"/>
          </p:nvPr>
        </p:nvSpPr>
        <p:spPr/>
        <p:txBody>
          <a:bodyPr/>
          <a:lstStyle/>
          <a:p>
            <a:r>
              <a:rPr lang="en-US"/>
              <a:t>Youtube Private Videos Table | All profiles - 18 of 26</a:t>
            </a:r>
          </a:p>
        </p:txBody>
      </p:sp>
      <p:graphicFrame>
        <p:nvGraphicFramePr>
          <p:cNvPr id="5" name="Table Placeholder 4">
            <a:extLst>
              <a:ext uri="{FF2B5EF4-FFF2-40B4-BE49-F238E27FC236}">
                <a16:creationId xmlns:a16="http://schemas.microsoft.com/office/drawing/2014/main" id="{531EB3B4-ED91-4AD3-9A73-C8024A1CD6DF}"/>
              </a:ext>
            </a:extLst>
          </p:cNvPr>
          <p:cNvGraphicFramePr>
            <a:graphicFrameLocks noGrp="1"/>
          </p:cNvGraphicFramePr>
          <p:nvPr>
            <p:ph type="tbl" sz="quarter" idx="13"/>
            <p:extLst>
              <p:ext uri="{D42A27DB-BD31-4B8C-83A1-F6EECF244321}">
                <p14:modId xmlns:p14="http://schemas.microsoft.com/office/powerpoint/2010/main" val="26415641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653814795"/>
                    </a:ext>
                  </a:extLst>
                </a:gridCol>
                <a:gridCol w="822961">
                  <a:extLst>
                    <a:ext uri="{9D8B030D-6E8A-4147-A177-3AD203B41FA5}">
                      <a16:colId xmlns:a16="http://schemas.microsoft.com/office/drawing/2014/main" val="3398389690"/>
                    </a:ext>
                  </a:extLst>
                </a:gridCol>
                <a:gridCol w="987553">
                  <a:extLst>
                    <a:ext uri="{9D8B030D-6E8A-4147-A177-3AD203B41FA5}">
                      <a16:colId xmlns:a16="http://schemas.microsoft.com/office/drawing/2014/main" val="320934046"/>
                    </a:ext>
                  </a:extLst>
                </a:gridCol>
                <a:gridCol w="411480">
                  <a:extLst>
                    <a:ext uri="{9D8B030D-6E8A-4147-A177-3AD203B41FA5}">
                      <a16:colId xmlns:a16="http://schemas.microsoft.com/office/drawing/2014/main" val="1097622810"/>
                    </a:ext>
                  </a:extLst>
                </a:gridCol>
                <a:gridCol w="411480">
                  <a:extLst>
                    <a:ext uri="{9D8B030D-6E8A-4147-A177-3AD203B41FA5}">
                      <a16:colId xmlns:a16="http://schemas.microsoft.com/office/drawing/2014/main" val="1114482392"/>
                    </a:ext>
                  </a:extLst>
                </a:gridCol>
                <a:gridCol w="411480">
                  <a:extLst>
                    <a:ext uri="{9D8B030D-6E8A-4147-A177-3AD203B41FA5}">
                      <a16:colId xmlns:a16="http://schemas.microsoft.com/office/drawing/2014/main" val="5149685"/>
                    </a:ext>
                  </a:extLst>
                </a:gridCol>
                <a:gridCol w="411480">
                  <a:extLst>
                    <a:ext uri="{9D8B030D-6E8A-4147-A177-3AD203B41FA5}">
                      <a16:colId xmlns:a16="http://schemas.microsoft.com/office/drawing/2014/main" val="2344260042"/>
                    </a:ext>
                  </a:extLst>
                </a:gridCol>
                <a:gridCol w="411480">
                  <a:extLst>
                    <a:ext uri="{9D8B030D-6E8A-4147-A177-3AD203B41FA5}">
                      <a16:colId xmlns:a16="http://schemas.microsoft.com/office/drawing/2014/main" val="3702530006"/>
                    </a:ext>
                  </a:extLst>
                </a:gridCol>
                <a:gridCol w="411480">
                  <a:extLst>
                    <a:ext uri="{9D8B030D-6E8A-4147-A177-3AD203B41FA5}">
                      <a16:colId xmlns:a16="http://schemas.microsoft.com/office/drawing/2014/main" val="493883851"/>
                    </a:ext>
                  </a:extLst>
                </a:gridCol>
                <a:gridCol w="411480">
                  <a:extLst>
                    <a:ext uri="{9D8B030D-6E8A-4147-A177-3AD203B41FA5}">
                      <a16:colId xmlns:a16="http://schemas.microsoft.com/office/drawing/2014/main" val="2863848855"/>
                    </a:ext>
                  </a:extLst>
                </a:gridCol>
                <a:gridCol w="411480">
                  <a:extLst>
                    <a:ext uri="{9D8B030D-6E8A-4147-A177-3AD203B41FA5}">
                      <a16:colId xmlns:a16="http://schemas.microsoft.com/office/drawing/2014/main" val="2003887933"/>
                    </a:ext>
                  </a:extLst>
                </a:gridCol>
                <a:gridCol w="411480">
                  <a:extLst>
                    <a:ext uri="{9D8B030D-6E8A-4147-A177-3AD203B41FA5}">
                      <a16:colId xmlns:a16="http://schemas.microsoft.com/office/drawing/2014/main" val="2458991734"/>
                    </a:ext>
                  </a:extLst>
                </a:gridCol>
                <a:gridCol w="411480">
                  <a:extLst>
                    <a:ext uri="{9D8B030D-6E8A-4147-A177-3AD203B41FA5}">
                      <a16:colId xmlns:a16="http://schemas.microsoft.com/office/drawing/2014/main" val="1589712740"/>
                    </a:ext>
                  </a:extLst>
                </a:gridCol>
                <a:gridCol w="411480">
                  <a:extLst>
                    <a:ext uri="{9D8B030D-6E8A-4147-A177-3AD203B41FA5}">
                      <a16:colId xmlns:a16="http://schemas.microsoft.com/office/drawing/2014/main" val="691761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239855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13:35:20</a:t>
                      </a:r>
                      <a:r>
                        <a:rPr kumimoji="0" lang="nl-NL" sz="1000" b="0" i="0" u="none" strike="noStrike" kern="1200" cap="none" spc="0" normalizeH="0" baseline="0" noProof="0">
                          <a:ln>
                            <a:noFill/>
                          </a:ln>
                          <a:solidFill>
                            <a:prstClr val="black"/>
                          </a:solidFill>
                          <a:effectLst/>
                          <a:uLnTx/>
                          <a:uFillTx/>
                          <a:latin typeface="+mn-lt"/>
                          <a:ea typeface="+mn-ea"/>
                          <a:cs typeface="+mn-cs"/>
                        </a:rPr>
                        <a:t>
 Krijg een eenvoudige stap-voor-stap installatie introductie in deze QuickVideo om erachter te komen hoe je thuis je wastafelkraan met uittrekbare uitloop installeert. In deze video wordt als voorbeeld de GROHE Start gebruikt. Met de nieuwe GROHE Start hoef je niet in te leveren op stijl of functionaliteit: Kies uit verschillende maten om de wastafelkraan aan te passen aan je persoonlijke stijl en maak gebruik van de uittrekbare uitloopvariant voor maximale flexibiliteit. Perfect voor het wassen van haren of het schoonmaken van de wastafel.
Deze installatie is ook van toepassing op diverse GROHE QuickFix wastafelkranen met uittrekfunctie, dus kijk op deze link voor meer informatie: https://www.grohe.nl/nl_nl/quickfix/badkamer/start/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https://i.ytimg.com/vi/9ESh2SxE0Y4/hqdefault.jpg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2273279"/>
                  </a:ext>
                </a:extLst>
              </a:tr>
            </a:tbl>
          </a:graphicData>
        </a:graphic>
      </p:graphicFrame>
      <p:sp>
        <p:nvSpPr>
          <p:cNvPr id="4" name="Text Placeholder 3">
            <a:extLst>
              <a:ext uri="{FF2B5EF4-FFF2-40B4-BE49-F238E27FC236}">
                <a16:creationId xmlns:a16="http://schemas.microsoft.com/office/drawing/2014/main" id="{97E05A9F-3801-4474-B180-2D0F31587BA7}"/>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6838232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CB75A-3E30-4C67-B8BC-E31CF6E4E68F}"/>
              </a:ext>
            </a:extLst>
          </p:cNvPr>
          <p:cNvSpPr>
            <a:spLocks noGrp="1"/>
          </p:cNvSpPr>
          <p:nvPr>
            <p:ph type="title"/>
          </p:nvPr>
        </p:nvSpPr>
        <p:spPr/>
        <p:txBody>
          <a:bodyPr/>
          <a:lstStyle/>
          <a:p>
            <a:r>
              <a:rPr lang="en-US"/>
              <a:t>Youtube Private Videos Table | All profiles - 19 of 26</a:t>
            </a:r>
          </a:p>
        </p:txBody>
      </p:sp>
      <p:graphicFrame>
        <p:nvGraphicFramePr>
          <p:cNvPr id="5" name="Table Placeholder 4">
            <a:extLst>
              <a:ext uri="{FF2B5EF4-FFF2-40B4-BE49-F238E27FC236}">
                <a16:creationId xmlns:a16="http://schemas.microsoft.com/office/drawing/2014/main" id="{4074FEC7-822F-4286-88E2-9E86847A2C5D}"/>
              </a:ext>
            </a:extLst>
          </p:cNvPr>
          <p:cNvGraphicFramePr>
            <a:graphicFrameLocks noGrp="1"/>
          </p:cNvGraphicFramePr>
          <p:nvPr>
            <p:ph type="tbl" sz="quarter" idx="13"/>
            <p:extLst>
              <p:ext uri="{D42A27DB-BD31-4B8C-83A1-F6EECF244321}">
                <p14:modId xmlns:p14="http://schemas.microsoft.com/office/powerpoint/2010/main" val="164086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29062476"/>
                    </a:ext>
                  </a:extLst>
                </a:gridCol>
                <a:gridCol w="822961">
                  <a:extLst>
                    <a:ext uri="{9D8B030D-6E8A-4147-A177-3AD203B41FA5}">
                      <a16:colId xmlns:a16="http://schemas.microsoft.com/office/drawing/2014/main" val="3810924887"/>
                    </a:ext>
                  </a:extLst>
                </a:gridCol>
                <a:gridCol w="987553">
                  <a:extLst>
                    <a:ext uri="{9D8B030D-6E8A-4147-A177-3AD203B41FA5}">
                      <a16:colId xmlns:a16="http://schemas.microsoft.com/office/drawing/2014/main" val="1630976987"/>
                    </a:ext>
                  </a:extLst>
                </a:gridCol>
                <a:gridCol w="411480">
                  <a:extLst>
                    <a:ext uri="{9D8B030D-6E8A-4147-A177-3AD203B41FA5}">
                      <a16:colId xmlns:a16="http://schemas.microsoft.com/office/drawing/2014/main" val="2805452244"/>
                    </a:ext>
                  </a:extLst>
                </a:gridCol>
                <a:gridCol w="411480">
                  <a:extLst>
                    <a:ext uri="{9D8B030D-6E8A-4147-A177-3AD203B41FA5}">
                      <a16:colId xmlns:a16="http://schemas.microsoft.com/office/drawing/2014/main" val="687752092"/>
                    </a:ext>
                  </a:extLst>
                </a:gridCol>
                <a:gridCol w="411480">
                  <a:extLst>
                    <a:ext uri="{9D8B030D-6E8A-4147-A177-3AD203B41FA5}">
                      <a16:colId xmlns:a16="http://schemas.microsoft.com/office/drawing/2014/main" val="476781701"/>
                    </a:ext>
                  </a:extLst>
                </a:gridCol>
                <a:gridCol w="411480">
                  <a:extLst>
                    <a:ext uri="{9D8B030D-6E8A-4147-A177-3AD203B41FA5}">
                      <a16:colId xmlns:a16="http://schemas.microsoft.com/office/drawing/2014/main" val="93782827"/>
                    </a:ext>
                  </a:extLst>
                </a:gridCol>
                <a:gridCol w="411480">
                  <a:extLst>
                    <a:ext uri="{9D8B030D-6E8A-4147-A177-3AD203B41FA5}">
                      <a16:colId xmlns:a16="http://schemas.microsoft.com/office/drawing/2014/main" val="739654752"/>
                    </a:ext>
                  </a:extLst>
                </a:gridCol>
                <a:gridCol w="411480">
                  <a:extLst>
                    <a:ext uri="{9D8B030D-6E8A-4147-A177-3AD203B41FA5}">
                      <a16:colId xmlns:a16="http://schemas.microsoft.com/office/drawing/2014/main" val="2663725174"/>
                    </a:ext>
                  </a:extLst>
                </a:gridCol>
                <a:gridCol w="411480">
                  <a:extLst>
                    <a:ext uri="{9D8B030D-6E8A-4147-A177-3AD203B41FA5}">
                      <a16:colId xmlns:a16="http://schemas.microsoft.com/office/drawing/2014/main" val="1321610100"/>
                    </a:ext>
                  </a:extLst>
                </a:gridCol>
                <a:gridCol w="411480">
                  <a:extLst>
                    <a:ext uri="{9D8B030D-6E8A-4147-A177-3AD203B41FA5}">
                      <a16:colId xmlns:a16="http://schemas.microsoft.com/office/drawing/2014/main" val="2670140131"/>
                    </a:ext>
                  </a:extLst>
                </a:gridCol>
                <a:gridCol w="411480">
                  <a:extLst>
                    <a:ext uri="{9D8B030D-6E8A-4147-A177-3AD203B41FA5}">
                      <a16:colId xmlns:a16="http://schemas.microsoft.com/office/drawing/2014/main" val="2148912980"/>
                    </a:ext>
                  </a:extLst>
                </a:gridCol>
                <a:gridCol w="411480">
                  <a:extLst>
                    <a:ext uri="{9D8B030D-6E8A-4147-A177-3AD203B41FA5}">
                      <a16:colId xmlns:a16="http://schemas.microsoft.com/office/drawing/2014/main" val="2956720611"/>
                    </a:ext>
                  </a:extLst>
                </a:gridCol>
                <a:gridCol w="411480">
                  <a:extLst>
                    <a:ext uri="{9D8B030D-6E8A-4147-A177-3AD203B41FA5}">
                      <a16:colId xmlns:a16="http://schemas.microsoft.com/office/drawing/2014/main" val="3189783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098847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13:41:20</a:t>
                      </a:r>
                      <a:r>
                        <a:rPr kumimoji="0" lang="nl-NL" sz="1000" b="0" i="0" u="none" strike="noStrike" kern="1200" cap="none" spc="0" normalizeH="0" baseline="0" noProof="0">
                          <a:ln>
                            <a:noFill/>
                          </a:ln>
                          <a:solidFill>
                            <a:prstClr val="black"/>
                          </a:solidFill>
                          <a:effectLst/>
                          <a:uLnTx/>
                          <a:uFillTx/>
                          <a:latin typeface="+mn-lt"/>
                          <a:ea typeface="+mn-ea"/>
                          <a:cs typeface="+mn-cs"/>
                        </a:rPr>
                        <a:t>
 Bekijk deze stap-voor-stap QuickGuide om je badkamerkraan zonder gedoe te installeren. Het proces wordt gedemonstreerd met onze GROHE Start kraan. Deze installatie is van toepassing op diverse GROHE QuickFix wastafelkranen met pop-up afvoerset. De nieuwe GROHE Start biedt meer comfort dankzij de grotere hoogte en biedt je een breed scala aan maten - van klein tot groot, zodat je de perfecte match hebt voor je moderne badkamer. Dankzij de geïntegreerde GROHE EcoJoy kun je met GROHE Start moeiteloos duurzamer leven: GROHE EcoJoy vermindert het waterverbruik en verrijkt het water met lucht. Dit zorgt voor een perfecte, volumineuze stroming en bespaart waardevolle grondstoffen zoals water. Ga nu aan de slag met GROHE QuickFix!
Bekijk meer relevante GROHE QuickFix informatie op onze website: 
https://www.grohe.nl/nl_nl/quickfix/badkamer/start/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https://i.ytimg.com/vi/Y1JyrZxy4hY/hqdefault.jpg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71126120"/>
                  </a:ext>
                </a:extLst>
              </a:tr>
            </a:tbl>
          </a:graphicData>
        </a:graphic>
      </p:graphicFrame>
      <p:sp>
        <p:nvSpPr>
          <p:cNvPr id="4" name="Text Placeholder 3">
            <a:extLst>
              <a:ext uri="{FF2B5EF4-FFF2-40B4-BE49-F238E27FC236}">
                <a16:creationId xmlns:a16="http://schemas.microsoft.com/office/drawing/2014/main" id="{17F88DC2-1966-475C-AA8B-FAA7B0B1E91B}"/>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456530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C1F18-0BD0-4DFD-8E1A-006A5CA7C23F}"/>
              </a:ext>
            </a:extLst>
          </p:cNvPr>
          <p:cNvSpPr>
            <a:spLocks noGrp="1"/>
          </p:cNvSpPr>
          <p:nvPr>
            <p:ph type="title"/>
          </p:nvPr>
        </p:nvSpPr>
        <p:spPr/>
        <p:txBody>
          <a:bodyPr/>
          <a:lstStyle/>
          <a:p>
            <a:r>
              <a:rPr lang="en-US"/>
              <a:t>Youtube Private Videos Table | All profiles - 20 of 26</a:t>
            </a:r>
          </a:p>
        </p:txBody>
      </p:sp>
      <p:graphicFrame>
        <p:nvGraphicFramePr>
          <p:cNvPr id="5" name="Table Placeholder 4">
            <a:extLst>
              <a:ext uri="{FF2B5EF4-FFF2-40B4-BE49-F238E27FC236}">
                <a16:creationId xmlns:a16="http://schemas.microsoft.com/office/drawing/2014/main" id="{DB84F252-E57F-4D21-B6FA-1AC2168A9B16}"/>
              </a:ext>
            </a:extLst>
          </p:cNvPr>
          <p:cNvGraphicFramePr>
            <a:graphicFrameLocks noGrp="1"/>
          </p:cNvGraphicFramePr>
          <p:nvPr>
            <p:ph type="tbl" sz="quarter" idx="13"/>
            <p:extLst>
              <p:ext uri="{D42A27DB-BD31-4B8C-83A1-F6EECF244321}">
                <p14:modId xmlns:p14="http://schemas.microsoft.com/office/powerpoint/2010/main" val="10618673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238978988"/>
                    </a:ext>
                  </a:extLst>
                </a:gridCol>
                <a:gridCol w="822961">
                  <a:extLst>
                    <a:ext uri="{9D8B030D-6E8A-4147-A177-3AD203B41FA5}">
                      <a16:colId xmlns:a16="http://schemas.microsoft.com/office/drawing/2014/main" val="3960006872"/>
                    </a:ext>
                  </a:extLst>
                </a:gridCol>
                <a:gridCol w="987553">
                  <a:extLst>
                    <a:ext uri="{9D8B030D-6E8A-4147-A177-3AD203B41FA5}">
                      <a16:colId xmlns:a16="http://schemas.microsoft.com/office/drawing/2014/main" val="2309561518"/>
                    </a:ext>
                  </a:extLst>
                </a:gridCol>
                <a:gridCol w="411480">
                  <a:extLst>
                    <a:ext uri="{9D8B030D-6E8A-4147-A177-3AD203B41FA5}">
                      <a16:colId xmlns:a16="http://schemas.microsoft.com/office/drawing/2014/main" val="3934066260"/>
                    </a:ext>
                  </a:extLst>
                </a:gridCol>
                <a:gridCol w="411480">
                  <a:extLst>
                    <a:ext uri="{9D8B030D-6E8A-4147-A177-3AD203B41FA5}">
                      <a16:colId xmlns:a16="http://schemas.microsoft.com/office/drawing/2014/main" val="1632751763"/>
                    </a:ext>
                  </a:extLst>
                </a:gridCol>
                <a:gridCol w="411480">
                  <a:extLst>
                    <a:ext uri="{9D8B030D-6E8A-4147-A177-3AD203B41FA5}">
                      <a16:colId xmlns:a16="http://schemas.microsoft.com/office/drawing/2014/main" val="4063021526"/>
                    </a:ext>
                  </a:extLst>
                </a:gridCol>
                <a:gridCol w="411480">
                  <a:extLst>
                    <a:ext uri="{9D8B030D-6E8A-4147-A177-3AD203B41FA5}">
                      <a16:colId xmlns:a16="http://schemas.microsoft.com/office/drawing/2014/main" val="296491326"/>
                    </a:ext>
                  </a:extLst>
                </a:gridCol>
                <a:gridCol w="411480">
                  <a:extLst>
                    <a:ext uri="{9D8B030D-6E8A-4147-A177-3AD203B41FA5}">
                      <a16:colId xmlns:a16="http://schemas.microsoft.com/office/drawing/2014/main" val="3253731969"/>
                    </a:ext>
                  </a:extLst>
                </a:gridCol>
                <a:gridCol w="411480">
                  <a:extLst>
                    <a:ext uri="{9D8B030D-6E8A-4147-A177-3AD203B41FA5}">
                      <a16:colId xmlns:a16="http://schemas.microsoft.com/office/drawing/2014/main" val="4203060244"/>
                    </a:ext>
                  </a:extLst>
                </a:gridCol>
                <a:gridCol w="411480">
                  <a:extLst>
                    <a:ext uri="{9D8B030D-6E8A-4147-A177-3AD203B41FA5}">
                      <a16:colId xmlns:a16="http://schemas.microsoft.com/office/drawing/2014/main" val="1446043557"/>
                    </a:ext>
                  </a:extLst>
                </a:gridCol>
                <a:gridCol w="411480">
                  <a:extLst>
                    <a:ext uri="{9D8B030D-6E8A-4147-A177-3AD203B41FA5}">
                      <a16:colId xmlns:a16="http://schemas.microsoft.com/office/drawing/2014/main" val="3595814237"/>
                    </a:ext>
                  </a:extLst>
                </a:gridCol>
                <a:gridCol w="411480">
                  <a:extLst>
                    <a:ext uri="{9D8B030D-6E8A-4147-A177-3AD203B41FA5}">
                      <a16:colId xmlns:a16="http://schemas.microsoft.com/office/drawing/2014/main" val="4125168167"/>
                    </a:ext>
                  </a:extLst>
                </a:gridCol>
                <a:gridCol w="411480">
                  <a:extLst>
                    <a:ext uri="{9D8B030D-6E8A-4147-A177-3AD203B41FA5}">
                      <a16:colId xmlns:a16="http://schemas.microsoft.com/office/drawing/2014/main" val="3193319546"/>
                    </a:ext>
                  </a:extLst>
                </a:gridCol>
                <a:gridCol w="411480">
                  <a:extLst>
                    <a:ext uri="{9D8B030D-6E8A-4147-A177-3AD203B41FA5}">
                      <a16:colId xmlns:a16="http://schemas.microsoft.com/office/drawing/2014/main" val="20579342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03380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 Nederland - 2022-01-05 16:28:34</a:t>
                      </a:r>
                      <a:r>
                        <a:rPr kumimoji="0" lang="nl-NL" sz="1000" b="0" i="0" u="none" strike="noStrike" kern="1200" cap="none" spc="0" normalizeH="0" baseline="0" noProof="0">
                          <a:ln>
                            <a:noFill/>
                          </a:ln>
                          <a:solidFill>
                            <a:prstClr val="black"/>
                          </a:solidFill>
                          <a:effectLst/>
                          <a:uLnTx/>
                          <a:uFillTx/>
                          <a:latin typeface="+mn-lt"/>
                          <a:ea typeface="+mn-ea"/>
                          <a:cs typeface="+mn-cs"/>
                        </a:rPr>
                        <a:t>
 Soms zijn we toe aan vernieuwing in huis en dat hoeft zeker niet altijd groots te zijn. GROHE weet dat kleine veranderingen in huis een grote impact kunnen geven. En met GROHE QuickFix is het aanpassen van je keuken of badkamer gemakkelijker dan je denkt en surprisingly easy! 
Met GROHE QuickFix geven we je zo veel mogelijk support om je nieuwe badkamer of keuken project tot een succes te maken. Zo bieden we niet alleen QuickFix producten aan die je zelf eenvoudig kunt installeren, maar ook diverse handige tools en video's die je zo goed mogelijk helpen bij het voorbereiden, plannen en installeren van de klus. Zo vind je in de doos van QuickFix producten meteen het gereedschap wat je nodig hebt voor de installatie, zodat je thuis niet heel lang hoeft te zoeken naar allerlei gereedschap. Hierdoor is jouw installatieklus zo gefixt. 
Meer info? 
https://www.grohe.nl/nl_nl/quickfix/
Over GROHE
GROHE is 's werelds toonaangevende merk voor sanitair en is toegewijd om innovatieve producten voor water te ontwikkelen. We doen er alles aan om een uitzonderlijke ervaring te creëren en “Pure Freude an Wasser” te bieden.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https://i.ytimg.com/vi/3d7yw0EYTGk/hqdefault.jpg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566629862"/>
                  </a:ext>
                </a:extLst>
              </a:tr>
            </a:tbl>
          </a:graphicData>
        </a:graphic>
      </p:graphicFrame>
      <p:sp>
        <p:nvSpPr>
          <p:cNvPr id="4" name="Text Placeholder 3">
            <a:extLst>
              <a:ext uri="{FF2B5EF4-FFF2-40B4-BE49-F238E27FC236}">
                <a16:creationId xmlns:a16="http://schemas.microsoft.com/office/drawing/2014/main" id="{026BCB22-9B5B-4020-AE53-9C3FB4BFEE8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80320588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9C360-1236-4848-BCBC-A7631C899560}"/>
              </a:ext>
            </a:extLst>
          </p:cNvPr>
          <p:cNvSpPr>
            <a:spLocks noGrp="1"/>
          </p:cNvSpPr>
          <p:nvPr>
            <p:ph type="title"/>
          </p:nvPr>
        </p:nvSpPr>
        <p:spPr/>
        <p:txBody>
          <a:bodyPr/>
          <a:lstStyle/>
          <a:p>
            <a:r>
              <a:rPr lang="en-US"/>
              <a:t>Youtube Private Videos Table | All profiles - 21 of 26</a:t>
            </a:r>
          </a:p>
        </p:txBody>
      </p:sp>
      <p:graphicFrame>
        <p:nvGraphicFramePr>
          <p:cNvPr id="5" name="Table Placeholder 4">
            <a:extLst>
              <a:ext uri="{FF2B5EF4-FFF2-40B4-BE49-F238E27FC236}">
                <a16:creationId xmlns:a16="http://schemas.microsoft.com/office/drawing/2014/main" id="{EE0858AE-A988-4051-BD16-6DCBB4855B1C}"/>
              </a:ext>
            </a:extLst>
          </p:cNvPr>
          <p:cNvGraphicFramePr>
            <a:graphicFrameLocks noGrp="1"/>
          </p:cNvGraphicFramePr>
          <p:nvPr>
            <p:ph type="tbl" sz="quarter" idx="13"/>
            <p:extLst>
              <p:ext uri="{D42A27DB-BD31-4B8C-83A1-F6EECF244321}">
                <p14:modId xmlns:p14="http://schemas.microsoft.com/office/powerpoint/2010/main" val="1295522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355123234"/>
                    </a:ext>
                  </a:extLst>
                </a:gridCol>
                <a:gridCol w="822961">
                  <a:extLst>
                    <a:ext uri="{9D8B030D-6E8A-4147-A177-3AD203B41FA5}">
                      <a16:colId xmlns:a16="http://schemas.microsoft.com/office/drawing/2014/main" val="1480437251"/>
                    </a:ext>
                  </a:extLst>
                </a:gridCol>
                <a:gridCol w="987553">
                  <a:extLst>
                    <a:ext uri="{9D8B030D-6E8A-4147-A177-3AD203B41FA5}">
                      <a16:colId xmlns:a16="http://schemas.microsoft.com/office/drawing/2014/main" val="3238634705"/>
                    </a:ext>
                  </a:extLst>
                </a:gridCol>
                <a:gridCol w="411480">
                  <a:extLst>
                    <a:ext uri="{9D8B030D-6E8A-4147-A177-3AD203B41FA5}">
                      <a16:colId xmlns:a16="http://schemas.microsoft.com/office/drawing/2014/main" val="99163898"/>
                    </a:ext>
                  </a:extLst>
                </a:gridCol>
                <a:gridCol w="411480">
                  <a:extLst>
                    <a:ext uri="{9D8B030D-6E8A-4147-A177-3AD203B41FA5}">
                      <a16:colId xmlns:a16="http://schemas.microsoft.com/office/drawing/2014/main" val="1893738350"/>
                    </a:ext>
                  </a:extLst>
                </a:gridCol>
                <a:gridCol w="411480">
                  <a:extLst>
                    <a:ext uri="{9D8B030D-6E8A-4147-A177-3AD203B41FA5}">
                      <a16:colId xmlns:a16="http://schemas.microsoft.com/office/drawing/2014/main" val="3729962438"/>
                    </a:ext>
                  </a:extLst>
                </a:gridCol>
                <a:gridCol w="411480">
                  <a:extLst>
                    <a:ext uri="{9D8B030D-6E8A-4147-A177-3AD203B41FA5}">
                      <a16:colId xmlns:a16="http://schemas.microsoft.com/office/drawing/2014/main" val="3848895967"/>
                    </a:ext>
                  </a:extLst>
                </a:gridCol>
                <a:gridCol w="411480">
                  <a:extLst>
                    <a:ext uri="{9D8B030D-6E8A-4147-A177-3AD203B41FA5}">
                      <a16:colId xmlns:a16="http://schemas.microsoft.com/office/drawing/2014/main" val="3692708491"/>
                    </a:ext>
                  </a:extLst>
                </a:gridCol>
                <a:gridCol w="411480">
                  <a:extLst>
                    <a:ext uri="{9D8B030D-6E8A-4147-A177-3AD203B41FA5}">
                      <a16:colId xmlns:a16="http://schemas.microsoft.com/office/drawing/2014/main" val="313899042"/>
                    </a:ext>
                  </a:extLst>
                </a:gridCol>
                <a:gridCol w="411480">
                  <a:extLst>
                    <a:ext uri="{9D8B030D-6E8A-4147-A177-3AD203B41FA5}">
                      <a16:colId xmlns:a16="http://schemas.microsoft.com/office/drawing/2014/main" val="4263903274"/>
                    </a:ext>
                  </a:extLst>
                </a:gridCol>
                <a:gridCol w="411480">
                  <a:extLst>
                    <a:ext uri="{9D8B030D-6E8A-4147-A177-3AD203B41FA5}">
                      <a16:colId xmlns:a16="http://schemas.microsoft.com/office/drawing/2014/main" val="3588792874"/>
                    </a:ext>
                  </a:extLst>
                </a:gridCol>
                <a:gridCol w="411480">
                  <a:extLst>
                    <a:ext uri="{9D8B030D-6E8A-4147-A177-3AD203B41FA5}">
                      <a16:colId xmlns:a16="http://schemas.microsoft.com/office/drawing/2014/main" val="3098925984"/>
                    </a:ext>
                  </a:extLst>
                </a:gridCol>
                <a:gridCol w="411480">
                  <a:extLst>
                    <a:ext uri="{9D8B030D-6E8A-4147-A177-3AD203B41FA5}">
                      <a16:colId xmlns:a16="http://schemas.microsoft.com/office/drawing/2014/main" val="2208583960"/>
                    </a:ext>
                  </a:extLst>
                </a:gridCol>
                <a:gridCol w="411480">
                  <a:extLst>
                    <a:ext uri="{9D8B030D-6E8A-4147-A177-3AD203B41FA5}">
                      <a16:colId xmlns:a16="http://schemas.microsoft.com/office/drawing/2014/main" val="2045599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693864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 ITALIA - 2022-01-10 17:25:22</a:t>
                      </a:r>
                      <a:r>
                        <a:rPr kumimoji="0" lang="it-IT" sz="1000" b="0" i="0" u="none" strike="noStrike" kern="1200" cap="none" spc="0" normalizeH="0" baseline="0" noProof="0">
                          <a:ln>
                            <a:noFill/>
                          </a:ln>
                          <a:solidFill>
                            <a:prstClr val="black"/>
                          </a:solidFill>
                          <a:effectLst/>
                          <a:uLnTx/>
                          <a:uFillTx/>
                          <a:latin typeface="+mn-lt"/>
                          <a:ea typeface="+mn-ea"/>
                          <a:cs typeface="+mn-cs"/>
                        </a:rPr>
                        <a:t>
 Acqua bollente in un istante direttamente dal rubinetto di casa.
Guarda il video per scoprire come installare facilmente GROHE Red e trasformare la tua cucina in uno spazio moderno e contemporaneo. 
L'acqua bollente viene attivata all'istante tramite un pulsante a LED a prova di bambino e arriva direttamente dal rubinetto per farti risparmiare tempo, energia e spazio in cucina. Grazie alla nostra tecnologia GROHE CoolTouch, la superficie del rubinetto non diventa mai troppo calda, per un uso in totale sicurezza. Disponibile in 2 dimensioni, il boiler GROHE Red si inserisce perfettamente sotto il lavello, liberando spazio prezioso sul piano di lavoro.
Scopri di più sul sistema GROHE Red: https://www.grohe.it/it_it/cucina/acqua-bollente-grohe-red/
Su GROHE
GROHE è un brand leader a livello globale nelle soluzioni complete per il bagno e sistemi per la cucina con un totale di oltre 7.000 dipendenti in 150 paesi, 2.600 dei quali in Germania. Dal 2014 è parte di LIXIL, produttore giapponese di sistemi pionieristici nei settori idrico e residenziale. Quale brand internazionale, GROHE persegue i propri valori: tecnologia, qualità, design e sostenibilità nel pieno rispetto del “Pure Freude an Wasser” (vivere l’acqua come pura gioia). Prodotti riconosciuti come le gamma di rubinetteria bagno GROHE Eurosmart, la serie di termostatici o la famiglia di sistemi di filtrazione domestici per l’acqua GROHE Blue testimoniano la profonda expertise aziendale. Focalizzato sulle esigenze dei clienti, il brand crea soluzioni intelligenti, sostenibili e ad alto valore aggiunto. GROHE possiede una rete di produzione globale che si basa sull'ingegneria tedesca e su elevati standard qualitativi: ricerca, sviluppo e design sono strettamente allineati e considerati come un unico processo integrato. GROHE prende molto sul serio la propria responsabilità sociale d’impresa e si concentra su una catena di valore per il risparmio delle risorse. Dall'aprile 2020 il brand produce in tutto il mondo a zero emissioni di CO2 e si è posto l'obiettivo di utilizzare imballaggi di prodotti plastic free entro il 2021. Solo nell’ultimo decennio oltre 490 premi di design e innovazione così come diversi primi posti al German Sustainability Award hanno confermato il successo del brand. GROHE è stata la prima azienda del settore ad aggiudicarsi il CSR Award del governo federale tedesco e il German Sustainability Award 2021 nelle categorie “Resources” e “Design. Inoltre, è stata inserita nella lista delle 50 imprese che “Stanno Cambiando Il Mondo” stilata dalla rivista Fortune®.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https://i.ytimg.com/vi/xzJdrG84BeY/hqdefault.jpg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077094103"/>
                  </a:ext>
                </a:extLst>
              </a:tr>
            </a:tbl>
          </a:graphicData>
        </a:graphic>
      </p:graphicFrame>
      <p:sp>
        <p:nvSpPr>
          <p:cNvPr id="4" name="Text Placeholder 3">
            <a:extLst>
              <a:ext uri="{FF2B5EF4-FFF2-40B4-BE49-F238E27FC236}">
                <a16:creationId xmlns:a16="http://schemas.microsoft.com/office/drawing/2014/main" id="{845C1CE8-D8EC-4C0C-B88F-7BCED4168D95}"/>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2878773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28022-29AB-40D8-BACE-C62795F8A65A}"/>
              </a:ext>
            </a:extLst>
          </p:cNvPr>
          <p:cNvSpPr>
            <a:spLocks noGrp="1"/>
          </p:cNvSpPr>
          <p:nvPr>
            <p:ph type="title"/>
          </p:nvPr>
        </p:nvSpPr>
        <p:spPr/>
        <p:txBody>
          <a:bodyPr/>
          <a:lstStyle/>
          <a:p>
            <a:r>
              <a:rPr lang="en-US"/>
              <a:t>Youtube Private Videos Table | All profiles - 22 of 26</a:t>
            </a:r>
          </a:p>
        </p:txBody>
      </p:sp>
      <p:graphicFrame>
        <p:nvGraphicFramePr>
          <p:cNvPr id="5" name="Table Placeholder 4">
            <a:extLst>
              <a:ext uri="{FF2B5EF4-FFF2-40B4-BE49-F238E27FC236}">
                <a16:creationId xmlns:a16="http://schemas.microsoft.com/office/drawing/2014/main" id="{66056F18-3FAE-467F-8B73-38F3E4C5DA1A}"/>
              </a:ext>
            </a:extLst>
          </p:cNvPr>
          <p:cNvGraphicFramePr>
            <a:graphicFrameLocks noGrp="1"/>
          </p:cNvGraphicFramePr>
          <p:nvPr>
            <p:ph type="tbl" sz="quarter" idx="13"/>
            <p:extLst>
              <p:ext uri="{D42A27DB-BD31-4B8C-83A1-F6EECF244321}">
                <p14:modId xmlns:p14="http://schemas.microsoft.com/office/powerpoint/2010/main" val="1279859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1238306417"/>
                    </a:ext>
                  </a:extLst>
                </a:gridCol>
                <a:gridCol w="822961">
                  <a:extLst>
                    <a:ext uri="{9D8B030D-6E8A-4147-A177-3AD203B41FA5}">
                      <a16:colId xmlns:a16="http://schemas.microsoft.com/office/drawing/2014/main" val="1123710645"/>
                    </a:ext>
                  </a:extLst>
                </a:gridCol>
                <a:gridCol w="987553">
                  <a:extLst>
                    <a:ext uri="{9D8B030D-6E8A-4147-A177-3AD203B41FA5}">
                      <a16:colId xmlns:a16="http://schemas.microsoft.com/office/drawing/2014/main" val="737164947"/>
                    </a:ext>
                  </a:extLst>
                </a:gridCol>
                <a:gridCol w="411480">
                  <a:extLst>
                    <a:ext uri="{9D8B030D-6E8A-4147-A177-3AD203B41FA5}">
                      <a16:colId xmlns:a16="http://schemas.microsoft.com/office/drawing/2014/main" val="2295868180"/>
                    </a:ext>
                  </a:extLst>
                </a:gridCol>
                <a:gridCol w="411480">
                  <a:extLst>
                    <a:ext uri="{9D8B030D-6E8A-4147-A177-3AD203B41FA5}">
                      <a16:colId xmlns:a16="http://schemas.microsoft.com/office/drawing/2014/main" val="2596030382"/>
                    </a:ext>
                  </a:extLst>
                </a:gridCol>
                <a:gridCol w="411480">
                  <a:extLst>
                    <a:ext uri="{9D8B030D-6E8A-4147-A177-3AD203B41FA5}">
                      <a16:colId xmlns:a16="http://schemas.microsoft.com/office/drawing/2014/main" val="3272450617"/>
                    </a:ext>
                  </a:extLst>
                </a:gridCol>
                <a:gridCol w="411480">
                  <a:extLst>
                    <a:ext uri="{9D8B030D-6E8A-4147-A177-3AD203B41FA5}">
                      <a16:colId xmlns:a16="http://schemas.microsoft.com/office/drawing/2014/main" val="2682431257"/>
                    </a:ext>
                  </a:extLst>
                </a:gridCol>
                <a:gridCol w="411480">
                  <a:extLst>
                    <a:ext uri="{9D8B030D-6E8A-4147-A177-3AD203B41FA5}">
                      <a16:colId xmlns:a16="http://schemas.microsoft.com/office/drawing/2014/main" val="3917549334"/>
                    </a:ext>
                  </a:extLst>
                </a:gridCol>
                <a:gridCol w="411480">
                  <a:extLst>
                    <a:ext uri="{9D8B030D-6E8A-4147-A177-3AD203B41FA5}">
                      <a16:colId xmlns:a16="http://schemas.microsoft.com/office/drawing/2014/main" val="2790493101"/>
                    </a:ext>
                  </a:extLst>
                </a:gridCol>
                <a:gridCol w="411480">
                  <a:extLst>
                    <a:ext uri="{9D8B030D-6E8A-4147-A177-3AD203B41FA5}">
                      <a16:colId xmlns:a16="http://schemas.microsoft.com/office/drawing/2014/main" val="3816014459"/>
                    </a:ext>
                  </a:extLst>
                </a:gridCol>
                <a:gridCol w="411480">
                  <a:extLst>
                    <a:ext uri="{9D8B030D-6E8A-4147-A177-3AD203B41FA5}">
                      <a16:colId xmlns:a16="http://schemas.microsoft.com/office/drawing/2014/main" val="4158973938"/>
                    </a:ext>
                  </a:extLst>
                </a:gridCol>
                <a:gridCol w="411480">
                  <a:extLst>
                    <a:ext uri="{9D8B030D-6E8A-4147-A177-3AD203B41FA5}">
                      <a16:colId xmlns:a16="http://schemas.microsoft.com/office/drawing/2014/main" val="2544110768"/>
                    </a:ext>
                  </a:extLst>
                </a:gridCol>
                <a:gridCol w="411480">
                  <a:extLst>
                    <a:ext uri="{9D8B030D-6E8A-4147-A177-3AD203B41FA5}">
                      <a16:colId xmlns:a16="http://schemas.microsoft.com/office/drawing/2014/main" val="2881604466"/>
                    </a:ext>
                  </a:extLst>
                </a:gridCol>
                <a:gridCol w="411480">
                  <a:extLst>
                    <a:ext uri="{9D8B030D-6E8A-4147-A177-3AD203B41FA5}">
                      <a16:colId xmlns:a16="http://schemas.microsoft.com/office/drawing/2014/main" val="851291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266453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- 2022-01-13 10:22:38</a:t>
                      </a:r>
                      <a:r>
                        <a:rPr kumimoji="0" lang="en-US" sz="1000" b="0" i="0" u="none" strike="noStrike" kern="1200" cap="none" spc="0" normalizeH="0" baseline="0" noProof="0">
                          <a:ln>
                            <a:noFill/>
                          </a:ln>
                          <a:solidFill>
                            <a:prstClr val="black"/>
                          </a:solidFill>
                          <a:effectLst/>
                          <a:uLnTx/>
                          <a:uFillTx/>
                          <a:latin typeface="+mn-lt"/>
                          <a:ea typeface="+mn-ea"/>
                          <a:cs typeface="+mn-cs"/>
                        </a:rPr>
                        <a:t>
 Get an easy step-by-step introduction in this QuickVideo to learn how to install your kitchen tap with pull-out spout at home - demonstrated with the example of GROHE Start. Plus, for extra comfort a pull-out spout variant offers full flexibility – great for washing hair or cleaning the basin. While fulfilling your everyday needs, this tap persuades with elegant designs: Choose between GROHE StarLight chrome or GROHE SuperSteel to make the new GROHE Start a good-looking central feature in your kitchen.
This installation also applies to several GROHE QuickFix Kitchen taps, so check out this link to find out more: https://www.grohe.co.uk/en_gb/kitchen-collection/quickfix/start.html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https://i.ytimg.com/vi/SjYgmq8pu-Q/hqdefault.jpg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2203197645"/>
                  </a:ext>
                </a:extLst>
              </a:tr>
            </a:tbl>
          </a:graphicData>
        </a:graphic>
      </p:graphicFrame>
      <p:sp>
        <p:nvSpPr>
          <p:cNvPr id="4" name="Text Placeholder 3">
            <a:extLst>
              <a:ext uri="{FF2B5EF4-FFF2-40B4-BE49-F238E27FC236}">
                <a16:creationId xmlns:a16="http://schemas.microsoft.com/office/drawing/2014/main" id="{EFE09D98-4F6D-4BC4-A401-6FCC9F12789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82596207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2009E-07F5-4C38-A6BA-A1A534FB3C58}"/>
              </a:ext>
            </a:extLst>
          </p:cNvPr>
          <p:cNvSpPr>
            <a:spLocks noGrp="1"/>
          </p:cNvSpPr>
          <p:nvPr>
            <p:ph type="title"/>
          </p:nvPr>
        </p:nvSpPr>
        <p:spPr/>
        <p:txBody>
          <a:bodyPr/>
          <a:lstStyle/>
          <a:p>
            <a:r>
              <a:rPr lang="en-US"/>
              <a:t>Youtube Private Videos Table | All profiles - 23 of 26</a:t>
            </a:r>
          </a:p>
        </p:txBody>
      </p:sp>
      <p:graphicFrame>
        <p:nvGraphicFramePr>
          <p:cNvPr id="5" name="Table Placeholder 4">
            <a:extLst>
              <a:ext uri="{FF2B5EF4-FFF2-40B4-BE49-F238E27FC236}">
                <a16:creationId xmlns:a16="http://schemas.microsoft.com/office/drawing/2014/main" id="{BC7A0357-1BBC-4F22-A220-5BEEA0C3BF45}"/>
              </a:ext>
            </a:extLst>
          </p:cNvPr>
          <p:cNvGraphicFramePr>
            <a:graphicFrameLocks noGrp="1"/>
          </p:cNvGraphicFramePr>
          <p:nvPr>
            <p:ph type="tbl" sz="quarter" idx="13"/>
            <p:extLst>
              <p:ext uri="{D42A27DB-BD31-4B8C-83A1-F6EECF244321}">
                <p14:modId xmlns:p14="http://schemas.microsoft.com/office/powerpoint/2010/main" val="6094716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244742112"/>
                    </a:ext>
                  </a:extLst>
                </a:gridCol>
                <a:gridCol w="822961">
                  <a:extLst>
                    <a:ext uri="{9D8B030D-6E8A-4147-A177-3AD203B41FA5}">
                      <a16:colId xmlns:a16="http://schemas.microsoft.com/office/drawing/2014/main" val="1036970916"/>
                    </a:ext>
                  </a:extLst>
                </a:gridCol>
                <a:gridCol w="987553">
                  <a:extLst>
                    <a:ext uri="{9D8B030D-6E8A-4147-A177-3AD203B41FA5}">
                      <a16:colId xmlns:a16="http://schemas.microsoft.com/office/drawing/2014/main" val="109790792"/>
                    </a:ext>
                  </a:extLst>
                </a:gridCol>
                <a:gridCol w="411480">
                  <a:extLst>
                    <a:ext uri="{9D8B030D-6E8A-4147-A177-3AD203B41FA5}">
                      <a16:colId xmlns:a16="http://schemas.microsoft.com/office/drawing/2014/main" val="1001133633"/>
                    </a:ext>
                  </a:extLst>
                </a:gridCol>
                <a:gridCol w="411480">
                  <a:extLst>
                    <a:ext uri="{9D8B030D-6E8A-4147-A177-3AD203B41FA5}">
                      <a16:colId xmlns:a16="http://schemas.microsoft.com/office/drawing/2014/main" val="1718787531"/>
                    </a:ext>
                  </a:extLst>
                </a:gridCol>
                <a:gridCol w="411480">
                  <a:extLst>
                    <a:ext uri="{9D8B030D-6E8A-4147-A177-3AD203B41FA5}">
                      <a16:colId xmlns:a16="http://schemas.microsoft.com/office/drawing/2014/main" val="63370288"/>
                    </a:ext>
                  </a:extLst>
                </a:gridCol>
                <a:gridCol w="411480">
                  <a:extLst>
                    <a:ext uri="{9D8B030D-6E8A-4147-A177-3AD203B41FA5}">
                      <a16:colId xmlns:a16="http://schemas.microsoft.com/office/drawing/2014/main" val="2221854770"/>
                    </a:ext>
                  </a:extLst>
                </a:gridCol>
                <a:gridCol w="411480">
                  <a:extLst>
                    <a:ext uri="{9D8B030D-6E8A-4147-A177-3AD203B41FA5}">
                      <a16:colId xmlns:a16="http://schemas.microsoft.com/office/drawing/2014/main" val="3848519648"/>
                    </a:ext>
                  </a:extLst>
                </a:gridCol>
                <a:gridCol w="411480">
                  <a:extLst>
                    <a:ext uri="{9D8B030D-6E8A-4147-A177-3AD203B41FA5}">
                      <a16:colId xmlns:a16="http://schemas.microsoft.com/office/drawing/2014/main" val="337692781"/>
                    </a:ext>
                  </a:extLst>
                </a:gridCol>
                <a:gridCol w="411480">
                  <a:extLst>
                    <a:ext uri="{9D8B030D-6E8A-4147-A177-3AD203B41FA5}">
                      <a16:colId xmlns:a16="http://schemas.microsoft.com/office/drawing/2014/main" val="1965106140"/>
                    </a:ext>
                  </a:extLst>
                </a:gridCol>
                <a:gridCol w="411480">
                  <a:extLst>
                    <a:ext uri="{9D8B030D-6E8A-4147-A177-3AD203B41FA5}">
                      <a16:colId xmlns:a16="http://schemas.microsoft.com/office/drawing/2014/main" val="2846805147"/>
                    </a:ext>
                  </a:extLst>
                </a:gridCol>
                <a:gridCol w="411480">
                  <a:extLst>
                    <a:ext uri="{9D8B030D-6E8A-4147-A177-3AD203B41FA5}">
                      <a16:colId xmlns:a16="http://schemas.microsoft.com/office/drawing/2014/main" val="3470408250"/>
                    </a:ext>
                  </a:extLst>
                </a:gridCol>
                <a:gridCol w="411480">
                  <a:extLst>
                    <a:ext uri="{9D8B030D-6E8A-4147-A177-3AD203B41FA5}">
                      <a16:colId xmlns:a16="http://schemas.microsoft.com/office/drawing/2014/main" val="2375031036"/>
                    </a:ext>
                  </a:extLst>
                </a:gridCol>
                <a:gridCol w="411480">
                  <a:extLst>
                    <a:ext uri="{9D8B030D-6E8A-4147-A177-3AD203B41FA5}">
                      <a16:colId xmlns:a16="http://schemas.microsoft.com/office/drawing/2014/main" val="2218868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386009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- 2022-01-13 10:59:40</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colourful world of GROHE QuickFix! With this all-in-one package, bathroom and kitchen make-overs just got surprisingly easy!
Sometimes you just need a change of scenery: But does that mean tearing down walls? Epic home improvement fails? Blood, sweat and tears? It doesn't have to. Home improvements can be quite simple and affordable – even in rooms like bathrooms and kitchens where you might not think to start first.
At GROHE, we know that these small changes in your home can have a big impact and we are here to help you make your DIY dream a reality. For surprisingly easy bathroom and kitchen make-overs, we developed GROHE QuickFix. It is so easy, everyone can do it!
Ready for a new experience? Let’s start QuickFixin’ in your home together!
Discover more of the world of GROHE QuickFix on our website: https://www.grohe.co.uk/en_gb/quickfix/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https://i.ytimg.com/vi/3v-1vZyfDRg/hqdefault.jpg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533101767"/>
                  </a:ext>
                </a:extLst>
              </a:tr>
            </a:tbl>
          </a:graphicData>
        </a:graphic>
      </p:graphicFrame>
      <p:sp>
        <p:nvSpPr>
          <p:cNvPr id="4" name="Text Placeholder 3">
            <a:extLst>
              <a:ext uri="{FF2B5EF4-FFF2-40B4-BE49-F238E27FC236}">
                <a16:creationId xmlns:a16="http://schemas.microsoft.com/office/drawing/2014/main" id="{15777EAB-9CCA-4621-B4F1-78E0046AED49}"/>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5920585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29552-78AA-4310-9FE8-339E81A2B81F}"/>
              </a:ext>
            </a:extLst>
          </p:cNvPr>
          <p:cNvSpPr>
            <a:spLocks noGrp="1"/>
          </p:cNvSpPr>
          <p:nvPr>
            <p:ph type="title"/>
          </p:nvPr>
        </p:nvSpPr>
        <p:spPr/>
        <p:txBody>
          <a:bodyPr/>
          <a:lstStyle/>
          <a:p>
            <a:r>
              <a:rPr lang="en-US"/>
              <a:t>Youtube Private Videos Table | All profiles - 24 of 26</a:t>
            </a:r>
          </a:p>
        </p:txBody>
      </p:sp>
      <p:graphicFrame>
        <p:nvGraphicFramePr>
          <p:cNvPr id="5" name="Table Placeholder 4">
            <a:extLst>
              <a:ext uri="{FF2B5EF4-FFF2-40B4-BE49-F238E27FC236}">
                <a16:creationId xmlns:a16="http://schemas.microsoft.com/office/drawing/2014/main" id="{B1FCA68E-98D5-4614-8C60-2FAA044F624D}"/>
              </a:ext>
            </a:extLst>
          </p:cNvPr>
          <p:cNvGraphicFramePr>
            <a:graphicFrameLocks noGrp="1"/>
          </p:cNvGraphicFramePr>
          <p:nvPr>
            <p:ph type="tbl" sz="quarter" idx="13"/>
            <p:extLst>
              <p:ext uri="{D42A27DB-BD31-4B8C-83A1-F6EECF244321}">
                <p14:modId xmlns:p14="http://schemas.microsoft.com/office/powerpoint/2010/main" val="2783779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120317824"/>
                    </a:ext>
                  </a:extLst>
                </a:gridCol>
                <a:gridCol w="822961">
                  <a:extLst>
                    <a:ext uri="{9D8B030D-6E8A-4147-A177-3AD203B41FA5}">
                      <a16:colId xmlns:a16="http://schemas.microsoft.com/office/drawing/2014/main" val="1828584666"/>
                    </a:ext>
                  </a:extLst>
                </a:gridCol>
                <a:gridCol w="987553">
                  <a:extLst>
                    <a:ext uri="{9D8B030D-6E8A-4147-A177-3AD203B41FA5}">
                      <a16:colId xmlns:a16="http://schemas.microsoft.com/office/drawing/2014/main" val="4042713609"/>
                    </a:ext>
                  </a:extLst>
                </a:gridCol>
                <a:gridCol w="411480">
                  <a:extLst>
                    <a:ext uri="{9D8B030D-6E8A-4147-A177-3AD203B41FA5}">
                      <a16:colId xmlns:a16="http://schemas.microsoft.com/office/drawing/2014/main" val="401379369"/>
                    </a:ext>
                  </a:extLst>
                </a:gridCol>
                <a:gridCol w="411480">
                  <a:extLst>
                    <a:ext uri="{9D8B030D-6E8A-4147-A177-3AD203B41FA5}">
                      <a16:colId xmlns:a16="http://schemas.microsoft.com/office/drawing/2014/main" val="2374545373"/>
                    </a:ext>
                  </a:extLst>
                </a:gridCol>
                <a:gridCol w="411480">
                  <a:extLst>
                    <a:ext uri="{9D8B030D-6E8A-4147-A177-3AD203B41FA5}">
                      <a16:colId xmlns:a16="http://schemas.microsoft.com/office/drawing/2014/main" val="932606516"/>
                    </a:ext>
                  </a:extLst>
                </a:gridCol>
                <a:gridCol w="411480">
                  <a:extLst>
                    <a:ext uri="{9D8B030D-6E8A-4147-A177-3AD203B41FA5}">
                      <a16:colId xmlns:a16="http://schemas.microsoft.com/office/drawing/2014/main" val="2840071613"/>
                    </a:ext>
                  </a:extLst>
                </a:gridCol>
                <a:gridCol w="411480">
                  <a:extLst>
                    <a:ext uri="{9D8B030D-6E8A-4147-A177-3AD203B41FA5}">
                      <a16:colId xmlns:a16="http://schemas.microsoft.com/office/drawing/2014/main" val="696378843"/>
                    </a:ext>
                  </a:extLst>
                </a:gridCol>
                <a:gridCol w="411480">
                  <a:extLst>
                    <a:ext uri="{9D8B030D-6E8A-4147-A177-3AD203B41FA5}">
                      <a16:colId xmlns:a16="http://schemas.microsoft.com/office/drawing/2014/main" val="2085925352"/>
                    </a:ext>
                  </a:extLst>
                </a:gridCol>
                <a:gridCol w="411480">
                  <a:extLst>
                    <a:ext uri="{9D8B030D-6E8A-4147-A177-3AD203B41FA5}">
                      <a16:colId xmlns:a16="http://schemas.microsoft.com/office/drawing/2014/main" val="613382762"/>
                    </a:ext>
                  </a:extLst>
                </a:gridCol>
                <a:gridCol w="411480">
                  <a:extLst>
                    <a:ext uri="{9D8B030D-6E8A-4147-A177-3AD203B41FA5}">
                      <a16:colId xmlns:a16="http://schemas.microsoft.com/office/drawing/2014/main" val="3821740819"/>
                    </a:ext>
                  </a:extLst>
                </a:gridCol>
                <a:gridCol w="411480">
                  <a:extLst>
                    <a:ext uri="{9D8B030D-6E8A-4147-A177-3AD203B41FA5}">
                      <a16:colId xmlns:a16="http://schemas.microsoft.com/office/drawing/2014/main" val="3705124751"/>
                    </a:ext>
                  </a:extLst>
                </a:gridCol>
                <a:gridCol w="411480">
                  <a:extLst>
                    <a:ext uri="{9D8B030D-6E8A-4147-A177-3AD203B41FA5}">
                      <a16:colId xmlns:a16="http://schemas.microsoft.com/office/drawing/2014/main" val="4217097061"/>
                    </a:ext>
                  </a:extLst>
                </a:gridCol>
                <a:gridCol w="411480">
                  <a:extLst>
                    <a:ext uri="{9D8B030D-6E8A-4147-A177-3AD203B41FA5}">
                      <a16:colId xmlns:a16="http://schemas.microsoft.com/office/drawing/2014/main" val="3233250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2575519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- 2022-01-16 00:00:15</a:t>
                      </a:r>
                      <a:r>
                        <a:rPr kumimoji="0" lang="en-US" sz="1000" b="0" i="0" u="none" strike="noStrike" kern="1200" cap="none" spc="0" normalizeH="0" baseline="0" noProof="0">
                          <a:ln>
                            <a:noFill/>
                          </a:ln>
                          <a:solidFill>
                            <a:prstClr val="black"/>
                          </a:solidFill>
                          <a:effectLst/>
                          <a:uLnTx/>
                          <a:uFillTx/>
                          <a:latin typeface="+mn-lt"/>
                          <a:ea typeface="+mn-ea"/>
                          <a:cs typeface="+mn-cs"/>
                        </a:rPr>
                        <a:t>
 Follow this step-by-step QuickGuide to install your bathroom tap without hassle. The process is demonstrated with our GROHE Start tap. This installation applies to several GROHE QuickFix washbasin taps with a chain. Thanks to the integrated GROHE EcoJoy, the new GROHE Start tap enables an easier sustainable lifestyle. This technology reduces the water flow while enriching the water with air, thereby ensuring a perfect, voluminous flow while saving valuable resources. Get started now with GROHE QuickFix!
Check out more relevant GROHE QuickFix information on our website: https://www.grohe.co.uk/en_gb/bathroom-collection/quickfix/start.html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https://i.ytimg.com/vi/_ZpCnPTszRw/hqdefault.jpg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437086277"/>
                  </a:ext>
                </a:extLst>
              </a:tr>
            </a:tbl>
          </a:graphicData>
        </a:graphic>
      </p:graphicFrame>
      <p:sp>
        <p:nvSpPr>
          <p:cNvPr id="4" name="Text Placeholder 3">
            <a:extLst>
              <a:ext uri="{FF2B5EF4-FFF2-40B4-BE49-F238E27FC236}">
                <a16:creationId xmlns:a16="http://schemas.microsoft.com/office/drawing/2014/main" id="{CEDB68B3-EA6D-47A2-A5B9-89F2991F24DA}"/>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2250471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7C955-A4CB-4A73-A4F6-E3E8F293F09E}"/>
              </a:ext>
            </a:extLst>
          </p:cNvPr>
          <p:cNvSpPr>
            <a:spLocks noGrp="1"/>
          </p:cNvSpPr>
          <p:nvPr>
            <p:ph type="title"/>
          </p:nvPr>
        </p:nvSpPr>
        <p:spPr/>
        <p:txBody>
          <a:bodyPr/>
          <a:lstStyle/>
          <a:p>
            <a:r>
              <a:rPr lang="en-US"/>
              <a:t>Youtube Private Videos Table | All profiles - 25 of 26</a:t>
            </a:r>
          </a:p>
        </p:txBody>
      </p:sp>
      <p:graphicFrame>
        <p:nvGraphicFramePr>
          <p:cNvPr id="5" name="Table Placeholder 4">
            <a:extLst>
              <a:ext uri="{FF2B5EF4-FFF2-40B4-BE49-F238E27FC236}">
                <a16:creationId xmlns:a16="http://schemas.microsoft.com/office/drawing/2014/main" id="{C036A181-618E-4B9B-8EB9-42582826E8FD}"/>
              </a:ext>
            </a:extLst>
          </p:cNvPr>
          <p:cNvGraphicFramePr>
            <a:graphicFrameLocks noGrp="1"/>
          </p:cNvGraphicFramePr>
          <p:nvPr>
            <p:ph type="tbl" sz="quarter" idx="13"/>
            <p:extLst>
              <p:ext uri="{D42A27DB-BD31-4B8C-83A1-F6EECF244321}">
                <p14:modId xmlns:p14="http://schemas.microsoft.com/office/powerpoint/2010/main" val="37267294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836985696"/>
                    </a:ext>
                  </a:extLst>
                </a:gridCol>
                <a:gridCol w="822961">
                  <a:extLst>
                    <a:ext uri="{9D8B030D-6E8A-4147-A177-3AD203B41FA5}">
                      <a16:colId xmlns:a16="http://schemas.microsoft.com/office/drawing/2014/main" val="278868785"/>
                    </a:ext>
                  </a:extLst>
                </a:gridCol>
                <a:gridCol w="987553">
                  <a:extLst>
                    <a:ext uri="{9D8B030D-6E8A-4147-A177-3AD203B41FA5}">
                      <a16:colId xmlns:a16="http://schemas.microsoft.com/office/drawing/2014/main" val="953722915"/>
                    </a:ext>
                  </a:extLst>
                </a:gridCol>
                <a:gridCol w="411480">
                  <a:extLst>
                    <a:ext uri="{9D8B030D-6E8A-4147-A177-3AD203B41FA5}">
                      <a16:colId xmlns:a16="http://schemas.microsoft.com/office/drawing/2014/main" val="3638057946"/>
                    </a:ext>
                  </a:extLst>
                </a:gridCol>
                <a:gridCol w="411480">
                  <a:extLst>
                    <a:ext uri="{9D8B030D-6E8A-4147-A177-3AD203B41FA5}">
                      <a16:colId xmlns:a16="http://schemas.microsoft.com/office/drawing/2014/main" val="1755624022"/>
                    </a:ext>
                  </a:extLst>
                </a:gridCol>
                <a:gridCol w="411480">
                  <a:extLst>
                    <a:ext uri="{9D8B030D-6E8A-4147-A177-3AD203B41FA5}">
                      <a16:colId xmlns:a16="http://schemas.microsoft.com/office/drawing/2014/main" val="3603078492"/>
                    </a:ext>
                  </a:extLst>
                </a:gridCol>
                <a:gridCol w="411480">
                  <a:extLst>
                    <a:ext uri="{9D8B030D-6E8A-4147-A177-3AD203B41FA5}">
                      <a16:colId xmlns:a16="http://schemas.microsoft.com/office/drawing/2014/main" val="1608390477"/>
                    </a:ext>
                  </a:extLst>
                </a:gridCol>
                <a:gridCol w="411480">
                  <a:extLst>
                    <a:ext uri="{9D8B030D-6E8A-4147-A177-3AD203B41FA5}">
                      <a16:colId xmlns:a16="http://schemas.microsoft.com/office/drawing/2014/main" val="3543037186"/>
                    </a:ext>
                  </a:extLst>
                </a:gridCol>
                <a:gridCol w="411480">
                  <a:extLst>
                    <a:ext uri="{9D8B030D-6E8A-4147-A177-3AD203B41FA5}">
                      <a16:colId xmlns:a16="http://schemas.microsoft.com/office/drawing/2014/main" val="2367541544"/>
                    </a:ext>
                  </a:extLst>
                </a:gridCol>
                <a:gridCol w="411480">
                  <a:extLst>
                    <a:ext uri="{9D8B030D-6E8A-4147-A177-3AD203B41FA5}">
                      <a16:colId xmlns:a16="http://schemas.microsoft.com/office/drawing/2014/main" val="1288062475"/>
                    </a:ext>
                  </a:extLst>
                </a:gridCol>
                <a:gridCol w="411480">
                  <a:extLst>
                    <a:ext uri="{9D8B030D-6E8A-4147-A177-3AD203B41FA5}">
                      <a16:colId xmlns:a16="http://schemas.microsoft.com/office/drawing/2014/main" val="1954759509"/>
                    </a:ext>
                  </a:extLst>
                </a:gridCol>
                <a:gridCol w="411480">
                  <a:extLst>
                    <a:ext uri="{9D8B030D-6E8A-4147-A177-3AD203B41FA5}">
                      <a16:colId xmlns:a16="http://schemas.microsoft.com/office/drawing/2014/main" val="3256310311"/>
                    </a:ext>
                  </a:extLst>
                </a:gridCol>
                <a:gridCol w="411480">
                  <a:extLst>
                    <a:ext uri="{9D8B030D-6E8A-4147-A177-3AD203B41FA5}">
                      <a16:colId xmlns:a16="http://schemas.microsoft.com/office/drawing/2014/main" val="3922332119"/>
                    </a:ext>
                  </a:extLst>
                </a:gridCol>
                <a:gridCol w="411480">
                  <a:extLst>
                    <a:ext uri="{9D8B030D-6E8A-4147-A177-3AD203B41FA5}">
                      <a16:colId xmlns:a16="http://schemas.microsoft.com/office/drawing/2014/main" val="32092941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164457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- 2022-01-17 00:00:17</a:t>
                      </a:r>
                      <a:r>
                        <a:rPr kumimoji="0" lang="en-US" sz="1000" b="0" i="0" u="none" strike="noStrike" kern="1200" cap="none" spc="0" normalizeH="0" baseline="0" noProof="0">
                          <a:ln>
                            <a:noFill/>
                          </a:ln>
                          <a:solidFill>
                            <a:prstClr val="black"/>
                          </a:solidFill>
                          <a:effectLst/>
                          <a:uLnTx/>
                          <a:uFillTx/>
                          <a:latin typeface="+mn-lt"/>
                          <a:ea typeface="+mn-ea"/>
                          <a:cs typeface="+mn-cs"/>
                        </a:rPr>
                        <a:t>
 This QuickVideo shows you in detail how to install your new bidet mixer with retractable chain. You can easily install the mixer yourself at home with GROHE QuickFix. Using GROHE Start as an example in this video, the installation applies to several GROHE QuickFix bidet mixer with retractable chain. Even small changes in your bathroom can have a huge impact. This video helps you to make your DIY dream a reality.
Go to our website for further information on GROHE QuickFix: https://www.grohe.co.uk/en_gb/bathroom-collection/quickfix/start.html
About GROHE 
GROHE is a leading global brand for complete bathroom solutions and kitchen fittings and has a total of over 7,000 employees in 150 countries – 2,600 of them are based in Germany. Since 2014 GROHE has been part of the strong brand portfolio of the Japanese manufacturer of pioneering water and housing products LIXIL. In order to offer "Pure Freude an Wasser", every GROHE product is based on the brand values of quality, technology, design and sustainability. Renowned highlights such as GROHE Eurosmart or the GROHE thermostat series as well as groundbreaking innovations such as the GROHE Blue water system underline the brand's profound expertise. Focused on customer needs, GROHE thus creates intelligent, life-enhancing and sustainable product solutions that offer relevant added value – and bear the "Made in Germany" seal of quality: R&amp;D and design are firmly anchored as an integrated process in Germany. GROHE takes its corporate responsibility very seriously and focuses on a resource-saving value chain. Since April 2020, the sanitary brand has been producing CO2-neutral* worldwide. GROHE has also set itself the goal of using plastic-free product packaging by 2021. In the past ten years alone, more than 490 design and innovation awards as well as several sustainability awards confirmed GROHE's success. GROHE was the first in its industry to win the CSR Award of the German Federal Government and the German Sustainability Award 2021 in the categories “Resources” and “Design”. As part of the sustainability and climate campaign “50 Sustainability &amp; Climate Leaders“ GROHE is also driving sustainable transformation. *includes CO2 compensation projects, more on green.grohe.com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https://i.ytimg.com/vi/tm1XsBRRc30/hqdefault.jpg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3927119435"/>
                  </a:ext>
                </a:extLst>
              </a:tr>
            </a:tbl>
          </a:graphicData>
        </a:graphic>
      </p:graphicFrame>
      <p:sp>
        <p:nvSpPr>
          <p:cNvPr id="4" name="Text Placeholder 3">
            <a:extLst>
              <a:ext uri="{FF2B5EF4-FFF2-40B4-BE49-F238E27FC236}">
                <a16:creationId xmlns:a16="http://schemas.microsoft.com/office/drawing/2014/main" id="{036B6371-3D86-4EBA-9660-164F67B078EF}"/>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1368831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78DAE-8FFF-4BFC-A46A-337CAB66E607}"/>
              </a:ext>
            </a:extLst>
          </p:cNvPr>
          <p:cNvSpPr>
            <a:spLocks noGrp="1"/>
          </p:cNvSpPr>
          <p:nvPr>
            <p:ph type="title"/>
          </p:nvPr>
        </p:nvSpPr>
        <p:spPr/>
        <p:txBody>
          <a:bodyPr/>
          <a:lstStyle/>
          <a:p>
            <a:r>
              <a:rPr lang="en-US"/>
              <a:t>Youtube Private Videos Table | All profiles - 26 of 26</a:t>
            </a:r>
          </a:p>
        </p:txBody>
      </p:sp>
      <p:graphicFrame>
        <p:nvGraphicFramePr>
          <p:cNvPr id="5" name="Table Placeholder 4">
            <a:extLst>
              <a:ext uri="{FF2B5EF4-FFF2-40B4-BE49-F238E27FC236}">
                <a16:creationId xmlns:a16="http://schemas.microsoft.com/office/drawing/2014/main" id="{092761D5-4565-4C13-9864-15CD786A9DCA}"/>
              </a:ext>
            </a:extLst>
          </p:cNvPr>
          <p:cNvGraphicFramePr>
            <a:graphicFrameLocks noGrp="1"/>
          </p:cNvGraphicFramePr>
          <p:nvPr>
            <p:ph type="tbl" sz="quarter" idx="13"/>
            <p:extLst>
              <p:ext uri="{D42A27DB-BD31-4B8C-83A1-F6EECF244321}">
                <p14:modId xmlns:p14="http://schemas.microsoft.com/office/powerpoint/2010/main" val="3737737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05436432"/>
                    </a:ext>
                  </a:extLst>
                </a:gridCol>
                <a:gridCol w="822961">
                  <a:extLst>
                    <a:ext uri="{9D8B030D-6E8A-4147-A177-3AD203B41FA5}">
                      <a16:colId xmlns:a16="http://schemas.microsoft.com/office/drawing/2014/main" val="3869070985"/>
                    </a:ext>
                  </a:extLst>
                </a:gridCol>
                <a:gridCol w="987553">
                  <a:extLst>
                    <a:ext uri="{9D8B030D-6E8A-4147-A177-3AD203B41FA5}">
                      <a16:colId xmlns:a16="http://schemas.microsoft.com/office/drawing/2014/main" val="639556042"/>
                    </a:ext>
                  </a:extLst>
                </a:gridCol>
                <a:gridCol w="411480">
                  <a:extLst>
                    <a:ext uri="{9D8B030D-6E8A-4147-A177-3AD203B41FA5}">
                      <a16:colId xmlns:a16="http://schemas.microsoft.com/office/drawing/2014/main" val="241267152"/>
                    </a:ext>
                  </a:extLst>
                </a:gridCol>
                <a:gridCol w="411480">
                  <a:extLst>
                    <a:ext uri="{9D8B030D-6E8A-4147-A177-3AD203B41FA5}">
                      <a16:colId xmlns:a16="http://schemas.microsoft.com/office/drawing/2014/main" val="2710040719"/>
                    </a:ext>
                  </a:extLst>
                </a:gridCol>
                <a:gridCol w="411480">
                  <a:extLst>
                    <a:ext uri="{9D8B030D-6E8A-4147-A177-3AD203B41FA5}">
                      <a16:colId xmlns:a16="http://schemas.microsoft.com/office/drawing/2014/main" val="3410963708"/>
                    </a:ext>
                  </a:extLst>
                </a:gridCol>
                <a:gridCol w="411480">
                  <a:extLst>
                    <a:ext uri="{9D8B030D-6E8A-4147-A177-3AD203B41FA5}">
                      <a16:colId xmlns:a16="http://schemas.microsoft.com/office/drawing/2014/main" val="3595406146"/>
                    </a:ext>
                  </a:extLst>
                </a:gridCol>
                <a:gridCol w="411480">
                  <a:extLst>
                    <a:ext uri="{9D8B030D-6E8A-4147-A177-3AD203B41FA5}">
                      <a16:colId xmlns:a16="http://schemas.microsoft.com/office/drawing/2014/main" val="3736710495"/>
                    </a:ext>
                  </a:extLst>
                </a:gridCol>
                <a:gridCol w="411480">
                  <a:extLst>
                    <a:ext uri="{9D8B030D-6E8A-4147-A177-3AD203B41FA5}">
                      <a16:colId xmlns:a16="http://schemas.microsoft.com/office/drawing/2014/main" val="245497716"/>
                    </a:ext>
                  </a:extLst>
                </a:gridCol>
                <a:gridCol w="411480">
                  <a:extLst>
                    <a:ext uri="{9D8B030D-6E8A-4147-A177-3AD203B41FA5}">
                      <a16:colId xmlns:a16="http://schemas.microsoft.com/office/drawing/2014/main" val="2623040447"/>
                    </a:ext>
                  </a:extLst>
                </a:gridCol>
                <a:gridCol w="411480">
                  <a:extLst>
                    <a:ext uri="{9D8B030D-6E8A-4147-A177-3AD203B41FA5}">
                      <a16:colId xmlns:a16="http://schemas.microsoft.com/office/drawing/2014/main" val="4123861671"/>
                    </a:ext>
                  </a:extLst>
                </a:gridCol>
                <a:gridCol w="411480">
                  <a:extLst>
                    <a:ext uri="{9D8B030D-6E8A-4147-A177-3AD203B41FA5}">
                      <a16:colId xmlns:a16="http://schemas.microsoft.com/office/drawing/2014/main" val="3182669736"/>
                    </a:ext>
                  </a:extLst>
                </a:gridCol>
                <a:gridCol w="411480">
                  <a:extLst>
                    <a:ext uri="{9D8B030D-6E8A-4147-A177-3AD203B41FA5}">
                      <a16:colId xmlns:a16="http://schemas.microsoft.com/office/drawing/2014/main" val="855190574"/>
                    </a:ext>
                  </a:extLst>
                </a:gridCol>
                <a:gridCol w="411480">
                  <a:extLst>
                    <a:ext uri="{9D8B030D-6E8A-4147-A177-3AD203B41FA5}">
                      <a16:colId xmlns:a16="http://schemas.microsoft.com/office/drawing/2014/main" val="32999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Dislikes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Estimated Minutes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Duration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Average View Percentage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Gained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Subscribers Lost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Privacy status</a:t>
                      </a:r>
                    </a:p>
                  </a:txBody>
                  <a:tcPr/>
                </a:tc>
                <a:extLst>
                  <a:ext uri="{0D108BD9-81ED-4DB2-BD59-A6C34878D82A}">
                    <a16:rowId xmlns:a16="http://schemas.microsoft.com/office/drawing/2014/main" val="472371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Deutschland - 2022-01-10 17:11:46</a:t>
                      </a:r>
                      <a:r>
                        <a:rPr kumimoji="0" lang="de-DE" sz="1000" b="0" i="0" u="none" strike="noStrike" kern="1200" cap="none" spc="0" normalizeH="0" baseline="0" noProof="0">
                          <a:ln>
                            <a:noFill/>
                          </a:ln>
                          <a:solidFill>
                            <a:prstClr val="black"/>
                          </a:solidFill>
                          <a:effectLst/>
                          <a:uLnTx/>
                          <a:uFillTx/>
                          <a:latin typeface="+mn-lt"/>
                          <a:ea typeface="+mn-ea"/>
                          <a:cs typeface="+mn-cs"/>
                        </a:rPr>
                        <a:t>
 Du möchtest deinem Badezimmer neuen Glanz verleihen? Hier erfährst du, wie du eine neue Armatur ganz einfach mit GROHE QuickFix am Beispiel von GROHE Start installieren kannst.
Mit der vielfältigen Auswahl an Waschtischarmaturen, sogar in verschiedenen Größen, sowie Wannen- und Duscharmaturen bieten die Produkte der modernen GROHE Start Kollektion einfach für jedes Badezimmer ein „Perfect Match“.
Das Beste daran? Mit den Produkten der GROHE Start Reihe leistest du zeitgleich einen Beitrag zum Klimaschutz. Die integrierte GROHE EcoJoy Technologie reduziert beispielsweise den Wasserfluss, reichert das Wasser aber auch gleichzeitig mit Luft an. So hast du einen vollen Wasserstrahl und sparst dennoch wertvolle Ressourcen ein. Zusätzlichen Komfort und volle Flexibilität bieten die Variante mit herausziehbarem Auslauf - ideal zum Haarewaschen oder zum Reinigen des Waschtisches. GROHE QuickFix bietet die perfekte Armatur für dein modernes Bad. Probiere es selbst!
Weitere Informationen zu GROHE Start findest du auf unserer Website: https://www.grohe.de/de_de/badezimmer-kollektion/quickfix/start.html
Über GROHE
GROHE ist eine führende globale Marke für ganzheitliche Badlösungen und Küchenarmaturen und beschäftigt in 150 Ländern insgesamt mehr als 7.000 Mitarbeiter – davon 2.600 in Deutschland. Seit 2014 gehört GROHE zu dem starken Markenportfolio von LIXIL, einem führenden japanischen Hersteller von richtungsweisenden Wassertechnologien und Gebäudeausstattung. Um „Pure Freude an Wasser“ zu bieten, basiert jedes GROHE Produkt auf den Markenwerten Qualität, Technologie, Design und Nachhaltigkeit. Renommierte Highlights wie GROHE Eurosmart oder die GROHE Thermostatserien sowie wegweisende Innovationen wie das Wassersystem GROHE Blue unterstreichen die tiefgreifende Kompetenz der Marke. Ausgerichtet auf die Bedürfnisse der Kunden, schafft GROHE so intelligente, lebensverbessernde und nachhaltige Produktlösungen, die einen relevanten Mehrwert bieten – und das Qualitätssiegel „Made in Germany“ tragen: R&amp;D und Design sind als integrierter Prozess fest am Standort Deutschland verankert. Dabei nimmt GROHE seine unternehmerische Verantwortung sehr ernst und setzt auf eine ressourcenschonende Wertschöpfungskette. Seit April 2020 produziert die Sanitärmarke weltweit CO2-neutral*. Zudem hat es sich GROHE zum Ziel gesetzt, bis 2021 plastikfreie Produktverpackungen einzusetzen. 
Allein in den letzten zehn Jahren bestätigen über 490 Design- und Innovationspreise sowie mehrere Nachhaltigkeitsauszeichnungen den Erfolg: GROHE wurde als Vorreiter seiner Branche mit dem CSR Preis der Bundesregierung sowie mit dem Deutschen Nachhaltigkeitspreis 2021 in den Kategorien „Ressourcen“ und „Design“ ausgezeichnet. Auch im Rahmen der Nachhaltigkeits- und Klimainitiative „50 Sustainability &amp; Climate Leaders" treibt GROHE nachhaltigen Wandel voran.
*inkludiert CO2-Kompensationsprojekte, mehr auf green.grohe.com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https://i.ytimg.com/vi/fiTnBuE6Wqs/hqdefault.jpg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QuickFix Bath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extLst>
                  <a:ext uri="{0D108BD9-81ED-4DB2-BD59-A6C34878D82A}">
                    <a16:rowId xmlns:a16="http://schemas.microsoft.com/office/drawing/2014/main" val="1985801482"/>
                  </a:ext>
                </a:extLst>
              </a:tr>
            </a:tbl>
          </a:graphicData>
        </a:graphic>
      </p:graphicFrame>
      <p:sp>
        <p:nvSpPr>
          <p:cNvPr id="4" name="Text Placeholder 3">
            <a:extLst>
              <a:ext uri="{FF2B5EF4-FFF2-40B4-BE49-F238E27FC236}">
                <a16:creationId xmlns:a16="http://schemas.microsoft.com/office/drawing/2014/main" id="{D857FD37-00AF-47F1-B68C-686DBF99F56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1219305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4438BA-D42A-4242-96AD-76F9F4D28972}"/>
              </a:ext>
            </a:extLst>
          </p:cNvPr>
          <p:cNvSpPr>
            <a:spLocks noGrp="1"/>
          </p:cNvSpPr>
          <p:nvPr>
            <p:ph type="title"/>
          </p:nvPr>
        </p:nvSpPr>
        <p:spPr/>
        <p:txBody>
          <a:bodyPr/>
          <a:lstStyle/>
          <a:p>
            <a:r>
              <a:rPr lang="en-US"/>
              <a:t>Facebook Original Own Posts Table | All profiles - 1 of 20</a:t>
            </a:r>
          </a:p>
        </p:txBody>
      </p:sp>
      <p:graphicFrame>
        <p:nvGraphicFramePr>
          <p:cNvPr id="5" name="Table Placeholder 4">
            <a:extLst>
              <a:ext uri="{FF2B5EF4-FFF2-40B4-BE49-F238E27FC236}">
                <a16:creationId xmlns:a16="http://schemas.microsoft.com/office/drawing/2014/main" id="{34A20178-6433-447F-A0B7-A86E287E1C1D}"/>
              </a:ext>
            </a:extLst>
          </p:cNvPr>
          <p:cNvGraphicFramePr>
            <a:graphicFrameLocks noGrp="1"/>
          </p:cNvGraphicFramePr>
          <p:nvPr>
            <p:ph type="tbl" sz="quarter" idx="13"/>
            <p:extLst>
              <p:ext uri="{D42A27DB-BD31-4B8C-83A1-F6EECF244321}">
                <p14:modId xmlns:p14="http://schemas.microsoft.com/office/powerpoint/2010/main" val="2149395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69416928"/>
                    </a:ext>
                  </a:extLst>
                </a:gridCol>
                <a:gridCol w="1728216">
                  <a:extLst>
                    <a:ext uri="{9D8B030D-6E8A-4147-A177-3AD203B41FA5}">
                      <a16:colId xmlns:a16="http://schemas.microsoft.com/office/drawing/2014/main" val="3149811147"/>
                    </a:ext>
                  </a:extLst>
                </a:gridCol>
                <a:gridCol w="411480">
                  <a:extLst>
                    <a:ext uri="{9D8B030D-6E8A-4147-A177-3AD203B41FA5}">
                      <a16:colId xmlns:a16="http://schemas.microsoft.com/office/drawing/2014/main" val="3094532516"/>
                    </a:ext>
                  </a:extLst>
                </a:gridCol>
                <a:gridCol w="411480">
                  <a:extLst>
                    <a:ext uri="{9D8B030D-6E8A-4147-A177-3AD203B41FA5}">
                      <a16:colId xmlns:a16="http://schemas.microsoft.com/office/drawing/2014/main" val="4119625245"/>
                    </a:ext>
                  </a:extLst>
                </a:gridCol>
                <a:gridCol w="411480">
                  <a:extLst>
                    <a:ext uri="{9D8B030D-6E8A-4147-A177-3AD203B41FA5}">
                      <a16:colId xmlns:a16="http://schemas.microsoft.com/office/drawing/2014/main" val="4244213863"/>
                    </a:ext>
                  </a:extLst>
                </a:gridCol>
                <a:gridCol w="411480">
                  <a:extLst>
                    <a:ext uri="{9D8B030D-6E8A-4147-A177-3AD203B41FA5}">
                      <a16:colId xmlns:a16="http://schemas.microsoft.com/office/drawing/2014/main" val="236632674"/>
                    </a:ext>
                  </a:extLst>
                </a:gridCol>
                <a:gridCol w="411480">
                  <a:extLst>
                    <a:ext uri="{9D8B030D-6E8A-4147-A177-3AD203B41FA5}">
                      <a16:colId xmlns:a16="http://schemas.microsoft.com/office/drawing/2014/main" val="1580581834"/>
                    </a:ext>
                  </a:extLst>
                </a:gridCol>
                <a:gridCol w="411480">
                  <a:extLst>
                    <a:ext uri="{9D8B030D-6E8A-4147-A177-3AD203B41FA5}">
                      <a16:colId xmlns:a16="http://schemas.microsoft.com/office/drawing/2014/main" val="778929784"/>
                    </a:ext>
                  </a:extLst>
                </a:gridCol>
                <a:gridCol w="411480">
                  <a:extLst>
                    <a:ext uri="{9D8B030D-6E8A-4147-A177-3AD203B41FA5}">
                      <a16:colId xmlns:a16="http://schemas.microsoft.com/office/drawing/2014/main" val="2482295263"/>
                    </a:ext>
                  </a:extLst>
                </a:gridCol>
                <a:gridCol w="411480">
                  <a:extLst>
                    <a:ext uri="{9D8B030D-6E8A-4147-A177-3AD203B41FA5}">
                      <a16:colId xmlns:a16="http://schemas.microsoft.com/office/drawing/2014/main" val="4209496458"/>
                    </a:ext>
                  </a:extLst>
                </a:gridCol>
                <a:gridCol w="411480">
                  <a:extLst>
                    <a:ext uri="{9D8B030D-6E8A-4147-A177-3AD203B41FA5}">
                      <a16:colId xmlns:a16="http://schemas.microsoft.com/office/drawing/2014/main" val="127539163"/>
                    </a:ext>
                  </a:extLst>
                </a:gridCol>
                <a:gridCol w="411480">
                  <a:extLst>
                    <a:ext uri="{9D8B030D-6E8A-4147-A177-3AD203B41FA5}">
                      <a16:colId xmlns:a16="http://schemas.microsoft.com/office/drawing/2014/main" val="3449066118"/>
                    </a:ext>
                  </a:extLst>
                </a:gridCol>
                <a:gridCol w="411480">
                  <a:extLst>
                    <a:ext uri="{9D8B030D-6E8A-4147-A177-3AD203B41FA5}">
                      <a16:colId xmlns:a16="http://schemas.microsoft.com/office/drawing/2014/main" val="677054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1778088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 DE - 2022-01-11 16:35:25</a:t>
                      </a:r>
                      <a:r>
                        <a:rPr kumimoji="0" lang="de-DE" sz="1000" b="0" i="0" u="none" strike="noStrike" kern="1200" cap="none" spc="0" normalizeH="0" baseline="0" noProof="0">
                          <a:ln>
                            <a:noFill/>
                          </a:ln>
                          <a:solidFill>
                            <a:prstClr val="black"/>
                          </a:solidFill>
                          <a:effectLst/>
                          <a:uLnTx/>
                          <a:uFillTx/>
                          <a:latin typeface="+mn-lt"/>
                          <a:ea typeface="+mn-ea"/>
                          <a:cs typeface="+mn-cs"/>
                        </a:rPr>
                        <a:t>
 Von minimalistisch bis hin zu extravagant, von gemütlich bis hin zu chaotisch - unser Zuhause ist so individuell wie wir selbst. Deshalb verändert und entwickelt es sich mit uns mit. Eine Veränderung im Zuhause muss aber nicht immer bedeuten, dass Wände eingerissen werden und großer Aufwand nötig ist. Deshalb Vorhang auf für GROHE QuickFix – das System für überraschend einfache Upgrades im Badezimmer oder in der Küche: https://fcld.ly/esz32i5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https://quintly-image-storage.s3.amazonaws.com/ced4da3f450353bba269f473c4aee958/68b6184cca5446d05f8a05cc67f1021e.jpg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4700334"/>
                  </a:ext>
                </a:extLst>
              </a:tr>
            </a:tbl>
          </a:graphicData>
        </a:graphic>
      </p:graphicFrame>
      <p:sp>
        <p:nvSpPr>
          <p:cNvPr id="4" name="Text Placeholder 3">
            <a:extLst>
              <a:ext uri="{FF2B5EF4-FFF2-40B4-BE49-F238E27FC236}">
                <a16:creationId xmlns:a16="http://schemas.microsoft.com/office/drawing/2014/main" id="{61D8370F-B427-4F4A-A05E-62EC35B741E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92326679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99C6-BAB4-4BD3-A903-17DC065DC7E7}"/>
              </a:ext>
            </a:extLst>
          </p:cNvPr>
          <p:cNvSpPr>
            <a:spLocks noGrp="1"/>
          </p:cNvSpPr>
          <p:nvPr>
            <p:ph type="title"/>
          </p:nvPr>
        </p:nvSpPr>
        <p:spPr/>
        <p:txBody>
          <a:bodyPr/>
          <a:lstStyle/>
          <a:p>
            <a:r>
              <a:rPr lang="en-US"/>
              <a:t>Facebook Original Own Posts Table | All profiles - 2 of 20</a:t>
            </a:r>
          </a:p>
        </p:txBody>
      </p:sp>
      <p:graphicFrame>
        <p:nvGraphicFramePr>
          <p:cNvPr id="5" name="Table Placeholder 4">
            <a:extLst>
              <a:ext uri="{FF2B5EF4-FFF2-40B4-BE49-F238E27FC236}">
                <a16:creationId xmlns:a16="http://schemas.microsoft.com/office/drawing/2014/main" id="{D9D029EF-042A-462A-97B1-E913EDD8FBE5}"/>
              </a:ext>
            </a:extLst>
          </p:cNvPr>
          <p:cNvGraphicFramePr>
            <a:graphicFrameLocks noGrp="1"/>
          </p:cNvGraphicFramePr>
          <p:nvPr>
            <p:ph type="tbl" sz="quarter" idx="13"/>
            <p:extLst>
              <p:ext uri="{D42A27DB-BD31-4B8C-83A1-F6EECF244321}">
                <p14:modId xmlns:p14="http://schemas.microsoft.com/office/powerpoint/2010/main" val="1420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88400737"/>
                    </a:ext>
                  </a:extLst>
                </a:gridCol>
                <a:gridCol w="1728216">
                  <a:extLst>
                    <a:ext uri="{9D8B030D-6E8A-4147-A177-3AD203B41FA5}">
                      <a16:colId xmlns:a16="http://schemas.microsoft.com/office/drawing/2014/main" val="3285254459"/>
                    </a:ext>
                  </a:extLst>
                </a:gridCol>
                <a:gridCol w="411480">
                  <a:extLst>
                    <a:ext uri="{9D8B030D-6E8A-4147-A177-3AD203B41FA5}">
                      <a16:colId xmlns:a16="http://schemas.microsoft.com/office/drawing/2014/main" val="962626500"/>
                    </a:ext>
                  </a:extLst>
                </a:gridCol>
                <a:gridCol w="411480">
                  <a:extLst>
                    <a:ext uri="{9D8B030D-6E8A-4147-A177-3AD203B41FA5}">
                      <a16:colId xmlns:a16="http://schemas.microsoft.com/office/drawing/2014/main" val="3987956301"/>
                    </a:ext>
                  </a:extLst>
                </a:gridCol>
                <a:gridCol w="411480">
                  <a:extLst>
                    <a:ext uri="{9D8B030D-6E8A-4147-A177-3AD203B41FA5}">
                      <a16:colId xmlns:a16="http://schemas.microsoft.com/office/drawing/2014/main" val="4150211437"/>
                    </a:ext>
                  </a:extLst>
                </a:gridCol>
                <a:gridCol w="411480">
                  <a:extLst>
                    <a:ext uri="{9D8B030D-6E8A-4147-A177-3AD203B41FA5}">
                      <a16:colId xmlns:a16="http://schemas.microsoft.com/office/drawing/2014/main" val="2034505155"/>
                    </a:ext>
                  </a:extLst>
                </a:gridCol>
                <a:gridCol w="411480">
                  <a:extLst>
                    <a:ext uri="{9D8B030D-6E8A-4147-A177-3AD203B41FA5}">
                      <a16:colId xmlns:a16="http://schemas.microsoft.com/office/drawing/2014/main" val="3668212562"/>
                    </a:ext>
                  </a:extLst>
                </a:gridCol>
                <a:gridCol w="411480">
                  <a:extLst>
                    <a:ext uri="{9D8B030D-6E8A-4147-A177-3AD203B41FA5}">
                      <a16:colId xmlns:a16="http://schemas.microsoft.com/office/drawing/2014/main" val="3201800575"/>
                    </a:ext>
                  </a:extLst>
                </a:gridCol>
                <a:gridCol w="411480">
                  <a:extLst>
                    <a:ext uri="{9D8B030D-6E8A-4147-A177-3AD203B41FA5}">
                      <a16:colId xmlns:a16="http://schemas.microsoft.com/office/drawing/2014/main" val="2224628511"/>
                    </a:ext>
                  </a:extLst>
                </a:gridCol>
                <a:gridCol w="411480">
                  <a:extLst>
                    <a:ext uri="{9D8B030D-6E8A-4147-A177-3AD203B41FA5}">
                      <a16:colId xmlns:a16="http://schemas.microsoft.com/office/drawing/2014/main" val="2663262771"/>
                    </a:ext>
                  </a:extLst>
                </a:gridCol>
                <a:gridCol w="411480">
                  <a:extLst>
                    <a:ext uri="{9D8B030D-6E8A-4147-A177-3AD203B41FA5}">
                      <a16:colId xmlns:a16="http://schemas.microsoft.com/office/drawing/2014/main" val="3026741727"/>
                    </a:ext>
                  </a:extLst>
                </a:gridCol>
                <a:gridCol w="411480">
                  <a:extLst>
                    <a:ext uri="{9D8B030D-6E8A-4147-A177-3AD203B41FA5}">
                      <a16:colId xmlns:a16="http://schemas.microsoft.com/office/drawing/2014/main" val="534733938"/>
                    </a:ext>
                  </a:extLst>
                </a:gridCol>
                <a:gridCol w="411480">
                  <a:extLst>
                    <a:ext uri="{9D8B030D-6E8A-4147-A177-3AD203B41FA5}">
                      <a16:colId xmlns:a16="http://schemas.microsoft.com/office/drawing/2014/main" val="59626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2283112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 Bulgaria BG - 2022-01-06 15:00:30</a:t>
                      </a:r>
                      <a:r>
                        <a:rPr kumimoji="0" lang="ru-RU" sz="1000" b="0" i="0" u="none" strike="noStrike" kern="1200" cap="none" spc="0" normalizeH="0" baseline="0" noProof="0">
                          <a:ln>
                            <a:noFill/>
                          </a:ln>
                          <a:solidFill>
                            <a:prstClr val="black"/>
                          </a:solidFill>
                          <a:effectLst/>
                          <a:uLnTx/>
                          <a:uFillTx/>
                          <a:latin typeface="+mn-lt"/>
                          <a:ea typeface="+mn-ea"/>
                          <a:cs typeface="+mn-cs"/>
                        </a:rPr>
                        <a:t>
 Нашите домове са толкова различни, колкото сме и самите ние. Те могат да бъдат минималистични, екстравагантни, удобни, цветни, изчистени... или понякога истинска бъркотия. И точно като нас, те също се развиват и променят. Понякога всички се нуждаем от промяна на обстановката: Но трябва ли това да означава събаряне на стени? Кръв, пот и сълзи? Кажете здравей на нашия нов GROHE QuickFix - проектиран за изненадващо лесно преобразяване на баня и кухня.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https://quintly-image-storage.s3.amazonaws.com/bd7a77ee6e33720e4226ad493775ea5e/02694009033f3cc2bab45ed1b09a3ced.jpg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61390</a:t>
                      </a:r>
                    </a:p>
                  </a:txBody>
                  <a:tcPr/>
                </a:tc>
                <a:extLst>
                  <a:ext uri="{0D108BD9-81ED-4DB2-BD59-A6C34878D82A}">
                    <a16:rowId xmlns:a16="http://schemas.microsoft.com/office/drawing/2014/main" val="2248842026"/>
                  </a:ext>
                </a:extLst>
              </a:tr>
            </a:tbl>
          </a:graphicData>
        </a:graphic>
      </p:graphicFrame>
      <p:sp>
        <p:nvSpPr>
          <p:cNvPr id="4" name="Text Placeholder 3">
            <a:extLst>
              <a:ext uri="{FF2B5EF4-FFF2-40B4-BE49-F238E27FC236}">
                <a16:creationId xmlns:a16="http://schemas.microsoft.com/office/drawing/2014/main" id="{592764E6-9251-400E-9EA7-97955A5D2C5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22240898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3A5B6-C051-4B99-8809-DA5F8E0E2DC5}"/>
              </a:ext>
            </a:extLst>
          </p:cNvPr>
          <p:cNvSpPr>
            <a:spLocks noGrp="1"/>
          </p:cNvSpPr>
          <p:nvPr>
            <p:ph type="title"/>
          </p:nvPr>
        </p:nvSpPr>
        <p:spPr/>
        <p:txBody>
          <a:bodyPr/>
          <a:lstStyle/>
          <a:p>
            <a:r>
              <a:rPr lang="en-US"/>
              <a:t>Facebook Original Own Posts Table | All profiles - 3 of 20</a:t>
            </a:r>
          </a:p>
        </p:txBody>
      </p:sp>
      <p:graphicFrame>
        <p:nvGraphicFramePr>
          <p:cNvPr id="5" name="Table Placeholder 4">
            <a:extLst>
              <a:ext uri="{FF2B5EF4-FFF2-40B4-BE49-F238E27FC236}">
                <a16:creationId xmlns:a16="http://schemas.microsoft.com/office/drawing/2014/main" id="{638AF236-1F85-4AC0-AABC-D5C7E875EAF8}"/>
              </a:ext>
            </a:extLst>
          </p:cNvPr>
          <p:cNvGraphicFramePr>
            <a:graphicFrameLocks noGrp="1"/>
          </p:cNvGraphicFramePr>
          <p:nvPr>
            <p:ph type="tbl" sz="quarter" idx="13"/>
            <p:extLst>
              <p:ext uri="{D42A27DB-BD31-4B8C-83A1-F6EECF244321}">
                <p14:modId xmlns:p14="http://schemas.microsoft.com/office/powerpoint/2010/main" val="386299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238330615"/>
                    </a:ext>
                  </a:extLst>
                </a:gridCol>
                <a:gridCol w="1728216">
                  <a:extLst>
                    <a:ext uri="{9D8B030D-6E8A-4147-A177-3AD203B41FA5}">
                      <a16:colId xmlns:a16="http://schemas.microsoft.com/office/drawing/2014/main" val="2155088369"/>
                    </a:ext>
                  </a:extLst>
                </a:gridCol>
                <a:gridCol w="411480">
                  <a:extLst>
                    <a:ext uri="{9D8B030D-6E8A-4147-A177-3AD203B41FA5}">
                      <a16:colId xmlns:a16="http://schemas.microsoft.com/office/drawing/2014/main" val="1491848407"/>
                    </a:ext>
                  </a:extLst>
                </a:gridCol>
                <a:gridCol w="411480">
                  <a:extLst>
                    <a:ext uri="{9D8B030D-6E8A-4147-A177-3AD203B41FA5}">
                      <a16:colId xmlns:a16="http://schemas.microsoft.com/office/drawing/2014/main" val="351721774"/>
                    </a:ext>
                  </a:extLst>
                </a:gridCol>
                <a:gridCol w="411480">
                  <a:extLst>
                    <a:ext uri="{9D8B030D-6E8A-4147-A177-3AD203B41FA5}">
                      <a16:colId xmlns:a16="http://schemas.microsoft.com/office/drawing/2014/main" val="3719709524"/>
                    </a:ext>
                  </a:extLst>
                </a:gridCol>
                <a:gridCol w="411480">
                  <a:extLst>
                    <a:ext uri="{9D8B030D-6E8A-4147-A177-3AD203B41FA5}">
                      <a16:colId xmlns:a16="http://schemas.microsoft.com/office/drawing/2014/main" val="1852292766"/>
                    </a:ext>
                  </a:extLst>
                </a:gridCol>
                <a:gridCol w="411480">
                  <a:extLst>
                    <a:ext uri="{9D8B030D-6E8A-4147-A177-3AD203B41FA5}">
                      <a16:colId xmlns:a16="http://schemas.microsoft.com/office/drawing/2014/main" val="4251232522"/>
                    </a:ext>
                  </a:extLst>
                </a:gridCol>
                <a:gridCol w="411480">
                  <a:extLst>
                    <a:ext uri="{9D8B030D-6E8A-4147-A177-3AD203B41FA5}">
                      <a16:colId xmlns:a16="http://schemas.microsoft.com/office/drawing/2014/main" val="3809972247"/>
                    </a:ext>
                  </a:extLst>
                </a:gridCol>
                <a:gridCol w="411480">
                  <a:extLst>
                    <a:ext uri="{9D8B030D-6E8A-4147-A177-3AD203B41FA5}">
                      <a16:colId xmlns:a16="http://schemas.microsoft.com/office/drawing/2014/main" val="3608111011"/>
                    </a:ext>
                  </a:extLst>
                </a:gridCol>
                <a:gridCol w="411480">
                  <a:extLst>
                    <a:ext uri="{9D8B030D-6E8A-4147-A177-3AD203B41FA5}">
                      <a16:colId xmlns:a16="http://schemas.microsoft.com/office/drawing/2014/main" val="2155017843"/>
                    </a:ext>
                  </a:extLst>
                </a:gridCol>
                <a:gridCol w="411480">
                  <a:extLst>
                    <a:ext uri="{9D8B030D-6E8A-4147-A177-3AD203B41FA5}">
                      <a16:colId xmlns:a16="http://schemas.microsoft.com/office/drawing/2014/main" val="1391181146"/>
                    </a:ext>
                  </a:extLst>
                </a:gridCol>
                <a:gridCol w="411480">
                  <a:extLst>
                    <a:ext uri="{9D8B030D-6E8A-4147-A177-3AD203B41FA5}">
                      <a16:colId xmlns:a16="http://schemas.microsoft.com/office/drawing/2014/main" val="164832792"/>
                    </a:ext>
                  </a:extLst>
                </a:gridCol>
                <a:gridCol w="411480">
                  <a:extLst>
                    <a:ext uri="{9D8B030D-6E8A-4147-A177-3AD203B41FA5}">
                      <a16:colId xmlns:a16="http://schemas.microsoft.com/office/drawing/2014/main" val="366363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4139913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- 2022-01-05 16:50:26</a:t>
                      </a:r>
                      <a:r>
                        <a:rPr kumimoji="0" lang="en-US" sz="1000" b="0" i="0" u="none" strike="noStrike" kern="1200" cap="none" spc="0" normalizeH="0" baseline="0" noProof="0">
                          <a:ln>
                            <a:noFill/>
                          </a:ln>
                          <a:solidFill>
                            <a:prstClr val="black"/>
                          </a:solidFill>
                          <a:effectLst/>
                          <a:uLnTx/>
                          <a:uFillTx/>
                          <a:latin typeface="+mn-lt"/>
                          <a:ea typeface="+mn-ea"/>
                          <a:cs typeface="+mn-cs"/>
                        </a:rPr>
                        <a:t>
 Our homes are as individual as we are. They can be minimalistic, extravagant, comfortable, colorful, clean… or sometimes a real mess. And they are developing and changing - just like we do. That's why sometimes, we all need a change of scenery: But does that mean tearing down walls? Blood, sweat and tears? Say hello to our new GROHE QuickFix - designed for surprisingly easy bathroom and kitchen make-overs.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https://quintly-image-storage.s3.amazonaws.com/1e61ed5151c855f2a6fecbdde3183872/da6020f2ea9b92fc03991cf60b30b4ec.jpg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65266793"/>
                  </a:ext>
                </a:extLst>
              </a:tr>
            </a:tbl>
          </a:graphicData>
        </a:graphic>
      </p:graphicFrame>
      <p:sp>
        <p:nvSpPr>
          <p:cNvPr id="4" name="Text Placeholder 3">
            <a:extLst>
              <a:ext uri="{FF2B5EF4-FFF2-40B4-BE49-F238E27FC236}">
                <a16:creationId xmlns:a16="http://schemas.microsoft.com/office/drawing/2014/main" id="{CE825EEB-3DB3-4198-96EB-D1261052D71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82782606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8426D-47F1-4B0B-9638-2023D684A9DC}"/>
              </a:ext>
            </a:extLst>
          </p:cNvPr>
          <p:cNvSpPr>
            <a:spLocks noGrp="1"/>
          </p:cNvSpPr>
          <p:nvPr>
            <p:ph type="title"/>
          </p:nvPr>
        </p:nvSpPr>
        <p:spPr/>
        <p:txBody>
          <a:bodyPr/>
          <a:lstStyle/>
          <a:p>
            <a:r>
              <a:rPr lang="en-US"/>
              <a:t>Facebook Original Own Posts Table | All profiles - 4 of 20</a:t>
            </a:r>
          </a:p>
        </p:txBody>
      </p:sp>
      <p:graphicFrame>
        <p:nvGraphicFramePr>
          <p:cNvPr id="5" name="Table Placeholder 4">
            <a:extLst>
              <a:ext uri="{FF2B5EF4-FFF2-40B4-BE49-F238E27FC236}">
                <a16:creationId xmlns:a16="http://schemas.microsoft.com/office/drawing/2014/main" id="{E4CA9D2D-ED9C-4329-A553-E23F60343094}"/>
              </a:ext>
            </a:extLst>
          </p:cNvPr>
          <p:cNvGraphicFramePr>
            <a:graphicFrameLocks noGrp="1"/>
          </p:cNvGraphicFramePr>
          <p:nvPr>
            <p:ph type="tbl" sz="quarter" idx="13"/>
            <p:extLst>
              <p:ext uri="{D42A27DB-BD31-4B8C-83A1-F6EECF244321}">
                <p14:modId xmlns:p14="http://schemas.microsoft.com/office/powerpoint/2010/main" val="28838586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623442475"/>
                    </a:ext>
                  </a:extLst>
                </a:gridCol>
                <a:gridCol w="1728216">
                  <a:extLst>
                    <a:ext uri="{9D8B030D-6E8A-4147-A177-3AD203B41FA5}">
                      <a16:colId xmlns:a16="http://schemas.microsoft.com/office/drawing/2014/main" val="3889319353"/>
                    </a:ext>
                  </a:extLst>
                </a:gridCol>
                <a:gridCol w="411480">
                  <a:extLst>
                    <a:ext uri="{9D8B030D-6E8A-4147-A177-3AD203B41FA5}">
                      <a16:colId xmlns:a16="http://schemas.microsoft.com/office/drawing/2014/main" val="3146374537"/>
                    </a:ext>
                  </a:extLst>
                </a:gridCol>
                <a:gridCol w="411480">
                  <a:extLst>
                    <a:ext uri="{9D8B030D-6E8A-4147-A177-3AD203B41FA5}">
                      <a16:colId xmlns:a16="http://schemas.microsoft.com/office/drawing/2014/main" val="1572533871"/>
                    </a:ext>
                  </a:extLst>
                </a:gridCol>
                <a:gridCol w="411480">
                  <a:extLst>
                    <a:ext uri="{9D8B030D-6E8A-4147-A177-3AD203B41FA5}">
                      <a16:colId xmlns:a16="http://schemas.microsoft.com/office/drawing/2014/main" val="3950934762"/>
                    </a:ext>
                  </a:extLst>
                </a:gridCol>
                <a:gridCol w="411480">
                  <a:extLst>
                    <a:ext uri="{9D8B030D-6E8A-4147-A177-3AD203B41FA5}">
                      <a16:colId xmlns:a16="http://schemas.microsoft.com/office/drawing/2014/main" val="2701475951"/>
                    </a:ext>
                  </a:extLst>
                </a:gridCol>
                <a:gridCol w="411480">
                  <a:extLst>
                    <a:ext uri="{9D8B030D-6E8A-4147-A177-3AD203B41FA5}">
                      <a16:colId xmlns:a16="http://schemas.microsoft.com/office/drawing/2014/main" val="711015339"/>
                    </a:ext>
                  </a:extLst>
                </a:gridCol>
                <a:gridCol w="411480">
                  <a:extLst>
                    <a:ext uri="{9D8B030D-6E8A-4147-A177-3AD203B41FA5}">
                      <a16:colId xmlns:a16="http://schemas.microsoft.com/office/drawing/2014/main" val="3363379549"/>
                    </a:ext>
                  </a:extLst>
                </a:gridCol>
                <a:gridCol w="411480">
                  <a:extLst>
                    <a:ext uri="{9D8B030D-6E8A-4147-A177-3AD203B41FA5}">
                      <a16:colId xmlns:a16="http://schemas.microsoft.com/office/drawing/2014/main" val="1201103486"/>
                    </a:ext>
                  </a:extLst>
                </a:gridCol>
                <a:gridCol w="411480">
                  <a:extLst>
                    <a:ext uri="{9D8B030D-6E8A-4147-A177-3AD203B41FA5}">
                      <a16:colId xmlns:a16="http://schemas.microsoft.com/office/drawing/2014/main" val="1934677649"/>
                    </a:ext>
                  </a:extLst>
                </a:gridCol>
                <a:gridCol w="411480">
                  <a:extLst>
                    <a:ext uri="{9D8B030D-6E8A-4147-A177-3AD203B41FA5}">
                      <a16:colId xmlns:a16="http://schemas.microsoft.com/office/drawing/2014/main" val="1581047345"/>
                    </a:ext>
                  </a:extLst>
                </a:gridCol>
                <a:gridCol w="411480">
                  <a:extLst>
                    <a:ext uri="{9D8B030D-6E8A-4147-A177-3AD203B41FA5}">
                      <a16:colId xmlns:a16="http://schemas.microsoft.com/office/drawing/2014/main" val="1635316572"/>
                    </a:ext>
                  </a:extLst>
                </a:gridCol>
                <a:gridCol w="411480">
                  <a:extLst>
                    <a:ext uri="{9D8B030D-6E8A-4147-A177-3AD203B41FA5}">
                      <a16:colId xmlns:a16="http://schemas.microsoft.com/office/drawing/2014/main" val="763613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1423220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- 2022-01-06 17:07:34</a:t>
                      </a:r>
                      <a:r>
                        <a:rPr kumimoji="0" lang="en-US" sz="1000" b="0" i="0" u="none" strike="noStrike" kern="1200" cap="none" spc="0" normalizeH="0" baseline="0" noProof="0">
                          <a:ln>
                            <a:noFill/>
                          </a:ln>
                          <a:solidFill>
                            <a:prstClr val="black"/>
                          </a:solidFill>
                          <a:effectLst/>
                          <a:uLnTx/>
                          <a:uFillTx/>
                          <a:latin typeface="+mn-lt"/>
                          <a:ea typeface="+mn-ea"/>
                          <a:cs typeface="+mn-cs"/>
                        </a:rPr>
                        <a:t>
 Our homes are the landmark of our lives. And we want them to be as pretty as possible. But when it comes to DIY home improvements, we often hesitate. For surprisingly easy bathroom and kitchen make-overs, we designed GROHE QuickFix. An all-inclusive package with the tap, clear step-by-step instructions in the QuickGuide and QuickVideos and the QuickTool. This combines all required tools in one. As you can see, this simple upgrade has a big impact. Now every time you use your new GROHE tap you’ll smile knowing you did it yourself. #GROHE #quickfix #easydiy #bathroommakeover #selfmade #diy #bathroominspiration #homeremodel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https://quintly-image-storage.s3.amazonaws.com/1e61ed5151c855f2a6fecbdde3183872/685f36cd896cdfb3cd920d46f256e3c6.jpg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7991071"/>
                  </a:ext>
                </a:extLst>
              </a:tr>
            </a:tbl>
          </a:graphicData>
        </a:graphic>
      </p:graphicFrame>
      <p:sp>
        <p:nvSpPr>
          <p:cNvPr id="4" name="Text Placeholder 3">
            <a:extLst>
              <a:ext uri="{FF2B5EF4-FFF2-40B4-BE49-F238E27FC236}">
                <a16:creationId xmlns:a16="http://schemas.microsoft.com/office/drawing/2014/main" id="{EBEF6AC6-E0AB-4C17-9AD8-849AA47C859B}"/>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6594776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C9E8C-6F8A-4E08-829C-E71BDC1ACCC8}"/>
              </a:ext>
            </a:extLst>
          </p:cNvPr>
          <p:cNvSpPr>
            <a:spLocks noGrp="1"/>
          </p:cNvSpPr>
          <p:nvPr>
            <p:ph type="title"/>
          </p:nvPr>
        </p:nvSpPr>
        <p:spPr/>
        <p:txBody>
          <a:bodyPr/>
          <a:lstStyle/>
          <a:p>
            <a:r>
              <a:rPr lang="en-US"/>
              <a:t>Facebook Original Own Posts Table | All profiles - 5 of 20</a:t>
            </a:r>
          </a:p>
        </p:txBody>
      </p:sp>
      <p:graphicFrame>
        <p:nvGraphicFramePr>
          <p:cNvPr id="5" name="Table Placeholder 4">
            <a:extLst>
              <a:ext uri="{FF2B5EF4-FFF2-40B4-BE49-F238E27FC236}">
                <a16:creationId xmlns:a16="http://schemas.microsoft.com/office/drawing/2014/main" id="{EB68832C-8F03-46E6-9D62-B462161F5797}"/>
              </a:ext>
            </a:extLst>
          </p:cNvPr>
          <p:cNvGraphicFramePr>
            <a:graphicFrameLocks noGrp="1"/>
          </p:cNvGraphicFramePr>
          <p:nvPr>
            <p:ph type="tbl" sz="quarter" idx="13"/>
            <p:extLst>
              <p:ext uri="{D42A27DB-BD31-4B8C-83A1-F6EECF244321}">
                <p14:modId xmlns:p14="http://schemas.microsoft.com/office/powerpoint/2010/main" val="2349906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878053493"/>
                    </a:ext>
                  </a:extLst>
                </a:gridCol>
                <a:gridCol w="1728216">
                  <a:extLst>
                    <a:ext uri="{9D8B030D-6E8A-4147-A177-3AD203B41FA5}">
                      <a16:colId xmlns:a16="http://schemas.microsoft.com/office/drawing/2014/main" val="1999726650"/>
                    </a:ext>
                  </a:extLst>
                </a:gridCol>
                <a:gridCol w="411480">
                  <a:extLst>
                    <a:ext uri="{9D8B030D-6E8A-4147-A177-3AD203B41FA5}">
                      <a16:colId xmlns:a16="http://schemas.microsoft.com/office/drawing/2014/main" val="2940433030"/>
                    </a:ext>
                  </a:extLst>
                </a:gridCol>
                <a:gridCol w="411480">
                  <a:extLst>
                    <a:ext uri="{9D8B030D-6E8A-4147-A177-3AD203B41FA5}">
                      <a16:colId xmlns:a16="http://schemas.microsoft.com/office/drawing/2014/main" val="1747810074"/>
                    </a:ext>
                  </a:extLst>
                </a:gridCol>
                <a:gridCol w="411480">
                  <a:extLst>
                    <a:ext uri="{9D8B030D-6E8A-4147-A177-3AD203B41FA5}">
                      <a16:colId xmlns:a16="http://schemas.microsoft.com/office/drawing/2014/main" val="4275956980"/>
                    </a:ext>
                  </a:extLst>
                </a:gridCol>
                <a:gridCol w="411480">
                  <a:extLst>
                    <a:ext uri="{9D8B030D-6E8A-4147-A177-3AD203B41FA5}">
                      <a16:colId xmlns:a16="http://schemas.microsoft.com/office/drawing/2014/main" val="52038497"/>
                    </a:ext>
                  </a:extLst>
                </a:gridCol>
                <a:gridCol w="411480">
                  <a:extLst>
                    <a:ext uri="{9D8B030D-6E8A-4147-A177-3AD203B41FA5}">
                      <a16:colId xmlns:a16="http://schemas.microsoft.com/office/drawing/2014/main" val="914573209"/>
                    </a:ext>
                  </a:extLst>
                </a:gridCol>
                <a:gridCol w="411480">
                  <a:extLst>
                    <a:ext uri="{9D8B030D-6E8A-4147-A177-3AD203B41FA5}">
                      <a16:colId xmlns:a16="http://schemas.microsoft.com/office/drawing/2014/main" val="21771237"/>
                    </a:ext>
                  </a:extLst>
                </a:gridCol>
                <a:gridCol w="411480">
                  <a:extLst>
                    <a:ext uri="{9D8B030D-6E8A-4147-A177-3AD203B41FA5}">
                      <a16:colId xmlns:a16="http://schemas.microsoft.com/office/drawing/2014/main" val="396253251"/>
                    </a:ext>
                  </a:extLst>
                </a:gridCol>
                <a:gridCol w="411480">
                  <a:extLst>
                    <a:ext uri="{9D8B030D-6E8A-4147-A177-3AD203B41FA5}">
                      <a16:colId xmlns:a16="http://schemas.microsoft.com/office/drawing/2014/main" val="2262531330"/>
                    </a:ext>
                  </a:extLst>
                </a:gridCol>
                <a:gridCol w="411480">
                  <a:extLst>
                    <a:ext uri="{9D8B030D-6E8A-4147-A177-3AD203B41FA5}">
                      <a16:colId xmlns:a16="http://schemas.microsoft.com/office/drawing/2014/main" val="1775694801"/>
                    </a:ext>
                  </a:extLst>
                </a:gridCol>
                <a:gridCol w="411480">
                  <a:extLst>
                    <a:ext uri="{9D8B030D-6E8A-4147-A177-3AD203B41FA5}">
                      <a16:colId xmlns:a16="http://schemas.microsoft.com/office/drawing/2014/main" val="983026525"/>
                    </a:ext>
                  </a:extLst>
                </a:gridCol>
                <a:gridCol w="411480">
                  <a:extLst>
                    <a:ext uri="{9D8B030D-6E8A-4147-A177-3AD203B41FA5}">
                      <a16:colId xmlns:a16="http://schemas.microsoft.com/office/drawing/2014/main" val="3378350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4053858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MN - 2022-01-07 14:00:00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Бидний гэр бидний дур сонирхлыг өөртөө шингээсэн байдаг. Гэвч сэтгэл санаа өөрчлөгдөхийн хирээр бид байнгийн өөрчлөлт шинэчлэлт хийхийг хүсдэг. Заавал ханаа нураан өөртөө зовлон авчрах том алхам хийх шаардлагагүй. </a:t>
                      </a:r>
                      <a:r>
                        <a:rPr kumimoji="0" lang="en-US" sz="1000" b="0" i="0" u="none" strike="noStrike" kern="1200" cap="none" spc="0" normalizeH="0" baseline="0" noProof="0">
                          <a:ln>
                            <a:noFill/>
                          </a:ln>
                          <a:solidFill>
                            <a:prstClr val="black"/>
                          </a:solidFill>
                          <a:effectLst/>
                          <a:uLnTx/>
                          <a:uFillTx/>
                          <a:latin typeface="+mn-lt"/>
                          <a:ea typeface="+mn-ea"/>
                          <a:cs typeface="+mn-cs"/>
                        </a:rPr>
                        <a:t>GROHE Quickfix </a:t>
                      </a:r>
                      <a:r>
                        <a:rPr kumimoji="0" lang="az-Cyrl-AZ" sz="1000" b="0" i="0" u="none" strike="noStrike" kern="1200" cap="none" spc="0" normalizeH="0" baseline="0" noProof="0">
                          <a:ln>
                            <a:noFill/>
                          </a:ln>
                          <a:solidFill>
                            <a:prstClr val="black"/>
                          </a:solidFill>
                          <a:effectLst/>
                          <a:uLnTx/>
                          <a:uFillTx/>
                          <a:latin typeface="+mn-lt"/>
                          <a:ea typeface="+mn-ea"/>
                          <a:cs typeface="+mn-cs"/>
                        </a:rPr>
                        <a:t>таныг их ажлаас аварна. Угаалгын өрөө болон гал тогооны бүрэн шинэчлэлтийг хормын төдийд!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https://quintly-image-storage.s3.amazonaws.com/8716c5da6a7172aa2464e6bf8c479ce4/da6020f2ea9b92fc03991cf60b30b4ec.jpg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60575161"/>
                  </a:ext>
                </a:extLst>
              </a:tr>
            </a:tbl>
          </a:graphicData>
        </a:graphic>
      </p:graphicFrame>
      <p:sp>
        <p:nvSpPr>
          <p:cNvPr id="4" name="Text Placeholder 3">
            <a:extLst>
              <a:ext uri="{FF2B5EF4-FFF2-40B4-BE49-F238E27FC236}">
                <a16:creationId xmlns:a16="http://schemas.microsoft.com/office/drawing/2014/main" id="{DEBE12D1-C3CC-4E15-89DF-0C889150703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82928732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D18438-9C0B-4DA3-9B6C-76757A0D2D46}"/>
              </a:ext>
            </a:extLst>
          </p:cNvPr>
          <p:cNvSpPr>
            <a:spLocks noGrp="1"/>
          </p:cNvSpPr>
          <p:nvPr>
            <p:ph type="title"/>
          </p:nvPr>
        </p:nvSpPr>
        <p:spPr/>
        <p:txBody>
          <a:bodyPr/>
          <a:lstStyle/>
          <a:p>
            <a:r>
              <a:rPr lang="en-US"/>
              <a:t>Facebook Original Own Posts Table | All profiles - 6 of 20</a:t>
            </a:r>
          </a:p>
        </p:txBody>
      </p:sp>
      <p:graphicFrame>
        <p:nvGraphicFramePr>
          <p:cNvPr id="5" name="Table Placeholder 4">
            <a:extLst>
              <a:ext uri="{FF2B5EF4-FFF2-40B4-BE49-F238E27FC236}">
                <a16:creationId xmlns:a16="http://schemas.microsoft.com/office/drawing/2014/main" id="{4901115B-B41E-43AC-BEF8-05ADB2A9D143}"/>
              </a:ext>
            </a:extLst>
          </p:cNvPr>
          <p:cNvGraphicFramePr>
            <a:graphicFrameLocks noGrp="1"/>
          </p:cNvGraphicFramePr>
          <p:nvPr>
            <p:ph type="tbl" sz="quarter" idx="13"/>
            <p:extLst>
              <p:ext uri="{D42A27DB-BD31-4B8C-83A1-F6EECF244321}">
                <p14:modId xmlns:p14="http://schemas.microsoft.com/office/powerpoint/2010/main" val="826208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965714314"/>
                    </a:ext>
                  </a:extLst>
                </a:gridCol>
                <a:gridCol w="1728216">
                  <a:extLst>
                    <a:ext uri="{9D8B030D-6E8A-4147-A177-3AD203B41FA5}">
                      <a16:colId xmlns:a16="http://schemas.microsoft.com/office/drawing/2014/main" val="1316416354"/>
                    </a:ext>
                  </a:extLst>
                </a:gridCol>
                <a:gridCol w="411480">
                  <a:extLst>
                    <a:ext uri="{9D8B030D-6E8A-4147-A177-3AD203B41FA5}">
                      <a16:colId xmlns:a16="http://schemas.microsoft.com/office/drawing/2014/main" val="1918675808"/>
                    </a:ext>
                  </a:extLst>
                </a:gridCol>
                <a:gridCol w="411480">
                  <a:extLst>
                    <a:ext uri="{9D8B030D-6E8A-4147-A177-3AD203B41FA5}">
                      <a16:colId xmlns:a16="http://schemas.microsoft.com/office/drawing/2014/main" val="1593343856"/>
                    </a:ext>
                  </a:extLst>
                </a:gridCol>
                <a:gridCol w="411480">
                  <a:extLst>
                    <a:ext uri="{9D8B030D-6E8A-4147-A177-3AD203B41FA5}">
                      <a16:colId xmlns:a16="http://schemas.microsoft.com/office/drawing/2014/main" val="2935573805"/>
                    </a:ext>
                  </a:extLst>
                </a:gridCol>
                <a:gridCol w="411480">
                  <a:extLst>
                    <a:ext uri="{9D8B030D-6E8A-4147-A177-3AD203B41FA5}">
                      <a16:colId xmlns:a16="http://schemas.microsoft.com/office/drawing/2014/main" val="3310123677"/>
                    </a:ext>
                  </a:extLst>
                </a:gridCol>
                <a:gridCol w="411480">
                  <a:extLst>
                    <a:ext uri="{9D8B030D-6E8A-4147-A177-3AD203B41FA5}">
                      <a16:colId xmlns:a16="http://schemas.microsoft.com/office/drawing/2014/main" val="3887923360"/>
                    </a:ext>
                  </a:extLst>
                </a:gridCol>
                <a:gridCol w="411480">
                  <a:extLst>
                    <a:ext uri="{9D8B030D-6E8A-4147-A177-3AD203B41FA5}">
                      <a16:colId xmlns:a16="http://schemas.microsoft.com/office/drawing/2014/main" val="1096580579"/>
                    </a:ext>
                  </a:extLst>
                </a:gridCol>
                <a:gridCol w="411480">
                  <a:extLst>
                    <a:ext uri="{9D8B030D-6E8A-4147-A177-3AD203B41FA5}">
                      <a16:colId xmlns:a16="http://schemas.microsoft.com/office/drawing/2014/main" val="3158072640"/>
                    </a:ext>
                  </a:extLst>
                </a:gridCol>
                <a:gridCol w="411480">
                  <a:extLst>
                    <a:ext uri="{9D8B030D-6E8A-4147-A177-3AD203B41FA5}">
                      <a16:colId xmlns:a16="http://schemas.microsoft.com/office/drawing/2014/main" val="3185720026"/>
                    </a:ext>
                  </a:extLst>
                </a:gridCol>
                <a:gridCol w="411480">
                  <a:extLst>
                    <a:ext uri="{9D8B030D-6E8A-4147-A177-3AD203B41FA5}">
                      <a16:colId xmlns:a16="http://schemas.microsoft.com/office/drawing/2014/main" val="561092003"/>
                    </a:ext>
                  </a:extLst>
                </a:gridCol>
                <a:gridCol w="411480">
                  <a:extLst>
                    <a:ext uri="{9D8B030D-6E8A-4147-A177-3AD203B41FA5}">
                      <a16:colId xmlns:a16="http://schemas.microsoft.com/office/drawing/2014/main" val="1678472861"/>
                    </a:ext>
                  </a:extLst>
                </a:gridCol>
                <a:gridCol w="411480">
                  <a:extLst>
                    <a:ext uri="{9D8B030D-6E8A-4147-A177-3AD203B41FA5}">
                      <a16:colId xmlns:a16="http://schemas.microsoft.com/office/drawing/2014/main" val="241637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344878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MEA - 2022-01-17 16:22:47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منازلنا تشبهنا. قد تكون بسيطة، أو باهظة الثمن، أو مريحة، أو ملونة... وفي بعض الأحيان، فوضى حقيقية. منازلنا تتطور وتتغير - تمامًا مثلما نفعل نحن. لذلك في بعض الأحيان، نحتاج جميعًا إلى تغيير المشهد: لكن هل يعني ذلك هدم الجدران؟
تعرّف على </a:t>
                      </a:r>
                      <a:r>
                        <a:rPr kumimoji="0" lang="en-US" sz="1000" b="0" i="0" u="none" strike="noStrike" kern="1200" cap="none" spc="0" normalizeH="0" baseline="0" noProof="0">
                          <a:ln>
                            <a:noFill/>
                          </a:ln>
                          <a:solidFill>
                            <a:prstClr val="black"/>
                          </a:solidFill>
                          <a:effectLst/>
                          <a:uLnTx/>
                          <a:uFillTx/>
                          <a:latin typeface="+mn-lt"/>
                          <a:ea typeface="+mn-ea"/>
                          <a:cs typeface="+mn-cs"/>
                        </a:rPr>
                        <a:t>GROHE QuickFix </a:t>
                      </a:r>
                      <a:r>
                        <a:rPr kumimoji="0" lang="ar-AE" sz="1000" b="0" i="0" u="none" strike="noStrike" kern="1200" cap="none" spc="0" normalizeH="0" baseline="0" noProof="0">
                          <a:ln>
                            <a:noFill/>
                          </a:ln>
                          <a:solidFill>
                            <a:prstClr val="black"/>
                          </a:solidFill>
                          <a:effectLst/>
                          <a:uLnTx/>
                          <a:uFillTx/>
                          <a:latin typeface="+mn-lt"/>
                          <a:ea typeface="+mn-ea"/>
                          <a:cs typeface="+mn-cs"/>
                        </a:rPr>
                        <a:t>الجديد المصمم لإجراء عمليات تعديل سهلة للحمام والمطبخ.
</a:t>
                      </a:r>
                      <a:r>
                        <a:rPr kumimoji="0" lang="en-US" sz="1000" b="0" i="0" u="none" strike="noStrike" kern="1200" cap="none" spc="0" normalizeH="0" baseline="0" noProof="0">
                          <a:ln>
                            <a:noFill/>
                          </a:ln>
                          <a:solidFill>
                            <a:prstClr val="black"/>
                          </a:solidFill>
                          <a:effectLst/>
                          <a:uLnTx/>
                          <a:uFillTx/>
                          <a:latin typeface="+mn-lt"/>
                          <a:ea typeface="+mn-ea"/>
                          <a:cs typeface="+mn-cs"/>
                        </a:rPr>
                        <a:t>Our homes are as individual as we are. They can be minimalistic, extravagant, comfortable, colorful, clean… or sometimes a real mess. And they are developing and changing - just like we do. That's why sometimes, we all need a change of scenery: But does that mean tearing down walls? Blood, sweat and tears?
Say hello to our new GROHE QuickFix - designed for surprisingly easy bathroom and kitchen make-overs.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https://quintly-image-storage.s3.amazonaws.com/332847e93734d5df7b3888fdd4c51c68/657c9a65167c77835f858d4dbf94aca1.jpg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46803</a:t>
                      </a:r>
                    </a:p>
                  </a:txBody>
                  <a:tcPr/>
                </a:tc>
                <a:extLst>
                  <a:ext uri="{0D108BD9-81ED-4DB2-BD59-A6C34878D82A}">
                    <a16:rowId xmlns:a16="http://schemas.microsoft.com/office/drawing/2014/main" val="1908240847"/>
                  </a:ext>
                </a:extLst>
              </a:tr>
            </a:tbl>
          </a:graphicData>
        </a:graphic>
      </p:graphicFrame>
      <p:sp>
        <p:nvSpPr>
          <p:cNvPr id="4" name="Text Placeholder 3">
            <a:extLst>
              <a:ext uri="{FF2B5EF4-FFF2-40B4-BE49-F238E27FC236}">
                <a16:creationId xmlns:a16="http://schemas.microsoft.com/office/drawing/2014/main" id="{3F650667-224E-4AED-A2FE-1BECC6AA4D3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0805680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08FEB-9412-48F9-B98C-526C21A867CA}"/>
              </a:ext>
            </a:extLst>
          </p:cNvPr>
          <p:cNvSpPr>
            <a:spLocks noGrp="1"/>
          </p:cNvSpPr>
          <p:nvPr>
            <p:ph type="title"/>
          </p:nvPr>
        </p:nvSpPr>
        <p:spPr/>
        <p:txBody>
          <a:bodyPr/>
          <a:lstStyle/>
          <a:p>
            <a:r>
              <a:rPr lang="en-US"/>
              <a:t>Facebook Original Own Posts Table | All profiles - 7 of 20</a:t>
            </a:r>
          </a:p>
        </p:txBody>
      </p:sp>
      <p:graphicFrame>
        <p:nvGraphicFramePr>
          <p:cNvPr id="5" name="Table Placeholder 4">
            <a:extLst>
              <a:ext uri="{FF2B5EF4-FFF2-40B4-BE49-F238E27FC236}">
                <a16:creationId xmlns:a16="http://schemas.microsoft.com/office/drawing/2014/main" id="{93320B31-521F-4E09-8A2D-76A8BAC398AC}"/>
              </a:ext>
            </a:extLst>
          </p:cNvPr>
          <p:cNvGraphicFramePr>
            <a:graphicFrameLocks noGrp="1"/>
          </p:cNvGraphicFramePr>
          <p:nvPr>
            <p:ph type="tbl" sz="quarter" idx="13"/>
            <p:extLst>
              <p:ext uri="{D42A27DB-BD31-4B8C-83A1-F6EECF244321}">
                <p14:modId xmlns:p14="http://schemas.microsoft.com/office/powerpoint/2010/main" val="3483752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84299551"/>
                    </a:ext>
                  </a:extLst>
                </a:gridCol>
                <a:gridCol w="1728216">
                  <a:extLst>
                    <a:ext uri="{9D8B030D-6E8A-4147-A177-3AD203B41FA5}">
                      <a16:colId xmlns:a16="http://schemas.microsoft.com/office/drawing/2014/main" val="3698589043"/>
                    </a:ext>
                  </a:extLst>
                </a:gridCol>
                <a:gridCol w="411480">
                  <a:extLst>
                    <a:ext uri="{9D8B030D-6E8A-4147-A177-3AD203B41FA5}">
                      <a16:colId xmlns:a16="http://schemas.microsoft.com/office/drawing/2014/main" val="109864320"/>
                    </a:ext>
                  </a:extLst>
                </a:gridCol>
                <a:gridCol w="411480">
                  <a:extLst>
                    <a:ext uri="{9D8B030D-6E8A-4147-A177-3AD203B41FA5}">
                      <a16:colId xmlns:a16="http://schemas.microsoft.com/office/drawing/2014/main" val="3403666742"/>
                    </a:ext>
                  </a:extLst>
                </a:gridCol>
                <a:gridCol w="411480">
                  <a:extLst>
                    <a:ext uri="{9D8B030D-6E8A-4147-A177-3AD203B41FA5}">
                      <a16:colId xmlns:a16="http://schemas.microsoft.com/office/drawing/2014/main" val="3198662735"/>
                    </a:ext>
                  </a:extLst>
                </a:gridCol>
                <a:gridCol w="411480">
                  <a:extLst>
                    <a:ext uri="{9D8B030D-6E8A-4147-A177-3AD203B41FA5}">
                      <a16:colId xmlns:a16="http://schemas.microsoft.com/office/drawing/2014/main" val="1774061201"/>
                    </a:ext>
                  </a:extLst>
                </a:gridCol>
                <a:gridCol w="411480">
                  <a:extLst>
                    <a:ext uri="{9D8B030D-6E8A-4147-A177-3AD203B41FA5}">
                      <a16:colId xmlns:a16="http://schemas.microsoft.com/office/drawing/2014/main" val="639771032"/>
                    </a:ext>
                  </a:extLst>
                </a:gridCol>
                <a:gridCol w="411480">
                  <a:extLst>
                    <a:ext uri="{9D8B030D-6E8A-4147-A177-3AD203B41FA5}">
                      <a16:colId xmlns:a16="http://schemas.microsoft.com/office/drawing/2014/main" val="3608971545"/>
                    </a:ext>
                  </a:extLst>
                </a:gridCol>
                <a:gridCol w="411480">
                  <a:extLst>
                    <a:ext uri="{9D8B030D-6E8A-4147-A177-3AD203B41FA5}">
                      <a16:colId xmlns:a16="http://schemas.microsoft.com/office/drawing/2014/main" val="1732986311"/>
                    </a:ext>
                  </a:extLst>
                </a:gridCol>
                <a:gridCol w="411480">
                  <a:extLst>
                    <a:ext uri="{9D8B030D-6E8A-4147-A177-3AD203B41FA5}">
                      <a16:colId xmlns:a16="http://schemas.microsoft.com/office/drawing/2014/main" val="1239822408"/>
                    </a:ext>
                  </a:extLst>
                </a:gridCol>
                <a:gridCol w="411480">
                  <a:extLst>
                    <a:ext uri="{9D8B030D-6E8A-4147-A177-3AD203B41FA5}">
                      <a16:colId xmlns:a16="http://schemas.microsoft.com/office/drawing/2014/main" val="401302100"/>
                    </a:ext>
                  </a:extLst>
                </a:gridCol>
                <a:gridCol w="411480">
                  <a:extLst>
                    <a:ext uri="{9D8B030D-6E8A-4147-A177-3AD203B41FA5}">
                      <a16:colId xmlns:a16="http://schemas.microsoft.com/office/drawing/2014/main" val="4132314765"/>
                    </a:ext>
                  </a:extLst>
                </a:gridCol>
                <a:gridCol w="411480">
                  <a:extLst>
                    <a:ext uri="{9D8B030D-6E8A-4147-A177-3AD203B41FA5}">
                      <a16:colId xmlns:a16="http://schemas.microsoft.com/office/drawing/2014/main" val="263216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103808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 IT - 2022-01-12 12:30:29</a:t>
                      </a:r>
                      <a:r>
                        <a:rPr kumimoji="0" lang="it-IT" sz="1000" b="0" i="0" u="none" strike="noStrike" kern="1200" cap="none" spc="0" normalizeH="0" baseline="0" noProof="0">
                          <a:ln>
                            <a:noFill/>
                          </a:ln>
                          <a:solidFill>
                            <a:prstClr val="black"/>
                          </a:solidFill>
                          <a:effectLst/>
                          <a:uLnTx/>
                          <a:uFillTx/>
                          <a:latin typeface="+mn-lt"/>
                          <a:ea typeface="+mn-ea"/>
                          <a:cs typeface="+mn-cs"/>
                        </a:rPr>
                        <a:t>
 Le nostre case sono uniche, proprio come noi. 🏡 Possono essere minimaliste, stravaganti, comode, colorate, pulite... o qualche volta disordinate. E cambiano, esattamente come noi. Per questo a volte sentiamo il bisogno di apportare qualche modifica, ma spesso i miglioramenti domestici richiedono tanta fatica... 
Dai il benvenuto a GROHE QuickFix, il nostro nuovo sistema progettato per rinnovare il bagno e la cucina in modo sorprendentemente facile! 👉 https://fcld.ly/t2tdqoj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https://quintly-image-storage.s3.amazonaws.com/400ac51b7a80827757d55becee74b636/08d7edb39248a9ebe77b6085123add0d.jpg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273614878"/>
                  </a:ext>
                </a:extLst>
              </a:tr>
            </a:tbl>
          </a:graphicData>
        </a:graphic>
      </p:graphicFrame>
      <p:sp>
        <p:nvSpPr>
          <p:cNvPr id="4" name="Text Placeholder 3">
            <a:extLst>
              <a:ext uri="{FF2B5EF4-FFF2-40B4-BE49-F238E27FC236}">
                <a16:creationId xmlns:a16="http://schemas.microsoft.com/office/drawing/2014/main" id="{AA4C5CD5-C823-44BB-968C-80056706116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7502675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9710E-3EAB-4683-9658-DFB188A87737}"/>
              </a:ext>
            </a:extLst>
          </p:cNvPr>
          <p:cNvSpPr>
            <a:spLocks noGrp="1"/>
          </p:cNvSpPr>
          <p:nvPr>
            <p:ph type="title"/>
          </p:nvPr>
        </p:nvSpPr>
        <p:spPr/>
        <p:txBody>
          <a:bodyPr/>
          <a:lstStyle/>
          <a:p>
            <a:r>
              <a:rPr lang="en-US"/>
              <a:t>Facebook Original Own Posts Table | All profiles - 8 of 20</a:t>
            </a:r>
          </a:p>
        </p:txBody>
      </p:sp>
      <p:graphicFrame>
        <p:nvGraphicFramePr>
          <p:cNvPr id="5" name="Table Placeholder 4">
            <a:extLst>
              <a:ext uri="{FF2B5EF4-FFF2-40B4-BE49-F238E27FC236}">
                <a16:creationId xmlns:a16="http://schemas.microsoft.com/office/drawing/2014/main" id="{CF30386C-4DEF-477A-94AB-0F4AAD404ADF}"/>
              </a:ext>
            </a:extLst>
          </p:cNvPr>
          <p:cNvGraphicFramePr>
            <a:graphicFrameLocks noGrp="1"/>
          </p:cNvGraphicFramePr>
          <p:nvPr>
            <p:ph type="tbl" sz="quarter" idx="13"/>
            <p:extLst>
              <p:ext uri="{D42A27DB-BD31-4B8C-83A1-F6EECF244321}">
                <p14:modId xmlns:p14="http://schemas.microsoft.com/office/powerpoint/2010/main" val="2825158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68391731"/>
                    </a:ext>
                  </a:extLst>
                </a:gridCol>
                <a:gridCol w="1728216">
                  <a:extLst>
                    <a:ext uri="{9D8B030D-6E8A-4147-A177-3AD203B41FA5}">
                      <a16:colId xmlns:a16="http://schemas.microsoft.com/office/drawing/2014/main" val="2151119271"/>
                    </a:ext>
                  </a:extLst>
                </a:gridCol>
                <a:gridCol w="411480">
                  <a:extLst>
                    <a:ext uri="{9D8B030D-6E8A-4147-A177-3AD203B41FA5}">
                      <a16:colId xmlns:a16="http://schemas.microsoft.com/office/drawing/2014/main" val="872574049"/>
                    </a:ext>
                  </a:extLst>
                </a:gridCol>
                <a:gridCol w="411480">
                  <a:extLst>
                    <a:ext uri="{9D8B030D-6E8A-4147-A177-3AD203B41FA5}">
                      <a16:colId xmlns:a16="http://schemas.microsoft.com/office/drawing/2014/main" val="1877628510"/>
                    </a:ext>
                  </a:extLst>
                </a:gridCol>
                <a:gridCol w="411480">
                  <a:extLst>
                    <a:ext uri="{9D8B030D-6E8A-4147-A177-3AD203B41FA5}">
                      <a16:colId xmlns:a16="http://schemas.microsoft.com/office/drawing/2014/main" val="1130583177"/>
                    </a:ext>
                  </a:extLst>
                </a:gridCol>
                <a:gridCol w="411480">
                  <a:extLst>
                    <a:ext uri="{9D8B030D-6E8A-4147-A177-3AD203B41FA5}">
                      <a16:colId xmlns:a16="http://schemas.microsoft.com/office/drawing/2014/main" val="4085393083"/>
                    </a:ext>
                  </a:extLst>
                </a:gridCol>
                <a:gridCol w="411480">
                  <a:extLst>
                    <a:ext uri="{9D8B030D-6E8A-4147-A177-3AD203B41FA5}">
                      <a16:colId xmlns:a16="http://schemas.microsoft.com/office/drawing/2014/main" val="4104338940"/>
                    </a:ext>
                  </a:extLst>
                </a:gridCol>
                <a:gridCol w="411480">
                  <a:extLst>
                    <a:ext uri="{9D8B030D-6E8A-4147-A177-3AD203B41FA5}">
                      <a16:colId xmlns:a16="http://schemas.microsoft.com/office/drawing/2014/main" val="4285185631"/>
                    </a:ext>
                  </a:extLst>
                </a:gridCol>
                <a:gridCol w="411480">
                  <a:extLst>
                    <a:ext uri="{9D8B030D-6E8A-4147-A177-3AD203B41FA5}">
                      <a16:colId xmlns:a16="http://schemas.microsoft.com/office/drawing/2014/main" val="3816861631"/>
                    </a:ext>
                  </a:extLst>
                </a:gridCol>
                <a:gridCol w="411480">
                  <a:extLst>
                    <a:ext uri="{9D8B030D-6E8A-4147-A177-3AD203B41FA5}">
                      <a16:colId xmlns:a16="http://schemas.microsoft.com/office/drawing/2014/main" val="3658412169"/>
                    </a:ext>
                  </a:extLst>
                </a:gridCol>
                <a:gridCol w="411480">
                  <a:extLst>
                    <a:ext uri="{9D8B030D-6E8A-4147-A177-3AD203B41FA5}">
                      <a16:colId xmlns:a16="http://schemas.microsoft.com/office/drawing/2014/main" val="1893765996"/>
                    </a:ext>
                  </a:extLst>
                </a:gridCol>
                <a:gridCol w="411480">
                  <a:extLst>
                    <a:ext uri="{9D8B030D-6E8A-4147-A177-3AD203B41FA5}">
                      <a16:colId xmlns:a16="http://schemas.microsoft.com/office/drawing/2014/main" val="2880962788"/>
                    </a:ext>
                  </a:extLst>
                </a:gridCol>
                <a:gridCol w="411480">
                  <a:extLst>
                    <a:ext uri="{9D8B030D-6E8A-4147-A177-3AD203B41FA5}">
                      <a16:colId xmlns:a16="http://schemas.microsoft.com/office/drawing/2014/main" val="854911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774601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GROHE FR - 2022-01-04 18:00:39</a:t>
                      </a:r>
                      <a:r>
                        <a:rPr kumimoji="0" lang="fr-FR" sz="1000" b="0" i="0" u="none" strike="noStrike" kern="1200" cap="none" spc="0" normalizeH="0" baseline="0" noProof="0">
                          <a:ln>
                            <a:noFill/>
                          </a:ln>
                          <a:solidFill>
                            <a:prstClr val="black"/>
                          </a:solidFill>
                          <a:effectLst/>
                          <a:uLnTx/>
                          <a:uFillTx/>
                          <a:latin typeface="+mn-lt"/>
                          <a:ea typeface="+mn-ea"/>
                          <a:cs typeface="+mn-cs"/>
                        </a:rPr>
                        <a:t>
 Les produits GROHE QuickFix, ce sont des produits faciles à installer, pensés pour les moins bricoleurs d'entre vous ! 🔧 En magasin, retrouvez facilement les produits QuickFix en repérant nos boîtes blanches 😉  Cliquez sur les liens pour découvrir la gamme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https://quintly-image-storage.s3.amazonaws.com/e02b693b953125e2749b18f461b2c94a/3dd8ced43ff669472370abb7ee1f2340.jpg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28058</a:t>
                      </a:r>
                    </a:p>
                  </a:txBody>
                  <a:tcPr/>
                </a:tc>
                <a:extLst>
                  <a:ext uri="{0D108BD9-81ED-4DB2-BD59-A6C34878D82A}">
                    <a16:rowId xmlns:a16="http://schemas.microsoft.com/office/drawing/2014/main" val="3892371129"/>
                  </a:ext>
                </a:extLst>
              </a:tr>
            </a:tbl>
          </a:graphicData>
        </a:graphic>
      </p:graphicFrame>
      <p:sp>
        <p:nvSpPr>
          <p:cNvPr id="4" name="Text Placeholder 3">
            <a:extLst>
              <a:ext uri="{FF2B5EF4-FFF2-40B4-BE49-F238E27FC236}">
                <a16:creationId xmlns:a16="http://schemas.microsoft.com/office/drawing/2014/main" id="{32B1156B-2A50-4420-8293-DC0FD61E790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5799219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8E5345-6642-4D64-84A7-66CEDD949972}"/>
              </a:ext>
            </a:extLst>
          </p:cNvPr>
          <p:cNvSpPr>
            <a:spLocks noGrp="1"/>
          </p:cNvSpPr>
          <p:nvPr>
            <p:ph type="title"/>
          </p:nvPr>
        </p:nvSpPr>
        <p:spPr/>
        <p:txBody>
          <a:bodyPr/>
          <a:lstStyle/>
          <a:p>
            <a:r>
              <a:rPr lang="en-US"/>
              <a:t>Facebook Original Own Posts Table | All profiles - 9 of 20</a:t>
            </a:r>
          </a:p>
        </p:txBody>
      </p:sp>
      <p:graphicFrame>
        <p:nvGraphicFramePr>
          <p:cNvPr id="5" name="Table Placeholder 4">
            <a:extLst>
              <a:ext uri="{FF2B5EF4-FFF2-40B4-BE49-F238E27FC236}">
                <a16:creationId xmlns:a16="http://schemas.microsoft.com/office/drawing/2014/main" id="{66EC8BDE-78E2-4153-85A9-5CBDC39087B5}"/>
              </a:ext>
            </a:extLst>
          </p:cNvPr>
          <p:cNvGraphicFramePr>
            <a:graphicFrameLocks noGrp="1"/>
          </p:cNvGraphicFramePr>
          <p:nvPr>
            <p:ph type="tbl" sz="quarter" idx="13"/>
            <p:extLst>
              <p:ext uri="{D42A27DB-BD31-4B8C-83A1-F6EECF244321}">
                <p14:modId xmlns:p14="http://schemas.microsoft.com/office/powerpoint/2010/main" val="21347522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580405633"/>
                    </a:ext>
                  </a:extLst>
                </a:gridCol>
                <a:gridCol w="1728216">
                  <a:extLst>
                    <a:ext uri="{9D8B030D-6E8A-4147-A177-3AD203B41FA5}">
                      <a16:colId xmlns:a16="http://schemas.microsoft.com/office/drawing/2014/main" val="3071137048"/>
                    </a:ext>
                  </a:extLst>
                </a:gridCol>
                <a:gridCol w="411480">
                  <a:extLst>
                    <a:ext uri="{9D8B030D-6E8A-4147-A177-3AD203B41FA5}">
                      <a16:colId xmlns:a16="http://schemas.microsoft.com/office/drawing/2014/main" val="3519847878"/>
                    </a:ext>
                  </a:extLst>
                </a:gridCol>
                <a:gridCol w="411480">
                  <a:extLst>
                    <a:ext uri="{9D8B030D-6E8A-4147-A177-3AD203B41FA5}">
                      <a16:colId xmlns:a16="http://schemas.microsoft.com/office/drawing/2014/main" val="3569731056"/>
                    </a:ext>
                  </a:extLst>
                </a:gridCol>
                <a:gridCol w="411480">
                  <a:extLst>
                    <a:ext uri="{9D8B030D-6E8A-4147-A177-3AD203B41FA5}">
                      <a16:colId xmlns:a16="http://schemas.microsoft.com/office/drawing/2014/main" val="2414148517"/>
                    </a:ext>
                  </a:extLst>
                </a:gridCol>
                <a:gridCol w="411480">
                  <a:extLst>
                    <a:ext uri="{9D8B030D-6E8A-4147-A177-3AD203B41FA5}">
                      <a16:colId xmlns:a16="http://schemas.microsoft.com/office/drawing/2014/main" val="2035208572"/>
                    </a:ext>
                  </a:extLst>
                </a:gridCol>
                <a:gridCol w="411480">
                  <a:extLst>
                    <a:ext uri="{9D8B030D-6E8A-4147-A177-3AD203B41FA5}">
                      <a16:colId xmlns:a16="http://schemas.microsoft.com/office/drawing/2014/main" val="1600916381"/>
                    </a:ext>
                  </a:extLst>
                </a:gridCol>
                <a:gridCol w="411480">
                  <a:extLst>
                    <a:ext uri="{9D8B030D-6E8A-4147-A177-3AD203B41FA5}">
                      <a16:colId xmlns:a16="http://schemas.microsoft.com/office/drawing/2014/main" val="2783779510"/>
                    </a:ext>
                  </a:extLst>
                </a:gridCol>
                <a:gridCol w="411480">
                  <a:extLst>
                    <a:ext uri="{9D8B030D-6E8A-4147-A177-3AD203B41FA5}">
                      <a16:colId xmlns:a16="http://schemas.microsoft.com/office/drawing/2014/main" val="2642517406"/>
                    </a:ext>
                  </a:extLst>
                </a:gridCol>
                <a:gridCol w="411480">
                  <a:extLst>
                    <a:ext uri="{9D8B030D-6E8A-4147-A177-3AD203B41FA5}">
                      <a16:colId xmlns:a16="http://schemas.microsoft.com/office/drawing/2014/main" val="3598886633"/>
                    </a:ext>
                  </a:extLst>
                </a:gridCol>
                <a:gridCol w="411480">
                  <a:extLst>
                    <a:ext uri="{9D8B030D-6E8A-4147-A177-3AD203B41FA5}">
                      <a16:colId xmlns:a16="http://schemas.microsoft.com/office/drawing/2014/main" val="2628508592"/>
                    </a:ext>
                  </a:extLst>
                </a:gridCol>
                <a:gridCol w="411480">
                  <a:extLst>
                    <a:ext uri="{9D8B030D-6E8A-4147-A177-3AD203B41FA5}">
                      <a16:colId xmlns:a16="http://schemas.microsoft.com/office/drawing/2014/main" val="3712977023"/>
                    </a:ext>
                  </a:extLst>
                </a:gridCol>
                <a:gridCol w="411480">
                  <a:extLst>
                    <a:ext uri="{9D8B030D-6E8A-4147-A177-3AD203B41FA5}">
                      <a16:colId xmlns:a16="http://schemas.microsoft.com/office/drawing/2014/main" val="7426581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3888723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lt-LT" sz="1000" b="1" i="0" u="none" strike="noStrike" kern="1200" cap="none" spc="0" normalizeH="0" baseline="0" noProof="0">
                          <a:ln>
                            <a:noFill/>
                          </a:ln>
                          <a:solidFill>
                            <a:prstClr val="black"/>
                          </a:solidFill>
                          <a:effectLst/>
                          <a:uLnTx/>
                          <a:uFillTx/>
                          <a:latin typeface="+mn-lt"/>
                          <a:ea typeface="+mn-ea"/>
                          <a:cs typeface="+mn-cs"/>
                        </a:rPr>
                        <a:t>GROHE LT - 2022-01-06 16:00:35</a:t>
                      </a:r>
                      <a:r>
                        <a:rPr kumimoji="0" lang="lt-LT" sz="1000" b="0" i="0" u="none" strike="noStrike" kern="1200" cap="none" spc="0" normalizeH="0" baseline="0" noProof="0">
                          <a:ln>
                            <a:noFill/>
                          </a:ln>
                          <a:solidFill>
                            <a:prstClr val="black"/>
                          </a:solidFill>
                          <a:effectLst/>
                          <a:uLnTx/>
                          <a:uFillTx/>
                          <a:latin typeface="+mn-lt"/>
                          <a:ea typeface="+mn-ea"/>
                          <a:cs typeface="+mn-cs"/>
                        </a:rPr>
                        <a:t>
 Mūsų namai tokie pat individualūs ir kintantys kaip ir mes patys: jie gali būti paprasti, ekstravagantiški, patogūs, spalvingi, švarūs... arba retkarčiais ir netvarkingi. Todėl kartais mums tiesiog norisi pakeisti vaizdą namuose: bet ar tai būtinai reiškia sienų griovimą, dulkes, prakaitą ir ašaras? Tai nėra būtinybė – su GROHE QuickFix vonios kambarį ar virtuvę galite atnaujinti neįtikėtinai lengvai.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https://quintly-image-storage.s3.amazonaws.com/d8c680847b5af2f6bf5669d6783d961e/da6020f2ea9b92fc03991cf60b30b4ec.jpg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58217813"/>
                  </a:ext>
                </a:extLst>
              </a:tr>
            </a:tbl>
          </a:graphicData>
        </a:graphic>
      </p:graphicFrame>
      <p:sp>
        <p:nvSpPr>
          <p:cNvPr id="4" name="Text Placeholder 3">
            <a:extLst>
              <a:ext uri="{FF2B5EF4-FFF2-40B4-BE49-F238E27FC236}">
                <a16:creationId xmlns:a16="http://schemas.microsoft.com/office/drawing/2014/main" id="{FF43BF0E-902D-449A-A28F-9EB01C6A7D5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1275271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E2743-C25F-471F-8964-11A158237181}"/>
              </a:ext>
            </a:extLst>
          </p:cNvPr>
          <p:cNvSpPr>
            <a:spLocks noGrp="1"/>
          </p:cNvSpPr>
          <p:nvPr>
            <p:ph type="title"/>
          </p:nvPr>
        </p:nvSpPr>
        <p:spPr/>
        <p:txBody>
          <a:bodyPr/>
          <a:lstStyle/>
          <a:p>
            <a:r>
              <a:rPr lang="en-US"/>
              <a:t>Facebook Original Own Posts Table | All profiles - 10 of 20</a:t>
            </a:r>
          </a:p>
        </p:txBody>
      </p:sp>
      <p:graphicFrame>
        <p:nvGraphicFramePr>
          <p:cNvPr id="5" name="Table Placeholder 4">
            <a:extLst>
              <a:ext uri="{FF2B5EF4-FFF2-40B4-BE49-F238E27FC236}">
                <a16:creationId xmlns:a16="http://schemas.microsoft.com/office/drawing/2014/main" id="{6D94EAB1-6F43-487E-85C3-A9D8966BB1D5}"/>
              </a:ext>
            </a:extLst>
          </p:cNvPr>
          <p:cNvGraphicFramePr>
            <a:graphicFrameLocks noGrp="1"/>
          </p:cNvGraphicFramePr>
          <p:nvPr>
            <p:ph type="tbl" sz="quarter" idx="13"/>
            <p:extLst>
              <p:ext uri="{D42A27DB-BD31-4B8C-83A1-F6EECF244321}">
                <p14:modId xmlns:p14="http://schemas.microsoft.com/office/powerpoint/2010/main" val="2241784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167347197"/>
                    </a:ext>
                  </a:extLst>
                </a:gridCol>
                <a:gridCol w="1728216">
                  <a:extLst>
                    <a:ext uri="{9D8B030D-6E8A-4147-A177-3AD203B41FA5}">
                      <a16:colId xmlns:a16="http://schemas.microsoft.com/office/drawing/2014/main" val="1338894038"/>
                    </a:ext>
                  </a:extLst>
                </a:gridCol>
                <a:gridCol w="411480">
                  <a:extLst>
                    <a:ext uri="{9D8B030D-6E8A-4147-A177-3AD203B41FA5}">
                      <a16:colId xmlns:a16="http://schemas.microsoft.com/office/drawing/2014/main" val="3414905520"/>
                    </a:ext>
                  </a:extLst>
                </a:gridCol>
                <a:gridCol w="411480">
                  <a:extLst>
                    <a:ext uri="{9D8B030D-6E8A-4147-A177-3AD203B41FA5}">
                      <a16:colId xmlns:a16="http://schemas.microsoft.com/office/drawing/2014/main" val="959744508"/>
                    </a:ext>
                  </a:extLst>
                </a:gridCol>
                <a:gridCol w="411480">
                  <a:extLst>
                    <a:ext uri="{9D8B030D-6E8A-4147-A177-3AD203B41FA5}">
                      <a16:colId xmlns:a16="http://schemas.microsoft.com/office/drawing/2014/main" val="3094735387"/>
                    </a:ext>
                  </a:extLst>
                </a:gridCol>
                <a:gridCol w="411480">
                  <a:extLst>
                    <a:ext uri="{9D8B030D-6E8A-4147-A177-3AD203B41FA5}">
                      <a16:colId xmlns:a16="http://schemas.microsoft.com/office/drawing/2014/main" val="3530828847"/>
                    </a:ext>
                  </a:extLst>
                </a:gridCol>
                <a:gridCol w="411480">
                  <a:extLst>
                    <a:ext uri="{9D8B030D-6E8A-4147-A177-3AD203B41FA5}">
                      <a16:colId xmlns:a16="http://schemas.microsoft.com/office/drawing/2014/main" val="1240478052"/>
                    </a:ext>
                  </a:extLst>
                </a:gridCol>
                <a:gridCol w="411480">
                  <a:extLst>
                    <a:ext uri="{9D8B030D-6E8A-4147-A177-3AD203B41FA5}">
                      <a16:colId xmlns:a16="http://schemas.microsoft.com/office/drawing/2014/main" val="3040836524"/>
                    </a:ext>
                  </a:extLst>
                </a:gridCol>
                <a:gridCol w="411480">
                  <a:extLst>
                    <a:ext uri="{9D8B030D-6E8A-4147-A177-3AD203B41FA5}">
                      <a16:colId xmlns:a16="http://schemas.microsoft.com/office/drawing/2014/main" val="1330871820"/>
                    </a:ext>
                  </a:extLst>
                </a:gridCol>
                <a:gridCol w="411480">
                  <a:extLst>
                    <a:ext uri="{9D8B030D-6E8A-4147-A177-3AD203B41FA5}">
                      <a16:colId xmlns:a16="http://schemas.microsoft.com/office/drawing/2014/main" val="3647127503"/>
                    </a:ext>
                  </a:extLst>
                </a:gridCol>
                <a:gridCol w="411480">
                  <a:extLst>
                    <a:ext uri="{9D8B030D-6E8A-4147-A177-3AD203B41FA5}">
                      <a16:colId xmlns:a16="http://schemas.microsoft.com/office/drawing/2014/main" val="1422611363"/>
                    </a:ext>
                  </a:extLst>
                </a:gridCol>
                <a:gridCol w="411480">
                  <a:extLst>
                    <a:ext uri="{9D8B030D-6E8A-4147-A177-3AD203B41FA5}">
                      <a16:colId xmlns:a16="http://schemas.microsoft.com/office/drawing/2014/main" val="1772458120"/>
                    </a:ext>
                  </a:extLst>
                </a:gridCol>
                <a:gridCol w="411480">
                  <a:extLst>
                    <a:ext uri="{9D8B030D-6E8A-4147-A177-3AD203B41FA5}">
                      <a16:colId xmlns:a16="http://schemas.microsoft.com/office/drawing/2014/main" val="2821456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41958177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Slovenia SL - 2022-01-05 15:15:00</a:t>
                      </a:r>
                      <a:r>
                        <a:rPr kumimoji="0" lang="en-US" sz="1000" b="0" i="0" u="none" strike="noStrike" kern="1200" cap="none" spc="0" normalizeH="0" baseline="0" noProof="0">
                          <a:ln>
                            <a:noFill/>
                          </a:ln>
                          <a:solidFill>
                            <a:prstClr val="black"/>
                          </a:solidFill>
                          <a:effectLst/>
                          <a:uLnTx/>
                          <a:uFillTx/>
                          <a:latin typeface="+mn-lt"/>
                          <a:ea typeface="+mn-ea"/>
                          <a:cs typeface="+mn-cs"/>
                        </a:rPr>
                        <a:t>
 Naši domovi so tako individualni kot mi. Lahko so minimalistični, ekstravagantni, udobni, barviti, čisti ... ali včasih pravi nered. In razvijajo se in spreminjajo – tako kot mi. Zato včasih vsi potrebujemo spremembo kulise: Toda, ali to pomeni rušenje zidov? Kri, znoj in solze? Pozdravite naš novi GROHE QuickFix - zasnovan za presenetljivo enostavno preoblikovanje kopalnice in kuhinje.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https://quintly-image-storage.s3.amazonaws.com/8a2bdcd8a0cfc5673130fc28340f5530/da6020f2ea9b92fc03991cf60b30b4ec.jpg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8793</a:t>
                      </a:r>
                    </a:p>
                  </a:txBody>
                  <a:tcPr/>
                </a:tc>
                <a:extLst>
                  <a:ext uri="{0D108BD9-81ED-4DB2-BD59-A6C34878D82A}">
                    <a16:rowId xmlns:a16="http://schemas.microsoft.com/office/drawing/2014/main" val="1719051643"/>
                  </a:ext>
                </a:extLst>
              </a:tr>
            </a:tbl>
          </a:graphicData>
        </a:graphic>
      </p:graphicFrame>
      <p:sp>
        <p:nvSpPr>
          <p:cNvPr id="4" name="Text Placeholder 3">
            <a:extLst>
              <a:ext uri="{FF2B5EF4-FFF2-40B4-BE49-F238E27FC236}">
                <a16:creationId xmlns:a16="http://schemas.microsoft.com/office/drawing/2014/main" id="{C0BBF014-70DF-4DF9-A2F4-C2F67BF872B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22068003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7F4E3-1390-4326-AB35-D5BE533B31D0}"/>
              </a:ext>
            </a:extLst>
          </p:cNvPr>
          <p:cNvSpPr>
            <a:spLocks noGrp="1"/>
          </p:cNvSpPr>
          <p:nvPr>
            <p:ph type="title"/>
          </p:nvPr>
        </p:nvSpPr>
        <p:spPr/>
        <p:txBody>
          <a:bodyPr/>
          <a:lstStyle/>
          <a:p>
            <a:r>
              <a:rPr lang="en-US"/>
              <a:t>Facebook Original Own Posts Table | All profiles - 11 of 20</a:t>
            </a:r>
          </a:p>
        </p:txBody>
      </p:sp>
      <p:graphicFrame>
        <p:nvGraphicFramePr>
          <p:cNvPr id="5" name="Table Placeholder 4">
            <a:extLst>
              <a:ext uri="{FF2B5EF4-FFF2-40B4-BE49-F238E27FC236}">
                <a16:creationId xmlns:a16="http://schemas.microsoft.com/office/drawing/2014/main" id="{D59D09EB-8F2C-40A8-AD5C-88A1373EF97D}"/>
              </a:ext>
            </a:extLst>
          </p:cNvPr>
          <p:cNvGraphicFramePr>
            <a:graphicFrameLocks noGrp="1"/>
          </p:cNvGraphicFramePr>
          <p:nvPr>
            <p:ph type="tbl" sz="quarter" idx="13"/>
            <p:extLst>
              <p:ext uri="{D42A27DB-BD31-4B8C-83A1-F6EECF244321}">
                <p14:modId xmlns:p14="http://schemas.microsoft.com/office/powerpoint/2010/main" val="35674655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3007751027"/>
                    </a:ext>
                  </a:extLst>
                </a:gridCol>
                <a:gridCol w="1728216">
                  <a:extLst>
                    <a:ext uri="{9D8B030D-6E8A-4147-A177-3AD203B41FA5}">
                      <a16:colId xmlns:a16="http://schemas.microsoft.com/office/drawing/2014/main" val="3303336016"/>
                    </a:ext>
                  </a:extLst>
                </a:gridCol>
                <a:gridCol w="411480">
                  <a:extLst>
                    <a:ext uri="{9D8B030D-6E8A-4147-A177-3AD203B41FA5}">
                      <a16:colId xmlns:a16="http://schemas.microsoft.com/office/drawing/2014/main" val="3495587443"/>
                    </a:ext>
                  </a:extLst>
                </a:gridCol>
                <a:gridCol w="411480">
                  <a:extLst>
                    <a:ext uri="{9D8B030D-6E8A-4147-A177-3AD203B41FA5}">
                      <a16:colId xmlns:a16="http://schemas.microsoft.com/office/drawing/2014/main" val="3759003119"/>
                    </a:ext>
                  </a:extLst>
                </a:gridCol>
                <a:gridCol w="411480">
                  <a:extLst>
                    <a:ext uri="{9D8B030D-6E8A-4147-A177-3AD203B41FA5}">
                      <a16:colId xmlns:a16="http://schemas.microsoft.com/office/drawing/2014/main" val="914136466"/>
                    </a:ext>
                  </a:extLst>
                </a:gridCol>
                <a:gridCol w="411480">
                  <a:extLst>
                    <a:ext uri="{9D8B030D-6E8A-4147-A177-3AD203B41FA5}">
                      <a16:colId xmlns:a16="http://schemas.microsoft.com/office/drawing/2014/main" val="17397732"/>
                    </a:ext>
                  </a:extLst>
                </a:gridCol>
                <a:gridCol w="411480">
                  <a:extLst>
                    <a:ext uri="{9D8B030D-6E8A-4147-A177-3AD203B41FA5}">
                      <a16:colId xmlns:a16="http://schemas.microsoft.com/office/drawing/2014/main" val="3623735975"/>
                    </a:ext>
                  </a:extLst>
                </a:gridCol>
                <a:gridCol w="411480">
                  <a:extLst>
                    <a:ext uri="{9D8B030D-6E8A-4147-A177-3AD203B41FA5}">
                      <a16:colId xmlns:a16="http://schemas.microsoft.com/office/drawing/2014/main" val="2960054759"/>
                    </a:ext>
                  </a:extLst>
                </a:gridCol>
                <a:gridCol w="411480">
                  <a:extLst>
                    <a:ext uri="{9D8B030D-6E8A-4147-A177-3AD203B41FA5}">
                      <a16:colId xmlns:a16="http://schemas.microsoft.com/office/drawing/2014/main" val="3581771683"/>
                    </a:ext>
                  </a:extLst>
                </a:gridCol>
                <a:gridCol w="411480">
                  <a:extLst>
                    <a:ext uri="{9D8B030D-6E8A-4147-A177-3AD203B41FA5}">
                      <a16:colId xmlns:a16="http://schemas.microsoft.com/office/drawing/2014/main" val="1899088024"/>
                    </a:ext>
                  </a:extLst>
                </a:gridCol>
                <a:gridCol w="411480">
                  <a:extLst>
                    <a:ext uri="{9D8B030D-6E8A-4147-A177-3AD203B41FA5}">
                      <a16:colId xmlns:a16="http://schemas.microsoft.com/office/drawing/2014/main" val="1274911876"/>
                    </a:ext>
                  </a:extLst>
                </a:gridCol>
                <a:gridCol w="411480">
                  <a:extLst>
                    <a:ext uri="{9D8B030D-6E8A-4147-A177-3AD203B41FA5}">
                      <a16:colId xmlns:a16="http://schemas.microsoft.com/office/drawing/2014/main" val="1700502421"/>
                    </a:ext>
                  </a:extLst>
                </a:gridCol>
                <a:gridCol w="411480">
                  <a:extLst>
                    <a:ext uri="{9D8B030D-6E8A-4147-A177-3AD203B41FA5}">
                      <a16:colId xmlns:a16="http://schemas.microsoft.com/office/drawing/2014/main" val="799047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11994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HR - 2022-01-05 20:00:47</a:t>
                      </a:r>
                      <a:r>
                        <a:rPr kumimoji="0" lang="en-US" sz="1000" b="0" i="0" u="none" strike="noStrike" kern="1200" cap="none" spc="0" normalizeH="0" baseline="0" noProof="0">
                          <a:ln>
                            <a:noFill/>
                          </a:ln>
                          <a:solidFill>
                            <a:prstClr val="black"/>
                          </a:solidFill>
                          <a:effectLst/>
                          <a:uLnTx/>
                          <a:uFillTx/>
                          <a:latin typeface="+mn-lt"/>
                          <a:ea typeface="+mn-ea"/>
                          <a:cs typeface="+mn-cs"/>
                        </a:rPr>
                        <a:t>
 Naši domovi su jedinstveni, odraz naše individue. Mogu biti minimalističkog uređenja, ekstravagantni, ugodni, čisti... Ali u trenutku i neuredni. 😐 Ipak, i oni se razvijaju i mijenjaju s godinama, baš kao i mi. Jednostavno je, ponekad nam je svima potrebna promjena ugođaja: no, znači li to rušiti zidove? Rasipati krv, znoj i suze? Upoznajte naš novi GROHE QuickFix - dizajniran za iznenađujuće jednostavno preuređenje kupaonice ili kuhinje.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https://quintly-image-storage.s3.amazonaws.com/bb870db5312515fa8bb253927423bf08/da6020f2ea9b92fc03991cf60b30b4ec.jpg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13580</a:t>
                      </a:r>
                    </a:p>
                  </a:txBody>
                  <a:tcPr/>
                </a:tc>
                <a:extLst>
                  <a:ext uri="{0D108BD9-81ED-4DB2-BD59-A6C34878D82A}">
                    <a16:rowId xmlns:a16="http://schemas.microsoft.com/office/drawing/2014/main" val="2403516870"/>
                  </a:ext>
                </a:extLst>
              </a:tr>
            </a:tbl>
          </a:graphicData>
        </a:graphic>
      </p:graphicFrame>
      <p:sp>
        <p:nvSpPr>
          <p:cNvPr id="4" name="Text Placeholder 3">
            <a:extLst>
              <a:ext uri="{FF2B5EF4-FFF2-40B4-BE49-F238E27FC236}">
                <a16:creationId xmlns:a16="http://schemas.microsoft.com/office/drawing/2014/main" id="{9C3A02FD-5825-4D98-B9BD-E83EB8B5B77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155508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989B6-8229-4AEE-87C8-31DEB0EC343E}"/>
              </a:ext>
            </a:extLst>
          </p:cNvPr>
          <p:cNvSpPr>
            <a:spLocks noGrp="1"/>
          </p:cNvSpPr>
          <p:nvPr>
            <p:ph type="title"/>
          </p:nvPr>
        </p:nvSpPr>
        <p:spPr/>
        <p:txBody>
          <a:bodyPr/>
          <a:lstStyle/>
          <a:p>
            <a:r>
              <a:rPr lang="en-US"/>
              <a:t>Facebook Original Own Posts Table | All profiles - 12 of 20</a:t>
            </a:r>
          </a:p>
        </p:txBody>
      </p:sp>
      <p:graphicFrame>
        <p:nvGraphicFramePr>
          <p:cNvPr id="5" name="Table Placeholder 4">
            <a:extLst>
              <a:ext uri="{FF2B5EF4-FFF2-40B4-BE49-F238E27FC236}">
                <a16:creationId xmlns:a16="http://schemas.microsoft.com/office/drawing/2014/main" id="{1518102A-EE3A-4164-9E3D-CA150883DF08}"/>
              </a:ext>
            </a:extLst>
          </p:cNvPr>
          <p:cNvGraphicFramePr>
            <a:graphicFrameLocks noGrp="1"/>
          </p:cNvGraphicFramePr>
          <p:nvPr>
            <p:ph type="tbl" sz="quarter" idx="13"/>
            <p:extLst>
              <p:ext uri="{D42A27DB-BD31-4B8C-83A1-F6EECF244321}">
                <p14:modId xmlns:p14="http://schemas.microsoft.com/office/powerpoint/2010/main" val="3085497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931968215"/>
                    </a:ext>
                  </a:extLst>
                </a:gridCol>
                <a:gridCol w="1728216">
                  <a:extLst>
                    <a:ext uri="{9D8B030D-6E8A-4147-A177-3AD203B41FA5}">
                      <a16:colId xmlns:a16="http://schemas.microsoft.com/office/drawing/2014/main" val="3669752546"/>
                    </a:ext>
                  </a:extLst>
                </a:gridCol>
                <a:gridCol w="411480">
                  <a:extLst>
                    <a:ext uri="{9D8B030D-6E8A-4147-A177-3AD203B41FA5}">
                      <a16:colId xmlns:a16="http://schemas.microsoft.com/office/drawing/2014/main" val="591211449"/>
                    </a:ext>
                  </a:extLst>
                </a:gridCol>
                <a:gridCol w="411480">
                  <a:extLst>
                    <a:ext uri="{9D8B030D-6E8A-4147-A177-3AD203B41FA5}">
                      <a16:colId xmlns:a16="http://schemas.microsoft.com/office/drawing/2014/main" val="574442989"/>
                    </a:ext>
                  </a:extLst>
                </a:gridCol>
                <a:gridCol w="411480">
                  <a:extLst>
                    <a:ext uri="{9D8B030D-6E8A-4147-A177-3AD203B41FA5}">
                      <a16:colId xmlns:a16="http://schemas.microsoft.com/office/drawing/2014/main" val="3896549457"/>
                    </a:ext>
                  </a:extLst>
                </a:gridCol>
                <a:gridCol w="411480">
                  <a:extLst>
                    <a:ext uri="{9D8B030D-6E8A-4147-A177-3AD203B41FA5}">
                      <a16:colId xmlns:a16="http://schemas.microsoft.com/office/drawing/2014/main" val="1032496500"/>
                    </a:ext>
                  </a:extLst>
                </a:gridCol>
                <a:gridCol w="411480">
                  <a:extLst>
                    <a:ext uri="{9D8B030D-6E8A-4147-A177-3AD203B41FA5}">
                      <a16:colId xmlns:a16="http://schemas.microsoft.com/office/drawing/2014/main" val="1572342639"/>
                    </a:ext>
                  </a:extLst>
                </a:gridCol>
                <a:gridCol w="411480">
                  <a:extLst>
                    <a:ext uri="{9D8B030D-6E8A-4147-A177-3AD203B41FA5}">
                      <a16:colId xmlns:a16="http://schemas.microsoft.com/office/drawing/2014/main" val="3142316029"/>
                    </a:ext>
                  </a:extLst>
                </a:gridCol>
                <a:gridCol w="411480">
                  <a:extLst>
                    <a:ext uri="{9D8B030D-6E8A-4147-A177-3AD203B41FA5}">
                      <a16:colId xmlns:a16="http://schemas.microsoft.com/office/drawing/2014/main" val="1573735312"/>
                    </a:ext>
                  </a:extLst>
                </a:gridCol>
                <a:gridCol w="411480">
                  <a:extLst>
                    <a:ext uri="{9D8B030D-6E8A-4147-A177-3AD203B41FA5}">
                      <a16:colId xmlns:a16="http://schemas.microsoft.com/office/drawing/2014/main" val="2158630078"/>
                    </a:ext>
                  </a:extLst>
                </a:gridCol>
                <a:gridCol w="411480">
                  <a:extLst>
                    <a:ext uri="{9D8B030D-6E8A-4147-A177-3AD203B41FA5}">
                      <a16:colId xmlns:a16="http://schemas.microsoft.com/office/drawing/2014/main" val="80413265"/>
                    </a:ext>
                  </a:extLst>
                </a:gridCol>
                <a:gridCol w="411480">
                  <a:extLst>
                    <a:ext uri="{9D8B030D-6E8A-4147-A177-3AD203B41FA5}">
                      <a16:colId xmlns:a16="http://schemas.microsoft.com/office/drawing/2014/main" val="3455343655"/>
                    </a:ext>
                  </a:extLst>
                </a:gridCol>
                <a:gridCol w="411480">
                  <a:extLst>
                    <a:ext uri="{9D8B030D-6E8A-4147-A177-3AD203B41FA5}">
                      <a16:colId xmlns:a16="http://schemas.microsoft.com/office/drawing/2014/main" val="5314623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2549249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Ukraine UA - 2022-01-12 07:25:33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Наш домашній простір настільки ж індивідуальний, як і ми. Оселі можуть бути мінімалістичними, екстравагантними, зручними, барвистими, чистими… або просто суцільним безладом іноді. І вони розвиваються і змінюються – так само, як і ми. 
Ось чому деколи всім нам потрібна зміна обстановки: але чи означає це зносити стіни? Піт і сльози?</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Зовсім ні! Вітайте наші нові моделі </a:t>
                      </a:r>
                      <a:r>
                        <a:rPr kumimoji="0" lang="en-US" sz="1000" b="0" i="0" u="none" strike="noStrike" kern="1200" cap="none" spc="0" normalizeH="0" baseline="0" noProof="0">
                          <a:ln>
                            <a:noFill/>
                          </a:ln>
                          <a:solidFill>
                            <a:prstClr val="black"/>
                          </a:solidFill>
                          <a:effectLst/>
                          <a:uLnTx/>
                          <a:uFillTx/>
                          <a:latin typeface="+mn-lt"/>
                          <a:ea typeface="+mn-ea"/>
                          <a:cs typeface="+mn-cs"/>
                        </a:rPr>
                        <a:t>GROHE QuickFix, </a:t>
                      </a:r>
                      <a:r>
                        <a:rPr kumimoji="0" lang="az-Cyrl-AZ" sz="1000" b="0" i="0" u="none" strike="noStrike" kern="1200" cap="none" spc="0" normalizeH="0" baseline="0" noProof="0">
                          <a:ln>
                            <a:noFill/>
                          </a:ln>
                          <a:solidFill>
                            <a:prstClr val="black"/>
                          </a:solidFill>
                          <a:effectLst/>
                          <a:uLnTx/>
                          <a:uFillTx/>
                          <a:latin typeface="+mn-lt"/>
                          <a:ea typeface="+mn-ea"/>
                          <a:cs typeface="+mn-cs"/>
                        </a:rPr>
                        <a:t>розроблені для дивовижно легкої реновації ванної кімнати та кухні.</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https://quintly-image-storage.s3.amazonaws.com/7f9ed9873636a8adb5ce6d545d5a3c6f/90d7eb7f967768e21b0e6b73b084b026.jpg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a:t>
                      </a:r>
                    </a:p>
                  </a:txBody>
                  <a:tcPr/>
                </a:tc>
                <a:extLst>
                  <a:ext uri="{0D108BD9-81ED-4DB2-BD59-A6C34878D82A}">
                    <a16:rowId xmlns:a16="http://schemas.microsoft.com/office/drawing/2014/main" val="1909094590"/>
                  </a:ext>
                </a:extLst>
              </a:tr>
            </a:tbl>
          </a:graphicData>
        </a:graphic>
      </p:graphicFrame>
      <p:sp>
        <p:nvSpPr>
          <p:cNvPr id="4" name="Text Placeholder 3">
            <a:extLst>
              <a:ext uri="{FF2B5EF4-FFF2-40B4-BE49-F238E27FC236}">
                <a16:creationId xmlns:a16="http://schemas.microsoft.com/office/drawing/2014/main" id="{AB0559DB-BB23-4FFE-950C-373A65C3355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120414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73CA0-A2DC-46B0-BE1E-A33FAE3017E3}"/>
              </a:ext>
            </a:extLst>
          </p:cNvPr>
          <p:cNvSpPr>
            <a:spLocks noGrp="1"/>
          </p:cNvSpPr>
          <p:nvPr>
            <p:ph type="title"/>
          </p:nvPr>
        </p:nvSpPr>
        <p:spPr/>
        <p:txBody>
          <a:bodyPr/>
          <a:lstStyle/>
          <a:p>
            <a:r>
              <a:rPr lang="en-US"/>
              <a:t>Facebook Original Own Posts Table | All profiles - 13 of 20</a:t>
            </a:r>
          </a:p>
        </p:txBody>
      </p:sp>
      <p:graphicFrame>
        <p:nvGraphicFramePr>
          <p:cNvPr id="5" name="Table Placeholder 4">
            <a:extLst>
              <a:ext uri="{FF2B5EF4-FFF2-40B4-BE49-F238E27FC236}">
                <a16:creationId xmlns:a16="http://schemas.microsoft.com/office/drawing/2014/main" id="{646B30E4-823B-45CD-911A-5FAEFB75113C}"/>
              </a:ext>
            </a:extLst>
          </p:cNvPr>
          <p:cNvGraphicFramePr>
            <a:graphicFrameLocks noGrp="1"/>
          </p:cNvGraphicFramePr>
          <p:nvPr>
            <p:ph type="tbl" sz="quarter" idx="13"/>
            <p:extLst>
              <p:ext uri="{D42A27DB-BD31-4B8C-83A1-F6EECF244321}">
                <p14:modId xmlns:p14="http://schemas.microsoft.com/office/powerpoint/2010/main" val="2089852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491579280"/>
                    </a:ext>
                  </a:extLst>
                </a:gridCol>
                <a:gridCol w="1728216">
                  <a:extLst>
                    <a:ext uri="{9D8B030D-6E8A-4147-A177-3AD203B41FA5}">
                      <a16:colId xmlns:a16="http://schemas.microsoft.com/office/drawing/2014/main" val="1742466391"/>
                    </a:ext>
                  </a:extLst>
                </a:gridCol>
                <a:gridCol w="411480">
                  <a:extLst>
                    <a:ext uri="{9D8B030D-6E8A-4147-A177-3AD203B41FA5}">
                      <a16:colId xmlns:a16="http://schemas.microsoft.com/office/drawing/2014/main" val="3213414161"/>
                    </a:ext>
                  </a:extLst>
                </a:gridCol>
                <a:gridCol w="411480">
                  <a:extLst>
                    <a:ext uri="{9D8B030D-6E8A-4147-A177-3AD203B41FA5}">
                      <a16:colId xmlns:a16="http://schemas.microsoft.com/office/drawing/2014/main" val="683364544"/>
                    </a:ext>
                  </a:extLst>
                </a:gridCol>
                <a:gridCol w="411480">
                  <a:extLst>
                    <a:ext uri="{9D8B030D-6E8A-4147-A177-3AD203B41FA5}">
                      <a16:colId xmlns:a16="http://schemas.microsoft.com/office/drawing/2014/main" val="194332434"/>
                    </a:ext>
                  </a:extLst>
                </a:gridCol>
                <a:gridCol w="411480">
                  <a:extLst>
                    <a:ext uri="{9D8B030D-6E8A-4147-A177-3AD203B41FA5}">
                      <a16:colId xmlns:a16="http://schemas.microsoft.com/office/drawing/2014/main" val="1684821938"/>
                    </a:ext>
                  </a:extLst>
                </a:gridCol>
                <a:gridCol w="411480">
                  <a:extLst>
                    <a:ext uri="{9D8B030D-6E8A-4147-A177-3AD203B41FA5}">
                      <a16:colId xmlns:a16="http://schemas.microsoft.com/office/drawing/2014/main" val="1523925765"/>
                    </a:ext>
                  </a:extLst>
                </a:gridCol>
                <a:gridCol w="411480">
                  <a:extLst>
                    <a:ext uri="{9D8B030D-6E8A-4147-A177-3AD203B41FA5}">
                      <a16:colId xmlns:a16="http://schemas.microsoft.com/office/drawing/2014/main" val="3200823692"/>
                    </a:ext>
                  </a:extLst>
                </a:gridCol>
                <a:gridCol w="411480">
                  <a:extLst>
                    <a:ext uri="{9D8B030D-6E8A-4147-A177-3AD203B41FA5}">
                      <a16:colId xmlns:a16="http://schemas.microsoft.com/office/drawing/2014/main" val="3564821324"/>
                    </a:ext>
                  </a:extLst>
                </a:gridCol>
                <a:gridCol w="411480">
                  <a:extLst>
                    <a:ext uri="{9D8B030D-6E8A-4147-A177-3AD203B41FA5}">
                      <a16:colId xmlns:a16="http://schemas.microsoft.com/office/drawing/2014/main" val="3957011540"/>
                    </a:ext>
                  </a:extLst>
                </a:gridCol>
                <a:gridCol w="411480">
                  <a:extLst>
                    <a:ext uri="{9D8B030D-6E8A-4147-A177-3AD203B41FA5}">
                      <a16:colId xmlns:a16="http://schemas.microsoft.com/office/drawing/2014/main" val="3195524853"/>
                    </a:ext>
                  </a:extLst>
                </a:gridCol>
                <a:gridCol w="411480">
                  <a:extLst>
                    <a:ext uri="{9D8B030D-6E8A-4147-A177-3AD203B41FA5}">
                      <a16:colId xmlns:a16="http://schemas.microsoft.com/office/drawing/2014/main" val="3093653603"/>
                    </a:ext>
                  </a:extLst>
                </a:gridCol>
                <a:gridCol w="411480">
                  <a:extLst>
                    <a:ext uri="{9D8B030D-6E8A-4147-A177-3AD203B41FA5}">
                      <a16:colId xmlns:a16="http://schemas.microsoft.com/office/drawing/2014/main" val="3989087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57845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Ukraine UA - 2022-01-17 07:10:10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А у вас є старий, крапаючий кран, який дратує місяцями? Разом із новими моделями </a:t>
                      </a:r>
                      <a:r>
                        <a:rPr kumimoji="0" lang="en-US" sz="1000" b="0" i="0" u="none" strike="noStrike" kern="1200" cap="none" spc="0" normalizeH="0" baseline="0" noProof="0">
                          <a:ln>
                            <a:noFill/>
                          </a:ln>
                          <a:solidFill>
                            <a:prstClr val="black"/>
                          </a:solidFill>
                          <a:effectLst/>
                          <a:uLnTx/>
                          <a:uFillTx/>
                          <a:latin typeface="+mn-lt"/>
                          <a:ea typeface="+mn-ea"/>
                          <a:cs typeface="+mn-cs"/>
                        </a:rPr>
                        <a:t>GROHE QuickFix </a:t>
                      </a:r>
                      <a:r>
                        <a:rPr kumimoji="0" lang="az-Cyrl-AZ" sz="1000" b="0" i="0" u="none" strike="noStrike" kern="1200" cap="none" spc="0" normalizeH="0" baseline="0" noProof="0">
                          <a:ln>
                            <a:noFill/>
                          </a:ln>
                          <a:solidFill>
                            <a:prstClr val="black"/>
                          </a:solidFill>
                          <a:effectLst/>
                          <a:uLnTx/>
                          <a:uFillTx/>
                          <a:latin typeface="+mn-lt"/>
                          <a:ea typeface="+mn-ea"/>
                          <a:cs typeface="+mn-cs"/>
                        </a:rPr>
                        <a:t>заміна стає настільки простою, наскільки це можливо. А що просто, то й живе років зо сто.</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Частиною нашої ідеї «все в одній коробці» є універсальний інструмент </a:t>
                      </a:r>
                      <a:r>
                        <a:rPr kumimoji="0" lang="en-US" sz="1000" b="0" i="0" u="none" strike="noStrike" kern="1200" cap="none" spc="0" normalizeH="0" baseline="0" noProof="0">
                          <a:ln>
                            <a:noFill/>
                          </a:ln>
                          <a:solidFill>
                            <a:prstClr val="black"/>
                          </a:solidFill>
                          <a:effectLst/>
                          <a:uLnTx/>
                          <a:uFillTx/>
                          <a:latin typeface="+mn-lt"/>
                          <a:ea typeface="+mn-ea"/>
                          <a:cs typeface="+mn-cs"/>
                        </a:rPr>
                        <a:t>QuickTool, </a:t>
                      </a:r>
                      <a:r>
                        <a:rPr kumimoji="0" lang="az-Cyrl-AZ" sz="1000" b="0" i="0" u="none" strike="noStrike" kern="1200" cap="none" spc="0" normalizeH="0" baseline="0" noProof="0">
                          <a:ln>
                            <a:noFill/>
                          </a:ln>
                          <a:solidFill>
                            <a:prstClr val="black"/>
                          </a:solidFill>
                          <a:effectLst/>
                          <a:uLnTx/>
                          <a:uFillTx/>
                          <a:latin typeface="+mn-lt"/>
                          <a:ea typeface="+mn-ea"/>
                          <a:cs typeface="+mn-cs"/>
                        </a:rPr>
                        <a:t>який поєднує в собі всі звичайні інструменти, необхідні для встановлення або обслуговування змішувача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для умивальника. І він залишиться з вами для подальшого використання.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https://quintly-image-storage.s3.amazonaws.com/7f9ed9873636a8adb5ce6d545d5a3c6f/8c42ac33877155e091a9b6eb73eba5a4.jpg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a:t>
                      </a:r>
                    </a:p>
                  </a:txBody>
                  <a:tcPr/>
                </a:tc>
                <a:extLst>
                  <a:ext uri="{0D108BD9-81ED-4DB2-BD59-A6C34878D82A}">
                    <a16:rowId xmlns:a16="http://schemas.microsoft.com/office/drawing/2014/main" val="407384055"/>
                  </a:ext>
                </a:extLst>
              </a:tr>
            </a:tbl>
          </a:graphicData>
        </a:graphic>
      </p:graphicFrame>
      <p:sp>
        <p:nvSpPr>
          <p:cNvPr id="4" name="Text Placeholder 3">
            <a:extLst>
              <a:ext uri="{FF2B5EF4-FFF2-40B4-BE49-F238E27FC236}">
                <a16:creationId xmlns:a16="http://schemas.microsoft.com/office/drawing/2014/main" id="{462EA60C-01FA-449D-AD98-221E9A25EAF0}"/>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2503254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1C365-A399-4735-ACD3-94FBA3B7D15B}"/>
              </a:ext>
            </a:extLst>
          </p:cNvPr>
          <p:cNvSpPr>
            <a:spLocks noGrp="1"/>
          </p:cNvSpPr>
          <p:nvPr>
            <p:ph type="title"/>
          </p:nvPr>
        </p:nvSpPr>
        <p:spPr/>
        <p:txBody>
          <a:bodyPr/>
          <a:lstStyle/>
          <a:p>
            <a:r>
              <a:rPr lang="en-US"/>
              <a:t>Facebook Original Own Posts Table | All profiles - 14 of 20</a:t>
            </a:r>
          </a:p>
        </p:txBody>
      </p:sp>
      <p:graphicFrame>
        <p:nvGraphicFramePr>
          <p:cNvPr id="5" name="Table Placeholder 4">
            <a:extLst>
              <a:ext uri="{FF2B5EF4-FFF2-40B4-BE49-F238E27FC236}">
                <a16:creationId xmlns:a16="http://schemas.microsoft.com/office/drawing/2014/main" id="{4B7DF554-3D7F-427A-A04C-E2CFCECF2EAC}"/>
              </a:ext>
            </a:extLst>
          </p:cNvPr>
          <p:cNvGraphicFramePr>
            <a:graphicFrameLocks noGrp="1"/>
          </p:cNvGraphicFramePr>
          <p:nvPr>
            <p:ph type="tbl" sz="quarter" idx="13"/>
            <p:extLst>
              <p:ext uri="{D42A27DB-BD31-4B8C-83A1-F6EECF244321}">
                <p14:modId xmlns:p14="http://schemas.microsoft.com/office/powerpoint/2010/main" val="1350815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467703863"/>
                    </a:ext>
                  </a:extLst>
                </a:gridCol>
                <a:gridCol w="1728216">
                  <a:extLst>
                    <a:ext uri="{9D8B030D-6E8A-4147-A177-3AD203B41FA5}">
                      <a16:colId xmlns:a16="http://schemas.microsoft.com/office/drawing/2014/main" val="105779857"/>
                    </a:ext>
                  </a:extLst>
                </a:gridCol>
                <a:gridCol w="411480">
                  <a:extLst>
                    <a:ext uri="{9D8B030D-6E8A-4147-A177-3AD203B41FA5}">
                      <a16:colId xmlns:a16="http://schemas.microsoft.com/office/drawing/2014/main" val="989118354"/>
                    </a:ext>
                  </a:extLst>
                </a:gridCol>
                <a:gridCol w="411480">
                  <a:extLst>
                    <a:ext uri="{9D8B030D-6E8A-4147-A177-3AD203B41FA5}">
                      <a16:colId xmlns:a16="http://schemas.microsoft.com/office/drawing/2014/main" val="1107745250"/>
                    </a:ext>
                  </a:extLst>
                </a:gridCol>
                <a:gridCol w="411480">
                  <a:extLst>
                    <a:ext uri="{9D8B030D-6E8A-4147-A177-3AD203B41FA5}">
                      <a16:colId xmlns:a16="http://schemas.microsoft.com/office/drawing/2014/main" val="905774841"/>
                    </a:ext>
                  </a:extLst>
                </a:gridCol>
                <a:gridCol w="411480">
                  <a:extLst>
                    <a:ext uri="{9D8B030D-6E8A-4147-A177-3AD203B41FA5}">
                      <a16:colId xmlns:a16="http://schemas.microsoft.com/office/drawing/2014/main" val="1834511464"/>
                    </a:ext>
                  </a:extLst>
                </a:gridCol>
                <a:gridCol w="411480">
                  <a:extLst>
                    <a:ext uri="{9D8B030D-6E8A-4147-A177-3AD203B41FA5}">
                      <a16:colId xmlns:a16="http://schemas.microsoft.com/office/drawing/2014/main" val="1946072096"/>
                    </a:ext>
                  </a:extLst>
                </a:gridCol>
                <a:gridCol w="411480">
                  <a:extLst>
                    <a:ext uri="{9D8B030D-6E8A-4147-A177-3AD203B41FA5}">
                      <a16:colId xmlns:a16="http://schemas.microsoft.com/office/drawing/2014/main" val="1985497380"/>
                    </a:ext>
                  </a:extLst>
                </a:gridCol>
                <a:gridCol w="411480">
                  <a:extLst>
                    <a:ext uri="{9D8B030D-6E8A-4147-A177-3AD203B41FA5}">
                      <a16:colId xmlns:a16="http://schemas.microsoft.com/office/drawing/2014/main" val="299523732"/>
                    </a:ext>
                  </a:extLst>
                </a:gridCol>
                <a:gridCol w="411480">
                  <a:extLst>
                    <a:ext uri="{9D8B030D-6E8A-4147-A177-3AD203B41FA5}">
                      <a16:colId xmlns:a16="http://schemas.microsoft.com/office/drawing/2014/main" val="3544451102"/>
                    </a:ext>
                  </a:extLst>
                </a:gridCol>
                <a:gridCol w="411480">
                  <a:extLst>
                    <a:ext uri="{9D8B030D-6E8A-4147-A177-3AD203B41FA5}">
                      <a16:colId xmlns:a16="http://schemas.microsoft.com/office/drawing/2014/main" val="3344992720"/>
                    </a:ext>
                  </a:extLst>
                </a:gridCol>
                <a:gridCol w="411480">
                  <a:extLst>
                    <a:ext uri="{9D8B030D-6E8A-4147-A177-3AD203B41FA5}">
                      <a16:colId xmlns:a16="http://schemas.microsoft.com/office/drawing/2014/main" val="4001850665"/>
                    </a:ext>
                  </a:extLst>
                </a:gridCol>
                <a:gridCol w="411480">
                  <a:extLst>
                    <a:ext uri="{9D8B030D-6E8A-4147-A177-3AD203B41FA5}">
                      <a16:colId xmlns:a16="http://schemas.microsoft.com/office/drawing/2014/main" val="14730062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1063806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ZA - 2022-01-12 08:43:09</a:t>
                      </a:r>
                      <a:r>
                        <a:rPr kumimoji="0" lang="en-US" sz="1000" b="0" i="0" u="none" strike="noStrike" kern="1200" cap="none" spc="0" normalizeH="0" baseline="0" noProof="0">
                          <a:ln>
                            <a:noFill/>
                          </a:ln>
                          <a:solidFill>
                            <a:prstClr val="black"/>
                          </a:solidFill>
                          <a:effectLst/>
                          <a:uLnTx/>
                          <a:uFillTx/>
                          <a:latin typeface="+mn-lt"/>
                          <a:ea typeface="+mn-ea"/>
                          <a:cs typeface="+mn-cs"/>
                        </a:rPr>
                        <a:t>
 Welcome to the convenient world of GROHE QuickFix! With this all-in-one package, bathroom and kitchen make-overs just got surprisingly easy. Make your dream home a reality and let's start QuickFixin'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https://quintly-image-storage.s3.amazonaws.com/140a970f4dea8acdfa07685efec9a904/a11cc5899c9b53c4a93091d3c26fad27.jpg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12355527"/>
                  </a:ext>
                </a:extLst>
              </a:tr>
            </a:tbl>
          </a:graphicData>
        </a:graphic>
      </p:graphicFrame>
      <p:sp>
        <p:nvSpPr>
          <p:cNvPr id="4" name="Text Placeholder 3">
            <a:extLst>
              <a:ext uri="{FF2B5EF4-FFF2-40B4-BE49-F238E27FC236}">
                <a16:creationId xmlns:a16="http://schemas.microsoft.com/office/drawing/2014/main" id="{19E2FDD0-D514-45F6-8C66-CBF06592CA86}"/>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4110176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F90DB-C351-45ED-BB12-C30B17BEC959}"/>
              </a:ext>
            </a:extLst>
          </p:cNvPr>
          <p:cNvSpPr>
            <a:spLocks noGrp="1"/>
          </p:cNvSpPr>
          <p:nvPr>
            <p:ph type="title"/>
          </p:nvPr>
        </p:nvSpPr>
        <p:spPr/>
        <p:txBody>
          <a:bodyPr/>
          <a:lstStyle/>
          <a:p>
            <a:r>
              <a:rPr lang="en-US"/>
              <a:t>Facebook Original Own Posts Table | All profiles - 15 of 20</a:t>
            </a:r>
          </a:p>
        </p:txBody>
      </p:sp>
      <p:graphicFrame>
        <p:nvGraphicFramePr>
          <p:cNvPr id="5" name="Table Placeholder 4">
            <a:extLst>
              <a:ext uri="{FF2B5EF4-FFF2-40B4-BE49-F238E27FC236}">
                <a16:creationId xmlns:a16="http://schemas.microsoft.com/office/drawing/2014/main" id="{AE0D6FFC-E724-4231-9D60-44870473FAF1}"/>
              </a:ext>
            </a:extLst>
          </p:cNvPr>
          <p:cNvGraphicFramePr>
            <a:graphicFrameLocks noGrp="1"/>
          </p:cNvGraphicFramePr>
          <p:nvPr>
            <p:ph type="tbl" sz="quarter" idx="13"/>
            <p:extLst>
              <p:ext uri="{D42A27DB-BD31-4B8C-83A1-F6EECF244321}">
                <p14:modId xmlns:p14="http://schemas.microsoft.com/office/powerpoint/2010/main" val="4135564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092232114"/>
                    </a:ext>
                  </a:extLst>
                </a:gridCol>
                <a:gridCol w="1728216">
                  <a:extLst>
                    <a:ext uri="{9D8B030D-6E8A-4147-A177-3AD203B41FA5}">
                      <a16:colId xmlns:a16="http://schemas.microsoft.com/office/drawing/2014/main" val="2361866962"/>
                    </a:ext>
                  </a:extLst>
                </a:gridCol>
                <a:gridCol w="411480">
                  <a:extLst>
                    <a:ext uri="{9D8B030D-6E8A-4147-A177-3AD203B41FA5}">
                      <a16:colId xmlns:a16="http://schemas.microsoft.com/office/drawing/2014/main" val="1475370710"/>
                    </a:ext>
                  </a:extLst>
                </a:gridCol>
                <a:gridCol w="411480">
                  <a:extLst>
                    <a:ext uri="{9D8B030D-6E8A-4147-A177-3AD203B41FA5}">
                      <a16:colId xmlns:a16="http://schemas.microsoft.com/office/drawing/2014/main" val="3497095457"/>
                    </a:ext>
                  </a:extLst>
                </a:gridCol>
                <a:gridCol w="411480">
                  <a:extLst>
                    <a:ext uri="{9D8B030D-6E8A-4147-A177-3AD203B41FA5}">
                      <a16:colId xmlns:a16="http://schemas.microsoft.com/office/drawing/2014/main" val="3457582214"/>
                    </a:ext>
                  </a:extLst>
                </a:gridCol>
                <a:gridCol w="411480">
                  <a:extLst>
                    <a:ext uri="{9D8B030D-6E8A-4147-A177-3AD203B41FA5}">
                      <a16:colId xmlns:a16="http://schemas.microsoft.com/office/drawing/2014/main" val="4026698449"/>
                    </a:ext>
                  </a:extLst>
                </a:gridCol>
                <a:gridCol w="411480">
                  <a:extLst>
                    <a:ext uri="{9D8B030D-6E8A-4147-A177-3AD203B41FA5}">
                      <a16:colId xmlns:a16="http://schemas.microsoft.com/office/drawing/2014/main" val="2440808055"/>
                    </a:ext>
                  </a:extLst>
                </a:gridCol>
                <a:gridCol w="411480">
                  <a:extLst>
                    <a:ext uri="{9D8B030D-6E8A-4147-A177-3AD203B41FA5}">
                      <a16:colId xmlns:a16="http://schemas.microsoft.com/office/drawing/2014/main" val="706370273"/>
                    </a:ext>
                  </a:extLst>
                </a:gridCol>
                <a:gridCol w="411480">
                  <a:extLst>
                    <a:ext uri="{9D8B030D-6E8A-4147-A177-3AD203B41FA5}">
                      <a16:colId xmlns:a16="http://schemas.microsoft.com/office/drawing/2014/main" val="294411959"/>
                    </a:ext>
                  </a:extLst>
                </a:gridCol>
                <a:gridCol w="411480">
                  <a:extLst>
                    <a:ext uri="{9D8B030D-6E8A-4147-A177-3AD203B41FA5}">
                      <a16:colId xmlns:a16="http://schemas.microsoft.com/office/drawing/2014/main" val="2255467877"/>
                    </a:ext>
                  </a:extLst>
                </a:gridCol>
                <a:gridCol w="411480">
                  <a:extLst>
                    <a:ext uri="{9D8B030D-6E8A-4147-A177-3AD203B41FA5}">
                      <a16:colId xmlns:a16="http://schemas.microsoft.com/office/drawing/2014/main" val="3675865631"/>
                    </a:ext>
                  </a:extLst>
                </a:gridCol>
                <a:gridCol w="411480">
                  <a:extLst>
                    <a:ext uri="{9D8B030D-6E8A-4147-A177-3AD203B41FA5}">
                      <a16:colId xmlns:a16="http://schemas.microsoft.com/office/drawing/2014/main" val="2157914682"/>
                    </a:ext>
                  </a:extLst>
                </a:gridCol>
                <a:gridCol w="411480">
                  <a:extLst>
                    <a:ext uri="{9D8B030D-6E8A-4147-A177-3AD203B41FA5}">
                      <a16:colId xmlns:a16="http://schemas.microsoft.com/office/drawing/2014/main" val="3094562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27099080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ASPAC - 2022-01-16 12:05:00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th-TH" sz="1000" b="0" i="0" u="none" strike="noStrike" kern="1200" cap="none" spc="0" normalizeH="0" baseline="0" noProof="0">
                          <a:ln>
                            <a:noFill/>
                          </a:ln>
                          <a:solidFill>
                            <a:prstClr val="black"/>
                          </a:solidFill>
                          <a:effectLst/>
                          <a:uLnTx/>
                          <a:uFillTx/>
                          <a:latin typeface="+mn-lt"/>
                          <a:ea typeface="+mn-ea"/>
                          <a:cs typeface="+mn-cs"/>
                        </a:rPr>
                        <a:t>แน่นอนว่าทุกคนชอบที่จะสรรหาสิ่งใหม่ ๆ ให้กับชีวิต เรื่องการจัดแต่งบ้านใหม่และการรีโนเวตจึงเป็นสิ่งที่ได้รับความนิยมมากขึ้นเรื่อย ๆ
.
และการรีโนเวตห้องน้ำหรือห้องครัวของคุณจะไม่เป็นเรื่องที่ยุ่งยากอีกต่อไป ด้วยก๊อกน้ำที่มาพร้อมกับเทคโนโลยี </a:t>
                      </a:r>
                      <a:r>
                        <a:rPr kumimoji="0" lang="en-US" sz="1000" b="0" i="0" u="none" strike="noStrike" kern="1200" cap="none" spc="0" normalizeH="0" baseline="0" noProof="0">
                          <a:ln>
                            <a:noFill/>
                          </a:ln>
                          <a:solidFill>
                            <a:prstClr val="black"/>
                          </a:solidFill>
                          <a:effectLst/>
                          <a:uLnTx/>
                          <a:uFillTx/>
                          <a:latin typeface="+mn-lt"/>
                          <a:ea typeface="+mn-ea"/>
                          <a:cs typeface="+mn-cs"/>
                        </a:rPr>
                        <a:t>GROHE QuickFix </a:t>
                      </a:r>
                      <a:r>
                        <a:rPr kumimoji="0" lang="th-TH" sz="1000" b="0" i="0" u="none" strike="noStrike" kern="1200" cap="none" spc="0" normalizeH="0" baseline="0" noProof="0">
                          <a:ln>
                            <a:noFill/>
                          </a:ln>
                          <a:solidFill>
                            <a:prstClr val="black"/>
                          </a:solidFill>
                          <a:effectLst/>
                          <a:uLnTx/>
                          <a:uFillTx/>
                          <a:latin typeface="+mn-lt"/>
                          <a:ea typeface="+mn-ea"/>
                          <a:cs typeface="+mn-cs"/>
                        </a:rPr>
                        <a:t>ติดตั้งอย่างรวดเร็ว ที่จะช่วยให้คุณสามารถแปลงโฉมห้องน้ำและห้องครัวได้ด้วยตัวเองอย่างง่ายดายจนน่าอัศจรรย์  ไม่ต้องวุ่นวายกับการเรียนรู้เครื่องมือที่ซับซ้อนและอันตราย ชุดเครื่องมือและคู่มือ </a:t>
                      </a:r>
                      <a:r>
                        <a:rPr kumimoji="0" lang="en-US" sz="1000" b="0" i="0" u="none" strike="noStrike" kern="1200" cap="none" spc="0" normalizeH="0" baseline="0" noProof="0">
                          <a:ln>
                            <a:noFill/>
                          </a:ln>
                          <a:solidFill>
                            <a:prstClr val="black"/>
                          </a:solidFill>
                          <a:effectLst/>
                          <a:uLnTx/>
                          <a:uFillTx/>
                          <a:latin typeface="+mn-lt"/>
                          <a:ea typeface="+mn-ea"/>
                          <a:cs typeface="+mn-cs"/>
                        </a:rPr>
                        <a:t>Step-By-Step QuickGuide </a:t>
                      </a:r>
                      <a:r>
                        <a:rPr kumimoji="0" lang="th-TH" sz="1000" b="0" i="0" u="none" strike="noStrike" kern="1200" cap="none" spc="0" normalizeH="0" baseline="0" noProof="0">
                          <a:ln>
                            <a:noFill/>
                          </a:ln>
                          <a:solidFill>
                            <a:prstClr val="black"/>
                          </a:solidFill>
                          <a:effectLst/>
                          <a:uLnTx/>
                          <a:uFillTx/>
                          <a:latin typeface="+mn-lt"/>
                          <a:ea typeface="+mn-ea"/>
                          <a:cs typeface="+mn-cs"/>
                        </a:rPr>
                        <a:t>ทำให้การติดตั้งก๊อกน้ำด้วยตัวเองเป็นไปอย่างรวดเร็ว ปลอดภัย ประหยัดทั้งแรงและเวลา ไม่ทำลายส่วนอื่นของบ้าน และไม่สร้างมลภาวะทั้งเรื่องเสียงและฝุ่นควันให้กังวลใจ
.
สอบถามข้อมูลผลิตภัณฑ์และการติดตั้งได้ที่ </a:t>
                      </a:r>
                      <a:r>
                        <a:rPr kumimoji="0" lang="en-US" sz="1000" b="0" i="0" u="none" strike="noStrike" kern="1200" cap="none" spc="0" normalizeH="0" baseline="0" noProof="0">
                          <a:ln>
                            <a:noFill/>
                          </a:ln>
                          <a:solidFill>
                            <a:prstClr val="black"/>
                          </a:solidFill>
                          <a:effectLst/>
                          <a:uLnTx/>
                          <a:uFillTx/>
                          <a:latin typeface="+mn-lt"/>
                          <a:ea typeface="+mn-ea"/>
                          <a:cs typeface="+mn-cs"/>
                        </a:rPr>
                        <a:t>GROHE Product Consultant </a:t>
                      </a:r>
                      <a:r>
                        <a:rPr kumimoji="0" lang="th-TH" sz="1000" b="0" i="0" u="none" strike="noStrike" kern="1200" cap="none" spc="0" normalizeH="0" baseline="0" noProof="0">
                          <a:ln>
                            <a:noFill/>
                          </a:ln>
                          <a:solidFill>
                            <a:prstClr val="black"/>
                          </a:solidFill>
                          <a:effectLst/>
                          <a:uLnTx/>
                          <a:uFillTx/>
                          <a:latin typeface="+mn-lt"/>
                          <a:ea typeface="+mn-ea"/>
                          <a:cs typeface="+mn-cs"/>
                        </a:rPr>
                        <a:t>โทร. 097-918-3144
.
#</a:t>
                      </a:r>
                      <a:r>
                        <a:rPr kumimoji="0" lang="en-US" sz="1000" b="0" i="0" u="none" strike="noStrike" kern="1200" cap="none" spc="0" normalizeH="0" baseline="0" noProof="0">
                          <a:ln>
                            <a:noFill/>
                          </a:ln>
                          <a:solidFill>
                            <a:prstClr val="black"/>
                          </a:solidFill>
                          <a:effectLst/>
                          <a:uLnTx/>
                          <a:uFillTx/>
                          <a:latin typeface="+mn-lt"/>
                          <a:ea typeface="+mn-ea"/>
                          <a:cs typeface="+mn-cs"/>
                        </a:rPr>
                        <a:t>GROHE #GROHEThailand 
#Perspective #WellBeingDesign #Innovation #Renovation
#GROHEQuickFix #SruprisinglyEasy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https://quintly-image-storage.s3.amazonaws.com/334acb7512f0e268bf7f756e5afefd0a/883c725065a160b19ca70b290096b54c.jpg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24553</a:t>
                      </a:r>
                    </a:p>
                  </a:txBody>
                  <a:tcPr/>
                </a:tc>
                <a:extLst>
                  <a:ext uri="{0D108BD9-81ED-4DB2-BD59-A6C34878D82A}">
                    <a16:rowId xmlns:a16="http://schemas.microsoft.com/office/drawing/2014/main" val="461561736"/>
                  </a:ext>
                </a:extLst>
              </a:tr>
            </a:tbl>
          </a:graphicData>
        </a:graphic>
      </p:graphicFrame>
      <p:sp>
        <p:nvSpPr>
          <p:cNvPr id="4" name="Text Placeholder 3">
            <a:extLst>
              <a:ext uri="{FF2B5EF4-FFF2-40B4-BE49-F238E27FC236}">
                <a16:creationId xmlns:a16="http://schemas.microsoft.com/office/drawing/2014/main" id="{99B44D1F-48B7-40D1-ABC0-F281DDE3AF5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78511579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D035D8-D3D1-408C-9D4E-5C48F7F46439}"/>
              </a:ext>
            </a:extLst>
          </p:cNvPr>
          <p:cNvSpPr>
            <a:spLocks noGrp="1"/>
          </p:cNvSpPr>
          <p:nvPr>
            <p:ph type="title"/>
          </p:nvPr>
        </p:nvSpPr>
        <p:spPr/>
        <p:txBody>
          <a:bodyPr/>
          <a:lstStyle/>
          <a:p>
            <a:r>
              <a:rPr lang="en-US"/>
              <a:t>Facebook Original Own Posts Table | All profiles - 16 of 20</a:t>
            </a:r>
          </a:p>
        </p:txBody>
      </p:sp>
      <p:graphicFrame>
        <p:nvGraphicFramePr>
          <p:cNvPr id="5" name="Table Placeholder 4">
            <a:extLst>
              <a:ext uri="{FF2B5EF4-FFF2-40B4-BE49-F238E27FC236}">
                <a16:creationId xmlns:a16="http://schemas.microsoft.com/office/drawing/2014/main" id="{A55019B5-70CE-4AAA-BC3B-0A9F146C5DA3}"/>
              </a:ext>
            </a:extLst>
          </p:cNvPr>
          <p:cNvGraphicFramePr>
            <a:graphicFrameLocks noGrp="1"/>
          </p:cNvGraphicFramePr>
          <p:nvPr>
            <p:ph type="tbl" sz="quarter" idx="13"/>
            <p:extLst>
              <p:ext uri="{D42A27DB-BD31-4B8C-83A1-F6EECF244321}">
                <p14:modId xmlns:p14="http://schemas.microsoft.com/office/powerpoint/2010/main" val="3590138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788387079"/>
                    </a:ext>
                  </a:extLst>
                </a:gridCol>
                <a:gridCol w="1728216">
                  <a:extLst>
                    <a:ext uri="{9D8B030D-6E8A-4147-A177-3AD203B41FA5}">
                      <a16:colId xmlns:a16="http://schemas.microsoft.com/office/drawing/2014/main" val="2566087739"/>
                    </a:ext>
                  </a:extLst>
                </a:gridCol>
                <a:gridCol w="411480">
                  <a:extLst>
                    <a:ext uri="{9D8B030D-6E8A-4147-A177-3AD203B41FA5}">
                      <a16:colId xmlns:a16="http://schemas.microsoft.com/office/drawing/2014/main" val="620323571"/>
                    </a:ext>
                  </a:extLst>
                </a:gridCol>
                <a:gridCol w="411480">
                  <a:extLst>
                    <a:ext uri="{9D8B030D-6E8A-4147-A177-3AD203B41FA5}">
                      <a16:colId xmlns:a16="http://schemas.microsoft.com/office/drawing/2014/main" val="3264380377"/>
                    </a:ext>
                  </a:extLst>
                </a:gridCol>
                <a:gridCol w="411480">
                  <a:extLst>
                    <a:ext uri="{9D8B030D-6E8A-4147-A177-3AD203B41FA5}">
                      <a16:colId xmlns:a16="http://schemas.microsoft.com/office/drawing/2014/main" val="3033272848"/>
                    </a:ext>
                  </a:extLst>
                </a:gridCol>
                <a:gridCol w="411480">
                  <a:extLst>
                    <a:ext uri="{9D8B030D-6E8A-4147-A177-3AD203B41FA5}">
                      <a16:colId xmlns:a16="http://schemas.microsoft.com/office/drawing/2014/main" val="778575685"/>
                    </a:ext>
                  </a:extLst>
                </a:gridCol>
                <a:gridCol w="411480">
                  <a:extLst>
                    <a:ext uri="{9D8B030D-6E8A-4147-A177-3AD203B41FA5}">
                      <a16:colId xmlns:a16="http://schemas.microsoft.com/office/drawing/2014/main" val="1506794389"/>
                    </a:ext>
                  </a:extLst>
                </a:gridCol>
                <a:gridCol w="411480">
                  <a:extLst>
                    <a:ext uri="{9D8B030D-6E8A-4147-A177-3AD203B41FA5}">
                      <a16:colId xmlns:a16="http://schemas.microsoft.com/office/drawing/2014/main" val="1420205540"/>
                    </a:ext>
                  </a:extLst>
                </a:gridCol>
                <a:gridCol w="411480">
                  <a:extLst>
                    <a:ext uri="{9D8B030D-6E8A-4147-A177-3AD203B41FA5}">
                      <a16:colId xmlns:a16="http://schemas.microsoft.com/office/drawing/2014/main" val="538343280"/>
                    </a:ext>
                  </a:extLst>
                </a:gridCol>
                <a:gridCol w="411480">
                  <a:extLst>
                    <a:ext uri="{9D8B030D-6E8A-4147-A177-3AD203B41FA5}">
                      <a16:colId xmlns:a16="http://schemas.microsoft.com/office/drawing/2014/main" val="339201612"/>
                    </a:ext>
                  </a:extLst>
                </a:gridCol>
                <a:gridCol w="411480">
                  <a:extLst>
                    <a:ext uri="{9D8B030D-6E8A-4147-A177-3AD203B41FA5}">
                      <a16:colId xmlns:a16="http://schemas.microsoft.com/office/drawing/2014/main" val="2795010767"/>
                    </a:ext>
                  </a:extLst>
                </a:gridCol>
                <a:gridCol w="411480">
                  <a:extLst>
                    <a:ext uri="{9D8B030D-6E8A-4147-A177-3AD203B41FA5}">
                      <a16:colId xmlns:a16="http://schemas.microsoft.com/office/drawing/2014/main" val="1032884119"/>
                    </a:ext>
                  </a:extLst>
                </a:gridCol>
                <a:gridCol w="411480">
                  <a:extLst>
                    <a:ext uri="{9D8B030D-6E8A-4147-A177-3AD203B41FA5}">
                      <a16:colId xmlns:a16="http://schemas.microsoft.com/office/drawing/2014/main" val="3694788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2296613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Estonia - 2022-01-06 16:25:09</a:t>
                      </a:r>
                      <a:r>
                        <a:rPr kumimoji="0" lang="en-US" sz="1000" b="0" i="0" u="none" strike="noStrike" kern="1200" cap="none" spc="0" normalizeH="0" baseline="0" noProof="0">
                          <a:ln>
                            <a:noFill/>
                          </a:ln>
                          <a:solidFill>
                            <a:prstClr val="black"/>
                          </a:solidFill>
                          <a:effectLst/>
                          <a:uLnTx/>
                          <a:uFillTx/>
                          <a:latin typeface="+mn-lt"/>
                          <a:ea typeface="+mn-ea"/>
                          <a:cs typeface="+mn-cs"/>
                        </a:rPr>
                        <a:t>
 See vana tilkuv segisti tüütab teid juba kuid, eks? GROHE QuickFixi abil on asendamine käeulatuses ja ülimalt lihtne. QuickTool ühendab kõik tavapärased tööriistad, mis on vajalikud GROHE valamusegisti paigaldamiseks või hooldamiseks, et tagada kasutamismugavus.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https://quintly-image-storage.s3.amazonaws.com/baebe5f99bf33441eb8375fe253e6897/8c42ac33877155e091a9b6eb73eba5a4.jpg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1500992"/>
                  </a:ext>
                </a:extLst>
              </a:tr>
            </a:tbl>
          </a:graphicData>
        </a:graphic>
      </p:graphicFrame>
      <p:sp>
        <p:nvSpPr>
          <p:cNvPr id="4" name="Text Placeholder 3">
            <a:extLst>
              <a:ext uri="{FF2B5EF4-FFF2-40B4-BE49-F238E27FC236}">
                <a16:creationId xmlns:a16="http://schemas.microsoft.com/office/drawing/2014/main" id="{E3DA61E0-BAEF-436D-AEB8-D9022D09721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20471609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A6D3E-4938-464E-BFA4-39E5783E4D47}"/>
              </a:ext>
            </a:extLst>
          </p:cNvPr>
          <p:cNvSpPr>
            <a:spLocks noGrp="1"/>
          </p:cNvSpPr>
          <p:nvPr>
            <p:ph type="title"/>
          </p:nvPr>
        </p:nvSpPr>
        <p:spPr/>
        <p:txBody>
          <a:bodyPr/>
          <a:lstStyle/>
          <a:p>
            <a:r>
              <a:rPr lang="en-US"/>
              <a:t>Facebook Original Own Posts Table | All profiles - 17 of 20</a:t>
            </a:r>
          </a:p>
        </p:txBody>
      </p:sp>
      <p:graphicFrame>
        <p:nvGraphicFramePr>
          <p:cNvPr id="5" name="Table Placeholder 4">
            <a:extLst>
              <a:ext uri="{FF2B5EF4-FFF2-40B4-BE49-F238E27FC236}">
                <a16:creationId xmlns:a16="http://schemas.microsoft.com/office/drawing/2014/main" id="{4E8C1A2B-AF20-43C0-BD3A-5E93EC1DC1DC}"/>
              </a:ext>
            </a:extLst>
          </p:cNvPr>
          <p:cNvGraphicFramePr>
            <a:graphicFrameLocks noGrp="1"/>
          </p:cNvGraphicFramePr>
          <p:nvPr>
            <p:ph type="tbl" sz="quarter" idx="13"/>
            <p:extLst>
              <p:ext uri="{D42A27DB-BD31-4B8C-83A1-F6EECF244321}">
                <p14:modId xmlns:p14="http://schemas.microsoft.com/office/powerpoint/2010/main" val="3786576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1328423693"/>
                    </a:ext>
                  </a:extLst>
                </a:gridCol>
                <a:gridCol w="1728216">
                  <a:extLst>
                    <a:ext uri="{9D8B030D-6E8A-4147-A177-3AD203B41FA5}">
                      <a16:colId xmlns:a16="http://schemas.microsoft.com/office/drawing/2014/main" val="911671"/>
                    </a:ext>
                  </a:extLst>
                </a:gridCol>
                <a:gridCol w="411480">
                  <a:extLst>
                    <a:ext uri="{9D8B030D-6E8A-4147-A177-3AD203B41FA5}">
                      <a16:colId xmlns:a16="http://schemas.microsoft.com/office/drawing/2014/main" val="241548124"/>
                    </a:ext>
                  </a:extLst>
                </a:gridCol>
                <a:gridCol w="411480">
                  <a:extLst>
                    <a:ext uri="{9D8B030D-6E8A-4147-A177-3AD203B41FA5}">
                      <a16:colId xmlns:a16="http://schemas.microsoft.com/office/drawing/2014/main" val="467899398"/>
                    </a:ext>
                  </a:extLst>
                </a:gridCol>
                <a:gridCol w="411480">
                  <a:extLst>
                    <a:ext uri="{9D8B030D-6E8A-4147-A177-3AD203B41FA5}">
                      <a16:colId xmlns:a16="http://schemas.microsoft.com/office/drawing/2014/main" val="2322539651"/>
                    </a:ext>
                  </a:extLst>
                </a:gridCol>
                <a:gridCol w="411480">
                  <a:extLst>
                    <a:ext uri="{9D8B030D-6E8A-4147-A177-3AD203B41FA5}">
                      <a16:colId xmlns:a16="http://schemas.microsoft.com/office/drawing/2014/main" val="2990251236"/>
                    </a:ext>
                  </a:extLst>
                </a:gridCol>
                <a:gridCol w="411480">
                  <a:extLst>
                    <a:ext uri="{9D8B030D-6E8A-4147-A177-3AD203B41FA5}">
                      <a16:colId xmlns:a16="http://schemas.microsoft.com/office/drawing/2014/main" val="961732461"/>
                    </a:ext>
                  </a:extLst>
                </a:gridCol>
                <a:gridCol w="411480">
                  <a:extLst>
                    <a:ext uri="{9D8B030D-6E8A-4147-A177-3AD203B41FA5}">
                      <a16:colId xmlns:a16="http://schemas.microsoft.com/office/drawing/2014/main" val="3070239898"/>
                    </a:ext>
                  </a:extLst>
                </a:gridCol>
                <a:gridCol w="411480">
                  <a:extLst>
                    <a:ext uri="{9D8B030D-6E8A-4147-A177-3AD203B41FA5}">
                      <a16:colId xmlns:a16="http://schemas.microsoft.com/office/drawing/2014/main" val="1092846989"/>
                    </a:ext>
                  </a:extLst>
                </a:gridCol>
                <a:gridCol w="411480">
                  <a:extLst>
                    <a:ext uri="{9D8B030D-6E8A-4147-A177-3AD203B41FA5}">
                      <a16:colId xmlns:a16="http://schemas.microsoft.com/office/drawing/2014/main" val="239969560"/>
                    </a:ext>
                  </a:extLst>
                </a:gridCol>
                <a:gridCol w="411480">
                  <a:extLst>
                    <a:ext uri="{9D8B030D-6E8A-4147-A177-3AD203B41FA5}">
                      <a16:colId xmlns:a16="http://schemas.microsoft.com/office/drawing/2014/main" val="895206257"/>
                    </a:ext>
                  </a:extLst>
                </a:gridCol>
                <a:gridCol w="411480">
                  <a:extLst>
                    <a:ext uri="{9D8B030D-6E8A-4147-A177-3AD203B41FA5}">
                      <a16:colId xmlns:a16="http://schemas.microsoft.com/office/drawing/2014/main" val="867382454"/>
                    </a:ext>
                  </a:extLst>
                </a:gridCol>
                <a:gridCol w="411480">
                  <a:extLst>
                    <a:ext uri="{9D8B030D-6E8A-4147-A177-3AD203B41FA5}">
                      <a16:colId xmlns:a16="http://schemas.microsoft.com/office/drawing/2014/main" val="1169745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805504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CZ - 2022-01-15 09:10:28</a:t>
                      </a:r>
                      <a:r>
                        <a:rPr kumimoji="0" lang="en-US" sz="1000" b="0" i="0" u="none" strike="noStrike" kern="1200" cap="none" spc="0" normalizeH="0" baseline="0" noProof="0">
                          <a:ln>
                            <a:noFill/>
                          </a:ln>
                          <a:solidFill>
                            <a:prstClr val="black"/>
                          </a:solidFill>
                          <a:effectLst/>
                          <a:uLnTx/>
                          <a:uFillTx/>
                          <a:latin typeface="+mn-lt"/>
                          <a:ea typeface="+mn-ea"/>
                          <a:cs typeface="+mn-cs"/>
                        </a:rPr>
                        <a:t>
 Překvapivě snadné! 👌
Naše domovy jsou stejně individuální jako my sami. 🙋🙋‍♀️ Mohou být minimalistické, extravagantní, pohodlné, barevné, čisté… nebo taky někdy pořádný nepořádek. A vyvíjejí se a mění – stejně jako my. To je důvod, proč někdy všichni potřebujeme změnu prostředí: Ale znamená to bourat zdi? Krev, pot a slzy? Přivítejte náš nový GROHE QuickFix – navržený pro překvapivě snadné úpravy koupelny a kuchyně.</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https://quintly-image-storage.s3.amazonaws.com/669949a7c9c9b0a2279837990c1881f5/bb9db8408ee32b96b9f0a8a59fc85886.jpg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8268</a:t>
                      </a:r>
                    </a:p>
                  </a:txBody>
                  <a:tcPr/>
                </a:tc>
                <a:extLst>
                  <a:ext uri="{0D108BD9-81ED-4DB2-BD59-A6C34878D82A}">
                    <a16:rowId xmlns:a16="http://schemas.microsoft.com/office/drawing/2014/main" val="636293218"/>
                  </a:ext>
                </a:extLst>
              </a:tr>
            </a:tbl>
          </a:graphicData>
        </a:graphic>
      </p:graphicFrame>
      <p:sp>
        <p:nvSpPr>
          <p:cNvPr id="4" name="Text Placeholder 3">
            <a:extLst>
              <a:ext uri="{FF2B5EF4-FFF2-40B4-BE49-F238E27FC236}">
                <a16:creationId xmlns:a16="http://schemas.microsoft.com/office/drawing/2014/main" id="{587CE2F8-408F-47D5-BF4F-9DEA7C06157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11894015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5F9A5-B58F-443F-B2C4-CB816FB1D7BD}"/>
              </a:ext>
            </a:extLst>
          </p:cNvPr>
          <p:cNvSpPr>
            <a:spLocks noGrp="1"/>
          </p:cNvSpPr>
          <p:nvPr>
            <p:ph type="title"/>
          </p:nvPr>
        </p:nvSpPr>
        <p:spPr/>
        <p:txBody>
          <a:bodyPr/>
          <a:lstStyle/>
          <a:p>
            <a:r>
              <a:rPr lang="en-US"/>
              <a:t>Facebook Original Own Posts Table | All profiles - 18 of 20</a:t>
            </a:r>
          </a:p>
        </p:txBody>
      </p:sp>
      <p:graphicFrame>
        <p:nvGraphicFramePr>
          <p:cNvPr id="5" name="Table Placeholder 4">
            <a:extLst>
              <a:ext uri="{FF2B5EF4-FFF2-40B4-BE49-F238E27FC236}">
                <a16:creationId xmlns:a16="http://schemas.microsoft.com/office/drawing/2014/main" id="{29E624ED-71B0-4293-AEB6-9A4DE5745654}"/>
              </a:ext>
            </a:extLst>
          </p:cNvPr>
          <p:cNvGraphicFramePr>
            <a:graphicFrameLocks noGrp="1"/>
          </p:cNvGraphicFramePr>
          <p:nvPr>
            <p:ph type="tbl" sz="quarter" idx="13"/>
            <p:extLst>
              <p:ext uri="{D42A27DB-BD31-4B8C-83A1-F6EECF244321}">
                <p14:modId xmlns:p14="http://schemas.microsoft.com/office/powerpoint/2010/main" val="3680478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150211728"/>
                    </a:ext>
                  </a:extLst>
                </a:gridCol>
                <a:gridCol w="1728216">
                  <a:extLst>
                    <a:ext uri="{9D8B030D-6E8A-4147-A177-3AD203B41FA5}">
                      <a16:colId xmlns:a16="http://schemas.microsoft.com/office/drawing/2014/main" val="2925404392"/>
                    </a:ext>
                  </a:extLst>
                </a:gridCol>
                <a:gridCol w="411480">
                  <a:extLst>
                    <a:ext uri="{9D8B030D-6E8A-4147-A177-3AD203B41FA5}">
                      <a16:colId xmlns:a16="http://schemas.microsoft.com/office/drawing/2014/main" val="4170346220"/>
                    </a:ext>
                  </a:extLst>
                </a:gridCol>
                <a:gridCol w="411480">
                  <a:extLst>
                    <a:ext uri="{9D8B030D-6E8A-4147-A177-3AD203B41FA5}">
                      <a16:colId xmlns:a16="http://schemas.microsoft.com/office/drawing/2014/main" val="1953326602"/>
                    </a:ext>
                  </a:extLst>
                </a:gridCol>
                <a:gridCol w="411480">
                  <a:extLst>
                    <a:ext uri="{9D8B030D-6E8A-4147-A177-3AD203B41FA5}">
                      <a16:colId xmlns:a16="http://schemas.microsoft.com/office/drawing/2014/main" val="1939384344"/>
                    </a:ext>
                  </a:extLst>
                </a:gridCol>
                <a:gridCol w="411480">
                  <a:extLst>
                    <a:ext uri="{9D8B030D-6E8A-4147-A177-3AD203B41FA5}">
                      <a16:colId xmlns:a16="http://schemas.microsoft.com/office/drawing/2014/main" val="3409792758"/>
                    </a:ext>
                  </a:extLst>
                </a:gridCol>
                <a:gridCol w="411480">
                  <a:extLst>
                    <a:ext uri="{9D8B030D-6E8A-4147-A177-3AD203B41FA5}">
                      <a16:colId xmlns:a16="http://schemas.microsoft.com/office/drawing/2014/main" val="1091293038"/>
                    </a:ext>
                  </a:extLst>
                </a:gridCol>
                <a:gridCol w="411480">
                  <a:extLst>
                    <a:ext uri="{9D8B030D-6E8A-4147-A177-3AD203B41FA5}">
                      <a16:colId xmlns:a16="http://schemas.microsoft.com/office/drawing/2014/main" val="3155351045"/>
                    </a:ext>
                  </a:extLst>
                </a:gridCol>
                <a:gridCol w="411480">
                  <a:extLst>
                    <a:ext uri="{9D8B030D-6E8A-4147-A177-3AD203B41FA5}">
                      <a16:colId xmlns:a16="http://schemas.microsoft.com/office/drawing/2014/main" val="1070410720"/>
                    </a:ext>
                  </a:extLst>
                </a:gridCol>
                <a:gridCol w="411480">
                  <a:extLst>
                    <a:ext uri="{9D8B030D-6E8A-4147-A177-3AD203B41FA5}">
                      <a16:colId xmlns:a16="http://schemas.microsoft.com/office/drawing/2014/main" val="908459231"/>
                    </a:ext>
                  </a:extLst>
                </a:gridCol>
                <a:gridCol w="411480">
                  <a:extLst>
                    <a:ext uri="{9D8B030D-6E8A-4147-A177-3AD203B41FA5}">
                      <a16:colId xmlns:a16="http://schemas.microsoft.com/office/drawing/2014/main" val="662416564"/>
                    </a:ext>
                  </a:extLst>
                </a:gridCol>
                <a:gridCol w="411480">
                  <a:extLst>
                    <a:ext uri="{9D8B030D-6E8A-4147-A177-3AD203B41FA5}">
                      <a16:colId xmlns:a16="http://schemas.microsoft.com/office/drawing/2014/main" val="1578185498"/>
                    </a:ext>
                  </a:extLst>
                </a:gridCol>
                <a:gridCol w="411480">
                  <a:extLst>
                    <a:ext uri="{9D8B030D-6E8A-4147-A177-3AD203B41FA5}">
                      <a16:colId xmlns:a16="http://schemas.microsoft.com/office/drawing/2014/main" val="2738461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2387817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l-GR" sz="1000" b="1" i="0" u="none" strike="noStrike" kern="1200" cap="none" spc="0" normalizeH="0" baseline="0" noProof="0">
                          <a:ln>
                            <a:noFill/>
                          </a:ln>
                          <a:solidFill>
                            <a:prstClr val="black"/>
                          </a:solidFill>
                          <a:effectLst/>
                          <a:uLnTx/>
                          <a:uFillTx/>
                          <a:latin typeface="+mn-lt"/>
                          <a:ea typeface="+mn-ea"/>
                          <a:cs typeface="+mn-cs"/>
                        </a:rPr>
                        <a:t>GROHE Greece - 2022-01-10 11:10:23</a:t>
                      </a:r>
                      <a:r>
                        <a:rPr kumimoji="0" lang="el-GR" sz="1000" b="0" i="0" u="none" strike="noStrike" kern="1200" cap="none" spc="0" normalizeH="0" baseline="0" noProof="0">
                          <a:ln>
                            <a:noFill/>
                          </a:ln>
                          <a:solidFill>
                            <a:prstClr val="black"/>
                          </a:solidFill>
                          <a:effectLst/>
                          <a:uLnTx/>
                          <a:uFillTx/>
                          <a:latin typeface="+mn-lt"/>
                          <a:ea typeface="+mn-ea"/>
                          <a:cs typeface="+mn-cs"/>
                        </a:rPr>
                        <a:t>
 Τα σπίτια μας είναι τόσο ξεχωριστά όσο και εμείς. Μπορεί να είναι μινιμαλιστικά, υπερβολικά, άνετα, πολύχρωμα, καθαρά... ή μερικές φορές ένα πραγματικό χάος. Εξελίσσονται και αλλάζουν συνεχώς - όπως ακριβώς κι εμείς. Γι' αυτό μερικές φορές, όλοι μας χρειαζόμαστε μια αλλαγή: Καλωσορίστε το νέο GROHE QuickFix - σχεδιασμένο για εκπληκτικά εύκολες ανακαινίσεις μπάνιου και κουζίνας.</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https://quintly-image-storage.s3.amazonaws.com/d388d5a208b7e2cf4d6420299d1db500/da6020f2ea9b92fc03991cf60b30b4ec.jpg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665536073"/>
                  </a:ext>
                </a:extLst>
              </a:tr>
            </a:tbl>
          </a:graphicData>
        </a:graphic>
      </p:graphicFrame>
      <p:sp>
        <p:nvSpPr>
          <p:cNvPr id="4" name="Text Placeholder 3">
            <a:extLst>
              <a:ext uri="{FF2B5EF4-FFF2-40B4-BE49-F238E27FC236}">
                <a16:creationId xmlns:a16="http://schemas.microsoft.com/office/drawing/2014/main" id="{1D3E9A4B-6EA4-4558-90EC-CA1E2746342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0083200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EFFF8-5D55-4611-BDD7-7EACAEF55C06}"/>
              </a:ext>
            </a:extLst>
          </p:cNvPr>
          <p:cNvSpPr>
            <a:spLocks noGrp="1"/>
          </p:cNvSpPr>
          <p:nvPr>
            <p:ph type="title"/>
          </p:nvPr>
        </p:nvSpPr>
        <p:spPr/>
        <p:txBody>
          <a:bodyPr/>
          <a:lstStyle/>
          <a:p>
            <a:r>
              <a:rPr lang="en-US"/>
              <a:t>Facebook Original Own Posts Table | All profiles - 19 of 20</a:t>
            </a:r>
          </a:p>
        </p:txBody>
      </p:sp>
      <p:graphicFrame>
        <p:nvGraphicFramePr>
          <p:cNvPr id="5" name="Table Placeholder 4">
            <a:extLst>
              <a:ext uri="{FF2B5EF4-FFF2-40B4-BE49-F238E27FC236}">
                <a16:creationId xmlns:a16="http://schemas.microsoft.com/office/drawing/2014/main" id="{88FE6F9E-7A8A-4A3C-8AD5-71ADE714612B}"/>
              </a:ext>
            </a:extLst>
          </p:cNvPr>
          <p:cNvGraphicFramePr>
            <a:graphicFrameLocks noGrp="1"/>
          </p:cNvGraphicFramePr>
          <p:nvPr>
            <p:ph type="tbl" sz="quarter" idx="13"/>
            <p:extLst>
              <p:ext uri="{D42A27DB-BD31-4B8C-83A1-F6EECF244321}">
                <p14:modId xmlns:p14="http://schemas.microsoft.com/office/powerpoint/2010/main" val="2195379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2888662800"/>
                    </a:ext>
                  </a:extLst>
                </a:gridCol>
                <a:gridCol w="1728216">
                  <a:extLst>
                    <a:ext uri="{9D8B030D-6E8A-4147-A177-3AD203B41FA5}">
                      <a16:colId xmlns:a16="http://schemas.microsoft.com/office/drawing/2014/main" val="4294546673"/>
                    </a:ext>
                  </a:extLst>
                </a:gridCol>
                <a:gridCol w="411480">
                  <a:extLst>
                    <a:ext uri="{9D8B030D-6E8A-4147-A177-3AD203B41FA5}">
                      <a16:colId xmlns:a16="http://schemas.microsoft.com/office/drawing/2014/main" val="2348033214"/>
                    </a:ext>
                  </a:extLst>
                </a:gridCol>
                <a:gridCol w="411480">
                  <a:extLst>
                    <a:ext uri="{9D8B030D-6E8A-4147-A177-3AD203B41FA5}">
                      <a16:colId xmlns:a16="http://schemas.microsoft.com/office/drawing/2014/main" val="2547217392"/>
                    </a:ext>
                  </a:extLst>
                </a:gridCol>
                <a:gridCol w="411480">
                  <a:extLst>
                    <a:ext uri="{9D8B030D-6E8A-4147-A177-3AD203B41FA5}">
                      <a16:colId xmlns:a16="http://schemas.microsoft.com/office/drawing/2014/main" val="3080776489"/>
                    </a:ext>
                  </a:extLst>
                </a:gridCol>
                <a:gridCol w="411480">
                  <a:extLst>
                    <a:ext uri="{9D8B030D-6E8A-4147-A177-3AD203B41FA5}">
                      <a16:colId xmlns:a16="http://schemas.microsoft.com/office/drawing/2014/main" val="1722851670"/>
                    </a:ext>
                  </a:extLst>
                </a:gridCol>
                <a:gridCol w="411480">
                  <a:extLst>
                    <a:ext uri="{9D8B030D-6E8A-4147-A177-3AD203B41FA5}">
                      <a16:colId xmlns:a16="http://schemas.microsoft.com/office/drawing/2014/main" val="1189692736"/>
                    </a:ext>
                  </a:extLst>
                </a:gridCol>
                <a:gridCol w="411480">
                  <a:extLst>
                    <a:ext uri="{9D8B030D-6E8A-4147-A177-3AD203B41FA5}">
                      <a16:colId xmlns:a16="http://schemas.microsoft.com/office/drawing/2014/main" val="535134823"/>
                    </a:ext>
                  </a:extLst>
                </a:gridCol>
                <a:gridCol w="411480">
                  <a:extLst>
                    <a:ext uri="{9D8B030D-6E8A-4147-A177-3AD203B41FA5}">
                      <a16:colId xmlns:a16="http://schemas.microsoft.com/office/drawing/2014/main" val="4079573839"/>
                    </a:ext>
                  </a:extLst>
                </a:gridCol>
                <a:gridCol w="411480">
                  <a:extLst>
                    <a:ext uri="{9D8B030D-6E8A-4147-A177-3AD203B41FA5}">
                      <a16:colId xmlns:a16="http://schemas.microsoft.com/office/drawing/2014/main" val="2945304191"/>
                    </a:ext>
                  </a:extLst>
                </a:gridCol>
                <a:gridCol w="411480">
                  <a:extLst>
                    <a:ext uri="{9D8B030D-6E8A-4147-A177-3AD203B41FA5}">
                      <a16:colId xmlns:a16="http://schemas.microsoft.com/office/drawing/2014/main" val="2912469464"/>
                    </a:ext>
                  </a:extLst>
                </a:gridCol>
                <a:gridCol w="411480">
                  <a:extLst>
                    <a:ext uri="{9D8B030D-6E8A-4147-A177-3AD203B41FA5}">
                      <a16:colId xmlns:a16="http://schemas.microsoft.com/office/drawing/2014/main" val="2309798804"/>
                    </a:ext>
                  </a:extLst>
                </a:gridCol>
                <a:gridCol w="411480">
                  <a:extLst>
                    <a:ext uri="{9D8B030D-6E8A-4147-A177-3AD203B41FA5}">
                      <a16:colId xmlns:a16="http://schemas.microsoft.com/office/drawing/2014/main" val="2264190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2737103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(RS) RS - 2022-01-06 10:00:37</a:t>
                      </a:r>
                      <a:r>
                        <a:rPr kumimoji="0" lang="en-US" sz="1000" b="0" i="0" u="none" strike="noStrike" kern="1200" cap="none" spc="0" normalizeH="0" baseline="0" noProof="0">
                          <a:ln>
                            <a:noFill/>
                          </a:ln>
                          <a:solidFill>
                            <a:prstClr val="black"/>
                          </a:solidFill>
                          <a:effectLst/>
                          <a:uLnTx/>
                          <a:uFillTx/>
                          <a:latin typeface="+mn-lt"/>
                          <a:ea typeface="+mn-ea"/>
                          <a:cs typeface="+mn-cs"/>
                        </a:rPr>
                        <a:t>
 Naši domovi su individualni baš kao i mi. Mogu biti minimalističkog uređenja, ekstravagantni, udobni, šareni, čisti, ali u trenutku u njima može zavladati i nered. Ipak, i oni se razvijaju i menjaju u skladu sa godinama, baš kao i mi. Jednostavno je, ponekad nam je svima potrebna promena ambijenta: no, da li je zbog toga potrebno rušenje zidova? Krv, znoj i suze? Upoznajte naš novi GROHE QuickFix - dizajniran za iznenađujuće jednostavno preuređenje kupatila ili kuhinje.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https://quintly-image-storage.s3.amazonaws.com/655c6f156c5d8f54566c69d6b35afd45/da6020f2ea9b92fc03991cf60b30b4ec.jpg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24723</a:t>
                      </a:r>
                    </a:p>
                  </a:txBody>
                  <a:tcPr/>
                </a:tc>
                <a:extLst>
                  <a:ext uri="{0D108BD9-81ED-4DB2-BD59-A6C34878D82A}">
                    <a16:rowId xmlns:a16="http://schemas.microsoft.com/office/drawing/2014/main" val="3384068157"/>
                  </a:ext>
                </a:extLst>
              </a:tr>
            </a:tbl>
          </a:graphicData>
        </a:graphic>
      </p:graphicFrame>
      <p:sp>
        <p:nvSpPr>
          <p:cNvPr id="4" name="Text Placeholder 3">
            <a:extLst>
              <a:ext uri="{FF2B5EF4-FFF2-40B4-BE49-F238E27FC236}">
                <a16:creationId xmlns:a16="http://schemas.microsoft.com/office/drawing/2014/main" id="{E4EA49AB-2502-4E46-9BF5-A94B99DC7DA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59203572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5C2BC0-B9FA-448B-9E9F-B511B85E7E0C}"/>
              </a:ext>
            </a:extLst>
          </p:cNvPr>
          <p:cNvSpPr>
            <a:spLocks noGrp="1"/>
          </p:cNvSpPr>
          <p:nvPr>
            <p:ph type="title"/>
          </p:nvPr>
        </p:nvSpPr>
        <p:spPr/>
        <p:txBody>
          <a:bodyPr/>
          <a:lstStyle/>
          <a:p>
            <a:r>
              <a:rPr lang="en-US"/>
              <a:t>Facebook Original Own Posts Table | All profiles - 20 of 20</a:t>
            </a:r>
          </a:p>
        </p:txBody>
      </p:sp>
      <p:graphicFrame>
        <p:nvGraphicFramePr>
          <p:cNvPr id="5" name="Table Placeholder 4">
            <a:extLst>
              <a:ext uri="{FF2B5EF4-FFF2-40B4-BE49-F238E27FC236}">
                <a16:creationId xmlns:a16="http://schemas.microsoft.com/office/drawing/2014/main" id="{A5FDA1BD-41FB-473A-828B-959D346539D8}"/>
              </a:ext>
            </a:extLst>
          </p:cNvPr>
          <p:cNvGraphicFramePr>
            <a:graphicFrameLocks noGrp="1"/>
          </p:cNvGraphicFramePr>
          <p:nvPr>
            <p:ph type="tbl" sz="quarter" idx="13"/>
            <p:extLst>
              <p:ext uri="{D42A27DB-BD31-4B8C-83A1-F6EECF244321}">
                <p14:modId xmlns:p14="http://schemas.microsoft.com/office/powerpoint/2010/main" val="1026060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6">
                  <a:extLst>
                    <a:ext uri="{9D8B030D-6E8A-4147-A177-3AD203B41FA5}">
                      <a16:colId xmlns:a16="http://schemas.microsoft.com/office/drawing/2014/main" val="4294593892"/>
                    </a:ext>
                  </a:extLst>
                </a:gridCol>
                <a:gridCol w="1728216">
                  <a:extLst>
                    <a:ext uri="{9D8B030D-6E8A-4147-A177-3AD203B41FA5}">
                      <a16:colId xmlns:a16="http://schemas.microsoft.com/office/drawing/2014/main" val="1899162876"/>
                    </a:ext>
                  </a:extLst>
                </a:gridCol>
                <a:gridCol w="411480">
                  <a:extLst>
                    <a:ext uri="{9D8B030D-6E8A-4147-A177-3AD203B41FA5}">
                      <a16:colId xmlns:a16="http://schemas.microsoft.com/office/drawing/2014/main" val="371637405"/>
                    </a:ext>
                  </a:extLst>
                </a:gridCol>
                <a:gridCol w="411480">
                  <a:extLst>
                    <a:ext uri="{9D8B030D-6E8A-4147-A177-3AD203B41FA5}">
                      <a16:colId xmlns:a16="http://schemas.microsoft.com/office/drawing/2014/main" val="895055507"/>
                    </a:ext>
                  </a:extLst>
                </a:gridCol>
                <a:gridCol w="411480">
                  <a:extLst>
                    <a:ext uri="{9D8B030D-6E8A-4147-A177-3AD203B41FA5}">
                      <a16:colId xmlns:a16="http://schemas.microsoft.com/office/drawing/2014/main" val="2190460665"/>
                    </a:ext>
                  </a:extLst>
                </a:gridCol>
                <a:gridCol w="411480">
                  <a:extLst>
                    <a:ext uri="{9D8B030D-6E8A-4147-A177-3AD203B41FA5}">
                      <a16:colId xmlns:a16="http://schemas.microsoft.com/office/drawing/2014/main" val="630244316"/>
                    </a:ext>
                  </a:extLst>
                </a:gridCol>
                <a:gridCol w="411480">
                  <a:extLst>
                    <a:ext uri="{9D8B030D-6E8A-4147-A177-3AD203B41FA5}">
                      <a16:colId xmlns:a16="http://schemas.microsoft.com/office/drawing/2014/main" val="2787304935"/>
                    </a:ext>
                  </a:extLst>
                </a:gridCol>
                <a:gridCol w="411480">
                  <a:extLst>
                    <a:ext uri="{9D8B030D-6E8A-4147-A177-3AD203B41FA5}">
                      <a16:colId xmlns:a16="http://schemas.microsoft.com/office/drawing/2014/main" val="720687057"/>
                    </a:ext>
                  </a:extLst>
                </a:gridCol>
                <a:gridCol w="411480">
                  <a:extLst>
                    <a:ext uri="{9D8B030D-6E8A-4147-A177-3AD203B41FA5}">
                      <a16:colId xmlns:a16="http://schemas.microsoft.com/office/drawing/2014/main" val="2623247437"/>
                    </a:ext>
                  </a:extLst>
                </a:gridCol>
                <a:gridCol w="411480">
                  <a:extLst>
                    <a:ext uri="{9D8B030D-6E8A-4147-A177-3AD203B41FA5}">
                      <a16:colId xmlns:a16="http://schemas.microsoft.com/office/drawing/2014/main" val="1764065400"/>
                    </a:ext>
                  </a:extLst>
                </a:gridCol>
                <a:gridCol w="411480">
                  <a:extLst>
                    <a:ext uri="{9D8B030D-6E8A-4147-A177-3AD203B41FA5}">
                      <a16:colId xmlns:a16="http://schemas.microsoft.com/office/drawing/2014/main" val="776466400"/>
                    </a:ext>
                  </a:extLst>
                </a:gridCol>
                <a:gridCol w="411480">
                  <a:extLst>
                    <a:ext uri="{9D8B030D-6E8A-4147-A177-3AD203B41FA5}">
                      <a16:colId xmlns:a16="http://schemas.microsoft.com/office/drawing/2014/main" val="2229524740"/>
                    </a:ext>
                  </a:extLst>
                </a:gridCol>
                <a:gridCol w="411480">
                  <a:extLst>
                    <a:ext uri="{9D8B030D-6E8A-4147-A177-3AD203B41FA5}">
                      <a16:colId xmlns:a16="http://schemas.microsoft.com/office/drawing/2014/main" val="157929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extLst>
                  <a:ext uri="{0D108BD9-81ED-4DB2-BD59-A6C34878D82A}">
                    <a16:rowId xmlns:a16="http://schemas.microsoft.com/office/drawing/2014/main" val="60460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 RO - 2022-01-06 10:08:30</a:t>
                      </a:r>
                      <a:r>
                        <a:rPr kumimoji="0" lang="en-US" sz="1000" b="0" i="0" u="none" strike="noStrike" kern="1200" cap="none" spc="0" normalizeH="0" baseline="0" noProof="0">
                          <a:ln>
                            <a:noFill/>
                          </a:ln>
                          <a:solidFill>
                            <a:prstClr val="black"/>
                          </a:solidFill>
                          <a:effectLst/>
                          <a:uLnTx/>
                          <a:uFillTx/>
                          <a:latin typeface="+mn-lt"/>
                          <a:ea typeface="+mn-ea"/>
                          <a:cs typeface="+mn-cs"/>
                        </a:rPr>
                        <a:t>
 Robinetul vechi te enervează de luni de zile, nu? Cu GROHE QuickFix, înlocuirea este la îndemână și, pe deasupra, este și ușoară: o parte din promisiunea noastră totul într-o singură cutie este QuickTool - care combină toate instrumentele convenționale necesare pentru a instala sau întreține o baterie de lavoar GROHE și pentru a rămâne pentru o utilizare viitoare.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https://quintly-image-storage.s3.amazonaws.com/81bced23bc683e7e7e12b2ef7527979b/8c42ac33877155e091a9b6eb73eba5a4.jpg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83628083"/>
                  </a:ext>
                </a:extLst>
              </a:tr>
            </a:tbl>
          </a:graphicData>
        </a:graphic>
      </p:graphicFrame>
      <p:sp>
        <p:nvSpPr>
          <p:cNvPr id="4" name="Text Placeholder 3">
            <a:extLst>
              <a:ext uri="{FF2B5EF4-FFF2-40B4-BE49-F238E27FC236}">
                <a16:creationId xmlns:a16="http://schemas.microsoft.com/office/drawing/2014/main" id="{BAE47CC0-BFA5-441A-A153-F772B3C90E8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6426627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BCCE8-8966-4743-AE45-F3F1690DCD7A}"/>
              </a:ext>
            </a:extLst>
          </p:cNvPr>
          <p:cNvSpPr>
            <a:spLocks noGrp="1"/>
          </p:cNvSpPr>
          <p:nvPr>
            <p:ph type="title"/>
          </p:nvPr>
        </p:nvSpPr>
        <p:spPr/>
        <p:txBody>
          <a:bodyPr/>
          <a:lstStyle/>
          <a:p>
            <a:r>
              <a:rPr lang="en-US"/>
              <a:t>Instagram Posts Table | All profiles - 1 of 7</a:t>
            </a:r>
          </a:p>
        </p:txBody>
      </p:sp>
      <p:graphicFrame>
        <p:nvGraphicFramePr>
          <p:cNvPr id="5" name="Table Placeholder 4">
            <a:extLst>
              <a:ext uri="{FF2B5EF4-FFF2-40B4-BE49-F238E27FC236}">
                <a16:creationId xmlns:a16="http://schemas.microsoft.com/office/drawing/2014/main" id="{01BFDAD5-D541-496B-9057-864933DFE9C4}"/>
              </a:ext>
            </a:extLst>
          </p:cNvPr>
          <p:cNvGraphicFramePr>
            <a:graphicFrameLocks noGrp="1"/>
          </p:cNvGraphicFramePr>
          <p:nvPr>
            <p:ph type="tbl" sz="quarter" idx="13"/>
            <p:extLst>
              <p:ext uri="{D42A27DB-BD31-4B8C-83A1-F6EECF244321}">
                <p14:modId xmlns:p14="http://schemas.microsoft.com/office/powerpoint/2010/main" val="1757202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679544724"/>
                    </a:ext>
                  </a:extLst>
                </a:gridCol>
                <a:gridCol w="1645920">
                  <a:extLst>
                    <a:ext uri="{9D8B030D-6E8A-4147-A177-3AD203B41FA5}">
                      <a16:colId xmlns:a16="http://schemas.microsoft.com/office/drawing/2014/main" val="1002185196"/>
                    </a:ext>
                  </a:extLst>
                </a:gridCol>
                <a:gridCol w="740664">
                  <a:extLst>
                    <a:ext uri="{9D8B030D-6E8A-4147-A177-3AD203B41FA5}">
                      <a16:colId xmlns:a16="http://schemas.microsoft.com/office/drawing/2014/main" val="1980265785"/>
                    </a:ext>
                  </a:extLst>
                </a:gridCol>
                <a:gridCol w="740664">
                  <a:extLst>
                    <a:ext uri="{9D8B030D-6E8A-4147-A177-3AD203B41FA5}">
                      <a16:colId xmlns:a16="http://schemas.microsoft.com/office/drawing/2014/main" val="820209069"/>
                    </a:ext>
                  </a:extLst>
                </a:gridCol>
                <a:gridCol w="740664">
                  <a:extLst>
                    <a:ext uri="{9D8B030D-6E8A-4147-A177-3AD203B41FA5}">
                      <a16:colId xmlns:a16="http://schemas.microsoft.com/office/drawing/2014/main" val="2297980821"/>
                    </a:ext>
                  </a:extLst>
                </a:gridCol>
                <a:gridCol w="740664">
                  <a:extLst>
                    <a:ext uri="{9D8B030D-6E8A-4147-A177-3AD203B41FA5}">
                      <a16:colId xmlns:a16="http://schemas.microsoft.com/office/drawing/2014/main" val="2368462398"/>
                    </a:ext>
                  </a:extLst>
                </a:gridCol>
                <a:gridCol w="740664">
                  <a:extLst>
                    <a:ext uri="{9D8B030D-6E8A-4147-A177-3AD203B41FA5}">
                      <a16:colId xmlns:a16="http://schemas.microsoft.com/office/drawing/2014/main" val="1580865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626388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- 2022-01-06 17:07:27</a:t>
                      </a:r>
                      <a:r>
                        <a:rPr kumimoji="0" lang="en-US" sz="1000" b="0" i="0" u="none" strike="noStrike" kern="1200" cap="none" spc="0" normalizeH="0" baseline="0" noProof="0">
                          <a:ln>
                            <a:noFill/>
                          </a:ln>
                          <a:solidFill>
                            <a:prstClr val="black"/>
                          </a:solidFill>
                          <a:effectLst/>
                          <a:uLnTx/>
                          <a:uFillTx/>
                          <a:latin typeface="+mn-lt"/>
                          <a:ea typeface="+mn-ea"/>
                          <a:cs typeface="+mn-cs"/>
                        </a:rPr>
                        <a:t>
 Our homes are the landmark of our lives. And we want them to be as pretty as possible. But when it comes to DIY home improvements, we often hesitate. For surprisingly easy bathroom and kitchen make-overs, we designed GROHE QuickFix. An all-inclusive package with the tap, clear step-by-step instructions in the QuickGuide and QuickVideos and the QuickTool. This combines all required tools in one. As you can see, this simple upgrade has a big impact. Now every time you use your new GROHE tap you’ll smile knowing you did it yourself. #GROHE #quickfix #easydiy #bathroommakeover #selfmade #diy #bathroominspiration #homeremodel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https://quintly-image-storage.s3.amazonaws.com/56b59c5979cac21135ef6f51a1a8d097/0ef4ae8023917a1a907f50154104224b.jpg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8900</a:t>
                      </a:r>
                    </a:p>
                  </a:txBody>
                  <a:tcPr/>
                </a:tc>
                <a:extLst>
                  <a:ext uri="{0D108BD9-81ED-4DB2-BD59-A6C34878D82A}">
                    <a16:rowId xmlns:a16="http://schemas.microsoft.com/office/drawing/2014/main" val="2145266338"/>
                  </a:ext>
                </a:extLst>
              </a:tr>
            </a:tbl>
          </a:graphicData>
        </a:graphic>
      </p:graphicFrame>
      <p:sp>
        <p:nvSpPr>
          <p:cNvPr id="4" name="Text Placeholder 3">
            <a:extLst>
              <a:ext uri="{FF2B5EF4-FFF2-40B4-BE49-F238E27FC236}">
                <a16:creationId xmlns:a16="http://schemas.microsoft.com/office/drawing/2014/main" id="{AD102873-8BA6-44EC-80CC-B50C509F385B}"/>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20304989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7C5A1-DC7C-4574-AD44-3503D39E792F}"/>
              </a:ext>
            </a:extLst>
          </p:cNvPr>
          <p:cNvSpPr>
            <a:spLocks noGrp="1"/>
          </p:cNvSpPr>
          <p:nvPr>
            <p:ph type="title"/>
          </p:nvPr>
        </p:nvSpPr>
        <p:spPr/>
        <p:txBody>
          <a:bodyPr/>
          <a:lstStyle/>
          <a:p>
            <a:r>
              <a:rPr lang="en-US"/>
              <a:t>Instagram Posts Table | All profiles - 2 of 7</a:t>
            </a:r>
          </a:p>
        </p:txBody>
      </p:sp>
      <p:graphicFrame>
        <p:nvGraphicFramePr>
          <p:cNvPr id="5" name="Table Placeholder 4">
            <a:extLst>
              <a:ext uri="{FF2B5EF4-FFF2-40B4-BE49-F238E27FC236}">
                <a16:creationId xmlns:a16="http://schemas.microsoft.com/office/drawing/2014/main" id="{CAD59516-2783-44F7-839B-CAB86AA65D3A}"/>
              </a:ext>
            </a:extLst>
          </p:cNvPr>
          <p:cNvGraphicFramePr>
            <a:graphicFrameLocks noGrp="1"/>
          </p:cNvGraphicFramePr>
          <p:nvPr>
            <p:ph type="tbl" sz="quarter" idx="13"/>
            <p:extLst>
              <p:ext uri="{D42A27DB-BD31-4B8C-83A1-F6EECF244321}">
                <p14:modId xmlns:p14="http://schemas.microsoft.com/office/powerpoint/2010/main" val="7570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46598817"/>
                    </a:ext>
                  </a:extLst>
                </a:gridCol>
                <a:gridCol w="1645920">
                  <a:extLst>
                    <a:ext uri="{9D8B030D-6E8A-4147-A177-3AD203B41FA5}">
                      <a16:colId xmlns:a16="http://schemas.microsoft.com/office/drawing/2014/main" val="99264049"/>
                    </a:ext>
                  </a:extLst>
                </a:gridCol>
                <a:gridCol w="740664">
                  <a:extLst>
                    <a:ext uri="{9D8B030D-6E8A-4147-A177-3AD203B41FA5}">
                      <a16:colId xmlns:a16="http://schemas.microsoft.com/office/drawing/2014/main" val="953671926"/>
                    </a:ext>
                  </a:extLst>
                </a:gridCol>
                <a:gridCol w="740664">
                  <a:extLst>
                    <a:ext uri="{9D8B030D-6E8A-4147-A177-3AD203B41FA5}">
                      <a16:colId xmlns:a16="http://schemas.microsoft.com/office/drawing/2014/main" val="3516884998"/>
                    </a:ext>
                  </a:extLst>
                </a:gridCol>
                <a:gridCol w="740664">
                  <a:extLst>
                    <a:ext uri="{9D8B030D-6E8A-4147-A177-3AD203B41FA5}">
                      <a16:colId xmlns:a16="http://schemas.microsoft.com/office/drawing/2014/main" val="1880681823"/>
                    </a:ext>
                  </a:extLst>
                </a:gridCol>
                <a:gridCol w="740664">
                  <a:extLst>
                    <a:ext uri="{9D8B030D-6E8A-4147-A177-3AD203B41FA5}">
                      <a16:colId xmlns:a16="http://schemas.microsoft.com/office/drawing/2014/main" val="2035207765"/>
                    </a:ext>
                  </a:extLst>
                </a:gridCol>
                <a:gridCol w="740664">
                  <a:extLst>
                    <a:ext uri="{9D8B030D-6E8A-4147-A177-3AD203B41FA5}">
                      <a16:colId xmlns:a16="http://schemas.microsoft.com/office/drawing/2014/main" val="212522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509668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- 2022-01-12 10:24:40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Наш домашній простір настільки ж індивідуальний, як і ми. Оселі можуть бути мінімалістичними, екстравагантними, зручними, барвистими, чистими… або просто суцільним безладом іноді. І вони розвиваються і змінюються – так само, як і ми. 
Ось чому деколи всім нам потрібна зміна обстановки: але чи означає це зносити стіни? Піт і сльози?</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z-Cyrl-AZ" sz="1000" b="0" i="0" u="none" strike="noStrike" kern="1200" cap="none" spc="0" normalizeH="0" baseline="0" noProof="0">
                          <a:ln>
                            <a:noFill/>
                          </a:ln>
                          <a:solidFill>
                            <a:prstClr val="black"/>
                          </a:solidFill>
                          <a:effectLst/>
                          <a:uLnTx/>
                          <a:uFillTx/>
                          <a:latin typeface="+mn-lt"/>
                          <a:ea typeface="+mn-ea"/>
                          <a:cs typeface="+mn-cs"/>
                        </a:rPr>
                        <a:t>Зовсім ні! Вітайте наші нові моделі </a:t>
                      </a:r>
                      <a:r>
                        <a:rPr kumimoji="0" lang="en-US" sz="1000" b="0" i="0" u="none" strike="noStrike" kern="1200" cap="none" spc="0" normalizeH="0" baseline="0" noProof="0">
                          <a:ln>
                            <a:noFill/>
                          </a:ln>
                          <a:solidFill>
                            <a:prstClr val="black"/>
                          </a:solidFill>
                          <a:effectLst/>
                          <a:uLnTx/>
                          <a:uFillTx/>
                          <a:latin typeface="+mn-lt"/>
                          <a:ea typeface="+mn-ea"/>
                          <a:cs typeface="+mn-cs"/>
                        </a:rPr>
                        <a:t>GROHE QuickFix, </a:t>
                      </a:r>
                      <a:r>
                        <a:rPr kumimoji="0" lang="az-Cyrl-AZ" sz="1000" b="0" i="0" u="none" strike="noStrike" kern="1200" cap="none" spc="0" normalizeH="0" baseline="0" noProof="0">
                          <a:ln>
                            <a:noFill/>
                          </a:ln>
                          <a:solidFill>
                            <a:prstClr val="black"/>
                          </a:solidFill>
                          <a:effectLst/>
                          <a:uLnTx/>
                          <a:uFillTx/>
                          <a:latin typeface="+mn-lt"/>
                          <a:ea typeface="+mn-ea"/>
                          <a:cs typeface="+mn-cs"/>
                        </a:rPr>
                        <a:t>розроблені для дивовижно легкої реновації ванної кімнати та кухні.</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https://quintly-image-storage.s3.amazonaws.com/de93d78e770338b8509a2342698e2e87/9b49a54d8f0f128e6e42f1bc5387b1c9.jpg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a:t>
                      </a:r>
                    </a:p>
                  </a:txBody>
                  <a:tcPr/>
                </a:tc>
                <a:extLst>
                  <a:ext uri="{0D108BD9-81ED-4DB2-BD59-A6C34878D82A}">
                    <a16:rowId xmlns:a16="http://schemas.microsoft.com/office/drawing/2014/main" val="4062204997"/>
                  </a:ext>
                </a:extLst>
              </a:tr>
            </a:tbl>
          </a:graphicData>
        </a:graphic>
      </p:graphicFrame>
      <p:sp>
        <p:nvSpPr>
          <p:cNvPr id="4" name="Text Placeholder 3">
            <a:extLst>
              <a:ext uri="{FF2B5EF4-FFF2-40B4-BE49-F238E27FC236}">
                <a16:creationId xmlns:a16="http://schemas.microsoft.com/office/drawing/2014/main" id="{2722CF44-AE5D-4320-A067-99D69637DF7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419207854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20C63-6EFD-439E-9BDA-04484C5E784A}"/>
              </a:ext>
            </a:extLst>
          </p:cNvPr>
          <p:cNvSpPr>
            <a:spLocks noGrp="1"/>
          </p:cNvSpPr>
          <p:nvPr>
            <p:ph type="title"/>
          </p:nvPr>
        </p:nvSpPr>
        <p:spPr/>
        <p:txBody>
          <a:bodyPr/>
          <a:lstStyle/>
          <a:p>
            <a:r>
              <a:rPr lang="en-US"/>
              <a:t>Instagram Posts Table | All profiles - 3 of 7</a:t>
            </a:r>
          </a:p>
        </p:txBody>
      </p:sp>
      <p:graphicFrame>
        <p:nvGraphicFramePr>
          <p:cNvPr id="5" name="Table Placeholder 4">
            <a:extLst>
              <a:ext uri="{FF2B5EF4-FFF2-40B4-BE49-F238E27FC236}">
                <a16:creationId xmlns:a16="http://schemas.microsoft.com/office/drawing/2014/main" id="{04FD0D8F-587F-499C-AA78-A2EC8272C8D6}"/>
              </a:ext>
            </a:extLst>
          </p:cNvPr>
          <p:cNvGraphicFramePr>
            <a:graphicFrameLocks noGrp="1"/>
          </p:cNvGraphicFramePr>
          <p:nvPr>
            <p:ph type="tbl" sz="quarter" idx="13"/>
            <p:extLst>
              <p:ext uri="{D42A27DB-BD31-4B8C-83A1-F6EECF244321}">
                <p14:modId xmlns:p14="http://schemas.microsoft.com/office/powerpoint/2010/main" val="1259377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58692503"/>
                    </a:ext>
                  </a:extLst>
                </a:gridCol>
                <a:gridCol w="1645920">
                  <a:extLst>
                    <a:ext uri="{9D8B030D-6E8A-4147-A177-3AD203B41FA5}">
                      <a16:colId xmlns:a16="http://schemas.microsoft.com/office/drawing/2014/main" val="2124265485"/>
                    </a:ext>
                  </a:extLst>
                </a:gridCol>
                <a:gridCol w="740664">
                  <a:extLst>
                    <a:ext uri="{9D8B030D-6E8A-4147-A177-3AD203B41FA5}">
                      <a16:colId xmlns:a16="http://schemas.microsoft.com/office/drawing/2014/main" val="3757729669"/>
                    </a:ext>
                  </a:extLst>
                </a:gridCol>
                <a:gridCol w="740664">
                  <a:extLst>
                    <a:ext uri="{9D8B030D-6E8A-4147-A177-3AD203B41FA5}">
                      <a16:colId xmlns:a16="http://schemas.microsoft.com/office/drawing/2014/main" val="1803411714"/>
                    </a:ext>
                  </a:extLst>
                </a:gridCol>
                <a:gridCol w="740664">
                  <a:extLst>
                    <a:ext uri="{9D8B030D-6E8A-4147-A177-3AD203B41FA5}">
                      <a16:colId xmlns:a16="http://schemas.microsoft.com/office/drawing/2014/main" val="3632735263"/>
                    </a:ext>
                  </a:extLst>
                </a:gridCol>
                <a:gridCol w="740664">
                  <a:extLst>
                    <a:ext uri="{9D8B030D-6E8A-4147-A177-3AD203B41FA5}">
                      <a16:colId xmlns:a16="http://schemas.microsoft.com/office/drawing/2014/main" val="2551672794"/>
                    </a:ext>
                  </a:extLst>
                </a:gridCol>
                <a:gridCol w="740664">
                  <a:extLst>
                    <a:ext uri="{9D8B030D-6E8A-4147-A177-3AD203B41FA5}">
                      <a16:colId xmlns:a16="http://schemas.microsoft.com/office/drawing/2014/main" val="3703504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33634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grohe_it - 2022-01-10 10:40:55</a:t>
                      </a:r>
                      <a:r>
                        <a:rPr kumimoji="0" lang="it-IT" sz="1000" b="0" i="0" u="none" strike="noStrike" kern="1200" cap="none" spc="0" normalizeH="0" baseline="0" noProof="0">
                          <a:ln>
                            <a:noFill/>
                          </a:ln>
                          <a:solidFill>
                            <a:prstClr val="black"/>
                          </a:solidFill>
                          <a:effectLst/>
                          <a:uLnTx/>
                          <a:uFillTx/>
                          <a:latin typeface="+mn-lt"/>
                          <a:ea typeface="+mn-ea"/>
                          <a:cs typeface="+mn-cs"/>
                        </a:rPr>
                        <a:t>
 Le casa è il nostro posto sicuro e dobbiamo prendercene cura. 🏡 Ma quando si tratta di miglioramenti domestici fai da te, spesso esitiamo. Per ristrutturare il bagno e la cucina in modo sorprendentemente facile, abbiamo progettato GROHE QuickFix. Un pacchetto all-inclusive con il tuo nuovo rubinetto, una QuickGuide 📄 contentente semplici istruzioni di installazione, un QuickVideo 🎥 dimostrativo e il QuickTool 🔧, che combina tutti gli strumenti necessari in uno. Ogni volta che userai il tuo nuovo rubinetto GROHE sorriderai sapendo di averlo montato da solo!
#GROHE #quickfix #faidate #ristrutturazione #ristrutturazionebagno easydiy #bathroommakeover #selfmade #diy #bathroominspiration #homeremodel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https://quintly-image-storage.s3.amazonaws.com/16ed9397756fb5b6cfbbfdedd3ad7df0/a9cd966eb21b2effc283f5a3a7821944.jpg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336033271"/>
                  </a:ext>
                </a:extLst>
              </a:tr>
            </a:tbl>
          </a:graphicData>
        </a:graphic>
      </p:graphicFrame>
      <p:sp>
        <p:nvSpPr>
          <p:cNvPr id="4" name="Text Placeholder 3">
            <a:extLst>
              <a:ext uri="{FF2B5EF4-FFF2-40B4-BE49-F238E27FC236}">
                <a16:creationId xmlns:a16="http://schemas.microsoft.com/office/drawing/2014/main" id="{C4A3455E-65F2-4FB0-8593-A90AA0E6C808}"/>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85144104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C823F-721E-4E4B-94B0-F1A8FBDAF34C}"/>
              </a:ext>
            </a:extLst>
          </p:cNvPr>
          <p:cNvSpPr>
            <a:spLocks noGrp="1"/>
          </p:cNvSpPr>
          <p:nvPr>
            <p:ph type="title"/>
          </p:nvPr>
        </p:nvSpPr>
        <p:spPr/>
        <p:txBody>
          <a:bodyPr/>
          <a:lstStyle/>
          <a:p>
            <a:r>
              <a:rPr lang="en-US"/>
              <a:t>Instagram Posts Table | All profiles - 4 of 7</a:t>
            </a:r>
          </a:p>
        </p:txBody>
      </p:sp>
      <p:graphicFrame>
        <p:nvGraphicFramePr>
          <p:cNvPr id="5" name="Table Placeholder 4">
            <a:extLst>
              <a:ext uri="{FF2B5EF4-FFF2-40B4-BE49-F238E27FC236}">
                <a16:creationId xmlns:a16="http://schemas.microsoft.com/office/drawing/2014/main" id="{FDA8FB0F-9D5F-4E27-AD74-7CFD664AA9D8}"/>
              </a:ext>
            </a:extLst>
          </p:cNvPr>
          <p:cNvGraphicFramePr>
            <a:graphicFrameLocks noGrp="1"/>
          </p:cNvGraphicFramePr>
          <p:nvPr>
            <p:ph type="tbl" sz="quarter" idx="13"/>
            <p:extLst>
              <p:ext uri="{D42A27DB-BD31-4B8C-83A1-F6EECF244321}">
                <p14:modId xmlns:p14="http://schemas.microsoft.com/office/powerpoint/2010/main" val="3989771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69564422"/>
                    </a:ext>
                  </a:extLst>
                </a:gridCol>
                <a:gridCol w="1645920">
                  <a:extLst>
                    <a:ext uri="{9D8B030D-6E8A-4147-A177-3AD203B41FA5}">
                      <a16:colId xmlns:a16="http://schemas.microsoft.com/office/drawing/2014/main" val="3704278509"/>
                    </a:ext>
                  </a:extLst>
                </a:gridCol>
                <a:gridCol w="740664">
                  <a:extLst>
                    <a:ext uri="{9D8B030D-6E8A-4147-A177-3AD203B41FA5}">
                      <a16:colId xmlns:a16="http://schemas.microsoft.com/office/drawing/2014/main" val="2063442665"/>
                    </a:ext>
                  </a:extLst>
                </a:gridCol>
                <a:gridCol w="740664">
                  <a:extLst>
                    <a:ext uri="{9D8B030D-6E8A-4147-A177-3AD203B41FA5}">
                      <a16:colId xmlns:a16="http://schemas.microsoft.com/office/drawing/2014/main" val="1356953384"/>
                    </a:ext>
                  </a:extLst>
                </a:gridCol>
                <a:gridCol w="740664">
                  <a:extLst>
                    <a:ext uri="{9D8B030D-6E8A-4147-A177-3AD203B41FA5}">
                      <a16:colId xmlns:a16="http://schemas.microsoft.com/office/drawing/2014/main" val="3168137552"/>
                    </a:ext>
                  </a:extLst>
                </a:gridCol>
                <a:gridCol w="740664">
                  <a:extLst>
                    <a:ext uri="{9D8B030D-6E8A-4147-A177-3AD203B41FA5}">
                      <a16:colId xmlns:a16="http://schemas.microsoft.com/office/drawing/2014/main" val="1353996471"/>
                    </a:ext>
                  </a:extLst>
                </a:gridCol>
                <a:gridCol w="740664">
                  <a:extLst>
                    <a:ext uri="{9D8B030D-6E8A-4147-A177-3AD203B41FA5}">
                      <a16:colId xmlns:a16="http://schemas.microsoft.com/office/drawing/2014/main" val="129867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2738738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- 2022-01-06 17:02:51</a:t>
                      </a:r>
                      <a:r>
                        <a:rPr kumimoji="0" lang="de-DE" sz="1000" b="0" i="0" u="none" strike="noStrike" kern="1200" cap="none" spc="0" normalizeH="0" baseline="0" noProof="0">
                          <a:ln>
                            <a:noFill/>
                          </a:ln>
                          <a:solidFill>
                            <a:prstClr val="black"/>
                          </a:solidFill>
                          <a:effectLst/>
                          <a:uLnTx/>
                          <a:uFillTx/>
                          <a:latin typeface="+mn-lt"/>
                          <a:ea typeface="+mn-ea"/>
                          <a:cs typeface="+mn-cs"/>
                        </a:rPr>
                        <a:t>
 Unser Zuhause ist der Mittelpunkt unseres Lebens und wir wollen, dass es so schön wie möglich ist. Aber wenn es darum geht, das Heim selbst zu verschönern, gibt es oft Hemmungen. Für ein kinderleichtes Makeover in eurem Bad oder eurer Küche, haben wir GROHE QuickFix entwickelt. Ein Rundum-Sorglos-Paket inklusive Armatur, sowie Schritt-für-Schritt-Anleitungen in unseren QuickGuides und QuickVideos. Zudem vereint unser QuickTool alle benötigten Werkzeuge in einem. 👍 Für ein überraschend einfaches Upgrade mit großer Wirkung. Jedes Mal, wenn du die neue GROHE Armatur benutzt, wirst du stolz darauf sein, sie selbst eingebaut zu haben. #GROHE #quickfix #easydiy #Badezimmer #Renovierung #Hausbau #selbstgemacht #diy #Bedezimmerinspiration #Neueszuhause #Upgrade #solebich #Diyidee #Wohnideen #Heimwerken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https://quintly-image-storage.s3.amazonaws.com/5b2aa51a2e0132692203bbaeda7c51ed/cb756e1d0ddaef2e0adf04f19c218b5e.jpg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a:t>
                      </a:r>
                    </a:p>
                  </a:txBody>
                  <a:tcPr/>
                </a:tc>
                <a:extLst>
                  <a:ext uri="{0D108BD9-81ED-4DB2-BD59-A6C34878D82A}">
                    <a16:rowId xmlns:a16="http://schemas.microsoft.com/office/drawing/2014/main" val="4218917580"/>
                  </a:ext>
                </a:extLst>
              </a:tr>
            </a:tbl>
          </a:graphicData>
        </a:graphic>
      </p:graphicFrame>
      <p:sp>
        <p:nvSpPr>
          <p:cNvPr id="4" name="Text Placeholder 3">
            <a:extLst>
              <a:ext uri="{FF2B5EF4-FFF2-40B4-BE49-F238E27FC236}">
                <a16:creationId xmlns:a16="http://schemas.microsoft.com/office/drawing/2014/main" id="{3420F478-D818-4496-8215-853471CFFAC3}"/>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8403181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4DC0-743C-4A0A-9E9D-9EBF8895032F}"/>
              </a:ext>
            </a:extLst>
          </p:cNvPr>
          <p:cNvSpPr>
            <a:spLocks noGrp="1"/>
          </p:cNvSpPr>
          <p:nvPr>
            <p:ph type="title"/>
          </p:nvPr>
        </p:nvSpPr>
        <p:spPr/>
        <p:txBody>
          <a:bodyPr/>
          <a:lstStyle/>
          <a:p>
            <a:r>
              <a:rPr lang="en-US"/>
              <a:t>Instagram Posts Table | All profiles - 5 of 7</a:t>
            </a:r>
          </a:p>
        </p:txBody>
      </p:sp>
      <p:graphicFrame>
        <p:nvGraphicFramePr>
          <p:cNvPr id="5" name="Table Placeholder 4">
            <a:extLst>
              <a:ext uri="{FF2B5EF4-FFF2-40B4-BE49-F238E27FC236}">
                <a16:creationId xmlns:a16="http://schemas.microsoft.com/office/drawing/2014/main" id="{E1797AD6-6ED4-4DDC-AE2E-00B14A184367}"/>
              </a:ext>
            </a:extLst>
          </p:cNvPr>
          <p:cNvGraphicFramePr>
            <a:graphicFrameLocks noGrp="1"/>
          </p:cNvGraphicFramePr>
          <p:nvPr>
            <p:ph type="tbl" sz="quarter" idx="13"/>
            <p:extLst>
              <p:ext uri="{D42A27DB-BD31-4B8C-83A1-F6EECF244321}">
                <p14:modId xmlns:p14="http://schemas.microsoft.com/office/powerpoint/2010/main" val="214528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0584975"/>
                    </a:ext>
                  </a:extLst>
                </a:gridCol>
                <a:gridCol w="1645920">
                  <a:extLst>
                    <a:ext uri="{9D8B030D-6E8A-4147-A177-3AD203B41FA5}">
                      <a16:colId xmlns:a16="http://schemas.microsoft.com/office/drawing/2014/main" val="3719742936"/>
                    </a:ext>
                  </a:extLst>
                </a:gridCol>
                <a:gridCol w="740664">
                  <a:extLst>
                    <a:ext uri="{9D8B030D-6E8A-4147-A177-3AD203B41FA5}">
                      <a16:colId xmlns:a16="http://schemas.microsoft.com/office/drawing/2014/main" val="295166880"/>
                    </a:ext>
                  </a:extLst>
                </a:gridCol>
                <a:gridCol w="740664">
                  <a:extLst>
                    <a:ext uri="{9D8B030D-6E8A-4147-A177-3AD203B41FA5}">
                      <a16:colId xmlns:a16="http://schemas.microsoft.com/office/drawing/2014/main" val="3569383028"/>
                    </a:ext>
                  </a:extLst>
                </a:gridCol>
                <a:gridCol w="740664">
                  <a:extLst>
                    <a:ext uri="{9D8B030D-6E8A-4147-A177-3AD203B41FA5}">
                      <a16:colId xmlns:a16="http://schemas.microsoft.com/office/drawing/2014/main" val="2689427667"/>
                    </a:ext>
                  </a:extLst>
                </a:gridCol>
                <a:gridCol w="740664">
                  <a:extLst>
                    <a:ext uri="{9D8B030D-6E8A-4147-A177-3AD203B41FA5}">
                      <a16:colId xmlns:a16="http://schemas.microsoft.com/office/drawing/2014/main" val="897007836"/>
                    </a:ext>
                  </a:extLst>
                </a:gridCol>
                <a:gridCol w="740664">
                  <a:extLst>
                    <a:ext uri="{9D8B030D-6E8A-4147-A177-3AD203B41FA5}">
                      <a16:colId xmlns:a16="http://schemas.microsoft.com/office/drawing/2014/main" val="20290458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88507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grohe_uk - 2022-01-12 08:53:31</a:t>
                      </a:r>
                      <a:r>
                        <a:rPr kumimoji="0" lang="en-US" sz="1000" b="0" i="0" u="none" strike="noStrike" kern="1200" cap="none" spc="0" normalizeH="0" baseline="0" noProof="0">
                          <a:ln>
                            <a:noFill/>
                          </a:ln>
                          <a:solidFill>
                            <a:prstClr val="black"/>
                          </a:solidFill>
                          <a:effectLst/>
                          <a:uLnTx/>
                          <a:uFillTx/>
                          <a:latin typeface="+mn-lt"/>
                          <a:ea typeface="+mn-ea"/>
                          <a:cs typeface="+mn-cs"/>
                        </a:rPr>
                        <a:t>
 Our homes are the landmark of our lives. And we want them to be as pretty as possible. But when it comes to DIY home improvements, we often hesitate. For surprisingly easy bathroom and kitchen make-overs, we designed GROHE QuickFix. An all-inclusive package with the tap, clear step-by-step instructions in the QuickGuide and QuickVideos and the QuickTool. This combines all required tools in one. As you can see, this simple upgrade has a big impact. Now every time you use your new GROHE tap you’ll smile knowing you did it yourself.
#GROHE #quickfix #easydiy #bathroommakeover #diy #bathroominspiration #surprisinglyeasy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https://quintly-image-storage.s3.amazonaws.com/d0d6f8854267ca1ca283b63ad8dd7f5f/a9cd966eb21b2effc283f5a3a7821944.jpg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a:t>
                      </a:r>
                    </a:p>
                  </a:txBody>
                  <a:tcPr/>
                </a:tc>
                <a:extLst>
                  <a:ext uri="{0D108BD9-81ED-4DB2-BD59-A6C34878D82A}">
                    <a16:rowId xmlns:a16="http://schemas.microsoft.com/office/drawing/2014/main" val="4191822256"/>
                  </a:ext>
                </a:extLst>
              </a:tr>
            </a:tbl>
          </a:graphicData>
        </a:graphic>
      </p:graphicFrame>
      <p:sp>
        <p:nvSpPr>
          <p:cNvPr id="4" name="Text Placeholder 3">
            <a:extLst>
              <a:ext uri="{FF2B5EF4-FFF2-40B4-BE49-F238E27FC236}">
                <a16:creationId xmlns:a16="http://schemas.microsoft.com/office/drawing/2014/main" id="{11172C59-207D-40E5-BAF0-91BDEB3F291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8069702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A83BC-177C-441D-9700-7E2A92A2C97C}"/>
              </a:ext>
            </a:extLst>
          </p:cNvPr>
          <p:cNvSpPr>
            <a:spLocks noGrp="1"/>
          </p:cNvSpPr>
          <p:nvPr>
            <p:ph type="title"/>
          </p:nvPr>
        </p:nvSpPr>
        <p:spPr/>
        <p:txBody>
          <a:bodyPr/>
          <a:lstStyle/>
          <a:p>
            <a:r>
              <a:rPr lang="en-US"/>
              <a:t>Instagram Posts Table | All profiles - 6 of 7</a:t>
            </a:r>
          </a:p>
        </p:txBody>
      </p:sp>
      <p:graphicFrame>
        <p:nvGraphicFramePr>
          <p:cNvPr id="5" name="Table Placeholder 4">
            <a:extLst>
              <a:ext uri="{FF2B5EF4-FFF2-40B4-BE49-F238E27FC236}">
                <a16:creationId xmlns:a16="http://schemas.microsoft.com/office/drawing/2014/main" id="{14F07FE1-AD92-4C63-8491-5869448F1767}"/>
              </a:ext>
            </a:extLst>
          </p:cNvPr>
          <p:cNvGraphicFramePr>
            <a:graphicFrameLocks noGrp="1"/>
          </p:cNvGraphicFramePr>
          <p:nvPr>
            <p:ph type="tbl" sz="quarter" idx="13"/>
            <p:extLst>
              <p:ext uri="{D42A27DB-BD31-4B8C-83A1-F6EECF244321}">
                <p14:modId xmlns:p14="http://schemas.microsoft.com/office/powerpoint/2010/main" val="2273257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0062082"/>
                    </a:ext>
                  </a:extLst>
                </a:gridCol>
                <a:gridCol w="1645920">
                  <a:extLst>
                    <a:ext uri="{9D8B030D-6E8A-4147-A177-3AD203B41FA5}">
                      <a16:colId xmlns:a16="http://schemas.microsoft.com/office/drawing/2014/main" val="1804742926"/>
                    </a:ext>
                  </a:extLst>
                </a:gridCol>
                <a:gridCol w="740664">
                  <a:extLst>
                    <a:ext uri="{9D8B030D-6E8A-4147-A177-3AD203B41FA5}">
                      <a16:colId xmlns:a16="http://schemas.microsoft.com/office/drawing/2014/main" val="2919317665"/>
                    </a:ext>
                  </a:extLst>
                </a:gridCol>
                <a:gridCol w="740664">
                  <a:extLst>
                    <a:ext uri="{9D8B030D-6E8A-4147-A177-3AD203B41FA5}">
                      <a16:colId xmlns:a16="http://schemas.microsoft.com/office/drawing/2014/main" val="3120034030"/>
                    </a:ext>
                  </a:extLst>
                </a:gridCol>
                <a:gridCol w="740664">
                  <a:extLst>
                    <a:ext uri="{9D8B030D-6E8A-4147-A177-3AD203B41FA5}">
                      <a16:colId xmlns:a16="http://schemas.microsoft.com/office/drawing/2014/main" val="3609694318"/>
                    </a:ext>
                  </a:extLst>
                </a:gridCol>
                <a:gridCol w="740664">
                  <a:extLst>
                    <a:ext uri="{9D8B030D-6E8A-4147-A177-3AD203B41FA5}">
                      <a16:colId xmlns:a16="http://schemas.microsoft.com/office/drawing/2014/main" val="1859389005"/>
                    </a:ext>
                  </a:extLst>
                </a:gridCol>
                <a:gridCol w="740664">
                  <a:extLst>
                    <a:ext uri="{9D8B030D-6E8A-4147-A177-3AD203B41FA5}">
                      <a16:colId xmlns:a16="http://schemas.microsoft.com/office/drawing/2014/main" val="4161440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401088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- 2022-01-17 15:55:33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Наша оселя – наша фортеця. І ми хочемо, щоб в ній було затишно. Але коли справа доходить до ремонту власноруч (чи взагалі ремонту), ми часто вагаємося. Саме тому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розробили нові моделі </a:t>
                      </a:r>
                      <a:r>
                        <a:rPr kumimoji="0" lang="en-US" sz="1000" b="0" i="0" u="none" strike="noStrike" kern="1200" cap="none" spc="0" normalizeH="0" baseline="0" noProof="0">
                          <a:ln>
                            <a:noFill/>
                          </a:ln>
                          <a:solidFill>
                            <a:prstClr val="black"/>
                          </a:solidFill>
                          <a:effectLst/>
                          <a:uLnTx/>
                          <a:uFillTx/>
                          <a:latin typeface="+mn-lt"/>
                          <a:ea typeface="+mn-ea"/>
                          <a:cs typeface="+mn-cs"/>
                        </a:rPr>
                        <a:t>QuickFix </a:t>
                      </a:r>
                      <a:r>
                        <a:rPr kumimoji="0" lang="az-Cyrl-AZ" sz="1000" b="0" i="0" u="none" strike="noStrike" kern="1200" cap="none" spc="0" normalizeH="0" baseline="0" noProof="0">
                          <a:ln>
                            <a:noFill/>
                          </a:ln>
                          <a:solidFill>
                            <a:prstClr val="black"/>
                          </a:solidFill>
                          <a:effectLst/>
                          <a:uLnTx/>
                          <a:uFillTx/>
                          <a:latin typeface="+mn-lt"/>
                          <a:ea typeface="+mn-ea"/>
                          <a:cs typeface="+mn-cs"/>
                        </a:rPr>
                        <a:t>для дивовижно легкої реновації ванної кімнати та кухні. Пакет «все включено» – це кран, чіткі покрокові інструкції </a:t>
                      </a:r>
                      <a:r>
                        <a:rPr kumimoji="0" lang="en-US" sz="1000" b="0" i="0" u="none" strike="noStrike" kern="1200" cap="none" spc="0" normalizeH="0" baseline="0" noProof="0">
                          <a:ln>
                            <a:noFill/>
                          </a:ln>
                          <a:solidFill>
                            <a:prstClr val="black"/>
                          </a:solidFill>
                          <a:effectLst/>
                          <a:uLnTx/>
                          <a:uFillTx/>
                          <a:latin typeface="+mn-lt"/>
                          <a:ea typeface="+mn-ea"/>
                          <a:cs typeface="+mn-cs"/>
                        </a:rPr>
                        <a:t>QuickGuide </a:t>
                      </a:r>
                      <a:r>
                        <a:rPr kumimoji="0" lang="az-Cyrl-AZ" sz="1000" b="0" i="0" u="none" strike="noStrike" kern="1200" cap="none" spc="0" normalizeH="0" baseline="0" noProof="0">
                          <a:ln>
                            <a:noFill/>
                          </a:ln>
                          <a:solidFill>
                            <a:prstClr val="black"/>
                          </a:solidFill>
                          <a:effectLst/>
                          <a:uLnTx/>
                          <a:uFillTx/>
                          <a:latin typeface="+mn-lt"/>
                          <a:ea typeface="+mn-ea"/>
                          <a:cs typeface="+mn-cs"/>
                        </a:rPr>
                        <a:t>та універсальний інструмент </a:t>
                      </a:r>
                      <a:r>
                        <a:rPr kumimoji="0" lang="en-US" sz="1000" b="0" i="0" u="none" strike="noStrike" kern="1200" cap="none" spc="0" normalizeH="0" baseline="0" noProof="0">
                          <a:ln>
                            <a:noFill/>
                          </a:ln>
                          <a:solidFill>
                            <a:prstClr val="black"/>
                          </a:solidFill>
                          <a:effectLst/>
                          <a:uLnTx/>
                          <a:uFillTx/>
                          <a:latin typeface="+mn-lt"/>
                          <a:ea typeface="+mn-ea"/>
                          <a:cs typeface="+mn-cs"/>
                        </a:rPr>
                        <a:t>QuickTool. </a:t>
                      </a:r>
                      <a:r>
                        <a:rPr kumimoji="0" lang="az-Cyrl-AZ" sz="1000" b="0" i="0" u="none" strike="noStrike" kern="1200" cap="none" spc="0" normalizeH="0" baseline="0" noProof="0">
                          <a:ln>
                            <a:noFill/>
                          </a:ln>
                          <a:solidFill>
                            <a:prstClr val="black"/>
                          </a:solidFill>
                          <a:effectLst/>
                          <a:uLnTx/>
                          <a:uFillTx/>
                          <a:latin typeface="+mn-lt"/>
                          <a:ea typeface="+mn-ea"/>
                          <a:cs typeface="+mn-cs"/>
                        </a:rPr>
                        <a:t>Тобто все в одній коробці. 
І найголовніше: невелике оновлення має великий вплив. Адже кожного разу, коли користуватиметесь своїм новим змішувачем </a:t>
                      </a:r>
                      <a:r>
                        <a:rPr kumimoji="0" lang="en-US" sz="1000" b="0" i="0" u="none" strike="noStrike" kern="1200" cap="none" spc="0" normalizeH="0" baseline="0" noProof="0">
                          <a:ln>
                            <a:noFill/>
                          </a:ln>
                          <a:solidFill>
                            <a:prstClr val="black"/>
                          </a:solidFill>
                          <a:effectLst/>
                          <a:uLnTx/>
                          <a:uFillTx/>
                          <a:latin typeface="+mn-lt"/>
                          <a:ea typeface="+mn-ea"/>
                          <a:cs typeface="+mn-cs"/>
                        </a:rPr>
                        <a:t>GROHE, </a:t>
                      </a:r>
                      <a:r>
                        <a:rPr kumimoji="0" lang="az-Cyrl-AZ" sz="1000" b="0" i="0" u="none" strike="noStrike" kern="1200" cap="none" spc="0" normalizeH="0" baseline="0" noProof="0">
                          <a:ln>
                            <a:noFill/>
                          </a:ln>
                          <a:solidFill>
                            <a:prstClr val="black"/>
                          </a:solidFill>
                          <a:effectLst/>
                          <a:uLnTx/>
                          <a:uFillTx/>
                          <a:latin typeface="+mn-lt"/>
                          <a:ea typeface="+mn-ea"/>
                          <a:cs typeface="+mn-cs"/>
                        </a:rPr>
                        <a:t>ви будете посміхатися, знаючи, що зробили все самі.</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https://quintly-image-storage.s3.amazonaws.com/de93d78e770338b8509a2342698e2e87/38b89496ecef134ca53e19f7f60d1577.jpg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extLst>
                  <a:ext uri="{0D108BD9-81ED-4DB2-BD59-A6C34878D82A}">
                    <a16:rowId xmlns:a16="http://schemas.microsoft.com/office/drawing/2014/main" val="1774883892"/>
                  </a:ext>
                </a:extLst>
              </a:tr>
            </a:tbl>
          </a:graphicData>
        </a:graphic>
      </p:graphicFrame>
      <p:sp>
        <p:nvSpPr>
          <p:cNvPr id="4" name="Text Placeholder 3">
            <a:extLst>
              <a:ext uri="{FF2B5EF4-FFF2-40B4-BE49-F238E27FC236}">
                <a16:creationId xmlns:a16="http://schemas.microsoft.com/office/drawing/2014/main" id="{8358C6A1-F89D-48EC-9C51-9EE631D95A71}"/>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4284821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C1260-1423-4638-B34D-A93C9267D080}"/>
              </a:ext>
            </a:extLst>
          </p:cNvPr>
          <p:cNvSpPr>
            <a:spLocks noGrp="1"/>
          </p:cNvSpPr>
          <p:nvPr>
            <p:ph type="title"/>
          </p:nvPr>
        </p:nvSpPr>
        <p:spPr/>
        <p:txBody>
          <a:bodyPr/>
          <a:lstStyle/>
          <a:p>
            <a:r>
              <a:rPr lang="en-US"/>
              <a:t>Instagram Posts Table | All profiles - 7 of 7</a:t>
            </a:r>
          </a:p>
        </p:txBody>
      </p:sp>
      <p:graphicFrame>
        <p:nvGraphicFramePr>
          <p:cNvPr id="5" name="Table Placeholder 4">
            <a:extLst>
              <a:ext uri="{FF2B5EF4-FFF2-40B4-BE49-F238E27FC236}">
                <a16:creationId xmlns:a16="http://schemas.microsoft.com/office/drawing/2014/main" id="{D9B27017-9328-4FDC-B38C-B197A567114D}"/>
              </a:ext>
            </a:extLst>
          </p:cNvPr>
          <p:cNvGraphicFramePr>
            <a:graphicFrameLocks noGrp="1"/>
          </p:cNvGraphicFramePr>
          <p:nvPr>
            <p:ph type="tbl" sz="quarter" idx="13"/>
            <p:extLst>
              <p:ext uri="{D42A27DB-BD31-4B8C-83A1-F6EECF244321}">
                <p14:modId xmlns:p14="http://schemas.microsoft.com/office/powerpoint/2010/main" val="1988860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12538353"/>
                    </a:ext>
                  </a:extLst>
                </a:gridCol>
                <a:gridCol w="1645920">
                  <a:extLst>
                    <a:ext uri="{9D8B030D-6E8A-4147-A177-3AD203B41FA5}">
                      <a16:colId xmlns:a16="http://schemas.microsoft.com/office/drawing/2014/main" val="3117254593"/>
                    </a:ext>
                  </a:extLst>
                </a:gridCol>
                <a:gridCol w="740664">
                  <a:extLst>
                    <a:ext uri="{9D8B030D-6E8A-4147-A177-3AD203B41FA5}">
                      <a16:colId xmlns:a16="http://schemas.microsoft.com/office/drawing/2014/main" val="2388328763"/>
                    </a:ext>
                  </a:extLst>
                </a:gridCol>
                <a:gridCol w="740664">
                  <a:extLst>
                    <a:ext uri="{9D8B030D-6E8A-4147-A177-3AD203B41FA5}">
                      <a16:colId xmlns:a16="http://schemas.microsoft.com/office/drawing/2014/main" val="3559676508"/>
                    </a:ext>
                  </a:extLst>
                </a:gridCol>
                <a:gridCol w="740664">
                  <a:extLst>
                    <a:ext uri="{9D8B030D-6E8A-4147-A177-3AD203B41FA5}">
                      <a16:colId xmlns:a16="http://schemas.microsoft.com/office/drawing/2014/main" val="334516415"/>
                    </a:ext>
                  </a:extLst>
                </a:gridCol>
                <a:gridCol w="740664">
                  <a:extLst>
                    <a:ext uri="{9D8B030D-6E8A-4147-A177-3AD203B41FA5}">
                      <a16:colId xmlns:a16="http://schemas.microsoft.com/office/drawing/2014/main" val="1564873429"/>
                    </a:ext>
                  </a:extLst>
                </a:gridCol>
                <a:gridCol w="740664">
                  <a:extLst>
                    <a:ext uri="{9D8B030D-6E8A-4147-A177-3AD203B41FA5}">
                      <a16:colId xmlns:a16="http://schemas.microsoft.com/office/drawing/2014/main" val="703935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745209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grohe_czsk - 2022-01-16 18:01:06</a:t>
                      </a:r>
                      <a:r>
                        <a:rPr kumimoji="0" lang="en-US" sz="1000" b="0" i="0" u="none" strike="noStrike" kern="1200" cap="none" spc="0" normalizeH="0" baseline="0" noProof="0">
                          <a:ln>
                            <a:noFill/>
                          </a:ln>
                          <a:solidFill>
                            <a:prstClr val="black"/>
                          </a:solidFill>
                          <a:effectLst/>
                          <a:uLnTx/>
                          <a:uFillTx/>
                          <a:latin typeface="+mn-lt"/>
                          <a:ea typeface="+mn-ea"/>
                          <a:cs typeface="+mn-cs"/>
                        </a:rPr>
                        <a:t>
 Krásnější domov můžete mít snadno 🏠
Domov je pro náš život velmi důležitým místem. A přirozeně chceme, aby byl co nejhezčí. Když ale dojde na domácí kutilství, často váháme. ☝️ Proto jsme navrhli GROHE QuickFix pro překvapivě snadné úpravy koupelny. Kompletní balíček s baterií a s jasnými pokyny krok za krokem v QuickGuide, QuickVideo a s QuickTool – vychytávkou, která kombinuje všechny potřebné nástroje v jeden. A je vidět, že i malá změna udělá hodně. Teď se při každém pohledu na svou novou GROHE baterii pousmějete, protože jste to zvládli sami.  #GROHE #QuickFix #easydiy #premenakoupelny #selfmade #koupelnovainspirace #homeremodel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https://quintly-image-storage.s3.amazonaws.com/2459d5bb726ab75cc80ad7f6062bb039/d8578c9e58c7f768c52ce7668ce9eefd.jpg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extLst>
                  <a:ext uri="{0D108BD9-81ED-4DB2-BD59-A6C34878D82A}">
                    <a16:rowId xmlns:a16="http://schemas.microsoft.com/office/drawing/2014/main" val="3830740326"/>
                  </a:ext>
                </a:extLst>
              </a:tr>
            </a:tbl>
          </a:graphicData>
        </a:graphic>
      </p:graphicFrame>
      <p:sp>
        <p:nvSpPr>
          <p:cNvPr id="4" name="Text Placeholder 3">
            <a:extLst>
              <a:ext uri="{FF2B5EF4-FFF2-40B4-BE49-F238E27FC236}">
                <a16:creationId xmlns:a16="http://schemas.microsoft.com/office/drawing/2014/main" id="{B5076FEC-AEDD-4FEA-816F-1DCCA121C13D}"/>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76533556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0DAD-8DCA-4073-B6A6-758EEF8B7E27}"/>
              </a:ext>
            </a:extLst>
          </p:cNvPr>
          <p:cNvSpPr>
            <a:spLocks noGrp="1"/>
          </p:cNvSpPr>
          <p:nvPr>
            <p:ph type="title"/>
          </p:nvPr>
        </p:nvSpPr>
        <p:spPr/>
        <p:txBody>
          <a:bodyPr/>
          <a:lstStyle/>
          <a:p>
            <a:r>
              <a:rPr lang="en-US"/>
              <a:t>Instagram Stories Table  | All profiles - 1 of 5</a:t>
            </a:r>
          </a:p>
        </p:txBody>
      </p:sp>
      <p:graphicFrame>
        <p:nvGraphicFramePr>
          <p:cNvPr id="5" name="Table Placeholder 4">
            <a:extLst>
              <a:ext uri="{FF2B5EF4-FFF2-40B4-BE49-F238E27FC236}">
                <a16:creationId xmlns:a16="http://schemas.microsoft.com/office/drawing/2014/main" id="{AF375EC4-CB50-4DAA-B478-F4C15A06DD3D}"/>
              </a:ext>
            </a:extLst>
          </p:cNvPr>
          <p:cNvGraphicFramePr>
            <a:graphicFrameLocks noGrp="1"/>
          </p:cNvGraphicFramePr>
          <p:nvPr>
            <p:ph type="tbl" sz="quarter" idx="13"/>
            <p:extLst>
              <p:ext uri="{D42A27DB-BD31-4B8C-83A1-F6EECF244321}">
                <p14:modId xmlns:p14="http://schemas.microsoft.com/office/powerpoint/2010/main" val="2770692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935901845"/>
                    </a:ext>
                  </a:extLst>
                </a:gridCol>
                <a:gridCol w="1728216">
                  <a:extLst>
                    <a:ext uri="{9D8B030D-6E8A-4147-A177-3AD203B41FA5}">
                      <a16:colId xmlns:a16="http://schemas.microsoft.com/office/drawing/2014/main" val="363406477"/>
                    </a:ext>
                  </a:extLst>
                </a:gridCol>
                <a:gridCol w="822960">
                  <a:extLst>
                    <a:ext uri="{9D8B030D-6E8A-4147-A177-3AD203B41FA5}">
                      <a16:colId xmlns:a16="http://schemas.microsoft.com/office/drawing/2014/main" val="3900030136"/>
                    </a:ext>
                  </a:extLst>
                </a:gridCol>
                <a:gridCol w="822960">
                  <a:extLst>
                    <a:ext uri="{9D8B030D-6E8A-4147-A177-3AD203B41FA5}">
                      <a16:colId xmlns:a16="http://schemas.microsoft.com/office/drawing/2014/main" val="1287464392"/>
                    </a:ext>
                  </a:extLst>
                </a:gridCol>
                <a:gridCol w="822960">
                  <a:extLst>
                    <a:ext uri="{9D8B030D-6E8A-4147-A177-3AD203B41FA5}">
                      <a16:colId xmlns:a16="http://schemas.microsoft.com/office/drawing/2014/main" val="1281316244"/>
                    </a:ext>
                  </a:extLst>
                </a:gridCol>
                <a:gridCol w="822960">
                  <a:extLst>
                    <a:ext uri="{9D8B030D-6E8A-4147-A177-3AD203B41FA5}">
                      <a16:colId xmlns:a16="http://schemas.microsoft.com/office/drawing/2014/main" val="2360901177"/>
                    </a:ext>
                  </a:extLst>
                </a:gridCol>
                <a:gridCol w="822960">
                  <a:extLst>
                    <a:ext uri="{9D8B030D-6E8A-4147-A177-3AD203B41FA5}">
                      <a16:colId xmlns:a16="http://schemas.microsoft.com/office/drawing/2014/main" val="315193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2221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- 2022-01-12 10:29:49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Анонс нової лінійки</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https://quintly-image-storage.s3.amazonaws.com/de93d78e770338b8509a2342698e2e87/91512f88c6a6be57ef681f2b8ed87f56.jpg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0.6417 %</a:t>
                      </a:r>
                    </a:p>
                  </a:txBody>
                  <a:tcPr/>
                </a:tc>
                <a:extLst>
                  <a:ext uri="{0D108BD9-81ED-4DB2-BD59-A6C34878D82A}">
                    <a16:rowId xmlns:a16="http://schemas.microsoft.com/office/drawing/2014/main" val="3694404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groheukraine - 2022-01-17 11:07:27</a:t>
                      </a:r>
                      <a:r>
                        <a:rPr kumimoji="0" lang="ru-RU" sz="1000" b="0" i="0" u="none" strike="noStrike" kern="1200" cap="none" spc="0" normalizeH="0" baseline="0" noProof="0">
                          <a:ln>
                            <a:noFill/>
                          </a:ln>
                          <a:solidFill>
                            <a:prstClr val="black"/>
                          </a:solidFill>
                          <a:effectLst/>
                          <a:uLnTx/>
                          <a:uFillTx/>
                          <a:latin typeface="+mn-lt"/>
                          <a:ea typeface="+mn-ea"/>
                          <a:cs typeface="+mn-cs"/>
                        </a:rPr>
                        <a:t>
 Наша оселя – наша фортеця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https://quintly-image-storage.s3.amazonaws.com/de93d78e770338b8509a2342698e2e87/6a1610d12612ede358cf5d1be762100a.jpg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0.6074 %</a:t>
                      </a:r>
                    </a:p>
                  </a:txBody>
                  <a:tcPr/>
                </a:tc>
                <a:extLst>
                  <a:ext uri="{0D108BD9-81ED-4DB2-BD59-A6C34878D82A}">
                    <a16:rowId xmlns:a16="http://schemas.microsoft.com/office/drawing/2014/main" val="521064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groheukraine - 2022-01-17 11:07:30</a:t>
                      </a:r>
                      <a:r>
                        <a:rPr kumimoji="0" lang="ru-RU" sz="1000" b="0" i="0" u="none" strike="noStrike" kern="1200" cap="none" spc="0" normalizeH="0" baseline="0" noProof="0">
                          <a:ln>
                            <a:noFill/>
                          </a:ln>
                          <a:solidFill>
                            <a:prstClr val="black"/>
                          </a:solidFill>
                          <a:effectLst/>
                          <a:uLnTx/>
                          <a:uFillTx/>
                          <a:latin typeface="+mn-lt"/>
                          <a:ea typeface="+mn-ea"/>
                          <a:cs typeface="+mn-cs"/>
                        </a:rPr>
                        <a:t>
 Пакет «все включено» із універсальним інструментом</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https://quintly-image-storage.s3.amazonaws.com/de93d78e770338b8509a2342698e2e87/c682d1312ea9cf083bfeffdb5242e07f.jpg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0.9947 %</a:t>
                      </a:r>
                    </a:p>
                  </a:txBody>
                  <a:tcPr/>
                </a:tc>
                <a:extLst>
                  <a:ext uri="{0D108BD9-81ED-4DB2-BD59-A6C34878D82A}">
                    <a16:rowId xmlns:a16="http://schemas.microsoft.com/office/drawing/2014/main" val="2864403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groheukraine - 2022-01-17 11:07:31</a:t>
                      </a:r>
                      <a:r>
                        <a:rPr kumimoji="0" lang="ru-RU" sz="1000" b="0" i="0" u="none" strike="noStrike" kern="1200" cap="none" spc="0" normalizeH="0" baseline="0" noProof="0">
                          <a:ln>
                            <a:noFill/>
                          </a:ln>
                          <a:solidFill>
                            <a:prstClr val="black"/>
                          </a:solidFill>
                          <a:effectLst/>
                          <a:uLnTx/>
                          <a:uFillTx/>
                          <a:latin typeface="+mn-lt"/>
                          <a:ea typeface="+mn-ea"/>
                          <a:cs typeface="+mn-cs"/>
                        </a:rPr>
                        <a:t>
 Усе в одній коробці – для простого самостійного встановлення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https://quintly-image-storage.s3.amazonaws.com/de93d78e770338b8509a2342698e2e87/41e33655f2357de62488afe2266cb5b5.jpg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1.0054 %</a:t>
                      </a:r>
                    </a:p>
                  </a:txBody>
                  <a:tcPr/>
                </a:tc>
                <a:extLst>
                  <a:ext uri="{0D108BD9-81ED-4DB2-BD59-A6C34878D82A}">
                    <a16:rowId xmlns:a16="http://schemas.microsoft.com/office/drawing/2014/main" val="1034376205"/>
                  </a:ext>
                </a:extLst>
              </a:tr>
            </a:tbl>
          </a:graphicData>
        </a:graphic>
      </p:graphicFrame>
      <p:sp>
        <p:nvSpPr>
          <p:cNvPr id="4" name="Text Placeholder 3">
            <a:extLst>
              <a:ext uri="{FF2B5EF4-FFF2-40B4-BE49-F238E27FC236}">
                <a16:creationId xmlns:a16="http://schemas.microsoft.com/office/drawing/2014/main" id="{2E469158-F650-4DB6-9F52-242317C20D14}"/>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4879377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538EF-B006-499D-A6D5-A2D8F874ED2D}"/>
              </a:ext>
            </a:extLst>
          </p:cNvPr>
          <p:cNvSpPr>
            <a:spLocks noGrp="1"/>
          </p:cNvSpPr>
          <p:nvPr>
            <p:ph type="title"/>
          </p:nvPr>
        </p:nvSpPr>
        <p:spPr/>
        <p:txBody>
          <a:bodyPr/>
          <a:lstStyle/>
          <a:p>
            <a:r>
              <a:rPr lang="en-US"/>
              <a:t>Instagram Stories Table  | All profiles - 2 of 5</a:t>
            </a:r>
          </a:p>
        </p:txBody>
      </p:sp>
      <p:graphicFrame>
        <p:nvGraphicFramePr>
          <p:cNvPr id="5" name="Table Placeholder 4">
            <a:extLst>
              <a:ext uri="{FF2B5EF4-FFF2-40B4-BE49-F238E27FC236}">
                <a16:creationId xmlns:a16="http://schemas.microsoft.com/office/drawing/2014/main" id="{E9B411DB-1171-4CA2-8DC6-9C73B2B1184E}"/>
              </a:ext>
            </a:extLst>
          </p:cNvPr>
          <p:cNvGraphicFramePr>
            <a:graphicFrameLocks noGrp="1"/>
          </p:cNvGraphicFramePr>
          <p:nvPr>
            <p:ph type="tbl" sz="quarter" idx="13"/>
            <p:extLst>
              <p:ext uri="{D42A27DB-BD31-4B8C-83A1-F6EECF244321}">
                <p14:modId xmlns:p14="http://schemas.microsoft.com/office/powerpoint/2010/main" val="1535315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622387231"/>
                    </a:ext>
                  </a:extLst>
                </a:gridCol>
                <a:gridCol w="1728216">
                  <a:extLst>
                    <a:ext uri="{9D8B030D-6E8A-4147-A177-3AD203B41FA5}">
                      <a16:colId xmlns:a16="http://schemas.microsoft.com/office/drawing/2014/main" val="3100653064"/>
                    </a:ext>
                  </a:extLst>
                </a:gridCol>
                <a:gridCol w="822960">
                  <a:extLst>
                    <a:ext uri="{9D8B030D-6E8A-4147-A177-3AD203B41FA5}">
                      <a16:colId xmlns:a16="http://schemas.microsoft.com/office/drawing/2014/main" val="4037765287"/>
                    </a:ext>
                  </a:extLst>
                </a:gridCol>
                <a:gridCol w="822960">
                  <a:extLst>
                    <a:ext uri="{9D8B030D-6E8A-4147-A177-3AD203B41FA5}">
                      <a16:colId xmlns:a16="http://schemas.microsoft.com/office/drawing/2014/main" val="1059368090"/>
                    </a:ext>
                  </a:extLst>
                </a:gridCol>
                <a:gridCol w="822960">
                  <a:extLst>
                    <a:ext uri="{9D8B030D-6E8A-4147-A177-3AD203B41FA5}">
                      <a16:colId xmlns:a16="http://schemas.microsoft.com/office/drawing/2014/main" val="540018849"/>
                    </a:ext>
                  </a:extLst>
                </a:gridCol>
                <a:gridCol w="822960">
                  <a:extLst>
                    <a:ext uri="{9D8B030D-6E8A-4147-A177-3AD203B41FA5}">
                      <a16:colId xmlns:a16="http://schemas.microsoft.com/office/drawing/2014/main" val="531119236"/>
                    </a:ext>
                  </a:extLst>
                </a:gridCol>
                <a:gridCol w="822960">
                  <a:extLst>
                    <a:ext uri="{9D8B030D-6E8A-4147-A177-3AD203B41FA5}">
                      <a16:colId xmlns:a16="http://schemas.microsoft.com/office/drawing/2014/main" val="2529101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112213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grohe_uk - 2022-01-13 17:03:42</a:t>
                      </a:r>
                      <a:r>
                        <a:rPr kumimoji="0" lang="nl-NL"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https://quintly-image-storage.s3.amazonaws.com/d0d6f8854267ca1ca283b63ad8dd7f5f/5ef07e32eb4588a431a86da072942e8b.jpg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0.6587 %</a:t>
                      </a:r>
                    </a:p>
                  </a:txBody>
                  <a:tcPr/>
                </a:tc>
                <a:extLst>
                  <a:ext uri="{0D108BD9-81ED-4DB2-BD59-A6C34878D82A}">
                    <a16:rowId xmlns:a16="http://schemas.microsoft.com/office/drawing/2014/main" val="274291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grohe_czsk - 2022-01-17 09:14:57</a:t>
                      </a:r>
                      <a:r>
                        <a:rPr kumimoji="0" lang="en-US" sz="1000" b="0" i="0" u="none" strike="noStrike" kern="1200" cap="none" spc="0" normalizeH="0" baseline="0" noProof="0">
                          <a:ln>
                            <a:noFill/>
                          </a:ln>
                          <a:solidFill>
                            <a:prstClr val="black"/>
                          </a:solidFill>
                          <a:effectLst/>
                          <a:uLnTx/>
                          <a:uFillTx/>
                          <a:latin typeface="+mn-lt"/>
                          <a:ea typeface="+mn-ea"/>
                          <a:cs typeface="+mn-cs"/>
                        </a:rPr>
                        <a:t>
 S GROHE QuickFix to zvládnete
sami a bez starostí. Překvapivě snadné, takže to dokáže kdokoli!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https://quintly-image-storage.s3.amazonaws.com/2459d5bb726ab75cc80ad7f6062bb039/b6bfaebb96a9a2f5bf63d3150f7e772e.jpg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0.6667 %</a:t>
                      </a:r>
                    </a:p>
                  </a:txBody>
                  <a:tcPr/>
                </a:tc>
                <a:extLst>
                  <a:ext uri="{0D108BD9-81ED-4DB2-BD59-A6C34878D82A}">
                    <a16:rowId xmlns:a16="http://schemas.microsoft.com/office/drawing/2014/main" val="36422793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grohe_global - 2022-01-06 17:09:30</a:t>
                      </a:r>
                      <a:r>
                        <a:rPr kumimoji="0" lang="en-US" sz="1000" b="0" i="0" u="none" strike="noStrike" kern="1200" cap="none" spc="0" normalizeH="0" baseline="0" noProof="0">
                          <a:ln>
                            <a:noFill/>
                          </a:ln>
                          <a:solidFill>
                            <a:prstClr val="black"/>
                          </a:solidFill>
                          <a:effectLst/>
                          <a:uLnTx/>
                          <a:uFillTx/>
                          <a:latin typeface="+mn-lt"/>
                          <a:ea typeface="+mn-ea"/>
                          <a:cs typeface="+mn-cs"/>
                        </a:rPr>
                        <a:t>
 GROHE QuickFix is DIY without the fuss. 
Surprisingly easy so everyone can do 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https://quintly-image-storage.s3.amazonaws.com/56b59c5979cac21135ef6f51a1a8d097/6e49e68c8d6ce3c4dfbb2758b74cdaee.jpg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0.6411 %</a:t>
                      </a:r>
                    </a:p>
                  </a:txBody>
                  <a:tcPr/>
                </a:tc>
                <a:extLst>
                  <a:ext uri="{0D108BD9-81ED-4DB2-BD59-A6C34878D82A}">
                    <a16:rowId xmlns:a16="http://schemas.microsoft.com/office/drawing/2014/main" val="385830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- 2022-01-12 16:51:59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https://quintly-image-storage.s3.amazonaws.com/56b59c5979cac21135ef6f51a1a8d097/903f51bda09e4ee6b0893e22ee6b21c7.jpg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0.7440 %</a:t>
                      </a:r>
                    </a:p>
                  </a:txBody>
                  <a:tcPr/>
                </a:tc>
                <a:extLst>
                  <a:ext uri="{0D108BD9-81ED-4DB2-BD59-A6C34878D82A}">
                    <a16:rowId xmlns:a16="http://schemas.microsoft.com/office/drawing/2014/main" val="373245811"/>
                  </a:ext>
                </a:extLst>
              </a:tr>
            </a:tbl>
          </a:graphicData>
        </a:graphic>
      </p:graphicFrame>
      <p:sp>
        <p:nvSpPr>
          <p:cNvPr id="4" name="Text Placeholder 3">
            <a:extLst>
              <a:ext uri="{FF2B5EF4-FFF2-40B4-BE49-F238E27FC236}">
                <a16:creationId xmlns:a16="http://schemas.microsoft.com/office/drawing/2014/main" id="{BC35BA94-AC29-4F18-AC3D-F614E59BB3AE}"/>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37068706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9E3E9-B3DD-4FCF-94F6-240E9E07CE4B}"/>
              </a:ext>
            </a:extLst>
          </p:cNvPr>
          <p:cNvSpPr>
            <a:spLocks noGrp="1"/>
          </p:cNvSpPr>
          <p:nvPr>
            <p:ph type="title"/>
          </p:nvPr>
        </p:nvSpPr>
        <p:spPr/>
        <p:txBody>
          <a:bodyPr/>
          <a:lstStyle/>
          <a:p>
            <a:r>
              <a:rPr lang="en-US"/>
              <a:t>Instagram Stories Table  | All profiles - 3 of 5</a:t>
            </a:r>
          </a:p>
        </p:txBody>
      </p:sp>
      <p:graphicFrame>
        <p:nvGraphicFramePr>
          <p:cNvPr id="5" name="Table Placeholder 4">
            <a:extLst>
              <a:ext uri="{FF2B5EF4-FFF2-40B4-BE49-F238E27FC236}">
                <a16:creationId xmlns:a16="http://schemas.microsoft.com/office/drawing/2014/main" id="{C07EE0A0-0E08-48E3-822F-90BCD59C0744}"/>
              </a:ext>
            </a:extLst>
          </p:cNvPr>
          <p:cNvGraphicFramePr>
            <a:graphicFrameLocks noGrp="1"/>
          </p:cNvGraphicFramePr>
          <p:nvPr>
            <p:ph type="tbl" sz="quarter" idx="13"/>
            <p:extLst>
              <p:ext uri="{D42A27DB-BD31-4B8C-83A1-F6EECF244321}">
                <p14:modId xmlns:p14="http://schemas.microsoft.com/office/powerpoint/2010/main" val="827237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42245391"/>
                    </a:ext>
                  </a:extLst>
                </a:gridCol>
                <a:gridCol w="1728216">
                  <a:extLst>
                    <a:ext uri="{9D8B030D-6E8A-4147-A177-3AD203B41FA5}">
                      <a16:colId xmlns:a16="http://schemas.microsoft.com/office/drawing/2014/main" val="2081176752"/>
                    </a:ext>
                  </a:extLst>
                </a:gridCol>
                <a:gridCol w="822960">
                  <a:extLst>
                    <a:ext uri="{9D8B030D-6E8A-4147-A177-3AD203B41FA5}">
                      <a16:colId xmlns:a16="http://schemas.microsoft.com/office/drawing/2014/main" val="623184143"/>
                    </a:ext>
                  </a:extLst>
                </a:gridCol>
                <a:gridCol w="822960">
                  <a:extLst>
                    <a:ext uri="{9D8B030D-6E8A-4147-A177-3AD203B41FA5}">
                      <a16:colId xmlns:a16="http://schemas.microsoft.com/office/drawing/2014/main" val="347582614"/>
                    </a:ext>
                  </a:extLst>
                </a:gridCol>
                <a:gridCol w="822960">
                  <a:extLst>
                    <a:ext uri="{9D8B030D-6E8A-4147-A177-3AD203B41FA5}">
                      <a16:colId xmlns:a16="http://schemas.microsoft.com/office/drawing/2014/main" val="385600470"/>
                    </a:ext>
                  </a:extLst>
                </a:gridCol>
                <a:gridCol w="822960">
                  <a:extLst>
                    <a:ext uri="{9D8B030D-6E8A-4147-A177-3AD203B41FA5}">
                      <a16:colId xmlns:a16="http://schemas.microsoft.com/office/drawing/2014/main" val="3360452421"/>
                    </a:ext>
                  </a:extLst>
                </a:gridCol>
                <a:gridCol w="822960">
                  <a:extLst>
                    <a:ext uri="{9D8B030D-6E8A-4147-A177-3AD203B41FA5}">
                      <a16:colId xmlns:a16="http://schemas.microsoft.com/office/drawing/2014/main" val="24931065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634659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- 2022-01-12 16:52:05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https://quintly-image-storage.s3.amazonaws.com/56b59c5979cac21135ef6f51a1a8d097/e779093d12d7c4c4f05001bd074df570.jpg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0.9562 %</a:t>
                      </a:r>
                    </a:p>
                  </a:txBody>
                  <a:tcPr/>
                </a:tc>
                <a:extLst>
                  <a:ext uri="{0D108BD9-81ED-4DB2-BD59-A6C34878D82A}">
                    <a16:rowId xmlns:a16="http://schemas.microsoft.com/office/drawing/2014/main" val="191389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- 2022-01-12 16:52:15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https://quintly-image-storage.s3.amazonaws.com/56b59c5979cac21135ef6f51a1a8d097/ab010b519a134d799df834795d10b070.jpg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0.9843 %</a:t>
                      </a:r>
                    </a:p>
                  </a:txBody>
                  <a:tcPr/>
                </a:tc>
                <a:extLst>
                  <a:ext uri="{0D108BD9-81ED-4DB2-BD59-A6C34878D82A}">
                    <a16:rowId xmlns:a16="http://schemas.microsoft.com/office/drawing/2014/main" val="3136062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- 2022-01-12 16:52:23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https://quintly-image-storage.s3.amazonaws.com/56b59c5979cac21135ef6f51a1a8d097/5d9a840d0a4605768e1304d4bd46ede3.jpg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0.9769 %</a:t>
                      </a:r>
                    </a:p>
                  </a:txBody>
                  <a:tcPr/>
                </a:tc>
                <a:extLst>
                  <a:ext uri="{0D108BD9-81ED-4DB2-BD59-A6C34878D82A}">
                    <a16:rowId xmlns:a16="http://schemas.microsoft.com/office/drawing/2014/main" val="4062809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- 2022-01-12 16:52:29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https://quintly-image-storage.s3.amazonaws.com/56b59c5979cac21135ef6f51a1a8d097/be813fb484e0b8b1864095f6baa8d0f2.jpg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0.9801 %</a:t>
                      </a:r>
                    </a:p>
                  </a:txBody>
                  <a:tcPr/>
                </a:tc>
                <a:extLst>
                  <a:ext uri="{0D108BD9-81ED-4DB2-BD59-A6C34878D82A}">
                    <a16:rowId xmlns:a16="http://schemas.microsoft.com/office/drawing/2014/main" val="406129367"/>
                  </a:ext>
                </a:extLst>
              </a:tr>
            </a:tbl>
          </a:graphicData>
        </a:graphic>
      </p:graphicFrame>
      <p:sp>
        <p:nvSpPr>
          <p:cNvPr id="4" name="Text Placeholder 3">
            <a:extLst>
              <a:ext uri="{FF2B5EF4-FFF2-40B4-BE49-F238E27FC236}">
                <a16:creationId xmlns:a16="http://schemas.microsoft.com/office/drawing/2014/main" id="{2469C7A6-A6A5-4215-9ADA-403F0D6CAF47}"/>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32130029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BF154-6BEB-4527-96F4-7231DDB80AD1}"/>
              </a:ext>
            </a:extLst>
          </p:cNvPr>
          <p:cNvSpPr>
            <a:spLocks noGrp="1"/>
          </p:cNvSpPr>
          <p:nvPr>
            <p:ph type="title"/>
          </p:nvPr>
        </p:nvSpPr>
        <p:spPr/>
        <p:txBody>
          <a:bodyPr/>
          <a:lstStyle/>
          <a:p>
            <a:r>
              <a:rPr lang="en-US"/>
              <a:t>Instagram Stories Table  | All profiles - 4 of 5</a:t>
            </a:r>
          </a:p>
        </p:txBody>
      </p:sp>
      <p:graphicFrame>
        <p:nvGraphicFramePr>
          <p:cNvPr id="5" name="Table Placeholder 4">
            <a:extLst>
              <a:ext uri="{FF2B5EF4-FFF2-40B4-BE49-F238E27FC236}">
                <a16:creationId xmlns:a16="http://schemas.microsoft.com/office/drawing/2014/main" id="{7F4F7CE3-20B8-4DD1-8966-726761443531}"/>
              </a:ext>
            </a:extLst>
          </p:cNvPr>
          <p:cNvGraphicFramePr>
            <a:graphicFrameLocks noGrp="1"/>
          </p:cNvGraphicFramePr>
          <p:nvPr>
            <p:ph type="tbl" sz="quarter" idx="13"/>
            <p:extLst>
              <p:ext uri="{D42A27DB-BD31-4B8C-83A1-F6EECF244321}">
                <p14:modId xmlns:p14="http://schemas.microsoft.com/office/powerpoint/2010/main" val="467516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37778166"/>
                    </a:ext>
                  </a:extLst>
                </a:gridCol>
                <a:gridCol w="1728216">
                  <a:extLst>
                    <a:ext uri="{9D8B030D-6E8A-4147-A177-3AD203B41FA5}">
                      <a16:colId xmlns:a16="http://schemas.microsoft.com/office/drawing/2014/main" val="2903415426"/>
                    </a:ext>
                  </a:extLst>
                </a:gridCol>
                <a:gridCol w="822960">
                  <a:extLst>
                    <a:ext uri="{9D8B030D-6E8A-4147-A177-3AD203B41FA5}">
                      <a16:colId xmlns:a16="http://schemas.microsoft.com/office/drawing/2014/main" val="1919858520"/>
                    </a:ext>
                  </a:extLst>
                </a:gridCol>
                <a:gridCol w="822960">
                  <a:extLst>
                    <a:ext uri="{9D8B030D-6E8A-4147-A177-3AD203B41FA5}">
                      <a16:colId xmlns:a16="http://schemas.microsoft.com/office/drawing/2014/main" val="3188035314"/>
                    </a:ext>
                  </a:extLst>
                </a:gridCol>
                <a:gridCol w="822960">
                  <a:extLst>
                    <a:ext uri="{9D8B030D-6E8A-4147-A177-3AD203B41FA5}">
                      <a16:colId xmlns:a16="http://schemas.microsoft.com/office/drawing/2014/main" val="1287178676"/>
                    </a:ext>
                  </a:extLst>
                </a:gridCol>
                <a:gridCol w="822960">
                  <a:extLst>
                    <a:ext uri="{9D8B030D-6E8A-4147-A177-3AD203B41FA5}">
                      <a16:colId xmlns:a16="http://schemas.microsoft.com/office/drawing/2014/main" val="347212160"/>
                    </a:ext>
                  </a:extLst>
                </a:gridCol>
                <a:gridCol w="822960">
                  <a:extLst>
                    <a:ext uri="{9D8B030D-6E8A-4147-A177-3AD203B41FA5}">
                      <a16:colId xmlns:a16="http://schemas.microsoft.com/office/drawing/2014/main" val="742993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218031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grohe_global - 2022-01-12 17:09:09</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https://quintly-image-storage.s3.amazonaws.com/56b59c5979cac21135ef6f51a1a8d097/a640298fc960272dc2b17cff29b09997.jpg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0.8897 %</a:t>
                      </a:r>
                    </a:p>
                  </a:txBody>
                  <a:tcPr/>
                </a:tc>
                <a:extLst>
                  <a:ext uri="{0D108BD9-81ED-4DB2-BD59-A6C34878D82A}">
                    <a16:rowId xmlns:a16="http://schemas.microsoft.com/office/drawing/2014/main" val="208931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grohe_it - 2022-01-12 16:24:44</a:t>
                      </a:r>
                      <a:r>
                        <a:rPr kumimoji="0" lang="it-IT" sz="1000" b="0" i="0" u="none" strike="noStrike" kern="1200" cap="none" spc="0" normalizeH="0" baseline="0" noProof="0">
                          <a:ln>
                            <a:noFill/>
                          </a:ln>
                          <a:solidFill>
                            <a:prstClr val="black"/>
                          </a:solidFill>
                          <a:effectLst/>
                          <a:uLnTx/>
                          <a:uFillTx/>
                          <a:latin typeface="+mn-lt"/>
                          <a:ea typeface="+mn-ea"/>
                          <a:cs typeface="+mn-cs"/>
                        </a:rPr>
                        <a:t>
 L’INSTALLAZIONE DIVENTA SORPRENDENTEMENTE FACILE CON GROHE QUICKFIX!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https://quintly-image-storage.s3.amazonaws.com/16ed9397756fb5b6cfbbfdedd3ad7df0/0db76024b6f0ec72eae6eed92323e06f.jpg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0.6754 %</a:t>
                      </a:r>
                    </a:p>
                  </a:txBody>
                  <a:tcPr/>
                </a:tc>
                <a:extLst>
                  <a:ext uri="{0D108BD9-81ED-4DB2-BD59-A6C34878D82A}">
                    <a16:rowId xmlns:a16="http://schemas.microsoft.com/office/drawing/2014/main" val="250323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groheukraine - 2022-01-17 11:07:28</a:t>
                      </a:r>
                      <a:r>
                        <a:rPr kumimoji="0" lang="ru-RU" sz="1000" b="0" i="0" u="none" strike="noStrike" kern="1200" cap="none" spc="0" normalizeH="0" baseline="0" noProof="0">
                          <a:ln>
                            <a:noFill/>
                          </a:ln>
                          <a:solidFill>
                            <a:prstClr val="black"/>
                          </a:solidFill>
                          <a:effectLst/>
                          <a:uLnTx/>
                          <a:uFillTx/>
                          <a:latin typeface="+mn-lt"/>
                          <a:ea typeface="+mn-ea"/>
                          <a:cs typeface="+mn-cs"/>
                        </a:rPr>
                        <a:t>
 Але із заміною сантехніки  ми вагаємося,  бо ремонт ніхто не любить</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https://quintly-image-storage.s3.amazonaws.com/de93d78e770338b8509a2342698e2e87/3446d60b8033dbf4d460b9f758bf7b2e.jpg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0.7861 %</a:t>
                      </a:r>
                    </a:p>
                  </a:txBody>
                  <a:tcPr/>
                </a:tc>
                <a:extLst>
                  <a:ext uri="{0D108BD9-81ED-4DB2-BD59-A6C34878D82A}">
                    <a16:rowId xmlns:a16="http://schemas.microsoft.com/office/drawing/2014/main" val="512751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groheukraine - 2022-01-17 11:07:29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z-Cyrl-AZ" sz="1000" b="0" i="0" u="none" strike="noStrike" kern="1200" cap="none" spc="0" normalizeH="0" baseline="0" noProof="0">
                          <a:ln>
                            <a:noFill/>
                          </a:ln>
                          <a:solidFill>
                            <a:prstClr val="black"/>
                          </a:solidFill>
                          <a:effectLst/>
                          <a:uLnTx/>
                          <a:uFillTx/>
                          <a:latin typeface="+mn-lt"/>
                          <a:ea typeface="+mn-ea"/>
                          <a:cs typeface="+mn-cs"/>
                        </a:rPr>
                        <a:t>Представляємо нову лінійку сантехніки </a:t>
                      </a:r>
                      <a:r>
                        <a:rPr kumimoji="0" lang="en-US" sz="1000" b="0" i="0" u="none" strike="noStrike" kern="1200" cap="none" spc="0" normalizeH="0" baseline="0" noProof="0">
                          <a:ln>
                            <a:noFill/>
                          </a:ln>
                          <a:solidFill>
                            <a:prstClr val="black"/>
                          </a:solidFill>
                          <a:effectLst/>
                          <a:uLnTx/>
                          <a:uFillTx/>
                          <a:latin typeface="+mn-lt"/>
                          <a:ea typeface="+mn-ea"/>
                          <a:cs typeface="+mn-cs"/>
                        </a:rPr>
                        <a:t>GROHE QuickFix!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https://quintly-image-storage.s3.amazonaws.com/de93d78e770338b8509a2342698e2e87/3e885c76d333b09ea47e50397611d101.jpg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0.9300 %</a:t>
                      </a:r>
                    </a:p>
                  </a:txBody>
                  <a:tcPr/>
                </a:tc>
                <a:extLst>
                  <a:ext uri="{0D108BD9-81ED-4DB2-BD59-A6C34878D82A}">
                    <a16:rowId xmlns:a16="http://schemas.microsoft.com/office/drawing/2014/main" val="3502652895"/>
                  </a:ext>
                </a:extLst>
              </a:tr>
            </a:tbl>
          </a:graphicData>
        </a:graphic>
      </p:graphicFrame>
      <p:sp>
        <p:nvSpPr>
          <p:cNvPr id="4" name="Text Placeholder 3">
            <a:extLst>
              <a:ext uri="{FF2B5EF4-FFF2-40B4-BE49-F238E27FC236}">
                <a16:creationId xmlns:a16="http://schemas.microsoft.com/office/drawing/2014/main" id="{FA0B8CDC-B47E-4F8A-94E9-E314BAB6E8C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11686173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9A675-56A0-471F-8FF6-5F963D8F2EDD}"/>
              </a:ext>
            </a:extLst>
          </p:cNvPr>
          <p:cNvSpPr>
            <a:spLocks noGrp="1"/>
          </p:cNvSpPr>
          <p:nvPr>
            <p:ph type="title"/>
          </p:nvPr>
        </p:nvSpPr>
        <p:spPr/>
        <p:txBody>
          <a:bodyPr/>
          <a:lstStyle/>
          <a:p>
            <a:r>
              <a:rPr lang="en-US"/>
              <a:t>Instagram Stories Table  | All profiles - 5 of 5</a:t>
            </a:r>
          </a:p>
        </p:txBody>
      </p:sp>
      <p:graphicFrame>
        <p:nvGraphicFramePr>
          <p:cNvPr id="5" name="Table Placeholder 4">
            <a:extLst>
              <a:ext uri="{FF2B5EF4-FFF2-40B4-BE49-F238E27FC236}">
                <a16:creationId xmlns:a16="http://schemas.microsoft.com/office/drawing/2014/main" id="{6AAF313C-02C6-4CDD-BA99-23A3C7F9AB2B}"/>
              </a:ext>
            </a:extLst>
          </p:cNvPr>
          <p:cNvGraphicFramePr>
            <a:graphicFrameLocks noGrp="1"/>
          </p:cNvGraphicFramePr>
          <p:nvPr>
            <p:ph type="tbl" sz="quarter" idx="13"/>
            <p:extLst>
              <p:ext uri="{D42A27DB-BD31-4B8C-83A1-F6EECF244321}">
                <p14:modId xmlns:p14="http://schemas.microsoft.com/office/powerpoint/2010/main" val="1856582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39251715"/>
                    </a:ext>
                  </a:extLst>
                </a:gridCol>
                <a:gridCol w="1728216">
                  <a:extLst>
                    <a:ext uri="{9D8B030D-6E8A-4147-A177-3AD203B41FA5}">
                      <a16:colId xmlns:a16="http://schemas.microsoft.com/office/drawing/2014/main" val="600798955"/>
                    </a:ext>
                  </a:extLst>
                </a:gridCol>
                <a:gridCol w="822960">
                  <a:extLst>
                    <a:ext uri="{9D8B030D-6E8A-4147-A177-3AD203B41FA5}">
                      <a16:colId xmlns:a16="http://schemas.microsoft.com/office/drawing/2014/main" val="2260906975"/>
                    </a:ext>
                  </a:extLst>
                </a:gridCol>
                <a:gridCol w="822960">
                  <a:extLst>
                    <a:ext uri="{9D8B030D-6E8A-4147-A177-3AD203B41FA5}">
                      <a16:colId xmlns:a16="http://schemas.microsoft.com/office/drawing/2014/main" val="2894984083"/>
                    </a:ext>
                  </a:extLst>
                </a:gridCol>
                <a:gridCol w="822960">
                  <a:extLst>
                    <a:ext uri="{9D8B030D-6E8A-4147-A177-3AD203B41FA5}">
                      <a16:colId xmlns:a16="http://schemas.microsoft.com/office/drawing/2014/main" val="673702078"/>
                    </a:ext>
                  </a:extLst>
                </a:gridCol>
                <a:gridCol w="822960">
                  <a:extLst>
                    <a:ext uri="{9D8B030D-6E8A-4147-A177-3AD203B41FA5}">
                      <a16:colId xmlns:a16="http://schemas.microsoft.com/office/drawing/2014/main" val="1986876517"/>
                    </a:ext>
                  </a:extLst>
                </a:gridCol>
                <a:gridCol w="822960">
                  <a:extLst>
                    <a:ext uri="{9D8B030D-6E8A-4147-A177-3AD203B41FA5}">
                      <a16:colId xmlns:a16="http://schemas.microsoft.com/office/drawing/2014/main" val="342323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Interaction-Rate</a:t>
                      </a:r>
                    </a:p>
                  </a:txBody>
                  <a:tcPr/>
                </a:tc>
                <a:extLst>
                  <a:ext uri="{0D108BD9-81ED-4DB2-BD59-A6C34878D82A}">
                    <a16:rowId xmlns:a16="http://schemas.microsoft.com/office/drawing/2014/main" val="3003996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ru-RU" sz="1000" b="1" i="0" u="none" strike="noStrike" kern="1200" cap="none" spc="0" normalizeH="0" baseline="0" noProof="0">
                          <a:ln>
                            <a:noFill/>
                          </a:ln>
                          <a:solidFill>
                            <a:prstClr val="black"/>
                          </a:solidFill>
                          <a:effectLst/>
                          <a:uLnTx/>
                          <a:uFillTx/>
                          <a:latin typeface="+mn-lt"/>
                          <a:ea typeface="+mn-ea"/>
                          <a:cs typeface="+mn-cs"/>
                        </a:rPr>
                        <a:t>groheukraine - 2022-01-17 11:07:32</a:t>
                      </a:r>
                      <a:r>
                        <a:rPr kumimoji="0" lang="ru-RU" sz="1000" b="0" i="0" u="none" strike="noStrike" kern="1200" cap="none" spc="0" normalizeH="0" baseline="0" noProof="0">
                          <a:ln>
                            <a:noFill/>
                          </a:ln>
                          <a:solidFill>
                            <a:prstClr val="black"/>
                          </a:solidFill>
                          <a:effectLst/>
                          <a:uLnTx/>
                          <a:uFillTx/>
                          <a:latin typeface="+mn-lt"/>
                          <a:ea typeface="+mn-ea"/>
                          <a:cs typeface="+mn-cs"/>
                        </a:rPr>
                        <a:t>
 Скоро у продажу!</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https://quintly-image-storage.s3.amazonaws.com/de93d78e770338b8509a2342698e2e87/5c85f0b193a9f18a77c914e646fd562d.jpg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0.9004 %</a:t>
                      </a:r>
                    </a:p>
                  </a:txBody>
                  <a:tcPr/>
                </a:tc>
                <a:extLst>
                  <a:ext uri="{0D108BD9-81ED-4DB2-BD59-A6C34878D82A}">
                    <a16:rowId xmlns:a16="http://schemas.microsoft.com/office/drawing/2014/main" val="1349682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- 2022-01-06 17:18:00</a:t>
                      </a:r>
                      <a:r>
                        <a:rPr kumimoji="0" lang="de-DE" sz="1000" b="0" i="0" u="none" strike="noStrike" kern="1200" cap="none" spc="0" normalizeH="0" baseline="0" noProof="0">
                          <a:ln>
                            <a:noFill/>
                          </a:ln>
                          <a:solidFill>
                            <a:prstClr val="black"/>
                          </a:solidFill>
                          <a:effectLst/>
                          <a:uLnTx/>
                          <a:uFillTx/>
                          <a:latin typeface="+mn-lt"/>
                          <a:ea typeface="+mn-ea"/>
                          <a:cs typeface="+mn-cs"/>
                        </a:rPr>
                        <a:t>
 GROHE QuickFix heißt Heimwerken ohne großen Aufwand. 
Überraschend einfach, sodass es jeder umsetzen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https://quintly-image-storage.s3.amazonaws.com/5b2aa51a2e0132692203bbaeda7c51ed/3f8510ec6c66a8a25e12b8de6bb0768a.jpg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0.7213 %</a:t>
                      </a:r>
                    </a:p>
                  </a:txBody>
                  <a:tcPr/>
                </a:tc>
                <a:extLst>
                  <a:ext uri="{0D108BD9-81ED-4DB2-BD59-A6C34878D82A}">
                    <a16:rowId xmlns:a16="http://schemas.microsoft.com/office/drawing/2014/main" val="389382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grohe_de - 2022-01-14 10:01:10</a:t>
                      </a:r>
                      <a:r>
                        <a:rPr kumimoji="0" lang="de-DE" sz="1000" b="0" i="0" u="none" strike="noStrike" kern="1200" cap="none" spc="0" normalizeH="0" baseline="0" noProof="0">
                          <a:ln>
                            <a:noFill/>
                          </a:ln>
                          <a:solidFill>
                            <a:prstClr val="black"/>
                          </a:solidFill>
                          <a:effectLst/>
                          <a:uLnTx/>
                          <a:uFillTx/>
                          <a:latin typeface="+mn-lt"/>
                          <a:ea typeface="+mn-ea"/>
                          <a:cs typeface="+mn-cs"/>
                        </a:rPr>
                        <a:t>
 @alltagsschaetze zeigt euch die einfache Installation unserer GROHE Start Armatur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https://quintly-image-storage.s3.amazonaws.com/5b2aa51a2e0132692203bbaeda7c51ed/b7df2f9fcd3fe9371b4b9ca07cb54161.jpg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6595843"/>
                  </a:ext>
                </a:extLst>
              </a:tr>
            </a:tbl>
          </a:graphicData>
        </a:graphic>
      </p:graphicFrame>
      <p:sp>
        <p:nvSpPr>
          <p:cNvPr id="4" name="Text Placeholder 3">
            <a:extLst>
              <a:ext uri="{FF2B5EF4-FFF2-40B4-BE49-F238E27FC236}">
                <a16:creationId xmlns:a16="http://schemas.microsoft.com/office/drawing/2014/main" id="{0DB462B1-5448-44D8-9161-BBAC4391F6B2}"/>
              </a:ext>
            </a:extLst>
          </p:cNvPr>
          <p:cNvSpPr>
            <a:spLocks noGrp="1"/>
          </p:cNvSpPr>
          <p:nvPr>
            <p:ph type="body" sz="quarter" idx="14"/>
          </p:nvPr>
        </p:nvSpPr>
        <p:spPr/>
        <p:txBody>
          <a:bodyPr/>
          <a:lstStyle/>
          <a:p>
            <a:r>
              <a:rPr lang="en-US"/>
              <a:t>01/01/2022 - 03/31/2022</a:t>
            </a:r>
          </a:p>
        </p:txBody>
      </p:sp>
    </p:spTree>
    <p:extLst>
      <p:ext uri="{BB962C8B-B14F-4D97-AF65-F5344CB8AC3E}">
        <p14:creationId xmlns:p14="http://schemas.microsoft.com/office/powerpoint/2010/main" val="2068888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4773</Words>
  <Application>Microsoft Office PowerPoint</Application>
  <PresentationFormat>On-screen Show (4:3)</PresentationFormat>
  <Paragraphs>1835</Paragraphs>
  <Slides>69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69</vt:i4>
      </vt:variant>
    </vt:vector>
  </HeadingPairs>
  <TitlesOfParts>
    <vt:vector size="72" baseType="lpstr">
      <vt:lpstr>Arial</vt:lpstr>
      <vt:lpstr>Calibri</vt:lpstr>
      <vt:lpstr>quintly_template</vt:lpstr>
      <vt:lpstr>Sales Cycle - QuickFix</vt:lpstr>
      <vt:lpstr>Overall Overall Tag Performance | All profiles</vt:lpstr>
      <vt:lpstr>Overall Posts Distribution | All profiles</vt:lpstr>
      <vt:lpstr>Facebook Post Tag Performance | All profiles</vt:lpstr>
      <vt:lpstr>Twitter Tweet Tag Performance | All profiles</vt:lpstr>
      <vt:lpstr>Youtube Video Tag Performance | All profiles</vt:lpstr>
      <vt:lpstr>Instagram Post Tag Performance | All profiles</vt:lpstr>
      <vt:lpstr>Instagram Story Tag Performance | All profiles</vt:lpstr>
      <vt:lpstr>Facebook FB Posts Table | All profiles - 1 of 2</vt:lpstr>
      <vt:lpstr>Facebook FB Posts Table | All profiles - 2 of 2</vt:lpstr>
      <vt:lpstr>Instagram IG Posts Table | All profiles</vt:lpstr>
      <vt:lpstr>Youtube Private Videos Table | All profiles - 1 of 26</vt:lpstr>
      <vt:lpstr>Youtube Private Videos Table | All profiles - 2 of 26</vt:lpstr>
      <vt:lpstr>Youtube Private Videos Table | All profiles - 3 of 26</vt:lpstr>
      <vt:lpstr>Youtube Private Videos Table | All profiles - 4 of 26</vt:lpstr>
      <vt:lpstr>Youtube Private Videos Table | All profiles - 5 of 26</vt:lpstr>
      <vt:lpstr>Youtube Private Videos Table | All profiles - 6 of 26</vt:lpstr>
      <vt:lpstr>Youtube Private Videos Table | All profiles - 7 of 26</vt:lpstr>
      <vt:lpstr>Youtube Private Videos Table | All profiles - 8 of 26</vt:lpstr>
      <vt:lpstr>Youtube Private Videos Table | All profiles - 9 of 26</vt:lpstr>
      <vt:lpstr>Youtube Private Videos Table | All profiles - 10 of 26</vt:lpstr>
      <vt:lpstr>Youtube Private Videos Table | All profiles - 11 of 26</vt:lpstr>
      <vt:lpstr>Youtube Private Videos Table | All profiles - 12 of 26</vt:lpstr>
      <vt:lpstr>Youtube Private Videos Table | All profiles - 13 of 26</vt:lpstr>
      <vt:lpstr>Youtube Private Videos Table | All profiles - 14 of 26</vt:lpstr>
      <vt:lpstr>Youtube Private Videos Table | All profiles - 15 of 26</vt:lpstr>
      <vt:lpstr>Youtube Private Videos Table | All profiles - 16 of 26</vt:lpstr>
      <vt:lpstr>Youtube Private Videos Table | All profiles - 17 of 26</vt:lpstr>
      <vt:lpstr>Youtube Private Videos Table | All profiles - 18 of 26</vt:lpstr>
      <vt:lpstr>Youtube Private Videos Table | All profiles - 19 of 26</vt:lpstr>
      <vt:lpstr>Youtube Private Videos Table | All profiles - 20 of 26</vt:lpstr>
      <vt:lpstr>Youtube Private Videos Table | All profiles - 21 of 26</vt:lpstr>
      <vt:lpstr>Youtube Private Videos Table | All profiles - 22 of 26</vt:lpstr>
      <vt:lpstr>Youtube Private Videos Table | All profiles - 23 of 26</vt:lpstr>
      <vt:lpstr>Youtube Private Videos Table | All profiles - 24 of 26</vt:lpstr>
      <vt:lpstr>Youtube Private Videos Table | All profiles - 25 of 26</vt:lpstr>
      <vt:lpstr>Youtube Private Videos Table | All profiles - 26 of 26</vt:lpstr>
      <vt:lpstr>Facebook Original Own Posts Table | All profiles - 1 of 20</vt:lpstr>
      <vt:lpstr>Facebook Original Own Posts Table | All profiles - 2 of 20</vt:lpstr>
      <vt:lpstr>Facebook Original Own Posts Table | All profiles - 3 of 20</vt:lpstr>
      <vt:lpstr>Facebook Original Own Posts Table | All profiles - 4 of 20</vt:lpstr>
      <vt:lpstr>Facebook Original Own Posts Table | All profiles - 5 of 20</vt:lpstr>
      <vt:lpstr>Facebook Original Own Posts Table | All profiles - 6 of 20</vt:lpstr>
      <vt:lpstr>Facebook Original Own Posts Table | All profiles - 7 of 20</vt:lpstr>
      <vt:lpstr>Facebook Original Own Posts Table | All profiles - 8 of 20</vt:lpstr>
      <vt:lpstr>Facebook Original Own Posts Table | All profiles - 9 of 20</vt:lpstr>
      <vt:lpstr>Facebook Original Own Posts Table | All profiles - 10 of 20</vt:lpstr>
      <vt:lpstr>Facebook Original Own Posts Table | All profiles - 11 of 20</vt:lpstr>
      <vt:lpstr>Facebook Original Own Posts Table | All profiles - 12 of 20</vt:lpstr>
      <vt:lpstr>Facebook Original Own Posts Table | All profiles - 13 of 20</vt:lpstr>
      <vt:lpstr>Facebook Original Own Posts Table | All profiles - 14 of 20</vt:lpstr>
      <vt:lpstr>Facebook Original Own Posts Table | All profiles - 15 of 20</vt:lpstr>
      <vt:lpstr>Facebook Original Own Posts Table | All profiles - 16 of 20</vt:lpstr>
      <vt:lpstr>Facebook Original Own Posts Table | All profiles - 17 of 20</vt:lpstr>
      <vt:lpstr>Facebook Original Own Posts Table | All profiles - 18 of 20</vt:lpstr>
      <vt:lpstr>Facebook Original Own Posts Table | All profiles - 19 of 20</vt:lpstr>
      <vt:lpstr>Facebook Original Own Posts Table | All profiles - 20 of 20</vt:lpstr>
      <vt:lpstr>Instagram Posts Table | All profiles - 1 of 7</vt:lpstr>
      <vt:lpstr>Instagram Posts Table | All profiles - 2 of 7</vt:lpstr>
      <vt:lpstr>Instagram Posts Table | All profiles - 3 of 7</vt:lpstr>
      <vt:lpstr>Instagram Posts Table | All profiles - 4 of 7</vt:lpstr>
      <vt:lpstr>Instagram Posts Table | All profiles - 5 of 7</vt:lpstr>
      <vt:lpstr>Instagram Posts Table | All profiles - 6 of 7</vt:lpstr>
      <vt:lpstr>Instagram Posts Table | All profiles - 7 of 7</vt:lpstr>
      <vt:lpstr>Instagram Stories Table  | All profiles - 1 of 5</vt:lpstr>
      <vt:lpstr>Instagram Stories Table  | All profiles - 2 of 5</vt:lpstr>
      <vt:lpstr>Instagram Stories Table  | All profiles - 3 of 5</vt:lpstr>
      <vt:lpstr>Instagram Stories Table  | All profiles - 4 of 5</vt:lpstr>
      <vt:lpstr>Instagram Stories Table  | All profiles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Sales Cycle - QuickFix</dc:title>
  <dc:creator>Frederik Peiniger</dc:creator>
  <cp:lastModifiedBy>Frederik Peiniger</cp:lastModifiedBy>
  <cp:revision>1</cp:revision>
  <dcterms:created xsi:type="dcterms:W3CDTF">2022-01-17T19:25:38Z</dcterms:created>
  <dcterms:modified xsi:type="dcterms:W3CDTF">2022-01-17T19:30:40Z</dcterms:modified>
</cp:coreProperties>
</file>