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2" r:id="rId121"/>
    <p:sldId id="383" r:id="rId122"/>
    <p:sldId id="384" r:id="rId123"/>
    <p:sldId id="385" r:id="rId124"/>
    <p:sldId id="386" r:id="rId125"/>
    <p:sldId id="387" r:id="rId126"/>
    <p:sldId id="388" r:id="rId127"/>
    <p:sldId id="389" r:id="rId128"/>
    <p:sldId id="390" r:id="rId129"/>
    <p:sldId id="391" r:id="rId130"/>
    <p:sldId id="392" r:id="rId131"/>
    <p:sldId id="393" r:id="rId132"/>
    <p:sldId id="394" r:id="rId133"/>
    <p:sldId id="396" r:id="rId134"/>
    <p:sldId id="397" r:id="rId135"/>
    <p:sldId id="398" r:id="rId136"/>
    <p:sldId id="399" r:id="rId137"/>
    <p:sldId id="400" r:id="rId138"/>
    <p:sldId id="401" r:id="rId139"/>
    <p:sldId id="402" r:id="rId140"/>
    <p:sldId id="403" r:id="rId141"/>
    <p:sldId id="404" r:id="rId142"/>
    <p:sldId id="405" r:id="rId143"/>
    <p:sldId id="406" r:id="rId144"/>
    <p:sldId id="407" r:id="rId145"/>
    <p:sldId id="408" r:id="rId146"/>
    <p:sldId id="409" r:id="rId147"/>
    <p:sldId id="410" r:id="rId148"/>
    <p:sldId id="411" r:id="rId149"/>
    <p:sldId id="412" r:id="rId150"/>
    <p:sldId id="413" r:id="rId151"/>
    <p:sldId id="414" r:id="rId152"/>
    <p:sldId id="415" r:id="rId153"/>
    <p:sldId id="416" r:id="rId154"/>
    <p:sldId id="417" r:id="rId155"/>
  </p:sldIdLst>
  <p:sldSz cx="9144000" cy="6858000" type="screen4x3"/>
  <p:notesSz cx="6858000" cy="9144000"/>
  <p:embeddedFontLst>
    <p:embeddedFont>
      <p:font typeface="Calibri" panose="020F0502020204030204" pitchFamily="34" charset="0"/>
      <p:regular r:id="rId156"/>
      <p:bold r:id="rId157"/>
      <p:italic r:id="rId158"/>
      <p:boldItalic r:id="rId1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FB Posts</c:v>
                </c:pt>
                <c:pt idx="1">
                  <c:v>FB Videos</c:v>
                </c:pt>
                <c:pt idx="2">
                  <c:v>IG Posts</c:v>
                </c:pt>
                <c:pt idx="3">
                  <c:v>IG Stories</c:v>
                </c:pt>
                <c:pt idx="4">
                  <c:v>LI Posts</c:v>
                </c:pt>
                <c:pt idx="5">
                  <c:v>TW Tweets</c:v>
                </c:pt>
                <c:pt idx="6">
                  <c:v>YT Videos</c:v>
                </c:pt>
              </c:strCache>
            </c:strRef>
          </c:cat>
          <c:val>
            <c:numRef>
              <c:f>Sheet1!$A$2:$G$2</c:f>
              <c:numCache>
                <c:formatCode>General</c:formatCode>
                <c:ptCount val="7"/>
                <c:pt idx="0">
                  <c:v>283</c:v>
                </c:pt>
                <c:pt idx="1">
                  <c:v>219</c:v>
                </c:pt>
                <c:pt idx="2">
                  <c:v>75</c:v>
                </c:pt>
                <c:pt idx="3">
                  <c:v>440</c:v>
                </c:pt>
                <c:pt idx="4">
                  <c:v>45</c:v>
                </c:pt>
                <c:pt idx="5">
                  <c:v>60</c:v>
                </c:pt>
                <c:pt idx="6">
                  <c:v>26</c:v>
                </c:pt>
              </c:numCache>
            </c:numRef>
          </c:val>
          <c:extLst>
            <c:ext xmlns:c16="http://schemas.microsoft.com/office/drawing/2014/chart" uri="{C3380CC4-5D6E-409C-BE32-E72D297353CC}">
              <c16:uniqueId val="{00000000-747C-4FBF-8947-07877745A65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A29CE-DE23-4719-8DA4-15A19773A46E}"/>
              </a:ext>
            </a:extLst>
          </p:cNvPr>
          <p:cNvSpPr>
            <a:spLocks noGrp="1"/>
          </p:cNvSpPr>
          <p:nvPr>
            <p:ph type="ctrTitle"/>
          </p:nvPr>
        </p:nvSpPr>
        <p:spPr/>
        <p:txBody>
          <a:bodyPr/>
          <a:lstStyle/>
          <a:p>
            <a:r>
              <a:rPr lang="en-US"/>
              <a:t>Sustainability</a:t>
            </a:r>
          </a:p>
        </p:txBody>
      </p:sp>
      <p:sp>
        <p:nvSpPr>
          <p:cNvPr id="3" name="Subtitle 2">
            <a:extLst>
              <a:ext uri="{FF2B5EF4-FFF2-40B4-BE49-F238E27FC236}">
                <a16:creationId xmlns:a16="http://schemas.microsoft.com/office/drawing/2014/main" id="{00B81A19-D0CB-4EB8-B12B-E519513E743B}"/>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3683442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CCAF-F4DF-497A-A5E3-92E7B905E925}"/>
              </a:ext>
            </a:extLst>
          </p:cNvPr>
          <p:cNvSpPr>
            <a:spLocks noGrp="1"/>
          </p:cNvSpPr>
          <p:nvPr>
            <p:ph type="title"/>
          </p:nvPr>
        </p:nvSpPr>
        <p:spPr/>
        <p:txBody>
          <a:bodyPr/>
          <a:lstStyle/>
          <a:p>
            <a:r>
              <a:rPr lang="en-US"/>
              <a:t>Overall Overall Tag Performance | All profiles</a:t>
            </a:r>
          </a:p>
        </p:txBody>
      </p:sp>
      <p:graphicFrame>
        <p:nvGraphicFramePr>
          <p:cNvPr id="5" name="Table Placeholder 4">
            <a:extLst>
              <a:ext uri="{FF2B5EF4-FFF2-40B4-BE49-F238E27FC236}">
                <a16:creationId xmlns:a16="http://schemas.microsoft.com/office/drawing/2014/main" id="{C02851AD-C26C-4D44-92D6-BB87CF3CDC89}"/>
              </a:ext>
            </a:extLst>
          </p:cNvPr>
          <p:cNvGraphicFramePr>
            <a:graphicFrameLocks noGrp="1"/>
          </p:cNvGraphicFramePr>
          <p:nvPr>
            <p:ph type="tbl" sz="quarter" idx="13"/>
            <p:extLst>
              <p:ext uri="{D42A27DB-BD31-4B8C-83A1-F6EECF244321}">
                <p14:modId xmlns:p14="http://schemas.microsoft.com/office/powerpoint/2010/main" val="54927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36157080"/>
                    </a:ext>
                  </a:extLst>
                </a:gridCol>
                <a:gridCol w="1152144">
                  <a:extLst>
                    <a:ext uri="{9D8B030D-6E8A-4147-A177-3AD203B41FA5}">
                      <a16:colId xmlns:a16="http://schemas.microsoft.com/office/drawing/2014/main" val="1956827746"/>
                    </a:ext>
                  </a:extLst>
                </a:gridCol>
                <a:gridCol w="1152144">
                  <a:extLst>
                    <a:ext uri="{9D8B030D-6E8A-4147-A177-3AD203B41FA5}">
                      <a16:colId xmlns:a16="http://schemas.microsoft.com/office/drawing/2014/main" val="265275543"/>
                    </a:ext>
                  </a:extLst>
                </a:gridCol>
                <a:gridCol w="1152144">
                  <a:extLst>
                    <a:ext uri="{9D8B030D-6E8A-4147-A177-3AD203B41FA5}">
                      <a16:colId xmlns:a16="http://schemas.microsoft.com/office/drawing/2014/main" val="465315272"/>
                    </a:ext>
                  </a:extLst>
                </a:gridCol>
                <a:gridCol w="1152144">
                  <a:extLst>
                    <a:ext uri="{9D8B030D-6E8A-4147-A177-3AD203B41FA5}">
                      <a16:colId xmlns:a16="http://schemas.microsoft.com/office/drawing/2014/main" val="2741580760"/>
                    </a:ext>
                  </a:extLst>
                </a:gridCol>
                <a:gridCol w="1152144">
                  <a:extLst>
                    <a:ext uri="{9D8B030D-6E8A-4147-A177-3AD203B41FA5}">
                      <a16:colId xmlns:a16="http://schemas.microsoft.com/office/drawing/2014/main" val="1879596604"/>
                    </a:ext>
                  </a:extLst>
                </a:gridCol>
                <a:gridCol w="1152144">
                  <a:extLst>
                    <a:ext uri="{9D8B030D-6E8A-4147-A177-3AD203B41FA5}">
                      <a16:colId xmlns:a16="http://schemas.microsoft.com/office/drawing/2014/main" val="63275609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Engagement Rate</a:t>
                      </a:r>
                    </a:p>
                  </a:txBody>
                  <a:tcPr/>
                </a:tc>
                <a:tc>
                  <a:txBody>
                    <a:bodyPr/>
                    <a:lstStyle/>
                    <a:p>
                      <a:r>
                        <a:rPr lang="en-US" sz="1000"/>
                        <a:t>Impressions (Total)</a:t>
                      </a:r>
                    </a:p>
                  </a:txBody>
                  <a:tcPr/>
                </a:tc>
                <a:extLst>
                  <a:ext uri="{0D108BD9-81ED-4DB2-BD59-A6C34878D82A}">
                    <a16:rowId xmlns:a16="http://schemas.microsoft.com/office/drawing/2014/main" val="2235431738"/>
                  </a:ext>
                </a:extLst>
              </a:tr>
              <a:tr h="370840">
                <a:tc>
                  <a:txBody>
                    <a:bodyPr/>
                    <a:lstStyle/>
                    <a:p>
                      <a:r>
                        <a:rPr lang="en-US" sz="1000"/>
                        <a:t>Everwave Shop Donation</a:t>
                      </a:r>
                    </a:p>
                  </a:txBody>
                  <a:tcPr/>
                </a:tc>
                <a:tc>
                  <a:txBody>
                    <a:bodyPr/>
                    <a:lstStyle/>
                    <a:p>
                      <a:r>
                        <a:rPr lang="en-US" sz="1000"/>
                        <a:t>14</a:t>
                      </a:r>
                    </a:p>
                  </a:txBody>
                  <a:tcPr/>
                </a:tc>
                <a:tc>
                  <a:txBody>
                    <a:bodyPr/>
                    <a:lstStyle/>
                    <a:p>
                      <a:r>
                        <a:rPr lang="en-US" sz="1000"/>
                        <a:t>276</a:t>
                      </a:r>
                    </a:p>
                  </a:txBody>
                  <a:tcPr/>
                </a:tc>
                <a:tc>
                  <a:txBody>
                    <a:bodyPr/>
                    <a:lstStyle/>
                    <a:p>
                      <a:r>
                        <a:rPr lang="en-US" sz="1000"/>
                        <a:t>16</a:t>
                      </a:r>
                    </a:p>
                  </a:txBody>
                  <a:tcPr/>
                </a:tc>
                <a:tc>
                  <a:txBody>
                    <a:bodyPr/>
                    <a:lstStyle/>
                    <a:p>
                      <a:r>
                        <a:rPr lang="en-US" sz="1000"/>
                        <a:t>19</a:t>
                      </a:r>
                    </a:p>
                  </a:txBody>
                  <a:tcPr/>
                </a:tc>
                <a:tc>
                  <a:txBody>
                    <a:bodyPr/>
                    <a:lstStyle/>
                    <a:p>
                      <a:r>
                        <a:rPr lang="en-US" sz="1000"/>
                        <a:t>4.4031 %</a:t>
                      </a:r>
                    </a:p>
                  </a:txBody>
                  <a:tcPr/>
                </a:tc>
                <a:tc>
                  <a:txBody>
                    <a:bodyPr/>
                    <a:lstStyle/>
                    <a:p>
                      <a:r>
                        <a:rPr lang="en-US" sz="1000"/>
                        <a:t>88858</a:t>
                      </a:r>
                    </a:p>
                  </a:txBody>
                  <a:tcPr/>
                </a:tc>
                <a:extLst>
                  <a:ext uri="{0D108BD9-81ED-4DB2-BD59-A6C34878D82A}">
                    <a16:rowId xmlns:a16="http://schemas.microsoft.com/office/drawing/2014/main" val="3027639740"/>
                  </a:ext>
                </a:extLst>
              </a:tr>
              <a:tr h="370840">
                <a:tc>
                  <a:txBody>
                    <a:bodyPr/>
                    <a:lstStyle/>
                    <a:p>
                      <a:r>
                        <a:rPr lang="en-US" sz="1000"/>
                        <a:t>GIVE programme</a:t>
                      </a:r>
                    </a:p>
                  </a:txBody>
                  <a:tcPr/>
                </a:tc>
                <a:tc>
                  <a:txBody>
                    <a:bodyPr/>
                    <a:lstStyle/>
                    <a:p>
                      <a:r>
                        <a:rPr lang="en-US" sz="1000"/>
                        <a:t>60</a:t>
                      </a:r>
                    </a:p>
                  </a:txBody>
                  <a:tcPr/>
                </a:tc>
                <a:tc>
                  <a:txBody>
                    <a:bodyPr/>
                    <a:lstStyle/>
                    <a:p>
                      <a:r>
                        <a:rPr lang="en-US" sz="1000"/>
                        <a:t>1596</a:t>
                      </a:r>
                    </a:p>
                  </a:txBody>
                  <a:tcPr/>
                </a:tc>
                <a:tc>
                  <a:txBody>
                    <a:bodyPr/>
                    <a:lstStyle/>
                    <a:p>
                      <a:r>
                        <a:rPr lang="en-US" sz="1000"/>
                        <a:t>37</a:t>
                      </a:r>
                    </a:p>
                  </a:txBody>
                  <a:tcPr/>
                </a:tc>
                <a:tc>
                  <a:txBody>
                    <a:bodyPr/>
                    <a:lstStyle/>
                    <a:p>
                      <a:r>
                        <a:rPr lang="en-US" sz="1000"/>
                        <a:t>141</a:t>
                      </a:r>
                    </a:p>
                  </a:txBody>
                  <a:tcPr/>
                </a:tc>
                <a:tc>
                  <a:txBody>
                    <a:bodyPr/>
                    <a:lstStyle/>
                    <a:p>
                      <a:r>
                        <a:rPr lang="en-US" sz="1000"/>
                        <a:t>2.3548347092459 %</a:t>
                      </a:r>
                    </a:p>
                  </a:txBody>
                  <a:tcPr/>
                </a:tc>
                <a:tc>
                  <a:txBody>
                    <a:bodyPr/>
                    <a:lstStyle/>
                    <a:p>
                      <a:r>
                        <a:rPr lang="en-US" sz="1000"/>
                        <a:t>584969</a:t>
                      </a:r>
                    </a:p>
                  </a:txBody>
                  <a:tcPr/>
                </a:tc>
                <a:extLst>
                  <a:ext uri="{0D108BD9-81ED-4DB2-BD59-A6C34878D82A}">
                    <a16:rowId xmlns:a16="http://schemas.microsoft.com/office/drawing/2014/main" val="3144156404"/>
                  </a:ext>
                </a:extLst>
              </a:tr>
              <a:tr h="370840">
                <a:tc>
                  <a:txBody>
                    <a:bodyPr/>
                    <a:lstStyle/>
                    <a:p>
                      <a:r>
                        <a:rPr lang="en-US" sz="1000"/>
                        <a:t>Made for your water /  Blue</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5 %</a:t>
                      </a:r>
                    </a:p>
                  </a:txBody>
                  <a:tcPr/>
                </a:tc>
                <a:tc>
                  <a:txBody>
                    <a:bodyPr/>
                    <a:lstStyle/>
                    <a:p>
                      <a:r>
                        <a:rPr lang="en-US" sz="1000"/>
                        <a:t>40</a:t>
                      </a:r>
                    </a:p>
                  </a:txBody>
                  <a:tcPr/>
                </a:tc>
                <a:extLst>
                  <a:ext uri="{0D108BD9-81ED-4DB2-BD59-A6C34878D82A}">
                    <a16:rowId xmlns:a16="http://schemas.microsoft.com/office/drawing/2014/main" val="2926712104"/>
                  </a:ext>
                </a:extLst>
              </a:tr>
              <a:tr h="370840">
                <a:tc>
                  <a:txBody>
                    <a:bodyPr/>
                    <a:lstStyle/>
                    <a:p>
                      <a:r>
                        <a:rPr lang="en-US" sz="1000"/>
                        <a:t>Make A Splash Panel Talk</a:t>
                      </a:r>
                    </a:p>
                  </a:txBody>
                  <a:tcPr/>
                </a:tc>
                <a:tc>
                  <a:txBody>
                    <a:bodyPr/>
                    <a:lstStyle/>
                    <a:p>
                      <a:r>
                        <a:rPr lang="en-US" sz="1000"/>
                        <a:t>5</a:t>
                      </a:r>
                    </a:p>
                  </a:txBody>
                  <a:tcPr/>
                </a:tc>
                <a:tc>
                  <a:txBody>
                    <a:bodyPr/>
                    <a:lstStyle/>
                    <a:p>
                      <a:r>
                        <a:rPr lang="en-US" sz="1000"/>
                        <a:t>195</a:t>
                      </a:r>
                    </a:p>
                  </a:txBody>
                  <a:tcPr/>
                </a:tc>
                <a:tc>
                  <a:txBody>
                    <a:bodyPr/>
                    <a:lstStyle/>
                    <a:p>
                      <a:r>
                        <a:rPr lang="en-US" sz="1000"/>
                        <a:t>1</a:t>
                      </a:r>
                    </a:p>
                  </a:txBody>
                  <a:tcPr/>
                </a:tc>
                <a:tc>
                  <a:txBody>
                    <a:bodyPr/>
                    <a:lstStyle/>
                    <a:p>
                      <a:r>
                        <a:rPr lang="en-US" sz="1000"/>
                        <a:t>14</a:t>
                      </a:r>
                    </a:p>
                  </a:txBody>
                  <a:tcPr/>
                </a:tc>
                <a:tc>
                  <a:txBody>
                    <a:bodyPr/>
                    <a:lstStyle/>
                    <a:p>
                      <a:r>
                        <a:rPr lang="en-US" sz="1000"/>
                        <a:t>4.1637650664269 %</a:t>
                      </a:r>
                    </a:p>
                  </a:txBody>
                  <a:tcPr/>
                </a:tc>
                <a:tc>
                  <a:txBody>
                    <a:bodyPr/>
                    <a:lstStyle/>
                    <a:p>
                      <a:r>
                        <a:rPr lang="en-US" sz="1000"/>
                        <a:t>12949</a:t>
                      </a:r>
                    </a:p>
                  </a:txBody>
                  <a:tcPr/>
                </a:tc>
                <a:extLst>
                  <a:ext uri="{0D108BD9-81ED-4DB2-BD59-A6C34878D82A}">
                    <a16:rowId xmlns:a16="http://schemas.microsoft.com/office/drawing/2014/main" val="1485740145"/>
                  </a:ext>
                </a:extLst>
              </a:tr>
              <a:tr h="370840">
                <a:tc>
                  <a:txBody>
                    <a:bodyPr/>
                    <a:lstStyle/>
                    <a:p>
                      <a:r>
                        <a:rPr lang="en-US" sz="1000"/>
                        <a:t>PGS / Everwave</a:t>
                      </a:r>
                    </a:p>
                  </a:txBody>
                  <a:tcPr/>
                </a:tc>
                <a:tc>
                  <a:txBody>
                    <a:bodyPr/>
                    <a:lstStyle/>
                    <a:p>
                      <a:r>
                        <a:rPr lang="en-US" sz="1000"/>
                        <a:t>49</a:t>
                      </a:r>
                    </a:p>
                  </a:txBody>
                  <a:tcPr/>
                </a:tc>
                <a:tc>
                  <a:txBody>
                    <a:bodyPr/>
                    <a:lstStyle/>
                    <a:p>
                      <a:r>
                        <a:rPr lang="en-US" sz="1000"/>
                        <a:t>2757</a:t>
                      </a:r>
                    </a:p>
                  </a:txBody>
                  <a:tcPr/>
                </a:tc>
                <a:tc>
                  <a:txBody>
                    <a:bodyPr/>
                    <a:lstStyle/>
                    <a:p>
                      <a:r>
                        <a:rPr lang="en-US" sz="1000"/>
                        <a:t>429</a:t>
                      </a:r>
                    </a:p>
                  </a:txBody>
                  <a:tcPr/>
                </a:tc>
                <a:tc>
                  <a:txBody>
                    <a:bodyPr/>
                    <a:lstStyle/>
                    <a:p>
                      <a:r>
                        <a:rPr lang="en-US" sz="1000"/>
                        <a:t>666</a:t>
                      </a:r>
                    </a:p>
                  </a:txBody>
                  <a:tcPr/>
                </a:tc>
                <a:tc>
                  <a:txBody>
                    <a:bodyPr/>
                    <a:lstStyle/>
                    <a:p>
                      <a:r>
                        <a:rPr lang="en-US" sz="1000"/>
                        <a:t>2.0847338452747 %</a:t>
                      </a:r>
                    </a:p>
                  </a:txBody>
                  <a:tcPr/>
                </a:tc>
                <a:tc>
                  <a:txBody>
                    <a:bodyPr/>
                    <a:lstStyle/>
                    <a:p>
                      <a:r>
                        <a:rPr lang="en-US" sz="1000"/>
                        <a:t>2075554</a:t>
                      </a:r>
                    </a:p>
                  </a:txBody>
                  <a:tcPr/>
                </a:tc>
                <a:extLst>
                  <a:ext uri="{0D108BD9-81ED-4DB2-BD59-A6C34878D82A}">
                    <a16:rowId xmlns:a16="http://schemas.microsoft.com/office/drawing/2014/main" val="3183083727"/>
                  </a:ext>
                </a:extLst>
              </a:tr>
              <a:tr h="370840">
                <a:tc>
                  <a:txBody>
                    <a:bodyPr/>
                    <a:lstStyle/>
                    <a:p>
                      <a:r>
                        <a:rPr lang="en-US" sz="1000"/>
                        <a:t>Sustainability</a:t>
                      </a:r>
                    </a:p>
                  </a:txBody>
                  <a:tcPr/>
                </a:tc>
                <a:tc>
                  <a:txBody>
                    <a:bodyPr/>
                    <a:lstStyle/>
                    <a:p>
                      <a:r>
                        <a:rPr lang="en-US" sz="1000"/>
                        <a:t>307</a:t>
                      </a:r>
                    </a:p>
                  </a:txBody>
                  <a:tcPr/>
                </a:tc>
                <a:tc>
                  <a:txBody>
                    <a:bodyPr/>
                    <a:lstStyle/>
                    <a:p>
                      <a:r>
                        <a:rPr lang="en-US" sz="1000"/>
                        <a:t>9993</a:t>
                      </a:r>
                    </a:p>
                  </a:txBody>
                  <a:tcPr/>
                </a:tc>
                <a:tc>
                  <a:txBody>
                    <a:bodyPr/>
                    <a:lstStyle/>
                    <a:p>
                      <a:r>
                        <a:rPr lang="en-US" sz="1000"/>
                        <a:t>114</a:t>
                      </a:r>
                    </a:p>
                  </a:txBody>
                  <a:tcPr/>
                </a:tc>
                <a:tc>
                  <a:txBody>
                    <a:bodyPr/>
                    <a:lstStyle/>
                    <a:p>
                      <a:r>
                        <a:rPr lang="en-US" sz="1000"/>
                        <a:t>501</a:t>
                      </a:r>
                    </a:p>
                  </a:txBody>
                  <a:tcPr/>
                </a:tc>
                <a:tc>
                  <a:txBody>
                    <a:bodyPr/>
                    <a:lstStyle/>
                    <a:p>
                      <a:r>
                        <a:rPr lang="en-US" sz="1000"/>
                        <a:t>3.7258760632259 %</a:t>
                      </a:r>
                    </a:p>
                  </a:txBody>
                  <a:tcPr/>
                </a:tc>
                <a:tc>
                  <a:txBody>
                    <a:bodyPr/>
                    <a:lstStyle/>
                    <a:p>
                      <a:r>
                        <a:rPr lang="en-US" sz="1000"/>
                        <a:t>1863733</a:t>
                      </a:r>
                    </a:p>
                  </a:txBody>
                  <a:tcPr/>
                </a:tc>
                <a:extLst>
                  <a:ext uri="{0D108BD9-81ED-4DB2-BD59-A6C34878D82A}">
                    <a16:rowId xmlns:a16="http://schemas.microsoft.com/office/drawing/2014/main" val="4210983703"/>
                  </a:ext>
                </a:extLst>
              </a:tr>
              <a:tr h="370840">
                <a:tc>
                  <a:txBody>
                    <a:bodyPr/>
                    <a:lstStyle/>
                    <a:p>
                      <a:r>
                        <a:rPr lang="en-US" sz="1000"/>
                        <a:t>UN 50 Climate Leaders</a:t>
                      </a:r>
                    </a:p>
                  </a:txBody>
                  <a:tcPr/>
                </a:tc>
                <a:tc>
                  <a:txBody>
                    <a:bodyPr/>
                    <a:lstStyle/>
                    <a:p>
                      <a:r>
                        <a:rPr lang="en-US" sz="1000"/>
                        <a:t>8</a:t>
                      </a:r>
                    </a:p>
                  </a:txBody>
                  <a:tcPr/>
                </a:tc>
                <a:tc>
                  <a:txBody>
                    <a:bodyPr/>
                    <a:lstStyle/>
                    <a:p>
                      <a:r>
                        <a:rPr lang="en-US" sz="1000"/>
                        <a:t>163</a:t>
                      </a:r>
                    </a:p>
                  </a:txBody>
                  <a:tcPr/>
                </a:tc>
                <a:tc>
                  <a:txBody>
                    <a:bodyPr/>
                    <a:lstStyle/>
                    <a:p>
                      <a:r>
                        <a:rPr lang="en-US" sz="1000"/>
                        <a:t>2</a:t>
                      </a:r>
                    </a:p>
                  </a:txBody>
                  <a:tcPr/>
                </a:tc>
                <a:tc>
                  <a:txBody>
                    <a:bodyPr/>
                    <a:lstStyle/>
                    <a:p>
                      <a:r>
                        <a:rPr lang="en-US" sz="1000"/>
                        <a:t>25</a:t>
                      </a:r>
                    </a:p>
                  </a:txBody>
                  <a:tcPr/>
                </a:tc>
                <a:tc>
                  <a:txBody>
                    <a:bodyPr/>
                    <a:lstStyle/>
                    <a:p>
                      <a:r>
                        <a:rPr lang="en-US" sz="1000"/>
                        <a:t>4.7064857142857 %</a:t>
                      </a:r>
                    </a:p>
                  </a:txBody>
                  <a:tcPr/>
                </a:tc>
                <a:tc>
                  <a:txBody>
                    <a:bodyPr/>
                    <a:lstStyle/>
                    <a:p>
                      <a:r>
                        <a:rPr lang="en-US" sz="1000"/>
                        <a:t>51897</a:t>
                      </a:r>
                    </a:p>
                  </a:txBody>
                  <a:tcPr/>
                </a:tc>
                <a:extLst>
                  <a:ext uri="{0D108BD9-81ED-4DB2-BD59-A6C34878D82A}">
                    <a16:rowId xmlns:a16="http://schemas.microsoft.com/office/drawing/2014/main" val="2364466231"/>
                  </a:ext>
                </a:extLst>
              </a:tr>
              <a:tr h="370840">
                <a:tc>
                  <a:txBody>
                    <a:bodyPr/>
                    <a:lstStyle/>
                    <a:p>
                      <a:r>
                        <a:rPr lang="en-US" sz="1000"/>
                        <a:t>World Toilet Day</a:t>
                      </a:r>
                    </a:p>
                  </a:txBody>
                  <a:tcPr/>
                </a:tc>
                <a:tc>
                  <a:txBody>
                    <a:bodyPr/>
                    <a:lstStyle/>
                    <a:p>
                      <a:r>
                        <a:rPr lang="en-US" sz="1000"/>
                        <a:t>31</a:t>
                      </a:r>
                    </a:p>
                  </a:txBody>
                  <a:tcPr/>
                </a:tc>
                <a:tc>
                  <a:txBody>
                    <a:bodyPr/>
                    <a:lstStyle/>
                    <a:p>
                      <a:r>
                        <a:rPr lang="en-US" sz="1000"/>
                        <a:t>347</a:t>
                      </a:r>
                    </a:p>
                  </a:txBody>
                  <a:tcPr/>
                </a:tc>
                <a:tc>
                  <a:txBody>
                    <a:bodyPr/>
                    <a:lstStyle/>
                    <a:p>
                      <a:r>
                        <a:rPr lang="en-US" sz="1000"/>
                        <a:t>8</a:t>
                      </a:r>
                    </a:p>
                  </a:txBody>
                  <a:tcPr/>
                </a:tc>
                <a:tc>
                  <a:txBody>
                    <a:bodyPr/>
                    <a:lstStyle/>
                    <a:p>
                      <a:r>
                        <a:rPr lang="en-US" sz="1000"/>
                        <a:t>30</a:t>
                      </a:r>
                    </a:p>
                  </a:txBody>
                  <a:tcPr/>
                </a:tc>
                <a:tc>
                  <a:txBody>
                    <a:bodyPr/>
                    <a:lstStyle/>
                    <a:p>
                      <a:r>
                        <a:rPr lang="en-US" sz="1000"/>
                        <a:t>2.4206747746666 %</a:t>
                      </a:r>
                    </a:p>
                  </a:txBody>
                  <a:tcPr/>
                </a:tc>
                <a:tc>
                  <a:txBody>
                    <a:bodyPr/>
                    <a:lstStyle/>
                    <a:p>
                      <a:r>
                        <a:rPr lang="en-US" sz="1000"/>
                        <a:t>268934</a:t>
                      </a:r>
                    </a:p>
                  </a:txBody>
                  <a:tcPr/>
                </a:tc>
                <a:extLst>
                  <a:ext uri="{0D108BD9-81ED-4DB2-BD59-A6C34878D82A}">
                    <a16:rowId xmlns:a16="http://schemas.microsoft.com/office/drawing/2014/main" val="1697481372"/>
                  </a:ext>
                </a:extLst>
              </a:tr>
            </a:tbl>
          </a:graphicData>
        </a:graphic>
      </p:graphicFrame>
      <p:sp>
        <p:nvSpPr>
          <p:cNvPr id="4" name="Text Placeholder 3">
            <a:extLst>
              <a:ext uri="{FF2B5EF4-FFF2-40B4-BE49-F238E27FC236}">
                <a16:creationId xmlns:a16="http://schemas.microsoft.com/office/drawing/2014/main" id="{50E5707E-9E50-47BC-AED6-87EC1BD960C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353749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F2D1A-C438-40DF-AD0B-B825FED1CC9E}"/>
              </a:ext>
            </a:extLst>
          </p:cNvPr>
          <p:cNvSpPr>
            <a:spLocks noGrp="1"/>
          </p:cNvSpPr>
          <p:nvPr>
            <p:ph type="title"/>
          </p:nvPr>
        </p:nvSpPr>
        <p:spPr/>
        <p:txBody>
          <a:bodyPr/>
          <a:lstStyle/>
          <a:p>
            <a:r>
              <a:rPr lang="en-US"/>
              <a:t>Overall Posts Distribution | All profiles</a:t>
            </a:r>
          </a:p>
        </p:txBody>
      </p:sp>
      <p:graphicFrame>
        <p:nvGraphicFramePr>
          <p:cNvPr id="6" name="Chart Placeholder 5">
            <a:extLst>
              <a:ext uri="{FF2B5EF4-FFF2-40B4-BE49-F238E27FC236}">
                <a16:creationId xmlns:a16="http://schemas.microsoft.com/office/drawing/2014/main" id="{CE198E33-A62A-486C-893E-725CB053A8F6}"/>
              </a:ext>
            </a:extLst>
          </p:cNvPr>
          <p:cNvGraphicFramePr>
            <a:graphicFrameLocks noGrp="1"/>
          </p:cNvGraphicFramePr>
          <p:nvPr>
            <p:ph type="chart" sz="quarter" idx="13"/>
            <p:extLst>
              <p:ext uri="{D42A27DB-BD31-4B8C-83A1-F6EECF244321}">
                <p14:modId xmlns:p14="http://schemas.microsoft.com/office/powerpoint/2010/main" val="1114156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DA98B-9931-441D-8112-6EA8EC72969D}"/>
              </a:ext>
            </a:extLst>
          </p:cNvPr>
          <p:cNvSpPr>
            <a:spLocks noGrp="1"/>
          </p:cNvSpPr>
          <p:nvPr>
            <p:ph type="body" sz="quarter" idx="14"/>
          </p:nvPr>
        </p:nvSpPr>
        <p:spPr/>
        <p:txBody>
          <a:bodyPr/>
          <a:lstStyle/>
          <a:p>
            <a:r>
              <a:rPr lang="en-US"/>
              <a:t>03/01/2021 - 12/20/2021</a:t>
            </a:r>
          </a:p>
        </p:txBody>
      </p:sp>
      <p:sp>
        <p:nvSpPr>
          <p:cNvPr id="5" name="Footer Placeholder 4">
            <a:extLst>
              <a:ext uri="{FF2B5EF4-FFF2-40B4-BE49-F238E27FC236}">
                <a16:creationId xmlns:a16="http://schemas.microsoft.com/office/drawing/2014/main" id="{ADB8E560-AD0C-4F75-B57A-AA5937780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06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8FF0-2C21-4560-BCB3-B63AA0B19D0F}"/>
              </a:ext>
            </a:extLst>
          </p:cNvPr>
          <p:cNvSpPr>
            <a:spLocks noGrp="1"/>
          </p:cNvSpPr>
          <p:nvPr>
            <p:ph type="title"/>
          </p:nvPr>
        </p:nvSpPr>
        <p:spPr/>
        <p:txBody>
          <a:bodyPr/>
          <a:lstStyle/>
          <a:p>
            <a:r>
              <a:rPr lang="en-US"/>
              <a:t>Facebook Post Tag Performance | All profiles</a:t>
            </a:r>
          </a:p>
        </p:txBody>
      </p:sp>
      <p:graphicFrame>
        <p:nvGraphicFramePr>
          <p:cNvPr id="5" name="Table Placeholder 4">
            <a:extLst>
              <a:ext uri="{FF2B5EF4-FFF2-40B4-BE49-F238E27FC236}">
                <a16:creationId xmlns:a16="http://schemas.microsoft.com/office/drawing/2014/main" id="{DF3502F9-AA6D-47CD-9FA6-038889B8446F}"/>
              </a:ext>
            </a:extLst>
          </p:cNvPr>
          <p:cNvGraphicFramePr>
            <a:graphicFrameLocks noGrp="1"/>
          </p:cNvGraphicFramePr>
          <p:nvPr>
            <p:ph type="tbl" sz="quarter" idx="13"/>
            <p:extLst>
              <p:ext uri="{D42A27DB-BD31-4B8C-83A1-F6EECF244321}">
                <p14:modId xmlns:p14="http://schemas.microsoft.com/office/powerpoint/2010/main" val="145143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4500429"/>
                    </a:ext>
                  </a:extLst>
                </a:gridCol>
                <a:gridCol w="905256">
                  <a:extLst>
                    <a:ext uri="{9D8B030D-6E8A-4147-A177-3AD203B41FA5}">
                      <a16:colId xmlns:a16="http://schemas.microsoft.com/office/drawing/2014/main" val="3238118012"/>
                    </a:ext>
                  </a:extLst>
                </a:gridCol>
                <a:gridCol w="905256">
                  <a:extLst>
                    <a:ext uri="{9D8B030D-6E8A-4147-A177-3AD203B41FA5}">
                      <a16:colId xmlns:a16="http://schemas.microsoft.com/office/drawing/2014/main" val="591183615"/>
                    </a:ext>
                  </a:extLst>
                </a:gridCol>
                <a:gridCol w="905256">
                  <a:extLst>
                    <a:ext uri="{9D8B030D-6E8A-4147-A177-3AD203B41FA5}">
                      <a16:colId xmlns:a16="http://schemas.microsoft.com/office/drawing/2014/main" val="3035301774"/>
                    </a:ext>
                  </a:extLst>
                </a:gridCol>
                <a:gridCol w="905256">
                  <a:extLst>
                    <a:ext uri="{9D8B030D-6E8A-4147-A177-3AD203B41FA5}">
                      <a16:colId xmlns:a16="http://schemas.microsoft.com/office/drawing/2014/main" val="72815743"/>
                    </a:ext>
                  </a:extLst>
                </a:gridCol>
                <a:gridCol w="905256">
                  <a:extLst>
                    <a:ext uri="{9D8B030D-6E8A-4147-A177-3AD203B41FA5}">
                      <a16:colId xmlns:a16="http://schemas.microsoft.com/office/drawing/2014/main" val="2150677068"/>
                    </a:ext>
                  </a:extLst>
                </a:gridCol>
                <a:gridCol w="905256">
                  <a:extLst>
                    <a:ext uri="{9D8B030D-6E8A-4147-A177-3AD203B41FA5}">
                      <a16:colId xmlns:a16="http://schemas.microsoft.com/office/drawing/2014/main" val="819548763"/>
                    </a:ext>
                  </a:extLst>
                </a:gridCol>
                <a:gridCol w="905256">
                  <a:extLst>
                    <a:ext uri="{9D8B030D-6E8A-4147-A177-3AD203B41FA5}">
                      <a16:colId xmlns:a16="http://schemas.microsoft.com/office/drawing/2014/main" val="242344799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extLst>
                  <a:ext uri="{0D108BD9-81ED-4DB2-BD59-A6C34878D82A}">
                    <a16:rowId xmlns:a16="http://schemas.microsoft.com/office/drawing/2014/main" val="2819392868"/>
                  </a:ext>
                </a:extLst>
              </a:tr>
              <a:tr h="370840">
                <a:tc>
                  <a:txBody>
                    <a:bodyPr/>
                    <a:lstStyle/>
                    <a:p>
                      <a:r>
                        <a:rPr lang="en-US" sz="1000"/>
                        <a:t>World Toilet Day</a:t>
                      </a:r>
                    </a:p>
                  </a:txBody>
                  <a:tcPr/>
                </a:tc>
                <a:tc>
                  <a:txBody>
                    <a:bodyPr/>
                    <a:lstStyle/>
                    <a:p>
                      <a:r>
                        <a:rPr lang="en-US" sz="1000"/>
                        <a:t>26</a:t>
                      </a:r>
                    </a:p>
                  </a:txBody>
                  <a:tcPr/>
                </a:tc>
                <a:tc>
                  <a:txBody>
                    <a:bodyPr/>
                    <a:lstStyle/>
                    <a:p>
                      <a:r>
                        <a:rPr lang="en-US" sz="1000"/>
                        <a:t>170</a:t>
                      </a:r>
                    </a:p>
                  </a:txBody>
                  <a:tcPr/>
                </a:tc>
                <a:tc>
                  <a:txBody>
                    <a:bodyPr/>
                    <a:lstStyle/>
                    <a:p>
                      <a:r>
                        <a:rPr lang="en-US" sz="1000"/>
                        <a:t>158</a:t>
                      </a:r>
                    </a:p>
                  </a:txBody>
                  <a:tcPr/>
                </a:tc>
                <a:tc>
                  <a:txBody>
                    <a:bodyPr/>
                    <a:lstStyle/>
                    <a:p>
                      <a:r>
                        <a:rPr lang="en-US" sz="1000"/>
                        <a:t>2</a:t>
                      </a:r>
                    </a:p>
                  </a:txBody>
                  <a:tcPr/>
                </a:tc>
                <a:tc>
                  <a:txBody>
                    <a:bodyPr/>
                    <a:lstStyle/>
                    <a:p>
                      <a:r>
                        <a:rPr lang="en-US" sz="1000"/>
                        <a:t>17</a:t>
                      </a:r>
                    </a:p>
                  </a:txBody>
                  <a:tcPr/>
                </a:tc>
                <a:tc>
                  <a:txBody>
                    <a:bodyPr/>
                    <a:lstStyle/>
                    <a:p>
                      <a:r>
                        <a:rPr lang="en-US" sz="1000"/>
                        <a:t>256660</a:t>
                      </a:r>
                    </a:p>
                  </a:txBody>
                  <a:tcPr/>
                </a:tc>
                <a:tc>
                  <a:txBody>
                    <a:bodyPr/>
                    <a:lstStyle/>
                    <a:p>
                      <a:r>
                        <a:rPr lang="en-US" sz="1000"/>
                        <a:t>189</a:t>
                      </a:r>
                    </a:p>
                  </a:txBody>
                  <a:tcPr/>
                </a:tc>
                <a:extLst>
                  <a:ext uri="{0D108BD9-81ED-4DB2-BD59-A6C34878D82A}">
                    <a16:rowId xmlns:a16="http://schemas.microsoft.com/office/drawing/2014/main" val="997852645"/>
                  </a:ext>
                </a:extLst>
              </a:tr>
              <a:tr h="370840">
                <a:tc>
                  <a:txBody>
                    <a:bodyPr/>
                    <a:lstStyle/>
                    <a:p>
                      <a:r>
                        <a:rPr lang="en-US" sz="1000"/>
                        <a:t>UN 50 Climate Leaders</a:t>
                      </a:r>
                    </a:p>
                  </a:txBody>
                  <a:tcPr/>
                </a:tc>
                <a:tc>
                  <a:txBody>
                    <a:bodyPr/>
                    <a:lstStyle/>
                    <a:p>
                      <a:r>
                        <a:rPr lang="en-US" sz="1000"/>
                        <a:t>7</a:t>
                      </a:r>
                    </a:p>
                  </a:txBody>
                  <a:tcPr/>
                </a:tc>
                <a:tc>
                  <a:txBody>
                    <a:bodyPr/>
                    <a:lstStyle/>
                    <a:p>
                      <a:r>
                        <a:rPr lang="en-US" sz="1000"/>
                        <a:t>170</a:t>
                      </a:r>
                    </a:p>
                  </a:txBody>
                  <a:tcPr/>
                </a:tc>
                <a:tc>
                  <a:txBody>
                    <a:bodyPr/>
                    <a:lstStyle/>
                    <a:p>
                      <a:r>
                        <a:rPr lang="en-US" sz="1000"/>
                        <a:t>151</a:t>
                      </a:r>
                    </a:p>
                  </a:txBody>
                  <a:tcPr/>
                </a:tc>
                <a:tc>
                  <a:txBody>
                    <a:bodyPr/>
                    <a:lstStyle/>
                    <a:p>
                      <a:r>
                        <a:rPr lang="en-US" sz="1000"/>
                        <a:t>1</a:t>
                      </a:r>
                    </a:p>
                  </a:txBody>
                  <a:tcPr/>
                </a:tc>
                <a:tc>
                  <a:txBody>
                    <a:bodyPr/>
                    <a:lstStyle/>
                    <a:p>
                      <a:r>
                        <a:rPr lang="en-US" sz="1000"/>
                        <a:t>25</a:t>
                      </a:r>
                    </a:p>
                  </a:txBody>
                  <a:tcPr/>
                </a:tc>
                <a:tc>
                  <a:txBody>
                    <a:bodyPr/>
                    <a:lstStyle/>
                    <a:p>
                      <a:r>
                        <a:rPr lang="en-US" sz="1000"/>
                        <a:t>51424</a:t>
                      </a:r>
                    </a:p>
                  </a:txBody>
                  <a:tcPr/>
                </a:tc>
                <a:tc>
                  <a:txBody>
                    <a:bodyPr/>
                    <a:lstStyle/>
                    <a:p>
                      <a:r>
                        <a:rPr lang="en-US" sz="1000"/>
                        <a:t>196</a:t>
                      </a:r>
                    </a:p>
                  </a:txBody>
                  <a:tcPr/>
                </a:tc>
                <a:extLst>
                  <a:ext uri="{0D108BD9-81ED-4DB2-BD59-A6C34878D82A}">
                    <a16:rowId xmlns:a16="http://schemas.microsoft.com/office/drawing/2014/main" val="2031370135"/>
                  </a:ext>
                </a:extLst>
              </a:tr>
              <a:tr h="370840">
                <a:tc>
                  <a:txBody>
                    <a:bodyPr/>
                    <a:lstStyle/>
                    <a:p>
                      <a:r>
                        <a:rPr lang="en-US" sz="1000"/>
                        <a:t>Sustainability</a:t>
                      </a:r>
                    </a:p>
                  </a:txBody>
                  <a:tcPr/>
                </a:tc>
                <a:tc>
                  <a:txBody>
                    <a:bodyPr/>
                    <a:lstStyle/>
                    <a:p>
                      <a:r>
                        <a:rPr lang="en-US" sz="1000"/>
                        <a:t>173</a:t>
                      </a:r>
                    </a:p>
                  </a:txBody>
                  <a:tcPr/>
                </a:tc>
                <a:tc>
                  <a:txBody>
                    <a:bodyPr/>
                    <a:lstStyle/>
                    <a:p>
                      <a:r>
                        <a:rPr lang="en-US" sz="1000"/>
                        <a:t>5552</a:t>
                      </a:r>
                    </a:p>
                  </a:txBody>
                  <a:tcPr/>
                </a:tc>
                <a:tc>
                  <a:txBody>
                    <a:bodyPr/>
                    <a:lstStyle/>
                    <a:p>
                      <a:r>
                        <a:rPr lang="en-US" sz="1000"/>
                        <a:t>5294</a:t>
                      </a:r>
                    </a:p>
                  </a:txBody>
                  <a:tcPr/>
                </a:tc>
                <a:tc>
                  <a:txBody>
                    <a:bodyPr/>
                    <a:lstStyle/>
                    <a:p>
                      <a:r>
                        <a:rPr lang="en-US" sz="1000"/>
                        <a:t>54</a:t>
                      </a:r>
                    </a:p>
                  </a:txBody>
                  <a:tcPr/>
                </a:tc>
                <a:tc>
                  <a:txBody>
                    <a:bodyPr/>
                    <a:lstStyle/>
                    <a:p>
                      <a:r>
                        <a:rPr lang="en-US" sz="1000"/>
                        <a:t>245</a:t>
                      </a:r>
                    </a:p>
                  </a:txBody>
                  <a:tcPr/>
                </a:tc>
                <a:tc>
                  <a:txBody>
                    <a:bodyPr/>
                    <a:lstStyle/>
                    <a:p>
                      <a:r>
                        <a:rPr lang="en-US" sz="1000"/>
                        <a:t>1546949</a:t>
                      </a:r>
                    </a:p>
                  </a:txBody>
                  <a:tcPr/>
                </a:tc>
                <a:tc>
                  <a:txBody>
                    <a:bodyPr/>
                    <a:lstStyle/>
                    <a:p>
                      <a:r>
                        <a:rPr lang="en-US" sz="1000"/>
                        <a:t>5851</a:t>
                      </a:r>
                    </a:p>
                  </a:txBody>
                  <a:tcPr/>
                </a:tc>
                <a:extLst>
                  <a:ext uri="{0D108BD9-81ED-4DB2-BD59-A6C34878D82A}">
                    <a16:rowId xmlns:a16="http://schemas.microsoft.com/office/drawing/2014/main" val="1659329990"/>
                  </a:ext>
                </a:extLst>
              </a:tr>
              <a:tr h="370840">
                <a:tc>
                  <a:txBody>
                    <a:bodyPr/>
                    <a:lstStyle/>
                    <a:p>
                      <a:r>
                        <a:rPr lang="en-US" sz="1000"/>
                        <a:t>PGS / Everwave</a:t>
                      </a:r>
                    </a:p>
                  </a:txBody>
                  <a:tcPr/>
                </a:tc>
                <a:tc>
                  <a:txBody>
                    <a:bodyPr/>
                    <a:lstStyle/>
                    <a:p>
                      <a:r>
                        <a:rPr lang="en-US" sz="1000"/>
                        <a:t>25</a:t>
                      </a:r>
                    </a:p>
                  </a:txBody>
                  <a:tcPr/>
                </a:tc>
                <a:tc>
                  <a:txBody>
                    <a:bodyPr/>
                    <a:lstStyle/>
                    <a:p>
                      <a:r>
                        <a:rPr lang="en-US" sz="1000"/>
                        <a:t>2371</a:t>
                      </a:r>
                    </a:p>
                  </a:txBody>
                  <a:tcPr/>
                </a:tc>
                <a:tc>
                  <a:txBody>
                    <a:bodyPr/>
                    <a:lstStyle/>
                    <a:p>
                      <a:r>
                        <a:rPr lang="en-US" sz="1000"/>
                        <a:t>1884</a:t>
                      </a:r>
                    </a:p>
                  </a:txBody>
                  <a:tcPr/>
                </a:tc>
                <a:tc>
                  <a:txBody>
                    <a:bodyPr/>
                    <a:lstStyle/>
                    <a:p>
                      <a:r>
                        <a:rPr lang="en-US" sz="1000"/>
                        <a:t>398</a:t>
                      </a:r>
                    </a:p>
                  </a:txBody>
                  <a:tcPr/>
                </a:tc>
                <a:tc>
                  <a:txBody>
                    <a:bodyPr/>
                    <a:lstStyle/>
                    <a:p>
                      <a:r>
                        <a:rPr lang="en-US" sz="1000"/>
                        <a:t>598</a:t>
                      </a:r>
                    </a:p>
                  </a:txBody>
                  <a:tcPr/>
                </a:tc>
                <a:tc>
                  <a:txBody>
                    <a:bodyPr/>
                    <a:lstStyle/>
                    <a:p>
                      <a:r>
                        <a:rPr lang="en-US" sz="1000"/>
                        <a:t>2005885</a:t>
                      </a:r>
                    </a:p>
                  </a:txBody>
                  <a:tcPr/>
                </a:tc>
                <a:tc>
                  <a:txBody>
                    <a:bodyPr/>
                    <a:lstStyle/>
                    <a:p>
                      <a:r>
                        <a:rPr lang="en-US" sz="1000"/>
                        <a:t>3367</a:t>
                      </a:r>
                    </a:p>
                  </a:txBody>
                  <a:tcPr/>
                </a:tc>
                <a:extLst>
                  <a:ext uri="{0D108BD9-81ED-4DB2-BD59-A6C34878D82A}">
                    <a16:rowId xmlns:a16="http://schemas.microsoft.com/office/drawing/2014/main" val="3386617223"/>
                  </a:ext>
                </a:extLst>
              </a:tr>
              <a:tr h="370840">
                <a:tc>
                  <a:txBody>
                    <a:bodyPr/>
                    <a:lstStyle/>
                    <a:p>
                      <a:r>
                        <a:rPr lang="en-US" sz="1000"/>
                        <a:t>GIVE programme</a:t>
                      </a:r>
                    </a:p>
                  </a:txBody>
                  <a:tcPr/>
                </a:tc>
                <a:tc>
                  <a:txBody>
                    <a:bodyPr/>
                    <a:lstStyle/>
                    <a:p>
                      <a:r>
                        <a:rPr lang="en-US" sz="1000"/>
                        <a:t>39</a:t>
                      </a:r>
                    </a:p>
                  </a:txBody>
                  <a:tcPr/>
                </a:tc>
                <a:tc>
                  <a:txBody>
                    <a:bodyPr/>
                    <a:lstStyle/>
                    <a:p>
                      <a:r>
                        <a:rPr lang="en-US" sz="1000"/>
                        <a:t>662</a:t>
                      </a:r>
                    </a:p>
                  </a:txBody>
                  <a:tcPr/>
                </a:tc>
                <a:tc>
                  <a:txBody>
                    <a:bodyPr/>
                    <a:lstStyle/>
                    <a:p>
                      <a:r>
                        <a:rPr lang="en-US" sz="1000"/>
                        <a:t>620</a:t>
                      </a:r>
                    </a:p>
                  </a:txBody>
                  <a:tcPr/>
                </a:tc>
                <a:tc>
                  <a:txBody>
                    <a:bodyPr/>
                    <a:lstStyle/>
                    <a:p>
                      <a:r>
                        <a:rPr lang="en-US" sz="1000"/>
                        <a:t>22</a:t>
                      </a:r>
                    </a:p>
                  </a:txBody>
                  <a:tcPr/>
                </a:tc>
                <a:tc>
                  <a:txBody>
                    <a:bodyPr/>
                    <a:lstStyle/>
                    <a:p>
                      <a:r>
                        <a:rPr lang="en-US" sz="1000"/>
                        <a:t>64</a:t>
                      </a:r>
                    </a:p>
                  </a:txBody>
                  <a:tcPr/>
                </a:tc>
                <a:tc>
                  <a:txBody>
                    <a:bodyPr/>
                    <a:lstStyle/>
                    <a:p>
                      <a:r>
                        <a:rPr lang="en-US" sz="1000"/>
                        <a:t>529126</a:t>
                      </a:r>
                    </a:p>
                  </a:txBody>
                  <a:tcPr/>
                </a:tc>
                <a:tc>
                  <a:txBody>
                    <a:bodyPr/>
                    <a:lstStyle/>
                    <a:p>
                      <a:r>
                        <a:rPr lang="en-US" sz="1000"/>
                        <a:t>748</a:t>
                      </a:r>
                    </a:p>
                  </a:txBody>
                  <a:tcPr/>
                </a:tc>
                <a:extLst>
                  <a:ext uri="{0D108BD9-81ED-4DB2-BD59-A6C34878D82A}">
                    <a16:rowId xmlns:a16="http://schemas.microsoft.com/office/drawing/2014/main" val="1100872886"/>
                  </a:ext>
                </a:extLst>
              </a:tr>
              <a:tr h="370840">
                <a:tc>
                  <a:txBody>
                    <a:bodyPr/>
                    <a:lstStyle/>
                    <a:p>
                      <a:r>
                        <a:rPr lang="en-US" sz="1000"/>
                        <a:t>Everwave Shop Donation</a:t>
                      </a:r>
                    </a:p>
                  </a:txBody>
                  <a:tcPr/>
                </a:tc>
                <a:tc>
                  <a:txBody>
                    <a:bodyPr/>
                    <a:lstStyle/>
                    <a:p>
                      <a:r>
                        <a:rPr lang="en-US" sz="1000"/>
                        <a:t>12</a:t>
                      </a:r>
                    </a:p>
                  </a:txBody>
                  <a:tcPr/>
                </a:tc>
                <a:tc>
                  <a:txBody>
                    <a:bodyPr/>
                    <a:lstStyle/>
                    <a:p>
                      <a:r>
                        <a:rPr lang="en-US" sz="1000"/>
                        <a:t>162</a:t>
                      </a:r>
                    </a:p>
                  </a:txBody>
                  <a:tcPr/>
                </a:tc>
                <a:tc>
                  <a:txBody>
                    <a:bodyPr/>
                    <a:lstStyle/>
                    <a:p>
                      <a:r>
                        <a:rPr lang="en-US" sz="1000"/>
                        <a:t>158</a:t>
                      </a:r>
                    </a:p>
                  </a:txBody>
                  <a:tcPr/>
                </a:tc>
                <a:tc>
                  <a:txBody>
                    <a:bodyPr/>
                    <a:lstStyle/>
                    <a:p>
                      <a:r>
                        <a:rPr lang="en-US" sz="1000"/>
                        <a:t>2</a:t>
                      </a:r>
                    </a:p>
                  </a:txBody>
                  <a:tcPr/>
                </a:tc>
                <a:tc>
                  <a:txBody>
                    <a:bodyPr/>
                    <a:lstStyle/>
                    <a:p>
                      <a:r>
                        <a:rPr lang="en-US" sz="1000"/>
                        <a:t>19</a:t>
                      </a:r>
                    </a:p>
                  </a:txBody>
                  <a:tcPr/>
                </a:tc>
                <a:tc>
                  <a:txBody>
                    <a:bodyPr/>
                    <a:lstStyle/>
                    <a:p>
                      <a:r>
                        <a:rPr lang="en-US" sz="1000"/>
                        <a:t>79086</a:t>
                      </a:r>
                    </a:p>
                  </a:txBody>
                  <a:tcPr/>
                </a:tc>
                <a:tc>
                  <a:txBody>
                    <a:bodyPr/>
                    <a:lstStyle/>
                    <a:p>
                      <a:r>
                        <a:rPr lang="en-US" sz="1000"/>
                        <a:t>183</a:t>
                      </a:r>
                    </a:p>
                  </a:txBody>
                  <a:tcPr/>
                </a:tc>
                <a:extLst>
                  <a:ext uri="{0D108BD9-81ED-4DB2-BD59-A6C34878D82A}">
                    <a16:rowId xmlns:a16="http://schemas.microsoft.com/office/drawing/2014/main" val="272972281"/>
                  </a:ext>
                </a:extLst>
              </a:tr>
            </a:tbl>
          </a:graphicData>
        </a:graphic>
      </p:graphicFrame>
      <p:sp>
        <p:nvSpPr>
          <p:cNvPr id="4" name="Text Placeholder 3">
            <a:extLst>
              <a:ext uri="{FF2B5EF4-FFF2-40B4-BE49-F238E27FC236}">
                <a16:creationId xmlns:a16="http://schemas.microsoft.com/office/drawing/2014/main" id="{009787A4-8CD3-43A0-A828-D71CA12A0B3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87467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885F-8E71-4370-9BE3-2A219FA6336A}"/>
              </a:ext>
            </a:extLst>
          </p:cNvPr>
          <p:cNvSpPr>
            <a:spLocks noGrp="1"/>
          </p:cNvSpPr>
          <p:nvPr>
            <p:ph type="title"/>
          </p:nvPr>
        </p:nvSpPr>
        <p:spPr/>
        <p:txBody>
          <a:bodyPr/>
          <a:lstStyle/>
          <a:p>
            <a:r>
              <a:rPr lang="en-US"/>
              <a:t>Twitter Tweet Tag Performance | All profiles</a:t>
            </a:r>
          </a:p>
        </p:txBody>
      </p:sp>
      <p:graphicFrame>
        <p:nvGraphicFramePr>
          <p:cNvPr id="5" name="Table Placeholder 4">
            <a:extLst>
              <a:ext uri="{FF2B5EF4-FFF2-40B4-BE49-F238E27FC236}">
                <a16:creationId xmlns:a16="http://schemas.microsoft.com/office/drawing/2014/main" id="{7057EE53-B081-40AC-A16E-70ADB1280EF4}"/>
              </a:ext>
            </a:extLst>
          </p:cNvPr>
          <p:cNvGraphicFramePr>
            <a:graphicFrameLocks noGrp="1"/>
          </p:cNvGraphicFramePr>
          <p:nvPr>
            <p:ph type="tbl" sz="quarter" idx="13"/>
            <p:extLst>
              <p:ext uri="{D42A27DB-BD31-4B8C-83A1-F6EECF244321}">
                <p14:modId xmlns:p14="http://schemas.microsoft.com/office/powerpoint/2010/main" val="40484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86924245"/>
                    </a:ext>
                  </a:extLst>
                </a:gridCol>
                <a:gridCol w="987552">
                  <a:extLst>
                    <a:ext uri="{9D8B030D-6E8A-4147-A177-3AD203B41FA5}">
                      <a16:colId xmlns:a16="http://schemas.microsoft.com/office/drawing/2014/main" val="2698057271"/>
                    </a:ext>
                  </a:extLst>
                </a:gridCol>
                <a:gridCol w="987552">
                  <a:extLst>
                    <a:ext uri="{9D8B030D-6E8A-4147-A177-3AD203B41FA5}">
                      <a16:colId xmlns:a16="http://schemas.microsoft.com/office/drawing/2014/main" val="3350331588"/>
                    </a:ext>
                  </a:extLst>
                </a:gridCol>
                <a:gridCol w="987552">
                  <a:extLst>
                    <a:ext uri="{9D8B030D-6E8A-4147-A177-3AD203B41FA5}">
                      <a16:colId xmlns:a16="http://schemas.microsoft.com/office/drawing/2014/main" val="4080761137"/>
                    </a:ext>
                  </a:extLst>
                </a:gridCol>
                <a:gridCol w="987552">
                  <a:extLst>
                    <a:ext uri="{9D8B030D-6E8A-4147-A177-3AD203B41FA5}">
                      <a16:colId xmlns:a16="http://schemas.microsoft.com/office/drawing/2014/main" val="2929430307"/>
                    </a:ext>
                  </a:extLst>
                </a:gridCol>
                <a:gridCol w="987552">
                  <a:extLst>
                    <a:ext uri="{9D8B030D-6E8A-4147-A177-3AD203B41FA5}">
                      <a16:colId xmlns:a16="http://schemas.microsoft.com/office/drawing/2014/main" val="2978972008"/>
                    </a:ext>
                  </a:extLst>
                </a:gridCol>
                <a:gridCol w="987552">
                  <a:extLst>
                    <a:ext uri="{9D8B030D-6E8A-4147-A177-3AD203B41FA5}">
                      <a16:colId xmlns:a16="http://schemas.microsoft.com/office/drawing/2014/main" val="1009883012"/>
                    </a:ext>
                  </a:extLst>
                </a:gridCol>
                <a:gridCol w="987552">
                  <a:extLst>
                    <a:ext uri="{9D8B030D-6E8A-4147-A177-3AD203B41FA5}">
                      <a16:colId xmlns:a16="http://schemas.microsoft.com/office/drawing/2014/main" val="34307018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Replies (Total)</a:t>
                      </a:r>
                    </a:p>
                  </a:txBody>
                  <a:tcPr/>
                </a:tc>
                <a:tc>
                  <a:txBody>
                    <a:bodyPr/>
                    <a:lstStyle/>
                    <a:p>
                      <a:r>
                        <a:rPr lang="en-US" sz="1000"/>
                        <a:t>Engagements (Total)</a:t>
                      </a:r>
                    </a:p>
                  </a:txBody>
                  <a:tcPr/>
                </a:tc>
                <a:tc>
                  <a:txBody>
                    <a:bodyPr/>
                    <a:lstStyle/>
                    <a:p>
                      <a:r>
                        <a:rPr lang="en-US" sz="1000"/>
                        <a:t>Impressions (Total)</a:t>
                      </a:r>
                    </a:p>
                  </a:txBody>
                  <a:tcPr/>
                </a:tc>
                <a:tc>
                  <a:txBody>
                    <a:bodyPr/>
                    <a:lstStyle/>
                    <a:p>
                      <a:r>
                        <a:rPr lang="en-US" sz="1000"/>
                        <a:t>Video Views (Total)</a:t>
                      </a:r>
                    </a:p>
                  </a:txBody>
                  <a:tcPr/>
                </a:tc>
                <a:extLst>
                  <a:ext uri="{0D108BD9-81ED-4DB2-BD59-A6C34878D82A}">
                    <a16:rowId xmlns:a16="http://schemas.microsoft.com/office/drawing/2014/main" val="1030087334"/>
                  </a:ext>
                </a:extLst>
              </a:tr>
              <a:tr h="370840">
                <a:tc>
                  <a:txBody>
                    <a:bodyPr/>
                    <a:lstStyle/>
                    <a:p>
                      <a:r>
                        <a:rPr lang="en-US" sz="1000"/>
                        <a:t>GIVE programme</a:t>
                      </a:r>
                    </a:p>
                  </a:txBody>
                  <a:tcPr/>
                </a:tc>
                <a:tc>
                  <a:txBody>
                    <a:bodyPr/>
                    <a:lstStyle/>
                    <a:p>
                      <a:r>
                        <a:rPr lang="en-US" sz="1000"/>
                        <a:t>8</a:t>
                      </a:r>
                    </a:p>
                  </a:txBody>
                  <a:tcPr/>
                </a:tc>
                <a:tc>
                  <a:txBody>
                    <a:bodyPr/>
                    <a:lstStyle/>
                    <a:p>
                      <a:r>
                        <a:rPr lang="en-US" sz="1000"/>
                        <a:t>16</a:t>
                      </a:r>
                    </a:p>
                  </a:txBody>
                  <a:tcPr/>
                </a:tc>
                <a:tc>
                  <a:txBody>
                    <a:bodyPr/>
                    <a:lstStyle/>
                    <a:p>
                      <a:r>
                        <a:rPr lang="en-US" sz="1000"/>
                        <a:t>134</a:t>
                      </a:r>
                    </a:p>
                  </a:txBody>
                  <a:tcPr/>
                </a:tc>
                <a:tc>
                  <a:txBody>
                    <a:bodyPr/>
                    <a:lstStyle/>
                    <a:p>
                      <a:r>
                        <a:rPr lang="en-US" sz="1000"/>
                        <a:t>11</a:t>
                      </a:r>
                    </a:p>
                  </a:txBody>
                  <a:tcPr/>
                </a:tc>
                <a:tc>
                  <a:txBody>
                    <a:bodyPr/>
                    <a:lstStyle/>
                    <a:p>
                      <a:r>
                        <a:rPr lang="en-US" sz="1000"/>
                        <a:t>392</a:t>
                      </a:r>
                    </a:p>
                  </a:txBody>
                  <a:tcPr/>
                </a:tc>
                <a:tc>
                  <a:txBody>
                    <a:bodyPr/>
                    <a:lstStyle/>
                    <a:p>
                      <a:r>
                        <a:rPr lang="en-US" sz="1000"/>
                        <a:t>582009</a:t>
                      </a:r>
                    </a:p>
                  </a:txBody>
                  <a:tcPr/>
                </a:tc>
                <a:tc>
                  <a:txBody>
                    <a:bodyPr/>
                    <a:lstStyle/>
                    <a:p>
                      <a:r>
                        <a:rPr lang="en-US" sz="1000"/>
                        <a:t>196442</a:t>
                      </a:r>
                    </a:p>
                  </a:txBody>
                  <a:tcPr/>
                </a:tc>
                <a:extLst>
                  <a:ext uri="{0D108BD9-81ED-4DB2-BD59-A6C34878D82A}">
                    <a16:rowId xmlns:a16="http://schemas.microsoft.com/office/drawing/2014/main" val="819346036"/>
                  </a:ext>
                </a:extLst>
              </a:tr>
              <a:tr h="370840">
                <a:tc>
                  <a:txBody>
                    <a:bodyPr/>
                    <a:lstStyle/>
                    <a:p>
                      <a:r>
                        <a:rPr lang="en-US" sz="1000"/>
                        <a:t>Make A Splash Panel Talk</a:t>
                      </a:r>
                    </a:p>
                  </a:txBody>
                  <a:tcPr/>
                </a:tc>
                <a:tc>
                  <a:txBody>
                    <a:bodyPr/>
                    <a:lstStyle/>
                    <a:p>
                      <a:r>
                        <a:rPr lang="en-US" sz="1000"/>
                        <a:t>2</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56</a:t>
                      </a:r>
                    </a:p>
                  </a:txBody>
                  <a:tcPr/>
                </a:tc>
                <a:tc>
                  <a:txBody>
                    <a:bodyPr/>
                    <a:lstStyle/>
                    <a:p>
                      <a:r>
                        <a:rPr lang="en-US" sz="1000"/>
                        <a:t>4546</a:t>
                      </a:r>
                    </a:p>
                  </a:txBody>
                  <a:tcPr/>
                </a:tc>
                <a:tc>
                  <a:txBody>
                    <a:bodyPr/>
                    <a:lstStyle/>
                    <a:p>
                      <a:r>
                        <a:rPr lang="en-US" sz="1000"/>
                        <a:t>n/a</a:t>
                      </a:r>
                    </a:p>
                  </a:txBody>
                  <a:tcPr/>
                </a:tc>
                <a:extLst>
                  <a:ext uri="{0D108BD9-81ED-4DB2-BD59-A6C34878D82A}">
                    <a16:rowId xmlns:a16="http://schemas.microsoft.com/office/drawing/2014/main" val="3275547786"/>
                  </a:ext>
                </a:extLst>
              </a:tr>
              <a:tr h="370840">
                <a:tc>
                  <a:txBody>
                    <a:bodyPr/>
                    <a:lstStyle/>
                    <a:p>
                      <a:r>
                        <a:rPr lang="en-US" sz="1000"/>
                        <a:t>PGS / Everwave</a:t>
                      </a:r>
                    </a:p>
                  </a:txBody>
                  <a:tcPr/>
                </a:tc>
                <a:tc>
                  <a:txBody>
                    <a:bodyPr/>
                    <a:lstStyle/>
                    <a:p>
                      <a:r>
                        <a:rPr lang="en-US" sz="1000"/>
                        <a:t>6</a:t>
                      </a:r>
                    </a:p>
                  </a:txBody>
                  <a:tcPr/>
                </a:tc>
                <a:tc>
                  <a:txBody>
                    <a:bodyPr/>
                    <a:lstStyle/>
                    <a:p>
                      <a:r>
                        <a:rPr lang="en-US" sz="1000"/>
                        <a:t>11</a:t>
                      </a:r>
                    </a:p>
                  </a:txBody>
                  <a:tcPr/>
                </a:tc>
                <a:tc>
                  <a:txBody>
                    <a:bodyPr/>
                    <a:lstStyle/>
                    <a:p>
                      <a:r>
                        <a:rPr lang="en-US" sz="1000"/>
                        <a:t>52</a:t>
                      </a:r>
                    </a:p>
                  </a:txBody>
                  <a:tcPr/>
                </a:tc>
                <a:tc>
                  <a:txBody>
                    <a:bodyPr/>
                    <a:lstStyle/>
                    <a:p>
                      <a:r>
                        <a:rPr lang="en-US" sz="1000"/>
                        <a:t>2</a:t>
                      </a:r>
                    </a:p>
                  </a:txBody>
                  <a:tcPr/>
                </a:tc>
                <a:tc>
                  <a:txBody>
                    <a:bodyPr/>
                    <a:lstStyle/>
                    <a:p>
                      <a:r>
                        <a:rPr lang="en-US" sz="1000"/>
                        <a:t>176</a:t>
                      </a:r>
                    </a:p>
                  </a:txBody>
                  <a:tcPr/>
                </a:tc>
                <a:tc>
                  <a:txBody>
                    <a:bodyPr/>
                    <a:lstStyle/>
                    <a:p>
                      <a:r>
                        <a:rPr lang="en-US" sz="1000"/>
                        <a:t>10234</a:t>
                      </a:r>
                    </a:p>
                  </a:txBody>
                  <a:tcPr/>
                </a:tc>
                <a:tc>
                  <a:txBody>
                    <a:bodyPr/>
                    <a:lstStyle/>
                    <a:p>
                      <a:r>
                        <a:rPr lang="en-US" sz="1000"/>
                        <a:t>181</a:t>
                      </a:r>
                    </a:p>
                  </a:txBody>
                  <a:tcPr/>
                </a:tc>
                <a:extLst>
                  <a:ext uri="{0D108BD9-81ED-4DB2-BD59-A6C34878D82A}">
                    <a16:rowId xmlns:a16="http://schemas.microsoft.com/office/drawing/2014/main" val="172007150"/>
                  </a:ext>
                </a:extLst>
              </a:tr>
              <a:tr h="370840">
                <a:tc>
                  <a:txBody>
                    <a:bodyPr/>
                    <a:lstStyle/>
                    <a:p>
                      <a:r>
                        <a:rPr lang="en-US" sz="1000"/>
                        <a:t>Sustainability</a:t>
                      </a:r>
                    </a:p>
                  </a:txBody>
                  <a:tcPr/>
                </a:tc>
                <a:tc>
                  <a:txBody>
                    <a:bodyPr/>
                    <a:lstStyle/>
                    <a:p>
                      <a:r>
                        <a:rPr lang="en-US" sz="1000"/>
                        <a:t>34</a:t>
                      </a:r>
                    </a:p>
                  </a:txBody>
                  <a:tcPr/>
                </a:tc>
                <a:tc>
                  <a:txBody>
                    <a:bodyPr/>
                    <a:lstStyle/>
                    <a:p>
                      <a:r>
                        <a:rPr lang="en-US" sz="1000"/>
                        <a:t>38</a:t>
                      </a:r>
                    </a:p>
                  </a:txBody>
                  <a:tcPr/>
                </a:tc>
                <a:tc>
                  <a:txBody>
                    <a:bodyPr/>
                    <a:lstStyle/>
                    <a:p>
                      <a:r>
                        <a:rPr lang="en-US" sz="1000"/>
                        <a:t>196</a:t>
                      </a:r>
                    </a:p>
                  </a:txBody>
                  <a:tcPr/>
                </a:tc>
                <a:tc>
                  <a:txBody>
                    <a:bodyPr/>
                    <a:lstStyle/>
                    <a:p>
                      <a:r>
                        <a:rPr lang="en-US" sz="1000"/>
                        <a:t>6</a:t>
                      </a:r>
                    </a:p>
                  </a:txBody>
                  <a:tcPr/>
                </a:tc>
                <a:tc>
                  <a:txBody>
                    <a:bodyPr/>
                    <a:lstStyle/>
                    <a:p>
                      <a:r>
                        <a:rPr lang="en-US" sz="1000"/>
                        <a:t>870</a:t>
                      </a:r>
                    </a:p>
                  </a:txBody>
                  <a:tcPr/>
                </a:tc>
                <a:tc>
                  <a:txBody>
                    <a:bodyPr/>
                    <a:lstStyle/>
                    <a:p>
                      <a:r>
                        <a:rPr lang="en-US" sz="1000"/>
                        <a:t>63068</a:t>
                      </a:r>
                    </a:p>
                  </a:txBody>
                  <a:tcPr/>
                </a:tc>
                <a:tc>
                  <a:txBody>
                    <a:bodyPr/>
                    <a:lstStyle/>
                    <a:p>
                      <a:r>
                        <a:rPr lang="en-US" sz="1000"/>
                        <a:t>2041</a:t>
                      </a:r>
                    </a:p>
                  </a:txBody>
                  <a:tcPr/>
                </a:tc>
                <a:extLst>
                  <a:ext uri="{0D108BD9-81ED-4DB2-BD59-A6C34878D82A}">
                    <a16:rowId xmlns:a16="http://schemas.microsoft.com/office/drawing/2014/main" val="3190523152"/>
                  </a:ext>
                </a:extLst>
              </a:tr>
              <a:tr h="370840">
                <a:tc>
                  <a:txBody>
                    <a:bodyPr/>
                    <a:lstStyle/>
                    <a:p>
                      <a:r>
                        <a:rPr lang="en-US" sz="1000"/>
                        <a:t>World Toilet Day</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2</a:t>
                      </a:r>
                    </a:p>
                  </a:txBody>
                  <a:tcPr/>
                </a:tc>
                <a:tc>
                  <a:txBody>
                    <a:bodyPr/>
                    <a:lstStyle/>
                    <a:p>
                      <a:r>
                        <a:rPr lang="en-US" sz="1000"/>
                        <a:t>21</a:t>
                      </a:r>
                    </a:p>
                  </a:txBody>
                  <a:tcPr/>
                </a:tc>
                <a:tc>
                  <a:txBody>
                    <a:bodyPr/>
                    <a:lstStyle/>
                    <a:p>
                      <a:r>
                        <a:rPr lang="en-US" sz="1000"/>
                        <a:t>1217</a:t>
                      </a:r>
                    </a:p>
                  </a:txBody>
                  <a:tcPr/>
                </a:tc>
                <a:tc>
                  <a:txBody>
                    <a:bodyPr/>
                    <a:lstStyle/>
                    <a:p>
                      <a:r>
                        <a:rPr lang="en-US" sz="1000"/>
                        <a:t>n/a</a:t>
                      </a:r>
                    </a:p>
                  </a:txBody>
                  <a:tcPr/>
                </a:tc>
                <a:extLst>
                  <a:ext uri="{0D108BD9-81ED-4DB2-BD59-A6C34878D82A}">
                    <a16:rowId xmlns:a16="http://schemas.microsoft.com/office/drawing/2014/main" val="454250559"/>
                  </a:ext>
                </a:extLst>
              </a:tr>
            </a:tbl>
          </a:graphicData>
        </a:graphic>
      </p:graphicFrame>
      <p:sp>
        <p:nvSpPr>
          <p:cNvPr id="4" name="Text Placeholder 3">
            <a:extLst>
              <a:ext uri="{FF2B5EF4-FFF2-40B4-BE49-F238E27FC236}">
                <a16:creationId xmlns:a16="http://schemas.microsoft.com/office/drawing/2014/main" id="{129CCEB2-72CC-4D8A-92C2-41405800925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90692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974F-F016-4096-946A-933BAE989802}"/>
              </a:ext>
            </a:extLst>
          </p:cNvPr>
          <p:cNvSpPr>
            <a:spLocks noGrp="1"/>
          </p:cNvSpPr>
          <p:nvPr>
            <p:ph type="title"/>
          </p:nvPr>
        </p:nvSpPr>
        <p:spPr/>
        <p:txBody>
          <a:bodyPr/>
          <a:lstStyle/>
          <a:p>
            <a:r>
              <a:rPr lang="en-US"/>
              <a:t>Youtube Video Tag Performance | All profiles</a:t>
            </a:r>
          </a:p>
        </p:txBody>
      </p:sp>
      <p:graphicFrame>
        <p:nvGraphicFramePr>
          <p:cNvPr id="5" name="Table Placeholder 4">
            <a:extLst>
              <a:ext uri="{FF2B5EF4-FFF2-40B4-BE49-F238E27FC236}">
                <a16:creationId xmlns:a16="http://schemas.microsoft.com/office/drawing/2014/main" id="{86075781-D2A4-4FE7-8E5C-6B05C9762631}"/>
              </a:ext>
            </a:extLst>
          </p:cNvPr>
          <p:cNvGraphicFramePr>
            <a:graphicFrameLocks noGrp="1"/>
          </p:cNvGraphicFramePr>
          <p:nvPr>
            <p:ph type="tbl" sz="quarter" idx="13"/>
            <p:extLst>
              <p:ext uri="{D42A27DB-BD31-4B8C-83A1-F6EECF244321}">
                <p14:modId xmlns:p14="http://schemas.microsoft.com/office/powerpoint/2010/main" val="125956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69843093"/>
                    </a:ext>
                  </a:extLst>
                </a:gridCol>
                <a:gridCol w="1152144">
                  <a:extLst>
                    <a:ext uri="{9D8B030D-6E8A-4147-A177-3AD203B41FA5}">
                      <a16:colId xmlns:a16="http://schemas.microsoft.com/office/drawing/2014/main" val="3659497735"/>
                    </a:ext>
                  </a:extLst>
                </a:gridCol>
                <a:gridCol w="1152144">
                  <a:extLst>
                    <a:ext uri="{9D8B030D-6E8A-4147-A177-3AD203B41FA5}">
                      <a16:colId xmlns:a16="http://schemas.microsoft.com/office/drawing/2014/main" val="2616292860"/>
                    </a:ext>
                  </a:extLst>
                </a:gridCol>
                <a:gridCol w="1152144">
                  <a:extLst>
                    <a:ext uri="{9D8B030D-6E8A-4147-A177-3AD203B41FA5}">
                      <a16:colId xmlns:a16="http://schemas.microsoft.com/office/drawing/2014/main" val="1725733096"/>
                    </a:ext>
                  </a:extLst>
                </a:gridCol>
                <a:gridCol w="1152144">
                  <a:extLst>
                    <a:ext uri="{9D8B030D-6E8A-4147-A177-3AD203B41FA5}">
                      <a16:colId xmlns:a16="http://schemas.microsoft.com/office/drawing/2014/main" val="1810495114"/>
                    </a:ext>
                  </a:extLst>
                </a:gridCol>
                <a:gridCol w="1152144">
                  <a:extLst>
                    <a:ext uri="{9D8B030D-6E8A-4147-A177-3AD203B41FA5}">
                      <a16:colId xmlns:a16="http://schemas.microsoft.com/office/drawing/2014/main" val="34859473"/>
                    </a:ext>
                  </a:extLst>
                </a:gridCol>
                <a:gridCol w="1152144">
                  <a:extLst>
                    <a:ext uri="{9D8B030D-6E8A-4147-A177-3AD203B41FA5}">
                      <a16:colId xmlns:a16="http://schemas.microsoft.com/office/drawing/2014/main" val="327575766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Reactions (Total)</a:t>
                      </a:r>
                    </a:p>
                  </a:txBody>
                  <a:tcPr/>
                </a:tc>
                <a:tc>
                  <a:txBody>
                    <a:bodyPr/>
                    <a:lstStyle/>
                    <a:p>
                      <a:r>
                        <a:rPr lang="en-US" sz="1000"/>
                        <a:t>Dislikes (Total)</a:t>
                      </a:r>
                    </a:p>
                  </a:txBody>
                  <a:tcPr/>
                </a:tc>
                <a:tc>
                  <a:txBody>
                    <a:bodyPr/>
                    <a:lstStyle/>
                    <a:p>
                      <a:r>
                        <a:rPr lang="en-US" sz="1000"/>
                        <a:t>Comments (Total)</a:t>
                      </a:r>
                    </a:p>
                  </a:txBody>
                  <a:tcPr/>
                </a:tc>
                <a:tc>
                  <a:txBody>
                    <a:bodyPr/>
                    <a:lstStyle/>
                    <a:p>
                      <a:r>
                        <a:rPr lang="en-US" sz="1000"/>
                        <a:t>Minutes Watched (Total)</a:t>
                      </a:r>
                    </a:p>
                  </a:txBody>
                  <a:tcPr/>
                </a:tc>
                <a:extLst>
                  <a:ext uri="{0D108BD9-81ED-4DB2-BD59-A6C34878D82A}">
                    <a16:rowId xmlns:a16="http://schemas.microsoft.com/office/drawing/2014/main" val="217762062"/>
                  </a:ext>
                </a:extLst>
              </a:tr>
              <a:tr h="370840">
                <a:tc>
                  <a:txBody>
                    <a:bodyPr/>
                    <a:lstStyle/>
                    <a:p>
                      <a:r>
                        <a:rPr lang="en-US" sz="1000"/>
                        <a:t>GIVE programme</a:t>
                      </a:r>
                    </a:p>
                  </a:txBody>
                  <a:tcPr/>
                </a:tc>
                <a:tc>
                  <a:txBody>
                    <a:bodyPr/>
                    <a:lstStyle/>
                    <a:p>
                      <a:r>
                        <a:rPr lang="en-US" sz="1000"/>
                        <a:t>3</a:t>
                      </a:r>
                    </a:p>
                  </a:txBody>
                  <a:tcPr/>
                </a:tc>
                <a:tc>
                  <a:txBody>
                    <a:bodyPr/>
                    <a:lstStyle/>
                    <a:p>
                      <a:r>
                        <a:rPr lang="en-US" sz="1000"/>
                        <a:t>281</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139</a:t>
                      </a:r>
                    </a:p>
                  </a:txBody>
                  <a:tcPr/>
                </a:tc>
                <a:extLst>
                  <a:ext uri="{0D108BD9-81ED-4DB2-BD59-A6C34878D82A}">
                    <a16:rowId xmlns:a16="http://schemas.microsoft.com/office/drawing/2014/main" val="2429880135"/>
                  </a:ext>
                </a:extLst>
              </a:tr>
              <a:tr h="370840">
                <a:tc>
                  <a:txBody>
                    <a:bodyPr/>
                    <a:lstStyle/>
                    <a:p>
                      <a:r>
                        <a:rPr lang="en-US" sz="1000"/>
                        <a:t>PGS / Everwave</a:t>
                      </a:r>
                    </a:p>
                  </a:txBody>
                  <a:tcPr/>
                </a:tc>
                <a:tc>
                  <a:txBody>
                    <a:bodyPr/>
                    <a:lstStyle/>
                    <a:p>
                      <a:r>
                        <a:rPr lang="en-US" sz="1000"/>
                        <a:t>1</a:t>
                      </a:r>
                    </a:p>
                  </a:txBody>
                  <a:tcPr/>
                </a:tc>
                <a:tc>
                  <a:txBody>
                    <a:bodyPr/>
                    <a:lstStyle/>
                    <a:p>
                      <a:r>
                        <a:rPr lang="en-US" sz="1000"/>
                        <a:t>1076</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997</a:t>
                      </a:r>
                    </a:p>
                  </a:txBody>
                  <a:tcPr/>
                </a:tc>
                <a:extLst>
                  <a:ext uri="{0D108BD9-81ED-4DB2-BD59-A6C34878D82A}">
                    <a16:rowId xmlns:a16="http://schemas.microsoft.com/office/drawing/2014/main" val="3296296388"/>
                  </a:ext>
                </a:extLst>
              </a:tr>
              <a:tr h="370840">
                <a:tc>
                  <a:txBody>
                    <a:bodyPr/>
                    <a:lstStyle/>
                    <a:p>
                      <a:r>
                        <a:rPr lang="en-US" sz="1000"/>
                        <a:t>Sustainability</a:t>
                      </a:r>
                    </a:p>
                  </a:txBody>
                  <a:tcPr/>
                </a:tc>
                <a:tc>
                  <a:txBody>
                    <a:bodyPr/>
                    <a:lstStyle/>
                    <a:p>
                      <a:r>
                        <a:rPr lang="en-US" sz="1000"/>
                        <a:t>22</a:t>
                      </a:r>
                    </a:p>
                  </a:txBody>
                  <a:tcPr/>
                </a:tc>
                <a:tc>
                  <a:txBody>
                    <a:bodyPr/>
                    <a:lstStyle/>
                    <a:p>
                      <a:r>
                        <a:rPr lang="en-US" sz="1000"/>
                        <a:t>19935</a:t>
                      </a:r>
                    </a:p>
                  </a:txBody>
                  <a:tcPr/>
                </a:tc>
                <a:tc>
                  <a:txBody>
                    <a:bodyPr/>
                    <a:lstStyle/>
                    <a:p>
                      <a:r>
                        <a:rPr lang="en-US" sz="1000"/>
                        <a:t>184</a:t>
                      </a:r>
                    </a:p>
                  </a:txBody>
                  <a:tcPr/>
                </a:tc>
                <a:tc>
                  <a:txBody>
                    <a:bodyPr/>
                    <a:lstStyle/>
                    <a:p>
                      <a:r>
                        <a:rPr lang="en-US" sz="1000"/>
                        <a:t>31</a:t>
                      </a:r>
                    </a:p>
                  </a:txBody>
                  <a:tcPr/>
                </a:tc>
                <a:tc>
                  <a:txBody>
                    <a:bodyPr/>
                    <a:lstStyle/>
                    <a:p>
                      <a:r>
                        <a:rPr lang="en-US" sz="1000"/>
                        <a:t>7</a:t>
                      </a:r>
                    </a:p>
                  </a:txBody>
                  <a:tcPr/>
                </a:tc>
                <a:tc>
                  <a:txBody>
                    <a:bodyPr/>
                    <a:lstStyle/>
                    <a:p>
                      <a:r>
                        <a:rPr lang="en-US" sz="1000"/>
                        <a:t>15539</a:t>
                      </a:r>
                    </a:p>
                  </a:txBody>
                  <a:tcPr/>
                </a:tc>
                <a:extLst>
                  <a:ext uri="{0D108BD9-81ED-4DB2-BD59-A6C34878D82A}">
                    <a16:rowId xmlns:a16="http://schemas.microsoft.com/office/drawing/2014/main" val="2942293311"/>
                  </a:ext>
                </a:extLst>
              </a:tr>
              <a:tr h="370840">
                <a:tc>
                  <a:txBody>
                    <a:bodyPr/>
                    <a:lstStyle/>
                    <a:p>
                      <a:r>
                        <a:rPr lang="en-US" sz="1000"/>
                        <a:t>World Toilet Day</a:t>
                      </a:r>
                    </a:p>
                  </a:txBody>
                  <a:tcPr/>
                </a:tc>
                <a:tc>
                  <a:txBody>
                    <a:bodyPr/>
                    <a:lstStyle/>
                    <a:p>
                      <a:r>
                        <a:rPr lang="en-US" sz="1000"/>
                        <a:t>1</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extLst>
                  <a:ext uri="{0D108BD9-81ED-4DB2-BD59-A6C34878D82A}">
                    <a16:rowId xmlns:a16="http://schemas.microsoft.com/office/drawing/2014/main" val="1357266323"/>
                  </a:ext>
                </a:extLst>
              </a:tr>
            </a:tbl>
          </a:graphicData>
        </a:graphic>
      </p:graphicFrame>
      <p:sp>
        <p:nvSpPr>
          <p:cNvPr id="4" name="Text Placeholder 3">
            <a:extLst>
              <a:ext uri="{FF2B5EF4-FFF2-40B4-BE49-F238E27FC236}">
                <a16:creationId xmlns:a16="http://schemas.microsoft.com/office/drawing/2014/main" id="{1BE4A65C-E9D8-4007-B2BD-BB12BA4AEB3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00840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5F1C-19F2-4614-A58C-DBFBF50B7BC5}"/>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4BAF972F-5315-4DF7-901A-3D9699CD2C72}"/>
              </a:ext>
            </a:extLst>
          </p:cNvPr>
          <p:cNvGraphicFramePr>
            <a:graphicFrameLocks noGrp="1"/>
          </p:cNvGraphicFramePr>
          <p:nvPr>
            <p:ph type="tbl" sz="quarter" idx="13"/>
            <p:extLst>
              <p:ext uri="{D42A27DB-BD31-4B8C-83A1-F6EECF244321}">
                <p14:modId xmlns:p14="http://schemas.microsoft.com/office/powerpoint/2010/main" val="234468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80845812"/>
                    </a:ext>
                  </a:extLst>
                </a:gridCol>
                <a:gridCol w="987552">
                  <a:extLst>
                    <a:ext uri="{9D8B030D-6E8A-4147-A177-3AD203B41FA5}">
                      <a16:colId xmlns:a16="http://schemas.microsoft.com/office/drawing/2014/main" val="3382228698"/>
                    </a:ext>
                  </a:extLst>
                </a:gridCol>
                <a:gridCol w="987552">
                  <a:extLst>
                    <a:ext uri="{9D8B030D-6E8A-4147-A177-3AD203B41FA5}">
                      <a16:colId xmlns:a16="http://schemas.microsoft.com/office/drawing/2014/main" val="3035368658"/>
                    </a:ext>
                  </a:extLst>
                </a:gridCol>
                <a:gridCol w="987552">
                  <a:extLst>
                    <a:ext uri="{9D8B030D-6E8A-4147-A177-3AD203B41FA5}">
                      <a16:colId xmlns:a16="http://schemas.microsoft.com/office/drawing/2014/main" val="3595184160"/>
                    </a:ext>
                  </a:extLst>
                </a:gridCol>
                <a:gridCol w="987552">
                  <a:extLst>
                    <a:ext uri="{9D8B030D-6E8A-4147-A177-3AD203B41FA5}">
                      <a16:colId xmlns:a16="http://schemas.microsoft.com/office/drawing/2014/main" val="3202152197"/>
                    </a:ext>
                  </a:extLst>
                </a:gridCol>
                <a:gridCol w="987552">
                  <a:extLst>
                    <a:ext uri="{9D8B030D-6E8A-4147-A177-3AD203B41FA5}">
                      <a16:colId xmlns:a16="http://schemas.microsoft.com/office/drawing/2014/main" val="881040160"/>
                    </a:ext>
                  </a:extLst>
                </a:gridCol>
                <a:gridCol w="987552">
                  <a:extLst>
                    <a:ext uri="{9D8B030D-6E8A-4147-A177-3AD203B41FA5}">
                      <a16:colId xmlns:a16="http://schemas.microsoft.com/office/drawing/2014/main" val="688768350"/>
                    </a:ext>
                  </a:extLst>
                </a:gridCol>
                <a:gridCol w="987552">
                  <a:extLst>
                    <a:ext uri="{9D8B030D-6E8A-4147-A177-3AD203B41FA5}">
                      <a16:colId xmlns:a16="http://schemas.microsoft.com/office/drawing/2014/main" val="982201116"/>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Saved (Total Organic)</a:t>
                      </a:r>
                    </a:p>
                  </a:txBody>
                  <a:tcPr/>
                </a:tc>
                <a:tc>
                  <a:txBody>
                    <a:bodyPr/>
                    <a:lstStyle/>
                    <a:p>
                      <a:r>
                        <a:rPr lang="en-US" sz="1000"/>
                        <a:t>Impressions (Total Organic)</a:t>
                      </a:r>
                    </a:p>
                  </a:txBody>
                  <a:tcPr/>
                </a:tc>
                <a:tc>
                  <a:txBody>
                    <a:bodyPr/>
                    <a:lstStyle/>
                    <a:p>
                      <a:r>
                        <a:rPr lang="en-US" sz="1000"/>
                        <a:t>Engagements (Total Organic)</a:t>
                      </a:r>
                    </a:p>
                  </a:txBody>
                  <a:tcPr/>
                </a:tc>
                <a:tc>
                  <a:txBody>
                    <a:bodyPr/>
                    <a:lstStyle/>
                    <a:p>
                      <a:r>
                        <a:rPr lang="en-US" sz="1000"/>
                        <a:t>Video Views (Total Organic)</a:t>
                      </a:r>
                    </a:p>
                  </a:txBody>
                  <a:tcPr/>
                </a:tc>
                <a:extLst>
                  <a:ext uri="{0D108BD9-81ED-4DB2-BD59-A6C34878D82A}">
                    <a16:rowId xmlns:a16="http://schemas.microsoft.com/office/drawing/2014/main" val="786202276"/>
                  </a:ext>
                </a:extLst>
              </a:tr>
              <a:tr h="370840">
                <a:tc>
                  <a:txBody>
                    <a:bodyPr/>
                    <a:lstStyle/>
                    <a:p>
                      <a:r>
                        <a:rPr lang="en-US" sz="1000"/>
                        <a:t>World Toilet Day</a:t>
                      </a:r>
                    </a:p>
                  </a:txBody>
                  <a:tcPr/>
                </a:tc>
                <a:tc>
                  <a:txBody>
                    <a:bodyPr/>
                    <a:lstStyle/>
                    <a:p>
                      <a:r>
                        <a:rPr lang="en-US" sz="1000"/>
                        <a:t>2</a:t>
                      </a:r>
                    </a:p>
                  </a:txBody>
                  <a:tcPr/>
                </a:tc>
                <a:tc>
                  <a:txBody>
                    <a:bodyPr/>
                    <a:lstStyle/>
                    <a:p>
                      <a:r>
                        <a:rPr lang="en-US" sz="1000"/>
                        <a:t>72</a:t>
                      </a:r>
                    </a:p>
                  </a:txBody>
                  <a:tcPr/>
                </a:tc>
                <a:tc>
                  <a:txBody>
                    <a:bodyPr/>
                    <a:lstStyle/>
                    <a:p>
                      <a:r>
                        <a:rPr lang="en-US" sz="1000"/>
                        <a:t>2</a:t>
                      </a:r>
                    </a:p>
                  </a:txBody>
                  <a:tcPr/>
                </a:tc>
                <a:tc>
                  <a:txBody>
                    <a:bodyPr/>
                    <a:lstStyle/>
                    <a:p>
                      <a:r>
                        <a:rPr lang="en-US" sz="1000"/>
                        <a:t>0</a:t>
                      </a:r>
                    </a:p>
                  </a:txBody>
                  <a:tcPr/>
                </a:tc>
                <a:tc>
                  <a:txBody>
                    <a:bodyPr/>
                    <a:lstStyle/>
                    <a:p>
                      <a:r>
                        <a:rPr lang="en-US" sz="1000"/>
                        <a:t>3363</a:t>
                      </a:r>
                    </a:p>
                  </a:txBody>
                  <a:tcPr/>
                </a:tc>
                <a:tc>
                  <a:txBody>
                    <a:bodyPr/>
                    <a:lstStyle/>
                    <a:p>
                      <a:r>
                        <a:rPr lang="en-US" sz="1000"/>
                        <a:t>74</a:t>
                      </a:r>
                    </a:p>
                  </a:txBody>
                  <a:tcPr/>
                </a:tc>
                <a:tc>
                  <a:txBody>
                    <a:bodyPr/>
                    <a:lstStyle/>
                    <a:p>
                      <a:r>
                        <a:rPr lang="en-US" sz="1000"/>
                        <a:t>273</a:t>
                      </a:r>
                    </a:p>
                  </a:txBody>
                  <a:tcPr/>
                </a:tc>
                <a:extLst>
                  <a:ext uri="{0D108BD9-81ED-4DB2-BD59-A6C34878D82A}">
                    <a16:rowId xmlns:a16="http://schemas.microsoft.com/office/drawing/2014/main" val="365599183"/>
                  </a:ext>
                </a:extLst>
              </a:tr>
              <a:tr h="370840">
                <a:tc>
                  <a:txBody>
                    <a:bodyPr/>
                    <a:lstStyle/>
                    <a:p>
                      <a:r>
                        <a:rPr lang="en-US" sz="1000"/>
                        <a:t>UN 50 Climate Leaders</a:t>
                      </a:r>
                    </a:p>
                  </a:txBody>
                  <a:tcPr/>
                </a:tc>
                <a:tc>
                  <a:txBody>
                    <a:bodyPr/>
                    <a:lstStyle/>
                    <a:p>
                      <a:r>
                        <a:rPr lang="en-US" sz="1000"/>
                        <a:t>1</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473</a:t>
                      </a:r>
                    </a:p>
                  </a:txBody>
                  <a:tcPr/>
                </a:tc>
                <a:tc>
                  <a:txBody>
                    <a:bodyPr/>
                    <a:lstStyle/>
                    <a:p>
                      <a:r>
                        <a:rPr lang="en-US" sz="1000"/>
                        <a:t>34</a:t>
                      </a:r>
                    </a:p>
                  </a:txBody>
                  <a:tcPr/>
                </a:tc>
                <a:tc>
                  <a:txBody>
                    <a:bodyPr/>
                    <a:lstStyle/>
                    <a:p>
                      <a:r>
                        <a:rPr lang="en-US" sz="1000"/>
                        <a:t>139</a:t>
                      </a:r>
                    </a:p>
                  </a:txBody>
                  <a:tcPr/>
                </a:tc>
                <a:extLst>
                  <a:ext uri="{0D108BD9-81ED-4DB2-BD59-A6C34878D82A}">
                    <a16:rowId xmlns:a16="http://schemas.microsoft.com/office/drawing/2014/main" val="3663484841"/>
                  </a:ext>
                </a:extLst>
              </a:tr>
              <a:tr h="370840">
                <a:tc>
                  <a:txBody>
                    <a:bodyPr/>
                    <a:lstStyle/>
                    <a:p>
                      <a:r>
                        <a:rPr lang="en-US" sz="1000"/>
                        <a:t>Sustainability</a:t>
                      </a:r>
                    </a:p>
                  </a:txBody>
                  <a:tcPr/>
                </a:tc>
                <a:tc>
                  <a:txBody>
                    <a:bodyPr/>
                    <a:lstStyle/>
                    <a:p>
                      <a:r>
                        <a:rPr lang="en-US" sz="1000"/>
                        <a:t>47</a:t>
                      </a:r>
                    </a:p>
                  </a:txBody>
                  <a:tcPr/>
                </a:tc>
                <a:tc>
                  <a:txBody>
                    <a:bodyPr/>
                    <a:lstStyle/>
                    <a:p>
                      <a:r>
                        <a:rPr lang="en-US" sz="1000"/>
                        <a:t>1964</a:t>
                      </a:r>
                    </a:p>
                  </a:txBody>
                  <a:tcPr/>
                </a:tc>
                <a:tc>
                  <a:txBody>
                    <a:bodyPr/>
                    <a:lstStyle/>
                    <a:p>
                      <a:r>
                        <a:rPr lang="en-US" sz="1000"/>
                        <a:t>14</a:t>
                      </a:r>
                    </a:p>
                  </a:txBody>
                  <a:tcPr/>
                </a:tc>
                <a:tc>
                  <a:txBody>
                    <a:bodyPr/>
                    <a:lstStyle/>
                    <a:p>
                      <a:r>
                        <a:rPr lang="en-US" sz="1000"/>
                        <a:t>120</a:t>
                      </a:r>
                    </a:p>
                  </a:txBody>
                  <a:tcPr/>
                </a:tc>
                <a:tc>
                  <a:txBody>
                    <a:bodyPr/>
                    <a:lstStyle/>
                    <a:p>
                      <a:r>
                        <a:rPr lang="en-US" sz="1000"/>
                        <a:t>91474</a:t>
                      </a:r>
                    </a:p>
                  </a:txBody>
                  <a:tcPr/>
                </a:tc>
                <a:tc>
                  <a:txBody>
                    <a:bodyPr/>
                    <a:lstStyle/>
                    <a:p>
                      <a:r>
                        <a:rPr lang="en-US" sz="1000"/>
                        <a:t>2098</a:t>
                      </a:r>
                    </a:p>
                  </a:txBody>
                  <a:tcPr/>
                </a:tc>
                <a:tc>
                  <a:txBody>
                    <a:bodyPr/>
                    <a:lstStyle/>
                    <a:p>
                      <a:r>
                        <a:rPr lang="en-US" sz="1000"/>
                        <a:t>7339</a:t>
                      </a:r>
                    </a:p>
                  </a:txBody>
                  <a:tcPr/>
                </a:tc>
                <a:extLst>
                  <a:ext uri="{0D108BD9-81ED-4DB2-BD59-A6C34878D82A}">
                    <a16:rowId xmlns:a16="http://schemas.microsoft.com/office/drawing/2014/main" val="2284888692"/>
                  </a:ext>
                </a:extLst>
              </a:tr>
              <a:tr h="370840">
                <a:tc>
                  <a:txBody>
                    <a:bodyPr/>
                    <a:lstStyle/>
                    <a:p>
                      <a:r>
                        <a:rPr lang="en-US" sz="1000"/>
                        <a:t>PGS / Everwave</a:t>
                      </a:r>
                    </a:p>
                  </a:txBody>
                  <a:tcPr/>
                </a:tc>
                <a:tc>
                  <a:txBody>
                    <a:bodyPr/>
                    <a:lstStyle/>
                    <a:p>
                      <a:r>
                        <a:rPr lang="en-US" sz="1000"/>
                        <a:t>13</a:t>
                      </a:r>
                    </a:p>
                  </a:txBody>
                  <a:tcPr/>
                </a:tc>
                <a:tc>
                  <a:txBody>
                    <a:bodyPr/>
                    <a:lstStyle/>
                    <a:p>
                      <a:r>
                        <a:rPr lang="en-US" sz="1000"/>
                        <a:t>480</a:t>
                      </a:r>
                    </a:p>
                  </a:txBody>
                  <a:tcPr/>
                </a:tc>
                <a:tc>
                  <a:txBody>
                    <a:bodyPr/>
                    <a:lstStyle/>
                    <a:p>
                      <a:r>
                        <a:rPr lang="en-US" sz="1000"/>
                        <a:t>17</a:t>
                      </a:r>
                    </a:p>
                  </a:txBody>
                  <a:tcPr/>
                </a:tc>
                <a:tc>
                  <a:txBody>
                    <a:bodyPr/>
                    <a:lstStyle/>
                    <a:p>
                      <a:r>
                        <a:rPr lang="en-US" sz="1000"/>
                        <a:t>20</a:t>
                      </a:r>
                    </a:p>
                  </a:txBody>
                  <a:tcPr/>
                </a:tc>
                <a:tc>
                  <a:txBody>
                    <a:bodyPr/>
                    <a:lstStyle/>
                    <a:p>
                      <a:r>
                        <a:rPr lang="en-US" sz="1000"/>
                        <a:t>31579</a:t>
                      </a:r>
                    </a:p>
                  </a:txBody>
                  <a:tcPr/>
                </a:tc>
                <a:tc>
                  <a:txBody>
                    <a:bodyPr/>
                    <a:lstStyle/>
                    <a:p>
                      <a:r>
                        <a:rPr lang="en-US" sz="1000"/>
                        <a:t>517</a:t>
                      </a:r>
                    </a:p>
                  </a:txBody>
                  <a:tcPr/>
                </a:tc>
                <a:tc>
                  <a:txBody>
                    <a:bodyPr/>
                    <a:lstStyle/>
                    <a:p>
                      <a:r>
                        <a:rPr lang="en-US" sz="1000"/>
                        <a:t>7201</a:t>
                      </a:r>
                    </a:p>
                  </a:txBody>
                  <a:tcPr/>
                </a:tc>
                <a:extLst>
                  <a:ext uri="{0D108BD9-81ED-4DB2-BD59-A6C34878D82A}">
                    <a16:rowId xmlns:a16="http://schemas.microsoft.com/office/drawing/2014/main" val="1219407086"/>
                  </a:ext>
                </a:extLst>
              </a:tr>
              <a:tr h="370840">
                <a:tc>
                  <a:txBody>
                    <a:bodyPr/>
                    <a:lstStyle/>
                    <a:p>
                      <a:r>
                        <a:rPr lang="en-US" sz="1000"/>
                        <a:t>GIVE programme</a:t>
                      </a:r>
                    </a:p>
                  </a:txBody>
                  <a:tcPr/>
                </a:tc>
                <a:tc>
                  <a:txBody>
                    <a:bodyPr/>
                    <a:lstStyle/>
                    <a:p>
                      <a:r>
                        <a:rPr lang="en-US" sz="1000"/>
                        <a:t>2</a:t>
                      </a:r>
                    </a:p>
                  </a:txBody>
                  <a:tcPr/>
                </a:tc>
                <a:tc>
                  <a:txBody>
                    <a:bodyPr/>
                    <a:lstStyle/>
                    <a:p>
                      <a:r>
                        <a:rPr lang="en-US" sz="1000"/>
                        <a:t>59</a:t>
                      </a:r>
                    </a:p>
                  </a:txBody>
                  <a:tcPr/>
                </a:tc>
                <a:tc>
                  <a:txBody>
                    <a:bodyPr/>
                    <a:lstStyle/>
                    <a:p>
                      <a:r>
                        <a:rPr lang="en-US" sz="1000"/>
                        <a:t>3</a:t>
                      </a:r>
                    </a:p>
                  </a:txBody>
                  <a:tcPr/>
                </a:tc>
                <a:tc>
                  <a:txBody>
                    <a:bodyPr/>
                    <a:lstStyle/>
                    <a:p>
                      <a:r>
                        <a:rPr lang="en-US" sz="1000"/>
                        <a:t>0</a:t>
                      </a:r>
                    </a:p>
                  </a:txBody>
                  <a:tcPr/>
                </a:tc>
                <a:tc>
                  <a:txBody>
                    <a:bodyPr/>
                    <a:lstStyle/>
                    <a:p>
                      <a:r>
                        <a:rPr lang="en-US" sz="1000"/>
                        <a:t>1830</a:t>
                      </a:r>
                    </a:p>
                  </a:txBody>
                  <a:tcPr/>
                </a:tc>
                <a:tc>
                  <a:txBody>
                    <a:bodyPr/>
                    <a:lstStyle/>
                    <a:p>
                      <a:r>
                        <a:rPr lang="en-US" sz="1000"/>
                        <a:t>62</a:t>
                      </a:r>
                    </a:p>
                  </a:txBody>
                  <a:tcPr/>
                </a:tc>
                <a:tc>
                  <a:txBody>
                    <a:bodyPr/>
                    <a:lstStyle/>
                    <a:p>
                      <a:r>
                        <a:rPr lang="en-US" sz="1000"/>
                        <a:t>0</a:t>
                      </a:r>
                    </a:p>
                  </a:txBody>
                  <a:tcPr/>
                </a:tc>
                <a:extLst>
                  <a:ext uri="{0D108BD9-81ED-4DB2-BD59-A6C34878D82A}">
                    <a16:rowId xmlns:a16="http://schemas.microsoft.com/office/drawing/2014/main" val="3960809896"/>
                  </a:ext>
                </a:extLst>
              </a:tr>
              <a:tr h="370840">
                <a:tc>
                  <a:txBody>
                    <a:bodyPr/>
                    <a:lstStyle/>
                    <a:p>
                      <a:r>
                        <a:rPr lang="en-US" sz="1000"/>
                        <a:t>Everwave Shop Donation</a:t>
                      </a:r>
                    </a:p>
                  </a:txBody>
                  <a:tcPr/>
                </a:tc>
                <a:tc>
                  <a:txBody>
                    <a:bodyPr/>
                    <a:lstStyle/>
                    <a:p>
                      <a:r>
                        <a:rPr lang="en-US" sz="1000"/>
                        <a:t>2</a:t>
                      </a:r>
                    </a:p>
                  </a:txBody>
                  <a:tcPr/>
                </a:tc>
                <a:tc>
                  <a:txBody>
                    <a:bodyPr/>
                    <a:lstStyle/>
                    <a:p>
                      <a:r>
                        <a:rPr lang="en-US" sz="1000"/>
                        <a:t>164</a:t>
                      </a:r>
                    </a:p>
                  </a:txBody>
                  <a:tcPr/>
                </a:tc>
                <a:tc>
                  <a:txBody>
                    <a:bodyPr/>
                    <a:lstStyle/>
                    <a:p>
                      <a:r>
                        <a:rPr lang="en-US" sz="1000"/>
                        <a:t>14</a:t>
                      </a:r>
                    </a:p>
                  </a:txBody>
                  <a:tcPr/>
                </a:tc>
                <a:tc>
                  <a:txBody>
                    <a:bodyPr/>
                    <a:lstStyle/>
                    <a:p>
                      <a:r>
                        <a:rPr lang="en-US" sz="1000"/>
                        <a:t>9</a:t>
                      </a:r>
                    </a:p>
                  </a:txBody>
                  <a:tcPr/>
                </a:tc>
                <a:tc>
                  <a:txBody>
                    <a:bodyPr/>
                    <a:lstStyle/>
                    <a:p>
                      <a:r>
                        <a:rPr lang="en-US" sz="1000"/>
                        <a:t>9772</a:t>
                      </a:r>
                    </a:p>
                  </a:txBody>
                  <a:tcPr/>
                </a:tc>
                <a:tc>
                  <a:txBody>
                    <a:bodyPr/>
                    <a:lstStyle/>
                    <a:p>
                      <a:r>
                        <a:rPr lang="en-US" sz="1000"/>
                        <a:t>187</a:t>
                      </a:r>
                    </a:p>
                  </a:txBody>
                  <a:tcPr/>
                </a:tc>
                <a:tc>
                  <a:txBody>
                    <a:bodyPr/>
                    <a:lstStyle/>
                    <a:p>
                      <a:r>
                        <a:rPr lang="en-US" sz="1000"/>
                        <a:t>2457</a:t>
                      </a:r>
                    </a:p>
                  </a:txBody>
                  <a:tcPr/>
                </a:tc>
                <a:extLst>
                  <a:ext uri="{0D108BD9-81ED-4DB2-BD59-A6C34878D82A}">
                    <a16:rowId xmlns:a16="http://schemas.microsoft.com/office/drawing/2014/main" val="1582979980"/>
                  </a:ext>
                </a:extLst>
              </a:tr>
            </a:tbl>
          </a:graphicData>
        </a:graphic>
      </p:graphicFrame>
      <p:sp>
        <p:nvSpPr>
          <p:cNvPr id="4" name="Text Placeholder 3">
            <a:extLst>
              <a:ext uri="{FF2B5EF4-FFF2-40B4-BE49-F238E27FC236}">
                <a16:creationId xmlns:a16="http://schemas.microsoft.com/office/drawing/2014/main" id="{1B4C0AF9-1A51-4F33-99E1-7B7C36320FB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4215614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B54D-ADB6-41A8-87F9-A8556824E453}"/>
              </a:ext>
            </a:extLst>
          </p:cNvPr>
          <p:cNvSpPr>
            <a:spLocks noGrp="1"/>
          </p:cNvSpPr>
          <p:nvPr>
            <p:ph type="title"/>
          </p:nvPr>
        </p:nvSpPr>
        <p:spPr/>
        <p:txBody>
          <a:bodyPr/>
          <a:lstStyle/>
          <a:p>
            <a:r>
              <a:rPr lang="en-US"/>
              <a:t>Instagram Story Tag Performance | All profiles</a:t>
            </a:r>
          </a:p>
        </p:txBody>
      </p:sp>
      <p:graphicFrame>
        <p:nvGraphicFramePr>
          <p:cNvPr id="5" name="Table Placeholder 4">
            <a:extLst>
              <a:ext uri="{FF2B5EF4-FFF2-40B4-BE49-F238E27FC236}">
                <a16:creationId xmlns:a16="http://schemas.microsoft.com/office/drawing/2014/main" id="{1F047560-02A2-4715-BCB4-812D81F3028F}"/>
              </a:ext>
            </a:extLst>
          </p:cNvPr>
          <p:cNvGraphicFramePr>
            <a:graphicFrameLocks noGrp="1"/>
          </p:cNvGraphicFramePr>
          <p:nvPr>
            <p:ph type="tbl" sz="quarter" idx="13"/>
            <p:extLst>
              <p:ext uri="{D42A27DB-BD31-4B8C-83A1-F6EECF244321}">
                <p14:modId xmlns:p14="http://schemas.microsoft.com/office/powerpoint/2010/main" val="4195697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07785318"/>
                    </a:ext>
                  </a:extLst>
                </a:gridCol>
                <a:gridCol w="1152144">
                  <a:extLst>
                    <a:ext uri="{9D8B030D-6E8A-4147-A177-3AD203B41FA5}">
                      <a16:colId xmlns:a16="http://schemas.microsoft.com/office/drawing/2014/main" val="1068589569"/>
                    </a:ext>
                  </a:extLst>
                </a:gridCol>
                <a:gridCol w="1152144">
                  <a:extLst>
                    <a:ext uri="{9D8B030D-6E8A-4147-A177-3AD203B41FA5}">
                      <a16:colId xmlns:a16="http://schemas.microsoft.com/office/drawing/2014/main" val="1813106248"/>
                    </a:ext>
                  </a:extLst>
                </a:gridCol>
                <a:gridCol w="1152144">
                  <a:extLst>
                    <a:ext uri="{9D8B030D-6E8A-4147-A177-3AD203B41FA5}">
                      <a16:colId xmlns:a16="http://schemas.microsoft.com/office/drawing/2014/main" val="3639079401"/>
                    </a:ext>
                  </a:extLst>
                </a:gridCol>
                <a:gridCol w="1152144">
                  <a:extLst>
                    <a:ext uri="{9D8B030D-6E8A-4147-A177-3AD203B41FA5}">
                      <a16:colId xmlns:a16="http://schemas.microsoft.com/office/drawing/2014/main" val="1400589422"/>
                    </a:ext>
                  </a:extLst>
                </a:gridCol>
                <a:gridCol w="1152144">
                  <a:extLst>
                    <a:ext uri="{9D8B030D-6E8A-4147-A177-3AD203B41FA5}">
                      <a16:colId xmlns:a16="http://schemas.microsoft.com/office/drawing/2014/main" val="2609079888"/>
                    </a:ext>
                  </a:extLst>
                </a:gridCol>
                <a:gridCol w="1152144">
                  <a:extLst>
                    <a:ext uri="{9D8B030D-6E8A-4147-A177-3AD203B41FA5}">
                      <a16:colId xmlns:a16="http://schemas.microsoft.com/office/drawing/2014/main" val="3349566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Impressions (Total Organic)</a:t>
                      </a:r>
                    </a:p>
                  </a:txBody>
                  <a:tcPr/>
                </a:tc>
                <a:tc>
                  <a:txBody>
                    <a:bodyPr/>
                    <a:lstStyle/>
                    <a:p>
                      <a:r>
                        <a:rPr lang="en-US" sz="1000"/>
                        <a:t>Exits (Total Organic)</a:t>
                      </a:r>
                    </a:p>
                  </a:txBody>
                  <a:tcPr/>
                </a:tc>
                <a:tc>
                  <a:txBody>
                    <a:bodyPr/>
                    <a:lstStyle/>
                    <a:p>
                      <a:r>
                        <a:rPr lang="en-US" sz="1000"/>
                        <a:t>Replies (Total Organic)</a:t>
                      </a:r>
                    </a:p>
                  </a:txBody>
                  <a:tcPr/>
                </a:tc>
                <a:tc>
                  <a:txBody>
                    <a:bodyPr/>
                    <a:lstStyle/>
                    <a:p>
                      <a:r>
                        <a:rPr lang="en-US" sz="1000"/>
                        <a:t>Taps Forward (Total Organic)</a:t>
                      </a:r>
                    </a:p>
                  </a:txBody>
                  <a:tcPr/>
                </a:tc>
                <a:tc>
                  <a:txBody>
                    <a:bodyPr/>
                    <a:lstStyle/>
                    <a:p>
                      <a:r>
                        <a:rPr lang="en-US" sz="1000"/>
                        <a:t>Taps Back (Total Organic)</a:t>
                      </a:r>
                    </a:p>
                  </a:txBody>
                  <a:tcPr/>
                </a:tc>
                <a:extLst>
                  <a:ext uri="{0D108BD9-81ED-4DB2-BD59-A6C34878D82A}">
                    <a16:rowId xmlns:a16="http://schemas.microsoft.com/office/drawing/2014/main" val="354275436"/>
                  </a:ext>
                </a:extLst>
              </a:tr>
              <a:tr h="370840">
                <a:tc>
                  <a:txBody>
                    <a:bodyPr/>
                    <a:lstStyle/>
                    <a:p>
                      <a:r>
                        <a:rPr lang="en-US" sz="1000"/>
                        <a:t>World Toilet Day</a:t>
                      </a:r>
                    </a:p>
                  </a:txBody>
                  <a:tcPr/>
                </a:tc>
                <a:tc>
                  <a:txBody>
                    <a:bodyPr/>
                    <a:lstStyle/>
                    <a:p>
                      <a:r>
                        <a:rPr lang="en-US" sz="1000"/>
                        <a:t>10</a:t>
                      </a:r>
                    </a:p>
                  </a:txBody>
                  <a:tcPr/>
                </a:tc>
                <a:tc>
                  <a:txBody>
                    <a:bodyPr/>
                    <a:lstStyle/>
                    <a:p>
                      <a:r>
                        <a:rPr lang="en-US" sz="1000"/>
                        <a:t>1138</a:t>
                      </a:r>
                    </a:p>
                  </a:txBody>
                  <a:tcPr/>
                </a:tc>
                <a:tc>
                  <a:txBody>
                    <a:bodyPr/>
                    <a:lstStyle/>
                    <a:p>
                      <a:r>
                        <a:rPr lang="en-US" sz="1000"/>
                        <a:t>75</a:t>
                      </a:r>
                    </a:p>
                  </a:txBody>
                  <a:tcPr/>
                </a:tc>
                <a:tc>
                  <a:txBody>
                    <a:bodyPr/>
                    <a:lstStyle/>
                    <a:p>
                      <a:r>
                        <a:rPr lang="en-US" sz="1000"/>
                        <a:t>0</a:t>
                      </a:r>
                    </a:p>
                  </a:txBody>
                  <a:tcPr/>
                </a:tc>
                <a:tc>
                  <a:txBody>
                    <a:bodyPr/>
                    <a:lstStyle/>
                    <a:p>
                      <a:r>
                        <a:rPr lang="en-US" sz="1000"/>
                        <a:t>986</a:t>
                      </a:r>
                    </a:p>
                  </a:txBody>
                  <a:tcPr/>
                </a:tc>
                <a:tc>
                  <a:txBody>
                    <a:bodyPr/>
                    <a:lstStyle/>
                    <a:p>
                      <a:r>
                        <a:rPr lang="en-US" sz="1000"/>
                        <a:t>11</a:t>
                      </a:r>
                    </a:p>
                  </a:txBody>
                  <a:tcPr/>
                </a:tc>
                <a:extLst>
                  <a:ext uri="{0D108BD9-81ED-4DB2-BD59-A6C34878D82A}">
                    <a16:rowId xmlns:a16="http://schemas.microsoft.com/office/drawing/2014/main" val="3571821623"/>
                  </a:ext>
                </a:extLst>
              </a:tr>
              <a:tr h="370840">
                <a:tc>
                  <a:txBody>
                    <a:bodyPr/>
                    <a:lstStyle/>
                    <a:p>
                      <a:r>
                        <a:rPr lang="en-US" sz="1000"/>
                        <a:t>Sustainability</a:t>
                      </a:r>
                    </a:p>
                  </a:txBody>
                  <a:tcPr/>
                </a:tc>
                <a:tc>
                  <a:txBody>
                    <a:bodyPr/>
                    <a:lstStyle/>
                    <a:p>
                      <a:r>
                        <a:rPr lang="en-US" sz="1000"/>
                        <a:t>423</a:t>
                      </a:r>
                    </a:p>
                  </a:txBody>
                  <a:tcPr/>
                </a:tc>
                <a:tc>
                  <a:txBody>
                    <a:bodyPr/>
                    <a:lstStyle/>
                    <a:p>
                      <a:r>
                        <a:rPr lang="en-US" sz="1000"/>
                        <a:t>177403</a:t>
                      </a:r>
                    </a:p>
                  </a:txBody>
                  <a:tcPr/>
                </a:tc>
                <a:tc>
                  <a:txBody>
                    <a:bodyPr/>
                    <a:lstStyle/>
                    <a:p>
                      <a:r>
                        <a:rPr lang="en-US" sz="1000"/>
                        <a:t>11508</a:t>
                      </a:r>
                    </a:p>
                  </a:txBody>
                  <a:tcPr/>
                </a:tc>
                <a:tc>
                  <a:txBody>
                    <a:bodyPr/>
                    <a:lstStyle/>
                    <a:p>
                      <a:r>
                        <a:rPr lang="en-US" sz="1000"/>
                        <a:t>18</a:t>
                      </a:r>
                    </a:p>
                  </a:txBody>
                  <a:tcPr/>
                </a:tc>
                <a:tc>
                  <a:txBody>
                    <a:bodyPr/>
                    <a:lstStyle/>
                    <a:p>
                      <a:r>
                        <a:rPr lang="en-US" sz="1000"/>
                        <a:t>147442</a:t>
                      </a:r>
                    </a:p>
                  </a:txBody>
                  <a:tcPr/>
                </a:tc>
                <a:tc>
                  <a:txBody>
                    <a:bodyPr/>
                    <a:lstStyle/>
                    <a:p>
                      <a:r>
                        <a:rPr lang="en-US" sz="1000"/>
                        <a:t>5791</a:t>
                      </a:r>
                    </a:p>
                  </a:txBody>
                  <a:tcPr/>
                </a:tc>
                <a:extLst>
                  <a:ext uri="{0D108BD9-81ED-4DB2-BD59-A6C34878D82A}">
                    <a16:rowId xmlns:a16="http://schemas.microsoft.com/office/drawing/2014/main" val="3207330596"/>
                  </a:ext>
                </a:extLst>
              </a:tr>
              <a:tr h="370840">
                <a:tc>
                  <a:txBody>
                    <a:bodyPr/>
                    <a:lstStyle/>
                    <a:p>
                      <a:r>
                        <a:rPr lang="en-US" sz="1000"/>
                        <a:t>GIVE programme</a:t>
                      </a:r>
                    </a:p>
                  </a:txBody>
                  <a:tcPr/>
                </a:tc>
                <a:tc>
                  <a:txBody>
                    <a:bodyPr/>
                    <a:lstStyle/>
                    <a:p>
                      <a:r>
                        <a:rPr lang="en-US" sz="1000"/>
                        <a:t>7</a:t>
                      </a:r>
                    </a:p>
                  </a:txBody>
                  <a:tcPr/>
                </a:tc>
                <a:tc>
                  <a:txBody>
                    <a:bodyPr/>
                    <a:lstStyle/>
                    <a:p>
                      <a:r>
                        <a:rPr lang="en-US" sz="1000"/>
                        <a:t>1296</a:t>
                      </a:r>
                    </a:p>
                  </a:txBody>
                  <a:tcPr/>
                </a:tc>
                <a:tc>
                  <a:txBody>
                    <a:bodyPr/>
                    <a:lstStyle/>
                    <a:p>
                      <a:r>
                        <a:rPr lang="en-US" sz="1000"/>
                        <a:t>117</a:t>
                      </a:r>
                    </a:p>
                  </a:txBody>
                  <a:tcPr/>
                </a:tc>
                <a:tc>
                  <a:txBody>
                    <a:bodyPr/>
                    <a:lstStyle/>
                    <a:p>
                      <a:r>
                        <a:rPr lang="en-US" sz="1000"/>
                        <a:t>3</a:t>
                      </a:r>
                    </a:p>
                  </a:txBody>
                  <a:tcPr/>
                </a:tc>
                <a:tc>
                  <a:txBody>
                    <a:bodyPr/>
                    <a:lstStyle/>
                    <a:p>
                      <a:r>
                        <a:rPr lang="en-US" sz="1000"/>
                        <a:t>1018</a:t>
                      </a:r>
                    </a:p>
                  </a:txBody>
                  <a:tcPr/>
                </a:tc>
                <a:tc>
                  <a:txBody>
                    <a:bodyPr/>
                    <a:lstStyle/>
                    <a:p>
                      <a:r>
                        <a:rPr lang="en-US" sz="1000"/>
                        <a:t>43</a:t>
                      </a:r>
                    </a:p>
                  </a:txBody>
                  <a:tcPr/>
                </a:tc>
                <a:extLst>
                  <a:ext uri="{0D108BD9-81ED-4DB2-BD59-A6C34878D82A}">
                    <a16:rowId xmlns:a16="http://schemas.microsoft.com/office/drawing/2014/main" val="3882382415"/>
                  </a:ext>
                </a:extLst>
              </a:tr>
            </a:tbl>
          </a:graphicData>
        </a:graphic>
      </p:graphicFrame>
      <p:sp>
        <p:nvSpPr>
          <p:cNvPr id="4" name="Text Placeholder 3">
            <a:extLst>
              <a:ext uri="{FF2B5EF4-FFF2-40B4-BE49-F238E27FC236}">
                <a16:creationId xmlns:a16="http://schemas.microsoft.com/office/drawing/2014/main" id="{6C237F98-50E0-43A1-BB79-215E35821A9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3141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E2B3E-000D-4BAB-A069-13DC5DC9C77A}"/>
              </a:ext>
            </a:extLst>
          </p:cNvPr>
          <p:cNvSpPr>
            <a:spLocks noGrp="1"/>
          </p:cNvSpPr>
          <p:nvPr>
            <p:ph type="title"/>
          </p:nvPr>
        </p:nvSpPr>
        <p:spPr/>
        <p:txBody>
          <a:bodyPr/>
          <a:lstStyle/>
          <a:p>
            <a:r>
              <a:rPr lang="en-US"/>
              <a:t>LinkedIn Post Tag Performance | All profiles</a:t>
            </a:r>
          </a:p>
        </p:txBody>
      </p:sp>
      <p:graphicFrame>
        <p:nvGraphicFramePr>
          <p:cNvPr id="5" name="Table Placeholder 4">
            <a:extLst>
              <a:ext uri="{FF2B5EF4-FFF2-40B4-BE49-F238E27FC236}">
                <a16:creationId xmlns:a16="http://schemas.microsoft.com/office/drawing/2014/main" id="{61132413-7FEA-4142-AED0-9D7B642A6DF0}"/>
              </a:ext>
            </a:extLst>
          </p:cNvPr>
          <p:cNvGraphicFramePr>
            <a:graphicFrameLocks noGrp="1"/>
          </p:cNvGraphicFramePr>
          <p:nvPr>
            <p:ph type="tbl" sz="quarter" idx="13"/>
            <p:extLst>
              <p:ext uri="{D42A27DB-BD31-4B8C-83A1-F6EECF244321}">
                <p14:modId xmlns:p14="http://schemas.microsoft.com/office/powerpoint/2010/main" val="154395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61368583"/>
                    </a:ext>
                  </a:extLst>
                </a:gridCol>
                <a:gridCol w="987552">
                  <a:extLst>
                    <a:ext uri="{9D8B030D-6E8A-4147-A177-3AD203B41FA5}">
                      <a16:colId xmlns:a16="http://schemas.microsoft.com/office/drawing/2014/main" val="2386531118"/>
                    </a:ext>
                  </a:extLst>
                </a:gridCol>
                <a:gridCol w="987552">
                  <a:extLst>
                    <a:ext uri="{9D8B030D-6E8A-4147-A177-3AD203B41FA5}">
                      <a16:colId xmlns:a16="http://schemas.microsoft.com/office/drawing/2014/main" val="305947690"/>
                    </a:ext>
                  </a:extLst>
                </a:gridCol>
                <a:gridCol w="987552">
                  <a:extLst>
                    <a:ext uri="{9D8B030D-6E8A-4147-A177-3AD203B41FA5}">
                      <a16:colId xmlns:a16="http://schemas.microsoft.com/office/drawing/2014/main" val="3948089807"/>
                    </a:ext>
                  </a:extLst>
                </a:gridCol>
                <a:gridCol w="987552">
                  <a:extLst>
                    <a:ext uri="{9D8B030D-6E8A-4147-A177-3AD203B41FA5}">
                      <a16:colId xmlns:a16="http://schemas.microsoft.com/office/drawing/2014/main" val="2683035344"/>
                    </a:ext>
                  </a:extLst>
                </a:gridCol>
                <a:gridCol w="987552">
                  <a:extLst>
                    <a:ext uri="{9D8B030D-6E8A-4147-A177-3AD203B41FA5}">
                      <a16:colId xmlns:a16="http://schemas.microsoft.com/office/drawing/2014/main" val="2478647275"/>
                    </a:ext>
                  </a:extLst>
                </a:gridCol>
                <a:gridCol w="987552">
                  <a:extLst>
                    <a:ext uri="{9D8B030D-6E8A-4147-A177-3AD203B41FA5}">
                      <a16:colId xmlns:a16="http://schemas.microsoft.com/office/drawing/2014/main" val="1005304318"/>
                    </a:ext>
                  </a:extLst>
                </a:gridCol>
                <a:gridCol w="987552">
                  <a:extLst>
                    <a:ext uri="{9D8B030D-6E8A-4147-A177-3AD203B41FA5}">
                      <a16:colId xmlns:a16="http://schemas.microsoft.com/office/drawing/2014/main" val="2437957415"/>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947116871"/>
                  </a:ext>
                </a:extLst>
              </a:tr>
              <a:tr h="370840">
                <a:tc>
                  <a:txBody>
                    <a:bodyPr/>
                    <a:lstStyle/>
                    <a:p>
                      <a:r>
                        <a:rPr lang="en-US" sz="1000"/>
                        <a:t>GIVE programme</a:t>
                      </a:r>
                    </a:p>
                  </a:txBody>
                  <a:tcPr/>
                </a:tc>
                <a:tc>
                  <a:txBody>
                    <a:bodyPr/>
                    <a:lstStyle/>
                    <a:p>
                      <a:r>
                        <a:rPr lang="en-US" sz="1000"/>
                        <a:t>8</a:t>
                      </a:r>
                    </a:p>
                  </a:txBody>
                  <a:tcPr/>
                </a:tc>
                <a:tc>
                  <a:txBody>
                    <a:bodyPr/>
                    <a:lstStyle/>
                    <a:p>
                      <a:r>
                        <a:rPr lang="en-US" sz="1000"/>
                        <a:t>842</a:t>
                      </a:r>
                    </a:p>
                  </a:txBody>
                  <a:tcPr/>
                </a:tc>
                <a:tc>
                  <a:txBody>
                    <a:bodyPr/>
                    <a:lstStyle/>
                    <a:p>
                      <a:r>
                        <a:rPr lang="en-US" sz="1000"/>
                        <a:t>105.25</a:t>
                      </a:r>
                    </a:p>
                  </a:txBody>
                  <a:tcPr/>
                </a:tc>
                <a:tc>
                  <a:txBody>
                    <a:bodyPr/>
                    <a:lstStyle/>
                    <a:p>
                      <a:r>
                        <a:rPr lang="en-US" sz="1000"/>
                        <a:t>1</a:t>
                      </a:r>
                    </a:p>
                  </a:txBody>
                  <a:tcPr/>
                </a:tc>
                <a:tc>
                  <a:txBody>
                    <a:bodyPr/>
                    <a:lstStyle/>
                    <a:p>
                      <a:r>
                        <a:rPr lang="en-US" sz="1000"/>
                        <a:t>61</a:t>
                      </a:r>
                    </a:p>
                  </a:txBody>
                  <a:tcPr/>
                </a:tc>
                <a:tc>
                  <a:txBody>
                    <a:bodyPr/>
                    <a:lstStyle/>
                    <a:p>
                      <a:r>
                        <a:rPr lang="en-US" sz="1000"/>
                        <a:t>462</a:t>
                      </a:r>
                    </a:p>
                  </a:txBody>
                  <a:tcPr/>
                </a:tc>
                <a:tc>
                  <a:txBody>
                    <a:bodyPr/>
                    <a:lstStyle/>
                    <a:p>
                      <a:r>
                        <a:rPr lang="en-US" sz="1000"/>
                        <a:t>41715</a:t>
                      </a:r>
                    </a:p>
                  </a:txBody>
                  <a:tcPr/>
                </a:tc>
                <a:extLst>
                  <a:ext uri="{0D108BD9-81ED-4DB2-BD59-A6C34878D82A}">
                    <a16:rowId xmlns:a16="http://schemas.microsoft.com/office/drawing/2014/main" val="2384743000"/>
                  </a:ext>
                </a:extLst>
              </a:tr>
              <a:tr h="370840">
                <a:tc>
                  <a:txBody>
                    <a:bodyPr/>
                    <a:lstStyle/>
                    <a:p>
                      <a:r>
                        <a:rPr lang="en-US" sz="1000"/>
                        <a:t>Make A Splash Panel Talk</a:t>
                      </a:r>
                    </a:p>
                  </a:txBody>
                  <a:tcPr/>
                </a:tc>
                <a:tc>
                  <a:txBody>
                    <a:bodyPr/>
                    <a:lstStyle/>
                    <a:p>
                      <a:r>
                        <a:rPr lang="en-US" sz="1000"/>
                        <a:t>3</a:t>
                      </a:r>
                    </a:p>
                  </a:txBody>
                  <a:tcPr/>
                </a:tc>
                <a:tc>
                  <a:txBody>
                    <a:bodyPr/>
                    <a:lstStyle/>
                    <a:p>
                      <a:r>
                        <a:rPr lang="en-US" sz="1000"/>
                        <a:t>187</a:t>
                      </a:r>
                    </a:p>
                  </a:txBody>
                  <a:tcPr/>
                </a:tc>
                <a:tc>
                  <a:txBody>
                    <a:bodyPr/>
                    <a:lstStyle/>
                    <a:p>
                      <a:r>
                        <a:rPr lang="en-US" sz="1000"/>
                        <a:t>62.333333333333</a:t>
                      </a:r>
                    </a:p>
                  </a:txBody>
                  <a:tcPr/>
                </a:tc>
                <a:tc>
                  <a:txBody>
                    <a:bodyPr/>
                    <a:lstStyle/>
                    <a:p>
                      <a:r>
                        <a:rPr lang="en-US" sz="1000"/>
                        <a:t>1</a:t>
                      </a:r>
                    </a:p>
                  </a:txBody>
                  <a:tcPr/>
                </a:tc>
                <a:tc>
                  <a:txBody>
                    <a:bodyPr/>
                    <a:lstStyle/>
                    <a:p>
                      <a:r>
                        <a:rPr lang="en-US" sz="1000"/>
                        <a:t>12</a:t>
                      </a:r>
                    </a:p>
                  </a:txBody>
                  <a:tcPr/>
                </a:tc>
                <a:tc>
                  <a:txBody>
                    <a:bodyPr/>
                    <a:lstStyle/>
                    <a:p>
                      <a:r>
                        <a:rPr lang="en-US" sz="1000"/>
                        <a:t>146</a:t>
                      </a:r>
                    </a:p>
                  </a:txBody>
                  <a:tcPr/>
                </a:tc>
                <a:tc>
                  <a:txBody>
                    <a:bodyPr/>
                    <a:lstStyle/>
                    <a:p>
                      <a:r>
                        <a:rPr lang="en-US" sz="1000"/>
                        <a:t>8403</a:t>
                      </a:r>
                    </a:p>
                  </a:txBody>
                  <a:tcPr/>
                </a:tc>
                <a:extLst>
                  <a:ext uri="{0D108BD9-81ED-4DB2-BD59-A6C34878D82A}">
                    <a16:rowId xmlns:a16="http://schemas.microsoft.com/office/drawing/2014/main" val="3892101052"/>
                  </a:ext>
                </a:extLst>
              </a:tr>
              <a:tr h="370840">
                <a:tc>
                  <a:txBody>
                    <a:bodyPr/>
                    <a:lstStyle/>
                    <a:p>
                      <a:r>
                        <a:rPr lang="en-US" sz="1000"/>
                        <a:t>PGS / Everwave</a:t>
                      </a:r>
                    </a:p>
                  </a:txBody>
                  <a:tcPr/>
                </a:tc>
                <a:tc>
                  <a:txBody>
                    <a:bodyPr/>
                    <a:lstStyle/>
                    <a:p>
                      <a:r>
                        <a:rPr lang="en-US" sz="1000"/>
                        <a:t>4</a:t>
                      </a:r>
                    </a:p>
                  </a:txBody>
                  <a:tcPr/>
                </a:tc>
                <a:tc>
                  <a:txBody>
                    <a:bodyPr/>
                    <a:lstStyle/>
                    <a:p>
                      <a:r>
                        <a:rPr lang="en-US" sz="1000"/>
                        <a:t>561</a:t>
                      </a:r>
                    </a:p>
                  </a:txBody>
                  <a:tcPr/>
                </a:tc>
                <a:tc>
                  <a:txBody>
                    <a:bodyPr/>
                    <a:lstStyle/>
                    <a:p>
                      <a:r>
                        <a:rPr lang="en-US" sz="1000"/>
                        <a:t>140.25</a:t>
                      </a:r>
                    </a:p>
                  </a:txBody>
                  <a:tcPr/>
                </a:tc>
                <a:tc>
                  <a:txBody>
                    <a:bodyPr/>
                    <a:lstStyle/>
                    <a:p>
                      <a:r>
                        <a:rPr lang="en-US" sz="1000"/>
                        <a:t>12</a:t>
                      </a:r>
                    </a:p>
                  </a:txBody>
                  <a:tcPr/>
                </a:tc>
                <a:tc>
                  <a:txBody>
                    <a:bodyPr/>
                    <a:lstStyle/>
                    <a:p>
                      <a:r>
                        <a:rPr lang="en-US" sz="1000"/>
                        <a:t>57</a:t>
                      </a:r>
                    </a:p>
                  </a:txBody>
                  <a:tcPr/>
                </a:tc>
                <a:tc>
                  <a:txBody>
                    <a:bodyPr/>
                    <a:lstStyle/>
                    <a:p>
                      <a:r>
                        <a:rPr lang="en-US" sz="1000"/>
                        <a:t>326</a:t>
                      </a:r>
                    </a:p>
                  </a:txBody>
                  <a:tcPr/>
                </a:tc>
                <a:tc>
                  <a:txBody>
                    <a:bodyPr/>
                    <a:lstStyle/>
                    <a:p>
                      <a:r>
                        <a:rPr lang="en-US" sz="1000"/>
                        <a:t>26718</a:t>
                      </a:r>
                    </a:p>
                  </a:txBody>
                  <a:tcPr/>
                </a:tc>
                <a:extLst>
                  <a:ext uri="{0D108BD9-81ED-4DB2-BD59-A6C34878D82A}">
                    <a16:rowId xmlns:a16="http://schemas.microsoft.com/office/drawing/2014/main" val="1289109397"/>
                  </a:ext>
                </a:extLst>
              </a:tr>
              <a:tr h="370840">
                <a:tc>
                  <a:txBody>
                    <a:bodyPr/>
                    <a:lstStyle/>
                    <a:p>
                      <a:r>
                        <a:rPr lang="en-US" sz="1000"/>
                        <a:t>Sustainability</a:t>
                      </a:r>
                    </a:p>
                  </a:txBody>
                  <a:tcPr/>
                </a:tc>
                <a:tc>
                  <a:txBody>
                    <a:bodyPr/>
                    <a:lstStyle/>
                    <a:p>
                      <a:r>
                        <a:rPr lang="en-US" sz="1000"/>
                        <a:t>31</a:t>
                      </a:r>
                    </a:p>
                  </a:txBody>
                  <a:tcPr/>
                </a:tc>
                <a:tc>
                  <a:txBody>
                    <a:bodyPr/>
                    <a:lstStyle/>
                    <a:p>
                      <a:r>
                        <a:rPr lang="en-US" sz="1000"/>
                        <a:t>2704</a:t>
                      </a:r>
                    </a:p>
                  </a:txBody>
                  <a:tcPr/>
                </a:tc>
                <a:tc>
                  <a:txBody>
                    <a:bodyPr/>
                    <a:lstStyle/>
                    <a:p>
                      <a:r>
                        <a:rPr lang="en-US" sz="1000"/>
                        <a:t>90.133333333333</a:t>
                      </a:r>
                    </a:p>
                  </a:txBody>
                  <a:tcPr/>
                </a:tc>
                <a:tc>
                  <a:txBody>
                    <a:bodyPr/>
                    <a:lstStyle/>
                    <a:p>
                      <a:r>
                        <a:rPr lang="en-US" sz="1000"/>
                        <a:t>36</a:t>
                      </a:r>
                    </a:p>
                  </a:txBody>
                  <a:tcPr/>
                </a:tc>
                <a:tc>
                  <a:txBody>
                    <a:bodyPr/>
                    <a:lstStyle/>
                    <a:p>
                      <a:r>
                        <a:rPr lang="en-US" sz="1000"/>
                        <a:t>218</a:t>
                      </a:r>
                    </a:p>
                  </a:txBody>
                  <a:tcPr/>
                </a:tc>
                <a:tc>
                  <a:txBody>
                    <a:bodyPr/>
                    <a:lstStyle/>
                    <a:p>
                      <a:r>
                        <a:rPr lang="en-US" sz="1000"/>
                        <a:t>1613</a:t>
                      </a:r>
                    </a:p>
                  </a:txBody>
                  <a:tcPr/>
                </a:tc>
                <a:tc>
                  <a:txBody>
                    <a:bodyPr/>
                    <a:lstStyle/>
                    <a:p>
                      <a:r>
                        <a:rPr lang="en-US" sz="1000"/>
                        <a:t>142172</a:t>
                      </a:r>
                    </a:p>
                  </a:txBody>
                  <a:tcPr/>
                </a:tc>
                <a:extLst>
                  <a:ext uri="{0D108BD9-81ED-4DB2-BD59-A6C34878D82A}">
                    <a16:rowId xmlns:a16="http://schemas.microsoft.com/office/drawing/2014/main" val="1735135459"/>
                  </a:ext>
                </a:extLst>
              </a:tr>
              <a:tr h="370840">
                <a:tc>
                  <a:txBody>
                    <a:bodyPr/>
                    <a:lstStyle/>
                    <a:p>
                      <a:r>
                        <a:rPr lang="en-US" sz="1000"/>
                        <a:t>World Toilet Day</a:t>
                      </a:r>
                    </a:p>
                  </a:txBody>
                  <a:tcPr/>
                </a:tc>
                <a:tc>
                  <a:txBody>
                    <a:bodyPr/>
                    <a:lstStyle/>
                    <a:p>
                      <a:r>
                        <a:rPr lang="en-US" sz="1000"/>
                        <a:t>1</a:t>
                      </a:r>
                    </a:p>
                  </a:txBody>
                  <a:tcPr/>
                </a:tc>
                <a:tc>
                  <a:txBody>
                    <a:bodyPr/>
                    <a:lstStyle/>
                    <a:p>
                      <a:r>
                        <a:rPr lang="en-US" sz="1000"/>
                        <a:t>131</a:t>
                      </a:r>
                    </a:p>
                  </a:txBody>
                  <a:tcPr/>
                </a:tc>
                <a:tc>
                  <a:txBody>
                    <a:bodyPr/>
                    <a:lstStyle/>
                    <a:p>
                      <a:r>
                        <a:rPr lang="en-US" sz="1000"/>
                        <a:t>131</a:t>
                      </a:r>
                    </a:p>
                  </a:txBody>
                  <a:tcPr/>
                </a:tc>
                <a:tc>
                  <a:txBody>
                    <a:bodyPr/>
                    <a:lstStyle/>
                    <a:p>
                      <a:r>
                        <a:rPr lang="en-US" sz="1000"/>
                        <a:t>2</a:t>
                      </a:r>
                    </a:p>
                  </a:txBody>
                  <a:tcPr/>
                </a:tc>
                <a:tc>
                  <a:txBody>
                    <a:bodyPr/>
                    <a:lstStyle/>
                    <a:p>
                      <a:r>
                        <a:rPr lang="en-US" sz="1000"/>
                        <a:t>12</a:t>
                      </a:r>
                    </a:p>
                  </a:txBody>
                  <a:tcPr/>
                </a:tc>
                <a:tc>
                  <a:txBody>
                    <a:bodyPr/>
                    <a:lstStyle/>
                    <a:p>
                      <a:r>
                        <a:rPr lang="en-US" sz="1000"/>
                        <a:t>67</a:t>
                      </a:r>
                    </a:p>
                  </a:txBody>
                  <a:tcPr/>
                </a:tc>
                <a:tc>
                  <a:txBody>
                    <a:bodyPr/>
                    <a:lstStyle/>
                    <a:p>
                      <a:r>
                        <a:rPr lang="en-US" sz="1000"/>
                        <a:t>7665</a:t>
                      </a:r>
                    </a:p>
                  </a:txBody>
                  <a:tcPr/>
                </a:tc>
                <a:extLst>
                  <a:ext uri="{0D108BD9-81ED-4DB2-BD59-A6C34878D82A}">
                    <a16:rowId xmlns:a16="http://schemas.microsoft.com/office/drawing/2014/main" val="307769938"/>
                  </a:ext>
                </a:extLst>
              </a:tr>
            </a:tbl>
          </a:graphicData>
        </a:graphic>
      </p:graphicFrame>
      <p:sp>
        <p:nvSpPr>
          <p:cNvPr id="4" name="Text Placeholder 3">
            <a:extLst>
              <a:ext uri="{FF2B5EF4-FFF2-40B4-BE49-F238E27FC236}">
                <a16:creationId xmlns:a16="http://schemas.microsoft.com/office/drawing/2014/main" id="{8159D80A-997F-4351-ACC9-3BA669E504E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7470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864E-3556-48D7-A38B-80FA0ED64777}"/>
              </a:ext>
            </a:extLst>
          </p:cNvPr>
          <p:cNvSpPr>
            <a:spLocks noGrp="1"/>
          </p:cNvSpPr>
          <p:nvPr>
            <p:ph type="title"/>
          </p:nvPr>
        </p:nvSpPr>
        <p:spPr/>
        <p:txBody>
          <a:bodyPr/>
          <a:lstStyle/>
          <a:p>
            <a:r>
              <a:rPr lang="en-US"/>
              <a:t>Facebook FB Posts Table | All profiles - 1 of 3</a:t>
            </a:r>
          </a:p>
        </p:txBody>
      </p:sp>
      <p:graphicFrame>
        <p:nvGraphicFramePr>
          <p:cNvPr id="5" name="Table Placeholder 4">
            <a:extLst>
              <a:ext uri="{FF2B5EF4-FFF2-40B4-BE49-F238E27FC236}">
                <a16:creationId xmlns:a16="http://schemas.microsoft.com/office/drawing/2014/main" id="{28EAA528-D242-4DFD-A340-D86B66CC8FA5}"/>
              </a:ext>
            </a:extLst>
          </p:cNvPr>
          <p:cNvGraphicFramePr>
            <a:graphicFrameLocks noGrp="1"/>
          </p:cNvGraphicFramePr>
          <p:nvPr>
            <p:ph type="tbl" sz="quarter" idx="13"/>
            <p:extLst>
              <p:ext uri="{D42A27DB-BD31-4B8C-83A1-F6EECF244321}">
                <p14:modId xmlns:p14="http://schemas.microsoft.com/office/powerpoint/2010/main" val="61841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681321"/>
                    </a:ext>
                  </a:extLst>
                </a:gridCol>
                <a:gridCol w="1645920">
                  <a:extLst>
                    <a:ext uri="{9D8B030D-6E8A-4147-A177-3AD203B41FA5}">
                      <a16:colId xmlns:a16="http://schemas.microsoft.com/office/drawing/2014/main" val="1394648834"/>
                    </a:ext>
                  </a:extLst>
                </a:gridCol>
                <a:gridCol w="1645920">
                  <a:extLst>
                    <a:ext uri="{9D8B030D-6E8A-4147-A177-3AD203B41FA5}">
                      <a16:colId xmlns:a16="http://schemas.microsoft.com/office/drawing/2014/main" val="1945482972"/>
                    </a:ext>
                  </a:extLst>
                </a:gridCol>
                <a:gridCol w="1645920">
                  <a:extLst>
                    <a:ext uri="{9D8B030D-6E8A-4147-A177-3AD203B41FA5}">
                      <a16:colId xmlns:a16="http://schemas.microsoft.com/office/drawing/2014/main" val="280577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272547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134587</a:t>
                      </a:r>
                    </a:p>
                  </a:txBody>
                  <a:tcPr/>
                </a:tc>
                <a:extLst>
                  <a:ext uri="{0D108BD9-81ED-4DB2-BD59-A6C34878D82A}">
                    <a16:rowId xmlns:a16="http://schemas.microsoft.com/office/drawing/2014/main" val="211683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92290</a:t>
                      </a:r>
                    </a:p>
                  </a:txBody>
                  <a:tcPr/>
                </a:tc>
                <a:extLst>
                  <a:ext uri="{0D108BD9-81ED-4DB2-BD59-A6C34878D82A}">
                    <a16:rowId xmlns:a16="http://schemas.microsoft.com/office/drawing/2014/main" val="186093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101449</a:t>
                      </a:r>
                    </a:p>
                  </a:txBody>
                  <a:tcPr/>
                </a:tc>
                <a:extLst>
                  <a:ext uri="{0D108BD9-81ED-4DB2-BD59-A6C34878D82A}">
                    <a16:rowId xmlns:a16="http://schemas.microsoft.com/office/drawing/2014/main" val="243900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415012</a:t>
                      </a:r>
                    </a:p>
                  </a:txBody>
                  <a:tcPr/>
                </a:tc>
                <a:extLst>
                  <a:ext uri="{0D108BD9-81ED-4DB2-BD59-A6C34878D82A}">
                    <a16:rowId xmlns:a16="http://schemas.microsoft.com/office/drawing/2014/main" val="41603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276564</a:t>
                      </a:r>
                    </a:p>
                  </a:txBody>
                  <a:tcPr/>
                </a:tc>
                <a:extLst>
                  <a:ext uri="{0D108BD9-81ED-4DB2-BD59-A6C34878D82A}">
                    <a16:rowId xmlns:a16="http://schemas.microsoft.com/office/drawing/2014/main" val="233048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(RS) 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229445</a:t>
                      </a:r>
                    </a:p>
                  </a:txBody>
                  <a:tcPr/>
                </a:tc>
                <a:extLst>
                  <a:ext uri="{0D108BD9-81ED-4DB2-BD59-A6C34878D82A}">
                    <a16:rowId xmlns:a16="http://schemas.microsoft.com/office/drawing/2014/main" val="56998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(HU) 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75725</a:t>
                      </a:r>
                    </a:p>
                  </a:txBody>
                  <a:tcPr/>
                </a:tc>
                <a:extLst>
                  <a:ext uri="{0D108BD9-81ED-4DB2-BD59-A6C34878D82A}">
                    <a16:rowId xmlns:a16="http://schemas.microsoft.com/office/drawing/2014/main" val="203637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Slovenia 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38209</a:t>
                      </a:r>
                    </a:p>
                  </a:txBody>
                  <a:tcPr/>
                </a:tc>
                <a:extLst>
                  <a:ext uri="{0D108BD9-81ED-4DB2-BD59-A6C34878D82A}">
                    <a16:rowId xmlns:a16="http://schemas.microsoft.com/office/drawing/2014/main" val="51117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36021</a:t>
                      </a:r>
                    </a:p>
                  </a:txBody>
                  <a:tcPr/>
                </a:tc>
                <a:extLst>
                  <a:ext uri="{0D108BD9-81ED-4DB2-BD59-A6C34878D82A}">
                    <a16:rowId xmlns:a16="http://schemas.microsoft.com/office/drawing/2014/main" val="278428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168080</a:t>
                      </a:r>
                    </a:p>
                  </a:txBody>
                  <a:tcPr/>
                </a:tc>
                <a:extLst>
                  <a:ext uri="{0D108BD9-81ED-4DB2-BD59-A6C34878D82A}">
                    <a16:rowId xmlns:a16="http://schemas.microsoft.com/office/drawing/2014/main" val="3746187509"/>
                  </a:ext>
                </a:extLst>
              </a:tr>
            </a:tbl>
          </a:graphicData>
        </a:graphic>
      </p:graphicFrame>
      <p:sp>
        <p:nvSpPr>
          <p:cNvPr id="4" name="Text Placeholder 3">
            <a:extLst>
              <a:ext uri="{FF2B5EF4-FFF2-40B4-BE49-F238E27FC236}">
                <a16:creationId xmlns:a16="http://schemas.microsoft.com/office/drawing/2014/main" id="{A77B9ECB-FB2B-4638-B2AA-1AFE56A1C6A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06528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A39A-9361-4849-ADA9-C4ADCB9E7E1B}"/>
              </a:ext>
            </a:extLst>
          </p:cNvPr>
          <p:cNvSpPr>
            <a:spLocks noGrp="1"/>
          </p:cNvSpPr>
          <p:nvPr>
            <p:ph type="title"/>
          </p:nvPr>
        </p:nvSpPr>
        <p:spPr/>
        <p:txBody>
          <a:bodyPr/>
          <a:lstStyle/>
          <a:p>
            <a:r>
              <a:rPr lang="en-US"/>
              <a:t>Facebook FB Posts Table | All profiles - 2 of 3</a:t>
            </a:r>
          </a:p>
        </p:txBody>
      </p:sp>
      <p:graphicFrame>
        <p:nvGraphicFramePr>
          <p:cNvPr id="5" name="Table Placeholder 4">
            <a:extLst>
              <a:ext uri="{FF2B5EF4-FFF2-40B4-BE49-F238E27FC236}">
                <a16:creationId xmlns:a16="http://schemas.microsoft.com/office/drawing/2014/main" id="{1180C144-9768-4284-9138-9AF820DFEB86}"/>
              </a:ext>
            </a:extLst>
          </p:cNvPr>
          <p:cNvGraphicFramePr>
            <a:graphicFrameLocks noGrp="1"/>
          </p:cNvGraphicFramePr>
          <p:nvPr>
            <p:ph type="tbl" sz="quarter" idx="13"/>
            <p:extLst>
              <p:ext uri="{D42A27DB-BD31-4B8C-83A1-F6EECF244321}">
                <p14:modId xmlns:p14="http://schemas.microsoft.com/office/powerpoint/2010/main" val="177532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750290"/>
                    </a:ext>
                  </a:extLst>
                </a:gridCol>
                <a:gridCol w="1645920">
                  <a:extLst>
                    <a:ext uri="{9D8B030D-6E8A-4147-A177-3AD203B41FA5}">
                      <a16:colId xmlns:a16="http://schemas.microsoft.com/office/drawing/2014/main" val="2091531557"/>
                    </a:ext>
                  </a:extLst>
                </a:gridCol>
                <a:gridCol w="1645920">
                  <a:extLst>
                    <a:ext uri="{9D8B030D-6E8A-4147-A177-3AD203B41FA5}">
                      <a16:colId xmlns:a16="http://schemas.microsoft.com/office/drawing/2014/main" val="2137529131"/>
                    </a:ext>
                  </a:extLst>
                </a:gridCol>
                <a:gridCol w="1645920">
                  <a:extLst>
                    <a:ext uri="{9D8B030D-6E8A-4147-A177-3AD203B41FA5}">
                      <a16:colId xmlns:a16="http://schemas.microsoft.com/office/drawing/2014/main" val="168923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207992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26665</a:t>
                      </a:r>
                    </a:p>
                  </a:txBody>
                  <a:tcPr/>
                </a:tc>
                <a:extLst>
                  <a:ext uri="{0D108BD9-81ED-4DB2-BD59-A6C34878D82A}">
                    <a16:rowId xmlns:a16="http://schemas.microsoft.com/office/drawing/2014/main" val="140412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189190</a:t>
                      </a:r>
                    </a:p>
                  </a:txBody>
                  <a:tcPr/>
                </a:tc>
                <a:extLst>
                  <a:ext uri="{0D108BD9-81ED-4DB2-BD59-A6C34878D82A}">
                    <a16:rowId xmlns:a16="http://schemas.microsoft.com/office/drawing/2014/main" val="148956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a:t>
                      </a:r>
                    </a:p>
                  </a:txBody>
                  <a:tcPr/>
                </a:tc>
                <a:extLst>
                  <a:ext uri="{0D108BD9-81ED-4DB2-BD59-A6C34878D82A}">
                    <a16:rowId xmlns:a16="http://schemas.microsoft.com/office/drawing/2014/main" val="395177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extLst>
                  <a:ext uri="{0D108BD9-81ED-4DB2-BD59-A6C34878D82A}">
                    <a16:rowId xmlns:a16="http://schemas.microsoft.com/office/drawing/2014/main" val="368166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49283</a:t>
                      </a:r>
                    </a:p>
                  </a:txBody>
                  <a:tcPr/>
                </a:tc>
                <a:extLst>
                  <a:ext uri="{0D108BD9-81ED-4DB2-BD59-A6C34878D82A}">
                    <a16:rowId xmlns:a16="http://schemas.microsoft.com/office/drawing/2014/main" val="160508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1187647</a:t>
                      </a:r>
                    </a:p>
                  </a:txBody>
                  <a:tcPr/>
                </a:tc>
                <a:extLst>
                  <a:ext uri="{0D108BD9-81ED-4DB2-BD59-A6C34878D82A}">
                    <a16:rowId xmlns:a16="http://schemas.microsoft.com/office/drawing/2014/main" val="293673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Bulgaria 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66842</a:t>
                      </a:r>
                    </a:p>
                  </a:txBody>
                  <a:tcPr/>
                </a:tc>
                <a:extLst>
                  <a:ext uri="{0D108BD9-81ED-4DB2-BD59-A6C34878D82A}">
                    <a16:rowId xmlns:a16="http://schemas.microsoft.com/office/drawing/2014/main" val="11711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41404</a:t>
                      </a:r>
                    </a:p>
                  </a:txBody>
                  <a:tcPr/>
                </a:tc>
                <a:extLst>
                  <a:ext uri="{0D108BD9-81ED-4DB2-BD59-A6C34878D82A}">
                    <a16:rowId xmlns:a16="http://schemas.microsoft.com/office/drawing/2014/main" val="422216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extLst>
                  <a:ext uri="{0D108BD9-81ED-4DB2-BD59-A6C34878D82A}">
                    <a16:rowId xmlns:a16="http://schemas.microsoft.com/office/drawing/2014/main" val="42898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extLst>
                  <a:ext uri="{0D108BD9-81ED-4DB2-BD59-A6C34878D82A}">
                    <a16:rowId xmlns:a16="http://schemas.microsoft.com/office/drawing/2014/main" val="3073507850"/>
                  </a:ext>
                </a:extLst>
              </a:tr>
            </a:tbl>
          </a:graphicData>
        </a:graphic>
      </p:graphicFrame>
      <p:sp>
        <p:nvSpPr>
          <p:cNvPr id="4" name="Text Placeholder 3">
            <a:extLst>
              <a:ext uri="{FF2B5EF4-FFF2-40B4-BE49-F238E27FC236}">
                <a16:creationId xmlns:a16="http://schemas.microsoft.com/office/drawing/2014/main" id="{2958FC89-9890-4BAB-8147-45B49FEF9A4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435721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B0059-E2A7-4FD1-9062-BC694BE3CBEC}"/>
              </a:ext>
            </a:extLst>
          </p:cNvPr>
          <p:cNvSpPr>
            <a:spLocks noGrp="1"/>
          </p:cNvSpPr>
          <p:nvPr>
            <p:ph type="title"/>
          </p:nvPr>
        </p:nvSpPr>
        <p:spPr/>
        <p:txBody>
          <a:bodyPr/>
          <a:lstStyle/>
          <a:p>
            <a:r>
              <a:rPr lang="en-US"/>
              <a:t>Facebook FB Posts Table | All profiles - 3 of 3</a:t>
            </a:r>
          </a:p>
        </p:txBody>
      </p:sp>
      <p:graphicFrame>
        <p:nvGraphicFramePr>
          <p:cNvPr id="5" name="Table Placeholder 4">
            <a:extLst>
              <a:ext uri="{FF2B5EF4-FFF2-40B4-BE49-F238E27FC236}">
                <a16:creationId xmlns:a16="http://schemas.microsoft.com/office/drawing/2014/main" id="{DF3AE894-C091-4BE8-B241-98CDC417BEA0}"/>
              </a:ext>
            </a:extLst>
          </p:cNvPr>
          <p:cNvGraphicFramePr>
            <a:graphicFrameLocks noGrp="1"/>
          </p:cNvGraphicFramePr>
          <p:nvPr>
            <p:ph type="tbl" sz="quarter" idx="13"/>
            <p:extLst>
              <p:ext uri="{D42A27DB-BD31-4B8C-83A1-F6EECF244321}">
                <p14:modId xmlns:p14="http://schemas.microsoft.com/office/powerpoint/2010/main" val="205682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5105722"/>
                    </a:ext>
                  </a:extLst>
                </a:gridCol>
                <a:gridCol w="1645920">
                  <a:extLst>
                    <a:ext uri="{9D8B030D-6E8A-4147-A177-3AD203B41FA5}">
                      <a16:colId xmlns:a16="http://schemas.microsoft.com/office/drawing/2014/main" val="738836136"/>
                    </a:ext>
                  </a:extLst>
                </a:gridCol>
                <a:gridCol w="1645920">
                  <a:extLst>
                    <a:ext uri="{9D8B030D-6E8A-4147-A177-3AD203B41FA5}">
                      <a16:colId xmlns:a16="http://schemas.microsoft.com/office/drawing/2014/main" val="990680230"/>
                    </a:ext>
                  </a:extLst>
                </a:gridCol>
                <a:gridCol w="1645920">
                  <a:extLst>
                    <a:ext uri="{9D8B030D-6E8A-4147-A177-3AD203B41FA5}">
                      <a16:colId xmlns:a16="http://schemas.microsoft.com/office/drawing/2014/main" val="2530520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324779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extLst>
                  <a:ext uri="{0D108BD9-81ED-4DB2-BD59-A6C34878D82A}">
                    <a16:rowId xmlns:a16="http://schemas.microsoft.com/office/drawing/2014/main" val="2418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40369</a:t>
                      </a:r>
                    </a:p>
                  </a:txBody>
                  <a:tcPr/>
                </a:tc>
                <a:extLst>
                  <a:ext uri="{0D108BD9-81ED-4DB2-BD59-A6C34878D82A}">
                    <a16:rowId xmlns:a16="http://schemas.microsoft.com/office/drawing/2014/main" val="265012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extLst>
                  <a:ext uri="{0D108BD9-81ED-4DB2-BD59-A6C34878D82A}">
                    <a16:rowId xmlns:a16="http://schemas.microsoft.com/office/drawing/2014/main" val="314749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a:t>
                      </a:r>
                    </a:p>
                  </a:txBody>
                  <a:tcPr/>
                </a:tc>
                <a:extLst>
                  <a:ext uri="{0D108BD9-81ED-4DB2-BD59-A6C34878D82A}">
                    <a16:rowId xmlns:a16="http://schemas.microsoft.com/office/drawing/2014/main" val="8097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MEA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1144547</a:t>
                      </a:r>
                    </a:p>
                  </a:txBody>
                  <a:tcPr/>
                </a:tc>
                <a:extLst>
                  <a:ext uri="{0D108BD9-81ED-4DB2-BD59-A6C34878D82A}">
                    <a16:rowId xmlns:a16="http://schemas.microsoft.com/office/drawing/2014/main" val="62861091"/>
                  </a:ext>
                </a:extLst>
              </a:tr>
            </a:tbl>
          </a:graphicData>
        </a:graphic>
      </p:graphicFrame>
      <p:sp>
        <p:nvSpPr>
          <p:cNvPr id="4" name="Text Placeholder 3">
            <a:extLst>
              <a:ext uri="{FF2B5EF4-FFF2-40B4-BE49-F238E27FC236}">
                <a16:creationId xmlns:a16="http://schemas.microsoft.com/office/drawing/2014/main" id="{5CBEF2CB-92F8-4FEB-8224-29FD97B2773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099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B615-2068-43D5-98C7-7695C7EE979E}"/>
              </a:ext>
            </a:extLst>
          </p:cNvPr>
          <p:cNvSpPr>
            <a:spLocks noGrp="1"/>
          </p:cNvSpPr>
          <p:nvPr>
            <p:ph type="title"/>
          </p:nvPr>
        </p:nvSpPr>
        <p:spPr/>
        <p:txBody>
          <a:bodyPr/>
          <a:lstStyle/>
          <a:p>
            <a:r>
              <a:rPr lang="en-US"/>
              <a:t>Instagram IG Posts Table | All profiles - 1 of 3</a:t>
            </a:r>
          </a:p>
        </p:txBody>
      </p:sp>
      <p:graphicFrame>
        <p:nvGraphicFramePr>
          <p:cNvPr id="5" name="Table Placeholder 4">
            <a:extLst>
              <a:ext uri="{FF2B5EF4-FFF2-40B4-BE49-F238E27FC236}">
                <a16:creationId xmlns:a16="http://schemas.microsoft.com/office/drawing/2014/main" id="{89D7AA76-A87C-406B-ACF0-1BC449CD98F8}"/>
              </a:ext>
            </a:extLst>
          </p:cNvPr>
          <p:cNvGraphicFramePr>
            <a:graphicFrameLocks noGrp="1"/>
          </p:cNvGraphicFramePr>
          <p:nvPr>
            <p:ph type="tbl" sz="quarter" idx="13"/>
            <p:extLst>
              <p:ext uri="{D42A27DB-BD31-4B8C-83A1-F6EECF244321}">
                <p14:modId xmlns:p14="http://schemas.microsoft.com/office/powerpoint/2010/main" val="246034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5865330"/>
                    </a:ext>
                  </a:extLst>
                </a:gridCol>
                <a:gridCol w="1645920">
                  <a:extLst>
                    <a:ext uri="{9D8B030D-6E8A-4147-A177-3AD203B41FA5}">
                      <a16:colId xmlns:a16="http://schemas.microsoft.com/office/drawing/2014/main" val="525645367"/>
                    </a:ext>
                  </a:extLst>
                </a:gridCol>
                <a:gridCol w="1645920">
                  <a:extLst>
                    <a:ext uri="{9D8B030D-6E8A-4147-A177-3AD203B41FA5}">
                      <a16:colId xmlns:a16="http://schemas.microsoft.com/office/drawing/2014/main" val="4249570838"/>
                    </a:ext>
                  </a:extLst>
                </a:gridCol>
                <a:gridCol w="1645920">
                  <a:extLst>
                    <a:ext uri="{9D8B030D-6E8A-4147-A177-3AD203B41FA5}">
                      <a16:colId xmlns:a16="http://schemas.microsoft.com/office/drawing/2014/main" val="388715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307002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extLst>
                  <a:ext uri="{0D108BD9-81ED-4DB2-BD59-A6C34878D82A}">
                    <a16:rowId xmlns:a16="http://schemas.microsoft.com/office/drawing/2014/main" val="87071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a:t>
                      </a:r>
                    </a:p>
                  </a:txBody>
                  <a:tcPr/>
                </a:tc>
                <a:extLst>
                  <a:ext uri="{0D108BD9-81ED-4DB2-BD59-A6C34878D82A}">
                    <a16:rowId xmlns:a16="http://schemas.microsoft.com/office/drawing/2014/main" val="174798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grohe_polska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17004</a:t>
                      </a:r>
                    </a:p>
                  </a:txBody>
                  <a:tcPr/>
                </a:tc>
                <a:extLst>
                  <a:ext uri="{0D108BD9-81ED-4DB2-BD59-A6C34878D82A}">
                    <a16:rowId xmlns:a16="http://schemas.microsoft.com/office/drawing/2014/main" val="4520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extLst>
                  <a:ext uri="{0D108BD9-81ED-4DB2-BD59-A6C34878D82A}">
                    <a16:rowId xmlns:a16="http://schemas.microsoft.com/office/drawing/2014/main" val="92315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31041</a:t>
                      </a:r>
                    </a:p>
                  </a:txBody>
                  <a:tcPr/>
                </a:tc>
                <a:extLst>
                  <a:ext uri="{0D108BD9-81ED-4DB2-BD59-A6C34878D82A}">
                    <a16:rowId xmlns:a16="http://schemas.microsoft.com/office/drawing/2014/main" val="378961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11090</a:t>
                      </a:r>
                    </a:p>
                  </a:txBody>
                  <a:tcPr/>
                </a:tc>
                <a:extLst>
                  <a:ext uri="{0D108BD9-81ED-4DB2-BD59-A6C34878D82A}">
                    <a16:rowId xmlns:a16="http://schemas.microsoft.com/office/drawing/2014/main" val="174801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extLst>
                  <a:ext uri="{0D108BD9-81ED-4DB2-BD59-A6C34878D82A}">
                    <a16:rowId xmlns:a16="http://schemas.microsoft.com/office/drawing/2014/main" val="29495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extLst>
                  <a:ext uri="{0D108BD9-81ED-4DB2-BD59-A6C34878D82A}">
                    <a16:rowId xmlns:a16="http://schemas.microsoft.com/office/drawing/2014/main" val="269178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28199</a:t>
                      </a:r>
                    </a:p>
                  </a:txBody>
                  <a:tcPr/>
                </a:tc>
                <a:extLst>
                  <a:ext uri="{0D108BD9-81ED-4DB2-BD59-A6C34878D82A}">
                    <a16:rowId xmlns:a16="http://schemas.microsoft.com/office/drawing/2014/main" val="24510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7336</a:t>
                      </a:r>
                    </a:p>
                  </a:txBody>
                  <a:tcPr/>
                </a:tc>
                <a:extLst>
                  <a:ext uri="{0D108BD9-81ED-4DB2-BD59-A6C34878D82A}">
                    <a16:rowId xmlns:a16="http://schemas.microsoft.com/office/drawing/2014/main" val="1241580807"/>
                  </a:ext>
                </a:extLst>
              </a:tr>
            </a:tbl>
          </a:graphicData>
        </a:graphic>
      </p:graphicFrame>
      <p:sp>
        <p:nvSpPr>
          <p:cNvPr id="4" name="Text Placeholder 3">
            <a:extLst>
              <a:ext uri="{FF2B5EF4-FFF2-40B4-BE49-F238E27FC236}">
                <a16:creationId xmlns:a16="http://schemas.microsoft.com/office/drawing/2014/main" id="{FA067DEE-65A9-4142-94E9-AB62017218C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86800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1D49-C36F-4FF9-965E-D875CEBD7554}"/>
              </a:ext>
            </a:extLst>
          </p:cNvPr>
          <p:cNvSpPr>
            <a:spLocks noGrp="1"/>
          </p:cNvSpPr>
          <p:nvPr>
            <p:ph type="title"/>
          </p:nvPr>
        </p:nvSpPr>
        <p:spPr/>
        <p:txBody>
          <a:bodyPr/>
          <a:lstStyle/>
          <a:p>
            <a:r>
              <a:rPr lang="en-US"/>
              <a:t>Instagram IG Posts Table | All profiles - 2 of 3</a:t>
            </a:r>
          </a:p>
        </p:txBody>
      </p:sp>
      <p:graphicFrame>
        <p:nvGraphicFramePr>
          <p:cNvPr id="5" name="Table Placeholder 4">
            <a:extLst>
              <a:ext uri="{FF2B5EF4-FFF2-40B4-BE49-F238E27FC236}">
                <a16:creationId xmlns:a16="http://schemas.microsoft.com/office/drawing/2014/main" id="{D87E4066-337E-4D56-8B2B-0CB0D08B22F0}"/>
              </a:ext>
            </a:extLst>
          </p:cNvPr>
          <p:cNvGraphicFramePr>
            <a:graphicFrameLocks noGrp="1"/>
          </p:cNvGraphicFramePr>
          <p:nvPr>
            <p:ph type="tbl" sz="quarter" idx="13"/>
            <p:extLst>
              <p:ext uri="{D42A27DB-BD31-4B8C-83A1-F6EECF244321}">
                <p14:modId xmlns:p14="http://schemas.microsoft.com/office/powerpoint/2010/main" val="265357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1715079"/>
                    </a:ext>
                  </a:extLst>
                </a:gridCol>
                <a:gridCol w="1645920">
                  <a:extLst>
                    <a:ext uri="{9D8B030D-6E8A-4147-A177-3AD203B41FA5}">
                      <a16:colId xmlns:a16="http://schemas.microsoft.com/office/drawing/2014/main" val="1489620148"/>
                    </a:ext>
                  </a:extLst>
                </a:gridCol>
                <a:gridCol w="1645920">
                  <a:extLst>
                    <a:ext uri="{9D8B030D-6E8A-4147-A177-3AD203B41FA5}">
                      <a16:colId xmlns:a16="http://schemas.microsoft.com/office/drawing/2014/main" val="1092424690"/>
                    </a:ext>
                  </a:extLst>
                </a:gridCol>
                <a:gridCol w="1645920">
                  <a:extLst>
                    <a:ext uri="{9D8B030D-6E8A-4147-A177-3AD203B41FA5}">
                      <a16:colId xmlns:a16="http://schemas.microsoft.com/office/drawing/2014/main" val="2557746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354108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grohe_czsk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extLst>
                  <a:ext uri="{0D108BD9-81ED-4DB2-BD59-A6C34878D82A}">
                    <a16:rowId xmlns:a16="http://schemas.microsoft.com/office/drawing/2014/main" val="133374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extLst>
                  <a:ext uri="{0D108BD9-81ED-4DB2-BD59-A6C34878D82A}">
                    <a16:rowId xmlns:a16="http://schemas.microsoft.com/office/drawing/2014/main" val="319609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a:t>
                      </a:r>
                    </a:p>
                  </a:txBody>
                  <a:tcPr/>
                </a:tc>
                <a:extLst>
                  <a:ext uri="{0D108BD9-81ED-4DB2-BD59-A6C34878D82A}">
                    <a16:rowId xmlns:a16="http://schemas.microsoft.com/office/drawing/2014/main" val="326370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extLst>
                  <a:ext uri="{0D108BD9-81ED-4DB2-BD59-A6C34878D82A}">
                    <a16:rowId xmlns:a16="http://schemas.microsoft.com/office/drawing/2014/main" val="106233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grohe_norge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extLst>
                  <a:ext uri="{0D108BD9-81ED-4DB2-BD59-A6C34878D82A}">
                    <a16:rowId xmlns:a16="http://schemas.microsoft.com/office/drawing/2014/main" val="326832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extLst>
                  <a:ext uri="{0D108BD9-81ED-4DB2-BD59-A6C34878D82A}">
                    <a16:rowId xmlns:a16="http://schemas.microsoft.com/office/drawing/2014/main" val="181650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a:t>
                      </a:r>
                    </a:p>
                  </a:txBody>
                  <a:tcPr/>
                </a:tc>
                <a:extLst>
                  <a:ext uri="{0D108BD9-81ED-4DB2-BD59-A6C34878D82A}">
                    <a16:rowId xmlns:a16="http://schemas.microsoft.com/office/drawing/2014/main" val="91904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314481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extLst>
                  <a:ext uri="{0D108BD9-81ED-4DB2-BD59-A6C34878D82A}">
                    <a16:rowId xmlns:a16="http://schemas.microsoft.com/office/drawing/2014/main" val="67387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grohe_danmark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extLst>
                  <a:ext uri="{0D108BD9-81ED-4DB2-BD59-A6C34878D82A}">
                    <a16:rowId xmlns:a16="http://schemas.microsoft.com/office/drawing/2014/main" val="2590100181"/>
                  </a:ext>
                </a:extLst>
              </a:tr>
            </a:tbl>
          </a:graphicData>
        </a:graphic>
      </p:graphicFrame>
      <p:sp>
        <p:nvSpPr>
          <p:cNvPr id="4" name="Text Placeholder 3">
            <a:extLst>
              <a:ext uri="{FF2B5EF4-FFF2-40B4-BE49-F238E27FC236}">
                <a16:creationId xmlns:a16="http://schemas.microsoft.com/office/drawing/2014/main" id="{BFE41A30-D7BC-4214-A3E7-7045D4AD2F3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649291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EABC1-3676-4A2F-8ACD-F0A25C4BD1CB}"/>
              </a:ext>
            </a:extLst>
          </p:cNvPr>
          <p:cNvSpPr>
            <a:spLocks noGrp="1"/>
          </p:cNvSpPr>
          <p:nvPr>
            <p:ph type="title"/>
          </p:nvPr>
        </p:nvSpPr>
        <p:spPr/>
        <p:txBody>
          <a:bodyPr/>
          <a:lstStyle/>
          <a:p>
            <a:r>
              <a:rPr lang="en-US"/>
              <a:t>Instagram IG Posts Table | All profiles - 3 of 3</a:t>
            </a:r>
          </a:p>
        </p:txBody>
      </p:sp>
      <p:graphicFrame>
        <p:nvGraphicFramePr>
          <p:cNvPr id="5" name="Table Placeholder 4">
            <a:extLst>
              <a:ext uri="{FF2B5EF4-FFF2-40B4-BE49-F238E27FC236}">
                <a16:creationId xmlns:a16="http://schemas.microsoft.com/office/drawing/2014/main" id="{0F792FD8-5E62-4815-B8B8-F0A2BDDE547F}"/>
              </a:ext>
            </a:extLst>
          </p:cNvPr>
          <p:cNvGraphicFramePr>
            <a:graphicFrameLocks noGrp="1"/>
          </p:cNvGraphicFramePr>
          <p:nvPr>
            <p:ph type="tbl" sz="quarter" idx="13"/>
            <p:extLst>
              <p:ext uri="{D42A27DB-BD31-4B8C-83A1-F6EECF244321}">
                <p14:modId xmlns:p14="http://schemas.microsoft.com/office/powerpoint/2010/main" val="411369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0511272"/>
                    </a:ext>
                  </a:extLst>
                </a:gridCol>
                <a:gridCol w="1645920">
                  <a:extLst>
                    <a:ext uri="{9D8B030D-6E8A-4147-A177-3AD203B41FA5}">
                      <a16:colId xmlns:a16="http://schemas.microsoft.com/office/drawing/2014/main" val="3359610812"/>
                    </a:ext>
                  </a:extLst>
                </a:gridCol>
                <a:gridCol w="1645920">
                  <a:extLst>
                    <a:ext uri="{9D8B030D-6E8A-4147-A177-3AD203B41FA5}">
                      <a16:colId xmlns:a16="http://schemas.microsoft.com/office/drawing/2014/main" val="1363249208"/>
                    </a:ext>
                  </a:extLst>
                </a:gridCol>
                <a:gridCol w="1645920">
                  <a:extLst>
                    <a:ext uri="{9D8B030D-6E8A-4147-A177-3AD203B41FA5}">
                      <a16:colId xmlns:a16="http://schemas.microsoft.com/office/drawing/2014/main" val="418882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382717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grohe_it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extLst>
                  <a:ext uri="{0D108BD9-81ED-4DB2-BD59-A6C34878D82A}">
                    <a16:rowId xmlns:a16="http://schemas.microsoft.com/office/drawing/2014/main" val="1181621961"/>
                  </a:ext>
                </a:extLst>
              </a:tr>
            </a:tbl>
          </a:graphicData>
        </a:graphic>
      </p:graphicFrame>
      <p:sp>
        <p:nvSpPr>
          <p:cNvPr id="4" name="Text Placeholder 3">
            <a:extLst>
              <a:ext uri="{FF2B5EF4-FFF2-40B4-BE49-F238E27FC236}">
                <a16:creationId xmlns:a16="http://schemas.microsoft.com/office/drawing/2014/main" id="{C8EFEEEA-E76F-4A4B-8D7D-C22FF9C0148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80940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235C-A2B4-47FC-B30E-89017F6E35CE}"/>
              </a:ext>
            </a:extLst>
          </p:cNvPr>
          <p:cNvSpPr>
            <a:spLocks noGrp="1"/>
          </p:cNvSpPr>
          <p:nvPr>
            <p:ph type="title"/>
          </p:nvPr>
        </p:nvSpPr>
        <p:spPr/>
        <p:txBody>
          <a:bodyPr/>
          <a:lstStyle/>
          <a:p>
            <a:r>
              <a:rPr lang="en-US"/>
              <a:t>Youtube Private Videos Table | All profiles - 1 of 26</a:t>
            </a:r>
          </a:p>
        </p:txBody>
      </p:sp>
      <p:graphicFrame>
        <p:nvGraphicFramePr>
          <p:cNvPr id="5" name="Table Placeholder 4">
            <a:extLst>
              <a:ext uri="{FF2B5EF4-FFF2-40B4-BE49-F238E27FC236}">
                <a16:creationId xmlns:a16="http://schemas.microsoft.com/office/drawing/2014/main" id="{13486009-39A2-4D4A-91FE-A0ADDA402E51}"/>
              </a:ext>
            </a:extLst>
          </p:cNvPr>
          <p:cNvGraphicFramePr>
            <a:graphicFrameLocks noGrp="1"/>
          </p:cNvGraphicFramePr>
          <p:nvPr>
            <p:ph type="tbl" sz="quarter" idx="13"/>
            <p:extLst>
              <p:ext uri="{D42A27DB-BD31-4B8C-83A1-F6EECF244321}">
                <p14:modId xmlns:p14="http://schemas.microsoft.com/office/powerpoint/2010/main" val="244490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43116458"/>
                    </a:ext>
                  </a:extLst>
                </a:gridCol>
                <a:gridCol w="822961">
                  <a:extLst>
                    <a:ext uri="{9D8B030D-6E8A-4147-A177-3AD203B41FA5}">
                      <a16:colId xmlns:a16="http://schemas.microsoft.com/office/drawing/2014/main" val="2035308094"/>
                    </a:ext>
                  </a:extLst>
                </a:gridCol>
                <a:gridCol w="987553">
                  <a:extLst>
                    <a:ext uri="{9D8B030D-6E8A-4147-A177-3AD203B41FA5}">
                      <a16:colId xmlns:a16="http://schemas.microsoft.com/office/drawing/2014/main" val="3359682607"/>
                    </a:ext>
                  </a:extLst>
                </a:gridCol>
                <a:gridCol w="411480">
                  <a:extLst>
                    <a:ext uri="{9D8B030D-6E8A-4147-A177-3AD203B41FA5}">
                      <a16:colId xmlns:a16="http://schemas.microsoft.com/office/drawing/2014/main" val="1510495975"/>
                    </a:ext>
                  </a:extLst>
                </a:gridCol>
                <a:gridCol w="411480">
                  <a:extLst>
                    <a:ext uri="{9D8B030D-6E8A-4147-A177-3AD203B41FA5}">
                      <a16:colId xmlns:a16="http://schemas.microsoft.com/office/drawing/2014/main" val="1637338859"/>
                    </a:ext>
                  </a:extLst>
                </a:gridCol>
                <a:gridCol w="411480">
                  <a:extLst>
                    <a:ext uri="{9D8B030D-6E8A-4147-A177-3AD203B41FA5}">
                      <a16:colId xmlns:a16="http://schemas.microsoft.com/office/drawing/2014/main" val="967448920"/>
                    </a:ext>
                  </a:extLst>
                </a:gridCol>
                <a:gridCol w="411480">
                  <a:extLst>
                    <a:ext uri="{9D8B030D-6E8A-4147-A177-3AD203B41FA5}">
                      <a16:colId xmlns:a16="http://schemas.microsoft.com/office/drawing/2014/main" val="1260607032"/>
                    </a:ext>
                  </a:extLst>
                </a:gridCol>
                <a:gridCol w="411480">
                  <a:extLst>
                    <a:ext uri="{9D8B030D-6E8A-4147-A177-3AD203B41FA5}">
                      <a16:colId xmlns:a16="http://schemas.microsoft.com/office/drawing/2014/main" val="2875517620"/>
                    </a:ext>
                  </a:extLst>
                </a:gridCol>
                <a:gridCol w="411480">
                  <a:extLst>
                    <a:ext uri="{9D8B030D-6E8A-4147-A177-3AD203B41FA5}">
                      <a16:colId xmlns:a16="http://schemas.microsoft.com/office/drawing/2014/main" val="2047589568"/>
                    </a:ext>
                  </a:extLst>
                </a:gridCol>
                <a:gridCol w="411480">
                  <a:extLst>
                    <a:ext uri="{9D8B030D-6E8A-4147-A177-3AD203B41FA5}">
                      <a16:colId xmlns:a16="http://schemas.microsoft.com/office/drawing/2014/main" val="3919520861"/>
                    </a:ext>
                  </a:extLst>
                </a:gridCol>
                <a:gridCol w="411480">
                  <a:extLst>
                    <a:ext uri="{9D8B030D-6E8A-4147-A177-3AD203B41FA5}">
                      <a16:colId xmlns:a16="http://schemas.microsoft.com/office/drawing/2014/main" val="1377781163"/>
                    </a:ext>
                  </a:extLst>
                </a:gridCol>
                <a:gridCol w="411480">
                  <a:extLst>
                    <a:ext uri="{9D8B030D-6E8A-4147-A177-3AD203B41FA5}">
                      <a16:colId xmlns:a16="http://schemas.microsoft.com/office/drawing/2014/main" val="713966134"/>
                    </a:ext>
                  </a:extLst>
                </a:gridCol>
                <a:gridCol w="411480">
                  <a:extLst>
                    <a:ext uri="{9D8B030D-6E8A-4147-A177-3AD203B41FA5}">
                      <a16:colId xmlns:a16="http://schemas.microsoft.com/office/drawing/2014/main" val="3959164262"/>
                    </a:ext>
                  </a:extLst>
                </a:gridCol>
                <a:gridCol w="411480">
                  <a:extLst>
                    <a:ext uri="{9D8B030D-6E8A-4147-A177-3AD203B41FA5}">
                      <a16:colId xmlns:a16="http://schemas.microsoft.com/office/drawing/2014/main" val="378248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460575815"/>
                  </a:ext>
                </a:extLst>
              </a:tr>
            </a:tbl>
          </a:graphicData>
        </a:graphic>
      </p:graphicFrame>
      <p:sp>
        <p:nvSpPr>
          <p:cNvPr id="4" name="Text Placeholder 3">
            <a:extLst>
              <a:ext uri="{FF2B5EF4-FFF2-40B4-BE49-F238E27FC236}">
                <a16:creationId xmlns:a16="http://schemas.microsoft.com/office/drawing/2014/main" id="{A2E52A8F-8D17-4833-8927-C3C4A602745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301300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A2075-175F-4143-B40A-8E6EEF4A44FD}"/>
              </a:ext>
            </a:extLst>
          </p:cNvPr>
          <p:cNvSpPr>
            <a:spLocks noGrp="1"/>
          </p:cNvSpPr>
          <p:nvPr>
            <p:ph type="title"/>
          </p:nvPr>
        </p:nvSpPr>
        <p:spPr/>
        <p:txBody>
          <a:bodyPr/>
          <a:lstStyle/>
          <a:p>
            <a:r>
              <a:rPr lang="en-US"/>
              <a:t>Youtube Private Videos Table | All profiles - 2 of 26</a:t>
            </a:r>
          </a:p>
        </p:txBody>
      </p:sp>
      <p:graphicFrame>
        <p:nvGraphicFramePr>
          <p:cNvPr id="5" name="Table Placeholder 4">
            <a:extLst>
              <a:ext uri="{FF2B5EF4-FFF2-40B4-BE49-F238E27FC236}">
                <a16:creationId xmlns:a16="http://schemas.microsoft.com/office/drawing/2014/main" id="{414A54C8-3AA7-4C2E-90FF-B23B8E9A831D}"/>
              </a:ext>
            </a:extLst>
          </p:cNvPr>
          <p:cNvGraphicFramePr>
            <a:graphicFrameLocks noGrp="1"/>
          </p:cNvGraphicFramePr>
          <p:nvPr>
            <p:ph type="tbl" sz="quarter" idx="13"/>
            <p:extLst>
              <p:ext uri="{D42A27DB-BD31-4B8C-83A1-F6EECF244321}">
                <p14:modId xmlns:p14="http://schemas.microsoft.com/office/powerpoint/2010/main" val="342711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03664271"/>
                    </a:ext>
                  </a:extLst>
                </a:gridCol>
                <a:gridCol w="822961">
                  <a:extLst>
                    <a:ext uri="{9D8B030D-6E8A-4147-A177-3AD203B41FA5}">
                      <a16:colId xmlns:a16="http://schemas.microsoft.com/office/drawing/2014/main" val="123092320"/>
                    </a:ext>
                  </a:extLst>
                </a:gridCol>
                <a:gridCol w="987553">
                  <a:extLst>
                    <a:ext uri="{9D8B030D-6E8A-4147-A177-3AD203B41FA5}">
                      <a16:colId xmlns:a16="http://schemas.microsoft.com/office/drawing/2014/main" val="2220366860"/>
                    </a:ext>
                  </a:extLst>
                </a:gridCol>
                <a:gridCol w="411480">
                  <a:extLst>
                    <a:ext uri="{9D8B030D-6E8A-4147-A177-3AD203B41FA5}">
                      <a16:colId xmlns:a16="http://schemas.microsoft.com/office/drawing/2014/main" val="1465587750"/>
                    </a:ext>
                  </a:extLst>
                </a:gridCol>
                <a:gridCol w="411480">
                  <a:extLst>
                    <a:ext uri="{9D8B030D-6E8A-4147-A177-3AD203B41FA5}">
                      <a16:colId xmlns:a16="http://schemas.microsoft.com/office/drawing/2014/main" val="1318829209"/>
                    </a:ext>
                  </a:extLst>
                </a:gridCol>
                <a:gridCol w="411480">
                  <a:extLst>
                    <a:ext uri="{9D8B030D-6E8A-4147-A177-3AD203B41FA5}">
                      <a16:colId xmlns:a16="http://schemas.microsoft.com/office/drawing/2014/main" val="2359256046"/>
                    </a:ext>
                  </a:extLst>
                </a:gridCol>
                <a:gridCol w="411480">
                  <a:extLst>
                    <a:ext uri="{9D8B030D-6E8A-4147-A177-3AD203B41FA5}">
                      <a16:colId xmlns:a16="http://schemas.microsoft.com/office/drawing/2014/main" val="2515656660"/>
                    </a:ext>
                  </a:extLst>
                </a:gridCol>
                <a:gridCol w="411480">
                  <a:extLst>
                    <a:ext uri="{9D8B030D-6E8A-4147-A177-3AD203B41FA5}">
                      <a16:colId xmlns:a16="http://schemas.microsoft.com/office/drawing/2014/main" val="1440448012"/>
                    </a:ext>
                  </a:extLst>
                </a:gridCol>
                <a:gridCol w="411480">
                  <a:extLst>
                    <a:ext uri="{9D8B030D-6E8A-4147-A177-3AD203B41FA5}">
                      <a16:colId xmlns:a16="http://schemas.microsoft.com/office/drawing/2014/main" val="3163607189"/>
                    </a:ext>
                  </a:extLst>
                </a:gridCol>
                <a:gridCol w="411480">
                  <a:extLst>
                    <a:ext uri="{9D8B030D-6E8A-4147-A177-3AD203B41FA5}">
                      <a16:colId xmlns:a16="http://schemas.microsoft.com/office/drawing/2014/main" val="3797267930"/>
                    </a:ext>
                  </a:extLst>
                </a:gridCol>
                <a:gridCol w="411480">
                  <a:extLst>
                    <a:ext uri="{9D8B030D-6E8A-4147-A177-3AD203B41FA5}">
                      <a16:colId xmlns:a16="http://schemas.microsoft.com/office/drawing/2014/main" val="2878419648"/>
                    </a:ext>
                  </a:extLst>
                </a:gridCol>
                <a:gridCol w="411480">
                  <a:extLst>
                    <a:ext uri="{9D8B030D-6E8A-4147-A177-3AD203B41FA5}">
                      <a16:colId xmlns:a16="http://schemas.microsoft.com/office/drawing/2014/main" val="3022571076"/>
                    </a:ext>
                  </a:extLst>
                </a:gridCol>
                <a:gridCol w="411480">
                  <a:extLst>
                    <a:ext uri="{9D8B030D-6E8A-4147-A177-3AD203B41FA5}">
                      <a16:colId xmlns:a16="http://schemas.microsoft.com/office/drawing/2014/main" val="1260386293"/>
                    </a:ext>
                  </a:extLst>
                </a:gridCol>
                <a:gridCol w="411480">
                  <a:extLst>
                    <a:ext uri="{9D8B030D-6E8A-4147-A177-3AD203B41FA5}">
                      <a16:colId xmlns:a16="http://schemas.microsoft.com/office/drawing/2014/main" val="7310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95085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- 2021-08-13 13:23:04</a:t>
                      </a:r>
                      <a:r>
                        <a:rPr kumimoji="0" lang="en-US" sz="1000" b="0" i="0" u="none" strike="noStrike" kern="1200" cap="none" spc="0" normalizeH="0" baseline="0" noProof="0">
                          <a:ln>
                            <a:noFill/>
                          </a:ln>
                          <a:solidFill>
                            <a:prstClr val="black"/>
                          </a:solidFill>
                          <a:effectLst/>
                          <a:uLnTx/>
                          <a:uFillTx/>
                          <a:latin typeface="+mn-lt"/>
                          <a:ea typeface="+mn-ea"/>
                          <a:cs typeface="+mn-cs"/>
                        </a:rPr>
                        <a:t>
 Avoiding before recycling” is one key element in our sustainability roadmap and central in improving recycling rates at our plants by simply working smarter to reduce waste. Meet Florian, a colleague at our Lahr plant, who explains how switching to hot running injection has eliminated all process-related plastic waste for our massage spray showers production. It’s just one of many measures to improve our environmental footprint. Find out more in our latest sustainability report: https://bit.ly/2UKgxPf #GROHE #sustainability #zerowaste #reducereuserecycle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https://i.ytimg.com/vi/Yfq4F27hWgA/hqdefault.jpg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249564334"/>
                  </a:ext>
                </a:extLst>
              </a:tr>
            </a:tbl>
          </a:graphicData>
        </a:graphic>
      </p:graphicFrame>
      <p:sp>
        <p:nvSpPr>
          <p:cNvPr id="4" name="Text Placeholder 3">
            <a:extLst>
              <a:ext uri="{FF2B5EF4-FFF2-40B4-BE49-F238E27FC236}">
                <a16:creationId xmlns:a16="http://schemas.microsoft.com/office/drawing/2014/main" id="{9CC7B590-F759-424C-804F-F08D45D4D8D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640187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4683-DD9D-4022-9B68-876650CFA713}"/>
              </a:ext>
            </a:extLst>
          </p:cNvPr>
          <p:cNvSpPr>
            <a:spLocks noGrp="1"/>
          </p:cNvSpPr>
          <p:nvPr>
            <p:ph type="title"/>
          </p:nvPr>
        </p:nvSpPr>
        <p:spPr/>
        <p:txBody>
          <a:bodyPr/>
          <a:lstStyle/>
          <a:p>
            <a:r>
              <a:rPr lang="en-US"/>
              <a:t>Youtube Private Videos Table | All profiles - 3 of 26</a:t>
            </a:r>
          </a:p>
        </p:txBody>
      </p:sp>
      <p:graphicFrame>
        <p:nvGraphicFramePr>
          <p:cNvPr id="5" name="Table Placeholder 4">
            <a:extLst>
              <a:ext uri="{FF2B5EF4-FFF2-40B4-BE49-F238E27FC236}">
                <a16:creationId xmlns:a16="http://schemas.microsoft.com/office/drawing/2014/main" id="{B8B2BCA2-46B0-4296-8A7A-247F70835764}"/>
              </a:ext>
            </a:extLst>
          </p:cNvPr>
          <p:cNvGraphicFramePr>
            <a:graphicFrameLocks noGrp="1"/>
          </p:cNvGraphicFramePr>
          <p:nvPr>
            <p:ph type="tbl" sz="quarter" idx="13"/>
            <p:extLst>
              <p:ext uri="{D42A27DB-BD31-4B8C-83A1-F6EECF244321}">
                <p14:modId xmlns:p14="http://schemas.microsoft.com/office/powerpoint/2010/main" val="278936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99309763"/>
                    </a:ext>
                  </a:extLst>
                </a:gridCol>
                <a:gridCol w="822961">
                  <a:extLst>
                    <a:ext uri="{9D8B030D-6E8A-4147-A177-3AD203B41FA5}">
                      <a16:colId xmlns:a16="http://schemas.microsoft.com/office/drawing/2014/main" val="3013335414"/>
                    </a:ext>
                  </a:extLst>
                </a:gridCol>
                <a:gridCol w="987553">
                  <a:extLst>
                    <a:ext uri="{9D8B030D-6E8A-4147-A177-3AD203B41FA5}">
                      <a16:colId xmlns:a16="http://schemas.microsoft.com/office/drawing/2014/main" val="3254326166"/>
                    </a:ext>
                  </a:extLst>
                </a:gridCol>
                <a:gridCol w="411480">
                  <a:extLst>
                    <a:ext uri="{9D8B030D-6E8A-4147-A177-3AD203B41FA5}">
                      <a16:colId xmlns:a16="http://schemas.microsoft.com/office/drawing/2014/main" val="342768674"/>
                    </a:ext>
                  </a:extLst>
                </a:gridCol>
                <a:gridCol w="411480">
                  <a:extLst>
                    <a:ext uri="{9D8B030D-6E8A-4147-A177-3AD203B41FA5}">
                      <a16:colId xmlns:a16="http://schemas.microsoft.com/office/drawing/2014/main" val="725013576"/>
                    </a:ext>
                  </a:extLst>
                </a:gridCol>
                <a:gridCol w="411480">
                  <a:extLst>
                    <a:ext uri="{9D8B030D-6E8A-4147-A177-3AD203B41FA5}">
                      <a16:colId xmlns:a16="http://schemas.microsoft.com/office/drawing/2014/main" val="3789640672"/>
                    </a:ext>
                  </a:extLst>
                </a:gridCol>
                <a:gridCol w="411480">
                  <a:extLst>
                    <a:ext uri="{9D8B030D-6E8A-4147-A177-3AD203B41FA5}">
                      <a16:colId xmlns:a16="http://schemas.microsoft.com/office/drawing/2014/main" val="3605418500"/>
                    </a:ext>
                  </a:extLst>
                </a:gridCol>
                <a:gridCol w="411480">
                  <a:extLst>
                    <a:ext uri="{9D8B030D-6E8A-4147-A177-3AD203B41FA5}">
                      <a16:colId xmlns:a16="http://schemas.microsoft.com/office/drawing/2014/main" val="772073461"/>
                    </a:ext>
                  </a:extLst>
                </a:gridCol>
                <a:gridCol w="411480">
                  <a:extLst>
                    <a:ext uri="{9D8B030D-6E8A-4147-A177-3AD203B41FA5}">
                      <a16:colId xmlns:a16="http://schemas.microsoft.com/office/drawing/2014/main" val="4040936549"/>
                    </a:ext>
                  </a:extLst>
                </a:gridCol>
                <a:gridCol w="411480">
                  <a:extLst>
                    <a:ext uri="{9D8B030D-6E8A-4147-A177-3AD203B41FA5}">
                      <a16:colId xmlns:a16="http://schemas.microsoft.com/office/drawing/2014/main" val="1218730389"/>
                    </a:ext>
                  </a:extLst>
                </a:gridCol>
                <a:gridCol w="411480">
                  <a:extLst>
                    <a:ext uri="{9D8B030D-6E8A-4147-A177-3AD203B41FA5}">
                      <a16:colId xmlns:a16="http://schemas.microsoft.com/office/drawing/2014/main" val="2994316181"/>
                    </a:ext>
                  </a:extLst>
                </a:gridCol>
                <a:gridCol w="411480">
                  <a:extLst>
                    <a:ext uri="{9D8B030D-6E8A-4147-A177-3AD203B41FA5}">
                      <a16:colId xmlns:a16="http://schemas.microsoft.com/office/drawing/2014/main" val="1310528394"/>
                    </a:ext>
                  </a:extLst>
                </a:gridCol>
                <a:gridCol w="411480">
                  <a:extLst>
                    <a:ext uri="{9D8B030D-6E8A-4147-A177-3AD203B41FA5}">
                      <a16:colId xmlns:a16="http://schemas.microsoft.com/office/drawing/2014/main" val="755684900"/>
                    </a:ext>
                  </a:extLst>
                </a:gridCol>
                <a:gridCol w="411480">
                  <a:extLst>
                    <a:ext uri="{9D8B030D-6E8A-4147-A177-3AD203B41FA5}">
                      <a16:colId xmlns:a16="http://schemas.microsoft.com/office/drawing/2014/main" val="22430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63227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- 2021-08-03 17:03:36</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is everybody’s business. That’s the philosophy behind an incredible 100% waste #recycling rate at our plant in Albergaria. Get more insights into how #GROHE prioritises green issues in our latest sustainability report: https://bit.ly/2UKgxPf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https://i.ytimg.com/vi/jXGCw-_Slw0/hqdefault.jpg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133089993"/>
                  </a:ext>
                </a:extLst>
              </a:tr>
            </a:tbl>
          </a:graphicData>
        </a:graphic>
      </p:graphicFrame>
      <p:sp>
        <p:nvSpPr>
          <p:cNvPr id="4" name="Text Placeholder 3">
            <a:extLst>
              <a:ext uri="{FF2B5EF4-FFF2-40B4-BE49-F238E27FC236}">
                <a16:creationId xmlns:a16="http://schemas.microsoft.com/office/drawing/2014/main" id="{C370B23D-C09A-4B6E-AD6B-29AD41D9EC7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363178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D837A-9653-42C7-B317-AB2F83D2AC46}"/>
              </a:ext>
            </a:extLst>
          </p:cNvPr>
          <p:cNvSpPr>
            <a:spLocks noGrp="1"/>
          </p:cNvSpPr>
          <p:nvPr>
            <p:ph type="title"/>
          </p:nvPr>
        </p:nvSpPr>
        <p:spPr/>
        <p:txBody>
          <a:bodyPr/>
          <a:lstStyle/>
          <a:p>
            <a:r>
              <a:rPr lang="en-US"/>
              <a:t>Youtube Private Videos Table | All profiles - 4 of 26</a:t>
            </a:r>
          </a:p>
        </p:txBody>
      </p:sp>
      <p:graphicFrame>
        <p:nvGraphicFramePr>
          <p:cNvPr id="5" name="Table Placeholder 4">
            <a:extLst>
              <a:ext uri="{FF2B5EF4-FFF2-40B4-BE49-F238E27FC236}">
                <a16:creationId xmlns:a16="http://schemas.microsoft.com/office/drawing/2014/main" id="{853E105C-AB11-4522-8028-0DB557C396B3}"/>
              </a:ext>
            </a:extLst>
          </p:cNvPr>
          <p:cNvGraphicFramePr>
            <a:graphicFrameLocks noGrp="1"/>
          </p:cNvGraphicFramePr>
          <p:nvPr>
            <p:ph type="tbl" sz="quarter" idx="13"/>
            <p:extLst>
              <p:ext uri="{D42A27DB-BD31-4B8C-83A1-F6EECF244321}">
                <p14:modId xmlns:p14="http://schemas.microsoft.com/office/powerpoint/2010/main" val="46195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91453558"/>
                    </a:ext>
                  </a:extLst>
                </a:gridCol>
                <a:gridCol w="822961">
                  <a:extLst>
                    <a:ext uri="{9D8B030D-6E8A-4147-A177-3AD203B41FA5}">
                      <a16:colId xmlns:a16="http://schemas.microsoft.com/office/drawing/2014/main" val="3666892966"/>
                    </a:ext>
                  </a:extLst>
                </a:gridCol>
                <a:gridCol w="987553">
                  <a:extLst>
                    <a:ext uri="{9D8B030D-6E8A-4147-A177-3AD203B41FA5}">
                      <a16:colId xmlns:a16="http://schemas.microsoft.com/office/drawing/2014/main" val="2991695137"/>
                    </a:ext>
                  </a:extLst>
                </a:gridCol>
                <a:gridCol w="411480">
                  <a:extLst>
                    <a:ext uri="{9D8B030D-6E8A-4147-A177-3AD203B41FA5}">
                      <a16:colId xmlns:a16="http://schemas.microsoft.com/office/drawing/2014/main" val="953451287"/>
                    </a:ext>
                  </a:extLst>
                </a:gridCol>
                <a:gridCol w="411480">
                  <a:extLst>
                    <a:ext uri="{9D8B030D-6E8A-4147-A177-3AD203B41FA5}">
                      <a16:colId xmlns:a16="http://schemas.microsoft.com/office/drawing/2014/main" val="1497870248"/>
                    </a:ext>
                  </a:extLst>
                </a:gridCol>
                <a:gridCol w="411480">
                  <a:extLst>
                    <a:ext uri="{9D8B030D-6E8A-4147-A177-3AD203B41FA5}">
                      <a16:colId xmlns:a16="http://schemas.microsoft.com/office/drawing/2014/main" val="3582487465"/>
                    </a:ext>
                  </a:extLst>
                </a:gridCol>
                <a:gridCol w="411480">
                  <a:extLst>
                    <a:ext uri="{9D8B030D-6E8A-4147-A177-3AD203B41FA5}">
                      <a16:colId xmlns:a16="http://schemas.microsoft.com/office/drawing/2014/main" val="4128755915"/>
                    </a:ext>
                  </a:extLst>
                </a:gridCol>
                <a:gridCol w="411480">
                  <a:extLst>
                    <a:ext uri="{9D8B030D-6E8A-4147-A177-3AD203B41FA5}">
                      <a16:colId xmlns:a16="http://schemas.microsoft.com/office/drawing/2014/main" val="1483624107"/>
                    </a:ext>
                  </a:extLst>
                </a:gridCol>
                <a:gridCol w="411480">
                  <a:extLst>
                    <a:ext uri="{9D8B030D-6E8A-4147-A177-3AD203B41FA5}">
                      <a16:colId xmlns:a16="http://schemas.microsoft.com/office/drawing/2014/main" val="2191416825"/>
                    </a:ext>
                  </a:extLst>
                </a:gridCol>
                <a:gridCol w="411480">
                  <a:extLst>
                    <a:ext uri="{9D8B030D-6E8A-4147-A177-3AD203B41FA5}">
                      <a16:colId xmlns:a16="http://schemas.microsoft.com/office/drawing/2014/main" val="2293094011"/>
                    </a:ext>
                  </a:extLst>
                </a:gridCol>
                <a:gridCol w="411480">
                  <a:extLst>
                    <a:ext uri="{9D8B030D-6E8A-4147-A177-3AD203B41FA5}">
                      <a16:colId xmlns:a16="http://schemas.microsoft.com/office/drawing/2014/main" val="3086454673"/>
                    </a:ext>
                  </a:extLst>
                </a:gridCol>
                <a:gridCol w="411480">
                  <a:extLst>
                    <a:ext uri="{9D8B030D-6E8A-4147-A177-3AD203B41FA5}">
                      <a16:colId xmlns:a16="http://schemas.microsoft.com/office/drawing/2014/main" val="3694864535"/>
                    </a:ext>
                  </a:extLst>
                </a:gridCol>
                <a:gridCol w="411480">
                  <a:extLst>
                    <a:ext uri="{9D8B030D-6E8A-4147-A177-3AD203B41FA5}">
                      <a16:colId xmlns:a16="http://schemas.microsoft.com/office/drawing/2014/main" val="2019578953"/>
                    </a:ext>
                  </a:extLst>
                </a:gridCol>
                <a:gridCol w="411480">
                  <a:extLst>
                    <a:ext uri="{9D8B030D-6E8A-4147-A177-3AD203B41FA5}">
                      <a16:colId xmlns:a16="http://schemas.microsoft.com/office/drawing/2014/main" val="2902030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94049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- 2021-07-16 21:01:16</a:t>
                      </a:r>
                      <a:r>
                        <a:rPr kumimoji="0" lang="en-US" sz="1000" b="0" i="0" u="none" strike="noStrike" kern="1200" cap="none" spc="0" normalizeH="0" baseline="0" noProof="0">
                          <a:ln>
                            <a:noFill/>
                          </a:ln>
                          <a:solidFill>
                            <a:prstClr val="black"/>
                          </a:solidFill>
                          <a:effectLst/>
                          <a:uLnTx/>
                          <a:uFillTx/>
                          <a:latin typeface="+mn-lt"/>
                          <a:ea typeface="+mn-ea"/>
                          <a:cs typeface="+mn-cs"/>
                        </a:rPr>
                        <a:t>
 For more than 20 years sustainability has been one of the GROHE brand core values. This also means that we constantly evaluate the environmental balance-sheets of our plants to identify improvements. Avoiding and reducing waste, leaving our premises, is one key-element on our journey to reuse as many resources as possible.
The recycling of soiled water is only one of many great examples from our shop floors that we are proud of. Join our colleague Klaus-Dieter behind the scenes to find out more!
Find out more insights in our sustainability report on GROHE X:
https://fcld.ly/78679lo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https://i.ytimg.com/vi/uksKRfnw41k/hqdefault.jpg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697801259"/>
                  </a:ext>
                </a:extLst>
              </a:tr>
            </a:tbl>
          </a:graphicData>
        </a:graphic>
      </p:graphicFrame>
      <p:sp>
        <p:nvSpPr>
          <p:cNvPr id="4" name="Text Placeholder 3">
            <a:extLst>
              <a:ext uri="{FF2B5EF4-FFF2-40B4-BE49-F238E27FC236}">
                <a16:creationId xmlns:a16="http://schemas.microsoft.com/office/drawing/2014/main" id="{4F613ED9-E1A5-4D73-9244-A118E91D569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19866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B18A7-2607-4888-9CA9-A0F94A6C77BE}"/>
              </a:ext>
            </a:extLst>
          </p:cNvPr>
          <p:cNvSpPr>
            <a:spLocks noGrp="1"/>
          </p:cNvSpPr>
          <p:nvPr>
            <p:ph type="title"/>
          </p:nvPr>
        </p:nvSpPr>
        <p:spPr/>
        <p:txBody>
          <a:bodyPr/>
          <a:lstStyle/>
          <a:p>
            <a:r>
              <a:rPr lang="en-US"/>
              <a:t>Youtube Private Videos Table | All profiles - 5 of 26</a:t>
            </a:r>
          </a:p>
        </p:txBody>
      </p:sp>
      <p:graphicFrame>
        <p:nvGraphicFramePr>
          <p:cNvPr id="5" name="Table Placeholder 4">
            <a:extLst>
              <a:ext uri="{FF2B5EF4-FFF2-40B4-BE49-F238E27FC236}">
                <a16:creationId xmlns:a16="http://schemas.microsoft.com/office/drawing/2014/main" id="{BA8A735F-3D53-4A14-9553-5FD2E90F73D8}"/>
              </a:ext>
            </a:extLst>
          </p:cNvPr>
          <p:cNvGraphicFramePr>
            <a:graphicFrameLocks noGrp="1"/>
          </p:cNvGraphicFramePr>
          <p:nvPr>
            <p:ph type="tbl" sz="quarter" idx="13"/>
            <p:extLst>
              <p:ext uri="{D42A27DB-BD31-4B8C-83A1-F6EECF244321}">
                <p14:modId xmlns:p14="http://schemas.microsoft.com/office/powerpoint/2010/main" val="152034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68908974"/>
                    </a:ext>
                  </a:extLst>
                </a:gridCol>
                <a:gridCol w="822961">
                  <a:extLst>
                    <a:ext uri="{9D8B030D-6E8A-4147-A177-3AD203B41FA5}">
                      <a16:colId xmlns:a16="http://schemas.microsoft.com/office/drawing/2014/main" val="1871332384"/>
                    </a:ext>
                  </a:extLst>
                </a:gridCol>
                <a:gridCol w="987553">
                  <a:extLst>
                    <a:ext uri="{9D8B030D-6E8A-4147-A177-3AD203B41FA5}">
                      <a16:colId xmlns:a16="http://schemas.microsoft.com/office/drawing/2014/main" val="276187842"/>
                    </a:ext>
                  </a:extLst>
                </a:gridCol>
                <a:gridCol w="411480">
                  <a:extLst>
                    <a:ext uri="{9D8B030D-6E8A-4147-A177-3AD203B41FA5}">
                      <a16:colId xmlns:a16="http://schemas.microsoft.com/office/drawing/2014/main" val="1776037711"/>
                    </a:ext>
                  </a:extLst>
                </a:gridCol>
                <a:gridCol w="411480">
                  <a:extLst>
                    <a:ext uri="{9D8B030D-6E8A-4147-A177-3AD203B41FA5}">
                      <a16:colId xmlns:a16="http://schemas.microsoft.com/office/drawing/2014/main" val="1983492055"/>
                    </a:ext>
                  </a:extLst>
                </a:gridCol>
                <a:gridCol w="411480">
                  <a:extLst>
                    <a:ext uri="{9D8B030D-6E8A-4147-A177-3AD203B41FA5}">
                      <a16:colId xmlns:a16="http://schemas.microsoft.com/office/drawing/2014/main" val="2425278105"/>
                    </a:ext>
                  </a:extLst>
                </a:gridCol>
                <a:gridCol w="411480">
                  <a:extLst>
                    <a:ext uri="{9D8B030D-6E8A-4147-A177-3AD203B41FA5}">
                      <a16:colId xmlns:a16="http://schemas.microsoft.com/office/drawing/2014/main" val="54833749"/>
                    </a:ext>
                  </a:extLst>
                </a:gridCol>
                <a:gridCol w="411480">
                  <a:extLst>
                    <a:ext uri="{9D8B030D-6E8A-4147-A177-3AD203B41FA5}">
                      <a16:colId xmlns:a16="http://schemas.microsoft.com/office/drawing/2014/main" val="2457546019"/>
                    </a:ext>
                  </a:extLst>
                </a:gridCol>
                <a:gridCol w="411480">
                  <a:extLst>
                    <a:ext uri="{9D8B030D-6E8A-4147-A177-3AD203B41FA5}">
                      <a16:colId xmlns:a16="http://schemas.microsoft.com/office/drawing/2014/main" val="1305495756"/>
                    </a:ext>
                  </a:extLst>
                </a:gridCol>
                <a:gridCol w="411480">
                  <a:extLst>
                    <a:ext uri="{9D8B030D-6E8A-4147-A177-3AD203B41FA5}">
                      <a16:colId xmlns:a16="http://schemas.microsoft.com/office/drawing/2014/main" val="1385755750"/>
                    </a:ext>
                  </a:extLst>
                </a:gridCol>
                <a:gridCol w="411480">
                  <a:extLst>
                    <a:ext uri="{9D8B030D-6E8A-4147-A177-3AD203B41FA5}">
                      <a16:colId xmlns:a16="http://schemas.microsoft.com/office/drawing/2014/main" val="1210021301"/>
                    </a:ext>
                  </a:extLst>
                </a:gridCol>
                <a:gridCol w="411480">
                  <a:extLst>
                    <a:ext uri="{9D8B030D-6E8A-4147-A177-3AD203B41FA5}">
                      <a16:colId xmlns:a16="http://schemas.microsoft.com/office/drawing/2014/main" val="4224833793"/>
                    </a:ext>
                  </a:extLst>
                </a:gridCol>
                <a:gridCol w="411480">
                  <a:extLst>
                    <a:ext uri="{9D8B030D-6E8A-4147-A177-3AD203B41FA5}">
                      <a16:colId xmlns:a16="http://schemas.microsoft.com/office/drawing/2014/main" val="3457755870"/>
                    </a:ext>
                  </a:extLst>
                </a:gridCol>
                <a:gridCol w="411480">
                  <a:extLst>
                    <a:ext uri="{9D8B030D-6E8A-4147-A177-3AD203B41FA5}">
                      <a16:colId xmlns:a16="http://schemas.microsoft.com/office/drawing/2014/main" val="60597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72373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- 2021-07-27 17:52:15</a:t>
                      </a:r>
                      <a:r>
                        <a:rPr kumimoji="0" lang="en-US" sz="1000" b="0" i="0" u="none" strike="noStrike" kern="1200" cap="none" spc="0" normalizeH="0" baseline="0" noProof="0">
                          <a:ln>
                            <a:noFill/>
                          </a:ln>
                          <a:solidFill>
                            <a:prstClr val="black"/>
                          </a:solidFill>
                          <a:effectLst/>
                          <a:uLnTx/>
                          <a:uFillTx/>
                          <a:latin typeface="+mn-lt"/>
                          <a:ea typeface="+mn-ea"/>
                          <a:cs typeface="+mn-cs"/>
                        </a:rPr>
                        <a:t>
 Discover how our plant in Hemer has been able to save around 2,200 tons of CO2 emissions each year, as Klaus-Dieter shows us around the block heat and power plant. This 12 cylinder gas engine generates electrical energy while using waste heat for production, just one innovative way of reducing waste and saving energy installed by GROHE to make our plants greener. 
There are many more exciting examples of GROHE’s ground-breaking efforts in our sustainability report: https://bit.ly/3BIcgvZ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https://i.ytimg.com/vi/BxaM8wNNS14/hqdefault.jpg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397616906"/>
                  </a:ext>
                </a:extLst>
              </a:tr>
            </a:tbl>
          </a:graphicData>
        </a:graphic>
      </p:graphicFrame>
      <p:sp>
        <p:nvSpPr>
          <p:cNvPr id="4" name="Text Placeholder 3">
            <a:extLst>
              <a:ext uri="{FF2B5EF4-FFF2-40B4-BE49-F238E27FC236}">
                <a16:creationId xmlns:a16="http://schemas.microsoft.com/office/drawing/2014/main" id="{A4C9D38F-2796-4423-A012-6FA8CA6A512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699630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85C2-7FD0-48A4-A321-E20EEFA83BB0}"/>
              </a:ext>
            </a:extLst>
          </p:cNvPr>
          <p:cNvSpPr>
            <a:spLocks noGrp="1"/>
          </p:cNvSpPr>
          <p:nvPr>
            <p:ph type="title"/>
          </p:nvPr>
        </p:nvSpPr>
        <p:spPr/>
        <p:txBody>
          <a:bodyPr/>
          <a:lstStyle/>
          <a:p>
            <a:r>
              <a:rPr lang="en-US"/>
              <a:t>Youtube Private Videos Table | All profiles - 6 of 26</a:t>
            </a:r>
          </a:p>
        </p:txBody>
      </p:sp>
      <p:graphicFrame>
        <p:nvGraphicFramePr>
          <p:cNvPr id="5" name="Table Placeholder 4">
            <a:extLst>
              <a:ext uri="{FF2B5EF4-FFF2-40B4-BE49-F238E27FC236}">
                <a16:creationId xmlns:a16="http://schemas.microsoft.com/office/drawing/2014/main" id="{BA066C28-1ED0-4B8D-993E-4C2A73A4955D}"/>
              </a:ext>
            </a:extLst>
          </p:cNvPr>
          <p:cNvGraphicFramePr>
            <a:graphicFrameLocks noGrp="1"/>
          </p:cNvGraphicFramePr>
          <p:nvPr>
            <p:ph type="tbl" sz="quarter" idx="13"/>
            <p:extLst>
              <p:ext uri="{D42A27DB-BD31-4B8C-83A1-F6EECF244321}">
                <p14:modId xmlns:p14="http://schemas.microsoft.com/office/powerpoint/2010/main" val="271587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749740750"/>
                    </a:ext>
                  </a:extLst>
                </a:gridCol>
                <a:gridCol w="822961">
                  <a:extLst>
                    <a:ext uri="{9D8B030D-6E8A-4147-A177-3AD203B41FA5}">
                      <a16:colId xmlns:a16="http://schemas.microsoft.com/office/drawing/2014/main" val="1050303097"/>
                    </a:ext>
                  </a:extLst>
                </a:gridCol>
                <a:gridCol w="987553">
                  <a:extLst>
                    <a:ext uri="{9D8B030D-6E8A-4147-A177-3AD203B41FA5}">
                      <a16:colId xmlns:a16="http://schemas.microsoft.com/office/drawing/2014/main" val="1771250060"/>
                    </a:ext>
                  </a:extLst>
                </a:gridCol>
                <a:gridCol w="411480">
                  <a:extLst>
                    <a:ext uri="{9D8B030D-6E8A-4147-A177-3AD203B41FA5}">
                      <a16:colId xmlns:a16="http://schemas.microsoft.com/office/drawing/2014/main" val="1466910529"/>
                    </a:ext>
                  </a:extLst>
                </a:gridCol>
                <a:gridCol w="411480">
                  <a:extLst>
                    <a:ext uri="{9D8B030D-6E8A-4147-A177-3AD203B41FA5}">
                      <a16:colId xmlns:a16="http://schemas.microsoft.com/office/drawing/2014/main" val="1951606272"/>
                    </a:ext>
                  </a:extLst>
                </a:gridCol>
                <a:gridCol w="411480">
                  <a:extLst>
                    <a:ext uri="{9D8B030D-6E8A-4147-A177-3AD203B41FA5}">
                      <a16:colId xmlns:a16="http://schemas.microsoft.com/office/drawing/2014/main" val="3330553254"/>
                    </a:ext>
                  </a:extLst>
                </a:gridCol>
                <a:gridCol w="411480">
                  <a:extLst>
                    <a:ext uri="{9D8B030D-6E8A-4147-A177-3AD203B41FA5}">
                      <a16:colId xmlns:a16="http://schemas.microsoft.com/office/drawing/2014/main" val="1746284932"/>
                    </a:ext>
                  </a:extLst>
                </a:gridCol>
                <a:gridCol w="411480">
                  <a:extLst>
                    <a:ext uri="{9D8B030D-6E8A-4147-A177-3AD203B41FA5}">
                      <a16:colId xmlns:a16="http://schemas.microsoft.com/office/drawing/2014/main" val="3038838586"/>
                    </a:ext>
                  </a:extLst>
                </a:gridCol>
                <a:gridCol w="411480">
                  <a:extLst>
                    <a:ext uri="{9D8B030D-6E8A-4147-A177-3AD203B41FA5}">
                      <a16:colId xmlns:a16="http://schemas.microsoft.com/office/drawing/2014/main" val="2079360061"/>
                    </a:ext>
                  </a:extLst>
                </a:gridCol>
                <a:gridCol w="411480">
                  <a:extLst>
                    <a:ext uri="{9D8B030D-6E8A-4147-A177-3AD203B41FA5}">
                      <a16:colId xmlns:a16="http://schemas.microsoft.com/office/drawing/2014/main" val="732045400"/>
                    </a:ext>
                  </a:extLst>
                </a:gridCol>
                <a:gridCol w="411480">
                  <a:extLst>
                    <a:ext uri="{9D8B030D-6E8A-4147-A177-3AD203B41FA5}">
                      <a16:colId xmlns:a16="http://schemas.microsoft.com/office/drawing/2014/main" val="998912493"/>
                    </a:ext>
                  </a:extLst>
                </a:gridCol>
                <a:gridCol w="411480">
                  <a:extLst>
                    <a:ext uri="{9D8B030D-6E8A-4147-A177-3AD203B41FA5}">
                      <a16:colId xmlns:a16="http://schemas.microsoft.com/office/drawing/2014/main" val="3510696268"/>
                    </a:ext>
                  </a:extLst>
                </a:gridCol>
                <a:gridCol w="411480">
                  <a:extLst>
                    <a:ext uri="{9D8B030D-6E8A-4147-A177-3AD203B41FA5}">
                      <a16:colId xmlns:a16="http://schemas.microsoft.com/office/drawing/2014/main" val="3063001234"/>
                    </a:ext>
                  </a:extLst>
                </a:gridCol>
                <a:gridCol w="411480">
                  <a:extLst>
                    <a:ext uri="{9D8B030D-6E8A-4147-A177-3AD203B41FA5}">
                      <a16:colId xmlns:a16="http://schemas.microsoft.com/office/drawing/2014/main" val="64088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9569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- 2021-07-12 16:53:54</a:t>
                      </a:r>
                      <a:r>
                        <a:rPr kumimoji="0" lang="en-US" sz="1000" b="0" i="0" u="none" strike="noStrike" kern="1200" cap="none" spc="0" normalizeH="0" baseline="0" noProof="0">
                          <a:ln>
                            <a:noFill/>
                          </a:ln>
                          <a:solidFill>
                            <a:prstClr val="black"/>
                          </a:solidFill>
                          <a:effectLst/>
                          <a:uLnTx/>
                          <a:uFillTx/>
                          <a:latin typeface="+mn-lt"/>
                          <a:ea typeface="+mn-ea"/>
                          <a:cs typeface="+mn-cs"/>
                        </a:rPr>
                        <a:t>
 In 2018, the Less Plastic Initiative was launched to replace plastic in product packaging with more sustainable alternatives.
Until June 2021, approximately 32 million items of product packaging made from plastic could be eliminated. By the end of 2021, this figure will increase up to 35 million.
The transition to plastic-free packaging is a process that equally involves all production sites. One of many great examples comes from our plant in Porta Westfalica.
With only one change our colleagues were able to save 26 tons of poly bags. How? Have a look! #grohe #teamlixil #lessplastic
Find out more insights in our sustainability report on GROHE X:
https://fcld.ly/78679lo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https://i.ytimg.com/vi/oYI7mfWpRIU/hqdefault.jpg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139482738"/>
                  </a:ext>
                </a:extLst>
              </a:tr>
            </a:tbl>
          </a:graphicData>
        </a:graphic>
      </p:graphicFrame>
      <p:sp>
        <p:nvSpPr>
          <p:cNvPr id="4" name="Text Placeholder 3">
            <a:extLst>
              <a:ext uri="{FF2B5EF4-FFF2-40B4-BE49-F238E27FC236}">
                <a16:creationId xmlns:a16="http://schemas.microsoft.com/office/drawing/2014/main" id="{F01344AC-2AAA-459C-BF3F-AFAB1C726DE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337723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2A7DC-6326-4A4E-8E39-A7DF4454704D}"/>
              </a:ext>
            </a:extLst>
          </p:cNvPr>
          <p:cNvSpPr>
            <a:spLocks noGrp="1"/>
          </p:cNvSpPr>
          <p:nvPr>
            <p:ph type="title"/>
          </p:nvPr>
        </p:nvSpPr>
        <p:spPr/>
        <p:txBody>
          <a:bodyPr/>
          <a:lstStyle/>
          <a:p>
            <a:r>
              <a:rPr lang="en-US"/>
              <a:t>Youtube Private Videos Table | All profiles - 7 of 26</a:t>
            </a:r>
          </a:p>
        </p:txBody>
      </p:sp>
      <p:graphicFrame>
        <p:nvGraphicFramePr>
          <p:cNvPr id="5" name="Table Placeholder 4">
            <a:extLst>
              <a:ext uri="{FF2B5EF4-FFF2-40B4-BE49-F238E27FC236}">
                <a16:creationId xmlns:a16="http://schemas.microsoft.com/office/drawing/2014/main" id="{F925583E-550E-40E6-AB0D-E02D8E741AE4}"/>
              </a:ext>
            </a:extLst>
          </p:cNvPr>
          <p:cNvGraphicFramePr>
            <a:graphicFrameLocks noGrp="1"/>
          </p:cNvGraphicFramePr>
          <p:nvPr>
            <p:ph type="tbl" sz="quarter" idx="13"/>
            <p:extLst>
              <p:ext uri="{D42A27DB-BD31-4B8C-83A1-F6EECF244321}">
                <p14:modId xmlns:p14="http://schemas.microsoft.com/office/powerpoint/2010/main" val="17079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08955824"/>
                    </a:ext>
                  </a:extLst>
                </a:gridCol>
                <a:gridCol w="822961">
                  <a:extLst>
                    <a:ext uri="{9D8B030D-6E8A-4147-A177-3AD203B41FA5}">
                      <a16:colId xmlns:a16="http://schemas.microsoft.com/office/drawing/2014/main" val="823004247"/>
                    </a:ext>
                  </a:extLst>
                </a:gridCol>
                <a:gridCol w="987553">
                  <a:extLst>
                    <a:ext uri="{9D8B030D-6E8A-4147-A177-3AD203B41FA5}">
                      <a16:colId xmlns:a16="http://schemas.microsoft.com/office/drawing/2014/main" val="861397939"/>
                    </a:ext>
                  </a:extLst>
                </a:gridCol>
                <a:gridCol w="411480">
                  <a:extLst>
                    <a:ext uri="{9D8B030D-6E8A-4147-A177-3AD203B41FA5}">
                      <a16:colId xmlns:a16="http://schemas.microsoft.com/office/drawing/2014/main" val="2523897220"/>
                    </a:ext>
                  </a:extLst>
                </a:gridCol>
                <a:gridCol w="411480">
                  <a:extLst>
                    <a:ext uri="{9D8B030D-6E8A-4147-A177-3AD203B41FA5}">
                      <a16:colId xmlns:a16="http://schemas.microsoft.com/office/drawing/2014/main" val="3176201100"/>
                    </a:ext>
                  </a:extLst>
                </a:gridCol>
                <a:gridCol w="411480">
                  <a:extLst>
                    <a:ext uri="{9D8B030D-6E8A-4147-A177-3AD203B41FA5}">
                      <a16:colId xmlns:a16="http://schemas.microsoft.com/office/drawing/2014/main" val="558948738"/>
                    </a:ext>
                  </a:extLst>
                </a:gridCol>
                <a:gridCol w="411480">
                  <a:extLst>
                    <a:ext uri="{9D8B030D-6E8A-4147-A177-3AD203B41FA5}">
                      <a16:colId xmlns:a16="http://schemas.microsoft.com/office/drawing/2014/main" val="1221489007"/>
                    </a:ext>
                  </a:extLst>
                </a:gridCol>
                <a:gridCol w="411480">
                  <a:extLst>
                    <a:ext uri="{9D8B030D-6E8A-4147-A177-3AD203B41FA5}">
                      <a16:colId xmlns:a16="http://schemas.microsoft.com/office/drawing/2014/main" val="3561883465"/>
                    </a:ext>
                  </a:extLst>
                </a:gridCol>
                <a:gridCol w="411480">
                  <a:extLst>
                    <a:ext uri="{9D8B030D-6E8A-4147-A177-3AD203B41FA5}">
                      <a16:colId xmlns:a16="http://schemas.microsoft.com/office/drawing/2014/main" val="1656515527"/>
                    </a:ext>
                  </a:extLst>
                </a:gridCol>
                <a:gridCol w="411480">
                  <a:extLst>
                    <a:ext uri="{9D8B030D-6E8A-4147-A177-3AD203B41FA5}">
                      <a16:colId xmlns:a16="http://schemas.microsoft.com/office/drawing/2014/main" val="2691334466"/>
                    </a:ext>
                  </a:extLst>
                </a:gridCol>
                <a:gridCol w="411480">
                  <a:extLst>
                    <a:ext uri="{9D8B030D-6E8A-4147-A177-3AD203B41FA5}">
                      <a16:colId xmlns:a16="http://schemas.microsoft.com/office/drawing/2014/main" val="2346070823"/>
                    </a:ext>
                  </a:extLst>
                </a:gridCol>
                <a:gridCol w="411480">
                  <a:extLst>
                    <a:ext uri="{9D8B030D-6E8A-4147-A177-3AD203B41FA5}">
                      <a16:colId xmlns:a16="http://schemas.microsoft.com/office/drawing/2014/main" val="320994279"/>
                    </a:ext>
                  </a:extLst>
                </a:gridCol>
                <a:gridCol w="411480">
                  <a:extLst>
                    <a:ext uri="{9D8B030D-6E8A-4147-A177-3AD203B41FA5}">
                      <a16:colId xmlns:a16="http://schemas.microsoft.com/office/drawing/2014/main" val="1039873050"/>
                    </a:ext>
                  </a:extLst>
                </a:gridCol>
                <a:gridCol w="411480">
                  <a:extLst>
                    <a:ext uri="{9D8B030D-6E8A-4147-A177-3AD203B41FA5}">
                      <a16:colId xmlns:a16="http://schemas.microsoft.com/office/drawing/2014/main" val="328494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2585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- 2021-06-09 08:42:41</a:t>
                      </a:r>
                      <a:r>
                        <a:rPr kumimoji="0" lang="en-US" sz="1000" b="0" i="0" u="none" strike="noStrike" kern="1200" cap="none" spc="0" normalizeH="0" baseline="0" noProof="0">
                          <a:ln>
                            <a:noFill/>
                          </a:ln>
                          <a:solidFill>
                            <a:prstClr val="black"/>
                          </a:solidFill>
                          <a:effectLst/>
                          <a:uLnTx/>
                          <a:uFillTx/>
                          <a:latin typeface="+mn-lt"/>
                          <a:ea typeface="+mn-ea"/>
                          <a:cs typeface="+mn-cs"/>
                        </a:rPr>
                        <a:t>
 The construction industry consumes an immense amount of resources
and energy. It is necessary to stop this overconsumption and reject
the linear Take-Make-Waste model. That´s why GROHE decided
to become one of the very first brands within the sanitary industry to
apply for the Cradle to Cradle Certified® Product Standard. In the
Cradle to Cradle model, in contrast to the linear one, the product is
manufactured in such a way that, at the end of its life, the components
can be used to create new products. The gains are clear: a
drastic reduction in the consumption of new resources.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https://i.ytimg.com/vi/5QZ4AWcKn4g/hqdefault.jpg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224295704"/>
                  </a:ext>
                </a:extLst>
              </a:tr>
            </a:tbl>
          </a:graphicData>
        </a:graphic>
      </p:graphicFrame>
      <p:sp>
        <p:nvSpPr>
          <p:cNvPr id="4" name="Text Placeholder 3">
            <a:extLst>
              <a:ext uri="{FF2B5EF4-FFF2-40B4-BE49-F238E27FC236}">
                <a16:creationId xmlns:a16="http://schemas.microsoft.com/office/drawing/2014/main" id="{DAFD4116-F907-43BE-88B5-8CB431F347D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197832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4C79-4435-4A61-A136-DC6384B47BBE}"/>
              </a:ext>
            </a:extLst>
          </p:cNvPr>
          <p:cNvSpPr>
            <a:spLocks noGrp="1"/>
          </p:cNvSpPr>
          <p:nvPr>
            <p:ph type="title"/>
          </p:nvPr>
        </p:nvSpPr>
        <p:spPr/>
        <p:txBody>
          <a:bodyPr/>
          <a:lstStyle/>
          <a:p>
            <a:r>
              <a:rPr lang="en-US"/>
              <a:t>Youtube Private Videos Table | All profiles - 8 of 26</a:t>
            </a:r>
          </a:p>
        </p:txBody>
      </p:sp>
      <p:graphicFrame>
        <p:nvGraphicFramePr>
          <p:cNvPr id="5" name="Table Placeholder 4">
            <a:extLst>
              <a:ext uri="{FF2B5EF4-FFF2-40B4-BE49-F238E27FC236}">
                <a16:creationId xmlns:a16="http://schemas.microsoft.com/office/drawing/2014/main" id="{AD1C3A4E-21FC-4E59-82BB-EF310FDD2ECA}"/>
              </a:ext>
            </a:extLst>
          </p:cNvPr>
          <p:cNvGraphicFramePr>
            <a:graphicFrameLocks noGrp="1"/>
          </p:cNvGraphicFramePr>
          <p:nvPr>
            <p:ph type="tbl" sz="quarter" idx="13"/>
            <p:extLst>
              <p:ext uri="{D42A27DB-BD31-4B8C-83A1-F6EECF244321}">
                <p14:modId xmlns:p14="http://schemas.microsoft.com/office/powerpoint/2010/main" val="83992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45461447"/>
                    </a:ext>
                  </a:extLst>
                </a:gridCol>
                <a:gridCol w="822961">
                  <a:extLst>
                    <a:ext uri="{9D8B030D-6E8A-4147-A177-3AD203B41FA5}">
                      <a16:colId xmlns:a16="http://schemas.microsoft.com/office/drawing/2014/main" val="4046771381"/>
                    </a:ext>
                  </a:extLst>
                </a:gridCol>
                <a:gridCol w="987553">
                  <a:extLst>
                    <a:ext uri="{9D8B030D-6E8A-4147-A177-3AD203B41FA5}">
                      <a16:colId xmlns:a16="http://schemas.microsoft.com/office/drawing/2014/main" val="835588189"/>
                    </a:ext>
                  </a:extLst>
                </a:gridCol>
                <a:gridCol w="411480">
                  <a:extLst>
                    <a:ext uri="{9D8B030D-6E8A-4147-A177-3AD203B41FA5}">
                      <a16:colId xmlns:a16="http://schemas.microsoft.com/office/drawing/2014/main" val="3753831691"/>
                    </a:ext>
                  </a:extLst>
                </a:gridCol>
                <a:gridCol w="411480">
                  <a:extLst>
                    <a:ext uri="{9D8B030D-6E8A-4147-A177-3AD203B41FA5}">
                      <a16:colId xmlns:a16="http://schemas.microsoft.com/office/drawing/2014/main" val="4273925258"/>
                    </a:ext>
                  </a:extLst>
                </a:gridCol>
                <a:gridCol w="411480">
                  <a:extLst>
                    <a:ext uri="{9D8B030D-6E8A-4147-A177-3AD203B41FA5}">
                      <a16:colId xmlns:a16="http://schemas.microsoft.com/office/drawing/2014/main" val="1922031027"/>
                    </a:ext>
                  </a:extLst>
                </a:gridCol>
                <a:gridCol w="411480">
                  <a:extLst>
                    <a:ext uri="{9D8B030D-6E8A-4147-A177-3AD203B41FA5}">
                      <a16:colId xmlns:a16="http://schemas.microsoft.com/office/drawing/2014/main" val="3149171540"/>
                    </a:ext>
                  </a:extLst>
                </a:gridCol>
                <a:gridCol w="411480">
                  <a:extLst>
                    <a:ext uri="{9D8B030D-6E8A-4147-A177-3AD203B41FA5}">
                      <a16:colId xmlns:a16="http://schemas.microsoft.com/office/drawing/2014/main" val="730159404"/>
                    </a:ext>
                  </a:extLst>
                </a:gridCol>
                <a:gridCol w="411480">
                  <a:extLst>
                    <a:ext uri="{9D8B030D-6E8A-4147-A177-3AD203B41FA5}">
                      <a16:colId xmlns:a16="http://schemas.microsoft.com/office/drawing/2014/main" val="3078903351"/>
                    </a:ext>
                  </a:extLst>
                </a:gridCol>
                <a:gridCol w="411480">
                  <a:extLst>
                    <a:ext uri="{9D8B030D-6E8A-4147-A177-3AD203B41FA5}">
                      <a16:colId xmlns:a16="http://schemas.microsoft.com/office/drawing/2014/main" val="761688341"/>
                    </a:ext>
                  </a:extLst>
                </a:gridCol>
                <a:gridCol w="411480">
                  <a:extLst>
                    <a:ext uri="{9D8B030D-6E8A-4147-A177-3AD203B41FA5}">
                      <a16:colId xmlns:a16="http://schemas.microsoft.com/office/drawing/2014/main" val="370234200"/>
                    </a:ext>
                  </a:extLst>
                </a:gridCol>
                <a:gridCol w="411480">
                  <a:extLst>
                    <a:ext uri="{9D8B030D-6E8A-4147-A177-3AD203B41FA5}">
                      <a16:colId xmlns:a16="http://schemas.microsoft.com/office/drawing/2014/main" val="75520103"/>
                    </a:ext>
                  </a:extLst>
                </a:gridCol>
                <a:gridCol w="411480">
                  <a:extLst>
                    <a:ext uri="{9D8B030D-6E8A-4147-A177-3AD203B41FA5}">
                      <a16:colId xmlns:a16="http://schemas.microsoft.com/office/drawing/2014/main" val="116654466"/>
                    </a:ext>
                  </a:extLst>
                </a:gridCol>
                <a:gridCol w="411480">
                  <a:extLst>
                    <a:ext uri="{9D8B030D-6E8A-4147-A177-3AD203B41FA5}">
                      <a16:colId xmlns:a16="http://schemas.microsoft.com/office/drawing/2014/main" val="2011773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72181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- 2021-12-02 13:43:24</a:t>
                      </a:r>
                      <a:r>
                        <a:rPr kumimoji="0" lang="en-US" sz="1000" b="0" i="0" u="none" strike="noStrike" kern="1200" cap="none" spc="0" normalizeH="0" baseline="0" noProof="0">
                          <a:ln>
                            <a:noFill/>
                          </a:ln>
                          <a:solidFill>
                            <a:prstClr val="black"/>
                          </a:solidFill>
                          <a:effectLst/>
                          <a:uLnTx/>
                          <a:uFillTx/>
                          <a:latin typeface="+mn-lt"/>
                          <a:ea typeface="+mn-ea"/>
                          <a:cs typeface="+mn-cs"/>
                        </a:rPr>
                        <a:t>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https://i.ytimg.com/vi/BRiDXoeoFzA/hqdefault.jpg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025925348"/>
                  </a:ext>
                </a:extLst>
              </a:tr>
            </a:tbl>
          </a:graphicData>
        </a:graphic>
      </p:graphicFrame>
      <p:sp>
        <p:nvSpPr>
          <p:cNvPr id="4" name="Text Placeholder 3">
            <a:extLst>
              <a:ext uri="{FF2B5EF4-FFF2-40B4-BE49-F238E27FC236}">
                <a16:creationId xmlns:a16="http://schemas.microsoft.com/office/drawing/2014/main" id="{0F185939-C108-4E3E-AAC5-F4A40B0A794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22548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F4FD2-77A8-4D00-ACF4-2DF0BE9706A4}"/>
              </a:ext>
            </a:extLst>
          </p:cNvPr>
          <p:cNvSpPr>
            <a:spLocks noGrp="1"/>
          </p:cNvSpPr>
          <p:nvPr>
            <p:ph type="title"/>
          </p:nvPr>
        </p:nvSpPr>
        <p:spPr/>
        <p:txBody>
          <a:bodyPr/>
          <a:lstStyle/>
          <a:p>
            <a:r>
              <a:rPr lang="en-US"/>
              <a:t>Youtube Private Videos Table | All profiles - 9 of 26</a:t>
            </a:r>
          </a:p>
        </p:txBody>
      </p:sp>
      <p:graphicFrame>
        <p:nvGraphicFramePr>
          <p:cNvPr id="5" name="Table Placeholder 4">
            <a:extLst>
              <a:ext uri="{FF2B5EF4-FFF2-40B4-BE49-F238E27FC236}">
                <a16:creationId xmlns:a16="http://schemas.microsoft.com/office/drawing/2014/main" id="{EB4F406F-A4F8-4A1E-9525-FE963D3298FB}"/>
              </a:ext>
            </a:extLst>
          </p:cNvPr>
          <p:cNvGraphicFramePr>
            <a:graphicFrameLocks noGrp="1"/>
          </p:cNvGraphicFramePr>
          <p:nvPr>
            <p:ph type="tbl" sz="quarter" idx="13"/>
            <p:extLst>
              <p:ext uri="{D42A27DB-BD31-4B8C-83A1-F6EECF244321}">
                <p14:modId xmlns:p14="http://schemas.microsoft.com/office/powerpoint/2010/main" val="228613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15368723"/>
                    </a:ext>
                  </a:extLst>
                </a:gridCol>
                <a:gridCol w="822961">
                  <a:extLst>
                    <a:ext uri="{9D8B030D-6E8A-4147-A177-3AD203B41FA5}">
                      <a16:colId xmlns:a16="http://schemas.microsoft.com/office/drawing/2014/main" val="2347699893"/>
                    </a:ext>
                  </a:extLst>
                </a:gridCol>
                <a:gridCol w="987553">
                  <a:extLst>
                    <a:ext uri="{9D8B030D-6E8A-4147-A177-3AD203B41FA5}">
                      <a16:colId xmlns:a16="http://schemas.microsoft.com/office/drawing/2014/main" val="3750641759"/>
                    </a:ext>
                  </a:extLst>
                </a:gridCol>
                <a:gridCol w="411480">
                  <a:extLst>
                    <a:ext uri="{9D8B030D-6E8A-4147-A177-3AD203B41FA5}">
                      <a16:colId xmlns:a16="http://schemas.microsoft.com/office/drawing/2014/main" val="900997458"/>
                    </a:ext>
                  </a:extLst>
                </a:gridCol>
                <a:gridCol w="411480">
                  <a:extLst>
                    <a:ext uri="{9D8B030D-6E8A-4147-A177-3AD203B41FA5}">
                      <a16:colId xmlns:a16="http://schemas.microsoft.com/office/drawing/2014/main" val="1486216811"/>
                    </a:ext>
                  </a:extLst>
                </a:gridCol>
                <a:gridCol w="411480">
                  <a:extLst>
                    <a:ext uri="{9D8B030D-6E8A-4147-A177-3AD203B41FA5}">
                      <a16:colId xmlns:a16="http://schemas.microsoft.com/office/drawing/2014/main" val="1186416504"/>
                    </a:ext>
                  </a:extLst>
                </a:gridCol>
                <a:gridCol w="411480">
                  <a:extLst>
                    <a:ext uri="{9D8B030D-6E8A-4147-A177-3AD203B41FA5}">
                      <a16:colId xmlns:a16="http://schemas.microsoft.com/office/drawing/2014/main" val="3916082473"/>
                    </a:ext>
                  </a:extLst>
                </a:gridCol>
                <a:gridCol w="411480">
                  <a:extLst>
                    <a:ext uri="{9D8B030D-6E8A-4147-A177-3AD203B41FA5}">
                      <a16:colId xmlns:a16="http://schemas.microsoft.com/office/drawing/2014/main" val="4096941096"/>
                    </a:ext>
                  </a:extLst>
                </a:gridCol>
                <a:gridCol w="411480">
                  <a:extLst>
                    <a:ext uri="{9D8B030D-6E8A-4147-A177-3AD203B41FA5}">
                      <a16:colId xmlns:a16="http://schemas.microsoft.com/office/drawing/2014/main" val="1040525406"/>
                    </a:ext>
                  </a:extLst>
                </a:gridCol>
                <a:gridCol w="411480">
                  <a:extLst>
                    <a:ext uri="{9D8B030D-6E8A-4147-A177-3AD203B41FA5}">
                      <a16:colId xmlns:a16="http://schemas.microsoft.com/office/drawing/2014/main" val="1700526911"/>
                    </a:ext>
                  </a:extLst>
                </a:gridCol>
                <a:gridCol w="411480">
                  <a:extLst>
                    <a:ext uri="{9D8B030D-6E8A-4147-A177-3AD203B41FA5}">
                      <a16:colId xmlns:a16="http://schemas.microsoft.com/office/drawing/2014/main" val="2967684288"/>
                    </a:ext>
                  </a:extLst>
                </a:gridCol>
                <a:gridCol w="411480">
                  <a:extLst>
                    <a:ext uri="{9D8B030D-6E8A-4147-A177-3AD203B41FA5}">
                      <a16:colId xmlns:a16="http://schemas.microsoft.com/office/drawing/2014/main" val="3459907401"/>
                    </a:ext>
                  </a:extLst>
                </a:gridCol>
                <a:gridCol w="411480">
                  <a:extLst>
                    <a:ext uri="{9D8B030D-6E8A-4147-A177-3AD203B41FA5}">
                      <a16:colId xmlns:a16="http://schemas.microsoft.com/office/drawing/2014/main" val="1204060970"/>
                    </a:ext>
                  </a:extLst>
                </a:gridCol>
                <a:gridCol w="411480">
                  <a:extLst>
                    <a:ext uri="{9D8B030D-6E8A-4147-A177-3AD203B41FA5}">
                      <a16:colId xmlns:a16="http://schemas.microsoft.com/office/drawing/2014/main" val="2977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54052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- 2021-11-25 09:28:00</a:t>
                      </a:r>
                      <a:r>
                        <a:rPr kumimoji="0" lang="en-US" sz="1000" b="0" i="0" u="none" strike="noStrike" kern="1200" cap="none" spc="0" normalizeH="0" baseline="0" noProof="0">
                          <a:ln>
                            <a:noFill/>
                          </a:ln>
                          <a:solidFill>
                            <a:prstClr val="black"/>
                          </a:solidFill>
                          <a:effectLst/>
                          <a:uLnTx/>
                          <a:uFillTx/>
                          <a:latin typeface="+mn-lt"/>
                          <a:ea typeface="+mn-ea"/>
                          <a:cs typeface="+mn-cs"/>
                        </a:rPr>
                        <a:t>
 The construction industry consumes an immense amount of resources
and energy. It is necessary to stop this overconsumption and reject
the linear Take-Make-Waste model. That´s why GROHE decided
to become one of the very first brands within the sanitary industry to
apply for the Cradle to Cradle Certified® Product Standard. In the
Cradle to Cradle model, in contrast to the linear one, the product is
manufactured in such a way that, at the end of its life, the components
can be used to create new products. The gains are clear: a
drastic reduction in the consumption of new resources.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https://i.ytimg.com/vi/F2fW2-OiPxg/hqdefault.jpg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676501708"/>
                  </a:ext>
                </a:extLst>
              </a:tr>
            </a:tbl>
          </a:graphicData>
        </a:graphic>
      </p:graphicFrame>
      <p:sp>
        <p:nvSpPr>
          <p:cNvPr id="4" name="Text Placeholder 3">
            <a:extLst>
              <a:ext uri="{FF2B5EF4-FFF2-40B4-BE49-F238E27FC236}">
                <a16:creationId xmlns:a16="http://schemas.microsoft.com/office/drawing/2014/main" id="{6A88A523-7891-4FB8-B69D-2E761C311E5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31029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499A-533C-4551-B854-F664EBCC7B1C}"/>
              </a:ext>
            </a:extLst>
          </p:cNvPr>
          <p:cNvSpPr>
            <a:spLocks noGrp="1"/>
          </p:cNvSpPr>
          <p:nvPr>
            <p:ph type="title"/>
          </p:nvPr>
        </p:nvSpPr>
        <p:spPr/>
        <p:txBody>
          <a:bodyPr/>
          <a:lstStyle/>
          <a:p>
            <a:r>
              <a:rPr lang="en-US"/>
              <a:t>Youtube Private Videos Table | All profiles - 10 of 26</a:t>
            </a:r>
          </a:p>
        </p:txBody>
      </p:sp>
      <p:graphicFrame>
        <p:nvGraphicFramePr>
          <p:cNvPr id="5" name="Table Placeholder 4">
            <a:extLst>
              <a:ext uri="{FF2B5EF4-FFF2-40B4-BE49-F238E27FC236}">
                <a16:creationId xmlns:a16="http://schemas.microsoft.com/office/drawing/2014/main" id="{3A483153-A2F6-4093-9576-258F6EEAB032}"/>
              </a:ext>
            </a:extLst>
          </p:cNvPr>
          <p:cNvGraphicFramePr>
            <a:graphicFrameLocks noGrp="1"/>
          </p:cNvGraphicFramePr>
          <p:nvPr>
            <p:ph type="tbl" sz="quarter" idx="13"/>
            <p:extLst>
              <p:ext uri="{D42A27DB-BD31-4B8C-83A1-F6EECF244321}">
                <p14:modId xmlns:p14="http://schemas.microsoft.com/office/powerpoint/2010/main" val="93087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903025590"/>
                    </a:ext>
                  </a:extLst>
                </a:gridCol>
                <a:gridCol w="822961">
                  <a:extLst>
                    <a:ext uri="{9D8B030D-6E8A-4147-A177-3AD203B41FA5}">
                      <a16:colId xmlns:a16="http://schemas.microsoft.com/office/drawing/2014/main" val="2915206083"/>
                    </a:ext>
                  </a:extLst>
                </a:gridCol>
                <a:gridCol w="987553">
                  <a:extLst>
                    <a:ext uri="{9D8B030D-6E8A-4147-A177-3AD203B41FA5}">
                      <a16:colId xmlns:a16="http://schemas.microsoft.com/office/drawing/2014/main" val="1602274217"/>
                    </a:ext>
                  </a:extLst>
                </a:gridCol>
                <a:gridCol w="411480">
                  <a:extLst>
                    <a:ext uri="{9D8B030D-6E8A-4147-A177-3AD203B41FA5}">
                      <a16:colId xmlns:a16="http://schemas.microsoft.com/office/drawing/2014/main" val="1431651859"/>
                    </a:ext>
                  </a:extLst>
                </a:gridCol>
                <a:gridCol w="411480">
                  <a:extLst>
                    <a:ext uri="{9D8B030D-6E8A-4147-A177-3AD203B41FA5}">
                      <a16:colId xmlns:a16="http://schemas.microsoft.com/office/drawing/2014/main" val="1747133072"/>
                    </a:ext>
                  </a:extLst>
                </a:gridCol>
                <a:gridCol w="411480">
                  <a:extLst>
                    <a:ext uri="{9D8B030D-6E8A-4147-A177-3AD203B41FA5}">
                      <a16:colId xmlns:a16="http://schemas.microsoft.com/office/drawing/2014/main" val="2945218114"/>
                    </a:ext>
                  </a:extLst>
                </a:gridCol>
                <a:gridCol w="411480">
                  <a:extLst>
                    <a:ext uri="{9D8B030D-6E8A-4147-A177-3AD203B41FA5}">
                      <a16:colId xmlns:a16="http://schemas.microsoft.com/office/drawing/2014/main" val="1865059653"/>
                    </a:ext>
                  </a:extLst>
                </a:gridCol>
                <a:gridCol w="411480">
                  <a:extLst>
                    <a:ext uri="{9D8B030D-6E8A-4147-A177-3AD203B41FA5}">
                      <a16:colId xmlns:a16="http://schemas.microsoft.com/office/drawing/2014/main" val="933627037"/>
                    </a:ext>
                  </a:extLst>
                </a:gridCol>
                <a:gridCol w="411480">
                  <a:extLst>
                    <a:ext uri="{9D8B030D-6E8A-4147-A177-3AD203B41FA5}">
                      <a16:colId xmlns:a16="http://schemas.microsoft.com/office/drawing/2014/main" val="582286219"/>
                    </a:ext>
                  </a:extLst>
                </a:gridCol>
                <a:gridCol w="411480">
                  <a:extLst>
                    <a:ext uri="{9D8B030D-6E8A-4147-A177-3AD203B41FA5}">
                      <a16:colId xmlns:a16="http://schemas.microsoft.com/office/drawing/2014/main" val="3028427384"/>
                    </a:ext>
                  </a:extLst>
                </a:gridCol>
                <a:gridCol w="411480">
                  <a:extLst>
                    <a:ext uri="{9D8B030D-6E8A-4147-A177-3AD203B41FA5}">
                      <a16:colId xmlns:a16="http://schemas.microsoft.com/office/drawing/2014/main" val="2943837262"/>
                    </a:ext>
                  </a:extLst>
                </a:gridCol>
                <a:gridCol w="411480">
                  <a:extLst>
                    <a:ext uri="{9D8B030D-6E8A-4147-A177-3AD203B41FA5}">
                      <a16:colId xmlns:a16="http://schemas.microsoft.com/office/drawing/2014/main" val="3721482220"/>
                    </a:ext>
                  </a:extLst>
                </a:gridCol>
                <a:gridCol w="411480">
                  <a:extLst>
                    <a:ext uri="{9D8B030D-6E8A-4147-A177-3AD203B41FA5}">
                      <a16:colId xmlns:a16="http://schemas.microsoft.com/office/drawing/2014/main" val="2284489995"/>
                    </a:ext>
                  </a:extLst>
                </a:gridCol>
                <a:gridCol w="411480">
                  <a:extLst>
                    <a:ext uri="{9D8B030D-6E8A-4147-A177-3AD203B41FA5}">
                      <a16:colId xmlns:a16="http://schemas.microsoft.com/office/drawing/2014/main" val="358353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65950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- 2021-12-02 13:43:20</a:t>
                      </a:r>
                      <a:r>
                        <a:rPr kumimoji="0" lang="en-US" sz="1000" b="0" i="0" u="none" strike="noStrike" kern="1200" cap="none" spc="0" normalizeH="0" baseline="0" noProof="0">
                          <a:ln>
                            <a:noFill/>
                          </a:ln>
                          <a:solidFill>
                            <a:prstClr val="black"/>
                          </a:solidFill>
                          <a:effectLst/>
                          <a:uLnTx/>
                          <a:uFillTx/>
                          <a:latin typeface="+mn-lt"/>
                          <a:ea typeface="+mn-ea"/>
                          <a:cs typeface="+mn-cs"/>
                        </a:rPr>
                        <a:t>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https://i.ytimg.com/vi/w3zy-Q4AMvk/hqdefault.jpg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814505668"/>
                  </a:ext>
                </a:extLst>
              </a:tr>
            </a:tbl>
          </a:graphicData>
        </a:graphic>
      </p:graphicFrame>
      <p:sp>
        <p:nvSpPr>
          <p:cNvPr id="4" name="Text Placeholder 3">
            <a:extLst>
              <a:ext uri="{FF2B5EF4-FFF2-40B4-BE49-F238E27FC236}">
                <a16:creationId xmlns:a16="http://schemas.microsoft.com/office/drawing/2014/main" id="{753178AE-0412-491D-880A-6F701E1D98F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31817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A2306-0F47-4195-AAA5-C0DC7ABCB839}"/>
              </a:ext>
            </a:extLst>
          </p:cNvPr>
          <p:cNvSpPr>
            <a:spLocks noGrp="1"/>
          </p:cNvSpPr>
          <p:nvPr>
            <p:ph type="title"/>
          </p:nvPr>
        </p:nvSpPr>
        <p:spPr/>
        <p:txBody>
          <a:bodyPr/>
          <a:lstStyle/>
          <a:p>
            <a:r>
              <a:rPr lang="en-US"/>
              <a:t>Youtube Private Videos Table | All profiles - 11 of 26</a:t>
            </a:r>
          </a:p>
        </p:txBody>
      </p:sp>
      <p:graphicFrame>
        <p:nvGraphicFramePr>
          <p:cNvPr id="5" name="Table Placeholder 4">
            <a:extLst>
              <a:ext uri="{FF2B5EF4-FFF2-40B4-BE49-F238E27FC236}">
                <a16:creationId xmlns:a16="http://schemas.microsoft.com/office/drawing/2014/main" id="{907E910E-7F2E-4947-BC08-E8B8F4EE753C}"/>
              </a:ext>
            </a:extLst>
          </p:cNvPr>
          <p:cNvGraphicFramePr>
            <a:graphicFrameLocks noGrp="1"/>
          </p:cNvGraphicFramePr>
          <p:nvPr>
            <p:ph type="tbl" sz="quarter" idx="13"/>
            <p:extLst>
              <p:ext uri="{D42A27DB-BD31-4B8C-83A1-F6EECF244321}">
                <p14:modId xmlns:p14="http://schemas.microsoft.com/office/powerpoint/2010/main" val="1681408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61696356"/>
                    </a:ext>
                  </a:extLst>
                </a:gridCol>
                <a:gridCol w="822961">
                  <a:extLst>
                    <a:ext uri="{9D8B030D-6E8A-4147-A177-3AD203B41FA5}">
                      <a16:colId xmlns:a16="http://schemas.microsoft.com/office/drawing/2014/main" val="4267380276"/>
                    </a:ext>
                  </a:extLst>
                </a:gridCol>
                <a:gridCol w="987553">
                  <a:extLst>
                    <a:ext uri="{9D8B030D-6E8A-4147-A177-3AD203B41FA5}">
                      <a16:colId xmlns:a16="http://schemas.microsoft.com/office/drawing/2014/main" val="4039901241"/>
                    </a:ext>
                  </a:extLst>
                </a:gridCol>
                <a:gridCol w="411480">
                  <a:extLst>
                    <a:ext uri="{9D8B030D-6E8A-4147-A177-3AD203B41FA5}">
                      <a16:colId xmlns:a16="http://schemas.microsoft.com/office/drawing/2014/main" val="180389604"/>
                    </a:ext>
                  </a:extLst>
                </a:gridCol>
                <a:gridCol w="411480">
                  <a:extLst>
                    <a:ext uri="{9D8B030D-6E8A-4147-A177-3AD203B41FA5}">
                      <a16:colId xmlns:a16="http://schemas.microsoft.com/office/drawing/2014/main" val="395381361"/>
                    </a:ext>
                  </a:extLst>
                </a:gridCol>
                <a:gridCol w="411480">
                  <a:extLst>
                    <a:ext uri="{9D8B030D-6E8A-4147-A177-3AD203B41FA5}">
                      <a16:colId xmlns:a16="http://schemas.microsoft.com/office/drawing/2014/main" val="740745581"/>
                    </a:ext>
                  </a:extLst>
                </a:gridCol>
                <a:gridCol w="411480">
                  <a:extLst>
                    <a:ext uri="{9D8B030D-6E8A-4147-A177-3AD203B41FA5}">
                      <a16:colId xmlns:a16="http://schemas.microsoft.com/office/drawing/2014/main" val="1621792420"/>
                    </a:ext>
                  </a:extLst>
                </a:gridCol>
                <a:gridCol w="411480">
                  <a:extLst>
                    <a:ext uri="{9D8B030D-6E8A-4147-A177-3AD203B41FA5}">
                      <a16:colId xmlns:a16="http://schemas.microsoft.com/office/drawing/2014/main" val="2438325436"/>
                    </a:ext>
                  </a:extLst>
                </a:gridCol>
                <a:gridCol w="411480">
                  <a:extLst>
                    <a:ext uri="{9D8B030D-6E8A-4147-A177-3AD203B41FA5}">
                      <a16:colId xmlns:a16="http://schemas.microsoft.com/office/drawing/2014/main" val="2122838841"/>
                    </a:ext>
                  </a:extLst>
                </a:gridCol>
                <a:gridCol w="411480">
                  <a:extLst>
                    <a:ext uri="{9D8B030D-6E8A-4147-A177-3AD203B41FA5}">
                      <a16:colId xmlns:a16="http://schemas.microsoft.com/office/drawing/2014/main" val="13086784"/>
                    </a:ext>
                  </a:extLst>
                </a:gridCol>
                <a:gridCol w="411480">
                  <a:extLst>
                    <a:ext uri="{9D8B030D-6E8A-4147-A177-3AD203B41FA5}">
                      <a16:colId xmlns:a16="http://schemas.microsoft.com/office/drawing/2014/main" val="2486638819"/>
                    </a:ext>
                  </a:extLst>
                </a:gridCol>
                <a:gridCol w="411480">
                  <a:extLst>
                    <a:ext uri="{9D8B030D-6E8A-4147-A177-3AD203B41FA5}">
                      <a16:colId xmlns:a16="http://schemas.microsoft.com/office/drawing/2014/main" val="2849351201"/>
                    </a:ext>
                  </a:extLst>
                </a:gridCol>
                <a:gridCol w="411480">
                  <a:extLst>
                    <a:ext uri="{9D8B030D-6E8A-4147-A177-3AD203B41FA5}">
                      <a16:colId xmlns:a16="http://schemas.microsoft.com/office/drawing/2014/main" val="3515160110"/>
                    </a:ext>
                  </a:extLst>
                </a:gridCol>
                <a:gridCol w="411480">
                  <a:extLst>
                    <a:ext uri="{9D8B030D-6E8A-4147-A177-3AD203B41FA5}">
                      <a16:colId xmlns:a16="http://schemas.microsoft.com/office/drawing/2014/main" val="50171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03548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Россия - 2021-07-16 23:00:01</a:t>
                      </a:r>
                      <a:r>
                        <a:rPr kumimoji="0" lang="ru-RU" sz="1000" b="0" i="0" u="none" strike="noStrike" kern="1200" cap="none" spc="0" normalizeH="0" baseline="0" noProof="0">
                          <a:ln>
                            <a:noFill/>
                          </a:ln>
                          <a:solidFill>
                            <a:prstClr val="black"/>
                          </a:solidFill>
                          <a:effectLst/>
                          <a:uLnTx/>
                          <a:uFillTx/>
                          <a:latin typeface="+mn-lt"/>
                          <a:ea typeface="+mn-ea"/>
                          <a:cs typeface="+mn-cs"/>
                        </a:rPr>
                        <a:t>
 Благодаря ресурсосберегающим продуктам и масштабным инициативам в сфере устойчивого развития компания GROHE борется с проблемой изменения климата и глобальной проблемой утилизации пластика, тем самым позволяя своим клиентам придерживаться стратегии устойчивого потребления. 
"Мы в GROHE склонны не говорить слишком много, а сразу делать" - этой фразой Томас Фур, Лидер Fittings LIXIL International и Co-CEO Grohe AG, описывает то, как устойчивое развитие внедряется в деятельность компании GROHE в этом небольшом документальном фильме. Этот фильм - часть глобальной экологической инициативы “50 Sustainability &amp; Climate Leaders”, в которой участвует GROHE вместе с другими 49 компаниями. Будучи пионерами в своих отраслях, компании показывают свою привереженность устойчивому будущему, основанному на 17 Целях устойчивого развития ООН (ЦУР), тем самым вдохновляя других последовать их примеру. Рассказывая об основных этапах 20-летней преданности экологическим инициативам, GROHE показывает, как можно внедрить принципы устойчивости в самое сердце деятельности компании и как использовать эту трансформацию в качестве новой бизнес-возможности. 
О компании
GROHE — один из мировых лидеров в области создания комплексных решений для ванной комнаты и кухни. Как международный бренд, GROHE следует корпоративным ценностям технологичности, качества, дизайна и экологичности, предлагая «Истинное наслаждение водой». За последние 10 лет GROHE получили более 300 наград в сфере дизайна и инноваций. На российском рынке бренд представлен более 20 лет.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https://i.ytimg.com/vi/3atg6OICpv0/hqdefault.jpg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57154431"/>
                  </a:ext>
                </a:extLst>
              </a:tr>
            </a:tbl>
          </a:graphicData>
        </a:graphic>
      </p:graphicFrame>
      <p:sp>
        <p:nvSpPr>
          <p:cNvPr id="4" name="Text Placeholder 3">
            <a:extLst>
              <a:ext uri="{FF2B5EF4-FFF2-40B4-BE49-F238E27FC236}">
                <a16:creationId xmlns:a16="http://schemas.microsoft.com/office/drawing/2014/main" id="{DB585821-1888-4184-B8BF-34C9E089BC2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55879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4BD3-CC1A-4E19-9C84-0EBE2D3ABE34}"/>
              </a:ext>
            </a:extLst>
          </p:cNvPr>
          <p:cNvSpPr>
            <a:spLocks noGrp="1"/>
          </p:cNvSpPr>
          <p:nvPr>
            <p:ph type="title"/>
          </p:nvPr>
        </p:nvSpPr>
        <p:spPr/>
        <p:txBody>
          <a:bodyPr/>
          <a:lstStyle/>
          <a:p>
            <a:r>
              <a:rPr lang="en-US"/>
              <a:t>Youtube Private Videos Table | All profiles - 12 of 26</a:t>
            </a:r>
          </a:p>
        </p:txBody>
      </p:sp>
      <p:graphicFrame>
        <p:nvGraphicFramePr>
          <p:cNvPr id="5" name="Table Placeholder 4">
            <a:extLst>
              <a:ext uri="{FF2B5EF4-FFF2-40B4-BE49-F238E27FC236}">
                <a16:creationId xmlns:a16="http://schemas.microsoft.com/office/drawing/2014/main" id="{3E6FBBF9-FCB9-4040-934D-E6E59614EA58}"/>
              </a:ext>
            </a:extLst>
          </p:cNvPr>
          <p:cNvGraphicFramePr>
            <a:graphicFrameLocks noGrp="1"/>
          </p:cNvGraphicFramePr>
          <p:nvPr>
            <p:ph type="tbl" sz="quarter" idx="13"/>
            <p:extLst>
              <p:ext uri="{D42A27DB-BD31-4B8C-83A1-F6EECF244321}">
                <p14:modId xmlns:p14="http://schemas.microsoft.com/office/powerpoint/2010/main" val="2103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23695400"/>
                    </a:ext>
                  </a:extLst>
                </a:gridCol>
                <a:gridCol w="822961">
                  <a:extLst>
                    <a:ext uri="{9D8B030D-6E8A-4147-A177-3AD203B41FA5}">
                      <a16:colId xmlns:a16="http://schemas.microsoft.com/office/drawing/2014/main" val="229977603"/>
                    </a:ext>
                  </a:extLst>
                </a:gridCol>
                <a:gridCol w="987553">
                  <a:extLst>
                    <a:ext uri="{9D8B030D-6E8A-4147-A177-3AD203B41FA5}">
                      <a16:colId xmlns:a16="http://schemas.microsoft.com/office/drawing/2014/main" val="1749559701"/>
                    </a:ext>
                  </a:extLst>
                </a:gridCol>
                <a:gridCol w="411480">
                  <a:extLst>
                    <a:ext uri="{9D8B030D-6E8A-4147-A177-3AD203B41FA5}">
                      <a16:colId xmlns:a16="http://schemas.microsoft.com/office/drawing/2014/main" val="3515055685"/>
                    </a:ext>
                  </a:extLst>
                </a:gridCol>
                <a:gridCol w="411480">
                  <a:extLst>
                    <a:ext uri="{9D8B030D-6E8A-4147-A177-3AD203B41FA5}">
                      <a16:colId xmlns:a16="http://schemas.microsoft.com/office/drawing/2014/main" val="1693642989"/>
                    </a:ext>
                  </a:extLst>
                </a:gridCol>
                <a:gridCol w="411480">
                  <a:extLst>
                    <a:ext uri="{9D8B030D-6E8A-4147-A177-3AD203B41FA5}">
                      <a16:colId xmlns:a16="http://schemas.microsoft.com/office/drawing/2014/main" val="758983921"/>
                    </a:ext>
                  </a:extLst>
                </a:gridCol>
                <a:gridCol w="411480">
                  <a:extLst>
                    <a:ext uri="{9D8B030D-6E8A-4147-A177-3AD203B41FA5}">
                      <a16:colId xmlns:a16="http://schemas.microsoft.com/office/drawing/2014/main" val="2683003087"/>
                    </a:ext>
                  </a:extLst>
                </a:gridCol>
                <a:gridCol w="411480">
                  <a:extLst>
                    <a:ext uri="{9D8B030D-6E8A-4147-A177-3AD203B41FA5}">
                      <a16:colId xmlns:a16="http://schemas.microsoft.com/office/drawing/2014/main" val="454196517"/>
                    </a:ext>
                  </a:extLst>
                </a:gridCol>
                <a:gridCol w="411480">
                  <a:extLst>
                    <a:ext uri="{9D8B030D-6E8A-4147-A177-3AD203B41FA5}">
                      <a16:colId xmlns:a16="http://schemas.microsoft.com/office/drawing/2014/main" val="3963440125"/>
                    </a:ext>
                  </a:extLst>
                </a:gridCol>
                <a:gridCol w="411480">
                  <a:extLst>
                    <a:ext uri="{9D8B030D-6E8A-4147-A177-3AD203B41FA5}">
                      <a16:colId xmlns:a16="http://schemas.microsoft.com/office/drawing/2014/main" val="1655441458"/>
                    </a:ext>
                  </a:extLst>
                </a:gridCol>
                <a:gridCol w="411480">
                  <a:extLst>
                    <a:ext uri="{9D8B030D-6E8A-4147-A177-3AD203B41FA5}">
                      <a16:colId xmlns:a16="http://schemas.microsoft.com/office/drawing/2014/main" val="1277526164"/>
                    </a:ext>
                  </a:extLst>
                </a:gridCol>
                <a:gridCol w="411480">
                  <a:extLst>
                    <a:ext uri="{9D8B030D-6E8A-4147-A177-3AD203B41FA5}">
                      <a16:colId xmlns:a16="http://schemas.microsoft.com/office/drawing/2014/main" val="3674092437"/>
                    </a:ext>
                  </a:extLst>
                </a:gridCol>
                <a:gridCol w="411480">
                  <a:extLst>
                    <a:ext uri="{9D8B030D-6E8A-4147-A177-3AD203B41FA5}">
                      <a16:colId xmlns:a16="http://schemas.microsoft.com/office/drawing/2014/main" val="3624301724"/>
                    </a:ext>
                  </a:extLst>
                </a:gridCol>
                <a:gridCol w="411480">
                  <a:extLst>
                    <a:ext uri="{9D8B030D-6E8A-4147-A177-3AD203B41FA5}">
                      <a16:colId xmlns:a16="http://schemas.microsoft.com/office/drawing/2014/main" val="208437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22352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- 2021-12-02 13:43:16</a:t>
                      </a:r>
                      <a:r>
                        <a:rPr kumimoji="0" lang="en-US" sz="1000" b="0" i="0" u="none" strike="noStrike" kern="1200" cap="none" spc="0" normalizeH="0" baseline="0" noProof="0">
                          <a:ln>
                            <a:noFill/>
                          </a:ln>
                          <a:solidFill>
                            <a:prstClr val="black"/>
                          </a:solidFill>
                          <a:effectLst/>
                          <a:uLnTx/>
                          <a:uFillTx/>
                          <a:latin typeface="+mn-lt"/>
                          <a:ea typeface="+mn-ea"/>
                          <a:cs typeface="+mn-cs"/>
                        </a:rPr>
                        <a:t>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https://i.ytimg.com/vi/sN9ETK5sR7g/hqdefault.jpg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779452929"/>
                  </a:ext>
                </a:extLst>
              </a:tr>
            </a:tbl>
          </a:graphicData>
        </a:graphic>
      </p:graphicFrame>
      <p:sp>
        <p:nvSpPr>
          <p:cNvPr id="4" name="Text Placeholder 3">
            <a:extLst>
              <a:ext uri="{FF2B5EF4-FFF2-40B4-BE49-F238E27FC236}">
                <a16:creationId xmlns:a16="http://schemas.microsoft.com/office/drawing/2014/main" id="{71F5255F-5733-4A60-A098-4F823B51549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844662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F3EC-642D-48BE-90EC-8FCC322B5F07}"/>
              </a:ext>
            </a:extLst>
          </p:cNvPr>
          <p:cNvSpPr>
            <a:spLocks noGrp="1"/>
          </p:cNvSpPr>
          <p:nvPr>
            <p:ph type="title"/>
          </p:nvPr>
        </p:nvSpPr>
        <p:spPr/>
        <p:txBody>
          <a:bodyPr/>
          <a:lstStyle/>
          <a:p>
            <a:r>
              <a:rPr lang="en-US"/>
              <a:t>Youtube Private Videos Table | All profiles - 13 of 26</a:t>
            </a:r>
          </a:p>
        </p:txBody>
      </p:sp>
      <p:graphicFrame>
        <p:nvGraphicFramePr>
          <p:cNvPr id="5" name="Table Placeholder 4">
            <a:extLst>
              <a:ext uri="{FF2B5EF4-FFF2-40B4-BE49-F238E27FC236}">
                <a16:creationId xmlns:a16="http://schemas.microsoft.com/office/drawing/2014/main" id="{433A6845-3AB0-44E4-B095-ABFEA0EBB20D}"/>
              </a:ext>
            </a:extLst>
          </p:cNvPr>
          <p:cNvGraphicFramePr>
            <a:graphicFrameLocks noGrp="1"/>
          </p:cNvGraphicFramePr>
          <p:nvPr>
            <p:ph type="tbl" sz="quarter" idx="13"/>
            <p:extLst>
              <p:ext uri="{D42A27DB-BD31-4B8C-83A1-F6EECF244321}">
                <p14:modId xmlns:p14="http://schemas.microsoft.com/office/powerpoint/2010/main" val="2991611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65165355"/>
                    </a:ext>
                  </a:extLst>
                </a:gridCol>
                <a:gridCol w="822961">
                  <a:extLst>
                    <a:ext uri="{9D8B030D-6E8A-4147-A177-3AD203B41FA5}">
                      <a16:colId xmlns:a16="http://schemas.microsoft.com/office/drawing/2014/main" val="3238844582"/>
                    </a:ext>
                  </a:extLst>
                </a:gridCol>
                <a:gridCol w="987553">
                  <a:extLst>
                    <a:ext uri="{9D8B030D-6E8A-4147-A177-3AD203B41FA5}">
                      <a16:colId xmlns:a16="http://schemas.microsoft.com/office/drawing/2014/main" val="4237509592"/>
                    </a:ext>
                  </a:extLst>
                </a:gridCol>
                <a:gridCol w="411480">
                  <a:extLst>
                    <a:ext uri="{9D8B030D-6E8A-4147-A177-3AD203B41FA5}">
                      <a16:colId xmlns:a16="http://schemas.microsoft.com/office/drawing/2014/main" val="2032959963"/>
                    </a:ext>
                  </a:extLst>
                </a:gridCol>
                <a:gridCol w="411480">
                  <a:extLst>
                    <a:ext uri="{9D8B030D-6E8A-4147-A177-3AD203B41FA5}">
                      <a16:colId xmlns:a16="http://schemas.microsoft.com/office/drawing/2014/main" val="4217715115"/>
                    </a:ext>
                  </a:extLst>
                </a:gridCol>
                <a:gridCol w="411480">
                  <a:extLst>
                    <a:ext uri="{9D8B030D-6E8A-4147-A177-3AD203B41FA5}">
                      <a16:colId xmlns:a16="http://schemas.microsoft.com/office/drawing/2014/main" val="1118078040"/>
                    </a:ext>
                  </a:extLst>
                </a:gridCol>
                <a:gridCol w="411480">
                  <a:extLst>
                    <a:ext uri="{9D8B030D-6E8A-4147-A177-3AD203B41FA5}">
                      <a16:colId xmlns:a16="http://schemas.microsoft.com/office/drawing/2014/main" val="1484147430"/>
                    </a:ext>
                  </a:extLst>
                </a:gridCol>
                <a:gridCol w="411480">
                  <a:extLst>
                    <a:ext uri="{9D8B030D-6E8A-4147-A177-3AD203B41FA5}">
                      <a16:colId xmlns:a16="http://schemas.microsoft.com/office/drawing/2014/main" val="2246453011"/>
                    </a:ext>
                  </a:extLst>
                </a:gridCol>
                <a:gridCol w="411480">
                  <a:extLst>
                    <a:ext uri="{9D8B030D-6E8A-4147-A177-3AD203B41FA5}">
                      <a16:colId xmlns:a16="http://schemas.microsoft.com/office/drawing/2014/main" val="1294858620"/>
                    </a:ext>
                  </a:extLst>
                </a:gridCol>
                <a:gridCol w="411480">
                  <a:extLst>
                    <a:ext uri="{9D8B030D-6E8A-4147-A177-3AD203B41FA5}">
                      <a16:colId xmlns:a16="http://schemas.microsoft.com/office/drawing/2014/main" val="1934613222"/>
                    </a:ext>
                  </a:extLst>
                </a:gridCol>
                <a:gridCol w="411480">
                  <a:extLst>
                    <a:ext uri="{9D8B030D-6E8A-4147-A177-3AD203B41FA5}">
                      <a16:colId xmlns:a16="http://schemas.microsoft.com/office/drawing/2014/main" val="3246475471"/>
                    </a:ext>
                  </a:extLst>
                </a:gridCol>
                <a:gridCol w="411480">
                  <a:extLst>
                    <a:ext uri="{9D8B030D-6E8A-4147-A177-3AD203B41FA5}">
                      <a16:colId xmlns:a16="http://schemas.microsoft.com/office/drawing/2014/main" val="2943636838"/>
                    </a:ext>
                  </a:extLst>
                </a:gridCol>
                <a:gridCol w="411480">
                  <a:extLst>
                    <a:ext uri="{9D8B030D-6E8A-4147-A177-3AD203B41FA5}">
                      <a16:colId xmlns:a16="http://schemas.microsoft.com/office/drawing/2014/main" val="2910533227"/>
                    </a:ext>
                  </a:extLst>
                </a:gridCol>
                <a:gridCol w="411480">
                  <a:extLst>
                    <a:ext uri="{9D8B030D-6E8A-4147-A177-3AD203B41FA5}">
                      <a16:colId xmlns:a16="http://schemas.microsoft.com/office/drawing/2014/main" val="4177029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4521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- 2021-12-17 08:00:03</a:t>
                      </a:r>
                      <a:r>
                        <a:rPr kumimoji="0" lang="en-US" sz="1000" b="0" i="0" u="none" strike="noStrike" kern="1200" cap="none" spc="0" normalizeH="0" baseline="0" noProof="0">
                          <a:ln>
                            <a:noFill/>
                          </a:ln>
                          <a:solidFill>
                            <a:prstClr val="black"/>
                          </a:solidFill>
                          <a:effectLst/>
                          <a:uLnTx/>
                          <a:uFillTx/>
                          <a:latin typeface="+mn-lt"/>
                          <a:ea typeface="+mn-ea"/>
                          <a:cs typeface="+mn-cs"/>
                        </a:rPr>
                        <a:t>
 We are ramping up our GIVE Program! The recent GROHE X panel talk with Leader LIXIL EMENA Jonas Brennwald, Leader Training Timo Kurz and GIVE Program Leader Christopher Penney, and UK-based installer Becky Bates, discussed the benefits to individuals and communities that the GIVE Program brings. In recent months, 12 GIVE centres have opened, including the first in northwest Africa. That means GROHE products and expertise at the service of students and trainers. The GROHE-backed scholarships and qualifications will inspire young people of all backgrounds to become the next generation of skilled installers.
Find out more about the GIVE Program on GROHE X: https://www.grohe-x.com/en/get-inspired/grohestories/give-schools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https://i.ytimg.com/vi/KD0Y65p7Rp0/hqdefault.jpg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757904907"/>
                  </a:ext>
                </a:extLst>
              </a:tr>
            </a:tbl>
          </a:graphicData>
        </a:graphic>
      </p:graphicFrame>
      <p:sp>
        <p:nvSpPr>
          <p:cNvPr id="4" name="Text Placeholder 3">
            <a:extLst>
              <a:ext uri="{FF2B5EF4-FFF2-40B4-BE49-F238E27FC236}">
                <a16:creationId xmlns:a16="http://schemas.microsoft.com/office/drawing/2014/main" id="{5E1B6003-20B7-4987-A43F-66A349557CB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2519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2EAF-9B09-47BC-8C8F-F31F4BED8FCB}"/>
              </a:ext>
            </a:extLst>
          </p:cNvPr>
          <p:cNvSpPr>
            <a:spLocks noGrp="1"/>
          </p:cNvSpPr>
          <p:nvPr>
            <p:ph type="title"/>
          </p:nvPr>
        </p:nvSpPr>
        <p:spPr/>
        <p:txBody>
          <a:bodyPr/>
          <a:lstStyle/>
          <a:p>
            <a:r>
              <a:rPr lang="en-US"/>
              <a:t>Youtube Private Videos Table | All profiles - 14 of 26</a:t>
            </a:r>
          </a:p>
        </p:txBody>
      </p:sp>
      <p:graphicFrame>
        <p:nvGraphicFramePr>
          <p:cNvPr id="5" name="Table Placeholder 4">
            <a:extLst>
              <a:ext uri="{FF2B5EF4-FFF2-40B4-BE49-F238E27FC236}">
                <a16:creationId xmlns:a16="http://schemas.microsoft.com/office/drawing/2014/main" id="{E9B0E25E-9E00-46D0-8423-9020B45B500B}"/>
              </a:ext>
            </a:extLst>
          </p:cNvPr>
          <p:cNvGraphicFramePr>
            <a:graphicFrameLocks noGrp="1"/>
          </p:cNvGraphicFramePr>
          <p:nvPr>
            <p:ph type="tbl" sz="quarter" idx="13"/>
            <p:extLst>
              <p:ext uri="{D42A27DB-BD31-4B8C-83A1-F6EECF244321}">
                <p14:modId xmlns:p14="http://schemas.microsoft.com/office/powerpoint/2010/main" val="411142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991591370"/>
                    </a:ext>
                  </a:extLst>
                </a:gridCol>
                <a:gridCol w="822961">
                  <a:extLst>
                    <a:ext uri="{9D8B030D-6E8A-4147-A177-3AD203B41FA5}">
                      <a16:colId xmlns:a16="http://schemas.microsoft.com/office/drawing/2014/main" val="3426084179"/>
                    </a:ext>
                  </a:extLst>
                </a:gridCol>
                <a:gridCol w="987553">
                  <a:extLst>
                    <a:ext uri="{9D8B030D-6E8A-4147-A177-3AD203B41FA5}">
                      <a16:colId xmlns:a16="http://schemas.microsoft.com/office/drawing/2014/main" val="4281028773"/>
                    </a:ext>
                  </a:extLst>
                </a:gridCol>
                <a:gridCol w="411480">
                  <a:extLst>
                    <a:ext uri="{9D8B030D-6E8A-4147-A177-3AD203B41FA5}">
                      <a16:colId xmlns:a16="http://schemas.microsoft.com/office/drawing/2014/main" val="3074334844"/>
                    </a:ext>
                  </a:extLst>
                </a:gridCol>
                <a:gridCol w="411480">
                  <a:extLst>
                    <a:ext uri="{9D8B030D-6E8A-4147-A177-3AD203B41FA5}">
                      <a16:colId xmlns:a16="http://schemas.microsoft.com/office/drawing/2014/main" val="709398287"/>
                    </a:ext>
                  </a:extLst>
                </a:gridCol>
                <a:gridCol w="411480">
                  <a:extLst>
                    <a:ext uri="{9D8B030D-6E8A-4147-A177-3AD203B41FA5}">
                      <a16:colId xmlns:a16="http://schemas.microsoft.com/office/drawing/2014/main" val="1091476178"/>
                    </a:ext>
                  </a:extLst>
                </a:gridCol>
                <a:gridCol w="411480">
                  <a:extLst>
                    <a:ext uri="{9D8B030D-6E8A-4147-A177-3AD203B41FA5}">
                      <a16:colId xmlns:a16="http://schemas.microsoft.com/office/drawing/2014/main" val="1499381492"/>
                    </a:ext>
                  </a:extLst>
                </a:gridCol>
                <a:gridCol w="411480">
                  <a:extLst>
                    <a:ext uri="{9D8B030D-6E8A-4147-A177-3AD203B41FA5}">
                      <a16:colId xmlns:a16="http://schemas.microsoft.com/office/drawing/2014/main" val="2917519125"/>
                    </a:ext>
                  </a:extLst>
                </a:gridCol>
                <a:gridCol w="411480">
                  <a:extLst>
                    <a:ext uri="{9D8B030D-6E8A-4147-A177-3AD203B41FA5}">
                      <a16:colId xmlns:a16="http://schemas.microsoft.com/office/drawing/2014/main" val="1303074280"/>
                    </a:ext>
                  </a:extLst>
                </a:gridCol>
                <a:gridCol w="411480">
                  <a:extLst>
                    <a:ext uri="{9D8B030D-6E8A-4147-A177-3AD203B41FA5}">
                      <a16:colId xmlns:a16="http://schemas.microsoft.com/office/drawing/2014/main" val="3484549401"/>
                    </a:ext>
                  </a:extLst>
                </a:gridCol>
                <a:gridCol w="411480">
                  <a:extLst>
                    <a:ext uri="{9D8B030D-6E8A-4147-A177-3AD203B41FA5}">
                      <a16:colId xmlns:a16="http://schemas.microsoft.com/office/drawing/2014/main" val="3015853244"/>
                    </a:ext>
                  </a:extLst>
                </a:gridCol>
                <a:gridCol w="411480">
                  <a:extLst>
                    <a:ext uri="{9D8B030D-6E8A-4147-A177-3AD203B41FA5}">
                      <a16:colId xmlns:a16="http://schemas.microsoft.com/office/drawing/2014/main" val="1879445445"/>
                    </a:ext>
                  </a:extLst>
                </a:gridCol>
                <a:gridCol w="411480">
                  <a:extLst>
                    <a:ext uri="{9D8B030D-6E8A-4147-A177-3AD203B41FA5}">
                      <a16:colId xmlns:a16="http://schemas.microsoft.com/office/drawing/2014/main" val="1187817754"/>
                    </a:ext>
                  </a:extLst>
                </a:gridCol>
                <a:gridCol w="411480">
                  <a:extLst>
                    <a:ext uri="{9D8B030D-6E8A-4147-A177-3AD203B41FA5}">
                      <a16:colId xmlns:a16="http://schemas.microsoft.com/office/drawing/2014/main" val="62805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39669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GROHE Danmark - 2021-08-04 12:45:54</a:t>
                      </a:r>
                      <a:r>
                        <a:rPr kumimoji="0" lang="da-DK" sz="1000" b="0" i="0" u="none" strike="noStrike" kern="1200" cap="none" spc="0" normalizeH="0" baseline="0" noProof="0">
                          <a:ln>
                            <a:noFill/>
                          </a:ln>
                          <a:solidFill>
                            <a:prstClr val="black"/>
                          </a:solidFill>
                          <a:effectLst/>
                          <a:uLnTx/>
                          <a:uFillTx/>
                          <a:latin typeface="+mn-lt"/>
                          <a:ea typeface="+mn-ea"/>
                          <a:cs typeface="+mn-cs"/>
                        </a:rPr>
                        <a:t>
 Cradle to Cradle er en produktserie, hvor alle komponenter kan genbruges til at fremstille nye produkter, og de kan dermed potentielt genbruges uendeligt i en lukket cyklus. Fire af GROHEs bedst sælgende produkter laves nu i Cradle to Cradle®-certificerede varianter.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https://i.ytimg.com/vi/ypcjRlc7lBs/hqdefault.jpg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538367639"/>
                  </a:ext>
                </a:extLst>
              </a:tr>
            </a:tbl>
          </a:graphicData>
        </a:graphic>
      </p:graphicFrame>
      <p:sp>
        <p:nvSpPr>
          <p:cNvPr id="4" name="Text Placeholder 3">
            <a:extLst>
              <a:ext uri="{FF2B5EF4-FFF2-40B4-BE49-F238E27FC236}">
                <a16:creationId xmlns:a16="http://schemas.microsoft.com/office/drawing/2014/main" id="{7FA322CA-449B-45D6-B249-DB5FCAEEA3A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214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32933-DA52-403E-A96E-636E6246E12E}"/>
              </a:ext>
            </a:extLst>
          </p:cNvPr>
          <p:cNvSpPr>
            <a:spLocks noGrp="1"/>
          </p:cNvSpPr>
          <p:nvPr>
            <p:ph type="title"/>
          </p:nvPr>
        </p:nvSpPr>
        <p:spPr/>
        <p:txBody>
          <a:bodyPr/>
          <a:lstStyle/>
          <a:p>
            <a:r>
              <a:rPr lang="en-US"/>
              <a:t>Youtube Private Videos Table | All profiles - 15 of 26</a:t>
            </a:r>
          </a:p>
        </p:txBody>
      </p:sp>
      <p:graphicFrame>
        <p:nvGraphicFramePr>
          <p:cNvPr id="5" name="Table Placeholder 4">
            <a:extLst>
              <a:ext uri="{FF2B5EF4-FFF2-40B4-BE49-F238E27FC236}">
                <a16:creationId xmlns:a16="http://schemas.microsoft.com/office/drawing/2014/main" id="{A1AF5091-2339-4BAE-82C2-086AAFA546BA}"/>
              </a:ext>
            </a:extLst>
          </p:cNvPr>
          <p:cNvGraphicFramePr>
            <a:graphicFrameLocks noGrp="1"/>
          </p:cNvGraphicFramePr>
          <p:nvPr>
            <p:ph type="tbl" sz="quarter" idx="13"/>
            <p:extLst>
              <p:ext uri="{D42A27DB-BD31-4B8C-83A1-F6EECF244321}">
                <p14:modId xmlns:p14="http://schemas.microsoft.com/office/powerpoint/2010/main" val="388641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97698251"/>
                    </a:ext>
                  </a:extLst>
                </a:gridCol>
                <a:gridCol w="822961">
                  <a:extLst>
                    <a:ext uri="{9D8B030D-6E8A-4147-A177-3AD203B41FA5}">
                      <a16:colId xmlns:a16="http://schemas.microsoft.com/office/drawing/2014/main" val="4239680573"/>
                    </a:ext>
                  </a:extLst>
                </a:gridCol>
                <a:gridCol w="987553">
                  <a:extLst>
                    <a:ext uri="{9D8B030D-6E8A-4147-A177-3AD203B41FA5}">
                      <a16:colId xmlns:a16="http://schemas.microsoft.com/office/drawing/2014/main" val="993440950"/>
                    </a:ext>
                  </a:extLst>
                </a:gridCol>
                <a:gridCol w="411480">
                  <a:extLst>
                    <a:ext uri="{9D8B030D-6E8A-4147-A177-3AD203B41FA5}">
                      <a16:colId xmlns:a16="http://schemas.microsoft.com/office/drawing/2014/main" val="4201826044"/>
                    </a:ext>
                  </a:extLst>
                </a:gridCol>
                <a:gridCol w="411480">
                  <a:extLst>
                    <a:ext uri="{9D8B030D-6E8A-4147-A177-3AD203B41FA5}">
                      <a16:colId xmlns:a16="http://schemas.microsoft.com/office/drawing/2014/main" val="3744255567"/>
                    </a:ext>
                  </a:extLst>
                </a:gridCol>
                <a:gridCol w="411480">
                  <a:extLst>
                    <a:ext uri="{9D8B030D-6E8A-4147-A177-3AD203B41FA5}">
                      <a16:colId xmlns:a16="http://schemas.microsoft.com/office/drawing/2014/main" val="2161679633"/>
                    </a:ext>
                  </a:extLst>
                </a:gridCol>
                <a:gridCol w="411480">
                  <a:extLst>
                    <a:ext uri="{9D8B030D-6E8A-4147-A177-3AD203B41FA5}">
                      <a16:colId xmlns:a16="http://schemas.microsoft.com/office/drawing/2014/main" val="3834874706"/>
                    </a:ext>
                  </a:extLst>
                </a:gridCol>
                <a:gridCol w="411480">
                  <a:extLst>
                    <a:ext uri="{9D8B030D-6E8A-4147-A177-3AD203B41FA5}">
                      <a16:colId xmlns:a16="http://schemas.microsoft.com/office/drawing/2014/main" val="953248017"/>
                    </a:ext>
                  </a:extLst>
                </a:gridCol>
                <a:gridCol w="411480">
                  <a:extLst>
                    <a:ext uri="{9D8B030D-6E8A-4147-A177-3AD203B41FA5}">
                      <a16:colId xmlns:a16="http://schemas.microsoft.com/office/drawing/2014/main" val="29963986"/>
                    </a:ext>
                  </a:extLst>
                </a:gridCol>
                <a:gridCol w="411480">
                  <a:extLst>
                    <a:ext uri="{9D8B030D-6E8A-4147-A177-3AD203B41FA5}">
                      <a16:colId xmlns:a16="http://schemas.microsoft.com/office/drawing/2014/main" val="819534181"/>
                    </a:ext>
                  </a:extLst>
                </a:gridCol>
                <a:gridCol w="411480">
                  <a:extLst>
                    <a:ext uri="{9D8B030D-6E8A-4147-A177-3AD203B41FA5}">
                      <a16:colId xmlns:a16="http://schemas.microsoft.com/office/drawing/2014/main" val="1535016325"/>
                    </a:ext>
                  </a:extLst>
                </a:gridCol>
                <a:gridCol w="411480">
                  <a:extLst>
                    <a:ext uri="{9D8B030D-6E8A-4147-A177-3AD203B41FA5}">
                      <a16:colId xmlns:a16="http://schemas.microsoft.com/office/drawing/2014/main" val="3784644827"/>
                    </a:ext>
                  </a:extLst>
                </a:gridCol>
                <a:gridCol w="411480">
                  <a:extLst>
                    <a:ext uri="{9D8B030D-6E8A-4147-A177-3AD203B41FA5}">
                      <a16:colId xmlns:a16="http://schemas.microsoft.com/office/drawing/2014/main" val="4240559560"/>
                    </a:ext>
                  </a:extLst>
                </a:gridCol>
                <a:gridCol w="411480">
                  <a:extLst>
                    <a:ext uri="{9D8B030D-6E8A-4147-A177-3AD203B41FA5}">
                      <a16:colId xmlns:a16="http://schemas.microsoft.com/office/drawing/2014/main" val="2223927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41700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Россия - 2021-07-27 12:18:02</a:t>
                      </a:r>
                      <a:r>
                        <a:rPr kumimoji="0" lang="ru-RU" sz="1000" b="0" i="0" u="none" strike="noStrike" kern="1200" cap="none" spc="0" normalizeH="0" baseline="0" noProof="0">
                          <a:ln>
                            <a:noFill/>
                          </a:ln>
                          <a:solidFill>
                            <a:prstClr val="black"/>
                          </a:solidFill>
                          <a:effectLst/>
                          <a:uLnTx/>
                          <a:uFillTx/>
                          <a:latin typeface="+mn-lt"/>
                          <a:ea typeface="+mn-ea"/>
                          <a:cs typeface="+mn-cs"/>
                        </a:rPr>
                        <a:t>
 Строительная отрасль использует огромное количество ресурсов и энергии. Но нельзя сидеть сложа руки: чрезмерное потребление ресурсов во всем мире требует переосмысления линейной модели производства «ресурсы-производство-отходы». Именно поэтому GROHE одними из первых в сантехнической индустрии выпустили продукцию, отвечающую стадарту Cradle to Cradle Certified®. В отличие от линейной модели, в рамках концепции Cradle to Cradle продукты проектируются и производятся таким образом, чтобы все или практически все их компоненты могли после завершения эксплуатации быть использованы для создания новых изделий. Цель этого шага очень проста - значительно сократить использование новых ресурсов.
О компании
GROHE — один из мировых лидеров в области создания комплексных решений для ванной комнаты и кухни. Как международный бренд, GROHE следует корпоративным ценностям технологичности, качества, дизайна и экологичности, предлагая «Истинное наслаждение водой». За последние 10 лет GROHE получили более 300 наград в сфере дизайна и инноваций. На российском рынке бренд представлен более 20 лет.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https://i.ytimg.com/vi/sFB-xcx7EJI/hqdefault.jpg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728893774"/>
                  </a:ext>
                </a:extLst>
              </a:tr>
            </a:tbl>
          </a:graphicData>
        </a:graphic>
      </p:graphicFrame>
      <p:sp>
        <p:nvSpPr>
          <p:cNvPr id="4" name="Text Placeholder 3">
            <a:extLst>
              <a:ext uri="{FF2B5EF4-FFF2-40B4-BE49-F238E27FC236}">
                <a16:creationId xmlns:a16="http://schemas.microsoft.com/office/drawing/2014/main" id="{3E70228F-133D-47A1-B9C8-F38353D8353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952311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71B4-7D61-4A9A-B85E-5400847FA92C}"/>
              </a:ext>
            </a:extLst>
          </p:cNvPr>
          <p:cNvSpPr>
            <a:spLocks noGrp="1"/>
          </p:cNvSpPr>
          <p:nvPr>
            <p:ph type="title"/>
          </p:nvPr>
        </p:nvSpPr>
        <p:spPr/>
        <p:txBody>
          <a:bodyPr/>
          <a:lstStyle/>
          <a:p>
            <a:r>
              <a:rPr lang="en-US"/>
              <a:t>Youtube Private Videos Table | All profiles - 16 of 26</a:t>
            </a:r>
          </a:p>
        </p:txBody>
      </p:sp>
      <p:graphicFrame>
        <p:nvGraphicFramePr>
          <p:cNvPr id="5" name="Table Placeholder 4">
            <a:extLst>
              <a:ext uri="{FF2B5EF4-FFF2-40B4-BE49-F238E27FC236}">
                <a16:creationId xmlns:a16="http://schemas.microsoft.com/office/drawing/2014/main" id="{8807176D-8F72-4FCA-A20D-9DBB2B94374E}"/>
              </a:ext>
            </a:extLst>
          </p:cNvPr>
          <p:cNvGraphicFramePr>
            <a:graphicFrameLocks noGrp="1"/>
          </p:cNvGraphicFramePr>
          <p:nvPr>
            <p:ph type="tbl" sz="quarter" idx="13"/>
            <p:extLst>
              <p:ext uri="{D42A27DB-BD31-4B8C-83A1-F6EECF244321}">
                <p14:modId xmlns:p14="http://schemas.microsoft.com/office/powerpoint/2010/main" val="4005540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08934928"/>
                    </a:ext>
                  </a:extLst>
                </a:gridCol>
                <a:gridCol w="822961">
                  <a:extLst>
                    <a:ext uri="{9D8B030D-6E8A-4147-A177-3AD203B41FA5}">
                      <a16:colId xmlns:a16="http://schemas.microsoft.com/office/drawing/2014/main" val="2140516127"/>
                    </a:ext>
                  </a:extLst>
                </a:gridCol>
                <a:gridCol w="987553">
                  <a:extLst>
                    <a:ext uri="{9D8B030D-6E8A-4147-A177-3AD203B41FA5}">
                      <a16:colId xmlns:a16="http://schemas.microsoft.com/office/drawing/2014/main" val="1875098290"/>
                    </a:ext>
                  </a:extLst>
                </a:gridCol>
                <a:gridCol w="411480">
                  <a:extLst>
                    <a:ext uri="{9D8B030D-6E8A-4147-A177-3AD203B41FA5}">
                      <a16:colId xmlns:a16="http://schemas.microsoft.com/office/drawing/2014/main" val="1684383066"/>
                    </a:ext>
                  </a:extLst>
                </a:gridCol>
                <a:gridCol w="411480">
                  <a:extLst>
                    <a:ext uri="{9D8B030D-6E8A-4147-A177-3AD203B41FA5}">
                      <a16:colId xmlns:a16="http://schemas.microsoft.com/office/drawing/2014/main" val="1723703676"/>
                    </a:ext>
                  </a:extLst>
                </a:gridCol>
                <a:gridCol w="411480">
                  <a:extLst>
                    <a:ext uri="{9D8B030D-6E8A-4147-A177-3AD203B41FA5}">
                      <a16:colId xmlns:a16="http://schemas.microsoft.com/office/drawing/2014/main" val="534402549"/>
                    </a:ext>
                  </a:extLst>
                </a:gridCol>
                <a:gridCol w="411480">
                  <a:extLst>
                    <a:ext uri="{9D8B030D-6E8A-4147-A177-3AD203B41FA5}">
                      <a16:colId xmlns:a16="http://schemas.microsoft.com/office/drawing/2014/main" val="1916902510"/>
                    </a:ext>
                  </a:extLst>
                </a:gridCol>
                <a:gridCol w="411480">
                  <a:extLst>
                    <a:ext uri="{9D8B030D-6E8A-4147-A177-3AD203B41FA5}">
                      <a16:colId xmlns:a16="http://schemas.microsoft.com/office/drawing/2014/main" val="2715267132"/>
                    </a:ext>
                  </a:extLst>
                </a:gridCol>
                <a:gridCol w="411480">
                  <a:extLst>
                    <a:ext uri="{9D8B030D-6E8A-4147-A177-3AD203B41FA5}">
                      <a16:colId xmlns:a16="http://schemas.microsoft.com/office/drawing/2014/main" val="1621840536"/>
                    </a:ext>
                  </a:extLst>
                </a:gridCol>
                <a:gridCol w="411480">
                  <a:extLst>
                    <a:ext uri="{9D8B030D-6E8A-4147-A177-3AD203B41FA5}">
                      <a16:colId xmlns:a16="http://schemas.microsoft.com/office/drawing/2014/main" val="2286251918"/>
                    </a:ext>
                  </a:extLst>
                </a:gridCol>
                <a:gridCol w="411480">
                  <a:extLst>
                    <a:ext uri="{9D8B030D-6E8A-4147-A177-3AD203B41FA5}">
                      <a16:colId xmlns:a16="http://schemas.microsoft.com/office/drawing/2014/main" val="3293043380"/>
                    </a:ext>
                  </a:extLst>
                </a:gridCol>
                <a:gridCol w="411480">
                  <a:extLst>
                    <a:ext uri="{9D8B030D-6E8A-4147-A177-3AD203B41FA5}">
                      <a16:colId xmlns:a16="http://schemas.microsoft.com/office/drawing/2014/main" val="1026699773"/>
                    </a:ext>
                  </a:extLst>
                </a:gridCol>
                <a:gridCol w="411480">
                  <a:extLst>
                    <a:ext uri="{9D8B030D-6E8A-4147-A177-3AD203B41FA5}">
                      <a16:colId xmlns:a16="http://schemas.microsoft.com/office/drawing/2014/main" val="2669417882"/>
                    </a:ext>
                  </a:extLst>
                </a:gridCol>
                <a:gridCol w="411480">
                  <a:extLst>
                    <a:ext uri="{9D8B030D-6E8A-4147-A177-3AD203B41FA5}">
                      <a16:colId xmlns:a16="http://schemas.microsoft.com/office/drawing/2014/main" val="281763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11468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Deutschland - 2021-07-22 16:59:07</a:t>
                      </a:r>
                      <a:r>
                        <a:rPr kumimoji="0" lang="de-DE" sz="1000" b="0" i="0" u="none" strike="noStrike" kern="1200" cap="none" spc="0" normalizeH="0" baseline="0" noProof="0">
                          <a:ln>
                            <a:noFill/>
                          </a:ln>
                          <a:solidFill>
                            <a:prstClr val="black"/>
                          </a:solidFill>
                          <a:effectLst/>
                          <a:uLnTx/>
                          <a:uFillTx/>
                          <a:latin typeface="+mn-lt"/>
                          <a:ea typeface="+mn-ea"/>
                          <a:cs typeface="+mn-cs"/>
                        </a:rPr>
                        <a:t>
 Die Bauindustrie verbraucht eine sehr hohe Menge an Ressourcen und Energie. Deshalb ist es notwendig, diesen Überkonsum zu stoppen und das lineare "Take-Make-Waste-Modell" abzulehnen.  GROHE hat beschlossen, sich als eine der ersten Marken der Sanitärbranche für den Cradle to Cradle Certified® Product Standard zu bewerben. Beim Cradle-to-Cradle-Modell wird das Produkt im Gegensatz zum linearen Modell so hergestellt, dass am Ende seiner Lebensdauer die Bestandteile zur Herstellung neuer Produkte verwendet werden können. Die Vorteile liegen auf der Hand: eine drastische Verringerung des Verbrauchs an neuen Ressourcen.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https://i.ytimg.com/vi/xGTI9tzU7O4/hqdefault.jpg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288129515"/>
                  </a:ext>
                </a:extLst>
              </a:tr>
            </a:tbl>
          </a:graphicData>
        </a:graphic>
      </p:graphicFrame>
      <p:sp>
        <p:nvSpPr>
          <p:cNvPr id="4" name="Text Placeholder 3">
            <a:extLst>
              <a:ext uri="{FF2B5EF4-FFF2-40B4-BE49-F238E27FC236}">
                <a16:creationId xmlns:a16="http://schemas.microsoft.com/office/drawing/2014/main" id="{9040CEAF-E85A-46C2-89D8-E4510C28959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684855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63A39-7D0F-4856-97F8-E514BDF9608C}"/>
              </a:ext>
            </a:extLst>
          </p:cNvPr>
          <p:cNvSpPr>
            <a:spLocks noGrp="1"/>
          </p:cNvSpPr>
          <p:nvPr>
            <p:ph type="title"/>
          </p:nvPr>
        </p:nvSpPr>
        <p:spPr/>
        <p:txBody>
          <a:bodyPr/>
          <a:lstStyle/>
          <a:p>
            <a:r>
              <a:rPr lang="en-US"/>
              <a:t>Youtube Private Videos Table | All profiles - 17 of 26</a:t>
            </a:r>
          </a:p>
        </p:txBody>
      </p:sp>
      <p:graphicFrame>
        <p:nvGraphicFramePr>
          <p:cNvPr id="5" name="Table Placeholder 4">
            <a:extLst>
              <a:ext uri="{FF2B5EF4-FFF2-40B4-BE49-F238E27FC236}">
                <a16:creationId xmlns:a16="http://schemas.microsoft.com/office/drawing/2014/main" id="{CAB4F575-3DF9-4DE5-8818-890226E8E695}"/>
              </a:ext>
            </a:extLst>
          </p:cNvPr>
          <p:cNvGraphicFramePr>
            <a:graphicFrameLocks noGrp="1"/>
          </p:cNvGraphicFramePr>
          <p:nvPr>
            <p:ph type="tbl" sz="quarter" idx="13"/>
            <p:extLst>
              <p:ext uri="{D42A27DB-BD31-4B8C-83A1-F6EECF244321}">
                <p14:modId xmlns:p14="http://schemas.microsoft.com/office/powerpoint/2010/main" val="264925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7705566"/>
                    </a:ext>
                  </a:extLst>
                </a:gridCol>
                <a:gridCol w="822961">
                  <a:extLst>
                    <a:ext uri="{9D8B030D-6E8A-4147-A177-3AD203B41FA5}">
                      <a16:colId xmlns:a16="http://schemas.microsoft.com/office/drawing/2014/main" val="3887073601"/>
                    </a:ext>
                  </a:extLst>
                </a:gridCol>
                <a:gridCol w="987553">
                  <a:extLst>
                    <a:ext uri="{9D8B030D-6E8A-4147-A177-3AD203B41FA5}">
                      <a16:colId xmlns:a16="http://schemas.microsoft.com/office/drawing/2014/main" val="1318929071"/>
                    </a:ext>
                  </a:extLst>
                </a:gridCol>
                <a:gridCol w="411480">
                  <a:extLst>
                    <a:ext uri="{9D8B030D-6E8A-4147-A177-3AD203B41FA5}">
                      <a16:colId xmlns:a16="http://schemas.microsoft.com/office/drawing/2014/main" val="4289368964"/>
                    </a:ext>
                  </a:extLst>
                </a:gridCol>
                <a:gridCol w="411480">
                  <a:extLst>
                    <a:ext uri="{9D8B030D-6E8A-4147-A177-3AD203B41FA5}">
                      <a16:colId xmlns:a16="http://schemas.microsoft.com/office/drawing/2014/main" val="1190093288"/>
                    </a:ext>
                  </a:extLst>
                </a:gridCol>
                <a:gridCol w="411480">
                  <a:extLst>
                    <a:ext uri="{9D8B030D-6E8A-4147-A177-3AD203B41FA5}">
                      <a16:colId xmlns:a16="http://schemas.microsoft.com/office/drawing/2014/main" val="1049531192"/>
                    </a:ext>
                  </a:extLst>
                </a:gridCol>
                <a:gridCol w="411480">
                  <a:extLst>
                    <a:ext uri="{9D8B030D-6E8A-4147-A177-3AD203B41FA5}">
                      <a16:colId xmlns:a16="http://schemas.microsoft.com/office/drawing/2014/main" val="1199679504"/>
                    </a:ext>
                  </a:extLst>
                </a:gridCol>
                <a:gridCol w="411480">
                  <a:extLst>
                    <a:ext uri="{9D8B030D-6E8A-4147-A177-3AD203B41FA5}">
                      <a16:colId xmlns:a16="http://schemas.microsoft.com/office/drawing/2014/main" val="655968657"/>
                    </a:ext>
                  </a:extLst>
                </a:gridCol>
                <a:gridCol w="411480">
                  <a:extLst>
                    <a:ext uri="{9D8B030D-6E8A-4147-A177-3AD203B41FA5}">
                      <a16:colId xmlns:a16="http://schemas.microsoft.com/office/drawing/2014/main" val="2716063954"/>
                    </a:ext>
                  </a:extLst>
                </a:gridCol>
                <a:gridCol w="411480">
                  <a:extLst>
                    <a:ext uri="{9D8B030D-6E8A-4147-A177-3AD203B41FA5}">
                      <a16:colId xmlns:a16="http://schemas.microsoft.com/office/drawing/2014/main" val="2417013251"/>
                    </a:ext>
                  </a:extLst>
                </a:gridCol>
                <a:gridCol w="411480">
                  <a:extLst>
                    <a:ext uri="{9D8B030D-6E8A-4147-A177-3AD203B41FA5}">
                      <a16:colId xmlns:a16="http://schemas.microsoft.com/office/drawing/2014/main" val="1623257618"/>
                    </a:ext>
                  </a:extLst>
                </a:gridCol>
                <a:gridCol w="411480">
                  <a:extLst>
                    <a:ext uri="{9D8B030D-6E8A-4147-A177-3AD203B41FA5}">
                      <a16:colId xmlns:a16="http://schemas.microsoft.com/office/drawing/2014/main" val="176559073"/>
                    </a:ext>
                  </a:extLst>
                </a:gridCol>
                <a:gridCol w="411480">
                  <a:extLst>
                    <a:ext uri="{9D8B030D-6E8A-4147-A177-3AD203B41FA5}">
                      <a16:colId xmlns:a16="http://schemas.microsoft.com/office/drawing/2014/main" val="1541946497"/>
                    </a:ext>
                  </a:extLst>
                </a:gridCol>
                <a:gridCol w="411480">
                  <a:extLst>
                    <a:ext uri="{9D8B030D-6E8A-4147-A177-3AD203B41FA5}">
                      <a16:colId xmlns:a16="http://schemas.microsoft.com/office/drawing/2014/main" val="316463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61254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 ITALIA - 2021-07-23 16:38:23</a:t>
                      </a:r>
                      <a:r>
                        <a:rPr kumimoji="0" lang="it-IT" sz="1000" b="0" i="0" u="none" strike="noStrike" kern="1200" cap="none" spc="0" normalizeH="0" baseline="0" noProof="0">
                          <a:ln>
                            <a:noFill/>
                          </a:ln>
                          <a:solidFill>
                            <a:prstClr val="black"/>
                          </a:solidFill>
                          <a:effectLst/>
                          <a:uLnTx/>
                          <a:uFillTx/>
                          <a:latin typeface="+mn-lt"/>
                          <a:ea typeface="+mn-ea"/>
                          <a:cs typeface="+mn-cs"/>
                        </a:rPr>
                        <a:t>
 L'industria edile consuma un'immensa quantità di risorse ed energia. Questo eccessivo consumo di risorse a livello mondiale impone un ripensamento del modello lineare “Take-Make-Waste”. Ecco perché GROHE ha deciso di diventare uno dei primissimi marchi nel settore sanitario a richiedere lo standard Cradle to Cradle Certified®. A differenza del modello lineare, nel modello C2C un prodotto viene progettato e costruito in modo che, al termine del suo ciclo di vita, sia possibile utilizzarne i componenti per creare nuovi prodotti, riducendo così drasticamente l’uso di nuove risorse.
Su GROHE
GROHE è un brand leader a livello globale nelle soluzioni complete per il bagno e sistemi per la cucina con un totale di oltre 7.000 dipendenti in 150 paesi, 2.600 dei quali in Germania. Dal 2014 è parte di LIXIL, produttore giapponese di sistemi pionieristici nei settori idrico e residenziale. Quale brand internazionale, GROHE persegue i propri valori: tecnologia, qualità, design e sostenibilità nel pieno rispetto del “Pure Freude an Wasser” (vivere l’acqua come pura gioia). Prodotti riconosciuti come le gamma di rubinetteria bagno GROHE Eurosmart, la serie di termostatici o la famiglia di sistemi di filtrazione domestici per l’acqua GROHE Blue testimoniano la profonda expertise aziendale. Focalizzato sulle esigenze dei clienti, il brand crea soluzioni intelligenti, sostenibili e ad alto valore aggiunto. GROHE possiede una rete di produzione globale che si basa sull'ingegneria tedesca e su elevati standard qualitativi: ricerca, sviluppo e design sono strettamente allineati e considerati come un unico processo integrato. GROHE prende molto sul serio la propria responsabilità sociale d’impresa e si concentra su una catena di valore per il risparmio delle risorse. Dall'aprile 2020 il brand produce in tutto il mondo a zero emissioni di CO2 e si è posto l'obiettivo di utilizzare imballaggi di prodotti plastic free entro il 2021. 
Solo nell’ultimo decennio oltre 490 premi di design e innovazione così come diversi primi posti al German Sustainability Award hanno confermato il successo del brand. GROHE è stata la prima azienda del settore ad aggiudicarsi il CSR Award del governo federale tedesco e il German Sustainability Award 2021 nelle categorie “Resources” e “Design. Inoltre, è stata inserita nella lista delle 50 imprese che “Stanno Cambiando Il Mondo” stilata dalla rivista Fortune®.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https://i.ytimg.com/vi/WtV2iVCWzxE/hqdefault.jpg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132936157"/>
                  </a:ext>
                </a:extLst>
              </a:tr>
            </a:tbl>
          </a:graphicData>
        </a:graphic>
      </p:graphicFrame>
      <p:sp>
        <p:nvSpPr>
          <p:cNvPr id="4" name="Text Placeholder 3">
            <a:extLst>
              <a:ext uri="{FF2B5EF4-FFF2-40B4-BE49-F238E27FC236}">
                <a16:creationId xmlns:a16="http://schemas.microsoft.com/office/drawing/2014/main" id="{956EBF3A-0E68-4252-8089-28C31E29E6C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4204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3084-A53E-4215-B9FC-BBAC237CFCDF}"/>
              </a:ext>
            </a:extLst>
          </p:cNvPr>
          <p:cNvSpPr>
            <a:spLocks noGrp="1"/>
          </p:cNvSpPr>
          <p:nvPr>
            <p:ph type="title"/>
          </p:nvPr>
        </p:nvSpPr>
        <p:spPr/>
        <p:txBody>
          <a:bodyPr/>
          <a:lstStyle/>
          <a:p>
            <a:r>
              <a:rPr lang="en-US"/>
              <a:t>Youtube Private Videos Table | All profiles - 18 of 26</a:t>
            </a:r>
          </a:p>
        </p:txBody>
      </p:sp>
      <p:graphicFrame>
        <p:nvGraphicFramePr>
          <p:cNvPr id="5" name="Table Placeholder 4">
            <a:extLst>
              <a:ext uri="{FF2B5EF4-FFF2-40B4-BE49-F238E27FC236}">
                <a16:creationId xmlns:a16="http://schemas.microsoft.com/office/drawing/2014/main" id="{20A5C158-E4A7-4AC4-A456-BBF06BA930EA}"/>
              </a:ext>
            </a:extLst>
          </p:cNvPr>
          <p:cNvGraphicFramePr>
            <a:graphicFrameLocks noGrp="1"/>
          </p:cNvGraphicFramePr>
          <p:nvPr>
            <p:ph type="tbl" sz="quarter" idx="13"/>
            <p:extLst>
              <p:ext uri="{D42A27DB-BD31-4B8C-83A1-F6EECF244321}">
                <p14:modId xmlns:p14="http://schemas.microsoft.com/office/powerpoint/2010/main" val="155558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9288723"/>
                    </a:ext>
                  </a:extLst>
                </a:gridCol>
                <a:gridCol w="822961">
                  <a:extLst>
                    <a:ext uri="{9D8B030D-6E8A-4147-A177-3AD203B41FA5}">
                      <a16:colId xmlns:a16="http://schemas.microsoft.com/office/drawing/2014/main" val="1482456681"/>
                    </a:ext>
                  </a:extLst>
                </a:gridCol>
                <a:gridCol w="987553">
                  <a:extLst>
                    <a:ext uri="{9D8B030D-6E8A-4147-A177-3AD203B41FA5}">
                      <a16:colId xmlns:a16="http://schemas.microsoft.com/office/drawing/2014/main" val="79378071"/>
                    </a:ext>
                  </a:extLst>
                </a:gridCol>
                <a:gridCol w="411480">
                  <a:extLst>
                    <a:ext uri="{9D8B030D-6E8A-4147-A177-3AD203B41FA5}">
                      <a16:colId xmlns:a16="http://schemas.microsoft.com/office/drawing/2014/main" val="1168499800"/>
                    </a:ext>
                  </a:extLst>
                </a:gridCol>
                <a:gridCol w="411480">
                  <a:extLst>
                    <a:ext uri="{9D8B030D-6E8A-4147-A177-3AD203B41FA5}">
                      <a16:colId xmlns:a16="http://schemas.microsoft.com/office/drawing/2014/main" val="2659214627"/>
                    </a:ext>
                  </a:extLst>
                </a:gridCol>
                <a:gridCol w="411480">
                  <a:extLst>
                    <a:ext uri="{9D8B030D-6E8A-4147-A177-3AD203B41FA5}">
                      <a16:colId xmlns:a16="http://schemas.microsoft.com/office/drawing/2014/main" val="2606636074"/>
                    </a:ext>
                  </a:extLst>
                </a:gridCol>
                <a:gridCol w="411480">
                  <a:extLst>
                    <a:ext uri="{9D8B030D-6E8A-4147-A177-3AD203B41FA5}">
                      <a16:colId xmlns:a16="http://schemas.microsoft.com/office/drawing/2014/main" val="2247379138"/>
                    </a:ext>
                  </a:extLst>
                </a:gridCol>
                <a:gridCol w="411480">
                  <a:extLst>
                    <a:ext uri="{9D8B030D-6E8A-4147-A177-3AD203B41FA5}">
                      <a16:colId xmlns:a16="http://schemas.microsoft.com/office/drawing/2014/main" val="1083595397"/>
                    </a:ext>
                  </a:extLst>
                </a:gridCol>
                <a:gridCol w="411480">
                  <a:extLst>
                    <a:ext uri="{9D8B030D-6E8A-4147-A177-3AD203B41FA5}">
                      <a16:colId xmlns:a16="http://schemas.microsoft.com/office/drawing/2014/main" val="2824398847"/>
                    </a:ext>
                  </a:extLst>
                </a:gridCol>
                <a:gridCol w="411480">
                  <a:extLst>
                    <a:ext uri="{9D8B030D-6E8A-4147-A177-3AD203B41FA5}">
                      <a16:colId xmlns:a16="http://schemas.microsoft.com/office/drawing/2014/main" val="4031774746"/>
                    </a:ext>
                  </a:extLst>
                </a:gridCol>
                <a:gridCol w="411480">
                  <a:extLst>
                    <a:ext uri="{9D8B030D-6E8A-4147-A177-3AD203B41FA5}">
                      <a16:colId xmlns:a16="http://schemas.microsoft.com/office/drawing/2014/main" val="3779196562"/>
                    </a:ext>
                  </a:extLst>
                </a:gridCol>
                <a:gridCol w="411480">
                  <a:extLst>
                    <a:ext uri="{9D8B030D-6E8A-4147-A177-3AD203B41FA5}">
                      <a16:colId xmlns:a16="http://schemas.microsoft.com/office/drawing/2014/main" val="3665961381"/>
                    </a:ext>
                  </a:extLst>
                </a:gridCol>
                <a:gridCol w="411480">
                  <a:extLst>
                    <a:ext uri="{9D8B030D-6E8A-4147-A177-3AD203B41FA5}">
                      <a16:colId xmlns:a16="http://schemas.microsoft.com/office/drawing/2014/main" val="119970376"/>
                    </a:ext>
                  </a:extLst>
                </a:gridCol>
                <a:gridCol w="411480">
                  <a:extLst>
                    <a:ext uri="{9D8B030D-6E8A-4147-A177-3AD203B41FA5}">
                      <a16:colId xmlns:a16="http://schemas.microsoft.com/office/drawing/2014/main" val="46674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33983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- 2021-07-26 15:33:18</a:t>
                      </a:r>
                      <a:r>
                        <a:rPr kumimoji="0" lang="nl-NL" sz="1000" b="0" i="0" u="none" strike="noStrike" kern="1200" cap="none" spc="0" normalizeH="0" baseline="0" noProof="0">
                          <a:ln>
                            <a:noFill/>
                          </a:ln>
                          <a:solidFill>
                            <a:prstClr val="black"/>
                          </a:solidFill>
                          <a:effectLst/>
                          <a:uLnTx/>
                          <a:uFillTx/>
                          <a:latin typeface="+mn-lt"/>
                          <a:ea typeface="+mn-ea"/>
                          <a:cs typeface="+mn-cs"/>
                        </a:rPr>
                        <a:t>
 GROHE is één van de eerste toonaangevende merken in de sanitaire industrie die Cradle to Cradle®-gecertificeerde producten lanceert. Deze video legt uit wat Cradle to Cradle is en waarop onze producten zijn beoordeeld.
Vier van onze GROHE producten zijn op zo'n manier ontworpen en geproduceerd dat ze opnieuw gebruikt kunnen worden in de productie om nieuwe producten mee te maken.
Elk product krijgt bij de Cradle to Cradle®-certificering een score toegewezen, van Brons tot Platinum. Wij hebben Goud behaald met al onze producten!
Met deze Cradle to Cradle®-certificatie hebben we een beslissende stap genomen op ons pad naar een circulaire economie: het besparen van waardevolle grondstoffen.
Meer info over wat GROHE nog meer aan duurzaamheid doet? 
https://www.grohe.nl/nl_nl/over-grohe/merkwaarden/duurzaamheid/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https://i.ytimg.com/vi/96Sc7xeyn_M/hqdefault.jpg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335583395"/>
                  </a:ext>
                </a:extLst>
              </a:tr>
            </a:tbl>
          </a:graphicData>
        </a:graphic>
      </p:graphicFrame>
      <p:sp>
        <p:nvSpPr>
          <p:cNvPr id="4" name="Text Placeholder 3">
            <a:extLst>
              <a:ext uri="{FF2B5EF4-FFF2-40B4-BE49-F238E27FC236}">
                <a16:creationId xmlns:a16="http://schemas.microsoft.com/office/drawing/2014/main" id="{9277E999-B58E-48DE-8015-6980974A32B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788211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1D6E-39B1-4C34-89F3-A76E13C79692}"/>
              </a:ext>
            </a:extLst>
          </p:cNvPr>
          <p:cNvSpPr>
            <a:spLocks noGrp="1"/>
          </p:cNvSpPr>
          <p:nvPr>
            <p:ph type="title"/>
          </p:nvPr>
        </p:nvSpPr>
        <p:spPr/>
        <p:txBody>
          <a:bodyPr/>
          <a:lstStyle/>
          <a:p>
            <a:r>
              <a:rPr lang="en-US"/>
              <a:t>Youtube Private Videos Table | All profiles - 19 of 26</a:t>
            </a:r>
          </a:p>
        </p:txBody>
      </p:sp>
      <p:graphicFrame>
        <p:nvGraphicFramePr>
          <p:cNvPr id="5" name="Table Placeholder 4">
            <a:extLst>
              <a:ext uri="{FF2B5EF4-FFF2-40B4-BE49-F238E27FC236}">
                <a16:creationId xmlns:a16="http://schemas.microsoft.com/office/drawing/2014/main" id="{AA9AB927-DAE9-4364-9478-8A34059E00D1}"/>
              </a:ext>
            </a:extLst>
          </p:cNvPr>
          <p:cNvGraphicFramePr>
            <a:graphicFrameLocks noGrp="1"/>
          </p:cNvGraphicFramePr>
          <p:nvPr>
            <p:ph type="tbl" sz="quarter" idx="13"/>
            <p:extLst>
              <p:ext uri="{D42A27DB-BD31-4B8C-83A1-F6EECF244321}">
                <p14:modId xmlns:p14="http://schemas.microsoft.com/office/powerpoint/2010/main" val="73055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064144372"/>
                    </a:ext>
                  </a:extLst>
                </a:gridCol>
                <a:gridCol w="822961">
                  <a:extLst>
                    <a:ext uri="{9D8B030D-6E8A-4147-A177-3AD203B41FA5}">
                      <a16:colId xmlns:a16="http://schemas.microsoft.com/office/drawing/2014/main" val="3032608864"/>
                    </a:ext>
                  </a:extLst>
                </a:gridCol>
                <a:gridCol w="987553">
                  <a:extLst>
                    <a:ext uri="{9D8B030D-6E8A-4147-A177-3AD203B41FA5}">
                      <a16:colId xmlns:a16="http://schemas.microsoft.com/office/drawing/2014/main" val="554977612"/>
                    </a:ext>
                  </a:extLst>
                </a:gridCol>
                <a:gridCol w="411480">
                  <a:extLst>
                    <a:ext uri="{9D8B030D-6E8A-4147-A177-3AD203B41FA5}">
                      <a16:colId xmlns:a16="http://schemas.microsoft.com/office/drawing/2014/main" val="3604571112"/>
                    </a:ext>
                  </a:extLst>
                </a:gridCol>
                <a:gridCol w="411480">
                  <a:extLst>
                    <a:ext uri="{9D8B030D-6E8A-4147-A177-3AD203B41FA5}">
                      <a16:colId xmlns:a16="http://schemas.microsoft.com/office/drawing/2014/main" val="877022763"/>
                    </a:ext>
                  </a:extLst>
                </a:gridCol>
                <a:gridCol w="411480">
                  <a:extLst>
                    <a:ext uri="{9D8B030D-6E8A-4147-A177-3AD203B41FA5}">
                      <a16:colId xmlns:a16="http://schemas.microsoft.com/office/drawing/2014/main" val="749181505"/>
                    </a:ext>
                  </a:extLst>
                </a:gridCol>
                <a:gridCol w="411480">
                  <a:extLst>
                    <a:ext uri="{9D8B030D-6E8A-4147-A177-3AD203B41FA5}">
                      <a16:colId xmlns:a16="http://schemas.microsoft.com/office/drawing/2014/main" val="2317095247"/>
                    </a:ext>
                  </a:extLst>
                </a:gridCol>
                <a:gridCol w="411480">
                  <a:extLst>
                    <a:ext uri="{9D8B030D-6E8A-4147-A177-3AD203B41FA5}">
                      <a16:colId xmlns:a16="http://schemas.microsoft.com/office/drawing/2014/main" val="3242901083"/>
                    </a:ext>
                  </a:extLst>
                </a:gridCol>
                <a:gridCol w="411480">
                  <a:extLst>
                    <a:ext uri="{9D8B030D-6E8A-4147-A177-3AD203B41FA5}">
                      <a16:colId xmlns:a16="http://schemas.microsoft.com/office/drawing/2014/main" val="228609316"/>
                    </a:ext>
                  </a:extLst>
                </a:gridCol>
                <a:gridCol w="411480">
                  <a:extLst>
                    <a:ext uri="{9D8B030D-6E8A-4147-A177-3AD203B41FA5}">
                      <a16:colId xmlns:a16="http://schemas.microsoft.com/office/drawing/2014/main" val="3403178112"/>
                    </a:ext>
                  </a:extLst>
                </a:gridCol>
                <a:gridCol w="411480">
                  <a:extLst>
                    <a:ext uri="{9D8B030D-6E8A-4147-A177-3AD203B41FA5}">
                      <a16:colId xmlns:a16="http://schemas.microsoft.com/office/drawing/2014/main" val="4103335552"/>
                    </a:ext>
                  </a:extLst>
                </a:gridCol>
                <a:gridCol w="411480">
                  <a:extLst>
                    <a:ext uri="{9D8B030D-6E8A-4147-A177-3AD203B41FA5}">
                      <a16:colId xmlns:a16="http://schemas.microsoft.com/office/drawing/2014/main" val="133307671"/>
                    </a:ext>
                  </a:extLst>
                </a:gridCol>
                <a:gridCol w="411480">
                  <a:extLst>
                    <a:ext uri="{9D8B030D-6E8A-4147-A177-3AD203B41FA5}">
                      <a16:colId xmlns:a16="http://schemas.microsoft.com/office/drawing/2014/main" val="2284433663"/>
                    </a:ext>
                  </a:extLst>
                </a:gridCol>
                <a:gridCol w="411480">
                  <a:extLst>
                    <a:ext uri="{9D8B030D-6E8A-4147-A177-3AD203B41FA5}">
                      <a16:colId xmlns:a16="http://schemas.microsoft.com/office/drawing/2014/main" val="1656430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7432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Polska - 2021-06-17 09:01:03</a:t>
                      </a:r>
                      <a:r>
                        <a:rPr kumimoji="0" lang="pl-PL" sz="1000" b="0" i="0" u="none" strike="noStrike" kern="1200" cap="none" spc="0" normalizeH="0" baseline="0" noProof="0">
                          <a:ln>
                            <a:noFill/>
                          </a:ln>
                          <a:solidFill>
                            <a:prstClr val="black"/>
                          </a:solidFill>
                          <a:effectLst/>
                          <a:uLnTx/>
                          <a:uFillTx/>
                          <a:latin typeface="+mn-lt"/>
                          <a:ea typeface="+mn-ea"/>
                          <a:cs typeface="+mn-cs"/>
                        </a:rPr>
                        <a:t>
 w GROHE w coraz większym stopniu reprezentujemy podejście zgodne z koncepcją gospodarki o obiegu zamkniętym — recykling odpadów w firmie dochodzi do 99 procent, a źródłem 80 procent zużywanego w naszych fabrykach mosiądzu są surowce wtórne. Następnym etapem w odchodzeniu od modelu liniowego na rzecz koncepcji tworzenia wartości w układzie obiegowym jest wprowadzenie wariantów Cradle to Cradle Certified ®2 czterech najchętniej wybieranych przez naszych konsumentów produktów.  Otrymaliśmy certyfikat na poziomie Gold dla wszystkich czterech produktów zgłoszonych do certyfikacji. Po przejściu na neutralną pod względem emisji CO2 produkcję w kwietniu 2020 r. i zastąpieniu wszystkich plastikowych elementów opakowań przyjaznymi dla środowiska alternatywami w 2021 r. W GROHE po raz kolejny wzmacniamy swoje zaangażowanie w ekologiczną transformację firmy. 
O GROHE 
GROHE jest wiodącym na świecie producentem kompletnych rozwiązań łazienkowych i wyposażenia kuchni. Zatrudnia łącznie ponad 6500 pracowników w 150 krajach, z czego 2600 w Niemczech. GROHE jest częścią LIXIL Group Corporation już od 2014 roku. Firma kieruje się wartościami, takimi jak technologia, jakość, wzornictwo i zrównoważony rozwój, starając się oferować „Pure Freude an Wasser”. Renomowane produkty, takie jak GROHE Eurosmart lub seria termostatów od GROHE, a także przełomowe innowacje, takie jak system wodny GROHE Blue, potwierdzają ogromne doświadczenie marki. Innowacje, projektowanie i rozwój są ze sobą ściśle powiązane i wpisane w niemieckie dziedzictwo firmy. W rezultacie produkty GROHE noszą znak jakości „Made in Germany”. GROHE swoją odpowiedzialność korporacyjną traktuje bardzo poważnie, dlatego koncentruje się na ograniczaniu wykorzystania zasobów do minimum. Od kwietnia 2020 roku marka osiągnęła neutralną produkcję dwutlenku węgla, a do 2021 chce zrealizować następny cel, jakim jest użycie opakowań niezawierających plastiku. Tylko w ciągu ostatnich dziesięciu lat GROHE zdobyło ponad 460 nagród za wzornictwo i innowacje, a także kilka najwyższych pozycji w niemieckim konkursie Sustainability Award co potwierdziło sukces marki GROHE. Firma GROHE jako pierwsza w branży otrzymała nagrodę CSR rządu niemieckiego, a także znalazła się w rankingu „Top 50” firm zmieniających świat według magazynu Fortune®.  
https://www.grohe.pl 
https://www.facebook.com/grohepolska
 https://www.instagram.com/grohe_polska
Informacje o LIXIL  
LIXIL to producent innowacyjnej armatury oraz rozwiązań do domu, które pozwalają radzić sobie z codziennymi wyzwaniami i podnoszą standard życia w każdym miejscu na świecie. Korzystając z naszego japońskiego dziedzictwa, tworzymy i wdrażamy nowoczesne technologie odpowiadające za wysoką jakość produktów i zmieniające oblicze domów. Jednak LIXIL wyróżnia się przede wszystkim zrównoważonym sposobem działania — począwszy od wyrazistych projektów, poprzez ducha przedsiębiorczości i dbałość o środowisko, aż po odpowiedzialny rozwój działalności biznesowej. Nasze podejście realizujemy w praktyce dzięki wiodącym w branży markom, w tym INAX, GROHE, American Standard i TOSTEM. Ponad 60 000 współpracowników działających w więcej niż 150 krajach jest dumnych z tego, że nasze produkty każdego dnia poprawiają jakość życia miliardów ludzi. Dowiedz się więcej na www.lixil.com  
Cradle to Cradle Products Innovation Institute 
Cradle to Cradle Products Innovation Institute zajmuje się promowaniem gospodarki o obiegu zamkniętym poprzez produkty, które mają pozytywny wpływ na ludzi i planetę. W ramach programu certyfikacji produktów Cradle to Cradle Certified® instytut wyznacza globalny standard dla produktów bezpiecznych, zgodnych z zasadami gospodarki o obiegu zamkniętym i produkowanych odpowiedzialnie z myślą o przyszłości. Program Cradle to Cradle Certified jest wykorzystywany przez projektantów i producentów w całym łańcuchu wartości, którzy z myślą o przyszłości wprowadzają innowacje i optymalizacje pod względem materiałów i produkcji z uwzględnieniem wyników najnowszych światowych badań naukowych dotyczących oddziaływania poszczególnych materiałów na zdrowie, zgodności produktów z koncepcją gospodarki o obiegu zamkniętym, energii ze źródeł odnawialnych, ochrony klimatu, racjonalnej eksploatacji zasobów wodnych i gleby oraz sprawiedliwości społecznej. Instytut ma siedziby w Oakland w Kalifornii i Amsterdamie w Holandii. Dowiedz się więcej na www.c2ccertified.org.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https://i.ytimg.com/vi/lgaIxoQPVFs/hqdefault.jpg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001967193"/>
                  </a:ext>
                </a:extLst>
              </a:tr>
            </a:tbl>
          </a:graphicData>
        </a:graphic>
      </p:graphicFrame>
      <p:sp>
        <p:nvSpPr>
          <p:cNvPr id="4" name="Text Placeholder 3">
            <a:extLst>
              <a:ext uri="{FF2B5EF4-FFF2-40B4-BE49-F238E27FC236}">
                <a16:creationId xmlns:a16="http://schemas.microsoft.com/office/drawing/2014/main" id="{02666F7C-CD1C-4891-A1A9-234528878AD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709011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CB8E-7A16-41AE-B66E-6BBC701F166A}"/>
              </a:ext>
            </a:extLst>
          </p:cNvPr>
          <p:cNvSpPr>
            <a:spLocks noGrp="1"/>
          </p:cNvSpPr>
          <p:nvPr>
            <p:ph type="title"/>
          </p:nvPr>
        </p:nvSpPr>
        <p:spPr/>
        <p:txBody>
          <a:bodyPr/>
          <a:lstStyle/>
          <a:p>
            <a:r>
              <a:rPr lang="en-US"/>
              <a:t>Youtube Private Videos Table | All profiles - 20 of 26</a:t>
            </a:r>
          </a:p>
        </p:txBody>
      </p:sp>
      <p:graphicFrame>
        <p:nvGraphicFramePr>
          <p:cNvPr id="5" name="Table Placeholder 4">
            <a:extLst>
              <a:ext uri="{FF2B5EF4-FFF2-40B4-BE49-F238E27FC236}">
                <a16:creationId xmlns:a16="http://schemas.microsoft.com/office/drawing/2014/main" id="{291B78A6-E1D6-4461-B7FB-13AE2E8339D8}"/>
              </a:ext>
            </a:extLst>
          </p:cNvPr>
          <p:cNvGraphicFramePr>
            <a:graphicFrameLocks noGrp="1"/>
          </p:cNvGraphicFramePr>
          <p:nvPr>
            <p:ph type="tbl" sz="quarter" idx="13"/>
            <p:extLst>
              <p:ext uri="{D42A27DB-BD31-4B8C-83A1-F6EECF244321}">
                <p14:modId xmlns:p14="http://schemas.microsoft.com/office/powerpoint/2010/main" val="1162465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92698930"/>
                    </a:ext>
                  </a:extLst>
                </a:gridCol>
                <a:gridCol w="822961">
                  <a:extLst>
                    <a:ext uri="{9D8B030D-6E8A-4147-A177-3AD203B41FA5}">
                      <a16:colId xmlns:a16="http://schemas.microsoft.com/office/drawing/2014/main" val="803635239"/>
                    </a:ext>
                  </a:extLst>
                </a:gridCol>
                <a:gridCol w="987553">
                  <a:extLst>
                    <a:ext uri="{9D8B030D-6E8A-4147-A177-3AD203B41FA5}">
                      <a16:colId xmlns:a16="http://schemas.microsoft.com/office/drawing/2014/main" val="2418206613"/>
                    </a:ext>
                  </a:extLst>
                </a:gridCol>
                <a:gridCol w="411480">
                  <a:extLst>
                    <a:ext uri="{9D8B030D-6E8A-4147-A177-3AD203B41FA5}">
                      <a16:colId xmlns:a16="http://schemas.microsoft.com/office/drawing/2014/main" val="3913046417"/>
                    </a:ext>
                  </a:extLst>
                </a:gridCol>
                <a:gridCol w="411480">
                  <a:extLst>
                    <a:ext uri="{9D8B030D-6E8A-4147-A177-3AD203B41FA5}">
                      <a16:colId xmlns:a16="http://schemas.microsoft.com/office/drawing/2014/main" val="350924030"/>
                    </a:ext>
                  </a:extLst>
                </a:gridCol>
                <a:gridCol w="411480">
                  <a:extLst>
                    <a:ext uri="{9D8B030D-6E8A-4147-A177-3AD203B41FA5}">
                      <a16:colId xmlns:a16="http://schemas.microsoft.com/office/drawing/2014/main" val="2421166977"/>
                    </a:ext>
                  </a:extLst>
                </a:gridCol>
                <a:gridCol w="411480">
                  <a:extLst>
                    <a:ext uri="{9D8B030D-6E8A-4147-A177-3AD203B41FA5}">
                      <a16:colId xmlns:a16="http://schemas.microsoft.com/office/drawing/2014/main" val="3749350362"/>
                    </a:ext>
                  </a:extLst>
                </a:gridCol>
                <a:gridCol w="411480">
                  <a:extLst>
                    <a:ext uri="{9D8B030D-6E8A-4147-A177-3AD203B41FA5}">
                      <a16:colId xmlns:a16="http://schemas.microsoft.com/office/drawing/2014/main" val="4084366623"/>
                    </a:ext>
                  </a:extLst>
                </a:gridCol>
                <a:gridCol w="411480">
                  <a:extLst>
                    <a:ext uri="{9D8B030D-6E8A-4147-A177-3AD203B41FA5}">
                      <a16:colId xmlns:a16="http://schemas.microsoft.com/office/drawing/2014/main" val="3421600521"/>
                    </a:ext>
                  </a:extLst>
                </a:gridCol>
                <a:gridCol w="411480">
                  <a:extLst>
                    <a:ext uri="{9D8B030D-6E8A-4147-A177-3AD203B41FA5}">
                      <a16:colId xmlns:a16="http://schemas.microsoft.com/office/drawing/2014/main" val="674678661"/>
                    </a:ext>
                  </a:extLst>
                </a:gridCol>
                <a:gridCol w="411480">
                  <a:extLst>
                    <a:ext uri="{9D8B030D-6E8A-4147-A177-3AD203B41FA5}">
                      <a16:colId xmlns:a16="http://schemas.microsoft.com/office/drawing/2014/main" val="38587732"/>
                    </a:ext>
                  </a:extLst>
                </a:gridCol>
                <a:gridCol w="411480">
                  <a:extLst>
                    <a:ext uri="{9D8B030D-6E8A-4147-A177-3AD203B41FA5}">
                      <a16:colId xmlns:a16="http://schemas.microsoft.com/office/drawing/2014/main" val="2360516499"/>
                    </a:ext>
                  </a:extLst>
                </a:gridCol>
                <a:gridCol w="411480">
                  <a:extLst>
                    <a:ext uri="{9D8B030D-6E8A-4147-A177-3AD203B41FA5}">
                      <a16:colId xmlns:a16="http://schemas.microsoft.com/office/drawing/2014/main" val="281173675"/>
                    </a:ext>
                  </a:extLst>
                </a:gridCol>
                <a:gridCol w="411480">
                  <a:extLst>
                    <a:ext uri="{9D8B030D-6E8A-4147-A177-3AD203B41FA5}">
                      <a16:colId xmlns:a16="http://schemas.microsoft.com/office/drawing/2014/main" val="397765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08090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Czech &amp; Slovak Republic - 2021-07-12 12:00:06</a:t>
                      </a:r>
                      <a:r>
                        <a:rPr kumimoji="0" lang="en-US" sz="1000" b="0" i="0" u="none" strike="noStrike" kern="1200" cap="none" spc="0" normalizeH="0" baseline="0" noProof="0">
                          <a:ln>
                            <a:noFill/>
                          </a:ln>
                          <a:solidFill>
                            <a:prstClr val="black"/>
                          </a:solidFill>
                          <a:effectLst/>
                          <a:uLnTx/>
                          <a:uFillTx/>
                          <a:latin typeface="+mn-lt"/>
                          <a:ea typeface="+mn-ea"/>
                          <a:cs typeface="+mn-cs"/>
                        </a:rPr>
                        <a:t>
 Vyrobit, spotřebovat a vyhodit. To je způsob, jakým většina ekonomických procesů v současné době funguje. Vytěžují se přírodní zdroje za účelem výroby produktu, který je po ukončení životnosti zlikvidován. Tento přístup vede k rozsáhlému plýtvání přírodními zdroji. Každou minutu se přitom zásoby cenných zdrojů ztenčují, a zároveň tím vzniká celosvětový problém s odpadem. Zpráva Global Risk Report 2021 Světového ekonomického fóra o globálních rizicích jednoznačně uvádí, že je nejvyšší čas bojovat proti nadměrné spotřebě zdrojů. 
Díky recyklaci 99 % veškerého odpadu a využití mosazi s podílem recyklovaného obsahu až 80 % se společnost GROHE již léta k cirkulární ekonomice postupně přibližuje. Nyní uvádí na trh čtyři své nejprodávanější produkty ve variantě s certifikací Cradle to Cradle Certified ®   , což je obrovský krok vpřed. Obzvláště pozoruhodný je fakt, že všechny čtyři produkty předložené k certifikaci dosáhly druhé nejvyšší úrovně Gold. Po přechodu na uhlíkově neutrální výrobu v dubnu 2020 a nahrazení všech plastových komponentů v obalech výrobků ekologickými alternativami v roce 2021 globální značka GROHE opět posiluje svůj závazek k udržitelné transformaci. 
Prvními produkty certifikovanými podle Cradle to Cradle Certified® společnost GROHE učinila zásadní krok na cestě k cirkulární ekonomice, nicméně tato cesta je dlouhá a trnitá. Vzhledem  
k tomu, že koupelové výrobky mají obvykle dlouhý životní cyklus, společnost GROHE se vedle získání certifikátů pro další výrobky již zabývá způsoby, jak vyřazené baterie s certifikací C2C  
v budoucnu znova využít.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https://i.ytimg.com/vi/ISpLJ79-5iU/hqdefault.jpg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525105549"/>
                  </a:ext>
                </a:extLst>
              </a:tr>
            </a:tbl>
          </a:graphicData>
        </a:graphic>
      </p:graphicFrame>
      <p:sp>
        <p:nvSpPr>
          <p:cNvPr id="4" name="Text Placeholder 3">
            <a:extLst>
              <a:ext uri="{FF2B5EF4-FFF2-40B4-BE49-F238E27FC236}">
                <a16:creationId xmlns:a16="http://schemas.microsoft.com/office/drawing/2014/main" id="{DA54057B-FEE3-41FE-B6BB-C92CDA78249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273948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C70FE-B1A8-4941-9C4B-50D59648A102}"/>
              </a:ext>
            </a:extLst>
          </p:cNvPr>
          <p:cNvSpPr>
            <a:spLocks noGrp="1"/>
          </p:cNvSpPr>
          <p:nvPr>
            <p:ph type="title"/>
          </p:nvPr>
        </p:nvSpPr>
        <p:spPr/>
        <p:txBody>
          <a:bodyPr/>
          <a:lstStyle/>
          <a:p>
            <a:r>
              <a:rPr lang="en-US"/>
              <a:t>Youtube Private Videos Table | All profiles - 21 of 26</a:t>
            </a:r>
          </a:p>
        </p:txBody>
      </p:sp>
      <p:graphicFrame>
        <p:nvGraphicFramePr>
          <p:cNvPr id="5" name="Table Placeholder 4">
            <a:extLst>
              <a:ext uri="{FF2B5EF4-FFF2-40B4-BE49-F238E27FC236}">
                <a16:creationId xmlns:a16="http://schemas.microsoft.com/office/drawing/2014/main" id="{779FAEEF-8CF9-4207-B36B-9074ADD34DAC}"/>
              </a:ext>
            </a:extLst>
          </p:cNvPr>
          <p:cNvGraphicFramePr>
            <a:graphicFrameLocks noGrp="1"/>
          </p:cNvGraphicFramePr>
          <p:nvPr>
            <p:ph type="tbl" sz="quarter" idx="13"/>
            <p:extLst>
              <p:ext uri="{D42A27DB-BD31-4B8C-83A1-F6EECF244321}">
                <p14:modId xmlns:p14="http://schemas.microsoft.com/office/powerpoint/2010/main" val="52193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09791106"/>
                    </a:ext>
                  </a:extLst>
                </a:gridCol>
                <a:gridCol w="822961">
                  <a:extLst>
                    <a:ext uri="{9D8B030D-6E8A-4147-A177-3AD203B41FA5}">
                      <a16:colId xmlns:a16="http://schemas.microsoft.com/office/drawing/2014/main" val="1052930103"/>
                    </a:ext>
                  </a:extLst>
                </a:gridCol>
                <a:gridCol w="987553">
                  <a:extLst>
                    <a:ext uri="{9D8B030D-6E8A-4147-A177-3AD203B41FA5}">
                      <a16:colId xmlns:a16="http://schemas.microsoft.com/office/drawing/2014/main" val="3644230968"/>
                    </a:ext>
                  </a:extLst>
                </a:gridCol>
                <a:gridCol w="411480">
                  <a:extLst>
                    <a:ext uri="{9D8B030D-6E8A-4147-A177-3AD203B41FA5}">
                      <a16:colId xmlns:a16="http://schemas.microsoft.com/office/drawing/2014/main" val="3622816450"/>
                    </a:ext>
                  </a:extLst>
                </a:gridCol>
                <a:gridCol w="411480">
                  <a:extLst>
                    <a:ext uri="{9D8B030D-6E8A-4147-A177-3AD203B41FA5}">
                      <a16:colId xmlns:a16="http://schemas.microsoft.com/office/drawing/2014/main" val="2531821280"/>
                    </a:ext>
                  </a:extLst>
                </a:gridCol>
                <a:gridCol w="411480">
                  <a:extLst>
                    <a:ext uri="{9D8B030D-6E8A-4147-A177-3AD203B41FA5}">
                      <a16:colId xmlns:a16="http://schemas.microsoft.com/office/drawing/2014/main" val="670467737"/>
                    </a:ext>
                  </a:extLst>
                </a:gridCol>
                <a:gridCol w="411480">
                  <a:extLst>
                    <a:ext uri="{9D8B030D-6E8A-4147-A177-3AD203B41FA5}">
                      <a16:colId xmlns:a16="http://schemas.microsoft.com/office/drawing/2014/main" val="4066252081"/>
                    </a:ext>
                  </a:extLst>
                </a:gridCol>
                <a:gridCol w="411480">
                  <a:extLst>
                    <a:ext uri="{9D8B030D-6E8A-4147-A177-3AD203B41FA5}">
                      <a16:colId xmlns:a16="http://schemas.microsoft.com/office/drawing/2014/main" val="2948331427"/>
                    </a:ext>
                  </a:extLst>
                </a:gridCol>
                <a:gridCol w="411480">
                  <a:extLst>
                    <a:ext uri="{9D8B030D-6E8A-4147-A177-3AD203B41FA5}">
                      <a16:colId xmlns:a16="http://schemas.microsoft.com/office/drawing/2014/main" val="1244068873"/>
                    </a:ext>
                  </a:extLst>
                </a:gridCol>
                <a:gridCol w="411480">
                  <a:extLst>
                    <a:ext uri="{9D8B030D-6E8A-4147-A177-3AD203B41FA5}">
                      <a16:colId xmlns:a16="http://schemas.microsoft.com/office/drawing/2014/main" val="742270956"/>
                    </a:ext>
                  </a:extLst>
                </a:gridCol>
                <a:gridCol w="411480">
                  <a:extLst>
                    <a:ext uri="{9D8B030D-6E8A-4147-A177-3AD203B41FA5}">
                      <a16:colId xmlns:a16="http://schemas.microsoft.com/office/drawing/2014/main" val="1876903385"/>
                    </a:ext>
                  </a:extLst>
                </a:gridCol>
                <a:gridCol w="411480">
                  <a:extLst>
                    <a:ext uri="{9D8B030D-6E8A-4147-A177-3AD203B41FA5}">
                      <a16:colId xmlns:a16="http://schemas.microsoft.com/office/drawing/2014/main" val="3863360926"/>
                    </a:ext>
                  </a:extLst>
                </a:gridCol>
                <a:gridCol w="411480">
                  <a:extLst>
                    <a:ext uri="{9D8B030D-6E8A-4147-A177-3AD203B41FA5}">
                      <a16:colId xmlns:a16="http://schemas.microsoft.com/office/drawing/2014/main" val="3138904199"/>
                    </a:ext>
                  </a:extLst>
                </a:gridCol>
                <a:gridCol w="411480">
                  <a:extLst>
                    <a:ext uri="{9D8B030D-6E8A-4147-A177-3AD203B41FA5}">
                      <a16:colId xmlns:a16="http://schemas.microsoft.com/office/drawing/2014/main" val="1413272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05912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- 2021-12-16 15:54:19</a:t>
                      </a:r>
                      <a:r>
                        <a:rPr kumimoji="0" lang="en-US" sz="1000" b="0" i="0" u="none" strike="noStrike" kern="1200" cap="none" spc="0" normalizeH="0" baseline="0" noProof="0">
                          <a:ln>
                            <a:noFill/>
                          </a:ln>
                          <a:solidFill>
                            <a:prstClr val="black"/>
                          </a:solidFill>
                          <a:effectLst/>
                          <a:uLnTx/>
                          <a:uFillTx/>
                          <a:latin typeface="+mn-lt"/>
                          <a:ea typeface="+mn-ea"/>
                          <a:cs typeface="+mn-cs"/>
                        </a:rPr>
                        <a:t>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https://i.ytimg.com/vi/_6Cy-Trchgc/hqdefault.jpg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60847474"/>
                  </a:ext>
                </a:extLst>
              </a:tr>
            </a:tbl>
          </a:graphicData>
        </a:graphic>
      </p:graphicFrame>
      <p:sp>
        <p:nvSpPr>
          <p:cNvPr id="4" name="Text Placeholder 3">
            <a:extLst>
              <a:ext uri="{FF2B5EF4-FFF2-40B4-BE49-F238E27FC236}">
                <a16:creationId xmlns:a16="http://schemas.microsoft.com/office/drawing/2014/main" id="{E81C35AC-0FFF-4166-B7C7-62431774FC1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74588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4D71-0751-4CC7-A4ED-E3C0645B78A5}"/>
              </a:ext>
            </a:extLst>
          </p:cNvPr>
          <p:cNvSpPr>
            <a:spLocks noGrp="1"/>
          </p:cNvSpPr>
          <p:nvPr>
            <p:ph type="title"/>
          </p:nvPr>
        </p:nvSpPr>
        <p:spPr/>
        <p:txBody>
          <a:bodyPr/>
          <a:lstStyle/>
          <a:p>
            <a:r>
              <a:rPr lang="en-US"/>
              <a:t>Youtube Private Videos Table | All profiles - 22 of 26</a:t>
            </a:r>
          </a:p>
        </p:txBody>
      </p:sp>
      <p:graphicFrame>
        <p:nvGraphicFramePr>
          <p:cNvPr id="5" name="Table Placeholder 4">
            <a:extLst>
              <a:ext uri="{FF2B5EF4-FFF2-40B4-BE49-F238E27FC236}">
                <a16:creationId xmlns:a16="http://schemas.microsoft.com/office/drawing/2014/main" id="{30EFBE40-2258-4362-9051-1266CF05C4BB}"/>
              </a:ext>
            </a:extLst>
          </p:cNvPr>
          <p:cNvGraphicFramePr>
            <a:graphicFrameLocks noGrp="1"/>
          </p:cNvGraphicFramePr>
          <p:nvPr>
            <p:ph type="tbl" sz="quarter" idx="13"/>
            <p:extLst>
              <p:ext uri="{D42A27DB-BD31-4B8C-83A1-F6EECF244321}">
                <p14:modId xmlns:p14="http://schemas.microsoft.com/office/powerpoint/2010/main" val="132608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1884633"/>
                    </a:ext>
                  </a:extLst>
                </a:gridCol>
                <a:gridCol w="822961">
                  <a:extLst>
                    <a:ext uri="{9D8B030D-6E8A-4147-A177-3AD203B41FA5}">
                      <a16:colId xmlns:a16="http://schemas.microsoft.com/office/drawing/2014/main" val="2723894268"/>
                    </a:ext>
                  </a:extLst>
                </a:gridCol>
                <a:gridCol w="987553">
                  <a:extLst>
                    <a:ext uri="{9D8B030D-6E8A-4147-A177-3AD203B41FA5}">
                      <a16:colId xmlns:a16="http://schemas.microsoft.com/office/drawing/2014/main" val="1051934811"/>
                    </a:ext>
                  </a:extLst>
                </a:gridCol>
                <a:gridCol w="411480">
                  <a:extLst>
                    <a:ext uri="{9D8B030D-6E8A-4147-A177-3AD203B41FA5}">
                      <a16:colId xmlns:a16="http://schemas.microsoft.com/office/drawing/2014/main" val="3379464720"/>
                    </a:ext>
                  </a:extLst>
                </a:gridCol>
                <a:gridCol w="411480">
                  <a:extLst>
                    <a:ext uri="{9D8B030D-6E8A-4147-A177-3AD203B41FA5}">
                      <a16:colId xmlns:a16="http://schemas.microsoft.com/office/drawing/2014/main" val="4199797004"/>
                    </a:ext>
                  </a:extLst>
                </a:gridCol>
                <a:gridCol w="411480">
                  <a:extLst>
                    <a:ext uri="{9D8B030D-6E8A-4147-A177-3AD203B41FA5}">
                      <a16:colId xmlns:a16="http://schemas.microsoft.com/office/drawing/2014/main" val="1071101868"/>
                    </a:ext>
                  </a:extLst>
                </a:gridCol>
                <a:gridCol w="411480">
                  <a:extLst>
                    <a:ext uri="{9D8B030D-6E8A-4147-A177-3AD203B41FA5}">
                      <a16:colId xmlns:a16="http://schemas.microsoft.com/office/drawing/2014/main" val="3592502750"/>
                    </a:ext>
                  </a:extLst>
                </a:gridCol>
                <a:gridCol w="411480">
                  <a:extLst>
                    <a:ext uri="{9D8B030D-6E8A-4147-A177-3AD203B41FA5}">
                      <a16:colId xmlns:a16="http://schemas.microsoft.com/office/drawing/2014/main" val="2246742494"/>
                    </a:ext>
                  </a:extLst>
                </a:gridCol>
                <a:gridCol w="411480">
                  <a:extLst>
                    <a:ext uri="{9D8B030D-6E8A-4147-A177-3AD203B41FA5}">
                      <a16:colId xmlns:a16="http://schemas.microsoft.com/office/drawing/2014/main" val="2201197334"/>
                    </a:ext>
                  </a:extLst>
                </a:gridCol>
                <a:gridCol w="411480">
                  <a:extLst>
                    <a:ext uri="{9D8B030D-6E8A-4147-A177-3AD203B41FA5}">
                      <a16:colId xmlns:a16="http://schemas.microsoft.com/office/drawing/2014/main" val="3891799536"/>
                    </a:ext>
                  </a:extLst>
                </a:gridCol>
                <a:gridCol w="411480">
                  <a:extLst>
                    <a:ext uri="{9D8B030D-6E8A-4147-A177-3AD203B41FA5}">
                      <a16:colId xmlns:a16="http://schemas.microsoft.com/office/drawing/2014/main" val="2423225734"/>
                    </a:ext>
                  </a:extLst>
                </a:gridCol>
                <a:gridCol w="411480">
                  <a:extLst>
                    <a:ext uri="{9D8B030D-6E8A-4147-A177-3AD203B41FA5}">
                      <a16:colId xmlns:a16="http://schemas.microsoft.com/office/drawing/2014/main" val="1577053991"/>
                    </a:ext>
                  </a:extLst>
                </a:gridCol>
                <a:gridCol w="411480">
                  <a:extLst>
                    <a:ext uri="{9D8B030D-6E8A-4147-A177-3AD203B41FA5}">
                      <a16:colId xmlns:a16="http://schemas.microsoft.com/office/drawing/2014/main" val="1917750587"/>
                    </a:ext>
                  </a:extLst>
                </a:gridCol>
                <a:gridCol w="411480">
                  <a:extLst>
                    <a:ext uri="{9D8B030D-6E8A-4147-A177-3AD203B41FA5}">
                      <a16:colId xmlns:a16="http://schemas.microsoft.com/office/drawing/2014/main" val="3494844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60867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- 2021-12-16 15:54:09</a:t>
                      </a:r>
                      <a:r>
                        <a:rPr kumimoji="0" lang="en-US" sz="1000" b="0" i="0" u="none" strike="noStrike" kern="1200" cap="none" spc="0" normalizeH="0" baseline="0" noProof="0">
                          <a:ln>
                            <a:noFill/>
                          </a:ln>
                          <a:solidFill>
                            <a:prstClr val="black"/>
                          </a:solidFill>
                          <a:effectLst/>
                          <a:uLnTx/>
                          <a:uFillTx/>
                          <a:latin typeface="+mn-lt"/>
                          <a:ea typeface="+mn-ea"/>
                          <a:cs typeface="+mn-cs"/>
                        </a:rPr>
                        <a:t>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https://i.ytimg.com/vi/itnwRjlpoas/hqdefault.jpg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010768359"/>
                  </a:ext>
                </a:extLst>
              </a:tr>
            </a:tbl>
          </a:graphicData>
        </a:graphic>
      </p:graphicFrame>
      <p:sp>
        <p:nvSpPr>
          <p:cNvPr id="4" name="Text Placeholder 3">
            <a:extLst>
              <a:ext uri="{FF2B5EF4-FFF2-40B4-BE49-F238E27FC236}">
                <a16:creationId xmlns:a16="http://schemas.microsoft.com/office/drawing/2014/main" id="{F6F76D9C-692E-483B-8288-3FAA39AD287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432865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40A61-ECEE-4A3F-8597-1E5727CA4E74}"/>
              </a:ext>
            </a:extLst>
          </p:cNvPr>
          <p:cNvSpPr>
            <a:spLocks noGrp="1"/>
          </p:cNvSpPr>
          <p:nvPr>
            <p:ph type="title"/>
          </p:nvPr>
        </p:nvSpPr>
        <p:spPr/>
        <p:txBody>
          <a:bodyPr/>
          <a:lstStyle/>
          <a:p>
            <a:r>
              <a:rPr lang="en-US"/>
              <a:t>Youtube Private Videos Table | All profiles - 23 of 26</a:t>
            </a:r>
          </a:p>
        </p:txBody>
      </p:sp>
      <p:graphicFrame>
        <p:nvGraphicFramePr>
          <p:cNvPr id="5" name="Table Placeholder 4">
            <a:extLst>
              <a:ext uri="{FF2B5EF4-FFF2-40B4-BE49-F238E27FC236}">
                <a16:creationId xmlns:a16="http://schemas.microsoft.com/office/drawing/2014/main" id="{810B83F6-BE84-48B2-8965-1B6B22528604}"/>
              </a:ext>
            </a:extLst>
          </p:cNvPr>
          <p:cNvGraphicFramePr>
            <a:graphicFrameLocks noGrp="1"/>
          </p:cNvGraphicFramePr>
          <p:nvPr>
            <p:ph type="tbl" sz="quarter" idx="13"/>
            <p:extLst>
              <p:ext uri="{D42A27DB-BD31-4B8C-83A1-F6EECF244321}">
                <p14:modId xmlns:p14="http://schemas.microsoft.com/office/powerpoint/2010/main" val="250761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19065488"/>
                    </a:ext>
                  </a:extLst>
                </a:gridCol>
                <a:gridCol w="822961">
                  <a:extLst>
                    <a:ext uri="{9D8B030D-6E8A-4147-A177-3AD203B41FA5}">
                      <a16:colId xmlns:a16="http://schemas.microsoft.com/office/drawing/2014/main" val="1409783421"/>
                    </a:ext>
                  </a:extLst>
                </a:gridCol>
                <a:gridCol w="987553">
                  <a:extLst>
                    <a:ext uri="{9D8B030D-6E8A-4147-A177-3AD203B41FA5}">
                      <a16:colId xmlns:a16="http://schemas.microsoft.com/office/drawing/2014/main" val="1434809774"/>
                    </a:ext>
                  </a:extLst>
                </a:gridCol>
                <a:gridCol w="411480">
                  <a:extLst>
                    <a:ext uri="{9D8B030D-6E8A-4147-A177-3AD203B41FA5}">
                      <a16:colId xmlns:a16="http://schemas.microsoft.com/office/drawing/2014/main" val="1485389850"/>
                    </a:ext>
                  </a:extLst>
                </a:gridCol>
                <a:gridCol w="411480">
                  <a:extLst>
                    <a:ext uri="{9D8B030D-6E8A-4147-A177-3AD203B41FA5}">
                      <a16:colId xmlns:a16="http://schemas.microsoft.com/office/drawing/2014/main" val="1157148005"/>
                    </a:ext>
                  </a:extLst>
                </a:gridCol>
                <a:gridCol w="411480">
                  <a:extLst>
                    <a:ext uri="{9D8B030D-6E8A-4147-A177-3AD203B41FA5}">
                      <a16:colId xmlns:a16="http://schemas.microsoft.com/office/drawing/2014/main" val="2617109415"/>
                    </a:ext>
                  </a:extLst>
                </a:gridCol>
                <a:gridCol w="411480">
                  <a:extLst>
                    <a:ext uri="{9D8B030D-6E8A-4147-A177-3AD203B41FA5}">
                      <a16:colId xmlns:a16="http://schemas.microsoft.com/office/drawing/2014/main" val="2976493904"/>
                    </a:ext>
                  </a:extLst>
                </a:gridCol>
                <a:gridCol w="411480">
                  <a:extLst>
                    <a:ext uri="{9D8B030D-6E8A-4147-A177-3AD203B41FA5}">
                      <a16:colId xmlns:a16="http://schemas.microsoft.com/office/drawing/2014/main" val="73459705"/>
                    </a:ext>
                  </a:extLst>
                </a:gridCol>
                <a:gridCol w="411480">
                  <a:extLst>
                    <a:ext uri="{9D8B030D-6E8A-4147-A177-3AD203B41FA5}">
                      <a16:colId xmlns:a16="http://schemas.microsoft.com/office/drawing/2014/main" val="1798020070"/>
                    </a:ext>
                  </a:extLst>
                </a:gridCol>
                <a:gridCol w="411480">
                  <a:extLst>
                    <a:ext uri="{9D8B030D-6E8A-4147-A177-3AD203B41FA5}">
                      <a16:colId xmlns:a16="http://schemas.microsoft.com/office/drawing/2014/main" val="2113484836"/>
                    </a:ext>
                  </a:extLst>
                </a:gridCol>
                <a:gridCol w="411480">
                  <a:extLst>
                    <a:ext uri="{9D8B030D-6E8A-4147-A177-3AD203B41FA5}">
                      <a16:colId xmlns:a16="http://schemas.microsoft.com/office/drawing/2014/main" val="2501270668"/>
                    </a:ext>
                  </a:extLst>
                </a:gridCol>
                <a:gridCol w="411480">
                  <a:extLst>
                    <a:ext uri="{9D8B030D-6E8A-4147-A177-3AD203B41FA5}">
                      <a16:colId xmlns:a16="http://schemas.microsoft.com/office/drawing/2014/main" val="1771121807"/>
                    </a:ext>
                  </a:extLst>
                </a:gridCol>
                <a:gridCol w="411480">
                  <a:extLst>
                    <a:ext uri="{9D8B030D-6E8A-4147-A177-3AD203B41FA5}">
                      <a16:colId xmlns:a16="http://schemas.microsoft.com/office/drawing/2014/main" val="2470041737"/>
                    </a:ext>
                  </a:extLst>
                </a:gridCol>
                <a:gridCol w="411480">
                  <a:extLst>
                    <a:ext uri="{9D8B030D-6E8A-4147-A177-3AD203B41FA5}">
                      <a16:colId xmlns:a16="http://schemas.microsoft.com/office/drawing/2014/main" val="372759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3607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- 2021-12-08 12:00:37</a:t>
                      </a:r>
                      <a:r>
                        <a:rPr kumimoji="0" lang="fr-FR" sz="1000" b="0" i="0" u="none" strike="noStrike" kern="1200" cap="none" spc="0" normalizeH="0" baseline="0" noProof="0">
                          <a:ln>
                            <a:noFill/>
                          </a:ln>
                          <a:solidFill>
                            <a:prstClr val="black"/>
                          </a:solidFill>
                          <a:effectLst/>
                          <a:uLnTx/>
                          <a:uFillTx/>
                          <a:latin typeface="+mn-lt"/>
                          <a:ea typeface="+mn-ea"/>
                          <a:cs typeface="+mn-cs"/>
                        </a:rPr>
                        <a:t>
 Débarrassez votre bureau des bouteilles d'eau ! Notre mitigeur filtrant GROHE Blue Professional fournit une eau filtrée, fraîche et pétillante, évitant ainsi de réduire la quantité de déchets provenant des bouteilles d'eau et les soucis que cela engendre. 
Pour étancher votre soif, choisissez entre les 4 types d'eau disponibles sur le mitigeur GROHE Blue Professional : 
1️⃣Eau plate filtrée
2️⃣Eau plate filtrée et réfrigérée
3️⃣Eau finement pétillante
4️⃣Eau intensément pétillante
La bouteille de CO2 fournit jusqu'à 350L d'eau pétillante. Son poids varie entre 450g (60L d'eau pétillante) et 2kg (350L d'eau pétillante). Dans cette vidéo, découvrez comment changer la bouteille de CO2 en quelques étapes !
Pour obtenir plus d'informations sur le GROHE Blue Professional 👉https://www.grohe.fr/fr_fr/pour-la-cuisine/collections/grohe-blue-professional.html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https://i.ytimg.com/vi/xV50QXyFa0A/hqdefault.jpg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 for your water /  Blue,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434222996"/>
                  </a:ext>
                </a:extLst>
              </a:tr>
            </a:tbl>
          </a:graphicData>
        </a:graphic>
      </p:graphicFrame>
      <p:sp>
        <p:nvSpPr>
          <p:cNvPr id="4" name="Text Placeholder 3">
            <a:extLst>
              <a:ext uri="{FF2B5EF4-FFF2-40B4-BE49-F238E27FC236}">
                <a16:creationId xmlns:a16="http://schemas.microsoft.com/office/drawing/2014/main" id="{4F2B9D19-0FBD-4DF2-B443-5E9C4C7EB21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6897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318F-8C55-4C48-B5D1-E6A458DE0C26}"/>
              </a:ext>
            </a:extLst>
          </p:cNvPr>
          <p:cNvSpPr>
            <a:spLocks noGrp="1"/>
          </p:cNvSpPr>
          <p:nvPr>
            <p:ph type="title"/>
          </p:nvPr>
        </p:nvSpPr>
        <p:spPr/>
        <p:txBody>
          <a:bodyPr/>
          <a:lstStyle/>
          <a:p>
            <a:r>
              <a:rPr lang="en-US"/>
              <a:t>Youtube Private Videos Table | All profiles - 24 of 26</a:t>
            </a:r>
          </a:p>
        </p:txBody>
      </p:sp>
      <p:graphicFrame>
        <p:nvGraphicFramePr>
          <p:cNvPr id="5" name="Table Placeholder 4">
            <a:extLst>
              <a:ext uri="{FF2B5EF4-FFF2-40B4-BE49-F238E27FC236}">
                <a16:creationId xmlns:a16="http://schemas.microsoft.com/office/drawing/2014/main" id="{B4C61BD8-E973-4F8F-BEDD-06E5B22B831B}"/>
              </a:ext>
            </a:extLst>
          </p:cNvPr>
          <p:cNvGraphicFramePr>
            <a:graphicFrameLocks noGrp="1"/>
          </p:cNvGraphicFramePr>
          <p:nvPr>
            <p:ph type="tbl" sz="quarter" idx="13"/>
            <p:extLst>
              <p:ext uri="{D42A27DB-BD31-4B8C-83A1-F6EECF244321}">
                <p14:modId xmlns:p14="http://schemas.microsoft.com/office/powerpoint/2010/main" val="411642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91939786"/>
                    </a:ext>
                  </a:extLst>
                </a:gridCol>
                <a:gridCol w="822961">
                  <a:extLst>
                    <a:ext uri="{9D8B030D-6E8A-4147-A177-3AD203B41FA5}">
                      <a16:colId xmlns:a16="http://schemas.microsoft.com/office/drawing/2014/main" val="2929911358"/>
                    </a:ext>
                  </a:extLst>
                </a:gridCol>
                <a:gridCol w="987553">
                  <a:extLst>
                    <a:ext uri="{9D8B030D-6E8A-4147-A177-3AD203B41FA5}">
                      <a16:colId xmlns:a16="http://schemas.microsoft.com/office/drawing/2014/main" val="1177479614"/>
                    </a:ext>
                  </a:extLst>
                </a:gridCol>
                <a:gridCol w="411480">
                  <a:extLst>
                    <a:ext uri="{9D8B030D-6E8A-4147-A177-3AD203B41FA5}">
                      <a16:colId xmlns:a16="http://schemas.microsoft.com/office/drawing/2014/main" val="3991461871"/>
                    </a:ext>
                  </a:extLst>
                </a:gridCol>
                <a:gridCol w="411480">
                  <a:extLst>
                    <a:ext uri="{9D8B030D-6E8A-4147-A177-3AD203B41FA5}">
                      <a16:colId xmlns:a16="http://schemas.microsoft.com/office/drawing/2014/main" val="74373989"/>
                    </a:ext>
                  </a:extLst>
                </a:gridCol>
                <a:gridCol w="411480">
                  <a:extLst>
                    <a:ext uri="{9D8B030D-6E8A-4147-A177-3AD203B41FA5}">
                      <a16:colId xmlns:a16="http://schemas.microsoft.com/office/drawing/2014/main" val="194804510"/>
                    </a:ext>
                  </a:extLst>
                </a:gridCol>
                <a:gridCol w="411480">
                  <a:extLst>
                    <a:ext uri="{9D8B030D-6E8A-4147-A177-3AD203B41FA5}">
                      <a16:colId xmlns:a16="http://schemas.microsoft.com/office/drawing/2014/main" val="3641434582"/>
                    </a:ext>
                  </a:extLst>
                </a:gridCol>
                <a:gridCol w="411480">
                  <a:extLst>
                    <a:ext uri="{9D8B030D-6E8A-4147-A177-3AD203B41FA5}">
                      <a16:colId xmlns:a16="http://schemas.microsoft.com/office/drawing/2014/main" val="240938120"/>
                    </a:ext>
                  </a:extLst>
                </a:gridCol>
                <a:gridCol w="411480">
                  <a:extLst>
                    <a:ext uri="{9D8B030D-6E8A-4147-A177-3AD203B41FA5}">
                      <a16:colId xmlns:a16="http://schemas.microsoft.com/office/drawing/2014/main" val="1186580793"/>
                    </a:ext>
                  </a:extLst>
                </a:gridCol>
                <a:gridCol w="411480">
                  <a:extLst>
                    <a:ext uri="{9D8B030D-6E8A-4147-A177-3AD203B41FA5}">
                      <a16:colId xmlns:a16="http://schemas.microsoft.com/office/drawing/2014/main" val="3423025024"/>
                    </a:ext>
                  </a:extLst>
                </a:gridCol>
                <a:gridCol w="411480">
                  <a:extLst>
                    <a:ext uri="{9D8B030D-6E8A-4147-A177-3AD203B41FA5}">
                      <a16:colId xmlns:a16="http://schemas.microsoft.com/office/drawing/2014/main" val="2118187425"/>
                    </a:ext>
                  </a:extLst>
                </a:gridCol>
                <a:gridCol w="411480">
                  <a:extLst>
                    <a:ext uri="{9D8B030D-6E8A-4147-A177-3AD203B41FA5}">
                      <a16:colId xmlns:a16="http://schemas.microsoft.com/office/drawing/2014/main" val="472638430"/>
                    </a:ext>
                  </a:extLst>
                </a:gridCol>
                <a:gridCol w="411480">
                  <a:extLst>
                    <a:ext uri="{9D8B030D-6E8A-4147-A177-3AD203B41FA5}">
                      <a16:colId xmlns:a16="http://schemas.microsoft.com/office/drawing/2014/main" val="2932235907"/>
                    </a:ext>
                  </a:extLst>
                </a:gridCol>
                <a:gridCol w="411480">
                  <a:extLst>
                    <a:ext uri="{9D8B030D-6E8A-4147-A177-3AD203B41FA5}">
                      <a16:colId xmlns:a16="http://schemas.microsoft.com/office/drawing/2014/main" val="183475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86108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- 2021-07-22 14:25:34</a:t>
                      </a:r>
                      <a:r>
                        <a:rPr kumimoji="0" lang="fr-FR" sz="1000" b="0" i="0" u="none" strike="noStrike" kern="1200" cap="none" spc="0" normalizeH="0" baseline="0" noProof="0">
                          <a:ln>
                            <a:noFill/>
                          </a:ln>
                          <a:solidFill>
                            <a:prstClr val="black"/>
                          </a:solidFill>
                          <a:effectLst/>
                          <a:uLnTx/>
                          <a:uFillTx/>
                          <a:latin typeface="+mn-lt"/>
                          <a:ea typeface="+mn-ea"/>
                          <a:cs typeface="+mn-cs"/>
                        </a:rPr>
                        <a:t>
 L'industrie du bâtiment consomme beaucoup de ressources et d'énergie. Nous sommes déterminés à stopper cette surconsommation : le modèle "Take-Make-Waste" (Prélever - Fabriquer - Gaspiller) est devenu obsolète ! C'est pourquoi GROHE est devenu une des toutes premières marques de l'industrie sanitaire à obtenir la certification Produit "Cradle to Cradle"®. Contrairement au premier modèle cité, le modèle "Cradle to Cradle" n'est pas linéaire. Le modèle est conçu de telle sorte que les composants d'un produit certifié en fin de vie puissent être réutilisés pour créer de nouveaux produits. Les gains sont immenses : de cette façon, nous pouvons réduire drastiquement notre consommation de nouvelles ressources.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https://i.ytimg.com/vi/6CmWk99VTXY/hqdefault.jpg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11456924"/>
                  </a:ext>
                </a:extLst>
              </a:tr>
            </a:tbl>
          </a:graphicData>
        </a:graphic>
      </p:graphicFrame>
      <p:sp>
        <p:nvSpPr>
          <p:cNvPr id="4" name="Text Placeholder 3">
            <a:extLst>
              <a:ext uri="{FF2B5EF4-FFF2-40B4-BE49-F238E27FC236}">
                <a16:creationId xmlns:a16="http://schemas.microsoft.com/office/drawing/2014/main" id="{688FA50B-AE42-4787-9F71-CEE69AA25B6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01041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F737-C63C-4CCC-A358-0B0378D59F8D}"/>
              </a:ext>
            </a:extLst>
          </p:cNvPr>
          <p:cNvSpPr>
            <a:spLocks noGrp="1"/>
          </p:cNvSpPr>
          <p:nvPr>
            <p:ph type="title"/>
          </p:nvPr>
        </p:nvSpPr>
        <p:spPr/>
        <p:txBody>
          <a:bodyPr/>
          <a:lstStyle/>
          <a:p>
            <a:r>
              <a:rPr lang="en-US"/>
              <a:t>Youtube Private Videos Table | All profiles - 25 of 26</a:t>
            </a:r>
          </a:p>
        </p:txBody>
      </p:sp>
      <p:graphicFrame>
        <p:nvGraphicFramePr>
          <p:cNvPr id="5" name="Table Placeholder 4">
            <a:extLst>
              <a:ext uri="{FF2B5EF4-FFF2-40B4-BE49-F238E27FC236}">
                <a16:creationId xmlns:a16="http://schemas.microsoft.com/office/drawing/2014/main" id="{EBF6DB2F-96C3-4B8B-A56A-1CA599D3F46B}"/>
              </a:ext>
            </a:extLst>
          </p:cNvPr>
          <p:cNvGraphicFramePr>
            <a:graphicFrameLocks noGrp="1"/>
          </p:cNvGraphicFramePr>
          <p:nvPr>
            <p:ph type="tbl" sz="quarter" idx="13"/>
            <p:extLst>
              <p:ext uri="{D42A27DB-BD31-4B8C-83A1-F6EECF244321}">
                <p14:modId xmlns:p14="http://schemas.microsoft.com/office/powerpoint/2010/main" val="247697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75625357"/>
                    </a:ext>
                  </a:extLst>
                </a:gridCol>
                <a:gridCol w="822961">
                  <a:extLst>
                    <a:ext uri="{9D8B030D-6E8A-4147-A177-3AD203B41FA5}">
                      <a16:colId xmlns:a16="http://schemas.microsoft.com/office/drawing/2014/main" val="499939860"/>
                    </a:ext>
                  </a:extLst>
                </a:gridCol>
                <a:gridCol w="987553">
                  <a:extLst>
                    <a:ext uri="{9D8B030D-6E8A-4147-A177-3AD203B41FA5}">
                      <a16:colId xmlns:a16="http://schemas.microsoft.com/office/drawing/2014/main" val="2167979316"/>
                    </a:ext>
                  </a:extLst>
                </a:gridCol>
                <a:gridCol w="411480">
                  <a:extLst>
                    <a:ext uri="{9D8B030D-6E8A-4147-A177-3AD203B41FA5}">
                      <a16:colId xmlns:a16="http://schemas.microsoft.com/office/drawing/2014/main" val="2785464696"/>
                    </a:ext>
                  </a:extLst>
                </a:gridCol>
                <a:gridCol w="411480">
                  <a:extLst>
                    <a:ext uri="{9D8B030D-6E8A-4147-A177-3AD203B41FA5}">
                      <a16:colId xmlns:a16="http://schemas.microsoft.com/office/drawing/2014/main" val="4181471286"/>
                    </a:ext>
                  </a:extLst>
                </a:gridCol>
                <a:gridCol w="411480">
                  <a:extLst>
                    <a:ext uri="{9D8B030D-6E8A-4147-A177-3AD203B41FA5}">
                      <a16:colId xmlns:a16="http://schemas.microsoft.com/office/drawing/2014/main" val="1962352330"/>
                    </a:ext>
                  </a:extLst>
                </a:gridCol>
                <a:gridCol w="411480">
                  <a:extLst>
                    <a:ext uri="{9D8B030D-6E8A-4147-A177-3AD203B41FA5}">
                      <a16:colId xmlns:a16="http://schemas.microsoft.com/office/drawing/2014/main" val="1419971301"/>
                    </a:ext>
                  </a:extLst>
                </a:gridCol>
                <a:gridCol w="411480">
                  <a:extLst>
                    <a:ext uri="{9D8B030D-6E8A-4147-A177-3AD203B41FA5}">
                      <a16:colId xmlns:a16="http://schemas.microsoft.com/office/drawing/2014/main" val="3016955793"/>
                    </a:ext>
                  </a:extLst>
                </a:gridCol>
                <a:gridCol w="411480">
                  <a:extLst>
                    <a:ext uri="{9D8B030D-6E8A-4147-A177-3AD203B41FA5}">
                      <a16:colId xmlns:a16="http://schemas.microsoft.com/office/drawing/2014/main" val="2673574180"/>
                    </a:ext>
                  </a:extLst>
                </a:gridCol>
                <a:gridCol w="411480">
                  <a:extLst>
                    <a:ext uri="{9D8B030D-6E8A-4147-A177-3AD203B41FA5}">
                      <a16:colId xmlns:a16="http://schemas.microsoft.com/office/drawing/2014/main" val="1245360283"/>
                    </a:ext>
                  </a:extLst>
                </a:gridCol>
                <a:gridCol w="411480">
                  <a:extLst>
                    <a:ext uri="{9D8B030D-6E8A-4147-A177-3AD203B41FA5}">
                      <a16:colId xmlns:a16="http://schemas.microsoft.com/office/drawing/2014/main" val="1668920767"/>
                    </a:ext>
                  </a:extLst>
                </a:gridCol>
                <a:gridCol w="411480">
                  <a:extLst>
                    <a:ext uri="{9D8B030D-6E8A-4147-A177-3AD203B41FA5}">
                      <a16:colId xmlns:a16="http://schemas.microsoft.com/office/drawing/2014/main" val="2257611401"/>
                    </a:ext>
                  </a:extLst>
                </a:gridCol>
                <a:gridCol w="411480">
                  <a:extLst>
                    <a:ext uri="{9D8B030D-6E8A-4147-A177-3AD203B41FA5}">
                      <a16:colId xmlns:a16="http://schemas.microsoft.com/office/drawing/2014/main" val="442894495"/>
                    </a:ext>
                  </a:extLst>
                </a:gridCol>
                <a:gridCol w="411480">
                  <a:extLst>
                    <a:ext uri="{9D8B030D-6E8A-4147-A177-3AD203B41FA5}">
                      <a16:colId xmlns:a16="http://schemas.microsoft.com/office/drawing/2014/main" val="284885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91252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 ITALIA - 2021-11-19 18:43:13</a:t>
                      </a:r>
                      <a:r>
                        <a:rPr kumimoji="0" lang="it-IT" sz="1000" b="0" i="0" u="none" strike="noStrike" kern="1200" cap="none" spc="0" normalizeH="0" baseline="0" noProof="0">
                          <a:ln>
                            <a:noFill/>
                          </a:ln>
                          <a:solidFill>
                            <a:prstClr val="black"/>
                          </a:solidFill>
                          <a:effectLst/>
                          <a:uLnTx/>
                          <a:uFillTx/>
                          <a:latin typeface="+mn-lt"/>
                          <a:ea typeface="+mn-ea"/>
                          <a:cs typeface="+mn-cs"/>
                        </a:rPr>
                        <a:t>
 In occasione del World Toilet Day, vogliamo richiamare l’attenzione sui 3,6 miliardi di persone in tutto il mondo che ancora non hanno accesso a servizi igienici essenziali. Dal 2018 la partnership "Make a Splash!" di LIXIL e l’UNICEF-Italia ha fatto la differenza in Africa orientale e ha fornito servizi igienici a 2,9 milioni di persone. Come parte di LIXIL, quest'estate abbiamo avviato, in 13 paesi in Europa, Medio Oriente e Nord Africa, una campagna dedicata e abbiamo raccolto 1,2 milioni di euro. E c'è un'altra buona notizia: "Make a Splash!" arriverà anche in India, Indonesia e Nigeria! Parte del nostro contributo servirà a garantire ai bambini in Nigeria e Indonesia servizi igienico-sanitari sicuri sia a casa che a scuola. 
Lasciati ispirare da quelle piccole ma grandi idee che cambiano la vita in meglio: https://fcld.ly/9h9878f
L'UNICEF non sostiene alcuna azienda, marchio, prodotto o servizio.
Su GROHE
GROHE è un brand leader a livello globale nelle soluzioni complete per il bagno e sistemi per la cucina con un totale di oltre 7.000 dipendenti in 150 paesi, 2.600 dei quali in Germania. Dal 2014 è parte di LIXIL, produttore giapponese di sistemi pionieristici nei settori idrico e residenziale. Quale brand internazionale, GROHE persegue i propri valori: tecnologia, qualità, design e sostenibilità nel pieno rispetto del “Pure Freude an Wasser” (vivere l’acqua come pura gioia). Prodotti riconosciuti come le gamma di rubinetteria bagno GROHE Eurosmart, la serie di termostatici o la famiglia di sistemi di filtrazione domestici per l’acqua GROHE Blue testimoniano la profonda expertise aziendale. Focalizzato sulle esigenze dei clienti, il brand crea soluzioni intelligenti, sostenibili e ad alto valore aggiunto. GROHE possiede una rete di produzione globale che si basa sull'ingegneria tedesca e su elevati standard qualitativi: ricerca, sviluppo e design sono strettamente allineati e considerati come un unico processo integrato. GROHE prende molto sul serio la propria responsabilità sociale d’impresa e si concentra su una catena di valore per il risparmio delle risorse. Dall'aprile 2020 il brand produce in tutto il mondo a zero emissioni di CO2 e si è posto l'obiettivo di utilizzare imballaggi di prodotti plastic free entro il 2021. 
Solo nell’ultimo decennio oltre 490 premi di design e innovazione così come diversi primi posti al German Sustainability Award hanno confermato il successo del brand. GROHE è stata la prima azienda del settore ad aggiudicarsi il CSR Award del governo federale tedesco e il German Sustainability Award 2021 nelle categorie “Resources” e “Design. Inoltre, è stata inserita nella lista delle 50 imprese che “Stanno Cambiando Il Mondo” stilata dalla rivista Fortune®.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https://i.ytimg.com/vi/ngmhUsbw3Q8/hqdefault.jpg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571048452"/>
                  </a:ext>
                </a:extLst>
              </a:tr>
            </a:tbl>
          </a:graphicData>
        </a:graphic>
      </p:graphicFrame>
      <p:sp>
        <p:nvSpPr>
          <p:cNvPr id="4" name="Text Placeholder 3">
            <a:extLst>
              <a:ext uri="{FF2B5EF4-FFF2-40B4-BE49-F238E27FC236}">
                <a16:creationId xmlns:a16="http://schemas.microsoft.com/office/drawing/2014/main" id="{2DDA4D6D-6EBE-48F9-A283-155C3B1E9EE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524773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59B8-CCF0-4043-8746-03DCE5A3DE3B}"/>
              </a:ext>
            </a:extLst>
          </p:cNvPr>
          <p:cNvSpPr>
            <a:spLocks noGrp="1"/>
          </p:cNvSpPr>
          <p:nvPr>
            <p:ph type="title"/>
          </p:nvPr>
        </p:nvSpPr>
        <p:spPr/>
        <p:txBody>
          <a:bodyPr/>
          <a:lstStyle/>
          <a:p>
            <a:r>
              <a:rPr lang="en-US"/>
              <a:t>Youtube Private Videos Table | All profiles - 26 of 26</a:t>
            </a:r>
          </a:p>
        </p:txBody>
      </p:sp>
      <p:graphicFrame>
        <p:nvGraphicFramePr>
          <p:cNvPr id="5" name="Table Placeholder 4">
            <a:extLst>
              <a:ext uri="{FF2B5EF4-FFF2-40B4-BE49-F238E27FC236}">
                <a16:creationId xmlns:a16="http://schemas.microsoft.com/office/drawing/2014/main" id="{26F234CC-D3FC-4182-BF34-523C018F8401}"/>
              </a:ext>
            </a:extLst>
          </p:cNvPr>
          <p:cNvGraphicFramePr>
            <a:graphicFrameLocks noGrp="1"/>
          </p:cNvGraphicFramePr>
          <p:nvPr>
            <p:ph type="tbl" sz="quarter" idx="13"/>
            <p:extLst>
              <p:ext uri="{D42A27DB-BD31-4B8C-83A1-F6EECF244321}">
                <p14:modId xmlns:p14="http://schemas.microsoft.com/office/powerpoint/2010/main" val="205011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67588888"/>
                    </a:ext>
                  </a:extLst>
                </a:gridCol>
                <a:gridCol w="822961">
                  <a:extLst>
                    <a:ext uri="{9D8B030D-6E8A-4147-A177-3AD203B41FA5}">
                      <a16:colId xmlns:a16="http://schemas.microsoft.com/office/drawing/2014/main" val="2615566052"/>
                    </a:ext>
                  </a:extLst>
                </a:gridCol>
                <a:gridCol w="987553">
                  <a:extLst>
                    <a:ext uri="{9D8B030D-6E8A-4147-A177-3AD203B41FA5}">
                      <a16:colId xmlns:a16="http://schemas.microsoft.com/office/drawing/2014/main" val="1518375156"/>
                    </a:ext>
                  </a:extLst>
                </a:gridCol>
                <a:gridCol w="411480">
                  <a:extLst>
                    <a:ext uri="{9D8B030D-6E8A-4147-A177-3AD203B41FA5}">
                      <a16:colId xmlns:a16="http://schemas.microsoft.com/office/drawing/2014/main" val="2857538646"/>
                    </a:ext>
                  </a:extLst>
                </a:gridCol>
                <a:gridCol w="411480">
                  <a:extLst>
                    <a:ext uri="{9D8B030D-6E8A-4147-A177-3AD203B41FA5}">
                      <a16:colId xmlns:a16="http://schemas.microsoft.com/office/drawing/2014/main" val="804993171"/>
                    </a:ext>
                  </a:extLst>
                </a:gridCol>
                <a:gridCol w="411480">
                  <a:extLst>
                    <a:ext uri="{9D8B030D-6E8A-4147-A177-3AD203B41FA5}">
                      <a16:colId xmlns:a16="http://schemas.microsoft.com/office/drawing/2014/main" val="937865011"/>
                    </a:ext>
                  </a:extLst>
                </a:gridCol>
                <a:gridCol w="411480">
                  <a:extLst>
                    <a:ext uri="{9D8B030D-6E8A-4147-A177-3AD203B41FA5}">
                      <a16:colId xmlns:a16="http://schemas.microsoft.com/office/drawing/2014/main" val="918018966"/>
                    </a:ext>
                  </a:extLst>
                </a:gridCol>
                <a:gridCol w="411480">
                  <a:extLst>
                    <a:ext uri="{9D8B030D-6E8A-4147-A177-3AD203B41FA5}">
                      <a16:colId xmlns:a16="http://schemas.microsoft.com/office/drawing/2014/main" val="1411571973"/>
                    </a:ext>
                  </a:extLst>
                </a:gridCol>
                <a:gridCol w="411480">
                  <a:extLst>
                    <a:ext uri="{9D8B030D-6E8A-4147-A177-3AD203B41FA5}">
                      <a16:colId xmlns:a16="http://schemas.microsoft.com/office/drawing/2014/main" val="1838861039"/>
                    </a:ext>
                  </a:extLst>
                </a:gridCol>
                <a:gridCol w="411480">
                  <a:extLst>
                    <a:ext uri="{9D8B030D-6E8A-4147-A177-3AD203B41FA5}">
                      <a16:colId xmlns:a16="http://schemas.microsoft.com/office/drawing/2014/main" val="910861459"/>
                    </a:ext>
                  </a:extLst>
                </a:gridCol>
                <a:gridCol w="411480">
                  <a:extLst>
                    <a:ext uri="{9D8B030D-6E8A-4147-A177-3AD203B41FA5}">
                      <a16:colId xmlns:a16="http://schemas.microsoft.com/office/drawing/2014/main" val="408265703"/>
                    </a:ext>
                  </a:extLst>
                </a:gridCol>
                <a:gridCol w="411480">
                  <a:extLst>
                    <a:ext uri="{9D8B030D-6E8A-4147-A177-3AD203B41FA5}">
                      <a16:colId xmlns:a16="http://schemas.microsoft.com/office/drawing/2014/main" val="1920226360"/>
                    </a:ext>
                  </a:extLst>
                </a:gridCol>
                <a:gridCol w="411480">
                  <a:extLst>
                    <a:ext uri="{9D8B030D-6E8A-4147-A177-3AD203B41FA5}">
                      <a16:colId xmlns:a16="http://schemas.microsoft.com/office/drawing/2014/main" val="3102470462"/>
                    </a:ext>
                  </a:extLst>
                </a:gridCol>
                <a:gridCol w="411480">
                  <a:extLst>
                    <a:ext uri="{9D8B030D-6E8A-4147-A177-3AD203B41FA5}">
                      <a16:colId xmlns:a16="http://schemas.microsoft.com/office/drawing/2014/main" val="315646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887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- 2021-12-16 15:54:38</a:t>
                      </a:r>
                      <a:r>
                        <a:rPr kumimoji="0" lang="en-US" sz="1000" b="0" i="0" u="none" strike="noStrike" kern="1200" cap="none" spc="0" normalizeH="0" baseline="0" noProof="0">
                          <a:ln>
                            <a:noFill/>
                          </a:ln>
                          <a:solidFill>
                            <a:prstClr val="black"/>
                          </a:solidFill>
                          <a:effectLst/>
                          <a:uLnTx/>
                          <a:uFillTx/>
                          <a:latin typeface="+mn-lt"/>
                          <a:ea typeface="+mn-ea"/>
                          <a:cs typeface="+mn-cs"/>
                        </a:rPr>
                        <a:t>
 We’re driving change locally all over the world! Our annual LIXIL Community Day has inspired GROHE employees to get involved in exciting ways. From tree planting in Egypt to cleaning up the banks of the Rhine, recycling delivery boxes in Thailand to ecology education in Russia, more than 30 separate projects have shown GROHE’s commitment to saving precious resources, promoting diversity and inclusion and giving back to communities. Thanks to everyone who took part this time round. You’re making us and your communities proud!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https://i.ytimg.com/vi/EJcX3DgsM6U/hqdefault.jpg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046112582"/>
                  </a:ext>
                </a:extLst>
              </a:tr>
            </a:tbl>
          </a:graphicData>
        </a:graphic>
      </p:graphicFrame>
      <p:sp>
        <p:nvSpPr>
          <p:cNvPr id="4" name="Text Placeholder 3">
            <a:extLst>
              <a:ext uri="{FF2B5EF4-FFF2-40B4-BE49-F238E27FC236}">
                <a16:creationId xmlns:a16="http://schemas.microsoft.com/office/drawing/2014/main" id="{3706E086-4307-485A-A53F-182383DEE6E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08587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2629-20ED-4001-98B4-AC7EB9862CB8}"/>
              </a:ext>
            </a:extLst>
          </p:cNvPr>
          <p:cNvSpPr>
            <a:spLocks noGrp="1"/>
          </p:cNvSpPr>
          <p:nvPr>
            <p:ph type="title"/>
          </p:nvPr>
        </p:nvSpPr>
        <p:spPr/>
        <p:txBody>
          <a:bodyPr/>
          <a:lstStyle/>
          <a:p>
            <a:r>
              <a:rPr lang="en-US"/>
              <a:t>LinkedIn Posts Table | All profiles - 1 of 26</a:t>
            </a:r>
          </a:p>
        </p:txBody>
      </p:sp>
      <p:graphicFrame>
        <p:nvGraphicFramePr>
          <p:cNvPr id="5" name="Table Placeholder 4">
            <a:extLst>
              <a:ext uri="{FF2B5EF4-FFF2-40B4-BE49-F238E27FC236}">
                <a16:creationId xmlns:a16="http://schemas.microsoft.com/office/drawing/2014/main" id="{7AA79647-E79F-449A-8B01-1A71B082B4CC}"/>
              </a:ext>
            </a:extLst>
          </p:cNvPr>
          <p:cNvGraphicFramePr>
            <a:graphicFrameLocks noGrp="1"/>
          </p:cNvGraphicFramePr>
          <p:nvPr>
            <p:ph type="tbl" sz="quarter" idx="13"/>
            <p:extLst>
              <p:ext uri="{D42A27DB-BD31-4B8C-83A1-F6EECF244321}">
                <p14:modId xmlns:p14="http://schemas.microsoft.com/office/powerpoint/2010/main" val="9337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62583227"/>
                    </a:ext>
                  </a:extLst>
                </a:gridCol>
                <a:gridCol w="1645920">
                  <a:extLst>
                    <a:ext uri="{9D8B030D-6E8A-4147-A177-3AD203B41FA5}">
                      <a16:colId xmlns:a16="http://schemas.microsoft.com/office/drawing/2014/main" val="3872981539"/>
                    </a:ext>
                  </a:extLst>
                </a:gridCol>
                <a:gridCol w="576072">
                  <a:extLst>
                    <a:ext uri="{9D8B030D-6E8A-4147-A177-3AD203B41FA5}">
                      <a16:colId xmlns:a16="http://schemas.microsoft.com/office/drawing/2014/main" val="1830840995"/>
                    </a:ext>
                  </a:extLst>
                </a:gridCol>
                <a:gridCol w="576072">
                  <a:extLst>
                    <a:ext uri="{9D8B030D-6E8A-4147-A177-3AD203B41FA5}">
                      <a16:colId xmlns:a16="http://schemas.microsoft.com/office/drawing/2014/main" val="3953528114"/>
                    </a:ext>
                  </a:extLst>
                </a:gridCol>
                <a:gridCol w="576072">
                  <a:extLst>
                    <a:ext uri="{9D8B030D-6E8A-4147-A177-3AD203B41FA5}">
                      <a16:colId xmlns:a16="http://schemas.microsoft.com/office/drawing/2014/main" val="3965191887"/>
                    </a:ext>
                  </a:extLst>
                </a:gridCol>
                <a:gridCol w="576072">
                  <a:extLst>
                    <a:ext uri="{9D8B030D-6E8A-4147-A177-3AD203B41FA5}">
                      <a16:colId xmlns:a16="http://schemas.microsoft.com/office/drawing/2014/main" val="3648347054"/>
                    </a:ext>
                  </a:extLst>
                </a:gridCol>
                <a:gridCol w="576072">
                  <a:extLst>
                    <a:ext uri="{9D8B030D-6E8A-4147-A177-3AD203B41FA5}">
                      <a16:colId xmlns:a16="http://schemas.microsoft.com/office/drawing/2014/main" val="3215600286"/>
                    </a:ext>
                  </a:extLst>
                </a:gridCol>
                <a:gridCol w="576072">
                  <a:extLst>
                    <a:ext uri="{9D8B030D-6E8A-4147-A177-3AD203B41FA5}">
                      <a16:colId xmlns:a16="http://schemas.microsoft.com/office/drawing/2014/main" val="4001364326"/>
                    </a:ext>
                  </a:extLst>
                </a:gridCol>
                <a:gridCol w="576072">
                  <a:extLst>
                    <a:ext uri="{9D8B030D-6E8A-4147-A177-3AD203B41FA5}">
                      <a16:colId xmlns:a16="http://schemas.microsoft.com/office/drawing/2014/main" val="1339468975"/>
                    </a:ext>
                  </a:extLst>
                </a:gridCol>
                <a:gridCol w="576072">
                  <a:extLst>
                    <a:ext uri="{9D8B030D-6E8A-4147-A177-3AD203B41FA5}">
                      <a16:colId xmlns:a16="http://schemas.microsoft.com/office/drawing/2014/main" val="1436326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7976644"/>
                  </a:ext>
                </a:extLst>
              </a:tr>
            </a:tbl>
          </a:graphicData>
        </a:graphic>
      </p:graphicFrame>
      <p:sp>
        <p:nvSpPr>
          <p:cNvPr id="4" name="Text Placeholder 3">
            <a:extLst>
              <a:ext uri="{FF2B5EF4-FFF2-40B4-BE49-F238E27FC236}">
                <a16:creationId xmlns:a16="http://schemas.microsoft.com/office/drawing/2014/main" id="{82F91E08-831B-403B-82F8-8C4D4A5816F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266489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97DC-BD61-4DBC-88B6-F690499D9292}"/>
              </a:ext>
            </a:extLst>
          </p:cNvPr>
          <p:cNvSpPr>
            <a:spLocks noGrp="1"/>
          </p:cNvSpPr>
          <p:nvPr>
            <p:ph type="title"/>
          </p:nvPr>
        </p:nvSpPr>
        <p:spPr/>
        <p:txBody>
          <a:bodyPr/>
          <a:lstStyle/>
          <a:p>
            <a:r>
              <a:rPr lang="en-US"/>
              <a:t>LinkedIn Posts Table | All profiles - 2 of 26</a:t>
            </a:r>
          </a:p>
        </p:txBody>
      </p:sp>
      <p:graphicFrame>
        <p:nvGraphicFramePr>
          <p:cNvPr id="5" name="Table Placeholder 4">
            <a:extLst>
              <a:ext uri="{FF2B5EF4-FFF2-40B4-BE49-F238E27FC236}">
                <a16:creationId xmlns:a16="http://schemas.microsoft.com/office/drawing/2014/main" id="{9FB05073-F096-4E70-8A5F-570EB70DCEAA}"/>
              </a:ext>
            </a:extLst>
          </p:cNvPr>
          <p:cNvGraphicFramePr>
            <a:graphicFrameLocks noGrp="1"/>
          </p:cNvGraphicFramePr>
          <p:nvPr>
            <p:ph type="tbl" sz="quarter" idx="13"/>
            <p:extLst>
              <p:ext uri="{D42A27DB-BD31-4B8C-83A1-F6EECF244321}">
                <p14:modId xmlns:p14="http://schemas.microsoft.com/office/powerpoint/2010/main" val="4106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3246375"/>
                    </a:ext>
                  </a:extLst>
                </a:gridCol>
                <a:gridCol w="1645920">
                  <a:extLst>
                    <a:ext uri="{9D8B030D-6E8A-4147-A177-3AD203B41FA5}">
                      <a16:colId xmlns:a16="http://schemas.microsoft.com/office/drawing/2014/main" val="3091490865"/>
                    </a:ext>
                  </a:extLst>
                </a:gridCol>
                <a:gridCol w="576072">
                  <a:extLst>
                    <a:ext uri="{9D8B030D-6E8A-4147-A177-3AD203B41FA5}">
                      <a16:colId xmlns:a16="http://schemas.microsoft.com/office/drawing/2014/main" val="3572232844"/>
                    </a:ext>
                  </a:extLst>
                </a:gridCol>
                <a:gridCol w="576072">
                  <a:extLst>
                    <a:ext uri="{9D8B030D-6E8A-4147-A177-3AD203B41FA5}">
                      <a16:colId xmlns:a16="http://schemas.microsoft.com/office/drawing/2014/main" val="3526457405"/>
                    </a:ext>
                  </a:extLst>
                </a:gridCol>
                <a:gridCol w="576072">
                  <a:extLst>
                    <a:ext uri="{9D8B030D-6E8A-4147-A177-3AD203B41FA5}">
                      <a16:colId xmlns:a16="http://schemas.microsoft.com/office/drawing/2014/main" val="1030926163"/>
                    </a:ext>
                  </a:extLst>
                </a:gridCol>
                <a:gridCol w="576072">
                  <a:extLst>
                    <a:ext uri="{9D8B030D-6E8A-4147-A177-3AD203B41FA5}">
                      <a16:colId xmlns:a16="http://schemas.microsoft.com/office/drawing/2014/main" val="3704309368"/>
                    </a:ext>
                  </a:extLst>
                </a:gridCol>
                <a:gridCol w="576072">
                  <a:extLst>
                    <a:ext uri="{9D8B030D-6E8A-4147-A177-3AD203B41FA5}">
                      <a16:colId xmlns:a16="http://schemas.microsoft.com/office/drawing/2014/main" val="3269003736"/>
                    </a:ext>
                  </a:extLst>
                </a:gridCol>
                <a:gridCol w="576072">
                  <a:extLst>
                    <a:ext uri="{9D8B030D-6E8A-4147-A177-3AD203B41FA5}">
                      <a16:colId xmlns:a16="http://schemas.microsoft.com/office/drawing/2014/main" val="2428998488"/>
                    </a:ext>
                  </a:extLst>
                </a:gridCol>
                <a:gridCol w="576072">
                  <a:extLst>
                    <a:ext uri="{9D8B030D-6E8A-4147-A177-3AD203B41FA5}">
                      <a16:colId xmlns:a16="http://schemas.microsoft.com/office/drawing/2014/main" val="1135141930"/>
                    </a:ext>
                  </a:extLst>
                </a:gridCol>
                <a:gridCol w="576072">
                  <a:extLst>
                    <a:ext uri="{9D8B030D-6E8A-4147-A177-3AD203B41FA5}">
                      <a16:colId xmlns:a16="http://schemas.microsoft.com/office/drawing/2014/main" val="304278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29244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- 2021-12-17 09:05:12</a:t>
                      </a:r>
                      <a:r>
                        <a:rPr kumimoji="0" lang="en-US" sz="1000" b="0" i="0" u="none" strike="noStrike" kern="1200" cap="none" spc="0" normalizeH="0" baseline="0" noProof="0">
                          <a:ln>
                            <a:noFill/>
                          </a:ln>
                          <a:solidFill>
                            <a:prstClr val="black"/>
                          </a:solidFill>
                          <a:effectLst/>
                          <a:uLnTx/>
                          <a:uFillTx/>
                          <a:latin typeface="+mn-lt"/>
                          <a:ea typeface="+mn-ea"/>
                          <a:cs typeface="+mn-cs"/>
                        </a:rPr>
                        <a:t>
 The recent GROHE GIVE Program panel talk on GROHE X showed how much we’ve achieved – and how big GIVE will be! Leader LIXIL EMENA Jonas Brennwald, Leader Training Timo Kurz, and GIVE Program Leader Chris Penney heard from UK-based installer Becky Bates about what a difference it can make in young people’s lives. By providing GROHE products, expertise and our uniformed training approach to schools across EMENA, we are creating the next generation of skilled installers, and strengthening our industry in new markets. We’ve opened 12 new schools in the past few months and aim to have 50 up and running by next year. As Becky put it, if you want to, you can do it!
Watch the full session now on #GROHEX: https://fcld.ly/give-panel-talk
#GROHE #vocationaltraining #education #sdg6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3.4970238095238 %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1921528754"/>
                  </a:ext>
                </a:extLst>
              </a:tr>
            </a:tbl>
          </a:graphicData>
        </a:graphic>
      </p:graphicFrame>
      <p:sp>
        <p:nvSpPr>
          <p:cNvPr id="4" name="Text Placeholder 3">
            <a:extLst>
              <a:ext uri="{FF2B5EF4-FFF2-40B4-BE49-F238E27FC236}">
                <a16:creationId xmlns:a16="http://schemas.microsoft.com/office/drawing/2014/main" id="{25F10D84-D6EB-4C8A-9DA6-824123A70D0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82395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C7C9-E2DE-4676-90CB-4B03809732E7}"/>
              </a:ext>
            </a:extLst>
          </p:cNvPr>
          <p:cNvSpPr>
            <a:spLocks noGrp="1"/>
          </p:cNvSpPr>
          <p:nvPr>
            <p:ph type="title"/>
          </p:nvPr>
        </p:nvSpPr>
        <p:spPr/>
        <p:txBody>
          <a:bodyPr/>
          <a:lstStyle/>
          <a:p>
            <a:r>
              <a:rPr lang="en-US"/>
              <a:t>LinkedIn Posts Table | All profiles - 3 of 26</a:t>
            </a:r>
          </a:p>
        </p:txBody>
      </p:sp>
      <p:graphicFrame>
        <p:nvGraphicFramePr>
          <p:cNvPr id="5" name="Table Placeholder 4">
            <a:extLst>
              <a:ext uri="{FF2B5EF4-FFF2-40B4-BE49-F238E27FC236}">
                <a16:creationId xmlns:a16="http://schemas.microsoft.com/office/drawing/2014/main" id="{2ADFC7B3-0876-4058-9987-C9E1470737C9}"/>
              </a:ext>
            </a:extLst>
          </p:cNvPr>
          <p:cNvGraphicFramePr>
            <a:graphicFrameLocks noGrp="1"/>
          </p:cNvGraphicFramePr>
          <p:nvPr>
            <p:ph type="tbl" sz="quarter" idx="13"/>
            <p:extLst>
              <p:ext uri="{D42A27DB-BD31-4B8C-83A1-F6EECF244321}">
                <p14:modId xmlns:p14="http://schemas.microsoft.com/office/powerpoint/2010/main" val="293906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37056670"/>
                    </a:ext>
                  </a:extLst>
                </a:gridCol>
                <a:gridCol w="1645920">
                  <a:extLst>
                    <a:ext uri="{9D8B030D-6E8A-4147-A177-3AD203B41FA5}">
                      <a16:colId xmlns:a16="http://schemas.microsoft.com/office/drawing/2014/main" val="2263391462"/>
                    </a:ext>
                  </a:extLst>
                </a:gridCol>
                <a:gridCol w="576072">
                  <a:extLst>
                    <a:ext uri="{9D8B030D-6E8A-4147-A177-3AD203B41FA5}">
                      <a16:colId xmlns:a16="http://schemas.microsoft.com/office/drawing/2014/main" val="2816828398"/>
                    </a:ext>
                  </a:extLst>
                </a:gridCol>
                <a:gridCol w="576072">
                  <a:extLst>
                    <a:ext uri="{9D8B030D-6E8A-4147-A177-3AD203B41FA5}">
                      <a16:colId xmlns:a16="http://schemas.microsoft.com/office/drawing/2014/main" val="516194541"/>
                    </a:ext>
                  </a:extLst>
                </a:gridCol>
                <a:gridCol w="576072">
                  <a:extLst>
                    <a:ext uri="{9D8B030D-6E8A-4147-A177-3AD203B41FA5}">
                      <a16:colId xmlns:a16="http://schemas.microsoft.com/office/drawing/2014/main" val="2241545830"/>
                    </a:ext>
                  </a:extLst>
                </a:gridCol>
                <a:gridCol w="576072">
                  <a:extLst>
                    <a:ext uri="{9D8B030D-6E8A-4147-A177-3AD203B41FA5}">
                      <a16:colId xmlns:a16="http://schemas.microsoft.com/office/drawing/2014/main" val="1791874483"/>
                    </a:ext>
                  </a:extLst>
                </a:gridCol>
                <a:gridCol w="576072">
                  <a:extLst>
                    <a:ext uri="{9D8B030D-6E8A-4147-A177-3AD203B41FA5}">
                      <a16:colId xmlns:a16="http://schemas.microsoft.com/office/drawing/2014/main" val="3204038574"/>
                    </a:ext>
                  </a:extLst>
                </a:gridCol>
                <a:gridCol w="576072">
                  <a:extLst>
                    <a:ext uri="{9D8B030D-6E8A-4147-A177-3AD203B41FA5}">
                      <a16:colId xmlns:a16="http://schemas.microsoft.com/office/drawing/2014/main" val="331145697"/>
                    </a:ext>
                  </a:extLst>
                </a:gridCol>
                <a:gridCol w="576072">
                  <a:extLst>
                    <a:ext uri="{9D8B030D-6E8A-4147-A177-3AD203B41FA5}">
                      <a16:colId xmlns:a16="http://schemas.microsoft.com/office/drawing/2014/main" val="1581333919"/>
                    </a:ext>
                  </a:extLst>
                </a:gridCol>
                <a:gridCol w="576072">
                  <a:extLst>
                    <a:ext uri="{9D8B030D-6E8A-4147-A177-3AD203B41FA5}">
                      <a16:colId xmlns:a16="http://schemas.microsoft.com/office/drawing/2014/main" val="3991858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0257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- 2021-12-08 13:36:28</a:t>
                      </a:r>
                      <a:r>
                        <a:rPr kumimoji="0" lang="en-US" sz="1000" b="0" i="0" u="none" strike="noStrike" kern="1200" cap="none" spc="0" normalizeH="0" baseline="0" noProof="0">
                          <a:ln>
                            <a:noFill/>
                          </a:ln>
                          <a:solidFill>
                            <a:prstClr val="black"/>
                          </a:solidFill>
                          <a:effectLst/>
                          <a:uLnTx/>
                          <a:uFillTx/>
                          <a:latin typeface="+mn-lt"/>
                          <a:ea typeface="+mn-ea"/>
                          <a:cs typeface="+mn-cs"/>
                        </a:rPr>
                        <a:t>
 The winners of the German Diversity Award 2021 are out! The awards by BeyondGenderAgenda are for outstanding commitment to diversity, equity and inclusion. As well as sitting on the expert jury, LIXIL is official sponsor of the Global Game Changer category, this year won by LinkedIn. Our compliments go to them! We’re delighted to be so closely involved in the awards. As a company we’ve put diversity of all kinds at the heart of our long-term Corporate Responsibility Strategy, as the best way to sustain our business and make the most of our brilliant people. Thanks to all who took part. See all the winners here: https://fcld.ly/i2sb6cz  #GROHE #LIXIL #Diversity #GDA21 #beyondgenderagenda #DiversityDrivesEconomy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 for your water /  Blue,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2.9481531684175 %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extLst>
                  <a:ext uri="{0D108BD9-81ED-4DB2-BD59-A6C34878D82A}">
                    <a16:rowId xmlns:a16="http://schemas.microsoft.com/office/drawing/2014/main" val="982825343"/>
                  </a:ext>
                </a:extLst>
              </a:tr>
            </a:tbl>
          </a:graphicData>
        </a:graphic>
      </p:graphicFrame>
      <p:sp>
        <p:nvSpPr>
          <p:cNvPr id="4" name="Text Placeholder 3">
            <a:extLst>
              <a:ext uri="{FF2B5EF4-FFF2-40B4-BE49-F238E27FC236}">
                <a16:creationId xmlns:a16="http://schemas.microsoft.com/office/drawing/2014/main" id="{0EDD193F-3DDA-4BAA-BAA7-8D012AD7CC0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966885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A9FE1-2A1B-4B07-84F6-3B7EE06FB3CA}"/>
              </a:ext>
            </a:extLst>
          </p:cNvPr>
          <p:cNvSpPr>
            <a:spLocks noGrp="1"/>
          </p:cNvSpPr>
          <p:nvPr>
            <p:ph type="title"/>
          </p:nvPr>
        </p:nvSpPr>
        <p:spPr/>
        <p:txBody>
          <a:bodyPr/>
          <a:lstStyle/>
          <a:p>
            <a:r>
              <a:rPr lang="en-US"/>
              <a:t>LinkedIn Posts Table | All profiles - 4 of 26</a:t>
            </a:r>
          </a:p>
        </p:txBody>
      </p:sp>
      <p:graphicFrame>
        <p:nvGraphicFramePr>
          <p:cNvPr id="5" name="Table Placeholder 4">
            <a:extLst>
              <a:ext uri="{FF2B5EF4-FFF2-40B4-BE49-F238E27FC236}">
                <a16:creationId xmlns:a16="http://schemas.microsoft.com/office/drawing/2014/main" id="{93035657-6F99-457F-9989-D12E18197575}"/>
              </a:ext>
            </a:extLst>
          </p:cNvPr>
          <p:cNvGraphicFramePr>
            <a:graphicFrameLocks noGrp="1"/>
          </p:cNvGraphicFramePr>
          <p:nvPr>
            <p:ph type="tbl" sz="quarter" idx="13"/>
            <p:extLst>
              <p:ext uri="{D42A27DB-BD31-4B8C-83A1-F6EECF244321}">
                <p14:modId xmlns:p14="http://schemas.microsoft.com/office/powerpoint/2010/main" val="137690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35734527"/>
                    </a:ext>
                  </a:extLst>
                </a:gridCol>
                <a:gridCol w="1645920">
                  <a:extLst>
                    <a:ext uri="{9D8B030D-6E8A-4147-A177-3AD203B41FA5}">
                      <a16:colId xmlns:a16="http://schemas.microsoft.com/office/drawing/2014/main" val="443839182"/>
                    </a:ext>
                  </a:extLst>
                </a:gridCol>
                <a:gridCol w="576072">
                  <a:extLst>
                    <a:ext uri="{9D8B030D-6E8A-4147-A177-3AD203B41FA5}">
                      <a16:colId xmlns:a16="http://schemas.microsoft.com/office/drawing/2014/main" val="3726802155"/>
                    </a:ext>
                  </a:extLst>
                </a:gridCol>
                <a:gridCol w="576072">
                  <a:extLst>
                    <a:ext uri="{9D8B030D-6E8A-4147-A177-3AD203B41FA5}">
                      <a16:colId xmlns:a16="http://schemas.microsoft.com/office/drawing/2014/main" val="475558063"/>
                    </a:ext>
                  </a:extLst>
                </a:gridCol>
                <a:gridCol w="576072">
                  <a:extLst>
                    <a:ext uri="{9D8B030D-6E8A-4147-A177-3AD203B41FA5}">
                      <a16:colId xmlns:a16="http://schemas.microsoft.com/office/drawing/2014/main" val="972132792"/>
                    </a:ext>
                  </a:extLst>
                </a:gridCol>
                <a:gridCol w="576072">
                  <a:extLst>
                    <a:ext uri="{9D8B030D-6E8A-4147-A177-3AD203B41FA5}">
                      <a16:colId xmlns:a16="http://schemas.microsoft.com/office/drawing/2014/main" val="3728802640"/>
                    </a:ext>
                  </a:extLst>
                </a:gridCol>
                <a:gridCol w="576072">
                  <a:extLst>
                    <a:ext uri="{9D8B030D-6E8A-4147-A177-3AD203B41FA5}">
                      <a16:colId xmlns:a16="http://schemas.microsoft.com/office/drawing/2014/main" val="354928693"/>
                    </a:ext>
                  </a:extLst>
                </a:gridCol>
                <a:gridCol w="576072">
                  <a:extLst>
                    <a:ext uri="{9D8B030D-6E8A-4147-A177-3AD203B41FA5}">
                      <a16:colId xmlns:a16="http://schemas.microsoft.com/office/drawing/2014/main" val="2224526885"/>
                    </a:ext>
                  </a:extLst>
                </a:gridCol>
                <a:gridCol w="576072">
                  <a:extLst>
                    <a:ext uri="{9D8B030D-6E8A-4147-A177-3AD203B41FA5}">
                      <a16:colId xmlns:a16="http://schemas.microsoft.com/office/drawing/2014/main" val="3890351710"/>
                    </a:ext>
                  </a:extLst>
                </a:gridCol>
                <a:gridCol w="576072">
                  <a:extLst>
                    <a:ext uri="{9D8B030D-6E8A-4147-A177-3AD203B41FA5}">
                      <a16:colId xmlns:a16="http://schemas.microsoft.com/office/drawing/2014/main" val="128195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1225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- 2021-12-06 10:05:28</a:t>
                      </a:r>
                      <a:r>
                        <a:rPr kumimoji="0" lang="en-US" sz="1000" b="0" i="0" u="none" strike="noStrike" kern="1200" cap="none" spc="0" normalizeH="0" baseline="0" noProof="0">
                          <a:ln>
                            <a:noFill/>
                          </a:ln>
                          <a:solidFill>
                            <a:prstClr val="black"/>
                          </a:solidFill>
                          <a:effectLst/>
                          <a:uLnTx/>
                          <a:uFillTx/>
                          <a:latin typeface="+mn-lt"/>
                          <a:ea typeface="+mn-ea"/>
                          <a:cs typeface="+mn-cs"/>
                        </a:rPr>
                        <a:t>
 Our most ambitious training program is about to get bigger. In less than 2 years, the program will roll out to 50 technical schools from Poland to the Philippines with GROHE sanitaryware, supported by GROHE’s expertise with the goal to train 5000 young people per year. The business case for this huge investment is clear. GIVE addresses the shortage of skilled installers now, but also lays the foundations for future markets based on consumer confidence and professionalism. For details of this exciting rollout and lively discussion with key speakers join our panel talk on GROHE X on 7th December at 11 AM CET. Register to take part: https://fcld.ly/3yvxpfa
#GROHE #sustainability #vocationaltraining #education #community #sdg6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2.7907656341321 %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extLst>
                  <a:ext uri="{0D108BD9-81ED-4DB2-BD59-A6C34878D82A}">
                    <a16:rowId xmlns:a16="http://schemas.microsoft.com/office/drawing/2014/main" val="773486299"/>
                  </a:ext>
                </a:extLst>
              </a:tr>
            </a:tbl>
          </a:graphicData>
        </a:graphic>
      </p:graphicFrame>
      <p:sp>
        <p:nvSpPr>
          <p:cNvPr id="4" name="Text Placeholder 3">
            <a:extLst>
              <a:ext uri="{FF2B5EF4-FFF2-40B4-BE49-F238E27FC236}">
                <a16:creationId xmlns:a16="http://schemas.microsoft.com/office/drawing/2014/main" id="{369F74DC-73BA-46A2-849A-28AB212E94C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17274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6C5F3-CD3B-442F-BC7B-A17C096550CA}"/>
              </a:ext>
            </a:extLst>
          </p:cNvPr>
          <p:cNvSpPr>
            <a:spLocks noGrp="1"/>
          </p:cNvSpPr>
          <p:nvPr>
            <p:ph type="title"/>
          </p:nvPr>
        </p:nvSpPr>
        <p:spPr/>
        <p:txBody>
          <a:bodyPr/>
          <a:lstStyle/>
          <a:p>
            <a:r>
              <a:rPr lang="en-US"/>
              <a:t>LinkedIn Posts Table | All profiles - 5 of 26</a:t>
            </a:r>
          </a:p>
        </p:txBody>
      </p:sp>
      <p:graphicFrame>
        <p:nvGraphicFramePr>
          <p:cNvPr id="5" name="Table Placeholder 4">
            <a:extLst>
              <a:ext uri="{FF2B5EF4-FFF2-40B4-BE49-F238E27FC236}">
                <a16:creationId xmlns:a16="http://schemas.microsoft.com/office/drawing/2014/main" id="{885CE95D-E52B-407B-B89A-151C8372FA76}"/>
              </a:ext>
            </a:extLst>
          </p:cNvPr>
          <p:cNvGraphicFramePr>
            <a:graphicFrameLocks noGrp="1"/>
          </p:cNvGraphicFramePr>
          <p:nvPr>
            <p:ph type="tbl" sz="quarter" idx="13"/>
            <p:extLst>
              <p:ext uri="{D42A27DB-BD31-4B8C-83A1-F6EECF244321}">
                <p14:modId xmlns:p14="http://schemas.microsoft.com/office/powerpoint/2010/main" val="72878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44819292"/>
                    </a:ext>
                  </a:extLst>
                </a:gridCol>
                <a:gridCol w="1645920">
                  <a:extLst>
                    <a:ext uri="{9D8B030D-6E8A-4147-A177-3AD203B41FA5}">
                      <a16:colId xmlns:a16="http://schemas.microsoft.com/office/drawing/2014/main" val="3677925439"/>
                    </a:ext>
                  </a:extLst>
                </a:gridCol>
                <a:gridCol w="576072">
                  <a:extLst>
                    <a:ext uri="{9D8B030D-6E8A-4147-A177-3AD203B41FA5}">
                      <a16:colId xmlns:a16="http://schemas.microsoft.com/office/drawing/2014/main" val="2972631263"/>
                    </a:ext>
                  </a:extLst>
                </a:gridCol>
                <a:gridCol w="576072">
                  <a:extLst>
                    <a:ext uri="{9D8B030D-6E8A-4147-A177-3AD203B41FA5}">
                      <a16:colId xmlns:a16="http://schemas.microsoft.com/office/drawing/2014/main" val="996834022"/>
                    </a:ext>
                  </a:extLst>
                </a:gridCol>
                <a:gridCol w="576072">
                  <a:extLst>
                    <a:ext uri="{9D8B030D-6E8A-4147-A177-3AD203B41FA5}">
                      <a16:colId xmlns:a16="http://schemas.microsoft.com/office/drawing/2014/main" val="1777275387"/>
                    </a:ext>
                  </a:extLst>
                </a:gridCol>
                <a:gridCol w="576072">
                  <a:extLst>
                    <a:ext uri="{9D8B030D-6E8A-4147-A177-3AD203B41FA5}">
                      <a16:colId xmlns:a16="http://schemas.microsoft.com/office/drawing/2014/main" val="4008885986"/>
                    </a:ext>
                  </a:extLst>
                </a:gridCol>
                <a:gridCol w="576072">
                  <a:extLst>
                    <a:ext uri="{9D8B030D-6E8A-4147-A177-3AD203B41FA5}">
                      <a16:colId xmlns:a16="http://schemas.microsoft.com/office/drawing/2014/main" val="3097571815"/>
                    </a:ext>
                  </a:extLst>
                </a:gridCol>
                <a:gridCol w="576072">
                  <a:extLst>
                    <a:ext uri="{9D8B030D-6E8A-4147-A177-3AD203B41FA5}">
                      <a16:colId xmlns:a16="http://schemas.microsoft.com/office/drawing/2014/main" val="1710911623"/>
                    </a:ext>
                  </a:extLst>
                </a:gridCol>
                <a:gridCol w="576072">
                  <a:extLst>
                    <a:ext uri="{9D8B030D-6E8A-4147-A177-3AD203B41FA5}">
                      <a16:colId xmlns:a16="http://schemas.microsoft.com/office/drawing/2014/main" val="2288489611"/>
                    </a:ext>
                  </a:extLst>
                </a:gridCol>
                <a:gridCol w="576072">
                  <a:extLst>
                    <a:ext uri="{9D8B030D-6E8A-4147-A177-3AD203B41FA5}">
                      <a16:colId xmlns:a16="http://schemas.microsoft.com/office/drawing/2014/main" val="42040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4908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- 2021-12-03 09:30:05</a:t>
                      </a:r>
                      <a:r>
                        <a:rPr kumimoji="0" lang="en-US" sz="1000" b="0" i="0" u="none" strike="noStrike" kern="1200" cap="none" spc="0" normalizeH="0" baseline="0" noProof="0">
                          <a:ln>
                            <a:noFill/>
                          </a:ln>
                          <a:solidFill>
                            <a:prstClr val="black"/>
                          </a:solidFill>
                          <a:effectLst/>
                          <a:uLnTx/>
                          <a:uFillTx/>
                          <a:latin typeface="+mn-lt"/>
                          <a:ea typeface="+mn-ea"/>
                          <a:cs typeface="+mn-cs"/>
                        </a:rPr>
                        <a:t>
 The 2022 German Sustainability Award congress takes place on 2nd and 3rd December, and GROHE has the honor of being Lead Partner for the transformation field "Resources". LIXIL Leader, Research and Development Fittings Torsten Meier, with Dr Christina Raab, President and CEO of Cradle to Cradle Products Innovation Institute, spoke to the DNT_spezial webcast about the paradigm shift that is needed away from the take-make-waste model in the construction sector to a circular economy, and the work GROHE has already been doing on this. Learn more about our plans for a circular future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3.4122740005093 %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530988"/>
                  </a:ext>
                </a:extLst>
              </a:tr>
            </a:tbl>
          </a:graphicData>
        </a:graphic>
      </p:graphicFrame>
      <p:sp>
        <p:nvSpPr>
          <p:cNvPr id="4" name="Text Placeholder 3">
            <a:extLst>
              <a:ext uri="{FF2B5EF4-FFF2-40B4-BE49-F238E27FC236}">
                <a16:creationId xmlns:a16="http://schemas.microsoft.com/office/drawing/2014/main" id="{BCBFECC2-8F9A-4AF9-9E5C-9094FB887EB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032987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B48-DA39-4776-A333-B0E8D65F1149}"/>
              </a:ext>
            </a:extLst>
          </p:cNvPr>
          <p:cNvSpPr>
            <a:spLocks noGrp="1"/>
          </p:cNvSpPr>
          <p:nvPr>
            <p:ph type="title"/>
          </p:nvPr>
        </p:nvSpPr>
        <p:spPr/>
        <p:txBody>
          <a:bodyPr/>
          <a:lstStyle/>
          <a:p>
            <a:r>
              <a:rPr lang="en-US"/>
              <a:t>LinkedIn Posts Table | All profiles - 6 of 26</a:t>
            </a:r>
          </a:p>
        </p:txBody>
      </p:sp>
      <p:graphicFrame>
        <p:nvGraphicFramePr>
          <p:cNvPr id="5" name="Table Placeholder 4">
            <a:extLst>
              <a:ext uri="{FF2B5EF4-FFF2-40B4-BE49-F238E27FC236}">
                <a16:creationId xmlns:a16="http://schemas.microsoft.com/office/drawing/2014/main" id="{0191F2D3-D5BD-423F-ADF8-1CB5E8FF684C}"/>
              </a:ext>
            </a:extLst>
          </p:cNvPr>
          <p:cNvGraphicFramePr>
            <a:graphicFrameLocks noGrp="1"/>
          </p:cNvGraphicFramePr>
          <p:nvPr>
            <p:ph type="tbl" sz="quarter" idx="13"/>
            <p:extLst>
              <p:ext uri="{D42A27DB-BD31-4B8C-83A1-F6EECF244321}">
                <p14:modId xmlns:p14="http://schemas.microsoft.com/office/powerpoint/2010/main" val="3034306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9634121"/>
                    </a:ext>
                  </a:extLst>
                </a:gridCol>
                <a:gridCol w="1645920">
                  <a:extLst>
                    <a:ext uri="{9D8B030D-6E8A-4147-A177-3AD203B41FA5}">
                      <a16:colId xmlns:a16="http://schemas.microsoft.com/office/drawing/2014/main" val="2530773081"/>
                    </a:ext>
                  </a:extLst>
                </a:gridCol>
                <a:gridCol w="576072">
                  <a:extLst>
                    <a:ext uri="{9D8B030D-6E8A-4147-A177-3AD203B41FA5}">
                      <a16:colId xmlns:a16="http://schemas.microsoft.com/office/drawing/2014/main" val="1128600866"/>
                    </a:ext>
                  </a:extLst>
                </a:gridCol>
                <a:gridCol w="576072">
                  <a:extLst>
                    <a:ext uri="{9D8B030D-6E8A-4147-A177-3AD203B41FA5}">
                      <a16:colId xmlns:a16="http://schemas.microsoft.com/office/drawing/2014/main" val="3202209504"/>
                    </a:ext>
                  </a:extLst>
                </a:gridCol>
                <a:gridCol w="576072">
                  <a:extLst>
                    <a:ext uri="{9D8B030D-6E8A-4147-A177-3AD203B41FA5}">
                      <a16:colId xmlns:a16="http://schemas.microsoft.com/office/drawing/2014/main" val="131254736"/>
                    </a:ext>
                  </a:extLst>
                </a:gridCol>
                <a:gridCol w="576072">
                  <a:extLst>
                    <a:ext uri="{9D8B030D-6E8A-4147-A177-3AD203B41FA5}">
                      <a16:colId xmlns:a16="http://schemas.microsoft.com/office/drawing/2014/main" val="4199887100"/>
                    </a:ext>
                  </a:extLst>
                </a:gridCol>
                <a:gridCol w="576072">
                  <a:extLst>
                    <a:ext uri="{9D8B030D-6E8A-4147-A177-3AD203B41FA5}">
                      <a16:colId xmlns:a16="http://schemas.microsoft.com/office/drawing/2014/main" val="1226105410"/>
                    </a:ext>
                  </a:extLst>
                </a:gridCol>
                <a:gridCol w="576072">
                  <a:extLst>
                    <a:ext uri="{9D8B030D-6E8A-4147-A177-3AD203B41FA5}">
                      <a16:colId xmlns:a16="http://schemas.microsoft.com/office/drawing/2014/main" val="3620380910"/>
                    </a:ext>
                  </a:extLst>
                </a:gridCol>
                <a:gridCol w="576072">
                  <a:extLst>
                    <a:ext uri="{9D8B030D-6E8A-4147-A177-3AD203B41FA5}">
                      <a16:colId xmlns:a16="http://schemas.microsoft.com/office/drawing/2014/main" val="676564992"/>
                    </a:ext>
                  </a:extLst>
                </a:gridCol>
                <a:gridCol w="576072">
                  <a:extLst>
                    <a:ext uri="{9D8B030D-6E8A-4147-A177-3AD203B41FA5}">
                      <a16:colId xmlns:a16="http://schemas.microsoft.com/office/drawing/2014/main" val="115707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011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- 2021-12-02 17:00:14</a:t>
                      </a:r>
                      <a:r>
                        <a:rPr kumimoji="0" lang="en-US" sz="1000" b="0" i="0" u="none" strike="noStrike" kern="1200" cap="none" spc="0" normalizeH="0" baseline="0" noProof="0">
                          <a:ln>
                            <a:noFill/>
                          </a:ln>
                          <a:solidFill>
                            <a:prstClr val="black"/>
                          </a:solidFill>
                          <a:effectLst/>
                          <a:uLnTx/>
                          <a:uFillTx/>
                          <a:latin typeface="+mn-lt"/>
                          <a:ea typeface="+mn-ea"/>
                          <a:cs typeface="+mn-cs"/>
                        </a:rPr>
                        <a:t>
 This year GROHE manifests its sustainability commitment as Lead Partner for the Transformation Field “Resources” of the German Sustainability Award 2022. Melanie Vrenegor of GROHE’s Sustainability Council spoke to the DNT_spezial webcast about plastic waste and how we are working to remove it from our packaging, and to encourage customers to reduce their waste through products like GROHE Blue. We also hear from Marcella Hansch of everwave, an NGO start-up that collects plastic waste before it pollutes the ocean’s ecosystems. Both are innovating on the goal of reducing plastic. Want to know more? Watch the full webcast here. #GROHE #DNP14 #Everwave #zerowaste #MakeEuropePlasticBottleFree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2.9032258064516 %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8654534"/>
                  </a:ext>
                </a:extLst>
              </a:tr>
            </a:tbl>
          </a:graphicData>
        </a:graphic>
      </p:graphicFrame>
      <p:sp>
        <p:nvSpPr>
          <p:cNvPr id="4" name="Text Placeholder 3">
            <a:extLst>
              <a:ext uri="{FF2B5EF4-FFF2-40B4-BE49-F238E27FC236}">
                <a16:creationId xmlns:a16="http://schemas.microsoft.com/office/drawing/2014/main" id="{04D26A28-6517-4EAB-8554-18525D655FB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2422459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4F20A-68C4-48F9-ACD0-6C9EBE73368F}"/>
              </a:ext>
            </a:extLst>
          </p:cNvPr>
          <p:cNvSpPr>
            <a:spLocks noGrp="1"/>
          </p:cNvSpPr>
          <p:nvPr>
            <p:ph type="title"/>
          </p:nvPr>
        </p:nvSpPr>
        <p:spPr/>
        <p:txBody>
          <a:bodyPr/>
          <a:lstStyle/>
          <a:p>
            <a:r>
              <a:rPr lang="en-US"/>
              <a:t>LinkedIn Posts Table | All profiles - 7 of 26</a:t>
            </a:r>
          </a:p>
        </p:txBody>
      </p:sp>
      <p:graphicFrame>
        <p:nvGraphicFramePr>
          <p:cNvPr id="5" name="Table Placeholder 4">
            <a:extLst>
              <a:ext uri="{FF2B5EF4-FFF2-40B4-BE49-F238E27FC236}">
                <a16:creationId xmlns:a16="http://schemas.microsoft.com/office/drawing/2014/main" id="{6249D96C-D2F3-42C8-A352-8591DC6529BB}"/>
              </a:ext>
            </a:extLst>
          </p:cNvPr>
          <p:cNvGraphicFramePr>
            <a:graphicFrameLocks noGrp="1"/>
          </p:cNvGraphicFramePr>
          <p:nvPr>
            <p:ph type="tbl" sz="quarter" idx="13"/>
            <p:extLst>
              <p:ext uri="{D42A27DB-BD31-4B8C-83A1-F6EECF244321}">
                <p14:modId xmlns:p14="http://schemas.microsoft.com/office/powerpoint/2010/main" val="303147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9989653"/>
                    </a:ext>
                  </a:extLst>
                </a:gridCol>
                <a:gridCol w="1645920">
                  <a:extLst>
                    <a:ext uri="{9D8B030D-6E8A-4147-A177-3AD203B41FA5}">
                      <a16:colId xmlns:a16="http://schemas.microsoft.com/office/drawing/2014/main" val="1468351284"/>
                    </a:ext>
                  </a:extLst>
                </a:gridCol>
                <a:gridCol w="576072">
                  <a:extLst>
                    <a:ext uri="{9D8B030D-6E8A-4147-A177-3AD203B41FA5}">
                      <a16:colId xmlns:a16="http://schemas.microsoft.com/office/drawing/2014/main" val="761258103"/>
                    </a:ext>
                  </a:extLst>
                </a:gridCol>
                <a:gridCol w="576072">
                  <a:extLst>
                    <a:ext uri="{9D8B030D-6E8A-4147-A177-3AD203B41FA5}">
                      <a16:colId xmlns:a16="http://schemas.microsoft.com/office/drawing/2014/main" val="4090616157"/>
                    </a:ext>
                  </a:extLst>
                </a:gridCol>
                <a:gridCol w="576072">
                  <a:extLst>
                    <a:ext uri="{9D8B030D-6E8A-4147-A177-3AD203B41FA5}">
                      <a16:colId xmlns:a16="http://schemas.microsoft.com/office/drawing/2014/main" val="2525574184"/>
                    </a:ext>
                  </a:extLst>
                </a:gridCol>
                <a:gridCol w="576072">
                  <a:extLst>
                    <a:ext uri="{9D8B030D-6E8A-4147-A177-3AD203B41FA5}">
                      <a16:colId xmlns:a16="http://schemas.microsoft.com/office/drawing/2014/main" val="3083904691"/>
                    </a:ext>
                  </a:extLst>
                </a:gridCol>
                <a:gridCol w="576072">
                  <a:extLst>
                    <a:ext uri="{9D8B030D-6E8A-4147-A177-3AD203B41FA5}">
                      <a16:colId xmlns:a16="http://schemas.microsoft.com/office/drawing/2014/main" val="2629322745"/>
                    </a:ext>
                  </a:extLst>
                </a:gridCol>
                <a:gridCol w="576072">
                  <a:extLst>
                    <a:ext uri="{9D8B030D-6E8A-4147-A177-3AD203B41FA5}">
                      <a16:colId xmlns:a16="http://schemas.microsoft.com/office/drawing/2014/main" val="1788665396"/>
                    </a:ext>
                  </a:extLst>
                </a:gridCol>
                <a:gridCol w="576072">
                  <a:extLst>
                    <a:ext uri="{9D8B030D-6E8A-4147-A177-3AD203B41FA5}">
                      <a16:colId xmlns:a16="http://schemas.microsoft.com/office/drawing/2014/main" val="1931066990"/>
                    </a:ext>
                  </a:extLst>
                </a:gridCol>
                <a:gridCol w="576072">
                  <a:extLst>
                    <a:ext uri="{9D8B030D-6E8A-4147-A177-3AD203B41FA5}">
                      <a16:colId xmlns:a16="http://schemas.microsoft.com/office/drawing/2014/main" val="130388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6693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- 2021-12-02 09:00:14</a:t>
                      </a:r>
                      <a:r>
                        <a:rPr kumimoji="0" lang="en-US" sz="1000" b="0" i="0" u="none" strike="noStrike" kern="1200" cap="none" spc="0" normalizeH="0" baseline="0" noProof="0">
                          <a:ln>
                            <a:noFill/>
                          </a:ln>
                          <a:solidFill>
                            <a:prstClr val="black"/>
                          </a:solidFill>
                          <a:effectLst/>
                          <a:uLnTx/>
                          <a:uFillTx/>
                          <a:latin typeface="+mn-lt"/>
                          <a:ea typeface="+mn-ea"/>
                          <a:cs typeface="+mn-cs"/>
                        </a:rPr>
                        <a:t>
 GROHE is proud to be Lead Partner for the transformation field "Resources" at the German Sustainability Awards 2022. Jin Montesano is Chief People Officer LIXIL and she spoke to the awards’ DNT_spezial webcast about LIXIL and UNICEF's "Make a Splash!" partnership, that aims to provide toilet and handwashing facilities to underserved communities. 
One in five lives without access to safe sanitation, the common program of UNICEF and LIXIL will help children and families to stop open defecation and gives access to affordable and appealing solutions. Learn more about how we plan to tackle the global sanitation problem here. #GROHE #LIXIL #DNP14 #UNICEF #makeasplash!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2.991452991453 %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2433770"/>
                  </a:ext>
                </a:extLst>
              </a:tr>
            </a:tbl>
          </a:graphicData>
        </a:graphic>
      </p:graphicFrame>
      <p:sp>
        <p:nvSpPr>
          <p:cNvPr id="4" name="Text Placeholder 3">
            <a:extLst>
              <a:ext uri="{FF2B5EF4-FFF2-40B4-BE49-F238E27FC236}">
                <a16:creationId xmlns:a16="http://schemas.microsoft.com/office/drawing/2014/main" id="{8C57FA8E-2449-4238-8A62-50360191422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21507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1632-C33B-4151-ADE1-006536EB2FE7}"/>
              </a:ext>
            </a:extLst>
          </p:cNvPr>
          <p:cNvSpPr>
            <a:spLocks noGrp="1"/>
          </p:cNvSpPr>
          <p:nvPr>
            <p:ph type="title"/>
          </p:nvPr>
        </p:nvSpPr>
        <p:spPr/>
        <p:txBody>
          <a:bodyPr/>
          <a:lstStyle/>
          <a:p>
            <a:r>
              <a:rPr lang="en-US"/>
              <a:t>LinkedIn Posts Table | All profiles - 8 of 26</a:t>
            </a:r>
          </a:p>
        </p:txBody>
      </p:sp>
      <p:graphicFrame>
        <p:nvGraphicFramePr>
          <p:cNvPr id="5" name="Table Placeholder 4">
            <a:extLst>
              <a:ext uri="{FF2B5EF4-FFF2-40B4-BE49-F238E27FC236}">
                <a16:creationId xmlns:a16="http://schemas.microsoft.com/office/drawing/2014/main" id="{F53DC9D4-7BF6-4322-96D8-67E8723A79E9}"/>
              </a:ext>
            </a:extLst>
          </p:cNvPr>
          <p:cNvGraphicFramePr>
            <a:graphicFrameLocks noGrp="1"/>
          </p:cNvGraphicFramePr>
          <p:nvPr>
            <p:ph type="tbl" sz="quarter" idx="13"/>
            <p:extLst>
              <p:ext uri="{D42A27DB-BD31-4B8C-83A1-F6EECF244321}">
                <p14:modId xmlns:p14="http://schemas.microsoft.com/office/powerpoint/2010/main" val="2185532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6176784"/>
                    </a:ext>
                  </a:extLst>
                </a:gridCol>
                <a:gridCol w="1645920">
                  <a:extLst>
                    <a:ext uri="{9D8B030D-6E8A-4147-A177-3AD203B41FA5}">
                      <a16:colId xmlns:a16="http://schemas.microsoft.com/office/drawing/2014/main" val="1776156940"/>
                    </a:ext>
                  </a:extLst>
                </a:gridCol>
                <a:gridCol w="576072">
                  <a:extLst>
                    <a:ext uri="{9D8B030D-6E8A-4147-A177-3AD203B41FA5}">
                      <a16:colId xmlns:a16="http://schemas.microsoft.com/office/drawing/2014/main" val="1070803675"/>
                    </a:ext>
                  </a:extLst>
                </a:gridCol>
                <a:gridCol w="576072">
                  <a:extLst>
                    <a:ext uri="{9D8B030D-6E8A-4147-A177-3AD203B41FA5}">
                      <a16:colId xmlns:a16="http://schemas.microsoft.com/office/drawing/2014/main" val="2248892549"/>
                    </a:ext>
                  </a:extLst>
                </a:gridCol>
                <a:gridCol w="576072">
                  <a:extLst>
                    <a:ext uri="{9D8B030D-6E8A-4147-A177-3AD203B41FA5}">
                      <a16:colId xmlns:a16="http://schemas.microsoft.com/office/drawing/2014/main" val="2037157408"/>
                    </a:ext>
                  </a:extLst>
                </a:gridCol>
                <a:gridCol w="576072">
                  <a:extLst>
                    <a:ext uri="{9D8B030D-6E8A-4147-A177-3AD203B41FA5}">
                      <a16:colId xmlns:a16="http://schemas.microsoft.com/office/drawing/2014/main" val="720008203"/>
                    </a:ext>
                  </a:extLst>
                </a:gridCol>
                <a:gridCol w="576072">
                  <a:extLst>
                    <a:ext uri="{9D8B030D-6E8A-4147-A177-3AD203B41FA5}">
                      <a16:colId xmlns:a16="http://schemas.microsoft.com/office/drawing/2014/main" val="2747069253"/>
                    </a:ext>
                  </a:extLst>
                </a:gridCol>
                <a:gridCol w="576072">
                  <a:extLst>
                    <a:ext uri="{9D8B030D-6E8A-4147-A177-3AD203B41FA5}">
                      <a16:colId xmlns:a16="http://schemas.microsoft.com/office/drawing/2014/main" val="2430869335"/>
                    </a:ext>
                  </a:extLst>
                </a:gridCol>
                <a:gridCol w="576072">
                  <a:extLst>
                    <a:ext uri="{9D8B030D-6E8A-4147-A177-3AD203B41FA5}">
                      <a16:colId xmlns:a16="http://schemas.microsoft.com/office/drawing/2014/main" val="489325638"/>
                    </a:ext>
                  </a:extLst>
                </a:gridCol>
                <a:gridCol w="576072">
                  <a:extLst>
                    <a:ext uri="{9D8B030D-6E8A-4147-A177-3AD203B41FA5}">
                      <a16:colId xmlns:a16="http://schemas.microsoft.com/office/drawing/2014/main" val="358306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6217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- 2021-12-01 10:05:41</a:t>
                      </a:r>
                      <a:r>
                        <a:rPr kumimoji="0" lang="en-US" sz="1000" b="0" i="0" u="none" strike="noStrike" kern="1200" cap="none" spc="0" normalizeH="0" baseline="0" noProof="0">
                          <a:ln>
                            <a:noFill/>
                          </a:ln>
                          <a:solidFill>
                            <a:prstClr val="black"/>
                          </a:solidFill>
                          <a:effectLst/>
                          <a:uLnTx/>
                          <a:uFillTx/>
                          <a:latin typeface="+mn-lt"/>
                          <a:ea typeface="+mn-ea"/>
                          <a:cs typeface="+mn-cs"/>
                        </a:rPr>
                        <a:t>
 We are taking our GIVE program to the next level. Already rolled out to various technical colleges across EMENA, the number of schools involved is set to rise to over 50. These will benefit from GROHE’s products, expertise and technical support, and the students will gain practical experience of the GROHE universe. GIVE embodies GROHE’s social responsibility by giving back in the form of vital investment in young people. Find out more about our exciting future plans for the program by joining our  panel talk on 7th  December at 11 AM CET on GROHE X. Register now and join us: https://bit.ly/3DJpbyr
#GROHE #sustainability #vocationaltraining #education #community #sdg6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3.1578947368421 %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2392236482"/>
                  </a:ext>
                </a:extLst>
              </a:tr>
            </a:tbl>
          </a:graphicData>
        </a:graphic>
      </p:graphicFrame>
      <p:sp>
        <p:nvSpPr>
          <p:cNvPr id="4" name="Text Placeholder 3">
            <a:extLst>
              <a:ext uri="{FF2B5EF4-FFF2-40B4-BE49-F238E27FC236}">
                <a16:creationId xmlns:a16="http://schemas.microsoft.com/office/drawing/2014/main" id="{AB2CD98F-9B05-4BE1-9142-C11754BA80E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04032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8C6D-026E-48BC-A405-1044DAF800EF}"/>
              </a:ext>
            </a:extLst>
          </p:cNvPr>
          <p:cNvSpPr>
            <a:spLocks noGrp="1"/>
          </p:cNvSpPr>
          <p:nvPr>
            <p:ph type="title"/>
          </p:nvPr>
        </p:nvSpPr>
        <p:spPr/>
        <p:txBody>
          <a:bodyPr/>
          <a:lstStyle/>
          <a:p>
            <a:r>
              <a:rPr lang="en-US"/>
              <a:t>LinkedIn Posts Table | All profiles - 9 of 26</a:t>
            </a:r>
          </a:p>
        </p:txBody>
      </p:sp>
      <p:graphicFrame>
        <p:nvGraphicFramePr>
          <p:cNvPr id="5" name="Table Placeholder 4">
            <a:extLst>
              <a:ext uri="{FF2B5EF4-FFF2-40B4-BE49-F238E27FC236}">
                <a16:creationId xmlns:a16="http://schemas.microsoft.com/office/drawing/2014/main" id="{D6EBDBA1-03BC-4027-9594-A2A086461450}"/>
              </a:ext>
            </a:extLst>
          </p:cNvPr>
          <p:cNvGraphicFramePr>
            <a:graphicFrameLocks noGrp="1"/>
          </p:cNvGraphicFramePr>
          <p:nvPr>
            <p:ph type="tbl" sz="quarter" idx="13"/>
            <p:extLst>
              <p:ext uri="{D42A27DB-BD31-4B8C-83A1-F6EECF244321}">
                <p14:modId xmlns:p14="http://schemas.microsoft.com/office/powerpoint/2010/main" val="122397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59389946"/>
                    </a:ext>
                  </a:extLst>
                </a:gridCol>
                <a:gridCol w="1645920">
                  <a:extLst>
                    <a:ext uri="{9D8B030D-6E8A-4147-A177-3AD203B41FA5}">
                      <a16:colId xmlns:a16="http://schemas.microsoft.com/office/drawing/2014/main" val="1654213356"/>
                    </a:ext>
                  </a:extLst>
                </a:gridCol>
                <a:gridCol w="576072">
                  <a:extLst>
                    <a:ext uri="{9D8B030D-6E8A-4147-A177-3AD203B41FA5}">
                      <a16:colId xmlns:a16="http://schemas.microsoft.com/office/drawing/2014/main" val="760179633"/>
                    </a:ext>
                  </a:extLst>
                </a:gridCol>
                <a:gridCol w="576072">
                  <a:extLst>
                    <a:ext uri="{9D8B030D-6E8A-4147-A177-3AD203B41FA5}">
                      <a16:colId xmlns:a16="http://schemas.microsoft.com/office/drawing/2014/main" val="169436200"/>
                    </a:ext>
                  </a:extLst>
                </a:gridCol>
                <a:gridCol w="576072">
                  <a:extLst>
                    <a:ext uri="{9D8B030D-6E8A-4147-A177-3AD203B41FA5}">
                      <a16:colId xmlns:a16="http://schemas.microsoft.com/office/drawing/2014/main" val="3240143043"/>
                    </a:ext>
                  </a:extLst>
                </a:gridCol>
                <a:gridCol w="576072">
                  <a:extLst>
                    <a:ext uri="{9D8B030D-6E8A-4147-A177-3AD203B41FA5}">
                      <a16:colId xmlns:a16="http://schemas.microsoft.com/office/drawing/2014/main" val="981613838"/>
                    </a:ext>
                  </a:extLst>
                </a:gridCol>
                <a:gridCol w="576072">
                  <a:extLst>
                    <a:ext uri="{9D8B030D-6E8A-4147-A177-3AD203B41FA5}">
                      <a16:colId xmlns:a16="http://schemas.microsoft.com/office/drawing/2014/main" val="3173585926"/>
                    </a:ext>
                  </a:extLst>
                </a:gridCol>
                <a:gridCol w="576072">
                  <a:extLst>
                    <a:ext uri="{9D8B030D-6E8A-4147-A177-3AD203B41FA5}">
                      <a16:colId xmlns:a16="http://schemas.microsoft.com/office/drawing/2014/main" val="910420485"/>
                    </a:ext>
                  </a:extLst>
                </a:gridCol>
                <a:gridCol w="576072">
                  <a:extLst>
                    <a:ext uri="{9D8B030D-6E8A-4147-A177-3AD203B41FA5}">
                      <a16:colId xmlns:a16="http://schemas.microsoft.com/office/drawing/2014/main" val="1417324956"/>
                    </a:ext>
                  </a:extLst>
                </a:gridCol>
                <a:gridCol w="576072">
                  <a:extLst>
                    <a:ext uri="{9D8B030D-6E8A-4147-A177-3AD203B41FA5}">
                      <a16:colId xmlns:a16="http://schemas.microsoft.com/office/drawing/2014/main" val="400758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029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- 2021-11-30 10:05:29</a:t>
                      </a:r>
                      <a:r>
                        <a:rPr kumimoji="0" lang="en-US" sz="1000" b="0" i="0" u="none" strike="noStrike" kern="1200" cap="none" spc="0" normalizeH="0" baseline="0" noProof="0">
                          <a:ln>
                            <a:noFill/>
                          </a:ln>
                          <a:solidFill>
                            <a:prstClr val="black"/>
                          </a:solidFill>
                          <a:effectLst/>
                          <a:uLnTx/>
                          <a:uFillTx/>
                          <a:latin typeface="+mn-lt"/>
                          <a:ea typeface="+mn-ea"/>
                          <a:cs typeface="+mn-cs"/>
                        </a:rPr>
                        <a:t>
 It’s common knowledge in the sanitary industry that there’s a shortage of skilled installers. Our “GROHE Installer Vocational Training and Education” (GIVE) Program was conceived with the aim of improving the apprenticeship and creating a state-of-the-art learning environment in schools. Learn more about  GIVE, its impact and plans for the future in our panel talk on GROHE X on 7th December at 11 AM CET. Register now to take part: https://bit.ly/3DJpbyr
We and our guest speakers are looking forward to a vivid exchange!
#GROHE #sustainability #vocationaltraining #sdg6 #GIVEProgram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2.9672207550101 %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extLst>
                  <a:ext uri="{0D108BD9-81ED-4DB2-BD59-A6C34878D82A}">
                    <a16:rowId xmlns:a16="http://schemas.microsoft.com/office/drawing/2014/main" val="4068527559"/>
                  </a:ext>
                </a:extLst>
              </a:tr>
            </a:tbl>
          </a:graphicData>
        </a:graphic>
      </p:graphicFrame>
      <p:sp>
        <p:nvSpPr>
          <p:cNvPr id="4" name="Text Placeholder 3">
            <a:extLst>
              <a:ext uri="{FF2B5EF4-FFF2-40B4-BE49-F238E27FC236}">
                <a16:creationId xmlns:a16="http://schemas.microsoft.com/office/drawing/2014/main" id="{4018FE17-DE71-4552-9BD0-8466713BDC7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42903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D814-5F1B-43CA-ABB3-144D47129644}"/>
              </a:ext>
            </a:extLst>
          </p:cNvPr>
          <p:cNvSpPr>
            <a:spLocks noGrp="1"/>
          </p:cNvSpPr>
          <p:nvPr>
            <p:ph type="title"/>
          </p:nvPr>
        </p:nvSpPr>
        <p:spPr/>
        <p:txBody>
          <a:bodyPr/>
          <a:lstStyle/>
          <a:p>
            <a:r>
              <a:rPr lang="en-US"/>
              <a:t>LinkedIn Posts Table | All profiles - 10 of 26</a:t>
            </a:r>
          </a:p>
        </p:txBody>
      </p:sp>
      <p:graphicFrame>
        <p:nvGraphicFramePr>
          <p:cNvPr id="5" name="Table Placeholder 4">
            <a:extLst>
              <a:ext uri="{FF2B5EF4-FFF2-40B4-BE49-F238E27FC236}">
                <a16:creationId xmlns:a16="http://schemas.microsoft.com/office/drawing/2014/main" id="{63C059DF-4D11-43D1-9512-62F3550C0881}"/>
              </a:ext>
            </a:extLst>
          </p:cNvPr>
          <p:cNvGraphicFramePr>
            <a:graphicFrameLocks noGrp="1"/>
          </p:cNvGraphicFramePr>
          <p:nvPr>
            <p:ph type="tbl" sz="quarter" idx="13"/>
            <p:extLst>
              <p:ext uri="{D42A27DB-BD31-4B8C-83A1-F6EECF244321}">
                <p14:modId xmlns:p14="http://schemas.microsoft.com/office/powerpoint/2010/main" val="104960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0225583"/>
                    </a:ext>
                  </a:extLst>
                </a:gridCol>
                <a:gridCol w="1645920">
                  <a:extLst>
                    <a:ext uri="{9D8B030D-6E8A-4147-A177-3AD203B41FA5}">
                      <a16:colId xmlns:a16="http://schemas.microsoft.com/office/drawing/2014/main" val="1933700757"/>
                    </a:ext>
                  </a:extLst>
                </a:gridCol>
                <a:gridCol w="576072">
                  <a:extLst>
                    <a:ext uri="{9D8B030D-6E8A-4147-A177-3AD203B41FA5}">
                      <a16:colId xmlns:a16="http://schemas.microsoft.com/office/drawing/2014/main" val="2971434590"/>
                    </a:ext>
                  </a:extLst>
                </a:gridCol>
                <a:gridCol w="576072">
                  <a:extLst>
                    <a:ext uri="{9D8B030D-6E8A-4147-A177-3AD203B41FA5}">
                      <a16:colId xmlns:a16="http://schemas.microsoft.com/office/drawing/2014/main" val="2012802628"/>
                    </a:ext>
                  </a:extLst>
                </a:gridCol>
                <a:gridCol w="576072">
                  <a:extLst>
                    <a:ext uri="{9D8B030D-6E8A-4147-A177-3AD203B41FA5}">
                      <a16:colId xmlns:a16="http://schemas.microsoft.com/office/drawing/2014/main" val="2661611135"/>
                    </a:ext>
                  </a:extLst>
                </a:gridCol>
                <a:gridCol w="576072">
                  <a:extLst>
                    <a:ext uri="{9D8B030D-6E8A-4147-A177-3AD203B41FA5}">
                      <a16:colId xmlns:a16="http://schemas.microsoft.com/office/drawing/2014/main" val="3707789755"/>
                    </a:ext>
                  </a:extLst>
                </a:gridCol>
                <a:gridCol w="576072">
                  <a:extLst>
                    <a:ext uri="{9D8B030D-6E8A-4147-A177-3AD203B41FA5}">
                      <a16:colId xmlns:a16="http://schemas.microsoft.com/office/drawing/2014/main" val="2161017167"/>
                    </a:ext>
                  </a:extLst>
                </a:gridCol>
                <a:gridCol w="576072">
                  <a:extLst>
                    <a:ext uri="{9D8B030D-6E8A-4147-A177-3AD203B41FA5}">
                      <a16:colId xmlns:a16="http://schemas.microsoft.com/office/drawing/2014/main" val="1941261669"/>
                    </a:ext>
                  </a:extLst>
                </a:gridCol>
                <a:gridCol w="576072">
                  <a:extLst>
                    <a:ext uri="{9D8B030D-6E8A-4147-A177-3AD203B41FA5}">
                      <a16:colId xmlns:a16="http://schemas.microsoft.com/office/drawing/2014/main" val="2589426252"/>
                    </a:ext>
                  </a:extLst>
                </a:gridCol>
                <a:gridCol w="576072">
                  <a:extLst>
                    <a:ext uri="{9D8B030D-6E8A-4147-A177-3AD203B41FA5}">
                      <a16:colId xmlns:a16="http://schemas.microsoft.com/office/drawing/2014/main" val="1012155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0126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- 2021-11-29 16:50:46</a:t>
                      </a:r>
                      <a:r>
                        <a:rPr kumimoji="0" lang="en-US" sz="1000" b="0" i="0" u="none" strike="noStrike" kern="1200" cap="none" spc="0" normalizeH="0" baseline="0" noProof="0">
                          <a:ln>
                            <a:noFill/>
                          </a:ln>
                          <a:solidFill>
                            <a:prstClr val="black"/>
                          </a:solidFill>
                          <a:effectLst/>
                          <a:uLnTx/>
                          <a:uFillTx/>
                          <a:latin typeface="+mn-lt"/>
                          <a:ea typeface="+mn-ea"/>
                          <a:cs typeface="+mn-cs"/>
                        </a:rPr>
                        <a:t>
 Making a difference around the world! During the whole month of October, #LIXIL employees from all workplaces and regions came together for the fifth edition of LIXIL Community Day. In total, more than 9,000 international colleagues participated in over 120 local initiatives and many of our colleagues working for the #GROHE brand contributed with great activities. Find them in the video and get some great impressions of the amazing projects:
#LIXILCommunityDay #sustainbaility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1.9047619047619 %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2777135"/>
                  </a:ext>
                </a:extLst>
              </a:tr>
            </a:tbl>
          </a:graphicData>
        </a:graphic>
      </p:graphicFrame>
      <p:sp>
        <p:nvSpPr>
          <p:cNvPr id="4" name="Text Placeholder 3">
            <a:extLst>
              <a:ext uri="{FF2B5EF4-FFF2-40B4-BE49-F238E27FC236}">
                <a16:creationId xmlns:a16="http://schemas.microsoft.com/office/drawing/2014/main" id="{CB386B40-6D57-4C0B-A1FF-17F408BEC43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14152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EBBA-4E93-40B2-A0B0-F934E6A01249}"/>
              </a:ext>
            </a:extLst>
          </p:cNvPr>
          <p:cNvSpPr>
            <a:spLocks noGrp="1"/>
          </p:cNvSpPr>
          <p:nvPr>
            <p:ph type="title"/>
          </p:nvPr>
        </p:nvSpPr>
        <p:spPr/>
        <p:txBody>
          <a:bodyPr/>
          <a:lstStyle/>
          <a:p>
            <a:r>
              <a:rPr lang="en-US"/>
              <a:t>LinkedIn Posts Table | All profiles - 11 of 26</a:t>
            </a:r>
          </a:p>
        </p:txBody>
      </p:sp>
      <p:graphicFrame>
        <p:nvGraphicFramePr>
          <p:cNvPr id="5" name="Table Placeholder 4">
            <a:extLst>
              <a:ext uri="{FF2B5EF4-FFF2-40B4-BE49-F238E27FC236}">
                <a16:creationId xmlns:a16="http://schemas.microsoft.com/office/drawing/2014/main" id="{DD27E34D-962D-486C-AA1E-B7F4286B5E01}"/>
              </a:ext>
            </a:extLst>
          </p:cNvPr>
          <p:cNvGraphicFramePr>
            <a:graphicFrameLocks noGrp="1"/>
          </p:cNvGraphicFramePr>
          <p:nvPr>
            <p:ph type="tbl" sz="quarter" idx="13"/>
            <p:extLst>
              <p:ext uri="{D42A27DB-BD31-4B8C-83A1-F6EECF244321}">
                <p14:modId xmlns:p14="http://schemas.microsoft.com/office/powerpoint/2010/main" val="1144435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16683156"/>
                    </a:ext>
                  </a:extLst>
                </a:gridCol>
                <a:gridCol w="1645920">
                  <a:extLst>
                    <a:ext uri="{9D8B030D-6E8A-4147-A177-3AD203B41FA5}">
                      <a16:colId xmlns:a16="http://schemas.microsoft.com/office/drawing/2014/main" val="3595829517"/>
                    </a:ext>
                  </a:extLst>
                </a:gridCol>
                <a:gridCol w="576072">
                  <a:extLst>
                    <a:ext uri="{9D8B030D-6E8A-4147-A177-3AD203B41FA5}">
                      <a16:colId xmlns:a16="http://schemas.microsoft.com/office/drawing/2014/main" val="3459639169"/>
                    </a:ext>
                  </a:extLst>
                </a:gridCol>
                <a:gridCol w="576072">
                  <a:extLst>
                    <a:ext uri="{9D8B030D-6E8A-4147-A177-3AD203B41FA5}">
                      <a16:colId xmlns:a16="http://schemas.microsoft.com/office/drawing/2014/main" val="1121071018"/>
                    </a:ext>
                  </a:extLst>
                </a:gridCol>
                <a:gridCol w="576072">
                  <a:extLst>
                    <a:ext uri="{9D8B030D-6E8A-4147-A177-3AD203B41FA5}">
                      <a16:colId xmlns:a16="http://schemas.microsoft.com/office/drawing/2014/main" val="1242935021"/>
                    </a:ext>
                  </a:extLst>
                </a:gridCol>
                <a:gridCol w="576072">
                  <a:extLst>
                    <a:ext uri="{9D8B030D-6E8A-4147-A177-3AD203B41FA5}">
                      <a16:colId xmlns:a16="http://schemas.microsoft.com/office/drawing/2014/main" val="1521831236"/>
                    </a:ext>
                  </a:extLst>
                </a:gridCol>
                <a:gridCol w="576072">
                  <a:extLst>
                    <a:ext uri="{9D8B030D-6E8A-4147-A177-3AD203B41FA5}">
                      <a16:colId xmlns:a16="http://schemas.microsoft.com/office/drawing/2014/main" val="670667586"/>
                    </a:ext>
                  </a:extLst>
                </a:gridCol>
                <a:gridCol w="576072">
                  <a:extLst>
                    <a:ext uri="{9D8B030D-6E8A-4147-A177-3AD203B41FA5}">
                      <a16:colId xmlns:a16="http://schemas.microsoft.com/office/drawing/2014/main" val="2398296016"/>
                    </a:ext>
                  </a:extLst>
                </a:gridCol>
                <a:gridCol w="576072">
                  <a:extLst>
                    <a:ext uri="{9D8B030D-6E8A-4147-A177-3AD203B41FA5}">
                      <a16:colId xmlns:a16="http://schemas.microsoft.com/office/drawing/2014/main" val="3094420522"/>
                    </a:ext>
                  </a:extLst>
                </a:gridCol>
                <a:gridCol w="576072">
                  <a:extLst>
                    <a:ext uri="{9D8B030D-6E8A-4147-A177-3AD203B41FA5}">
                      <a16:colId xmlns:a16="http://schemas.microsoft.com/office/drawing/2014/main" val="3151587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939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- 2021-11-29 09:11:21</a:t>
                      </a:r>
                      <a:r>
                        <a:rPr kumimoji="0" lang="en-US" sz="1000" b="0" i="0" u="none" strike="noStrike" kern="1200" cap="none" spc="0" normalizeH="0" baseline="0" noProof="0">
                          <a:ln>
                            <a:noFill/>
                          </a:ln>
                          <a:solidFill>
                            <a:prstClr val="black"/>
                          </a:solidFill>
                          <a:effectLst/>
                          <a:uLnTx/>
                          <a:uFillTx/>
                          <a:latin typeface="+mn-lt"/>
                          <a:ea typeface="+mn-ea"/>
                          <a:cs typeface="+mn-cs"/>
                        </a:rPr>
                        <a:t>
 We’ve been doing a lot of listening lately. At the Vision 2045 Summit we had good discussions with other industry leaders about the sustainability transformation that our planet needs. We also commissioned a YouGov survey in 7 European countries which makes for interesting reading. There’s pessimism and disappointment in governments, but also an expectation on business to do more, and an overall growing awareness among consumers as to how their purchasing choices affect business decisions on sustainability. At GROHE we know that on sustainability it’s time for action, and we continue to listen, and to let what we learn inspire our actions. #GROHE #Vision2045 #ClimateCrisis #sustainability #actnow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2.2143139580862 %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extLst>
                  <a:ext uri="{0D108BD9-81ED-4DB2-BD59-A6C34878D82A}">
                    <a16:rowId xmlns:a16="http://schemas.microsoft.com/office/drawing/2014/main" val="2466742667"/>
                  </a:ext>
                </a:extLst>
              </a:tr>
            </a:tbl>
          </a:graphicData>
        </a:graphic>
      </p:graphicFrame>
      <p:sp>
        <p:nvSpPr>
          <p:cNvPr id="4" name="Text Placeholder 3">
            <a:extLst>
              <a:ext uri="{FF2B5EF4-FFF2-40B4-BE49-F238E27FC236}">
                <a16:creationId xmlns:a16="http://schemas.microsoft.com/office/drawing/2014/main" id="{3F7E0AA1-8269-4F93-91E2-F103ADBF203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944557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430DA-911A-4EFC-AAF7-DEB62E9ECA05}"/>
              </a:ext>
            </a:extLst>
          </p:cNvPr>
          <p:cNvSpPr>
            <a:spLocks noGrp="1"/>
          </p:cNvSpPr>
          <p:nvPr>
            <p:ph type="title"/>
          </p:nvPr>
        </p:nvSpPr>
        <p:spPr/>
        <p:txBody>
          <a:bodyPr/>
          <a:lstStyle/>
          <a:p>
            <a:r>
              <a:rPr lang="en-US"/>
              <a:t>LinkedIn Posts Table | All profiles - 12 of 26</a:t>
            </a:r>
          </a:p>
        </p:txBody>
      </p:sp>
      <p:graphicFrame>
        <p:nvGraphicFramePr>
          <p:cNvPr id="5" name="Table Placeholder 4">
            <a:extLst>
              <a:ext uri="{FF2B5EF4-FFF2-40B4-BE49-F238E27FC236}">
                <a16:creationId xmlns:a16="http://schemas.microsoft.com/office/drawing/2014/main" id="{C95BB784-8345-436F-9481-EE2327501C10}"/>
              </a:ext>
            </a:extLst>
          </p:cNvPr>
          <p:cNvGraphicFramePr>
            <a:graphicFrameLocks noGrp="1"/>
          </p:cNvGraphicFramePr>
          <p:nvPr>
            <p:ph type="tbl" sz="quarter" idx="13"/>
            <p:extLst>
              <p:ext uri="{D42A27DB-BD31-4B8C-83A1-F6EECF244321}">
                <p14:modId xmlns:p14="http://schemas.microsoft.com/office/powerpoint/2010/main" val="409118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5012942"/>
                    </a:ext>
                  </a:extLst>
                </a:gridCol>
                <a:gridCol w="1645920">
                  <a:extLst>
                    <a:ext uri="{9D8B030D-6E8A-4147-A177-3AD203B41FA5}">
                      <a16:colId xmlns:a16="http://schemas.microsoft.com/office/drawing/2014/main" val="2294527458"/>
                    </a:ext>
                  </a:extLst>
                </a:gridCol>
                <a:gridCol w="576072">
                  <a:extLst>
                    <a:ext uri="{9D8B030D-6E8A-4147-A177-3AD203B41FA5}">
                      <a16:colId xmlns:a16="http://schemas.microsoft.com/office/drawing/2014/main" val="3026192982"/>
                    </a:ext>
                  </a:extLst>
                </a:gridCol>
                <a:gridCol w="576072">
                  <a:extLst>
                    <a:ext uri="{9D8B030D-6E8A-4147-A177-3AD203B41FA5}">
                      <a16:colId xmlns:a16="http://schemas.microsoft.com/office/drawing/2014/main" val="439022159"/>
                    </a:ext>
                  </a:extLst>
                </a:gridCol>
                <a:gridCol w="576072">
                  <a:extLst>
                    <a:ext uri="{9D8B030D-6E8A-4147-A177-3AD203B41FA5}">
                      <a16:colId xmlns:a16="http://schemas.microsoft.com/office/drawing/2014/main" val="750391206"/>
                    </a:ext>
                  </a:extLst>
                </a:gridCol>
                <a:gridCol w="576072">
                  <a:extLst>
                    <a:ext uri="{9D8B030D-6E8A-4147-A177-3AD203B41FA5}">
                      <a16:colId xmlns:a16="http://schemas.microsoft.com/office/drawing/2014/main" val="3874692562"/>
                    </a:ext>
                  </a:extLst>
                </a:gridCol>
                <a:gridCol w="576072">
                  <a:extLst>
                    <a:ext uri="{9D8B030D-6E8A-4147-A177-3AD203B41FA5}">
                      <a16:colId xmlns:a16="http://schemas.microsoft.com/office/drawing/2014/main" val="2266595539"/>
                    </a:ext>
                  </a:extLst>
                </a:gridCol>
                <a:gridCol w="576072">
                  <a:extLst>
                    <a:ext uri="{9D8B030D-6E8A-4147-A177-3AD203B41FA5}">
                      <a16:colId xmlns:a16="http://schemas.microsoft.com/office/drawing/2014/main" val="4155811072"/>
                    </a:ext>
                  </a:extLst>
                </a:gridCol>
                <a:gridCol w="576072">
                  <a:extLst>
                    <a:ext uri="{9D8B030D-6E8A-4147-A177-3AD203B41FA5}">
                      <a16:colId xmlns:a16="http://schemas.microsoft.com/office/drawing/2014/main" val="391748974"/>
                    </a:ext>
                  </a:extLst>
                </a:gridCol>
                <a:gridCol w="576072">
                  <a:extLst>
                    <a:ext uri="{9D8B030D-6E8A-4147-A177-3AD203B41FA5}">
                      <a16:colId xmlns:a16="http://schemas.microsoft.com/office/drawing/2014/main" val="1630254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5684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- 2021-11-26 09:05:43</a:t>
                      </a:r>
                      <a:r>
                        <a:rPr kumimoji="0" lang="en-US" sz="1000" b="0" i="0" u="none" strike="noStrike" kern="1200" cap="none" spc="0" normalizeH="0" baseline="0" noProof="0">
                          <a:ln>
                            <a:noFill/>
                          </a:ln>
                          <a:solidFill>
                            <a:prstClr val="black"/>
                          </a:solidFill>
                          <a:effectLst/>
                          <a:uLnTx/>
                          <a:uFillTx/>
                          <a:latin typeface="+mn-lt"/>
                          <a:ea typeface="+mn-ea"/>
                          <a:cs typeface="+mn-cs"/>
                        </a:rPr>
                        <a:t>
 We have returned from the Vision 2045 Summit, which showed us once again that sustainable initiatives should be tackled today and not tomorrow. At the same time, our YouGov survey across Europe shows that a clear majority still make their purchasing decisions based on price rather than sustainability. But our poll also shows that climate protection is the most important issue for Europeans when it comes to government policy. These results underline that various aspects must be considered in true transformation. What´s your opinion: Are you willing to pay more for a sustainable lifestyle?
#GROHE #Vision2045 #ClimateCrisis #sustainability #actnow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2.3270440251572 %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extLst>
                  <a:ext uri="{0D108BD9-81ED-4DB2-BD59-A6C34878D82A}">
                    <a16:rowId xmlns:a16="http://schemas.microsoft.com/office/drawing/2014/main" val="215376494"/>
                  </a:ext>
                </a:extLst>
              </a:tr>
            </a:tbl>
          </a:graphicData>
        </a:graphic>
      </p:graphicFrame>
      <p:sp>
        <p:nvSpPr>
          <p:cNvPr id="4" name="Text Placeholder 3">
            <a:extLst>
              <a:ext uri="{FF2B5EF4-FFF2-40B4-BE49-F238E27FC236}">
                <a16:creationId xmlns:a16="http://schemas.microsoft.com/office/drawing/2014/main" id="{47972830-19D9-4CB2-9FC7-07104601A30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577437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3BA14-0E8C-4707-96B8-195AE126AB89}"/>
              </a:ext>
            </a:extLst>
          </p:cNvPr>
          <p:cNvSpPr>
            <a:spLocks noGrp="1"/>
          </p:cNvSpPr>
          <p:nvPr>
            <p:ph type="title"/>
          </p:nvPr>
        </p:nvSpPr>
        <p:spPr/>
        <p:txBody>
          <a:bodyPr/>
          <a:lstStyle/>
          <a:p>
            <a:r>
              <a:rPr lang="en-US"/>
              <a:t>LinkedIn Posts Table | All profiles - 13 of 26</a:t>
            </a:r>
          </a:p>
        </p:txBody>
      </p:sp>
      <p:graphicFrame>
        <p:nvGraphicFramePr>
          <p:cNvPr id="5" name="Table Placeholder 4">
            <a:extLst>
              <a:ext uri="{FF2B5EF4-FFF2-40B4-BE49-F238E27FC236}">
                <a16:creationId xmlns:a16="http://schemas.microsoft.com/office/drawing/2014/main" id="{781D782F-82B6-4139-B689-5A147830D7D0}"/>
              </a:ext>
            </a:extLst>
          </p:cNvPr>
          <p:cNvGraphicFramePr>
            <a:graphicFrameLocks noGrp="1"/>
          </p:cNvGraphicFramePr>
          <p:nvPr>
            <p:ph type="tbl" sz="quarter" idx="13"/>
            <p:extLst>
              <p:ext uri="{D42A27DB-BD31-4B8C-83A1-F6EECF244321}">
                <p14:modId xmlns:p14="http://schemas.microsoft.com/office/powerpoint/2010/main" val="308720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31368158"/>
                    </a:ext>
                  </a:extLst>
                </a:gridCol>
                <a:gridCol w="1645920">
                  <a:extLst>
                    <a:ext uri="{9D8B030D-6E8A-4147-A177-3AD203B41FA5}">
                      <a16:colId xmlns:a16="http://schemas.microsoft.com/office/drawing/2014/main" val="3938647358"/>
                    </a:ext>
                  </a:extLst>
                </a:gridCol>
                <a:gridCol w="576072">
                  <a:extLst>
                    <a:ext uri="{9D8B030D-6E8A-4147-A177-3AD203B41FA5}">
                      <a16:colId xmlns:a16="http://schemas.microsoft.com/office/drawing/2014/main" val="2181793417"/>
                    </a:ext>
                  </a:extLst>
                </a:gridCol>
                <a:gridCol w="576072">
                  <a:extLst>
                    <a:ext uri="{9D8B030D-6E8A-4147-A177-3AD203B41FA5}">
                      <a16:colId xmlns:a16="http://schemas.microsoft.com/office/drawing/2014/main" val="3262455338"/>
                    </a:ext>
                  </a:extLst>
                </a:gridCol>
                <a:gridCol w="576072">
                  <a:extLst>
                    <a:ext uri="{9D8B030D-6E8A-4147-A177-3AD203B41FA5}">
                      <a16:colId xmlns:a16="http://schemas.microsoft.com/office/drawing/2014/main" val="2607339053"/>
                    </a:ext>
                  </a:extLst>
                </a:gridCol>
                <a:gridCol w="576072">
                  <a:extLst>
                    <a:ext uri="{9D8B030D-6E8A-4147-A177-3AD203B41FA5}">
                      <a16:colId xmlns:a16="http://schemas.microsoft.com/office/drawing/2014/main" val="701255346"/>
                    </a:ext>
                  </a:extLst>
                </a:gridCol>
                <a:gridCol w="576072">
                  <a:extLst>
                    <a:ext uri="{9D8B030D-6E8A-4147-A177-3AD203B41FA5}">
                      <a16:colId xmlns:a16="http://schemas.microsoft.com/office/drawing/2014/main" val="3950116134"/>
                    </a:ext>
                  </a:extLst>
                </a:gridCol>
                <a:gridCol w="576072">
                  <a:extLst>
                    <a:ext uri="{9D8B030D-6E8A-4147-A177-3AD203B41FA5}">
                      <a16:colId xmlns:a16="http://schemas.microsoft.com/office/drawing/2014/main" val="1331070431"/>
                    </a:ext>
                  </a:extLst>
                </a:gridCol>
                <a:gridCol w="576072">
                  <a:extLst>
                    <a:ext uri="{9D8B030D-6E8A-4147-A177-3AD203B41FA5}">
                      <a16:colId xmlns:a16="http://schemas.microsoft.com/office/drawing/2014/main" val="233787563"/>
                    </a:ext>
                  </a:extLst>
                </a:gridCol>
                <a:gridCol w="576072">
                  <a:extLst>
                    <a:ext uri="{9D8B030D-6E8A-4147-A177-3AD203B41FA5}">
                      <a16:colId xmlns:a16="http://schemas.microsoft.com/office/drawing/2014/main" val="386796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220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- 2021-11-19 09:16:08</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Toilet Day – putting the focus on the fact that still 3.6 billion people across the globe lack access to safely managed sanitation services. Since 2018 the ‘Make a Splash!’ partnership between LIXIL and UNICEF has transformed the lives of 2.9 million people in Tanzania, Ethiopia and Kenya by providing access to safe, clean toilets and hygiene solutions. We are proud to announce that ‘Make a Splash!’ will expand to India, Indonesia and Nigeria to help even more children and their families. As part of LIXIL’s brand portfolio, we initiated a dedicated campaign across 13 countries in Europe, the Middle East and North Africa this summer and collected 1.2 million euros. Part of the contribution will help provide children in Nigeria and Indonesia with safe sanitation measures in their environment at home and school. Find out more about this vital work here: https://fcld.ly/sag9q0x #GROHE #LIXIL #makeasplash! #WorldToiletDay #SDG6 
UNICEF does not endorse any company, brand, product or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2.7658186562296 %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extLst>
                  <a:ext uri="{0D108BD9-81ED-4DB2-BD59-A6C34878D82A}">
                    <a16:rowId xmlns:a16="http://schemas.microsoft.com/office/drawing/2014/main" val="2518132625"/>
                  </a:ext>
                </a:extLst>
              </a:tr>
            </a:tbl>
          </a:graphicData>
        </a:graphic>
      </p:graphicFrame>
      <p:sp>
        <p:nvSpPr>
          <p:cNvPr id="4" name="Text Placeholder 3">
            <a:extLst>
              <a:ext uri="{FF2B5EF4-FFF2-40B4-BE49-F238E27FC236}">
                <a16:creationId xmlns:a16="http://schemas.microsoft.com/office/drawing/2014/main" id="{6EBADF49-32B3-48B3-A390-5085686D98D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924712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D8795-4176-494E-9069-E0F91008C57C}"/>
              </a:ext>
            </a:extLst>
          </p:cNvPr>
          <p:cNvSpPr>
            <a:spLocks noGrp="1"/>
          </p:cNvSpPr>
          <p:nvPr>
            <p:ph type="title"/>
          </p:nvPr>
        </p:nvSpPr>
        <p:spPr/>
        <p:txBody>
          <a:bodyPr/>
          <a:lstStyle/>
          <a:p>
            <a:r>
              <a:rPr lang="en-US"/>
              <a:t>LinkedIn Posts Table | All profiles - 14 of 26</a:t>
            </a:r>
          </a:p>
        </p:txBody>
      </p:sp>
      <p:graphicFrame>
        <p:nvGraphicFramePr>
          <p:cNvPr id="5" name="Table Placeholder 4">
            <a:extLst>
              <a:ext uri="{FF2B5EF4-FFF2-40B4-BE49-F238E27FC236}">
                <a16:creationId xmlns:a16="http://schemas.microsoft.com/office/drawing/2014/main" id="{8298EFA7-AE4D-41C7-B992-925968CC3610}"/>
              </a:ext>
            </a:extLst>
          </p:cNvPr>
          <p:cNvGraphicFramePr>
            <a:graphicFrameLocks noGrp="1"/>
          </p:cNvGraphicFramePr>
          <p:nvPr>
            <p:ph type="tbl" sz="quarter" idx="13"/>
            <p:extLst>
              <p:ext uri="{D42A27DB-BD31-4B8C-83A1-F6EECF244321}">
                <p14:modId xmlns:p14="http://schemas.microsoft.com/office/powerpoint/2010/main" val="136108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2345044"/>
                    </a:ext>
                  </a:extLst>
                </a:gridCol>
                <a:gridCol w="1645920">
                  <a:extLst>
                    <a:ext uri="{9D8B030D-6E8A-4147-A177-3AD203B41FA5}">
                      <a16:colId xmlns:a16="http://schemas.microsoft.com/office/drawing/2014/main" val="198152505"/>
                    </a:ext>
                  </a:extLst>
                </a:gridCol>
                <a:gridCol w="576072">
                  <a:extLst>
                    <a:ext uri="{9D8B030D-6E8A-4147-A177-3AD203B41FA5}">
                      <a16:colId xmlns:a16="http://schemas.microsoft.com/office/drawing/2014/main" val="858095122"/>
                    </a:ext>
                  </a:extLst>
                </a:gridCol>
                <a:gridCol w="576072">
                  <a:extLst>
                    <a:ext uri="{9D8B030D-6E8A-4147-A177-3AD203B41FA5}">
                      <a16:colId xmlns:a16="http://schemas.microsoft.com/office/drawing/2014/main" val="259738954"/>
                    </a:ext>
                  </a:extLst>
                </a:gridCol>
                <a:gridCol w="576072">
                  <a:extLst>
                    <a:ext uri="{9D8B030D-6E8A-4147-A177-3AD203B41FA5}">
                      <a16:colId xmlns:a16="http://schemas.microsoft.com/office/drawing/2014/main" val="2539019875"/>
                    </a:ext>
                  </a:extLst>
                </a:gridCol>
                <a:gridCol w="576072">
                  <a:extLst>
                    <a:ext uri="{9D8B030D-6E8A-4147-A177-3AD203B41FA5}">
                      <a16:colId xmlns:a16="http://schemas.microsoft.com/office/drawing/2014/main" val="49735579"/>
                    </a:ext>
                  </a:extLst>
                </a:gridCol>
                <a:gridCol w="576072">
                  <a:extLst>
                    <a:ext uri="{9D8B030D-6E8A-4147-A177-3AD203B41FA5}">
                      <a16:colId xmlns:a16="http://schemas.microsoft.com/office/drawing/2014/main" val="460389424"/>
                    </a:ext>
                  </a:extLst>
                </a:gridCol>
                <a:gridCol w="576072">
                  <a:extLst>
                    <a:ext uri="{9D8B030D-6E8A-4147-A177-3AD203B41FA5}">
                      <a16:colId xmlns:a16="http://schemas.microsoft.com/office/drawing/2014/main" val="352192186"/>
                    </a:ext>
                  </a:extLst>
                </a:gridCol>
                <a:gridCol w="576072">
                  <a:extLst>
                    <a:ext uri="{9D8B030D-6E8A-4147-A177-3AD203B41FA5}">
                      <a16:colId xmlns:a16="http://schemas.microsoft.com/office/drawing/2014/main" val="3117648207"/>
                    </a:ext>
                  </a:extLst>
                </a:gridCol>
                <a:gridCol w="576072">
                  <a:extLst>
                    <a:ext uri="{9D8B030D-6E8A-4147-A177-3AD203B41FA5}">
                      <a16:colId xmlns:a16="http://schemas.microsoft.com/office/drawing/2014/main" val="422946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7590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- 2021-11-16 13:31:01</a:t>
                      </a:r>
                      <a:r>
                        <a:rPr kumimoji="0" lang="en-US" sz="1000" b="0" i="0" u="none" strike="noStrike" kern="1200" cap="none" spc="0" normalizeH="0" baseline="0" noProof="0">
                          <a:ln>
                            <a:noFill/>
                          </a:ln>
                          <a:solidFill>
                            <a:prstClr val="black"/>
                          </a:solidFill>
                          <a:effectLst/>
                          <a:uLnTx/>
                          <a:uFillTx/>
                          <a:latin typeface="+mn-lt"/>
                          <a:ea typeface="+mn-ea"/>
                          <a:cs typeface="+mn-cs"/>
                        </a:rPr>
                        <a:t>
 We’re driving change locally all over the world! Our annual LIXIL Community Day has inspired GROHE employees to get involved in exciting ways. From tree planting in Egypt to cleaning up the banks of the Rhine, recycling delivery boxes in Thailand to ecology education in Russia, more than 30 separate projects have shown GROHE’s commitment to saving precious resources, promoting diversity and inclusion and giving back to communities. Thanks to everyone who took part this time round. You’re making us and your communities proud!  
#LIXIL #GROHE #LCD2021 #actnow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2.8191320874248 %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extLst>
                  <a:ext uri="{0D108BD9-81ED-4DB2-BD59-A6C34878D82A}">
                    <a16:rowId xmlns:a16="http://schemas.microsoft.com/office/drawing/2014/main" val="2000336887"/>
                  </a:ext>
                </a:extLst>
              </a:tr>
            </a:tbl>
          </a:graphicData>
        </a:graphic>
      </p:graphicFrame>
      <p:sp>
        <p:nvSpPr>
          <p:cNvPr id="4" name="Text Placeholder 3">
            <a:extLst>
              <a:ext uri="{FF2B5EF4-FFF2-40B4-BE49-F238E27FC236}">
                <a16:creationId xmlns:a16="http://schemas.microsoft.com/office/drawing/2014/main" id="{446DB6A9-3CEA-413B-ACEC-81329C52113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967545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C7A0F-0D3C-4AD3-88CB-DA396B187B18}"/>
              </a:ext>
            </a:extLst>
          </p:cNvPr>
          <p:cNvSpPr>
            <a:spLocks noGrp="1"/>
          </p:cNvSpPr>
          <p:nvPr>
            <p:ph type="title"/>
          </p:nvPr>
        </p:nvSpPr>
        <p:spPr/>
        <p:txBody>
          <a:bodyPr/>
          <a:lstStyle/>
          <a:p>
            <a:r>
              <a:rPr lang="en-US"/>
              <a:t>LinkedIn Posts Table | All profiles - 15 of 26</a:t>
            </a:r>
          </a:p>
        </p:txBody>
      </p:sp>
      <p:graphicFrame>
        <p:nvGraphicFramePr>
          <p:cNvPr id="5" name="Table Placeholder 4">
            <a:extLst>
              <a:ext uri="{FF2B5EF4-FFF2-40B4-BE49-F238E27FC236}">
                <a16:creationId xmlns:a16="http://schemas.microsoft.com/office/drawing/2014/main" id="{5062200A-15CC-47B3-BE85-B2AA2596541B}"/>
              </a:ext>
            </a:extLst>
          </p:cNvPr>
          <p:cNvGraphicFramePr>
            <a:graphicFrameLocks noGrp="1"/>
          </p:cNvGraphicFramePr>
          <p:nvPr>
            <p:ph type="tbl" sz="quarter" idx="13"/>
            <p:extLst>
              <p:ext uri="{D42A27DB-BD31-4B8C-83A1-F6EECF244321}">
                <p14:modId xmlns:p14="http://schemas.microsoft.com/office/powerpoint/2010/main" val="218813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72145399"/>
                    </a:ext>
                  </a:extLst>
                </a:gridCol>
                <a:gridCol w="1645920">
                  <a:extLst>
                    <a:ext uri="{9D8B030D-6E8A-4147-A177-3AD203B41FA5}">
                      <a16:colId xmlns:a16="http://schemas.microsoft.com/office/drawing/2014/main" val="608994947"/>
                    </a:ext>
                  </a:extLst>
                </a:gridCol>
                <a:gridCol w="576072">
                  <a:extLst>
                    <a:ext uri="{9D8B030D-6E8A-4147-A177-3AD203B41FA5}">
                      <a16:colId xmlns:a16="http://schemas.microsoft.com/office/drawing/2014/main" val="2661162205"/>
                    </a:ext>
                  </a:extLst>
                </a:gridCol>
                <a:gridCol w="576072">
                  <a:extLst>
                    <a:ext uri="{9D8B030D-6E8A-4147-A177-3AD203B41FA5}">
                      <a16:colId xmlns:a16="http://schemas.microsoft.com/office/drawing/2014/main" val="2749400513"/>
                    </a:ext>
                  </a:extLst>
                </a:gridCol>
                <a:gridCol w="576072">
                  <a:extLst>
                    <a:ext uri="{9D8B030D-6E8A-4147-A177-3AD203B41FA5}">
                      <a16:colId xmlns:a16="http://schemas.microsoft.com/office/drawing/2014/main" val="2743472236"/>
                    </a:ext>
                  </a:extLst>
                </a:gridCol>
                <a:gridCol w="576072">
                  <a:extLst>
                    <a:ext uri="{9D8B030D-6E8A-4147-A177-3AD203B41FA5}">
                      <a16:colId xmlns:a16="http://schemas.microsoft.com/office/drawing/2014/main" val="2964690081"/>
                    </a:ext>
                  </a:extLst>
                </a:gridCol>
                <a:gridCol w="576072">
                  <a:extLst>
                    <a:ext uri="{9D8B030D-6E8A-4147-A177-3AD203B41FA5}">
                      <a16:colId xmlns:a16="http://schemas.microsoft.com/office/drawing/2014/main" val="4025994010"/>
                    </a:ext>
                  </a:extLst>
                </a:gridCol>
                <a:gridCol w="576072">
                  <a:extLst>
                    <a:ext uri="{9D8B030D-6E8A-4147-A177-3AD203B41FA5}">
                      <a16:colId xmlns:a16="http://schemas.microsoft.com/office/drawing/2014/main" val="1172724937"/>
                    </a:ext>
                  </a:extLst>
                </a:gridCol>
                <a:gridCol w="576072">
                  <a:extLst>
                    <a:ext uri="{9D8B030D-6E8A-4147-A177-3AD203B41FA5}">
                      <a16:colId xmlns:a16="http://schemas.microsoft.com/office/drawing/2014/main" val="1850884137"/>
                    </a:ext>
                  </a:extLst>
                </a:gridCol>
                <a:gridCol w="576072">
                  <a:extLst>
                    <a:ext uri="{9D8B030D-6E8A-4147-A177-3AD203B41FA5}">
                      <a16:colId xmlns:a16="http://schemas.microsoft.com/office/drawing/2014/main" val="162767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3822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- 2021-11-11 15:00:13</a:t>
                      </a:r>
                      <a:r>
                        <a:rPr kumimoji="0" lang="de-DE" sz="1000" b="0" i="0" u="none" strike="noStrike" kern="1200" cap="none" spc="0" normalizeH="0" baseline="0" noProof="0">
                          <a:ln>
                            <a:noFill/>
                          </a:ln>
                          <a:solidFill>
                            <a:prstClr val="black"/>
                          </a:solidFill>
                          <a:effectLst/>
                          <a:uLnTx/>
                          <a:uFillTx/>
                          <a:latin typeface="+mn-lt"/>
                          <a:ea typeface="+mn-ea"/>
                          <a:cs typeface="+mn-cs"/>
                        </a:rPr>
                        <a:t>
 Das Cradle to Cradle NGO Konzept erlaubt es uns, den Verbrauch von neuen Ressourcen drastisch zu reduzieren. Für die vier Cradle to Cradle-zertifizierten GROHE Produkte sind die Komponenten des Produktes nach seiner Verwendungszeit für die Herstellung von neuen Produkten vorgesehen. Im neuesten Handelsblatt Green Podcast erzählt GROHE Co-CEO Thomas Fuhr wie das am Beispiel eines Duschschlauchs aussieht: https://www.handelsblatt.com/audio/green-podcast/
#Podcast #Kreislaufwirtschaft #C2C #CradletoCradle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3.862660944206 %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6866421"/>
                  </a:ext>
                </a:extLst>
              </a:tr>
            </a:tbl>
          </a:graphicData>
        </a:graphic>
      </p:graphicFrame>
      <p:sp>
        <p:nvSpPr>
          <p:cNvPr id="4" name="Text Placeholder 3">
            <a:extLst>
              <a:ext uri="{FF2B5EF4-FFF2-40B4-BE49-F238E27FC236}">
                <a16:creationId xmlns:a16="http://schemas.microsoft.com/office/drawing/2014/main" id="{B7534D73-78BD-477D-BB19-4B2A78A5AB3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247265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920A-3266-4A20-AF3C-68F851E91C49}"/>
              </a:ext>
            </a:extLst>
          </p:cNvPr>
          <p:cNvSpPr>
            <a:spLocks noGrp="1"/>
          </p:cNvSpPr>
          <p:nvPr>
            <p:ph type="title"/>
          </p:nvPr>
        </p:nvSpPr>
        <p:spPr/>
        <p:txBody>
          <a:bodyPr/>
          <a:lstStyle/>
          <a:p>
            <a:r>
              <a:rPr lang="en-US"/>
              <a:t>LinkedIn Posts Table | All profiles - 16 of 26</a:t>
            </a:r>
          </a:p>
        </p:txBody>
      </p:sp>
      <p:graphicFrame>
        <p:nvGraphicFramePr>
          <p:cNvPr id="5" name="Table Placeholder 4">
            <a:extLst>
              <a:ext uri="{FF2B5EF4-FFF2-40B4-BE49-F238E27FC236}">
                <a16:creationId xmlns:a16="http://schemas.microsoft.com/office/drawing/2014/main" id="{CB9754AA-0A37-4520-8B6D-452772337995}"/>
              </a:ext>
            </a:extLst>
          </p:cNvPr>
          <p:cNvGraphicFramePr>
            <a:graphicFrameLocks noGrp="1"/>
          </p:cNvGraphicFramePr>
          <p:nvPr>
            <p:ph type="tbl" sz="quarter" idx="13"/>
            <p:extLst>
              <p:ext uri="{D42A27DB-BD31-4B8C-83A1-F6EECF244321}">
                <p14:modId xmlns:p14="http://schemas.microsoft.com/office/powerpoint/2010/main" val="194893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53388352"/>
                    </a:ext>
                  </a:extLst>
                </a:gridCol>
                <a:gridCol w="1645920">
                  <a:extLst>
                    <a:ext uri="{9D8B030D-6E8A-4147-A177-3AD203B41FA5}">
                      <a16:colId xmlns:a16="http://schemas.microsoft.com/office/drawing/2014/main" val="1109140275"/>
                    </a:ext>
                  </a:extLst>
                </a:gridCol>
                <a:gridCol w="576072">
                  <a:extLst>
                    <a:ext uri="{9D8B030D-6E8A-4147-A177-3AD203B41FA5}">
                      <a16:colId xmlns:a16="http://schemas.microsoft.com/office/drawing/2014/main" val="3341230153"/>
                    </a:ext>
                  </a:extLst>
                </a:gridCol>
                <a:gridCol w="576072">
                  <a:extLst>
                    <a:ext uri="{9D8B030D-6E8A-4147-A177-3AD203B41FA5}">
                      <a16:colId xmlns:a16="http://schemas.microsoft.com/office/drawing/2014/main" val="544082179"/>
                    </a:ext>
                  </a:extLst>
                </a:gridCol>
                <a:gridCol w="576072">
                  <a:extLst>
                    <a:ext uri="{9D8B030D-6E8A-4147-A177-3AD203B41FA5}">
                      <a16:colId xmlns:a16="http://schemas.microsoft.com/office/drawing/2014/main" val="3977119205"/>
                    </a:ext>
                  </a:extLst>
                </a:gridCol>
                <a:gridCol w="576072">
                  <a:extLst>
                    <a:ext uri="{9D8B030D-6E8A-4147-A177-3AD203B41FA5}">
                      <a16:colId xmlns:a16="http://schemas.microsoft.com/office/drawing/2014/main" val="3223450105"/>
                    </a:ext>
                  </a:extLst>
                </a:gridCol>
                <a:gridCol w="576072">
                  <a:extLst>
                    <a:ext uri="{9D8B030D-6E8A-4147-A177-3AD203B41FA5}">
                      <a16:colId xmlns:a16="http://schemas.microsoft.com/office/drawing/2014/main" val="2499000975"/>
                    </a:ext>
                  </a:extLst>
                </a:gridCol>
                <a:gridCol w="576072">
                  <a:extLst>
                    <a:ext uri="{9D8B030D-6E8A-4147-A177-3AD203B41FA5}">
                      <a16:colId xmlns:a16="http://schemas.microsoft.com/office/drawing/2014/main" val="2252044819"/>
                    </a:ext>
                  </a:extLst>
                </a:gridCol>
                <a:gridCol w="576072">
                  <a:extLst>
                    <a:ext uri="{9D8B030D-6E8A-4147-A177-3AD203B41FA5}">
                      <a16:colId xmlns:a16="http://schemas.microsoft.com/office/drawing/2014/main" val="1291527892"/>
                    </a:ext>
                  </a:extLst>
                </a:gridCol>
                <a:gridCol w="576072">
                  <a:extLst>
                    <a:ext uri="{9D8B030D-6E8A-4147-A177-3AD203B41FA5}">
                      <a16:colId xmlns:a16="http://schemas.microsoft.com/office/drawing/2014/main" val="384760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2798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- 2021-11-10 09:55:59</a:t>
                      </a:r>
                      <a:r>
                        <a:rPr kumimoji="0" lang="en-US" sz="1000" b="0" i="0" u="none" strike="noStrike" kern="1200" cap="none" spc="0" normalizeH="0" baseline="0" noProof="0">
                          <a:ln>
                            <a:noFill/>
                          </a:ln>
                          <a:solidFill>
                            <a:prstClr val="black"/>
                          </a:solidFill>
                          <a:effectLst/>
                          <a:uLnTx/>
                          <a:uFillTx/>
                          <a:latin typeface="+mn-lt"/>
                          <a:ea typeface="+mn-ea"/>
                          <a:cs typeface="+mn-cs"/>
                        </a:rPr>
                        <a:t>
 Our recent YouGov survey found only a small minority believe the Paris Agreement’s 1.5°C target can be met. People mostly believe that the responsibility to help secure our planet’s future lies with governments and corporations. Taking on the challenge, we have been taking action for more than 20 years – achieving net-zero carbon emissions as an essential part of our #LIXIL Corporate Responsibility Strategy and working towards a circular economy. We’ll use our role as industry pioneer at the Vision 2045 Summit as an opportunity to get inspired and inspire other companies to work together towards limiting average global warming to the 1.5°C target as well as to support the UN´s 17 Sustainable Development Goals.
#GROHE #Vision2045 #COP26 #actnow #ClimateAction #SDGs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2.4745025915399 %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1596780409"/>
                  </a:ext>
                </a:extLst>
              </a:tr>
            </a:tbl>
          </a:graphicData>
        </a:graphic>
      </p:graphicFrame>
      <p:sp>
        <p:nvSpPr>
          <p:cNvPr id="4" name="Text Placeholder 3">
            <a:extLst>
              <a:ext uri="{FF2B5EF4-FFF2-40B4-BE49-F238E27FC236}">
                <a16:creationId xmlns:a16="http://schemas.microsoft.com/office/drawing/2014/main" id="{BA5C7F56-95B7-4173-8477-E9822934491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982655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8EDE-CD20-41CC-BFBA-CCC6E2F1150B}"/>
              </a:ext>
            </a:extLst>
          </p:cNvPr>
          <p:cNvSpPr>
            <a:spLocks noGrp="1"/>
          </p:cNvSpPr>
          <p:nvPr>
            <p:ph type="title"/>
          </p:nvPr>
        </p:nvSpPr>
        <p:spPr/>
        <p:txBody>
          <a:bodyPr/>
          <a:lstStyle/>
          <a:p>
            <a:r>
              <a:rPr lang="en-US"/>
              <a:t>LinkedIn Posts Table | All profiles - 17 of 26</a:t>
            </a:r>
          </a:p>
        </p:txBody>
      </p:sp>
      <p:graphicFrame>
        <p:nvGraphicFramePr>
          <p:cNvPr id="5" name="Table Placeholder 4">
            <a:extLst>
              <a:ext uri="{FF2B5EF4-FFF2-40B4-BE49-F238E27FC236}">
                <a16:creationId xmlns:a16="http://schemas.microsoft.com/office/drawing/2014/main" id="{19A9D1FB-EB3E-492A-8A55-A8BB9BCA37B5}"/>
              </a:ext>
            </a:extLst>
          </p:cNvPr>
          <p:cNvGraphicFramePr>
            <a:graphicFrameLocks noGrp="1"/>
          </p:cNvGraphicFramePr>
          <p:nvPr>
            <p:ph type="tbl" sz="quarter" idx="13"/>
            <p:extLst>
              <p:ext uri="{D42A27DB-BD31-4B8C-83A1-F6EECF244321}">
                <p14:modId xmlns:p14="http://schemas.microsoft.com/office/powerpoint/2010/main" val="37068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61313703"/>
                    </a:ext>
                  </a:extLst>
                </a:gridCol>
                <a:gridCol w="1645920">
                  <a:extLst>
                    <a:ext uri="{9D8B030D-6E8A-4147-A177-3AD203B41FA5}">
                      <a16:colId xmlns:a16="http://schemas.microsoft.com/office/drawing/2014/main" val="879029475"/>
                    </a:ext>
                  </a:extLst>
                </a:gridCol>
                <a:gridCol w="576072">
                  <a:extLst>
                    <a:ext uri="{9D8B030D-6E8A-4147-A177-3AD203B41FA5}">
                      <a16:colId xmlns:a16="http://schemas.microsoft.com/office/drawing/2014/main" val="405032348"/>
                    </a:ext>
                  </a:extLst>
                </a:gridCol>
                <a:gridCol w="576072">
                  <a:extLst>
                    <a:ext uri="{9D8B030D-6E8A-4147-A177-3AD203B41FA5}">
                      <a16:colId xmlns:a16="http://schemas.microsoft.com/office/drawing/2014/main" val="1432914722"/>
                    </a:ext>
                  </a:extLst>
                </a:gridCol>
                <a:gridCol w="576072">
                  <a:extLst>
                    <a:ext uri="{9D8B030D-6E8A-4147-A177-3AD203B41FA5}">
                      <a16:colId xmlns:a16="http://schemas.microsoft.com/office/drawing/2014/main" val="1317007731"/>
                    </a:ext>
                  </a:extLst>
                </a:gridCol>
                <a:gridCol w="576072">
                  <a:extLst>
                    <a:ext uri="{9D8B030D-6E8A-4147-A177-3AD203B41FA5}">
                      <a16:colId xmlns:a16="http://schemas.microsoft.com/office/drawing/2014/main" val="3225689954"/>
                    </a:ext>
                  </a:extLst>
                </a:gridCol>
                <a:gridCol w="576072">
                  <a:extLst>
                    <a:ext uri="{9D8B030D-6E8A-4147-A177-3AD203B41FA5}">
                      <a16:colId xmlns:a16="http://schemas.microsoft.com/office/drawing/2014/main" val="1359738349"/>
                    </a:ext>
                  </a:extLst>
                </a:gridCol>
                <a:gridCol w="576072">
                  <a:extLst>
                    <a:ext uri="{9D8B030D-6E8A-4147-A177-3AD203B41FA5}">
                      <a16:colId xmlns:a16="http://schemas.microsoft.com/office/drawing/2014/main" val="48385861"/>
                    </a:ext>
                  </a:extLst>
                </a:gridCol>
                <a:gridCol w="576072">
                  <a:extLst>
                    <a:ext uri="{9D8B030D-6E8A-4147-A177-3AD203B41FA5}">
                      <a16:colId xmlns:a16="http://schemas.microsoft.com/office/drawing/2014/main" val="238925283"/>
                    </a:ext>
                  </a:extLst>
                </a:gridCol>
                <a:gridCol w="576072">
                  <a:extLst>
                    <a:ext uri="{9D8B030D-6E8A-4147-A177-3AD203B41FA5}">
                      <a16:colId xmlns:a16="http://schemas.microsoft.com/office/drawing/2014/main" val="1943708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2911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- 2021-11-09 18:00:38</a:t>
                      </a:r>
                      <a:r>
                        <a:rPr kumimoji="0" lang="fr-FR" sz="1000" b="0" i="0" u="none" strike="noStrike" kern="1200" cap="none" spc="0" normalizeH="0" baseline="0" noProof="0">
                          <a:ln>
                            <a:noFill/>
                          </a:ln>
                          <a:solidFill>
                            <a:prstClr val="black"/>
                          </a:solidFill>
                          <a:effectLst/>
                          <a:uLnTx/>
                          <a:uFillTx/>
                          <a:latin typeface="+mn-lt"/>
                          <a:ea typeface="+mn-ea"/>
                          <a:cs typeface="+mn-cs"/>
                        </a:rPr>
                        <a:t>
 Aujourd'hui est un grand jour ! Nous sommes fiers de remettre un chèque de 219 000€ à UNICEF France. Cette cérémonie signe le succès de l'opération solidaire #MakeASplash, en partenariat avec UNICEF. Ainsi, GROHE France contribue au financement des projets à destination des enfants n'ayant pas accès à des sanitaires et à des conditions d'hygiène décentes.
Ce don permettra de développer des programmes d'accès à l'eau, à l'hygiène et à l'assainissement : des domaines d’action essentiels pour maintenir les enfants en bonne santé et prévenir la propagation des maladies. 👏💦
Merci à nos clients qui ont contribué au beau succès de cette campagne ! 
Ces derniers mois, nous avons mobilisé nos partenaires Leroy Merlin et Grandbains. Ils participent également à cette action de solidarité. Leurs contributions s'élèvent respectivement à 23 420€ et 2 000€. Merci à eux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6.0257463708573 %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1336723"/>
                  </a:ext>
                </a:extLst>
              </a:tr>
            </a:tbl>
          </a:graphicData>
        </a:graphic>
      </p:graphicFrame>
      <p:sp>
        <p:nvSpPr>
          <p:cNvPr id="4" name="Text Placeholder 3">
            <a:extLst>
              <a:ext uri="{FF2B5EF4-FFF2-40B4-BE49-F238E27FC236}">
                <a16:creationId xmlns:a16="http://schemas.microsoft.com/office/drawing/2014/main" id="{B9F9D903-8E90-4BD2-AA4E-E1D34C296E7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5854466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B236C-71C2-4C08-B272-01AAA0234747}"/>
              </a:ext>
            </a:extLst>
          </p:cNvPr>
          <p:cNvSpPr>
            <a:spLocks noGrp="1"/>
          </p:cNvSpPr>
          <p:nvPr>
            <p:ph type="title"/>
          </p:nvPr>
        </p:nvSpPr>
        <p:spPr/>
        <p:txBody>
          <a:bodyPr/>
          <a:lstStyle/>
          <a:p>
            <a:r>
              <a:rPr lang="en-US"/>
              <a:t>LinkedIn Posts Table | All profiles - 18 of 26</a:t>
            </a:r>
          </a:p>
        </p:txBody>
      </p:sp>
      <p:graphicFrame>
        <p:nvGraphicFramePr>
          <p:cNvPr id="5" name="Table Placeholder 4">
            <a:extLst>
              <a:ext uri="{FF2B5EF4-FFF2-40B4-BE49-F238E27FC236}">
                <a16:creationId xmlns:a16="http://schemas.microsoft.com/office/drawing/2014/main" id="{8FE8A7B2-2F18-449E-902D-E7F5110A6B60}"/>
              </a:ext>
            </a:extLst>
          </p:cNvPr>
          <p:cNvGraphicFramePr>
            <a:graphicFrameLocks noGrp="1"/>
          </p:cNvGraphicFramePr>
          <p:nvPr>
            <p:ph type="tbl" sz="quarter" idx="13"/>
            <p:extLst>
              <p:ext uri="{D42A27DB-BD31-4B8C-83A1-F6EECF244321}">
                <p14:modId xmlns:p14="http://schemas.microsoft.com/office/powerpoint/2010/main" val="140181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92587823"/>
                    </a:ext>
                  </a:extLst>
                </a:gridCol>
                <a:gridCol w="1645920">
                  <a:extLst>
                    <a:ext uri="{9D8B030D-6E8A-4147-A177-3AD203B41FA5}">
                      <a16:colId xmlns:a16="http://schemas.microsoft.com/office/drawing/2014/main" val="997734687"/>
                    </a:ext>
                  </a:extLst>
                </a:gridCol>
                <a:gridCol w="576072">
                  <a:extLst>
                    <a:ext uri="{9D8B030D-6E8A-4147-A177-3AD203B41FA5}">
                      <a16:colId xmlns:a16="http://schemas.microsoft.com/office/drawing/2014/main" val="1054723120"/>
                    </a:ext>
                  </a:extLst>
                </a:gridCol>
                <a:gridCol w="576072">
                  <a:extLst>
                    <a:ext uri="{9D8B030D-6E8A-4147-A177-3AD203B41FA5}">
                      <a16:colId xmlns:a16="http://schemas.microsoft.com/office/drawing/2014/main" val="3793323463"/>
                    </a:ext>
                  </a:extLst>
                </a:gridCol>
                <a:gridCol w="576072">
                  <a:extLst>
                    <a:ext uri="{9D8B030D-6E8A-4147-A177-3AD203B41FA5}">
                      <a16:colId xmlns:a16="http://schemas.microsoft.com/office/drawing/2014/main" val="3347650896"/>
                    </a:ext>
                  </a:extLst>
                </a:gridCol>
                <a:gridCol w="576072">
                  <a:extLst>
                    <a:ext uri="{9D8B030D-6E8A-4147-A177-3AD203B41FA5}">
                      <a16:colId xmlns:a16="http://schemas.microsoft.com/office/drawing/2014/main" val="161091580"/>
                    </a:ext>
                  </a:extLst>
                </a:gridCol>
                <a:gridCol w="576072">
                  <a:extLst>
                    <a:ext uri="{9D8B030D-6E8A-4147-A177-3AD203B41FA5}">
                      <a16:colId xmlns:a16="http://schemas.microsoft.com/office/drawing/2014/main" val="882716762"/>
                    </a:ext>
                  </a:extLst>
                </a:gridCol>
                <a:gridCol w="576072">
                  <a:extLst>
                    <a:ext uri="{9D8B030D-6E8A-4147-A177-3AD203B41FA5}">
                      <a16:colId xmlns:a16="http://schemas.microsoft.com/office/drawing/2014/main" val="505586747"/>
                    </a:ext>
                  </a:extLst>
                </a:gridCol>
                <a:gridCol w="576072">
                  <a:extLst>
                    <a:ext uri="{9D8B030D-6E8A-4147-A177-3AD203B41FA5}">
                      <a16:colId xmlns:a16="http://schemas.microsoft.com/office/drawing/2014/main" val="3298547789"/>
                    </a:ext>
                  </a:extLst>
                </a:gridCol>
                <a:gridCol w="576072">
                  <a:extLst>
                    <a:ext uri="{9D8B030D-6E8A-4147-A177-3AD203B41FA5}">
                      <a16:colId xmlns:a16="http://schemas.microsoft.com/office/drawing/2014/main" val="4016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1739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- 2021-11-09 09:15:14</a:t>
                      </a:r>
                      <a:r>
                        <a:rPr kumimoji="0" lang="en-US" sz="1000" b="0" i="0" u="none" strike="noStrike" kern="1200" cap="none" spc="0" normalizeH="0" baseline="0" noProof="0">
                          <a:ln>
                            <a:noFill/>
                          </a:ln>
                          <a:solidFill>
                            <a:prstClr val="black"/>
                          </a:solidFill>
                          <a:effectLst/>
                          <a:uLnTx/>
                          <a:uFillTx/>
                          <a:latin typeface="+mn-lt"/>
                          <a:ea typeface="+mn-ea"/>
                          <a:cs typeface="+mn-cs"/>
                        </a:rPr>
                        <a:t>
 Our recent pan-European consumer survey showed that people are looking at energy and waste savings when choosing the products they buy, and often specifically at plastic waste. The development of sustainable products has been at the heart of our strategy for many years. We already manufacture Cradle to Cradle® certified products and have replaced more than 32 million plastic packages with more sustainable alternatives in our product packaging. We'll be inspired by this month´s Vision 2045 Summit to implement and advance our actions together with other Climate Leaders.
#GROHE #Vision2045 #COP26 #TogetherForOurPlanet #ClimateAction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2.8104823395367 %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3262048083"/>
                  </a:ext>
                </a:extLst>
              </a:tr>
            </a:tbl>
          </a:graphicData>
        </a:graphic>
      </p:graphicFrame>
      <p:sp>
        <p:nvSpPr>
          <p:cNvPr id="4" name="Text Placeholder 3">
            <a:extLst>
              <a:ext uri="{FF2B5EF4-FFF2-40B4-BE49-F238E27FC236}">
                <a16:creationId xmlns:a16="http://schemas.microsoft.com/office/drawing/2014/main" id="{E06D7511-09F8-4B68-9456-FA645F278E4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60636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2FFB-70C6-43B9-B588-6F6BEA0F3A7B}"/>
              </a:ext>
            </a:extLst>
          </p:cNvPr>
          <p:cNvSpPr>
            <a:spLocks noGrp="1"/>
          </p:cNvSpPr>
          <p:nvPr>
            <p:ph type="title"/>
          </p:nvPr>
        </p:nvSpPr>
        <p:spPr/>
        <p:txBody>
          <a:bodyPr/>
          <a:lstStyle/>
          <a:p>
            <a:r>
              <a:rPr lang="en-US"/>
              <a:t>LinkedIn Posts Table | All profiles - 19 of 26</a:t>
            </a:r>
          </a:p>
        </p:txBody>
      </p:sp>
      <p:graphicFrame>
        <p:nvGraphicFramePr>
          <p:cNvPr id="5" name="Table Placeholder 4">
            <a:extLst>
              <a:ext uri="{FF2B5EF4-FFF2-40B4-BE49-F238E27FC236}">
                <a16:creationId xmlns:a16="http://schemas.microsoft.com/office/drawing/2014/main" id="{E429D99E-1768-44E2-932A-DBE72D3D1570}"/>
              </a:ext>
            </a:extLst>
          </p:cNvPr>
          <p:cNvGraphicFramePr>
            <a:graphicFrameLocks noGrp="1"/>
          </p:cNvGraphicFramePr>
          <p:nvPr>
            <p:ph type="tbl" sz="quarter" idx="13"/>
            <p:extLst>
              <p:ext uri="{D42A27DB-BD31-4B8C-83A1-F6EECF244321}">
                <p14:modId xmlns:p14="http://schemas.microsoft.com/office/powerpoint/2010/main" val="35272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0262553"/>
                    </a:ext>
                  </a:extLst>
                </a:gridCol>
                <a:gridCol w="1645920">
                  <a:extLst>
                    <a:ext uri="{9D8B030D-6E8A-4147-A177-3AD203B41FA5}">
                      <a16:colId xmlns:a16="http://schemas.microsoft.com/office/drawing/2014/main" val="2817180182"/>
                    </a:ext>
                  </a:extLst>
                </a:gridCol>
                <a:gridCol w="576072">
                  <a:extLst>
                    <a:ext uri="{9D8B030D-6E8A-4147-A177-3AD203B41FA5}">
                      <a16:colId xmlns:a16="http://schemas.microsoft.com/office/drawing/2014/main" val="1156572826"/>
                    </a:ext>
                  </a:extLst>
                </a:gridCol>
                <a:gridCol w="576072">
                  <a:extLst>
                    <a:ext uri="{9D8B030D-6E8A-4147-A177-3AD203B41FA5}">
                      <a16:colId xmlns:a16="http://schemas.microsoft.com/office/drawing/2014/main" val="1046792787"/>
                    </a:ext>
                  </a:extLst>
                </a:gridCol>
                <a:gridCol w="576072">
                  <a:extLst>
                    <a:ext uri="{9D8B030D-6E8A-4147-A177-3AD203B41FA5}">
                      <a16:colId xmlns:a16="http://schemas.microsoft.com/office/drawing/2014/main" val="3969730086"/>
                    </a:ext>
                  </a:extLst>
                </a:gridCol>
                <a:gridCol w="576072">
                  <a:extLst>
                    <a:ext uri="{9D8B030D-6E8A-4147-A177-3AD203B41FA5}">
                      <a16:colId xmlns:a16="http://schemas.microsoft.com/office/drawing/2014/main" val="1060481482"/>
                    </a:ext>
                  </a:extLst>
                </a:gridCol>
                <a:gridCol w="576072">
                  <a:extLst>
                    <a:ext uri="{9D8B030D-6E8A-4147-A177-3AD203B41FA5}">
                      <a16:colId xmlns:a16="http://schemas.microsoft.com/office/drawing/2014/main" val="271083348"/>
                    </a:ext>
                  </a:extLst>
                </a:gridCol>
                <a:gridCol w="576072">
                  <a:extLst>
                    <a:ext uri="{9D8B030D-6E8A-4147-A177-3AD203B41FA5}">
                      <a16:colId xmlns:a16="http://schemas.microsoft.com/office/drawing/2014/main" val="370128116"/>
                    </a:ext>
                  </a:extLst>
                </a:gridCol>
                <a:gridCol w="576072">
                  <a:extLst>
                    <a:ext uri="{9D8B030D-6E8A-4147-A177-3AD203B41FA5}">
                      <a16:colId xmlns:a16="http://schemas.microsoft.com/office/drawing/2014/main" val="683255735"/>
                    </a:ext>
                  </a:extLst>
                </a:gridCol>
                <a:gridCol w="576072">
                  <a:extLst>
                    <a:ext uri="{9D8B030D-6E8A-4147-A177-3AD203B41FA5}">
                      <a16:colId xmlns:a16="http://schemas.microsoft.com/office/drawing/2014/main" val="276929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0684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- 2021-11-08 16:00:26</a:t>
                      </a:r>
                      <a:r>
                        <a:rPr kumimoji="0" lang="en-US" sz="1000" b="0" i="0" u="none" strike="noStrike" kern="1200" cap="none" spc="0" normalizeH="0" baseline="0" noProof="0">
                          <a:ln>
                            <a:noFill/>
                          </a:ln>
                          <a:solidFill>
                            <a:prstClr val="black"/>
                          </a:solidFill>
                          <a:effectLst/>
                          <a:uLnTx/>
                          <a:uFillTx/>
                          <a:latin typeface="+mn-lt"/>
                          <a:ea typeface="+mn-ea"/>
                          <a:cs typeface="+mn-cs"/>
                        </a:rPr>
                        <a:t>
 This month truly is all about the sustainability transformation! We are proud to take part in the Vision 2045 Summit in Edinburgh, as one of 50 Climate Leaders, at the same time as COP26 is happening in Glasgow. As a leading sanitary brand, we have embraced sustainability for more than 20 years and Vision 2045 is a great opportunity for us to work with other Climate Leaders to share insights and experiences. Our recent consumer survey with YouGov with 1,000 participants from 7 European countries each shows how important sustainability is to consumers – with surprising findings. Stay tuned for lots of interesting insights!
#GROHE #Vision2045 #COP26 #Actnow #ClimateAction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3.0062683894077 %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extLst>
                  <a:ext uri="{0D108BD9-81ED-4DB2-BD59-A6C34878D82A}">
                    <a16:rowId xmlns:a16="http://schemas.microsoft.com/office/drawing/2014/main" val="3100350777"/>
                  </a:ext>
                </a:extLst>
              </a:tr>
            </a:tbl>
          </a:graphicData>
        </a:graphic>
      </p:graphicFrame>
      <p:sp>
        <p:nvSpPr>
          <p:cNvPr id="4" name="Text Placeholder 3">
            <a:extLst>
              <a:ext uri="{FF2B5EF4-FFF2-40B4-BE49-F238E27FC236}">
                <a16:creationId xmlns:a16="http://schemas.microsoft.com/office/drawing/2014/main" id="{D10EBDEB-19B3-429B-8685-348D67CA691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10344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BF6C-38A9-4F53-9BBF-3225AEF0C953}"/>
              </a:ext>
            </a:extLst>
          </p:cNvPr>
          <p:cNvSpPr>
            <a:spLocks noGrp="1"/>
          </p:cNvSpPr>
          <p:nvPr>
            <p:ph type="title"/>
          </p:nvPr>
        </p:nvSpPr>
        <p:spPr/>
        <p:txBody>
          <a:bodyPr/>
          <a:lstStyle/>
          <a:p>
            <a:r>
              <a:rPr lang="en-US"/>
              <a:t>LinkedIn Posts Table | All profiles - 20 of 26</a:t>
            </a:r>
          </a:p>
        </p:txBody>
      </p:sp>
      <p:graphicFrame>
        <p:nvGraphicFramePr>
          <p:cNvPr id="5" name="Table Placeholder 4">
            <a:extLst>
              <a:ext uri="{FF2B5EF4-FFF2-40B4-BE49-F238E27FC236}">
                <a16:creationId xmlns:a16="http://schemas.microsoft.com/office/drawing/2014/main" id="{72833F13-D083-4102-B21A-12055C69195F}"/>
              </a:ext>
            </a:extLst>
          </p:cNvPr>
          <p:cNvGraphicFramePr>
            <a:graphicFrameLocks noGrp="1"/>
          </p:cNvGraphicFramePr>
          <p:nvPr>
            <p:ph type="tbl" sz="quarter" idx="13"/>
            <p:extLst>
              <p:ext uri="{D42A27DB-BD31-4B8C-83A1-F6EECF244321}">
                <p14:modId xmlns:p14="http://schemas.microsoft.com/office/powerpoint/2010/main" val="32250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3582633"/>
                    </a:ext>
                  </a:extLst>
                </a:gridCol>
                <a:gridCol w="1645920">
                  <a:extLst>
                    <a:ext uri="{9D8B030D-6E8A-4147-A177-3AD203B41FA5}">
                      <a16:colId xmlns:a16="http://schemas.microsoft.com/office/drawing/2014/main" val="422569884"/>
                    </a:ext>
                  </a:extLst>
                </a:gridCol>
                <a:gridCol w="576072">
                  <a:extLst>
                    <a:ext uri="{9D8B030D-6E8A-4147-A177-3AD203B41FA5}">
                      <a16:colId xmlns:a16="http://schemas.microsoft.com/office/drawing/2014/main" val="1550144819"/>
                    </a:ext>
                  </a:extLst>
                </a:gridCol>
                <a:gridCol w="576072">
                  <a:extLst>
                    <a:ext uri="{9D8B030D-6E8A-4147-A177-3AD203B41FA5}">
                      <a16:colId xmlns:a16="http://schemas.microsoft.com/office/drawing/2014/main" val="1394010712"/>
                    </a:ext>
                  </a:extLst>
                </a:gridCol>
                <a:gridCol w="576072">
                  <a:extLst>
                    <a:ext uri="{9D8B030D-6E8A-4147-A177-3AD203B41FA5}">
                      <a16:colId xmlns:a16="http://schemas.microsoft.com/office/drawing/2014/main" val="1546093326"/>
                    </a:ext>
                  </a:extLst>
                </a:gridCol>
                <a:gridCol w="576072">
                  <a:extLst>
                    <a:ext uri="{9D8B030D-6E8A-4147-A177-3AD203B41FA5}">
                      <a16:colId xmlns:a16="http://schemas.microsoft.com/office/drawing/2014/main" val="992432579"/>
                    </a:ext>
                  </a:extLst>
                </a:gridCol>
                <a:gridCol w="576072">
                  <a:extLst>
                    <a:ext uri="{9D8B030D-6E8A-4147-A177-3AD203B41FA5}">
                      <a16:colId xmlns:a16="http://schemas.microsoft.com/office/drawing/2014/main" val="507716937"/>
                    </a:ext>
                  </a:extLst>
                </a:gridCol>
                <a:gridCol w="576072">
                  <a:extLst>
                    <a:ext uri="{9D8B030D-6E8A-4147-A177-3AD203B41FA5}">
                      <a16:colId xmlns:a16="http://schemas.microsoft.com/office/drawing/2014/main" val="2084712439"/>
                    </a:ext>
                  </a:extLst>
                </a:gridCol>
                <a:gridCol w="576072">
                  <a:extLst>
                    <a:ext uri="{9D8B030D-6E8A-4147-A177-3AD203B41FA5}">
                      <a16:colId xmlns:a16="http://schemas.microsoft.com/office/drawing/2014/main" val="3878622987"/>
                    </a:ext>
                  </a:extLst>
                </a:gridCol>
                <a:gridCol w="576072">
                  <a:extLst>
                    <a:ext uri="{9D8B030D-6E8A-4147-A177-3AD203B41FA5}">
                      <a16:colId xmlns:a16="http://schemas.microsoft.com/office/drawing/2014/main" val="421130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0813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- 2021-09-24 10:00:08</a:t>
                      </a:r>
                      <a:r>
                        <a:rPr kumimoji="0" lang="en-US" sz="1000" b="0" i="0" u="none" strike="noStrike" kern="1200" cap="none" spc="0" normalizeH="0" baseline="0" noProof="0">
                          <a:ln>
                            <a:noFill/>
                          </a:ln>
                          <a:solidFill>
                            <a:prstClr val="black"/>
                          </a:solidFill>
                          <a:effectLst/>
                          <a:uLnTx/>
                          <a:uFillTx/>
                          <a:latin typeface="+mn-lt"/>
                          <a:ea typeface="+mn-ea"/>
                          <a:cs typeface="+mn-cs"/>
                        </a:rPr>
                        <a:t>
 Our sustainability goals will only be achieved if we all really get involved. LIXIL EMENA understands this, and you can see how at our Albergaria facility our people have taken this message to heart. Through promoting the reuse of internal waste – brass chips, parts and scrap are remelted so that 70% of brass is made from recycled material – and encouraging communication of the separation rules, we aim to meet our sustainability goal of recycling 99% of our waste. See how our people at Albergaria are getting involved on YouTube. #LIXIL #sustainability #circulareconomy #recycling #zerowaste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5.168986083499 %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1697514"/>
                  </a:ext>
                </a:extLst>
              </a:tr>
            </a:tbl>
          </a:graphicData>
        </a:graphic>
      </p:graphicFrame>
      <p:sp>
        <p:nvSpPr>
          <p:cNvPr id="4" name="Text Placeholder 3">
            <a:extLst>
              <a:ext uri="{FF2B5EF4-FFF2-40B4-BE49-F238E27FC236}">
                <a16:creationId xmlns:a16="http://schemas.microsoft.com/office/drawing/2014/main" id="{1E777237-FBC7-4387-8EA9-C8A59BA48B4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18953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1651-91B0-4E9B-9E00-300C7D18EBCB}"/>
              </a:ext>
            </a:extLst>
          </p:cNvPr>
          <p:cNvSpPr>
            <a:spLocks noGrp="1"/>
          </p:cNvSpPr>
          <p:nvPr>
            <p:ph type="title"/>
          </p:nvPr>
        </p:nvSpPr>
        <p:spPr/>
        <p:txBody>
          <a:bodyPr/>
          <a:lstStyle/>
          <a:p>
            <a:r>
              <a:rPr lang="en-US"/>
              <a:t>LinkedIn Posts Table | All profiles - 21 of 26</a:t>
            </a:r>
          </a:p>
        </p:txBody>
      </p:sp>
      <p:graphicFrame>
        <p:nvGraphicFramePr>
          <p:cNvPr id="5" name="Table Placeholder 4">
            <a:extLst>
              <a:ext uri="{FF2B5EF4-FFF2-40B4-BE49-F238E27FC236}">
                <a16:creationId xmlns:a16="http://schemas.microsoft.com/office/drawing/2014/main" id="{DF2B9692-2A9F-436B-85BA-3F8FBF4AE730}"/>
              </a:ext>
            </a:extLst>
          </p:cNvPr>
          <p:cNvGraphicFramePr>
            <a:graphicFrameLocks noGrp="1"/>
          </p:cNvGraphicFramePr>
          <p:nvPr>
            <p:ph type="tbl" sz="quarter" idx="13"/>
            <p:extLst>
              <p:ext uri="{D42A27DB-BD31-4B8C-83A1-F6EECF244321}">
                <p14:modId xmlns:p14="http://schemas.microsoft.com/office/powerpoint/2010/main" val="174847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566165"/>
                    </a:ext>
                  </a:extLst>
                </a:gridCol>
                <a:gridCol w="1645920">
                  <a:extLst>
                    <a:ext uri="{9D8B030D-6E8A-4147-A177-3AD203B41FA5}">
                      <a16:colId xmlns:a16="http://schemas.microsoft.com/office/drawing/2014/main" val="3175169329"/>
                    </a:ext>
                  </a:extLst>
                </a:gridCol>
                <a:gridCol w="576072">
                  <a:extLst>
                    <a:ext uri="{9D8B030D-6E8A-4147-A177-3AD203B41FA5}">
                      <a16:colId xmlns:a16="http://schemas.microsoft.com/office/drawing/2014/main" val="2032839517"/>
                    </a:ext>
                  </a:extLst>
                </a:gridCol>
                <a:gridCol w="576072">
                  <a:extLst>
                    <a:ext uri="{9D8B030D-6E8A-4147-A177-3AD203B41FA5}">
                      <a16:colId xmlns:a16="http://schemas.microsoft.com/office/drawing/2014/main" val="1892100912"/>
                    </a:ext>
                  </a:extLst>
                </a:gridCol>
                <a:gridCol w="576072">
                  <a:extLst>
                    <a:ext uri="{9D8B030D-6E8A-4147-A177-3AD203B41FA5}">
                      <a16:colId xmlns:a16="http://schemas.microsoft.com/office/drawing/2014/main" val="2854267907"/>
                    </a:ext>
                  </a:extLst>
                </a:gridCol>
                <a:gridCol w="576072">
                  <a:extLst>
                    <a:ext uri="{9D8B030D-6E8A-4147-A177-3AD203B41FA5}">
                      <a16:colId xmlns:a16="http://schemas.microsoft.com/office/drawing/2014/main" val="3260706905"/>
                    </a:ext>
                  </a:extLst>
                </a:gridCol>
                <a:gridCol w="576072">
                  <a:extLst>
                    <a:ext uri="{9D8B030D-6E8A-4147-A177-3AD203B41FA5}">
                      <a16:colId xmlns:a16="http://schemas.microsoft.com/office/drawing/2014/main" val="622537824"/>
                    </a:ext>
                  </a:extLst>
                </a:gridCol>
                <a:gridCol w="576072">
                  <a:extLst>
                    <a:ext uri="{9D8B030D-6E8A-4147-A177-3AD203B41FA5}">
                      <a16:colId xmlns:a16="http://schemas.microsoft.com/office/drawing/2014/main" val="367948345"/>
                    </a:ext>
                  </a:extLst>
                </a:gridCol>
                <a:gridCol w="576072">
                  <a:extLst>
                    <a:ext uri="{9D8B030D-6E8A-4147-A177-3AD203B41FA5}">
                      <a16:colId xmlns:a16="http://schemas.microsoft.com/office/drawing/2014/main" val="3311006131"/>
                    </a:ext>
                  </a:extLst>
                </a:gridCol>
                <a:gridCol w="576072">
                  <a:extLst>
                    <a:ext uri="{9D8B030D-6E8A-4147-A177-3AD203B41FA5}">
                      <a16:colId xmlns:a16="http://schemas.microsoft.com/office/drawing/2014/main" val="399373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4484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- 2021-09-22 10:15:05</a:t>
                      </a:r>
                      <a:r>
                        <a:rPr kumimoji="0" lang="en-US" sz="1000" b="0" i="0" u="none" strike="noStrike" kern="1200" cap="none" spc="0" normalizeH="0" baseline="0" noProof="0">
                          <a:ln>
                            <a:noFill/>
                          </a:ln>
                          <a:solidFill>
                            <a:prstClr val="black"/>
                          </a:solidFill>
                          <a:effectLst/>
                          <a:uLnTx/>
                          <a:uFillTx/>
                          <a:latin typeface="+mn-lt"/>
                          <a:ea typeface="+mn-ea"/>
                          <a:cs typeface="+mn-cs"/>
                        </a:rPr>
                        <a:t>
 LIXIL EMENA is committed to addressing the twin problems of dwindling resources and rising energy prices as we drive our production processes for our #GROHE brand. Since 2015 the Block Heat and Power Plant at Hemer has been recycling the plant’s waste heat, meaning it is reused locally and entirely. This one change has been saving 2,200 tons of CO2 emissions every year compared to the old methods. Learn more about how new ideas are putting sustainability at the heart of our process on YouTube. #LIXIL #sustainability #recycling #zerowaste #zeroplastic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359148"/>
                  </a:ext>
                </a:extLst>
              </a:tr>
            </a:tbl>
          </a:graphicData>
        </a:graphic>
      </p:graphicFrame>
      <p:sp>
        <p:nvSpPr>
          <p:cNvPr id="4" name="Text Placeholder 3">
            <a:extLst>
              <a:ext uri="{FF2B5EF4-FFF2-40B4-BE49-F238E27FC236}">
                <a16:creationId xmlns:a16="http://schemas.microsoft.com/office/drawing/2014/main" id="{177870A5-4691-46CF-B5FC-984356DC317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80473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4C43-F5F7-4BF6-82C3-26C46DF9A6D0}"/>
              </a:ext>
            </a:extLst>
          </p:cNvPr>
          <p:cNvSpPr>
            <a:spLocks noGrp="1"/>
          </p:cNvSpPr>
          <p:nvPr>
            <p:ph type="title"/>
          </p:nvPr>
        </p:nvSpPr>
        <p:spPr/>
        <p:txBody>
          <a:bodyPr/>
          <a:lstStyle/>
          <a:p>
            <a:r>
              <a:rPr lang="en-US"/>
              <a:t>LinkedIn Posts Table | All profiles - 22 of 26</a:t>
            </a:r>
          </a:p>
        </p:txBody>
      </p:sp>
      <p:graphicFrame>
        <p:nvGraphicFramePr>
          <p:cNvPr id="5" name="Table Placeholder 4">
            <a:extLst>
              <a:ext uri="{FF2B5EF4-FFF2-40B4-BE49-F238E27FC236}">
                <a16:creationId xmlns:a16="http://schemas.microsoft.com/office/drawing/2014/main" id="{B5F60F64-317B-4F74-AFC2-E08F72B78BD1}"/>
              </a:ext>
            </a:extLst>
          </p:cNvPr>
          <p:cNvGraphicFramePr>
            <a:graphicFrameLocks noGrp="1"/>
          </p:cNvGraphicFramePr>
          <p:nvPr>
            <p:ph type="tbl" sz="quarter" idx="13"/>
            <p:extLst>
              <p:ext uri="{D42A27DB-BD31-4B8C-83A1-F6EECF244321}">
                <p14:modId xmlns:p14="http://schemas.microsoft.com/office/powerpoint/2010/main" val="217960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9536543"/>
                    </a:ext>
                  </a:extLst>
                </a:gridCol>
                <a:gridCol w="1645920">
                  <a:extLst>
                    <a:ext uri="{9D8B030D-6E8A-4147-A177-3AD203B41FA5}">
                      <a16:colId xmlns:a16="http://schemas.microsoft.com/office/drawing/2014/main" val="2460818774"/>
                    </a:ext>
                  </a:extLst>
                </a:gridCol>
                <a:gridCol w="576072">
                  <a:extLst>
                    <a:ext uri="{9D8B030D-6E8A-4147-A177-3AD203B41FA5}">
                      <a16:colId xmlns:a16="http://schemas.microsoft.com/office/drawing/2014/main" val="2808993232"/>
                    </a:ext>
                  </a:extLst>
                </a:gridCol>
                <a:gridCol w="576072">
                  <a:extLst>
                    <a:ext uri="{9D8B030D-6E8A-4147-A177-3AD203B41FA5}">
                      <a16:colId xmlns:a16="http://schemas.microsoft.com/office/drawing/2014/main" val="1135842505"/>
                    </a:ext>
                  </a:extLst>
                </a:gridCol>
                <a:gridCol w="576072">
                  <a:extLst>
                    <a:ext uri="{9D8B030D-6E8A-4147-A177-3AD203B41FA5}">
                      <a16:colId xmlns:a16="http://schemas.microsoft.com/office/drawing/2014/main" val="2980319554"/>
                    </a:ext>
                  </a:extLst>
                </a:gridCol>
                <a:gridCol w="576072">
                  <a:extLst>
                    <a:ext uri="{9D8B030D-6E8A-4147-A177-3AD203B41FA5}">
                      <a16:colId xmlns:a16="http://schemas.microsoft.com/office/drawing/2014/main" val="3728979065"/>
                    </a:ext>
                  </a:extLst>
                </a:gridCol>
                <a:gridCol w="576072">
                  <a:extLst>
                    <a:ext uri="{9D8B030D-6E8A-4147-A177-3AD203B41FA5}">
                      <a16:colId xmlns:a16="http://schemas.microsoft.com/office/drawing/2014/main" val="3078233935"/>
                    </a:ext>
                  </a:extLst>
                </a:gridCol>
                <a:gridCol w="576072">
                  <a:extLst>
                    <a:ext uri="{9D8B030D-6E8A-4147-A177-3AD203B41FA5}">
                      <a16:colId xmlns:a16="http://schemas.microsoft.com/office/drawing/2014/main" val="112316137"/>
                    </a:ext>
                  </a:extLst>
                </a:gridCol>
                <a:gridCol w="576072">
                  <a:extLst>
                    <a:ext uri="{9D8B030D-6E8A-4147-A177-3AD203B41FA5}">
                      <a16:colId xmlns:a16="http://schemas.microsoft.com/office/drawing/2014/main" val="620650633"/>
                    </a:ext>
                  </a:extLst>
                </a:gridCol>
                <a:gridCol w="576072">
                  <a:extLst>
                    <a:ext uri="{9D8B030D-6E8A-4147-A177-3AD203B41FA5}">
                      <a16:colId xmlns:a16="http://schemas.microsoft.com/office/drawing/2014/main" val="3448025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968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- 2021-09-20 10:10:11</a:t>
                      </a:r>
                      <a:r>
                        <a:rPr kumimoji="0" lang="en-US" sz="1000" b="0" i="0" u="none" strike="noStrike" kern="1200" cap="none" spc="0" normalizeH="0" baseline="0" noProof="0">
                          <a:ln>
                            <a:noFill/>
                          </a:ln>
                          <a:solidFill>
                            <a:prstClr val="black"/>
                          </a:solidFill>
                          <a:effectLst/>
                          <a:uLnTx/>
                          <a:uFillTx/>
                          <a:latin typeface="+mn-lt"/>
                          <a:ea typeface="+mn-ea"/>
                          <a:cs typeface="+mn-cs"/>
                        </a:rPr>
                        <a:t>
 Albatros is LIXIL EMENA’s water-treatment system that’s helping us towards our sustainability goal of reducing waste products and recycling resources. As Klaus-Dieter explains, at our Hemer facility Albatross allows us to reclaim 97% of waste water. Previously, 4,000 tons of water polluted during production processes had to be transported to an external landfill. That used 155 trucks every year. Now the waste water is either recycled or separated and purified for reuse, so that only a fraction of the waste now needs to be disposed of externally. Learn more about this transformative process on YouTube. #LIXIL #sustainability #water #recycling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4.4343891402715 %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856962"/>
                  </a:ext>
                </a:extLst>
              </a:tr>
            </a:tbl>
          </a:graphicData>
        </a:graphic>
      </p:graphicFrame>
      <p:sp>
        <p:nvSpPr>
          <p:cNvPr id="4" name="Text Placeholder 3">
            <a:extLst>
              <a:ext uri="{FF2B5EF4-FFF2-40B4-BE49-F238E27FC236}">
                <a16:creationId xmlns:a16="http://schemas.microsoft.com/office/drawing/2014/main" id="{AA8772C0-C4B1-42CC-8B52-D181BA3278F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822534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8DA6D-3D1B-4044-B5E5-D9C54CFA3A1A}"/>
              </a:ext>
            </a:extLst>
          </p:cNvPr>
          <p:cNvSpPr>
            <a:spLocks noGrp="1"/>
          </p:cNvSpPr>
          <p:nvPr>
            <p:ph type="title"/>
          </p:nvPr>
        </p:nvSpPr>
        <p:spPr/>
        <p:txBody>
          <a:bodyPr/>
          <a:lstStyle/>
          <a:p>
            <a:r>
              <a:rPr lang="en-US"/>
              <a:t>LinkedIn Posts Table | All profiles - 23 of 26</a:t>
            </a:r>
          </a:p>
        </p:txBody>
      </p:sp>
      <p:graphicFrame>
        <p:nvGraphicFramePr>
          <p:cNvPr id="5" name="Table Placeholder 4">
            <a:extLst>
              <a:ext uri="{FF2B5EF4-FFF2-40B4-BE49-F238E27FC236}">
                <a16:creationId xmlns:a16="http://schemas.microsoft.com/office/drawing/2014/main" id="{C9307662-3123-464A-95C1-5BA41CE258A5}"/>
              </a:ext>
            </a:extLst>
          </p:cNvPr>
          <p:cNvGraphicFramePr>
            <a:graphicFrameLocks noGrp="1"/>
          </p:cNvGraphicFramePr>
          <p:nvPr>
            <p:ph type="tbl" sz="quarter" idx="13"/>
            <p:extLst>
              <p:ext uri="{D42A27DB-BD31-4B8C-83A1-F6EECF244321}">
                <p14:modId xmlns:p14="http://schemas.microsoft.com/office/powerpoint/2010/main" val="110760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4091671"/>
                    </a:ext>
                  </a:extLst>
                </a:gridCol>
                <a:gridCol w="1645920">
                  <a:extLst>
                    <a:ext uri="{9D8B030D-6E8A-4147-A177-3AD203B41FA5}">
                      <a16:colId xmlns:a16="http://schemas.microsoft.com/office/drawing/2014/main" val="2743864614"/>
                    </a:ext>
                  </a:extLst>
                </a:gridCol>
                <a:gridCol w="576072">
                  <a:extLst>
                    <a:ext uri="{9D8B030D-6E8A-4147-A177-3AD203B41FA5}">
                      <a16:colId xmlns:a16="http://schemas.microsoft.com/office/drawing/2014/main" val="1089894546"/>
                    </a:ext>
                  </a:extLst>
                </a:gridCol>
                <a:gridCol w="576072">
                  <a:extLst>
                    <a:ext uri="{9D8B030D-6E8A-4147-A177-3AD203B41FA5}">
                      <a16:colId xmlns:a16="http://schemas.microsoft.com/office/drawing/2014/main" val="2107078401"/>
                    </a:ext>
                  </a:extLst>
                </a:gridCol>
                <a:gridCol w="576072">
                  <a:extLst>
                    <a:ext uri="{9D8B030D-6E8A-4147-A177-3AD203B41FA5}">
                      <a16:colId xmlns:a16="http://schemas.microsoft.com/office/drawing/2014/main" val="3359183706"/>
                    </a:ext>
                  </a:extLst>
                </a:gridCol>
                <a:gridCol w="576072">
                  <a:extLst>
                    <a:ext uri="{9D8B030D-6E8A-4147-A177-3AD203B41FA5}">
                      <a16:colId xmlns:a16="http://schemas.microsoft.com/office/drawing/2014/main" val="4037231277"/>
                    </a:ext>
                  </a:extLst>
                </a:gridCol>
                <a:gridCol w="576072">
                  <a:extLst>
                    <a:ext uri="{9D8B030D-6E8A-4147-A177-3AD203B41FA5}">
                      <a16:colId xmlns:a16="http://schemas.microsoft.com/office/drawing/2014/main" val="578234497"/>
                    </a:ext>
                  </a:extLst>
                </a:gridCol>
                <a:gridCol w="576072">
                  <a:extLst>
                    <a:ext uri="{9D8B030D-6E8A-4147-A177-3AD203B41FA5}">
                      <a16:colId xmlns:a16="http://schemas.microsoft.com/office/drawing/2014/main" val="895437378"/>
                    </a:ext>
                  </a:extLst>
                </a:gridCol>
                <a:gridCol w="576072">
                  <a:extLst>
                    <a:ext uri="{9D8B030D-6E8A-4147-A177-3AD203B41FA5}">
                      <a16:colId xmlns:a16="http://schemas.microsoft.com/office/drawing/2014/main" val="3191110316"/>
                    </a:ext>
                  </a:extLst>
                </a:gridCol>
                <a:gridCol w="576072">
                  <a:extLst>
                    <a:ext uri="{9D8B030D-6E8A-4147-A177-3AD203B41FA5}">
                      <a16:colId xmlns:a16="http://schemas.microsoft.com/office/drawing/2014/main" val="93275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0938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- 2021-09-16 10:00:36</a:t>
                      </a:r>
                      <a:r>
                        <a:rPr kumimoji="0" lang="en-US" sz="1000" b="0" i="0" u="none" strike="noStrike" kern="1200" cap="none" spc="0" normalizeH="0" baseline="0" noProof="0">
                          <a:ln>
                            <a:noFill/>
                          </a:ln>
                          <a:solidFill>
                            <a:prstClr val="black"/>
                          </a:solidFill>
                          <a:effectLst/>
                          <a:uLnTx/>
                          <a:uFillTx/>
                          <a:latin typeface="+mn-lt"/>
                          <a:ea typeface="+mn-ea"/>
                          <a:cs typeface="+mn-cs"/>
                        </a:rPr>
                        <a:t>
 As part of the #LIXIL brand portfolio, GROHE supports the LIXIL Corporate Responsibility strategy through business activities like the Less Plastic Initiative. Discover how this initiative is empowering our people at individual plants to find clever ways to reduce plastic packaging. Reliance on single-use plastic packaging is a big problem for the planet. At Porta Westfalica, Lars shows how combining the packaging parts of a filling and resealing set in a new way and using parts of the product itself as the packaging element, creates a completely plastic-free packaging. This brilliant innovation – at just one of our sites – saves 26 tons of plastic bags every year. Find out more about the process on YouTube. #LessPlasticInitiative #sustainability #zerowaste #zeroplastic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5.6507936507937 %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917887"/>
                  </a:ext>
                </a:extLst>
              </a:tr>
            </a:tbl>
          </a:graphicData>
        </a:graphic>
      </p:graphicFrame>
      <p:sp>
        <p:nvSpPr>
          <p:cNvPr id="4" name="Text Placeholder 3">
            <a:extLst>
              <a:ext uri="{FF2B5EF4-FFF2-40B4-BE49-F238E27FC236}">
                <a16:creationId xmlns:a16="http://schemas.microsoft.com/office/drawing/2014/main" id="{7D6B033F-0E7D-44C4-89EF-2A57087D206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5495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520A-CE80-4143-AC22-03296615294C}"/>
              </a:ext>
            </a:extLst>
          </p:cNvPr>
          <p:cNvSpPr>
            <a:spLocks noGrp="1"/>
          </p:cNvSpPr>
          <p:nvPr>
            <p:ph type="title"/>
          </p:nvPr>
        </p:nvSpPr>
        <p:spPr/>
        <p:txBody>
          <a:bodyPr/>
          <a:lstStyle/>
          <a:p>
            <a:r>
              <a:rPr lang="en-US"/>
              <a:t>LinkedIn Posts Table | All profiles - 24 of 26</a:t>
            </a:r>
          </a:p>
        </p:txBody>
      </p:sp>
      <p:graphicFrame>
        <p:nvGraphicFramePr>
          <p:cNvPr id="5" name="Table Placeholder 4">
            <a:extLst>
              <a:ext uri="{FF2B5EF4-FFF2-40B4-BE49-F238E27FC236}">
                <a16:creationId xmlns:a16="http://schemas.microsoft.com/office/drawing/2014/main" id="{3664CFE7-E335-4D3B-B32F-3A87B950A906}"/>
              </a:ext>
            </a:extLst>
          </p:cNvPr>
          <p:cNvGraphicFramePr>
            <a:graphicFrameLocks noGrp="1"/>
          </p:cNvGraphicFramePr>
          <p:nvPr>
            <p:ph type="tbl" sz="quarter" idx="13"/>
            <p:extLst>
              <p:ext uri="{D42A27DB-BD31-4B8C-83A1-F6EECF244321}">
                <p14:modId xmlns:p14="http://schemas.microsoft.com/office/powerpoint/2010/main" val="270709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87283004"/>
                    </a:ext>
                  </a:extLst>
                </a:gridCol>
                <a:gridCol w="1645920">
                  <a:extLst>
                    <a:ext uri="{9D8B030D-6E8A-4147-A177-3AD203B41FA5}">
                      <a16:colId xmlns:a16="http://schemas.microsoft.com/office/drawing/2014/main" val="248894393"/>
                    </a:ext>
                  </a:extLst>
                </a:gridCol>
                <a:gridCol w="576072">
                  <a:extLst>
                    <a:ext uri="{9D8B030D-6E8A-4147-A177-3AD203B41FA5}">
                      <a16:colId xmlns:a16="http://schemas.microsoft.com/office/drawing/2014/main" val="1209921606"/>
                    </a:ext>
                  </a:extLst>
                </a:gridCol>
                <a:gridCol w="576072">
                  <a:extLst>
                    <a:ext uri="{9D8B030D-6E8A-4147-A177-3AD203B41FA5}">
                      <a16:colId xmlns:a16="http://schemas.microsoft.com/office/drawing/2014/main" val="50693438"/>
                    </a:ext>
                  </a:extLst>
                </a:gridCol>
                <a:gridCol w="576072">
                  <a:extLst>
                    <a:ext uri="{9D8B030D-6E8A-4147-A177-3AD203B41FA5}">
                      <a16:colId xmlns:a16="http://schemas.microsoft.com/office/drawing/2014/main" val="483327223"/>
                    </a:ext>
                  </a:extLst>
                </a:gridCol>
                <a:gridCol w="576072">
                  <a:extLst>
                    <a:ext uri="{9D8B030D-6E8A-4147-A177-3AD203B41FA5}">
                      <a16:colId xmlns:a16="http://schemas.microsoft.com/office/drawing/2014/main" val="1029703190"/>
                    </a:ext>
                  </a:extLst>
                </a:gridCol>
                <a:gridCol w="576072">
                  <a:extLst>
                    <a:ext uri="{9D8B030D-6E8A-4147-A177-3AD203B41FA5}">
                      <a16:colId xmlns:a16="http://schemas.microsoft.com/office/drawing/2014/main" val="4027848513"/>
                    </a:ext>
                  </a:extLst>
                </a:gridCol>
                <a:gridCol w="576072">
                  <a:extLst>
                    <a:ext uri="{9D8B030D-6E8A-4147-A177-3AD203B41FA5}">
                      <a16:colId xmlns:a16="http://schemas.microsoft.com/office/drawing/2014/main" val="2636206913"/>
                    </a:ext>
                  </a:extLst>
                </a:gridCol>
                <a:gridCol w="576072">
                  <a:extLst>
                    <a:ext uri="{9D8B030D-6E8A-4147-A177-3AD203B41FA5}">
                      <a16:colId xmlns:a16="http://schemas.microsoft.com/office/drawing/2014/main" val="696129246"/>
                    </a:ext>
                  </a:extLst>
                </a:gridCol>
                <a:gridCol w="576072">
                  <a:extLst>
                    <a:ext uri="{9D8B030D-6E8A-4147-A177-3AD203B41FA5}">
                      <a16:colId xmlns:a16="http://schemas.microsoft.com/office/drawing/2014/main" val="3242645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303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- 2021-09-08 10:15:09</a:t>
                      </a:r>
                      <a:r>
                        <a:rPr kumimoji="0" lang="en-US" sz="1000" b="0" i="0" u="none" strike="noStrike" kern="1200" cap="none" spc="0" normalizeH="0" baseline="0" noProof="0">
                          <a:ln>
                            <a:noFill/>
                          </a:ln>
                          <a:solidFill>
                            <a:prstClr val="black"/>
                          </a:solidFill>
                          <a:effectLst/>
                          <a:uLnTx/>
                          <a:uFillTx/>
                          <a:latin typeface="+mn-lt"/>
                          <a:ea typeface="+mn-ea"/>
                          <a:cs typeface="+mn-cs"/>
                        </a:rPr>
                        <a:t>
 LIXIL EMENA is continually looking for ways to promote the GROHE brand. In this week’s “A Glass of Water With”, Chris Penney, Leader of the GIVE Program, talks about how we are using the program to enhance familiarity with #GROHE products among plumbing professionals worldwide. GIVE stands for GROHE Installer Vocational Training and Education. The idea is to address the shortage of skilled plumbers, and the divergence of expertise across counties and continents, by providing GROHE facilities to plumbing schools. Students get to learn GROHE’s products hands on in a live scenario, and receive an internationally recognised qualification on passing the course. That means ever more plumbing professionals inspired to promote GROHE products to their clients. Learn more about this ambitious project on #GROHE X: https://fcld.ly/l53f84c
#LIXIL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X, 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4.0411462160176 %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8663566"/>
                  </a:ext>
                </a:extLst>
              </a:tr>
            </a:tbl>
          </a:graphicData>
        </a:graphic>
      </p:graphicFrame>
      <p:sp>
        <p:nvSpPr>
          <p:cNvPr id="4" name="Text Placeholder 3">
            <a:extLst>
              <a:ext uri="{FF2B5EF4-FFF2-40B4-BE49-F238E27FC236}">
                <a16:creationId xmlns:a16="http://schemas.microsoft.com/office/drawing/2014/main" id="{F9E25008-5DBC-48E9-9CAD-7E9068DF7584}"/>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907396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6E55-C015-4FBF-8C4C-40F2AD2753E2}"/>
              </a:ext>
            </a:extLst>
          </p:cNvPr>
          <p:cNvSpPr>
            <a:spLocks noGrp="1"/>
          </p:cNvSpPr>
          <p:nvPr>
            <p:ph type="title"/>
          </p:nvPr>
        </p:nvSpPr>
        <p:spPr/>
        <p:txBody>
          <a:bodyPr/>
          <a:lstStyle/>
          <a:p>
            <a:r>
              <a:rPr lang="en-US"/>
              <a:t>LinkedIn Posts Table | All profiles - 25 of 26</a:t>
            </a:r>
          </a:p>
        </p:txBody>
      </p:sp>
      <p:graphicFrame>
        <p:nvGraphicFramePr>
          <p:cNvPr id="5" name="Table Placeholder 4">
            <a:extLst>
              <a:ext uri="{FF2B5EF4-FFF2-40B4-BE49-F238E27FC236}">
                <a16:creationId xmlns:a16="http://schemas.microsoft.com/office/drawing/2014/main" id="{B8930F61-77F0-49DC-97D7-6A4210E233DB}"/>
              </a:ext>
            </a:extLst>
          </p:cNvPr>
          <p:cNvGraphicFramePr>
            <a:graphicFrameLocks noGrp="1"/>
          </p:cNvGraphicFramePr>
          <p:nvPr>
            <p:ph type="tbl" sz="quarter" idx="13"/>
            <p:extLst>
              <p:ext uri="{D42A27DB-BD31-4B8C-83A1-F6EECF244321}">
                <p14:modId xmlns:p14="http://schemas.microsoft.com/office/powerpoint/2010/main" val="408867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8672789"/>
                    </a:ext>
                  </a:extLst>
                </a:gridCol>
                <a:gridCol w="1645920">
                  <a:extLst>
                    <a:ext uri="{9D8B030D-6E8A-4147-A177-3AD203B41FA5}">
                      <a16:colId xmlns:a16="http://schemas.microsoft.com/office/drawing/2014/main" val="2894810861"/>
                    </a:ext>
                  </a:extLst>
                </a:gridCol>
                <a:gridCol w="576072">
                  <a:extLst>
                    <a:ext uri="{9D8B030D-6E8A-4147-A177-3AD203B41FA5}">
                      <a16:colId xmlns:a16="http://schemas.microsoft.com/office/drawing/2014/main" val="2893834646"/>
                    </a:ext>
                  </a:extLst>
                </a:gridCol>
                <a:gridCol w="576072">
                  <a:extLst>
                    <a:ext uri="{9D8B030D-6E8A-4147-A177-3AD203B41FA5}">
                      <a16:colId xmlns:a16="http://schemas.microsoft.com/office/drawing/2014/main" val="345154649"/>
                    </a:ext>
                  </a:extLst>
                </a:gridCol>
                <a:gridCol w="576072">
                  <a:extLst>
                    <a:ext uri="{9D8B030D-6E8A-4147-A177-3AD203B41FA5}">
                      <a16:colId xmlns:a16="http://schemas.microsoft.com/office/drawing/2014/main" val="3099025745"/>
                    </a:ext>
                  </a:extLst>
                </a:gridCol>
                <a:gridCol w="576072">
                  <a:extLst>
                    <a:ext uri="{9D8B030D-6E8A-4147-A177-3AD203B41FA5}">
                      <a16:colId xmlns:a16="http://schemas.microsoft.com/office/drawing/2014/main" val="2814862880"/>
                    </a:ext>
                  </a:extLst>
                </a:gridCol>
                <a:gridCol w="576072">
                  <a:extLst>
                    <a:ext uri="{9D8B030D-6E8A-4147-A177-3AD203B41FA5}">
                      <a16:colId xmlns:a16="http://schemas.microsoft.com/office/drawing/2014/main" val="3554056242"/>
                    </a:ext>
                  </a:extLst>
                </a:gridCol>
                <a:gridCol w="576072">
                  <a:extLst>
                    <a:ext uri="{9D8B030D-6E8A-4147-A177-3AD203B41FA5}">
                      <a16:colId xmlns:a16="http://schemas.microsoft.com/office/drawing/2014/main" val="819233581"/>
                    </a:ext>
                  </a:extLst>
                </a:gridCol>
                <a:gridCol w="576072">
                  <a:extLst>
                    <a:ext uri="{9D8B030D-6E8A-4147-A177-3AD203B41FA5}">
                      <a16:colId xmlns:a16="http://schemas.microsoft.com/office/drawing/2014/main" val="3222871603"/>
                    </a:ext>
                  </a:extLst>
                </a:gridCol>
                <a:gridCol w="576072">
                  <a:extLst>
                    <a:ext uri="{9D8B030D-6E8A-4147-A177-3AD203B41FA5}">
                      <a16:colId xmlns:a16="http://schemas.microsoft.com/office/drawing/2014/main" val="33041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9976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- 2021-09-06 12:06:10</a:t>
                      </a:r>
                      <a:r>
                        <a:rPr kumimoji="0" lang="en-US" sz="1000" b="0" i="0" u="none" strike="noStrike" kern="1200" cap="none" spc="0" normalizeH="0" baseline="0" noProof="0">
                          <a:ln>
                            <a:noFill/>
                          </a:ln>
                          <a:solidFill>
                            <a:prstClr val="black"/>
                          </a:solidFill>
                          <a:effectLst/>
                          <a:uLnTx/>
                          <a:uFillTx/>
                          <a:latin typeface="+mn-lt"/>
                          <a:ea typeface="+mn-ea"/>
                          <a:cs typeface="+mn-cs"/>
                        </a:rPr>
                        <a:t>
 Giving something back to both the industry and society is the purpose of our #GIVE initiative. With the #GROHE Installer Vocational Training and Education program we guarantee future plumbers a professional and hands-on education all over the EMENA region. Let Chris Penney, Leader of the GIVE Program for LIXIL EMENA, introduce you to this unique educational initiative in detail at our latest “A Glass Of Water” episode. Watch it now on GROHE X: https://fcld.ly/jp4no19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X, 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2.7887839073453 %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extLst>
                  <a:ext uri="{0D108BD9-81ED-4DB2-BD59-A6C34878D82A}">
                    <a16:rowId xmlns:a16="http://schemas.microsoft.com/office/drawing/2014/main" val="666768180"/>
                  </a:ext>
                </a:extLst>
              </a:tr>
            </a:tbl>
          </a:graphicData>
        </a:graphic>
      </p:graphicFrame>
      <p:sp>
        <p:nvSpPr>
          <p:cNvPr id="4" name="Text Placeholder 3">
            <a:extLst>
              <a:ext uri="{FF2B5EF4-FFF2-40B4-BE49-F238E27FC236}">
                <a16:creationId xmlns:a16="http://schemas.microsoft.com/office/drawing/2014/main" id="{912E3AF4-DF96-4682-A52D-A88407AD276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41426365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C6D25-216F-463A-9A49-BD58EF688FA2}"/>
              </a:ext>
            </a:extLst>
          </p:cNvPr>
          <p:cNvSpPr>
            <a:spLocks noGrp="1"/>
          </p:cNvSpPr>
          <p:nvPr>
            <p:ph type="title"/>
          </p:nvPr>
        </p:nvSpPr>
        <p:spPr/>
        <p:txBody>
          <a:bodyPr/>
          <a:lstStyle/>
          <a:p>
            <a:r>
              <a:rPr lang="en-US"/>
              <a:t>LinkedIn Posts Table | All profiles - 26 of 26</a:t>
            </a:r>
          </a:p>
        </p:txBody>
      </p:sp>
      <p:graphicFrame>
        <p:nvGraphicFramePr>
          <p:cNvPr id="5" name="Table Placeholder 4">
            <a:extLst>
              <a:ext uri="{FF2B5EF4-FFF2-40B4-BE49-F238E27FC236}">
                <a16:creationId xmlns:a16="http://schemas.microsoft.com/office/drawing/2014/main" id="{2D393DA5-1D30-4D92-A05F-394CC7D02577}"/>
              </a:ext>
            </a:extLst>
          </p:cNvPr>
          <p:cNvGraphicFramePr>
            <a:graphicFrameLocks noGrp="1"/>
          </p:cNvGraphicFramePr>
          <p:nvPr>
            <p:ph type="tbl" sz="quarter" idx="13"/>
            <p:extLst>
              <p:ext uri="{D42A27DB-BD31-4B8C-83A1-F6EECF244321}">
                <p14:modId xmlns:p14="http://schemas.microsoft.com/office/powerpoint/2010/main" val="122821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52281679"/>
                    </a:ext>
                  </a:extLst>
                </a:gridCol>
                <a:gridCol w="1645920">
                  <a:extLst>
                    <a:ext uri="{9D8B030D-6E8A-4147-A177-3AD203B41FA5}">
                      <a16:colId xmlns:a16="http://schemas.microsoft.com/office/drawing/2014/main" val="264299517"/>
                    </a:ext>
                  </a:extLst>
                </a:gridCol>
                <a:gridCol w="576072">
                  <a:extLst>
                    <a:ext uri="{9D8B030D-6E8A-4147-A177-3AD203B41FA5}">
                      <a16:colId xmlns:a16="http://schemas.microsoft.com/office/drawing/2014/main" val="3035660013"/>
                    </a:ext>
                  </a:extLst>
                </a:gridCol>
                <a:gridCol w="576072">
                  <a:extLst>
                    <a:ext uri="{9D8B030D-6E8A-4147-A177-3AD203B41FA5}">
                      <a16:colId xmlns:a16="http://schemas.microsoft.com/office/drawing/2014/main" val="4061318745"/>
                    </a:ext>
                  </a:extLst>
                </a:gridCol>
                <a:gridCol w="576072">
                  <a:extLst>
                    <a:ext uri="{9D8B030D-6E8A-4147-A177-3AD203B41FA5}">
                      <a16:colId xmlns:a16="http://schemas.microsoft.com/office/drawing/2014/main" val="3397112302"/>
                    </a:ext>
                  </a:extLst>
                </a:gridCol>
                <a:gridCol w="576072">
                  <a:extLst>
                    <a:ext uri="{9D8B030D-6E8A-4147-A177-3AD203B41FA5}">
                      <a16:colId xmlns:a16="http://schemas.microsoft.com/office/drawing/2014/main" val="2853689502"/>
                    </a:ext>
                  </a:extLst>
                </a:gridCol>
                <a:gridCol w="576072">
                  <a:extLst>
                    <a:ext uri="{9D8B030D-6E8A-4147-A177-3AD203B41FA5}">
                      <a16:colId xmlns:a16="http://schemas.microsoft.com/office/drawing/2014/main" val="295506094"/>
                    </a:ext>
                  </a:extLst>
                </a:gridCol>
                <a:gridCol w="576072">
                  <a:extLst>
                    <a:ext uri="{9D8B030D-6E8A-4147-A177-3AD203B41FA5}">
                      <a16:colId xmlns:a16="http://schemas.microsoft.com/office/drawing/2014/main" val="770651143"/>
                    </a:ext>
                  </a:extLst>
                </a:gridCol>
                <a:gridCol w="576072">
                  <a:extLst>
                    <a:ext uri="{9D8B030D-6E8A-4147-A177-3AD203B41FA5}">
                      <a16:colId xmlns:a16="http://schemas.microsoft.com/office/drawing/2014/main" val="1418860485"/>
                    </a:ext>
                  </a:extLst>
                </a:gridCol>
                <a:gridCol w="576072">
                  <a:extLst>
                    <a:ext uri="{9D8B030D-6E8A-4147-A177-3AD203B41FA5}">
                      <a16:colId xmlns:a16="http://schemas.microsoft.com/office/drawing/2014/main" val="2550767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9540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- 2021-08-24 08:45:06</a:t>
                      </a:r>
                      <a:r>
                        <a:rPr kumimoji="0" lang="en-US" sz="1000" b="0" i="0" u="none" strike="noStrike" kern="1200" cap="none" spc="0" normalizeH="0" baseline="0" noProof="0">
                          <a:ln>
                            <a:noFill/>
                          </a:ln>
                          <a:solidFill>
                            <a:prstClr val="black"/>
                          </a:solidFill>
                          <a:effectLst/>
                          <a:uLnTx/>
                          <a:uFillTx/>
                          <a:latin typeface="+mn-lt"/>
                          <a:ea typeface="+mn-ea"/>
                          <a:cs typeface="+mn-cs"/>
                        </a:rPr>
                        <a:t>
 We all know it feels good to GIVE. This week on GROHE X our Wow of the Week video focuses on GROHE’s GIVE project. It stands for GROHE Installer Vocational Training and Education and it’s our way of giving something back to both the industry and society as a whole. Over the next two years over 50 schools in the EMENA region will be involved, training over 5,000 plumbing students with GROHE-designed learning materials, helping them into a secure and prosperous career. Get the full story on GIVE here: https://fcld.ly/o1y5t4v
#GROHE #GIVE #GROHEX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3.7986556198218 %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9239330"/>
                  </a:ext>
                </a:extLst>
              </a:tr>
            </a:tbl>
          </a:graphicData>
        </a:graphic>
      </p:graphicFrame>
      <p:sp>
        <p:nvSpPr>
          <p:cNvPr id="4" name="Text Placeholder 3">
            <a:extLst>
              <a:ext uri="{FF2B5EF4-FFF2-40B4-BE49-F238E27FC236}">
                <a16:creationId xmlns:a16="http://schemas.microsoft.com/office/drawing/2014/main" id="{00D0AC2C-4AEA-45D2-B98A-CF296FE4771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1091330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ECC17-E6FE-4505-9FED-F03E569924CA}"/>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49B928A4-155B-4325-8887-EFC7389AAA5F}"/>
              </a:ext>
            </a:extLst>
          </p:cNvPr>
          <p:cNvGraphicFramePr>
            <a:graphicFrameLocks noGrp="1"/>
          </p:cNvGraphicFramePr>
          <p:nvPr>
            <p:ph type="tbl" sz="quarter" idx="13"/>
            <p:extLst>
              <p:ext uri="{D42A27DB-BD31-4B8C-83A1-F6EECF244321}">
                <p14:modId xmlns:p14="http://schemas.microsoft.com/office/powerpoint/2010/main" val="301860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86730503"/>
                    </a:ext>
                  </a:extLst>
                </a:gridCol>
                <a:gridCol w="1234440">
                  <a:extLst>
                    <a:ext uri="{9D8B030D-6E8A-4147-A177-3AD203B41FA5}">
                      <a16:colId xmlns:a16="http://schemas.microsoft.com/office/drawing/2014/main" val="3174898671"/>
                    </a:ext>
                  </a:extLst>
                </a:gridCol>
                <a:gridCol w="822960">
                  <a:extLst>
                    <a:ext uri="{9D8B030D-6E8A-4147-A177-3AD203B41FA5}">
                      <a16:colId xmlns:a16="http://schemas.microsoft.com/office/drawing/2014/main" val="2811896522"/>
                    </a:ext>
                  </a:extLst>
                </a:gridCol>
                <a:gridCol w="411480">
                  <a:extLst>
                    <a:ext uri="{9D8B030D-6E8A-4147-A177-3AD203B41FA5}">
                      <a16:colId xmlns:a16="http://schemas.microsoft.com/office/drawing/2014/main" val="3034456647"/>
                    </a:ext>
                  </a:extLst>
                </a:gridCol>
                <a:gridCol w="246888">
                  <a:extLst>
                    <a:ext uri="{9D8B030D-6E8A-4147-A177-3AD203B41FA5}">
                      <a16:colId xmlns:a16="http://schemas.microsoft.com/office/drawing/2014/main" val="2239033280"/>
                    </a:ext>
                  </a:extLst>
                </a:gridCol>
                <a:gridCol w="246888">
                  <a:extLst>
                    <a:ext uri="{9D8B030D-6E8A-4147-A177-3AD203B41FA5}">
                      <a16:colId xmlns:a16="http://schemas.microsoft.com/office/drawing/2014/main" val="739608752"/>
                    </a:ext>
                  </a:extLst>
                </a:gridCol>
                <a:gridCol w="246888">
                  <a:extLst>
                    <a:ext uri="{9D8B030D-6E8A-4147-A177-3AD203B41FA5}">
                      <a16:colId xmlns:a16="http://schemas.microsoft.com/office/drawing/2014/main" val="942458730"/>
                    </a:ext>
                  </a:extLst>
                </a:gridCol>
                <a:gridCol w="246888">
                  <a:extLst>
                    <a:ext uri="{9D8B030D-6E8A-4147-A177-3AD203B41FA5}">
                      <a16:colId xmlns:a16="http://schemas.microsoft.com/office/drawing/2014/main" val="80687456"/>
                    </a:ext>
                  </a:extLst>
                </a:gridCol>
                <a:gridCol w="246888">
                  <a:extLst>
                    <a:ext uri="{9D8B030D-6E8A-4147-A177-3AD203B41FA5}">
                      <a16:colId xmlns:a16="http://schemas.microsoft.com/office/drawing/2014/main" val="2399595874"/>
                    </a:ext>
                  </a:extLst>
                </a:gridCol>
                <a:gridCol w="246888">
                  <a:extLst>
                    <a:ext uri="{9D8B030D-6E8A-4147-A177-3AD203B41FA5}">
                      <a16:colId xmlns:a16="http://schemas.microsoft.com/office/drawing/2014/main" val="1425580734"/>
                    </a:ext>
                  </a:extLst>
                </a:gridCol>
                <a:gridCol w="246888">
                  <a:extLst>
                    <a:ext uri="{9D8B030D-6E8A-4147-A177-3AD203B41FA5}">
                      <a16:colId xmlns:a16="http://schemas.microsoft.com/office/drawing/2014/main" val="2828725547"/>
                    </a:ext>
                  </a:extLst>
                </a:gridCol>
                <a:gridCol w="246888">
                  <a:extLst>
                    <a:ext uri="{9D8B030D-6E8A-4147-A177-3AD203B41FA5}">
                      <a16:colId xmlns:a16="http://schemas.microsoft.com/office/drawing/2014/main" val="1510573946"/>
                    </a:ext>
                  </a:extLst>
                </a:gridCol>
                <a:gridCol w="246888">
                  <a:extLst>
                    <a:ext uri="{9D8B030D-6E8A-4147-A177-3AD203B41FA5}">
                      <a16:colId xmlns:a16="http://schemas.microsoft.com/office/drawing/2014/main" val="561528639"/>
                    </a:ext>
                  </a:extLst>
                </a:gridCol>
                <a:gridCol w="246888">
                  <a:extLst>
                    <a:ext uri="{9D8B030D-6E8A-4147-A177-3AD203B41FA5}">
                      <a16:colId xmlns:a16="http://schemas.microsoft.com/office/drawing/2014/main" val="4106033319"/>
                    </a:ext>
                  </a:extLst>
                </a:gridCol>
                <a:gridCol w="246888">
                  <a:extLst>
                    <a:ext uri="{9D8B030D-6E8A-4147-A177-3AD203B41FA5}">
                      <a16:colId xmlns:a16="http://schemas.microsoft.com/office/drawing/2014/main" val="3327003234"/>
                    </a:ext>
                  </a:extLst>
                </a:gridCol>
                <a:gridCol w="246888">
                  <a:extLst>
                    <a:ext uri="{9D8B030D-6E8A-4147-A177-3AD203B41FA5}">
                      <a16:colId xmlns:a16="http://schemas.microsoft.com/office/drawing/2014/main" val="1441912727"/>
                    </a:ext>
                  </a:extLst>
                </a:gridCol>
                <a:gridCol w="246888">
                  <a:extLst>
                    <a:ext uri="{9D8B030D-6E8A-4147-A177-3AD203B41FA5}">
                      <a16:colId xmlns:a16="http://schemas.microsoft.com/office/drawing/2014/main" val="3701868395"/>
                    </a:ext>
                  </a:extLst>
                </a:gridCol>
                <a:gridCol w="246888">
                  <a:extLst>
                    <a:ext uri="{9D8B030D-6E8A-4147-A177-3AD203B41FA5}">
                      <a16:colId xmlns:a16="http://schemas.microsoft.com/office/drawing/2014/main" val="16500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8983756"/>
                  </a:ext>
                </a:extLst>
              </a:tr>
            </a:tbl>
          </a:graphicData>
        </a:graphic>
      </p:graphicFrame>
      <p:sp>
        <p:nvSpPr>
          <p:cNvPr id="4" name="Text Placeholder 3">
            <a:extLst>
              <a:ext uri="{FF2B5EF4-FFF2-40B4-BE49-F238E27FC236}">
                <a16:creationId xmlns:a16="http://schemas.microsoft.com/office/drawing/2014/main" id="{23BBB0EF-8544-4C72-860A-5011145EF021}"/>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671103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04E4-4CD8-4EDC-A629-9C3A5B4575A7}"/>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4C3A9662-8C5A-4182-B108-93096C63965E}"/>
              </a:ext>
            </a:extLst>
          </p:cNvPr>
          <p:cNvGraphicFramePr>
            <a:graphicFrameLocks noGrp="1"/>
          </p:cNvGraphicFramePr>
          <p:nvPr>
            <p:ph type="tbl" sz="quarter" idx="13"/>
            <p:extLst>
              <p:ext uri="{D42A27DB-BD31-4B8C-83A1-F6EECF244321}">
                <p14:modId xmlns:p14="http://schemas.microsoft.com/office/powerpoint/2010/main" val="419067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74900889"/>
                    </a:ext>
                  </a:extLst>
                </a:gridCol>
                <a:gridCol w="1234440">
                  <a:extLst>
                    <a:ext uri="{9D8B030D-6E8A-4147-A177-3AD203B41FA5}">
                      <a16:colId xmlns:a16="http://schemas.microsoft.com/office/drawing/2014/main" val="3733210922"/>
                    </a:ext>
                  </a:extLst>
                </a:gridCol>
                <a:gridCol w="822960">
                  <a:extLst>
                    <a:ext uri="{9D8B030D-6E8A-4147-A177-3AD203B41FA5}">
                      <a16:colId xmlns:a16="http://schemas.microsoft.com/office/drawing/2014/main" val="1385733297"/>
                    </a:ext>
                  </a:extLst>
                </a:gridCol>
                <a:gridCol w="411480">
                  <a:extLst>
                    <a:ext uri="{9D8B030D-6E8A-4147-A177-3AD203B41FA5}">
                      <a16:colId xmlns:a16="http://schemas.microsoft.com/office/drawing/2014/main" val="1747923417"/>
                    </a:ext>
                  </a:extLst>
                </a:gridCol>
                <a:gridCol w="246888">
                  <a:extLst>
                    <a:ext uri="{9D8B030D-6E8A-4147-A177-3AD203B41FA5}">
                      <a16:colId xmlns:a16="http://schemas.microsoft.com/office/drawing/2014/main" val="3713445264"/>
                    </a:ext>
                  </a:extLst>
                </a:gridCol>
                <a:gridCol w="246888">
                  <a:extLst>
                    <a:ext uri="{9D8B030D-6E8A-4147-A177-3AD203B41FA5}">
                      <a16:colId xmlns:a16="http://schemas.microsoft.com/office/drawing/2014/main" val="3815807113"/>
                    </a:ext>
                  </a:extLst>
                </a:gridCol>
                <a:gridCol w="246888">
                  <a:extLst>
                    <a:ext uri="{9D8B030D-6E8A-4147-A177-3AD203B41FA5}">
                      <a16:colId xmlns:a16="http://schemas.microsoft.com/office/drawing/2014/main" val="3165975841"/>
                    </a:ext>
                  </a:extLst>
                </a:gridCol>
                <a:gridCol w="246888">
                  <a:extLst>
                    <a:ext uri="{9D8B030D-6E8A-4147-A177-3AD203B41FA5}">
                      <a16:colId xmlns:a16="http://schemas.microsoft.com/office/drawing/2014/main" val="3301942940"/>
                    </a:ext>
                  </a:extLst>
                </a:gridCol>
                <a:gridCol w="246888">
                  <a:extLst>
                    <a:ext uri="{9D8B030D-6E8A-4147-A177-3AD203B41FA5}">
                      <a16:colId xmlns:a16="http://schemas.microsoft.com/office/drawing/2014/main" val="555065972"/>
                    </a:ext>
                  </a:extLst>
                </a:gridCol>
                <a:gridCol w="246888">
                  <a:extLst>
                    <a:ext uri="{9D8B030D-6E8A-4147-A177-3AD203B41FA5}">
                      <a16:colId xmlns:a16="http://schemas.microsoft.com/office/drawing/2014/main" val="628281221"/>
                    </a:ext>
                  </a:extLst>
                </a:gridCol>
                <a:gridCol w="246888">
                  <a:extLst>
                    <a:ext uri="{9D8B030D-6E8A-4147-A177-3AD203B41FA5}">
                      <a16:colId xmlns:a16="http://schemas.microsoft.com/office/drawing/2014/main" val="2635347610"/>
                    </a:ext>
                  </a:extLst>
                </a:gridCol>
                <a:gridCol w="246888">
                  <a:extLst>
                    <a:ext uri="{9D8B030D-6E8A-4147-A177-3AD203B41FA5}">
                      <a16:colId xmlns:a16="http://schemas.microsoft.com/office/drawing/2014/main" val="960396573"/>
                    </a:ext>
                  </a:extLst>
                </a:gridCol>
                <a:gridCol w="246888">
                  <a:extLst>
                    <a:ext uri="{9D8B030D-6E8A-4147-A177-3AD203B41FA5}">
                      <a16:colId xmlns:a16="http://schemas.microsoft.com/office/drawing/2014/main" val="1889604226"/>
                    </a:ext>
                  </a:extLst>
                </a:gridCol>
                <a:gridCol w="246888">
                  <a:extLst>
                    <a:ext uri="{9D8B030D-6E8A-4147-A177-3AD203B41FA5}">
                      <a16:colId xmlns:a16="http://schemas.microsoft.com/office/drawing/2014/main" val="2807667090"/>
                    </a:ext>
                  </a:extLst>
                </a:gridCol>
                <a:gridCol w="246888">
                  <a:extLst>
                    <a:ext uri="{9D8B030D-6E8A-4147-A177-3AD203B41FA5}">
                      <a16:colId xmlns:a16="http://schemas.microsoft.com/office/drawing/2014/main" val="3991029985"/>
                    </a:ext>
                  </a:extLst>
                </a:gridCol>
                <a:gridCol w="246888">
                  <a:extLst>
                    <a:ext uri="{9D8B030D-6E8A-4147-A177-3AD203B41FA5}">
                      <a16:colId xmlns:a16="http://schemas.microsoft.com/office/drawing/2014/main" val="106813253"/>
                    </a:ext>
                  </a:extLst>
                </a:gridCol>
                <a:gridCol w="246888">
                  <a:extLst>
                    <a:ext uri="{9D8B030D-6E8A-4147-A177-3AD203B41FA5}">
                      <a16:colId xmlns:a16="http://schemas.microsoft.com/office/drawing/2014/main" val="3744918352"/>
                    </a:ext>
                  </a:extLst>
                </a:gridCol>
                <a:gridCol w="246888">
                  <a:extLst>
                    <a:ext uri="{9D8B030D-6E8A-4147-A177-3AD203B41FA5}">
                      <a16:colId xmlns:a16="http://schemas.microsoft.com/office/drawing/2014/main" val="2116118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249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 IT - 2021-03-22 09:55:38</a:t>
                      </a:r>
                      <a:r>
                        <a:rPr kumimoji="0" lang="it-IT" sz="1000" b="0" i="0" u="none" strike="noStrike" kern="1200" cap="none" spc="0" normalizeH="0" baseline="0" noProof="0">
                          <a:ln>
                            <a:noFill/>
                          </a:ln>
                          <a:solidFill>
                            <a:prstClr val="black"/>
                          </a:solidFill>
                          <a:effectLst/>
                          <a:uLnTx/>
                          <a:uFillTx/>
                          <a:latin typeface="+mn-lt"/>
                          <a:ea typeface="+mn-ea"/>
                          <a:cs typeface="+mn-cs"/>
                        </a:rPr>
                        <a:t>
 In occasione della Giornata mondiale dell'acqua, vogliamo sottolineare come tutti noi possiamo tutelare la risorsa più preziosa. L'80% dell'inquinamento da plastica negli oceani è causato dai rifiuti che arrivano dai fiumi. Per evitare che questo accada, We are everwave sta sviluppando delle piattaforme galleggianti che raccolgono e immagazzinano i rifiuti dai fiumi prima che finiscano nei nostri mari. GROHE sostiene questo progetto donando un euro per ogni acquisto effettuato sul nostro shop on-line fino al 22 aprile 2021: https://shop.grohe.com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https://quintly-image-storage.s3.amazonaws.com/400ac51b7a80827757d55becee74b636/25709b50383918f7e9cb61d7a6d37e4b.jpg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846777"/>
                  </a:ext>
                </a:extLst>
              </a:tr>
            </a:tbl>
          </a:graphicData>
        </a:graphic>
      </p:graphicFrame>
      <p:sp>
        <p:nvSpPr>
          <p:cNvPr id="4" name="Text Placeholder 3">
            <a:extLst>
              <a:ext uri="{FF2B5EF4-FFF2-40B4-BE49-F238E27FC236}">
                <a16:creationId xmlns:a16="http://schemas.microsoft.com/office/drawing/2014/main" id="{414E34CB-752D-4A23-9749-B44B84EACEA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103106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5A2D-4B4E-4365-80EC-AB4B96D53ABD}"/>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357E7FD2-8863-4200-B1D3-551E92CD7AEB}"/>
              </a:ext>
            </a:extLst>
          </p:cNvPr>
          <p:cNvGraphicFramePr>
            <a:graphicFrameLocks noGrp="1"/>
          </p:cNvGraphicFramePr>
          <p:nvPr>
            <p:ph type="tbl" sz="quarter" idx="13"/>
            <p:extLst>
              <p:ext uri="{D42A27DB-BD31-4B8C-83A1-F6EECF244321}">
                <p14:modId xmlns:p14="http://schemas.microsoft.com/office/powerpoint/2010/main" val="13326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20928558"/>
                    </a:ext>
                  </a:extLst>
                </a:gridCol>
                <a:gridCol w="1234440">
                  <a:extLst>
                    <a:ext uri="{9D8B030D-6E8A-4147-A177-3AD203B41FA5}">
                      <a16:colId xmlns:a16="http://schemas.microsoft.com/office/drawing/2014/main" val="2946613749"/>
                    </a:ext>
                  </a:extLst>
                </a:gridCol>
                <a:gridCol w="822960">
                  <a:extLst>
                    <a:ext uri="{9D8B030D-6E8A-4147-A177-3AD203B41FA5}">
                      <a16:colId xmlns:a16="http://schemas.microsoft.com/office/drawing/2014/main" val="3578833992"/>
                    </a:ext>
                  </a:extLst>
                </a:gridCol>
                <a:gridCol w="411480">
                  <a:extLst>
                    <a:ext uri="{9D8B030D-6E8A-4147-A177-3AD203B41FA5}">
                      <a16:colId xmlns:a16="http://schemas.microsoft.com/office/drawing/2014/main" val="87811143"/>
                    </a:ext>
                  </a:extLst>
                </a:gridCol>
                <a:gridCol w="246888">
                  <a:extLst>
                    <a:ext uri="{9D8B030D-6E8A-4147-A177-3AD203B41FA5}">
                      <a16:colId xmlns:a16="http://schemas.microsoft.com/office/drawing/2014/main" val="1164419246"/>
                    </a:ext>
                  </a:extLst>
                </a:gridCol>
                <a:gridCol w="246888">
                  <a:extLst>
                    <a:ext uri="{9D8B030D-6E8A-4147-A177-3AD203B41FA5}">
                      <a16:colId xmlns:a16="http://schemas.microsoft.com/office/drawing/2014/main" val="3435153147"/>
                    </a:ext>
                  </a:extLst>
                </a:gridCol>
                <a:gridCol w="246888">
                  <a:extLst>
                    <a:ext uri="{9D8B030D-6E8A-4147-A177-3AD203B41FA5}">
                      <a16:colId xmlns:a16="http://schemas.microsoft.com/office/drawing/2014/main" val="46034601"/>
                    </a:ext>
                  </a:extLst>
                </a:gridCol>
                <a:gridCol w="246888">
                  <a:extLst>
                    <a:ext uri="{9D8B030D-6E8A-4147-A177-3AD203B41FA5}">
                      <a16:colId xmlns:a16="http://schemas.microsoft.com/office/drawing/2014/main" val="616598517"/>
                    </a:ext>
                  </a:extLst>
                </a:gridCol>
                <a:gridCol w="246888">
                  <a:extLst>
                    <a:ext uri="{9D8B030D-6E8A-4147-A177-3AD203B41FA5}">
                      <a16:colId xmlns:a16="http://schemas.microsoft.com/office/drawing/2014/main" val="3868892754"/>
                    </a:ext>
                  </a:extLst>
                </a:gridCol>
                <a:gridCol w="246888">
                  <a:extLst>
                    <a:ext uri="{9D8B030D-6E8A-4147-A177-3AD203B41FA5}">
                      <a16:colId xmlns:a16="http://schemas.microsoft.com/office/drawing/2014/main" val="445042188"/>
                    </a:ext>
                  </a:extLst>
                </a:gridCol>
                <a:gridCol w="246888">
                  <a:extLst>
                    <a:ext uri="{9D8B030D-6E8A-4147-A177-3AD203B41FA5}">
                      <a16:colId xmlns:a16="http://schemas.microsoft.com/office/drawing/2014/main" val="2867391966"/>
                    </a:ext>
                  </a:extLst>
                </a:gridCol>
                <a:gridCol w="246888">
                  <a:extLst>
                    <a:ext uri="{9D8B030D-6E8A-4147-A177-3AD203B41FA5}">
                      <a16:colId xmlns:a16="http://schemas.microsoft.com/office/drawing/2014/main" val="2860750826"/>
                    </a:ext>
                  </a:extLst>
                </a:gridCol>
                <a:gridCol w="246888">
                  <a:extLst>
                    <a:ext uri="{9D8B030D-6E8A-4147-A177-3AD203B41FA5}">
                      <a16:colId xmlns:a16="http://schemas.microsoft.com/office/drawing/2014/main" val="2823801015"/>
                    </a:ext>
                  </a:extLst>
                </a:gridCol>
                <a:gridCol w="246888">
                  <a:extLst>
                    <a:ext uri="{9D8B030D-6E8A-4147-A177-3AD203B41FA5}">
                      <a16:colId xmlns:a16="http://schemas.microsoft.com/office/drawing/2014/main" val="806841324"/>
                    </a:ext>
                  </a:extLst>
                </a:gridCol>
                <a:gridCol w="246888">
                  <a:extLst>
                    <a:ext uri="{9D8B030D-6E8A-4147-A177-3AD203B41FA5}">
                      <a16:colId xmlns:a16="http://schemas.microsoft.com/office/drawing/2014/main" val="26092784"/>
                    </a:ext>
                  </a:extLst>
                </a:gridCol>
                <a:gridCol w="246888">
                  <a:extLst>
                    <a:ext uri="{9D8B030D-6E8A-4147-A177-3AD203B41FA5}">
                      <a16:colId xmlns:a16="http://schemas.microsoft.com/office/drawing/2014/main" val="3745674076"/>
                    </a:ext>
                  </a:extLst>
                </a:gridCol>
                <a:gridCol w="246888">
                  <a:extLst>
                    <a:ext uri="{9D8B030D-6E8A-4147-A177-3AD203B41FA5}">
                      <a16:colId xmlns:a16="http://schemas.microsoft.com/office/drawing/2014/main" val="396265228"/>
                    </a:ext>
                  </a:extLst>
                </a:gridCol>
                <a:gridCol w="246888">
                  <a:extLst>
                    <a:ext uri="{9D8B030D-6E8A-4147-A177-3AD203B41FA5}">
                      <a16:colId xmlns:a16="http://schemas.microsoft.com/office/drawing/2014/main" val="3400376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85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- 2021-12-13 14:35:11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19 أكتوبر وضمن  </a:t>
                      </a:r>
                      <a:r>
                        <a:rPr kumimoji="0" lang="en-US" sz="1000" b="0" i="0" u="none" strike="noStrike" kern="1200" cap="none" spc="0" normalizeH="0" baseline="0" noProof="0">
                          <a:ln>
                            <a:noFill/>
                          </a:ln>
                          <a:solidFill>
                            <a:prstClr val="black"/>
                          </a:solidFill>
                          <a:effectLst/>
                          <a:uLnTx/>
                          <a:uFillTx/>
                          <a:latin typeface="+mn-lt"/>
                          <a:ea typeface="+mn-ea"/>
                          <a:cs typeface="+mn-cs"/>
                        </a:rPr>
                        <a:t>Lixil Community Day 2021 </a:t>
                      </a:r>
                      <a:r>
                        <a:rPr kumimoji="0" lang="ar-AE" sz="1000" b="0" i="0" u="none" strike="noStrike" kern="1200" cap="none" spc="0" normalizeH="0" baseline="0" noProof="0">
                          <a:ln>
                            <a:noFill/>
                          </a:ln>
                          <a:solidFill>
                            <a:prstClr val="black"/>
                          </a:solidFill>
                          <a:effectLst/>
                          <a:uLnTx/>
                          <a:uFillTx/>
                          <a:latin typeface="+mn-lt"/>
                          <a:ea typeface="+mn-ea"/>
                          <a:cs typeface="+mn-cs"/>
                        </a:rPr>
                        <a:t>الذي نظمته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r-AE" sz="1000" b="0" i="0" u="none" strike="noStrike" kern="1200" cap="none" spc="0" normalizeH="0" baseline="0" noProof="0">
                          <a:ln>
                            <a:noFill/>
                          </a:ln>
                          <a:solidFill>
                            <a:prstClr val="black"/>
                          </a:solidFill>
                          <a:effectLst/>
                          <a:uLnTx/>
                          <a:uFillTx/>
                          <a:latin typeface="+mn-lt"/>
                          <a:ea typeface="+mn-ea"/>
                          <a:cs typeface="+mn-cs"/>
                        </a:rPr>
                        <a:t>زرعنا 150 شجرة في مدرسة أسامة بن زيد في العبور الجديدة في مصر، حيث تم تقسيم الموظفين إلى 3 إلى 4 مجموعات وتم استخدام الأدوات المناسبة والبذور والأسمدة للزراعة. تجربة رائعة لن ينساها الأطفال! 
</a:t>
                      </a:r>
                      <a:r>
                        <a:rPr kumimoji="0" lang="en-US" sz="1000" b="0" i="0" u="none" strike="noStrike" kern="1200" cap="none" spc="0" normalizeH="0" baseline="0" noProof="0">
                          <a:ln>
                            <a:noFill/>
                          </a:ln>
                          <a:solidFill>
                            <a:prstClr val="black"/>
                          </a:solidFill>
                          <a:effectLst/>
                          <a:uLnTx/>
                          <a:uFillTx/>
                          <a:latin typeface="+mn-lt"/>
                          <a:ea typeface="+mn-ea"/>
                          <a:cs typeface="+mn-cs"/>
                        </a:rPr>
                        <a:t>October 19, 2021, was a memorable day for GROHE’s Lixil Community Day 2021! 150 trees were planted in the Osama Ben Zeid School, New Obour in Egypt. Employees were divided into 3 to 4 groups where the right tools, seeds, and fertilizers were all used on this special occasion. A child never forgets the thrill of planting trees!
#GROHE #Egypt #LixilCommunityDay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https://quintly-image-storage.s3.amazonaws.com/332847e93734d5df7b3888fdd4c51c68/d1ddc14784ae00774dcf3a6ab9cfebee.jpg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8156983"/>
                  </a:ext>
                </a:extLst>
              </a:tr>
            </a:tbl>
          </a:graphicData>
        </a:graphic>
      </p:graphicFrame>
      <p:sp>
        <p:nvSpPr>
          <p:cNvPr id="4" name="Text Placeholder 3">
            <a:extLst>
              <a:ext uri="{FF2B5EF4-FFF2-40B4-BE49-F238E27FC236}">
                <a16:creationId xmlns:a16="http://schemas.microsoft.com/office/drawing/2014/main" id="{36C0CDE5-F25E-494F-9957-24DC46DE2675}"/>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785680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13A3-DFAE-44E5-B146-3608DBC8AC90}"/>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7CE349AF-EB5B-4490-97F9-9C82906476A2}"/>
              </a:ext>
            </a:extLst>
          </p:cNvPr>
          <p:cNvGraphicFramePr>
            <a:graphicFrameLocks noGrp="1"/>
          </p:cNvGraphicFramePr>
          <p:nvPr>
            <p:ph type="tbl" sz="quarter" idx="13"/>
            <p:extLst>
              <p:ext uri="{D42A27DB-BD31-4B8C-83A1-F6EECF244321}">
                <p14:modId xmlns:p14="http://schemas.microsoft.com/office/powerpoint/2010/main" val="324642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9308155"/>
                    </a:ext>
                  </a:extLst>
                </a:gridCol>
                <a:gridCol w="1234440">
                  <a:extLst>
                    <a:ext uri="{9D8B030D-6E8A-4147-A177-3AD203B41FA5}">
                      <a16:colId xmlns:a16="http://schemas.microsoft.com/office/drawing/2014/main" val="287439343"/>
                    </a:ext>
                  </a:extLst>
                </a:gridCol>
                <a:gridCol w="822960">
                  <a:extLst>
                    <a:ext uri="{9D8B030D-6E8A-4147-A177-3AD203B41FA5}">
                      <a16:colId xmlns:a16="http://schemas.microsoft.com/office/drawing/2014/main" val="2405912720"/>
                    </a:ext>
                  </a:extLst>
                </a:gridCol>
                <a:gridCol w="411480">
                  <a:extLst>
                    <a:ext uri="{9D8B030D-6E8A-4147-A177-3AD203B41FA5}">
                      <a16:colId xmlns:a16="http://schemas.microsoft.com/office/drawing/2014/main" val="781541710"/>
                    </a:ext>
                  </a:extLst>
                </a:gridCol>
                <a:gridCol w="246888">
                  <a:extLst>
                    <a:ext uri="{9D8B030D-6E8A-4147-A177-3AD203B41FA5}">
                      <a16:colId xmlns:a16="http://schemas.microsoft.com/office/drawing/2014/main" val="531642979"/>
                    </a:ext>
                  </a:extLst>
                </a:gridCol>
                <a:gridCol w="246888">
                  <a:extLst>
                    <a:ext uri="{9D8B030D-6E8A-4147-A177-3AD203B41FA5}">
                      <a16:colId xmlns:a16="http://schemas.microsoft.com/office/drawing/2014/main" val="2938233175"/>
                    </a:ext>
                  </a:extLst>
                </a:gridCol>
                <a:gridCol w="246888">
                  <a:extLst>
                    <a:ext uri="{9D8B030D-6E8A-4147-A177-3AD203B41FA5}">
                      <a16:colId xmlns:a16="http://schemas.microsoft.com/office/drawing/2014/main" val="477361596"/>
                    </a:ext>
                  </a:extLst>
                </a:gridCol>
                <a:gridCol w="246888">
                  <a:extLst>
                    <a:ext uri="{9D8B030D-6E8A-4147-A177-3AD203B41FA5}">
                      <a16:colId xmlns:a16="http://schemas.microsoft.com/office/drawing/2014/main" val="709914214"/>
                    </a:ext>
                  </a:extLst>
                </a:gridCol>
                <a:gridCol w="246888">
                  <a:extLst>
                    <a:ext uri="{9D8B030D-6E8A-4147-A177-3AD203B41FA5}">
                      <a16:colId xmlns:a16="http://schemas.microsoft.com/office/drawing/2014/main" val="713726712"/>
                    </a:ext>
                  </a:extLst>
                </a:gridCol>
                <a:gridCol w="246888">
                  <a:extLst>
                    <a:ext uri="{9D8B030D-6E8A-4147-A177-3AD203B41FA5}">
                      <a16:colId xmlns:a16="http://schemas.microsoft.com/office/drawing/2014/main" val="184494173"/>
                    </a:ext>
                  </a:extLst>
                </a:gridCol>
                <a:gridCol w="246888">
                  <a:extLst>
                    <a:ext uri="{9D8B030D-6E8A-4147-A177-3AD203B41FA5}">
                      <a16:colId xmlns:a16="http://schemas.microsoft.com/office/drawing/2014/main" val="1575005574"/>
                    </a:ext>
                  </a:extLst>
                </a:gridCol>
                <a:gridCol w="246888">
                  <a:extLst>
                    <a:ext uri="{9D8B030D-6E8A-4147-A177-3AD203B41FA5}">
                      <a16:colId xmlns:a16="http://schemas.microsoft.com/office/drawing/2014/main" val="401985498"/>
                    </a:ext>
                  </a:extLst>
                </a:gridCol>
                <a:gridCol w="246888">
                  <a:extLst>
                    <a:ext uri="{9D8B030D-6E8A-4147-A177-3AD203B41FA5}">
                      <a16:colId xmlns:a16="http://schemas.microsoft.com/office/drawing/2014/main" val="1958810514"/>
                    </a:ext>
                  </a:extLst>
                </a:gridCol>
                <a:gridCol w="246888">
                  <a:extLst>
                    <a:ext uri="{9D8B030D-6E8A-4147-A177-3AD203B41FA5}">
                      <a16:colId xmlns:a16="http://schemas.microsoft.com/office/drawing/2014/main" val="3500890691"/>
                    </a:ext>
                  </a:extLst>
                </a:gridCol>
                <a:gridCol w="246888">
                  <a:extLst>
                    <a:ext uri="{9D8B030D-6E8A-4147-A177-3AD203B41FA5}">
                      <a16:colId xmlns:a16="http://schemas.microsoft.com/office/drawing/2014/main" val="679859131"/>
                    </a:ext>
                  </a:extLst>
                </a:gridCol>
                <a:gridCol w="246888">
                  <a:extLst>
                    <a:ext uri="{9D8B030D-6E8A-4147-A177-3AD203B41FA5}">
                      <a16:colId xmlns:a16="http://schemas.microsoft.com/office/drawing/2014/main" val="997568925"/>
                    </a:ext>
                  </a:extLst>
                </a:gridCol>
                <a:gridCol w="246888">
                  <a:extLst>
                    <a:ext uri="{9D8B030D-6E8A-4147-A177-3AD203B41FA5}">
                      <a16:colId xmlns:a16="http://schemas.microsoft.com/office/drawing/2014/main" val="3525830435"/>
                    </a:ext>
                  </a:extLst>
                </a:gridCol>
                <a:gridCol w="246888">
                  <a:extLst>
                    <a:ext uri="{9D8B030D-6E8A-4147-A177-3AD203B41FA5}">
                      <a16:colId xmlns:a16="http://schemas.microsoft.com/office/drawing/2014/main" val="338970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877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UK - 2021-03-22 17:30:53</a:t>
                      </a:r>
                      <a:r>
                        <a:rPr kumimoji="0" lang="en-US" sz="1000" b="0" i="0" u="none" strike="noStrike" kern="1200" cap="none" spc="0" normalizeH="0" baseline="0" noProof="0">
                          <a:ln>
                            <a:noFill/>
                          </a:ln>
                          <a:solidFill>
                            <a:prstClr val="black"/>
                          </a:solidFill>
                          <a:effectLst/>
                          <a:uLnTx/>
                          <a:uFillTx/>
                          <a:latin typeface="+mn-lt"/>
                          <a:ea typeface="+mn-ea"/>
                          <a:cs typeface="+mn-cs"/>
                        </a:rPr>
                        <a:t>
 80% of plastic pollution in the ocean is brought there by rivers. To prevent this from happening, @everwave.official is developing floating platforms that continuously pick up and store rubbish floating in the rivers. GROHE supports this project by donating one euro of each sale through our online shop until 04/22/2021: https://shop.grohe.co.uk/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https://quintly-image-storage.s3.amazonaws.com/c963786255a952782bb15af585338d70/6302261b515b3de491f25e79e91bed25.jpg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9004733"/>
                  </a:ext>
                </a:extLst>
              </a:tr>
            </a:tbl>
          </a:graphicData>
        </a:graphic>
      </p:graphicFrame>
      <p:sp>
        <p:nvSpPr>
          <p:cNvPr id="4" name="Text Placeholder 3">
            <a:extLst>
              <a:ext uri="{FF2B5EF4-FFF2-40B4-BE49-F238E27FC236}">
                <a16:creationId xmlns:a16="http://schemas.microsoft.com/office/drawing/2014/main" id="{ECE4717A-4565-498F-80F8-0DB8D13BCB7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062105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BC39-9F99-4C92-AB2C-A950AE9F9564}"/>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EE70D15A-ED36-4E78-8116-4CC4136A1B71}"/>
              </a:ext>
            </a:extLst>
          </p:cNvPr>
          <p:cNvGraphicFramePr>
            <a:graphicFrameLocks noGrp="1"/>
          </p:cNvGraphicFramePr>
          <p:nvPr>
            <p:ph type="tbl" sz="quarter" idx="13"/>
            <p:extLst>
              <p:ext uri="{D42A27DB-BD31-4B8C-83A1-F6EECF244321}">
                <p14:modId xmlns:p14="http://schemas.microsoft.com/office/powerpoint/2010/main" val="2003693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61627967"/>
                    </a:ext>
                  </a:extLst>
                </a:gridCol>
                <a:gridCol w="1234440">
                  <a:extLst>
                    <a:ext uri="{9D8B030D-6E8A-4147-A177-3AD203B41FA5}">
                      <a16:colId xmlns:a16="http://schemas.microsoft.com/office/drawing/2014/main" val="1772274386"/>
                    </a:ext>
                  </a:extLst>
                </a:gridCol>
                <a:gridCol w="822960">
                  <a:extLst>
                    <a:ext uri="{9D8B030D-6E8A-4147-A177-3AD203B41FA5}">
                      <a16:colId xmlns:a16="http://schemas.microsoft.com/office/drawing/2014/main" val="3688664216"/>
                    </a:ext>
                  </a:extLst>
                </a:gridCol>
                <a:gridCol w="411480">
                  <a:extLst>
                    <a:ext uri="{9D8B030D-6E8A-4147-A177-3AD203B41FA5}">
                      <a16:colId xmlns:a16="http://schemas.microsoft.com/office/drawing/2014/main" val="2715421413"/>
                    </a:ext>
                  </a:extLst>
                </a:gridCol>
                <a:gridCol w="246888">
                  <a:extLst>
                    <a:ext uri="{9D8B030D-6E8A-4147-A177-3AD203B41FA5}">
                      <a16:colId xmlns:a16="http://schemas.microsoft.com/office/drawing/2014/main" val="2198172831"/>
                    </a:ext>
                  </a:extLst>
                </a:gridCol>
                <a:gridCol w="246888">
                  <a:extLst>
                    <a:ext uri="{9D8B030D-6E8A-4147-A177-3AD203B41FA5}">
                      <a16:colId xmlns:a16="http://schemas.microsoft.com/office/drawing/2014/main" val="2552943087"/>
                    </a:ext>
                  </a:extLst>
                </a:gridCol>
                <a:gridCol w="246888">
                  <a:extLst>
                    <a:ext uri="{9D8B030D-6E8A-4147-A177-3AD203B41FA5}">
                      <a16:colId xmlns:a16="http://schemas.microsoft.com/office/drawing/2014/main" val="4273576493"/>
                    </a:ext>
                  </a:extLst>
                </a:gridCol>
                <a:gridCol w="246888">
                  <a:extLst>
                    <a:ext uri="{9D8B030D-6E8A-4147-A177-3AD203B41FA5}">
                      <a16:colId xmlns:a16="http://schemas.microsoft.com/office/drawing/2014/main" val="4102182057"/>
                    </a:ext>
                  </a:extLst>
                </a:gridCol>
                <a:gridCol w="246888">
                  <a:extLst>
                    <a:ext uri="{9D8B030D-6E8A-4147-A177-3AD203B41FA5}">
                      <a16:colId xmlns:a16="http://schemas.microsoft.com/office/drawing/2014/main" val="4074001242"/>
                    </a:ext>
                  </a:extLst>
                </a:gridCol>
                <a:gridCol w="246888">
                  <a:extLst>
                    <a:ext uri="{9D8B030D-6E8A-4147-A177-3AD203B41FA5}">
                      <a16:colId xmlns:a16="http://schemas.microsoft.com/office/drawing/2014/main" val="4085360221"/>
                    </a:ext>
                  </a:extLst>
                </a:gridCol>
                <a:gridCol w="246888">
                  <a:extLst>
                    <a:ext uri="{9D8B030D-6E8A-4147-A177-3AD203B41FA5}">
                      <a16:colId xmlns:a16="http://schemas.microsoft.com/office/drawing/2014/main" val="840758873"/>
                    </a:ext>
                  </a:extLst>
                </a:gridCol>
                <a:gridCol w="246888">
                  <a:extLst>
                    <a:ext uri="{9D8B030D-6E8A-4147-A177-3AD203B41FA5}">
                      <a16:colId xmlns:a16="http://schemas.microsoft.com/office/drawing/2014/main" val="2468797719"/>
                    </a:ext>
                  </a:extLst>
                </a:gridCol>
                <a:gridCol w="246888">
                  <a:extLst>
                    <a:ext uri="{9D8B030D-6E8A-4147-A177-3AD203B41FA5}">
                      <a16:colId xmlns:a16="http://schemas.microsoft.com/office/drawing/2014/main" val="1922337347"/>
                    </a:ext>
                  </a:extLst>
                </a:gridCol>
                <a:gridCol w="246888">
                  <a:extLst>
                    <a:ext uri="{9D8B030D-6E8A-4147-A177-3AD203B41FA5}">
                      <a16:colId xmlns:a16="http://schemas.microsoft.com/office/drawing/2014/main" val="2273335467"/>
                    </a:ext>
                  </a:extLst>
                </a:gridCol>
                <a:gridCol w="246888">
                  <a:extLst>
                    <a:ext uri="{9D8B030D-6E8A-4147-A177-3AD203B41FA5}">
                      <a16:colId xmlns:a16="http://schemas.microsoft.com/office/drawing/2014/main" val="1081277272"/>
                    </a:ext>
                  </a:extLst>
                </a:gridCol>
                <a:gridCol w="246888">
                  <a:extLst>
                    <a:ext uri="{9D8B030D-6E8A-4147-A177-3AD203B41FA5}">
                      <a16:colId xmlns:a16="http://schemas.microsoft.com/office/drawing/2014/main" val="2183430716"/>
                    </a:ext>
                  </a:extLst>
                </a:gridCol>
                <a:gridCol w="246888">
                  <a:extLst>
                    <a:ext uri="{9D8B030D-6E8A-4147-A177-3AD203B41FA5}">
                      <a16:colId xmlns:a16="http://schemas.microsoft.com/office/drawing/2014/main" val="3315245301"/>
                    </a:ext>
                  </a:extLst>
                </a:gridCol>
                <a:gridCol w="246888">
                  <a:extLst>
                    <a:ext uri="{9D8B030D-6E8A-4147-A177-3AD203B41FA5}">
                      <a16:colId xmlns:a16="http://schemas.microsoft.com/office/drawing/2014/main" val="110497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894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- 2021-07-29 12:53:40</a:t>
                      </a:r>
                      <a:r>
                        <a:rPr kumimoji="0" lang="en-US" sz="1000" b="0" i="0" u="none" strike="noStrike" kern="1200" cap="none" spc="0" normalizeH="0" baseline="0" noProof="0">
                          <a:ln>
                            <a:noFill/>
                          </a:ln>
                          <a:solidFill>
                            <a:prstClr val="black"/>
                          </a:solidFill>
                          <a:effectLst/>
                          <a:uLnTx/>
                          <a:uFillTx/>
                          <a:latin typeface="+mn-lt"/>
                          <a:ea typeface="+mn-ea"/>
                          <a:cs typeface="+mn-cs"/>
                        </a:rPr>
                        <a:t>
 Every action helps. Whether it’s switching to tap-filtered water or swapping plastic storage for glass. It all adds up. That’s why we’re asking for your resolutions for the New Resource Year. Today is Earth Overshoot Day, when we have used up the earth’s natural resources for the year. But that doesn’t mean it’s too late to make a difference. Get motivated and pool ideas for the small changes that all add up. Whether it’s the latest water-saving technology from GROHE or lifestyle hacks and habit changes, let’s get inspired, share tips, and work together to #movethedate for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https://quintly-image-storage.s3.amazonaws.com/332847e93734d5df7b3888fdd4c51c68/589e6c74e7d3706493a64b770dc6b88a.jpg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3419544"/>
                  </a:ext>
                </a:extLst>
              </a:tr>
            </a:tbl>
          </a:graphicData>
        </a:graphic>
      </p:graphicFrame>
      <p:sp>
        <p:nvSpPr>
          <p:cNvPr id="4" name="Text Placeholder 3">
            <a:extLst>
              <a:ext uri="{FF2B5EF4-FFF2-40B4-BE49-F238E27FC236}">
                <a16:creationId xmlns:a16="http://schemas.microsoft.com/office/drawing/2014/main" id="{CDE4E41F-7D00-4A30-9924-D5BF9C7C35B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8487900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A2B1-C284-41B3-940C-56A57527A88A}"/>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8329CFFC-9BBE-4B78-885D-3884248589C6}"/>
              </a:ext>
            </a:extLst>
          </p:cNvPr>
          <p:cNvGraphicFramePr>
            <a:graphicFrameLocks noGrp="1"/>
          </p:cNvGraphicFramePr>
          <p:nvPr>
            <p:ph type="tbl" sz="quarter" idx="13"/>
            <p:extLst>
              <p:ext uri="{D42A27DB-BD31-4B8C-83A1-F6EECF244321}">
                <p14:modId xmlns:p14="http://schemas.microsoft.com/office/powerpoint/2010/main" val="338881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36508770"/>
                    </a:ext>
                  </a:extLst>
                </a:gridCol>
                <a:gridCol w="1234440">
                  <a:extLst>
                    <a:ext uri="{9D8B030D-6E8A-4147-A177-3AD203B41FA5}">
                      <a16:colId xmlns:a16="http://schemas.microsoft.com/office/drawing/2014/main" val="204401406"/>
                    </a:ext>
                  </a:extLst>
                </a:gridCol>
                <a:gridCol w="822960">
                  <a:extLst>
                    <a:ext uri="{9D8B030D-6E8A-4147-A177-3AD203B41FA5}">
                      <a16:colId xmlns:a16="http://schemas.microsoft.com/office/drawing/2014/main" val="1817179036"/>
                    </a:ext>
                  </a:extLst>
                </a:gridCol>
                <a:gridCol w="411480">
                  <a:extLst>
                    <a:ext uri="{9D8B030D-6E8A-4147-A177-3AD203B41FA5}">
                      <a16:colId xmlns:a16="http://schemas.microsoft.com/office/drawing/2014/main" val="3581520106"/>
                    </a:ext>
                  </a:extLst>
                </a:gridCol>
                <a:gridCol w="246888">
                  <a:extLst>
                    <a:ext uri="{9D8B030D-6E8A-4147-A177-3AD203B41FA5}">
                      <a16:colId xmlns:a16="http://schemas.microsoft.com/office/drawing/2014/main" val="1174774074"/>
                    </a:ext>
                  </a:extLst>
                </a:gridCol>
                <a:gridCol w="246888">
                  <a:extLst>
                    <a:ext uri="{9D8B030D-6E8A-4147-A177-3AD203B41FA5}">
                      <a16:colId xmlns:a16="http://schemas.microsoft.com/office/drawing/2014/main" val="1791497311"/>
                    </a:ext>
                  </a:extLst>
                </a:gridCol>
                <a:gridCol w="246888">
                  <a:extLst>
                    <a:ext uri="{9D8B030D-6E8A-4147-A177-3AD203B41FA5}">
                      <a16:colId xmlns:a16="http://schemas.microsoft.com/office/drawing/2014/main" val="2020996677"/>
                    </a:ext>
                  </a:extLst>
                </a:gridCol>
                <a:gridCol w="246888">
                  <a:extLst>
                    <a:ext uri="{9D8B030D-6E8A-4147-A177-3AD203B41FA5}">
                      <a16:colId xmlns:a16="http://schemas.microsoft.com/office/drawing/2014/main" val="2832829558"/>
                    </a:ext>
                  </a:extLst>
                </a:gridCol>
                <a:gridCol w="246888">
                  <a:extLst>
                    <a:ext uri="{9D8B030D-6E8A-4147-A177-3AD203B41FA5}">
                      <a16:colId xmlns:a16="http://schemas.microsoft.com/office/drawing/2014/main" val="1125786145"/>
                    </a:ext>
                  </a:extLst>
                </a:gridCol>
                <a:gridCol w="246888">
                  <a:extLst>
                    <a:ext uri="{9D8B030D-6E8A-4147-A177-3AD203B41FA5}">
                      <a16:colId xmlns:a16="http://schemas.microsoft.com/office/drawing/2014/main" val="4183572006"/>
                    </a:ext>
                  </a:extLst>
                </a:gridCol>
                <a:gridCol w="246888">
                  <a:extLst>
                    <a:ext uri="{9D8B030D-6E8A-4147-A177-3AD203B41FA5}">
                      <a16:colId xmlns:a16="http://schemas.microsoft.com/office/drawing/2014/main" val="327347243"/>
                    </a:ext>
                  </a:extLst>
                </a:gridCol>
                <a:gridCol w="246888">
                  <a:extLst>
                    <a:ext uri="{9D8B030D-6E8A-4147-A177-3AD203B41FA5}">
                      <a16:colId xmlns:a16="http://schemas.microsoft.com/office/drawing/2014/main" val="1853995171"/>
                    </a:ext>
                  </a:extLst>
                </a:gridCol>
                <a:gridCol w="246888">
                  <a:extLst>
                    <a:ext uri="{9D8B030D-6E8A-4147-A177-3AD203B41FA5}">
                      <a16:colId xmlns:a16="http://schemas.microsoft.com/office/drawing/2014/main" val="4124980135"/>
                    </a:ext>
                  </a:extLst>
                </a:gridCol>
                <a:gridCol w="246888">
                  <a:extLst>
                    <a:ext uri="{9D8B030D-6E8A-4147-A177-3AD203B41FA5}">
                      <a16:colId xmlns:a16="http://schemas.microsoft.com/office/drawing/2014/main" val="2925480642"/>
                    </a:ext>
                  </a:extLst>
                </a:gridCol>
                <a:gridCol w="246888">
                  <a:extLst>
                    <a:ext uri="{9D8B030D-6E8A-4147-A177-3AD203B41FA5}">
                      <a16:colId xmlns:a16="http://schemas.microsoft.com/office/drawing/2014/main" val="3565376376"/>
                    </a:ext>
                  </a:extLst>
                </a:gridCol>
                <a:gridCol w="246888">
                  <a:extLst>
                    <a:ext uri="{9D8B030D-6E8A-4147-A177-3AD203B41FA5}">
                      <a16:colId xmlns:a16="http://schemas.microsoft.com/office/drawing/2014/main" val="2645135790"/>
                    </a:ext>
                  </a:extLst>
                </a:gridCol>
                <a:gridCol w="246888">
                  <a:extLst>
                    <a:ext uri="{9D8B030D-6E8A-4147-A177-3AD203B41FA5}">
                      <a16:colId xmlns:a16="http://schemas.microsoft.com/office/drawing/2014/main" val="49875781"/>
                    </a:ext>
                  </a:extLst>
                </a:gridCol>
                <a:gridCol w="246888">
                  <a:extLst>
                    <a:ext uri="{9D8B030D-6E8A-4147-A177-3AD203B41FA5}">
                      <a16:colId xmlns:a16="http://schemas.microsoft.com/office/drawing/2014/main" val="3831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100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- 2021-03-22 16:05:00</a:t>
                      </a:r>
                      <a:r>
                        <a:rPr kumimoji="0" lang="de-DE" sz="1000" b="0" i="0" u="none" strike="noStrike" kern="1200" cap="none" spc="0" normalizeH="0" baseline="0" noProof="0">
                          <a:ln>
                            <a:noFill/>
                          </a:ln>
                          <a:solidFill>
                            <a:prstClr val="black"/>
                          </a:solidFill>
                          <a:effectLst/>
                          <a:uLnTx/>
                          <a:uFillTx/>
                          <a:latin typeface="+mn-lt"/>
                          <a:ea typeface="+mn-ea"/>
                          <a:cs typeface="+mn-cs"/>
                        </a:rPr>
                        <a:t>
 80% des Plastikmülls in den Weltmeeren gelangt über die Flüsse dort hin. Um das zu verhindern, entwickelt We are everwave schwimmende Plattformen, die den Müll bereits in den Flüssen auffangen und einsammeln. GROHE unterstützt das Projekt und spendet bis zum 22.04.21 für jedes verkaufte Produkt im Onlineshop 1€ an Everwave: www.shop.grohe.de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https://quintly-image-storage.s3.amazonaws.com/ced4da3f450353bba269f473c4aee958/d8699702955af10f4c6da5671a247aad.jpg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5668439"/>
                  </a:ext>
                </a:extLst>
              </a:tr>
            </a:tbl>
          </a:graphicData>
        </a:graphic>
      </p:graphicFrame>
      <p:sp>
        <p:nvSpPr>
          <p:cNvPr id="4" name="Text Placeholder 3">
            <a:extLst>
              <a:ext uri="{FF2B5EF4-FFF2-40B4-BE49-F238E27FC236}">
                <a16:creationId xmlns:a16="http://schemas.microsoft.com/office/drawing/2014/main" id="{FF182D77-A3EB-45C4-B78D-EFA82DD3937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6093043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956AD-0CAC-422D-94FC-1CDFC06F41E0}"/>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DED361BD-1967-4ECE-AE8B-D14BB5764A80}"/>
              </a:ext>
            </a:extLst>
          </p:cNvPr>
          <p:cNvGraphicFramePr>
            <a:graphicFrameLocks noGrp="1"/>
          </p:cNvGraphicFramePr>
          <p:nvPr>
            <p:ph type="tbl" sz="quarter" idx="13"/>
            <p:extLst>
              <p:ext uri="{D42A27DB-BD31-4B8C-83A1-F6EECF244321}">
                <p14:modId xmlns:p14="http://schemas.microsoft.com/office/powerpoint/2010/main" val="69406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35665026"/>
                    </a:ext>
                  </a:extLst>
                </a:gridCol>
                <a:gridCol w="1234440">
                  <a:extLst>
                    <a:ext uri="{9D8B030D-6E8A-4147-A177-3AD203B41FA5}">
                      <a16:colId xmlns:a16="http://schemas.microsoft.com/office/drawing/2014/main" val="180386371"/>
                    </a:ext>
                  </a:extLst>
                </a:gridCol>
                <a:gridCol w="822960">
                  <a:extLst>
                    <a:ext uri="{9D8B030D-6E8A-4147-A177-3AD203B41FA5}">
                      <a16:colId xmlns:a16="http://schemas.microsoft.com/office/drawing/2014/main" val="656898724"/>
                    </a:ext>
                  </a:extLst>
                </a:gridCol>
                <a:gridCol w="411480">
                  <a:extLst>
                    <a:ext uri="{9D8B030D-6E8A-4147-A177-3AD203B41FA5}">
                      <a16:colId xmlns:a16="http://schemas.microsoft.com/office/drawing/2014/main" val="3844194879"/>
                    </a:ext>
                  </a:extLst>
                </a:gridCol>
                <a:gridCol w="246888">
                  <a:extLst>
                    <a:ext uri="{9D8B030D-6E8A-4147-A177-3AD203B41FA5}">
                      <a16:colId xmlns:a16="http://schemas.microsoft.com/office/drawing/2014/main" val="1196766707"/>
                    </a:ext>
                  </a:extLst>
                </a:gridCol>
                <a:gridCol w="246888">
                  <a:extLst>
                    <a:ext uri="{9D8B030D-6E8A-4147-A177-3AD203B41FA5}">
                      <a16:colId xmlns:a16="http://schemas.microsoft.com/office/drawing/2014/main" val="3052645387"/>
                    </a:ext>
                  </a:extLst>
                </a:gridCol>
                <a:gridCol w="246888">
                  <a:extLst>
                    <a:ext uri="{9D8B030D-6E8A-4147-A177-3AD203B41FA5}">
                      <a16:colId xmlns:a16="http://schemas.microsoft.com/office/drawing/2014/main" val="3452609370"/>
                    </a:ext>
                  </a:extLst>
                </a:gridCol>
                <a:gridCol w="246888">
                  <a:extLst>
                    <a:ext uri="{9D8B030D-6E8A-4147-A177-3AD203B41FA5}">
                      <a16:colId xmlns:a16="http://schemas.microsoft.com/office/drawing/2014/main" val="643789667"/>
                    </a:ext>
                  </a:extLst>
                </a:gridCol>
                <a:gridCol w="246888">
                  <a:extLst>
                    <a:ext uri="{9D8B030D-6E8A-4147-A177-3AD203B41FA5}">
                      <a16:colId xmlns:a16="http://schemas.microsoft.com/office/drawing/2014/main" val="4186125119"/>
                    </a:ext>
                  </a:extLst>
                </a:gridCol>
                <a:gridCol w="246888">
                  <a:extLst>
                    <a:ext uri="{9D8B030D-6E8A-4147-A177-3AD203B41FA5}">
                      <a16:colId xmlns:a16="http://schemas.microsoft.com/office/drawing/2014/main" val="3479883791"/>
                    </a:ext>
                  </a:extLst>
                </a:gridCol>
                <a:gridCol w="246888">
                  <a:extLst>
                    <a:ext uri="{9D8B030D-6E8A-4147-A177-3AD203B41FA5}">
                      <a16:colId xmlns:a16="http://schemas.microsoft.com/office/drawing/2014/main" val="4000844167"/>
                    </a:ext>
                  </a:extLst>
                </a:gridCol>
                <a:gridCol w="246888">
                  <a:extLst>
                    <a:ext uri="{9D8B030D-6E8A-4147-A177-3AD203B41FA5}">
                      <a16:colId xmlns:a16="http://schemas.microsoft.com/office/drawing/2014/main" val="2975459900"/>
                    </a:ext>
                  </a:extLst>
                </a:gridCol>
                <a:gridCol w="246888">
                  <a:extLst>
                    <a:ext uri="{9D8B030D-6E8A-4147-A177-3AD203B41FA5}">
                      <a16:colId xmlns:a16="http://schemas.microsoft.com/office/drawing/2014/main" val="931117855"/>
                    </a:ext>
                  </a:extLst>
                </a:gridCol>
                <a:gridCol w="246888">
                  <a:extLst>
                    <a:ext uri="{9D8B030D-6E8A-4147-A177-3AD203B41FA5}">
                      <a16:colId xmlns:a16="http://schemas.microsoft.com/office/drawing/2014/main" val="2783180805"/>
                    </a:ext>
                  </a:extLst>
                </a:gridCol>
                <a:gridCol w="246888">
                  <a:extLst>
                    <a:ext uri="{9D8B030D-6E8A-4147-A177-3AD203B41FA5}">
                      <a16:colId xmlns:a16="http://schemas.microsoft.com/office/drawing/2014/main" val="4022934685"/>
                    </a:ext>
                  </a:extLst>
                </a:gridCol>
                <a:gridCol w="246888">
                  <a:extLst>
                    <a:ext uri="{9D8B030D-6E8A-4147-A177-3AD203B41FA5}">
                      <a16:colId xmlns:a16="http://schemas.microsoft.com/office/drawing/2014/main" val="2388405814"/>
                    </a:ext>
                  </a:extLst>
                </a:gridCol>
                <a:gridCol w="246888">
                  <a:extLst>
                    <a:ext uri="{9D8B030D-6E8A-4147-A177-3AD203B41FA5}">
                      <a16:colId xmlns:a16="http://schemas.microsoft.com/office/drawing/2014/main" val="1202103447"/>
                    </a:ext>
                  </a:extLst>
                </a:gridCol>
                <a:gridCol w="246888">
                  <a:extLst>
                    <a:ext uri="{9D8B030D-6E8A-4147-A177-3AD203B41FA5}">
                      <a16:colId xmlns:a16="http://schemas.microsoft.com/office/drawing/2014/main" val="283933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066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- 2021-11-19 10:58:30</a:t>
                      </a:r>
                      <a:r>
                        <a:rPr kumimoji="0" lang="en-US" sz="1000" b="0" i="0" u="none" strike="noStrike" kern="1200" cap="none" spc="0" normalizeH="0" baseline="0" noProof="0">
                          <a:ln>
                            <a:noFill/>
                          </a:ln>
                          <a:solidFill>
                            <a:prstClr val="black"/>
                          </a:solidFill>
                          <a:effectLst/>
                          <a:uLnTx/>
                          <a:uFillTx/>
                          <a:latin typeface="+mn-lt"/>
                          <a:ea typeface="+mn-ea"/>
                          <a:cs typeface="+mn-cs"/>
                        </a:rPr>
                        <a:t>
 في اليوم العالمي للمرحاض، نسلط الضوء على 3.6 مليار شخص في جميع أنحاء العالم الذين يفتقرون الوصول إلى خدمات الصرف الصحي المُدارة بأمان. منذ عام 2018، ساهمت شراكة LIXIL مع UNICEF "Make a Splash!" بإحداث فرق في شرق إفريقيا، حيث وفّرت مرافق النظافة لـ 2.9 مليون شخص. كجزء من علامة LIXIL التجارية، أطلقنا حملة مخصصة في 13 دولة في أوروبا والشرق الأوسط وشمال إفريقيا هذا الصيف وجمعنا 1.2 مليون يورو. واليوم، إليكم المزيد من الأخبار السارة: “Make a Splash!" ستتوسع لتشمل الهند وإندونيسيا ونيجيريا! سيساعد جزء من مساهمتنا في تزويد الأطفال في نيجيريا وإندونيسيا بتدابير الصرف الصحي الآمنة في بيئتهم في المنزل والمدرسة. اعثر على الإلهام في الأفكار البسيطة التي تصنع التغيير الحقيقي: https://fcld.ly/7x7byaf 
لا تدعم اليونيسف أي شركة، علامة تجارية، منتج، أو خدمة. 
On today’s World Toilet Day we are putting the focus on the 3.6 billion people across the globe still lacking access to safely managed sanitation services. Since 2018 LIXIL’s partnership with UNICEF ‘Make a Splash!’ has made a difference in East Africa, providing hygiene facilities for 2.9 million people. As part of LIXIL’s brand portfolio, we initiated a dedicated campaign across 13 countries in Europe, the Middle East, and North Africa this summer and collected 1.2 million euros. And today there is more good news: ‘Make a Splash!’ will expand into India, Indonesia, and Nigeria! Part of our contribution will help provide children in Nigeria and Indonesia with safe sanitation measures in their environment at home and school. Get inspired by the brilliantly simple ideas bringing life-saving change here: https://fcld.ly/7x7byaf
UNICEF does not endorse any company, brand, product, or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https://quintly-image-storage.s3.amazonaws.com/332847e93734d5df7b3888fdd4c51c68/038682ca72a7db1c5a22ccaf6068daeb.jpg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12/19/2021 07:46:02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0377666"/>
                  </a:ext>
                </a:extLst>
              </a:tr>
            </a:tbl>
          </a:graphicData>
        </a:graphic>
      </p:graphicFrame>
      <p:sp>
        <p:nvSpPr>
          <p:cNvPr id="4" name="Text Placeholder 3">
            <a:extLst>
              <a:ext uri="{FF2B5EF4-FFF2-40B4-BE49-F238E27FC236}">
                <a16:creationId xmlns:a16="http://schemas.microsoft.com/office/drawing/2014/main" id="{590B42A0-DB8B-453F-BC0F-7B78879B4871}"/>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3640735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AEFA-3C8B-487C-9242-2E36B38387F6}"/>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F6677C00-B145-43D8-AFAA-9C376E9CEF57}"/>
              </a:ext>
            </a:extLst>
          </p:cNvPr>
          <p:cNvGraphicFramePr>
            <a:graphicFrameLocks noGrp="1"/>
          </p:cNvGraphicFramePr>
          <p:nvPr>
            <p:ph type="tbl" sz="quarter" idx="13"/>
            <p:extLst>
              <p:ext uri="{D42A27DB-BD31-4B8C-83A1-F6EECF244321}">
                <p14:modId xmlns:p14="http://schemas.microsoft.com/office/powerpoint/2010/main" val="387381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47506755"/>
                    </a:ext>
                  </a:extLst>
                </a:gridCol>
                <a:gridCol w="1234440">
                  <a:extLst>
                    <a:ext uri="{9D8B030D-6E8A-4147-A177-3AD203B41FA5}">
                      <a16:colId xmlns:a16="http://schemas.microsoft.com/office/drawing/2014/main" val="715947741"/>
                    </a:ext>
                  </a:extLst>
                </a:gridCol>
                <a:gridCol w="822960">
                  <a:extLst>
                    <a:ext uri="{9D8B030D-6E8A-4147-A177-3AD203B41FA5}">
                      <a16:colId xmlns:a16="http://schemas.microsoft.com/office/drawing/2014/main" val="1942792778"/>
                    </a:ext>
                  </a:extLst>
                </a:gridCol>
                <a:gridCol w="411480">
                  <a:extLst>
                    <a:ext uri="{9D8B030D-6E8A-4147-A177-3AD203B41FA5}">
                      <a16:colId xmlns:a16="http://schemas.microsoft.com/office/drawing/2014/main" val="797616416"/>
                    </a:ext>
                  </a:extLst>
                </a:gridCol>
                <a:gridCol w="246888">
                  <a:extLst>
                    <a:ext uri="{9D8B030D-6E8A-4147-A177-3AD203B41FA5}">
                      <a16:colId xmlns:a16="http://schemas.microsoft.com/office/drawing/2014/main" val="786135559"/>
                    </a:ext>
                  </a:extLst>
                </a:gridCol>
                <a:gridCol w="246888">
                  <a:extLst>
                    <a:ext uri="{9D8B030D-6E8A-4147-A177-3AD203B41FA5}">
                      <a16:colId xmlns:a16="http://schemas.microsoft.com/office/drawing/2014/main" val="3417116096"/>
                    </a:ext>
                  </a:extLst>
                </a:gridCol>
                <a:gridCol w="246888">
                  <a:extLst>
                    <a:ext uri="{9D8B030D-6E8A-4147-A177-3AD203B41FA5}">
                      <a16:colId xmlns:a16="http://schemas.microsoft.com/office/drawing/2014/main" val="3672201267"/>
                    </a:ext>
                  </a:extLst>
                </a:gridCol>
                <a:gridCol w="246888">
                  <a:extLst>
                    <a:ext uri="{9D8B030D-6E8A-4147-A177-3AD203B41FA5}">
                      <a16:colId xmlns:a16="http://schemas.microsoft.com/office/drawing/2014/main" val="3016988906"/>
                    </a:ext>
                  </a:extLst>
                </a:gridCol>
                <a:gridCol w="246888">
                  <a:extLst>
                    <a:ext uri="{9D8B030D-6E8A-4147-A177-3AD203B41FA5}">
                      <a16:colId xmlns:a16="http://schemas.microsoft.com/office/drawing/2014/main" val="4124836653"/>
                    </a:ext>
                  </a:extLst>
                </a:gridCol>
                <a:gridCol w="246888">
                  <a:extLst>
                    <a:ext uri="{9D8B030D-6E8A-4147-A177-3AD203B41FA5}">
                      <a16:colId xmlns:a16="http://schemas.microsoft.com/office/drawing/2014/main" val="2937626989"/>
                    </a:ext>
                  </a:extLst>
                </a:gridCol>
                <a:gridCol w="246888">
                  <a:extLst>
                    <a:ext uri="{9D8B030D-6E8A-4147-A177-3AD203B41FA5}">
                      <a16:colId xmlns:a16="http://schemas.microsoft.com/office/drawing/2014/main" val="2656895656"/>
                    </a:ext>
                  </a:extLst>
                </a:gridCol>
                <a:gridCol w="246888">
                  <a:extLst>
                    <a:ext uri="{9D8B030D-6E8A-4147-A177-3AD203B41FA5}">
                      <a16:colId xmlns:a16="http://schemas.microsoft.com/office/drawing/2014/main" val="419074426"/>
                    </a:ext>
                  </a:extLst>
                </a:gridCol>
                <a:gridCol w="246888">
                  <a:extLst>
                    <a:ext uri="{9D8B030D-6E8A-4147-A177-3AD203B41FA5}">
                      <a16:colId xmlns:a16="http://schemas.microsoft.com/office/drawing/2014/main" val="633640641"/>
                    </a:ext>
                  </a:extLst>
                </a:gridCol>
                <a:gridCol w="246888">
                  <a:extLst>
                    <a:ext uri="{9D8B030D-6E8A-4147-A177-3AD203B41FA5}">
                      <a16:colId xmlns:a16="http://schemas.microsoft.com/office/drawing/2014/main" val="308428035"/>
                    </a:ext>
                  </a:extLst>
                </a:gridCol>
                <a:gridCol w="246888">
                  <a:extLst>
                    <a:ext uri="{9D8B030D-6E8A-4147-A177-3AD203B41FA5}">
                      <a16:colId xmlns:a16="http://schemas.microsoft.com/office/drawing/2014/main" val="3160509693"/>
                    </a:ext>
                  </a:extLst>
                </a:gridCol>
                <a:gridCol w="246888">
                  <a:extLst>
                    <a:ext uri="{9D8B030D-6E8A-4147-A177-3AD203B41FA5}">
                      <a16:colId xmlns:a16="http://schemas.microsoft.com/office/drawing/2014/main" val="2682525128"/>
                    </a:ext>
                  </a:extLst>
                </a:gridCol>
                <a:gridCol w="246888">
                  <a:extLst>
                    <a:ext uri="{9D8B030D-6E8A-4147-A177-3AD203B41FA5}">
                      <a16:colId xmlns:a16="http://schemas.microsoft.com/office/drawing/2014/main" val="1375686149"/>
                    </a:ext>
                  </a:extLst>
                </a:gridCol>
                <a:gridCol w="246888">
                  <a:extLst>
                    <a:ext uri="{9D8B030D-6E8A-4147-A177-3AD203B41FA5}">
                      <a16:colId xmlns:a16="http://schemas.microsoft.com/office/drawing/2014/main" val="229103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316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- 2021-03-22 13:00:00</a:t>
                      </a:r>
                      <a:r>
                        <a:rPr kumimoji="0" lang="en-US" sz="1000" b="0" i="0" u="none" strike="noStrike" kern="1200" cap="none" spc="0" normalizeH="0" baseline="0" noProof="0">
                          <a:ln>
                            <a:noFill/>
                          </a:ln>
                          <a:solidFill>
                            <a:prstClr val="black"/>
                          </a:solidFill>
                          <a:effectLst/>
                          <a:uLnTx/>
                          <a:uFillTx/>
                          <a:latin typeface="+mn-lt"/>
                          <a:ea typeface="+mn-ea"/>
                          <a:cs typeface="+mn-cs"/>
                        </a:rPr>
                        <a:t>
 80% of plastic pollution in the ocean is brought there by rivers. To prevent this from happening, @everwave.official is developing floating platforms that continuously pick up and store rubbish floating in the rivers. GROHE supports this project by donating one euro of each sale through our online shop until 04/22/2021: https://shop.grohe.com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https://quintly-image-storage.s3.amazonaws.com/332847e93734d5df7b3888fdd4c51c68/6302261b515b3de491f25e79e91bed25.jpg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3084516"/>
                  </a:ext>
                </a:extLst>
              </a:tr>
            </a:tbl>
          </a:graphicData>
        </a:graphic>
      </p:graphicFrame>
      <p:sp>
        <p:nvSpPr>
          <p:cNvPr id="4" name="Text Placeholder 3">
            <a:extLst>
              <a:ext uri="{FF2B5EF4-FFF2-40B4-BE49-F238E27FC236}">
                <a16:creationId xmlns:a16="http://schemas.microsoft.com/office/drawing/2014/main" id="{B1970406-B0BB-4C64-97F5-AEA31496A07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5742728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B4AE-C1B6-4266-ABFC-BF97BABDD90F}"/>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C17B57A1-06D1-4E8F-BB9E-779379E40470}"/>
              </a:ext>
            </a:extLst>
          </p:cNvPr>
          <p:cNvGraphicFramePr>
            <a:graphicFrameLocks noGrp="1"/>
          </p:cNvGraphicFramePr>
          <p:nvPr>
            <p:ph type="tbl" sz="quarter" idx="13"/>
            <p:extLst>
              <p:ext uri="{D42A27DB-BD31-4B8C-83A1-F6EECF244321}">
                <p14:modId xmlns:p14="http://schemas.microsoft.com/office/powerpoint/2010/main" val="209149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0776203"/>
                    </a:ext>
                  </a:extLst>
                </a:gridCol>
                <a:gridCol w="1234440">
                  <a:extLst>
                    <a:ext uri="{9D8B030D-6E8A-4147-A177-3AD203B41FA5}">
                      <a16:colId xmlns:a16="http://schemas.microsoft.com/office/drawing/2014/main" val="1186485847"/>
                    </a:ext>
                  </a:extLst>
                </a:gridCol>
                <a:gridCol w="822960">
                  <a:extLst>
                    <a:ext uri="{9D8B030D-6E8A-4147-A177-3AD203B41FA5}">
                      <a16:colId xmlns:a16="http://schemas.microsoft.com/office/drawing/2014/main" val="954841125"/>
                    </a:ext>
                  </a:extLst>
                </a:gridCol>
                <a:gridCol w="411480">
                  <a:extLst>
                    <a:ext uri="{9D8B030D-6E8A-4147-A177-3AD203B41FA5}">
                      <a16:colId xmlns:a16="http://schemas.microsoft.com/office/drawing/2014/main" val="325285639"/>
                    </a:ext>
                  </a:extLst>
                </a:gridCol>
                <a:gridCol w="246888">
                  <a:extLst>
                    <a:ext uri="{9D8B030D-6E8A-4147-A177-3AD203B41FA5}">
                      <a16:colId xmlns:a16="http://schemas.microsoft.com/office/drawing/2014/main" val="3896314132"/>
                    </a:ext>
                  </a:extLst>
                </a:gridCol>
                <a:gridCol w="246888">
                  <a:extLst>
                    <a:ext uri="{9D8B030D-6E8A-4147-A177-3AD203B41FA5}">
                      <a16:colId xmlns:a16="http://schemas.microsoft.com/office/drawing/2014/main" val="3425804032"/>
                    </a:ext>
                  </a:extLst>
                </a:gridCol>
                <a:gridCol w="246888">
                  <a:extLst>
                    <a:ext uri="{9D8B030D-6E8A-4147-A177-3AD203B41FA5}">
                      <a16:colId xmlns:a16="http://schemas.microsoft.com/office/drawing/2014/main" val="3628826077"/>
                    </a:ext>
                  </a:extLst>
                </a:gridCol>
                <a:gridCol w="246888">
                  <a:extLst>
                    <a:ext uri="{9D8B030D-6E8A-4147-A177-3AD203B41FA5}">
                      <a16:colId xmlns:a16="http://schemas.microsoft.com/office/drawing/2014/main" val="3877815492"/>
                    </a:ext>
                  </a:extLst>
                </a:gridCol>
                <a:gridCol w="246888">
                  <a:extLst>
                    <a:ext uri="{9D8B030D-6E8A-4147-A177-3AD203B41FA5}">
                      <a16:colId xmlns:a16="http://schemas.microsoft.com/office/drawing/2014/main" val="998466306"/>
                    </a:ext>
                  </a:extLst>
                </a:gridCol>
                <a:gridCol w="246888">
                  <a:extLst>
                    <a:ext uri="{9D8B030D-6E8A-4147-A177-3AD203B41FA5}">
                      <a16:colId xmlns:a16="http://schemas.microsoft.com/office/drawing/2014/main" val="311473267"/>
                    </a:ext>
                  </a:extLst>
                </a:gridCol>
                <a:gridCol w="246888">
                  <a:extLst>
                    <a:ext uri="{9D8B030D-6E8A-4147-A177-3AD203B41FA5}">
                      <a16:colId xmlns:a16="http://schemas.microsoft.com/office/drawing/2014/main" val="2312547135"/>
                    </a:ext>
                  </a:extLst>
                </a:gridCol>
                <a:gridCol w="246888">
                  <a:extLst>
                    <a:ext uri="{9D8B030D-6E8A-4147-A177-3AD203B41FA5}">
                      <a16:colId xmlns:a16="http://schemas.microsoft.com/office/drawing/2014/main" val="4095439158"/>
                    </a:ext>
                  </a:extLst>
                </a:gridCol>
                <a:gridCol w="246888">
                  <a:extLst>
                    <a:ext uri="{9D8B030D-6E8A-4147-A177-3AD203B41FA5}">
                      <a16:colId xmlns:a16="http://schemas.microsoft.com/office/drawing/2014/main" val="3627591424"/>
                    </a:ext>
                  </a:extLst>
                </a:gridCol>
                <a:gridCol w="246888">
                  <a:extLst>
                    <a:ext uri="{9D8B030D-6E8A-4147-A177-3AD203B41FA5}">
                      <a16:colId xmlns:a16="http://schemas.microsoft.com/office/drawing/2014/main" val="994657263"/>
                    </a:ext>
                  </a:extLst>
                </a:gridCol>
                <a:gridCol w="246888">
                  <a:extLst>
                    <a:ext uri="{9D8B030D-6E8A-4147-A177-3AD203B41FA5}">
                      <a16:colId xmlns:a16="http://schemas.microsoft.com/office/drawing/2014/main" val="2696700110"/>
                    </a:ext>
                  </a:extLst>
                </a:gridCol>
                <a:gridCol w="246888">
                  <a:extLst>
                    <a:ext uri="{9D8B030D-6E8A-4147-A177-3AD203B41FA5}">
                      <a16:colId xmlns:a16="http://schemas.microsoft.com/office/drawing/2014/main" val="790658981"/>
                    </a:ext>
                  </a:extLst>
                </a:gridCol>
                <a:gridCol w="246888">
                  <a:extLst>
                    <a:ext uri="{9D8B030D-6E8A-4147-A177-3AD203B41FA5}">
                      <a16:colId xmlns:a16="http://schemas.microsoft.com/office/drawing/2014/main" val="3956359315"/>
                    </a:ext>
                  </a:extLst>
                </a:gridCol>
                <a:gridCol w="246888">
                  <a:extLst>
                    <a:ext uri="{9D8B030D-6E8A-4147-A177-3AD203B41FA5}">
                      <a16:colId xmlns:a16="http://schemas.microsoft.com/office/drawing/2014/main" val="248723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818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ASPAC - 2021-08-18 12:30:10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เพราะโลกมีเพียงใบเดียว และเราไม่มีโลกสำรอง ก้าวต่อไปของการพัฒนาเทคโนโลยีการผลิตเพื่อรักษาสิ่งแวดล้อมของ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th-TH" sz="1000" b="0" i="0" u="none" strike="noStrike" kern="1200" cap="none" spc="0" normalizeH="0" baseline="0" noProof="0">
                          <a:ln>
                            <a:noFill/>
                          </a:ln>
                          <a:solidFill>
                            <a:prstClr val="black"/>
                          </a:solidFill>
                          <a:effectLst/>
                          <a:uLnTx/>
                          <a:uFillTx/>
                          <a:latin typeface="+mn-lt"/>
                          <a:ea typeface="+mn-ea"/>
                          <a:cs typeface="+mn-cs"/>
                        </a:rPr>
                        <a:t>จึงเกิดขึ้นเพื่อคืนธรรมชาติให้โลกของเรา </a:t>
                      </a:r>
                      <a:r>
                        <a:rPr kumimoji="0" lang="en-US" sz="1000" b="0" i="0" u="none" strike="noStrike" kern="1200" cap="none" spc="0" normalizeH="0" baseline="0" noProof="0">
                          <a:ln>
                            <a:noFill/>
                          </a:ln>
                          <a:solidFill>
                            <a:prstClr val="black"/>
                          </a:solidFill>
                          <a:effectLst/>
                          <a:uLnTx/>
                          <a:uFillTx/>
                          <a:latin typeface="+mn-lt"/>
                          <a:ea typeface="+mn-ea"/>
                          <a:cs typeface="+mn-cs"/>
                        </a:rPr>
                        <a:t>Cradle to Cradle Certified </a:t>
                      </a:r>
                      <a:r>
                        <a:rPr kumimoji="0" lang="th-TH" sz="1000" b="0" i="0" u="none" strike="noStrike" kern="1200" cap="none" spc="0" normalizeH="0" baseline="0" noProof="0">
                          <a:ln>
                            <a:noFill/>
                          </a:ln>
                          <a:solidFill>
                            <a:prstClr val="black"/>
                          </a:solidFill>
                          <a:effectLst/>
                          <a:uLnTx/>
                          <a:uFillTx/>
                          <a:latin typeface="+mn-lt"/>
                          <a:ea typeface="+mn-ea"/>
                          <a:cs typeface="+mn-cs"/>
                        </a:rPr>
                        <a:t>เป็นตรารับรองมาตรฐานสิ่งแวดล้อมตัวล่าสุดที่จะการันตีว่า ผลิตภัณฑ์จาก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th-TH" sz="1000" b="0" i="0" u="none" strike="noStrike" kern="1200" cap="none" spc="0" normalizeH="0" baseline="0" noProof="0">
                          <a:ln>
                            <a:noFill/>
                          </a:ln>
                          <a:solidFill>
                            <a:prstClr val="black"/>
                          </a:solidFill>
                          <a:effectLst/>
                          <a:uLnTx/>
                          <a:uFillTx/>
                          <a:latin typeface="+mn-lt"/>
                          <a:ea typeface="+mn-ea"/>
                          <a:cs typeface="+mn-cs"/>
                        </a:rPr>
                        <a:t>ที่คุณเลือก ผลิตด้วยขั้นตอนที่ใช้ทรัพยากรการผลิตเต็มวงจรและเต็มประสิทธิภาพ ไม่เหลือทิ้งเปล่า
.
</a:t>
                      </a:r>
                      <a:r>
                        <a:rPr kumimoji="0" lang="en-US" sz="1000" b="0" i="0" u="none" strike="noStrike" kern="1200" cap="none" spc="0" normalizeH="0" baseline="0" noProof="0">
                          <a:ln>
                            <a:noFill/>
                          </a:ln>
                          <a:solidFill>
                            <a:prstClr val="black"/>
                          </a:solidFill>
                          <a:effectLst/>
                          <a:uLnTx/>
                          <a:uFillTx/>
                          <a:latin typeface="+mn-lt"/>
                          <a:ea typeface="+mn-ea"/>
                          <a:cs typeface="+mn-cs"/>
                        </a:rPr>
                        <a:t>Cradle to Cradle </a:t>
                      </a:r>
                      <a:r>
                        <a:rPr kumimoji="0" lang="th-TH" sz="1000" b="0" i="0" u="none" strike="noStrike" kern="1200" cap="none" spc="0" normalizeH="0" baseline="0" noProof="0">
                          <a:ln>
                            <a:noFill/>
                          </a:ln>
                          <a:solidFill>
                            <a:prstClr val="black"/>
                          </a:solidFill>
                          <a:effectLst/>
                          <a:uLnTx/>
                          <a:uFillTx/>
                          <a:latin typeface="+mn-lt"/>
                          <a:ea typeface="+mn-ea"/>
                          <a:cs typeface="+mn-cs"/>
                        </a:rPr>
                        <a:t>เป็นทั้งก้าวใหม่และความท้าทายของ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th-TH" sz="1000" b="0" i="0" u="none" strike="noStrike" kern="1200" cap="none" spc="0" normalizeH="0" baseline="0" noProof="0">
                          <a:ln>
                            <a:noFill/>
                          </a:ln>
                          <a:solidFill>
                            <a:prstClr val="black"/>
                          </a:solidFill>
                          <a:effectLst/>
                          <a:uLnTx/>
                          <a:uFillTx/>
                          <a:latin typeface="+mn-lt"/>
                          <a:ea typeface="+mn-ea"/>
                          <a:cs typeface="+mn-cs"/>
                        </a:rPr>
                        <a:t>เพราะนอกจากการผลิตต้องอยู่ภายใต้เงื่อนไขสำคัญ 5 ประการซึ่งครอบคลุมตั้งแต่แผนการผลิต จนถึงความรับผิดชอบต่อสังคมอย่างเข้มงวด ห้ามตกหล่นแม้แต่ข้อเดียว ทำให้การได้รับตรารับรองนี้เป็นเหมือนการได้รับรางวัลเกียรติยศ และยังเป็นข้อยืนยันว่า การผลิตแบบยั่งยืนนั้นไม่สามารถเกิดขึ้นได้แค่จากส่วนใดส่วนหนึ่งของการผลิต แต่ต้องเกิดขึ้นด้วย </a:t>
                      </a:r>
                      <a:r>
                        <a:rPr kumimoji="0" lang="en-US" sz="1000" b="0" i="0" u="none" strike="noStrike" kern="1200" cap="none" spc="0" normalizeH="0" baseline="0" noProof="0">
                          <a:ln>
                            <a:noFill/>
                          </a:ln>
                          <a:solidFill>
                            <a:prstClr val="black"/>
                          </a:solidFill>
                          <a:effectLst/>
                          <a:uLnTx/>
                          <a:uFillTx/>
                          <a:latin typeface="+mn-lt"/>
                          <a:ea typeface="+mn-ea"/>
                          <a:cs typeface="+mn-cs"/>
                        </a:rPr>
                        <a:t>DNA </a:t>
                      </a:r>
                      <a:r>
                        <a:rPr kumimoji="0" lang="th-TH" sz="1000" b="0" i="0" u="none" strike="noStrike" kern="1200" cap="none" spc="0" normalizeH="0" baseline="0" noProof="0">
                          <a:ln>
                            <a:noFill/>
                          </a:ln>
                          <a:solidFill>
                            <a:prstClr val="black"/>
                          </a:solidFill>
                          <a:effectLst/>
                          <a:uLnTx/>
                          <a:uFillTx/>
                          <a:latin typeface="+mn-lt"/>
                          <a:ea typeface="+mn-ea"/>
                          <a:cs typeface="+mn-cs"/>
                        </a:rPr>
                        <a:t>ของแบรนด์ ทั้งแง่อุตสาหกรรมและเศรษฐกิจ </a:t>
                      </a:r>
                      <a:r>
                        <a:rPr kumimoji="0" lang="en-US" sz="1000" b="0" i="0" u="none" strike="noStrike" kern="1200" cap="none" spc="0" normalizeH="0" baseline="0" noProof="0">
                          <a:ln>
                            <a:noFill/>
                          </a:ln>
                          <a:solidFill>
                            <a:prstClr val="black"/>
                          </a:solidFill>
                          <a:effectLst/>
                          <a:uLnTx/>
                          <a:uFillTx/>
                          <a:latin typeface="+mn-lt"/>
                          <a:ea typeface="+mn-ea"/>
                          <a:cs typeface="+mn-cs"/>
                        </a:rPr>
                        <a:t>Cradle to Cradle </a:t>
                      </a:r>
                      <a:r>
                        <a:rPr kumimoji="0" lang="th-TH" sz="1000" b="0" i="0" u="none" strike="noStrike" kern="1200" cap="none" spc="0" normalizeH="0" baseline="0" noProof="0">
                          <a:ln>
                            <a:noFill/>
                          </a:ln>
                          <a:solidFill>
                            <a:prstClr val="black"/>
                          </a:solidFill>
                          <a:effectLst/>
                          <a:uLnTx/>
                          <a:uFillTx/>
                          <a:latin typeface="+mn-lt"/>
                          <a:ea typeface="+mn-ea"/>
                          <a:cs typeface="+mn-cs"/>
                        </a:rPr>
                        <a:t>จึงไม่ใช่แค่ตรารับรองระดับสูง แต่เป็นเหมือนเข็มทิศกำหนดทิศทางการพัฒนาเพื่อสิ่งแวดล้อมที่ยั่งยืนสำหรับโครงการอื่น ๆ ของ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th-TH" sz="1000" b="0" i="0" u="none" strike="noStrike" kern="1200" cap="none" spc="0" normalizeH="0" baseline="0" noProof="0">
                          <a:ln>
                            <a:noFill/>
                          </a:ln>
                          <a:solidFill>
                            <a:prstClr val="black"/>
                          </a:solidFill>
                          <a:effectLst/>
                          <a:uLnTx/>
                          <a:uFillTx/>
                          <a:latin typeface="+mn-lt"/>
                          <a:ea typeface="+mn-ea"/>
                          <a:cs typeface="+mn-cs"/>
                        </a:rPr>
                        <a:t>ที่จะเกิดขึ้นในอนาคต
.
โดยผลิตภัณฑ์กลุ่มแรกที่ได้ตรารับรอง </a:t>
                      </a:r>
                      <a:r>
                        <a:rPr kumimoji="0" lang="en-US" sz="1000" b="0" i="0" u="none" strike="noStrike" kern="1200" cap="none" spc="0" normalizeH="0" baseline="0" noProof="0">
                          <a:ln>
                            <a:noFill/>
                          </a:ln>
                          <a:solidFill>
                            <a:prstClr val="black"/>
                          </a:solidFill>
                          <a:effectLst/>
                          <a:uLnTx/>
                          <a:uFillTx/>
                          <a:latin typeface="+mn-lt"/>
                          <a:ea typeface="+mn-ea"/>
                          <a:cs typeface="+mn-cs"/>
                        </a:rPr>
                        <a:t>Cradle to Cradle Certified Gold </a:t>
                      </a:r>
                      <a:r>
                        <a:rPr kumimoji="0" lang="th-TH" sz="1000" b="0" i="0" u="none" strike="noStrike" kern="1200" cap="none" spc="0" normalizeH="0" baseline="0" noProof="0">
                          <a:ln>
                            <a:noFill/>
                          </a:ln>
                          <a:solidFill>
                            <a:prstClr val="black"/>
                          </a:solidFill>
                          <a:effectLst/>
                          <a:uLnTx/>
                          <a:uFillTx/>
                          <a:latin typeface="+mn-lt"/>
                          <a:ea typeface="+mn-ea"/>
                          <a:cs typeface="+mn-cs"/>
                        </a:rPr>
                        <a:t>อย่างเป็นทางการคือผลิตภัณฑ์ก๊อกน้ำรุ่น </a:t>
                      </a:r>
                      <a:r>
                        <a:rPr kumimoji="0" lang="en-US" sz="1000" b="0" i="0" u="none" strike="noStrike" kern="1200" cap="none" spc="0" normalizeH="0" baseline="0" noProof="0">
                          <a:ln>
                            <a:noFill/>
                          </a:ln>
                          <a:solidFill>
                            <a:prstClr val="black"/>
                          </a:solidFill>
                          <a:effectLst/>
                          <a:uLnTx/>
                          <a:uFillTx/>
                          <a:latin typeface="+mn-lt"/>
                          <a:ea typeface="+mn-ea"/>
                          <a:cs typeface="+mn-cs"/>
                        </a:rPr>
                        <a:t>EuroSmart </a:t>
                      </a:r>
                      <a:r>
                        <a:rPr kumimoji="0" lang="th-TH" sz="1000" b="0" i="0" u="none" strike="noStrike" kern="1200" cap="none" spc="0" normalizeH="0" baseline="0" noProof="0">
                          <a:ln>
                            <a:noFill/>
                          </a:ln>
                          <a:solidFill>
                            <a:prstClr val="black"/>
                          </a:solidFill>
                          <a:effectLst/>
                          <a:uLnTx/>
                          <a:uFillTx/>
                          <a:latin typeface="+mn-lt"/>
                          <a:ea typeface="+mn-ea"/>
                          <a:cs typeface="+mn-cs"/>
                        </a:rPr>
                        <a:t>และ </a:t>
                      </a:r>
                      <a:r>
                        <a:rPr kumimoji="0" lang="en-US" sz="1000" b="0" i="0" u="none" strike="noStrike" kern="1200" cap="none" spc="0" normalizeH="0" baseline="0" noProof="0">
                          <a:ln>
                            <a:noFill/>
                          </a:ln>
                          <a:solidFill>
                            <a:prstClr val="black"/>
                          </a:solidFill>
                          <a:effectLst/>
                          <a:uLnTx/>
                          <a:uFillTx/>
                          <a:latin typeface="+mn-lt"/>
                          <a:ea typeface="+mn-ea"/>
                          <a:cs typeface="+mn-cs"/>
                        </a:rPr>
                        <a:t>BauEdge </a:t>
                      </a:r>
                      <a:r>
                        <a:rPr kumimoji="0" lang="th-TH" sz="1000" b="0" i="0" u="none" strike="noStrike" kern="1200" cap="none" spc="0" normalizeH="0" baseline="0" noProof="0">
                          <a:ln>
                            <a:noFill/>
                          </a:ln>
                          <a:solidFill>
                            <a:prstClr val="black"/>
                          </a:solidFill>
                          <a:effectLst/>
                          <a:uLnTx/>
                          <a:uFillTx/>
                          <a:latin typeface="+mn-lt"/>
                          <a:ea typeface="+mn-ea"/>
                          <a:cs typeface="+mn-cs"/>
                        </a:rPr>
                        <a:t>และฝักบัวพร้อมราวเลื่อนรุ่น </a:t>
                      </a:r>
                      <a:r>
                        <a:rPr kumimoji="0" lang="en-US" sz="1000" b="0" i="0" u="none" strike="noStrike" kern="1200" cap="none" spc="0" normalizeH="0" baseline="0" noProof="0">
                          <a:ln>
                            <a:noFill/>
                          </a:ln>
                          <a:solidFill>
                            <a:prstClr val="black"/>
                          </a:solidFill>
                          <a:effectLst/>
                          <a:uLnTx/>
                          <a:uFillTx/>
                          <a:latin typeface="+mn-lt"/>
                          <a:ea typeface="+mn-ea"/>
                          <a:cs typeface="+mn-cs"/>
                        </a:rPr>
                        <a:t>Tempesta </a:t>
                      </a:r>
                      <a:r>
                        <a:rPr kumimoji="0" lang="th-TH" sz="1000" b="0" i="0" u="none" strike="noStrike" kern="1200" cap="none" spc="0" normalizeH="0" baseline="0" noProof="0">
                          <a:ln>
                            <a:noFill/>
                          </a:ln>
                          <a:solidFill>
                            <a:prstClr val="black"/>
                          </a:solidFill>
                          <a:effectLst/>
                          <a:uLnTx/>
                          <a:uFillTx/>
                          <a:latin typeface="+mn-lt"/>
                          <a:ea typeface="+mn-ea"/>
                          <a:cs typeface="+mn-cs"/>
                        </a:rPr>
                        <a:t>ซึ่งเป็นกลุ่มผลิตภัณฑ์ที่ขายดีที่สุดของ </a:t>
                      </a:r>
                      <a:r>
                        <a:rPr kumimoji="0" lang="en-US" sz="1000" b="0" i="0" u="none" strike="noStrike" kern="1200" cap="none" spc="0" normalizeH="0" baseline="0" noProof="0">
                          <a:ln>
                            <a:noFill/>
                          </a:ln>
                          <a:solidFill>
                            <a:prstClr val="black"/>
                          </a:solidFill>
                          <a:effectLst/>
                          <a:uLnTx/>
                          <a:uFillTx/>
                          <a:latin typeface="+mn-lt"/>
                          <a:ea typeface="+mn-ea"/>
                          <a:cs typeface="+mn-cs"/>
                        </a:rPr>
                        <a:t>GROHE
.
</a:t>
                      </a:r>
                      <a:r>
                        <a:rPr kumimoji="0" lang="th-TH" sz="1000" b="0" i="0" u="none" strike="noStrike" kern="1200" cap="none" spc="0" normalizeH="0" baseline="0" noProof="0">
                          <a:ln>
                            <a:noFill/>
                          </a:ln>
                          <a:solidFill>
                            <a:prstClr val="black"/>
                          </a:solidFill>
                          <a:effectLst/>
                          <a:uLnTx/>
                          <a:uFillTx/>
                          <a:latin typeface="+mn-lt"/>
                          <a:ea typeface="+mn-ea"/>
                          <a:cs typeface="+mn-cs"/>
                        </a:rPr>
                        <a:t>สอบถามข้อมูลผลิตภัณฑ์และการติดตั้งได้ที่ </a:t>
                      </a:r>
                      <a:r>
                        <a:rPr kumimoji="0" lang="en-US" sz="1000" b="0" i="0" u="none" strike="noStrike" kern="1200" cap="none" spc="0" normalizeH="0" baseline="0" noProof="0">
                          <a:ln>
                            <a:noFill/>
                          </a:ln>
                          <a:solidFill>
                            <a:prstClr val="black"/>
                          </a:solidFill>
                          <a:effectLst/>
                          <a:uLnTx/>
                          <a:uFillTx/>
                          <a:latin typeface="+mn-lt"/>
                          <a:ea typeface="+mn-ea"/>
                          <a:cs typeface="+mn-cs"/>
                        </a:rPr>
                        <a:t>GROHE Product Consultant </a:t>
                      </a:r>
                      <a:r>
                        <a:rPr kumimoji="0" lang="th-TH" sz="1000" b="0" i="0" u="none" strike="noStrike" kern="1200" cap="none" spc="0" normalizeH="0" baseline="0" noProof="0">
                          <a:ln>
                            <a:noFill/>
                          </a:ln>
                          <a:solidFill>
                            <a:prstClr val="black"/>
                          </a:solidFill>
                          <a:effectLst/>
                          <a:uLnTx/>
                          <a:uFillTx/>
                          <a:latin typeface="+mn-lt"/>
                          <a:ea typeface="+mn-ea"/>
                          <a:cs typeface="+mn-cs"/>
                        </a:rPr>
                        <a:t>โทร. 097-918-3144
.
#</a:t>
                      </a:r>
                      <a:r>
                        <a:rPr kumimoji="0" lang="en-US" sz="1000" b="0" i="0" u="none" strike="noStrike" kern="1200" cap="none" spc="0" normalizeH="0" baseline="0" noProof="0">
                          <a:ln>
                            <a:noFill/>
                          </a:ln>
                          <a:solidFill>
                            <a:prstClr val="black"/>
                          </a:solidFill>
                          <a:effectLst/>
                          <a:uLnTx/>
                          <a:uFillTx/>
                          <a:latin typeface="+mn-lt"/>
                          <a:ea typeface="+mn-ea"/>
                          <a:cs typeface="+mn-cs"/>
                        </a:rPr>
                        <a:t>GROHE #GROHEThailand #GROHEPerspective #CradletoCradle
#WellBeingDesign #Sustainability #CarbonNeutral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https://quintly-image-storage.s3.amazonaws.com/334acb7512f0e268bf7f756e5afefd0a/bd947413f5696c0fee17e40e6031bc7a.jpg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 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9408763"/>
                  </a:ext>
                </a:extLst>
              </a:tr>
            </a:tbl>
          </a:graphicData>
        </a:graphic>
      </p:graphicFrame>
      <p:sp>
        <p:nvSpPr>
          <p:cNvPr id="4" name="Text Placeholder 3">
            <a:extLst>
              <a:ext uri="{FF2B5EF4-FFF2-40B4-BE49-F238E27FC236}">
                <a16:creationId xmlns:a16="http://schemas.microsoft.com/office/drawing/2014/main" id="{906C5FAE-F474-4DA8-A836-5D0E44CCA0D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4359276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B1876-4BB5-44EB-BFA0-ED80FE27F9E2}"/>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C25470A8-A9E9-4E9F-B823-B3C0DA802573}"/>
              </a:ext>
            </a:extLst>
          </p:cNvPr>
          <p:cNvGraphicFramePr>
            <a:graphicFrameLocks noGrp="1"/>
          </p:cNvGraphicFramePr>
          <p:nvPr>
            <p:ph type="tbl" sz="quarter" idx="13"/>
            <p:extLst>
              <p:ext uri="{D42A27DB-BD31-4B8C-83A1-F6EECF244321}">
                <p14:modId xmlns:p14="http://schemas.microsoft.com/office/powerpoint/2010/main" val="257644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86896991"/>
                    </a:ext>
                  </a:extLst>
                </a:gridCol>
                <a:gridCol w="1234440">
                  <a:extLst>
                    <a:ext uri="{9D8B030D-6E8A-4147-A177-3AD203B41FA5}">
                      <a16:colId xmlns:a16="http://schemas.microsoft.com/office/drawing/2014/main" val="424242015"/>
                    </a:ext>
                  </a:extLst>
                </a:gridCol>
                <a:gridCol w="822960">
                  <a:extLst>
                    <a:ext uri="{9D8B030D-6E8A-4147-A177-3AD203B41FA5}">
                      <a16:colId xmlns:a16="http://schemas.microsoft.com/office/drawing/2014/main" val="3617072512"/>
                    </a:ext>
                  </a:extLst>
                </a:gridCol>
                <a:gridCol w="411480">
                  <a:extLst>
                    <a:ext uri="{9D8B030D-6E8A-4147-A177-3AD203B41FA5}">
                      <a16:colId xmlns:a16="http://schemas.microsoft.com/office/drawing/2014/main" val="3739450888"/>
                    </a:ext>
                  </a:extLst>
                </a:gridCol>
                <a:gridCol w="246888">
                  <a:extLst>
                    <a:ext uri="{9D8B030D-6E8A-4147-A177-3AD203B41FA5}">
                      <a16:colId xmlns:a16="http://schemas.microsoft.com/office/drawing/2014/main" val="3255484766"/>
                    </a:ext>
                  </a:extLst>
                </a:gridCol>
                <a:gridCol w="246888">
                  <a:extLst>
                    <a:ext uri="{9D8B030D-6E8A-4147-A177-3AD203B41FA5}">
                      <a16:colId xmlns:a16="http://schemas.microsoft.com/office/drawing/2014/main" val="3795388725"/>
                    </a:ext>
                  </a:extLst>
                </a:gridCol>
                <a:gridCol w="246888">
                  <a:extLst>
                    <a:ext uri="{9D8B030D-6E8A-4147-A177-3AD203B41FA5}">
                      <a16:colId xmlns:a16="http://schemas.microsoft.com/office/drawing/2014/main" val="3837492116"/>
                    </a:ext>
                  </a:extLst>
                </a:gridCol>
                <a:gridCol w="246888">
                  <a:extLst>
                    <a:ext uri="{9D8B030D-6E8A-4147-A177-3AD203B41FA5}">
                      <a16:colId xmlns:a16="http://schemas.microsoft.com/office/drawing/2014/main" val="697674972"/>
                    </a:ext>
                  </a:extLst>
                </a:gridCol>
                <a:gridCol w="246888">
                  <a:extLst>
                    <a:ext uri="{9D8B030D-6E8A-4147-A177-3AD203B41FA5}">
                      <a16:colId xmlns:a16="http://schemas.microsoft.com/office/drawing/2014/main" val="3865726470"/>
                    </a:ext>
                  </a:extLst>
                </a:gridCol>
                <a:gridCol w="246888">
                  <a:extLst>
                    <a:ext uri="{9D8B030D-6E8A-4147-A177-3AD203B41FA5}">
                      <a16:colId xmlns:a16="http://schemas.microsoft.com/office/drawing/2014/main" val="1990941329"/>
                    </a:ext>
                  </a:extLst>
                </a:gridCol>
                <a:gridCol w="246888">
                  <a:extLst>
                    <a:ext uri="{9D8B030D-6E8A-4147-A177-3AD203B41FA5}">
                      <a16:colId xmlns:a16="http://schemas.microsoft.com/office/drawing/2014/main" val="210606592"/>
                    </a:ext>
                  </a:extLst>
                </a:gridCol>
                <a:gridCol w="246888">
                  <a:extLst>
                    <a:ext uri="{9D8B030D-6E8A-4147-A177-3AD203B41FA5}">
                      <a16:colId xmlns:a16="http://schemas.microsoft.com/office/drawing/2014/main" val="2390467545"/>
                    </a:ext>
                  </a:extLst>
                </a:gridCol>
                <a:gridCol w="246888">
                  <a:extLst>
                    <a:ext uri="{9D8B030D-6E8A-4147-A177-3AD203B41FA5}">
                      <a16:colId xmlns:a16="http://schemas.microsoft.com/office/drawing/2014/main" val="1082205414"/>
                    </a:ext>
                  </a:extLst>
                </a:gridCol>
                <a:gridCol w="246888">
                  <a:extLst>
                    <a:ext uri="{9D8B030D-6E8A-4147-A177-3AD203B41FA5}">
                      <a16:colId xmlns:a16="http://schemas.microsoft.com/office/drawing/2014/main" val="3614892592"/>
                    </a:ext>
                  </a:extLst>
                </a:gridCol>
                <a:gridCol w="246888">
                  <a:extLst>
                    <a:ext uri="{9D8B030D-6E8A-4147-A177-3AD203B41FA5}">
                      <a16:colId xmlns:a16="http://schemas.microsoft.com/office/drawing/2014/main" val="4068822041"/>
                    </a:ext>
                  </a:extLst>
                </a:gridCol>
                <a:gridCol w="246888">
                  <a:extLst>
                    <a:ext uri="{9D8B030D-6E8A-4147-A177-3AD203B41FA5}">
                      <a16:colId xmlns:a16="http://schemas.microsoft.com/office/drawing/2014/main" val="2302215480"/>
                    </a:ext>
                  </a:extLst>
                </a:gridCol>
                <a:gridCol w="246888">
                  <a:extLst>
                    <a:ext uri="{9D8B030D-6E8A-4147-A177-3AD203B41FA5}">
                      <a16:colId xmlns:a16="http://schemas.microsoft.com/office/drawing/2014/main" val="4113022252"/>
                    </a:ext>
                  </a:extLst>
                </a:gridCol>
                <a:gridCol w="246888">
                  <a:extLst>
                    <a:ext uri="{9D8B030D-6E8A-4147-A177-3AD203B41FA5}">
                      <a16:colId xmlns:a16="http://schemas.microsoft.com/office/drawing/2014/main" val="353395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740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- 2021-07-30 11:46:55</a:t>
                      </a:r>
                      <a:r>
                        <a:rPr kumimoji="0" lang="en-US" sz="1000" b="0" i="0" u="none" strike="noStrike" kern="1200" cap="none" spc="0" normalizeH="0" baseline="0" noProof="0">
                          <a:ln>
                            <a:noFill/>
                          </a:ln>
                          <a:solidFill>
                            <a:prstClr val="black"/>
                          </a:solidFill>
                          <a:effectLst/>
                          <a:uLnTx/>
                          <a:uFillTx/>
                          <a:latin typeface="+mn-lt"/>
                          <a:ea typeface="+mn-ea"/>
                          <a:cs typeface="+mn-cs"/>
                        </a:rPr>
                        <a:t>
 On #EarthOvershootDay we dare to imagine a world without waste. 🌎 This year we’ve already used up the planet’s natural resources for 2021, but change is possible. At GROHE we’ve studied every element of our production process to find ways to save precious raw materials. We looked at the traditional linear manufacturing model of take-make-waste and have created a more sustainable alternative that prioritises reducing waste at every stage - from cradle to cradle. By employing a circular economy in our manufacturing we are lowering material consumption, designing product components that can go into making new products when their life is over. ♻️ Four GROHE bestsellers are already Cradle to Cradle Certified® – GROHE BauEdge and Eurosmart basin mixers, Eurosmart kitchen tap and Tempesta shower rail set. https://www.grohe-x.com/en/get-inspired/grohestories/cradletocradle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https://quintly-image-storage.s3.amazonaws.com/332847e93734d5df7b3888fdd4c51c68/10ade0e941ad17a535d37469d7490443.jpg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9956730"/>
                  </a:ext>
                </a:extLst>
              </a:tr>
            </a:tbl>
          </a:graphicData>
        </a:graphic>
      </p:graphicFrame>
      <p:sp>
        <p:nvSpPr>
          <p:cNvPr id="4" name="Text Placeholder 3">
            <a:extLst>
              <a:ext uri="{FF2B5EF4-FFF2-40B4-BE49-F238E27FC236}">
                <a16:creationId xmlns:a16="http://schemas.microsoft.com/office/drawing/2014/main" id="{C42983A9-2AF5-4E2C-B6D0-A4A197EF069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3767295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910E3-EF25-4C4F-8AAD-D107D179FE78}"/>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E26D59BE-FDA6-4BB8-9E56-FAA930F5B5A7}"/>
              </a:ext>
            </a:extLst>
          </p:cNvPr>
          <p:cNvGraphicFramePr>
            <a:graphicFrameLocks noGrp="1"/>
          </p:cNvGraphicFramePr>
          <p:nvPr>
            <p:ph type="tbl" sz="quarter" idx="13"/>
            <p:extLst>
              <p:ext uri="{D42A27DB-BD31-4B8C-83A1-F6EECF244321}">
                <p14:modId xmlns:p14="http://schemas.microsoft.com/office/powerpoint/2010/main" val="318994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52346814"/>
                    </a:ext>
                  </a:extLst>
                </a:gridCol>
                <a:gridCol w="1234440">
                  <a:extLst>
                    <a:ext uri="{9D8B030D-6E8A-4147-A177-3AD203B41FA5}">
                      <a16:colId xmlns:a16="http://schemas.microsoft.com/office/drawing/2014/main" val="509385826"/>
                    </a:ext>
                  </a:extLst>
                </a:gridCol>
                <a:gridCol w="822960">
                  <a:extLst>
                    <a:ext uri="{9D8B030D-6E8A-4147-A177-3AD203B41FA5}">
                      <a16:colId xmlns:a16="http://schemas.microsoft.com/office/drawing/2014/main" val="3806438458"/>
                    </a:ext>
                  </a:extLst>
                </a:gridCol>
                <a:gridCol w="411480">
                  <a:extLst>
                    <a:ext uri="{9D8B030D-6E8A-4147-A177-3AD203B41FA5}">
                      <a16:colId xmlns:a16="http://schemas.microsoft.com/office/drawing/2014/main" val="2845872754"/>
                    </a:ext>
                  </a:extLst>
                </a:gridCol>
                <a:gridCol w="246888">
                  <a:extLst>
                    <a:ext uri="{9D8B030D-6E8A-4147-A177-3AD203B41FA5}">
                      <a16:colId xmlns:a16="http://schemas.microsoft.com/office/drawing/2014/main" val="2761893772"/>
                    </a:ext>
                  </a:extLst>
                </a:gridCol>
                <a:gridCol w="246888">
                  <a:extLst>
                    <a:ext uri="{9D8B030D-6E8A-4147-A177-3AD203B41FA5}">
                      <a16:colId xmlns:a16="http://schemas.microsoft.com/office/drawing/2014/main" val="352631734"/>
                    </a:ext>
                  </a:extLst>
                </a:gridCol>
                <a:gridCol w="246888">
                  <a:extLst>
                    <a:ext uri="{9D8B030D-6E8A-4147-A177-3AD203B41FA5}">
                      <a16:colId xmlns:a16="http://schemas.microsoft.com/office/drawing/2014/main" val="4061498381"/>
                    </a:ext>
                  </a:extLst>
                </a:gridCol>
                <a:gridCol w="246888">
                  <a:extLst>
                    <a:ext uri="{9D8B030D-6E8A-4147-A177-3AD203B41FA5}">
                      <a16:colId xmlns:a16="http://schemas.microsoft.com/office/drawing/2014/main" val="2516779318"/>
                    </a:ext>
                  </a:extLst>
                </a:gridCol>
                <a:gridCol w="246888">
                  <a:extLst>
                    <a:ext uri="{9D8B030D-6E8A-4147-A177-3AD203B41FA5}">
                      <a16:colId xmlns:a16="http://schemas.microsoft.com/office/drawing/2014/main" val="4191855457"/>
                    </a:ext>
                  </a:extLst>
                </a:gridCol>
                <a:gridCol w="246888">
                  <a:extLst>
                    <a:ext uri="{9D8B030D-6E8A-4147-A177-3AD203B41FA5}">
                      <a16:colId xmlns:a16="http://schemas.microsoft.com/office/drawing/2014/main" val="1425006180"/>
                    </a:ext>
                  </a:extLst>
                </a:gridCol>
                <a:gridCol w="246888">
                  <a:extLst>
                    <a:ext uri="{9D8B030D-6E8A-4147-A177-3AD203B41FA5}">
                      <a16:colId xmlns:a16="http://schemas.microsoft.com/office/drawing/2014/main" val="4199050478"/>
                    </a:ext>
                  </a:extLst>
                </a:gridCol>
                <a:gridCol w="246888">
                  <a:extLst>
                    <a:ext uri="{9D8B030D-6E8A-4147-A177-3AD203B41FA5}">
                      <a16:colId xmlns:a16="http://schemas.microsoft.com/office/drawing/2014/main" val="1659334897"/>
                    </a:ext>
                  </a:extLst>
                </a:gridCol>
                <a:gridCol w="246888">
                  <a:extLst>
                    <a:ext uri="{9D8B030D-6E8A-4147-A177-3AD203B41FA5}">
                      <a16:colId xmlns:a16="http://schemas.microsoft.com/office/drawing/2014/main" val="3294120972"/>
                    </a:ext>
                  </a:extLst>
                </a:gridCol>
                <a:gridCol w="246888">
                  <a:extLst>
                    <a:ext uri="{9D8B030D-6E8A-4147-A177-3AD203B41FA5}">
                      <a16:colId xmlns:a16="http://schemas.microsoft.com/office/drawing/2014/main" val="2227539461"/>
                    </a:ext>
                  </a:extLst>
                </a:gridCol>
                <a:gridCol w="246888">
                  <a:extLst>
                    <a:ext uri="{9D8B030D-6E8A-4147-A177-3AD203B41FA5}">
                      <a16:colId xmlns:a16="http://schemas.microsoft.com/office/drawing/2014/main" val="35166371"/>
                    </a:ext>
                  </a:extLst>
                </a:gridCol>
                <a:gridCol w="246888">
                  <a:extLst>
                    <a:ext uri="{9D8B030D-6E8A-4147-A177-3AD203B41FA5}">
                      <a16:colId xmlns:a16="http://schemas.microsoft.com/office/drawing/2014/main" val="2269568187"/>
                    </a:ext>
                  </a:extLst>
                </a:gridCol>
                <a:gridCol w="246888">
                  <a:extLst>
                    <a:ext uri="{9D8B030D-6E8A-4147-A177-3AD203B41FA5}">
                      <a16:colId xmlns:a16="http://schemas.microsoft.com/office/drawing/2014/main" val="1989419966"/>
                    </a:ext>
                  </a:extLst>
                </a:gridCol>
                <a:gridCol w="246888">
                  <a:extLst>
                    <a:ext uri="{9D8B030D-6E8A-4147-A177-3AD203B41FA5}">
                      <a16:colId xmlns:a16="http://schemas.microsoft.com/office/drawing/2014/main" val="425573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921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GROHE ES - 2021-12-03 16:30:02</a:t>
                      </a:r>
                      <a:r>
                        <a:rPr kumimoji="0" lang="es-ES" sz="1000" b="0" i="0" u="none" strike="noStrike" kern="1200" cap="none" spc="0" normalizeH="0" baseline="0" noProof="0">
                          <a:ln>
                            <a:noFill/>
                          </a:ln>
                          <a:solidFill>
                            <a:prstClr val="black"/>
                          </a:solidFill>
                          <a:effectLst/>
                          <a:uLnTx/>
                          <a:uFillTx/>
                          <a:latin typeface="+mn-lt"/>
                          <a:ea typeface="+mn-ea"/>
                          <a:cs typeface="+mn-cs"/>
                        </a:rPr>
                        <a:t>
 Nuestro programa GIVE es nuestro proyecto a largo plazo con el que brindamos nuestros productos y experiencia a escuelas técnicas en diversos países para abordar la escasez de instaladores cualificados, ¡y el próximo año llegaremos a 50 escuelas en todo el mundo! Al crear oportunidades para jóvenes de todos los orígenes, GIVE eleva los estándares en saneamiento y profesionalismo para apoyar a todas las comunidades. Descubre más sobre este emocionante proyecto uniéndote a nuestro evento el 7 de diciembre a las 11h en GROHE X. Regístrate ahora: https://bit.ly/3DJpbyr ¡Y recuerda, siempre que te registres, podrás verlo cuando quieras!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https://quintly-image-storage.s3.amazonaws.com/b38f696aca5288079f8a6ec99a5b8e24/581850f2e659759d08237710f857edd3.jpg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0693051"/>
                  </a:ext>
                </a:extLst>
              </a:tr>
            </a:tbl>
          </a:graphicData>
        </a:graphic>
      </p:graphicFrame>
      <p:sp>
        <p:nvSpPr>
          <p:cNvPr id="4" name="Text Placeholder 3">
            <a:extLst>
              <a:ext uri="{FF2B5EF4-FFF2-40B4-BE49-F238E27FC236}">
                <a16:creationId xmlns:a16="http://schemas.microsoft.com/office/drawing/2014/main" id="{A919E675-D382-447F-8538-F1984A7565B5}"/>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182189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8133-020F-48EB-8BAC-7F2DA0A3E7C6}"/>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94ADD34B-B4F6-401E-B2F7-C698363B1DA2}"/>
              </a:ext>
            </a:extLst>
          </p:cNvPr>
          <p:cNvGraphicFramePr>
            <a:graphicFrameLocks noGrp="1"/>
          </p:cNvGraphicFramePr>
          <p:nvPr>
            <p:ph type="tbl" sz="quarter" idx="13"/>
            <p:extLst>
              <p:ext uri="{D42A27DB-BD31-4B8C-83A1-F6EECF244321}">
                <p14:modId xmlns:p14="http://schemas.microsoft.com/office/powerpoint/2010/main" val="321669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85533649"/>
                    </a:ext>
                  </a:extLst>
                </a:gridCol>
                <a:gridCol w="1234440">
                  <a:extLst>
                    <a:ext uri="{9D8B030D-6E8A-4147-A177-3AD203B41FA5}">
                      <a16:colId xmlns:a16="http://schemas.microsoft.com/office/drawing/2014/main" val="3546272841"/>
                    </a:ext>
                  </a:extLst>
                </a:gridCol>
                <a:gridCol w="822960">
                  <a:extLst>
                    <a:ext uri="{9D8B030D-6E8A-4147-A177-3AD203B41FA5}">
                      <a16:colId xmlns:a16="http://schemas.microsoft.com/office/drawing/2014/main" val="3004186255"/>
                    </a:ext>
                  </a:extLst>
                </a:gridCol>
                <a:gridCol w="411480">
                  <a:extLst>
                    <a:ext uri="{9D8B030D-6E8A-4147-A177-3AD203B41FA5}">
                      <a16:colId xmlns:a16="http://schemas.microsoft.com/office/drawing/2014/main" val="1778538263"/>
                    </a:ext>
                  </a:extLst>
                </a:gridCol>
                <a:gridCol w="246888">
                  <a:extLst>
                    <a:ext uri="{9D8B030D-6E8A-4147-A177-3AD203B41FA5}">
                      <a16:colId xmlns:a16="http://schemas.microsoft.com/office/drawing/2014/main" val="122046996"/>
                    </a:ext>
                  </a:extLst>
                </a:gridCol>
                <a:gridCol w="246888">
                  <a:extLst>
                    <a:ext uri="{9D8B030D-6E8A-4147-A177-3AD203B41FA5}">
                      <a16:colId xmlns:a16="http://schemas.microsoft.com/office/drawing/2014/main" val="1152372027"/>
                    </a:ext>
                  </a:extLst>
                </a:gridCol>
                <a:gridCol w="246888">
                  <a:extLst>
                    <a:ext uri="{9D8B030D-6E8A-4147-A177-3AD203B41FA5}">
                      <a16:colId xmlns:a16="http://schemas.microsoft.com/office/drawing/2014/main" val="2899878144"/>
                    </a:ext>
                  </a:extLst>
                </a:gridCol>
                <a:gridCol w="246888">
                  <a:extLst>
                    <a:ext uri="{9D8B030D-6E8A-4147-A177-3AD203B41FA5}">
                      <a16:colId xmlns:a16="http://schemas.microsoft.com/office/drawing/2014/main" val="133770120"/>
                    </a:ext>
                  </a:extLst>
                </a:gridCol>
                <a:gridCol w="246888">
                  <a:extLst>
                    <a:ext uri="{9D8B030D-6E8A-4147-A177-3AD203B41FA5}">
                      <a16:colId xmlns:a16="http://schemas.microsoft.com/office/drawing/2014/main" val="3945018066"/>
                    </a:ext>
                  </a:extLst>
                </a:gridCol>
                <a:gridCol w="246888">
                  <a:extLst>
                    <a:ext uri="{9D8B030D-6E8A-4147-A177-3AD203B41FA5}">
                      <a16:colId xmlns:a16="http://schemas.microsoft.com/office/drawing/2014/main" val="986124766"/>
                    </a:ext>
                  </a:extLst>
                </a:gridCol>
                <a:gridCol w="246888">
                  <a:extLst>
                    <a:ext uri="{9D8B030D-6E8A-4147-A177-3AD203B41FA5}">
                      <a16:colId xmlns:a16="http://schemas.microsoft.com/office/drawing/2014/main" val="2623097419"/>
                    </a:ext>
                  </a:extLst>
                </a:gridCol>
                <a:gridCol w="246888">
                  <a:extLst>
                    <a:ext uri="{9D8B030D-6E8A-4147-A177-3AD203B41FA5}">
                      <a16:colId xmlns:a16="http://schemas.microsoft.com/office/drawing/2014/main" val="4164002087"/>
                    </a:ext>
                  </a:extLst>
                </a:gridCol>
                <a:gridCol w="246888">
                  <a:extLst>
                    <a:ext uri="{9D8B030D-6E8A-4147-A177-3AD203B41FA5}">
                      <a16:colId xmlns:a16="http://schemas.microsoft.com/office/drawing/2014/main" val="3181913954"/>
                    </a:ext>
                  </a:extLst>
                </a:gridCol>
                <a:gridCol w="246888">
                  <a:extLst>
                    <a:ext uri="{9D8B030D-6E8A-4147-A177-3AD203B41FA5}">
                      <a16:colId xmlns:a16="http://schemas.microsoft.com/office/drawing/2014/main" val="776713155"/>
                    </a:ext>
                  </a:extLst>
                </a:gridCol>
                <a:gridCol w="246888">
                  <a:extLst>
                    <a:ext uri="{9D8B030D-6E8A-4147-A177-3AD203B41FA5}">
                      <a16:colId xmlns:a16="http://schemas.microsoft.com/office/drawing/2014/main" val="4171687029"/>
                    </a:ext>
                  </a:extLst>
                </a:gridCol>
                <a:gridCol w="246888">
                  <a:extLst>
                    <a:ext uri="{9D8B030D-6E8A-4147-A177-3AD203B41FA5}">
                      <a16:colId xmlns:a16="http://schemas.microsoft.com/office/drawing/2014/main" val="3618157210"/>
                    </a:ext>
                  </a:extLst>
                </a:gridCol>
                <a:gridCol w="246888">
                  <a:extLst>
                    <a:ext uri="{9D8B030D-6E8A-4147-A177-3AD203B41FA5}">
                      <a16:colId xmlns:a16="http://schemas.microsoft.com/office/drawing/2014/main" val="3416983030"/>
                    </a:ext>
                  </a:extLst>
                </a:gridCol>
                <a:gridCol w="246888">
                  <a:extLst>
                    <a:ext uri="{9D8B030D-6E8A-4147-A177-3AD203B41FA5}">
                      <a16:colId xmlns:a16="http://schemas.microsoft.com/office/drawing/2014/main" val="48523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702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GROHE ES - 2021-11-30 19:30:00</a:t>
                      </a:r>
                      <a:r>
                        <a:rPr kumimoji="0" lang="es-ES" sz="1000" b="0" i="0" u="none" strike="noStrike" kern="1200" cap="none" spc="0" normalizeH="0" baseline="0" noProof="0">
                          <a:ln>
                            <a:noFill/>
                          </a:ln>
                          <a:solidFill>
                            <a:prstClr val="black"/>
                          </a:solidFill>
                          <a:effectLst/>
                          <a:uLnTx/>
                          <a:uFillTx/>
                          <a:latin typeface="+mn-lt"/>
                          <a:ea typeface="+mn-ea"/>
                          <a:cs typeface="+mn-cs"/>
                        </a:rPr>
                        <a:t>
 Desde GROHE queremos impulsar la formación de futuros instaladores. El objetivo que perseguimos es preparar la industria para el mañana, a través de la difusión de estándares más altos, y también poder dar oportunidades a jóvenes de todos los orígenes. Para obtener más información sobre GIVE, su impacto y planes para el futuro, ¡no te pierdas nuestro evento en GROHE X el próximo 7 de diciembre a las 11h! Si no puedes verlo este día no te preocupes si te registras en el siguiente link https://bit.ly/3DJpbyr ¡lo podrás ver cuando quieras!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https://quintly-image-storage.s3.amazonaws.com/b38f696aca5288079f8a6ec99a5b8e24/872d6d5dec802687b7552999cace3c67.jpg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796507"/>
                  </a:ext>
                </a:extLst>
              </a:tr>
            </a:tbl>
          </a:graphicData>
        </a:graphic>
      </p:graphicFrame>
      <p:sp>
        <p:nvSpPr>
          <p:cNvPr id="4" name="Text Placeholder 3">
            <a:extLst>
              <a:ext uri="{FF2B5EF4-FFF2-40B4-BE49-F238E27FC236}">
                <a16:creationId xmlns:a16="http://schemas.microsoft.com/office/drawing/2014/main" id="{DE1E42AB-2653-44D9-9EA4-DF3BE5E0C1C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164857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695DB-EFBA-4E5C-B74E-35F8D69F65B2}"/>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4DC6D8B9-0138-4AF1-8F1D-61AAE1C5B307}"/>
              </a:ext>
            </a:extLst>
          </p:cNvPr>
          <p:cNvGraphicFramePr>
            <a:graphicFrameLocks noGrp="1"/>
          </p:cNvGraphicFramePr>
          <p:nvPr>
            <p:ph type="tbl" sz="quarter" idx="13"/>
            <p:extLst>
              <p:ext uri="{D42A27DB-BD31-4B8C-83A1-F6EECF244321}">
                <p14:modId xmlns:p14="http://schemas.microsoft.com/office/powerpoint/2010/main" val="232204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50791567"/>
                    </a:ext>
                  </a:extLst>
                </a:gridCol>
                <a:gridCol w="1234440">
                  <a:extLst>
                    <a:ext uri="{9D8B030D-6E8A-4147-A177-3AD203B41FA5}">
                      <a16:colId xmlns:a16="http://schemas.microsoft.com/office/drawing/2014/main" val="894887913"/>
                    </a:ext>
                  </a:extLst>
                </a:gridCol>
                <a:gridCol w="822960">
                  <a:extLst>
                    <a:ext uri="{9D8B030D-6E8A-4147-A177-3AD203B41FA5}">
                      <a16:colId xmlns:a16="http://schemas.microsoft.com/office/drawing/2014/main" val="3746189889"/>
                    </a:ext>
                  </a:extLst>
                </a:gridCol>
                <a:gridCol w="411480">
                  <a:extLst>
                    <a:ext uri="{9D8B030D-6E8A-4147-A177-3AD203B41FA5}">
                      <a16:colId xmlns:a16="http://schemas.microsoft.com/office/drawing/2014/main" val="3992616905"/>
                    </a:ext>
                  </a:extLst>
                </a:gridCol>
                <a:gridCol w="246888">
                  <a:extLst>
                    <a:ext uri="{9D8B030D-6E8A-4147-A177-3AD203B41FA5}">
                      <a16:colId xmlns:a16="http://schemas.microsoft.com/office/drawing/2014/main" val="1818408889"/>
                    </a:ext>
                  </a:extLst>
                </a:gridCol>
                <a:gridCol w="246888">
                  <a:extLst>
                    <a:ext uri="{9D8B030D-6E8A-4147-A177-3AD203B41FA5}">
                      <a16:colId xmlns:a16="http://schemas.microsoft.com/office/drawing/2014/main" val="2931320957"/>
                    </a:ext>
                  </a:extLst>
                </a:gridCol>
                <a:gridCol w="246888">
                  <a:extLst>
                    <a:ext uri="{9D8B030D-6E8A-4147-A177-3AD203B41FA5}">
                      <a16:colId xmlns:a16="http://schemas.microsoft.com/office/drawing/2014/main" val="2458544122"/>
                    </a:ext>
                  </a:extLst>
                </a:gridCol>
                <a:gridCol w="246888">
                  <a:extLst>
                    <a:ext uri="{9D8B030D-6E8A-4147-A177-3AD203B41FA5}">
                      <a16:colId xmlns:a16="http://schemas.microsoft.com/office/drawing/2014/main" val="2431417686"/>
                    </a:ext>
                  </a:extLst>
                </a:gridCol>
                <a:gridCol w="246888">
                  <a:extLst>
                    <a:ext uri="{9D8B030D-6E8A-4147-A177-3AD203B41FA5}">
                      <a16:colId xmlns:a16="http://schemas.microsoft.com/office/drawing/2014/main" val="1931784143"/>
                    </a:ext>
                  </a:extLst>
                </a:gridCol>
                <a:gridCol w="246888">
                  <a:extLst>
                    <a:ext uri="{9D8B030D-6E8A-4147-A177-3AD203B41FA5}">
                      <a16:colId xmlns:a16="http://schemas.microsoft.com/office/drawing/2014/main" val="1171673492"/>
                    </a:ext>
                  </a:extLst>
                </a:gridCol>
                <a:gridCol w="246888">
                  <a:extLst>
                    <a:ext uri="{9D8B030D-6E8A-4147-A177-3AD203B41FA5}">
                      <a16:colId xmlns:a16="http://schemas.microsoft.com/office/drawing/2014/main" val="2604456188"/>
                    </a:ext>
                  </a:extLst>
                </a:gridCol>
                <a:gridCol w="246888">
                  <a:extLst>
                    <a:ext uri="{9D8B030D-6E8A-4147-A177-3AD203B41FA5}">
                      <a16:colId xmlns:a16="http://schemas.microsoft.com/office/drawing/2014/main" val="1359677406"/>
                    </a:ext>
                  </a:extLst>
                </a:gridCol>
                <a:gridCol w="246888">
                  <a:extLst>
                    <a:ext uri="{9D8B030D-6E8A-4147-A177-3AD203B41FA5}">
                      <a16:colId xmlns:a16="http://schemas.microsoft.com/office/drawing/2014/main" val="1339758406"/>
                    </a:ext>
                  </a:extLst>
                </a:gridCol>
                <a:gridCol w="246888">
                  <a:extLst>
                    <a:ext uri="{9D8B030D-6E8A-4147-A177-3AD203B41FA5}">
                      <a16:colId xmlns:a16="http://schemas.microsoft.com/office/drawing/2014/main" val="2059770608"/>
                    </a:ext>
                  </a:extLst>
                </a:gridCol>
                <a:gridCol w="246888">
                  <a:extLst>
                    <a:ext uri="{9D8B030D-6E8A-4147-A177-3AD203B41FA5}">
                      <a16:colId xmlns:a16="http://schemas.microsoft.com/office/drawing/2014/main" val="3294167404"/>
                    </a:ext>
                  </a:extLst>
                </a:gridCol>
                <a:gridCol w="246888">
                  <a:extLst>
                    <a:ext uri="{9D8B030D-6E8A-4147-A177-3AD203B41FA5}">
                      <a16:colId xmlns:a16="http://schemas.microsoft.com/office/drawing/2014/main" val="2479726460"/>
                    </a:ext>
                  </a:extLst>
                </a:gridCol>
                <a:gridCol w="246888">
                  <a:extLst>
                    <a:ext uri="{9D8B030D-6E8A-4147-A177-3AD203B41FA5}">
                      <a16:colId xmlns:a16="http://schemas.microsoft.com/office/drawing/2014/main" val="1457296588"/>
                    </a:ext>
                  </a:extLst>
                </a:gridCol>
                <a:gridCol w="246888">
                  <a:extLst>
                    <a:ext uri="{9D8B030D-6E8A-4147-A177-3AD203B41FA5}">
                      <a16:colId xmlns:a16="http://schemas.microsoft.com/office/drawing/2014/main" val="394057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163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- 2021-12-03 09:52:18</a:t>
                      </a:r>
                      <a:r>
                        <a:rPr kumimoji="0" lang="pl-PL" sz="1000" b="0" i="0" u="none" strike="noStrike" kern="1200" cap="none" spc="0" normalizeH="0" baseline="0" noProof="0">
                          <a:ln>
                            <a:noFill/>
                          </a:ln>
                          <a:solidFill>
                            <a:prstClr val="black"/>
                          </a:solidFill>
                          <a:effectLst/>
                          <a:uLnTx/>
                          <a:uFillTx/>
                          <a:latin typeface="+mn-lt"/>
                          <a:ea typeface="+mn-ea"/>
                          <a:cs typeface="+mn-cs"/>
                        </a:rPr>
                        <a:t>
 Nasz program GIVE rozwija się! W ciągu niespełna 2 lat obejmie ponad 50 szkół technicznych, które skorzystają z naszych produktów i doświadczenia. GIVE oferuje uczniom dostęp do najnowszych technologii i wiedzy, a także wspiera zdobywanie certyfikatów zawodowych. Program ten jest odpowiedzią na obecny niedobór wykwalifikowanych instalatorów i stanowi część misji GROHE, jaką jest wspieranie rozwoju młodych ludzi. 
Dowiedz się więcej o naszych ekscytujących planach na przyszłość i dołącz do rozmowy panelowej 7 grudnia o 11:00 na platformie GROHE X. 
Zarejestruj się teraz, aby wziąć udział: https://bit.ly/3DJpbyr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https://quintly-image-storage.s3.amazonaws.com/94e50c6eaa0daf9e767b9644688a50fb/abb126a2f4a30ce0efa38a9bae5d83af.jpg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9502224"/>
                  </a:ext>
                </a:extLst>
              </a:tr>
            </a:tbl>
          </a:graphicData>
        </a:graphic>
      </p:graphicFrame>
      <p:sp>
        <p:nvSpPr>
          <p:cNvPr id="4" name="Text Placeholder 3">
            <a:extLst>
              <a:ext uri="{FF2B5EF4-FFF2-40B4-BE49-F238E27FC236}">
                <a16:creationId xmlns:a16="http://schemas.microsoft.com/office/drawing/2014/main" id="{D8225B88-DC7A-4E2A-81E1-1DA9DD6AB23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420633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78582-3496-4878-9E69-70A4F9AA9ACC}"/>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2C3CC4AE-D9F1-4650-A887-156AFBA91C0E}"/>
              </a:ext>
            </a:extLst>
          </p:cNvPr>
          <p:cNvGraphicFramePr>
            <a:graphicFrameLocks noGrp="1"/>
          </p:cNvGraphicFramePr>
          <p:nvPr>
            <p:ph type="tbl" sz="quarter" idx="13"/>
            <p:extLst>
              <p:ext uri="{D42A27DB-BD31-4B8C-83A1-F6EECF244321}">
                <p14:modId xmlns:p14="http://schemas.microsoft.com/office/powerpoint/2010/main" val="104639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83120567"/>
                    </a:ext>
                  </a:extLst>
                </a:gridCol>
                <a:gridCol w="1234440">
                  <a:extLst>
                    <a:ext uri="{9D8B030D-6E8A-4147-A177-3AD203B41FA5}">
                      <a16:colId xmlns:a16="http://schemas.microsoft.com/office/drawing/2014/main" val="1234033185"/>
                    </a:ext>
                  </a:extLst>
                </a:gridCol>
                <a:gridCol w="822960">
                  <a:extLst>
                    <a:ext uri="{9D8B030D-6E8A-4147-A177-3AD203B41FA5}">
                      <a16:colId xmlns:a16="http://schemas.microsoft.com/office/drawing/2014/main" val="1151836516"/>
                    </a:ext>
                  </a:extLst>
                </a:gridCol>
                <a:gridCol w="411480">
                  <a:extLst>
                    <a:ext uri="{9D8B030D-6E8A-4147-A177-3AD203B41FA5}">
                      <a16:colId xmlns:a16="http://schemas.microsoft.com/office/drawing/2014/main" val="223998354"/>
                    </a:ext>
                  </a:extLst>
                </a:gridCol>
                <a:gridCol w="246888">
                  <a:extLst>
                    <a:ext uri="{9D8B030D-6E8A-4147-A177-3AD203B41FA5}">
                      <a16:colId xmlns:a16="http://schemas.microsoft.com/office/drawing/2014/main" val="2913142048"/>
                    </a:ext>
                  </a:extLst>
                </a:gridCol>
                <a:gridCol w="246888">
                  <a:extLst>
                    <a:ext uri="{9D8B030D-6E8A-4147-A177-3AD203B41FA5}">
                      <a16:colId xmlns:a16="http://schemas.microsoft.com/office/drawing/2014/main" val="3521966910"/>
                    </a:ext>
                  </a:extLst>
                </a:gridCol>
                <a:gridCol w="246888">
                  <a:extLst>
                    <a:ext uri="{9D8B030D-6E8A-4147-A177-3AD203B41FA5}">
                      <a16:colId xmlns:a16="http://schemas.microsoft.com/office/drawing/2014/main" val="1690859475"/>
                    </a:ext>
                  </a:extLst>
                </a:gridCol>
                <a:gridCol w="246888">
                  <a:extLst>
                    <a:ext uri="{9D8B030D-6E8A-4147-A177-3AD203B41FA5}">
                      <a16:colId xmlns:a16="http://schemas.microsoft.com/office/drawing/2014/main" val="1480003361"/>
                    </a:ext>
                  </a:extLst>
                </a:gridCol>
                <a:gridCol w="246888">
                  <a:extLst>
                    <a:ext uri="{9D8B030D-6E8A-4147-A177-3AD203B41FA5}">
                      <a16:colId xmlns:a16="http://schemas.microsoft.com/office/drawing/2014/main" val="122892239"/>
                    </a:ext>
                  </a:extLst>
                </a:gridCol>
                <a:gridCol w="246888">
                  <a:extLst>
                    <a:ext uri="{9D8B030D-6E8A-4147-A177-3AD203B41FA5}">
                      <a16:colId xmlns:a16="http://schemas.microsoft.com/office/drawing/2014/main" val="1574856991"/>
                    </a:ext>
                  </a:extLst>
                </a:gridCol>
                <a:gridCol w="246888">
                  <a:extLst>
                    <a:ext uri="{9D8B030D-6E8A-4147-A177-3AD203B41FA5}">
                      <a16:colId xmlns:a16="http://schemas.microsoft.com/office/drawing/2014/main" val="2991482509"/>
                    </a:ext>
                  </a:extLst>
                </a:gridCol>
                <a:gridCol w="246888">
                  <a:extLst>
                    <a:ext uri="{9D8B030D-6E8A-4147-A177-3AD203B41FA5}">
                      <a16:colId xmlns:a16="http://schemas.microsoft.com/office/drawing/2014/main" val="1256635533"/>
                    </a:ext>
                  </a:extLst>
                </a:gridCol>
                <a:gridCol w="246888">
                  <a:extLst>
                    <a:ext uri="{9D8B030D-6E8A-4147-A177-3AD203B41FA5}">
                      <a16:colId xmlns:a16="http://schemas.microsoft.com/office/drawing/2014/main" val="1067594144"/>
                    </a:ext>
                  </a:extLst>
                </a:gridCol>
                <a:gridCol w="246888">
                  <a:extLst>
                    <a:ext uri="{9D8B030D-6E8A-4147-A177-3AD203B41FA5}">
                      <a16:colId xmlns:a16="http://schemas.microsoft.com/office/drawing/2014/main" val="3779327697"/>
                    </a:ext>
                  </a:extLst>
                </a:gridCol>
                <a:gridCol w="246888">
                  <a:extLst>
                    <a:ext uri="{9D8B030D-6E8A-4147-A177-3AD203B41FA5}">
                      <a16:colId xmlns:a16="http://schemas.microsoft.com/office/drawing/2014/main" val="906808065"/>
                    </a:ext>
                  </a:extLst>
                </a:gridCol>
                <a:gridCol w="246888">
                  <a:extLst>
                    <a:ext uri="{9D8B030D-6E8A-4147-A177-3AD203B41FA5}">
                      <a16:colId xmlns:a16="http://schemas.microsoft.com/office/drawing/2014/main" val="3507638993"/>
                    </a:ext>
                  </a:extLst>
                </a:gridCol>
                <a:gridCol w="246888">
                  <a:extLst>
                    <a:ext uri="{9D8B030D-6E8A-4147-A177-3AD203B41FA5}">
                      <a16:colId xmlns:a16="http://schemas.microsoft.com/office/drawing/2014/main" val="4049510573"/>
                    </a:ext>
                  </a:extLst>
                </a:gridCol>
                <a:gridCol w="246888">
                  <a:extLst>
                    <a:ext uri="{9D8B030D-6E8A-4147-A177-3AD203B41FA5}">
                      <a16:colId xmlns:a16="http://schemas.microsoft.com/office/drawing/2014/main" val="300063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16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- 2021-07-30 15:38:37</a:t>
                      </a:r>
                      <a:r>
                        <a:rPr kumimoji="0" lang="en-US" sz="1000" b="0" i="0" u="none" strike="noStrike" kern="1200" cap="none" spc="0" normalizeH="0" baseline="0" noProof="0">
                          <a:ln>
                            <a:noFill/>
                          </a:ln>
                          <a:solidFill>
                            <a:prstClr val="black"/>
                          </a:solidFill>
                          <a:effectLst/>
                          <a:uLnTx/>
                          <a:uFillTx/>
                          <a:latin typeface="+mn-lt"/>
                          <a:ea typeface="+mn-ea"/>
                          <a:cs typeface="+mn-cs"/>
                        </a:rPr>
                        <a:t>
 Na dan kada smo iskoristili prirodne resurse planete Zemlje #EarthOvershootDay zamišljamo svet bez otpada. 🌍  Ove godine smo već iskoristili prirodne resurse naše planete za 2021. godinu, ali promena je još uvek moguća. U kompaniji GROHE istražili smo svaki element svojih proizvodnih procesa kako bismo pronašli način da uštedimo vredne sirovine. Pregledali smo tradicionalne linearne modele proizvodnje uzimanja-stvaranja-odlaganja te smo stvorili održiviju alternativu kojoj je prioritet smanjenje otpada u svim fazama - “from cradle to cradle”. Korištenjem cirkularne ekonomije u proizvodnji, smanjujemo potrošnju materijala dizajnirajući proizvodne komponente koje se mogu iskoristiti za izradu novih proizvoda kada je životni ciklus proizvoda gotov.  ♻ Četiri GROHE proizvoda već nose oznaku Cradle to Cradle Certified® – mešalice GROHE BauEdge i Eurosmart, kuhinjska slavina Eurosmart i set za tuširanje Tempesta. https://fcld.ly/qclj45i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https://quintly-image-storage.s3.amazonaws.com/655c6f156c5d8f54566c69d6b35afd45/747e67717851bee95844856ef91eaf37.jpg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3272041"/>
                  </a:ext>
                </a:extLst>
              </a:tr>
            </a:tbl>
          </a:graphicData>
        </a:graphic>
      </p:graphicFrame>
      <p:sp>
        <p:nvSpPr>
          <p:cNvPr id="4" name="Text Placeholder 3">
            <a:extLst>
              <a:ext uri="{FF2B5EF4-FFF2-40B4-BE49-F238E27FC236}">
                <a16:creationId xmlns:a16="http://schemas.microsoft.com/office/drawing/2014/main" id="{FD337B5E-3E19-4FF8-B92E-50828BBEFAF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561011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0CBD7-922D-4D1A-8652-00E14FEF4E34}"/>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D46F9213-B89E-48CC-890B-AD16413280E5}"/>
              </a:ext>
            </a:extLst>
          </p:cNvPr>
          <p:cNvGraphicFramePr>
            <a:graphicFrameLocks noGrp="1"/>
          </p:cNvGraphicFramePr>
          <p:nvPr>
            <p:ph type="tbl" sz="quarter" idx="13"/>
            <p:extLst>
              <p:ext uri="{D42A27DB-BD31-4B8C-83A1-F6EECF244321}">
                <p14:modId xmlns:p14="http://schemas.microsoft.com/office/powerpoint/2010/main" val="193942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3397499"/>
                    </a:ext>
                  </a:extLst>
                </a:gridCol>
                <a:gridCol w="1234440">
                  <a:extLst>
                    <a:ext uri="{9D8B030D-6E8A-4147-A177-3AD203B41FA5}">
                      <a16:colId xmlns:a16="http://schemas.microsoft.com/office/drawing/2014/main" val="917861103"/>
                    </a:ext>
                  </a:extLst>
                </a:gridCol>
                <a:gridCol w="822960">
                  <a:extLst>
                    <a:ext uri="{9D8B030D-6E8A-4147-A177-3AD203B41FA5}">
                      <a16:colId xmlns:a16="http://schemas.microsoft.com/office/drawing/2014/main" val="392862801"/>
                    </a:ext>
                  </a:extLst>
                </a:gridCol>
                <a:gridCol w="411480">
                  <a:extLst>
                    <a:ext uri="{9D8B030D-6E8A-4147-A177-3AD203B41FA5}">
                      <a16:colId xmlns:a16="http://schemas.microsoft.com/office/drawing/2014/main" val="601371295"/>
                    </a:ext>
                  </a:extLst>
                </a:gridCol>
                <a:gridCol w="246888">
                  <a:extLst>
                    <a:ext uri="{9D8B030D-6E8A-4147-A177-3AD203B41FA5}">
                      <a16:colId xmlns:a16="http://schemas.microsoft.com/office/drawing/2014/main" val="639993973"/>
                    </a:ext>
                  </a:extLst>
                </a:gridCol>
                <a:gridCol w="246888">
                  <a:extLst>
                    <a:ext uri="{9D8B030D-6E8A-4147-A177-3AD203B41FA5}">
                      <a16:colId xmlns:a16="http://schemas.microsoft.com/office/drawing/2014/main" val="1863335509"/>
                    </a:ext>
                  </a:extLst>
                </a:gridCol>
                <a:gridCol w="246888">
                  <a:extLst>
                    <a:ext uri="{9D8B030D-6E8A-4147-A177-3AD203B41FA5}">
                      <a16:colId xmlns:a16="http://schemas.microsoft.com/office/drawing/2014/main" val="3740299068"/>
                    </a:ext>
                  </a:extLst>
                </a:gridCol>
                <a:gridCol w="246888">
                  <a:extLst>
                    <a:ext uri="{9D8B030D-6E8A-4147-A177-3AD203B41FA5}">
                      <a16:colId xmlns:a16="http://schemas.microsoft.com/office/drawing/2014/main" val="4044157673"/>
                    </a:ext>
                  </a:extLst>
                </a:gridCol>
                <a:gridCol w="246888">
                  <a:extLst>
                    <a:ext uri="{9D8B030D-6E8A-4147-A177-3AD203B41FA5}">
                      <a16:colId xmlns:a16="http://schemas.microsoft.com/office/drawing/2014/main" val="188787846"/>
                    </a:ext>
                  </a:extLst>
                </a:gridCol>
                <a:gridCol w="246888">
                  <a:extLst>
                    <a:ext uri="{9D8B030D-6E8A-4147-A177-3AD203B41FA5}">
                      <a16:colId xmlns:a16="http://schemas.microsoft.com/office/drawing/2014/main" val="835336519"/>
                    </a:ext>
                  </a:extLst>
                </a:gridCol>
                <a:gridCol w="246888">
                  <a:extLst>
                    <a:ext uri="{9D8B030D-6E8A-4147-A177-3AD203B41FA5}">
                      <a16:colId xmlns:a16="http://schemas.microsoft.com/office/drawing/2014/main" val="2552864009"/>
                    </a:ext>
                  </a:extLst>
                </a:gridCol>
                <a:gridCol w="246888">
                  <a:extLst>
                    <a:ext uri="{9D8B030D-6E8A-4147-A177-3AD203B41FA5}">
                      <a16:colId xmlns:a16="http://schemas.microsoft.com/office/drawing/2014/main" val="386462832"/>
                    </a:ext>
                  </a:extLst>
                </a:gridCol>
                <a:gridCol w="246888">
                  <a:extLst>
                    <a:ext uri="{9D8B030D-6E8A-4147-A177-3AD203B41FA5}">
                      <a16:colId xmlns:a16="http://schemas.microsoft.com/office/drawing/2014/main" val="4187536724"/>
                    </a:ext>
                  </a:extLst>
                </a:gridCol>
                <a:gridCol w="246888">
                  <a:extLst>
                    <a:ext uri="{9D8B030D-6E8A-4147-A177-3AD203B41FA5}">
                      <a16:colId xmlns:a16="http://schemas.microsoft.com/office/drawing/2014/main" val="925009399"/>
                    </a:ext>
                  </a:extLst>
                </a:gridCol>
                <a:gridCol w="246888">
                  <a:extLst>
                    <a:ext uri="{9D8B030D-6E8A-4147-A177-3AD203B41FA5}">
                      <a16:colId xmlns:a16="http://schemas.microsoft.com/office/drawing/2014/main" val="2963954222"/>
                    </a:ext>
                  </a:extLst>
                </a:gridCol>
                <a:gridCol w="246888">
                  <a:extLst>
                    <a:ext uri="{9D8B030D-6E8A-4147-A177-3AD203B41FA5}">
                      <a16:colId xmlns:a16="http://schemas.microsoft.com/office/drawing/2014/main" val="1804506939"/>
                    </a:ext>
                  </a:extLst>
                </a:gridCol>
                <a:gridCol w="246888">
                  <a:extLst>
                    <a:ext uri="{9D8B030D-6E8A-4147-A177-3AD203B41FA5}">
                      <a16:colId xmlns:a16="http://schemas.microsoft.com/office/drawing/2014/main" val="2556279587"/>
                    </a:ext>
                  </a:extLst>
                </a:gridCol>
                <a:gridCol w="246888">
                  <a:extLst>
                    <a:ext uri="{9D8B030D-6E8A-4147-A177-3AD203B41FA5}">
                      <a16:colId xmlns:a16="http://schemas.microsoft.com/office/drawing/2014/main" val="330565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80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Bulgaria BG - 2021-07-28 17:44:07</a:t>
                      </a:r>
                      <a:r>
                        <a:rPr kumimoji="0" lang="ru-RU" sz="1000" b="0" i="0" u="none" strike="noStrike" kern="1200" cap="none" spc="0" normalizeH="0" baseline="0" noProof="0">
                          <a:ln>
                            <a:noFill/>
                          </a:ln>
                          <a:solidFill>
                            <a:prstClr val="black"/>
                          </a:solidFill>
                          <a:effectLst/>
                          <a:uLnTx/>
                          <a:uFillTx/>
                          <a:latin typeface="+mn-lt"/>
                          <a:ea typeface="+mn-ea"/>
                          <a:cs typeface="+mn-cs"/>
                        </a:rPr>
                        <a:t>
 Всяко малко действие има значение. Всеки път когато намалите температурата или дебита на водата, вие намалявате разхода на ценни природни ресурси.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https://quintly-image-storage.s3.amazonaws.com/bd7a77ee6e33720e4226ad493775ea5e/82de4507b6ab5584333a40e881f99a24.jpg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5374470"/>
                  </a:ext>
                </a:extLst>
              </a:tr>
            </a:tbl>
          </a:graphicData>
        </a:graphic>
      </p:graphicFrame>
      <p:sp>
        <p:nvSpPr>
          <p:cNvPr id="4" name="Text Placeholder 3">
            <a:extLst>
              <a:ext uri="{FF2B5EF4-FFF2-40B4-BE49-F238E27FC236}">
                <a16:creationId xmlns:a16="http://schemas.microsoft.com/office/drawing/2014/main" id="{97B410E2-3FBD-48AF-B71D-A726B8B68D41}"/>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5204607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5C2EF-0024-4323-9C82-B545BE44B387}"/>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D175ADD4-D8ED-4667-885B-05DE3E2E2E99}"/>
              </a:ext>
            </a:extLst>
          </p:cNvPr>
          <p:cNvGraphicFramePr>
            <a:graphicFrameLocks noGrp="1"/>
          </p:cNvGraphicFramePr>
          <p:nvPr>
            <p:ph type="tbl" sz="quarter" idx="13"/>
            <p:extLst>
              <p:ext uri="{D42A27DB-BD31-4B8C-83A1-F6EECF244321}">
                <p14:modId xmlns:p14="http://schemas.microsoft.com/office/powerpoint/2010/main" val="117106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5201804"/>
                    </a:ext>
                  </a:extLst>
                </a:gridCol>
                <a:gridCol w="1234440">
                  <a:extLst>
                    <a:ext uri="{9D8B030D-6E8A-4147-A177-3AD203B41FA5}">
                      <a16:colId xmlns:a16="http://schemas.microsoft.com/office/drawing/2014/main" val="3397759948"/>
                    </a:ext>
                  </a:extLst>
                </a:gridCol>
                <a:gridCol w="822960">
                  <a:extLst>
                    <a:ext uri="{9D8B030D-6E8A-4147-A177-3AD203B41FA5}">
                      <a16:colId xmlns:a16="http://schemas.microsoft.com/office/drawing/2014/main" val="2174537952"/>
                    </a:ext>
                  </a:extLst>
                </a:gridCol>
                <a:gridCol w="411480">
                  <a:extLst>
                    <a:ext uri="{9D8B030D-6E8A-4147-A177-3AD203B41FA5}">
                      <a16:colId xmlns:a16="http://schemas.microsoft.com/office/drawing/2014/main" val="3775815206"/>
                    </a:ext>
                  </a:extLst>
                </a:gridCol>
                <a:gridCol w="246888">
                  <a:extLst>
                    <a:ext uri="{9D8B030D-6E8A-4147-A177-3AD203B41FA5}">
                      <a16:colId xmlns:a16="http://schemas.microsoft.com/office/drawing/2014/main" val="1666238401"/>
                    </a:ext>
                  </a:extLst>
                </a:gridCol>
                <a:gridCol w="246888">
                  <a:extLst>
                    <a:ext uri="{9D8B030D-6E8A-4147-A177-3AD203B41FA5}">
                      <a16:colId xmlns:a16="http://schemas.microsoft.com/office/drawing/2014/main" val="4285510302"/>
                    </a:ext>
                  </a:extLst>
                </a:gridCol>
                <a:gridCol w="246888">
                  <a:extLst>
                    <a:ext uri="{9D8B030D-6E8A-4147-A177-3AD203B41FA5}">
                      <a16:colId xmlns:a16="http://schemas.microsoft.com/office/drawing/2014/main" val="1528650747"/>
                    </a:ext>
                  </a:extLst>
                </a:gridCol>
                <a:gridCol w="246888">
                  <a:extLst>
                    <a:ext uri="{9D8B030D-6E8A-4147-A177-3AD203B41FA5}">
                      <a16:colId xmlns:a16="http://schemas.microsoft.com/office/drawing/2014/main" val="2217335130"/>
                    </a:ext>
                  </a:extLst>
                </a:gridCol>
                <a:gridCol w="246888">
                  <a:extLst>
                    <a:ext uri="{9D8B030D-6E8A-4147-A177-3AD203B41FA5}">
                      <a16:colId xmlns:a16="http://schemas.microsoft.com/office/drawing/2014/main" val="3796461732"/>
                    </a:ext>
                  </a:extLst>
                </a:gridCol>
                <a:gridCol w="246888">
                  <a:extLst>
                    <a:ext uri="{9D8B030D-6E8A-4147-A177-3AD203B41FA5}">
                      <a16:colId xmlns:a16="http://schemas.microsoft.com/office/drawing/2014/main" val="2484190021"/>
                    </a:ext>
                  </a:extLst>
                </a:gridCol>
                <a:gridCol w="246888">
                  <a:extLst>
                    <a:ext uri="{9D8B030D-6E8A-4147-A177-3AD203B41FA5}">
                      <a16:colId xmlns:a16="http://schemas.microsoft.com/office/drawing/2014/main" val="3767266454"/>
                    </a:ext>
                  </a:extLst>
                </a:gridCol>
                <a:gridCol w="246888">
                  <a:extLst>
                    <a:ext uri="{9D8B030D-6E8A-4147-A177-3AD203B41FA5}">
                      <a16:colId xmlns:a16="http://schemas.microsoft.com/office/drawing/2014/main" val="1975334477"/>
                    </a:ext>
                  </a:extLst>
                </a:gridCol>
                <a:gridCol w="246888">
                  <a:extLst>
                    <a:ext uri="{9D8B030D-6E8A-4147-A177-3AD203B41FA5}">
                      <a16:colId xmlns:a16="http://schemas.microsoft.com/office/drawing/2014/main" val="526405569"/>
                    </a:ext>
                  </a:extLst>
                </a:gridCol>
                <a:gridCol w="246888">
                  <a:extLst>
                    <a:ext uri="{9D8B030D-6E8A-4147-A177-3AD203B41FA5}">
                      <a16:colId xmlns:a16="http://schemas.microsoft.com/office/drawing/2014/main" val="3712870003"/>
                    </a:ext>
                  </a:extLst>
                </a:gridCol>
                <a:gridCol w="246888">
                  <a:extLst>
                    <a:ext uri="{9D8B030D-6E8A-4147-A177-3AD203B41FA5}">
                      <a16:colId xmlns:a16="http://schemas.microsoft.com/office/drawing/2014/main" val="118886275"/>
                    </a:ext>
                  </a:extLst>
                </a:gridCol>
                <a:gridCol w="246888">
                  <a:extLst>
                    <a:ext uri="{9D8B030D-6E8A-4147-A177-3AD203B41FA5}">
                      <a16:colId xmlns:a16="http://schemas.microsoft.com/office/drawing/2014/main" val="3659292166"/>
                    </a:ext>
                  </a:extLst>
                </a:gridCol>
                <a:gridCol w="246888">
                  <a:extLst>
                    <a:ext uri="{9D8B030D-6E8A-4147-A177-3AD203B41FA5}">
                      <a16:colId xmlns:a16="http://schemas.microsoft.com/office/drawing/2014/main" val="417882443"/>
                    </a:ext>
                  </a:extLst>
                </a:gridCol>
                <a:gridCol w="246888">
                  <a:extLst>
                    <a:ext uri="{9D8B030D-6E8A-4147-A177-3AD203B41FA5}">
                      <a16:colId xmlns:a16="http://schemas.microsoft.com/office/drawing/2014/main" val="98661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32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- 2021-12-02 13:18:02</a:t>
                      </a:r>
                      <a:r>
                        <a:rPr kumimoji="0" lang="pl-PL" sz="1000" b="0" i="0" u="none" strike="noStrike" kern="1200" cap="none" spc="0" normalizeH="0" baseline="0" noProof="0">
                          <a:ln>
                            <a:noFill/>
                          </a:ln>
                          <a:solidFill>
                            <a:prstClr val="black"/>
                          </a:solidFill>
                          <a:effectLst/>
                          <a:uLnTx/>
                          <a:uFillTx/>
                          <a:latin typeface="+mn-lt"/>
                          <a:ea typeface="+mn-ea"/>
                          <a:cs typeface="+mn-cs"/>
                        </a:rPr>
                        <a:t>
 Jako marka GROHE, powzięliśmy misję, by dać coś od siebie młodym pokoleniom. Odzwierciedleniem tego, stał się program GIVE, który pokazuje strategię społeczną GROHE w działaniu, poprzez kształcenie nowego pokolenia instalatorów. Naszym celem jest rozpowszechnienie jak najwyższych standardów wiedzy branżowej i wsparcie młodych ludzi z różnych środowisk społecznych. 
Aby dowiedzieć się więcej na temat GIVE i naszych planów na przyszłość, dołącz do naszego panelu dyskusyjnego na platformie GROHE X - już 7 grudnia o 11:00! 
Zarejestruj bezpłatnie, aby wziąć udział: 
➡ https://bit.ly/3DJpbyr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https://quintly-image-storage.s3.amazonaws.com/94e50c6eaa0daf9e767b9644688a50fb/872d6d5dec802687b7552999cace3c67.jpg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7876010"/>
                  </a:ext>
                </a:extLst>
              </a:tr>
            </a:tbl>
          </a:graphicData>
        </a:graphic>
      </p:graphicFrame>
      <p:sp>
        <p:nvSpPr>
          <p:cNvPr id="4" name="Text Placeholder 3">
            <a:extLst>
              <a:ext uri="{FF2B5EF4-FFF2-40B4-BE49-F238E27FC236}">
                <a16:creationId xmlns:a16="http://schemas.microsoft.com/office/drawing/2014/main" id="{CF6ACBA9-2634-49C9-B7D3-618EE150E52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6984310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4938C-B008-46B4-AA76-FF441C61D513}"/>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C55B08EC-C3F9-48C3-826C-8AEA4AD370F9}"/>
              </a:ext>
            </a:extLst>
          </p:cNvPr>
          <p:cNvGraphicFramePr>
            <a:graphicFrameLocks noGrp="1"/>
          </p:cNvGraphicFramePr>
          <p:nvPr>
            <p:ph type="tbl" sz="quarter" idx="13"/>
            <p:extLst>
              <p:ext uri="{D42A27DB-BD31-4B8C-83A1-F6EECF244321}">
                <p14:modId xmlns:p14="http://schemas.microsoft.com/office/powerpoint/2010/main" val="22134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91437791"/>
                    </a:ext>
                  </a:extLst>
                </a:gridCol>
                <a:gridCol w="1234440">
                  <a:extLst>
                    <a:ext uri="{9D8B030D-6E8A-4147-A177-3AD203B41FA5}">
                      <a16:colId xmlns:a16="http://schemas.microsoft.com/office/drawing/2014/main" val="578572471"/>
                    </a:ext>
                  </a:extLst>
                </a:gridCol>
                <a:gridCol w="822960">
                  <a:extLst>
                    <a:ext uri="{9D8B030D-6E8A-4147-A177-3AD203B41FA5}">
                      <a16:colId xmlns:a16="http://schemas.microsoft.com/office/drawing/2014/main" val="1020214900"/>
                    </a:ext>
                  </a:extLst>
                </a:gridCol>
                <a:gridCol w="411480">
                  <a:extLst>
                    <a:ext uri="{9D8B030D-6E8A-4147-A177-3AD203B41FA5}">
                      <a16:colId xmlns:a16="http://schemas.microsoft.com/office/drawing/2014/main" val="135038816"/>
                    </a:ext>
                  </a:extLst>
                </a:gridCol>
                <a:gridCol w="246888">
                  <a:extLst>
                    <a:ext uri="{9D8B030D-6E8A-4147-A177-3AD203B41FA5}">
                      <a16:colId xmlns:a16="http://schemas.microsoft.com/office/drawing/2014/main" val="2427144499"/>
                    </a:ext>
                  </a:extLst>
                </a:gridCol>
                <a:gridCol w="246888">
                  <a:extLst>
                    <a:ext uri="{9D8B030D-6E8A-4147-A177-3AD203B41FA5}">
                      <a16:colId xmlns:a16="http://schemas.microsoft.com/office/drawing/2014/main" val="3597342928"/>
                    </a:ext>
                  </a:extLst>
                </a:gridCol>
                <a:gridCol w="246888">
                  <a:extLst>
                    <a:ext uri="{9D8B030D-6E8A-4147-A177-3AD203B41FA5}">
                      <a16:colId xmlns:a16="http://schemas.microsoft.com/office/drawing/2014/main" val="3123857397"/>
                    </a:ext>
                  </a:extLst>
                </a:gridCol>
                <a:gridCol w="246888">
                  <a:extLst>
                    <a:ext uri="{9D8B030D-6E8A-4147-A177-3AD203B41FA5}">
                      <a16:colId xmlns:a16="http://schemas.microsoft.com/office/drawing/2014/main" val="447504517"/>
                    </a:ext>
                  </a:extLst>
                </a:gridCol>
                <a:gridCol w="246888">
                  <a:extLst>
                    <a:ext uri="{9D8B030D-6E8A-4147-A177-3AD203B41FA5}">
                      <a16:colId xmlns:a16="http://schemas.microsoft.com/office/drawing/2014/main" val="1572302760"/>
                    </a:ext>
                  </a:extLst>
                </a:gridCol>
                <a:gridCol w="246888">
                  <a:extLst>
                    <a:ext uri="{9D8B030D-6E8A-4147-A177-3AD203B41FA5}">
                      <a16:colId xmlns:a16="http://schemas.microsoft.com/office/drawing/2014/main" val="3210950169"/>
                    </a:ext>
                  </a:extLst>
                </a:gridCol>
                <a:gridCol w="246888">
                  <a:extLst>
                    <a:ext uri="{9D8B030D-6E8A-4147-A177-3AD203B41FA5}">
                      <a16:colId xmlns:a16="http://schemas.microsoft.com/office/drawing/2014/main" val="1083139462"/>
                    </a:ext>
                  </a:extLst>
                </a:gridCol>
                <a:gridCol w="246888">
                  <a:extLst>
                    <a:ext uri="{9D8B030D-6E8A-4147-A177-3AD203B41FA5}">
                      <a16:colId xmlns:a16="http://schemas.microsoft.com/office/drawing/2014/main" val="520473987"/>
                    </a:ext>
                  </a:extLst>
                </a:gridCol>
                <a:gridCol w="246888">
                  <a:extLst>
                    <a:ext uri="{9D8B030D-6E8A-4147-A177-3AD203B41FA5}">
                      <a16:colId xmlns:a16="http://schemas.microsoft.com/office/drawing/2014/main" val="1242889276"/>
                    </a:ext>
                  </a:extLst>
                </a:gridCol>
                <a:gridCol w="246888">
                  <a:extLst>
                    <a:ext uri="{9D8B030D-6E8A-4147-A177-3AD203B41FA5}">
                      <a16:colId xmlns:a16="http://schemas.microsoft.com/office/drawing/2014/main" val="2589200538"/>
                    </a:ext>
                  </a:extLst>
                </a:gridCol>
                <a:gridCol w="246888">
                  <a:extLst>
                    <a:ext uri="{9D8B030D-6E8A-4147-A177-3AD203B41FA5}">
                      <a16:colId xmlns:a16="http://schemas.microsoft.com/office/drawing/2014/main" val="354296235"/>
                    </a:ext>
                  </a:extLst>
                </a:gridCol>
                <a:gridCol w="246888">
                  <a:extLst>
                    <a:ext uri="{9D8B030D-6E8A-4147-A177-3AD203B41FA5}">
                      <a16:colId xmlns:a16="http://schemas.microsoft.com/office/drawing/2014/main" val="2411266806"/>
                    </a:ext>
                  </a:extLst>
                </a:gridCol>
                <a:gridCol w="246888">
                  <a:extLst>
                    <a:ext uri="{9D8B030D-6E8A-4147-A177-3AD203B41FA5}">
                      <a16:colId xmlns:a16="http://schemas.microsoft.com/office/drawing/2014/main" val="3208623286"/>
                    </a:ext>
                  </a:extLst>
                </a:gridCol>
                <a:gridCol w="246888">
                  <a:extLst>
                    <a:ext uri="{9D8B030D-6E8A-4147-A177-3AD203B41FA5}">
                      <a16:colId xmlns:a16="http://schemas.microsoft.com/office/drawing/2014/main" val="142076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03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US - 2021-03-23 14:25:42</a:t>
                      </a:r>
                      <a:r>
                        <a:rPr kumimoji="0" lang="en-US" sz="1000" b="0" i="0" u="none" strike="noStrike" kern="1200" cap="none" spc="0" normalizeH="0" baseline="0" noProof="0">
                          <a:ln>
                            <a:noFill/>
                          </a:ln>
                          <a:solidFill>
                            <a:prstClr val="black"/>
                          </a:solidFill>
                          <a:effectLst/>
                          <a:uLnTx/>
                          <a:uFillTx/>
                          <a:latin typeface="+mn-lt"/>
                          <a:ea typeface="+mn-ea"/>
                          <a:cs typeface="+mn-cs"/>
                        </a:rPr>
                        <a:t>
 Happy World Water Day! 
Let's take care of our water resources together. The GROHE EcoJoy technology effectively reduces water consumption without compromising experience. 
.
.
.
#worldwaterday #GROHE #shapingthefutureofwater #sustainability #environment #greencompany #protecttheenvironment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https://quintly-image-storage.s3.amazonaws.com/8528773e5706b519c29417f00bcb1bcd/5b751dcb256fcb6964b5fa0bba076858.jpg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 50 Climate 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6833624"/>
                  </a:ext>
                </a:extLst>
              </a:tr>
            </a:tbl>
          </a:graphicData>
        </a:graphic>
      </p:graphicFrame>
      <p:sp>
        <p:nvSpPr>
          <p:cNvPr id="4" name="Text Placeholder 3">
            <a:extLst>
              <a:ext uri="{FF2B5EF4-FFF2-40B4-BE49-F238E27FC236}">
                <a16:creationId xmlns:a16="http://schemas.microsoft.com/office/drawing/2014/main" id="{1300BE3E-0227-445B-8E19-B751D5E703A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82477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D790B-C340-4DF1-9031-F8B5AF9E8257}"/>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12A2DA55-1BA7-47A6-9C37-4946935D277A}"/>
              </a:ext>
            </a:extLst>
          </p:cNvPr>
          <p:cNvGraphicFramePr>
            <a:graphicFrameLocks noGrp="1"/>
          </p:cNvGraphicFramePr>
          <p:nvPr>
            <p:ph type="tbl" sz="quarter" idx="13"/>
            <p:extLst>
              <p:ext uri="{D42A27DB-BD31-4B8C-83A1-F6EECF244321}">
                <p14:modId xmlns:p14="http://schemas.microsoft.com/office/powerpoint/2010/main" val="221280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95883863"/>
                    </a:ext>
                  </a:extLst>
                </a:gridCol>
                <a:gridCol w="1234440">
                  <a:extLst>
                    <a:ext uri="{9D8B030D-6E8A-4147-A177-3AD203B41FA5}">
                      <a16:colId xmlns:a16="http://schemas.microsoft.com/office/drawing/2014/main" val="2937076936"/>
                    </a:ext>
                  </a:extLst>
                </a:gridCol>
                <a:gridCol w="822960">
                  <a:extLst>
                    <a:ext uri="{9D8B030D-6E8A-4147-A177-3AD203B41FA5}">
                      <a16:colId xmlns:a16="http://schemas.microsoft.com/office/drawing/2014/main" val="3084754964"/>
                    </a:ext>
                  </a:extLst>
                </a:gridCol>
                <a:gridCol w="411480">
                  <a:extLst>
                    <a:ext uri="{9D8B030D-6E8A-4147-A177-3AD203B41FA5}">
                      <a16:colId xmlns:a16="http://schemas.microsoft.com/office/drawing/2014/main" val="3131347798"/>
                    </a:ext>
                  </a:extLst>
                </a:gridCol>
                <a:gridCol w="246888">
                  <a:extLst>
                    <a:ext uri="{9D8B030D-6E8A-4147-A177-3AD203B41FA5}">
                      <a16:colId xmlns:a16="http://schemas.microsoft.com/office/drawing/2014/main" val="3575834859"/>
                    </a:ext>
                  </a:extLst>
                </a:gridCol>
                <a:gridCol w="246888">
                  <a:extLst>
                    <a:ext uri="{9D8B030D-6E8A-4147-A177-3AD203B41FA5}">
                      <a16:colId xmlns:a16="http://schemas.microsoft.com/office/drawing/2014/main" val="2285115085"/>
                    </a:ext>
                  </a:extLst>
                </a:gridCol>
                <a:gridCol w="246888">
                  <a:extLst>
                    <a:ext uri="{9D8B030D-6E8A-4147-A177-3AD203B41FA5}">
                      <a16:colId xmlns:a16="http://schemas.microsoft.com/office/drawing/2014/main" val="1052393945"/>
                    </a:ext>
                  </a:extLst>
                </a:gridCol>
                <a:gridCol w="246888">
                  <a:extLst>
                    <a:ext uri="{9D8B030D-6E8A-4147-A177-3AD203B41FA5}">
                      <a16:colId xmlns:a16="http://schemas.microsoft.com/office/drawing/2014/main" val="312724356"/>
                    </a:ext>
                  </a:extLst>
                </a:gridCol>
                <a:gridCol w="246888">
                  <a:extLst>
                    <a:ext uri="{9D8B030D-6E8A-4147-A177-3AD203B41FA5}">
                      <a16:colId xmlns:a16="http://schemas.microsoft.com/office/drawing/2014/main" val="3493011578"/>
                    </a:ext>
                  </a:extLst>
                </a:gridCol>
                <a:gridCol w="246888">
                  <a:extLst>
                    <a:ext uri="{9D8B030D-6E8A-4147-A177-3AD203B41FA5}">
                      <a16:colId xmlns:a16="http://schemas.microsoft.com/office/drawing/2014/main" val="1339625263"/>
                    </a:ext>
                  </a:extLst>
                </a:gridCol>
                <a:gridCol w="246888">
                  <a:extLst>
                    <a:ext uri="{9D8B030D-6E8A-4147-A177-3AD203B41FA5}">
                      <a16:colId xmlns:a16="http://schemas.microsoft.com/office/drawing/2014/main" val="1754497445"/>
                    </a:ext>
                  </a:extLst>
                </a:gridCol>
                <a:gridCol w="246888">
                  <a:extLst>
                    <a:ext uri="{9D8B030D-6E8A-4147-A177-3AD203B41FA5}">
                      <a16:colId xmlns:a16="http://schemas.microsoft.com/office/drawing/2014/main" val="2895438561"/>
                    </a:ext>
                  </a:extLst>
                </a:gridCol>
                <a:gridCol w="246888">
                  <a:extLst>
                    <a:ext uri="{9D8B030D-6E8A-4147-A177-3AD203B41FA5}">
                      <a16:colId xmlns:a16="http://schemas.microsoft.com/office/drawing/2014/main" val="2019391535"/>
                    </a:ext>
                  </a:extLst>
                </a:gridCol>
                <a:gridCol w="246888">
                  <a:extLst>
                    <a:ext uri="{9D8B030D-6E8A-4147-A177-3AD203B41FA5}">
                      <a16:colId xmlns:a16="http://schemas.microsoft.com/office/drawing/2014/main" val="3982477481"/>
                    </a:ext>
                  </a:extLst>
                </a:gridCol>
                <a:gridCol w="246888">
                  <a:extLst>
                    <a:ext uri="{9D8B030D-6E8A-4147-A177-3AD203B41FA5}">
                      <a16:colId xmlns:a16="http://schemas.microsoft.com/office/drawing/2014/main" val="144785865"/>
                    </a:ext>
                  </a:extLst>
                </a:gridCol>
                <a:gridCol w="246888">
                  <a:extLst>
                    <a:ext uri="{9D8B030D-6E8A-4147-A177-3AD203B41FA5}">
                      <a16:colId xmlns:a16="http://schemas.microsoft.com/office/drawing/2014/main" val="2523404379"/>
                    </a:ext>
                  </a:extLst>
                </a:gridCol>
                <a:gridCol w="246888">
                  <a:extLst>
                    <a:ext uri="{9D8B030D-6E8A-4147-A177-3AD203B41FA5}">
                      <a16:colId xmlns:a16="http://schemas.microsoft.com/office/drawing/2014/main" val="321574669"/>
                    </a:ext>
                  </a:extLst>
                </a:gridCol>
                <a:gridCol w="246888">
                  <a:extLst>
                    <a:ext uri="{9D8B030D-6E8A-4147-A177-3AD203B41FA5}">
                      <a16:colId xmlns:a16="http://schemas.microsoft.com/office/drawing/2014/main" val="161961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13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GROHE ES - 2021-12-01 10:30:00</a:t>
                      </a:r>
                      <a:r>
                        <a:rPr kumimoji="0" lang="es-ES" sz="1000" b="0" i="0" u="none" strike="noStrike" kern="1200" cap="none" spc="0" normalizeH="0" baseline="0" noProof="0">
                          <a:ln>
                            <a:noFill/>
                          </a:ln>
                          <a:solidFill>
                            <a:prstClr val="black"/>
                          </a:solidFill>
                          <a:effectLst/>
                          <a:uLnTx/>
                          <a:uFillTx/>
                          <a:latin typeface="+mn-lt"/>
                          <a:ea typeface="+mn-ea"/>
                          <a:cs typeface="+mn-cs"/>
                        </a:rPr>
                        <a:t>
 ¡GIVE no para de crecer! En menos de 2 años, el programa cubrirá más de 50 escuelas técnicas y colegios que se beneficiarán de nuestros productos y experiencia. El programa GIVE ofrece a los jóvenes acceso a las últimas tecnologías e innovaciones, además de respaldar estos estudios con una certificación. El programa aborda la escasez actual de técnicos calificados y es parte de nuestra misión retribuir a las comunidades ofreciendo a los jóvenes un futuro mejor. ¿Quieres más información sobre todos nuestros de futuro? ¡Conéctate a nuestra sesión el próximo 7 de diciembre a las 11h en GROHE X! Y si no puedes asistir no te preocupes, ¡si te registras al siguiente enlace lo podrás ver cuando quieras! https://bit.ly/3DJpbyr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https://quintly-image-storage.s3.amazonaws.com/b38f696aca5288079f8a6ec99a5b8e24/abb126a2f4a30ce0efa38a9bae5d83af.jpg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5817749"/>
                  </a:ext>
                </a:extLst>
              </a:tr>
            </a:tbl>
          </a:graphicData>
        </a:graphic>
      </p:graphicFrame>
      <p:sp>
        <p:nvSpPr>
          <p:cNvPr id="4" name="Text Placeholder 3">
            <a:extLst>
              <a:ext uri="{FF2B5EF4-FFF2-40B4-BE49-F238E27FC236}">
                <a16:creationId xmlns:a16="http://schemas.microsoft.com/office/drawing/2014/main" id="{82BA8015-C64E-414D-8F5B-00D75B68375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24760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0EFA-1DE5-4D76-9455-8739AEDFF6C9}"/>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FAE27AC2-48B9-4924-83FA-622AB479FC3F}"/>
              </a:ext>
            </a:extLst>
          </p:cNvPr>
          <p:cNvGraphicFramePr>
            <a:graphicFrameLocks noGrp="1"/>
          </p:cNvGraphicFramePr>
          <p:nvPr>
            <p:ph type="tbl" sz="quarter" idx="13"/>
            <p:extLst>
              <p:ext uri="{D42A27DB-BD31-4B8C-83A1-F6EECF244321}">
                <p14:modId xmlns:p14="http://schemas.microsoft.com/office/powerpoint/2010/main" val="202106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41587078"/>
                    </a:ext>
                  </a:extLst>
                </a:gridCol>
                <a:gridCol w="1234440">
                  <a:extLst>
                    <a:ext uri="{9D8B030D-6E8A-4147-A177-3AD203B41FA5}">
                      <a16:colId xmlns:a16="http://schemas.microsoft.com/office/drawing/2014/main" val="3324421522"/>
                    </a:ext>
                  </a:extLst>
                </a:gridCol>
                <a:gridCol w="822960">
                  <a:extLst>
                    <a:ext uri="{9D8B030D-6E8A-4147-A177-3AD203B41FA5}">
                      <a16:colId xmlns:a16="http://schemas.microsoft.com/office/drawing/2014/main" val="3806941782"/>
                    </a:ext>
                  </a:extLst>
                </a:gridCol>
                <a:gridCol w="411480">
                  <a:extLst>
                    <a:ext uri="{9D8B030D-6E8A-4147-A177-3AD203B41FA5}">
                      <a16:colId xmlns:a16="http://schemas.microsoft.com/office/drawing/2014/main" val="4089937221"/>
                    </a:ext>
                  </a:extLst>
                </a:gridCol>
                <a:gridCol w="246888">
                  <a:extLst>
                    <a:ext uri="{9D8B030D-6E8A-4147-A177-3AD203B41FA5}">
                      <a16:colId xmlns:a16="http://schemas.microsoft.com/office/drawing/2014/main" val="3097082691"/>
                    </a:ext>
                  </a:extLst>
                </a:gridCol>
                <a:gridCol w="246888">
                  <a:extLst>
                    <a:ext uri="{9D8B030D-6E8A-4147-A177-3AD203B41FA5}">
                      <a16:colId xmlns:a16="http://schemas.microsoft.com/office/drawing/2014/main" val="2779219931"/>
                    </a:ext>
                  </a:extLst>
                </a:gridCol>
                <a:gridCol w="246888">
                  <a:extLst>
                    <a:ext uri="{9D8B030D-6E8A-4147-A177-3AD203B41FA5}">
                      <a16:colId xmlns:a16="http://schemas.microsoft.com/office/drawing/2014/main" val="1011532719"/>
                    </a:ext>
                  </a:extLst>
                </a:gridCol>
                <a:gridCol w="246888">
                  <a:extLst>
                    <a:ext uri="{9D8B030D-6E8A-4147-A177-3AD203B41FA5}">
                      <a16:colId xmlns:a16="http://schemas.microsoft.com/office/drawing/2014/main" val="2425157777"/>
                    </a:ext>
                  </a:extLst>
                </a:gridCol>
                <a:gridCol w="246888">
                  <a:extLst>
                    <a:ext uri="{9D8B030D-6E8A-4147-A177-3AD203B41FA5}">
                      <a16:colId xmlns:a16="http://schemas.microsoft.com/office/drawing/2014/main" val="2683683468"/>
                    </a:ext>
                  </a:extLst>
                </a:gridCol>
                <a:gridCol w="246888">
                  <a:extLst>
                    <a:ext uri="{9D8B030D-6E8A-4147-A177-3AD203B41FA5}">
                      <a16:colId xmlns:a16="http://schemas.microsoft.com/office/drawing/2014/main" val="1673528795"/>
                    </a:ext>
                  </a:extLst>
                </a:gridCol>
                <a:gridCol w="246888">
                  <a:extLst>
                    <a:ext uri="{9D8B030D-6E8A-4147-A177-3AD203B41FA5}">
                      <a16:colId xmlns:a16="http://schemas.microsoft.com/office/drawing/2014/main" val="2046897551"/>
                    </a:ext>
                  </a:extLst>
                </a:gridCol>
                <a:gridCol w="246888">
                  <a:extLst>
                    <a:ext uri="{9D8B030D-6E8A-4147-A177-3AD203B41FA5}">
                      <a16:colId xmlns:a16="http://schemas.microsoft.com/office/drawing/2014/main" val="4240036181"/>
                    </a:ext>
                  </a:extLst>
                </a:gridCol>
                <a:gridCol w="246888">
                  <a:extLst>
                    <a:ext uri="{9D8B030D-6E8A-4147-A177-3AD203B41FA5}">
                      <a16:colId xmlns:a16="http://schemas.microsoft.com/office/drawing/2014/main" val="1291350556"/>
                    </a:ext>
                  </a:extLst>
                </a:gridCol>
                <a:gridCol w="246888">
                  <a:extLst>
                    <a:ext uri="{9D8B030D-6E8A-4147-A177-3AD203B41FA5}">
                      <a16:colId xmlns:a16="http://schemas.microsoft.com/office/drawing/2014/main" val="228063218"/>
                    </a:ext>
                  </a:extLst>
                </a:gridCol>
                <a:gridCol w="246888">
                  <a:extLst>
                    <a:ext uri="{9D8B030D-6E8A-4147-A177-3AD203B41FA5}">
                      <a16:colId xmlns:a16="http://schemas.microsoft.com/office/drawing/2014/main" val="2043647339"/>
                    </a:ext>
                  </a:extLst>
                </a:gridCol>
                <a:gridCol w="246888">
                  <a:extLst>
                    <a:ext uri="{9D8B030D-6E8A-4147-A177-3AD203B41FA5}">
                      <a16:colId xmlns:a16="http://schemas.microsoft.com/office/drawing/2014/main" val="1668763249"/>
                    </a:ext>
                  </a:extLst>
                </a:gridCol>
                <a:gridCol w="246888">
                  <a:extLst>
                    <a:ext uri="{9D8B030D-6E8A-4147-A177-3AD203B41FA5}">
                      <a16:colId xmlns:a16="http://schemas.microsoft.com/office/drawing/2014/main" val="3876022491"/>
                    </a:ext>
                  </a:extLst>
                </a:gridCol>
                <a:gridCol w="246888">
                  <a:extLst>
                    <a:ext uri="{9D8B030D-6E8A-4147-A177-3AD203B41FA5}">
                      <a16:colId xmlns:a16="http://schemas.microsoft.com/office/drawing/2014/main" val="966924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31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hu-HU" sz="1000" b="1" i="0" u="none" strike="noStrike" kern="1200" cap="none" spc="0" normalizeH="0" baseline="0" noProof="0">
                          <a:ln>
                            <a:noFill/>
                          </a:ln>
                          <a:solidFill>
                            <a:prstClr val="black"/>
                          </a:solidFill>
                          <a:effectLst/>
                          <a:uLnTx/>
                          <a:uFillTx/>
                          <a:latin typeface="+mn-lt"/>
                          <a:ea typeface="+mn-ea"/>
                          <a:cs typeface="+mn-cs"/>
                        </a:rPr>
                        <a:t>GROHE (HU) HU - 2021-07-30 06:00:53</a:t>
                      </a:r>
                      <a:r>
                        <a:rPr kumimoji="0" lang="hu-HU" sz="1000" b="0" i="0" u="none" strike="noStrike" kern="1200" cap="none" spc="0" normalizeH="0" baseline="0" noProof="0">
                          <a:ln>
                            <a:noFill/>
                          </a:ln>
                          <a:solidFill>
                            <a:prstClr val="black"/>
                          </a:solidFill>
                          <a:effectLst/>
                          <a:uLnTx/>
                          <a:uFillTx/>
                          <a:latin typeface="+mn-lt"/>
                          <a:ea typeface="+mn-ea"/>
                          <a:cs typeface="+mn-cs"/>
                        </a:rPr>
                        <a:t>
 Az #EarthOvershootDay napon próbáljunk meg elképzelni egy pazarlás nélküli világot. 🌎 Ebben az évben már felhasználtuk a bolygó természeti erőforrásait 2021-re, de ez nem jelenti azt, hogy ezen a jövőben nem tudunk változtatni. A GROHE-nál gyártási folyamataink minden egyes elemét teszteljük, annak érdekében, hogy megtaláljuk az értékes nyersanyagok megtakarításának módszereit. Megvizsgáltuk a take-make-waste hagyományos lineáris gyártási modelljét, és létrehoztunk egy fenntarthatóbb alternatívát, amely kimondottan hulladék csökkentését helyezi előtérbe. Azáltal, hogy a körforgásos gazdaságot alkalmazzuk a gyártás során, csökkentjük az anyagfogyasztást, és olyan komponenseket tervezünk, amelyek felhasználásával később új termékeket készíthetünk majd. ♻️ Négy népszerű GROHE termékünk elnyerte a Cradle to Cradle Certified® tanúsítványt: GROHE BauEdge és Eurosmart mosdó csaptelep, az Eurosmart konyhai csaptelep és Tempesta zuhanysín készlet. https://fcld.ly/qclj45i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https://quintly-image-storage.s3.amazonaws.com/03d5f7ae2e1a4769da773091523cf492/747e67717851bee95844856ef91eaf37.jpg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0044129"/>
                  </a:ext>
                </a:extLst>
              </a:tr>
            </a:tbl>
          </a:graphicData>
        </a:graphic>
      </p:graphicFrame>
      <p:sp>
        <p:nvSpPr>
          <p:cNvPr id="4" name="Text Placeholder 3">
            <a:extLst>
              <a:ext uri="{FF2B5EF4-FFF2-40B4-BE49-F238E27FC236}">
                <a16:creationId xmlns:a16="http://schemas.microsoft.com/office/drawing/2014/main" id="{D0233992-D92E-4AFC-8774-67CE5E154C0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6628778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E77B-408F-488B-AF45-BD0908E03257}"/>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227ADA42-9976-4D86-B027-43B6B7D05F55}"/>
              </a:ext>
            </a:extLst>
          </p:cNvPr>
          <p:cNvGraphicFramePr>
            <a:graphicFrameLocks noGrp="1"/>
          </p:cNvGraphicFramePr>
          <p:nvPr>
            <p:ph type="tbl" sz="quarter" idx="13"/>
            <p:extLst>
              <p:ext uri="{D42A27DB-BD31-4B8C-83A1-F6EECF244321}">
                <p14:modId xmlns:p14="http://schemas.microsoft.com/office/powerpoint/2010/main" val="91395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22615918"/>
                    </a:ext>
                  </a:extLst>
                </a:gridCol>
                <a:gridCol w="1234440">
                  <a:extLst>
                    <a:ext uri="{9D8B030D-6E8A-4147-A177-3AD203B41FA5}">
                      <a16:colId xmlns:a16="http://schemas.microsoft.com/office/drawing/2014/main" val="2128123151"/>
                    </a:ext>
                  </a:extLst>
                </a:gridCol>
                <a:gridCol w="822960">
                  <a:extLst>
                    <a:ext uri="{9D8B030D-6E8A-4147-A177-3AD203B41FA5}">
                      <a16:colId xmlns:a16="http://schemas.microsoft.com/office/drawing/2014/main" val="2477740073"/>
                    </a:ext>
                  </a:extLst>
                </a:gridCol>
                <a:gridCol w="411480">
                  <a:extLst>
                    <a:ext uri="{9D8B030D-6E8A-4147-A177-3AD203B41FA5}">
                      <a16:colId xmlns:a16="http://schemas.microsoft.com/office/drawing/2014/main" val="1199189200"/>
                    </a:ext>
                  </a:extLst>
                </a:gridCol>
                <a:gridCol w="246888">
                  <a:extLst>
                    <a:ext uri="{9D8B030D-6E8A-4147-A177-3AD203B41FA5}">
                      <a16:colId xmlns:a16="http://schemas.microsoft.com/office/drawing/2014/main" val="2058856885"/>
                    </a:ext>
                  </a:extLst>
                </a:gridCol>
                <a:gridCol w="246888">
                  <a:extLst>
                    <a:ext uri="{9D8B030D-6E8A-4147-A177-3AD203B41FA5}">
                      <a16:colId xmlns:a16="http://schemas.microsoft.com/office/drawing/2014/main" val="2318921900"/>
                    </a:ext>
                  </a:extLst>
                </a:gridCol>
                <a:gridCol w="246888">
                  <a:extLst>
                    <a:ext uri="{9D8B030D-6E8A-4147-A177-3AD203B41FA5}">
                      <a16:colId xmlns:a16="http://schemas.microsoft.com/office/drawing/2014/main" val="2154195009"/>
                    </a:ext>
                  </a:extLst>
                </a:gridCol>
                <a:gridCol w="246888">
                  <a:extLst>
                    <a:ext uri="{9D8B030D-6E8A-4147-A177-3AD203B41FA5}">
                      <a16:colId xmlns:a16="http://schemas.microsoft.com/office/drawing/2014/main" val="3660681985"/>
                    </a:ext>
                  </a:extLst>
                </a:gridCol>
                <a:gridCol w="246888">
                  <a:extLst>
                    <a:ext uri="{9D8B030D-6E8A-4147-A177-3AD203B41FA5}">
                      <a16:colId xmlns:a16="http://schemas.microsoft.com/office/drawing/2014/main" val="2423341510"/>
                    </a:ext>
                  </a:extLst>
                </a:gridCol>
                <a:gridCol w="246888">
                  <a:extLst>
                    <a:ext uri="{9D8B030D-6E8A-4147-A177-3AD203B41FA5}">
                      <a16:colId xmlns:a16="http://schemas.microsoft.com/office/drawing/2014/main" val="1716951617"/>
                    </a:ext>
                  </a:extLst>
                </a:gridCol>
                <a:gridCol w="246888">
                  <a:extLst>
                    <a:ext uri="{9D8B030D-6E8A-4147-A177-3AD203B41FA5}">
                      <a16:colId xmlns:a16="http://schemas.microsoft.com/office/drawing/2014/main" val="481214482"/>
                    </a:ext>
                  </a:extLst>
                </a:gridCol>
                <a:gridCol w="246888">
                  <a:extLst>
                    <a:ext uri="{9D8B030D-6E8A-4147-A177-3AD203B41FA5}">
                      <a16:colId xmlns:a16="http://schemas.microsoft.com/office/drawing/2014/main" val="2653133879"/>
                    </a:ext>
                  </a:extLst>
                </a:gridCol>
                <a:gridCol w="246888">
                  <a:extLst>
                    <a:ext uri="{9D8B030D-6E8A-4147-A177-3AD203B41FA5}">
                      <a16:colId xmlns:a16="http://schemas.microsoft.com/office/drawing/2014/main" val="2195732237"/>
                    </a:ext>
                  </a:extLst>
                </a:gridCol>
                <a:gridCol w="246888">
                  <a:extLst>
                    <a:ext uri="{9D8B030D-6E8A-4147-A177-3AD203B41FA5}">
                      <a16:colId xmlns:a16="http://schemas.microsoft.com/office/drawing/2014/main" val="1685045866"/>
                    </a:ext>
                  </a:extLst>
                </a:gridCol>
                <a:gridCol w="246888">
                  <a:extLst>
                    <a:ext uri="{9D8B030D-6E8A-4147-A177-3AD203B41FA5}">
                      <a16:colId xmlns:a16="http://schemas.microsoft.com/office/drawing/2014/main" val="22688574"/>
                    </a:ext>
                  </a:extLst>
                </a:gridCol>
                <a:gridCol w="246888">
                  <a:extLst>
                    <a:ext uri="{9D8B030D-6E8A-4147-A177-3AD203B41FA5}">
                      <a16:colId xmlns:a16="http://schemas.microsoft.com/office/drawing/2014/main" val="898895616"/>
                    </a:ext>
                  </a:extLst>
                </a:gridCol>
                <a:gridCol w="246888">
                  <a:extLst>
                    <a:ext uri="{9D8B030D-6E8A-4147-A177-3AD203B41FA5}">
                      <a16:colId xmlns:a16="http://schemas.microsoft.com/office/drawing/2014/main" val="767275179"/>
                    </a:ext>
                  </a:extLst>
                </a:gridCol>
                <a:gridCol w="246888">
                  <a:extLst>
                    <a:ext uri="{9D8B030D-6E8A-4147-A177-3AD203B41FA5}">
                      <a16:colId xmlns:a16="http://schemas.microsoft.com/office/drawing/2014/main" val="326916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847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- 2021-12-04 10:05:04</a:t>
                      </a:r>
                      <a:r>
                        <a:rPr kumimoji="0" lang="pl-PL" sz="1000" b="0" i="0" u="none" strike="noStrike" kern="1200" cap="none" spc="0" normalizeH="0" baseline="0" noProof="0">
                          <a:ln>
                            <a:noFill/>
                          </a:ln>
                          <a:solidFill>
                            <a:prstClr val="black"/>
                          </a:solidFill>
                          <a:effectLst/>
                          <a:uLnTx/>
                          <a:uFillTx/>
                          <a:latin typeface="+mn-lt"/>
                          <a:ea typeface="+mn-ea"/>
                          <a:cs typeface="+mn-cs"/>
                        </a:rPr>
                        <a:t>
 Program GROHE GIVE to długoterminowa inicjatywa. 
Dostarczamy nasze produkty i wiedzę do szkół technicznych w wielu krajach, aby rozwiązać problem niedoboru wykwalifikowanych instalatorów. W przyszłym roku rozszerzymy inicjatywę do aż 50 placówek na całym świecie! Stworzymy w ten sposób młodym ludziom możliwości, aby uzyskiwali najwyższe kompetencje zawodowe w branży sanitarnej. 
Dowiedz się więcej o tym ekscytującym projekcie, biorąc udział w naszym panelu dyskusyjnym, 7 grudnia o godzinie 11:00. 
Zarejestruj się bezpłatnie na platformie GROHE X, aby dołączyć do wydarzenia: https://bit.ly/3DJpbyr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https://quintly-image-storage.s3.amazonaws.com/94e50c6eaa0daf9e767b9644688a50fb/876070fbffad3520ba9a2ff68b0101f1.jpg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13:45:05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6446983"/>
                  </a:ext>
                </a:extLst>
              </a:tr>
            </a:tbl>
          </a:graphicData>
        </a:graphic>
      </p:graphicFrame>
      <p:sp>
        <p:nvSpPr>
          <p:cNvPr id="4" name="Text Placeholder 3">
            <a:extLst>
              <a:ext uri="{FF2B5EF4-FFF2-40B4-BE49-F238E27FC236}">
                <a16:creationId xmlns:a16="http://schemas.microsoft.com/office/drawing/2014/main" id="{723353A9-608A-4CCB-B2F1-3C9B729BA6E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621058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D925A-CF65-43A7-8594-E57A79053F17}"/>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B4A092A9-3010-409A-922B-361BCDE84DF6}"/>
              </a:ext>
            </a:extLst>
          </p:cNvPr>
          <p:cNvGraphicFramePr>
            <a:graphicFrameLocks noGrp="1"/>
          </p:cNvGraphicFramePr>
          <p:nvPr>
            <p:ph type="tbl" sz="quarter" idx="13"/>
            <p:extLst>
              <p:ext uri="{D42A27DB-BD31-4B8C-83A1-F6EECF244321}">
                <p14:modId xmlns:p14="http://schemas.microsoft.com/office/powerpoint/2010/main" val="357495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58259345"/>
                    </a:ext>
                  </a:extLst>
                </a:gridCol>
                <a:gridCol w="1234440">
                  <a:extLst>
                    <a:ext uri="{9D8B030D-6E8A-4147-A177-3AD203B41FA5}">
                      <a16:colId xmlns:a16="http://schemas.microsoft.com/office/drawing/2014/main" val="150721677"/>
                    </a:ext>
                  </a:extLst>
                </a:gridCol>
                <a:gridCol w="822960">
                  <a:extLst>
                    <a:ext uri="{9D8B030D-6E8A-4147-A177-3AD203B41FA5}">
                      <a16:colId xmlns:a16="http://schemas.microsoft.com/office/drawing/2014/main" val="2665275620"/>
                    </a:ext>
                  </a:extLst>
                </a:gridCol>
                <a:gridCol w="411480">
                  <a:extLst>
                    <a:ext uri="{9D8B030D-6E8A-4147-A177-3AD203B41FA5}">
                      <a16:colId xmlns:a16="http://schemas.microsoft.com/office/drawing/2014/main" val="4038936300"/>
                    </a:ext>
                  </a:extLst>
                </a:gridCol>
                <a:gridCol w="246888">
                  <a:extLst>
                    <a:ext uri="{9D8B030D-6E8A-4147-A177-3AD203B41FA5}">
                      <a16:colId xmlns:a16="http://schemas.microsoft.com/office/drawing/2014/main" val="1096753325"/>
                    </a:ext>
                  </a:extLst>
                </a:gridCol>
                <a:gridCol w="246888">
                  <a:extLst>
                    <a:ext uri="{9D8B030D-6E8A-4147-A177-3AD203B41FA5}">
                      <a16:colId xmlns:a16="http://schemas.microsoft.com/office/drawing/2014/main" val="3914416679"/>
                    </a:ext>
                  </a:extLst>
                </a:gridCol>
                <a:gridCol w="246888">
                  <a:extLst>
                    <a:ext uri="{9D8B030D-6E8A-4147-A177-3AD203B41FA5}">
                      <a16:colId xmlns:a16="http://schemas.microsoft.com/office/drawing/2014/main" val="786741586"/>
                    </a:ext>
                  </a:extLst>
                </a:gridCol>
                <a:gridCol w="246888">
                  <a:extLst>
                    <a:ext uri="{9D8B030D-6E8A-4147-A177-3AD203B41FA5}">
                      <a16:colId xmlns:a16="http://schemas.microsoft.com/office/drawing/2014/main" val="4262483295"/>
                    </a:ext>
                  </a:extLst>
                </a:gridCol>
                <a:gridCol w="246888">
                  <a:extLst>
                    <a:ext uri="{9D8B030D-6E8A-4147-A177-3AD203B41FA5}">
                      <a16:colId xmlns:a16="http://schemas.microsoft.com/office/drawing/2014/main" val="2267212444"/>
                    </a:ext>
                  </a:extLst>
                </a:gridCol>
                <a:gridCol w="246888">
                  <a:extLst>
                    <a:ext uri="{9D8B030D-6E8A-4147-A177-3AD203B41FA5}">
                      <a16:colId xmlns:a16="http://schemas.microsoft.com/office/drawing/2014/main" val="2028599266"/>
                    </a:ext>
                  </a:extLst>
                </a:gridCol>
                <a:gridCol w="246888">
                  <a:extLst>
                    <a:ext uri="{9D8B030D-6E8A-4147-A177-3AD203B41FA5}">
                      <a16:colId xmlns:a16="http://schemas.microsoft.com/office/drawing/2014/main" val="859902080"/>
                    </a:ext>
                  </a:extLst>
                </a:gridCol>
                <a:gridCol w="246888">
                  <a:extLst>
                    <a:ext uri="{9D8B030D-6E8A-4147-A177-3AD203B41FA5}">
                      <a16:colId xmlns:a16="http://schemas.microsoft.com/office/drawing/2014/main" val="4071436266"/>
                    </a:ext>
                  </a:extLst>
                </a:gridCol>
                <a:gridCol w="246888">
                  <a:extLst>
                    <a:ext uri="{9D8B030D-6E8A-4147-A177-3AD203B41FA5}">
                      <a16:colId xmlns:a16="http://schemas.microsoft.com/office/drawing/2014/main" val="2435592770"/>
                    </a:ext>
                  </a:extLst>
                </a:gridCol>
                <a:gridCol w="246888">
                  <a:extLst>
                    <a:ext uri="{9D8B030D-6E8A-4147-A177-3AD203B41FA5}">
                      <a16:colId xmlns:a16="http://schemas.microsoft.com/office/drawing/2014/main" val="655746143"/>
                    </a:ext>
                  </a:extLst>
                </a:gridCol>
                <a:gridCol w="246888">
                  <a:extLst>
                    <a:ext uri="{9D8B030D-6E8A-4147-A177-3AD203B41FA5}">
                      <a16:colId xmlns:a16="http://schemas.microsoft.com/office/drawing/2014/main" val="3529496538"/>
                    </a:ext>
                  </a:extLst>
                </a:gridCol>
                <a:gridCol w="246888">
                  <a:extLst>
                    <a:ext uri="{9D8B030D-6E8A-4147-A177-3AD203B41FA5}">
                      <a16:colId xmlns:a16="http://schemas.microsoft.com/office/drawing/2014/main" val="1843236343"/>
                    </a:ext>
                  </a:extLst>
                </a:gridCol>
                <a:gridCol w="246888">
                  <a:extLst>
                    <a:ext uri="{9D8B030D-6E8A-4147-A177-3AD203B41FA5}">
                      <a16:colId xmlns:a16="http://schemas.microsoft.com/office/drawing/2014/main" val="4013754087"/>
                    </a:ext>
                  </a:extLst>
                </a:gridCol>
                <a:gridCol w="246888">
                  <a:extLst>
                    <a:ext uri="{9D8B030D-6E8A-4147-A177-3AD203B41FA5}">
                      <a16:colId xmlns:a16="http://schemas.microsoft.com/office/drawing/2014/main" val="79171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94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- 2021-03-22 12:03:28</a:t>
                      </a:r>
                      <a:r>
                        <a:rPr kumimoji="0" lang="en-US" sz="1000" b="0" i="0" u="none" strike="noStrike" kern="1200" cap="none" spc="0" normalizeH="0" baseline="0" noProof="0">
                          <a:ln>
                            <a:noFill/>
                          </a:ln>
                          <a:solidFill>
                            <a:prstClr val="black"/>
                          </a:solidFill>
                          <a:effectLst/>
                          <a:uLnTx/>
                          <a:uFillTx/>
                          <a:latin typeface="+mn-lt"/>
                          <a:ea typeface="+mn-ea"/>
                          <a:cs typeface="+mn-cs"/>
                        </a:rPr>
                        <a:t>
 80% zagađenja plastikom u okean donose reke. Da se ​​ovo više ne bi događalo, We are everwave razvija plutajuće platforme koje neprestano skupljaju i skladište smeće koje pluta rekama. GROHE podržava ovaj projekat doniranjem jednog evra od svake prodaje putem naše internet prodavnice do 22. aprila 2021. godine: https://shop.grohe.com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https://quintly-image-storage.s3.amazonaws.com/655c6f156c5d8f54566c69d6b35afd45/6302261b515b3de491f25e79e91bed25.jpg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913469"/>
                  </a:ext>
                </a:extLst>
              </a:tr>
            </a:tbl>
          </a:graphicData>
        </a:graphic>
      </p:graphicFrame>
      <p:sp>
        <p:nvSpPr>
          <p:cNvPr id="4" name="Text Placeholder 3">
            <a:extLst>
              <a:ext uri="{FF2B5EF4-FFF2-40B4-BE49-F238E27FC236}">
                <a16:creationId xmlns:a16="http://schemas.microsoft.com/office/drawing/2014/main" id="{BCD47FBF-3C6C-4079-9A07-AD34EFBAAB7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8112865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5696-7DDE-4A00-9D03-D0A2E8CA11E9}"/>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8108CC93-E970-44F6-9BCA-E42BA9965E8F}"/>
              </a:ext>
            </a:extLst>
          </p:cNvPr>
          <p:cNvGraphicFramePr>
            <a:graphicFrameLocks noGrp="1"/>
          </p:cNvGraphicFramePr>
          <p:nvPr>
            <p:ph type="tbl" sz="quarter" idx="13"/>
            <p:extLst>
              <p:ext uri="{D42A27DB-BD31-4B8C-83A1-F6EECF244321}">
                <p14:modId xmlns:p14="http://schemas.microsoft.com/office/powerpoint/2010/main" val="11844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35590133"/>
                    </a:ext>
                  </a:extLst>
                </a:gridCol>
                <a:gridCol w="1234440">
                  <a:extLst>
                    <a:ext uri="{9D8B030D-6E8A-4147-A177-3AD203B41FA5}">
                      <a16:colId xmlns:a16="http://schemas.microsoft.com/office/drawing/2014/main" val="2724960535"/>
                    </a:ext>
                  </a:extLst>
                </a:gridCol>
                <a:gridCol w="822960">
                  <a:extLst>
                    <a:ext uri="{9D8B030D-6E8A-4147-A177-3AD203B41FA5}">
                      <a16:colId xmlns:a16="http://schemas.microsoft.com/office/drawing/2014/main" val="2002777820"/>
                    </a:ext>
                  </a:extLst>
                </a:gridCol>
                <a:gridCol w="411480">
                  <a:extLst>
                    <a:ext uri="{9D8B030D-6E8A-4147-A177-3AD203B41FA5}">
                      <a16:colId xmlns:a16="http://schemas.microsoft.com/office/drawing/2014/main" val="2966800177"/>
                    </a:ext>
                  </a:extLst>
                </a:gridCol>
                <a:gridCol w="246888">
                  <a:extLst>
                    <a:ext uri="{9D8B030D-6E8A-4147-A177-3AD203B41FA5}">
                      <a16:colId xmlns:a16="http://schemas.microsoft.com/office/drawing/2014/main" val="3262494315"/>
                    </a:ext>
                  </a:extLst>
                </a:gridCol>
                <a:gridCol w="246888">
                  <a:extLst>
                    <a:ext uri="{9D8B030D-6E8A-4147-A177-3AD203B41FA5}">
                      <a16:colId xmlns:a16="http://schemas.microsoft.com/office/drawing/2014/main" val="313933366"/>
                    </a:ext>
                  </a:extLst>
                </a:gridCol>
                <a:gridCol w="246888">
                  <a:extLst>
                    <a:ext uri="{9D8B030D-6E8A-4147-A177-3AD203B41FA5}">
                      <a16:colId xmlns:a16="http://schemas.microsoft.com/office/drawing/2014/main" val="2907573883"/>
                    </a:ext>
                  </a:extLst>
                </a:gridCol>
                <a:gridCol w="246888">
                  <a:extLst>
                    <a:ext uri="{9D8B030D-6E8A-4147-A177-3AD203B41FA5}">
                      <a16:colId xmlns:a16="http://schemas.microsoft.com/office/drawing/2014/main" val="1587616473"/>
                    </a:ext>
                  </a:extLst>
                </a:gridCol>
                <a:gridCol w="246888">
                  <a:extLst>
                    <a:ext uri="{9D8B030D-6E8A-4147-A177-3AD203B41FA5}">
                      <a16:colId xmlns:a16="http://schemas.microsoft.com/office/drawing/2014/main" val="3686856169"/>
                    </a:ext>
                  </a:extLst>
                </a:gridCol>
                <a:gridCol w="246888">
                  <a:extLst>
                    <a:ext uri="{9D8B030D-6E8A-4147-A177-3AD203B41FA5}">
                      <a16:colId xmlns:a16="http://schemas.microsoft.com/office/drawing/2014/main" val="2540155155"/>
                    </a:ext>
                  </a:extLst>
                </a:gridCol>
                <a:gridCol w="246888">
                  <a:extLst>
                    <a:ext uri="{9D8B030D-6E8A-4147-A177-3AD203B41FA5}">
                      <a16:colId xmlns:a16="http://schemas.microsoft.com/office/drawing/2014/main" val="3711599266"/>
                    </a:ext>
                  </a:extLst>
                </a:gridCol>
                <a:gridCol w="246888">
                  <a:extLst>
                    <a:ext uri="{9D8B030D-6E8A-4147-A177-3AD203B41FA5}">
                      <a16:colId xmlns:a16="http://schemas.microsoft.com/office/drawing/2014/main" val="1974943516"/>
                    </a:ext>
                  </a:extLst>
                </a:gridCol>
                <a:gridCol w="246888">
                  <a:extLst>
                    <a:ext uri="{9D8B030D-6E8A-4147-A177-3AD203B41FA5}">
                      <a16:colId xmlns:a16="http://schemas.microsoft.com/office/drawing/2014/main" val="745398615"/>
                    </a:ext>
                  </a:extLst>
                </a:gridCol>
                <a:gridCol w="246888">
                  <a:extLst>
                    <a:ext uri="{9D8B030D-6E8A-4147-A177-3AD203B41FA5}">
                      <a16:colId xmlns:a16="http://schemas.microsoft.com/office/drawing/2014/main" val="2310678664"/>
                    </a:ext>
                  </a:extLst>
                </a:gridCol>
                <a:gridCol w="246888">
                  <a:extLst>
                    <a:ext uri="{9D8B030D-6E8A-4147-A177-3AD203B41FA5}">
                      <a16:colId xmlns:a16="http://schemas.microsoft.com/office/drawing/2014/main" val="3423078263"/>
                    </a:ext>
                  </a:extLst>
                </a:gridCol>
                <a:gridCol w="246888">
                  <a:extLst>
                    <a:ext uri="{9D8B030D-6E8A-4147-A177-3AD203B41FA5}">
                      <a16:colId xmlns:a16="http://schemas.microsoft.com/office/drawing/2014/main" val="1201231636"/>
                    </a:ext>
                  </a:extLst>
                </a:gridCol>
                <a:gridCol w="246888">
                  <a:extLst>
                    <a:ext uri="{9D8B030D-6E8A-4147-A177-3AD203B41FA5}">
                      <a16:colId xmlns:a16="http://schemas.microsoft.com/office/drawing/2014/main" val="1965760048"/>
                    </a:ext>
                  </a:extLst>
                </a:gridCol>
                <a:gridCol w="246888">
                  <a:extLst>
                    <a:ext uri="{9D8B030D-6E8A-4147-A177-3AD203B41FA5}">
                      <a16:colId xmlns:a16="http://schemas.microsoft.com/office/drawing/2014/main" val="324120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55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hu-HU" sz="1000" b="1" i="0" u="none" strike="noStrike" kern="1200" cap="none" spc="0" normalizeH="0" baseline="0" noProof="0">
                          <a:ln>
                            <a:noFill/>
                          </a:ln>
                          <a:solidFill>
                            <a:prstClr val="black"/>
                          </a:solidFill>
                          <a:effectLst/>
                          <a:uLnTx/>
                          <a:uFillTx/>
                          <a:latin typeface="+mn-lt"/>
                          <a:ea typeface="+mn-ea"/>
                          <a:cs typeface="+mn-cs"/>
                        </a:rPr>
                        <a:t>GROHE (HU) HU - 2021-07-29 19:00:06</a:t>
                      </a:r>
                      <a:r>
                        <a:rPr kumimoji="0" lang="hu-HU" sz="1000" b="0" i="0" u="none" strike="noStrike" kern="1200" cap="none" spc="0" normalizeH="0" baseline="0" noProof="0">
                          <a:ln>
                            <a:noFill/>
                          </a:ln>
                          <a:solidFill>
                            <a:prstClr val="black"/>
                          </a:solidFill>
                          <a:effectLst/>
                          <a:uLnTx/>
                          <a:uFillTx/>
                          <a:latin typeface="+mn-lt"/>
                          <a:ea typeface="+mn-ea"/>
                          <a:cs typeface="+mn-cs"/>
                        </a:rPr>
                        <a:t>
 Minden cselekedet számít, legyen szó akár a szűrt csapvízre váltásról vagy műanyag tároló üvegre cseréléséről. Ezek az apróságok szépen és biztosan összeadódnak. 
Ezért kérjük állj ki te is a New Resource Year mozgalom mellett. Ma van a Föld túllépés napja (Earth Overshoot Day), amikor a föld természeti erőforrásait felhasználtuk erre az évre. Kevesebb, mint nyolc hónap alatt feléltük idén a bolygó megújuló erőforrásait, melyeket a Föld egy év alatt újra tud termelni. De ez nem azt jelenti, hogy már késő lenne változtatni. Szerezz motivációt és gyűjts ötleteket az apró változásokhoz. Legyen szó akár a GROHE legújabb víztakarékossági technológiájáról, vagy az életstílus váltásról. Merítsünk ihletet, osszuk meg tippjeinket és használjuk együtt a #movethedate hashtaget 2022-es évre.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https://quintly-image-storage.s3.amazonaws.com/03d5f7ae2e1a4769da773091523cf492/358620521249115d856e1ad5999a65ab.jpg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9584467"/>
                  </a:ext>
                </a:extLst>
              </a:tr>
            </a:tbl>
          </a:graphicData>
        </a:graphic>
      </p:graphicFrame>
      <p:sp>
        <p:nvSpPr>
          <p:cNvPr id="4" name="Text Placeholder 3">
            <a:extLst>
              <a:ext uri="{FF2B5EF4-FFF2-40B4-BE49-F238E27FC236}">
                <a16:creationId xmlns:a16="http://schemas.microsoft.com/office/drawing/2014/main" id="{6EC8D019-AA24-48EA-B72D-23835E88FDA4}"/>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12579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0D12-42B3-43FF-B2C8-4BF585FD0A76}"/>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1E7FB3EC-F288-4F28-A5D5-679BBC03E757}"/>
              </a:ext>
            </a:extLst>
          </p:cNvPr>
          <p:cNvGraphicFramePr>
            <a:graphicFrameLocks noGrp="1"/>
          </p:cNvGraphicFramePr>
          <p:nvPr>
            <p:ph type="tbl" sz="quarter" idx="13"/>
            <p:extLst>
              <p:ext uri="{D42A27DB-BD31-4B8C-83A1-F6EECF244321}">
                <p14:modId xmlns:p14="http://schemas.microsoft.com/office/powerpoint/2010/main" val="59546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64637810"/>
                    </a:ext>
                  </a:extLst>
                </a:gridCol>
                <a:gridCol w="1234440">
                  <a:extLst>
                    <a:ext uri="{9D8B030D-6E8A-4147-A177-3AD203B41FA5}">
                      <a16:colId xmlns:a16="http://schemas.microsoft.com/office/drawing/2014/main" val="1221762018"/>
                    </a:ext>
                  </a:extLst>
                </a:gridCol>
                <a:gridCol w="822960">
                  <a:extLst>
                    <a:ext uri="{9D8B030D-6E8A-4147-A177-3AD203B41FA5}">
                      <a16:colId xmlns:a16="http://schemas.microsoft.com/office/drawing/2014/main" val="4045868549"/>
                    </a:ext>
                  </a:extLst>
                </a:gridCol>
                <a:gridCol w="411480">
                  <a:extLst>
                    <a:ext uri="{9D8B030D-6E8A-4147-A177-3AD203B41FA5}">
                      <a16:colId xmlns:a16="http://schemas.microsoft.com/office/drawing/2014/main" val="785116503"/>
                    </a:ext>
                  </a:extLst>
                </a:gridCol>
                <a:gridCol w="246888">
                  <a:extLst>
                    <a:ext uri="{9D8B030D-6E8A-4147-A177-3AD203B41FA5}">
                      <a16:colId xmlns:a16="http://schemas.microsoft.com/office/drawing/2014/main" val="960189204"/>
                    </a:ext>
                  </a:extLst>
                </a:gridCol>
                <a:gridCol w="246888">
                  <a:extLst>
                    <a:ext uri="{9D8B030D-6E8A-4147-A177-3AD203B41FA5}">
                      <a16:colId xmlns:a16="http://schemas.microsoft.com/office/drawing/2014/main" val="1246367087"/>
                    </a:ext>
                  </a:extLst>
                </a:gridCol>
                <a:gridCol w="246888">
                  <a:extLst>
                    <a:ext uri="{9D8B030D-6E8A-4147-A177-3AD203B41FA5}">
                      <a16:colId xmlns:a16="http://schemas.microsoft.com/office/drawing/2014/main" val="442951235"/>
                    </a:ext>
                  </a:extLst>
                </a:gridCol>
                <a:gridCol w="246888">
                  <a:extLst>
                    <a:ext uri="{9D8B030D-6E8A-4147-A177-3AD203B41FA5}">
                      <a16:colId xmlns:a16="http://schemas.microsoft.com/office/drawing/2014/main" val="3999092027"/>
                    </a:ext>
                  </a:extLst>
                </a:gridCol>
                <a:gridCol w="246888">
                  <a:extLst>
                    <a:ext uri="{9D8B030D-6E8A-4147-A177-3AD203B41FA5}">
                      <a16:colId xmlns:a16="http://schemas.microsoft.com/office/drawing/2014/main" val="2965841722"/>
                    </a:ext>
                  </a:extLst>
                </a:gridCol>
                <a:gridCol w="246888">
                  <a:extLst>
                    <a:ext uri="{9D8B030D-6E8A-4147-A177-3AD203B41FA5}">
                      <a16:colId xmlns:a16="http://schemas.microsoft.com/office/drawing/2014/main" val="98742429"/>
                    </a:ext>
                  </a:extLst>
                </a:gridCol>
                <a:gridCol w="246888">
                  <a:extLst>
                    <a:ext uri="{9D8B030D-6E8A-4147-A177-3AD203B41FA5}">
                      <a16:colId xmlns:a16="http://schemas.microsoft.com/office/drawing/2014/main" val="4074393689"/>
                    </a:ext>
                  </a:extLst>
                </a:gridCol>
                <a:gridCol w="246888">
                  <a:extLst>
                    <a:ext uri="{9D8B030D-6E8A-4147-A177-3AD203B41FA5}">
                      <a16:colId xmlns:a16="http://schemas.microsoft.com/office/drawing/2014/main" val="2562008019"/>
                    </a:ext>
                  </a:extLst>
                </a:gridCol>
                <a:gridCol w="246888">
                  <a:extLst>
                    <a:ext uri="{9D8B030D-6E8A-4147-A177-3AD203B41FA5}">
                      <a16:colId xmlns:a16="http://schemas.microsoft.com/office/drawing/2014/main" val="594765266"/>
                    </a:ext>
                  </a:extLst>
                </a:gridCol>
                <a:gridCol w="246888">
                  <a:extLst>
                    <a:ext uri="{9D8B030D-6E8A-4147-A177-3AD203B41FA5}">
                      <a16:colId xmlns:a16="http://schemas.microsoft.com/office/drawing/2014/main" val="2284252496"/>
                    </a:ext>
                  </a:extLst>
                </a:gridCol>
                <a:gridCol w="246888">
                  <a:extLst>
                    <a:ext uri="{9D8B030D-6E8A-4147-A177-3AD203B41FA5}">
                      <a16:colId xmlns:a16="http://schemas.microsoft.com/office/drawing/2014/main" val="1478697191"/>
                    </a:ext>
                  </a:extLst>
                </a:gridCol>
                <a:gridCol w="246888">
                  <a:extLst>
                    <a:ext uri="{9D8B030D-6E8A-4147-A177-3AD203B41FA5}">
                      <a16:colId xmlns:a16="http://schemas.microsoft.com/office/drawing/2014/main" val="3750317009"/>
                    </a:ext>
                  </a:extLst>
                </a:gridCol>
                <a:gridCol w="246888">
                  <a:extLst>
                    <a:ext uri="{9D8B030D-6E8A-4147-A177-3AD203B41FA5}">
                      <a16:colId xmlns:a16="http://schemas.microsoft.com/office/drawing/2014/main" val="3682491640"/>
                    </a:ext>
                  </a:extLst>
                </a:gridCol>
                <a:gridCol w="246888">
                  <a:extLst>
                    <a:ext uri="{9D8B030D-6E8A-4147-A177-3AD203B41FA5}">
                      <a16:colId xmlns:a16="http://schemas.microsoft.com/office/drawing/2014/main" val="3403311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19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- 2021-04-23 17:22:44</a:t>
                      </a:r>
                      <a:r>
                        <a:rPr kumimoji="0" lang="en-US" sz="1000" b="0" i="0" u="none" strike="noStrike" kern="1200" cap="none" spc="0" normalizeH="0" baseline="0" noProof="0">
                          <a:ln>
                            <a:noFill/>
                          </a:ln>
                          <a:solidFill>
                            <a:prstClr val="black"/>
                          </a:solidFill>
                          <a:effectLst/>
                          <a:uLnTx/>
                          <a:uFillTx/>
                          <a:latin typeface="+mn-lt"/>
                          <a:ea typeface="+mn-ea"/>
                          <a:cs typeface="+mn-cs"/>
                        </a:rPr>
                        <a:t>
 Pre mesec dana pokazali smo vam kako We are everwave čisti reke i štiti more od plastičnog otpada. Uz pomoć vas, kompanija GROHE sakupila je 10 hiljada evra da podrži ovu sjajnu inicijativu. Pogledajte više o ovom našem angažmanu posvećenom održivosti vode na sledećem linku: 
https://www.grohe-x.com/en/get-inspired/grohestories/sustainability/sustainability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https://quintly-image-storage.s3.amazonaws.com/655c6f156c5d8f54566c69d6b35afd45/4501127b0c3f79686c89214a6796f46c.jpg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Everwave Shop Donation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1673471"/>
                  </a:ext>
                </a:extLst>
              </a:tr>
            </a:tbl>
          </a:graphicData>
        </a:graphic>
      </p:graphicFrame>
      <p:sp>
        <p:nvSpPr>
          <p:cNvPr id="4" name="Text Placeholder 3">
            <a:extLst>
              <a:ext uri="{FF2B5EF4-FFF2-40B4-BE49-F238E27FC236}">
                <a16:creationId xmlns:a16="http://schemas.microsoft.com/office/drawing/2014/main" id="{6A7C9CFA-742A-42B5-A629-BE96836E8C9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796254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7C8F-C936-46F7-B9B7-CE9DB5C0A977}"/>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FABF9932-51A6-43B6-AE36-D9DA3C519E7F}"/>
              </a:ext>
            </a:extLst>
          </p:cNvPr>
          <p:cNvGraphicFramePr>
            <a:graphicFrameLocks noGrp="1"/>
          </p:cNvGraphicFramePr>
          <p:nvPr>
            <p:ph type="tbl" sz="quarter" idx="13"/>
            <p:extLst>
              <p:ext uri="{D42A27DB-BD31-4B8C-83A1-F6EECF244321}">
                <p14:modId xmlns:p14="http://schemas.microsoft.com/office/powerpoint/2010/main" val="194066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43941486"/>
                    </a:ext>
                  </a:extLst>
                </a:gridCol>
                <a:gridCol w="1234440">
                  <a:extLst>
                    <a:ext uri="{9D8B030D-6E8A-4147-A177-3AD203B41FA5}">
                      <a16:colId xmlns:a16="http://schemas.microsoft.com/office/drawing/2014/main" val="783464962"/>
                    </a:ext>
                  </a:extLst>
                </a:gridCol>
                <a:gridCol w="822960">
                  <a:extLst>
                    <a:ext uri="{9D8B030D-6E8A-4147-A177-3AD203B41FA5}">
                      <a16:colId xmlns:a16="http://schemas.microsoft.com/office/drawing/2014/main" val="2617129534"/>
                    </a:ext>
                  </a:extLst>
                </a:gridCol>
                <a:gridCol w="411480">
                  <a:extLst>
                    <a:ext uri="{9D8B030D-6E8A-4147-A177-3AD203B41FA5}">
                      <a16:colId xmlns:a16="http://schemas.microsoft.com/office/drawing/2014/main" val="2895631530"/>
                    </a:ext>
                  </a:extLst>
                </a:gridCol>
                <a:gridCol w="246888">
                  <a:extLst>
                    <a:ext uri="{9D8B030D-6E8A-4147-A177-3AD203B41FA5}">
                      <a16:colId xmlns:a16="http://schemas.microsoft.com/office/drawing/2014/main" val="143038732"/>
                    </a:ext>
                  </a:extLst>
                </a:gridCol>
                <a:gridCol w="246888">
                  <a:extLst>
                    <a:ext uri="{9D8B030D-6E8A-4147-A177-3AD203B41FA5}">
                      <a16:colId xmlns:a16="http://schemas.microsoft.com/office/drawing/2014/main" val="1337500141"/>
                    </a:ext>
                  </a:extLst>
                </a:gridCol>
                <a:gridCol w="246888">
                  <a:extLst>
                    <a:ext uri="{9D8B030D-6E8A-4147-A177-3AD203B41FA5}">
                      <a16:colId xmlns:a16="http://schemas.microsoft.com/office/drawing/2014/main" val="4221091741"/>
                    </a:ext>
                  </a:extLst>
                </a:gridCol>
                <a:gridCol w="246888">
                  <a:extLst>
                    <a:ext uri="{9D8B030D-6E8A-4147-A177-3AD203B41FA5}">
                      <a16:colId xmlns:a16="http://schemas.microsoft.com/office/drawing/2014/main" val="1451102495"/>
                    </a:ext>
                  </a:extLst>
                </a:gridCol>
                <a:gridCol w="246888">
                  <a:extLst>
                    <a:ext uri="{9D8B030D-6E8A-4147-A177-3AD203B41FA5}">
                      <a16:colId xmlns:a16="http://schemas.microsoft.com/office/drawing/2014/main" val="3485689968"/>
                    </a:ext>
                  </a:extLst>
                </a:gridCol>
                <a:gridCol w="246888">
                  <a:extLst>
                    <a:ext uri="{9D8B030D-6E8A-4147-A177-3AD203B41FA5}">
                      <a16:colId xmlns:a16="http://schemas.microsoft.com/office/drawing/2014/main" val="3088925299"/>
                    </a:ext>
                  </a:extLst>
                </a:gridCol>
                <a:gridCol w="246888">
                  <a:extLst>
                    <a:ext uri="{9D8B030D-6E8A-4147-A177-3AD203B41FA5}">
                      <a16:colId xmlns:a16="http://schemas.microsoft.com/office/drawing/2014/main" val="964441958"/>
                    </a:ext>
                  </a:extLst>
                </a:gridCol>
                <a:gridCol w="246888">
                  <a:extLst>
                    <a:ext uri="{9D8B030D-6E8A-4147-A177-3AD203B41FA5}">
                      <a16:colId xmlns:a16="http://schemas.microsoft.com/office/drawing/2014/main" val="1043244554"/>
                    </a:ext>
                  </a:extLst>
                </a:gridCol>
                <a:gridCol w="246888">
                  <a:extLst>
                    <a:ext uri="{9D8B030D-6E8A-4147-A177-3AD203B41FA5}">
                      <a16:colId xmlns:a16="http://schemas.microsoft.com/office/drawing/2014/main" val="1750184217"/>
                    </a:ext>
                  </a:extLst>
                </a:gridCol>
                <a:gridCol w="246888">
                  <a:extLst>
                    <a:ext uri="{9D8B030D-6E8A-4147-A177-3AD203B41FA5}">
                      <a16:colId xmlns:a16="http://schemas.microsoft.com/office/drawing/2014/main" val="200411865"/>
                    </a:ext>
                  </a:extLst>
                </a:gridCol>
                <a:gridCol w="246888">
                  <a:extLst>
                    <a:ext uri="{9D8B030D-6E8A-4147-A177-3AD203B41FA5}">
                      <a16:colId xmlns:a16="http://schemas.microsoft.com/office/drawing/2014/main" val="2027588827"/>
                    </a:ext>
                  </a:extLst>
                </a:gridCol>
                <a:gridCol w="246888">
                  <a:extLst>
                    <a:ext uri="{9D8B030D-6E8A-4147-A177-3AD203B41FA5}">
                      <a16:colId xmlns:a16="http://schemas.microsoft.com/office/drawing/2014/main" val="2932565308"/>
                    </a:ext>
                  </a:extLst>
                </a:gridCol>
                <a:gridCol w="246888">
                  <a:extLst>
                    <a:ext uri="{9D8B030D-6E8A-4147-A177-3AD203B41FA5}">
                      <a16:colId xmlns:a16="http://schemas.microsoft.com/office/drawing/2014/main" val="1856196068"/>
                    </a:ext>
                  </a:extLst>
                </a:gridCol>
                <a:gridCol w="246888">
                  <a:extLst>
                    <a:ext uri="{9D8B030D-6E8A-4147-A177-3AD203B41FA5}">
                      <a16:colId xmlns:a16="http://schemas.microsoft.com/office/drawing/2014/main" val="1916964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3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- 2021-07-29 15:26:35</a:t>
                      </a:r>
                      <a:r>
                        <a:rPr kumimoji="0" lang="en-US" sz="1000" b="0" i="0" u="none" strike="noStrike" kern="1200" cap="none" spc="0" normalizeH="0" baseline="0" noProof="0">
                          <a:ln>
                            <a:noFill/>
                          </a:ln>
                          <a:solidFill>
                            <a:prstClr val="black"/>
                          </a:solidFill>
                          <a:effectLst/>
                          <a:uLnTx/>
                          <a:uFillTx/>
                          <a:latin typeface="+mn-lt"/>
                          <a:ea typeface="+mn-ea"/>
                          <a:cs typeface="+mn-cs"/>
                        </a:rPr>
                        <a:t>
 Svaka akcija će pomoći. Bilo da se radi o prelasku na filtriranu vodu iz slavine ili o zameni plastične ambalaže za staklenu. Sve se to sabira. Stoga vas pozivamo da donesete odluke u novoj godini resursa. Danas je dan kada smo iskoristili sve prirodne resurse planete Zemlje za ovu godinu, no to ne znači da je prekasno za promene. Budite motivisani i objedinite ideje za male promene koje mogu da naprave velike rezultate. Bez obzira na to da li je reč o najnovijoj tehnologiji kompanije GROHE za štednju vode ili unapređenju načina života i promenama navika, inspirišimo se, delimo savete i zajedno radimo na očuvanju resursa naše planete #movethedate za 2022. godinu.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https://quintly-image-storage.s3.amazonaws.com/655c6f156c5d8f54566c69d6b35afd45/589e6c74e7d3706493a64b770dc6b88a.jpg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2321323"/>
                  </a:ext>
                </a:extLst>
              </a:tr>
            </a:tbl>
          </a:graphicData>
        </a:graphic>
      </p:graphicFrame>
      <p:sp>
        <p:nvSpPr>
          <p:cNvPr id="4" name="Text Placeholder 3">
            <a:extLst>
              <a:ext uri="{FF2B5EF4-FFF2-40B4-BE49-F238E27FC236}">
                <a16:creationId xmlns:a16="http://schemas.microsoft.com/office/drawing/2014/main" id="{0C96D104-E8E1-49EC-8129-6390756D015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324884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05CF7-9299-4ABA-8285-703B193AF55E}"/>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CFDEE192-6C39-4412-B36F-D7E6E207F0B4}"/>
              </a:ext>
            </a:extLst>
          </p:cNvPr>
          <p:cNvGraphicFramePr>
            <a:graphicFrameLocks noGrp="1"/>
          </p:cNvGraphicFramePr>
          <p:nvPr>
            <p:ph type="tbl" sz="quarter" idx="13"/>
            <p:extLst>
              <p:ext uri="{D42A27DB-BD31-4B8C-83A1-F6EECF244321}">
                <p14:modId xmlns:p14="http://schemas.microsoft.com/office/powerpoint/2010/main" val="131477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61457540"/>
                    </a:ext>
                  </a:extLst>
                </a:gridCol>
                <a:gridCol w="1234440">
                  <a:extLst>
                    <a:ext uri="{9D8B030D-6E8A-4147-A177-3AD203B41FA5}">
                      <a16:colId xmlns:a16="http://schemas.microsoft.com/office/drawing/2014/main" val="3672571184"/>
                    </a:ext>
                  </a:extLst>
                </a:gridCol>
                <a:gridCol w="822960">
                  <a:extLst>
                    <a:ext uri="{9D8B030D-6E8A-4147-A177-3AD203B41FA5}">
                      <a16:colId xmlns:a16="http://schemas.microsoft.com/office/drawing/2014/main" val="1993785572"/>
                    </a:ext>
                  </a:extLst>
                </a:gridCol>
                <a:gridCol w="411480">
                  <a:extLst>
                    <a:ext uri="{9D8B030D-6E8A-4147-A177-3AD203B41FA5}">
                      <a16:colId xmlns:a16="http://schemas.microsoft.com/office/drawing/2014/main" val="3355831476"/>
                    </a:ext>
                  </a:extLst>
                </a:gridCol>
                <a:gridCol w="246888">
                  <a:extLst>
                    <a:ext uri="{9D8B030D-6E8A-4147-A177-3AD203B41FA5}">
                      <a16:colId xmlns:a16="http://schemas.microsoft.com/office/drawing/2014/main" val="2334257560"/>
                    </a:ext>
                  </a:extLst>
                </a:gridCol>
                <a:gridCol w="246888">
                  <a:extLst>
                    <a:ext uri="{9D8B030D-6E8A-4147-A177-3AD203B41FA5}">
                      <a16:colId xmlns:a16="http://schemas.microsoft.com/office/drawing/2014/main" val="1968339601"/>
                    </a:ext>
                  </a:extLst>
                </a:gridCol>
                <a:gridCol w="246888">
                  <a:extLst>
                    <a:ext uri="{9D8B030D-6E8A-4147-A177-3AD203B41FA5}">
                      <a16:colId xmlns:a16="http://schemas.microsoft.com/office/drawing/2014/main" val="2142457733"/>
                    </a:ext>
                  </a:extLst>
                </a:gridCol>
                <a:gridCol w="246888">
                  <a:extLst>
                    <a:ext uri="{9D8B030D-6E8A-4147-A177-3AD203B41FA5}">
                      <a16:colId xmlns:a16="http://schemas.microsoft.com/office/drawing/2014/main" val="3595408513"/>
                    </a:ext>
                  </a:extLst>
                </a:gridCol>
                <a:gridCol w="246888">
                  <a:extLst>
                    <a:ext uri="{9D8B030D-6E8A-4147-A177-3AD203B41FA5}">
                      <a16:colId xmlns:a16="http://schemas.microsoft.com/office/drawing/2014/main" val="3539094887"/>
                    </a:ext>
                  </a:extLst>
                </a:gridCol>
                <a:gridCol w="246888">
                  <a:extLst>
                    <a:ext uri="{9D8B030D-6E8A-4147-A177-3AD203B41FA5}">
                      <a16:colId xmlns:a16="http://schemas.microsoft.com/office/drawing/2014/main" val="2212989234"/>
                    </a:ext>
                  </a:extLst>
                </a:gridCol>
                <a:gridCol w="246888">
                  <a:extLst>
                    <a:ext uri="{9D8B030D-6E8A-4147-A177-3AD203B41FA5}">
                      <a16:colId xmlns:a16="http://schemas.microsoft.com/office/drawing/2014/main" val="2206084738"/>
                    </a:ext>
                  </a:extLst>
                </a:gridCol>
                <a:gridCol w="246888">
                  <a:extLst>
                    <a:ext uri="{9D8B030D-6E8A-4147-A177-3AD203B41FA5}">
                      <a16:colId xmlns:a16="http://schemas.microsoft.com/office/drawing/2014/main" val="3794762205"/>
                    </a:ext>
                  </a:extLst>
                </a:gridCol>
                <a:gridCol w="246888">
                  <a:extLst>
                    <a:ext uri="{9D8B030D-6E8A-4147-A177-3AD203B41FA5}">
                      <a16:colId xmlns:a16="http://schemas.microsoft.com/office/drawing/2014/main" val="3248991099"/>
                    </a:ext>
                  </a:extLst>
                </a:gridCol>
                <a:gridCol w="246888">
                  <a:extLst>
                    <a:ext uri="{9D8B030D-6E8A-4147-A177-3AD203B41FA5}">
                      <a16:colId xmlns:a16="http://schemas.microsoft.com/office/drawing/2014/main" val="3387176786"/>
                    </a:ext>
                  </a:extLst>
                </a:gridCol>
                <a:gridCol w="246888">
                  <a:extLst>
                    <a:ext uri="{9D8B030D-6E8A-4147-A177-3AD203B41FA5}">
                      <a16:colId xmlns:a16="http://schemas.microsoft.com/office/drawing/2014/main" val="430793571"/>
                    </a:ext>
                  </a:extLst>
                </a:gridCol>
                <a:gridCol w="246888">
                  <a:extLst>
                    <a:ext uri="{9D8B030D-6E8A-4147-A177-3AD203B41FA5}">
                      <a16:colId xmlns:a16="http://schemas.microsoft.com/office/drawing/2014/main" val="1987985122"/>
                    </a:ext>
                  </a:extLst>
                </a:gridCol>
                <a:gridCol w="246888">
                  <a:extLst>
                    <a:ext uri="{9D8B030D-6E8A-4147-A177-3AD203B41FA5}">
                      <a16:colId xmlns:a16="http://schemas.microsoft.com/office/drawing/2014/main" val="2211504742"/>
                    </a:ext>
                  </a:extLst>
                </a:gridCol>
                <a:gridCol w="246888">
                  <a:extLst>
                    <a:ext uri="{9D8B030D-6E8A-4147-A177-3AD203B41FA5}">
                      <a16:colId xmlns:a16="http://schemas.microsoft.com/office/drawing/2014/main" val="3979172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379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- 2021-07-29 15:00:06</a:t>
                      </a:r>
                      <a:r>
                        <a:rPr kumimoji="0" lang="pl-PL" sz="1000" b="0" i="0" u="none" strike="noStrike" kern="1200" cap="none" spc="0" normalizeH="0" baseline="0" noProof="0">
                          <a:ln>
                            <a:noFill/>
                          </a:ln>
                          <a:solidFill>
                            <a:prstClr val="black"/>
                          </a:solidFill>
                          <a:effectLst/>
                          <a:uLnTx/>
                          <a:uFillTx/>
                          <a:latin typeface="+mn-lt"/>
                          <a:ea typeface="+mn-ea"/>
                          <a:cs typeface="+mn-cs"/>
                        </a:rPr>
                        <a:t>
 Każde działanie przynosi efekty 💪
Niezależnie od tego, czy wybierzesz picie wody filtrowanej z kranu, czy zrezygnujesz z plastiku na rzecz szklanych opakowań, wszystko będzie miało znaczenie ♻️
Dzisiaj jest Dzień Długu Ekologicznego. To dzień, w którym zużyliśmy zasoby naturalne Ziemi na ten rok 😟 Nie znaczy to jednak, że jest za późno, aby coś zmienić. Nawet małe kroki będą ważne! 💙
Zmiana nawyków, uważny recykling, a może technologia oszczędzania wody od GROHE – Ty decydujesz, co zrobić, by oszczędzić zasoby naturalne Ziemi 🌎
Pracujmy razem, by wspólnie w 2022 roku przesunąć tą datę.
#MoveTheDate
#DzieńDługuEkologicznego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https://quintly-image-storage.s3.amazonaws.com/94e50c6eaa0daf9e767b9644688a50fb/4aa05ec6b78ae6828060ca7af57b6282.jpg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09:04:18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6528526"/>
                  </a:ext>
                </a:extLst>
              </a:tr>
            </a:tbl>
          </a:graphicData>
        </a:graphic>
      </p:graphicFrame>
      <p:sp>
        <p:nvSpPr>
          <p:cNvPr id="4" name="Text Placeholder 3">
            <a:extLst>
              <a:ext uri="{FF2B5EF4-FFF2-40B4-BE49-F238E27FC236}">
                <a16:creationId xmlns:a16="http://schemas.microsoft.com/office/drawing/2014/main" id="{037A062B-7942-4E5A-9902-7481D5586875}"/>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3595098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91BC6-50FD-4EF4-B592-C513520ED4CD}"/>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4AC82383-C1C9-48AC-9268-B0A1B1201843}"/>
              </a:ext>
            </a:extLst>
          </p:cNvPr>
          <p:cNvGraphicFramePr>
            <a:graphicFrameLocks noGrp="1"/>
          </p:cNvGraphicFramePr>
          <p:nvPr>
            <p:ph type="tbl" sz="quarter" idx="13"/>
            <p:extLst>
              <p:ext uri="{D42A27DB-BD31-4B8C-83A1-F6EECF244321}">
                <p14:modId xmlns:p14="http://schemas.microsoft.com/office/powerpoint/2010/main" val="180372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41335559"/>
                    </a:ext>
                  </a:extLst>
                </a:gridCol>
                <a:gridCol w="1234440">
                  <a:extLst>
                    <a:ext uri="{9D8B030D-6E8A-4147-A177-3AD203B41FA5}">
                      <a16:colId xmlns:a16="http://schemas.microsoft.com/office/drawing/2014/main" val="2198114802"/>
                    </a:ext>
                  </a:extLst>
                </a:gridCol>
                <a:gridCol w="822960">
                  <a:extLst>
                    <a:ext uri="{9D8B030D-6E8A-4147-A177-3AD203B41FA5}">
                      <a16:colId xmlns:a16="http://schemas.microsoft.com/office/drawing/2014/main" val="3567353574"/>
                    </a:ext>
                  </a:extLst>
                </a:gridCol>
                <a:gridCol w="411480">
                  <a:extLst>
                    <a:ext uri="{9D8B030D-6E8A-4147-A177-3AD203B41FA5}">
                      <a16:colId xmlns:a16="http://schemas.microsoft.com/office/drawing/2014/main" val="3241166882"/>
                    </a:ext>
                  </a:extLst>
                </a:gridCol>
                <a:gridCol w="246888">
                  <a:extLst>
                    <a:ext uri="{9D8B030D-6E8A-4147-A177-3AD203B41FA5}">
                      <a16:colId xmlns:a16="http://schemas.microsoft.com/office/drawing/2014/main" val="2255011469"/>
                    </a:ext>
                  </a:extLst>
                </a:gridCol>
                <a:gridCol w="246888">
                  <a:extLst>
                    <a:ext uri="{9D8B030D-6E8A-4147-A177-3AD203B41FA5}">
                      <a16:colId xmlns:a16="http://schemas.microsoft.com/office/drawing/2014/main" val="1302009493"/>
                    </a:ext>
                  </a:extLst>
                </a:gridCol>
                <a:gridCol w="246888">
                  <a:extLst>
                    <a:ext uri="{9D8B030D-6E8A-4147-A177-3AD203B41FA5}">
                      <a16:colId xmlns:a16="http://schemas.microsoft.com/office/drawing/2014/main" val="3116284783"/>
                    </a:ext>
                  </a:extLst>
                </a:gridCol>
                <a:gridCol w="246888">
                  <a:extLst>
                    <a:ext uri="{9D8B030D-6E8A-4147-A177-3AD203B41FA5}">
                      <a16:colId xmlns:a16="http://schemas.microsoft.com/office/drawing/2014/main" val="2723909736"/>
                    </a:ext>
                  </a:extLst>
                </a:gridCol>
                <a:gridCol w="246888">
                  <a:extLst>
                    <a:ext uri="{9D8B030D-6E8A-4147-A177-3AD203B41FA5}">
                      <a16:colId xmlns:a16="http://schemas.microsoft.com/office/drawing/2014/main" val="4250654818"/>
                    </a:ext>
                  </a:extLst>
                </a:gridCol>
                <a:gridCol w="246888">
                  <a:extLst>
                    <a:ext uri="{9D8B030D-6E8A-4147-A177-3AD203B41FA5}">
                      <a16:colId xmlns:a16="http://schemas.microsoft.com/office/drawing/2014/main" val="981482341"/>
                    </a:ext>
                  </a:extLst>
                </a:gridCol>
                <a:gridCol w="246888">
                  <a:extLst>
                    <a:ext uri="{9D8B030D-6E8A-4147-A177-3AD203B41FA5}">
                      <a16:colId xmlns:a16="http://schemas.microsoft.com/office/drawing/2014/main" val="1785170182"/>
                    </a:ext>
                  </a:extLst>
                </a:gridCol>
                <a:gridCol w="246888">
                  <a:extLst>
                    <a:ext uri="{9D8B030D-6E8A-4147-A177-3AD203B41FA5}">
                      <a16:colId xmlns:a16="http://schemas.microsoft.com/office/drawing/2014/main" val="1381778712"/>
                    </a:ext>
                  </a:extLst>
                </a:gridCol>
                <a:gridCol w="246888">
                  <a:extLst>
                    <a:ext uri="{9D8B030D-6E8A-4147-A177-3AD203B41FA5}">
                      <a16:colId xmlns:a16="http://schemas.microsoft.com/office/drawing/2014/main" val="597783948"/>
                    </a:ext>
                  </a:extLst>
                </a:gridCol>
                <a:gridCol w="246888">
                  <a:extLst>
                    <a:ext uri="{9D8B030D-6E8A-4147-A177-3AD203B41FA5}">
                      <a16:colId xmlns:a16="http://schemas.microsoft.com/office/drawing/2014/main" val="3308789734"/>
                    </a:ext>
                  </a:extLst>
                </a:gridCol>
                <a:gridCol w="246888">
                  <a:extLst>
                    <a:ext uri="{9D8B030D-6E8A-4147-A177-3AD203B41FA5}">
                      <a16:colId xmlns:a16="http://schemas.microsoft.com/office/drawing/2014/main" val="2843642909"/>
                    </a:ext>
                  </a:extLst>
                </a:gridCol>
                <a:gridCol w="246888">
                  <a:extLst>
                    <a:ext uri="{9D8B030D-6E8A-4147-A177-3AD203B41FA5}">
                      <a16:colId xmlns:a16="http://schemas.microsoft.com/office/drawing/2014/main" val="3026957396"/>
                    </a:ext>
                  </a:extLst>
                </a:gridCol>
                <a:gridCol w="246888">
                  <a:extLst>
                    <a:ext uri="{9D8B030D-6E8A-4147-A177-3AD203B41FA5}">
                      <a16:colId xmlns:a16="http://schemas.microsoft.com/office/drawing/2014/main" val="2903715203"/>
                    </a:ext>
                  </a:extLst>
                </a:gridCol>
                <a:gridCol w="246888">
                  <a:extLst>
                    <a:ext uri="{9D8B030D-6E8A-4147-A177-3AD203B41FA5}">
                      <a16:colId xmlns:a16="http://schemas.microsoft.com/office/drawing/2014/main" val="13283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06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- 2021-11-15 19:26:35</a:t>
                      </a:r>
                      <a:r>
                        <a:rPr kumimoji="0" lang="en-US" sz="1000" b="0" i="0" u="none" strike="noStrike" kern="1200" cap="none" spc="0" normalizeH="0" baseline="0" noProof="0">
                          <a:ln>
                            <a:noFill/>
                          </a:ln>
                          <a:solidFill>
                            <a:prstClr val="black"/>
                          </a:solidFill>
                          <a:effectLst/>
                          <a:uLnTx/>
                          <a:uFillTx/>
                          <a:latin typeface="+mn-lt"/>
                          <a:ea typeface="+mn-ea"/>
                          <a:cs typeface="+mn-cs"/>
                        </a:rPr>
                        <a:t>
 Naše nedavno istraživanje navika potrošača u 7 evropskih zemalja pokazalo je da ljudi radije biraju i kupuju proizvode koji su napravljeni uz uštedu energije i smanjenje otpada, posebno kada je u pitanju plastični otpad. Da li ste očekivali takve odgovore? Mi u kompaniji GROHE već poštujemo ove zahteve i ugradili smo ih u srž naše strategije održivosti – na primer, već smo zamenili više od 32 miliona komada plastične ambalaže održivijim alternativama. Bićemo inspirisani ovomesečnim samitom Vision 2045 da sprovedemo i unapredimo naše akcije zajedno sa drugim Climate liderima.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https://quintly-image-storage.s3.amazonaws.com/655c6f156c5d8f54566c69d6b35afd45/76fa1997d5dcb2d30c27d01e0c167bc4.jpg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13:45:24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7808082"/>
                  </a:ext>
                </a:extLst>
              </a:tr>
            </a:tbl>
          </a:graphicData>
        </a:graphic>
      </p:graphicFrame>
      <p:sp>
        <p:nvSpPr>
          <p:cNvPr id="4" name="Text Placeholder 3">
            <a:extLst>
              <a:ext uri="{FF2B5EF4-FFF2-40B4-BE49-F238E27FC236}">
                <a16:creationId xmlns:a16="http://schemas.microsoft.com/office/drawing/2014/main" id="{317F0273-56D7-4EBA-B538-A8D18404DCE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5619475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751D-66E1-452E-A579-7AE08FC4C870}"/>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6242FC96-2CF9-43A3-B644-1D7497E4BD98}"/>
              </a:ext>
            </a:extLst>
          </p:cNvPr>
          <p:cNvGraphicFramePr>
            <a:graphicFrameLocks noGrp="1"/>
          </p:cNvGraphicFramePr>
          <p:nvPr>
            <p:ph type="tbl" sz="quarter" idx="13"/>
            <p:extLst>
              <p:ext uri="{D42A27DB-BD31-4B8C-83A1-F6EECF244321}">
                <p14:modId xmlns:p14="http://schemas.microsoft.com/office/powerpoint/2010/main" val="318201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7467253"/>
                    </a:ext>
                  </a:extLst>
                </a:gridCol>
                <a:gridCol w="905256">
                  <a:extLst>
                    <a:ext uri="{9D8B030D-6E8A-4147-A177-3AD203B41FA5}">
                      <a16:colId xmlns:a16="http://schemas.microsoft.com/office/drawing/2014/main" val="2336054767"/>
                    </a:ext>
                  </a:extLst>
                </a:gridCol>
                <a:gridCol w="1234440">
                  <a:extLst>
                    <a:ext uri="{9D8B030D-6E8A-4147-A177-3AD203B41FA5}">
                      <a16:colId xmlns:a16="http://schemas.microsoft.com/office/drawing/2014/main" val="1413823632"/>
                    </a:ext>
                  </a:extLst>
                </a:gridCol>
                <a:gridCol w="411480">
                  <a:extLst>
                    <a:ext uri="{9D8B030D-6E8A-4147-A177-3AD203B41FA5}">
                      <a16:colId xmlns:a16="http://schemas.microsoft.com/office/drawing/2014/main" val="1408215799"/>
                    </a:ext>
                  </a:extLst>
                </a:gridCol>
                <a:gridCol w="411480">
                  <a:extLst>
                    <a:ext uri="{9D8B030D-6E8A-4147-A177-3AD203B41FA5}">
                      <a16:colId xmlns:a16="http://schemas.microsoft.com/office/drawing/2014/main" val="2129305817"/>
                    </a:ext>
                  </a:extLst>
                </a:gridCol>
                <a:gridCol w="411480">
                  <a:extLst>
                    <a:ext uri="{9D8B030D-6E8A-4147-A177-3AD203B41FA5}">
                      <a16:colId xmlns:a16="http://schemas.microsoft.com/office/drawing/2014/main" val="4250822130"/>
                    </a:ext>
                  </a:extLst>
                </a:gridCol>
                <a:gridCol w="411480">
                  <a:extLst>
                    <a:ext uri="{9D8B030D-6E8A-4147-A177-3AD203B41FA5}">
                      <a16:colId xmlns:a16="http://schemas.microsoft.com/office/drawing/2014/main" val="2970184569"/>
                    </a:ext>
                  </a:extLst>
                </a:gridCol>
                <a:gridCol w="411480">
                  <a:extLst>
                    <a:ext uri="{9D8B030D-6E8A-4147-A177-3AD203B41FA5}">
                      <a16:colId xmlns:a16="http://schemas.microsoft.com/office/drawing/2014/main" val="1095854775"/>
                    </a:ext>
                  </a:extLst>
                </a:gridCol>
                <a:gridCol w="411480">
                  <a:extLst>
                    <a:ext uri="{9D8B030D-6E8A-4147-A177-3AD203B41FA5}">
                      <a16:colId xmlns:a16="http://schemas.microsoft.com/office/drawing/2014/main" val="636291521"/>
                    </a:ext>
                  </a:extLst>
                </a:gridCol>
                <a:gridCol w="411480">
                  <a:extLst>
                    <a:ext uri="{9D8B030D-6E8A-4147-A177-3AD203B41FA5}">
                      <a16:colId xmlns:a16="http://schemas.microsoft.com/office/drawing/2014/main" val="3492676754"/>
                    </a:ext>
                  </a:extLst>
                </a:gridCol>
                <a:gridCol w="411480">
                  <a:extLst>
                    <a:ext uri="{9D8B030D-6E8A-4147-A177-3AD203B41FA5}">
                      <a16:colId xmlns:a16="http://schemas.microsoft.com/office/drawing/2014/main" val="2240240549"/>
                    </a:ext>
                  </a:extLst>
                </a:gridCol>
                <a:gridCol w="411480">
                  <a:extLst>
                    <a:ext uri="{9D8B030D-6E8A-4147-A177-3AD203B41FA5}">
                      <a16:colId xmlns:a16="http://schemas.microsoft.com/office/drawing/2014/main" val="991565773"/>
                    </a:ext>
                  </a:extLst>
                </a:gridCol>
                <a:gridCol w="411480">
                  <a:extLst>
                    <a:ext uri="{9D8B030D-6E8A-4147-A177-3AD203B41FA5}">
                      <a16:colId xmlns:a16="http://schemas.microsoft.com/office/drawing/2014/main" val="307179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82870222"/>
                  </a:ext>
                </a:extLst>
              </a:tr>
            </a:tbl>
          </a:graphicData>
        </a:graphic>
      </p:graphicFrame>
      <p:sp>
        <p:nvSpPr>
          <p:cNvPr id="4" name="Text Placeholder 3">
            <a:extLst>
              <a:ext uri="{FF2B5EF4-FFF2-40B4-BE49-F238E27FC236}">
                <a16:creationId xmlns:a16="http://schemas.microsoft.com/office/drawing/2014/main" id="{BF471B8C-CA50-43F8-8CF9-2FC976B98CC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111748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402E-38A1-4DE1-8039-D1E3FEEAADD5}"/>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E96A5408-FC50-4571-BA89-C793AC32BAE8}"/>
              </a:ext>
            </a:extLst>
          </p:cNvPr>
          <p:cNvGraphicFramePr>
            <a:graphicFrameLocks noGrp="1"/>
          </p:cNvGraphicFramePr>
          <p:nvPr>
            <p:ph type="tbl" sz="quarter" idx="13"/>
            <p:extLst>
              <p:ext uri="{D42A27DB-BD31-4B8C-83A1-F6EECF244321}">
                <p14:modId xmlns:p14="http://schemas.microsoft.com/office/powerpoint/2010/main" val="1514703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9726607"/>
                    </a:ext>
                  </a:extLst>
                </a:gridCol>
                <a:gridCol w="905256">
                  <a:extLst>
                    <a:ext uri="{9D8B030D-6E8A-4147-A177-3AD203B41FA5}">
                      <a16:colId xmlns:a16="http://schemas.microsoft.com/office/drawing/2014/main" val="2846055028"/>
                    </a:ext>
                  </a:extLst>
                </a:gridCol>
                <a:gridCol w="1234440">
                  <a:extLst>
                    <a:ext uri="{9D8B030D-6E8A-4147-A177-3AD203B41FA5}">
                      <a16:colId xmlns:a16="http://schemas.microsoft.com/office/drawing/2014/main" val="203683518"/>
                    </a:ext>
                  </a:extLst>
                </a:gridCol>
                <a:gridCol w="411480">
                  <a:extLst>
                    <a:ext uri="{9D8B030D-6E8A-4147-A177-3AD203B41FA5}">
                      <a16:colId xmlns:a16="http://schemas.microsoft.com/office/drawing/2014/main" val="1433814710"/>
                    </a:ext>
                  </a:extLst>
                </a:gridCol>
                <a:gridCol w="411480">
                  <a:extLst>
                    <a:ext uri="{9D8B030D-6E8A-4147-A177-3AD203B41FA5}">
                      <a16:colId xmlns:a16="http://schemas.microsoft.com/office/drawing/2014/main" val="1762498258"/>
                    </a:ext>
                  </a:extLst>
                </a:gridCol>
                <a:gridCol w="411480">
                  <a:extLst>
                    <a:ext uri="{9D8B030D-6E8A-4147-A177-3AD203B41FA5}">
                      <a16:colId xmlns:a16="http://schemas.microsoft.com/office/drawing/2014/main" val="221773186"/>
                    </a:ext>
                  </a:extLst>
                </a:gridCol>
                <a:gridCol w="411480">
                  <a:extLst>
                    <a:ext uri="{9D8B030D-6E8A-4147-A177-3AD203B41FA5}">
                      <a16:colId xmlns:a16="http://schemas.microsoft.com/office/drawing/2014/main" val="2922825951"/>
                    </a:ext>
                  </a:extLst>
                </a:gridCol>
                <a:gridCol w="411480">
                  <a:extLst>
                    <a:ext uri="{9D8B030D-6E8A-4147-A177-3AD203B41FA5}">
                      <a16:colId xmlns:a16="http://schemas.microsoft.com/office/drawing/2014/main" val="2698756464"/>
                    </a:ext>
                  </a:extLst>
                </a:gridCol>
                <a:gridCol w="411480">
                  <a:extLst>
                    <a:ext uri="{9D8B030D-6E8A-4147-A177-3AD203B41FA5}">
                      <a16:colId xmlns:a16="http://schemas.microsoft.com/office/drawing/2014/main" val="3989605452"/>
                    </a:ext>
                  </a:extLst>
                </a:gridCol>
                <a:gridCol w="411480">
                  <a:extLst>
                    <a:ext uri="{9D8B030D-6E8A-4147-A177-3AD203B41FA5}">
                      <a16:colId xmlns:a16="http://schemas.microsoft.com/office/drawing/2014/main" val="3434059175"/>
                    </a:ext>
                  </a:extLst>
                </a:gridCol>
                <a:gridCol w="411480">
                  <a:extLst>
                    <a:ext uri="{9D8B030D-6E8A-4147-A177-3AD203B41FA5}">
                      <a16:colId xmlns:a16="http://schemas.microsoft.com/office/drawing/2014/main" val="2681592796"/>
                    </a:ext>
                  </a:extLst>
                </a:gridCol>
                <a:gridCol w="411480">
                  <a:extLst>
                    <a:ext uri="{9D8B030D-6E8A-4147-A177-3AD203B41FA5}">
                      <a16:colId xmlns:a16="http://schemas.microsoft.com/office/drawing/2014/main" val="1124317860"/>
                    </a:ext>
                  </a:extLst>
                </a:gridCol>
                <a:gridCol w="411480">
                  <a:extLst>
                    <a:ext uri="{9D8B030D-6E8A-4147-A177-3AD203B41FA5}">
                      <a16:colId xmlns:a16="http://schemas.microsoft.com/office/drawing/2014/main" val="236649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5581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- 2021-04-29 15:02:28</a:t>
                      </a:r>
                      <a:r>
                        <a:rPr kumimoji="0" lang="ru-RU" sz="1000" b="0" i="0" u="none" strike="noStrike" kern="1200" cap="none" spc="0" normalizeH="0" baseline="0" noProof="0">
                          <a:ln>
                            <a:noFill/>
                          </a:ln>
                          <a:solidFill>
                            <a:prstClr val="black"/>
                          </a:solidFill>
                          <a:effectLst/>
                          <a:uLnTx/>
                          <a:uFillTx/>
                          <a:latin typeface="+mn-lt"/>
                          <a:ea typeface="+mn-ea"/>
                          <a:cs typeface="+mn-cs"/>
                        </a:rPr>
                        <a:t>
 GROHE на постоянной основе совершенствует свою продукцию. Мы используем новые технологии, уделяем еще больше внимания экологическому аспекту при производстве и использовании наших изделий. 
Наши старания не проходят даром!
4 бестселлера GROHE получили Золотой сертификат Cradle to Cradle Certified®:
🌱 Смеситель GROHE EuroSmart
🌱 Смеситель GROHE Eurosmart S
🌱 Смеситель GROHE Bau S
🌱 Душевой комплект GROHE Tempesta 100
Сертификация по стандарту Cradle to Cradle® означает, что компания следует принципам циклической экономики, основанной на научном подходе и строгом контроле за всеми этапами проектирования и производства.
Чтобы получить сертификат, продукт оценивают по 5 параметрам:
🌱безопасность используемых материалов
🌱возможность переработки и повторного использования
🌱 использование возобновляемых источников энергии
🌱разумное потребление воды
🌱 соответствие принципам социальной справедливости
#GROHEru #смеситель #Groheeurosmart #GroheTempesta #душ #экологии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https://quintly-image-storage.s3.amazonaws.com/bd287e1771dfd2ec994f2689b3d66e5d/4e31dce3a8ca6a6104720927ddc783e8.jpg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8654212"/>
                  </a:ext>
                </a:extLst>
              </a:tr>
            </a:tbl>
          </a:graphicData>
        </a:graphic>
      </p:graphicFrame>
      <p:sp>
        <p:nvSpPr>
          <p:cNvPr id="4" name="Text Placeholder 3">
            <a:extLst>
              <a:ext uri="{FF2B5EF4-FFF2-40B4-BE49-F238E27FC236}">
                <a16:creationId xmlns:a16="http://schemas.microsoft.com/office/drawing/2014/main" id="{33ECDE16-976A-4E4C-A18C-6FE802790C8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0719937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CC7B-C5F2-43E2-A833-D0A2C0402A19}"/>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52206776-C6B6-4494-BBFC-1BC08CDACE38}"/>
              </a:ext>
            </a:extLst>
          </p:cNvPr>
          <p:cNvGraphicFramePr>
            <a:graphicFrameLocks noGrp="1"/>
          </p:cNvGraphicFramePr>
          <p:nvPr>
            <p:ph type="tbl" sz="quarter" idx="13"/>
            <p:extLst>
              <p:ext uri="{D42A27DB-BD31-4B8C-83A1-F6EECF244321}">
                <p14:modId xmlns:p14="http://schemas.microsoft.com/office/powerpoint/2010/main" val="271011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1815854"/>
                    </a:ext>
                  </a:extLst>
                </a:gridCol>
                <a:gridCol w="905256">
                  <a:extLst>
                    <a:ext uri="{9D8B030D-6E8A-4147-A177-3AD203B41FA5}">
                      <a16:colId xmlns:a16="http://schemas.microsoft.com/office/drawing/2014/main" val="3482234577"/>
                    </a:ext>
                  </a:extLst>
                </a:gridCol>
                <a:gridCol w="1234440">
                  <a:extLst>
                    <a:ext uri="{9D8B030D-6E8A-4147-A177-3AD203B41FA5}">
                      <a16:colId xmlns:a16="http://schemas.microsoft.com/office/drawing/2014/main" val="1326458811"/>
                    </a:ext>
                  </a:extLst>
                </a:gridCol>
                <a:gridCol w="411480">
                  <a:extLst>
                    <a:ext uri="{9D8B030D-6E8A-4147-A177-3AD203B41FA5}">
                      <a16:colId xmlns:a16="http://schemas.microsoft.com/office/drawing/2014/main" val="4283294752"/>
                    </a:ext>
                  </a:extLst>
                </a:gridCol>
                <a:gridCol w="411480">
                  <a:extLst>
                    <a:ext uri="{9D8B030D-6E8A-4147-A177-3AD203B41FA5}">
                      <a16:colId xmlns:a16="http://schemas.microsoft.com/office/drawing/2014/main" val="3104209521"/>
                    </a:ext>
                  </a:extLst>
                </a:gridCol>
                <a:gridCol w="411480">
                  <a:extLst>
                    <a:ext uri="{9D8B030D-6E8A-4147-A177-3AD203B41FA5}">
                      <a16:colId xmlns:a16="http://schemas.microsoft.com/office/drawing/2014/main" val="2115254271"/>
                    </a:ext>
                  </a:extLst>
                </a:gridCol>
                <a:gridCol w="411480">
                  <a:extLst>
                    <a:ext uri="{9D8B030D-6E8A-4147-A177-3AD203B41FA5}">
                      <a16:colId xmlns:a16="http://schemas.microsoft.com/office/drawing/2014/main" val="4220055179"/>
                    </a:ext>
                  </a:extLst>
                </a:gridCol>
                <a:gridCol w="411480">
                  <a:extLst>
                    <a:ext uri="{9D8B030D-6E8A-4147-A177-3AD203B41FA5}">
                      <a16:colId xmlns:a16="http://schemas.microsoft.com/office/drawing/2014/main" val="1332276639"/>
                    </a:ext>
                  </a:extLst>
                </a:gridCol>
                <a:gridCol w="411480">
                  <a:extLst>
                    <a:ext uri="{9D8B030D-6E8A-4147-A177-3AD203B41FA5}">
                      <a16:colId xmlns:a16="http://schemas.microsoft.com/office/drawing/2014/main" val="3499691663"/>
                    </a:ext>
                  </a:extLst>
                </a:gridCol>
                <a:gridCol w="411480">
                  <a:extLst>
                    <a:ext uri="{9D8B030D-6E8A-4147-A177-3AD203B41FA5}">
                      <a16:colId xmlns:a16="http://schemas.microsoft.com/office/drawing/2014/main" val="770446671"/>
                    </a:ext>
                  </a:extLst>
                </a:gridCol>
                <a:gridCol w="411480">
                  <a:extLst>
                    <a:ext uri="{9D8B030D-6E8A-4147-A177-3AD203B41FA5}">
                      <a16:colId xmlns:a16="http://schemas.microsoft.com/office/drawing/2014/main" val="3867004795"/>
                    </a:ext>
                  </a:extLst>
                </a:gridCol>
                <a:gridCol w="411480">
                  <a:extLst>
                    <a:ext uri="{9D8B030D-6E8A-4147-A177-3AD203B41FA5}">
                      <a16:colId xmlns:a16="http://schemas.microsoft.com/office/drawing/2014/main" val="3078871030"/>
                    </a:ext>
                  </a:extLst>
                </a:gridCol>
                <a:gridCol w="411480">
                  <a:extLst>
                    <a:ext uri="{9D8B030D-6E8A-4147-A177-3AD203B41FA5}">
                      <a16:colId xmlns:a16="http://schemas.microsoft.com/office/drawing/2014/main" val="100955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771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- 2021-03-22 16:09:28</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every year more than 11 million tons of plastic end up in the oceans? This has devastating effects on the environment and poses a serious threat to our ecosystem. The team at @everwave.official uses a combination of active and passive clean-up technologies for rivers which prevents litter from entering the oceans. We at GROHE support this project by donating one euro of each sale through our online shop until 04/22/2021 - check the link in the bio! #GROHE #everwave #plasticfree #cleanoceans #cleanrivers #sustainability #madeforyourwater #cleanup #worldwaterday #WWD2021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https://quintly-image-storage.s3.amazonaws.com/56b59c5979cac21135ef6f51a1a8d097/9834177470cd3fe171e5971758df10b6.jpg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extLst>
                  <a:ext uri="{0D108BD9-81ED-4DB2-BD59-A6C34878D82A}">
                    <a16:rowId xmlns:a16="http://schemas.microsoft.com/office/drawing/2014/main" val="534539880"/>
                  </a:ext>
                </a:extLst>
              </a:tr>
            </a:tbl>
          </a:graphicData>
        </a:graphic>
      </p:graphicFrame>
      <p:sp>
        <p:nvSpPr>
          <p:cNvPr id="4" name="Text Placeholder 3">
            <a:extLst>
              <a:ext uri="{FF2B5EF4-FFF2-40B4-BE49-F238E27FC236}">
                <a16:creationId xmlns:a16="http://schemas.microsoft.com/office/drawing/2014/main" id="{51E4B69C-2D09-489A-B77E-2AC6B3C5100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2918951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68BD-AFAF-4629-9B9A-6408EBB326FB}"/>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9AF8AE6E-110A-4175-A27C-460E0AA1646D}"/>
              </a:ext>
            </a:extLst>
          </p:cNvPr>
          <p:cNvGraphicFramePr>
            <a:graphicFrameLocks noGrp="1"/>
          </p:cNvGraphicFramePr>
          <p:nvPr>
            <p:ph type="tbl" sz="quarter" idx="13"/>
            <p:extLst>
              <p:ext uri="{D42A27DB-BD31-4B8C-83A1-F6EECF244321}">
                <p14:modId xmlns:p14="http://schemas.microsoft.com/office/powerpoint/2010/main" val="41572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3505731"/>
                    </a:ext>
                  </a:extLst>
                </a:gridCol>
                <a:gridCol w="905256">
                  <a:extLst>
                    <a:ext uri="{9D8B030D-6E8A-4147-A177-3AD203B41FA5}">
                      <a16:colId xmlns:a16="http://schemas.microsoft.com/office/drawing/2014/main" val="2542503138"/>
                    </a:ext>
                  </a:extLst>
                </a:gridCol>
                <a:gridCol w="1234440">
                  <a:extLst>
                    <a:ext uri="{9D8B030D-6E8A-4147-A177-3AD203B41FA5}">
                      <a16:colId xmlns:a16="http://schemas.microsoft.com/office/drawing/2014/main" val="3142288828"/>
                    </a:ext>
                  </a:extLst>
                </a:gridCol>
                <a:gridCol w="411480">
                  <a:extLst>
                    <a:ext uri="{9D8B030D-6E8A-4147-A177-3AD203B41FA5}">
                      <a16:colId xmlns:a16="http://schemas.microsoft.com/office/drawing/2014/main" val="2563512680"/>
                    </a:ext>
                  </a:extLst>
                </a:gridCol>
                <a:gridCol w="411480">
                  <a:extLst>
                    <a:ext uri="{9D8B030D-6E8A-4147-A177-3AD203B41FA5}">
                      <a16:colId xmlns:a16="http://schemas.microsoft.com/office/drawing/2014/main" val="2386584453"/>
                    </a:ext>
                  </a:extLst>
                </a:gridCol>
                <a:gridCol w="411480">
                  <a:extLst>
                    <a:ext uri="{9D8B030D-6E8A-4147-A177-3AD203B41FA5}">
                      <a16:colId xmlns:a16="http://schemas.microsoft.com/office/drawing/2014/main" val="1501671478"/>
                    </a:ext>
                  </a:extLst>
                </a:gridCol>
                <a:gridCol w="411480">
                  <a:extLst>
                    <a:ext uri="{9D8B030D-6E8A-4147-A177-3AD203B41FA5}">
                      <a16:colId xmlns:a16="http://schemas.microsoft.com/office/drawing/2014/main" val="2447759255"/>
                    </a:ext>
                  </a:extLst>
                </a:gridCol>
                <a:gridCol w="411480">
                  <a:extLst>
                    <a:ext uri="{9D8B030D-6E8A-4147-A177-3AD203B41FA5}">
                      <a16:colId xmlns:a16="http://schemas.microsoft.com/office/drawing/2014/main" val="3730950749"/>
                    </a:ext>
                  </a:extLst>
                </a:gridCol>
                <a:gridCol w="411480">
                  <a:extLst>
                    <a:ext uri="{9D8B030D-6E8A-4147-A177-3AD203B41FA5}">
                      <a16:colId xmlns:a16="http://schemas.microsoft.com/office/drawing/2014/main" val="2291047376"/>
                    </a:ext>
                  </a:extLst>
                </a:gridCol>
                <a:gridCol w="411480">
                  <a:extLst>
                    <a:ext uri="{9D8B030D-6E8A-4147-A177-3AD203B41FA5}">
                      <a16:colId xmlns:a16="http://schemas.microsoft.com/office/drawing/2014/main" val="3094037597"/>
                    </a:ext>
                  </a:extLst>
                </a:gridCol>
                <a:gridCol w="411480">
                  <a:extLst>
                    <a:ext uri="{9D8B030D-6E8A-4147-A177-3AD203B41FA5}">
                      <a16:colId xmlns:a16="http://schemas.microsoft.com/office/drawing/2014/main" val="76373500"/>
                    </a:ext>
                  </a:extLst>
                </a:gridCol>
                <a:gridCol w="411480">
                  <a:extLst>
                    <a:ext uri="{9D8B030D-6E8A-4147-A177-3AD203B41FA5}">
                      <a16:colId xmlns:a16="http://schemas.microsoft.com/office/drawing/2014/main" val="2914164404"/>
                    </a:ext>
                  </a:extLst>
                </a:gridCol>
                <a:gridCol w="411480">
                  <a:extLst>
                    <a:ext uri="{9D8B030D-6E8A-4147-A177-3AD203B41FA5}">
                      <a16:colId xmlns:a16="http://schemas.microsoft.com/office/drawing/2014/main" val="1408487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244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- 2021-04-23 15:39:36</a:t>
                      </a:r>
                      <a:r>
                        <a:rPr kumimoji="0" lang="en-US" sz="1000" b="0" i="0" u="none" strike="noStrike" kern="1200" cap="none" spc="0" normalizeH="0" baseline="0" noProof="0">
                          <a:ln>
                            <a:noFill/>
                          </a:ln>
                          <a:solidFill>
                            <a:prstClr val="black"/>
                          </a:solidFill>
                          <a:effectLst/>
                          <a:uLnTx/>
                          <a:uFillTx/>
                          <a:latin typeface="+mn-lt"/>
                          <a:ea typeface="+mn-ea"/>
                          <a:cs typeface="+mn-cs"/>
                        </a:rPr>
                        <a:t>
 With your support, we collected 10.000 EUR that will be donated to @everwave.official to support their dedicated work to clean rivers and protect the sea from plastic waste! The resource water is extremely important to GROHE, therefore we support this initiative by donating one Euro from every sale through our Online Shop. Together we can protect precious water resources and make a difference for our planet!
#GROHE #everwave #plasticfree #sustainability #cleanoceans #cleanrivers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https://quintly-image-storage.s3.amazonaws.com/56b59c5979cac21135ef6f51a1a8d097/adff173e089e0db2b811f667550742b4.jpg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Everwave Shop Donation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extLst>
                  <a:ext uri="{0D108BD9-81ED-4DB2-BD59-A6C34878D82A}">
                    <a16:rowId xmlns:a16="http://schemas.microsoft.com/office/drawing/2014/main" val="3166515258"/>
                  </a:ext>
                </a:extLst>
              </a:tr>
            </a:tbl>
          </a:graphicData>
        </a:graphic>
      </p:graphicFrame>
      <p:sp>
        <p:nvSpPr>
          <p:cNvPr id="4" name="Text Placeholder 3">
            <a:extLst>
              <a:ext uri="{FF2B5EF4-FFF2-40B4-BE49-F238E27FC236}">
                <a16:creationId xmlns:a16="http://schemas.microsoft.com/office/drawing/2014/main" id="{39755657-FC1F-43C3-8808-E12A1DDA917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903048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AF9A-A0B8-4518-A9A4-4C721A33CC96}"/>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FBF7E566-7CD8-4A39-B08E-59CFD1C0DC84}"/>
              </a:ext>
            </a:extLst>
          </p:cNvPr>
          <p:cNvGraphicFramePr>
            <a:graphicFrameLocks noGrp="1"/>
          </p:cNvGraphicFramePr>
          <p:nvPr>
            <p:ph type="tbl" sz="quarter" idx="13"/>
            <p:extLst>
              <p:ext uri="{D42A27DB-BD31-4B8C-83A1-F6EECF244321}">
                <p14:modId xmlns:p14="http://schemas.microsoft.com/office/powerpoint/2010/main" val="2565744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6230361"/>
                    </a:ext>
                  </a:extLst>
                </a:gridCol>
                <a:gridCol w="905256">
                  <a:extLst>
                    <a:ext uri="{9D8B030D-6E8A-4147-A177-3AD203B41FA5}">
                      <a16:colId xmlns:a16="http://schemas.microsoft.com/office/drawing/2014/main" val="2945463839"/>
                    </a:ext>
                  </a:extLst>
                </a:gridCol>
                <a:gridCol w="1234440">
                  <a:extLst>
                    <a:ext uri="{9D8B030D-6E8A-4147-A177-3AD203B41FA5}">
                      <a16:colId xmlns:a16="http://schemas.microsoft.com/office/drawing/2014/main" val="3842498815"/>
                    </a:ext>
                  </a:extLst>
                </a:gridCol>
                <a:gridCol w="411480">
                  <a:extLst>
                    <a:ext uri="{9D8B030D-6E8A-4147-A177-3AD203B41FA5}">
                      <a16:colId xmlns:a16="http://schemas.microsoft.com/office/drawing/2014/main" val="4059400145"/>
                    </a:ext>
                  </a:extLst>
                </a:gridCol>
                <a:gridCol w="411480">
                  <a:extLst>
                    <a:ext uri="{9D8B030D-6E8A-4147-A177-3AD203B41FA5}">
                      <a16:colId xmlns:a16="http://schemas.microsoft.com/office/drawing/2014/main" val="2119496887"/>
                    </a:ext>
                  </a:extLst>
                </a:gridCol>
                <a:gridCol w="411480">
                  <a:extLst>
                    <a:ext uri="{9D8B030D-6E8A-4147-A177-3AD203B41FA5}">
                      <a16:colId xmlns:a16="http://schemas.microsoft.com/office/drawing/2014/main" val="3496265648"/>
                    </a:ext>
                  </a:extLst>
                </a:gridCol>
                <a:gridCol w="411480">
                  <a:extLst>
                    <a:ext uri="{9D8B030D-6E8A-4147-A177-3AD203B41FA5}">
                      <a16:colId xmlns:a16="http://schemas.microsoft.com/office/drawing/2014/main" val="2186876830"/>
                    </a:ext>
                  </a:extLst>
                </a:gridCol>
                <a:gridCol w="411480">
                  <a:extLst>
                    <a:ext uri="{9D8B030D-6E8A-4147-A177-3AD203B41FA5}">
                      <a16:colId xmlns:a16="http://schemas.microsoft.com/office/drawing/2014/main" val="201589101"/>
                    </a:ext>
                  </a:extLst>
                </a:gridCol>
                <a:gridCol w="411480">
                  <a:extLst>
                    <a:ext uri="{9D8B030D-6E8A-4147-A177-3AD203B41FA5}">
                      <a16:colId xmlns:a16="http://schemas.microsoft.com/office/drawing/2014/main" val="1983770454"/>
                    </a:ext>
                  </a:extLst>
                </a:gridCol>
                <a:gridCol w="411480">
                  <a:extLst>
                    <a:ext uri="{9D8B030D-6E8A-4147-A177-3AD203B41FA5}">
                      <a16:colId xmlns:a16="http://schemas.microsoft.com/office/drawing/2014/main" val="1903429813"/>
                    </a:ext>
                  </a:extLst>
                </a:gridCol>
                <a:gridCol w="411480">
                  <a:extLst>
                    <a:ext uri="{9D8B030D-6E8A-4147-A177-3AD203B41FA5}">
                      <a16:colId xmlns:a16="http://schemas.microsoft.com/office/drawing/2014/main" val="696457314"/>
                    </a:ext>
                  </a:extLst>
                </a:gridCol>
                <a:gridCol w="411480">
                  <a:extLst>
                    <a:ext uri="{9D8B030D-6E8A-4147-A177-3AD203B41FA5}">
                      <a16:colId xmlns:a16="http://schemas.microsoft.com/office/drawing/2014/main" val="675695373"/>
                    </a:ext>
                  </a:extLst>
                </a:gridCol>
                <a:gridCol w="411480">
                  <a:extLst>
                    <a:ext uri="{9D8B030D-6E8A-4147-A177-3AD203B41FA5}">
                      <a16:colId xmlns:a16="http://schemas.microsoft.com/office/drawing/2014/main" val="68444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2725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- 2021-10-30 12:05:37</a:t>
                      </a:r>
                      <a:r>
                        <a:rPr kumimoji="0" lang="ru-RU" sz="1000" b="0" i="0" u="none" strike="noStrike" kern="1200" cap="none" spc="0" normalizeH="0" baseline="0" noProof="0">
                          <a:ln>
                            <a:noFill/>
                          </a:ln>
                          <a:solidFill>
                            <a:prstClr val="black"/>
                          </a:solidFill>
                          <a:effectLst/>
                          <a:uLnTx/>
                          <a:uFillTx/>
                          <a:latin typeface="+mn-lt"/>
                          <a:ea typeface="+mn-ea"/>
                          <a:cs typeface="+mn-cs"/>
                        </a:rPr>
                        <a:t>
 Хотим поделиться радостной новостью! Душевой гарнитур Tempesta 100 получил сертификацию Cradle to Cradle Certified®. 
С2С – это модель безотходного производства, созданная для заботы о нашей планете.
Ещё один шаг на пути к экологичности сделан вместе с вами.😍👍🏻
#GROHEru #CradleToCradle #экология #душеваясистема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https://quintly-image-storage.s3.amazonaws.com/bd287e1771dfd2ec994f2689b3d66e5d/5b48c322353abb633da0eb89ea2d6472.jpg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11/29/2021 07:44:17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1345901"/>
                  </a:ext>
                </a:extLst>
              </a:tr>
            </a:tbl>
          </a:graphicData>
        </a:graphic>
      </p:graphicFrame>
      <p:sp>
        <p:nvSpPr>
          <p:cNvPr id="4" name="Text Placeholder 3">
            <a:extLst>
              <a:ext uri="{FF2B5EF4-FFF2-40B4-BE49-F238E27FC236}">
                <a16:creationId xmlns:a16="http://schemas.microsoft.com/office/drawing/2014/main" id="{005B8376-50EA-49B9-975C-0B98AA8ADCF6}"/>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085045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C37F0-A426-4F29-8FF4-CE32BBDBB338}"/>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BE4F5E08-23E8-41C2-937D-52611D957FD4}"/>
              </a:ext>
            </a:extLst>
          </p:cNvPr>
          <p:cNvGraphicFramePr>
            <a:graphicFrameLocks noGrp="1"/>
          </p:cNvGraphicFramePr>
          <p:nvPr>
            <p:ph type="tbl" sz="quarter" idx="13"/>
            <p:extLst>
              <p:ext uri="{D42A27DB-BD31-4B8C-83A1-F6EECF244321}">
                <p14:modId xmlns:p14="http://schemas.microsoft.com/office/powerpoint/2010/main" val="3632936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6249504"/>
                    </a:ext>
                  </a:extLst>
                </a:gridCol>
                <a:gridCol w="905256">
                  <a:extLst>
                    <a:ext uri="{9D8B030D-6E8A-4147-A177-3AD203B41FA5}">
                      <a16:colId xmlns:a16="http://schemas.microsoft.com/office/drawing/2014/main" val="2676739832"/>
                    </a:ext>
                  </a:extLst>
                </a:gridCol>
                <a:gridCol w="1234440">
                  <a:extLst>
                    <a:ext uri="{9D8B030D-6E8A-4147-A177-3AD203B41FA5}">
                      <a16:colId xmlns:a16="http://schemas.microsoft.com/office/drawing/2014/main" val="709203685"/>
                    </a:ext>
                  </a:extLst>
                </a:gridCol>
                <a:gridCol w="411480">
                  <a:extLst>
                    <a:ext uri="{9D8B030D-6E8A-4147-A177-3AD203B41FA5}">
                      <a16:colId xmlns:a16="http://schemas.microsoft.com/office/drawing/2014/main" val="1454647894"/>
                    </a:ext>
                  </a:extLst>
                </a:gridCol>
                <a:gridCol w="411480">
                  <a:extLst>
                    <a:ext uri="{9D8B030D-6E8A-4147-A177-3AD203B41FA5}">
                      <a16:colId xmlns:a16="http://schemas.microsoft.com/office/drawing/2014/main" val="1807472761"/>
                    </a:ext>
                  </a:extLst>
                </a:gridCol>
                <a:gridCol w="411480">
                  <a:extLst>
                    <a:ext uri="{9D8B030D-6E8A-4147-A177-3AD203B41FA5}">
                      <a16:colId xmlns:a16="http://schemas.microsoft.com/office/drawing/2014/main" val="3657025051"/>
                    </a:ext>
                  </a:extLst>
                </a:gridCol>
                <a:gridCol w="411480">
                  <a:extLst>
                    <a:ext uri="{9D8B030D-6E8A-4147-A177-3AD203B41FA5}">
                      <a16:colId xmlns:a16="http://schemas.microsoft.com/office/drawing/2014/main" val="3131369896"/>
                    </a:ext>
                  </a:extLst>
                </a:gridCol>
                <a:gridCol w="411480">
                  <a:extLst>
                    <a:ext uri="{9D8B030D-6E8A-4147-A177-3AD203B41FA5}">
                      <a16:colId xmlns:a16="http://schemas.microsoft.com/office/drawing/2014/main" val="3651596003"/>
                    </a:ext>
                  </a:extLst>
                </a:gridCol>
                <a:gridCol w="411480">
                  <a:extLst>
                    <a:ext uri="{9D8B030D-6E8A-4147-A177-3AD203B41FA5}">
                      <a16:colId xmlns:a16="http://schemas.microsoft.com/office/drawing/2014/main" val="1571352776"/>
                    </a:ext>
                  </a:extLst>
                </a:gridCol>
                <a:gridCol w="411480">
                  <a:extLst>
                    <a:ext uri="{9D8B030D-6E8A-4147-A177-3AD203B41FA5}">
                      <a16:colId xmlns:a16="http://schemas.microsoft.com/office/drawing/2014/main" val="2466332546"/>
                    </a:ext>
                  </a:extLst>
                </a:gridCol>
                <a:gridCol w="411480">
                  <a:extLst>
                    <a:ext uri="{9D8B030D-6E8A-4147-A177-3AD203B41FA5}">
                      <a16:colId xmlns:a16="http://schemas.microsoft.com/office/drawing/2014/main" val="83504884"/>
                    </a:ext>
                  </a:extLst>
                </a:gridCol>
                <a:gridCol w="411480">
                  <a:extLst>
                    <a:ext uri="{9D8B030D-6E8A-4147-A177-3AD203B41FA5}">
                      <a16:colId xmlns:a16="http://schemas.microsoft.com/office/drawing/2014/main" val="2458458298"/>
                    </a:ext>
                  </a:extLst>
                </a:gridCol>
                <a:gridCol w="411480">
                  <a:extLst>
                    <a:ext uri="{9D8B030D-6E8A-4147-A177-3AD203B41FA5}">
                      <a16:colId xmlns:a16="http://schemas.microsoft.com/office/drawing/2014/main" val="27290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1293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- 2021-07-29 17:00:45</a:t>
                      </a:r>
                      <a:r>
                        <a:rPr kumimoji="0" lang="en-US" sz="1000" b="0" i="0" u="none" strike="noStrike" kern="1200" cap="none" spc="0" normalizeH="0" baseline="0" noProof="0">
                          <a:ln>
                            <a:noFill/>
                          </a:ln>
                          <a:solidFill>
                            <a:prstClr val="black"/>
                          </a:solidFill>
                          <a:effectLst/>
                          <a:uLnTx/>
                          <a:uFillTx/>
                          <a:latin typeface="+mn-lt"/>
                          <a:ea typeface="+mn-ea"/>
                          <a:cs typeface="+mn-cs"/>
                        </a:rPr>
                        <a:t>
 Reducing plastic… Carrying your own water… Smarter technology… there are lots of small changes we can make to conserve resources. We’ve already used up the earth’s natural resources for 2021. But we can all join in making a New Year’s Resolution to act now for a more sustainable 2022. Discover tips, tricks and hacks from GROHE - and share your own ideas with us! - so we can all #movethedate for 2022. #earthovershootday #actnow #movethedate #water #sustainability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https://quintly-image-storage.s3.amazonaws.com/56b59c5979cac21135ef6f51a1a8d097/ed6aa83c2973bebddca5bdf0801cca49.jpg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164299"/>
                  </a:ext>
                </a:extLst>
              </a:tr>
            </a:tbl>
          </a:graphicData>
        </a:graphic>
      </p:graphicFrame>
      <p:sp>
        <p:nvSpPr>
          <p:cNvPr id="4" name="Text Placeholder 3">
            <a:extLst>
              <a:ext uri="{FF2B5EF4-FFF2-40B4-BE49-F238E27FC236}">
                <a16:creationId xmlns:a16="http://schemas.microsoft.com/office/drawing/2014/main" id="{633D4912-6A68-41B4-A9CF-12CCC4B8A69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411267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A293-2335-4060-9E5B-833C5CA32CB3}"/>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10C4CBF7-2704-4531-8229-50BF9AC72DBB}"/>
              </a:ext>
            </a:extLst>
          </p:cNvPr>
          <p:cNvGraphicFramePr>
            <a:graphicFrameLocks noGrp="1"/>
          </p:cNvGraphicFramePr>
          <p:nvPr>
            <p:ph type="tbl" sz="quarter" idx="13"/>
            <p:extLst>
              <p:ext uri="{D42A27DB-BD31-4B8C-83A1-F6EECF244321}">
                <p14:modId xmlns:p14="http://schemas.microsoft.com/office/powerpoint/2010/main" val="282023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54782271"/>
                    </a:ext>
                  </a:extLst>
                </a:gridCol>
                <a:gridCol w="905256">
                  <a:extLst>
                    <a:ext uri="{9D8B030D-6E8A-4147-A177-3AD203B41FA5}">
                      <a16:colId xmlns:a16="http://schemas.microsoft.com/office/drawing/2014/main" val="3275332269"/>
                    </a:ext>
                  </a:extLst>
                </a:gridCol>
                <a:gridCol w="1234440">
                  <a:extLst>
                    <a:ext uri="{9D8B030D-6E8A-4147-A177-3AD203B41FA5}">
                      <a16:colId xmlns:a16="http://schemas.microsoft.com/office/drawing/2014/main" val="1971183452"/>
                    </a:ext>
                  </a:extLst>
                </a:gridCol>
                <a:gridCol w="411480">
                  <a:extLst>
                    <a:ext uri="{9D8B030D-6E8A-4147-A177-3AD203B41FA5}">
                      <a16:colId xmlns:a16="http://schemas.microsoft.com/office/drawing/2014/main" val="2744393759"/>
                    </a:ext>
                  </a:extLst>
                </a:gridCol>
                <a:gridCol w="411480">
                  <a:extLst>
                    <a:ext uri="{9D8B030D-6E8A-4147-A177-3AD203B41FA5}">
                      <a16:colId xmlns:a16="http://schemas.microsoft.com/office/drawing/2014/main" val="1563069839"/>
                    </a:ext>
                  </a:extLst>
                </a:gridCol>
                <a:gridCol w="411480">
                  <a:extLst>
                    <a:ext uri="{9D8B030D-6E8A-4147-A177-3AD203B41FA5}">
                      <a16:colId xmlns:a16="http://schemas.microsoft.com/office/drawing/2014/main" val="1529764136"/>
                    </a:ext>
                  </a:extLst>
                </a:gridCol>
                <a:gridCol w="411480">
                  <a:extLst>
                    <a:ext uri="{9D8B030D-6E8A-4147-A177-3AD203B41FA5}">
                      <a16:colId xmlns:a16="http://schemas.microsoft.com/office/drawing/2014/main" val="1582670276"/>
                    </a:ext>
                  </a:extLst>
                </a:gridCol>
                <a:gridCol w="411480">
                  <a:extLst>
                    <a:ext uri="{9D8B030D-6E8A-4147-A177-3AD203B41FA5}">
                      <a16:colId xmlns:a16="http://schemas.microsoft.com/office/drawing/2014/main" val="1446022483"/>
                    </a:ext>
                  </a:extLst>
                </a:gridCol>
                <a:gridCol w="411480">
                  <a:extLst>
                    <a:ext uri="{9D8B030D-6E8A-4147-A177-3AD203B41FA5}">
                      <a16:colId xmlns:a16="http://schemas.microsoft.com/office/drawing/2014/main" val="363274528"/>
                    </a:ext>
                  </a:extLst>
                </a:gridCol>
                <a:gridCol w="411480">
                  <a:extLst>
                    <a:ext uri="{9D8B030D-6E8A-4147-A177-3AD203B41FA5}">
                      <a16:colId xmlns:a16="http://schemas.microsoft.com/office/drawing/2014/main" val="3178475415"/>
                    </a:ext>
                  </a:extLst>
                </a:gridCol>
                <a:gridCol w="411480">
                  <a:extLst>
                    <a:ext uri="{9D8B030D-6E8A-4147-A177-3AD203B41FA5}">
                      <a16:colId xmlns:a16="http://schemas.microsoft.com/office/drawing/2014/main" val="1989850816"/>
                    </a:ext>
                  </a:extLst>
                </a:gridCol>
                <a:gridCol w="411480">
                  <a:extLst>
                    <a:ext uri="{9D8B030D-6E8A-4147-A177-3AD203B41FA5}">
                      <a16:colId xmlns:a16="http://schemas.microsoft.com/office/drawing/2014/main" val="39748208"/>
                    </a:ext>
                  </a:extLst>
                </a:gridCol>
                <a:gridCol w="411480">
                  <a:extLst>
                    <a:ext uri="{9D8B030D-6E8A-4147-A177-3AD203B41FA5}">
                      <a16:colId xmlns:a16="http://schemas.microsoft.com/office/drawing/2014/main" val="56770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232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grohe_polska - 2021-03-22 19:42:29</a:t>
                      </a:r>
                      <a:r>
                        <a:rPr kumimoji="0" lang="pl-PL" sz="1000" b="0" i="0" u="none" strike="noStrike" kern="1200" cap="none" spc="0" normalizeH="0" baseline="0" noProof="0">
                          <a:ln>
                            <a:noFill/>
                          </a:ln>
                          <a:solidFill>
                            <a:prstClr val="black"/>
                          </a:solidFill>
                          <a:effectLst/>
                          <a:uLnTx/>
                          <a:uFillTx/>
                          <a:latin typeface="+mn-lt"/>
                          <a:ea typeface="+mn-ea"/>
                          <a:cs typeface="+mn-cs"/>
                        </a:rPr>
                        <a:t>
 Czy wiesz, że każdego roku ponad 11 milionów ton plastiku ląduje w morzach i oceanach? 🥺
Ma to druzgocący wpływ na środowisko i stanowi poważne zagrożenie dla naszego ekosystemu 😔 Zespół @everwave.official wykorzystuje połączenie aktywnych i pasywnych technologii oczyszczania rzek, które zapobiegają przedostawaniu się odpadów do oceanów ❤
Jesteśmy dumni z bycia partnerem tej inicjatywy i możliwości wspierania jej 💪
A Wam jak się podoba?
#GROHE #LessPlasticzGrohe #Everwave #PlasticFree #CleanOceans #CleanRivers #ZrównoważonyRozwój #WorldWaterDay#WWD2021 #ŚwiatowyDzieńWody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https://quintly-image-storage.s3.amazonaws.com/e9e569a51b88c26700b5ee4f20546e0f/8022b7ea9814e69d90dc4cd4f860c7fb.jpg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1066632286"/>
                  </a:ext>
                </a:extLst>
              </a:tr>
            </a:tbl>
          </a:graphicData>
        </a:graphic>
      </p:graphicFrame>
      <p:sp>
        <p:nvSpPr>
          <p:cNvPr id="4" name="Text Placeholder 3">
            <a:extLst>
              <a:ext uri="{FF2B5EF4-FFF2-40B4-BE49-F238E27FC236}">
                <a16:creationId xmlns:a16="http://schemas.microsoft.com/office/drawing/2014/main" id="{F8999D67-851C-40D6-8F76-9A85C4AB017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4021854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170A-6F95-4420-8482-A695088EE0BA}"/>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145AA02C-4A32-4BC3-833A-7ABF5FC19329}"/>
              </a:ext>
            </a:extLst>
          </p:cNvPr>
          <p:cNvGraphicFramePr>
            <a:graphicFrameLocks noGrp="1"/>
          </p:cNvGraphicFramePr>
          <p:nvPr>
            <p:ph type="tbl" sz="quarter" idx="13"/>
            <p:extLst>
              <p:ext uri="{D42A27DB-BD31-4B8C-83A1-F6EECF244321}">
                <p14:modId xmlns:p14="http://schemas.microsoft.com/office/powerpoint/2010/main" val="269018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77006536"/>
                    </a:ext>
                  </a:extLst>
                </a:gridCol>
                <a:gridCol w="905256">
                  <a:extLst>
                    <a:ext uri="{9D8B030D-6E8A-4147-A177-3AD203B41FA5}">
                      <a16:colId xmlns:a16="http://schemas.microsoft.com/office/drawing/2014/main" val="1464312124"/>
                    </a:ext>
                  </a:extLst>
                </a:gridCol>
                <a:gridCol w="1234440">
                  <a:extLst>
                    <a:ext uri="{9D8B030D-6E8A-4147-A177-3AD203B41FA5}">
                      <a16:colId xmlns:a16="http://schemas.microsoft.com/office/drawing/2014/main" val="1446026524"/>
                    </a:ext>
                  </a:extLst>
                </a:gridCol>
                <a:gridCol w="411480">
                  <a:extLst>
                    <a:ext uri="{9D8B030D-6E8A-4147-A177-3AD203B41FA5}">
                      <a16:colId xmlns:a16="http://schemas.microsoft.com/office/drawing/2014/main" val="1133776941"/>
                    </a:ext>
                  </a:extLst>
                </a:gridCol>
                <a:gridCol w="411480">
                  <a:extLst>
                    <a:ext uri="{9D8B030D-6E8A-4147-A177-3AD203B41FA5}">
                      <a16:colId xmlns:a16="http://schemas.microsoft.com/office/drawing/2014/main" val="1108701326"/>
                    </a:ext>
                  </a:extLst>
                </a:gridCol>
                <a:gridCol w="411480">
                  <a:extLst>
                    <a:ext uri="{9D8B030D-6E8A-4147-A177-3AD203B41FA5}">
                      <a16:colId xmlns:a16="http://schemas.microsoft.com/office/drawing/2014/main" val="4104259235"/>
                    </a:ext>
                  </a:extLst>
                </a:gridCol>
                <a:gridCol w="411480">
                  <a:extLst>
                    <a:ext uri="{9D8B030D-6E8A-4147-A177-3AD203B41FA5}">
                      <a16:colId xmlns:a16="http://schemas.microsoft.com/office/drawing/2014/main" val="3875315880"/>
                    </a:ext>
                  </a:extLst>
                </a:gridCol>
                <a:gridCol w="411480">
                  <a:extLst>
                    <a:ext uri="{9D8B030D-6E8A-4147-A177-3AD203B41FA5}">
                      <a16:colId xmlns:a16="http://schemas.microsoft.com/office/drawing/2014/main" val="627755864"/>
                    </a:ext>
                  </a:extLst>
                </a:gridCol>
                <a:gridCol w="411480">
                  <a:extLst>
                    <a:ext uri="{9D8B030D-6E8A-4147-A177-3AD203B41FA5}">
                      <a16:colId xmlns:a16="http://schemas.microsoft.com/office/drawing/2014/main" val="3215721196"/>
                    </a:ext>
                  </a:extLst>
                </a:gridCol>
                <a:gridCol w="411480">
                  <a:extLst>
                    <a:ext uri="{9D8B030D-6E8A-4147-A177-3AD203B41FA5}">
                      <a16:colId xmlns:a16="http://schemas.microsoft.com/office/drawing/2014/main" val="1801864583"/>
                    </a:ext>
                  </a:extLst>
                </a:gridCol>
                <a:gridCol w="411480">
                  <a:extLst>
                    <a:ext uri="{9D8B030D-6E8A-4147-A177-3AD203B41FA5}">
                      <a16:colId xmlns:a16="http://schemas.microsoft.com/office/drawing/2014/main" val="3752825792"/>
                    </a:ext>
                  </a:extLst>
                </a:gridCol>
                <a:gridCol w="411480">
                  <a:extLst>
                    <a:ext uri="{9D8B030D-6E8A-4147-A177-3AD203B41FA5}">
                      <a16:colId xmlns:a16="http://schemas.microsoft.com/office/drawing/2014/main" val="199826485"/>
                    </a:ext>
                  </a:extLst>
                </a:gridCol>
                <a:gridCol w="411480">
                  <a:extLst>
                    <a:ext uri="{9D8B030D-6E8A-4147-A177-3AD203B41FA5}">
                      <a16:colId xmlns:a16="http://schemas.microsoft.com/office/drawing/2014/main" val="385307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4077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- 2021-07-30 18:21:57</a:t>
                      </a:r>
                      <a:r>
                        <a:rPr kumimoji="0" lang="en-US" sz="1000" b="0" i="0" u="none" strike="noStrike" kern="1200" cap="none" spc="0" normalizeH="0" baseline="0" noProof="0">
                          <a:ln>
                            <a:noFill/>
                          </a:ln>
                          <a:solidFill>
                            <a:prstClr val="black"/>
                          </a:solidFill>
                          <a:effectLst/>
                          <a:uLnTx/>
                          <a:uFillTx/>
                          <a:latin typeface="+mn-lt"/>
                          <a:ea typeface="+mn-ea"/>
                          <a:cs typeface="+mn-cs"/>
                        </a:rPr>
                        <a:t>
 On #EarthOvershootDay take action by joining a virtuous circle to reduce waste and conserve materials. 🔄 We can’t keep using more resources than the earth can produce each year, so GROHE is delighted to announce that four bestselling products - GROHE BauEdge and Eurosmart basin mixers, Eurosmart kitchen tap and Tempesta shower rail set - are now Cradle to Cradle Certified®. This means that we’ve replaced the linear take-make-waste standard manufacturing process with a sustainable, circular model, designing a product with the intent of using its components in its end-of-life-phase for the creation of new products. 🌎 #GROHE #reduceruserecylce #sustainability #takeaction #zerowaste #circulareconomy #greenliving #actnow #circulareconomy #C2C #CradletoCradle #C2Clab #sogehtmorgen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https://quintly-image-storage.s3.amazonaws.com/56b59c5979cac21135ef6f51a1a8d097/532d8bcfbef8a28c77d31d848721ad8c.jpg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01:18:36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extLst>
                  <a:ext uri="{0D108BD9-81ED-4DB2-BD59-A6C34878D82A}">
                    <a16:rowId xmlns:a16="http://schemas.microsoft.com/office/drawing/2014/main" val="3281256663"/>
                  </a:ext>
                </a:extLst>
              </a:tr>
            </a:tbl>
          </a:graphicData>
        </a:graphic>
      </p:graphicFrame>
      <p:sp>
        <p:nvSpPr>
          <p:cNvPr id="4" name="Text Placeholder 3">
            <a:extLst>
              <a:ext uri="{FF2B5EF4-FFF2-40B4-BE49-F238E27FC236}">
                <a16:creationId xmlns:a16="http://schemas.microsoft.com/office/drawing/2014/main" id="{76E2F90E-7006-48E9-A9FA-7AFD0085B84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32839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4732-074D-4EA4-AD0B-1955A56B6DB2}"/>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97C3B843-7FCE-42C2-A311-021BCBFA4BAA}"/>
              </a:ext>
            </a:extLst>
          </p:cNvPr>
          <p:cNvGraphicFramePr>
            <a:graphicFrameLocks noGrp="1"/>
          </p:cNvGraphicFramePr>
          <p:nvPr>
            <p:ph type="tbl" sz="quarter" idx="13"/>
            <p:extLst>
              <p:ext uri="{D42A27DB-BD31-4B8C-83A1-F6EECF244321}">
                <p14:modId xmlns:p14="http://schemas.microsoft.com/office/powerpoint/2010/main" val="309002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7295056"/>
                    </a:ext>
                  </a:extLst>
                </a:gridCol>
                <a:gridCol w="905256">
                  <a:extLst>
                    <a:ext uri="{9D8B030D-6E8A-4147-A177-3AD203B41FA5}">
                      <a16:colId xmlns:a16="http://schemas.microsoft.com/office/drawing/2014/main" val="537976059"/>
                    </a:ext>
                  </a:extLst>
                </a:gridCol>
                <a:gridCol w="1234440">
                  <a:extLst>
                    <a:ext uri="{9D8B030D-6E8A-4147-A177-3AD203B41FA5}">
                      <a16:colId xmlns:a16="http://schemas.microsoft.com/office/drawing/2014/main" val="1935659331"/>
                    </a:ext>
                  </a:extLst>
                </a:gridCol>
                <a:gridCol w="411480">
                  <a:extLst>
                    <a:ext uri="{9D8B030D-6E8A-4147-A177-3AD203B41FA5}">
                      <a16:colId xmlns:a16="http://schemas.microsoft.com/office/drawing/2014/main" val="29203283"/>
                    </a:ext>
                  </a:extLst>
                </a:gridCol>
                <a:gridCol w="411480">
                  <a:extLst>
                    <a:ext uri="{9D8B030D-6E8A-4147-A177-3AD203B41FA5}">
                      <a16:colId xmlns:a16="http://schemas.microsoft.com/office/drawing/2014/main" val="2980553919"/>
                    </a:ext>
                  </a:extLst>
                </a:gridCol>
                <a:gridCol w="411480">
                  <a:extLst>
                    <a:ext uri="{9D8B030D-6E8A-4147-A177-3AD203B41FA5}">
                      <a16:colId xmlns:a16="http://schemas.microsoft.com/office/drawing/2014/main" val="2818267040"/>
                    </a:ext>
                  </a:extLst>
                </a:gridCol>
                <a:gridCol w="411480">
                  <a:extLst>
                    <a:ext uri="{9D8B030D-6E8A-4147-A177-3AD203B41FA5}">
                      <a16:colId xmlns:a16="http://schemas.microsoft.com/office/drawing/2014/main" val="3273592653"/>
                    </a:ext>
                  </a:extLst>
                </a:gridCol>
                <a:gridCol w="411480">
                  <a:extLst>
                    <a:ext uri="{9D8B030D-6E8A-4147-A177-3AD203B41FA5}">
                      <a16:colId xmlns:a16="http://schemas.microsoft.com/office/drawing/2014/main" val="981759229"/>
                    </a:ext>
                  </a:extLst>
                </a:gridCol>
                <a:gridCol w="411480">
                  <a:extLst>
                    <a:ext uri="{9D8B030D-6E8A-4147-A177-3AD203B41FA5}">
                      <a16:colId xmlns:a16="http://schemas.microsoft.com/office/drawing/2014/main" val="1333306928"/>
                    </a:ext>
                  </a:extLst>
                </a:gridCol>
                <a:gridCol w="411480">
                  <a:extLst>
                    <a:ext uri="{9D8B030D-6E8A-4147-A177-3AD203B41FA5}">
                      <a16:colId xmlns:a16="http://schemas.microsoft.com/office/drawing/2014/main" val="2712667602"/>
                    </a:ext>
                  </a:extLst>
                </a:gridCol>
                <a:gridCol w="411480">
                  <a:extLst>
                    <a:ext uri="{9D8B030D-6E8A-4147-A177-3AD203B41FA5}">
                      <a16:colId xmlns:a16="http://schemas.microsoft.com/office/drawing/2014/main" val="2683929758"/>
                    </a:ext>
                  </a:extLst>
                </a:gridCol>
                <a:gridCol w="411480">
                  <a:extLst>
                    <a:ext uri="{9D8B030D-6E8A-4147-A177-3AD203B41FA5}">
                      <a16:colId xmlns:a16="http://schemas.microsoft.com/office/drawing/2014/main" val="2027301393"/>
                    </a:ext>
                  </a:extLst>
                </a:gridCol>
                <a:gridCol w="411480">
                  <a:extLst>
                    <a:ext uri="{9D8B030D-6E8A-4147-A177-3AD203B41FA5}">
                      <a16:colId xmlns:a16="http://schemas.microsoft.com/office/drawing/2014/main" val="87702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5278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- 2021-07-29 13:43:26</a:t>
                      </a:r>
                      <a:r>
                        <a:rPr kumimoji="0" lang="ru-RU" sz="1000" b="0" i="0" u="none" strike="noStrike" kern="1200" cap="none" spc="0" normalizeH="0" baseline="0" noProof="0">
                          <a:ln>
                            <a:noFill/>
                          </a:ln>
                          <a:solidFill>
                            <a:prstClr val="black"/>
                          </a:solidFill>
                          <a:effectLst/>
                          <a:uLnTx/>
                          <a:uFillTx/>
                          <a:latin typeface="+mn-lt"/>
                          <a:ea typeface="+mn-ea"/>
                          <a:cs typeface="+mn-cs"/>
                        </a:rPr>
                        <a:t>
 Снизить потребление пластика…Использовать фильтрованную воду из смесителя…Применять современные технологии… существует много способов, которые помогают сберечь природные ресурсы. Мы уже израсходовали весь их запас на 2021 год. Но мы можем проявить нашу лучшую сторону и сделать всё, чтобы в 2022 году ситуация изменилась. Узнайте больше о приемах и экологичных лайфхаках от GROHE и делитесь своими идеями с нами! Вместе мы сможем добиться цели #movethedate к 2022 году. 
#EARTHOVERSHOOTDAY #ACTNOW 
#movethedate #вода #устойчивоеразвитие #GROHE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https://quintly-image-storage.s3.amazonaws.com/bd287e1771dfd2ec994f2689b3d66e5d/004edfaf2efe4db1bbdd041ce007ec08.jpg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1605302"/>
                  </a:ext>
                </a:extLst>
              </a:tr>
            </a:tbl>
          </a:graphicData>
        </a:graphic>
      </p:graphicFrame>
      <p:sp>
        <p:nvSpPr>
          <p:cNvPr id="4" name="Text Placeholder 3">
            <a:extLst>
              <a:ext uri="{FF2B5EF4-FFF2-40B4-BE49-F238E27FC236}">
                <a16:creationId xmlns:a16="http://schemas.microsoft.com/office/drawing/2014/main" id="{0F1D11FA-995D-4240-95E9-C282A11D60C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9119993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26C2E-6BA2-4E60-9ECA-B162FC7A8C2D}"/>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142957E8-7CFC-454A-AE5F-413298A519AE}"/>
              </a:ext>
            </a:extLst>
          </p:cNvPr>
          <p:cNvGraphicFramePr>
            <a:graphicFrameLocks noGrp="1"/>
          </p:cNvGraphicFramePr>
          <p:nvPr>
            <p:ph type="tbl" sz="quarter" idx="13"/>
            <p:extLst>
              <p:ext uri="{D42A27DB-BD31-4B8C-83A1-F6EECF244321}">
                <p14:modId xmlns:p14="http://schemas.microsoft.com/office/powerpoint/2010/main" val="1252981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73841912"/>
                    </a:ext>
                  </a:extLst>
                </a:gridCol>
                <a:gridCol w="905256">
                  <a:extLst>
                    <a:ext uri="{9D8B030D-6E8A-4147-A177-3AD203B41FA5}">
                      <a16:colId xmlns:a16="http://schemas.microsoft.com/office/drawing/2014/main" val="1480821473"/>
                    </a:ext>
                  </a:extLst>
                </a:gridCol>
                <a:gridCol w="1234440">
                  <a:extLst>
                    <a:ext uri="{9D8B030D-6E8A-4147-A177-3AD203B41FA5}">
                      <a16:colId xmlns:a16="http://schemas.microsoft.com/office/drawing/2014/main" val="666521086"/>
                    </a:ext>
                  </a:extLst>
                </a:gridCol>
                <a:gridCol w="411480">
                  <a:extLst>
                    <a:ext uri="{9D8B030D-6E8A-4147-A177-3AD203B41FA5}">
                      <a16:colId xmlns:a16="http://schemas.microsoft.com/office/drawing/2014/main" val="1696170391"/>
                    </a:ext>
                  </a:extLst>
                </a:gridCol>
                <a:gridCol w="411480">
                  <a:extLst>
                    <a:ext uri="{9D8B030D-6E8A-4147-A177-3AD203B41FA5}">
                      <a16:colId xmlns:a16="http://schemas.microsoft.com/office/drawing/2014/main" val="131751913"/>
                    </a:ext>
                  </a:extLst>
                </a:gridCol>
                <a:gridCol w="411480">
                  <a:extLst>
                    <a:ext uri="{9D8B030D-6E8A-4147-A177-3AD203B41FA5}">
                      <a16:colId xmlns:a16="http://schemas.microsoft.com/office/drawing/2014/main" val="2372633824"/>
                    </a:ext>
                  </a:extLst>
                </a:gridCol>
                <a:gridCol w="411480">
                  <a:extLst>
                    <a:ext uri="{9D8B030D-6E8A-4147-A177-3AD203B41FA5}">
                      <a16:colId xmlns:a16="http://schemas.microsoft.com/office/drawing/2014/main" val="2677808525"/>
                    </a:ext>
                  </a:extLst>
                </a:gridCol>
                <a:gridCol w="411480">
                  <a:extLst>
                    <a:ext uri="{9D8B030D-6E8A-4147-A177-3AD203B41FA5}">
                      <a16:colId xmlns:a16="http://schemas.microsoft.com/office/drawing/2014/main" val="858354927"/>
                    </a:ext>
                  </a:extLst>
                </a:gridCol>
                <a:gridCol w="411480">
                  <a:extLst>
                    <a:ext uri="{9D8B030D-6E8A-4147-A177-3AD203B41FA5}">
                      <a16:colId xmlns:a16="http://schemas.microsoft.com/office/drawing/2014/main" val="3739001137"/>
                    </a:ext>
                  </a:extLst>
                </a:gridCol>
                <a:gridCol w="411480">
                  <a:extLst>
                    <a:ext uri="{9D8B030D-6E8A-4147-A177-3AD203B41FA5}">
                      <a16:colId xmlns:a16="http://schemas.microsoft.com/office/drawing/2014/main" val="3702416315"/>
                    </a:ext>
                  </a:extLst>
                </a:gridCol>
                <a:gridCol w="411480">
                  <a:extLst>
                    <a:ext uri="{9D8B030D-6E8A-4147-A177-3AD203B41FA5}">
                      <a16:colId xmlns:a16="http://schemas.microsoft.com/office/drawing/2014/main" val="3343475837"/>
                    </a:ext>
                  </a:extLst>
                </a:gridCol>
                <a:gridCol w="411480">
                  <a:extLst>
                    <a:ext uri="{9D8B030D-6E8A-4147-A177-3AD203B41FA5}">
                      <a16:colId xmlns:a16="http://schemas.microsoft.com/office/drawing/2014/main" val="2749624269"/>
                    </a:ext>
                  </a:extLst>
                </a:gridCol>
                <a:gridCol w="411480">
                  <a:extLst>
                    <a:ext uri="{9D8B030D-6E8A-4147-A177-3AD203B41FA5}">
                      <a16:colId xmlns:a16="http://schemas.microsoft.com/office/drawing/2014/main" val="2679741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0509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- 2021-04-29 15:00:34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Надмірне споживання ресурсів – один із найбільших викликів сьогодення. Ми прагнемо здійснити перехід від моделі виробництва-споживання-викидання до повної кругової економіки. Ось чому ми запускаємо чотири наших продукти-бестелери як продукти, сертифіковані відповідно до концепції Від колиски до колиски. Це означає, що продукти створені таким чином, що по завершенню їхнього функціонування, деталі можуть бути використані для створення нових продуктів.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https://quintly-image-storage.s3.amazonaws.com/de93d78e770338b8509a2342698e2e87/5801d2d9c98521c4f38bfbdd5c65f640.jpg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11/18/2021 17:25:13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6268218"/>
                  </a:ext>
                </a:extLst>
              </a:tr>
            </a:tbl>
          </a:graphicData>
        </a:graphic>
      </p:graphicFrame>
      <p:sp>
        <p:nvSpPr>
          <p:cNvPr id="4" name="Text Placeholder 3">
            <a:extLst>
              <a:ext uri="{FF2B5EF4-FFF2-40B4-BE49-F238E27FC236}">
                <a16:creationId xmlns:a16="http://schemas.microsoft.com/office/drawing/2014/main" id="{610FC198-E69E-4E83-830E-EE9D03FD4E2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9158457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2183-D29A-4ACF-A652-C0EA550AF89D}"/>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E7342E26-3B1B-49C3-9C39-0848171E1C86}"/>
              </a:ext>
            </a:extLst>
          </p:cNvPr>
          <p:cNvGraphicFramePr>
            <a:graphicFrameLocks noGrp="1"/>
          </p:cNvGraphicFramePr>
          <p:nvPr>
            <p:ph type="tbl" sz="quarter" idx="13"/>
            <p:extLst>
              <p:ext uri="{D42A27DB-BD31-4B8C-83A1-F6EECF244321}">
                <p14:modId xmlns:p14="http://schemas.microsoft.com/office/powerpoint/2010/main" val="69491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25075163"/>
                    </a:ext>
                  </a:extLst>
                </a:gridCol>
                <a:gridCol w="905256">
                  <a:extLst>
                    <a:ext uri="{9D8B030D-6E8A-4147-A177-3AD203B41FA5}">
                      <a16:colId xmlns:a16="http://schemas.microsoft.com/office/drawing/2014/main" val="938110517"/>
                    </a:ext>
                  </a:extLst>
                </a:gridCol>
                <a:gridCol w="1234440">
                  <a:extLst>
                    <a:ext uri="{9D8B030D-6E8A-4147-A177-3AD203B41FA5}">
                      <a16:colId xmlns:a16="http://schemas.microsoft.com/office/drawing/2014/main" val="1628493211"/>
                    </a:ext>
                  </a:extLst>
                </a:gridCol>
                <a:gridCol w="411480">
                  <a:extLst>
                    <a:ext uri="{9D8B030D-6E8A-4147-A177-3AD203B41FA5}">
                      <a16:colId xmlns:a16="http://schemas.microsoft.com/office/drawing/2014/main" val="2897855913"/>
                    </a:ext>
                  </a:extLst>
                </a:gridCol>
                <a:gridCol w="411480">
                  <a:extLst>
                    <a:ext uri="{9D8B030D-6E8A-4147-A177-3AD203B41FA5}">
                      <a16:colId xmlns:a16="http://schemas.microsoft.com/office/drawing/2014/main" val="1379946817"/>
                    </a:ext>
                  </a:extLst>
                </a:gridCol>
                <a:gridCol w="411480">
                  <a:extLst>
                    <a:ext uri="{9D8B030D-6E8A-4147-A177-3AD203B41FA5}">
                      <a16:colId xmlns:a16="http://schemas.microsoft.com/office/drawing/2014/main" val="3602304029"/>
                    </a:ext>
                  </a:extLst>
                </a:gridCol>
                <a:gridCol w="411480">
                  <a:extLst>
                    <a:ext uri="{9D8B030D-6E8A-4147-A177-3AD203B41FA5}">
                      <a16:colId xmlns:a16="http://schemas.microsoft.com/office/drawing/2014/main" val="2454562070"/>
                    </a:ext>
                  </a:extLst>
                </a:gridCol>
                <a:gridCol w="411480">
                  <a:extLst>
                    <a:ext uri="{9D8B030D-6E8A-4147-A177-3AD203B41FA5}">
                      <a16:colId xmlns:a16="http://schemas.microsoft.com/office/drawing/2014/main" val="2116166306"/>
                    </a:ext>
                  </a:extLst>
                </a:gridCol>
                <a:gridCol w="411480">
                  <a:extLst>
                    <a:ext uri="{9D8B030D-6E8A-4147-A177-3AD203B41FA5}">
                      <a16:colId xmlns:a16="http://schemas.microsoft.com/office/drawing/2014/main" val="458374691"/>
                    </a:ext>
                  </a:extLst>
                </a:gridCol>
                <a:gridCol w="411480">
                  <a:extLst>
                    <a:ext uri="{9D8B030D-6E8A-4147-A177-3AD203B41FA5}">
                      <a16:colId xmlns:a16="http://schemas.microsoft.com/office/drawing/2014/main" val="2337790745"/>
                    </a:ext>
                  </a:extLst>
                </a:gridCol>
                <a:gridCol w="411480">
                  <a:extLst>
                    <a:ext uri="{9D8B030D-6E8A-4147-A177-3AD203B41FA5}">
                      <a16:colId xmlns:a16="http://schemas.microsoft.com/office/drawing/2014/main" val="2560723540"/>
                    </a:ext>
                  </a:extLst>
                </a:gridCol>
                <a:gridCol w="411480">
                  <a:extLst>
                    <a:ext uri="{9D8B030D-6E8A-4147-A177-3AD203B41FA5}">
                      <a16:colId xmlns:a16="http://schemas.microsoft.com/office/drawing/2014/main" val="3430442853"/>
                    </a:ext>
                  </a:extLst>
                </a:gridCol>
                <a:gridCol w="411480">
                  <a:extLst>
                    <a:ext uri="{9D8B030D-6E8A-4147-A177-3AD203B41FA5}">
                      <a16:colId xmlns:a16="http://schemas.microsoft.com/office/drawing/2014/main" val="43321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7766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grohe_polska - 2021-04-27 10:47:47</a:t>
                      </a:r>
                      <a:r>
                        <a:rPr kumimoji="0" lang="pl-PL" sz="1000" b="0" i="0" u="none" strike="noStrike" kern="1200" cap="none" spc="0" normalizeH="0" baseline="0" noProof="0">
                          <a:ln>
                            <a:noFill/>
                          </a:ln>
                          <a:solidFill>
                            <a:prstClr val="black"/>
                          </a:solidFill>
                          <a:effectLst/>
                          <a:uLnTx/>
                          <a:uFillTx/>
                          <a:latin typeface="+mn-lt"/>
                          <a:ea typeface="+mn-ea"/>
                          <a:cs typeface="+mn-cs"/>
                        </a:rPr>
                        <a:t>
 Woda jest jednym z najcenniejszych zasobów naszej planety 🌍💧
W GROHE chętnie wspieramy inicjatywy, które pomagają ją chronić 💙  
Za pośrednictwem naszego sklepu internetowego przekazywaliśmy jedno euro z każdej sprzedaży i dzięki Waszemu wsparciu zebraliśmy aż 10.000 euro! 😯💪
Kwota ta zostanie przekazana na rzecz @everwave.official, którzy zajmują się oczyszczaniem rzek ze szkodliwych tworzyw sztucznych ♻️ 
Razem możemy chronić cenne zasoby wodne i wspólnie dbać o nasze środowisko 💙 
#GROHE #LessPlasticzGrohe #Everwave #PlasticFree #CleanOceans #CleanRivers #ZrównoważonyRozwój #Sustainability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https://quintly-image-storage.s3.amazonaws.com/e9e569a51b88c26700b5ee4f20546e0f/036538268e63e51e5f78fb5828af59a3.jpg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extLst>
                  <a:ext uri="{0D108BD9-81ED-4DB2-BD59-A6C34878D82A}">
                    <a16:rowId xmlns:a16="http://schemas.microsoft.com/office/drawing/2014/main" val="404010840"/>
                  </a:ext>
                </a:extLst>
              </a:tr>
            </a:tbl>
          </a:graphicData>
        </a:graphic>
      </p:graphicFrame>
      <p:sp>
        <p:nvSpPr>
          <p:cNvPr id="4" name="Text Placeholder 3">
            <a:extLst>
              <a:ext uri="{FF2B5EF4-FFF2-40B4-BE49-F238E27FC236}">
                <a16:creationId xmlns:a16="http://schemas.microsoft.com/office/drawing/2014/main" id="{B717CBC5-B9E3-4638-A939-EECFA974555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7860970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463A0-DDC5-41D9-933A-0B5DEF0D49D2}"/>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78362DC1-DC8D-4468-B751-669E1DF4766A}"/>
              </a:ext>
            </a:extLst>
          </p:cNvPr>
          <p:cNvGraphicFramePr>
            <a:graphicFrameLocks noGrp="1"/>
          </p:cNvGraphicFramePr>
          <p:nvPr>
            <p:ph type="tbl" sz="quarter" idx="13"/>
            <p:extLst>
              <p:ext uri="{D42A27DB-BD31-4B8C-83A1-F6EECF244321}">
                <p14:modId xmlns:p14="http://schemas.microsoft.com/office/powerpoint/2010/main" val="342295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5002158"/>
                    </a:ext>
                  </a:extLst>
                </a:gridCol>
                <a:gridCol w="905256">
                  <a:extLst>
                    <a:ext uri="{9D8B030D-6E8A-4147-A177-3AD203B41FA5}">
                      <a16:colId xmlns:a16="http://schemas.microsoft.com/office/drawing/2014/main" val="3882822467"/>
                    </a:ext>
                  </a:extLst>
                </a:gridCol>
                <a:gridCol w="1234440">
                  <a:extLst>
                    <a:ext uri="{9D8B030D-6E8A-4147-A177-3AD203B41FA5}">
                      <a16:colId xmlns:a16="http://schemas.microsoft.com/office/drawing/2014/main" val="4190806534"/>
                    </a:ext>
                  </a:extLst>
                </a:gridCol>
                <a:gridCol w="411480">
                  <a:extLst>
                    <a:ext uri="{9D8B030D-6E8A-4147-A177-3AD203B41FA5}">
                      <a16:colId xmlns:a16="http://schemas.microsoft.com/office/drawing/2014/main" val="4263618296"/>
                    </a:ext>
                  </a:extLst>
                </a:gridCol>
                <a:gridCol w="411480">
                  <a:extLst>
                    <a:ext uri="{9D8B030D-6E8A-4147-A177-3AD203B41FA5}">
                      <a16:colId xmlns:a16="http://schemas.microsoft.com/office/drawing/2014/main" val="1623211312"/>
                    </a:ext>
                  </a:extLst>
                </a:gridCol>
                <a:gridCol w="411480">
                  <a:extLst>
                    <a:ext uri="{9D8B030D-6E8A-4147-A177-3AD203B41FA5}">
                      <a16:colId xmlns:a16="http://schemas.microsoft.com/office/drawing/2014/main" val="4169186736"/>
                    </a:ext>
                  </a:extLst>
                </a:gridCol>
                <a:gridCol w="411480">
                  <a:extLst>
                    <a:ext uri="{9D8B030D-6E8A-4147-A177-3AD203B41FA5}">
                      <a16:colId xmlns:a16="http://schemas.microsoft.com/office/drawing/2014/main" val="932409126"/>
                    </a:ext>
                  </a:extLst>
                </a:gridCol>
                <a:gridCol w="411480">
                  <a:extLst>
                    <a:ext uri="{9D8B030D-6E8A-4147-A177-3AD203B41FA5}">
                      <a16:colId xmlns:a16="http://schemas.microsoft.com/office/drawing/2014/main" val="2712270937"/>
                    </a:ext>
                  </a:extLst>
                </a:gridCol>
                <a:gridCol w="411480">
                  <a:extLst>
                    <a:ext uri="{9D8B030D-6E8A-4147-A177-3AD203B41FA5}">
                      <a16:colId xmlns:a16="http://schemas.microsoft.com/office/drawing/2014/main" val="924183239"/>
                    </a:ext>
                  </a:extLst>
                </a:gridCol>
                <a:gridCol w="411480">
                  <a:extLst>
                    <a:ext uri="{9D8B030D-6E8A-4147-A177-3AD203B41FA5}">
                      <a16:colId xmlns:a16="http://schemas.microsoft.com/office/drawing/2014/main" val="3387054843"/>
                    </a:ext>
                  </a:extLst>
                </a:gridCol>
                <a:gridCol w="411480">
                  <a:extLst>
                    <a:ext uri="{9D8B030D-6E8A-4147-A177-3AD203B41FA5}">
                      <a16:colId xmlns:a16="http://schemas.microsoft.com/office/drawing/2014/main" val="279595564"/>
                    </a:ext>
                  </a:extLst>
                </a:gridCol>
                <a:gridCol w="411480">
                  <a:extLst>
                    <a:ext uri="{9D8B030D-6E8A-4147-A177-3AD203B41FA5}">
                      <a16:colId xmlns:a16="http://schemas.microsoft.com/office/drawing/2014/main" val="2104527813"/>
                    </a:ext>
                  </a:extLst>
                </a:gridCol>
                <a:gridCol w="411480">
                  <a:extLst>
                    <a:ext uri="{9D8B030D-6E8A-4147-A177-3AD203B41FA5}">
                      <a16:colId xmlns:a16="http://schemas.microsoft.com/office/drawing/2014/main" val="197888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5111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groheturkiye - 2021-03-22 09:10:49</a:t>
                      </a:r>
                      <a:r>
                        <a:rPr kumimoji="0" lang="en-US" sz="1000" b="0" i="0" u="none" strike="noStrike" kern="1200" cap="none" spc="0" normalizeH="0" baseline="0" noProof="0">
                          <a:ln>
                            <a:noFill/>
                          </a:ln>
                          <a:solidFill>
                            <a:prstClr val="black"/>
                          </a:solidFill>
                          <a:effectLst/>
                          <a:uLnTx/>
                          <a:uFillTx/>
                          <a:latin typeface="+mn-lt"/>
                          <a:ea typeface="+mn-ea"/>
                          <a:cs typeface="+mn-cs"/>
                        </a:rPr>
                        <a:t>
 Her yıl 11 milyon ton plastik atığın okyanuslara karıştığını biliyor muydunuz? Böyle büyük bir miktar, dünyamız ve çevre üzerinde yıkıcı etkiler bırakıyor, kara ve deniz ekosistemlerini tehdit ediyor.  @everwave.offical ekibi denizlere karışmadan önce aktif ve pasif temizleme teknolojileri kullanarak nehirlerden plastik atıkları temizliyor. GROHE olarak biz de, çeşitli ülkelerdeki online satışlarımızdan pay ayırarak bu projeyi destekliyoruz. #GROHE #everwave #plastiksizdünya #temizdenizler #DünyaSuGünü #sürdürülebilirlik #çevre #doğa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https://quintly-image-storage.s3.amazonaws.com/0ac9ca75836a42fd7ee39af4a5fdb3bf/2454f4a06e167037293fe3bd70c3ae5b.jpg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extLst>
                  <a:ext uri="{0D108BD9-81ED-4DB2-BD59-A6C34878D82A}">
                    <a16:rowId xmlns:a16="http://schemas.microsoft.com/office/drawing/2014/main" val="766638981"/>
                  </a:ext>
                </a:extLst>
              </a:tr>
            </a:tbl>
          </a:graphicData>
        </a:graphic>
      </p:graphicFrame>
      <p:sp>
        <p:nvSpPr>
          <p:cNvPr id="4" name="Text Placeholder 3">
            <a:extLst>
              <a:ext uri="{FF2B5EF4-FFF2-40B4-BE49-F238E27FC236}">
                <a16:creationId xmlns:a16="http://schemas.microsoft.com/office/drawing/2014/main" id="{419E5F78-D51C-4211-8539-E315D8F46EF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912325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B4286-E895-4D16-9A36-C96A0D3703CA}"/>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A6CE3CFF-9C07-482D-AA75-F6E192A50609}"/>
              </a:ext>
            </a:extLst>
          </p:cNvPr>
          <p:cNvGraphicFramePr>
            <a:graphicFrameLocks noGrp="1"/>
          </p:cNvGraphicFramePr>
          <p:nvPr>
            <p:ph type="tbl" sz="quarter" idx="13"/>
            <p:extLst>
              <p:ext uri="{D42A27DB-BD31-4B8C-83A1-F6EECF244321}">
                <p14:modId xmlns:p14="http://schemas.microsoft.com/office/powerpoint/2010/main" val="77843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24419223"/>
                    </a:ext>
                  </a:extLst>
                </a:gridCol>
                <a:gridCol w="905256">
                  <a:extLst>
                    <a:ext uri="{9D8B030D-6E8A-4147-A177-3AD203B41FA5}">
                      <a16:colId xmlns:a16="http://schemas.microsoft.com/office/drawing/2014/main" val="2166287674"/>
                    </a:ext>
                  </a:extLst>
                </a:gridCol>
                <a:gridCol w="1234440">
                  <a:extLst>
                    <a:ext uri="{9D8B030D-6E8A-4147-A177-3AD203B41FA5}">
                      <a16:colId xmlns:a16="http://schemas.microsoft.com/office/drawing/2014/main" val="1569274324"/>
                    </a:ext>
                  </a:extLst>
                </a:gridCol>
                <a:gridCol w="411480">
                  <a:extLst>
                    <a:ext uri="{9D8B030D-6E8A-4147-A177-3AD203B41FA5}">
                      <a16:colId xmlns:a16="http://schemas.microsoft.com/office/drawing/2014/main" val="2714095244"/>
                    </a:ext>
                  </a:extLst>
                </a:gridCol>
                <a:gridCol w="411480">
                  <a:extLst>
                    <a:ext uri="{9D8B030D-6E8A-4147-A177-3AD203B41FA5}">
                      <a16:colId xmlns:a16="http://schemas.microsoft.com/office/drawing/2014/main" val="699366890"/>
                    </a:ext>
                  </a:extLst>
                </a:gridCol>
                <a:gridCol w="411480">
                  <a:extLst>
                    <a:ext uri="{9D8B030D-6E8A-4147-A177-3AD203B41FA5}">
                      <a16:colId xmlns:a16="http://schemas.microsoft.com/office/drawing/2014/main" val="4280632270"/>
                    </a:ext>
                  </a:extLst>
                </a:gridCol>
                <a:gridCol w="411480">
                  <a:extLst>
                    <a:ext uri="{9D8B030D-6E8A-4147-A177-3AD203B41FA5}">
                      <a16:colId xmlns:a16="http://schemas.microsoft.com/office/drawing/2014/main" val="1562121300"/>
                    </a:ext>
                  </a:extLst>
                </a:gridCol>
                <a:gridCol w="411480">
                  <a:extLst>
                    <a:ext uri="{9D8B030D-6E8A-4147-A177-3AD203B41FA5}">
                      <a16:colId xmlns:a16="http://schemas.microsoft.com/office/drawing/2014/main" val="1628462827"/>
                    </a:ext>
                  </a:extLst>
                </a:gridCol>
                <a:gridCol w="411480">
                  <a:extLst>
                    <a:ext uri="{9D8B030D-6E8A-4147-A177-3AD203B41FA5}">
                      <a16:colId xmlns:a16="http://schemas.microsoft.com/office/drawing/2014/main" val="1419551364"/>
                    </a:ext>
                  </a:extLst>
                </a:gridCol>
                <a:gridCol w="411480">
                  <a:extLst>
                    <a:ext uri="{9D8B030D-6E8A-4147-A177-3AD203B41FA5}">
                      <a16:colId xmlns:a16="http://schemas.microsoft.com/office/drawing/2014/main" val="791159399"/>
                    </a:ext>
                  </a:extLst>
                </a:gridCol>
                <a:gridCol w="411480">
                  <a:extLst>
                    <a:ext uri="{9D8B030D-6E8A-4147-A177-3AD203B41FA5}">
                      <a16:colId xmlns:a16="http://schemas.microsoft.com/office/drawing/2014/main" val="3488914249"/>
                    </a:ext>
                  </a:extLst>
                </a:gridCol>
                <a:gridCol w="411480">
                  <a:extLst>
                    <a:ext uri="{9D8B030D-6E8A-4147-A177-3AD203B41FA5}">
                      <a16:colId xmlns:a16="http://schemas.microsoft.com/office/drawing/2014/main" val="3573672599"/>
                    </a:ext>
                  </a:extLst>
                </a:gridCol>
                <a:gridCol w="411480">
                  <a:extLst>
                    <a:ext uri="{9D8B030D-6E8A-4147-A177-3AD203B41FA5}">
                      <a16:colId xmlns:a16="http://schemas.microsoft.com/office/drawing/2014/main" val="258100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5206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- 2021-07-30 09:06:24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Ще до настання Дня екологічного боргу #</a:t>
                      </a:r>
                      <a:r>
                        <a:rPr kumimoji="0" lang="en-US" sz="1000" b="0" i="0" u="none" strike="noStrike" kern="1200" cap="none" spc="0" normalizeH="0" baseline="0" noProof="0">
                          <a:ln>
                            <a:noFill/>
                          </a:ln>
                          <a:solidFill>
                            <a:prstClr val="black"/>
                          </a:solidFill>
                          <a:effectLst/>
                          <a:uLnTx/>
                          <a:uFillTx/>
                          <a:latin typeface="+mn-lt"/>
                          <a:ea typeface="+mn-ea"/>
                          <a:cs typeface="+mn-cs"/>
                        </a:rPr>
                        <a:t>EarthOvershootDay </a:t>
                      </a:r>
                      <a:r>
                        <a:rPr kumimoji="0" lang="az-Cyrl-AZ" sz="1000" b="0" i="0" u="none" strike="noStrike" kern="1200" cap="none" spc="0" normalizeH="0" baseline="0" noProof="0">
                          <a:ln>
                            <a:noFill/>
                          </a:ln>
                          <a:solidFill>
                            <a:prstClr val="black"/>
                          </a:solidFill>
                          <a:effectLst/>
                          <a:uLnTx/>
                          <a:uFillTx/>
                          <a:latin typeface="+mn-lt"/>
                          <a:ea typeface="+mn-ea"/>
                          <a:cs typeface="+mn-cs"/>
                        </a:rPr>
                        <a:t>вживайте заходів, приєднуючись до доброчесного кола зменшення відходів та економії матеріалів виробництва.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Ми не можемо продовжувати використовувати більше ресурсів, ніж Земля може виробляти щороку. Саме тому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із гордістю повідомляє, що чотири бестселери – змішувачі для раковини </a:t>
                      </a:r>
                      <a:r>
                        <a:rPr kumimoji="0" lang="en-US" sz="1000" b="0" i="0" u="none" strike="noStrike" kern="1200" cap="none" spc="0" normalizeH="0" baseline="0" noProof="0">
                          <a:ln>
                            <a:noFill/>
                          </a:ln>
                          <a:solidFill>
                            <a:prstClr val="black"/>
                          </a:solidFill>
                          <a:effectLst/>
                          <a:uLnTx/>
                          <a:uFillTx/>
                          <a:latin typeface="+mn-lt"/>
                          <a:ea typeface="+mn-ea"/>
                          <a:cs typeface="+mn-cs"/>
                        </a:rPr>
                        <a:t>GROHE BauEdge </a:t>
                      </a:r>
                      <a:r>
                        <a:rPr kumimoji="0" lang="az-Cyrl-AZ" sz="1000" b="0" i="0" u="none" strike="noStrike" kern="1200" cap="none" spc="0" normalizeH="0" baseline="0" noProof="0">
                          <a:ln>
                            <a:noFill/>
                          </a:ln>
                          <a:solidFill>
                            <a:prstClr val="black"/>
                          </a:solidFill>
                          <a:effectLst/>
                          <a:uLnTx/>
                          <a:uFillTx/>
                          <a:latin typeface="+mn-lt"/>
                          <a:ea typeface="+mn-ea"/>
                          <a:cs typeface="+mn-cs"/>
                        </a:rPr>
                        <a:t>та </a:t>
                      </a:r>
                      <a:r>
                        <a:rPr kumimoji="0" lang="en-US" sz="1000" b="0" i="0" u="none" strike="noStrike" kern="1200" cap="none" spc="0" normalizeH="0" baseline="0" noProof="0">
                          <a:ln>
                            <a:noFill/>
                          </a:ln>
                          <a:solidFill>
                            <a:prstClr val="black"/>
                          </a:solidFill>
                          <a:effectLst/>
                          <a:uLnTx/>
                          <a:uFillTx/>
                          <a:latin typeface="+mn-lt"/>
                          <a:ea typeface="+mn-ea"/>
                          <a:cs typeface="+mn-cs"/>
                        </a:rPr>
                        <a:t>Eurosmart, </a:t>
                      </a:r>
                      <a:r>
                        <a:rPr kumimoji="0" lang="az-Cyrl-AZ" sz="1000" b="0" i="0" u="none" strike="noStrike" kern="1200" cap="none" spc="0" normalizeH="0" baseline="0" noProof="0">
                          <a:ln>
                            <a:noFill/>
                          </a:ln>
                          <a:solidFill>
                            <a:prstClr val="black"/>
                          </a:solidFill>
                          <a:effectLst/>
                          <a:uLnTx/>
                          <a:uFillTx/>
                          <a:latin typeface="+mn-lt"/>
                          <a:ea typeface="+mn-ea"/>
                          <a:cs typeface="+mn-cs"/>
                        </a:rPr>
                        <a:t>кухонні змішувачі </a:t>
                      </a:r>
                      <a:r>
                        <a:rPr kumimoji="0" lang="en-US" sz="1000" b="0" i="0" u="none" strike="noStrike" kern="1200" cap="none" spc="0" normalizeH="0" baseline="0" noProof="0">
                          <a:ln>
                            <a:noFill/>
                          </a:ln>
                          <a:solidFill>
                            <a:prstClr val="black"/>
                          </a:solidFill>
                          <a:effectLst/>
                          <a:uLnTx/>
                          <a:uFillTx/>
                          <a:latin typeface="+mn-lt"/>
                          <a:ea typeface="+mn-ea"/>
                          <a:cs typeface="+mn-cs"/>
                        </a:rPr>
                        <a:t>Eurosmart </a:t>
                      </a:r>
                      <a:r>
                        <a:rPr kumimoji="0" lang="az-Cyrl-AZ" sz="1000" b="0" i="0" u="none" strike="noStrike" kern="1200" cap="none" spc="0" normalizeH="0" baseline="0" noProof="0">
                          <a:ln>
                            <a:noFill/>
                          </a:ln>
                          <a:solidFill>
                            <a:prstClr val="black"/>
                          </a:solidFill>
                          <a:effectLst/>
                          <a:uLnTx/>
                          <a:uFillTx/>
                          <a:latin typeface="+mn-lt"/>
                          <a:ea typeface="+mn-ea"/>
                          <a:cs typeface="+mn-cs"/>
                        </a:rPr>
                        <a:t>та душові гарнітури </a:t>
                      </a:r>
                      <a:r>
                        <a:rPr kumimoji="0" lang="en-US" sz="1000" b="0" i="0" u="none" strike="noStrike" kern="1200" cap="none" spc="0" normalizeH="0" baseline="0" noProof="0">
                          <a:ln>
                            <a:noFill/>
                          </a:ln>
                          <a:solidFill>
                            <a:prstClr val="black"/>
                          </a:solidFill>
                          <a:effectLst/>
                          <a:uLnTx/>
                          <a:uFillTx/>
                          <a:latin typeface="+mn-lt"/>
                          <a:ea typeface="+mn-ea"/>
                          <a:cs typeface="+mn-cs"/>
                        </a:rPr>
                        <a:t>Tempesta – </a:t>
                      </a:r>
                      <a:r>
                        <a:rPr kumimoji="0" lang="az-Cyrl-AZ" sz="1000" b="0" i="0" u="none" strike="noStrike" kern="1200" cap="none" spc="0" normalizeH="0" baseline="0" noProof="0">
                          <a:ln>
                            <a:noFill/>
                          </a:ln>
                          <a:solidFill>
                            <a:prstClr val="black"/>
                          </a:solidFill>
                          <a:effectLst/>
                          <a:uLnTx/>
                          <a:uFillTx/>
                          <a:latin typeface="+mn-lt"/>
                          <a:ea typeface="+mn-ea"/>
                          <a:cs typeface="+mn-cs"/>
                        </a:rPr>
                        <a:t>тепер сертифіковані за програмою </a:t>
                      </a:r>
                      <a:r>
                        <a:rPr kumimoji="0" lang="en-US" sz="1000" b="0" i="0" u="none" strike="noStrike" kern="1200" cap="none" spc="0" normalizeH="0" baseline="0" noProof="0">
                          <a:ln>
                            <a:noFill/>
                          </a:ln>
                          <a:solidFill>
                            <a:prstClr val="black"/>
                          </a:solidFill>
                          <a:effectLst/>
                          <a:uLnTx/>
                          <a:uFillTx/>
                          <a:latin typeface="+mn-lt"/>
                          <a:ea typeface="+mn-ea"/>
                          <a:cs typeface="+mn-cs"/>
                        </a:rPr>
                        <a:t>Cradle to Cradle®! </a:t>
                      </a:r>
                      <a:r>
                        <a:rPr kumimoji="0" lang="az-Cyrl-AZ" sz="1000" b="0" i="0" u="none" strike="noStrike" kern="1200" cap="none" spc="0" normalizeH="0" baseline="0" noProof="0">
                          <a:ln>
                            <a:noFill/>
                          </a:ln>
                          <a:solidFill>
                            <a:prstClr val="black"/>
                          </a:solidFill>
                          <a:effectLst/>
                          <a:uLnTx/>
                          <a:uFillTx/>
                          <a:latin typeface="+mn-lt"/>
                          <a:ea typeface="+mn-ea"/>
                          <a:cs typeface="+mn-cs"/>
                        </a:rPr>
                        <a:t>Це означає, що ми замінили лінійний виробничий процес «забирай-роби-викидай» на стійку циклічну модель. Розробка нашої продукції ведеться із наміром подальшого використання її компонентів, термін експлуатації яких завершено – для створення нової продукції.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https://quintly-image-storage.s3.amazonaws.com/de93d78e770338b8509a2342698e2e87/dd6a4a46cc5317a4158ab53ce09e5a0b.jpg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11/18/2021 17:25:13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3602400875"/>
                  </a:ext>
                </a:extLst>
              </a:tr>
            </a:tbl>
          </a:graphicData>
        </a:graphic>
      </p:graphicFrame>
      <p:sp>
        <p:nvSpPr>
          <p:cNvPr id="4" name="Text Placeholder 3">
            <a:extLst>
              <a:ext uri="{FF2B5EF4-FFF2-40B4-BE49-F238E27FC236}">
                <a16:creationId xmlns:a16="http://schemas.microsoft.com/office/drawing/2014/main" id="{50108842-24E9-4506-817E-08A022F3D2E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6482628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39E8-1677-498F-A8DA-07C85E67ECBC}"/>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03B67576-FD69-42FA-8DD4-B117CD952F1D}"/>
              </a:ext>
            </a:extLst>
          </p:cNvPr>
          <p:cNvGraphicFramePr>
            <a:graphicFrameLocks noGrp="1"/>
          </p:cNvGraphicFramePr>
          <p:nvPr>
            <p:ph type="tbl" sz="quarter" idx="13"/>
            <p:extLst>
              <p:ext uri="{D42A27DB-BD31-4B8C-83A1-F6EECF244321}">
                <p14:modId xmlns:p14="http://schemas.microsoft.com/office/powerpoint/2010/main" val="388476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1830497"/>
                    </a:ext>
                  </a:extLst>
                </a:gridCol>
                <a:gridCol w="905256">
                  <a:extLst>
                    <a:ext uri="{9D8B030D-6E8A-4147-A177-3AD203B41FA5}">
                      <a16:colId xmlns:a16="http://schemas.microsoft.com/office/drawing/2014/main" val="4013675390"/>
                    </a:ext>
                  </a:extLst>
                </a:gridCol>
                <a:gridCol w="1234440">
                  <a:extLst>
                    <a:ext uri="{9D8B030D-6E8A-4147-A177-3AD203B41FA5}">
                      <a16:colId xmlns:a16="http://schemas.microsoft.com/office/drawing/2014/main" val="3325061658"/>
                    </a:ext>
                  </a:extLst>
                </a:gridCol>
                <a:gridCol w="411480">
                  <a:extLst>
                    <a:ext uri="{9D8B030D-6E8A-4147-A177-3AD203B41FA5}">
                      <a16:colId xmlns:a16="http://schemas.microsoft.com/office/drawing/2014/main" val="1235720674"/>
                    </a:ext>
                  </a:extLst>
                </a:gridCol>
                <a:gridCol w="411480">
                  <a:extLst>
                    <a:ext uri="{9D8B030D-6E8A-4147-A177-3AD203B41FA5}">
                      <a16:colId xmlns:a16="http://schemas.microsoft.com/office/drawing/2014/main" val="4272469061"/>
                    </a:ext>
                  </a:extLst>
                </a:gridCol>
                <a:gridCol w="411480">
                  <a:extLst>
                    <a:ext uri="{9D8B030D-6E8A-4147-A177-3AD203B41FA5}">
                      <a16:colId xmlns:a16="http://schemas.microsoft.com/office/drawing/2014/main" val="110119616"/>
                    </a:ext>
                  </a:extLst>
                </a:gridCol>
                <a:gridCol w="411480">
                  <a:extLst>
                    <a:ext uri="{9D8B030D-6E8A-4147-A177-3AD203B41FA5}">
                      <a16:colId xmlns:a16="http://schemas.microsoft.com/office/drawing/2014/main" val="316109077"/>
                    </a:ext>
                  </a:extLst>
                </a:gridCol>
                <a:gridCol w="411480">
                  <a:extLst>
                    <a:ext uri="{9D8B030D-6E8A-4147-A177-3AD203B41FA5}">
                      <a16:colId xmlns:a16="http://schemas.microsoft.com/office/drawing/2014/main" val="1093392198"/>
                    </a:ext>
                  </a:extLst>
                </a:gridCol>
                <a:gridCol w="411480">
                  <a:extLst>
                    <a:ext uri="{9D8B030D-6E8A-4147-A177-3AD203B41FA5}">
                      <a16:colId xmlns:a16="http://schemas.microsoft.com/office/drawing/2014/main" val="799581947"/>
                    </a:ext>
                  </a:extLst>
                </a:gridCol>
                <a:gridCol w="411480">
                  <a:extLst>
                    <a:ext uri="{9D8B030D-6E8A-4147-A177-3AD203B41FA5}">
                      <a16:colId xmlns:a16="http://schemas.microsoft.com/office/drawing/2014/main" val="1753784603"/>
                    </a:ext>
                  </a:extLst>
                </a:gridCol>
                <a:gridCol w="411480">
                  <a:extLst>
                    <a:ext uri="{9D8B030D-6E8A-4147-A177-3AD203B41FA5}">
                      <a16:colId xmlns:a16="http://schemas.microsoft.com/office/drawing/2014/main" val="1225569053"/>
                    </a:ext>
                  </a:extLst>
                </a:gridCol>
                <a:gridCol w="411480">
                  <a:extLst>
                    <a:ext uri="{9D8B030D-6E8A-4147-A177-3AD203B41FA5}">
                      <a16:colId xmlns:a16="http://schemas.microsoft.com/office/drawing/2014/main" val="3371522032"/>
                    </a:ext>
                  </a:extLst>
                </a:gridCol>
                <a:gridCol w="411480">
                  <a:extLst>
                    <a:ext uri="{9D8B030D-6E8A-4147-A177-3AD203B41FA5}">
                      <a16:colId xmlns:a16="http://schemas.microsoft.com/office/drawing/2014/main" val="2796507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1318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- 2021-03-22 19:06:26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А ви знали, що більш ніж 11 млн тон пластику потрапляють в океани щороку? Він має руйнівний ефект на навколишнє середовище і спричиняє серйозну загрозу екосистемі. Команда @</a:t>
                      </a:r>
                      <a:r>
                        <a:rPr kumimoji="0" lang="en-US" sz="1000" b="0" i="0" u="none" strike="noStrike" kern="1200" cap="none" spc="0" normalizeH="0" baseline="0" noProof="0">
                          <a:ln>
                            <a:noFill/>
                          </a:ln>
                          <a:solidFill>
                            <a:prstClr val="black"/>
                          </a:solidFill>
                          <a:effectLst/>
                          <a:uLnTx/>
                          <a:uFillTx/>
                          <a:latin typeface="+mn-lt"/>
                          <a:ea typeface="+mn-ea"/>
                          <a:cs typeface="+mn-cs"/>
                        </a:rPr>
                        <a:t>everwave.offical </a:t>
                      </a:r>
                      <a:r>
                        <a:rPr kumimoji="0" lang="az-Cyrl-AZ" sz="1000" b="0" i="0" u="none" strike="noStrike" kern="1200" cap="none" spc="0" normalizeH="0" baseline="0" noProof="0">
                          <a:ln>
                            <a:noFill/>
                          </a:ln>
                          <a:solidFill>
                            <a:prstClr val="black"/>
                          </a:solidFill>
                          <a:effectLst/>
                          <a:uLnTx/>
                          <a:uFillTx/>
                          <a:latin typeface="+mn-lt"/>
                          <a:ea typeface="+mn-ea"/>
                          <a:cs typeface="+mn-cs"/>
                        </a:rPr>
                        <a:t>поєднує активні та пасивні технології очищення річок, які перешкоджають потрапляню сміття у океани.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активно підтримує цей проект, а також розробляє власні технології, які допомагають зменшити використання пластику в побуті. 
А як боритесь із пластиком ви? 
 #</a:t>
                      </a:r>
                      <a:r>
                        <a:rPr kumimoji="0" lang="en-US" sz="1000" b="0" i="0" u="none" strike="noStrike" kern="1200" cap="none" spc="0" normalizeH="0" baseline="0" noProof="0">
                          <a:ln>
                            <a:noFill/>
                          </a:ln>
                          <a:solidFill>
                            <a:prstClr val="black"/>
                          </a:solidFill>
                          <a:effectLst/>
                          <a:uLnTx/>
                          <a:uFillTx/>
                          <a:latin typeface="+mn-lt"/>
                          <a:ea typeface="+mn-ea"/>
                          <a:cs typeface="+mn-cs"/>
                        </a:rPr>
                        <a:t>GROHE #everwave #plasticfree #cleanoceans #cleanrivers #sustainability #madeforyourwater #cleanup #worldwaterday #WWD2021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https://quintly-image-storage.s3.amazonaws.com/de93d78e770338b8509a2342698e2e87/02eb7bab3c1f3692c9e6647cf5f33922.jpg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11/18/2021 17:25:14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extLst>
                  <a:ext uri="{0D108BD9-81ED-4DB2-BD59-A6C34878D82A}">
                    <a16:rowId xmlns:a16="http://schemas.microsoft.com/office/drawing/2014/main" val="938873825"/>
                  </a:ext>
                </a:extLst>
              </a:tr>
            </a:tbl>
          </a:graphicData>
        </a:graphic>
      </p:graphicFrame>
      <p:sp>
        <p:nvSpPr>
          <p:cNvPr id="4" name="Text Placeholder 3">
            <a:extLst>
              <a:ext uri="{FF2B5EF4-FFF2-40B4-BE49-F238E27FC236}">
                <a16:creationId xmlns:a16="http://schemas.microsoft.com/office/drawing/2014/main" id="{C990A5AD-D58B-4AE7-820E-5B478368C6B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5736025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5EA96-22D0-4470-B348-6D98509960F4}"/>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B1925BFB-776C-4CC6-905B-4F2869EB69E8}"/>
              </a:ext>
            </a:extLst>
          </p:cNvPr>
          <p:cNvGraphicFramePr>
            <a:graphicFrameLocks noGrp="1"/>
          </p:cNvGraphicFramePr>
          <p:nvPr>
            <p:ph type="tbl" sz="quarter" idx="13"/>
            <p:extLst>
              <p:ext uri="{D42A27DB-BD31-4B8C-83A1-F6EECF244321}">
                <p14:modId xmlns:p14="http://schemas.microsoft.com/office/powerpoint/2010/main" val="327154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84918685"/>
                    </a:ext>
                  </a:extLst>
                </a:gridCol>
                <a:gridCol w="905256">
                  <a:extLst>
                    <a:ext uri="{9D8B030D-6E8A-4147-A177-3AD203B41FA5}">
                      <a16:colId xmlns:a16="http://schemas.microsoft.com/office/drawing/2014/main" val="1610697337"/>
                    </a:ext>
                  </a:extLst>
                </a:gridCol>
                <a:gridCol w="1234440">
                  <a:extLst>
                    <a:ext uri="{9D8B030D-6E8A-4147-A177-3AD203B41FA5}">
                      <a16:colId xmlns:a16="http://schemas.microsoft.com/office/drawing/2014/main" val="1059355180"/>
                    </a:ext>
                  </a:extLst>
                </a:gridCol>
                <a:gridCol w="411480">
                  <a:extLst>
                    <a:ext uri="{9D8B030D-6E8A-4147-A177-3AD203B41FA5}">
                      <a16:colId xmlns:a16="http://schemas.microsoft.com/office/drawing/2014/main" val="3779328991"/>
                    </a:ext>
                  </a:extLst>
                </a:gridCol>
                <a:gridCol w="411480">
                  <a:extLst>
                    <a:ext uri="{9D8B030D-6E8A-4147-A177-3AD203B41FA5}">
                      <a16:colId xmlns:a16="http://schemas.microsoft.com/office/drawing/2014/main" val="1893620971"/>
                    </a:ext>
                  </a:extLst>
                </a:gridCol>
                <a:gridCol w="411480">
                  <a:extLst>
                    <a:ext uri="{9D8B030D-6E8A-4147-A177-3AD203B41FA5}">
                      <a16:colId xmlns:a16="http://schemas.microsoft.com/office/drawing/2014/main" val="4241687597"/>
                    </a:ext>
                  </a:extLst>
                </a:gridCol>
                <a:gridCol w="411480">
                  <a:extLst>
                    <a:ext uri="{9D8B030D-6E8A-4147-A177-3AD203B41FA5}">
                      <a16:colId xmlns:a16="http://schemas.microsoft.com/office/drawing/2014/main" val="479413848"/>
                    </a:ext>
                  </a:extLst>
                </a:gridCol>
                <a:gridCol w="411480">
                  <a:extLst>
                    <a:ext uri="{9D8B030D-6E8A-4147-A177-3AD203B41FA5}">
                      <a16:colId xmlns:a16="http://schemas.microsoft.com/office/drawing/2014/main" val="3219293890"/>
                    </a:ext>
                  </a:extLst>
                </a:gridCol>
                <a:gridCol w="411480">
                  <a:extLst>
                    <a:ext uri="{9D8B030D-6E8A-4147-A177-3AD203B41FA5}">
                      <a16:colId xmlns:a16="http://schemas.microsoft.com/office/drawing/2014/main" val="4166317528"/>
                    </a:ext>
                  </a:extLst>
                </a:gridCol>
                <a:gridCol w="411480">
                  <a:extLst>
                    <a:ext uri="{9D8B030D-6E8A-4147-A177-3AD203B41FA5}">
                      <a16:colId xmlns:a16="http://schemas.microsoft.com/office/drawing/2014/main" val="1119273587"/>
                    </a:ext>
                  </a:extLst>
                </a:gridCol>
                <a:gridCol w="411480">
                  <a:extLst>
                    <a:ext uri="{9D8B030D-6E8A-4147-A177-3AD203B41FA5}">
                      <a16:colId xmlns:a16="http://schemas.microsoft.com/office/drawing/2014/main" val="3592061834"/>
                    </a:ext>
                  </a:extLst>
                </a:gridCol>
                <a:gridCol w="411480">
                  <a:extLst>
                    <a:ext uri="{9D8B030D-6E8A-4147-A177-3AD203B41FA5}">
                      <a16:colId xmlns:a16="http://schemas.microsoft.com/office/drawing/2014/main" val="3591235830"/>
                    </a:ext>
                  </a:extLst>
                </a:gridCol>
                <a:gridCol w="411480">
                  <a:extLst>
                    <a:ext uri="{9D8B030D-6E8A-4147-A177-3AD203B41FA5}">
                      <a16:colId xmlns:a16="http://schemas.microsoft.com/office/drawing/2014/main" val="145906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4053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grohe_polska - 2021-07-29 15:05:30</a:t>
                      </a:r>
                      <a:r>
                        <a:rPr kumimoji="0" lang="pl-PL" sz="1000" b="0" i="0" u="none" strike="noStrike" kern="1200" cap="none" spc="0" normalizeH="0" baseline="0" noProof="0">
                          <a:ln>
                            <a:noFill/>
                          </a:ln>
                          <a:solidFill>
                            <a:prstClr val="black"/>
                          </a:solidFill>
                          <a:effectLst/>
                          <a:uLnTx/>
                          <a:uFillTx/>
                          <a:latin typeface="+mn-lt"/>
                          <a:ea typeface="+mn-ea"/>
                          <a:cs typeface="+mn-cs"/>
                        </a:rPr>
                        <a:t>
 Czy wiesz, że zużyliśmy już zasoby naturalne Ziemi na rok 2021? 🙁
Rezygnacja z plastiku, picie wody z kranu, inteligentne technologie – istnieje wiele małych kroków, które możemy wprowadzić do naszego codziennego życia, by pomóc oszczędzać zasoby 🌎
Wszyscy możemy podjąć wyzwanie, by działać na rzecz bardziej zrównoważonego roku 2022. Nawet małe kroki pomogą przesunąć tą datę 💪
A Ty co robisz, by oszczędzać cenne zasoby naturalne?💧Podziel się z nami swoimi pomysłami! 
#DzieńDługuEkologicznego #ActNow #ZrównoważonyRozwój #GrohePolska #LessPlasticzGrohe #Sustainability #MoveTheDate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https://quintly-image-storage.s3.amazonaws.com/e9e569a51b88c26700b5ee4f20546e0f/380d41294bcbb2dbbb518454861e6749.jpg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16:06:01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5047270"/>
                  </a:ext>
                </a:extLst>
              </a:tr>
            </a:tbl>
          </a:graphicData>
        </a:graphic>
      </p:graphicFrame>
      <p:sp>
        <p:nvSpPr>
          <p:cNvPr id="4" name="Text Placeholder 3">
            <a:extLst>
              <a:ext uri="{FF2B5EF4-FFF2-40B4-BE49-F238E27FC236}">
                <a16:creationId xmlns:a16="http://schemas.microsoft.com/office/drawing/2014/main" id="{9277483F-67EC-4F18-A57F-24E66F243B8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6425683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E57F-64F1-4E47-B304-836B1904F594}"/>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5C80A8C6-BB5D-4AAB-8AE4-62A369399272}"/>
              </a:ext>
            </a:extLst>
          </p:cNvPr>
          <p:cNvGraphicFramePr>
            <a:graphicFrameLocks noGrp="1"/>
          </p:cNvGraphicFramePr>
          <p:nvPr>
            <p:ph type="tbl" sz="quarter" idx="13"/>
            <p:extLst>
              <p:ext uri="{D42A27DB-BD31-4B8C-83A1-F6EECF244321}">
                <p14:modId xmlns:p14="http://schemas.microsoft.com/office/powerpoint/2010/main" val="386807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32825093"/>
                    </a:ext>
                  </a:extLst>
                </a:gridCol>
                <a:gridCol w="905256">
                  <a:extLst>
                    <a:ext uri="{9D8B030D-6E8A-4147-A177-3AD203B41FA5}">
                      <a16:colId xmlns:a16="http://schemas.microsoft.com/office/drawing/2014/main" val="2615939429"/>
                    </a:ext>
                  </a:extLst>
                </a:gridCol>
                <a:gridCol w="1234440">
                  <a:extLst>
                    <a:ext uri="{9D8B030D-6E8A-4147-A177-3AD203B41FA5}">
                      <a16:colId xmlns:a16="http://schemas.microsoft.com/office/drawing/2014/main" val="1493599099"/>
                    </a:ext>
                  </a:extLst>
                </a:gridCol>
                <a:gridCol w="411480">
                  <a:extLst>
                    <a:ext uri="{9D8B030D-6E8A-4147-A177-3AD203B41FA5}">
                      <a16:colId xmlns:a16="http://schemas.microsoft.com/office/drawing/2014/main" val="2708064814"/>
                    </a:ext>
                  </a:extLst>
                </a:gridCol>
                <a:gridCol w="411480">
                  <a:extLst>
                    <a:ext uri="{9D8B030D-6E8A-4147-A177-3AD203B41FA5}">
                      <a16:colId xmlns:a16="http://schemas.microsoft.com/office/drawing/2014/main" val="3521834258"/>
                    </a:ext>
                  </a:extLst>
                </a:gridCol>
                <a:gridCol w="411480">
                  <a:extLst>
                    <a:ext uri="{9D8B030D-6E8A-4147-A177-3AD203B41FA5}">
                      <a16:colId xmlns:a16="http://schemas.microsoft.com/office/drawing/2014/main" val="859918043"/>
                    </a:ext>
                  </a:extLst>
                </a:gridCol>
                <a:gridCol w="411480">
                  <a:extLst>
                    <a:ext uri="{9D8B030D-6E8A-4147-A177-3AD203B41FA5}">
                      <a16:colId xmlns:a16="http://schemas.microsoft.com/office/drawing/2014/main" val="1713863106"/>
                    </a:ext>
                  </a:extLst>
                </a:gridCol>
                <a:gridCol w="411480">
                  <a:extLst>
                    <a:ext uri="{9D8B030D-6E8A-4147-A177-3AD203B41FA5}">
                      <a16:colId xmlns:a16="http://schemas.microsoft.com/office/drawing/2014/main" val="2637858444"/>
                    </a:ext>
                  </a:extLst>
                </a:gridCol>
                <a:gridCol w="411480">
                  <a:extLst>
                    <a:ext uri="{9D8B030D-6E8A-4147-A177-3AD203B41FA5}">
                      <a16:colId xmlns:a16="http://schemas.microsoft.com/office/drawing/2014/main" val="466522760"/>
                    </a:ext>
                  </a:extLst>
                </a:gridCol>
                <a:gridCol w="411480">
                  <a:extLst>
                    <a:ext uri="{9D8B030D-6E8A-4147-A177-3AD203B41FA5}">
                      <a16:colId xmlns:a16="http://schemas.microsoft.com/office/drawing/2014/main" val="1339649806"/>
                    </a:ext>
                  </a:extLst>
                </a:gridCol>
                <a:gridCol w="411480">
                  <a:extLst>
                    <a:ext uri="{9D8B030D-6E8A-4147-A177-3AD203B41FA5}">
                      <a16:colId xmlns:a16="http://schemas.microsoft.com/office/drawing/2014/main" val="3254434118"/>
                    </a:ext>
                  </a:extLst>
                </a:gridCol>
                <a:gridCol w="411480">
                  <a:extLst>
                    <a:ext uri="{9D8B030D-6E8A-4147-A177-3AD203B41FA5}">
                      <a16:colId xmlns:a16="http://schemas.microsoft.com/office/drawing/2014/main" val="317090671"/>
                    </a:ext>
                  </a:extLst>
                </a:gridCol>
                <a:gridCol w="411480">
                  <a:extLst>
                    <a:ext uri="{9D8B030D-6E8A-4147-A177-3AD203B41FA5}">
                      <a16:colId xmlns:a16="http://schemas.microsoft.com/office/drawing/2014/main" val="292639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7192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- 2021-07-29 14:30:42</a:t>
                      </a:r>
                      <a:r>
                        <a:rPr kumimoji="0" lang="en-US" sz="1000" b="0" i="0" u="none" strike="noStrike" kern="1200" cap="none" spc="0" normalizeH="0" baseline="0" noProof="0">
                          <a:ln>
                            <a:noFill/>
                          </a:ln>
                          <a:solidFill>
                            <a:prstClr val="black"/>
                          </a:solidFill>
                          <a:effectLst/>
                          <a:uLnTx/>
                          <a:uFillTx/>
                          <a:latin typeface="+mn-lt"/>
                          <a:ea typeface="+mn-ea"/>
                          <a:cs typeface="+mn-cs"/>
                        </a:rPr>
                        <a:t>
 29 </a:t>
                      </a:r>
                      <a:r>
                        <a:rPr kumimoji="0" lang="az-Cyrl-AZ" sz="1000" b="0" i="0" u="none" strike="noStrike" kern="1200" cap="none" spc="0" normalizeH="0" baseline="0" noProof="0">
                          <a:ln>
                            <a:noFill/>
                          </a:ln>
                          <a:solidFill>
                            <a:prstClr val="black"/>
                          </a:solidFill>
                          <a:effectLst/>
                          <a:uLnTx/>
                          <a:uFillTx/>
                          <a:latin typeface="+mn-lt"/>
                          <a:ea typeface="+mn-ea"/>
                          <a:cs typeface="+mn-cs"/>
                        </a:rPr>
                        <a:t>липня (в цьому році) – День екологічного боргу.
Як врятувати планету від надмірного споживання ресурсів?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Зниження кількості пластику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Споживання власної, очищеної води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Розумніші технології… 
Є багато невеликих змін, які ми можемо зробити для збереження природі. Людство вже використало природні ресурси Землі на 2021 рік. Але ми всі можемо долучитися та дати обіцянки самим собі на Новий рік, щоб діяти негайно задля більш екологічно стійкого 2022 року. Дізнайтеся про поради, підказки та лайфхаки від </a:t>
                      </a:r>
                      <a:r>
                        <a:rPr kumimoji="0" lang="en-US" sz="1000" b="0" i="0" u="none" strike="noStrike" kern="1200" cap="none" spc="0" normalizeH="0" baseline="0" noProof="0">
                          <a:ln>
                            <a:noFill/>
                          </a:ln>
                          <a:solidFill>
                            <a:prstClr val="black"/>
                          </a:solidFill>
                          <a:effectLst/>
                          <a:uLnTx/>
                          <a:uFillTx/>
                          <a:latin typeface="+mn-lt"/>
                          <a:ea typeface="+mn-ea"/>
                          <a:cs typeface="+mn-cs"/>
                        </a:rPr>
                        <a:t>GROHE – </a:t>
                      </a:r>
                      <a:r>
                        <a:rPr kumimoji="0" lang="az-Cyrl-AZ" sz="1000" b="0" i="0" u="none" strike="noStrike" kern="1200" cap="none" spc="0" normalizeH="0" baseline="0" noProof="0">
                          <a:ln>
                            <a:noFill/>
                          </a:ln>
                          <a:solidFill>
                            <a:prstClr val="black"/>
                          </a:solidFill>
                          <a:effectLst/>
                          <a:uLnTx/>
                          <a:uFillTx/>
                          <a:latin typeface="+mn-lt"/>
                          <a:ea typeface="+mn-ea"/>
                          <a:cs typeface="+mn-cs"/>
                        </a:rPr>
                        <a:t>і поділіться з нами своїми ідеями! – так, щоб ми всі змогли зрушити дату #</a:t>
                      </a:r>
                      <a:r>
                        <a:rPr kumimoji="0" lang="en-US" sz="1000" b="0" i="0" u="none" strike="noStrike" kern="1200" cap="none" spc="0" normalizeH="0" baseline="0" noProof="0">
                          <a:ln>
                            <a:noFill/>
                          </a:ln>
                          <a:solidFill>
                            <a:prstClr val="black"/>
                          </a:solidFill>
                          <a:effectLst/>
                          <a:uLnTx/>
                          <a:uFillTx/>
                          <a:latin typeface="+mn-lt"/>
                          <a:ea typeface="+mn-ea"/>
                          <a:cs typeface="+mn-cs"/>
                        </a:rPr>
                        <a:t>movethedate </a:t>
                      </a:r>
                      <a:r>
                        <a:rPr kumimoji="0" lang="az-Cyrl-AZ" sz="1000" b="0" i="0" u="none" strike="noStrike" kern="1200" cap="none" spc="0" normalizeH="0" baseline="0" noProof="0">
                          <a:ln>
                            <a:noFill/>
                          </a:ln>
                          <a:solidFill>
                            <a:prstClr val="black"/>
                          </a:solidFill>
                          <a:effectLst/>
                          <a:uLnTx/>
                          <a:uFillTx/>
                          <a:latin typeface="+mn-lt"/>
                          <a:ea typeface="+mn-ea"/>
                          <a:cs typeface="+mn-cs"/>
                        </a:rPr>
                        <a:t>для наступного, 2022 року.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https://quintly-image-storage.s3.amazonaws.com/de93d78e770338b8509a2342698e2e87/17c962c76841ff9a2d003cd76270a35b.jpg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11/18/2021 17:25:13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6707481"/>
                  </a:ext>
                </a:extLst>
              </a:tr>
            </a:tbl>
          </a:graphicData>
        </a:graphic>
      </p:graphicFrame>
      <p:sp>
        <p:nvSpPr>
          <p:cNvPr id="4" name="Text Placeholder 3">
            <a:extLst>
              <a:ext uri="{FF2B5EF4-FFF2-40B4-BE49-F238E27FC236}">
                <a16:creationId xmlns:a16="http://schemas.microsoft.com/office/drawing/2014/main" id="{91EFEA1A-4989-45D0-BBAE-2BB4FBD3429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049243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6360C-B15E-405F-AD88-74AE85AD7072}"/>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CBA52E24-F5FD-46E4-AAB1-5EFF2242E677}"/>
              </a:ext>
            </a:extLst>
          </p:cNvPr>
          <p:cNvGraphicFramePr>
            <a:graphicFrameLocks noGrp="1"/>
          </p:cNvGraphicFramePr>
          <p:nvPr>
            <p:ph type="tbl" sz="quarter" idx="13"/>
            <p:extLst>
              <p:ext uri="{D42A27DB-BD31-4B8C-83A1-F6EECF244321}">
                <p14:modId xmlns:p14="http://schemas.microsoft.com/office/powerpoint/2010/main" val="1547688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77618522"/>
                    </a:ext>
                  </a:extLst>
                </a:gridCol>
                <a:gridCol w="905256">
                  <a:extLst>
                    <a:ext uri="{9D8B030D-6E8A-4147-A177-3AD203B41FA5}">
                      <a16:colId xmlns:a16="http://schemas.microsoft.com/office/drawing/2014/main" val="3318385202"/>
                    </a:ext>
                  </a:extLst>
                </a:gridCol>
                <a:gridCol w="1234440">
                  <a:extLst>
                    <a:ext uri="{9D8B030D-6E8A-4147-A177-3AD203B41FA5}">
                      <a16:colId xmlns:a16="http://schemas.microsoft.com/office/drawing/2014/main" val="2462321744"/>
                    </a:ext>
                  </a:extLst>
                </a:gridCol>
                <a:gridCol w="411480">
                  <a:extLst>
                    <a:ext uri="{9D8B030D-6E8A-4147-A177-3AD203B41FA5}">
                      <a16:colId xmlns:a16="http://schemas.microsoft.com/office/drawing/2014/main" val="3728418176"/>
                    </a:ext>
                  </a:extLst>
                </a:gridCol>
                <a:gridCol w="411480">
                  <a:extLst>
                    <a:ext uri="{9D8B030D-6E8A-4147-A177-3AD203B41FA5}">
                      <a16:colId xmlns:a16="http://schemas.microsoft.com/office/drawing/2014/main" val="3364692943"/>
                    </a:ext>
                  </a:extLst>
                </a:gridCol>
                <a:gridCol w="411480">
                  <a:extLst>
                    <a:ext uri="{9D8B030D-6E8A-4147-A177-3AD203B41FA5}">
                      <a16:colId xmlns:a16="http://schemas.microsoft.com/office/drawing/2014/main" val="1187320621"/>
                    </a:ext>
                  </a:extLst>
                </a:gridCol>
                <a:gridCol w="411480">
                  <a:extLst>
                    <a:ext uri="{9D8B030D-6E8A-4147-A177-3AD203B41FA5}">
                      <a16:colId xmlns:a16="http://schemas.microsoft.com/office/drawing/2014/main" val="312514231"/>
                    </a:ext>
                  </a:extLst>
                </a:gridCol>
                <a:gridCol w="411480">
                  <a:extLst>
                    <a:ext uri="{9D8B030D-6E8A-4147-A177-3AD203B41FA5}">
                      <a16:colId xmlns:a16="http://schemas.microsoft.com/office/drawing/2014/main" val="3561528174"/>
                    </a:ext>
                  </a:extLst>
                </a:gridCol>
                <a:gridCol w="411480">
                  <a:extLst>
                    <a:ext uri="{9D8B030D-6E8A-4147-A177-3AD203B41FA5}">
                      <a16:colId xmlns:a16="http://schemas.microsoft.com/office/drawing/2014/main" val="4000755827"/>
                    </a:ext>
                  </a:extLst>
                </a:gridCol>
                <a:gridCol w="411480">
                  <a:extLst>
                    <a:ext uri="{9D8B030D-6E8A-4147-A177-3AD203B41FA5}">
                      <a16:colId xmlns:a16="http://schemas.microsoft.com/office/drawing/2014/main" val="2483849027"/>
                    </a:ext>
                  </a:extLst>
                </a:gridCol>
                <a:gridCol w="411480">
                  <a:extLst>
                    <a:ext uri="{9D8B030D-6E8A-4147-A177-3AD203B41FA5}">
                      <a16:colId xmlns:a16="http://schemas.microsoft.com/office/drawing/2014/main" val="2792502761"/>
                    </a:ext>
                  </a:extLst>
                </a:gridCol>
                <a:gridCol w="411480">
                  <a:extLst>
                    <a:ext uri="{9D8B030D-6E8A-4147-A177-3AD203B41FA5}">
                      <a16:colId xmlns:a16="http://schemas.microsoft.com/office/drawing/2014/main" val="1111561840"/>
                    </a:ext>
                  </a:extLst>
                </a:gridCol>
                <a:gridCol w="411480">
                  <a:extLst>
                    <a:ext uri="{9D8B030D-6E8A-4147-A177-3AD203B41FA5}">
                      <a16:colId xmlns:a16="http://schemas.microsoft.com/office/drawing/2014/main" val="3643235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5018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- 2021-08-17 16:19:45</a:t>
                      </a:r>
                      <a:r>
                        <a:rPr kumimoji="0" lang="de-DE" sz="1000" b="0" i="0" u="none" strike="noStrike" kern="1200" cap="none" spc="0" normalizeH="0" baseline="0" noProof="0">
                          <a:ln>
                            <a:noFill/>
                          </a:ln>
                          <a:solidFill>
                            <a:prstClr val="black"/>
                          </a:solidFill>
                          <a:effectLst/>
                          <a:uLnTx/>
                          <a:uFillTx/>
                          <a:latin typeface="+mn-lt"/>
                          <a:ea typeface="+mn-ea"/>
                          <a:cs typeface="+mn-cs"/>
                        </a:rPr>
                        <a:t>
 Schon gewusst? Ca. 130 Liter Leitungswasser verbrauchen wir pro Kopf und Tag in Deutschland - ganz schön viel!💧
Die Umwelt zu schützen und die lebenswichtige Ressource Wasser zu schonen, ist ein wichtiges Kernthema unserer Marke. Deshalb haben wir ein Best-of unserer Tipps und Tricks zusammengestellt, die dir dabei helfen, wertvolles Wasser zu sparen: 
Hier unsere Top 5: 
1. Die Waschmaschine immer nur voll beladen starten 👕
2. Regenwasser nutzen - z.B. zum Pflanzengießen 🌱
3. Öfter mal den Wasserhahn abdrehen - beim Zähneputzen, Hände einseifen etc. 🚰
4. Leitungswasser trinken - mit GROHE Blue zapfst du sogar gekühltes und sprudelndes Wasser aus dem Hahn 💦
5. Durchflussbegrenzer nutzen - reduziert den Wasserfluss in Dusche &amp; Co., ohne dass du es merkst 🛁
Wie sparst du im Alltag Wasser?
#GROHE #GROHEtippsundtricks #Wasser #PureFreudeamWasser #Wassersparen #Nachhaltig #TippsundTricks #actnow #Haushaltstipps #gogreen #sustainable #Bad #Küche #Badinspiration #Kücheninspiration #Küchenhack #Nachhaltigkeit #GROHEBlue #EcoJoy #Sommer #Hitze #Umweltschutz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https://quintly-image-storage.s3.amazonaws.com/5b2aa51a2e0132692203bbaeda7c51ed/9531cd8ee8e9d3496d71e98fdc648216.jpg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12/06/2021 18:09:58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extLst>
                  <a:ext uri="{0D108BD9-81ED-4DB2-BD59-A6C34878D82A}">
                    <a16:rowId xmlns:a16="http://schemas.microsoft.com/office/drawing/2014/main" val="4027534037"/>
                  </a:ext>
                </a:extLst>
              </a:tr>
            </a:tbl>
          </a:graphicData>
        </a:graphic>
      </p:graphicFrame>
      <p:sp>
        <p:nvSpPr>
          <p:cNvPr id="4" name="Text Placeholder 3">
            <a:extLst>
              <a:ext uri="{FF2B5EF4-FFF2-40B4-BE49-F238E27FC236}">
                <a16:creationId xmlns:a16="http://schemas.microsoft.com/office/drawing/2014/main" id="{3119C271-1277-4CC6-8A70-7A03962A0C1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413305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EF0F-2799-4B9A-A7EA-618BFEC04335}"/>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D752EECB-7DAA-495B-A7DA-574EF7D01FAE}"/>
              </a:ext>
            </a:extLst>
          </p:cNvPr>
          <p:cNvGraphicFramePr>
            <a:graphicFrameLocks noGrp="1"/>
          </p:cNvGraphicFramePr>
          <p:nvPr>
            <p:ph type="tbl" sz="quarter" idx="13"/>
            <p:extLst>
              <p:ext uri="{D42A27DB-BD31-4B8C-83A1-F6EECF244321}">
                <p14:modId xmlns:p14="http://schemas.microsoft.com/office/powerpoint/2010/main" val="195875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134403"/>
                    </a:ext>
                  </a:extLst>
                </a:gridCol>
                <a:gridCol w="905256">
                  <a:extLst>
                    <a:ext uri="{9D8B030D-6E8A-4147-A177-3AD203B41FA5}">
                      <a16:colId xmlns:a16="http://schemas.microsoft.com/office/drawing/2014/main" val="89519948"/>
                    </a:ext>
                  </a:extLst>
                </a:gridCol>
                <a:gridCol w="1234440">
                  <a:extLst>
                    <a:ext uri="{9D8B030D-6E8A-4147-A177-3AD203B41FA5}">
                      <a16:colId xmlns:a16="http://schemas.microsoft.com/office/drawing/2014/main" val="546383576"/>
                    </a:ext>
                  </a:extLst>
                </a:gridCol>
                <a:gridCol w="411480">
                  <a:extLst>
                    <a:ext uri="{9D8B030D-6E8A-4147-A177-3AD203B41FA5}">
                      <a16:colId xmlns:a16="http://schemas.microsoft.com/office/drawing/2014/main" val="3288223530"/>
                    </a:ext>
                  </a:extLst>
                </a:gridCol>
                <a:gridCol w="411480">
                  <a:extLst>
                    <a:ext uri="{9D8B030D-6E8A-4147-A177-3AD203B41FA5}">
                      <a16:colId xmlns:a16="http://schemas.microsoft.com/office/drawing/2014/main" val="946315182"/>
                    </a:ext>
                  </a:extLst>
                </a:gridCol>
                <a:gridCol w="411480">
                  <a:extLst>
                    <a:ext uri="{9D8B030D-6E8A-4147-A177-3AD203B41FA5}">
                      <a16:colId xmlns:a16="http://schemas.microsoft.com/office/drawing/2014/main" val="83227674"/>
                    </a:ext>
                  </a:extLst>
                </a:gridCol>
                <a:gridCol w="411480">
                  <a:extLst>
                    <a:ext uri="{9D8B030D-6E8A-4147-A177-3AD203B41FA5}">
                      <a16:colId xmlns:a16="http://schemas.microsoft.com/office/drawing/2014/main" val="19021670"/>
                    </a:ext>
                  </a:extLst>
                </a:gridCol>
                <a:gridCol w="411480">
                  <a:extLst>
                    <a:ext uri="{9D8B030D-6E8A-4147-A177-3AD203B41FA5}">
                      <a16:colId xmlns:a16="http://schemas.microsoft.com/office/drawing/2014/main" val="4113126849"/>
                    </a:ext>
                  </a:extLst>
                </a:gridCol>
                <a:gridCol w="411480">
                  <a:extLst>
                    <a:ext uri="{9D8B030D-6E8A-4147-A177-3AD203B41FA5}">
                      <a16:colId xmlns:a16="http://schemas.microsoft.com/office/drawing/2014/main" val="3579613345"/>
                    </a:ext>
                  </a:extLst>
                </a:gridCol>
                <a:gridCol w="411480">
                  <a:extLst>
                    <a:ext uri="{9D8B030D-6E8A-4147-A177-3AD203B41FA5}">
                      <a16:colId xmlns:a16="http://schemas.microsoft.com/office/drawing/2014/main" val="1617545039"/>
                    </a:ext>
                  </a:extLst>
                </a:gridCol>
                <a:gridCol w="411480">
                  <a:extLst>
                    <a:ext uri="{9D8B030D-6E8A-4147-A177-3AD203B41FA5}">
                      <a16:colId xmlns:a16="http://schemas.microsoft.com/office/drawing/2014/main" val="3176387373"/>
                    </a:ext>
                  </a:extLst>
                </a:gridCol>
                <a:gridCol w="411480">
                  <a:extLst>
                    <a:ext uri="{9D8B030D-6E8A-4147-A177-3AD203B41FA5}">
                      <a16:colId xmlns:a16="http://schemas.microsoft.com/office/drawing/2014/main" val="1606295934"/>
                    </a:ext>
                  </a:extLst>
                </a:gridCol>
                <a:gridCol w="411480">
                  <a:extLst>
                    <a:ext uri="{9D8B030D-6E8A-4147-A177-3AD203B41FA5}">
                      <a16:colId xmlns:a16="http://schemas.microsoft.com/office/drawing/2014/main" val="289557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8866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groheturkiye - 2021-07-29 16:51:57</a:t>
                      </a:r>
                      <a:r>
                        <a:rPr kumimoji="0" lang="en-US" sz="1000" b="0" i="0" u="none" strike="noStrike" kern="1200" cap="none" spc="0" normalizeH="0" baseline="0" noProof="0">
                          <a:ln>
                            <a:noFill/>
                          </a:ln>
                          <a:solidFill>
                            <a:prstClr val="black"/>
                          </a:solidFill>
                          <a:effectLst/>
                          <a:uLnTx/>
                          <a:uFillTx/>
                          <a:latin typeface="+mn-lt"/>
                          <a:ea typeface="+mn-ea"/>
                          <a:cs typeface="+mn-cs"/>
                        </a:rPr>
                        <a:t>
 Daha az plastik… İçme suyumuzu yanımızda taşımak… Akıllı teknolojiler… Doğal kaynakları korumak için yapabileceğimiz pek çok şey var. Bugün, 2021 yılı için dünyanın bize sunduğu kaynakları tükettiğimiz Dünya Limit Aşımı Günü. 2022’de daha sürdürülebilir bir dünyada yaşamak için önerilerinizi ve ipuçlarını yorum bölümünde paylaşın. #DünyaLimitAşımıGünü #EarthOvershootDay #actnow #hareketegeç #su #sürdürülebilirlik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https://quintly-image-storage.s3.amazonaws.com/0ac9ca75836a42fd7ee39af4a5fdb3bf/fe89f3bc234a000e8052a65684d23046.jpg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7579854"/>
                  </a:ext>
                </a:extLst>
              </a:tr>
            </a:tbl>
          </a:graphicData>
        </a:graphic>
      </p:graphicFrame>
      <p:sp>
        <p:nvSpPr>
          <p:cNvPr id="4" name="Text Placeholder 3">
            <a:extLst>
              <a:ext uri="{FF2B5EF4-FFF2-40B4-BE49-F238E27FC236}">
                <a16:creationId xmlns:a16="http://schemas.microsoft.com/office/drawing/2014/main" id="{BA833CD8-2440-4975-988B-D9CBBF9A42AE}"/>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171672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4511-3793-4EC5-9C13-DCFD1A14CC62}"/>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638F2070-A812-4A9D-9C41-07CC4ED02B47}"/>
              </a:ext>
            </a:extLst>
          </p:cNvPr>
          <p:cNvGraphicFramePr>
            <a:graphicFrameLocks noGrp="1"/>
          </p:cNvGraphicFramePr>
          <p:nvPr>
            <p:ph type="tbl" sz="quarter" idx="13"/>
            <p:extLst>
              <p:ext uri="{D42A27DB-BD31-4B8C-83A1-F6EECF244321}">
                <p14:modId xmlns:p14="http://schemas.microsoft.com/office/powerpoint/2010/main" val="287373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854399"/>
                    </a:ext>
                  </a:extLst>
                </a:gridCol>
                <a:gridCol w="905256">
                  <a:extLst>
                    <a:ext uri="{9D8B030D-6E8A-4147-A177-3AD203B41FA5}">
                      <a16:colId xmlns:a16="http://schemas.microsoft.com/office/drawing/2014/main" val="2372883624"/>
                    </a:ext>
                  </a:extLst>
                </a:gridCol>
                <a:gridCol w="1234440">
                  <a:extLst>
                    <a:ext uri="{9D8B030D-6E8A-4147-A177-3AD203B41FA5}">
                      <a16:colId xmlns:a16="http://schemas.microsoft.com/office/drawing/2014/main" val="1983383447"/>
                    </a:ext>
                  </a:extLst>
                </a:gridCol>
                <a:gridCol w="411480">
                  <a:extLst>
                    <a:ext uri="{9D8B030D-6E8A-4147-A177-3AD203B41FA5}">
                      <a16:colId xmlns:a16="http://schemas.microsoft.com/office/drawing/2014/main" val="2970629563"/>
                    </a:ext>
                  </a:extLst>
                </a:gridCol>
                <a:gridCol w="411480">
                  <a:extLst>
                    <a:ext uri="{9D8B030D-6E8A-4147-A177-3AD203B41FA5}">
                      <a16:colId xmlns:a16="http://schemas.microsoft.com/office/drawing/2014/main" val="3508385645"/>
                    </a:ext>
                  </a:extLst>
                </a:gridCol>
                <a:gridCol w="411480">
                  <a:extLst>
                    <a:ext uri="{9D8B030D-6E8A-4147-A177-3AD203B41FA5}">
                      <a16:colId xmlns:a16="http://schemas.microsoft.com/office/drawing/2014/main" val="4078045873"/>
                    </a:ext>
                  </a:extLst>
                </a:gridCol>
                <a:gridCol w="411480">
                  <a:extLst>
                    <a:ext uri="{9D8B030D-6E8A-4147-A177-3AD203B41FA5}">
                      <a16:colId xmlns:a16="http://schemas.microsoft.com/office/drawing/2014/main" val="3921498922"/>
                    </a:ext>
                  </a:extLst>
                </a:gridCol>
                <a:gridCol w="411480">
                  <a:extLst>
                    <a:ext uri="{9D8B030D-6E8A-4147-A177-3AD203B41FA5}">
                      <a16:colId xmlns:a16="http://schemas.microsoft.com/office/drawing/2014/main" val="3349590487"/>
                    </a:ext>
                  </a:extLst>
                </a:gridCol>
                <a:gridCol w="411480">
                  <a:extLst>
                    <a:ext uri="{9D8B030D-6E8A-4147-A177-3AD203B41FA5}">
                      <a16:colId xmlns:a16="http://schemas.microsoft.com/office/drawing/2014/main" val="3676441320"/>
                    </a:ext>
                  </a:extLst>
                </a:gridCol>
                <a:gridCol w="411480">
                  <a:extLst>
                    <a:ext uri="{9D8B030D-6E8A-4147-A177-3AD203B41FA5}">
                      <a16:colId xmlns:a16="http://schemas.microsoft.com/office/drawing/2014/main" val="626585105"/>
                    </a:ext>
                  </a:extLst>
                </a:gridCol>
                <a:gridCol w="411480">
                  <a:extLst>
                    <a:ext uri="{9D8B030D-6E8A-4147-A177-3AD203B41FA5}">
                      <a16:colId xmlns:a16="http://schemas.microsoft.com/office/drawing/2014/main" val="2266816942"/>
                    </a:ext>
                  </a:extLst>
                </a:gridCol>
                <a:gridCol w="411480">
                  <a:extLst>
                    <a:ext uri="{9D8B030D-6E8A-4147-A177-3AD203B41FA5}">
                      <a16:colId xmlns:a16="http://schemas.microsoft.com/office/drawing/2014/main" val="2999043847"/>
                    </a:ext>
                  </a:extLst>
                </a:gridCol>
                <a:gridCol w="411480">
                  <a:extLst>
                    <a:ext uri="{9D8B030D-6E8A-4147-A177-3AD203B41FA5}">
                      <a16:colId xmlns:a16="http://schemas.microsoft.com/office/drawing/2014/main" val="3532293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1144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grohekz - 2021-04-29 15:02:37</a:t>
                      </a:r>
                      <a:r>
                        <a:rPr kumimoji="0" lang="ru-RU" sz="1000" b="0" i="0" u="none" strike="noStrike" kern="1200" cap="none" spc="0" normalizeH="0" baseline="0" noProof="0">
                          <a:ln>
                            <a:noFill/>
                          </a:ln>
                          <a:solidFill>
                            <a:prstClr val="black"/>
                          </a:solidFill>
                          <a:effectLst/>
                          <a:uLnTx/>
                          <a:uFillTx/>
                          <a:latin typeface="+mn-lt"/>
                          <a:ea typeface="+mn-ea"/>
                          <a:cs typeface="+mn-cs"/>
                        </a:rPr>
                        <a:t>
 GROHE на постоянной основе совершенствует свою продукцию. Мы используем новые технологии, уделяем еще больше внимания экологическому аспекту при производстве и использовании наших изделий. 
Наши старания не проходят даром!
4 бестселлера GROHE получили Золотой сертификат Cradle to Cradle Certified®:
🌱 Смеситель GROHE EuroSmart
🌱 Смеситель GROHE Eurosmart S
🌱 Смеситель GROHE Bau S
🌱 Душевой комплект GROHE Tempesta 100
Сертификация по стандарту Cradle to Cradle® означает, что компания следует принципам циклической экономики, основанной на научном подходе и строгом контроле за всеми этапами проектирования и производства.
Чтобы получить сертификат, продукт оценивают по 5 параметрам:
🌱безопасность используемых материалов
🌱возможность переработки и повторного использования
🌱 использование возобновляемых источников энергии
🌱разумное потребление воды
🌱 соответствие принципам социальной справедливости
#GROHEru #смеситель #Groheeurosmart #GroheTempesta #душ #экологии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https://quintly-image-storage.s3.amazonaws.com/b579474b005e43bcfd3b77c99ee4d7e4/4e31dce3a8ca6a6104720927ddc783e8.jpg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11/02/2021 13:24:23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8440649"/>
                  </a:ext>
                </a:extLst>
              </a:tr>
            </a:tbl>
          </a:graphicData>
        </a:graphic>
      </p:graphicFrame>
      <p:sp>
        <p:nvSpPr>
          <p:cNvPr id="4" name="Text Placeholder 3">
            <a:extLst>
              <a:ext uri="{FF2B5EF4-FFF2-40B4-BE49-F238E27FC236}">
                <a16:creationId xmlns:a16="http://schemas.microsoft.com/office/drawing/2014/main" id="{1C503B36-838C-40A8-B86D-863589DA3EE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8860982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E023-90FB-493B-9357-7F4A2B195B1D}"/>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1EC5EC84-2499-409C-AFBA-901D1139F452}"/>
              </a:ext>
            </a:extLst>
          </p:cNvPr>
          <p:cNvGraphicFramePr>
            <a:graphicFrameLocks noGrp="1"/>
          </p:cNvGraphicFramePr>
          <p:nvPr>
            <p:ph type="tbl" sz="quarter" idx="13"/>
            <p:extLst>
              <p:ext uri="{D42A27DB-BD31-4B8C-83A1-F6EECF244321}">
                <p14:modId xmlns:p14="http://schemas.microsoft.com/office/powerpoint/2010/main" val="244189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52559345"/>
                    </a:ext>
                  </a:extLst>
                </a:gridCol>
                <a:gridCol w="905256">
                  <a:extLst>
                    <a:ext uri="{9D8B030D-6E8A-4147-A177-3AD203B41FA5}">
                      <a16:colId xmlns:a16="http://schemas.microsoft.com/office/drawing/2014/main" val="4105105934"/>
                    </a:ext>
                  </a:extLst>
                </a:gridCol>
                <a:gridCol w="1234440">
                  <a:extLst>
                    <a:ext uri="{9D8B030D-6E8A-4147-A177-3AD203B41FA5}">
                      <a16:colId xmlns:a16="http://schemas.microsoft.com/office/drawing/2014/main" val="46931964"/>
                    </a:ext>
                  </a:extLst>
                </a:gridCol>
                <a:gridCol w="411480">
                  <a:extLst>
                    <a:ext uri="{9D8B030D-6E8A-4147-A177-3AD203B41FA5}">
                      <a16:colId xmlns:a16="http://schemas.microsoft.com/office/drawing/2014/main" val="3870986639"/>
                    </a:ext>
                  </a:extLst>
                </a:gridCol>
                <a:gridCol w="411480">
                  <a:extLst>
                    <a:ext uri="{9D8B030D-6E8A-4147-A177-3AD203B41FA5}">
                      <a16:colId xmlns:a16="http://schemas.microsoft.com/office/drawing/2014/main" val="2145712665"/>
                    </a:ext>
                  </a:extLst>
                </a:gridCol>
                <a:gridCol w="411480">
                  <a:extLst>
                    <a:ext uri="{9D8B030D-6E8A-4147-A177-3AD203B41FA5}">
                      <a16:colId xmlns:a16="http://schemas.microsoft.com/office/drawing/2014/main" val="737845865"/>
                    </a:ext>
                  </a:extLst>
                </a:gridCol>
                <a:gridCol w="411480">
                  <a:extLst>
                    <a:ext uri="{9D8B030D-6E8A-4147-A177-3AD203B41FA5}">
                      <a16:colId xmlns:a16="http://schemas.microsoft.com/office/drawing/2014/main" val="709770896"/>
                    </a:ext>
                  </a:extLst>
                </a:gridCol>
                <a:gridCol w="411480">
                  <a:extLst>
                    <a:ext uri="{9D8B030D-6E8A-4147-A177-3AD203B41FA5}">
                      <a16:colId xmlns:a16="http://schemas.microsoft.com/office/drawing/2014/main" val="1572236167"/>
                    </a:ext>
                  </a:extLst>
                </a:gridCol>
                <a:gridCol w="411480">
                  <a:extLst>
                    <a:ext uri="{9D8B030D-6E8A-4147-A177-3AD203B41FA5}">
                      <a16:colId xmlns:a16="http://schemas.microsoft.com/office/drawing/2014/main" val="3827359976"/>
                    </a:ext>
                  </a:extLst>
                </a:gridCol>
                <a:gridCol w="411480">
                  <a:extLst>
                    <a:ext uri="{9D8B030D-6E8A-4147-A177-3AD203B41FA5}">
                      <a16:colId xmlns:a16="http://schemas.microsoft.com/office/drawing/2014/main" val="515738689"/>
                    </a:ext>
                  </a:extLst>
                </a:gridCol>
                <a:gridCol w="411480">
                  <a:extLst>
                    <a:ext uri="{9D8B030D-6E8A-4147-A177-3AD203B41FA5}">
                      <a16:colId xmlns:a16="http://schemas.microsoft.com/office/drawing/2014/main" val="3862370005"/>
                    </a:ext>
                  </a:extLst>
                </a:gridCol>
                <a:gridCol w="411480">
                  <a:extLst>
                    <a:ext uri="{9D8B030D-6E8A-4147-A177-3AD203B41FA5}">
                      <a16:colId xmlns:a16="http://schemas.microsoft.com/office/drawing/2014/main" val="1226585829"/>
                    </a:ext>
                  </a:extLst>
                </a:gridCol>
                <a:gridCol w="411480">
                  <a:extLst>
                    <a:ext uri="{9D8B030D-6E8A-4147-A177-3AD203B41FA5}">
                      <a16:colId xmlns:a16="http://schemas.microsoft.com/office/drawing/2014/main" val="257379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6721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groheturkiye - 2021-07-30 12:35:36</a:t>
                      </a:r>
                      <a:r>
                        <a:rPr kumimoji="0" lang="en-US" sz="1000" b="0" i="0" u="none" strike="noStrike" kern="1200" cap="none" spc="0" normalizeH="0" baseline="0" noProof="0">
                          <a:ln>
                            <a:noFill/>
                          </a:ln>
                          <a:solidFill>
                            <a:prstClr val="black"/>
                          </a:solidFill>
                          <a:effectLst/>
                          <a:uLnTx/>
                          <a:uFillTx/>
                          <a:latin typeface="+mn-lt"/>
                          <a:ea typeface="+mn-ea"/>
                          <a:cs typeface="+mn-cs"/>
                        </a:rPr>
                        <a:t>
 #DünyaLimitAşımıGünü ‘nde doğal kaynakları koruyup atıkları azaltmayı amaçlayan döngüye katılın. 🔄 Dünyanın bize sunduğu yıllık kaynakları yıl bitmeden tüketmeye devam edemeyiz. GROHE olarak, en çok satan ürünlerimizin, GROHE BauEdge ve Eurosmart lavabo bataryaları, Eurosmart mutfak bataryası ve  Tempesta sürgülü duş setinin artık Cradle to Cradle sertifikasına sahip olduğunu duyurmaktan gurur duyuyoruz. Bu, geleneksel al-yap-tüket lineer üretim yaklaşımından daha sürdürülebilir bir döngüsel modele geçtiğimizi ifade ediyor. Ürünlerimizi, daha az atık oluşturacak ve kullanım ömürlerini tamamladıklarında yeniden başka şeylere dönüştürülebilecek şekilde yeniden tasarlıyoruz. 🌎 #GROHE #sürdrülebilirlik #actnow #circulareconomy #C2C #CradletoCradle #zerowaste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https://quintly-image-storage.s3.amazonaws.com/0ac9ca75836a42fd7ee39af4a5fdb3bf/1bdc4e7c6688a4d0b7b183465c48ed76.jpg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extLst>
                  <a:ext uri="{0D108BD9-81ED-4DB2-BD59-A6C34878D82A}">
                    <a16:rowId xmlns:a16="http://schemas.microsoft.com/office/drawing/2014/main" val="1655284607"/>
                  </a:ext>
                </a:extLst>
              </a:tr>
            </a:tbl>
          </a:graphicData>
        </a:graphic>
      </p:graphicFrame>
      <p:sp>
        <p:nvSpPr>
          <p:cNvPr id="4" name="Text Placeholder 3">
            <a:extLst>
              <a:ext uri="{FF2B5EF4-FFF2-40B4-BE49-F238E27FC236}">
                <a16:creationId xmlns:a16="http://schemas.microsoft.com/office/drawing/2014/main" id="{DEDC00BA-039B-4A56-A6A0-BD73D3645B9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3506845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09FE1-90F9-44D8-9B53-F5324E09AC18}"/>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35ED32BB-23F4-4232-A22A-DB23DE892338}"/>
              </a:ext>
            </a:extLst>
          </p:cNvPr>
          <p:cNvGraphicFramePr>
            <a:graphicFrameLocks noGrp="1"/>
          </p:cNvGraphicFramePr>
          <p:nvPr>
            <p:ph type="tbl" sz="quarter" idx="13"/>
            <p:extLst>
              <p:ext uri="{D42A27DB-BD31-4B8C-83A1-F6EECF244321}">
                <p14:modId xmlns:p14="http://schemas.microsoft.com/office/powerpoint/2010/main" val="333261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19344716"/>
                    </a:ext>
                  </a:extLst>
                </a:gridCol>
                <a:gridCol w="905256">
                  <a:extLst>
                    <a:ext uri="{9D8B030D-6E8A-4147-A177-3AD203B41FA5}">
                      <a16:colId xmlns:a16="http://schemas.microsoft.com/office/drawing/2014/main" val="3325315692"/>
                    </a:ext>
                  </a:extLst>
                </a:gridCol>
                <a:gridCol w="1234440">
                  <a:extLst>
                    <a:ext uri="{9D8B030D-6E8A-4147-A177-3AD203B41FA5}">
                      <a16:colId xmlns:a16="http://schemas.microsoft.com/office/drawing/2014/main" val="3025816766"/>
                    </a:ext>
                  </a:extLst>
                </a:gridCol>
                <a:gridCol w="411480">
                  <a:extLst>
                    <a:ext uri="{9D8B030D-6E8A-4147-A177-3AD203B41FA5}">
                      <a16:colId xmlns:a16="http://schemas.microsoft.com/office/drawing/2014/main" val="4275931607"/>
                    </a:ext>
                  </a:extLst>
                </a:gridCol>
                <a:gridCol w="411480">
                  <a:extLst>
                    <a:ext uri="{9D8B030D-6E8A-4147-A177-3AD203B41FA5}">
                      <a16:colId xmlns:a16="http://schemas.microsoft.com/office/drawing/2014/main" val="1259814940"/>
                    </a:ext>
                  </a:extLst>
                </a:gridCol>
                <a:gridCol w="411480">
                  <a:extLst>
                    <a:ext uri="{9D8B030D-6E8A-4147-A177-3AD203B41FA5}">
                      <a16:colId xmlns:a16="http://schemas.microsoft.com/office/drawing/2014/main" val="1555659345"/>
                    </a:ext>
                  </a:extLst>
                </a:gridCol>
                <a:gridCol w="411480">
                  <a:extLst>
                    <a:ext uri="{9D8B030D-6E8A-4147-A177-3AD203B41FA5}">
                      <a16:colId xmlns:a16="http://schemas.microsoft.com/office/drawing/2014/main" val="1058024240"/>
                    </a:ext>
                  </a:extLst>
                </a:gridCol>
                <a:gridCol w="411480">
                  <a:extLst>
                    <a:ext uri="{9D8B030D-6E8A-4147-A177-3AD203B41FA5}">
                      <a16:colId xmlns:a16="http://schemas.microsoft.com/office/drawing/2014/main" val="1479888621"/>
                    </a:ext>
                  </a:extLst>
                </a:gridCol>
                <a:gridCol w="411480">
                  <a:extLst>
                    <a:ext uri="{9D8B030D-6E8A-4147-A177-3AD203B41FA5}">
                      <a16:colId xmlns:a16="http://schemas.microsoft.com/office/drawing/2014/main" val="2085287260"/>
                    </a:ext>
                  </a:extLst>
                </a:gridCol>
                <a:gridCol w="411480">
                  <a:extLst>
                    <a:ext uri="{9D8B030D-6E8A-4147-A177-3AD203B41FA5}">
                      <a16:colId xmlns:a16="http://schemas.microsoft.com/office/drawing/2014/main" val="2512081412"/>
                    </a:ext>
                  </a:extLst>
                </a:gridCol>
                <a:gridCol w="411480">
                  <a:extLst>
                    <a:ext uri="{9D8B030D-6E8A-4147-A177-3AD203B41FA5}">
                      <a16:colId xmlns:a16="http://schemas.microsoft.com/office/drawing/2014/main" val="3295286067"/>
                    </a:ext>
                  </a:extLst>
                </a:gridCol>
                <a:gridCol w="411480">
                  <a:extLst>
                    <a:ext uri="{9D8B030D-6E8A-4147-A177-3AD203B41FA5}">
                      <a16:colId xmlns:a16="http://schemas.microsoft.com/office/drawing/2014/main" val="4280442634"/>
                    </a:ext>
                  </a:extLst>
                </a:gridCol>
                <a:gridCol w="411480">
                  <a:extLst>
                    <a:ext uri="{9D8B030D-6E8A-4147-A177-3AD203B41FA5}">
                      <a16:colId xmlns:a16="http://schemas.microsoft.com/office/drawing/2014/main" val="267132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3236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grohe_polska - 2021-07-30 16:53:49</a:t>
                      </a:r>
                      <a:r>
                        <a:rPr kumimoji="0" lang="pl-PL" sz="1000" b="0" i="0" u="none" strike="noStrike" kern="1200" cap="none" spc="0" normalizeH="0" baseline="0" noProof="0">
                          <a:ln>
                            <a:noFill/>
                          </a:ln>
                          <a:solidFill>
                            <a:prstClr val="black"/>
                          </a:solidFill>
                          <a:effectLst/>
                          <a:uLnTx/>
                          <a:uFillTx/>
                          <a:latin typeface="+mn-lt"/>
                          <a:ea typeface="+mn-ea"/>
                          <a:cs typeface="+mn-cs"/>
                        </a:rPr>
                        <a:t>
 W #DzieńDługuEkologicznego chcemy przypomnieć o działaniach, które umożliwiają zmniejszenie ilości odpadów, dlatego napisz w komentarzu pod tym postem swoje ekologiczne postanowienie ♻️ 💚 🌍
Nie możemy każdego roku zużywać więcej zasobów, niż Ziemia jest w stanie wyprodukować 😔 Dlatego jesteśmy dumni, że cztery bestsellerowe produkty marki GROHE: baterie umywalkowe BauEdge i Eurosmart, bateria kuchenna Eurosmart oraz prysznic GROHE Tempesta otrzymały certyfikat Cradle to Cradle® 🥇
Oznacza to, że sukcesywnie zastępujemy standardowy, liniowy model typu take-make-waste bardziej ekologiczną alternatywą. Dążymy do redukcji odpadów już na etapie produkcji 💪 Nasze produkty są projektowane i wytwarzane z zamiarem ponownego wykorzystania ich komponentów do tworzenia nowych produktów, po zakończeniu okresu eksploatacji armatury 😍
#Grohe #GrohePolska #LessPlasticzGrohe #Eco #Sustainability #ZeroWaste #CircularEconomy #GreenLiving #EcoLiving #ActNow #MoveTheDate #CradleToCradle #C2C #PrzesunmyDate #PrzesuńmyDatę #EkoInicjatywy #ZrównoważonyRozwój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https://quintly-image-storage.s3.amazonaws.com/e9e569a51b88c26700b5ee4f20546e0f/1957a57216d88759131979f308c2c1c7.jpg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16:06:01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extLst>
                  <a:ext uri="{0D108BD9-81ED-4DB2-BD59-A6C34878D82A}">
                    <a16:rowId xmlns:a16="http://schemas.microsoft.com/office/drawing/2014/main" val="440404118"/>
                  </a:ext>
                </a:extLst>
              </a:tr>
            </a:tbl>
          </a:graphicData>
        </a:graphic>
      </p:graphicFrame>
      <p:sp>
        <p:nvSpPr>
          <p:cNvPr id="4" name="Text Placeholder 3">
            <a:extLst>
              <a:ext uri="{FF2B5EF4-FFF2-40B4-BE49-F238E27FC236}">
                <a16:creationId xmlns:a16="http://schemas.microsoft.com/office/drawing/2014/main" id="{52AE3DBF-74F2-4534-9589-150F1BCAC80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2927605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3625-B3BF-41E7-A88C-F1E68CADDB59}"/>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5FC5520C-FB44-4FA0-9CB8-E961861C9034}"/>
              </a:ext>
            </a:extLst>
          </p:cNvPr>
          <p:cNvGraphicFramePr>
            <a:graphicFrameLocks noGrp="1"/>
          </p:cNvGraphicFramePr>
          <p:nvPr>
            <p:ph type="tbl" sz="quarter" idx="13"/>
            <p:extLst>
              <p:ext uri="{D42A27DB-BD31-4B8C-83A1-F6EECF244321}">
                <p14:modId xmlns:p14="http://schemas.microsoft.com/office/powerpoint/2010/main" val="22460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9881570"/>
                    </a:ext>
                  </a:extLst>
                </a:gridCol>
                <a:gridCol w="905256">
                  <a:extLst>
                    <a:ext uri="{9D8B030D-6E8A-4147-A177-3AD203B41FA5}">
                      <a16:colId xmlns:a16="http://schemas.microsoft.com/office/drawing/2014/main" val="3030021999"/>
                    </a:ext>
                  </a:extLst>
                </a:gridCol>
                <a:gridCol w="1234440">
                  <a:extLst>
                    <a:ext uri="{9D8B030D-6E8A-4147-A177-3AD203B41FA5}">
                      <a16:colId xmlns:a16="http://schemas.microsoft.com/office/drawing/2014/main" val="456913214"/>
                    </a:ext>
                  </a:extLst>
                </a:gridCol>
                <a:gridCol w="411480">
                  <a:extLst>
                    <a:ext uri="{9D8B030D-6E8A-4147-A177-3AD203B41FA5}">
                      <a16:colId xmlns:a16="http://schemas.microsoft.com/office/drawing/2014/main" val="1547787095"/>
                    </a:ext>
                  </a:extLst>
                </a:gridCol>
                <a:gridCol w="411480">
                  <a:extLst>
                    <a:ext uri="{9D8B030D-6E8A-4147-A177-3AD203B41FA5}">
                      <a16:colId xmlns:a16="http://schemas.microsoft.com/office/drawing/2014/main" val="2020209608"/>
                    </a:ext>
                  </a:extLst>
                </a:gridCol>
                <a:gridCol w="411480">
                  <a:extLst>
                    <a:ext uri="{9D8B030D-6E8A-4147-A177-3AD203B41FA5}">
                      <a16:colId xmlns:a16="http://schemas.microsoft.com/office/drawing/2014/main" val="2151222650"/>
                    </a:ext>
                  </a:extLst>
                </a:gridCol>
                <a:gridCol w="411480">
                  <a:extLst>
                    <a:ext uri="{9D8B030D-6E8A-4147-A177-3AD203B41FA5}">
                      <a16:colId xmlns:a16="http://schemas.microsoft.com/office/drawing/2014/main" val="515568027"/>
                    </a:ext>
                  </a:extLst>
                </a:gridCol>
                <a:gridCol w="411480">
                  <a:extLst>
                    <a:ext uri="{9D8B030D-6E8A-4147-A177-3AD203B41FA5}">
                      <a16:colId xmlns:a16="http://schemas.microsoft.com/office/drawing/2014/main" val="1066314183"/>
                    </a:ext>
                  </a:extLst>
                </a:gridCol>
                <a:gridCol w="411480">
                  <a:extLst>
                    <a:ext uri="{9D8B030D-6E8A-4147-A177-3AD203B41FA5}">
                      <a16:colId xmlns:a16="http://schemas.microsoft.com/office/drawing/2014/main" val="2375751872"/>
                    </a:ext>
                  </a:extLst>
                </a:gridCol>
                <a:gridCol w="411480">
                  <a:extLst>
                    <a:ext uri="{9D8B030D-6E8A-4147-A177-3AD203B41FA5}">
                      <a16:colId xmlns:a16="http://schemas.microsoft.com/office/drawing/2014/main" val="2226528228"/>
                    </a:ext>
                  </a:extLst>
                </a:gridCol>
                <a:gridCol w="411480">
                  <a:extLst>
                    <a:ext uri="{9D8B030D-6E8A-4147-A177-3AD203B41FA5}">
                      <a16:colId xmlns:a16="http://schemas.microsoft.com/office/drawing/2014/main" val="1404439714"/>
                    </a:ext>
                  </a:extLst>
                </a:gridCol>
                <a:gridCol w="411480">
                  <a:extLst>
                    <a:ext uri="{9D8B030D-6E8A-4147-A177-3AD203B41FA5}">
                      <a16:colId xmlns:a16="http://schemas.microsoft.com/office/drawing/2014/main" val="2613841760"/>
                    </a:ext>
                  </a:extLst>
                </a:gridCol>
                <a:gridCol w="411480">
                  <a:extLst>
                    <a:ext uri="{9D8B030D-6E8A-4147-A177-3AD203B41FA5}">
                      <a16:colId xmlns:a16="http://schemas.microsoft.com/office/drawing/2014/main" val="1477695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6253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grohe_fr - 2021-07-30 17:21:47</a:t>
                      </a:r>
                      <a:r>
                        <a:rPr kumimoji="0" lang="fr-FR" sz="1000" b="0" i="0" u="none" strike="noStrike" kern="1200" cap="none" spc="0" normalizeH="0" baseline="0" noProof="0">
                          <a:ln>
                            <a:noFill/>
                          </a:ln>
                          <a:solidFill>
                            <a:prstClr val="black"/>
                          </a:solidFill>
                          <a:effectLst/>
                          <a:uLnTx/>
                          <a:uFillTx/>
                          <a:latin typeface="+mn-lt"/>
                          <a:ea typeface="+mn-ea"/>
                          <a:cs typeface="+mn-cs"/>
                        </a:rPr>
                        <a:t>
 🌍 Nous avons atteint le #JourDuDépassement : l'humanité a dépensé l'ensemble des ressources que la Terre peut régénérer en un an. Pour préserver nos ressources, chaque geste compte, comme passer à l'eau filtrée ou remplacer les récipients en plastique par des récipients en verre.
Rassemblons nos idées pour créer ces petits changements qui s'additionnent. Qu'il s'agisse de la dernière technologie GROHE en matière d'économie d'eau ou de changements de style de vie et d'habitudes, laissez-vous inspirer, partagez vos astuces et travaillons ensemble pour #movethedate en 2022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https://quintly-image-storage.s3.amazonaws.com/f388d77cd03650db14040cb01315159d/c910558756f3bad02effe939a2bd607f.jpg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7995894"/>
                  </a:ext>
                </a:extLst>
              </a:tr>
            </a:tbl>
          </a:graphicData>
        </a:graphic>
      </p:graphicFrame>
      <p:sp>
        <p:nvSpPr>
          <p:cNvPr id="4" name="Text Placeholder 3">
            <a:extLst>
              <a:ext uri="{FF2B5EF4-FFF2-40B4-BE49-F238E27FC236}">
                <a16:creationId xmlns:a16="http://schemas.microsoft.com/office/drawing/2014/main" id="{FBF135F9-29AA-45BD-9C7E-17EA18CB563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748765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95F8A-F3A3-48BC-94DA-1103CE50AF44}"/>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B23ABCC8-E79D-4D42-BBC8-64C4FCB27330}"/>
              </a:ext>
            </a:extLst>
          </p:cNvPr>
          <p:cNvGraphicFramePr>
            <a:graphicFrameLocks noGrp="1"/>
          </p:cNvGraphicFramePr>
          <p:nvPr>
            <p:ph type="tbl" sz="quarter" idx="13"/>
            <p:extLst>
              <p:ext uri="{D42A27DB-BD31-4B8C-83A1-F6EECF244321}">
                <p14:modId xmlns:p14="http://schemas.microsoft.com/office/powerpoint/2010/main" val="373349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9323917"/>
                    </a:ext>
                  </a:extLst>
                </a:gridCol>
                <a:gridCol w="905256">
                  <a:extLst>
                    <a:ext uri="{9D8B030D-6E8A-4147-A177-3AD203B41FA5}">
                      <a16:colId xmlns:a16="http://schemas.microsoft.com/office/drawing/2014/main" val="75396348"/>
                    </a:ext>
                  </a:extLst>
                </a:gridCol>
                <a:gridCol w="1234440">
                  <a:extLst>
                    <a:ext uri="{9D8B030D-6E8A-4147-A177-3AD203B41FA5}">
                      <a16:colId xmlns:a16="http://schemas.microsoft.com/office/drawing/2014/main" val="2671731636"/>
                    </a:ext>
                  </a:extLst>
                </a:gridCol>
                <a:gridCol w="411480">
                  <a:extLst>
                    <a:ext uri="{9D8B030D-6E8A-4147-A177-3AD203B41FA5}">
                      <a16:colId xmlns:a16="http://schemas.microsoft.com/office/drawing/2014/main" val="127705548"/>
                    </a:ext>
                  </a:extLst>
                </a:gridCol>
                <a:gridCol w="411480">
                  <a:extLst>
                    <a:ext uri="{9D8B030D-6E8A-4147-A177-3AD203B41FA5}">
                      <a16:colId xmlns:a16="http://schemas.microsoft.com/office/drawing/2014/main" val="2894590422"/>
                    </a:ext>
                  </a:extLst>
                </a:gridCol>
                <a:gridCol w="411480">
                  <a:extLst>
                    <a:ext uri="{9D8B030D-6E8A-4147-A177-3AD203B41FA5}">
                      <a16:colId xmlns:a16="http://schemas.microsoft.com/office/drawing/2014/main" val="2474765742"/>
                    </a:ext>
                  </a:extLst>
                </a:gridCol>
                <a:gridCol w="411480">
                  <a:extLst>
                    <a:ext uri="{9D8B030D-6E8A-4147-A177-3AD203B41FA5}">
                      <a16:colId xmlns:a16="http://schemas.microsoft.com/office/drawing/2014/main" val="2640091475"/>
                    </a:ext>
                  </a:extLst>
                </a:gridCol>
                <a:gridCol w="411480">
                  <a:extLst>
                    <a:ext uri="{9D8B030D-6E8A-4147-A177-3AD203B41FA5}">
                      <a16:colId xmlns:a16="http://schemas.microsoft.com/office/drawing/2014/main" val="152342396"/>
                    </a:ext>
                  </a:extLst>
                </a:gridCol>
                <a:gridCol w="411480">
                  <a:extLst>
                    <a:ext uri="{9D8B030D-6E8A-4147-A177-3AD203B41FA5}">
                      <a16:colId xmlns:a16="http://schemas.microsoft.com/office/drawing/2014/main" val="4030249610"/>
                    </a:ext>
                  </a:extLst>
                </a:gridCol>
                <a:gridCol w="411480">
                  <a:extLst>
                    <a:ext uri="{9D8B030D-6E8A-4147-A177-3AD203B41FA5}">
                      <a16:colId xmlns:a16="http://schemas.microsoft.com/office/drawing/2014/main" val="2459470827"/>
                    </a:ext>
                  </a:extLst>
                </a:gridCol>
                <a:gridCol w="411480">
                  <a:extLst>
                    <a:ext uri="{9D8B030D-6E8A-4147-A177-3AD203B41FA5}">
                      <a16:colId xmlns:a16="http://schemas.microsoft.com/office/drawing/2014/main" val="2739823137"/>
                    </a:ext>
                  </a:extLst>
                </a:gridCol>
                <a:gridCol w="411480">
                  <a:extLst>
                    <a:ext uri="{9D8B030D-6E8A-4147-A177-3AD203B41FA5}">
                      <a16:colId xmlns:a16="http://schemas.microsoft.com/office/drawing/2014/main" val="1586154316"/>
                    </a:ext>
                  </a:extLst>
                </a:gridCol>
                <a:gridCol w="411480">
                  <a:extLst>
                    <a:ext uri="{9D8B030D-6E8A-4147-A177-3AD203B41FA5}">
                      <a16:colId xmlns:a16="http://schemas.microsoft.com/office/drawing/2014/main" val="282710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7280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grohe_fr - 2021-07-30 17:23:20</a:t>
                      </a:r>
                      <a:r>
                        <a:rPr kumimoji="0" lang="fr-FR" sz="1000" b="0" i="0" u="none" strike="noStrike" kern="1200" cap="none" spc="0" normalizeH="0" baseline="0" noProof="0">
                          <a:ln>
                            <a:noFill/>
                          </a:ln>
                          <a:solidFill>
                            <a:prstClr val="black"/>
                          </a:solidFill>
                          <a:effectLst/>
                          <a:uLnTx/>
                          <a:uFillTx/>
                          <a:latin typeface="+mn-lt"/>
                          <a:ea typeface="+mn-ea"/>
                          <a:cs typeface="+mn-cs"/>
                        </a:rPr>
                        <a:t>
 #JourDuDépassement : imaginons un monde sans déchets ! 🌎 Cette année, nous avons déjà épuisé les ressources naturelles de la planète pour 2021. Chez GROHE, nous avons repensé notre processus de production pour économiser nos précieuses matières premières. Pour sortir du modèle de fabrication linéaire traditionnel (prélever-fabriquer-jeter) nous avons créé une alternative plus durable qui donne la priorité à la réduction des déchets : c'est le modèle Cradle to Cradle. 
En intégrant les principes de l'économie circulaire à nos processus de fabrication, nous réduisons la consommation de matériaux. Lorsqu'un de nos produits est en fin de vie, ses composants peuvent entrer dans la fabrication de nouveaux produits.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https://quintly-image-storage.s3.amazonaws.com/f388d77cd03650db14040cb01315159d/3ea786e9bc5db973240f51d94509108d.jpg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15:00:51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extLst>
                  <a:ext uri="{0D108BD9-81ED-4DB2-BD59-A6C34878D82A}">
                    <a16:rowId xmlns:a16="http://schemas.microsoft.com/office/drawing/2014/main" val="3015350810"/>
                  </a:ext>
                </a:extLst>
              </a:tr>
            </a:tbl>
          </a:graphicData>
        </a:graphic>
      </p:graphicFrame>
      <p:sp>
        <p:nvSpPr>
          <p:cNvPr id="4" name="Text Placeholder 3">
            <a:extLst>
              <a:ext uri="{FF2B5EF4-FFF2-40B4-BE49-F238E27FC236}">
                <a16:creationId xmlns:a16="http://schemas.microsoft.com/office/drawing/2014/main" id="{EEE83EC2-B882-4D1B-AF66-B2216F415FE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793100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C3D5A-A19E-4EC3-B074-C348ABB9A9F0}"/>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AFDC1A3C-E008-46D4-B91E-EEDA6112DB05}"/>
              </a:ext>
            </a:extLst>
          </p:cNvPr>
          <p:cNvGraphicFramePr>
            <a:graphicFrameLocks noGrp="1"/>
          </p:cNvGraphicFramePr>
          <p:nvPr>
            <p:ph type="tbl" sz="quarter" idx="13"/>
            <p:extLst>
              <p:ext uri="{D42A27DB-BD31-4B8C-83A1-F6EECF244321}">
                <p14:modId xmlns:p14="http://schemas.microsoft.com/office/powerpoint/2010/main" val="226058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6357032"/>
                    </a:ext>
                  </a:extLst>
                </a:gridCol>
                <a:gridCol w="905256">
                  <a:extLst>
                    <a:ext uri="{9D8B030D-6E8A-4147-A177-3AD203B41FA5}">
                      <a16:colId xmlns:a16="http://schemas.microsoft.com/office/drawing/2014/main" val="2724056461"/>
                    </a:ext>
                  </a:extLst>
                </a:gridCol>
                <a:gridCol w="1234440">
                  <a:extLst>
                    <a:ext uri="{9D8B030D-6E8A-4147-A177-3AD203B41FA5}">
                      <a16:colId xmlns:a16="http://schemas.microsoft.com/office/drawing/2014/main" val="535970456"/>
                    </a:ext>
                  </a:extLst>
                </a:gridCol>
                <a:gridCol w="411480">
                  <a:extLst>
                    <a:ext uri="{9D8B030D-6E8A-4147-A177-3AD203B41FA5}">
                      <a16:colId xmlns:a16="http://schemas.microsoft.com/office/drawing/2014/main" val="1784809174"/>
                    </a:ext>
                  </a:extLst>
                </a:gridCol>
                <a:gridCol w="411480">
                  <a:extLst>
                    <a:ext uri="{9D8B030D-6E8A-4147-A177-3AD203B41FA5}">
                      <a16:colId xmlns:a16="http://schemas.microsoft.com/office/drawing/2014/main" val="3622329755"/>
                    </a:ext>
                  </a:extLst>
                </a:gridCol>
                <a:gridCol w="411480">
                  <a:extLst>
                    <a:ext uri="{9D8B030D-6E8A-4147-A177-3AD203B41FA5}">
                      <a16:colId xmlns:a16="http://schemas.microsoft.com/office/drawing/2014/main" val="4192792802"/>
                    </a:ext>
                  </a:extLst>
                </a:gridCol>
                <a:gridCol w="411480">
                  <a:extLst>
                    <a:ext uri="{9D8B030D-6E8A-4147-A177-3AD203B41FA5}">
                      <a16:colId xmlns:a16="http://schemas.microsoft.com/office/drawing/2014/main" val="2772330196"/>
                    </a:ext>
                  </a:extLst>
                </a:gridCol>
                <a:gridCol w="411480">
                  <a:extLst>
                    <a:ext uri="{9D8B030D-6E8A-4147-A177-3AD203B41FA5}">
                      <a16:colId xmlns:a16="http://schemas.microsoft.com/office/drawing/2014/main" val="4054241440"/>
                    </a:ext>
                  </a:extLst>
                </a:gridCol>
                <a:gridCol w="411480">
                  <a:extLst>
                    <a:ext uri="{9D8B030D-6E8A-4147-A177-3AD203B41FA5}">
                      <a16:colId xmlns:a16="http://schemas.microsoft.com/office/drawing/2014/main" val="1328618637"/>
                    </a:ext>
                  </a:extLst>
                </a:gridCol>
                <a:gridCol w="411480">
                  <a:extLst>
                    <a:ext uri="{9D8B030D-6E8A-4147-A177-3AD203B41FA5}">
                      <a16:colId xmlns:a16="http://schemas.microsoft.com/office/drawing/2014/main" val="4113621801"/>
                    </a:ext>
                  </a:extLst>
                </a:gridCol>
                <a:gridCol w="411480">
                  <a:extLst>
                    <a:ext uri="{9D8B030D-6E8A-4147-A177-3AD203B41FA5}">
                      <a16:colId xmlns:a16="http://schemas.microsoft.com/office/drawing/2014/main" val="764166535"/>
                    </a:ext>
                  </a:extLst>
                </a:gridCol>
                <a:gridCol w="411480">
                  <a:extLst>
                    <a:ext uri="{9D8B030D-6E8A-4147-A177-3AD203B41FA5}">
                      <a16:colId xmlns:a16="http://schemas.microsoft.com/office/drawing/2014/main" val="1232617756"/>
                    </a:ext>
                  </a:extLst>
                </a:gridCol>
                <a:gridCol w="411480">
                  <a:extLst>
                    <a:ext uri="{9D8B030D-6E8A-4147-A177-3AD203B41FA5}">
                      <a16:colId xmlns:a16="http://schemas.microsoft.com/office/drawing/2014/main" val="166382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5595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- 2021-11-19 09:01:24</a:t>
                      </a:r>
                      <a:r>
                        <a:rPr kumimoji="0" lang="en-US" sz="1000" b="0" i="0" u="none" strike="noStrike" kern="1200" cap="none" spc="0" normalizeH="0" baseline="0" noProof="0">
                          <a:ln>
                            <a:noFill/>
                          </a:ln>
                          <a:solidFill>
                            <a:prstClr val="black"/>
                          </a:solidFill>
                          <a:effectLst/>
                          <a:uLnTx/>
                          <a:uFillTx/>
                          <a:latin typeface="+mn-lt"/>
                          <a:ea typeface="+mn-ea"/>
                          <a:cs typeface="+mn-cs"/>
                        </a:rPr>
                        <a:t>
 On World Toilet Day we celebrate the value of the toilet and raise awareness of the 3.6 billion people worldwide who don't have access to safe sanitation. Here in the UK we are lucky enough that the majority of our citizens have accessible, working, sanitary toilets, and sometimes we can take that for granted. Show you care by taking part in the #WorldToiletDay hashtag!
#toilets #hygiene #sanitation #hygienecrisis #worldtoiletday2021 #GROHE #bathroominspo #bathroom #bathroomdesign #bathroomideas #grohedesign #grohebathroom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https://quintly-image-storage.s3.amazonaws.com/d0d6f8854267ca1ca283b63ad8dd7f5f/18c27fe2087e50deff2f1f91d1465494.jpg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12/19/2021 07:42:32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038427"/>
                  </a:ext>
                </a:extLst>
              </a:tr>
            </a:tbl>
          </a:graphicData>
        </a:graphic>
      </p:graphicFrame>
      <p:sp>
        <p:nvSpPr>
          <p:cNvPr id="4" name="Text Placeholder 3">
            <a:extLst>
              <a:ext uri="{FF2B5EF4-FFF2-40B4-BE49-F238E27FC236}">
                <a16:creationId xmlns:a16="http://schemas.microsoft.com/office/drawing/2014/main" id="{72EE3D3F-2C5D-4EA0-897C-FC9EB624B8F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108930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3709-0FE1-44A1-9B69-C50D907411FA}"/>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E2DD93FF-3C7F-4999-A3C6-22917F96A0DC}"/>
              </a:ext>
            </a:extLst>
          </p:cNvPr>
          <p:cNvGraphicFramePr>
            <a:graphicFrameLocks noGrp="1"/>
          </p:cNvGraphicFramePr>
          <p:nvPr>
            <p:ph type="tbl" sz="quarter" idx="13"/>
            <p:extLst>
              <p:ext uri="{D42A27DB-BD31-4B8C-83A1-F6EECF244321}">
                <p14:modId xmlns:p14="http://schemas.microsoft.com/office/powerpoint/2010/main" val="187956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41277434"/>
                    </a:ext>
                  </a:extLst>
                </a:gridCol>
                <a:gridCol w="905256">
                  <a:extLst>
                    <a:ext uri="{9D8B030D-6E8A-4147-A177-3AD203B41FA5}">
                      <a16:colId xmlns:a16="http://schemas.microsoft.com/office/drawing/2014/main" val="15650158"/>
                    </a:ext>
                  </a:extLst>
                </a:gridCol>
                <a:gridCol w="1234440">
                  <a:extLst>
                    <a:ext uri="{9D8B030D-6E8A-4147-A177-3AD203B41FA5}">
                      <a16:colId xmlns:a16="http://schemas.microsoft.com/office/drawing/2014/main" val="3079886546"/>
                    </a:ext>
                  </a:extLst>
                </a:gridCol>
                <a:gridCol w="411480">
                  <a:extLst>
                    <a:ext uri="{9D8B030D-6E8A-4147-A177-3AD203B41FA5}">
                      <a16:colId xmlns:a16="http://schemas.microsoft.com/office/drawing/2014/main" val="1280820907"/>
                    </a:ext>
                  </a:extLst>
                </a:gridCol>
                <a:gridCol w="411480">
                  <a:extLst>
                    <a:ext uri="{9D8B030D-6E8A-4147-A177-3AD203B41FA5}">
                      <a16:colId xmlns:a16="http://schemas.microsoft.com/office/drawing/2014/main" val="4157469086"/>
                    </a:ext>
                  </a:extLst>
                </a:gridCol>
                <a:gridCol w="411480">
                  <a:extLst>
                    <a:ext uri="{9D8B030D-6E8A-4147-A177-3AD203B41FA5}">
                      <a16:colId xmlns:a16="http://schemas.microsoft.com/office/drawing/2014/main" val="446831742"/>
                    </a:ext>
                  </a:extLst>
                </a:gridCol>
                <a:gridCol w="411480">
                  <a:extLst>
                    <a:ext uri="{9D8B030D-6E8A-4147-A177-3AD203B41FA5}">
                      <a16:colId xmlns:a16="http://schemas.microsoft.com/office/drawing/2014/main" val="1891007746"/>
                    </a:ext>
                  </a:extLst>
                </a:gridCol>
                <a:gridCol w="411480">
                  <a:extLst>
                    <a:ext uri="{9D8B030D-6E8A-4147-A177-3AD203B41FA5}">
                      <a16:colId xmlns:a16="http://schemas.microsoft.com/office/drawing/2014/main" val="2329349785"/>
                    </a:ext>
                  </a:extLst>
                </a:gridCol>
                <a:gridCol w="411480">
                  <a:extLst>
                    <a:ext uri="{9D8B030D-6E8A-4147-A177-3AD203B41FA5}">
                      <a16:colId xmlns:a16="http://schemas.microsoft.com/office/drawing/2014/main" val="782151873"/>
                    </a:ext>
                  </a:extLst>
                </a:gridCol>
                <a:gridCol w="411480">
                  <a:extLst>
                    <a:ext uri="{9D8B030D-6E8A-4147-A177-3AD203B41FA5}">
                      <a16:colId xmlns:a16="http://schemas.microsoft.com/office/drawing/2014/main" val="1289888965"/>
                    </a:ext>
                  </a:extLst>
                </a:gridCol>
                <a:gridCol w="411480">
                  <a:extLst>
                    <a:ext uri="{9D8B030D-6E8A-4147-A177-3AD203B41FA5}">
                      <a16:colId xmlns:a16="http://schemas.microsoft.com/office/drawing/2014/main" val="624661237"/>
                    </a:ext>
                  </a:extLst>
                </a:gridCol>
                <a:gridCol w="411480">
                  <a:extLst>
                    <a:ext uri="{9D8B030D-6E8A-4147-A177-3AD203B41FA5}">
                      <a16:colId xmlns:a16="http://schemas.microsoft.com/office/drawing/2014/main" val="987011160"/>
                    </a:ext>
                  </a:extLst>
                </a:gridCol>
                <a:gridCol w="411480">
                  <a:extLst>
                    <a:ext uri="{9D8B030D-6E8A-4147-A177-3AD203B41FA5}">
                      <a16:colId xmlns:a16="http://schemas.microsoft.com/office/drawing/2014/main" val="335722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9292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grohe_it - 2021-07-29 18:27:40</a:t>
                      </a:r>
                      <a:r>
                        <a:rPr kumimoji="0" lang="it-IT" sz="1000" b="0" i="0" u="none" strike="noStrike" kern="1200" cap="none" spc="0" normalizeH="0" baseline="0" noProof="0">
                          <a:ln>
                            <a:noFill/>
                          </a:ln>
                          <a:solidFill>
                            <a:prstClr val="black"/>
                          </a:solidFill>
                          <a:effectLst/>
                          <a:uLnTx/>
                          <a:uFillTx/>
                          <a:latin typeface="+mn-lt"/>
                          <a:ea typeface="+mn-ea"/>
                          <a:cs typeface="+mn-cs"/>
                        </a:rPr>
                        <a:t>
 Con le nostre scelte quotidiane possiamo aiutare a risparmiare risorse preziose, ad esempio passando all'acqua filtrata dal rubinetto o sostituendo la plastica con il vetro. Oggi è l'Earth Overshoot Day e abbiamo già esaurito le risorse naturali prodotte dal pianeta per il 2021. 🌍 Ma possiamo ancora fare la differenza e agire ora per un 2022 più sostenibile. Attraverso piccoli cambiamenti possiamo lavorare insieme per ritardare il più possibile questa data il prossimo anno. 
#earthovershootday #movethedate #actnow #acqua #risorse #sostenibilità #GROHE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https://quintly-image-storage.s3.amazonaws.com/16ed9397756fb5b6cfbbfdedd3ad7df0/49632066a02e6fb12549b606442fe3b9.jpg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16:05:57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2349941"/>
                  </a:ext>
                </a:extLst>
              </a:tr>
            </a:tbl>
          </a:graphicData>
        </a:graphic>
      </p:graphicFrame>
      <p:sp>
        <p:nvSpPr>
          <p:cNvPr id="4" name="Text Placeholder 3">
            <a:extLst>
              <a:ext uri="{FF2B5EF4-FFF2-40B4-BE49-F238E27FC236}">
                <a16:creationId xmlns:a16="http://schemas.microsoft.com/office/drawing/2014/main" id="{9BB63B1D-4A55-4511-B26C-00D19AC3C151}"/>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6445046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A1953-F824-40F1-A9D4-2DB1D9B52B20}"/>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54F93754-3505-40CA-8FD6-0FD9A425E45F}"/>
              </a:ext>
            </a:extLst>
          </p:cNvPr>
          <p:cNvGraphicFramePr>
            <a:graphicFrameLocks noGrp="1"/>
          </p:cNvGraphicFramePr>
          <p:nvPr>
            <p:ph type="tbl" sz="quarter" idx="13"/>
            <p:extLst>
              <p:ext uri="{D42A27DB-BD31-4B8C-83A1-F6EECF244321}">
                <p14:modId xmlns:p14="http://schemas.microsoft.com/office/powerpoint/2010/main" val="17181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0886395"/>
                    </a:ext>
                  </a:extLst>
                </a:gridCol>
                <a:gridCol w="905256">
                  <a:extLst>
                    <a:ext uri="{9D8B030D-6E8A-4147-A177-3AD203B41FA5}">
                      <a16:colId xmlns:a16="http://schemas.microsoft.com/office/drawing/2014/main" val="3434013397"/>
                    </a:ext>
                  </a:extLst>
                </a:gridCol>
                <a:gridCol w="1234440">
                  <a:extLst>
                    <a:ext uri="{9D8B030D-6E8A-4147-A177-3AD203B41FA5}">
                      <a16:colId xmlns:a16="http://schemas.microsoft.com/office/drawing/2014/main" val="899852921"/>
                    </a:ext>
                  </a:extLst>
                </a:gridCol>
                <a:gridCol w="411480">
                  <a:extLst>
                    <a:ext uri="{9D8B030D-6E8A-4147-A177-3AD203B41FA5}">
                      <a16:colId xmlns:a16="http://schemas.microsoft.com/office/drawing/2014/main" val="3867415380"/>
                    </a:ext>
                  </a:extLst>
                </a:gridCol>
                <a:gridCol w="411480">
                  <a:extLst>
                    <a:ext uri="{9D8B030D-6E8A-4147-A177-3AD203B41FA5}">
                      <a16:colId xmlns:a16="http://schemas.microsoft.com/office/drawing/2014/main" val="1942784024"/>
                    </a:ext>
                  </a:extLst>
                </a:gridCol>
                <a:gridCol w="411480">
                  <a:extLst>
                    <a:ext uri="{9D8B030D-6E8A-4147-A177-3AD203B41FA5}">
                      <a16:colId xmlns:a16="http://schemas.microsoft.com/office/drawing/2014/main" val="2993974084"/>
                    </a:ext>
                  </a:extLst>
                </a:gridCol>
                <a:gridCol w="411480">
                  <a:extLst>
                    <a:ext uri="{9D8B030D-6E8A-4147-A177-3AD203B41FA5}">
                      <a16:colId xmlns:a16="http://schemas.microsoft.com/office/drawing/2014/main" val="471179283"/>
                    </a:ext>
                  </a:extLst>
                </a:gridCol>
                <a:gridCol w="411480">
                  <a:extLst>
                    <a:ext uri="{9D8B030D-6E8A-4147-A177-3AD203B41FA5}">
                      <a16:colId xmlns:a16="http://schemas.microsoft.com/office/drawing/2014/main" val="3304854060"/>
                    </a:ext>
                  </a:extLst>
                </a:gridCol>
                <a:gridCol w="411480">
                  <a:extLst>
                    <a:ext uri="{9D8B030D-6E8A-4147-A177-3AD203B41FA5}">
                      <a16:colId xmlns:a16="http://schemas.microsoft.com/office/drawing/2014/main" val="2129984964"/>
                    </a:ext>
                  </a:extLst>
                </a:gridCol>
                <a:gridCol w="411480">
                  <a:extLst>
                    <a:ext uri="{9D8B030D-6E8A-4147-A177-3AD203B41FA5}">
                      <a16:colId xmlns:a16="http://schemas.microsoft.com/office/drawing/2014/main" val="3321620078"/>
                    </a:ext>
                  </a:extLst>
                </a:gridCol>
                <a:gridCol w="411480">
                  <a:extLst>
                    <a:ext uri="{9D8B030D-6E8A-4147-A177-3AD203B41FA5}">
                      <a16:colId xmlns:a16="http://schemas.microsoft.com/office/drawing/2014/main" val="35139436"/>
                    </a:ext>
                  </a:extLst>
                </a:gridCol>
                <a:gridCol w="411480">
                  <a:extLst>
                    <a:ext uri="{9D8B030D-6E8A-4147-A177-3AD203B41FA5}">
                      <a16:colId xmlns:a16="http://schemas.microsoft.com/office/drawing/2014/main" val="1731295918"/>
                    </a:ext>
                  </a:extLst>
                </a:gridCol>
                <a:gridCol w="411480">
                  <a:extLst>
                    <a:ext uri="{9D8B030D-6E8A-4147-A177-3AD203B41FA5}">
                      <a16:colId xmlns:a16="http://schemas.microsoft.com/office/drawing/2014/main" val="288381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5360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- 2021-03-22 18:04:01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every year more than 11 million tons of plastic end up in the oceans? This has devastating effects on the environment and poses a serious threat to our ecosystem. The team at @everwave.offical uses a combination of active and passive clean-up technologies for rivers which prevents litter from entering the oceans. We at GROHE support this project by donating one euro of each sale through our online shop until 04/22/2021 - check the link in the bio! #GROHE #everwave #plasticfree #cleanoceans #cleanrivers #sustainability #madeforyourwater #cleanup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https://quintly-image-storage.s3.amazonaws.com/d0d6f8854267ca1ca283b63ad8dd7f5f/56db13e6cc0a85dbf4ae466ad224a6e9.jpg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16:06:05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3296549564"/>
                  </a:ext>
                </a:extLst>
              </a:tr>
            </a:tbl>
          </a:graphicData>
        </a:graphic>
      </p:graphicFrame>
      <p:sp>
        <p:nvSpPr>
          <p:cNvPr id="4" name="Text Placeholder 3">
            <a:extLst>
              <a:ext uri="{FF2B5EF4-FFF2-40B4-BE49-F238E27FC236}">
                <a16:creationId xmlns:a16="http://schemas.microsoft.com/office/drawing/2014/main" id="{632B2300-55A2-4235-809F-DDFF1A8AD2A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732399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5751-38DC-488A-8C7D-2299DBD6617E}"/>
              </a:ext>
            </a:extLst>
          </p:cNvPr>
          <p:cNvSpPr>
            <a:spLocks noGrp="1"/>
          </p:cNvSpPr>
          <p:nvPr>
            <p:ph type="title"/>
          </p:nvPr>
        </p:nvSpPr>
        <p:spPr/>
        <p:txBody>
          <a:bodyPr/>
          <a:lstStyle/>
          <a:p>
            <a:r>
              <a:rPr lang="en-US"/>
              <a:t>Instagram Stories Table  | All profiles - 1 of 13</a:t>
            </a:r>
          </a:p>
        </p:txBody>
      </p:sp>
      <p:graphicFrame>
        <p:nvGraphicFramePr>
          <p:cNvPr id="5" name="Table Placeholder 4">
            <a:extLst>
              <a:ext uri="{FF2B5EF4-FFF2-40B4-BE49-F238E27FC236}">
                <a16:creationId xmlns:a16="http://schemas.microsoft.com/office/drawing/2014/main" id="{52D2CE99-E9C0-4B16-8200-3A8DDFAB2C88}"/>
              </a:ext>
            </a:extLst>
          </p:cNvPr>
          <p:cNvGraphicFramePr>
            <a:graphicFrameLocks noGrp="1"/>
          </p:cNvGraphicFramePr>
          <p:nvPr>
            <p:ph type="tbl" sz="quarter" idx="13"/>
            <p:extLst>
              <p:ext uri="{D42A27DB-BD31-4B8C-83A1-F6EECF244321}">
                <p14:modId xmlns:p14="http://schemas.microsoft.com/office/powerpoint/2010/main" val="97688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49890246"/>
                    </a:ext>
                  </a:extLst>
                </a:gridCol>
                <a:gridCol w="987552">
                  <a:extLst>
                    <a:ext uri="{9D8B030D-6E8A-4147-A177-3AD203B41FA5}">
                      <a16:colId xmlns:a16="http://schemas.microsoft.com/office/drawing/2014/main" val="3094544533"/>
                    </a:ext>
                  </a:extLst>
                </a:gridCol>
                <a:gridCol w="1399032">
                  <a:extLst>
                    <a:ext uri="{9D8B030D-6E8A-4147-A177-3AD203B41FA5}">
                      <a16:colId xmlns:a16="http://schemas.microsoft.com/office/drawing/2014/main" val="3217123851"/>
                    </a:ext>
                  </a:extLst>
                </a:gridCol>
                <a:gridCol w="493776">
                  <a:extLst>
                    <a:ext uri="{9D8B030D-6E8A-4147-A177-3AD203B41FA5}">
                      <a16:colId xmlns:a16="http://schemas.microsoft.com/office/drawing/2014/main" val="2183422043"/>
                    </a:ext>
                  </a:extLst>
                </a:gridCol>
                <a:gridCol w="493776">
                  <a:extLst>
                    <a:ext uri="{9D8B030D-6E8A-4147-A177-3AD203B41FA5}">
                      <a16:colId xmlns:a16="http://schemas.microsoft.com/office/drawing/2014/main" val="3405110503"/>
                    </a:ext>
                  </a:extLst>
                </a:gridCol>
                <a:gridCol w="493776">
                  <a:extLst>
                    <a:ext uri="{9D8B030D-6E8A-4147-A177-3AD203B41FA5}">
                      <a16:colId xmlns:a16="http://schemas.microsoft.com/office/drawing/2014/main" val="1961504719"/>
                    </a:ext>
                  </a:extLst>
                </a:gridCol>
                <a:gridCol w="493776">
                  <a:extLst>
                    <a:ext uri="{9D8B030D-6E8A-4147-A177-3AD203B41FA5}">
                      <a16:colId xmlns:a16="http://schemas.microsoft.com/office/drawing/2014/main" val="1091554624"/>
                    </a:ext>
                  </a:extLst>
                </a:gridCol>
                <a:gridCol w="493776">
                  <a:extLst>
                    <a:ext uri="{9D8B030D-6E8A-4147-A177-3AD203B41FA5}">
                      <a16:colId xmlns:a16="http://schemas.microsoft.com/office/drawing/2014/main" val="242955710"/>
                    </a:ext>
                  </a:extLst>
                </a:gridCol>
                <a:gridCol w="493776">
                  <a:extLst>
                    <a:ext uri="{9D8B030D-6E8A-4147-A177-3AD203B41FA5}">
                      <a16:colId xmlns:a16="http://schemas.microsoft.com/office/drawing/2014/main" val="2634498621"/>
                    </a:ext>
                  </a:extLst>
                </a:gridCol>
                <a:gridCol w="493776">
                  <a:extLst>
                    <a:ext uri="{9D8B030D-6E8A-4147-A177-3AD203B41FA5}">
                      <a16:colId xmlns:a16="http://schemas.microsoft.com/office/drawing/2014/main" val="3625484350"/>
                    </a:ext>
                  </a:extLst>
                </a:gridCol>
                <a:gridCol w="493776">
                  <a:extLst>
                    <a:ext uri="{9D8B030D-6E8A-4147-A177-3AD203B41FA5}">
                      <a16:colId xmlns:a16="http://schemas.microsoft.com/office/drawing/2014/main" val="2986080048"/>
                    </a:ext>
                  </a:extLst>
                </a:gridCol>
                <a:gridCol w="493776">
                  <a:extLst>
                    <a:ext uri="{9D8B030D-6E8A-4147-A177-3AD203B41FA5}">
                      <a16:colId xmlns:a16="http://schemas.microsoft.com/office/drawing/2014/main" val="422213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93961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https://quintly-image-storage.s3.amazonaws.com/56b59c5979cac21135ef6f51a1a8d097/3001cad66892867fd53990b1a5210b6d.jpg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0.7554 %</a:t>
                      </a:r>
                    </a:p>
                  </a:txBody>
                  <a:tcPr/>
                </a:tc>
                <a:extLst>
                  <a:ext uri="{0D108BD9-81ED-4DB2-BD59-A6C34878D82A}">
                    <a16:rowId xmlns:a16="http://schemas.microsoft.com/office/drawing/2014/main" val="369639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https://quintly-image-storage.s3.amazonaws.com/56b59c5979cac21135ef6f51a1a8d097/c0fd348bb8d754b280426f5420d0f334.jpg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0.9111 %</a:t>
                      </a:r>
                    </a:p>
                  </a:txBody>
                  <a:tcPr/>
                </a:tc>
                <a:extLst>
                  <a:ext uri="{0D108BD9-81ED-4DB2-BD59-A6C34878D82A}">
                    <a16:rowId xmlns:a16="http://schemas.microsoft.com/office/drawing/2014/main" val="1887037765"/>
                  </a:ext>
                </a:extLst>
              </a:tr>
            </a:tbl>
          </a:graphicData>
        </a:graphic>
      </p:graphicFrame>
      <p:sp>
        <p:nvSpPr>
          <p:cNvPr id="4" name="Text Placeholder 3">
            <a:extLst>
              <a:ext uri="{FF2B5EF4-FFF2-40B4-BE49-F238E27FC236}">
                <a16:creationId xmlns:a16="http://schemas.microsoft.com/office/drawing/2014/main" id="{E1FE620C-2A5F-4A65-AB3D-799F6F98ED1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4809761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DDA2-D7C1-4C18-96E1-6AB40A92CD17}"/>
              </a:ext>
            </a:extLst>
          </p:cNvPr>
          <p:cNvSpPr>
            <a:spLocks noGrp="1"/>
          </p:cNvSpPr>
          <p:nvPr>
            <p:ph type="title"/>
          </p:nvPr>
        </p:nvSpPr>
        <p:spPr/>
        <p:txBody>
          <a:bodyPr/>
          <a:lstStyle/>
          <a:p>
            <a:r>
              <a:rPr lang="en-US"/>
              <a:t>Instagram Stories Table  | All profiles - 2 of 13</a:t>
            </a:r>
          </a:p>
        </p:txBody>
      </p:sp>
      <p:graphicFrame>
        <p:nvGraphicFramePr>
          <p:cNvPr id="5" name="Table Placeholder 4">
            <a:extLst>
              <a:ext uri="{FF2B5EF4-FFF2-40B4-BE49-F238E27FC236}">
                <a16:creationId xmlns:a16="http://schemas.microsoft.com/office/drawing/2014/main" id="{A70F20BE-9004-4D86-A217-F7906C05B837}"/>
              </a:ext>
            </a:extLst>
          </p:cNvPr>
          <p:cNvGraphicFramePr>
            <a:graphicFrameLocks noGrp="1"/>
          </p:cNvGraphicFramePr>
          <p:nvPr>
            <p:ph type="tbl" sz="quarter" idx="13"/>
            <p:extLst>
              <p:ext uri="{D42A27DB-BD31-4B8C-83A1-F6EECF244321}">
                <p14:modId xmlns:p14="http://schemas.microsoft.com/office/powerpoint/2010/main" val="2209171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99091454"/>
                    </a:ext>
                  </a:extLst>
                </a:gridCol>
                <a:gridCol w="987552">
                  <a:extLst>
                    <a:ext uri="{9D8B030D-6E8A-4147-A177-3AD203B41FA5}">
                      <a16:colId xmlns:a16="http://schemas.microsoft.com/office/drawing/2014/main" val="2191812088"/>
                    </a:ext>
                  </a:extLst>
                </a:gridCol>
                <a:gridCol w="1399032">
                  <a:extLst>
                    <a:ext uri="{9D8B030D-6E8A-4147-A177-3AD203B41FA5}">
                      <a16:colId xmlns:a16="http://schemas.microsoft.com/office/drawing/2014/main" val="261785015"/>
                    </a:ext>
                  </a:extLst>
                </a:gridCol>
                <a:gridCol w="493776">
                  <a:extLst>
                    <a:ext uri="{9D8B030D-6E8A-4147-A177-3AD203B41FA5}">
                      <a16:colId xmlns:a16="http://schemas.microsoft.com/office/drawing/2014/main" val="3284741258"/>
                    </a:ext>
                  </a:extLst>
                </a:gridCol>
                <a:gridCol w="493776">
                  <a:extLst>
                    <a:ext uri="{9D8B030D-6E8A-4147-A177-3AD203B41FA5}">
                      <a16:colId xmlns:a16="http://schemas.microsoft.com/office/drawing/2014/main" val="1335969172"/>
                    </a:ext>
                  </a:extLst>
                </a:gridCol>
                <a:gridCol w="493776">
                  <a:extLst>
                    <a:ext uri="{9D8B030D-6E8A-4147-A177-3AD203B41FA5}">
                      <a16:colId xmlns:a16="http://schemas.microsoft.com/office/drawing/2014/main" val="4089872915"/>
                    </a:ext>
                  </a:extLst>
                </a:gridCol>
                <a:gridCol w="493776">
                  <a:extLst>
                    <a:ext uri="{9D8B030D-6E8A-4147-A177-3AD203B41FA5}">
                      <a16:colId xmlns:a16="http://schemas.microsoft.com/office/drawing/2014/main" val="2137190342"/>
                    </a:ext>
                  </a:extLst>
                </a:gridCol>
                <a:gridCol w="493776">
                  <a:extLst>
                    <a:ext uri="{9D8B030D-6E8A-4147-A177-3AD203B41FA5}">
                      <a16:colId xmlns:a16="http://schemas.microsoft.com/office/drawing/2014/main" val="1355736544"/>
                    </a:ext>
                  </a:extLst>
                </a:gridCol>
                <a:gridCol w="493776">
                  <a:extLst>
                    <a:ext uri="{9D8B030D-6E8A-4147-A177-3AD203B41FA5}">
                      <a16:colId xmlns:a16="http://schemas.microsoft.com/office/drawing/2014/main" val="1079342107"/>
                    </a:ext>
                  </a:extLst>
                </a:gridCol>
                <a:gridCol w="493776">
                  <a:extLst>
                    <a:ext uri="{9D8B030D-6E8A-4147-A177-3AD203B41FA5}">
                      <a16:colId xmlns:a16="http://schemas.microsoft.com/office/drawing/2014/main" val="625947345"/>
                    </a:ext>
                  </a:extLst>
                </a:gridCol>
                <a:gridCol w="493776">
                  <a:extLst>
                    <a:ext uri="{9D8B030D-6E8A-4147-A177-3AD203B41FA5}">
                      <a16:colId xmlns:a16="http://schemas.microsoft.com/office/drawing/2014/main" val="1541008550"/>
                    </a:ext>
                  </a:extLst>
                </a:gridCol>
                <a:gridCol w="493776">
                  <a:extLst>
                    <a:ext uri="{9D8B030D-6E8A-4147-A177-3AD203B41FA5}">
                      <a16:colId xmlns:a16="http://schemas.microsoft.com/office/drawing/2014/main" val="1354982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9359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https://quintly-image-storage.s3.amazonaws.com/56b59c5979cac21135ef6f51a1a8d097/eaa8a8d7ed0c7437075203f4f40b093b.jpg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0.9971 %</a:t>
                      </a:r>
                    </a:p>
                  </a:txBody>
                  <a:tcPr/>
                </a:tc>
                <a:extLst>
                  <a:ext uri="{0D108BD9-81ED-4DB2-BD59-A6C34878D82A}">
                    <a16:rowId xmlns:a16="http://schemas.microsoft.com/office/drawing/2014/main" val="425729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https://quintly-image-storage.s3.amazonaws.com/56b59c5979cac21135ef6f51a1a8d097/a18355583daf15ca52ea7f1b972690f3.jpg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0.9805 %</a:t>
                      </a:r>
                    </a:p>
                  </a:txBody>
                  <a:tcPr/>
                </a:tc>
                <a:extLst>
                  <a:ext uri="{0D108BD9-81ED-4DB2-BD59-A6C34878D82A}">
                    <a16:rowId xmlns:a16="http://schemas.microsoft.com/office/drawing/2014/main" val="1861712733"/>
                  </a:ext>
                </a:extLst>
              </a:tr>
            </a:tbl>
          </a:graphicData>
        </a:graphic>
      </p:graphicFrame>
      <p:sp>
        <p:nvSpPr>
          <p:cNvPr id="4" name="Text Placeholder 3">
            <a:extLst>
              <a:ext uri="{FF2B5EF4-FFF2-40B4-BE49-F238E27FC236}">
                <a16:creationId xmlns:a16="http://schemas.microsoft.com/office/drawing/2014/main" id="{0EE47B67-3C6D-43B2-9475-FF322225F14B}"/>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871927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9DD0D-CF78-461D-AAFA-6253727D8A94}"/>
              </a:ext>
            </a:extLst>
          </p:cNvPr>
          <p:cNvSpPr>
            <a:spLocks noGrp="1"/>
          </p:cNvSpPr>
          <p:nvPr>
            <p:ph type="title"/>
          </p:nvPr>
        </p:nvSpPr>
        <p:spPr/>
        <p:txBody>
          <a:bodyPr/>
          <a:lstStyle/>
          <a:p>
            <a:r>
              <a:rPr lang="en-US"/>
              <a:t>Instagram Stories Table  | All profiles - 3 of 13</a:t>
            </a:r>
          </a:p>
        </p:txBody>
      </p:sp>
      <p:graphicFrame>
        <p:nvGraphicFramePr>
          <p:cNvPr id="5" name="Table Placeholder 4">
            <a:extLst>
              <a:ext uri="{FF2B5EF4-FFF2-40B4-BE49-F238E27FC236}">
                <a16:creationId xmlns:a16="http://schemas.microsoft.com/office/drawing/2014/main" id="{5B7C0D8D-7C6B-4909-A003-94A9C37B2E9C}"/>
              </a:ext>
            </a:extLst>
          </p:cNvPr>
          <p:cNvGraphicFramePr>
            <a:graphicFrameLocks noGrp="1"/>
          </p:cNvGraphicFramePr>
          <p:nvPr>
            <p:ph type="tbl" sz="quarter" idx="13"/>
            <p:extLst>
              <p:ext uri="{D42A27DB-BD31-4B8C-83A1-F6EECF244321}">
                <p14:modId xmlns:p14="http://schemas.microsoft.com/office/powerpoint/2010/main" val="377584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98613161"/>
                    </a:ext>
                  </a:extLst>
                </a:gridCol>
                <a:gridCol w="987552">
                  <a:extLst>
                    <a:ext uri="{9D8B030D-6E8A-4147-A177-3AD203B41FA5}">
                      <a16:colId xmlns:a16="http://schemas.microsoft.com/office/drawing/2014/main" val="1427087419"/>
                    </a:ext>
                  </a:extLst>
                </a:gridCol>
                <a:gridCol w="1399032">
                  <a:extLst>
                    <a:ext uri="{9D8B030D-6E8A-4147-A177-3AD203B41FA5}">
                      <a16:colId xmlns:a16="http://schemas.microsoft.com/office/drawing/2014/main" val="4135542310"/>
                    </a:ext>
                  </a:extLst>
                </a:gridCol>
                <a:gridCol w="493776">
                  <a:extLst>
                    <a:ext uri="{9D8B030D-6E8A-4147-A177-3AD203B41FA5}">
                      <a16:colId xmlns:a16="http://schemas.microsoft.com/office/drawing/2014/main" val="3349641225"/>
                    </a:ext>
                  </a:extLst>
                </a:gridCol>
                <a:gridCol w="493776">
                  <a:extLst>
                    <a:ext uri="{9D8B030D-6E8A-4147-A177-3AD203B41FA5}">
                      <a16:colId xmlns:a16="http://schemas.microsoft.com/office/drawing/2014/main" val="1527560900"/>
                    </a:ext>
                  </a:extLst>
                </a:gridCol>
                <a:gridCol w="493776">
                  <a:extLst>
                    <a:ext uri="{9D8B030D-6E8A-4147-A177-3AD203B41FA5}">
                      <a16:colId xmlns:a16="http://schemas.microsoft.com/office/drawing/2014/main" val="60926247"/>
                    </a:ext>
                  </a:extLst>
                </a:gridCol>
                <a:gridCol w="493776">
                  <a:extLst>
                    <a:ext uri="{9D8B030D-6E8A-4147-A177-3AD203B41FA5}">
                      <a16:colId xmlns:a16="http://schemas.microsoft.com/office/drawing/2014/main" val="3924680541"/>
                    </a:ext>
                  </a:extLst>
                </a:gridCol>
                <a:gridCol w="493776">
                  <a:extLst>
                    <a:ext uri="{9D8B030D-6E8A-4147-A177-3AD203B41FA5}">
                      <a16:colId xmlns:a16="http://schemas.microsoft.com/office/drawing/2014/main" val="495452310"/>
                    </a:ext>
                  </a:extLst>
                </a:gridCol>
                <a:gridCol w="493776">
                  <a:extLst>
                    <a:ext uri="{9D8B030D-6E8A-4147-A177-3AD203B41FA5}">
                      <a16:colId xmlns:a16="http://schemas.microsoft.com/office/drawing/2014/main" val="560786137"/>
                    </a:ext>
                  </a:extLst>
                </a:gridCol>
                <a:gridCol w="493776">
                  <a:extLst>
                    <a:ext uri="{9D8B030D-6E8A-4147-A177-3AD203B41FA5}">
                      <a16:colId xmlns:a16="http://schemas.microsoft.com/office/drawing/2014/main" val="58432737"/>
                    </a:ext>
                  </a:extLst>
                </a:gridCol>
                <a:gridCol w="493776">
                  <a:extLst>
                    <a:ext uri="{9D8B030D-6E8A-4147-A177-3AD203B41FA5}">
                      <a16:colId xmlns:a16="http://schemas.microsoft.com/office/drawing/2014/main" val="2438400997"/>
                    </a:ext>
                  </a:extLst>
                </a:gridCol>
                <a:gridCol w="493776">
                  <a:extLst>
                    <a:ext uri="{9D8B030D-6E8A-4147-A177-3AD203B41FA5}">
                      <a16:colId xmlns:a16="http://schemas.microsoft.com/office/drawing/2014/main" val="170882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11087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https://quintly-image-storage.s3.amazonaws.com/56b59c5979cac21135ef6f51a1a8d097/75b501ad805c8514cc7459927c49e643.jpg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1.0070 %</a:t>
                      </a:r>
                    </a:p>
                  </a:txBody>
                  <a:tcPr/>
                </a:tc>
                <a:extLst>
                  <a:ext uri="{0D108BD9-81ED-4DB2-BD59-A6C34878D82A}">
                    <a16:rowId xmlns:a16="http://schemas.microsoft.com/office/drawing/2014/main" val="409034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- 2021-04-12 17:44:22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https://quintly-image-storage.s3.amazonaws.com/56b59c5979cac21135ef6f51a1a8d097/794c9086275fe97a6381f113eb18ca0d.jpg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17:30:49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0.9692 %</a:t>
                      </a:r>
                    </a:p>
                  </a:txBody>
                  <a:tcPr/>
                </a:tc>
                <a:extLst>
                  <a:ext uri="{0D108BD9-81ED-4DB2-BD59-A6C34878D82A}">
                    <a16:rowId xmlns:a16="http://schemas.microsoft.com/office/drawing/2014/main" val="2291957201"/>
                  </a:ext>
                </a:extLst>
              </a:tr>
            </a:tbl>
          </a:graphicData>
        </a:graphic>
      </p:graphicFrame>
      <p:sp>
        <p:nvSpPr>
          <p:cNvPr id="4" name="Text Placeholder 3">
            <a:extLst>
              <a:ext uri="{FF2B5EF4-FFF2-40B4-BE49-F238E27FC236}">
                <a16:creationId xmlns:a16="http://schemas.microsoft.com/office/drawing/2014/main" id="{9A6AE5EB-E883-4375-8E91-FAF6CE9E782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174419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170DD-2C9C-4A8C-9BF9-A1947A517DE3}"/>
              </a:ext>
            </a:extLst>
          </p:cNvPr>
          <p:cNvSpPr>
            <a:spLocks noGrp="1"/>
          </p:cNvSpPr>
          <p:nvPr>
            <p:ph type="title"/>
          </p:nvPr>
        </p:nvSpPr>
        <p:spPr/>
        <p:txBody>
          <a:bodyPr/>
          <a:lstStyle/>
          <a:p>
            <a:r>
              <a:rPr lang="en-US"/>
              <a:t>Instagram Stories Table  | All profiles - 4 of 13</a:t>
            </a:r>
          </a:p>
        </p:txBody>
      </p:sp>
      <p:graphicFrame>
        <p:nvGraphicFramePr>
          <p:cNvPr id="5" name="Table Placeholder 4">
            <a:extLst>
              <a:ext uri="{FF2B5EF4-FFF2-40B4-BE49-F238E27FC236}">
                <a16:creationId xmlns:a16="http://schemas.microsoft.com/office/drawing/2014/main" id="{8C17403E-6CED-465B-8DAF-333E86C65FD0}"/>
              </a:ext>
            </a:extLst>
          </p:cNvPr>
          <p:cNvGraphicFramePr>
            <a:graphicFrameLocks noGrp="1"/>
          </p:cNvGraphicFramePr>
          <p:nvPr>
            <p:ph type="tbl" sz="quarter" idx="13"/>
            <p:extLst>
              <p:ext uri="{D42A27DB-BD31-4B8C-83A1-F6EECF244321}">
                <p14:modId xmlns:p14="http://schemas.microsoft.com/office/powerpoint/2010/main" val="164802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2019748"/>
                    </a:ext>
                  </a:extLst>
                </a:gridCol>
                <a:gridCol w="987552">
                  <a:extLst>
                    <a:ext uri="{9D8B030D-6E8A-4147-A177-3AD203B41FA5}">
                      <a16:colId xmlns:a16="http://schemas.microsoft.com/office/drawing/2014/main" val="2567309750"/>
                    </a:ext>
                  </a:extLst>
                </a:gridCol>
                <a:gridCol w="1399032">
                  <a:extLst>
                    <a:ext uri="{9D8B030D-6E8A-4147-A177-3AD203B41FA5}">
                      <a16:colId xmlns:a16="http://schemas.microsoft.com/office/drawing/2014/main" val="3461866253"/>
                    </a:ext>
                  </a:extLst>
                </a:gridCol>
                <a:gridCol w="493776">
                  <a:extLst>
                    <a:ext uri="{9D8B030D-6E8A-4147-A177-3AD203B41FA5}">
                      <a16:colId xmlns:a16="http://schemas.microsoft.com/office/drawing/2014/main" val="3472073953"/>
                    </a:ext>
                  </a:extLst>
                </a:gridCol>
                <a:gridCol w="493776">
                  <a:extLst>
                    <a:ext uri="{9D8B030D-6E8A-4147-A177-3AD203B41FA5}">
                      <a16:colId xmlns:a16="http://schemas.microsoft.com/office/drawing/2014/main" val="2704829720"/>
                    </a:ext>
                  </a:extLst>
                </a:gridCol>
                <a:gridCol w="493776">
                  <a:extLst>
                    <a:ext uri="{9D8B030D-6E8A-4147-A177-3AD203B41FA5}">
                      <a16:colId xmlns:a16="http://schemas.microsoft.com/office/drawing/2014/main" val="1105900609"/>
                    </a:ext>
                  </a:extLst>
                </a:gridCol>
                <a:gridCol w="493776">
                  <a:extLst>
                    <a:ext uri="{9D8B030D-6E8A-4147-A177-3AD203B41FA5}">
                      <a16:colId xmlns:a16="http://schemas.microsoft.com/office/drawing/2014/main" val="2671495805"/>
                    </a:ext>
                  </a:extLst>
                </a:gridCol>
                <a:gridCol w="493776">
                  <a:extLst>
                    <a:ext uri="{9D8B030D-6E8A-4147-A177-3AD203B41FA5}">
                      <a16:colId xmlns:a16="http://schemas.microsoft.com/office/drawing/2014/main" val="1574584495"/>
                    </a:ext>
                  </a:extLst>
                </a:gridCol>
                <a:gridCol w="493776">
                  <a:extLst>
                    <a:ext uri="{9D8B030D-6E8A-4147-A177-3AD203B41FA5}">
                      <a16:colId xmlns:a16="http://schemas.microsoft.com/office/drawing/2014/main" val="559812583"/>
                    </a:ext>
                  </a:extLst>
                </a:gridCol>
                <a:gridCol w="493776">
                  <a:extLst>
                    <a:ext uri="{9D8B030D-6E8A-4147-A177-3AD203B41FA5}">
                      <a16:colId xmlns:a16="http://schemas.microsoft.com/office/drawing/2014/main" val="1534169532"/>
                    </a:ext>
                  </a:extLst>
                </a:gridCol>
                <a:gridCol w="493776">
                  <a:extLst>
                    <a:ext uri="{9D8B030D-6E8A-4147-A177-3AD203B41FA5}">
                      <a16:colId xmlns:a16="http://schemas.microsoft.com/office/drawing/2014/main" val="2793947815"/>
                    </a:ext>
                  </a:extLst>
                </a:gridCol>
                <a:gridCol w="493776">
                  <a:extLst>
                    <a:ext uri="{9D8B030D-6E8A-4147-A177-3AD203B41FA5}">
                      <a16:colId xmlns:a16="http://schemas.microsoft.com/office/drawing/2014/main" val="2733651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6774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groheru - 2021-04-14 15:17:04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https://quintly-image-storage.s3.amazonaws.com/bd287e1771dfd2ec994f2689b3d66e5d/daa58ad02c6c721ea7c84e3f11500821.jpg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15:06:52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0.6471 %</a:t>
                      </a:r>
                    </a:p>
                  </a:txBody>
                  <a:tcPr/>
                </a:tc>
                <a:extLst>
                  <a:ext uri="{0D108BD9-81ED-4DB2-BD59-A6C34878D82A}">
                    <a16:rowId xmlns:a16="http://schemas.microsoft.com/office/drawing/2014/main" val="275153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16:11:33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https://quintly-image-storage.s3.amazonaws.com/56b59c5979cac21135ef6f51a1a8d097/59bcec10cb95616fb66feced9dedbf40.jpg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0.7042 %</a:t>
                      </a:r>
                    </a:p>
                  </a:txBody>
                  <a:tcPr/>
                </a:tc>
                <a:extLst>
                  <a:ext uri="{0D108BD9-81ED-4DB2-BD59-A6C34878D82A}">
                    <a16:rowId xmlns:a16="http://schemas.microsoft.com/office/drawing/2014/main" val="2265640899"/>
                  </a:ext>
                </a:extLst>
              </a:tr>
            </a:tbl>
          </a:graphicData>
        </a:graphic>
      </p:graphicFrame>
      <p:sp>
        <p:nvSpPr>
          <p:cNvPr id="4" name="Text Placeholder 3">
            <a:extLst>
              <a:ext uri="{FF2B5EF4-FFF2-40B4-BE49-F238E27FC236}">
                <a16:creationId xmlns:a16="http://schemas.microsoft.com/office/drawing/2014/main" id="{4F13E834-6EC1-4942-9016-738ED47F5B7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9746901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38E82-7BFD-475F-8291-A43D47A997CA}"/>
              </a:ext>
            </a:extLst>
          </p:cNvPr>
          <p:cNvSpPr>
            <a:spLocks noGrp="1"/>
          </p:cNvSpPr>
          <p:nvPr>
            <p:ph type="title"/>
          </p:nvPr>
        </p:nvSpPr>
        <p:spPr/>
        <p:txBody>
          <a:bodyPr/>
          <a:lstStyle/>
          <a:p>
            <a:r>
              <a:rPr lang="en-US"/>
              <a:t>Instagram Stories Table  | All profiles - 5 of 13</a:t>
            </a:r>
          </a:p>
        </p:txBody>
      </p:sp>
      <p:graphicFrame>
        <p:nvGraphicFramePr>
          <p:cNvPr id="5" name="Table Placeholder 4">
            <a:extLst>
              <a:ext uri="{FF2B5EF4-FFF2-40B4-BE49-F238E27FC236}">
                <a16:creationId xmlns:a16="http://schemas.microsoft.com/office/drawing/2014/main" id="{2E12F7CB-EA04-432F-8A0B-B1A0CCA79741}"/>
              </a:ext>
            </a:extLst>
          </p:cNvPr>
          <p:cNvGraphicFramePr>
            <a:graphicFrameLocks noGrp="1"/>
          </p:cNvGraphicFramePr>
          <p:nvPr>
            <p:ph type="tbl" sz="quarter" idx="13"/>
            <p:extLst>
              <p:ext uri="{D42A27DB-BD31-4B8C-83A1-F6EECF244321}">
                <p14:modId xmlns:p14="http://schemas.microsoft.com/office/powerpoint/2010/main" val="119824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73512407"/>
                    </a:ext>
                  </a:extLst>
                </a:gridCol>
                <a:gridCol w="987552">
                  <a:extLst>
                    <a:ext uri="{9D8B030D-6E8A-4147-A177-3AD203B41FA5}">
                      <a16:colId xmlns:a16="http://schemas.microsoft.com/office/drawing/2014/main" val="3091128301"/>
                    </a:ext>
                  </a:extLst>
                </a:gridCol>
                <a:gridCol w="1399032">
                  <a:extLst>
                    <a:ext uri="{9D8B030D-6E8A-4147-A177-3AD203B41FA5}">
                      <a16:colId xmlns:a16="http://schemas.microsoft.com/office/drawing/2014/main" val="4118506258"/>
                    </a:ext>
                  </a:extLst>
                </a:gridCol>
                <a:gridCol w="493776">
                  <a:extLst>
                    <a:ext uri="{9D8B030D-6E8A-4147-A177-3AD203B41FA5}">
                      <a16:colId xmlns:a16="http://schemas.microsoft.com/office/drawing/2014/main" val="905111824"/>
                    </a:ext>
                  </a:extLst>
                </a:gridCol>
                <a:gridCol w="493776">
                  <a:extLst>
                    <a:ext uri="{9D8B030D-6E8A-4147-A177-3AD203B41FA5}">
                      <a16:colId xmlns:a16="http://schemas.microsoft.com/office/drawing/2014/main" val="863838260"/>
                    </a:ext>
                  </a:extLst>
                </a:gridCol>
                <a:gridCol w="493776">
                  <a:extLst>
                    <a:ext uri="{9D8B030D-6E8A-4147-A177-3AD203B41FA5}">
                      <a16:colId xmlns:a16="http://schemas.microsoft.com/office/drawing/2014/main" val="1769443404"/>
                    </a:ext>
                  </a:extLst>
                </a:gridCol>
                <a:gridCol w="493776">
                  <a:extLst>
                    <a:ext uri="{9D8B030D-6E8A-4147-A177-3AD203B41FA5}">
                      <a16:colId xmlns:a16="http://schemas.microsoft.com/office/drawing/2014/main" val="3402645823"/>
                    </a:ext>
                  </a:extLst>
                </a:gridCol>
                <a:gridCol w="493776">
                  <a:extLst>
                    <a:ext uri="{9D8B030D-6E8A-4147-A177-3AD203B41FA5}">
                      <a16:colId xmlns:a16="http://schemas.microsoft.com/office/drawing/2014/main" val="2087242194"/>
                    </a:ext>
                  </a:extLst>
                </a:gridCol>
                <a:gridCol w="493776">
                  <a:extLst>
                    <a:ext uri="{9D8B030D-6E8A-4147-A177-3AD203B41FA5}">
                      <a16:colId xmlns:a16="http://schemas.microsoft.com/office/drawing/2014/main" val="2814135443"/>
                    </a:ext>
                  </a:extLst>
                </a:gridCol>
                <a:gridCol w="493776">
                  <a:extLst>
                    <a:ext uri="{9D8B030D-6E8A-4147-A177-3AD203B41FA5}">
                      <a16:colId xmlns:a16="http://schemas.microsoft.com/office/drawing/2014/main" val="2695284829"/>
                    </a:ext>
                  </a:extLst>
                </a:gridCol>
                <a:gridCol w="493776">
                  <a:extLst>
                    <a:ext uri="{9D8B030D-6E8A-4147-A177-3AD203B41FA5}">
                      <a16:colId xmlns:a16="http://schemas.microsoft.com/office/drawing/2014/main" val="2038739820"/>
                    </a:ext>
                  </a:extLst>
                </a:gridCol>
                <a:gridCol w="493776">
                  <a:extLst>
                    <a:ext uri="{9D8B030D-6E8A-4147-A177-3AD203B41FA5}">
                      <a16:colId xmlns:a16="http://schemas.microsoft.com/office/drawing/2014/main" val="31722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10708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- 2021-11-29 16:37:45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https://quintly-image-storage.s3.amazonaws.com/56b59c5979cac21135ef6f51a1a8d097/ea78e1b2787c4f37aa700cb2df857e38.jpg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16:01:37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0.7126 %</a:t>
                      </a:r>
                    </a:p>
                  </a:txBody>
                  <a:tcPr/>
                </a:tc>
                <a:extLst>
                  <a:ext uri="{0D108BD9-81ED-4DB2-BD59-A6C34878D82A}">
                    <a16:rowId xmlns:a16="http://schemas.microsoft.com/office/drawing/2014/main" val="4788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- 2021-04-14 15:20:13</a:t>
                      </a:r>
                      <a:r>
                        <a:rPr kumimoji="0" lang="ru-RU" sz="1000" b="0" i="0" u="none" strike="noStrike" kern="1200" cap="none" spc="0" normalizeH="0" baseline="0" noProof="0">
                          <a:ln>
                            <a:noFill/>
                          </a:ln>
                          <a:solidFill>
                            <a:prstClr val="black"/>
                          </a:solidFill>
                          <a:effectLst/>
                          <a:uLnTx/>
                          <a:uFillTx/>
                          <a:latin typeface="+mn-lt"/>
                          <a:ea typeface="+mn-ea"/>
                          <a:cs typeface="+mn-cs"/>
                        </a:rPr>
                        <a:t>
 Сколько воды нужно для производства 1 литра бутилированной питьевой воды?</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https://quintly-image-storage.s3.amazonaws.com/bd287e1771dfd2ec994f2689b3d66e5d/21856a47491f8e6abf75c232b8817b9f.jpg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15:06:52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0.8119 %</a:t>
                      </a:r>
                    </a:p>
                  </a:txBody>
                  <a:tcPr/>
                </a:tc>
                <a:extLst>
                  <a:ext uri="{0D108BD9-81ED-4DB2-BD59-A6C34878D82A}">
                    <a16:rowId xmlns:a16="http://schemas.microsoft.com/office/drawing/2014/main" val="665369610"/>
                  </a:ext>
                </a:extLst>
              </a:tr>
            </a:tbl>
          </a:graphicData>
        </a:graphic>
      </p:graphicFrame>
      <p:sp>
        <p:nvSpPr>
          <p:cNvPr id="4" name="Text Placeholder 3">
            <a:extLst>
              <a:ext uri="{FF2B5EF4-FFF2-40B4-BE49-F238E27FC236}">
                <a16:creationId xmlns:a16="http://schemas.microsoft.com/office/drawing/2014/main" id="{56428ABC-ACF4-424A-BBA8-C1021C528CF4}"/>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9384331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425E-8208-40CB-BC1D-3DDDBFEA79B0}"/>
              </a:ext>
            </a:extLst>
          </p:cNvPr>
          <p:cNvSpPr>
            <a:spLocks noGrp="1"/>
          </p:cNvSpPr>
          <p:nvPr>
            <p:ph type="title"/>
          </p:nvPr>
        </p:nvSpPr>
        <p:spPr/>
        <p:txBody>
          <a:bodyPr/>
          <a:lstStyle/>
          <a:p>
            <a:r>
              <a:rPr lang="en-US"/>
              <a:t>Instagram Stories Table  | All profiles - 6 of 13</a:t>
            </a:r>
          </a:p>
        </p:txBody>
      </p:sp>
      <p:graphicFrame>
        <p:nvGraphicFramePr>
          <p:cNvPr id="5" name="Table Placeholder 4">
            <a:extLst>
              <a:ext uri="{FF2B5EF4-FFF2-40B4-BE49-F238E27FC236}">
                <a16:creationId xmlns:a16="http://schemas.microsoft.com/office/drawing/2014/main" id="{37C71961-F393-48A6-8E5D-0AA26FEA112B}"/>
              </a:ext>
            </a:extLst>
          </p:cNvPr>
          <p:cNvGraphicFramePr>
            <a:graphicFrameLocks noGrp="1"/>
          </p:cNvGraphicFramePr>
          <p:nvPr>
            <p:ph type="tbl" sz="quarter" idx="13"/>
            <p:extLst>
              <p:ext uri="{D42A27DB-BD31-4B8C-83A1-F6EECF244321}">
                <p14:modId xmlns:p14="http://schemas.microsoft.com/office/powerpoint/2010/main" val="268133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15393409"/>
                    </a:ext>
                  </a:extLst>
                </a:gridCol>
                <a:gridCol w="987552">
                  <a:extLst>
                    <a:ext uri="{9D8B030D-6E8A-4147-A177-3AD203B41FA5}">
                      <a16:colId xmlns:a16="http://schemas.microsoft.com/office/drawing/2014/main" val="2426180519"/>
                    </a:ext>
                  </a:extLst>
                </a:gridCol>
                <a:gridCol w="1399032">
                  <a:extLst>
                    <a:ext uri="{9D8B030D-6E8A-4147-A177-3AD203B41FA5}">
                      <a16:colId xmlns:a16="http://schemas.microsoft.com/office/drawing/2014/main" val="33785640"/>
                    </a:ext>
                  </a:extLst>
                </a:gridCol>
                <a:gridCol w="493776">
                  <a:extLst>
                    <a:ext uri="{9D8B030D-6E8A-4147-A177-3AD203B41FA5}">
                      <a16:colId xmlns:a16="http://schemas.microsoft.com/office/drawing/2014/main" val="2787523394"/>
                    </a:ext>
                  </a:extLst>
                </a:gridCol>
                <a:gridCol w="493776">
                  <a:extLst>
                    <a:ext uri="{9D8B030D-6E8A-4147-A177-3AD203B41FA5}">
                      <a16:colId xmlns:a16="http://schemas.microsoft.com/office/drawing/2014/main" val="1565981636"/>
                    </a:ext>
                  </a:extLst>
                </a:gridCol>
                <a:gridCol w="493776">
                  <a:extLst>
                    <a:ext uri="{9D8B030D-6E8A-4147-A177-3AD203B41FA5}">
                      <a16:colId xmlns:a16="http://schemas.microsoft.com/office/drawing/2014/main" val="1328003463"/>
                    </a:ext>
                  </a:extLst>
                </a:gridCol>
                <a:gridCol w="493776">
                  <a:extLst>
                    <a:ext uri="{9D8B030D-6E8A-4147-A177-3AD203B41FA5}">
                      <a16:colId xmlns:a16="http://schemas.microsoft.com/office/drawing/2014/main" val="3318135979"/>
                    </a:ext>
                  </a:extLst>
                </a:gridCol>
                <a:gridCol w="493776">
                  <a:extLst>
                    <a:ext uri="{9D8B030D-6E8A-4147-A177-3AD203B41FA5}">
                      <a16:colId xmlns:a16="http://schemas.microsoft.com/office/drawing/2014/main" val="2580397837"/>
                    </a:ext>
                  </a:extLst>
                </a:gridCol>
                <a:gridCol w="493776">
                  <a:extLst>
                    <a:ext uri="{9D8B030D-6E8A-4147-A177-3AD203B41FA5}">
                      <a16:colId xmlns:a16="http://schemas.microsoft.com/office/drawing/2014/main" val="2222369861"/>
                    </a:ext>
                  </a:extLst>
                </a:gridCol>
                <a:gridCol w="493776">
                  <a:extLst>
                    <a:ext uri="{9D8B030D-6E8A-4147-A177-3AD203B41FA5}">
                      <a16:colId xmlns:a16="http://schemas.microsoft.com/office/drawing/2014/main" val="303852498"/>
                    </a:ext>
                  </a:extLst>
                </a:gridCol>
                <a:gridCol w="493776">
                  <a:extLst>
                    <a:ext uri="{9D8B030D-6E8A-4147-A177-3AD203B41FA5}">
                      <a16:colId xmlns:a16="http://schemas.microsoft.com/office/drawing/2014/main" val="2142097207"/>
                    </a:ext>
                  </a:extLst>
                </a:gridCol>
                <a:gridCol w="493776">
                  <a:extLst>
                    <a:ext uri="{9D8B030D-6E8A-4147-A177-3AD203B41FA5}">
                      <a16:colId xmlns:a16="http://schemas.microsoft.com/office/drawing/2014/main" val="265659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1876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16:12:15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https://quintly-image-storage.s3.amazonaws.com/56b59c5979cac21135ef6f51a1a8d097/5e2ec0e96a110c9f5a04ddb96f1b4b87.jpg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0.8307 %</a:t>
                      </a:r>
                    </a:p>
                  </a:txBody>
                  <a:tcPr/>
                </a:tc>
                <a:extLst>
                  <a:ext uri="{0D108BD9-81ED-4DB2-BD59-A6C34878D82A}">
                    <a16:rowId xmlns:a16="http://schemas.microsoft.com/office/drawing/2014/main" val="77397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- 2021-11-10 15:57:52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https://quintly-image-storage.s3.amazonaws.com/56b59c5979cac21135ef6f51a1a8d097/ae2238f805851ca446230810f62cc51e.jpg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11/11/2021 15:30:45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0.6921 %</a:t>
                      </a:r>
                    </a:p>
                  </a:txBody>
                  <a:tcPr/>
                </a:tc>
                <a:extLst>
                  <a:ext uri="{0D108BD9-81ED-4DB2-BD59-A6C34878D82A}">
                    <a16:rowId xmlns:a16="http://schemas.microsoft.com/office/drawing/2014/main" val="839874676"/>
                  </a:ext>
                </a:extLst>
              </a:tr>
            </a:tbl>
          </a:graphicData>
        </a:graphic>
      </p:graphicFrame>
      <p:sp>
        <p:nvSpPr>
          <p:cNvPr id="4" name="Text Placeholder 3">
            <a:extLst>
              <a:ext uri="{FF2B5EF4-FFF2-40B4-BE49-F238E27FC236}">
                <a16:creationId xmlns:a16="http://schemas.microsoft.com/office/drawing/2014/main" id="{45128AF1-0706-4F20-B459-569EDEA7E231}"/>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887750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AB4ED-111D-4F39-88A5-720B864C40EB}"/>
              </a:ext>
            </a:extLst>
          </p:cNvPr>
          <p:cNvSpPr>
            <a:spLocks noGrp="1"/>
          </p:cNvSpPr>
          <p:nvPr>
            <p:ph type="title"/>
          </p:nvPr>
        </p:nvSpPr>
        <p:spPr/>
        <p:txBody>
          <a:bodyPr/>
          <a:lstStyle/>
          <a:p>
            <a:r>
              <a:rPr lang="en-US"/>
              <a:t>Instagram Stories Table  | All profiles - 7 of 13</a:t>
            </a:r>
          </a:p>
        </p:txBody>
      </p:sp>
      <p:graphicFrame>
        <p:nvGraphicFramePr>
          <p:cNvPr id="5" name="Table Placeholder 4">
            <a:extLst>
              <a:ext uri="{FF2B5EF4-FFF2-40B4-BE49-F238E27FC236}">
                <a16:creationId xmlns:a16="http://schemas.microsoft.com/office/drawing/2014/main" id="{75C2F0BD-C68D-4F4C-B665-3296117CC1C2}"/>
              </a:ext>
            </a:extLst>
          </p:cNvPr>
          <p:cNvGraphicFramePr>
            <a:graphicFrameLocks noGrp="1"/>
          </p:cNvGraphicFramePr>
          <p:nvPr>
            <p:ph type="tbl" sz="quarter" idx="13"/>
            <p:extLst>
              <p:ext uri="{D42A27DB-BD31-4B8C-83A1-F6EECF244321}">
                <p14:modId xmlns:p14="http://schemas.microsoft.com/office/powerpoint/2010/main" val="117019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70223785"/>
                    </a:ext>
                  </a:extLst>
                </a:gridCol>
                <a:gridCol w="987552">
                  <a:extLst>
                    <a:ext uri="{9D8B030D-6E8A-4147-A177-3AD203B41FA5}">
                      <a16:colId xmlns:a16="http://schemas.microsoft.com/office/drawing/2014/main" val="1760476954"/>
                    </a:ext>
                  </a:extLst>
                </a:gridCol>
                <a:gridCol w="1399032">
                  <a:extLst>
                    <a:ext uri="{9D8B030D-6E8A-4147-A177-3AD203B41FA5}">
                      <a16:colId xmlns:a16="http://schemas.microsoft.com/office/drawing/2014/main" val="4073604909"/>
                    </a:ext>
                  </a:extLst>
                </a:gridCol>
                <a:gridCol w="493776">
                  <a:extLst>
                    <a:ext uri="{9D8B030D-6E8A-4147-A177-3AD203B41FA5}">
                      <a16:colId xmlns:a16="http://schemas.microsoft.com/office/drawing/2014/main" val="1062277663"/>
                    </a:ext>
                  </a:extLst>
                </a:gridCol>
                <a:gridCol w="493776">
                  <a:extLst>
                    <a:ext uri="{9D8B030D-6E8A-4147-A177-3AD203B41FA5}">
                      <a16:colId xmlns:a16="http://schemas.microsoft.com/office/drawing/2014/main" val="3024209831"/>
                    </a:ext>
                  </a:extLst>
                </a:gridCol>
                <a:gridCol w="493776">
                  <a:extLst>
                    <a:ext uri="{9D8B030D-6E8A-4147-A177-3AD203B41FA5}">
                      <a16:colId xmlns:a16="http://schemas.microsoft.com/office/drawing/2014/main" val="2943779144"/>
                    </a:ext>
                  </a:extLst>
                </a:gridCol>
                <a:gridCol w="493776">
                  <a:extLst>
                    <a:ext uri="{9D8B030D-6E8A-4147-A177-3AD203B41FA5}">
                      <a16:colId xmlns:a16="http://schemas.microsoft.com/office/drawing/2014/main" val="4262734331"/>
                    </a:ext>
                  </a:extLst>
                </a:gridCol>
                <a:gridCol w="493776">
                  <a:extLst>
                    <a:ext uri="{9D8B030D-6E8A-4147-A177-3AD203B41FA5}">
                      <a16:colId xmlns:a16="http://schemas.microsoft.com/office/drawing/2014/main" val="3532961876"/>
                    </a:ext>
                  </a:extLst>
                </a:gridCol>
                <a:gridCol w="493776">
                  <a:extLst>
                    <a:ext uri="{9D8B030D-6E8A-4147-A177-3AD203B41FA5}">
                      <a16:colId xmlns:a16="http://schemas.microsoft.com/office/drawing/2014/main" val="772371273"/>
                    </a:ext>
                  </a:extLst>
                </a:gridCol>
                <a:gridCol w="493776">
                  <a:extLst>
                    <a:ext uri="{9D8B030D-6E8A-4147-A177-3AD203B41FA5}">
                      <a16:colId xmlns:a16="http://schemas.microsoft.com/office/drawing/2014/main" val="2590125930"/>
                    </a:ext>
                  </a:extLst>
                </a:gridCol>
                <a:gridCol w="493776">
                  <a:extLst>
                    <a:ext uri="{9D8B030D-6E8A-4147-A177-3AD203B41FA5}">
                      <a16:colId xmlns:a16="http://schemas.microsoft.com/office/drawing/2014/main" val="1055544774"/>
                    </a:ext>
                  </a:extLst>
                </a:gridCol>
                <a:gridCol w="493776">
                  <a:extLst>
                    <a:ext uri="{9D8B030D-6E8A-4147-A177-3AD203B41FA5}">
                      <a16:colId xmlns:a16="http://schemas.microsoft.com/office/drawing/2014/main" val="207339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7496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16:12:36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https://quintly-image-storage.s3.amazonaws.com/56b59c5979cac21135ef6f51a1a8d097/1784ae0cd50680bda2db8259af1e3e12.jpg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0.8605 %</a:t>
                      </a:r>
                    </a:p>
                  </a:txBody>
                  <a:tcPr/>
                </a:tc>
                <a:extLst>
                  <a:ext uri="{0D108BD9-81ED-4DB2-BD59-A6C34878D82A}">
                    <a16:rowId xmlns:a16="http://schemas.microsoft.com/office/drawing/2014/main" val="230163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16:13:30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https://quintly-image-storage.s3.amazonaws.com/56b59c5979cac21135ef6f51a1a8d097/d702e8e8523f89140d3821f0ccfcf1df.jpg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0.8649 %</a:t>
                      </a:r>
                    </a:p>
                  </a:txBody>
                  <a:tcPr/>
                </a:tc>
                <a:extLst>
                  <a:ext uri="{0D108BD9-81ED-4DB2-BD59-A6C34878D82A}">
                    <a16:rowId xmlns:a16="http://schemas.microsoft.com/office/drawing/2014/main" val="1497715431"/>
                  </a:ext>
                </a:extLst>
              </a:tr>
            </a:tbl>
          </a:graphicData>
        </a:graphic>
      </p:graphicFrame>
      <p:sp>
        <p:nvSpPr>
          <p:cNvPr id="4" name="Text Placeholder 3">
            <a:extLst>
              <a:ext uri="{FF2B5EF4-FFF2-40B4-BE49-F238E27FC236}">
                <a16:creationId xmlns:a16="http://schemas.microsoft.com/office/drawing/2014/main" id="{B435AC1D-1675-4369-B00E-247A9914DF55}"/>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8645928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1BDC4-8816-4205-BA4F-B71522CF78D3}"/>
              </a:ext>
            </a:extLst>
          </p:cNvPr>
          <p:cNvSpPr>
            <a:spLocks noGrp="1"/>
          </p:cNvSpPr>
          <p:nvPr>
            <p:ph type="title"/>
          </p:nvPr>
        </p:nvSpPr>
        <p:spPr/>
        <p:txBody>
          <a:bodyPr/>
          <a:lstStyle/>
          <a:p>
            <a:r>
              <a:rPr lang="en-US"/>
              <a:t>Instagram Stories Table  | All profiles - 8 of 13</a:t>
            </a:r>
          </a:p>
        </p:txBody>
      </p:sp>
      <p:graphicFrame>
        <p:nvGraphicFramePr>
          <p:cNvPr id="5" name="Table Placeholder 4">
            <a:extLst>
              <a:ext uri="{FF2B5EF4-FFF2-40B4-BE49-F238E27FC236}">
                <a16:creationId xmlns:a16="http://schemas.microsoft.com/office/drawing/2014/main" id="{A421253C-45A4-41DC-95A9-A2A0B7D7018D}"/>
              </a:ext>
            </a:extLst>
          </p:cNvPr>
          <p:cNvGraphicFramePr>
            <a:graphicFrameLocks noGrp="1"/>
          </p:cNvGraphicFramePr>
          <p:nvPr>
            <p:ph type="tbl" sz="quarter" idx="13"/>
            <p:extLst>
              <p:ext uri="{D42A27DB-BD31-4B8C-83A1-F6EECF244321}">
                <p14:modId xmlns:p14="http://schemas.microsoft.com/office/powerpoint/2010/main" val="115299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31665937"/>
                    </a:ext>
                  </a:extLst>
                </a:gridCol>
                <a:gridCol w="987552">
                  <a:extLst>
                    <a:ext uri="{9D8B030D-6E8A-4147-A177-3AD203B41FA5}">
                      <a16:colId xmlns:a16="http://schemas.microsoft.com/office/drawing/2014/main" val="418032265"/>
                    </a:ext>
                  </a:extLst>
                </a:gridCol>
                <a:gridCol w="1399032">
                  <a:extLst>
                    <a:ext uri="{9D8B030D-6E8A-4147-A177-3AD203B41FA5}">
                      <a16:colId xmlns:a16="http://schemas.microsoft.com/office/drawing/2014/main" val="848085826"/>
                    </a:ext>
                  </a:extLst>
                </a:gridCol>
                <a:gridCol w="493776">
                  <a:extLst>
                    <a:ext uri="{9D8B030D-6E8A-4147-A177-3AD203B41FA5}">
                      <a16:colId xmlns:a16="http://schemas.microsoft.com/office/drawing/2014/main" val="1645757684"/>
                    </a:ext>
                  </a:extLst>
                </a:gridCol>
                <a:gridCol w="493776">
                  <a:extLst>
                    <a:ext uri="{9D8B030D-6E8A-4147-A177-3AD203B41FA5}">
                      <a16:colId xmlns:a16="http://schemas.microsoft.com/office/drawing/2014/main" val="60967697"/>
                    </a:ext>
                  </a:extLst>
                </a:gridCol>
                <a:gridCol w="493776">
                  <a:extLst>
                    <a:ext uri="{9D8B030D-6E8A-4147-A177-3AD203B41FA5}">
                      <a16:colId xmlns:a16="http://schemas.microsoft.com/office/drawing/2014/main" val="2916020385"/>
                    </a:ext>
                  </a:extLst>
                </a:gridCol>
                <a:gridCol w="493776">
                  <a:extLst>
                    <a:ext uri="{9D8B030D-6E8A-4147-A177-3AD203B41FA5}">
                      <a16:colId xmlns:a16="http://schemas.microsoft.com/office/drawing/2014/main" val="2173883852"/>
                    </a:ext>
                  </a:extLst>
                </a:gridCol>
                <a:gridCol w="493776">
                  <a:extLst>
                    <a:ext uri="{9D8B030D-6E8A-4147-A177-3AD203B41FA5}">
                      <a16:colId xmlns:a16="http://schemas.microsoft.com/office/drawing/2014/main" val="629547417"/>
                    </a:ext>
                  </a:extLst>
                </a:gridCol>
                <a:gridCol w="493776">
                  <a:extLst>
                    <a:ext uri="{9D8B030D-6E8A-4147-A177-3AD203B41FA5}">
                      <a16:colId xmlns:a16="http://schemas.microsoft.com/office/drawing/2014/main" val="2056074763"/>
                    </a:ext>
                  </a:extLst>
                </a:gridCol>
                <a:gridCol w="493776">
                  <a:extLst>
                    <a:ext uri="{9D8B030D-6E8A-4147-A177-3AD203B41FA5}">
                      <a16:colId xmlns:a16="http://schemas.microsoft.com/office/drawing/2014/main" val="2802029327"/>
                    </a:ext>
                  </a:extLst>
                </a:gridCol>
                <a:gridCol w="493776">
                  <a:extLst>
                    <a:ext uri="{9D8B030D-6E8A-4147-A177-3AD203B41FA5}">
                      <a16:colId xmlns:a16="http://schemas.microsoft.com/office/drawing/2014/main" val="37111929"/>
                    </a:ext>
                  </a:extLst>
                </a:gridCol>
                <a:gridCol w="493776">
                  <a:extLst>
                    <a:ext uri="{9D8B030D-6E8A-4147-A177-3AD203B41FA5}">
                      <a16:colId xmlns:a16="http://schemas.microsoft.com/office/drawing/2014/main" val="231961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28500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16:14:02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https://quintly-image-storage.s3.amazonaws.com/56b59c5979cac21135ef6f51a1a8d097/31e8894a16a50f35b05c0fda2f27e13f.jpg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0.8354 %</a:t>
                      </a:r>
                    </a:p>
                  </a:txBody>
                  <a:tcPr/>
                </a:tc>
                <a:extLst>
                  <a:ext uri="{0D108BD9-81ED-4DB2-BD59-A6C34878D82A}">
                    <a16:rowId xmlns:a16="http://schemas.microsoft.com/office/drawing/2014/main" val="19308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- 2021-04-14 15:23:22</a:t>
                      </a:r>
                      <a:r>
                        <a:rPr kumimoji="0" lang="ru-RU" sz="1000" b="0" i="0" u="none" strike="noStrike" kern="1200" cap="none" spc="0" normalizeH="0" baseline="0" noProof="0">
                          <a:ln>
                            <a:noFill/>
                          </a:ln>
                          <a:solidFill>
                            <a:prstClr val="black"/>
                          </a:solidFill>
                          <a:effectLst/>
                          <a:uLnTx/>
                          <a:uFillTx/>
                          <a:latin typeface="+mn-lt"/>
                          <a:ea typeface="+mn-ea"/>
                          <a:cs typeface="+mn-cs"/>
                        </a:rPr>
                        <a:t>
 Сколько пластиковых бутылок попадает в океаны за одну минуту?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https://quintly-image-storage.s3.amazonaws.com/bd287e1771dfd2ec994f2689b3d66e5d/bbe5a47b3e0b696b7900dbdafe4a55b6.jpg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15:06:52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0.9223 %</a:t>
                      </a:r>
                    </a:p>
                  </a:txBody>
                  <a:tcPr/>
                </a:tc>
                <a:extLst>
                  <a:ext uri="{0D108BD9-81ED-4DB2-BD59-A6C34878D82A}">
                    <a16:rowId xmlns:a16="http://schemas.microsoft.com/office/drawing/2014/main" val="3154974253"/>
                  </a:ext>
                </a:extLst>
              </a:tr>
            </a:tbl>
          </a:graphicData>
        </a:graphic>
      </p:graphicFrame>
      <p:sp>
        <p:nvSpPr>
          <p:cNvPr id="4" name="Text Placeholder 3">
            <a:extLst>
              <a:ext uri="{FF2B5EF4-FFF2-40B4-BE49-F238E27FC236}">
                <a16:creationId xmlns:a16="http://schemas.microsoft.com/office/drawing/2014/main" id="{53A9DC5F-5630-4356-B2E1-AEC8C1B846B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3642988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A4DE-E334-493F-AF13-1F1DDE820652}"/>
              </a:ext>
            </a:extLst>
          </p:cNvPr>
          <p:cNvSpPr>
            <a:spLocks noGrp="1"/>
          </p:cNvSpPr>
          <p:nvPr>
            <p:ph type="title"/>
          </p:nvPr>
        </p:nvSpPr>
        <p:spPr/>
        <p:txBody>
          <a:bodyPr/>
          <a:lstStyle/>
          <a:p>
            <a:r>
              <a:rPr lang="en-US"/>
              <a:t>Instagram Stories Table  | All profiles - 9 of 13</a:t>
            </a:r>
          </a:p>
        </p:txBody>
      </p:sp>
      <p:graphicFrame>
        <p:nvGraphicFramePr>
          <p:cNvPr id="5" name="Table Placeholder 4">
            <a:extLst>
              <a:ext uri="{FF2B5EF4-FFF2-40B4-BE49-F238E27FC236}">
                <a16:creationId xmlns:a16="http://schemas.microsoft.com/office/drawing/2014/main" id="{DD1A2881-7CB9-4A85-82EE-0EE1ECE4ACE2}"/>
              </a:ext>
            </a:extLst>
          </p:cNvPr>
          <p:cNvGraphicFramePr>
            <a:graphicFrameLocks noGrp="1"/>
          </p:cNvGraphicFramePr>
          <p:nvPr>
            <p:ph type="tbl" sz="quarter" idx="13"/>
            <p:extLst>
              <p:ext uri="{D42A27DB-BD31-4B8C-83A1-F6EECF244321}">
                <p14:modId xmlns:p14="http://schemas.microsoft.com/office/powerpoint/2010/main" val="108209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99169667"/>
                    </a:ext>
                  </a:extLst>
                </a:gridCol>
                <a:gridCol w="987552">
                  <a:extLst>
                    <a:ext uri="{9D8B030D-6E8A-4147-A177-3AD203B41FA5}">
                      <a16:colId xmlns:a16="http://schemas.microsoft.com/office/drawing/2014/main" val="3246135664"/>
                    </a:ext>
                  </a:extLst>
                </a:gridCol>
                <a:gridCol w="1399032">
                  <a:extLst>
                    <a:ext uri="{9D8B030D-6E8A-4147-A177-3AD203B41FA5}">
                      <a16:colId xmlns:a16="http://schemas.microsoft.com/office/drawing/2014/main" val="1776515928"/>
                    </a:ext>
                  </a:extLst>
                </a:gridCol>
                <a:gridCol w="493776">
                  <a:extLst>
                    <a:ext uri="{9D8B030D-6E8A-4147-A177-3AD203B41FA5}">
                      <a16:colId xmlns:a16="http://schemas.microsoft.com/office/drawing/2014/main" val="2492438978"/>
                    </a:ext>
                  </a:extLst>
                </a:gridCol>
                <a:gridCol w="493776">
                  <a:extLst>
                    <a:ext uri="{9D8B030D-6E8A-4147-A177-3AD203B41FA5}">
                      <a16:colId xmlns:a16="http://schemas.microsoft.com/office/drawing/2014/main" val="1687954860"/>
                    </a:ext>
                  </a:extLst>
                </a:gridCol>
                <a:gridCol w="493776">
                  <a:extLst>
                    <a:ext uri="{9D8B030D-6E8A-4147-A177-3AD203B41FA5}">
                      <a16:colId xmlns:a16="http://schemas.microsoft.com/office/drawing/2014/main" val="3470561939"/>
                    </a:ext>
                  </a:extLst>
                </a:gridCol>
                <a:gridCol w="493776">
                  <a:extLst>
                    <a:ext uri="{9D8B030D-6E8A-4147-A177-3AD203B41FA5}">
                      <a16:colId xmlns:a16="http://schemas.microsoft.com/office/drawing/2014/main" val="2790500288"/>
                    </a:ext>
                  </a:extLst>
                </a:gridCol>
                <a:gridCol w="493776">
                  <a:extLst>
                    <a:ext uri="{9D8B030D-6E8A-4147-A177-3AD203B41FA5}">
                      <a16:colId xmlns:a16="http://schemas.microsoft.com/office/drawing/2014/main" val="3295644327"/>
                    </a:ext>
                  </a:extLst>
                </a:gridCol>
                <a:gridCol w="493776">
                  <a:extLst>
                    <a:ext uri="{9D8B030D-6E8A-4147-A177-3AD203B41FA5}">
                      <a16:colId xmlns:a16="http://schemas.microsoft.com/office/drawing/2014/main" val="2590735280"/>
                    </a:ext>
                  </a:extLst>
                </a:gridCol>
                <a:gridCol w="493776">
                  <a:extLst>
                    <a:ext uri="{9D8B030D-6E8A-4147-A177-3AD203B41FA5}">
                      <a16:colId xmlns:a16="http://schemas.microsoft.com/office/drawing/2014/main" val="3231631124"/>
                    </a:ext>
                  </a:extLst>
                </a:gridCol>
                <a:gridCol w="493776">
                  <a:extLst>
                    <a:ext uri="{9D8B030D-6E8A-4147-A177-3AD203B41FA5}">
                      <a16:colId xmlns:a16="http://schemas.microsoft.com/office/drawing/2014/main" val="1544570499"/>
                    </a:ext>
                  </a:extLst>
                </a:gridCol>
                <a:gridCol w="493776">
                  <a:extLst>
                    <a:ext uri="{9D8B030D-6E8A-4147-A177-3AD203B41FA5}">
                      <a16:colId xmlns:a16="http://schemas.microsoft.com/office/drawing/2014/main" val="240051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96022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- 2021-11-29 16:40:45</a:t>
                      </a:r>
                      <a:r>
                        <a:rPr kumimoji="0" lang="en-US" sz="1000" b="0" i="0" u="none" strike="noStrike" kern="1200" cap="none" spc="0" normalizeH="0" baseline="0" noProof="0">
                          <a:ln>
                            <a:noFill/>
                          </a:ln>
                          <a:solidFill>
                            <a:prstClr val="black"/>
                          </a:solidFill>
                          <a:effectLst/>
                          <a:uLnTx/>
                          <a:uFillTx/>
                          <a:latin typeface="+mn-lt"/>
                          <a:ea typeface="+mn-ea"/>
                          <a:cs typeface="+mn-cs"/>
                        </a:rPr>
                        <a:t>
 Which country is most dissatisfied with climate policy in their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https://quintly-image-storage.s3.amazonaws.com/56b59c5979cac21135ef6f51a1a8d097/d08f5de0b5a944e570809c5f452f4b70.jpg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16:01:37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0.9051 %</a:t>
                      </a:r>
                    </a:p>
                  </a:txBody>
                  <a:tcPr/>
                </a:tc>
                <a:extLst>
                  <a:ext uri="{0D108BD9-81ED-4DB2-BD59-A6C34878D82A}">
                    <a16:rowId xmlns:a16="http://schemas.microsoft.com/office/drawing/2014/main" val="338006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16:14:35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https://quintly-image-storage.s3.amazonaws.com/56b59c5979cac21135ef6f51a1a8d097/a4e1ce9f8e9276682c7f7faee2296ff4.jpg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0.8848 %</a:t>
                      </a:r>
                    </a:p>
                  </a:txBody>
                  <a:tcPr/>
                </a:tc>
                <a:extLst>
                  <a:ext uri="{0D108BD9-81ED-4DB2-BD59-A6C34878D82A}">
                    <a16:rowId xmlns:a16="http://schemas.microsoft.com/office/drawing/2014/main" val="2815768704"/>
                  </a:ext>
                </a:extLst>
              </a:tr>
            </a:tbl>
          </a:graphicData>
        </a:graphic>
      </p:graphicFrame>
      <p:sp>
        <p:nvSpPr>
          <p:cNvPr id="4" name="Text Placeholder 3">
            <a:extLst>
              <a:ext uri="{FF2B5EF4-FFF2-40B4-BE49-F238E27FC236}">
                <a16:creationId xmlns:a16="http://schemas.microsoft.com/office/drawing/2014/main" id="{ACCFCD87-93E9-41E0-BCF7-D4993892E8C4}"/>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210571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2AB2A-CCC4-48E8-A2AF-7FA48D2CE04A}"/>
              </a:ext>
            </a:extLst>
          </p:cNvPr>
          <p:cNvSpPr>
            <a:spLocks noGrp="1"/>
          </p:cNvSpPr>
          <p:nvPr>
            <p:ph type="title"/>
          </p:nvPr>
        </p:nvSpPr>
        <p:spPr/>
        <p:txBody>
          <a:bodyPr/>
          <a:lstStyle/>
          <a:p>
            <a:r>
              <a:rPr lang="en-US"/>
              <a:t>Instagram Stories Table  | All profiles - 10 of 13</a:t>
            </a:r>
          </a:p>
        </p:txBody>
      </p:sp>
      <p:graphicFrame>
        <p:nvGraphicFramePr>
          <p:cNvPr id="5" name="Table Placeholder 4">
            <a:extLst>
              <a:ext uri="{FF2B5EF4-FFF2-40B4-BE49-F238E27FC236}">
                <a16:creationId xmlns:a16="http://schemas.microsoft.com/office/drawing/2014/main" id="{00657BAE-FEC4-4293-9343-1F3C6DA62AA9}"/>
              </a:ext>
            </a:extLst>
          </p:cNvPr>
          <p:cNvGraphicFramePr>
            <a:graphicFrameLocks noGrp="1"/>
          </p:cNvGraphicFramePr>
          <p:nvPr>
            <p:ph type="tbl" sz="quarter" idx="13"/>
            <p:extLst>
              <p:ext uri="{D42A27DB-BD31-4B8C-83A1-F6EECF244321}">
                <p14:modId xmlns:p14="http://schemas.microsoft.com/office/powerpoint/2010/main" val="144409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56827368"/>
                    </a:ext>
                  </a:extLst>
                </a:gridCol>
                <a:gridCol w="987552">
                  <a:extLst>
                    <a:ext uri="{9D8B030D-6E8A-4147-A177-3AD203B41FA5}">
                      <a16:colId xmlns:a16="http://schemas.microsoft.com/office/drawing/2014/main" val="1109568746"/>
                    </a:ext>
                  </a:extLst>
                </a:gridCol>
                <a:gridCol w="1399032">
                  <a:extLst>
                    <a:ext uri="{9D8B030D-6E8A-4147-A177-3AD203B41FA5}">
                      <a16:colId xmlns:a16="http://schemas.microsoft.com/office/drawing/2014/main" val="3234748702"/>
                    </a:ext>
                  </a:extLst>
                </a:gridCol>
                <a:gridCol w="493776">
                  <a:extLst>
                    <a:ext uri="{9D8B030D-6E8A-4147-A177-3AD203B41FA5}">
                      <a16:colId xmlns:a16="http://schemas.microsoft.com/office/drawing/2014/main" val="2388672822"/>
                    </a:ext>
                  </a:extLst>
                </a:gridCol>
                <a:gridCol w="493776">
                  <a:extLst>
                    <a:ext uri="{9D8B030D-6E8A-4147-A177-3AD203B41FA5}">
                      <a16:colId xmlns:a16="http://schemas.microsoft.com/office/drawing/2014/main" val="760128768"/>
                    </a:ext>
                  </a:extLst>
                </a:gridCol>
                <a:gridCol w="493776">
                  <a:extLst>
                    <a:ext uri="{9D8B030D-6E8A-4147-A177-3AD203B41FA5}">
                      <a16:colId xmlns:a16="http://schemas.microsoft.com/office/drawing/2014/main" val="2809871004"/>
                    </a:ext>
                  </a:extLst>
                </a:gridCol>
                <a:gridCol w="493776">
                  <a:extLst>
                    <a:ext uri="{9D8B030D-6E8A-4147-A177-3AD203B41FA5}">
                      <a16:colId xmlns:a16="http://schemas.microsoft.com/office/drawing/2014/main" val="2943005895"/>
                    </a:ext>
                  </a:extLst>
                </a:gridCol>
                <a:gridCol w="493776">
                  <a:extLst>
                    <a:ext uri="{9D8B030D-6E8A-4147-A177-3AD203B41FA5}">
                      <a16:colId xmlns:a16="http://schemas.microsoft.com/office/drawing/2014/main" val="1541042539"/>
                    </a:ext>
                  </a:extLst>
                </a:gridCol>
                <a:gridCol w="493776">
                  <a:extLst>
                    <a:ext uri="{9D8B030D-6E8A-4147-A177-3AD203B41FA5}">
                      <a16:colId xmlns:a16="http://schemas.microsoft.com/office/drawing/2014/main" val="567167118"/>
                    </a:ext>
                  </a:extLst>
                </a:gridCol>
                <a:gridCol w="493776">
                  <a:extLst>
                    <a:ext uri="{9D8B030D-6E8A-4147-A177-3AD203B41FA5}">
                      <a16:colId xmlns:a16="http://schemas.microsoft.com/office/drawing/2014/main" val="3125950104"/>
                    </a:ext>
                  </a:extLst>
                </a:gridCol>
                <a:gridCol w="493776">
                  <a:extLst>
                    <a:ext uri="{9D8B030D-6E8A-4147-A177-3AD203B41FA5}">
                      <a16:colId xmlns:a16="http://schemas.microsoft.com/office/drawing/2014/main" val="2554708132"/>
                    </a:ext>
                  </a:extLst>
                </a:gridCol>
                <a:gridCol w="493776">
                  <a:extLst>
                    <a:ext uri="{9D8B030D-6E8A-4147-A177-3AD203B41FA5}">
                      <a16:colId xmlns:a16="http://schemas.microsoft.com/office/drawing/2014/main" val="333025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1065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- 2021-06-10 17:19:14</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green issues we always think big! Here comes the 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https://quintly-image-storage.s3.amazonaws.com/56b59c5979cac21135ef6f51a1a8d097/731048ebedfaee012d1c10be35016c25.jpg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06/11/2021 15:06:21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0.7137 %</a:t>
                      </a:r>
                    </a:p>
                  </a:txBody>
                  <a:tcPr/>
                </a:tc>
                <a:extLst>
                  <a:ext uri="{0D108BD9-81ED-4DB2-BD59-A6C34878D82A}">
                    <a16:rowId xmlns:a16="http://schemas.microsoft.com/office/drawing/2014/main" val="262070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16:15:03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https://quintly-image-storage.s3.amazonaws.com/56b59c5979cac21135ef6f51a1a8d097/8140ad94d6c4469583a747b25792951d.jpg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0.8690 %</a:t>
                      </a:r>
                    </a:p>
                  </a:txBody>
                  <a:tcPr/>
                </a:tc>
                <a:extLst>
                  <a:ext uri="{0D108BD9-81ED-4DB2-BD59-A6C34878D82A}">
                    <a16:rowId xmlns:a16="http://schemas.microsoft.com/office/drawing/2014/main" val="1184204384"/>
                  </a:ext>
                </a:extLst>
              </a:tr>
            </a:tbl>
          </a:graphicData>
        </a:graphic>
      </p:graphicFrame>
      <p:sp>
        <p:nvSpPr>
          <p:cNvPr id="4" name="Text Placeholder 3">
            <a:extLst>
              <a:ext uri="{FF2B5EF4-FFF2-40B4-BE49-F238E27FC236}">
                <a16:creationId xmlns:a16="http://schemas.microsoft.com/office/drawing/2014/main" id="{6A83B4C7-52F2-480A-9E43-62C45978461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8545075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5695-D697-4C44-A11C-E0842F24AD45}"/>
              </a:ext>
            </a:extLst>
          </p:cNvPr>
          <p:cNvSpPr>
            <a:spLocks noGrp="1"/>
          </p:cNvSpPr>
          <p:nvPr>
            <p:ph type="title"/>
          </p:nvPr>
        </p:nvSpPr>
        <p:spPr/>
        <p:txBody>
          <a:bodyPr/>
          <a:lstStyle/>
          <a:p>
            <a:r>
              <a:rPr lang="en-US"/>
              <a:t>Instagram Stories Table  | All profiles - 11 of 13</a:t>
            </a:r>
          </a:p>
        </p:txBody>
      </p:sp>
      <p:graphicFrame>
        <p:nvGraphicFramePr>
          <p:cNvPr id="5" name="Table Placeholder 4">
            <a:extLst>
              <a:ext uri="{FF2B5EF4-FFF2-40B4-BE49-F238E27FC236}">
                <a16:creationId xmlns:a16="http://schemas.microsoft.com/office/drawing/2014/main" id="{570EB562-D3FA-4D39-9001-3ADCE123B319}"/>
              </a:ext>
            </a:extLst>
          </p:cNvPr>
          <p:cNvGraphicFramePr>
            <a:graphicFrameLocks noGrp="1"/>
          </p:cNvGraphicFramePr>
          <p:nvPr>
            <p:ph type="tbl" sz="quarter" idx="13"/>
            <p:extLst>
              <p:ext uri="{D42A27DB-BD31-4B8C-83A1-F6EECF244321}">
                <p14:modId xmlns:p14="http://schemas.microsoft.com/office/powerpoint/2010/main" val="4287606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21650093"/>
                    </a:ext>
                  </a:extLst>
                </a:gridCol>
                <a:gridCol w="987552">
                  <a:extLst>
                    <a:ext uri="{9D8B030D-6E8A-4147-A177-3AD203B41FA5}">
                      <a16:colId xmlns:a16="http://schemas.microsoft.com/office/drawing/2014/main" val="297109763"/>
                    </a:ext>
                  </a:extLst>
                </a:gridCol>
                <a:gridCol w="1399032">
                  <a:extLst>
                    <a:ext uri="{9D8B030D-6E8A-4147-A177-3AD203B41FA5}">
                      <a16:colId xmlns:a16="http://schemas.microsoft.com/office/drawing/2014/main" val="2395348186"/>
                    </a:ext>
                  </a:extLst>
                </a:gridCol>
                <a:gridCol w="493776">
                  <a:extLst>
                    <a:ext uri="{9D8B030D-6E8A-4147-A177-3AD203B41FA5}">
                      <a16:colId xmlns:a16="http://schemas.microsoft.com/office/drawing/2014/main" val="408384520"/>
                    </a:ext>
                  </a:extLst>
                </a:gridCol>
                <a:gridCol w="493776">
                  <a:extLst>
                    <a:ext uri="{9D8B030D-6E8A-4147-A177-3AD203B41FA5}">
                      <a16:colId xmlns:a16="http://schemas.microsoft.com/office/drawing/2014/main" val="4074721550"/>
                    </a:ext>
                  </a:extLst>
                </a:gridCol>
                <a:gridCol w="493776">
                  <a:extLst>
                    <a:ext uri="{9D8B030D-6E8A-4147-A177-3AD203B41FA5}">
                      <a16:colId xmlns:a16="http://schemas.microsoft.com/office/drawing/2014/main" val="3181626107"/>
                    </a:ext>
                  </a:extLst>
                </a:gridCol>
                <a:gridCol w="493776">
                  <a:extLst>
                    <a:ext uri="{9D8B030D-6E8A-4147-A177-3AD203B41FA5}">
                      <a16:colId xmlns:a16="http://schemas.microsoft.com/office/drawing/2014/main" val="1420672981"/>
                    </a:ext>
                  </a:extLst>
                </a:gridCol>
                <a:gridCol w="493776">
                  <a:extLst>
                    <a:ext uri="{9D8B030D-6E8A-4147-A177-3AD203B41FA5}">
                      <a16:colId xmlns:a16="http://schemas.microsoft.com/office/drawing/2014/main" val="1187756468"/>
                    </a:ext>
                  </a:extLst>
                </a:gridCol>
                <a:gridCol w="493776">
                  <a:extLst>
                    <a:ext uri="{9D8B030D-6E8A-4147-A177-3AD203B41FA5}">
                      <a16:colId xmlns:a16="http://schemas.microsoft.com/office/drawing/2014/main" val="919193726"/>
                    </a:ext>
                  </a:extLst>
                </a:gridCol>
                <a:gridCol w="493776">
                  <a:extLst>
                    <a:ext uri="{9D8B030D-6E8A-4147-A177-3AD203B41FA5}">
                      <a16:colId xmlns:a16="http://schemas.microsoft.com/office/drawing/2014/main" val="2275758070"/>
                    </a:ext>
                  </a:extLst>
                </a:gridCol>
                <a:gridCol w="493776">
                  <a:extLst>
                    <a:ext uri="{9D8B030D-6E8A-4147-A177-3AD203B41FA5}">
                      <a16:colId xmlns:a16="http://schemas.microsoft.com/office/drawing/2014/main" val="2823157527"/>
                    </a:ext>
                  </a:extLst>
                </a:gridCol>
                <a:gridCol w="493776">
                  <a:extLst>
                    <a:ext uri="{9D8B030D-6E8A-4147-A177-3AD203B41FA5}">
                      <a16:colId xmlns:a16="http://schemas.microsoft.com/office/drawing/2014/main" val="358329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85101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groheru - 2021-04-14 15:25:25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https://quintly-image-storage.s3.amazonaws.com/bd287e1771dfd2ec994f2689b3d66e5d/71945e09a3a753acd524ec0593f9b19b.jpg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15:06:52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0.8687 %</a:t>
                      </a:r>
                    </a:p>
                  </a:txBody>
                  <a:tcPr/>
                </a:tc>
                <a:extLst>
                  <a:ext uri="{0D108BD9-81ED-4DB2-BD59-A6C34878D82A}">
                    <a16:rowId xmlns:a16="http://schemas.microsoft.com/office/drawing/2014/main" val="171822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- 2021-11-10 15:57:53</a:t>
                      </a:r>
                      <a:r>
                        <a:rPr kumimoji="0" lang="en-US" sz="1000" b="0" i="0" u="none" strike="noStrike" kern="1200" cap="none" spc="0" normalizeH="0" baseline="0" noProof="0">
                          <a:ln>
                            <a:noFill/>
                          </a:ln>
                          <a:solidFill>
                            <a:prstClr val="black"/>
                          </a:solidFill>
                          <a:effectLst/>
                          <a:uLnTx/>
                          <a:uFillTx/>
                          <a:latin typeface="+mn-lt"/>
                          <a:ea typeface="+mn-ea"/>
                          <a:cs typeface="+mn-cs"/>
                        </a:rPr>
                        <a:t>
 When does the UN Climate Change Conference 2021 take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https://quintly-image-storage.s3.amazonaws.com/56b59c5979cac21135ef6f51a1a8d097/92c20fc6a58e72317c2ca7d838e6633a.jpg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11/11/2021 15:30:45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0.8838 %</a:t>
                      </a:r>
                    </a:p>
                  </a:txBody>
                  <a:tcPr/>
                </a:tc>
                <a:extLst>
                  <a:ext uri="{0D108BD9-81ED-4DB2-BD59-A6C34878D82A}">
                    <a16:rowId xmlns:a16="http://schemas.microsoft.com/office/drawing/2014/main" val="954916804"/>
                  </a:ext>
                </a:extLst>
              </a:tr>
            </a:tbl>
          </a:graphicData>
        </a:graphic>
      </p:graphicFrame>
      <p:sp>
        <p:nvSpPr>
          <p:cNvPr id="4" name="Text Placeholder 3">
            <a:extLst>
              <a:ext uri="{FF2B5EF4-FFF2-40B4-BE49-F238E27FC236}">
                <a16:creationId xmlns:a16="http://schemas.microsoft.com/office/drawing/2014/main" id="{F0E54E86-217F-4A34-BA90-9F6A40A65AF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2684716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B7B39-D971-467C-ABA2-8F1E7B00BDA5}"/>
              </a:ext>
            </a:extLst>
          </p:cNvPr>
          <p:cNvSpPr>
            <a:spLocks noGrp="1"/>
          </p:cNvSpPr>
          <p:nvPr>
            <p:ph type="title"/>
          </p:nvPr>
        </p:nvSpPr>
        <p:spPr/>
        <p:txBody>
          <a:bodyPr/>
          <a:lstStyle/>
          <a:p>
            <a:r>
              <a:rPr lang="en-US"/>
              <a:t>Instagram Stories Table  | All profiles - 12 of 13</a:t>
            </a:r>
          </a:p>
        </p:txBody>
      </p:sp>
      <p:graphicFrame>
        <p:nvGraphicFramePr>
          <p:cNvPr id="5" name="Table Placeholder 4">
            <a:extLst>
              <a:ext uri="{FF2B5EF4-FFF2-40B4-BE49-F238E27FC236}">
                <a16:creationId xmlns:a16="http://schemas.microsoft.com/office/drawing/2014/main" id="{800E1F43-CAE4-4412-8367-71443420142D}"/>
              </a:ext>
            </a:extLst>
          </p:cNvPr>
          <p:cNvGraphicFramePr>
            <a:graphicFrameLocks noGrp="1"/>
          </p:cNvGraphicFramePr>
          <p:nvPr>
            <p:ph type="tbl" sz="quarter" idx="13"/>
            <p:extLst>
              <p:ext uri="{D42A27DB-BD31-4B8C-83A1-F6EECF244321}">
                <p14:modId xmlns:p14="http://schemas.microsoft.com/office/powerpoint/2010/main" val="91614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98235263"/>
                    </a:ext>
                  </a:extLst>
                </a:gridCol>
                <a:gridCol w="987552">
                  <a:extLst>
                    <a:ext uri="{9D8B030D-6E8A-4147-A177-3AD203B41FA5}">
                      <a16:colId xmlns:a16="http://schemas.microsoft.com/office/drawing/2014/main" val="893285870"/>
                    </a:ext>
                  </a:extLst>
                </a:gridCol>
                <a:gridCol w="1399032">
                  <a:extLst>
                    <a:ext uri="{9D8B030D-6E8A-4147-A177-3AD203B41FA5}">
                      <a16:colId xmlns:a16="http://schemas.microsoft.com/office/drawing/2014/main" val="1697522521"/>
                    </a:ext>
                  </a:extLst>
                </a:gridCol>
                <a:gridCol w="493776">
                  <a:extLst>
                    <a:ext uri="{9D8B030D-6E8A-4147-A177-3AD203B41FA5}">
                      <a16:colId xmlns:a16="http://schemas.microsoft.com/office/drawing/2014/main" val="779548190"/>
                    </a:ext>
                  </a:extLst>
                </a:gridCol>
                <a:gridCol w="493776">
                  <a:extLst>
                    <a:ext uri="{9D8B030D-6E8A-4147-A177-3AD203B41FA5}">
                      <a16:colId xmlns:a16="http://schemas.microsoft.com/office/drawing/2014/main" val="929528920"/>
                    </a:ext>
                  </a:extLst>
                </a:gridCol>
                <a:gridCol w="493776">
                  <a:extLst>
                    <a:ext uri="{9D8B030D-6E8A-4147-A177-3AD203B41FA5}">
                      <a16:colId xmlns:a16="http://schemas.microsoft.com/office/drawing/2014/main" val="2097178565"/>
                    </a:ext>
                  </a:extLst>
                </a:gridCol>
                <a:gridCol w="493776">
                  <a:extLst>
                    <a:ext uri="{9D8B030D-6E8A-4147-A177-3AD203B41FA5}">
                      <a16:colId xmlns:a16="http://schemas.microsoft.com/office/drawing/2014/main" val="1217679443"/>
                    </a:ext>
                  </a:extLst>
                </a:gridCol>
                <a:gridCol w="493776">
                  <a:extLst>
                    <a:ext uri="{9D8B030D-6E8A-4147-A177-3AD203B41FA5}">
                      <a16:colId xmlns:a16="http://schemas.microsoft.com/office/drawing/2014/main" val="3334399533"/>
                    </a:ext>
                  </a:extLst>
                </a:gridCol>
                <a:gridCol w="493776">
                  <a:extLst>
                    <a:ext uri="{9D8B030D-6E8A-4147-A177-3AD203B41FA5}">
                      <a16:colId xmlns:a16="http://schemas.microsoft.com/office/drawing/2014/main" val="3583459050"/>
                    </a:ext>
                  </a:extLst>
                </a:gridCol>
                <a:gridCol w="493776">
                  <a:extLst>
                    <a:ext uri="{9D8B030D-6E8A-4147-A177-3AD203B41FA5}">
                      <a16:colId xmlns:a16="http://schemas.microsoft.com/office/drawing/2014/main" val="1500802575"/>
                    </a:ext>
                  </a:extLst>
                </a:gridCol>
                <a:gridCol w="493776">
                  <a:extLst>
                    <a:ext uri="{9D8B030D-6E8A-4147-A177-3AD203B41FA5}">
                      <a16:colId xmlns:a16="http://schemas.microsoft.com/office/drawing/2014/main" val="3148828873"/>
                    </a:ext>
                  </a:extLst>
                </a:gridCol>
                <a:gridCol w="493776">
                  <a:extLst>
                    <a:ext uri="{9D8B030D-6E8A-4147-A177-3AD203B41FA5}">
                      <a16:colId xmlns:a16="http://schemas.microsoft.com/office/drawing/2014/main" val="21687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780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16:15:29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https://quintly-image-storage.s3.amazonaws.com/56b59c5979cac21135ef6f51a1a8d097/1dc77d0ae45b0576dd27e2716cc40566.jpg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0.8797 %</a:t>
                      </a:r>
                    </a:p>
                  </a:txBody>
                  <a:tcPr/>
                </a:tc>
                <a:extLst>
                  <a:ext uri="{0D108BD9-81ED-4DB2-BD59-A6C34878D82A}">
                    <a16:rowId xmlns:a16="http://schemas.microsoft.com/office/drawing/2014/main" val="389456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- 2021-11-29 16:43:04</a:t>
                      </a:r>
                      <a:r>
                        <a:rPr kumimoji="0" lang="en-US" sz="1000" b="0" i="0" u="none" strike="noStrike" kern="1200" cap="none" spc="0" normalizeH="0" baseline="0" noProof="0">
                          <a:ln>
                            <a:noFill/>
                          </a:ln>
                          <a:solidFill>
                            <a:prstClr val="black"/>
                          </a:solidFill>
                          <a:effectLst/>
                          <a:uLnTx/>
                          <a:uFillTx/>
                          <a:latin typeface="+mn-lt"/>
                          <a:ea typeface="+mn-ea"/>
                          <a:cs typeface="+mn-cs"/>
                        </a:rPr>
                        <a:t>
 Price or sustainability - Which country prioritizes sustainability most when purchasing a new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https://quintly-image-storage.s3.amazonaws.com/56b59c5979cac21135ef6f51a1a8d097/1e557bc1839570204a43903ec8216e30.jpg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16:01:37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0.9627 %</a:t>
                      </a:r>
                    </a:p>
                  </a:txBody>
                  <a:tcPr/>
                </a:tc>
                <a:extLst>
                  <a:ext uri="{0D108BD9-81ED-4DB2-BD59-A6C34878D82A}">
                    <a16:rowId xmlns:a16="http://schemas.microsoft.com/office/drawing/2014/main" val="455207322"/>
                  </a:ext>
                </a:extLst>
              </a:tr>
            </a:tbl>
          </a:graphicData>
        </a:graphic>
      </p:graphicFrame>
      <p:sp>
        <p:nvSpPr>
          <p:cNvPr id="4" name="Text Placeholder 3">
            <a:extLst>
              <a:ext uri="{FF2B5EF4-FFF2-40B4-BE49-F238E27FC236}">
                <a16:creationId xmlns:a16="http://schemas.microsoft.com/office/drawing/2014/main" id="{75661053-FBB3-40AC-8C49-501BA4F5E3C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62898342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94AF6-7463-48CE-80ED-702086A7070A}"/>
              </a:ext>
            </a:extLst>
          </p:cNvPr>
          <p:cNvSpPr>
            <a:spLocks noGrp="1"/>
          </p:cNvSpPr>
          <p:nvPr>
            <p:ph type="title"/>
          </p:nvPr>
        </p:nvSpPr>
        <p:spPr/>
        <p:txBody>
          <a:bodyPr/>
          <a:lstStyle/>
          <a:p>
            <a:r>
              <a:rPr lang="en-US"/>
              <a:t>Instagram Stories Table  | All profiles - 13 of 13</a:t>
            </a:r>
          </a:p>
        </p:txBody>
      </p:sp>
      <p:graphicFrame>
        <p:nvGraphicFramePr>
          <p:cNvPr id="5" name="Table Placeholder 4">
            <a:extLst>
              <a:ext uri="{FF2B5EF4-FFF2-40B4-BE49-F238E27FC236}">
                <a16:creationId xmlns:a16="http://schemas.microsoft.com/office/drawing/2014/main" id="{A1D14AB5-2050-4380-9BFE-3614D6ADF737}"/>
              </a:ext>
            </a:extLst>
          </p:cNvPr>
          <p:cNvGraphicFramePr>
            <a:graphicFrameLocks noGrp="1"/>
          </p:cNvGraphicFramePr>
          <p:nvPr>
            <p:ph type="tbl" sz="quarter" idx="13"/>
            <p:extLst>
              <p:ext uri="{D42A27DB-BD31-4B8C-83A1-F6EECF244321}">
                <p14:modId xmlns:p14="http://schemas.microsoft.com/office/powerpoint/2010/main" val="12047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67923302"/>
                    </a:ext>
                  </a:extLst>
                </a:gridCol>
                <a:gridCol w="987552">
                  <a:extLst>
                    <a:ext uri="{9D8B030D-6E8A-4147-A177-3AD203B41FA5}">
                      <a16:colId xmlns:a16="http://schemas.microsoft.com/office/drawing/2014/main" val="4239880981"/>
                    </a:ext>
                  </a:extLst>
                </a:gridCol>
                <a:gridCol w="1399032">
                  <a:extLst>
                    <a:ext uri="{9D8B030D-6E8A-4147-A177-3AD203B41FA5}">
                      <a16:colId xmlns:a16="http://schemas.microsoft.com/office/drawing/2014/main" val="3617018776"/>
                    </a:ext>
                  </a:extLst>
                </a:gridCol>
                <a:gridCol w="493776">
                  <a:extLst>
                    <a:ext uri="{9D8B030D-6E8A-4147-A177-3AD203B41FA5}">
                      <a16:colId xmlns:a16="http://schemas.microsoft.com/office/drawing/2014/main" val="4215538356"/>
                    </a:ext>
                  </a:extLst>
                </a:gridCol>
                <a:gridCol w="493776">
                  <a:extLst>
                    <a:ext uri="{9D8B030D-6E8A-4147-A177-3AD203B41FA5}">
                      <a16:colId xmlns:a16="http://schemas.microsoft.com/office/drawing/2014/main" val="1435391374"/>
                    </a:ext>
                  </a:extLst>
                </a:gridCol>
                <a:gridCol w="493776">
                  <a:extLst>
                    <a:ext uri="{9D8B030D-6E8A-4147-A177-3AD203B41FA5}">
                      <a16:colId xmlns:a16="http://schemas.microsoft.com/office/drawing/2014/main" val="3961466843"/>
                    </a:ext>
                  </a:extLst>
                </a:gridCol>
                <a:gridCol w="493776">
                  <a:extLst>
                    <a:ext uri="{9D8B030D-6E8A-4147-A177-3AD203B41FA5}">
                      <a16:colId xmlns:a16="http://schemas.microsoft.com/office/drawing/2014/main" val="1378355673"/>
                    </a:ext>
                  </a:extLst>
                </a:gridCol>
                <a:gridCol w="493776">
                  <a:extLst>
                    <a:ext uri="{9D8B030D-6E8A-4147-A177-3AD203B41FA5}">
                      <a16:colId xmlns:a16="http://schemas.microsoft.com/office/drawing/2014/main" val="1583686832"/>
                    </a:ext>
                  </a:extLst>
                </a:gridCol>
                <a:gridCol w="493776">
                  <a:extLst>
                    <a:ext uri="{9D8B030D-6E8A-4147-A177-3AD203B41FA5}">
                      <a16:colId xmlns:a16="http://schemas.microsoft.com/office/drawing/2014/main" val="30941840"/>
                    </a:ext>
                  </a:extLst>
                </a:gridCol>
                <a:gridCol w="493776">
                  <a:extLst>
                    <a:ext uri="{9D8B030D-6E8A-4147-A177-3AD203B41FA5}">
                      <a16:colId xmlns:a16="http://schemas.microsoft.com/office/drawing/2014/main" val="241083740"/>
                    </a:ext>
                  </a:extLst>
                </a:gridCol>
                <a:gridCol w="493776">
                  <a:extLst>
                    <a:ext uri="{9D8B030D-6E8A-4147-A177-3AD203B41FA5}">
                      <a16:colId xmlns:a16="http://schemas.microsoft.com/office/drawing/2014/main" val="2070475070"/>
                    </a:ext>
                  </a:extLst>
                </a:gridCol>
                <a:gridCol w="493776">
                  <a:extLst>
                    <a:ext uri="{9D8B030D-6E8A-4147-A177-3AD203B41FA5}">
                      <a16:colId xmlns:a16="http://schemas.microsoft.com/office/drawing/2014/main" val="3711987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9222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- 2021-03-22 16:16:49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https://quintly-image-storage.s3.amazonaws.com/56b59c5979cac21135ef6f51a1a8d097/5fe2ec1f069a627e5f8c4ac383329043.jpg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16:10:28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0.9142 %</a:t>
                      </a:r>
                    </a:p>
                  </a:txBody>
                  <a:tcPr/>
                </a:tc>
                <a:extLst>
                  <a:ext uri="{0D108BD9-81ED-4DB2-BD59-A6C34878D82A}">
                    <a16:rowId xmlns:a16="http://schemas.microsoft.com/office/drawing/2014/main" val="3461132268"/>
                  </a:ext>
                </a:extLst>
              </a:tr>
            </a:tbl>
          </a:graphicData>
        </a:graphic>
      </p:graphicFrame>
      <p:sp>
        <p:nvSpPr>
          <p:cNvPr id="4" name="Text Placeholder 3">
            <a:extLst>
              <a:ext uri="{FF2B5EF4-FFF2-40B4-BE49-F238E27FC236}">
                <a16:creationId xmlns:a16="http://schemas.microsoft.com/office/drawing/2014/main" id="{CD145711-0152-4836-9C90-93BF6CD6AB7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3827161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6488-58D5-4DD1-BA5F-66BD2A4E5CEA}"/>
              </a:ext>
            </a:extLst>
          </p:cNvPr>
          <p:cNvSpPr>
            <a:spLocks noGrp="1"/>
          </p:cNvSpPr>
          <p:nvPr>
            <p:ph type="title"/>
          </p:nvPr>
        </p:nvSpPr>
        <p:spPr/>
        <p:txBody>
          <a:bodyPr/>
          <a:lstStyle/>
          <a:p>
            <a:r>
              <a:rPr lang="en-US"/>
              <a:t>Overall All Videos Table | All profiles - 1 of 22</a:t>
            </a:r>
          </a:p>
        </p:txBody>
      </p:sp>
      <p:graphicFrame>
        <p:nvGraphicFramePr>
          <p:cNvPr id="5" name="Table Placeholder 4">
            <a:extLst>
              <a:ext uri="{FF2B5EF4-FFF2-40B4-BE49-F238E27FC236}">
                <a16:creationId xmlns:a16="http://schemas.microsoft.com/office/drawing/2014/main" id="{B66E27C4-1D57-4D96-9A72-CF7F291D2256}"/>
              </a:ext>
            </a:extLst>
          </p:cNvPr>
          <p:cNvGraphicFramePr>
            <a:graphicFrameLocks noGrp="1"/>
          </p:cNvGraphicFramePr>
          <p:nvPr>
            <p:ph type="tbl" sz="quarter" idx="13"/>
            <p:extLst>
              <p:ext uri="{D42A27DB-BD31-4B8C-83A1-F6EECF244321}">
                <p14:modId xmlns:p14="http://schemas.microsoft.com/office/powerpoint/2010/main" val="4141054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1290264"/>
                    </a:ext>
                  </a:extLst>
                </a:gridCol>
                <a:gridCol w="1234440">
                  <a:extLst>
                    <a:ext uri="{9D8B030D-6E8A-4147-A177-3AD203B41FA5}">
                      <a16:colId xmlns:a16="http://schemas.microsoft.com/office/drawing/2014/main" val="3639759638"/>
                    </a:ext>
                  </a:extLst>
                </a:gridCol>
                <a:gridCol w="1892808">
                  <a:extLst>
                    <a:ext uri="{9D8B030D-6E8A-4147-A177-3AD203B41FA5}">
                      <a16:colId xmlns:a16="http://schemas.microsoft.com/office/drawing/2014/main" val="717269209"/>
                    </a:ext>
                  </a:extLst>
                </a:gridCol>
                <a:gridCol w="658368">
                  <a:extLst>
                    <a:ext uri="{9D8B030D-6E8A-4147-A177-3AD203B41FA5}">
                      <a16:colId xmlns:a16="http://schemas.microsoft.com/office/drawing/2014/main" val="1493692293"/>
                    </a:ext>
                  </a:extLst>
                </a:gridCol>
                <a:gridCol w="658368">
                  <a:extLst>
                    <a:ext uri="{9D8B030D-6E8A-4147-A177-3AD203B41FA5}">
                      <a16:colId xmlns:a16="http://schemas.microsoft.com/office/drawing/2014/main" val="2910708424"/>
                    </a:ext>
                  </a:extLst>
                </a:gridCol>
                <a:gridCol w="658368">
                  <a:extLst>
                    <a:ext uri="{9D8B030D-6E8A-4147-A177-3AD203B41FA5}">
                      <a16:colId xmlns:a16="http://schemas.microsoft.com/office/drawing/2014/main" val="2746752208"/>
                    </a:ext>
                  </a:extLst>
                </a:gridCol>
                <a:gridCol w="658368">
                  <a:extLst>
                    <a:ext uri="{9D8B030D-6E8A-4147-A177-3AD203B41FA5}">
                      <a16:colId xmlns:a16="http://schemas.microsoft.com/office/drawing/2014/main" val="105434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6203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- 2021-12-20 08:00:19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168x128/268822104_503276957558148_6265344528686200813_n.jpg?_nc_cat=110&amp;ccb=1-5&amp;_nc_sid=08861d&amp;_nc_ohc=dybcclwPDkEAX8rLN8H&amp;_nc_ht=scontent-atl3-1.xx&amp;edm=AGz5Y0wEAAAA&amp;oh=00_AT8SacETmsddpkgq11xYpO0YiVUTcR02OWA4jt1yA56z0w&amp;oe=61C51E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26388157"/>
                  </a:ext>
                </a:extLst>
              </a:tr>
            </a:tbl>
          </a:graphicData>
        </a:graphic>
      </p:graphicFrame>
      <p:sp>
        <p:nvSpPr>
          <p:cNvPr id="4" name="Text Placeholder 3">
            <a:extLst>
              <a:ext uri="{FF2B5EF4-FFF2-40B4-BE49-F238E27FC236}">
                <a16:creationId xmlns:a16="http://schemas.microsoft.com/office/drawing/2014/main" id="{73E4A951-11BF-4E06-B5B9-737BB750032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5882405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296A-1DD3-42C2-90AA-80E8984515D4}"/>
              </a:ext>
            </a:extLst>
          </p:cNvPr>
          <p:cNvSpPr>
            <a:spLocks noGrp="1"/>
          </p:cNvSpPr>
          <p:nvPr>
            <p:ph type="title"/>
          </p:nvPr>
        </p:nvSpPr>
        <p:spPr/>
        <p:txBody>
          <a:bodyPr/>
          <a:lstStyle/>
          <a:p>
            <a:r>
              <a:rPr lang="en-US"/>
              <a:t>Overall All Videos Table | All profiles - 2 of 22</a:t>
            </a:r>
          </a:p>
        </p:txBody>
      </p:sp>
      <p:graphicFrame>
        <p:nvGraphicFramePr>
          <p:cNvPr id="5" name="Table Placeholder 4">
            <a:extLst>
              <a:ext uri="{FF2B5EF4-FFF2-40B4-BE49-F238E27FC236}">
                <a16:creationId xmlns:a16="http://schemas.microsoft.com/office/drawing/2014/main" id="{ABB982B5-9041-4DFF-AC01-4235EF6C15E7}"/>
              </a:ext>
            </a:extLst>
          </p:cNvPr>
          <p:cNvGraphicFramePr>
            <a:graphicFrameLocks noGrp="1"/>
          </p:cNvGraphicFramePr>
          <p:nvPr>
            <p:ph type="tbl" sz="quarter" idx="13"/>
            <p:extLst>
              <p:ext uri="{D42A27DB-BD31-4B8C-83A1-F6EECF244321}">
                <p14:modId xmlns:p14="http://schemas.microsoft.com/office/powerpoint/2010/main" val="205385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7980574"/>
                    </a:ext>
                  </a:extLst>
                </a:gridCol>
                <a:gridCol w="1234440">
                  <a:extLst>
                    <a:ext uri="{9D8B030D-6E8A-4147-A177-3AD203B41FA5}">
                      <a16:colId xmlns:a16="http://schemas.microsoft.com/office/drawing/2014/main" val="1901815665"/>
                    </a:ext>
                  </a:extLst>
                </a:gridCol>
                <a:gridCol w="1892808">
                  <a:extLst>
                    <a:ext uri="{9D8B030D-6E8A-4147-A177-3AD203B41FA5}">
                      <a16:colId xmlns:a16="http://schemas.microsoft.com/office/drawing/2014/main" val="455888578"/>
                    </a:ext>
                  </a:extLst>
                </a:gridCol>
                <a:gridCol w="658368">
                  <a:extLst>
                    <a:ext uri="{9D8B030D-6E8A-4147-A177-3AD203B41FA5}">
                      <a16:colId xmlns:a16="http://schemas.microsoft.com/office/drawing/2014/main" val="2154874199"/>
                    </a:ext>
                  </a:extLst>
                </a:gridCol>
                <a:gridCol w="658368">
                  <a:extLst>
                    <a:ext uri="{9D8B030D-6E8A-4147-A177-3AD203B41FA5}">
                      <a16:colId xmlns:a16="http://schemas.microsoft.com/office/drawing/2014/main" val="2688138088"/>
                    </a:ext>
                  </a:extLst>
                </a:gridCol>
                <a:gridCol w="658368">
                  <a:extLst>
                    <a:ext uri="{9D8B030D-6E8A-4147-A177-3AD203B41FA5}">
                      <a16:colId xmlns:a16="http://schemas.microsoft.com/office/drawing/2014/main" val="1948748930"/>
                    </a:ext>
                  </a:extLst>
                </a:gridCol>
                <a:gridCol w="658368">
                  <a:extLst>
                    <a:ext uri="{9D8B030D-6E8A-4147-A177-3AD203B41FA5}">
                      <a16:colId xmlns:a16="http://schemas.microsoft.com/office/drawing/2014/main" val="393651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0354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(RS) - 2021-12-19 13:00:05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264300786_435637548254971_8248138976851715078_n.jpg?_nc_cat=104&amp;ccb=1-5&amp;_nc_sid=08861d&amp;_nc_ohc=LV1vECSPgi8AX_GluK9&amp;_nc_ht=scontent-iad3-1.xx&amp;edm=AGz5Y0wEAAAA&amp;oh=00_AT_AvSyBQ6L8QqhXwfvaBAjJYt2Bqyv21E6-8FlHmwT8jw&amp;oe=61C4A33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extLst>
                  <a:ext uri="{0D108BD9-81ED-4DB2-BD59-A6C34878D82A}">
                    <a16:rowId xmlns:a16="http://schemas.microsoft.com/office/drawing/2014/main" val="2505769160"/>
                  </a:ext>
                </a:extLst>
              </a:tr>
            </a:tbl>
          </a:graphicData>
        </a:graphic>
      </p:graphicFrame>
      <p:sp>
        <p:nvSpPr>
          <p:cNvPr id="4" name="Text Placeholder 3">
            <a:extLst>
              <a:ext uri="{FF2B5EF4-FFF2-40B4-BE49-F238E27FC236}">
                <a16:creationId xmlns:a16="http://schemas.microsoft.com/office/drawing/2014/main" id="{24C708D7-91EE-46AE-8A55-BEE9F28664E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554098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1040-5FF6-4F73-AFA7-468963DD9A4F}"/>
              </a:ext>
            </a:extLst>
          </p:cNvPr>
          <p:cNvSpPr>
            <a:spLocks noGrp="1"/>
          </p:cNvSpPr>
          <p:nvPr>
            <p:ph type="title"/>
          </p:nvPr>
        </p:nvSpPr>
        <p:spPr/>
        <p:txBody>
          <a:bodyPr/>
          <a:lstStyle/>
          <a:p>
            <a:r>
              <a:rPr lang="en-US"/>
              <a:t>Overall All Videos Table | All profiles - 3 of 22</a:t>
            </a:r>
          </a:p>
        </p:txBody>
      </p:sp>
      <p:graphicFrame>
        <p:nvGraphicFramePr>
          <p:cNvPr id="5" name="Table Placeholder 4">
            <a:extLst>
              <a:ext uri="{FF2B5EF4-FFF2-40B4-BE49-F238E27FC236}">
                <a16:creationId xmlns:a16="http://schemas.microsoft.com/office/drawing/2014/main" id="{ECBC0C74-0D3D-4F8C-A4B6-6FFB477E0AC3}"/>
              </a:ext>
            </a:extLst>
          </p:cNvPr>
          <p:cNvGraphicFramePr>
            <a:graphicFrameLocks noGrp="1"/>
          </p:cNvGraphicFramePr>
          <p:nvPr>
            <p:ph type="tbl" sz="quarter" idx="13"/>
            <p:extLst>
              <p:ext uri="{D42A27DB-BD31-4B8C-83A1-F6EECF244321}">
                <p14:modId xmlns:p14="http://schemas.microsoft.com/office/powerpoint/2010/main" val="354208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1800189"/>
                    </a:ext>
                  </a:extLst>
                </a:gridCol>
                <a:gridCol w="1234440">
                  <a:extLst>
                    <a:ext uri="{9D8B030D-6E8A-4147-A177-3AD203B41FA5}">
                      <a16:colId xmlns:a16="http://schemas.microsoft.com/office/drawing/2014/main" val="2778208260"/>
                    </a:ext>
                  </a:extLst>
                </a:gridCol>
                <a:gridCol w="1892808">
                  <a:extLst>
                    <a:ext uri="{9D8B030D-6E8A-4147-A177-3AD203B41FA5}">
                      <a16:colId xmlns:a16="http://schemas.microsoft.com/office/drawing/2014/main" val="1924891012"/>
                    </a:ext>
                  </a:extLst>
                </a:gridCol>
                <a:gridCol w="658368">
                  <a:extLst>
                    <a:ext uri="{9D8B030D-6E8A-4147-A177-3AD203B41FA5}">
                      <a16:colId xmlns:a16="http://schemas.microsoft.com/office/drawing/2014/main" val="586400084"/>
                    </a:ext>
                  </a:extLst>
                </a:gridCol>
                <a:gridCol w="658368">
                  <a:extLst>
                    <a:ext uri="{9D8B030D-6E8A-4147-A177-3AD203B41FA5}">
                      <a16:colId xmlns:a16="http://schemas.microsoft.com/office/drawing/2014/main" val="280882121"/>
                    </a:ext>
                  </a:extLst>
                </a:gridCol>
                <a:gridCol w="658368">
                  <a:extLst>
                    <a:ext uri="{9D8B030D-6E8A-4147-A177-3AD203B41FA5}">
                      <a16:colId xmlns:a16="http://schemas.microsoft.com/office/drawing/2014/main" val="4266414515"/>
                    </a:ext>
                  </a:extLst>
                </a:gridCol>
                <a:gridCol w="658368">
                  <a:extLst>
                    <a:ext uri="{9D8B030D-6E8A-4147-A177-3AD203B41FA5}">
                      <a16:colId xmlns:a16="http://schemas.microsoft.com/office/drawing/2014/main" val="123564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1700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(RS) - 2021-12-18 13:00:04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264042877_195790406012400_2134561820307318933_n.jpg?_nc_cat=106&amp;ccb=1-5&amp;_nc_sid=08861d&amp;_nc_ohc=UTKaZ4_f_mAAX96vM-I&amp;_nc_ht=scontent-iad3-1.xx&amp;edm=AGz5Y0wEAAAA&amp;oh=00_AT8BA4FXuI02KB1xieIkAWGoybBpFr-fQ0tazsbvWdbLtQ&amp;oe=61C518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3297840090"/>
                  </a:ext>
                </a:extLst>
              </a:tr>
            </a:tbl>
          </a:graphicData>
        </a:graphic>
      </p:graphicFrame>
      <p:sp>
        <p:nvSpPr>
          <p:cNvPr id="4" name="Text Placeholder 3">
            <a:extLst>
              <a:ext uri="{FF2B5EF4-FFF2-40B4-BE49-F238E27FC236}">
                <a16:creationId xmlns:a16="http://schemas.microsoft.com/office/drawing/2014/main" id="{A4A750DE-7B76-4FAA-A871-42DDC90690A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09303141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DE517-C065-4528-9126-A6588870CAC8}"/>
              </a:ext>
            </a:extLst>
          </p:cNvPr>
          <p:cNvSpPr>
            <a:spLocks noGrp="1"/>
          </p:cNvSpPr>
          <p:nvPr>
            <p:ph type="title"/>
          </p:nvPr>
        </p:nvSpPr>
        <p:spPr/>
        <p:txBody>
          <a:bodyPr/>
          <a:lstStyle/>
          <a:p>
            <a:r>
              <a:rPr lang="en-US"/>
              <a:t>Overall All Videos Table | All profiles - 4 of 22</a:t>
            </a:r>
          </a:p>
        </p:txBody>
      </p:sp>
      <p:graphicFrame>
        <p:nvGraphicFramePr>
          <p:cNvPr id="5" name="Table Placeholder 4">
            <a:extLst>
              <a:ext uri="{FF2B5EF4-FFF2-40B4-BE49-F238E27FC236}">
                <a16:creationId xmlns:a16="http://schemas.microsoft.com/office/drawing/2014/main" id="{8703E9C3-88B5-451B-B368-7CDF08AC7E02}"/>
              </a:ext>
            </a:extLst>
          </p:cNvPr>
          <p:cNvGraphicFramePr>
            <a:graphicFrameLocks noGrp="1"/>
          </p:cNvGraphicFramePr>
          <p:nvPr>
            <p:ph type="tbl" sz="quarter" idx="13"/>
            <p:extLst>
              <p:ext uri="{D42A27DB-BD31-4B8C-83A1-F6EECF244321}">
                <p14:modId xmlns:p14="http://schemas.microsoft.com/office/powerpoint/2010/main" val="98130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0624850"/>
                    </a:ext>
                  </a:extLst>
                </a:gridCol>
                <a:gridCol w="1234440">
                  <a:extLst>
                    <a:ext uri="{9D8B030D-6E8A-4147-A177-3AD203B41FA5}">
                      <a16:colId xmlns:a16="http://schemas.microsoft.com/office/drawing/2014/main" val="2635319265"/>
                    </a:ext>
                  </a:extLst>
                </a:gridCol>
                <a:gridCol w="1892808">
                  <a:extLst>
                    <a:ext uri="{9D8B030D-6E8A-4147-A177-3AD203B41FA5}">
                      <a16:colId xmlns:a16="http://schemas.microsoft.com/office/drawing/2014/main" val="1424254205"/>
                    </a:ext>
                  </a:extLst>
                </a:gridCol>
                <a:gridCol w="658368">
                  <a:extLst>
                    <a:ext uri="{9D8B030D-6E8A-4147-A177-3AD203B41FA5}">
                      <a16:colId xmlns:a16="http://schemas.microsoft.com/office/drawing/2014/main" val="2252524936"/>
                    </a:ext>
                  </a:extLst>
                </a:gridCol>
                <a:gridCol w="658368">
                  <a:extLst>
                    <a:ext uri="{9D8B030D-6E8A-4147-A177-3AD203B41FA5}">
                      <a16:colId xmlns:a16="http://schemas.microsoft.com/office/drawing/2014/main" val="1695994227"/>
                    </a:ext>
                  </a:extLst>
                </a:gridCol>
                <a:gridCol w="658368">
                  <a:extLst>
                    <a:ext uri="{9D8B030D-6E8A-4147-A177-3AD203B41FA5}">
                      <a16:colId xmlns:a16="http://schemas.microsoft.com/office/drawing/2014/main" val="270893755"/>
                    </a:ext>
                  </a:extLst>
                </a:gridCol>
                <a:gridCol w="658368">
                  <a:extLst>
                    <a:ext uri="{9D8B030D-6E8A-4147-A177-3AD203B41FA5}">
                      <a16:colId xmlns:a16="http://schemas.microsoft.com/office/drawing/2014/main" val="1724004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5979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- 2021-12-17 23:00:37</a:t>
                      </a:r>
                      <a:r>
                        <a:rPr kumimoji="0" lang="en-US" sz="1000" b="0" i="0" u="none" strike="noStrike" kern="1200" cap="none" spc="0" normalizeH="0" baseline="0" noProof="0">
                          <a:ln>
                            <a:noFill/>
                          </a:ln>
                          <a:solidFill>
                            <a:prstClr val="black"/>
                          </a:solidFill>
                          <a:effectLst/>
                          <a:uLnTx/>
                          <a:uFillTx/>
                          <a:latin typeface="+mn-lt"/>
                          <a:ea typeface="+mn-ea"/>
                          <a:cs typeface="+mn-cs"/>
                        </a:rPr>
                        <a:t>
 Summit Post-Communication Animation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265321590_495886835066692_6890598173845847226_n.jpg?_nc_cat=108&amp;ccb=1-5&amp;_nc_sid=08861d&amp;_nc_ohc=v9SsfH7hzuoAX9Q2kZE&amp;_nc_ht=scontent-lga3-2.xx&amp;edm=AGz5Y0wEAAAA&amp;oh=00_AT83iaYLhTvCEXQTPlDi5ddWSmDUeR-i1Bk7Ciohq1lbxA&amp;oe=61C5B87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331086530"/>
                  </a:ext>
                </a:extLst>
              </a:tr>
            </a:tbl>
          </a:graphicData>
        </a:graphic>
      </p:graphicFrame>
      <p:sp>
        <p:nvSpPr>
          <p:cNvPr id="4" name="Text Placeholder 3">
            <a:extLst>
              <a:ext uri="{FF2B5EF4-FFF2-40B4-BE49-F238E27FC236}">
                <a16:creationId xmlns:a16="http://schemas.microsoft.com/office/drawing/2014/main" id="{27A49C0F-AED8-46B9-B577-D911FF4A11D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3194277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88024-F6E5-479B-BA1A-1BB0B1F2295D}"/>
              </a:ext>
            </a:extLst>
          </p:cNvPr>
          <p:cNvSpPr>
            <a:spLocks noGrp="1"/>
          </p:cNvSpPr>
          <p:nvPr>
            <p:ph type="title"/>
          </p:nvPr>
        </p:nvSpPr>
        <p:spPr/>
        <p:txBody>
          <a:bodyPr/>
          <a:lstStyle/>
          <a:p>
            <a:r>
              <a:rPr lang="en-US"/>
              <a:t>Overall All Videos Table | All profiles - 5 of 22</a:t>
            </a:r>
          </a:p>
        </p:txBody>
      </p:sp>
      <p:graphicFrame>
        <p:nvGraphicFramePr>
          <p:cNvPr id="5" name="Table Placeholder 4">
            <a:extLst>
              <a:ext uri="{FF2B5EF4-FFF2-40B4-BE49-F238E27FC236}">
                <a16:creationId xmlns:a16="http://schemas.microsoft.com/office/drawing/2014/main" id="{2CAE3953-95DD-4A58-A515-807B40A4036E}"/>
              </a:ext>
            </a:extLst>
          </p:cNvPr>
          <p:cNvGraphicFramePr>
            <a:graphicFrameLocks noGrp="1"/>
          </p:cNvGraphicFramePr>
          <p:nvPr>
            <p:ph type="tbl" sz="quarter" idx="13"/>
            <p:extLst>
              <p:ext uri="{D42A27DB-BD31-4B8C-83A1-F6EECF244321}">
                <p14:modId xmlns:p14="http://schemas.microsoft.com/office/powerpoint/2010/main" val="3659593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3626765"/>
                    </a:ext>
                  </a:extLst>
                </a:gridCol>
                <a:gridCol w="1234440">
                  <a:extLst>
                    <a:ext uri="{9D8B030D-6E8A-4147-A177-3AD203B41FA5}">
                      <a16:colId xmlns:a16="http://schemas.microsoft.com/office/drawing/2014/main" val="731850001"/>
                    </a:ext>
                  </a:extLst>
                </a:gridCol>
                <a:gridCol w="1892808">
                  <a:extLst>
                    <a:ext uri="{9D8B030D-6E8A-4147-A177-3AD203B41FA5}">
                      <a16:colId xmlns:a16="http://schemas.microsoft.com/office/drawing/2014/main" val="3735415023"/>
                    </a:ext>
                  </a:extLst>
                </a:gridCol>
                <a:gridCol w="658368">
                  <a:extLst>
                    <a:ext uri="{9D8B030D-6E8A-4147-A177-3AD203B41FA5}">
                      <a16:colId xmlns:a16="http://schemas.microsoft.com/office/drawing/2014/main" val="7604720"/>
                    </a:ext>
                  </a:extLst>
                </a:gridCol>
                <a:gridCol w="658368">
                  <a:extLst>
                    <a:ext uri="{9D8B030D-6E8A-4147-A177-3AD203B41FA5}">
                      <a16:colId xmlns:a16="http://schemas.microsoft.com/office/drawing/2014/main" val="3584973002"/>
                    </a:ext>
                  </a:extLst>
                </a:gridCol>
                <a:gridCol w="658368">
                  <a:extLst>
                    <a:ext uri="{9D8B030D-6E8A-4147-A177-3AD203B41FA5}">
                      <a16:colId xmlns:a16="http://schemas.microsoft.com/office/drawing/2014/main" val="850534797"/>
                    </a:ext>
                  </a:extLst>
                </a:gridCol>
                <a:gridCol w="658368">
                  <a:extLst>
                    <a:ext uri="{9D8B030D-6E8A-4147-A177-3AD203B41FA5}">
                      <a16:colId xmlns:a16="http://schemas.microsoft.com/office/drawing/2014/main" val="2542959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8029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- 2021-12-17 22:49:43</a:t>
                      </a:r>
                      <a:r>
                        <a:rPr kumimoji="0" lang="en-US" sz="1000" b="0" i="0" u="none" strike="noStrike" kern="1200" cap="none" spc="0" normalizeH="0" baseline="0" noProof="0">
                          <a:ln>
                            <a:noFill/>
                          </a:ln>
                          <a:solidFill>
                            <a:prstClr val="black"/>
                          </a:solidFill>
                          <a:effectLst/>
                          <a:uLnTx/>
                          <a:uFillTx/>
                          <a:latin typeface="+mn-lt"/>
                          <a:ea typeface="+mn-ea"/>
                          <a:cs typeface="+mn-cs"/>
                        </a:rPr>
                        <a:t>
 Summit Post-Communication Animation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267632956_318027540192074_7848196518441887360_n.jpg?_nc_cat=101&amp;ccb=1-5&amp;_nc_sid=08861d&amp;_nc_ohc=30GfT1g8SXgAX-Q8_Or&amp;_nc_ht=scontent-lga3-2.xx&amp;edm=AGz5Y0wEAAAA&amp;oh=00_AT8gP1uXns2738ypq3KOLcFNeB7Ch28aDWhDBBvs93Cm8g&amp;oe=61C4E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4268623031"/>
                  </a:ext>
                </a:extLst>
              </a:tr>
            </a:tbl>
          </a:graphicData>
        </a:graphic>
      </p:graphicFrame>
      <p:sp>
        <p:nvSpPr>
          <p:cNvPr id="4" name="Text Placeholder 3">
            <a:extLst>
              <a:ext uri="{FF2B5EF4-FFF2-40B4-BE49-F238E27FC236}">
                <a16:creationId xmlns:a16="http://schemas.microsoft.com/office/drawing/2014/main" id="{8625D1B5-EE4D-4321-B159-F8C7D7C2909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65879190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4563D-3B4D-4B00-BC7D-71FE765BEC5B}"/>
              </a:ext>
            </a:extLst>
          </p:cNvPr>
          <p:cNvSpPr>
            <a:spLocks noGrp="1"/>
          </p:cNvSpPr>
          <p:nvPr>
            <p:ph type="title"/>
          </p:nvPr>
        </p:nvSpPr>
        <p:spPr/>
        <p:txBody>
          <a:bodyPr/>
          <a:lstStyle/>
          <a:p>
            <a:r>
              <a:rPr lang="en-US"/>
              <a:t>Overall All Videos Table | All profiles - 6 of 22</a:t>
            </a:r>
          </a:p>
        </p:txBody>
      </p:sp>
      <p:graphicFrame>
        <p:nvGraphicFramePr>
          <p:cNvPr id="5" name="Table Placeholder 4">
            <a:extLst>
              <a:ext uri="{FF2B5EF4-FFF2-40B4-BE49-F238E27FC236}">
                <a16:creationId xmlns:a16="http://schemas.microsoft.com/office/drawing/2014/main" id="{1E8D6225-0314-4776-8A1C-644D262DA3C8}"/>
              </a:ext>
            </a:extLst>
          </p:cNvPr>
          <p:cNvGraphicFramePr>
            <a:graphicFrameLocks noGrp="1"/>
          </p:cNvGraphicFramePr>
          <p:nvPr>
            <p:ph type="tbl" sz="quarter" idx="13"/>
            <p:extLst>
              <p:ext uri="{D42A27DB-BD31-4B8C-83A1-F6EECF244321}">
                <p14:modId xmlns:p14="http://schemas.microsoft.com/office/powerpoint/2010/main" val="116827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3918789"/>
                    </a:ext>
                  </a:extLst>
                </a:gridCol>
                <a:gridCol w="1234440">
                  <a:extLst>
                    <a:ext uri="{9D8B030D-6E8A-4147-A177-3AD203B41FA5}">
                      <a16:colId xmlns:a16="http://schemas.microsoft.com/office/drawing/2014/main" val="2174991203"/>
                    </a:ext>
                  </a:extLst>
                </a:gridCol>
                <a:gridCol w="1892808">
                  <a:extLst>
                    <a:ext uri="{9D8B030D-6E8A-4147-A177-3AD203B41FA5}">
                      <a16:colId xmlns:a16="http://schemas.microsoft.com/office/drawing/2014/main" val="4183369861"/>
                    </a:ext>
                  </a:extLst>
                </a:gridCol>
                <a:gridCol w="658368">
                  <a:extLst>
                    <a:ext uri="{9D8B030D-6E8A-4147-A177-3AD203B41FA5}">
                      <a16:colId xmlns:a16="http://schemas.microsoft.com/office/drawing/2014/main" val="1750443136"/>
                    </a:ext>
                  </a:extLst>
                </a:gridCol>
                <a:gridCol w="658368">
                  <a:extLst>
                    <a:ext uri="{9D8B030D-6E8A-4147-A177-3AD203B41FA5}">
                      <a16:colId xmlns:a16="http://schemas.microsoft.com/office/drawing/2014/main" val="3148600122"/>
                    </a:ext>
                  </a:extLst>
                </a:gridCol>
                <a:gridCol w="658368">
                  <a:extLst>
                    <a:ext uri="{9D8B030D-6E8A-4147-A177-3AD203B41FA5}">
                      <a16:colId xmlns:a16="http://schemas.microsoft.com/office/drawing/2014/main" val="3434214969"/>
                    </a:ext>
                  </a:extLst>
                </a:gridCol>
                <a:gridCol w="658368">
                  <a:extLst>
                    <a:ext uri="{9D8B030D-6E8A-4147-A177-3AD203B41FA5}">
                      <a16:colId xmlns:a16="http://schemas.microsoft.com/office/drawing/2014/main" val="213765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9835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(HU) - 2021-12-17 17:00:12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265536784_447959980046068_3067567220281239375_n.jpg?_nc_cat=108&amp;ccb=1-5&amp;_nc_sid=08861d&amp;_nc_ohc=h2dUgpsE0mIAX853xna&amp;_nc_ht=scontent-iad3-1.xx&amp;edm=AGz5Y0wEAAAA&amp;oh=00_AT_rtfl0M3qTEX1h-l3oXhT0wtWLxvI2AOtRC_WygpBp-Q&amp;oe=61C61954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608857594"/>
                  </a:ext>
                </a:extLst>
              </a:tr>
            </a:tbl>
          </a:graphicData>
        </a:graphic>
      </p:graphicFrame>
      <p:sp>
        <p:nvSpPr>
          <p:cNvPr id="4" name="Text Placeholder 3">
            <a:extLst>
              <a:ext uri="{FF2B5EF4-FFF2-40B4-BE49-F238E27FC236}">
                <a16:creationId xmlns:a16="http://schemas.microsoft.com/office/drawing/2014/main" id="{C24D8AB7-F24F-4B8E-A93C-4CBFBFD7116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8069182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24D2B-D6D1-43E6-AAD7-FD2A9F0D6257}"/>
              </a:ext>
            </a:extLst>
          </p:cNvPr>
          <p:cNvSpPr>
            <a:spLocks noGrp="1"/>
          </p:cNvSpPr>
          <p:nvPr>
            <p:ph type="title"/>
          </p:nvPr>
        </p:nvSpPr>
        <p:spPr/>
        <p:txBody>
          <a:bodyPr/>
          <a:lstStyle/>
          <a:p>
            <a:r>
              <a:rPr lang="en-US"/>
              <a:t>Overall All Videos Table | All profiles - 7 of 22</a:t>
            </a:r>
          </a:p>
        </p:txBody>
      </p:sp>
      <p:graphicFrame>
        <p:nvGraphicFramePr>
          <p:cNvPr id="5" name="Table Placeholder 4">
            <a:extLst>
              <a:ext uri="{FF2B5EF4-FFF2-40B4-BE49-F238E27FC236}">
                <a16:creationId xmlns:a16="http://schemas.microsoft.com/office/drawing/2014/main" id="{DF4EE9BE-7EB5-4A7C-90E6-DE83D11784DA}"/>
              </a:ext>
            </a:extLst>
          </p:cNvPr>
          <p:cNvGraphicFramePr>
            <a:graphicFrameLocks noGrp="1"/>
          </p:cNvGraphicFramePr>
          <p:nvPr>
            <p:ph type="tbl" sz="quarter" idx="13"/>
            <p:extLst>
              <p:ext uri="{D42A27DB-BD31-4B8C-83A1-F6EECF244321}">
                <p14:modId xmlns:p14="http://schemas.microsoft.com/office/powerpoint/2010/main" val="383235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4902921"/>
                    </a:ext>
                  </a:extLst>
                </a:gridCol>
                <a:gridCol w="1234440">
                  <a:extLst>
                    <a:ext uri="{9D8B030D-6E8A-4147-A177-3AD203B41FA5}">
                      <a16:colId xmlns:a16="http://schemas.microsoft.com/office/drawing/2014/main" val="4198094200"/>
                    </a:ext>
                  </a:extLst>
                </a:gridCol>
                <a:gridCol w="1892808">
                  <a:extLst>
                    <a:ext uri="{9D8B030D-6E8A-4147-A177-3AD203B41FA5}">
                      <a16:colId xmlns:a16="http://schemas.microsoft.com/office/drawing/2014/main" val="2153092143"/>
                    </a:ext>
                  </a:extLst>
                </a:gridCol>
                <a:gridCol w="658368">
                  <a:extLst>
                    <a:ext uri="{9D8B030D-6E8A-4147-A177-3AD203B41FA5}">
                      <a16:colId xmlns:a16="http://schemas.microsoft.com/office/drawing/2014/main" val="3295848073"/>
                    </a:ext>
                  </a:extLst>
                </a:gridCol>
                <a:gridCol w="658368">
                  <a:extLst>
                    <a:ext uri="{9D8B030D-6E8A-4147-A177-3AD203B41FA5}">
                      <a16:colId xmlns:a16="http://schemas.microsoft.com/office/drawing/2014/main" val="1816947878"/>
                    </a:ext>
                  </a:extLst>
                </a:gridCol>
                <a:gridCol w="658368">
                  <a:extLst>
                    <a:ext uri="{9D8B030D-6E8A-4147-A177-3AD203B41FA5}">
                      <a16:colId xmlns:a16="http://schemas.microsoft.com/office/drawing/2014/main" val="1842231465"/>
                    </a:ext>
                  </a:extLst>
                </a:gridCol>
                <a:gridCol w="658368">
                  <a:extLst>
                    <a:ext uri="{9D8B030D-6E8A-4147-A177-3AD203B41FA5}">
                      <a16:colId xmlns:a16="http://schemas.microsoft.com/office/drawing/2014/main" val="234094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954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- 2021-12-17 15:02:26</a:t>
                      </a:r>
                      <a:r>
                        <a:rPr kumimoji="0" lang="en-US" sz="1000" b="0" i="0" u="none" strike="noStrike" kern="1200" cap="none" spc="0" normalizeH="0" baseline="0" noProof="0">
                          <a:ln>
                            <a:noFill/>
                          </a:ln>
                          <a:solidFill>
                            <a:prstClr val="black"/>
                          </a:solidFill>
                          <a:effectLst/>
                          <a:uLnTx/>
                          <a:uFillTx/>
                          <a:latin typeface="+mn-lt"/>
                          <a:ea typeface="+mn-ea"/>
                          <a:cs typeface="+mn-cs"/>
                        </a:rPr>
                        <a:t>
 GIVE - 4. Post-Event Trailer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267759318_232873765648289_7297505710736756645_n.jpg?_nc_cat=110&amp;ccb=1-5&amp;_nc_sid=08861d&amp;_nc_ohc=-Lj68Q9y92MAX84cMRW&amp;_nc_ht=scontent-lga3-2.xx&amp;edm=AGz5Y0wEAAAA&amp;oh=00_AT90HI56IByI_31aAK6a4X1Sg_DqysdmO_bWexfmagUlkw&amp;oe=61C5F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a:t>
                      </a:r>
                    </a:p>
                  </a:txBody>
                  <a:tcPr/>
                </a:tc>
                <a:extLst>
                  <a:ext uri="{0D108BD9-81ED-4DB2-BD59-A6C34878D82A}">
                    <a16:rowId xmlns:a16="http://schemas.microsoft.com/office/drawing/2014/main" val="3209373329"/>
                  </a:ext>
                </a:extLst>
              </a:tr>
            </a:tbl>
          </a:graphicData>
        </a:graphic>
      </p:graphicFrame>
      <p:sp>
        <p:nvSpPr>
          <p:cNvPr id="4" name="Text Placeholder 3">
            <a:extLst>
              <a:ext uri="{FF2B5EF4-FFF2-40B4-BE49-F238E27FC236}">
                <a16:creationId xmlns:a16="http://schemas.microsoft.com/office/drawing/2014/main" id="{EAD1792B-01C8-4B4A-9E55-BF97C8560F2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41138017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8492-6E0B-44C9-8C86-80FBC3CE641A}"/>
              </a:ext>
            </a:extLst>
          </p:cNvPr>
          <p:cNvSpPr>
            <a:spLocks noGrp="1"/>
          </p:cNvSpPr>
          <p:nvPr>
            <p:ph type="title"/>
          </p:nvPr>
        </p:nvSpPr>
        <p:spPr/>
        <p:txBody>
          <a:bodyPr/>
          <a:lstStyle/>
          <a:p>
            <a:r>
              <a:rPr lang="en-US"/>
              <a:t>Overall All Videos Table | All profiles - 8 of 22</a:t>
            </a:r>
          </a:p>
        </p:txBody>
      </p:sp>
      <p:graphicFrame>
        <p:nvGraphicFramePr>
          <p:cNvPr id="5" name="Table Placeholder 4">
            <a:extLst>
              <a:ext uri="{FF2B5EF4-FFF2-40B4-BE49-F238E27FC236}">
                <a16:creationId xmlns:a16="http://schemas.microsoft.com/office/drawing/2014/main" id="{39B659DE-BCA7-425E-8DF7-01A300C11B32}"/>
              </a:ext>
            </a:extLst>
          </p:cNvPr>
          <p:cNvGraphicFramePr>
            <a:graphicFrameLocks noGrp="1"/>
          </p:cNvGraphicFramePr>
          <p:nvPr>
            <p:ph type="tbl" sz="quarter" idx="13"/>
            <p:extLst>
              <p:ext uri="{D42A27DB-BD31-4B8C-83A1-F6EECF244321}">
                <p14:modId xmlns:p14="http://schemas.microsoft.com/office/powerpoint/2010/main" val="357938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3484833"/>
                    </a:ext>
                  </a:extLst>
                </a:gridCol>
                <a:gridCol w="1234440">
                  <a:extLst>
                    <a:ext uri="{9D8B030D-6E8A-4147-A177-3AD203B41FA5}">
                      <a16:colId xmlns:a16="http://schemas.microsoft.com/office/drawing/2014/main" val="2849371214"/>
                    </a:ext>
                  </a:extLst>
                </a:gridCol>
                <a:gridCol w="1892808">
                  <a:extLst>
                    <a:ext uri="{9D8B030D-6E8A-4147-A177-3AD203B41FA5}">
                      <a16:colId xmlns:a16="http://schemas.microsoft.com/office/drawing/2014/main" val="2717149367"/>
                    </a:ext>
                  </a:extLst>
                </a:gridCol>
                <a:gridCol w="658368">
                  <a:extLst>
                    <a:ext uri="{9D8B030D-6E8A-4147-A177-3AD203B41FA5}">
                      <a16:colId xmlns:a16="http://schemas.microsoft.com/office/drawing/2014/main" val="290790640"/>
                    </a:ext>
                  </a:extLst>
                </a:gridCol>
                <a:gridCol w="658368">
                  <a:extLst>
                    <a:ext uri="{9D8B030D-6E8A-4147-A177-3AD203B41FA5}">
                      <a16:colId xmlns:a16="http://schemas.microsoft.com/office/drawing/2014/main" val="2380831319"/>
                    </a:ext>
                  </a:extLst>
                </a:gridCol>
                <a:gridCol w="658368">
                  <a:extLst>
                    <a:ext uri="{9D8B030D-6E8A-4147-A177-3AD203B41FA5}">
                      <a16:colId xmlns:a16="http://schemas.microsoft.com/office/drawing/2014/main" val="72349051"/>
                    </a:ext>
                  </a:extLst>
                </a:gridCol>
                <a:gridCol w="658368">
                  <a:extLst>
                    <a:ext uri="{9D8B030D-6E8A-4147-A177-3AD203B41FA5}">
                      <a16:colId xmlns:a16="http://schemas.microsoft.com/office/drawing/2014/main" val="240593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117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(RS) - 2021-12-17 14:29:47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263128861_932093434402553_1977510987591860726_n.jpg?_nc_cat=108&amp;ccb=1-5&amp;_nc_sid=08861d&amp;_nc_ohc=ZjEQo55zoWYAX_sngo8&amp;_nc_ht=scontent-iad3-1.xx&amp;edm=AGz5Y0wEAAAA&amp;oh=00_AT8nA74MIiFA-jljNjbVnG6qbOX6gKKCqK7lUxZ4sTKepw&amp;oe=61C561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8337</a:t>
                      </a:r>
                    </a:p>
                  </a:txBody>
                  <a:tcPr/>
                </a:tc>
                <a:extLst>
                  <a:ext uri="{0D108BD9-81ED-4DB2-BD59-A6C34878D82A}">
                    <a16:rowId xmlns:a16="http://schemas.microsoft.com/office/drawing/2014/main" val="2103021459"/>
                  </a:ext>
                </a:extLst>
              </a:tr>
            </a:tbl>
          </a:graphicData>
        </a:graphic>
      </p:graphicFrame>
      <p:sp>
        <p:nvSpPr>
          <p:cNvPr id="4" name="Text Placeholder 3">
            <a:extLst>
              <a:ext uri="{FF2B5EF4-FFF2-40B4-BE49-F238E27FC236}">
                <a16:creationId xmlns:a16="http://schemas.microsoft.com/office/drawing/2014/main" id="{604AFDB5-0DA2-46D6-9223-1F3D8902BCE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7480687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CC15-840C-4D48-AB33-724BEC43F105}"/>
              </a:ext>
            </a:extLst>
          </p:cNvPr>
          <p:cNvSpPr>
            <a:spLocks noGrp="1"/>
          </p:cNvSpPr>
          <p:nvPr>
            <p:ph type="title"/>
          </p:nvPr>
        </p:nvSpPr>
        <p:spPr/>
        <p:txBody>
          <a:bodyPr/>
          <a:lstStyle/>
          <a:p>
            <a:r>
              <a:rPr lang="en-US"/>
              <a:t>Overall All Videos Table | All profiles - 9 of 22</a:t>
            </a:r>
          </a:p>
        </p:txBody>
      </p:sp>
      <p:graphicFrame>
        <p:nvGraphicFramePr>
          <p:cNvPr id="5" name="Table Placeholder 4">
            <a:extLst>
              <a:ext uri="{FF2B5EF4-FFF2-40B4-BE49-F238E27FC236}">
                <a16:creationId xmlns:a16="http://schemas.microsoft.com/office/drawing/2014/main" id="{CA2D273D-7C81-459F-86A7-03F1DF0A5C25}"/>
              </a:ext>
            </a:extLst>
          </p:cNvPr>
          <p:cNvGraphicFramePr>
            <a:graphicFrameLocks noGrp="1"/>
          </p:cNvGraphicFramePr>
          <p:nvPr>
            <p:ph type="tbl" sz="quarter" idx="13"/>
            <p:extLst>
              <p:ext uri="{D42A27DB-BD31-4B8C-83A1-F6EECF244321}">
                <p14:modId xmlns:p14="http://schemas.microsoft.com/office/powerpoint/2010/main" val="403401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774786"/>
                    </a:ext>
                  </a:extLst>
                </a:gridCol>
                <a:gridCol w="1234440">
                  <a:extLst>
                    <a:ext uri="{9D8B030D-6E8A-4147-A177-3AD203B41FA5}">
                      <a16:colId xmlns:a16="http://schemas.microsoft.com/office/drawing/2014/main" val="3362012815"/>
                    </a:ext>
                  </a:extLst>
                </a:gridCol>
                <a:gridCol w="1892808">
                  <a:extLst>
                    <a:ext uri="{9D8B030D-6E8A-4147-A177-3AD203B41FA5}">
                      <a16:colId xmlns:a16="http://schemas.microsoft.com/office/drawing/2014/main" val="4153752506"/>
                    </a:ext>
                  </a:extLst>
                </a:gridCol>
                <a:gridCol w="658368">
                  <a:extLst>
                    <a:ext uri="{9D8B030D-6E8A-4147-A177-3AD203B41FA5}">
                      <a16:colId xmlns:a16="http://schemas.microsoft.com/office/drawing/2014/main" val="357562292"/>
                    </a:ext>
                  </a:extLst>
                </a:gridCol>
                <a:gridCol w="658368">
                  <a:extLst>
                    <a:ext uri="{9D8B030D-6E8A-4147-A177-3AD203B41FA5}">
                      <a16:colId xmlns:a16="http://schemas.microsoft.com/office/drawing/2014/main" val="3640411123"/>
                    </a:ext>
                  </a:extLst>
                </a:gridCol>
                <a:gridCol w="658368">
                  <a:extLst>
                    <a:ext uri="{9D8B030D-6E8A-4147-A177-3AD203B41FA5}">
                      <a16:colId xmlns:a16="http://schemas.microsoft.com/office/drawing/2014/main" val="1342916311"/>
                    </a:ext>
                  </a:extLst>
                </a:gridCol>
                <a:gridCol w="658368">
                  <a:extLst>
                    <a:ext uri="{9D8B030D-6E8A-4147-A177-3AD203B41FA5}">
                      <a16:colId xmlns:a16="http://schemas.microsoft.com/office/drawing/2014/main" val="308783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4505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- 2021-12-17 11:00:10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267557903_1355743461525062_3713300259429886056_n.jpg?_nc_cat=105&amp;ccb=1-5&amp;_nc_sid=08861d&amp;_nc_ohc=RC88qiUXB3MAX_IqAcr&amp;_nc_ht=scontent-iad3-1.xx&amp;edm=AGz5Y0wEAAAA&amp;oh=00_AT-ZiY_7t030HrUQQZntbAgVvdcFTu4wuMUWOt50oKXtwg&amp;oe=61C536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314478437"/>
                  </a:ext>
                </a:extLst>
              </a:tr>
            </a:tbl>
          </a:graphicData>
        </a:graphic>
      </p:graphicFrame>
      <p:sp>
        <p:nvSpPr>
          <p:cNvPr id="4" name="Text Placeholder 3">
            <a:extLst>
              <a:ext uri="{FF2B5EF4-FFF2-40B4-BE49-F238E27FC236}">
                <a16:creationId xmlns:a16="http://schemas.microsoft.com/office/drawing/2014/main" id="{CAEDFBBE-0ECA-4D37-B5F5-6756BA95F46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2205427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A57FA-9395-4AF8-BED3-0193D33785DD}"/>
              </a:ext>
            </a:extLst>
          </p:cNvPr>
          <p:cNvSpPr>
            <a:spLocks noGrp="1"/>
          </p:cNvSpPr>
          <p:nvPr>
            <p:ph type="title"/>
          </p:nvPr>
        </p:nvSpPr>
        <p:spPr/>
        <p:txBody>
          <a:bodyPr/>
          <a:lstStyle/>
          <a:p>
            <a:r>
              <a:rPr lang="en-US"/>
              <a:t>Overall All Videos Table | All profiles - 10 of 22</a:t>
            </a:r>
          </a:p>
        </p:txBody>
      </p:sp>
      <p:graphicFrame>
        <p:nvGraphicFramePr>
          <p:cNvPr id="5" name="Table Placeholder 4">
            <a:extLst>
              <a:ext uri="{FF2B5EF4-FFF2-40B4-BE49-F238E27FC236}">
                <a16:creationId xmlns:a16="http://schemas.microsoft.com/office/drawing/2014/main" id="{6DC0AD64-06F2-4295-9FF2-BA1CD8AEF7B3}"/>
              </a:ext>
            </a:extLst>
          </p:cNvPr>
          <p:cNvGraphicFramePr>
            <a:graphicFrameLocks noGrp="1"/>
          </p:cNvGraphicFramePr>
          <p:nvPr>
            <p:ph type="tbl" sz="quarter" idx="13"/>
            <p:extLst>
              <p:ext uri="{D42A27DB-BD31-4B8C-83A1-F6EECF244321}">
                <p14:modId xmlns:p14="http://schemas.microsoft.com/office/powerpoint/2010/main" val="97918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8142803"/>
                    </a:ext>
                  </a:extLst>
                </a:gridCol>
                <a:gridCol w="1234440">
                  <a:extLst>
                    <a:ext uri="{9D8B030D-6E8A-4147-A177-3AD203B41FA5}">
                      <a16:colId xmlns:a16="http://schemas.microsoft.com/office/drawing/2014/main" val="3625315321"/>
                    </a:ext>
                  </a:extLst>
                </a:gridCol>
                <a:gridCol w="1892808">
                  <a:extLst>
                    <a:ext uri="{9D8B030D-6E8A-4147-A177-3AD203B41FA5}">
                      <a16:colId xmlns:a16="http://schemas.microsoft.com/office/drawing/2014/main" val="3273325935"/>
                    </a:ext>
                  </a:extLst>
                </a:gridCol>
                <a:gridCol w="658368">
                  <a:extLst>
                    <a:ext uri="{9D8B030D-6E8A-4147-A177-3AD203B41FA5}">
                      <a16:colId xmlns:a16="http://schemas.microsoft.com/office/drawing/2014/main" val="1271251645"/>
                    </a:ext>
                  </a:extLst>
                </a:gridCol>
                <a:gridCol w="658368">
                  <a:extLst>
                    <a:ext uri="{9D8B030D-6E8A-4147-A177-3AD203B41FA5}">
                      <a16:colId xmlns:a16="http://schemas.microsoft.com/office/drawing/2014/main" val="3945981113"/>
                    </a:ext>
                  </a:extLst>
                </a:gridCol>
                <a:gridCol w="658368">
                  <a:extLst>
                    <a:ext uri="{9D8B030D-6E8A-4147-A177-3AD203B41FA5}">
                      <a16:colId xmlns:a16="http://schemas.microsoft.com/office/drawing/2014/main" val="1828481586"/>
                    </a:ext>
                  </a:extLst>
                </a:gridCol>
                <a:gridCol w="658368">
                  <a:extLst>
                    <a:ext uri="{9D8B030D-6E8A-4147-A177-3AD203B41FA5}">
                      <a16:colId xmlns:a16="http://schemas.microsoft.com/office/drawing/2014/main" val="80918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5666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Facebook GROHE Slovenia - 2021-12-17 10:09:23</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267294677_293607406031579_3564648632137966474_n.jpg?_nc_cat=110&amp;ccb=1-5&amp;_nc_sid=08861d&amp;_nc_ohc=BxF6McmyOzMAX9aZ9C3&amp;_nc_ht=scontent-iad3-1.xx&amp;edm=AGz5Y0wEAAAA&amp;oh=00_AT9GIFTJiKJk5qYVqmc5Ttk3MC3N31O4iMzoXIviOaDNNg&amp;oe=61C58D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17612977"/>
                  </a:ext>
                </a:extLst>
              </a:tr>
            </a:tbl>
          </a:graphicData>
        </a:graphic>
      </p:graphicFrame>
      <p:sp>
        <p:nvSpPr>
          <p:cNvPr id="4" name="Text Placeholder 3">
            <a:extLst>
              <a:ext uri="{FF2B5EF4-FFF2-40B4-BE49-F238E27FC236}">
                <a16:creationId xmlns:a16="http://schemas.microsoft.com/office/drawing/2014/main" id="{A9AFA8E7-D1B1-4EB2-85F0-68EC17ECB91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4384070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7468-30F5-4676-8C7D-78EECE31253E}"/>
              </a:ext>
            </a:extLst>
          </p:cNvPr>
          <p:cNvSpPr>
            <a:spLocks noGrp="1"/>
          </p:cNvSpPr>
          <p:nvPr>
            <p:ph type="title"/>
          </p:nvPr>
        </p:nvSpPr>
        <p:spPr/>
        <p:txBody>
          <a:bodyPr/>
          <a:lstStyle/>
          <a:p>
            <a:r>
              <a:rPr lang="en-US"/>
              <a:t>Overall All Videos Table | All profiles - 11 of 22</a:t>
            </a:r>
          </a:p>
        </p:txBody>
      </p:sp>
      <p:graphicFrame>
        <p:nvGraphicFramePr>
          <p:cNvPr id="5" name="Table Placeholder 4">
            <a:extLst>
              <a:ext uri="{FF2B5EF4-FFF2-40B4-BE49-F238E27FC236}">
                <a16:creationId xmlns:a16="http://schemas.microsoft.com/office/drawing/2014/main" id="{0BD312E6-F661-4401-ABF4-5CBF2FCBC8E6}"/>
              </a:ext>
            </a:extLst>
          </p:cNvPr>
          <p:cNvGraphicFramePr>
            <a:graphicFrameLocks noGrp="1"/>
          </p:cNvGraphicFramePr>
          <p:nvPr>
            <p:ph type="tbl" sz="quarter" idx="13"/>
            <p:extLst>
              <p:ext uri="{D42A27DB-BD31-4B8C-83A1-F6EECF244321}">
                <p14:modId xmlns:p14="http://schemas.microsoft.com/office/powerpoint/2010/main" val="280641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4265213"/>
                    </a:ext>
                  </a:extLst>
                </a:gridCol>
                <a:gridCol w="1234440">
                  <a:extLst>
                    <a:ext uri="{9D8B030D-6E8A-4147-A177-3AD203B41FA5}">
                      <a16:colId xmlns:a16="http://schemas.microsoft.com/office/drawing/2014/main" val="3548213119"/>
                    </a:ext>
                  </a:extLst>
                </a:gridCol>
                <a:gridCol w="1892808">
                  <a:extLst>
                    <a:ext uri="{9D8B030D-6E8A-4147-A177-3AD203B41FA5}">
                      <a16:colId xmlns:a16="http://schemas.microsoft.com/office/drawing/2014/main" val="143716380"/>
                    </a:ext>
                  </a:extLst>
                </a:gridCol>
                <a:gridCol w="658368">
                  <a:extLst>
                    <a:ext uri="{9D8B030D-6E8A-4147-A177-3AD203B41FA5}">
                      <a16:colId xmlns:a16="http://schemas.microsoft.com/office/drawing/2014/main" val="4224444160"/>
                    </a:ext>
                  </a:extLst>
                </a:gridCol>
                <a:gridCol w="658368">
                  <a:extLst>
                    <a:ext uri="{9D8B030D-6E8A-4147-A177-3AD203B41FA5}">
                      <a16:colId xmlns:a16="http://schemas.microsoft.com/office/drawing/2014/main" val="3857498579"/>
                    </a:ext>
                  </a:extLst>
                </a:gridCol>
                <a:gridCol w="658368">
                  <a:extLst>
                    <a:ext uri="{9D8B030D-6E8A-4147-A177-3AD203B41FA5}">
                      <a16:colId xmlns:a16="http://schemas.microsoft.com/office/drawing/2014/main" val="2058401380"/>
                    </a:ext>
                  </a:extLst>
                </a:gridCol>
                <a:gridCol w="658368">
                  <a:extLst>
                    <a:ext uri="{9D8B030D-6E8A-4147-A177-3AD203B41FA5}">
                      <a16:colId xmlns:a16="http://schemas.microsoft.com/office/drawing/2014/main" val="3743173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3962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Facebook GROHE Slovenia - 2021-12-17 09:33:11</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267253592_634495221122191_455565542089006944_n.jpg?_nc_cat=106&amp;ccb=1-5&amp;_nc_sid=08861d&amp;_nc_ohc=Gbb2kWUHKSQAX8NkNpc&amp;_nc_ht=scontent-iad3-1.xx&amp;edm=AGz5Y0wEAAAA&amp;oh=00_AT9D7rnmzk8hOa6Qbxo1cgVinDjgHC11K4qt1FqoruaOEw&amp;oe=61C51A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4772509"/>
                  </a:ext>
                </a:extLst>
              </a:tr>
            </a:tbl>
          </a:graphicData>
        </a:graphic>
      </p:graphicFrame>
      <p:sp>
        <p:nvSpPr>
          <p:cNvPr id="4" name="Text Placeholder 3">
            <a:extLst>
              <a:ext uri="{FF2B5EF4-FFF2-40B4-BE49-F238E27FC236}">
                <a16:creationId xmlns:a16="http://schemas.microsoft.com/office/drawing/2014/main" id="{E9ECB9ED-357F-464C-A55D-236F3C902D25}"/>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1889666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1444B-7657-47B6-8248-9998D562F890}"/>
              </a:ext>
            </a:extLst>
          </p:cNvPr>
          <p:cNvSpPr>
            <a:spLocks noGrp="1"/>
          </p:cNvSpPr>
          <p:nvPr>
            <p:ph type="title"/>
          </p:nvPr>
        </p:nvSpPr>
        <p:spPr/>
        <p:txBody>
          <a:bodyPr/>
          <a:lstStyle/>
          <a:p>
            <a:r>
              <a:rPr lang="en-US"/>
              <a:t>Overall All Videos Table | All profiles - 12 of 22</a:t>
            </a:r>
          </a:p>
        </p:txBody>
      </p:sp>
      <p:graphicFrame>
        <p:nvGraphicFramePr>
          <p:cNvPr id="5" name="Table Placeholder 4">
            <a:extLst>
              <a:ext uri="{FF2B5EF4-FFF2-40B4-BE49-F238E27FC236}">
                <a16:creationId xmlns:a16="http://schemas.microsoft.com/office/drawing/2014/main" id="{FC72D137-EBF5-42F4-A1DF-44B1C2CDC70C}"/>
              </a:ext>
            </a:extLst>
          </p:cNvPr>
          <p:cNvGraphicFramePr>
            <a:graphicFrameLocks noGrp="1"/>
          </p:cNvGraphicFramePr>
          <p:nvPr>
            <p:ph type="tbl" sz="quarter" idx="13"/>
            <p:extLst>
              <p:ext uri="{D42A27DB-BD31-4B8C-83A1-F6EECF244321}">
                <p14:modId xmlns:p14="http://schemas.microsoft.com/office/powerpoint/2010/main" val="48305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4961348"/>
                    </a:ext>
                  </a:extLst>
                </a:gridCol>
                <a:gridCol w="1234440">
                  <a:extLst>
                    <a:ext uri="{9D8B030D-6E8A-4147-A177-3AD203B41FA5}">
                      <a16:colId xmlns:a16="http://schemas.microsoft.com/office/drawing/2014/main" val="456387328"/>
                    </a:ext>
                  </a:extLst>
                </a:gridCol>
                <a:gridCol w="1892808">
                  <a:extLst>
                    <a:ext uri="{9D8B030D-6E8A-4147-A177-3AD203B41FA5}">
                      <a16:colId xmlns:a16="http://schemas.microsoft.com/office/drawing/2014/main" val="1500457096"/>
                    </a:ext>
                  </a:extLst>
                </a:gridCol>
                <a:gridCol w="658368">
                  <a:extLst>
                    <a:ext uri="{9D8B030D-6E8A-4147-A177-3AD203B41FA5}">
                      <a16:colId xmlns:a16="http://schemas.microsoft.com/office/drawing/2014/main" val="2393979011"/>
                    </a:ext>
                  </a:extLst>
                </a:gridCol>
                <a:gridCol w="658368">
                  <a:extLst>
                    <a:ext uri="{9D8B030D-6E8A-4147-A177-3AD203B41FA5}">
                      <a16:colId xmlns:a16="http://schemas.microsoft.com/office/drawing/2014/main" val="3810955357"/>
                    </a:ext>
                  </a:extLst>
                </a:gridCol>
                <a:gridCol w="658368">
                  <a:extLst>
                    <a:ext uri="{9D8B030D-6E8A-4147-A177-3AD203B41FA5}">
                      <a16:colId xmlns:a16="http://schemas.microsoft.com/office/drawing/2014/main" val="2499316553"/>
                    </a:ext>
                  </a:extLst>
                </a:gridCol>
                <a:gridCol w="658368">
                  <a:extLst>
                    <a:ext uri="{9D8B030D-6E8A-4147-A177-3AD203B41FA5}">
                      <a16:colId xmlns:a16="http://schemas.microsoft.com/office/drawing/2014/main" val="3795763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287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Tweets@grohe - 2021-12-17 09:05:37</a:t>
                      </a:r>
                      <a:r>
                        <a:rPr kumimoji="0" lang="en-US" sz="1000" b="0" i="0" u="none" strike="noStrike" kern="1200" cap="none" spc="0" normalizeH="0" baseline="0" noProof="0">
                          <a:ln>
                            <a:noFill/>
                          </a:ln>
                          <a:solidFill>
                            <a:prstClr val="black"/>
                          </a:solidFill>
                          <a:effectLst/>
                          <a:uLnTx/>
                          <a:uFillTx/>
                          <a:latin typeface="+mn-lt"/>
                          <a:ea typeface="+mn-ea"/>
                          <a:cs typeface="+mn-cs"/>
                        </a:rPr>
                        <a:t>
 Our #GIVE Program is changing lives. Watch the full panel talk on #GROHEX and listen to our Leaders and UK installer Becky Bates, how the #GIVEprogram is helping young people to become the #nextgen of #installers:fcld.ly/give-panel-talk pic.twitter.com/t3XP6ehyKn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https://pbs.twimg.com/amplify_video_thumb/1471753301637189634/img/peKq6j5qgHJ_NTZj.jpg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382276938"/>
                  </a:ext>
                </a:extLst>
              </a:tr>
            </a:tbl>
          </a:graphicData>
        </a:graphic>
      </p:graphicFrame>
      <p:sp>
        <p:nvSpPr>
          <p:cNvPr id="4" name="Text Placeholder 3">
            <a:extLst>
              <a:ext uri="{FF2B5EF4-FFF2-40B4-BE49-F238E27FC236}">
                <a16:creationId xmlns:a16="http://schemas.microsoft.com/office/drawing/2014/main" id="{7C469607-9438-486F-9393-80C9646286C3}"/>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67134995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E856-0BC8-4C44-9F95-1793EF0DA076}"/>
              </a:ext>
            </a:extLst>
          </p:cNvPr>
          <p:cNvSpPr>
            <a:spLocks noGrp="1"/>
          </p:cNvSpPr>
          <p:nvPr>
            <p:ph type="title"/>
          </p:nvPr>
        </p:nvSpPr>
        <p:spPr/>
        <p:txBody>
          <a:bodyPr/>
          <a:lstStyle/>
          <a:p>
            <a:r>
              <a:rPr lang="en-US"/>
              <a:t>Overall All Videos Table | All profiles - 13 of 22</a:t>
            </a:r>
          </a:p>
        </p:txBody>
      </p:sp>
      <p:graphicFrame>
        <p:nvGraphicFramePr>
          <p:cNvPr id="5" name="Table Placeholder 4">
            <a:extLst>
              <a:ext uri="{FF2B5EF4-FFF2-40B4-BE49-F238E27FC236}">
                <a16:creationId xmlns:a16="http://schemas.microsoft.com/office/drawing/2014/main" id="{C3C443A4-711E-44E1-AD78-D538C2F9264A}"/>
              </a:ext>
            </a:extLst>
          </p:cNvPr>
          <p:cNvGraphicFramePr>
            <a:graphicFrameLocks noGrp="1"/>
          </p:cNvGraphicFramePr>
          <p:nvPr>
            <p:ph type="tbl" sz="quarter" idx="13"/>
            <p:extLst>
              <p:ext uri="{D42A27DB-BD31-4B8C-83A1-F6EECF244321}">
                <p14:modId xmlns:p14="http://schemas.microsoft.com/office/powerpoint/2010/main" val="963532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71609143"/>
                    </a:ext>
                  </a:extLst>
                </a:gridCol>
                <a:gridCol w="1234440">
                  <a:extLst>
                    <a:ext uri="{9D8B030D-6E8A-4147-A177-3AD203B41FA5}">
                      <a16:colId xmlns:a16="http://schemas.microsoft.com/office/drawing/2014/main" val="3333531185"/>
                    </a:ext>
                  </a:extLst>
                </a:gridCol>
                <a:gridCol w="1892808">
                  <a:extLst>
                    <a:ext uri="{9D8B030D-6E8A-4147-A177-3AD203B41FA5}">
                      <a16:colId xmlns:a16="http://schemas.microsoft.com/office/drawing/2014/main" val="914641264"/>
                    </a:ext>
                  </a:extLst>
                </a:gridCol>
                <a:gridCol w="658368">
                  <a:extLst>
                    <a:ext uri="{9D8B030D-6E8A-4147-A177-3AD203B41FA5}">
                      <a16:colId xmlns:a16="http://schemas.microsoft.com/office/drawing/2014/main" val="731829707"/>
                    </a:ext>
                  </a:extLst>
                </a:gridCol>
                <a:gridCol w="658368">
                  <a:extLst>
                    <a:ext uri="{9D8B030D-6E8A-4147-A177-3AD203B41FA5}">
                      <a16:colId xmlns:a16="http://schemas.microsoft.com/office/drawing/2014/main" val="579435610"/>
                    </a:ext>
                  </a:extLst>
                </a:gridCol>
                <a:gridCol w="658368">
                  <a:extLst>
                    <a:ext uri="{9D8B030D-6E8A-4147-A177-3AD203B41FA5}">
                      <a16:colId xmlns:a16="http://schemas.microsoft.com/office/drawing/2014/main" val="1192357056"/>
                    </a:ext>
                  </a:extLst>
                </a:gridCol>
                <a:gridCol w="658368">
                  <a:extLst>
                    <a:ext uri="{9D8B030D-6E8A-4147-A177-3AD203B41FA5}">
                      <a16:colId xmlns:a16="http://schemas.microsoft.com/office/drawing/2014/main" val="14877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1013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GROHE - 2021-12-17 09:05:12</a:t>
                      </a:r>
                      <a:r>
                        <a:rPr kumimoji="0" lang="en-US" sz="1000" b="0" i="0" u="none" strike="noStrike" kern="1200" cap="none" spc="0" normalizeH="0" baseline="0" noProof="0">
                          <a:ln>
                            <a:noFill/>
                          </a:ln>
                          <a:solidFill>
                            <a:prstClr val="black"/>
                          </a:solidFill>
                          <a:effectLst/>
                          <a:uLnTx/>
                          <a:uFillTx/>
                          <a:latin typeface="+mn-lt"/>
                          <a:ea typeface="+mn-ea"/>
                          <a:cs typeface="+mn-cs"/>
                        </a:rPr>
                        <a:t>
 The recent GROHE GIVE Program panel talk on GROHE X showed how much we’ve achieved – and how big GIVE will be! Leader LIXIL EMENA Jonas Brennwald, Leader Training Timo Kurz, and GIVE Program Leader Chris Penney heard from UK-based installer Becky Bates about what a difference it can make in young people’s lives. By providing GROHE products, expertise and our uniformed training approach to schools across EMENA, we are creating the next generation of skilled installers, and strengthening our industry in new markets. We’ve opened 12 new schools in the past few months and aim to have 50 up and running by next year. As Becky put it, if you want to, you can do it!
Watch the full session now on #GROHEX: https://fcld.ly/give-panel-talk
#GROHE #vocationaltraining #education #sdg6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3502536721"/>
                  </a:ext>
                </a:extLst>
              </a:tr>
            </a:tbl>
          </a:graphicData>
        </a:graphic>
      </p:graphicFrame>
      <p:sp>
        <p:nvSpPr>
          <p:cNvPr id="4" name="Text Placeholder 3">
            <a:extLst>
              <a:ext uri="{FF2B5EF4-FFF2-40B4-BE49-F238E27FC236}">
                <a16:creationId xmlns:a16="http://schemas.microsoft.com/office/drawing/2014/main" id="{F8BD4C58-0F38-4FEF-A792-764FE53CECA9}"/>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860793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6EA8-9C49-4EE9-A9DD-B3F768AFFA77}"/>
              </a:ext>
            </a:extLst>
          </p:cNvPr>
          <p:cNvSpPr>
            <a:spLocks noGrp="1"/>
          </p:cNvSpPr>
          <p:nvPr>
            <p:ph type="title"/>
          </p:nvPr>
        </p:nvSpPr>
        <p:spPr/>
        <p:txBody>
          <a:bodyPr/>
          <a:lstStyle/>
          <a:p>
            <a:r>
              <a:rPr lang="en-US"/>
              <a:t>Overall All Videos Table | All profiles - 14 of 22</a:t>
            </a:r>
          </a:p>
        </p:txBody>
      </p:sp>
      <p:graphicFrame>
        <p:nvGraphicFramePr>
          <p:cNvPr id="5" name="Table Placeholder 4">
            <a:extLst>
              <a:ext uri="{FF2B5EF4-FFF2-40B4-BE49-F238E27FC236}">
                <a16:creationId xmlns:a16="http://schemas.microsoft.com/office/drawing/2014/main" id="{270D1C59-5409-4A77-BDB7-399F17784E1B}"/>
              </a:ext>
            </a:extLst>
          </p:cNvPr>
          <p:cNvGraphicFramePr>
            <a:graphicFrameLocks noGrp="1"/>
          </p:cNvGraphicFramePr>
          <p:nvPr>
            <p:ph type="tbl" sz="quarter" idx="13"/>
            <p:extLst>
              <p:ext uri="{D42A27DB-BD31-4B8C-83A1-F6EECF244321}">
                <p14:modId xmlns:p14="http://schemas.microsoft.com/office/powerpoint/2010/main" val="236562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5912590"/>
                    </a:ext>
                  </a:extLst>
                </a:gridCol>
                <a:gridCol w="1234440">
                  <a:extLst>
                    <a:ext uri="{9D8B030D-6E8A-4147-A177-3AD203B41FA5}">
                      <a16:colId xmlns:a16="http://schemas.microsoft.com/office/drawing/2014/main" val="2244480530"/>
                    </a:ext>
                  </a:extLst>
                </a:gridCol>
                <a:gridCol w="1892808">
                  <a:extLst>
                    <a:ext uri="{9D8B030D-6E8A-4147-A177-3AD203B41FA5}">
                      <a16:colId xmlns:a16="http://schemas.microsoft.com/office/drawing/2014/main" val="3252578413"/>
                    </a:ext>
                  </a:extLst>
                </a:gridCol>
                <a:gridCol w="658368">
                  <a:extLst>
                    <a:ext uri="{9D8B030D-6E8A-4147-A177-3AD203B41FA5}">
                      <a16:colId xmlns:a16="http://schemas.microsoft.com/office/drawing/2014/main" val="92198053"/>
                    </a:ext>
                  </a:extLst>
                </a:gridCol>
                <a:gridCol w="658368">
                  <a:extLst>
                    <a:ext uri="{9D8B030D-6E8A-4147-A177-3AD203B41FA5}">
                      <a16:colId xmlns:a16="http://schemas.microsoft.com/office/drawing/2014/main" val="1784915379"/>
                    </a:ext>
                  </a:extLst>
                </a:gridCol>
                <a:gridCol w="658368">
                  <a:extLst>
                    <a:ext uri="{9D8B030D-6E8A-4147-A177-3AD203B41FA5}">
                      <a16:colId xmlns:a16="http://schemas.microsoft.com/office/drawing/2014/main" val="372616687"/>
                    </a:ext>
                  </a:extLst>
                </a:gridCol>
                <a:gridCol w="658368">
                  <a:extLst>
                    <a:ext uri="{9D8B030D-6E8A-4147-A177-3AD203B41FA5}">
                      <a16:colId xmlns:a16="http://schemas.microsoft.com/office/drawing/2014/main" val="11903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5919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- 2021-12-17 09:05:05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267195530_4576022342485255_121403240335749499_n.jpg?_nc_cat=101&amp;ccb=1-5&amp;_nc_sid=08861d&amp;_nc_ohc=6RNRbncaCkoAX8wNhsf&amp;_nc_ht=scontent-iad3-1.xx&amp;edm=AGz5Y0wEAAAA&amp;oh=00_AT92K8eddeiy0PTCmURYQRZs1oWlqUrdNmn0uH8fsreNdg&amp;oe=61C5E8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extLst>
                  <a:ext uri="{0D108BD9-81ED-4DB2-BD59-A6C34878D82A}">
                    <a16:rowId xmlns:a16="http://schemas.microsoft.com/office/drawing/2014/main" val="338653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YouTube GROHE - 2021-12-17 08:00:03</a:t>
                      </a:r>
                      <a:r>
                        <a:rPr kumimoji="0" lang="en-US" sz="1000" b="0" i="0" u="none" strike="noStrike" kern="1200" cap="none" spc="0" normalizeH="0" baseline="0" noProof="0">
                          <a:ln>
                            <a:noFill/>
                          </a:ln>
                          <a:solidFill>
                            <a:prstClr val="black"/>
                          </a:solidFill>
                          <a:effectLst/>
                          <a:uLnTx/>
                          <a:uFillTx/>
                          <a:latin typeface="+mn-lt"/>
                          <a:ea typeface="+mn-ea"/>
                          <a:cs typeface="+mn-cs"/>
                        </a:rPr>
                        <a:t>
 GROHE X GIVE – Panel Talk Recap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https://i.ytimg.com/vi/KD0Y65p7Rp0/hqdefault.jpg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extLst>
                  <a:ext uri="{0D108BD9-81ED-4DB2-BD59-A6C34878D82A}">
                    <a16:rowId xmlns:a16="http://schemas.microsoft.com/office/drawing/2014/main" val="1817205386"/>
                  </a:ext>
                </a:extLst>
              </a:tr>
            </a:tbl>
          </a:graphicData>
        </a:graphic>
      </p:graphicFrame>
      <p:sp>
        <p:nvSpPr>
          <p:cNvPr id="4" name="Text Placeholder 3">
            <a:extLst>
              <a:ext uri="{FF2B5EF4-FFF2-40B4-BE49-F238E27FC236}">
                <a16:creationId xmlns:a16="http://schemas.microsoft.com/office/drawing/2014/main" id="{70169BCA-4C60-4474-92D1-3124281D2DD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48372968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4605A-B9DF-444C-84AA-4E9BFBA1BE8E}"/>
              </a:ext>
            </a:extLst>
          </p:cNvPr>
          <p:cNvSpPr>
            <a:spLocks noGrp="1"/>
          </p:cNvSpPr>
          <p:nvPr>
            <p:ph type="title"/>
          </p:nvPr>
        </p:nvSpPr>
        <p:spPr/>
        <p:txBody>
          <a:bodyPr/>
          <a:lstStyle/>
          <a:p>
            <a:r>
              <a:rPr lang="en-US"/>
              <a:t>Overall All Videos Table | All profiles - 15 of 22</a:t>
            </a:r>
          </a:p>
        </p:txBody>
      </p:sp>
      <p:graphicFrame>
        <p:nvGraphicFramePr>
          <p:cNvPr id="5" name="Table Placeholder 4">
            <a:extLst>
              <a:ext uri="{FF2B5EF4-FFF2-40B4-BE49-F238E27FC236}">
                <a16:creationId xmlns:a16="http://schemas.microsoft.com/office/drawing/2014/main" id="{0D27CE12-98C3-4DDA-B7EA-D9721E0391E4}"/>
              </a:ext>
            </a:extLst>
          </p:cNvPr>
          <p:cNvGraphicFramePr>
            <a:graphicFrameLocks noGrp="1"/>
          </p:cNvGraphicFramePr>
          <p:nvPr>
            <p:ph type="tbl" sz="quarter" idx="13"/>
            <p:extLst>
              <p:ext uri="{D42A27DB-BD31-4B8C-83A1-F6EECF244321}">
                <p14:modId xmlns:p14="http://schemas.microsoft.com/office/powerpoint/2010/main" val="41032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8324784"/>
                    </a:ext>
                  </a:extLst>
                </a:gridCol>
                <a:gridCol w="1234440">
                  <a:extLst>
                    <a:ext uri="{9D8B030D-6E8A-4147-A177-3AD203B41FA5}">
                      <a16:colId xmlns:a16="http://schemas.microsoft.com/office/drawing/2014/main" val="159479677"/>
                    </a:ext>
                  </a:extLst>
                </a:gridCol>
                <a:gridCol w="1892808">
                  <a:extLst>
                    <a:ext uri="{9D8B030D-6E8A-4147-A177-3AD203B41FA5}">
                      <a16:colId xmlns:a16="http://schemas.microsoft.com/office/drawing/2014/main" val="1040896507"/>
                    </a:ext>
                  </a:extLst>
                </a:gridCol>
                <a:gridCol w="658368">
                  <a:extLst>
                    <a:ext uri="{9D8B030D-6E8A-4147-A177-3AD203B41FA5}">
                      <a16:colId xmlns:a16="http://schemas.microsoft.com/office/drawing/2014/main" val="95329239"/>
                    </a:ext>
                  </a:extLst>
                </a:gridCol>
                <a:gridCol w="658368">
                  <a:extLst>
                    <a:ext uri="{9D8B030D-6E8A-4147-A177-3AD203B41FA5}">
                      <a16:colId xmlns:a16="http://schemas.microsoft.com/office/drawing/2014/main" val="2226835033"/>
                    </a:ext>
                  </a:extLst>
                </a:gridCol>
                <a:gridCol w="658368">
                  <a:extLst>
                    <a:ext uri="{9D8B030D-6E8A-4147-A177-3AD203B41FA5}">
                      <a16:colId xmlns:a16="http://schemas.microsoft.com/office/drawing/2014/main" val="217103369"/>
                    </a:ext>
                  </a:extLst>
                </a:gridCol>
                <a:gridCol w="658368">
                  <a:extLst>
                    <a:ext uri="{9D8B030D-6E8A-4147-A177-3AD203B41FA5}">
                      <a16:colId xmlns:a16="http://schemas.microsoft.com/office/drawing/2014/main" val="280548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270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- 2021-12-16 18:00:06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267294625_595599538335655_6059790692521376962_n.jpg?_nc_cat=104&amp;ccb=1-5&amp;_nc_sid=08861d&amp;_nc_ohc=PzGwtCJAACUAX-P6oog&amp;_nc_ht=scontent-iad3-2.xx&amp;edm=AGz5Y0wEAAAA&amp;oh=00_AT-LQ7AK7S9z7wrrDnPqZ1GlTuo5gqLGjNxBzE8_FHffkw&amp;oe=61C665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98010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YouTube GROHE - 2021-12-16 15:54:38</a:t>
                      </a:r>
                      <a:r>
                        <a:rPr kumimoji="0" lang="en-US" sz="1000" b="0" i="0" u="none" strike="noStrike" kern="1200" cap="none" spc="0" normalizeH="0" baseline="0" noProof="0">
                          <a:ln>
                            <a:noFill/>
                          </a:ln>
                          <a:solidFill>
                            <a:prstClr val="black"/>
                          </a:solidFill>
                          <a:effectLst/>
                          <a:uLnTx/>
                          <a:uFillTx/>
                          <a:latin typeface="+mn-lt"/>
                          <a:ea typeface="+mn-ea"/>
                          <a:cs typeface="+mn-cs"/>
                        </a:rPr>
                        <a:t>
 LIXIL Community Day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https://i.ytimg.com/vi/EJcX3DgsM6U/hqdefault.jpg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134548360"/>
                  </a:ext>
                </a:extLst>
              </a:tr>
            </a:tbl>
          </a:graphicData>
        </a:graphic>
      </p:graphicFrame>
      <p:sp>
        <p:nvSpPr>
          <p:cNvPr id="4" name="Text Placeholder 3">
            <a:extLst>
              <a:ext uri="{FF2B5EF4-FFF2-40B4-BE49-F238E27FC236}">
                <a16:creationId xmlns:a16="http://schemas.microsoft.com/office/drawing/2014/main" id="{00F61E50-62C3-4FD8-9B04-DD7FA7CE0F8C}"/>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19819696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F202-430A-42F3-B0E1-D0729C149267}"/>
              </a:ext>
            </a:extLst>
          </p:cNvPr>
          <p:cNvSpPr>
            <a:spLocks noGrp="1"/>
          </p:cNvSpPr>
          <p:nvPr>
            <p:ph type="title"/>
          </p:nvPr>
        </p:nvSpPr>
        <p:spPr/>
        <p:txBody>
          <a:bodyPr/>
          <a:lstStyle/>
          <a:p>
            <a:r>
              <a:rPr lang="en-US"/>
              <a:t>Overall All Videos Table | All profiles - 16 of 22</a:t>
            </a:r>
          </a:p>
        </p:txBody>
      </p:sp>
      <p:graphicFrame>
        <p:nvGraphicFramePr>
          <p:cNvPr id="5" name="Table Placeholder 4">
            <a:extLst>
              <a:ext uri="{FF2B5EF4-FFF2-40B4-BE49-F238E27FC236}">
                <a16:creationId xmlns:a16="http://schemas.microsoft.com/office/drawing/2014/main" id="{48598372-0EAA-48EF-A38F-79302C8BB525}"/>
              </a:ext>
            </a:extLst>
          </p:cNvPr>
          <p:cNvGraphicFramePr>
            <a:graphicFrameLocks noGrp="1"/>
          </p:cNvGraphicFramePr>
          <p:nvPr>
            <p:ph type="tbl" sz="quarter" idx="13"/>
            <p:extLst>
              <p:ext uri="{D42A27DB-BD31-4B8C-83A1-F6EECF244321}">
                <p14:modId xmlns:p14="http://schemas.microsoft.com/office/powerpoint/2010/main" val="194528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0072111"/>
                    </a:ext>
                  </a:extLst>
                </a:gridCol>
                <a:gridCol w="1234440">
                  <a:extLst>
                    <a:ext uri="{9D8B030D-6E8A-4147-A177-3AD203B41FA5}">
                      <a16:colId xmlns:a16="http://schemas.microsoft.com/office/drawing/2014/main" val="1871407184"/>
                    </a:ext>
                  </a:extLst>
                </a:gridCol>
                <a:gridCol w="1892808">
                  <a:extLst>
                    <a:ext uri="{9D8B030D-6E8A-4147-A177-3AD203B41FA5}">
                      <a16:colId xmlns:a16="http://schemas.microsoft.com/office/drawing/2014/main" val="315523336"/>
                    </a:ext>
                  </a:extLst>
                </a:gridCol>
                <a:gridCol w="658368">
                  <a:extLst>
                    <a:ext uri="{9D8B030D-6E8A-4147-A177-3AD203B41FA5}">
                      <a16:colId xmlns:a16="http://schemas.microsoft.com/office/drawing/2014/main" val="1580791780"/>
                    </a:ext>
                  </a:extLst>
                </a:gridCol>
                <a:gridCol w="658368">
                  <a:extLst>
                    <a:ext uri="{9D8B030D-6E8A-4147-A177-3AD203B41FA5}">
                      <a16:colId xmlns:a16="http://schemas.microsoft.com/office/drawing/2014/main" val="314256924"/>
                    </a:ext>
                  </a:extLst>
                </a:gridCol>
                <a:gridCol w="658368">
                  <a:extLst>
                    <a:ext uri="{9D8B030D-6E8A-4147-A177-3AD203B41FA5}">
                      <a16:colId xmlns:a16="http://schemas.microsoft.com/office/drawing/2014/main" val="1949311376"/>
                    </a:ext>
                  </a:extLst>
                </a:gridCol>
                <a:gridCol w="658368">
                  <a:extLst>
                    <a:ext uri="{9D8B030D-6E8A-4147-A177-3AD203B41FA5}">
                      <a16:colId xmlns:a16="http://schemas.microsoft.com/office/drawing/2014/main" val="4107375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4010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YouTube GROHE - 2021-12-16 15:54:19</a:t>
                      </a:r>
                      <a:r>
                        <a:rPr kumimoji="0" lang="en-US" sz="1000" b="0" i="0" u="none" strike="noStrike" kern="1200" cap="none" spc="0" normalizeH="0" baseline="0" noProof="0">
                          <a:ln>
                            <a:noFill/>
                          </a:ln>
                          <a:solidFill>
                            <a:prstClr val="black"/>
                          </a:solidFill>
                          <a:effectLst/>
                          <a:uLnTx/>
                          <a:uFillTx/>
                          <a:latin typeface="+mn-lt"/>
                          <a:ea typeface="+mn-ea"/>
                          <a:cs typeface="+mn-cs"/>
                        </a:rPr>
                        <a:t>
 GIVE panel talk on 7 Dec at 11 AM on 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https://i.ytimg.com/vi/_6Cy-Trchgc/hqdefault.jpg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03771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YouTube GROHE - 2021-12-16 15:54:09</a:t>
                      </a:r>
                      <a:r>
                        <a:rPr kumimoji="0" lang="en-US" sz="1000" b="0" i="0" u="none" strike="noStrike" kern="1200" cap="none" spc="0" normalizeH="0" baseline="0" noProof="0">
                          <a:ln>
                            <a:noFill/>
                          </a:ln>
                          <a:solidFill>
                            <a:prstClr val="black"/>
                          </a:solidFill>
                          <a:effectLst/>
                          <a:uLnTx/>
                          <a:uFillTx/>
                          <a:latin typeface="+mn-lt"/>
                          <a:ea typeface="+mn-ea"/>
                          <a:cs typeface="+mn-cs"/>
                        </a:rPr>
                        <a:t>
 GIVE panel talk on 7 Dec at 11 AM on GROHE 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https://i.ytimg.com/vi/itnwRjlpoas/hqdefault.jpg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036561302"/>
                  </a:ext>
                </a:extLst>
              </a:tr>
            </a:tbl>
          </a:graphicData>
        </a:graphic>
      </p:graphicFrame>
      <p:sp>
        <p:nvSpPr>
          <p:cNvPr id="4" name="Text Placeholder 3">
            <a:extLst>
              <a:ext uri="{FF2B5EF4-FFF2-40B4-BE49-F238E27FC236}">
                <a16:creationId xmlns:a16="http://schemas.microsoft.com/office/drawing/2014/main" id="{195DB942-314F-47F7-8290-0034F8A9C6A8}"/>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77400980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6065-7C70-48CC-992D-447A189BB8C4}"/>
              </a:ext>
            </a:extLst>
          </p:cNvPr>
          <p:cNvSpPr>
            <a:spLocks noGrp="1"/>
          </p:cNvSpPr>
          <p:nvPr>
            <p:ph type="title"/>
          </p:nvPr>
        </p:nvSpPr>
        <p:spPr/>
        <p:txBody>
          <a:bodyPr/>
          <a:lstStyle/>
          <a:p>
            <a:r>
              <a:rPr lang="en-US"/>
              <a:t>Overall All Videos Table | All profiles - 17 of 22</a:t>
            </a:r>
          </a:p>
        </p:txBody>
      </p:sp>
      <p:graphicFrame>
        <p:nvGraphicFramePr>
          <p:cNvPr id="5" name="Table Placeholder 4">
            <a:extLst>
              <a:ext uri="{FF2B5EF4-FFF2-40B4-BE49-F238E27FC236}">
                <a16:creationId xmlns:a16="http://schemas.microsoft.com/office/drawing/2014/main" id="{C88219EF-F9A9-493D-AE83-13EC1B7C9DC2}"/>
              </a:ext>
            </a:extLst>
          </p:cNvPr>
          <p:cNvGraphicFramePr>
            <a:graphicFrameLocks noGrp="1"/>
          </p:cNvGraphicFramePr>
          <p:nvPr>
            <p:ph type="tbl" sz="quarter" idx="13"/>
            <p:extLst>
              <p:ext uri="{D42A27DB-BD31-4B8C-83A1-F6EECF244321}">
                <p14:modId xmlns:p14="http://schemas.microsoft.com/office/powerpoint/2010/main" val="353186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3571852"/>
                    </a:ext>
                  </a:extLst>
                </a:gridCol>
                <a:gridCol w="1234440">
                  <a:extLst>
                    <a:ext uri="{9D8B030D-6E8A-4147-A177-3AD203B41FA5}">
                      <a16:colId xmlns:a16="http://schemas.microsoft.com/office/drawing/2014/main" val="4291000916"/>
                    </a:ext>
                  </a:extLst>
                </a:gridCol>
                <a:gridCol w="1892808">
                  <a:extLst>
                    <a:ext uri="{9D8B030D-6E8A-4147-A177-3AD203B41FA5}">
                      <a16:colId xmlns:a16="http://schemas.microsoft.com/office/drawing/2014/main" val="2183727090"/>
                    </a:ext>
                  </a:extLst>
                </a:gridCol>
                <a:gridCol w="658368">
                  <a:extLst>
                    <a:ext uri="{9D8B030D-6E8A-4147-A177-3AD203B41FA5}">
                      <a16:colId xmlns:a16="http://schemas.microsoft.com/office/drawing/2014/main" val="1538975791"/>
                    </a:ext>
                  </a:extLst>
                </a:gridCol>
                <a:gridCol w="658368">
                  <a:extLst>
                    <a:ext uri="{9D8B030D-6E8A-4147-A177-3AD203B41FA5}">
                      <a16:colId xmlns:a16="http://schemas.microsoft.com/office/drawing/2014/main" val="2047151137"/>
                    </a:ext>
                  </a:extLst>
                </a:gridCol>
                <a:gridCol w="658368">
                  <a:extLst>
                    <a:ext uri="{9D8B030D-6E8A-4147-A177-3AD203B41FA5}">
                      <a16:colId xmlns:a16="http://schemas.microsoft.com/office/drawing/2014/main" val="3080317722"/>
                    </a:ext>
                  </a:extLst>
                </a:gridCol>
                <a:gridCol w="658368">
                  <a:extLst>
                    <a:ext uri="{9D8B030D-6E8A-4147-A177-3AD203B41FA5}">
                      <a16:colId xmlns:a16="http://schemas.microsoft.com/office/drawing/2014/main" val="168234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5902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Facebook GROHE Slovenia - 2021-12-16 12:24:26</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265184782_1541243859582026_500559014849345559_n.jpg?_nc_cat=101&amp;ccb=1-5&amp;_nc_sid=08861d&amp;_nc_ohc=JWv50u09J_4AX-_szLk&amp;_nc_ht=scontent-iad3-1.xx&amp;edm=AGz5Y0wEAAAA&amp;oh=00_AT-Jl7XUKUTj1oRRZ-9WxwjoQhBzEj1fB0fcfyi4qtRhBg&amp;oe=61C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1645876868"/>
                  </a:ext>
                </a:extLst>
              </a:tr>
            </a:tbl>
          </a:graphicData>
        </a:graphic>
      </p:graphicFrame>
      <p:sp>
        <p:nvSpPr>
          <p:cNvPr id="4" name="Text Placeholder 3">
            <a:extLst>
              <a:ext uri="{FF2B5EF4-FFF2-40B4-BE49-F238E27FC236}">
                <a16:creationId xmlns:a16="http://schemas.microsoft.com/office/drawing/2014/main" id="{F5CE9985-7BB8-49A6-BF44-2F6C8BEB1B10}"/>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355985575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4FEC-E9B7-46ED-92C5-9642E9BB92D7}"/>
              </a:ext>
            </a:extLst>
          </p:cNvPr>
          <p:cNvSpPr>
            <a:spLocks noGrp="1"/>
          </p:cNvSpPr>
          <p:nvPr>
            <p:ph type="title"/>
          </p:nvPr>
        </p:nvSpPr>
        <p:spPr/>
        <p:txBody>
          <a:bodyPr/>
          <a:lstStyle/>
          <a:p>
            <a:r>
              <a:rPr lang="en-US"/>
              <a:t>Overall All Videos Table | All profiles - 18 of 22</a:t>
            </a:r>
          </a:p>
        </p:txBody>
      </p:sp>
      <p:graphicFrame>
        <p:nvGraphicFramePr>
          <p:cNvPr id="5" name="Table Placeholder 4">
            <a:extLst>
              <a:ext uri="{FF2B5EF4-FFF2-40B4-BE49-F238E27FC236}">
                <a16:creationId xmlns:a16="http://schemas.microsoft.com/office/drawing/2014/main" id="{721BDAFC-B47E-44CD-B8D2-8B3297CDDABC}"/>
              </a:ext>
            </a:extLst>
          </p:cNvPr>
          <p:cNvGraphicFramePr>
            <a:graphicFrameLocks noGrp="1"/>
          </p:cNvGraphicFramePr>
          <p:nvPr>
            <p:ph type="tbl" sz="quarter" idx="13"/>
            <p:extLst>
              <p:ext uri="{D42A27DB-BD31-4B8C-83A1-F6EECF244321}">
                <p14:modId xmlns:p14="http://schemas.microsoft.com/office/powerpoint/2010/main" val="4102206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5228057"/>
                    </a:ext>
                  </a:extLst>
                </a:gridCol>
                <a:gridCol w="1234440">
                  <a:extLst>
                    <a:ext uri="{9D8B030D-6E8A-4147-A177-3AD203B41FA5}">
                      <a16:colId xmlns:a16="http://schemas.microsoft.com/office/drawing/2014/main" val="4021690012"/>
                    </a:ext>
                  </a:extLst>
                </a:gridCol>
                <a:gridCol w="1892808">
                  <a:extLst>
                    <a:ext uri="{9D8B030D-6E8A-4147-A177-3AD203B41FA5}">
                      <a16:colId xmlns:a16="http://schemas.microsoft.com/office/drawing/2014/main" val="3460140243"/>
                    </a:ext>
                  </a:extLst>
                </a:gridCol>
                <a:gridCol w="658368">
                  <a:extLst>
                    <a:ext uri="{9D8B030D-6E8A-4147-A177-3AD203B41FA5}">
                      <a16:colId xmlns:a16="http://schemas.microsoft.com/office/drawing/2014/main" val="3871077114"/>
                    </a:ext>
                  </a:extLst>
                </a:gridCol>
                <a:gridCol w="658368">
                  <a:extLst>
                    <a:ext uri="{9D8B030D-6E8A-4147-A177-3AD203B41FA5}">
                      <a16:colId xmlns:a16="http://schemas.microsoft.com/office/drawing/2014/main" val="2229300569"/>
                    </a:ext>
                  </a:extLst>
                </a:gridCol>
                <a:gridCol w="658368">
                  <a:extLst>
                    <a:ext uri="{9D8B030D-6E8A-4147-A177-3AD203B41FA5}">
                      <a16:colId xmlns:a16="http://schemas.microsoft.com/office/drawing/2014/main" val="1789024243"/>
                    </a:ext>
                  </a:extLst>
                </a:gridCol>
                <a:gridCol w="658368">
                  <a:extLst>
                    <a:ext uri="{9D8B030D-6E8A-4147-A177-3AD203B41FA5}">
                      <a16:colId xmlns:a16="http://schemas.microsoft.com/office/drawing/2014/main" val="350307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4591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- 2021-12-15 08:05:01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p168x128/268153769_584773395928866_2084338922793863658_n.jpg?_nc_cat=103&amp;ccb=1-5&amp;_nc_sid=08861d&amp;_nc_ohc=kRcG9NUS6nkAX86b9b5&amp;_nc_ht=scontent-mia3-2.xx&amp;edm=AGz5Y0wEAAAA&amp;oh=00_AT_GAlGSRToteKq7wnhZDkZPNZjjUiKDXTsi65icUtOSig&amp;oe=61C3B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1117126026"/>
                  </a:ext>
                </a:extLst>
              </a:tr>
            </a:tbl>
          </a:graphicData>
        </a:graphic>
      </p:graphicFrame>
      <p:sp>
        <p:nvSpPr>
          <p:cNvPr id="4" name="Text Placeholder 3">
            <a:extLst>
              <a:ext uri="{FF2B5EF4-FFF2-40B4-BE49-F238E27FC236}">
                <a16:creationId xmlns:a16="http://schemas.microsoft.com/office/drawing/2014/main" id="{C8258BBF-7C7A-4BCA-9A0E-D750027479CD}"/>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16521563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D831F-09F5-4824-A2ED-58E1788D9D46}"/>
              </a:ext>
            </a:extLst>
          </p:cNvPr>
          <p:cNvSpPr>
            <a:spLocks noGrp="1"/>
          </p:cNvSpPr>
          <p:nvPr>
            <p:ph type="title"/>
          </p:nvPr>
        </p:nvSpPr>
        <p:spPr/>
        <p:txBody>
          <a:bodyPr/>
          <a:lstStyle/>
          <a:p>
            <a:r>
              <a:rPr lang="en-US"/>
              <a:t>Overall All Videos Table | All profiles - 19 of 22</a:t>
            </a:r>
          </a:p>
        </p:txBody>
      </p:sp>
      <p:graphicFrame>
        <p:nvGraphicFramePr>
          <p:cNvPr id="5" name="Table Placeholder 4">
            <a:extLst>
              <a:ext uri="{FF2B5EF4-FFF2-40B4-BE49-F238E27FC236}">
                <a16:creationId xmlns:a16="http://schemas.microsoft.com/office/drawing/2014/main" id="{161D1615-F965-4B35-B848-B329126F76AE}"/>
              </a:ext>
            </a:extLst>
          </p:cNvPr>
          <p:cNvGraphicFramePr>
            <a:graphicFrameLocks noGrp="1"/>
          </p:cNvGraphicFramePr>
          <p:nvPr>
            <p:ph type="tbl" sz="quarter" idx="13"/>
            <p:extLst>
              <p:ext uri="{D42A27DB-BD31-4B8C-83A1-F6EECF244321}">
                <p14:modId xmlns:p14="http://schemas.microsoft.com/office/powerpoint/2010/main" val="307046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6881099"/>
                    </a:ext>
                  </a:extLst>
                </a:gridCol>
                <a:gridCol w="1234440">
                  <a:extLst>
                    <a:ext uri="{9D8B030D-6E8A-4147-A177-3AD203B41FA5}">
                      <a16:colId xmlns:a16="http://schemas.microsoft.com/office/drawing/2014/main" val="311070752"/>
                    </a:ext>
                  </a:extLst>
                </a:gridCol>
                <a:gridCol w="1892808">
                  <a:extLst>
                    <a:ext uri="{9D8B030D-6E8A-4147-A177-3AD203B41FA5}">
                      <a16:colId xmlns:a16="http://schemas.microsoft.com/office/drawing/2014/main" val="4291184514"/>
                    </a:ext>
                  </a:extLst>
                </a:gridCol>
                <a:gridCol w="658368">
                  <a:extLst>
                    <a:ext uri="{9D8B030D-6E8A-4147-A177-3AD203B41FA5}">
                      <a16:colId xmlns:a16="http://schemas.microsoft.com/office/drawing/2014/main" val="3259550100"/>
                    </a:ext>
                  </a:extLst>
                </a:gridCol>
                <a:gridCol w="658368">
                  <a:extLst>
                    <a:ext uri="{9D8B030D-6E8A-4147-A177-3AD203B41FA5}">
                      <a16:colId xmlns:a16="http://schemas.microsoft.com/office/drawing/2014/main" val="1891647223"/>
                    </a:ext>
                  </a:extLst>
                </a:gridCol>
                <a:gridCol w="658368">
                  <a:extLst>
                    <a:ext uri="{9D8B030D-6E8A-4147-A177-3AD203B41FA5}">
                      <a16:colId xmlns:a16="http://schemas.microsoft.com/office/drawing/2014/main" val="402633579"/>
                    </a:ext>
                  </a:extLst>
                </a:gridCol>
                <a:gridCol w="658368">
                  <a:extLst>
                    <a:ext uri="{9D8B030D-6E8A-4147-A177-3AD203B41FA5}">
                      <a16:colId xmlns:a16="http://schemas.microsoft.com/office/drawing/2014/main" val="162705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845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- 2021-12-14 10:46:11</a:t>
                      </a:r>
                      <a:r>
                        <a:rPr kumimoji="0" lang="en-US" sz="1000" b="0" i="0" u="none" strike="noStrike" kern="1200" cap="none" spc="0" normalizeH="0" baseline="0" noProof="0">
                          <a:ln>
                            <a:noFill/>
                          </a:ln>
                          <a:solidFill>
                            <a:prstClr val="black"/>
                          </a:solidFill>
                          <a:effectLst/>
                          <a:uLnTx/>
                          <a:uFillTx/>
                          <a:latin typeface="+mn-lt"/>
                          <a:ea typeface="+mn-ea"/>
                          <a:cs typeface="+mn-cs"/>
                        </a:rPr>
                        <a:t>
 GROHE Sürdürülebilirlik Araştırması 2021 - 2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262603155_878744936129920_5399332740725729176_n.jpg?_nc_cat=100&amp;ccb=1-5&amp;_nc_sid=08861d&amp;_nc_ohc=vdClnB0p2gEAX90pBHz&amp;_nc_ht=scontent-lga3-2.xx&amp;edm=AGz5Y0wEAAAA&amp;oh=00_AT8jtM968BB-pFuyoOn2KXoHJZqvvf_WBh0qRvVwSi783A&amp;oe=61C354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70899624"/>
                  </a:ext>
                </a:extLst>
              </a:tr>
            </a:tbl>
          </a:graphicData>
        </a:graphic>
      </p:graphicFrame>
      <p:sp>
        <p:nvSpPr>
          <p:cNvPr id="4" name="Text Placeholder 3">
            <a:extLst>
              <a:ext uri="{FF2B5EF4-FFF2-40B4-BE49-F238E27FC236}">
                <a16:creationId xmlns:a16="http://schemas.microsoft.com/office/drawing/2014/main" id="{4CD256E4-D0B0-46EC-8A6D-FE32E1B4D56F}"/>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51071123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E49DA-607D-45EB-9FED-F368033FC109}"/>
              </a:ext>
            </a:extLst>
          </p:cNvPr>
          <p:cNvSpPr>
            <a:spLocks noGrp="1"/>
          </p:cNvSpPr>
          <p:nvPr>
            <p:ph type="title"/>
          </p:nvPr>
        </p:nvSpPr>
        <p:spPr/>
        <p:txBody>
          <a:bodyPr/>
          <a:lstStyle/>
          <a:p>
            <a:r>
              <a:rPr lang="en-US"/>
              <a:t>Overall All Videos Table | All profiles - 20 of 22</a:t>
            </a:r>
          </a:p>
        </p:txBody>
      </p:sp>
      <p:graphicFrame>
        <p:nvGraphicFramePr>
          <p:cNvPr id="5" name="Table Placeholder 4">
            <a:extLst>
              <a:ext uri="{FF2B5EF4-FFF2-40B4-BE49-F238E27FC236}">
                <a16:creationId xmlns:a16="http://schemas.microsoft.com/office/drawing/2014/main" id="{1EA5AE00-D457-4D75-A873-27FF41D4DB08}"/>
              </a:ext>
            </a:extLst>
          </p:cNvPr>
          <p:cNvGraphicFramePr>
            <a:graphicFrameLocks noGrp="1"/>
          </p:cNvGraphicFramePr>
          <p:nvPr>
            <p:ph type="tbl" sz="quarter" idx="13"/>
            <p:extLst>
              <p:ext uri="{D42A27DB-BD31-4B8C-83A1-F6EECF244321}">
                <p14:modId xmlns:p14="http://schemas.microsoft.com/office/powerpoint/2010/main" val="89508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76686197"/>
                    </a:ext>
                  </a:extLst>
                </a:gridCol>
                <a:gridCol w="1234440">
                  <a:extLst>
                    <a:ext uri="{9D8B030D-6E8A-4147-A177-3AD203B41FA5}">
                      <a16:colId xmlns:a16="http://schemas.microsoft.com/office/drawing/2014/main" val="3689674404"/>
                    </a:ext>
                  </a:extLst>
                </a:gridCol>
                <a:gridCol w="1892808">
                  <a:extLst>
                    <a:ext uri="{9D8B030D-6E8A-4147-A177-3AD203B41FA5}">
                      <a16:colId xmlns:a16="http://schemas.microsoft.com/office/drawing/2014/main" val="3743121615"/>
                    </a:ext>
                  </a:extLst>
                </a:gridCol>
                <a:gridCol w="658368">
                  <a:extLst>
                    <a:ext uri="{9D8B030D-6E8A-4147-A177-3AD203B41FA5}">
                      <a16:colId xmlns:a16="http://schemas.microsoft.com/office/drawing/2014/main" val="479681282"/>
                    </a:ext>
                  </a:extLst>
                </a:gridCol>
                <a:gridCol w="658368">
                  <a:extLst>
                    <a:ext uri="{9D8B030D-6E8A-4147-A177-3AD203B41FA5}">
                      <a16:colId xmlns:a16="http://schemas.microsoft.com/office/drawing/2014/main" val="4163346032"/>
                    </a:ext>
                  </a:extLst>
                </a:gridCol>
                <a:gridCol w="658368">
                  <a:extLst>
                    <a:ext uri="{9D8B030D-6E8A-4147-A177-3AD203B41FA5}">
                      <a16:colId xmlns:a16="http://schemas.microsoft.com/office/drawing/2014/main" val="1352950517"/>
                    </a:ext>
                  </a:extLst>
                </a:gridCol>
                <a:gridCol w="658368">
                  <a:extLst>
                    <a:ext uri="{9D8B030D-6E8A-4147-A177-3AD203B41FA5}">
                      <a16:colId xmlns:a16="http://schemas.microsoft.com/office/drawing/2014/main" val="3237203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8271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GROHE - 2021-12-13 14:33:22</a:t>
                      </a:r>
                      <a:r>
                        <a:rPr kumimoji="0" lang="en-US" sz="1000" b="0" i="0" u="none" strike="noStrike" kern="1200" cap="none" spc="0" normalizeH="0" baseline="0" noProof="0">
                          <a:ln>
                            <a:noFill/>
                          </a:ln>
                          <a:solidFill>
                            <a:prstClr val="black"/>
                          </a:solidFill>
                          <a:effectLst/>
                          <a:uLnTx/>
                          <a:uFillTx/>
                          <a:latin typeface="+mn-lt"/>
                          <a:ea typeface="+mn-ea"/>
                          <a:cs typeface="+mn-cs"/>
                        </a:rPr>
                        <a:t>
 Lixil Community Day in 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15.13418-10/p160x160/266368958_445653557054611_7147002052290969116_n.jpg?_nc_cat=111&amp;ccb=1-5&amp;_nc_sid=08861d&amp;_nc_ohc=_YSklzUSXUQAX9gWX_I&amp;_nc_ht=scontent-atl3-2.xx&amp;edm=AGz5Y0wEAAAA&amp;oh=00_AT9eeKINh27RG8KXrWX7obZ3SrpheLnDN7aW_zZ_m3YRzw&amp;oe=61C3F0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40784</a:t>
                      </a:r>
                    </a:p>
                  </a:txBody>
                  <a:tcPr/>
                </a:tc>
                <a:extLst>
                  <a:ext uri="{0D108BD9-81ED-4DB2-BD59-A6C34878D82A}">
                    <a16:rowId xmlns:a16="http://schemas.microsoft.com/office/drawing/2014/main" val="802125003"/>
                  </a:ext>
                </a:extLst>
              </a:tr>
            </a:tbl>
          </a:graphicData>
        </a:graphic>
      </p:graphicFrame>
      <p:sp>
        <p:nvSpPr>
          <p:cNvPr id="4" name="Text Placeholder 3">
            <a:extLst>
              <a:ext uri="{FF2B5EF4-FFF2-40B4-BE49-F238E27FC236}">
                <a16:creationId xmlns:a16="http://schemas.microsoft.com/office/drawing/2014/main" id="{62D62028-97CE-46EA-AAF5-FD021EE21807}"/>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8986858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FD6B-2F2A-4479-AE94-F2AB84741FB0}"/>
              </a:ext>
            </a:extLst>
          </p:cNvPr>
          <p:cNvSpPr>
            <a:spLocks noGrp="1"/>
          </p:cNvSpPr>
          <p:nvPr>
            <p:ph type="title"/>
          </p:nvPr>
        </p:nvSpPr>
        <p:spPr/>
        <p:txBody>
          <a:bodyPr/>
          <a:lstStyle/>
          <a:p>
            <a:r>
              <a:rPr lang="en-US"/>
              <a:t>Overall All Videos Table | All profiles - 21 of 22</a:t>
            </a:r>
          </a:p>
        </p:txBody>
      </p:sp>
      <p:graphicFrame>
        <p:nvGraphicFramePr>
          <p:cNvPr id="5" name="Table Placeholder 4">
            <a:extLst>
              <a:ext uri="{FF2B5EF4-FFF2-40B4-BE49-F238E27FC236}">
                <a16:creationId xmlns:a16="http://schemas.microsoft.com/office/drawing/2014/main" id="{53171858-7072-480A-AC3E-55399CF92950}"/>
              </a:ext>
            </a:extLst>
          </p:cNvPr>
          <p:cNvGraphicFramePr>
            <a:graphicFrameLocks noGrp="1"/>
          </p:cNvGraphicFramePr>
          <p:nvPr>
            <p:ph type="tbl" sz="quarter" idx="13"/>
            <p:extLst>
              <p:ext uri="{D42A27DB-BD31-4B8C-83A1-F6EECF244321}">
                <p14:modId xmlns:p14="http://schemas.microsoft.com/office/powerpoint/2010/main" val="362435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4589738"/>
                    </a:ext>
                  </a:extLst>
                </a:gridCol>
                <a:gridCol w="1234440">
                  <a:extLst>
                    <a:ext uri="{9D8B030D-6E8A-4147-A177-3AD203B41FA5}">
                      <a16:colId xmlns:a16="http://schemas.microsoft.com/office/drawing/2014/main" val="3991681011"/>
                    </a:ext>
                  </a:extLst>
                </a:gridCol>
                <a:gridCol w="1892808">
                  <a:extLst>
                    <a:ext uri="{9D8B030D-6E8A-4147-A177-3AD203B41FA5}">
                      <a16:colId xmlns:a16="http://schemas.microsoft.com/office/drawing/2014/main" val="796505789"/>
                    </a:ext>
                  </a:extLst>
                </a:gridCol>
                <a:gridCol w="658368">
                  <a:extLst>
                    <a:ext uri="{9D8B030D-6E8A-4147-A177-3AD203B41FA5}">
                      <a16:colId xmlns:a16="http://schemas.microsoft.com/office/drawing/2014/main" val="1031795967"/>
                    </a:ext>
                  </a:extLst>
                </a:gridCol>
                <a:gridCol w="658368">
                  <a:extLst>
                    <a:ext uri="{9D8B030D-6E8A-4147-A177-3AD203B41FA5}">
                      <a16:colId xmlns:a16="http://schemas.microsoft.com/office/drawing/2014/main" val="2123881809"/>
                    </a:ext>
                  </a:extLst>
                </a:gridCol>
                <a:gridCol w="658368">
                  <a:extLst>
                    <a:ext uri="{9D8B030D-6E8A-4147-A177-3AD203B41FA5}">
                      <a16:colId xmlns:a16="http://schemas.microsoft.com/office/drawing/2014/main" val="1374058932"/>
                    </a:ext>
                  </a:extLst>
                </a:gridCol>
                <a:gridCol w="658368">
                  <a:extLst>
                    <a:ext uri="{9D8B030D-6E8A-4147-A177-3AD203B41FA5}">
                      <a16:colId xmlns:a16="http://schemas.microsoft.com/office/drawing/2014/main" val="1768749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8049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- 2021-12-11 10:30:07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sea1-1.xx.fbcdn.net/v/t15.5256-10/p168x128/264025997_957808764837845_2990031557052702131_n.jpg?_nc_cat=110&amp;ccb=1-5&amp;_nc_sid=08861d&amp;_nc_ohc=w1h_-UGgVGsAX8ZrGbO&amp;_nc_ht=scontent-sea1-1.xx&amp;edm=AGz5Y0wEAAAA&amp;oh=00_AT-xv6WN13khiYiXGKvfArFtF_R9tS3zMszrpQ0n1-VL5w&amp;oe=61C3E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2093128962"/>
                  </a:ext>
                </a:extLst>
              </a:tr>
            </a:tbl>
          </a:graphicData>
        </a:graphic>
      </p:graphicFrame>
      <p:sp>
        <p:nvSpPr>
          <p:cNvPr id="4" name="Text Placeholder 3">
            <a:extLst>
              <a:ext uri="{FF2B5EF4-FFF2-40B4-BE49-F238E27FC236}">
                <a16:creationId xmlns:a16="http://schemas.microsoft.com/office/drawing/2014/main" id="{64EC3144-77BB-44EF-A88F-E30C382C6682}"/>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298450279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9E7B-E6D1-44BD-96D3-DAEA4EC2C1E4}"/>
              </a:ext>
            </a:extLst>
          </p:cNvPr>
          <p:cNvSpPr>
            <a:spLocks noGrp="1"/>
          </p:cNvSpPr>
          <p:nvPr>
            <p:ph type="title"/>
          </p:nvPr>
        </p:nvSpPr>
        <p:spPr/>
        <p:txBody>
          <a:bodyPr/>
          <a:lstStyle/>
          <a:p>
            <a:r>
              <a:rPr lang="en-US"/>
              <a:t>Overall All Videos Table | All profiles - 22 of 22</a:t>
            </a:r>
          </a:p>
        </p:txBody>
      </p:sp>
      <p:graphicFrame>
        <p:nvGraphicFramePr>
          <p:cNvPr id="5" name="Table Placeholder 4">
            <a:extLst>
              <a:ext uri="{FF2B5EF4-FFF2-40B4-BE49-F238E27FC236}">
                <a16:creationId xmlns:a16="http://schemas.microsoft.com/office/drawing/2014/main" id="{BACB9AB7-E5E5-4A5D-A6F3-5969963AE82A}"/>
              </a:ext>
            </a:extLst>
          </p:cNvPr>
          <p:cNvGraphicFramePr>
            <a:graphicFrameLocks noGrp="1"/>
          </p:cNvGraphicFramePr>
          <p:nvPr>
            <p:ph type="tbl" sz="quarter" idx="13"/>
            <p:extLst>
              <p:ext uri="{D42A27DB-BD31-4B8C-83A1-F6EECF244321}">
                <p14:modId xmlns:p14="http://schemas.microsoft.com/office/powerpoint/2010/main" val="129592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8064471"/>
                    </a:ext>
                  </a:extLst>
                </a:gridCol>
                <a:gridCol w="1234440">
                  <a:extLst>
                    <a:ext uri="{9D8B030D-6E8A-4147-A177-3AD203B41FA5}">
                      <a16:colId xmlns:a16="http://schemas.microsoft.com/office/drawing/2014/main" val="3871643977"/>
                    </a:ext>
                  </a:extLst>
                </a:gridCol>
                <a:gridCol w="1892808">
                  <a:extLst>
                    <a:ext uri="{9D8B030D-6E8A-4147-A177-3AD203B41FA5}">
                      <a16:colId xmlns:a16="http://schemas.microsoft.com/office/drawing/2014/main" val="3515601740"/>
                    </a:ext>
                  </a:extLst>
                </a:gridCol>
                <a:gridCol w="658368">
                  <a:extLst>
                    <a:ext uri="{9D8B030D-6E8A-4147-A177-3AD203B41FA5}">
                      <a16:colId xmlns:a16="http://schemas.microsoft.com/office/drawing/2014/main" val="483531378"/>
                    </a:ext>
                  </a:extLst>
                </a:gridCol>
                <a:gridCol w="658368">
                  <a:extLst>
                    <a:ext uri="{9D8B030D-6E8A-4147-A177-3AD203B41FA5}">
                      <a16:colId xmlns:a16="http://schemas.microsoft.com/office/drawing/2014/main" val="1335638201"/>
                    </a:ext>
                  </a:extLst>
                </a:gridCol>
                <a:gridCol w="658368">
                  <a:extLst>
                    <a:ext uri="{9D8B030D-6E8A-4147-A177-3AD203B41FA5}">
                      <a16:colId xmlns:a16="http://schemas.microsoft.com/office/drawing/2014/main" val="1007174086"/>
                    </a:ext>
                  </a:extLst>
                </a:gridCol>
                <a:gridCol w="658368">
                  <a:extLst>
                    <a:ext uri="{9D8B030D-6E8A-4147-A177-3AD203B41FA5}">
                      <a16:colId xmlns:a16="http://schemas.microsoft.com/office/drawing/2014/main" val="120501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2851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Facebook GROHE - 2021-12-10 13:30:03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265108402_212452037734228_2235294514975599182_n.jpg?_nc_cat=106&amp;ccb=1-5&amp;_nc_sid=08861d&amp;_nc_ohc=vWpPwmDG3qcAX9A8tgE&amp;_nc_ht=scontent-lga3-1.xx&amp;edm=AGz5Y0wEAAAA&amp;oh=00_AT8Bvm3puffCJXdLTriiuIpwPm8ZfZJeNUeEKOIN6Dh2yA&amp;oe=61C3462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3335955713"/>
                  </a:ext>
                </a:extLst>
              </a:tr>
            </a:tbl>
          </a:graphicData>
        </a:graphic>
      </p:graphicFrame>
      <p:sp>
        <p:nvSpPr>
          <p:cNvPr id="4" name="Text Placeholder 3">
            <a:extLst>
              <a:ext uri="{FF2B5EF4-FFF2-40B4-BE49-F238E27FC236}">
                <a16:creationId xmlns:a16="http://schemas.microsoft.com/office/drawing/2014/main" id="{59CA23B7-4D40-4B00-9A22-7626CED5227A}"/>
              </a:ext>
            </a:extLst>
          </p:cNvPr>
          <p:cNvSpPr>
            <a:spLocks noGrp="1"/>
          </p:cNvSpPr>
          <p:nvPr>
            <p:ph type="body" sz="quarter" idx="14"/>
          </p:nvPr>
        </p:nvSpPr>
        <p:spPr/>
        <p:txBody>
          <a:bodyPr/>
          <a:lstStyle/>
          <a:p>
            <a:r>
              <a:rPr lang="en-US"/>
              <a:t>03/01/2021 - 12/20/2021</a:t>
            </a:r>
          </a:p>
        </p:txBody>
      </p:sp>
    </p:spTree>
    <p:extLst>
      <p:ext uri="{BB962C8B-B14F-4D97-AF65-F5344CB8AC3E}">
        <p14:creationId xmlns:p14="http://schemas.microsoft.com/office/powerpoint/2010/main" val="870572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25</TotalTime>
  <Words>11794</Words>
  <Application>Microsoft Office PowerPoint</Application>
  <PresentationFormat>On-screen Show (4:3)</PresentationFormat>
  <Paragraphs>4441</Paragraphs>
  <Slides>154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154</vt:i4>
      </vt:variant>
    </vt:vector>
  </HeadingPairs>
  <TitlesOfParts>
    <vt:vector size="157" baseType="lpstr">
      <vt:lpstr>Arial</vt:lpstr>
      <vt:lpstr>Calibri</vt:lpstr>
      <vt:lpstr>quintly_template</vt:lpstr>
      <vt:lpstr>Sustainability</vt:lpstr>
      <vt:lpstr>Overall Overall Tag Performance | All profiles</vt:lpstr>
      <vt:lpstr>Overall Posts Distribution | All profiles</vt:lpstr>
      <vt:lpstr>Facebook Post Tag Performance | All profiles</vt:lpstr>
      <vt:lpstr>Twitter Tweet Tag Performance | All profiles</vt:lpstr>
      <vt:lpstr>Youtube Video Tag Performance | All profiles</vt:lpstr>
      <vt:lpstr>Instagram Post Tag Performance | All profiles</vt:lpstr>
      <vt:lpstr>Instagram Story Tag Performance | All profiles</vt:lpstr>
      <vt:lpstr>LinkedIn Post Tag Performance | All profiles</vt:lpstr>
      <vt:lpstr>Facebook FB Posts Table | All profiles - 1 of 3</vt:lpstr>
      <vt:lpstr>Facebook FB Posts Table | All profiles - 2 of 3</vt:lpstr>
      <vt:lpstr>Facebook FB Posts Table | All profiles - 3 of 3</vt:lpstr>
      <vt:lpstr>Instagram IG Posts Table | All profiles - 1 of 3</vt:lpstr>
      <vt:lpstr>Instagram IG Posts Table | All profiles - 2 of 3</vt:lpstr>
      <vt:lpstr>Instagram IG Posts Table | All profiles - 3 of 3</vt:lpstr>
      <vt:lpstr>Youtube Private Videos Table | All profiles - 1 of 26</vt:lpstr>
      <vt:lpstr>Youtube Private Videos Table | All profiles - 2 of 26</vt:lpstr>
      <vt:lpstr>Youtube Private Videos Table | All profiles - 3 of 26</vt:lpstr>
      <vt:lpstr>Youtube Private Videos Table | All profiles - 4 of 26</vt:lpstr>
      <vt:lpstr>Youtube Private Videos Table | All profiles - 5 of 26</vt:lpstr>
      <vt:lpstr>Youtube Private Videos Table | All profiles - 6 of 26</vt:lpstr>
      <vt:lpstr>Youtube Private Videos Table | All profiles - 7 of 26</vt:lpstr>
      <vt:lpstr>Youtube Private Videos Table | All profiles - 8 of 26</vt:lpstr>
      <vt:lpstr>Youtube Private Videos Table | All profiles - 9 of 26</vt:lpstr>
      <vt:lpstr>Youtube Private Videos Table | All profiles - 10 of 26</vt:lpstr>
      <vt:lpstr>Youtube Private Videos Table | All profiles - 11 of 26</vt:lpstr>
      <vt:lpstr>Youtube Private Videos Table | All profiles - 12 of 26</vt:lpstr>
      <vt:lpstr>Youtube Private Videos Table | All profiles - 13 of 26</vt:lpstr>
      <vt:lpstr>Youtube Private Videos Table | All profiles - 14 of 26</vt:lpstr>
      <vt:lpstr>Youtube Private Videos Table | All profiles - 15 of 26</vt:lpstr>
      <vt:lpstr>Youtube Private Videos Table | All profiles - 16 of 26</vt:lpstr>
      <vt:lpstr>Youtube Private Videos Table | All profiles - 17 of 26</vt:lpstr>
      <vt:lpstr>Youtube Private Videos Table | All profiles - 18 of 26</vt:lpstr>
      <vt:lpstr>Youtube Private Videos Table | All profiles - 19 of 26</vt:lpstr>
      <vt:lpstr>Youtube Private Videos Table | All profiles - 20 of 26</vt:lpstr>
      <vt:lpstr>Youtube Private Videos Table | All profiles - 21 of 26</vt:lpstr>
      <vt:lpstr>Youtube Private Videos Table | All profiles - 22 of 26</vt:lpstr>
      <vt:lpstr>Youtube Private Videos Table | All profiles - 23 of 26</vt:lpstr>
      <vt:lpstr>Youtube Private Videos Table | All profiles - 24 of 26</vt:lpstr>
      <vt:lpstr>Youtube Private Videos Table | All profiles - 25 of 26</vt:lpstr>
      <vt:lpstr>Youtube Private Videos Table | All profiles - 26 of 26</vt:lpstr>
      <vt:lpstr>LinkedIn Posts Table | All profiles - 1 of 26</vt:lpstr>
      <vt:lpstr>LinkedIn Posts Table | All profiles - 2 of 26</vt:lpstr>
      <vt:lpstr>LinkedIn Posts Table | All profiles - 3 of 26</vt:lpstr>
      <vt:lpstr>LinkedIn Posts Table | All profiles - 4 of 26</vt:lpstr>
      <vt:lpstr>LinkedIn Posts Table | All profiles - 5 of 26</vt:lpstr>
      <vt:lpstr>LinkedIn Posts Table | All profiles - 6 of 26</vt:lpstr>
      <vt:lpstr>LinkedIn Posts Table | All profiles - 7 of 26</vt:lpstr>
      <vt:lpstr>LinkedIn Posts Table | All profiles - 8 of 26</vt:lpstr>
      <vt:lpstr>LinkedIn Posts Table | All profiles - 9 of 26</vt:lpstr>
      <vt:lpstr>LinkedIn Posts Table | All profiles - 10 of 26</vt:lpstr>
      <vt:lpstr>LinkedIn Posts Table | All profiles - 11 of 26</vt:lpstr>
      <vt:lpstr>LinkedIn Posts Table | All profiles - 12 of 26</vt:lpstr>
      <vt:lpstr>LinkedIn Posts Table | All profiles - 13 of 26</vt:lpstr>
      <vt:lpstr>LinkedIn Posts Table | All profiles - 14 of 26</vt:lpstr>
      <vt:lpstr>LinkedIn Posts Table | All profiles - 15 of 26</vt:lpstr>
      <vt:lpstr>LinkedIn Posts Table | All profiles - 16 of 26</vt:lpstr>
      <vt:lpstr>LinkedIn Posts Table | All profiles - 17 of 26</vt:lpstr>
      <vt:lpstr>LinkedIn Posts Table | All profiles - 18 of 26</vt:lpstr>
      <vt:lpstr>LinkedIn Posts Table | All profiles - 19 of 26</vt:lpstr>
      <vt:lpstr>LinkedIn Posts Table | All profiles - 20 of 26</vt:lpstr>
      <vt:lpstr>LinkedIn Posts Table | All profiles - 21 of 26</vt:lpstr>
      <vt:lpstr>LinkedIn Posts Table | All profiles - 22 of 26</vt:lpstr>
      <vt:lpstr>LinkedIn Posts Table | All profiles - 23 of 26</vt:lpstr>
      <vt:lpstr>LinkedIn Posts Table | All profiles - 24 of 26</vt:lpstr>
      <vt:lpstr>LinkedIn Posts Table | All profiles - 25 of 26</vt:lpstr>
      <vt:lpstr>LinkedIn Posts Table | All profiles - 26 of 26</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Stories Table  | All profiles - 1 of 13</vt:lpstr>
      <vt:lpstr>Instagram Stories Table  | All profiles - 2 of 13</vt:lpstr>
      <vt:lpstr>Instagram Stories Table  | All profiles - 3 of 13</vt:lpstr>
      <vt:lpstr>Instagram Stories Table  | All profiles - 4 of 13</vt:lpstr>
      <vt:lpstr>Instagram Stories Table  | All profiles - 5 of 13</vt:lpstr>
      <vt:lpstr>Instagram Stories Table  | All profiles - 6 of 13</vt:lpstr>
      <vt:lpstr>Instagram Stories Table  | All profiles - 7 of 13</vt:lpstr>
      <vt:lpstr>Instagram Stories Table  | All profiles - 8 of 13</vt:lpstr>
      <vt:lpstr>Instagram Stories Table  | All profiles - 9 of 13</vt:lpstr>
      <vt:lpstr>Instagram Stories Table  | All profiles - 10 of 13</vt:lpstr>
      <vt:lpstr>Instagram Stories Table  | All profiles - 11 of 13</vt:lpstr>
      <vt:lpstr>Instagram Stories Table  | All profiles - 12 of 13</vt:lpstr>
      <vt:lpstr>Instagram Stories Table  | All profiles - 13 of 13</vt:lpstr>
      <vt:lpstr>Overall All Videos Table | All profiles - 1 of 22</vt:lpstr>
      <vt:lpstr>Overall All Videos Table | All profiles - 2 of 22</vt:lpstr>
      <vt:lpstr>Overall All Videos Table | All profiles - 3 of 22</vt:lpstr>
      <vt:lpstr>Overall All Videos Table | All profiles - 4 of 22</vt:lpstr>
      <vt:lpstr>Overall All Videos Table | All profiles - 5 of 22</vt:lpstr>
      <vt:lpstr>Overall All Videos Table | All profiles - 6 of 22</vt:lpstr>
      <vt:lpstr>Overall All Videos Table | All profiles - 7 of 22</vt:lpstr>
      <vt:lpstr>Overall All Videos Table | All profiles - 8 of 22</vt:lpstr>
      <vt:lpstr>Overall All Videos Table | All profiles - 9 of 22</vt:lpstr>
      <vt:lpstr>Overall All Videos Table | All profiles - 10 of 22</vt:lpstr>
      <vt:lpstr>Overall All Videos Table | All profiles - 11 of 22</vt:lpstr>
      <vt:lpstr>Overall All Videos Table | All profiles - 12 of 22</vt:lpstr>
      <vt:lpstr>Overall All Videos Table | All profiles - 13 of 22</vt:lpstr>
      <vt:lpstr>Overall All Videos Table | All profiles - 14 of 22</vt:lpstr>
      <vt:lpstr>Overall All Videos Table | All profiles - 15 of 22</vt:lpstr>
      <vt:lpstr>Overall All Videos Table | All profiles - 16 of 22</vt:lpstr>
      <vt:lpstr>Overall All Videos Table | All profiles - 17 of 22</vt:lpstr>
      <vt:lpstr>Overall All Videos Table | All profiles - 18 of 22</vt:lpstr>
      <vt:lpstr>Overall All Videos Table | All profiles - 19 of 22</vt:lpstr>
      <vt:lpstr>Overall All Videos Table | All profiles - 20 of 22</vt:lpstr>
      <vt:lpstr>Overall All Videos Table | All profiles - 21 of 22</vt:lpstr>
      <vt:lpstr>Overall All Videos Table | All profiles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dc:title>
  <dc:creator>Frederik Peiniger</dc:creator>
  <cp:lastModifiedBy>Frederik Peiniger</cp:lastModifiedBy>
  <cp:revision>3</cp:revision>
  <dcterms:created xsi:type="dcterms:W3CDTF">2021-12-20T14:08:53Z</dcterms:created>
  <dcterms:modified xsi:type="dcterms:W3CDTF">2021-12-20T14:34:12Z</dcterms:modified>
</cp:coreProperties>
</file>