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AD867-2A90-4C0F-8DB6-62B4419BEE05}"/>
              </a:ext>
            </a:extLst>
          </p:cNvPr>
          <p:cNvSpPr>
            <a:spLocks noGrp="1"/>
          </p:cNvSpPr>
          <p:nvPr>
            <p:ph type="title"/>
          </p:nvPr>
        </p:nvSpPr>
        <p:spPr/>
        <p:txBody>
          <a:bodyPr/>
          <a:lstStyle/>
          <a:p>
            <a:r>
              <a:rPr lang="en-US"/>
              <a:t>Overall All Posts Table | All Pages - 1 of 8</a:t>
            </a:r>
          </a:p>
        </p:txBody>
      </p:sp>
      <p:graphicFrame>
        <p:nvGraphicFramePr>
          <p:cNvPr id="5" name="Table Placeholder 4">
            <a:extLst>
              <a:ext uri="{FF2B5EF4-FFF2-40B4-BE49-F238E27FC236}">
                <a16:creationId xmlns:a16="http://schemas.microsoft.com/office/drawing/2014/main" id="{E54E5777-A780-49C6-AC2A-806450C840CB}"/>
              </a:ext>
            </a:extLst>
          </p:cNvPr>
          <p:cNvGraphicFramePr>
            <a:graphicFrameLocks noGrp="1"/>
          </p:cNvGraphicFramePr>
          <p:nvPr>
            <p:ph type="tbl" sz="quarter" idx="13"/>
            <p:extLst>
              <p:ext uri="{D42A27DB-BD31-4B8C-83A1-F6EECF244321}">
                <p14:modId xmlns:p14="http://schemas.microsoft.com/office/powerpoint/2010/main" val="3149257392"/>
              </p:ext>
            </p:extLst>
          </p:nvPr>
        </p:nvGraphicFramePr>
        <p:xfrm>
          <a:off x="457200" y="1731963"/>
          <a:ext cx="8065008" cy="323088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62514508"/>
                    </a:ext>
                  </a:extLst>
                </a:gridCol>
                <a:gridCol w="1069848">
                  <a:extLst>
                    <a:ext uri="{9D8B030D-6E8A-4147-A177-3AD203B41FA5}">
                      <a16:colId xmlns:a16="http://schemas.microsoft.com/office/drawing/2014/main" val="3213672877"/>
                    </a:ext>
                  </a:extLst>
                </a:gridCol>
                <a:gridCol w="576072">
                  <a:extLst>
                    <a:ext uri="{9D8B030D-6E8A-4147-A177-3AD203B41FA5}">
                      <a16:colId xmlns:a16="http://schemas.microsoft.com/office/drawing/2014/main" val="1532770856"/>
                    </a:ext>
                  </a:extLst>
                </a:gridCol>
                <a:gridCol w="1645920">
                  <a:extLst>
                    <a:ext uri="{9D8B030D-6E8A-4147-A177-3AD203B41FA5}">
                      <a16:colId xmlns:a16="http://schemas.microsoft.com/office/drawing/2014/main" val="1270337"/>
                    </a:ext>
                  </a:extLst>
                </a:gridCol>
                <a:gridCol w="576072">
                  <a:extLst>
                    <a:ext uri="{9D8B030D-6E8A-4147-A177-3AD203B41FA5}">
                      <a16:colId xmlns:a16="http://schemas.microsoft.com/office/drawing/2014/main" val="972280487"/>
                    </a:ext>
                  </a:extLst>
                </a:gridCol>
                <a:gridCol w="576072">
                  <a:extLst>
                    <a:ext uri="{9D8B030D-6E8A-4147-A177-3AD203B41FA5}">
                      <a16:colId xmlns:a16="http://schemas.microsoft.com/office/drawing/2014/main" val="492282464"/>
                    </a:ext>
                  </a:extLst>
                </a:gridCol>
                <a:gridCol w="576072">
                  <a:extLst>
                    <a:ext uri="{9D8B030D-6E8A-4147-A177-3AD203B41FA5}">
                      <a16:colId xmlns:a16="http://schemas.microsoft.com/office/drawing/2014/main" val="2878233760"/>
                    </a:ext>
                  </a:extLst>
                </a:gridCol>
                <a:gridCol w="576072">
                  <a:extLst>
                    <a:ext uri="{9D8B030D-6E8A-4147-A177-3AD203B41FA5}">
                      <a16:colId xmlns:a16="http://schemas.microsoft.com/office/drawing/2014/main" val="2886754185"/>
                    </a:ext>
                  </a:extLst>
                </a:gridCol>
                <a:gridCol w="576072">
                  <a:extLst>
                    <a:ext uri="{9D8B030D-6E8A-4147-A177-3AD203B41FA5}">
                      <a16:colId xmlns:a16="http://schemas.microsoft.com/office/drawing/2014/main" val="2756647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595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- 2020-11-19 10:02:12</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80% of wastewater generated by society flows back into the ecosystem without being treated or reused? With adequate toilets, we can help minimize water contamination and disease.
Today is World Toilet Day - follow the hashtag #WhereIsTheToilet to learn more about how LIXIL helps tackle the global sanitation crisis and provides simple and affordable solutions to underserved communities.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07:10:15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0.0198 %</a:t>
                      </a:r>
                    </a:p>
                  </a:txBody>
                  <a:tcPr/>
                </a:tc>
                <a:extLst>
                  <a:ext uri="{0D108BD9-81ED-4DB2-BD59-A6C34878D82A}">
                    <a16:rowId xmlns:a16="http://schemas.microsoft.com/office/drawing/2014/main" val="4125334404"/>
                  </a:ext>
                </a:extLst>
              </a:tr>
            </a:tbl>
          </a:graphicData>
        </a:graphic>
      </p:graphicFrame>
      <p:sp>
        <p:nvSpPr>
          <p:cNvPr id="4" name="Text Placeholder 3">
            <a:extLst>
              <a:ext uri="{FF2B5EF4-FFF2-40B4-BE49-F238E27FC236}">
                <a16:creationId xmlns:a16="http://schemas.microsoft.com/office/drawing/2014/main" id="{2FBFC2CA-43C2-4676-B691-32408BB5D96B}"/>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161181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5060D-990E-417D-9E3B-35D5C59DE0EC}"/>
              </a:ext>
            </a:extLst>
          </p:cNvPr>
          <p:cNvSpPr>
            <a:spLocks noGrp="1"/>
          </p:cNvSpPr>
          <p:nvPr>
            <p:ph type="title"/>
          </p:nvPr>
        </p:nvSpPr>
        <p:spPr/>
        <p:txBody>
          <a:bodyPr/>
          <a:lstStyle/>
          <a:p>
            <a:r>
              <a:rPr lang="en-US"/>
              <a:t>Overall All Posts Table | All Pages - 2 of 8</a:t>
            </a:r>
          </a:p>
        </p:txBody>
      </p:sp>
      <p:graphicFrame>
        <p:nvGraphicFramePr>
          <p:cNvPr id="5" name="Table Placeholder 4">
            <a:extLst>
              <a:ext uri="{FF2B5EF4-FFF2-40B4-BE49-F238E27FC236}">
                <a16:creationId xmlns:a16="http://schemas.microsoft.com/office/drawing/2014/main" id="{BAC0637C-67FE-4EE0-A7C4-7FDF35C1F360}"/>
              </a:ext>
            </a:extLst>
          </p:cNvPr>
          <p:cNvGraphicFramePr>
            <a:graphicFrameLocks noGrp="1"/>
          </p:cNvGraphicFramePr>
          <p:nvPr>
            <p:ph type="tbl" sz="quarter" idx="13"/>
            <p:extLst>
              <p:ext uri="{D42A27DB-BD31-4B8C-83A1-F6EECF244321}">
                <p14:modId xmlns:p14="http://schemas.microsoft.com/office/powerpoint/2010/main" val="2276719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8575723"/>
                    </a:ext>
                  </a:extLst>
                </a:gridCol>
                <a:gridCol w="1069848">
                  <a:extLst>
                    <a:ext uri="{9D8B030D-6E8A-4147-A177-3AD203B41FA5}">
                      <a16:colId xmlns:a16="http://schemas.microsoft.com/office/drawing/2014/main" val="3400510695"/>
                    </a:ext>
                  </a:extLst>
                </a:gridCol>
                <a:gridCol w="576072">
                  <a:extLst>
                    <a:ext uri="{9D8B030D-6E8A-4147-A177-3AD203B41FA5}">
                      <a16:colId xmlns:a16="http://schemas.microsoft.com/office/drawing/2014/main" val="1172064645"/>
                    </a:ext>
                  </a:extLst>
                </a:gridCol>
                <a:gridCol w="1645920">
                  <a:extLst>
                    <a:ext uri="{9D8B030D-6E8A-4147-A177-3AD203B41FA5}">
                      <a16:colId xmlns:a16="http://schemas.microsoft.com/office/drawing/2014/main" val="3246510011"/>
                    </a:ext>
                  </a:extLst>
                </a:gridCol>
                <a:gridCol w="576072">
                  <a:extLst>
                    <a:ext uri="{9D8B030D-6E8A-4147-A177-3AD203B41FA5}">
                      <a16:colId xmlns:a16="http://schemas.microsoft.com/office/drawing/2014/main" val="3019368684"/>
                    </a:ext>
                  </a:extLst>
                </a:gridCol>
                <a:gridCol w="576072">
                  <a:extLst>
                    <a:ext uri="{9D8B030D-6E8A-4147-A177-3AD203B41FA5}">
                      <a16:colId xmlns:a16="http://schemas.microsoft.com/office/drawing/2014/main" val="1921650849"/>
                    </a:ext>
                  </a:extLst>
                </a:gridCol>
                <a:gridCol w="576072">
                  <a:extLst>
                    <a:ext uri="{9D8B030D-6E8A-4147-A177-3AD203B41FA5}">
                      <a16:colId xmlns:a16="http://schemas.microsoft.com/office/drawing/2014/main" val="4052202523"/>
                    </a:ext>
                  </a:extLst>
                </a:gridCol>
                <a:gridCol w="576072">
                  <a:extLst>
                    <a:ext uri="{9D8B030D-6E8A-4147-A177-3AD203B41FA5}">
                      <a16:colId xmlns:a16="http://schemas.microsoft.com/office/drawing/2014/main" val="3637063567"/>
                    </a:ext>
                  </a:extLst>
                </a:gridCol>
                <a:gridCol w="576072">
                  <a:extLst>
                    <a:ext uri="{9D8B030D-6E8A-4147-A177-3AD203B41FA5}">
                      <a16:colId xmlns:a16="http://schemas.microsoft.com/office/drawing/2014/main" val="398428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6911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grohe_uk - 2020-11-19 19:00:42</a:t>
                      </a:r>
                      <a:r>
                        <a:rPr kumimoji="0" lang="en-US" sz="1000" b="0" i="0" u="none" strike="noStrike" kern="1200" cap="none" spc="0" normalizeH="0" baseline="0" noProof="0">
                          <a:ln>
                            <a:noFill/>
                          </a:ln>
                          <a:solidFill>
                            <a:prstClr val="black"/>
                          </a:solidFill>
                          <a:effectLst/>
                          <a:uLnTx/>
                          <a:uFillTx/>
                          <a:latin typeface="+mn-lt"/>
                          <a:ea typeface="+mn-ea"/>
                          <a:cs typeface="+mn-cs"/>
                        </a:rPr>
                        <a:t>
 **Competition Closed**
🎉🎉COMPETITION TIME🎉🎉
Today is #WorldToiletDay a day to celebrate toilets and raise awareness for the 4.2 billion people living without access to safely managed sanitation. We’re honoured to be a part of @lixil_official who are taking great steps in helping to tackle what is a global crisis, both today and everyday. 
To celebrate #WorldToiletDay GROHE UK is giving 1 lucky winner the chance to win one of our Bau Ceramic Manual Bidet Seats.
How To Enter:
1. Make sure you’re following us (@grohe_uk)
2. Like this post
3. Drop a '🚽' in the comments
Entries close at 23.59BST on Sunday 22nd November. Open to UK residents only. Full T&amp;Cs can be found via the #linkinbio
*
*
*
*
#competition #win #giveaway #showertoilets #hygiene #hometechnology #bathroomideas #bathroomgoals #bathroommakeover #bathroomplanning #bathroomrenovation #bathroomtechnology #smartbathroom #GROHE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125904372_1486209441568066_6405352440981893871_n.jpg?_nc_cat=103&amp;ccb=2&amp;_nc_sid=8ae9d6&amp;_nc_ohc=j0Zk5GYAxaYAX_Wep54&amp;_nc_ht=scontent-iad3-1.cdninstagram.com&amp;oh=3c198daea9c742ecb673a81883af3055&amp;oe=5FE2C3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07:14:15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6.4400 %</a:t>
                      </a:r>
                    </a:p>
                  </a:txBody>
                  <a:tcPr/>
                </a:tc>
                <a:extLst>
                  <a:ext uri="{0D108BD9-81ED-4DB2-BD59-A6C34878D82A}">
                    <a16:rowId xmlns:a16="http://schemas.microsoft.com/office/drawing/2014/main" val="3904360315"/>
                  </a:ext>
                </a:extLst>
              </a:tr>
            </a:tbl>
          </a:graphicData>
        </a:graphic>
      </p:graphicFrame>
      <p:sp>
        <p:nvSpPr>
          <p:cNvPr id="4" name="Text Placeholder 3">
            <a:extLst>
              <a:ext uri="{FF2B5EF4-FFF2-40B4-BE49-F238E27FC236}">
                <a16:creationId xmlns:a16="http://schemas.microsoft.com/office/drawing/2014/main" id="{460774C0-08AB-4EB3-9843-36B822A2687D}"/>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1101241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35BF8-6DB5-48E9-AAA9-1DE60750F952}"/>
              </a:ext>
            </a:extLst>
          </p:cNvPr>
          <p:cNvSpPr>
            <a:spLocks noGrp="1"/>
          </p:cNvSpPr>
          <p:nvPr>
            <p:ph type="title"/>
          </p:nvPr>
        </p:nvSpPr>
        <p:spPr/>
        <p:txBody>
          <a:bodyPr/>
          <a:lstStyle/>
          <a:p>
            <a:r>
              <a:rPr lang="en-US"/>
              <a:t>Overall All Posts Table | All Pages - 3 of 8</a:t>
            </a:r>
          </a:p>
        </p:txBody>
      </p:sp>
      <p:graphicFrame>
        <p:nvGraphicFramePr>
          <p:cNvPr id="5" name="Table Placeholder 4">
            <a:extLst>
              <a:ext uri="{FF2B5EF4-FFF2-40B4-BE49-F238E27FC236}">
                <a16:creationId xmlns:a16="http://schemas.microsoft.com/office/drawing/2014/main" id="{6C3DEA42-58C8-4292-9D15-C58A738E6E8D}"/>
              </a:ext>
            </a:extLst>
          </p:cNvPr>
          <p:cNvGraphicFramePr>
            <a:graphicFrameLocks noGrp="1"/>
          </p:cNvGraphicFramePr>
          <p:nvPr>
            <p:ph type="tbl" sz="quarter" idx="13"/>
            <p:extLst>
              <p:ext uri="{D42A27DB-BD31-4B8C-83A1-F6EECF244321}">
                <p14:modId xmlns:p14="http://schemas.microsoft.com/office/powerpoint/2010/main" val="4049550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9578081"/>
                    </a:ext>
                  </a:extLst>
                </a:gridCol>
                <a:gridCol w="1069848">
                  <a:extLst>
                    <a:ext uri="{9D8B030D-6E8A-4147-A177-3AD203B41FA5}">
                      <a16:colId xmlns:a16="http://schemas.microsoft.com/office/drawing/2014/main" val="3745196422"/>
                    </a:ext>
                  </a:extLst>
                </a:gridCol>
                <a:gridCol w="576072">
                  <a:extLst>
                    <a:ext uri="{9D8B030D-6E8A-4147-A177-3AD203B41FA5}">
                      <a16:colId xmlns:a16="http://schemas.microsoft.com/office/drawing/2014/main" val="992449246"/>
                    </a:ext>
                  </a:extLst>
                </a:gridCol>
                <a:gridCol w="1645920">
                  <a:extLst>
                    <a:ext uri="{9D8B030D-6E8A-4147-A177-3AD203B41FA5}">
                      <a16:colId xmlns:a16="http://schemas.microsoft.com/office/drawing/2014/main" val="3538308539"/>
                    </a:ext>
                  </a:extLst>
                </a:gridCol>
                <a:gridCol w="576072">
                  <a:extLst>
                    <a:ext uri="{9D8B030D-6E8A-4147-A177-3AD203B41FA5}">
                      <a16:colId xmlns:a16="http://schemas.microsoft.com/office/drawing/2014/main" val="3684776318"/>
                    </a:ext>
                  </a:extLst>
                </a:gridCol>
                <a:gridCol w="576072">
                  <a:extLst>
                    <a:ext uri="{9D8B030D-6E8A-4147-A177-3AD203B41FA5}">
                      <a16:colId xmlns:a16="http://schemas.microsoft.com/office/drawing/2014/main" val="4276916746"/>
                    </a:ext>
                  </a:extLst>
                </a:gridCol>
                <a:gridCol w="576072">
                  <a:extLst>
                    <a:ext uri="{9D8B030D-6E8A-4147-A177-3AD203B41FA5}">
                      <a16:colId xmlns:a16="http://schemas.microsoft.com/office/drawing/2014/main" val="275971902"/>
                    </a:ext>
                  </a:extLst>
                </a:gridCol>
                <a:gridCol w="576072">
                  <a:extLst>
                    <a:ext uri="{9D8B030D-6E8A-4147-A177-3AD203B41FA5}">
                      <a16:colId xmlns:a16="http://schemas.microsoft.com/office/drawing/2014/main" val="539654217"/>
                    </a:ext>
                  </a:extLst>
                </a:gridCol>
                <a:gridCol w="576072">
                  <a:extLst>
                    <a:ext uri="{9D8B030D-6E8A-4147-A177-3AD203B41FA5}">
                      <a16:colId xmlns:a16="http://schemas.microsoft.com/office/drawing/2014/main" val="2710015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03145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- 2020-11-04 10:00:05</a:t>
                      </a:r>
                      <a:r>
                        <a:rPr kumimoji="0" lang="en-US" sz="1000" b="0" i="0" u="none" strike="noStrike" kern="1200" cap="none" spc="0" normalizeH="0" baseline="0" noProof="0">
                          <a:ln>
                            <a:noFill/>
                          </a:ln>
                          <a:solidFill>
                            <a:prstClr val="black"/>
                          </a:solidFill>
                          <a:effectLst/>
                          <a:uLnTx/>
                          <a:uFillTx/>
                          <a:latin typeface="+mn-lt"/>
                          <a:ea typeface="+mn-ea"/>
                          <a:cs typeface="+mn-cs"/>
                        </a:rPr>
                        <a:t>
 As of August, GROHE BeNeLux and UNICEF are drawing attention to better sanitary and hygiene facilities for vulnerable children in developing countries. Something that has become more important because of COVID-19. With the Make a Splash! promotion GROHE BeNeLux donates € 20 for every sold SmartControl rainshower and € 1 for every other shower system to UNICEF. We are very happy to report that the counter is currently at € 113.702,-. We would like to thank all our GROHE fans who made this possible. On November 17, we will draw up the final score and officially hand over the first amount to UNICEF.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https://media-exp1.licdn.com/dms/image/C4D22AQEH3d_DpgLvXQ/feedshare-shrink_1280-alternative/0?e=1609372800&amp;v=beta&amp;t=eomg6CjMk_0uUw4pwin0PItuaixIekYul61Bq58pQtg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07:10:15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extLst>
                  <a:ext uri="{0D108BD9-81ED-4DB2-BD59-A6C34878D82A}">
                    <a16:rowId xmlns:a16="http://schemas.microsoft.com/office/drawing/2014/main" val="3468480391"/>
                  </a:ext>
                </a:extLst>
              </a:tr>
            </a:tbl>
          </a:graphicData>
        </a:graphic>
      </p:graphicFrame>
      <p:sp>
        <p:nvSpPr>
          <p:cNvPr id="4" name="Text Placeholder 3">
            <a:extLst>
              <a:ext uri="{FF2B5EF4-FFF2-40B4-BE49-F238E27FC236}">
                <a16:creationId xmlns:a16="http://schemas.microsoft.com/office/drawing/2014/main" id="{D93FAC5C-8D55-48E8-AF05-17BA796803AB}"/>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1733377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280FA-0EB0-491C-9582-4588B1ACD213}"/>
              </a:ext>
            </a:extLst>
          </p:cNvPr>
          <p:cNvSpPr>
            <a:spLocks noGrp="1"/>
          </p:cNvSpPr>
          <p:nvPr>
            <p:ph type="title"/>
          </p:nvPr>
        </p:nvSpPr>
        <p:spPr/>
        <p:txBody>
          <a:bodyPr/>
          <a:lstStyle/>
          <a:p>
            <a:r>
              <a:rPr lang="en-US"/>
              <a:t>Overall All Posts Table | All Pages - 4 of 8</a:t>
            </a:r>
          </a:p>
        </p:txBody>
      </p:sp>
      <p:graphicFrame>
        <p:nvGraphicFramePr>
          <p:cNvPr id="5" name="Table Placeholder 4">
            <a:extLst>
              <a:ext uri="{FF2B5EF4-FFF2-40B4-BE49-F238E27FC236}">
                <a16:creationId xmlns:a16="http://schemas.microsoft.com/office/drawing/2014/main" id="{7245D886-5CE1-4883-98EF-382BB7CB31E6}"/>
              </a:ext>
            </a:extLst>
          </p:cNvPr>
          <p:cNvGraphicFramePr>
            <a:graphicFrameLocks noGrp="1"/>
          </p:cNvGraphicFramePr>
          <p:nvPr>
            <p:ph type="tbl" sz="quarter" idx="13"/>
            <p:extLst>
              <p:ext uri="{D42A27DB-BD31-4B8C-83A1-F6EECF244321}">
                <p14:modId xmlns:p14="http://schemas.microsoft.com/office/powerpoint/2010/main" val="232231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42019870"/>
                    </a:ext>
                  </a:extLst>
                </a:gridCol>
                <a:gridCol w="1069848">
                  <a:extLst>
                    <a:ext uri="{9D8B030D-6E8A-4147-A177-3AD203B41FA5}">
                      <a16:colId xmlns:a16="http://schemas.microsoft.com/office/drawing/2014/main" val="1087521738"/>
                    </a:ext>
                  </a:extLst>
                </a:gridCol>
                <a:gridCol w="576072">
                  <a:extLst>
                    <a:ext uri="{9D8B030D-6E8A-4147-A177-3AD203B41FA5}">
                      <a16:colId xmlns:a16="http://schemas.microsoft.com/office/drawing/2014/main" val="281537541"/>
                    </a:ext>
                  </a:extLst>
                </a:gridCol>
                <a:gridCol w="1645920">
                  <a:extLst>
                    <a:ext uri="{9D8B030D-6E8A-4147-A177-3AD203B41FA5}">
                      <a16:colId xmlns:a16="http://schemas.microsoft.com/office/drawing/2014/main" val="1216421600"/>
                    </a:ext>
                  </a:extLst>
                </a:gridCol>
                <a:gridCol w="576072">
                  <a:extLst>
                    <a:ext uri="{9D8B030D-6E8A-4147-A177-3AD203B41FA5}">
                      <a16:colId xmlns:a16="http://schemas.microsoft.com/office/drawing/2014/main" val="730006344"/>
                    </a:ext>
                  </a:extLst>
                </a:gridCol>
                <a:gridCol w="576072">
                  <a:extLst>
                    <a:ext uri="{9D8B030D-6E8A-4147-A177-3AD203B41FA5}">
                      <a16:colId xmlns:a16="http://schemas.microsoft.com/office/drawing/2014/main" val="2494702402"/>
                    </a:ext>
                  </a:extLst>
                </a:gridCol>
                <a:gridCol w="576072">
                  <a:extLst>
                    <a:ext uri="{9D8B030D-6E8A-4147-A177-3AD203B41FA5}">
                      <a16:colId xmlns:a16="http://schemas.microsoft.com/office/drawing/2014/main" val="2534554921"/>
                    </a:ext>
                  </a:extLst>
                </a:gridCol>
                <a:gridCol w="576072">
                  <a:extLst>
                    <a:ext uri="{9D8B030D-6E8A-4147-A177-3AD203B41FA5}">
                      <a16:colId xmlns:a16="http://schemas.microsoft.com/office/drawing/2014/main" val="632777328"/>
                    </a:ext>
                  </a:extLst>
                </a:gridCol>
                <a:gridCol w="576072">
                  <a:extLst>
                    <a:ext uri="{9D8B030D-6E8A-4147-A177-3AD203B41FA5}">
                      <a16:colId xmlns:a16="http://schemas.microsoft.com/office/drawing/2014/main" val="2892700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035154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- 2020-10-27 12:00:11</a:t>
                      </a:r>
                      <a:r>
                        <a:rPr kumimoji="0" lang="nl-NL" sz="1000" b="0" i="0" u="none" strike="noStrike" kern="1200" cap="none" spc="0" normalizeH="0" baseline="0" noProof="0">
                          <a:ln>
                            <a:noFill/>
                          </a:ln>
                          <a:solidFill>
                            <a:prstClr val="black"/>
                          </a:solidFill>
                          <a:effectLst/>
                          <a:uLnTx/>
                          <a:uFillTx/>
                          <a:latin typeface="+mn-lt"/>
                          <a:ea typeface="+mn-ea"/>
                          <a:cs typeface="+mn-cs"/>
                        </a:rPr>
                        <a:t>
 Vanaf augustus zijn GROHE en Unicef Nederland bezig om aandacht te vragen voor betere sanitaire en hygiëne voorzieningen voor kwetsbare kinderen in ontwikkelingslanden. Iets wat door COVID-19 alleen maar belangrijker is geworden. Met de Make a Splash! actie doneert GROHE voor ieder verkochte SmartControl regendouche €20,- en ieder ander douchesysteem €1,- euro aan UNICEF. We zijn super blij dat we kunnen melden dat de teller op dit moment op €113.702,- staat. Graag willen wij al onze GROHE fans bedanken die dit mogelijk hebben gemaakt. Op 17 november a.s. maken wij de eindstand op en gaan wij het eerste geldbedrag officieel aan UNICEF overhandigen. 
P.s.: Dit is de laatste week om nog gebruik te maken van de cashbackactie op SmartControl regendouches!
– N.B.: UNICEF beveelt geen enkel bedrijf, merk, product of dienst aan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123044904_3341146759268379_3898144146009987725_o.jpg?_nc_cat=110&amp;ccb=2&amp;_nc_sid=2d5d41&amp;_nc_ohc=wGxtNrEz7iIAX_HRLRP&amp;_nc_oc=AQkRoUXhlvWU5v6XZ9S0Db87SRe_EWk0L4L5pAyu5ZPp_cIEBigx2p8HgOlJ3TaQQTQ&amp;_nc_ht=scontent-iad3-1.xx&amp;tp=7&amp;oh=f004826a0cd88510fecf3a92555e2b76&amp;oe=5FE02E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01:16:57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0.3672 %</a:t>
                      </a:r>
                    </a:p>
                  </a:txBody>
                  <a:tcPr/>
                </a:tc>
                <a:extLst>
                  <a:ext uri="{0D108BD9-81ED-4DB2-BD59-A6C34878D82A}">
                    <a16:rowId xmlns:a16="http://schemas.microsoft.com/office/drawing/2014/main" val="589166537"/>
                  </a:ext>
                </a:extLst>
              </a:tr>
            </a:tbl>
          </a:graphicData>
        </a:graphic>
      </p:graphicFrame>
      <p:sp>
        <p:nvSpPr>
          <p:cNvPr id="4" name="Text Placeholder 3">
            <a:extLst>
              <a:ext uri="{FF2B5EF4-FFF2-40B4-BE49-F238E27FC236}">
                <a16:creationId xmlns:a16="http://schemas.microsoft.com/office/drawing/2014/main" id="{EF71E8B7-7D96-4F6B-8BAD-5ED1F503CCBC}"/>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358264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8AEA0-A010-4190-9996-340F769664BF}"/>
              </a:ext>
            </a:extLst>
          </p:cNvPr>
          <p:cNvSpPr>
            <a:spLocks noGrp="1"/>
          </p:cNvSpPr>
          <p:nvPr>
            <p:ph type="title"/>
          </p:nvPr>
        </p:nvSpPr>
        <p:spPr/>
        <p:txBody>
          <a:bodyPr/>
          <a:lstStyle/>
          <a:p>
            <a:r>
              <a:rPr lang="en-US"/>
              <a:t>Overall All Posts Table | All Pages - 5 of 8</a:t>
            </a:r>
          </a:p>
        </p:txBody>
      </p:sp>
      <p:graphicFrame>
        <p:nvGraphicFramePr>
          <p:cNvPr id="5" name="Table Placeholder 4">
            <a:extLst>
              <a:ext uri="{FF2B5EF4-FFF2-40B4-BE49-F238E27FC236}">
                <a16:creationId xmlns:a16="http://schemas.microsoft.com/office/drawing/2014/main" id="{91D3FE7B-D2C0-42A9-AE97-880FE45499A7}"/>
              </a:ext>
            </a:extLst>
          </p:cNvPr>
          <p:cNvGraphicFramePr>
            <a:graphicFrameLocks noGrp="1"/>
          </p:cNvGraphicFramePr>
          <p:nvPr>
            <p:ph type="tbl" sz="quarter" idx="13"/>
            <p:extLst>
              <p:ext uri="{D42A27DB-BD31-4B8C-83A1-F6EECF244321}">
                <p14:modId xmlns:p14="http://schemas.microsoft.com/office/powerpoint/2010/main" val="3801918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12320128"/>
                    </a:ext>
                  </a:extLst>
                </a:gridCol>
                <a:gridCol w="1069848">
                  <a:extLst>
                    <a:ext uri="{9D8B030D-6E8A-4147-A177-3AD203B41FA5}">
                      <a16:colId xmlns:a16="http://schemas.microsoft.com/office/drawing/2014/main" val="2508648265"/>
                    </a:ext>
                  </a:extLst>
                </a:gridCol>
                <a:gridCol w="576072">
                  <a:extLst>
                    <a:ext uri="{9D8B030D-6E8A-4147-A177-3AD203B41FA5}">
                      <a16:colId xmlns:a16="http://schemas.microsoft.com/office/drawing/2014/main" val="395692025"/>
                    </a:ext>
                  </a:extLst>
                </a:gridCol>
                <a:gridCol w="1645920">
                  <a:extLst>
                    <a:ext uri="{9D8B030D-6E8A-4147-A177-3AD203B41FA5}">
                      <a16:colId xmlns:a16="http://schemas.microsoft.com/office/drawing/2014/main" val="141436941"/>
                    </a:ext>
                  </a:extLst>
                </a:gridCol>
                <a:gridCol w="576072">
                  <a:extLst>
                    <a:ext uri="{9D8B030D-6E8A-4147-A177-3AD203B41FA5}">
                      <a16:colId xmlns:a16="http://schemas.microsoft.com/office/drawing/2014/main" val="2647765007"/>
                    </a:ext>
                  </a:extLst>
                </a:gridCol>
                <a:gridCol w="576072">
                  <a:extLst>
                    <a:ext uri="{9D8B030D-6E8A-4147-A177-3AD203B41FA5}">
                      <a16:colId xmlns:a16="http://schemas.microsoft.com/office/drawing/2014/main" val="4261625572"/>
                    </a:ext>
                  </a:extLst>
                </a:gridCol>
                <a:gridCol w="576072">
                  <a:extLst>
                    <a:ext uri="{9D8B030D-6E8A-4147-A177-3AD203B41FA5}">
                      <a16:colId xmlns:a16="http://schemas.microsoft.com/office/drawing/2014/main" val="988566196"/>
                    </a:ext>
                  </a:extLst>
                </a:gridCol>
                <a:gridCol w="576072">
                  <a:extLst>
                    <a:ext uri="{9D8B030D-6E8A-4147-A177-3AD203B41FA5}">
                      <a16:colId xmlns:a16="http://schemas.microsoft.com/office/drawing/2014/main" val="333872966"/>
                    </a:ext>
                  </a:extLst>
                </a:gridCol>
                <a:gridCol w="576072">
                  <a:extLst>
                    <a:ext uri="{9D8B030D-6E8A-4147-A177-3AD203B41FA5}">
                      <a16:colId xmlns:a16="http://schemas.microsoft.com/office/drawing/2014/main" val="3855313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67157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- 2020-11-19 11:05:32</a:t>
                      </a:r>
                      <a:r>
                        <a:rPr kumimoji="0" lang="en-US" sz="1000" b="0" i="0" u="none" strike="noStrike" kern="1200" cap="none" spc="0" normalizeH="0" baseline="0" noProof="0">
                          <a:ln>
                            <a:noFill/>
                          </a:ln>
                          <a:solidFill>
                            <a:prstClr val="black"/>
                          </a:solidFill>
                          <a:effectLst/>
                          <a:uLnTx/>
                          <a:uFillTx/>
                          <a:latin typeface="+mn-lt"/>
                          <a:ea typeface="+mn-ea"/>
                          <a:cs typeface="+mn-cs"/>
                        </a:rPr>
                        <a:t>
 We assume that toilets are available everywhere we go. But for 2 billion people the answer is not simple. Today is #WorldToiletDay. It is a day @lixil_official reaffirms it’s commitment to improving sanitation for 100 million people by 2025. #Whereisthetoilet https://t.co/F3HkEmHSqb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03:25:54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1.3249 %</a:t>
                      </a:r>
                    </a:p>
                  </a:txBody>
                  <a:tcPr/>
                </a:tc>
                <a:extLst>
                  <a:ext uri="{0D108BD9-81ED-4DB2-BD59-A6C34878D82A}">
                    <a16:rowId xmlns:a16="http://schemas.microsoft.com/office/drawing/2014/main" val="247487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- 2020-11-19 14:05:04</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for every #GROHE shower sold in Belgium, the Netherlands and Luxembourg in October we donated 20 Euros to the 'Make a Splash' partnership of #LIXIL and @UNICEF? Together we take a stand on the #GlobalSanitationCrisis #WhereIsTheToilet https://t.co/sEjjHIxa0e https://t.co/dxUgNQjC9K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03:25:54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1.2033 %</a:t>
                      </a:r>
                    </a:p>
                  </a:txBody>
                  <a:tcPr/>
                </a:tc>
                <a:extLst>
                  <a:ext uri="{0D108BD9-81ED-4DB2-BD59-A6C34878D82A}">
                    <a16:rowId xmlns:a16="http://schemas.microsoft.com/office/drawing/2014/main" val="3523326112"/>
                  </a:ext>
                </a:extLst>
              </a:tr>
            </a:tbl>
          </a:graphicData>
        </a:graphic>
      </p:graphicFrame>
      <p:sp>
        <p:nvSpPr>
          <p:cNvPr id="4" name="Text Placeholder 3">
            <a:extLst>
              <a:ext uri="{FF2B5EF4-FFF2-40B4-BE49-F238E27FC236}">
                <a16:creationId xmlns:a16="http://schemas.microsoft.com/office/drawing/2014/main" id="{DFC2A6F8-F774-445F-BE9E-F7D7220B0C6F}"/>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341196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8D8A5-22D0-40EF-9223-E95715D19F32}"/>
              </a:ext>
            </a:extLst>
          </p:cNvPr>
          <p:cNvSpPr>
            <a:spLocks noGrp="1"/>
          </p:cNvSpPr>
          <p:nvPr>
            <p:ph type="title"/>
          </p:nvPr>
        </p:nvSpPr>
        <p:spPr/>
        <p:txBody>
          <a:bodyPr/>
          <a:lstStyle/>
          <a:p>
            <a:r>
              <a:rPr lang="en-US"/>
              <a:t>Overall All Posts Table | All Pages - 6 of 8</a:t>
            </a:r>
          </a:p>
        </p:txBody>
      </p:sp>
      <p:graphicFrame>
        <p:nvGraphicFramePr>
          <p:cNvPr id="5" name="Table Placeholder 4">
            <a:extLst>
              <a:ext uri="{FF2B5EF4-FFF2-40B4-BE49-F238E27FC236}">
                <a16:creationId xmlns:a16="http://schemas.microsoft.com/office/drawing/2014/main" id="{FCEE1B03-F010-4038-A014-4844CF8996B3}"/>
              </a:ext>
            </a:extLst>
          </p:cNvPr>
          <p:cNvGraphicFramePr>
            <a:graphicFrameLocks noGrp="1"/>
          </p:cNvGraphicFramePr>
          <p:nvPr>
            <p:ph type="tbl" sz="quarter" idx="13"/>
            <p:extLst>
              <p:ext uri="{D42A27DB-BD31-4B8C-83A1-F6EECF244321}">
                <p14:modId xmlns:p14="http://schemas.microsoft.com/office/powerpoint/2010/main" val="226814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41916349"/>
                    </a:ext>
                  </a:extLst>
                </a:gridCol>
                <a:gridCol w="1069848">
                  <a:extLst>
                    <a:ext uri="{9D8B030D-6E8A-4147-A177-3AD203B41FA5}">
                      <a16:colId xmlns:a16="http://schemas.microsoft.com/office/drawing/2014/main" val="2773199528"/>
                    </a:ext>
                  </a:extLst>
                </a:gridCol>
                <a:gridCol w="576072">
                  <a:extLst>
                    <a:ext uri="{9D8B030D-6E8A-4147-A177-3AD203B41FA5}">
                      <a16:colId xmlns:a16="http://schemas.microsoft.com/office/drawing/2014/main" val="917987244"/>
                    </a:ext>
                  </a:extLst>
                </a:gridCol>
                <a:gridCol w="1645920">
                  <a:extLst>
                    <a:ext uri="{9D8B030D-6E8A-4147-A177-3AD203B41FA5}">
                      <a16:colId xmlns:a16="http://schemas.microsoft.com/office/drawing/2014/main" val="2199313534"/>
                    </a:ext>
                  </a:extLst>
                </a:gridCol>
                <a:gridCol w="576072">
                  <a:extLst>
                    <a:ext uri="{9D8B030D-6E8A-4147-A177-3AD203B41FA5}">
                      <a16:colId xmlns:a16="http://schemas.microsoft.com/office/drawing/2014/main" val="4111507199"/>
                    </a:ext>
                  </a:extLst>
                </a:gridCol>
                <a:gridCol w="576072">
                  <a:extLst>
                    <a:ext uri="{9D8B030D-6E8A-4147-A177-3AD203B41FA5}">
                      <a16:colId xmlns:a16="http://schemas.microsoft.com/office/drawing/2014/main" val="2261436047"/>
                    </a:ext>
                  </a:extLst>
                </a:gridCol>
                <a:gridCol w="576072">
                  <a:extLst>
                    <a:ext uri="{9D8B030D-6E8A-4147-A177-3AD203B41FA5}">
                      <a16:colId xmlns:a16="http://schemas.microsoft.com/office/drawing/2014/main" val="505531075"/>
                    </a:ext>
                  </a:extLst>
                </a:gridCol>
                <a:gridCol w="576072">
                  <a:extLst>
                    <a:ext uri="{9D8B030D-6E8A-4147-A177-3AD203B41FA5}">
                      <a16:colId xmlns:a16="http://schemas.microsoft.com/office/drawing/2014/main" val="1188290028"/>
                    </a:ext>
                  </a:extLst>
                </a:gridCol>
                <a:gridCol w="576072">
                  <a:extLst>
                    <a:ext uri="{9D8B030D-6E8A-4147-A177-3AD203B41FA5}">
                      <a16:colId xmlns:a16="http://schemas.microsoft.com/office/drawing/2014/main" val="2163371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86697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- 2020-11-19 13:05:04</a:t>
                      </a:r>
                      <a:r>
                        <a:rPr kumimoji="0" lang="en-US" sz="1000" b="0" i="0" u="none" strike="noStrike" kern="1200" cap="none" spc="0" normalizeH="0" baseline="0" noProof="0">
                          <a:ln>
                            <a:noFill/>
                          </a:ln>
                          <a:solidFill>
                            <a:prstClr val="black"/>
                          </a:solidFill>
                          <a:effectLst/>
                          <a:uLnTx/>
                          <a:uFillTx/>
                          <a:latin typeface="+mn-lt"/>
                          <a:ea typeface="+mn-ea"/>
                          <a:cs typeface="+mn-cs"/>
                        </a:rPr>
                        <a:t>
 In 2018, #LIXIL entered the “Make a Splash!” partnership with @UNICEF.  Take a look at the first partnership report, describing the impact on the people, schools and communities in Ethiopia, Kenya and Tanzania  https://t.co/NelftCjjrM #WhereIsTheToilet #GlobalSanitationCrisis https://t.co/qBNzUcxZKq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03:25:54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1.1096 %</a:t>
                      </a:r>
                    </a:p>
                  </a:txBody>
                  <a:tcPr/>
                </a:tc>
                <a:extLst>
                  <a:ext uri="{0D108BD9-81ED-4DB2-BD59-A6C34878D82A}">
                    <a16:rowId xmlns:a16="http://schemas.microsoft.com/office/drawing/2014/main" val="746402523"/>
                  </a:ext>
                </a:extLst>
              </a:tr>
            </a:tbl>
          </a:graphicData>
        </a:graphic>
      </p:graphicFrame>
      <p:sp>
        <p:nvSpPr>
          <p:cNvPr id="4" name="Text Placeholder 3">
            <a:extLst>
              <a:ext uri="{FF2B5EF4-FFF2-40B4-BE49-F238E27FC236}">
                <a16:creationId xmlns:a16="http://schemas.microsoft.com/office/drawing/2014/main" id="{C5FAABDE-A737-48EF-9360-C65D0D4E7290}"/>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1359710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12478-6929-4B4B-9B01-FEF1C0C53F9A}"/>
              </a:ext>
            </a:extLst>
          </p:cNvPr>
          <p:cNvSpPr>
            <a:spLocks noGrp="1"/>
          </p:cNvSpPr>
          <p:nvPr>
            <p:ph type="title"/>
          </p:nvPr>
        </p:nvSpPr>
        <p:spPr/>
        <p:txBody>
          <a:bodyPr/>
          <a:lstStyle/>
          <a:p>
            <a:r>
              <a:rPr lang="en-US"/>
              <a:t>Overall All Posts Table | All Pages - 7 of 8</a:t>
            </a:r>
          </a:p>
        </p:txBody>
      </p:sp>
      <p:graphicFrame>
        <p:nvGraphicFramePr>
          <p:cNvPr id="5" name="Table Placeholder 4">
            <a:extLst>
              <a:ext uri="{FF2B5EF4-FFF2-40B4-BE49-F238E27FC236}">
                <a16:creationId xmlns:a16="http://schemas.microsoft.com/office/drawing/2014/main" id="{A73DEE5D-F2B2-4A09-BEBC-B9D5BD3A493B}"/>
              </a:ext>
            </a:extLst>
          </p:cNvPr>
          <p:cNvGraphicFramePr>
            <a:graphicFrameLocks noGrp="1"/>
          </p:cNvGraphicFramePr>
          <p:nvPr>
            <p:ph type="tbl" sz="quarter" idx="13"/>
            <p:extLst>
              <p:ext uri="{D42A27DB-BD31-4B8C-83A1-F6EECF244321}">
                <p14:modId xmlns:p14="http://schemas.microsoft.com/office/powerpoint/2010/main" val="1524251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20530426"/>
                    </a:ext>
                  </a:extLst>
                </a:gridCol>
                <a:gridCol w="1069848">
                  <a:extLst>
                    <a:ext uri="{9D8B030D-6E8A-4147-A177-3AD203B41FA5}">
                      <a16:colId xmlns:a16="http://schemas.microsoft.com/office/drawing/2014/main" val="1393363740"/>
                    </a:ext>
                  </a:extLst>
                </a:gridCol>
                <a:gridCol w="576072">
                  <a:extLst>
                    <a:ext uri="{9D8B030D-6E8A-4147-A177-3AD203B41FA5}">
                      <a16:colId xmlns:a16="http://schemas.microsoft.com/office/drawing/2014/main" val="3270236263"/>
                    </a:ext>
                  </a:extLst>
                </a:gridCol>
                <a:gridCol w="1645920">
                  <a:extLst>
                    <a:ext uri="{9D8B030D-6E8A-4147-A177-3AD203B41FA5}">
                      <a16:colId xmlns:a16="http://schemas.microsoft.com/office/drawing/2014/main" val="4183713157"/>
                    </a:ext>
                  </a:extLst>
                </a:gridCol>
                <a:gridCol w="576072">
                  <a:extLst>
                    <a:ext uri="{9D8B030D-6E8A-4147-A177-3AD203B41FA5}">
                      <a16:colId xmlns:a16="http://schemas.microsoft.com/office/drawing/2014/main" val="1346865541"/>
                    </a:ext>
                  </a:extLst>
                </a:gridCol>
                <a:gridCol w="576072">
                  <a:extLst>
                    <a:ext uri="{9D8B030D-6E8A-4147-A177-3AD203B41FA5}">
                      <a16:colId xmlns:a16="http://schemas.microsoft.com/office/drawing/2014/main" val="2535480222"/>
                    </a:ext>
                  </a:extLst>
                </a:gridCol>
                <a:gridCol w="576072">
                  <a:extLst>
                    <a:ext uri="{9D8B030D-6E8A-4147-A177-3AD203B41FA5}">
                      <a16:colId xmlns:a16="http://schemas.microsoft.com/office/drawing/2014/main" val="4245765590"/>
                    </a:ext>
                  </a:extLst>
                </a:gridCol>
                <a:gridCol w="576072">
                  <a:extLst>
                    <a:ext uri="{9D8B030D-6E8A-4147-A177-3AD203B41FA5}">
                      <a16:colId xmlns:a16="http://schemas.microsoft.com/office/drawing/2014/main" val="247745817"/>
                    </a:ext>
                  </a:extLst>
                </a:gridCol>
                <a:gridCol w="576072">
                  <a:extLst>
                    <a:ext uri="{9D8B030D-6E8A-4147-A177-3AD203B41FA5}">
                      <a16:colId xmlns:a16="http://schemas.microsoft.com/office/drawing/2014/main" val="3791119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1331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- 2020-11-19 12:00:51</a:t>
                      </a:r>
                      <a:r>
                        <a:rPr kumimoji="0" lang="en-US" sz="1000" b="0" i="0" u="none" strike="noStrike" kern="1200" cap="none" spc="0" normalizeH="0" baseline="0" noProof="0">
                          <a:ln>
                            <a:noFill/>
                          </a:ln>
                          <a:solidFill>
                            <a:prstClr val="black"/>
                          </a:solidFill>
                          <a:effectLst/>
                          <a:uLnTx/>
                          <a:uFillTx/>
                          <a:latin typeface="+mn-lt"/>
                          <a:ea typeface="+mn-ea"/>
                          <a:cs typeface="+mn-cs"/>
                        </a:rPr>
                        <a:t>
 2 years ago, @lixil_official and @UNICEF announced a bold new international partnership to tackle the global sanitation challenge, called “Make a Splash!” Today we are proud to publish a report to show the progress we have made so far! #WhereIsTheToilet https://t.co/NelftCjjrM https://t.co/JEkzf6zAIP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03:25:54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1.1989 %</a:t>
                      </a:r>
                    </a:p>
                  </a:txBody>
                  <a:tcPr/>
                </a:tc>
                <a:extLst>
                  <a:ext uri="{0D108BD9-81ED-4DB2-BD59-A6C34878D82A}">
                    <a16:rowId xmlns:a16="http://schemas.microsoft.com/office/drawing/2014/main" val="2925773685"/>
                  </a:ext>
                </a:extLst>
              </a:tr>
            </a:tbl>
          </a:graphicData>
        </a:graphic>
      </p:graphicFrame>
      <p:sp>
        <p:nvSpPr>
          <p:cNvPr id="4" name="Text Placeholder 3">
            <a:extLst>
              <a:ext uri="{FF2B5EF4-FFF2-40B4-BE49-F238E27FC236}">
                <a16:creationId xmlns:a16="http://schemas.microsoft.com/office/drawing/2014/main" id="{7EF5D281-FB36-4A52-ABE6-0F6AD39548EC}"/>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3328501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AFE11-B8AB-4961-ADBC-53020346F8BF}"/>
              </a:ext>
            </a:extLst>
          </p:cNvPr>
          <p:cNvSpPr>
            <a:spLocks noGrp="1"/>
          </p:cNvSpPr>
          <p:nvPr>
            <p:ph type="title"/>
          </p:nvPr>
        </p:nvSpPr>
        <p:spPr/>
        <p:txBody>
          <a:bodyPr/>
          <a:lstStyle/>
          <a:p>
            <a:r>
              <a:rPr lang="en-US"/>
              <a:t>Overall All Posts Table | All Pages - 8 of 8</a:t>
            </a:r>
          </a:p>
        </p:txBody>
      </p:sp>
      <p:graphicFrame>
        <p:nvGraphicFramePr>
          <p:cNvPr id="5" name="Table Placeholder 4">
            <a:extLst>
              <a:ext uri="{FF2B5EF4-FFF2-40B4-BE49-F238E27FC236}">
                <a16:creationId xmlns:a16="http://schemas.microsoft.com/office/drawing/2014/main" id="{F49CBE7A-0823-451B-8CD2-21E0DE6D4979}"/>
              </a:ext>
            </a:extLst>
          </p:cNvPr>
          <p:cNvGraphicFramePr>
            <a:graphicFrameLocks noGrp="1"/>
          </p:cNvGraphicFramePr>
          <p:nvPr>
            <p:ph type="tbl" sz="quarter" idx="13"/>
            <p:extLst>
              <p:ext uri="{D42A27DB-BD31-4B8C-83A1-F6EECF244321}">
                <p14:modId xmlns:p14="http://schemas.microsoft.com/office/powerpoint/2010/main" val="1775090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43019530"/>
                    </a:ext>
                  </a:extLst>
                </a:gridCol>
                <a:gridCol w="1069848">
                  <a:extLst>
                    <a:ext uri="{9D8B030D-6E8A-4147-A177-3AD203B41FA5}">
                      <a16:colId xmlns:a16="http://schemas.microsoft.com/office/drawing/2014/main" val="1290006882"/>
                    </a:ext>
                  </a:extLst>
                </a:gridCol>
                <a:gridCol w="576072">
                  <a:extLst>
                    <a:ext uri="{9D8B030D-6E8A-4147-A177-3AD203B41FA5}">
                      <a16:colId xmlns:a16="http://schemas.microsoft.com/office/drawing/2014/main" val="485909014"/>
                    </a:ext>
                  </a:extLst>
                </a:gridCol>
                <a:gridCol w="1645920">
                  <a:extLst>
                    <a:ext uri="{9D8B030D-6E8A-4147-A177-3AD203B41FA5}">
                      <a16:colId xmlns:a16="http://schemas.microsoft.com/office/drawing/2014/main" val="2657833321"/>
                    </a:ext>
                  </a:extLst>
                </a:gridCol>
                <a:gridCol w="576072">
                  <a:extLst>
                    <a:ext uri="{9D8B030D-6E8A-4147-A177-3AD203B41FA5}">
                      <a16:colId xmlns:a16="http://schemas.microsoft.com/office/drawing/2014/main" val="202280669"/>
                    </a:ext>
                  </a:extLst>
                </a:gridCol>
                <a:gridCol w="576072">
                  <a:extLst>
                    <a:ext uri="{9D8B030D-6E8A-4147-A177-3AD203B41FA5}">
                      <a16:colId xmlns:a16="http://schemas.microsoft.com/office/drawing/2014/main" val="3552843902"/>
                    </a:ext>
                  </a:extLst>
                </a:gridCol>
                <a:gridCol w="576072">
                  <a:extLst>
                    <a:ext uri="{9D8B030D-6E8A-4147-A177-3AD203B41FA5}">
                      <a16:colId xmlns:a16="http://schemas.microsoft.com/office/drawing/2014/main" val="3788581138"/>
                    </a:ext>
                  </a:extLst>
                </a:gridCol>
                <a:gridCol w="576072">
                  <a:extLst>
                    <a:ext uri="{9D8B030D-6E8A-4147-A177-3AD203B41FA5}">
                      <a16:colId xmlns:a16="http://schemas.microsoft.com/office/drawing/2014/main" val="3104096484"/>
                    </a:ext>
                  </a:extLst>
                </a:gridCol>
                <a:gridCol w="576072">
                  <a:extLst>
                    <a:ext uri="{9D8B030D-6E8A-4147-A177-3AD203B41FA5}">
                      <a16:colId xmlns:a16="http://schemas.microsoft.com/office/drawing/2014/main" val="2385195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67025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grohe_belgium - 2020-11-19 12:45:52</a:t>
                      </a:r>
                      <a:r>
                        <a:rPr kumimoji="0" lang="en-US" sz="1000" b="0" i="0" u="none" strike="noStrike" kern="1200" cap="none" spc="0" normalizeH="0" baseline="0" noProof="0">
                          <a:ln>
                            <a:noFill/>
                          </a:ln>
                          <a:solidFill>
                            <a:prstClr val="black"/>
                          </a:solidFill>
                          <a:effectLst/>
                          <a:uLnTx/>
                          <a:uFillTx/>
                          <a:latin typeface="+mn-lt"/>
                          <a:ea typeface="+mn-ea"/>
                          <a:cs typeface="+mn-cs"/>
                        </a:rPr>
                        <a:t>
 FR / Aujourd'hui, c'est la journée mondiale de la toilette #worldtoiletday ! Ce jour-là, nous nous souviendrons du fait qu'en 2020, 1 personne sur 4 n'a toujours pas accès à des toilettes de base... 😔 Chez GROHE, nous faisons déjà de notre mieux pour nous attaquer à ce problème ! Le projet -Make a Splash!- a développé le Sato Toilet. Ces toilettes abordables offrent aux enfants, à leurs familles et à la communauté un endroit propre et sûr pour se rendre aux toilettes. 🚽💙 Vous voulez en savoir plus sur ce projet en coopération avec l'UNICEF ? Alors surfez sur makeasplash.grohe.be !
•
NL / Vandaag is het #worldtoiletday! Op deze dag staan we stil bij het feit dat anno 2020 nog steeds 1 op 4 mensen geen toegang heeft tot een basistoilet... 😔 Bij GROHE doen we alvast ons best om deze problematiek mee aan te pakken! Het project -Make a Splash!- ontwikkelde daarom het SATO toilet. Dit betaalbaar toilet biedt kinderen, hun familie en de gemeenschap toegang tot een schone en veilige plek om naar de wc te gaan. 🚽💙 Meer weten over dit project in samenwerking met UNICEF? Surf dan naar makeasplash.grohe.be!
#GROHE #worldtoiletday #makeasplash #awareness #goodcauses #unicef #lixil #sato #toilet #tap #hygiene #world #grohe_be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125907878_209581043891106_5088200414209753215_n.jpg?_nc_cat=100&amp;ccb=2&amp;_nc_sid=8ae9d6&amp;_nc_ohc=ujpN9kyV58AAX_AhEgX&amp;_nc_ht=scontent-iad3-1.cdninstagram.com&amp;oh=9dc8ac9920e8f1c6748830d59bb8de25&amp;oe=5FE15479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11/24/2020 07:14:16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 Toilet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4.7300 %</a:t>
                      </a:r>
                    </a:p>
                  </a:txBody>
                  <a:tcPr/>
                </a:tc>
                <a:extLst>
                  <a:ext uri="{0D108BD9-81ED-4DB2-BD59-A6C34878D82A}">
                    <a16:rowId xmlns:a16="http://schemas.microsoft.com/office/drawing/2014/main" val="357637971"/>
                  </a:ext>
                </a:extLst>
              </a:tr>
            </a:tbl>
          </a:graphicData>
        </a:graphic>
      </p:graphicFrame>
      <p:sp>
        <p:nvSpPr>
          <p:cNvPr id="4" name="Text Placeholder 3">
            <a:extLst>
              <a:ext uri="{FF2B5EF4-FFF2-40B4-BE49-F238E27FC236}">
                <a16:creationId xmlns:a16="http://schemas.microsoft.com/office/drawing/2014/main" id="{D06DB1FA-004A-49BF-AE10-154D07FD8E41}"/>
              </a:ext>
            </a:extLst>
          </p:cNvPr>
          <p:cNvSpPr>
            <a:spLocks noGrp="1"/>
          </p:cNvSpPr>
          <p:nvPr>
            <p:ph type="body" sz="quarter" idx="14"/>
          </p:nvPr>
        </p:nvSpPr>
        <p:spPr/>
        <p:txBody>
          <a:bodyPr/>
          <a:lstStyle/>
          <a:p>
            <a:r>
              <a:rPr lang="en-US"/>
              <a:t>10/25/2020 - 11/23/2020</a:t>
            </a:r>
          </a:p>
        </p:txBody>
      </p:sp>
    </p:spTree>
    <p:extLst>
      <p:ext uri="{BB962C8B-B14F-4D97-AF65-F5344CB8AC3E}">
        <p14:creationId xmlns:p14="http://schemas.microsoft.com/office/powerpoint/2010/main" val="25291600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588</Words>
  <Application>Microsoft Office PowerPoint</Application>
  <PresentationFormat>On-screen Show (4:3)</PresentationFormat>
  <Paragraphs>169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Overall All Posts Table | All Pages - 1 of 8</vt:lpstr>
      <vt:lpstr>Overall All Posts Table | All Pages - 2 of 8</vt:lpstr>
      <vt:lpstr>Overall All Posts Table | All Pages - 3 of 8</vt:lpstr>
      <vt:lpstr>Overall All Posts Table | All Pages - 4 of 8</vt:lpstr>
      <vt:lpstr>Overall All Posts Table | All Pages - 5 of 8</vt:lpstr>
      <vt:lpstr>Overall All Posts Table | All Pages - 6 of 8</vt:lpstr>
      <vt:lpstr>Overall All Posts Table | All Pages - 7 of 8</vt:lpstr>
      <vt:lpstr>Overall All Posts Table | All Pages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All Posts Table | All Pages - 1 of 8</dc:title>
  <dc:creator>Frederik Peiniger</dc:creator>
  <cp:lastModifiedBy>Frederik Peiniger</cp:lastModifiedBy>
  <cp:revision>1</cp:revision>
  <dcterms:created xsi:type="dcterms:W3CDTF">2020-11-24T08:34:22Z</dcterms:created>
  <dcterms:modified xsi:type="dcterms:W3CDTF">2020-11-24T08:35:07Z</dcterms:modified>
</cp:coreProperties>
</file>