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9" r:id="rId61"/>
    <p:sldId id="320" r:id="rId62"/>
    <p:sldId id="321" r:id="rId63"/>
    <p:sldId id="322" r:id="rId64"/>
    <p:sldId id="323" r:id="rId65"/>
    <p:sldId id="324" r:id="rId66"/>
    <p:sldId id="325"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7" r:id="rId97"/>
    <p:sldId id="358" r:id="rId98"/>
    <p:sldId id="359" r:id="rId99"/>
    <p:sldId id="360" r:id="rId100"/>
    <p:sldId id="361" r:id="rId101"/>
    <p:sldId id="362" r:id="rId102"/>
  </p:sldIdLst>
  <p:sldSz cx="9144000" cy="6858000" type="screen4x3"/>
  <p:notesSz cx="6858000" cy="9144000"/>
  <p:embeddedFontLst>
    <p:embeddedFont>
      <p:font typeface="Calibri" panose="020F0502020204030204" pitchFamily="34" charset="0"/>
      <p:regular r:id="rId103"/>
      <p:bold r:id="rId104"/>
      <p:italic r:id="rId105"/>
      <p:boldItalic r:id="rId10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1.fntdata"/><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75C3A-2C37-41D3-9174-C385CC732B97}"/>
              </a:ext>
            </a:extLst>
          </p:cNvPr>
          <p:cNvSpPr>
            <a:spLocks noGrp="1"/>
          </p:cNvSpPr>
          <p:nvPr>
            <p:ph type="ctrTitle"/>
          </p:nvPr>
        </p:nvSpPr>
        <p:spPr/>
        <p:txBody>
          <a:bodyPr/>
          <a:lstStyle/>
          <a:p>
            <a:r>
              <a:rPr lang="en-US"/>
              <a:t>Pacific Garbage Screening Campaign Analysis </a:t>
            </a:r>
          </a:p>
        </p:txBody>
      </p:sp>
      <p:sp>
        <p:nvSpPr>
          <p:cNvPr id="3" name="Subtitle 2">
            <a:extLst>
              <a:ext uri="{FF2B5EF4-FFF2-40B4-BE49-F238E27FC236}">
                <a16:creationId xmlns:a16="http://schemas.microsoft.com/office/drawing/2014/main" id="{A642EA69-7435-4973-831A-C482FCBD42C8}"/>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805500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F2C5-6A61-4E2D-AEAB-CE3932A4B3ED}"/>
              </a:ext>
            </a:extLst>
          </p:cNvPr>
          <p:cNvSpPr>
            <a:spLocks noGrp="1"/>
          </p:cNvSpPr>
          <p:nvPr>
            <p:ph type="title"/>
          </p:nvPr>
        </p:nvSpPr>
        <p:spPr/>
        <p:txBody>
          <a:bodyPr/>
          <a:lstStyle/>
          <a:p>
            <a:r>
              <a:rPr lang="en-US"/>
              <a:t>Overall All Posts Table | All Pages - 1 of 25</a:t>
            </a:r>
          </a:p>
        </p:txBody>
      </p:sp>
      <p:graphicFrame>
        <p:nvGraphicFramePr>
          <p:cNvPr id="5" name="Table Placeholder 4">
            <a:extLst>
              <a:ext uri="{FF2B5EF4-FFF2-40B4-BE49-F238E27FC236}">
                <a16:creationId xmlns:a16="http://schemas.microsoft.com/office/drawing/2014/main" id="{E877DBC6-D10D-4389-B7BC-CB962AEBD666}"/>
              </a:ext>
            </a:extLst>
          </p:cNvPr>
          <p:cNvGraphicFramePr>
            <a:graphicFrameLocks noGrp="1"/>
          </p:cNvGraphicFramePr>
          <p:nvPr>
            <p:ph type="tbl" sz="quarter" idx="13"/>
            <p:extLst>
              <p:ext uri="{D42A27DB-BD31-4B8C-83A1-F6EECF244321}">
                <p14:modId xmlns:p14="http://schemas.microsoft.com/office/powerpoint/2010/main" val="301829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33932194"/>
                    </a:ext>
                  </a:extLst>
                </a:gridCol>
                <a:gridCol w="1069848">
                  <a:extLst>
                    <a:ext uri="{9D8B030D-6E8A-4147-A177-3AD203B41FA5}">
                      <a16:colId xmlns:a16="http://schemas.microsoft.com/office/drawing/2014/main" val="569743820"/>
                    </a:ext>
                  </a:extLst>
                </a:gridCol>
                <a:gridCol w="576072">
                  <a:extLst>
                    <a:ext uri="{9D8B030D-6E8A-4147-A177-3AD203B41FA5}">
                      <a16:colId xmlns:a16="http://schemas.microsoft.com/office/drawing/2014/main" val="3748233239"/>
                    </a:ext>
                  </a:extLst>
                </a:gridCol>
                <a:gridCol w="1645920">
                  <a:extLst>
                    <a:ext uri="{9D8B030D-6E8A-4147-A177-3AD203B41FA5}">
                      <a16:colId xmlns:a16="http://schemas.microsoft.com/office/drawing/2014/main" val="2633411454"/>
                    </a:ext>
                  </a:extLst>
                </a:gridCol>
                <a:gridCol w="576072">
                  <a:extLst>
                    <a:ext uri="{9D8B030D-6E8A-4147-A177-3AD203B41FA5}">
                      <a16:colId xmlns:a16="http://schemas.microsoft.com/office/drawing/2014/main" val="2617848430"/>
                    </a:ext>
                  </a:extLst>
                </a:gridCol>
                <a:gridCol w="576072">
                  <a:extLst>
                    <a:ext uri="{9D8B030D-6E8A-4147-A177-3AD203B41FA5}">
                      <a16:colId xmlns:a16="http://schemas.microsoft.com/office/drawing/2014/main" val="3972247035"/>
                    </a:ext>
                  </a:extLst>
                </a:gridCol>
                <a:gridCol w="576072">
                  <a:extLst>
                    <a:ext uri="{9D8B030D-6E8A-4147-A177-3AD203B41FA5}">
                      <a16:colId xmlns:a16="http://schemas.microsoft.com/office/drawing/2014/main" val="646165450"/>
                    </a:ext>
                  </a:extLst>
                </a:gridCol>
                <a:gridCol w="576072">
                  <a:extLst>
                    <a:ext uri="{9D8B030D-6E8A-4147-A177-3AD203B41FA5}">
                      <a16:colId xmlns:a16="http://schemas.microsoft.com/office/drawing/2014/main" val="1701312021"/>
                    </a:ext>
                  </a:extLst>
                </a:gridCol>
                <a:gridCol w="576072">
                  <a:extLst>
                    <a:ext uri="{9D8B030D-6E8A-4147-A177-3AD203B41FA5}">
                      <a16:colId xmlns:a16="http://schemas.microsoft.com/office/drawing/2014/main" val="1404453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5628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- 2020-05-21 09:00:01</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https://scontent-iad3-1.xx.fbcdn.net/v/t1.0-9/p720x720/95733820_1333284110203788_5739524785176576000_o.jpg?_nc_cat=107&amp;ccb=2&amp;_nc_sid=8024bb&amp;_nc_ohc=MQbT7FVZhrMAX8YYBhZ&amp;_nc_ht=scontent-iad3-1.xx&amp;tp=6&amp;oh=bd394d08a303cc6278c992941344ecc0&amp;oe=5FBCCA8D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11.2414 %</a:t>
                      </a:r>
                    </a:p>
                  </a:txBody>
                  <a:tcPr/>
                </a:tc>
                <a:extLst>
                  <a:ext uri="{0D108BD9-81ED-4DB2-BD59-A6C34878D82A}">
                    <a16:rowId xmlns:a16="http://schemas.microsoft.com/office/drawing/2014/main" val="899498674"/>
                  </a:ext>
                </a:extLst>
              </a:tr>
            </a:tbl>
          </a:graphicData>
        </a:graphic>
      </p:graphicFrame>
      <p:sp>
        <p:nvSpPr>
          <p:cNvPr id="4" name="Text Placeholder 3">
            <a:extLst>
              <a:ext uri="{FF2B5EF4-FFF2-40B4-BE49-F238E27FC236}">
                <a16:creationId xmlns:a16="http://schemas.microsoft.com/office/drawing/2014/main" id="{818F768D-F88E-41F5-8550-BC0E1688EA31}"/>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036656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35B9B-763C-4227-848C-8C817E1F8A34}"/>
              </a:ext>
            </a:extLst>
          </p:cNvPr>
          <p:cNvSpPr>
            <a:spLocks noGrp="1"/>
          </p:cNvSpPr>
          <p:nvPr>
            <p:ph type="title"/>
          </p:nvPr>
        </p:nvSpPr>
        <p:spPr/>
        <p:txBody>
          <a:bodyPr/>
          <a:lstStyle/>
          <a:p>
            <a:r>
              <a:rPr lang="en-US"/>
              <a:t>Overall All Posts Table | All Pages - 2 of 25</a:t>
            </a:r>
          </a:p>
        </p:txBody>
      </p:sp>
      <p:graphicFrame>
        <p:nvGraphicFramePr>
          <p:cNvPr id="5" name="Table Placeholder 4">
            <a:extLst>
              <a:ext uri="{FF2B5EF4-FFF2-40B4-BE49-F238E27FC236}">
                <a16:creationId xmlns:a16="http://schemas.microsoft.com/office/drawing/2014/main" id="{9CA63A4B-6061-480D-9B0E-5ACEB1979BD7}"/>
              </a:ext>
            </a:extLst>
          </p:cNvPr>
          <p:cNvGraphicFramePr>
            <a:graphicFrameLocks noGrp="1"/>
          </p:cNvGraphicFramePr>
          <p:nvPr>
            <p:ph type="tbl" sz="quarter" idx="13"/>
            <p:extLst>
              <p:ext uri="{D42A27DB-BD31-4B8C-83A1-F6EECF244321}">
                <p14:modId xmlns:p14="http://schemas.microsoft.com/office/powerpoint/2010/main" val="1787931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10522955"/>
                    </a:ext>
                  </a:extLst>
                </a:gridCol>
                <a:gridCol w="1069848">
                  <a:extLst>
                    <a:ext uri="{9D8B030D-6E8A-4147-A177-3AD203B41FA5}">
                      <a16:colId xmlns:a16="http://schemas.microsoft.com/office/drawing/2014/main" val="2995712789"/>
                    </a:ext>
                  </a:extLst>
                </a:gridCol>
                <a:gridCol w="576072">
                  <a:extLst>
                    <a:ext uri="{9D8B030D-6E8A-4147-A177-3AD203B41FA5}">
                      <a16:colId xmlns:a16="http://schemas.microsoft.com/office/drawing/2014/main" val="2461667029"/>
                    </a:ext>
                  </a:extLst>
                </a:gridCol>
                <a:gridCol w="1645920">
                  <a:extLst>
                    <a:ext uri="{9D8B030D-6E8A-4147-A177-3AD203B41FA5}">
                      <a16:colId xmlns:a16="http://schemas.microsoft.com/office/drawing/2014/main" val="4220138917"/>
                    </a:ext>
                  </a:extLst>
                </a:gridCol>
                <a:gridCol w="576072">
                  <a:extLst>
                    <a:ext uri="{9D8B030D-6E8A-4147-A177-3AD203B41FA5}">
                      <a16:colId xmlns:a16="http://schemas.microsoft.com/office/drawing/2014/main" val="1770871339"/>
                    </a:ext>
                  </a:extLst>
                </a:gridCol>
                <a:gridCol w="576072">
                  <a:extLst>
                    <a:ext uri="{9D8B030D-6E8A-4147-A177-3AD203B41FA5}">
                      <a16:colId xmlns:a16="http://schemas.microsoft.com/office/drawing/2014/main" val="3294007699"/>
                    </a:ext>
                  </a:extLst>
                </a:gridCol>
                <a:gridCol w="576072">
                  <a:extLst>
                    <a:ext uri="{9D8B030D-6E8A-4147-A177-3AD203B41FA5}">
                      <a16:colId xmlns:a16="http://schemas.microsoft.com/office/drawing/2014/main" val="1101268692"/>
                    </a:ext>
                  </a:extLst>
                </a:gridCol>
                <a:gridCol w="576072">
                  <a:extLst>
                    <a:ext uri="{9D8B030D-6E8A-4147-A177-3AD203B41FA5}">
                      <a16:colId xmlns:a16="http://schemas.microsoft.com/office/drawing/2014/main" val="2166231623"/>
                    </a:ext>
                  </a:extLst>
                </a:gridCol>
                <a:gridCol w="576072">
                  <a:extLst>
                    <a:ext uri="{9D8B030D-6E8A-4147-A177-3AD203B41FA5}">
                      <a16:colId xmlns:a16="http://schemas.microsoft.com/office/drawing/2014/main" val="3995389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2289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- 2020-04-28 10:00:01</a:t>
                      </a:r>
                      <a:r>
                        <a:rPr kumimoji="0" lang="fr-FR" sz="1000" b="0" i="0" u="none" strike="noStrike" kern="1200" cap="none" spc="0" normalizeH="0" baseline="0" noProof="0">
                          <a:ln>
                            <a:noFill/>
                          </a:ln>
                          <a:solidFill>
                            <a:prstClr val="black"/>
                          </a:solidFill>
                          <a:effectLst/>
                          <a:uLnTx/>
                          <a:uFillTx/>
                          <a:latin typeface="+mn-lt"/>
                          <a:ea typeface="+mn-ea"/>
                          <a:cs typeface="+mn-cs"/>
                        </a:rPr>
                        <a:t>
 GROHE s'est associé à Marcella Hansch pour son projet Pacific Garbage Screening (PGS). Véritable visionnaire et experte en matière de protection de l'environnement, nous sommes heureux d'avancer main dans la main et de vous partager ses précieux conseils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https://scontent-dfw5-2.xx.fbcdn.net/v/t1.0-9/p720x720/91216299_2589243824697144_8529571085807517696_o.jpg?_nc_cat=107&amp;ccb=2&amp;_nc_sid=2d5d41&amp;_nc_ohc=Z7-fcZdzwWAAX9HYYMP&amp;_nc_ht=scontent-dfw5-2.xx&amp;tp=6&amp;oh=12a569e2cc83fd934fbd2e6c8775f190&amp;oe=5FBB5F05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0.6839 %</a:t>
                      </a:r>
                    </a:p>
                  </a:txBody>
                  <a:tcPr/>
                </a:tc>
                <a:extLst>
                  <a:ext uri="{0D108BD9-81ED-4DB2-BD59-A6C34878D82A}">
                    <a16:rowId xmlns:a16="http://schemas.microsoft.com/office/drawing/2014/main" val="4227683126"/>
                  </a:ext>
                </a:extLst>
              </a:tr>
            </a:tbl>
          </a:graphicData>
        </a:graphic>
      </p:graphicFrame>
      <p:sp>
        <p:nvSpPr>
          <p:cNvPr id="4" name="Text Placeholder 3">
            <a:extLst>
              <a:ext uri="{FF2B5EF4-FFF2-40B4-BE49-F238E27FC236}">
                <a16:creationId xmlns:a16="http://schemas.microsoft.com/office/drawing/2014/main" id="{E23129F4-084B-4F5A-8BBC-146666CBE6D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805969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8A24-AD0F-41DB-8EE9-41E15E076037}"/>
              </a:ext>
            </a:extLst>
          </p:cNvPr>
          <p:cNvSpPr>
            <a:spLocks noGrp="1"/>
          </p:cNvSpPr>
          <p:nvPr>
            <p:ph type="title"/>
          </p:nvPr>
        </p:nvSpPr>
        <p:spPr/>
        <p:txBody>
          <a:bodyPr/>
          <a:lstStyle/>
          <a:p>
            <a:r>
              <a:rPr lang="en-US"/>
              <a:t>Overall All Posts Table | All Pages - 3 of 25</a:t>
            </a:r>
          </a:p>
        </p:txBody>
      </p:sp>
      <p:graphicFrame>
        <p:nvGraphicFramePr>
          <p:cNvPr id="5" name="Table Placeholder 4">
            <a:extLst>
              <a:ext uri="{FF2B5EF4-FFF2-40B4-BE49-F238E27FC236}">
                <a16:creationId xmlns:a16="http://schemas.microsoft.com/office/drawing/2014/main" id="{BF883695-BDC5-41E9-9CFE-CFAD96BE0A43}"/>
              </a:ext>
            </a:extLst>
          </p:cNvPr>
          <p:cNvGraphicFramePr>
            <a:graphicFrameLocks noGrp="1"/>
          </p:cNvGraphicFramePr>
          <p:nvPr>
            <p:ph type="tbl" sz="quarter" idx="13"/>
            <p:extLst>
              <p:ext uri="{D42A27DB-BD31-4B8C-83A1-F6EECF244321}">
                <p14:modId xmlns:p14="http://schemas.microsoft.com/office/powerpoint/2010/main" val="259189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15670620"/>
                    </a:ext>
                  </a:extLst>
                </a:gridCol>
                <a:gridCol w="1069848">
                  <a:extLst>
                    <a:ext uri="{9D8B030D-6E8A-4147-A177-3AD203B41FA5}">
                      <a16:colId xmlns:a16="http://schemas.microsoft.com/office/drawing/2014/main" val="2727013899"/>
                    </a:ext>
                  </a:extLst>
                </a:gridCol>
                <a:gridCol w="576072">
                  <a:extLst>
                    <a:ext uri="{9D8B030D-6E8A-4147-A177-3AD203B41FA5}">
                      <a16:colId xmlns:a16="http://schemas.microsoft.com/office/drawing/2014/main" val="1189627161"/>
                    </a:ext>
                  </a:extLst>
                </a:gridCol>
                <a:gridCol w="1645920">
                  <a:extLst>
                    <a:ext uri="{9D8B030D-6E8A-4147-A177-3AD203B41FA5}">
                      <a16:colId xmlns:a16="http://schemas.microsoft.com/office/drawing/2014/main" val="3023851417"/>
                    </a:ext>
                  </a:extLst>
                </a:gridCol>
                <a:gridCol w="576072">
                  <a:extLst>
                    <a:ext uri="{9D8B030D-6E8A-4147-A177-3AD203B41FA5}">
                      <a16:colId xmlns:a16="http://schemas.microsoft.com/office/drawing/2014/main" val="1738581039"/>
                    </a:ext>
                  </a:extLst>
                </a:gridCol>
                <a:gridCol w="576072">
                  <a:extLst>
                    <a:ext uri="{9D8B030D-6E8A-4147-A177-3AD203B41FA5}">
                      <a16:colId xmlns:a16="http://schemas.microsoft.com/office/drawing/2014/main" val="1665286878"/>
                    </a:ext>
                  </a:extLst>
                </a:gridCol>
                <a:gridCol w="576072">
                  <a:extLst>
                    <a:ext uri="{9D8B030D-6E8A-4147-A177-3AD203B41FA5}">
                      <a16:colId xmlns:a16="http://schemas.microsoft.com/office/drawing/2014/main" val="2839474358"/>
                    </a:ext>
                  </a:extLst>
                </a:gridCol>
                <a:gridCol w="576072">
                  <a:extLst>
                    <a:ext uri="{9D8B030D-6E8A-4147-A177-3AD203B41FA5}">
                      <a16:colId xmlns:a16="http://schemas.microsoft.com/office/drawing/2014/main" val="740522849"/>
                    </a:ext>
                  </a:extLst>
                </a:gridCol>
                <a:gridCol w="576072">
                  <a:extLst>
                    <a:ext uri="{9D8B030D-6E8A-4147-A177-3AD203B41FA5}">
                      <a16:colId xmlns:a16="http://schemas.microsoft.com/office/drawing/2014/main" val="3447842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2343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- 2020-04-11 11:00:30</a:t>
                      </a:r>
                      <a:r>
                        <a:rPr kumimoji="0" lang="ru-RU" sz="1000" b="0" i="0" u="none" strike="noStrike" kern="1200" cap="none" spc="0" normalizeH="0" baseline="0" noProof="0">
                          <a:ln>
                            <a:noFill/>
                          </a:ln>
                          <a:solidFill>
                            <a:prstClr val="black"/>
                          </a:solidFill>
                          <a:effectLst/>
                          <a:uLnTx/>
                          <a:uFillTx/>
                          <a:latin typeface="+mn-lt"/>
                          <a:ea typeface="+mn-ea"/>
                          <a:cs typeface="+mn-cs"/>
                        </a:rPr>
                        <a:t>
 «Фрукты и овощи не обязательно продавать в упаковке или пакетах. Их чаще всего просто выбрасывают, а не используют повторно», – объясняет Марселла Ханш, архитектор, создатель проекта Pacific Garbage Screening (PGS) https://www.instagram.com/PacificGarbage/ и сторонник устойчивого развития ☘
🌊 GROHE поддерживает проект и приглашает всех присоединиться к большим и сложным целям – сократить потребление пластика и уменьшить загрязнение окружающей среды. Для этого, например, можно отказаться от пластиковых пакетов в пользу многоразовых сумок-шоперов. Или поделиться своим экологическим опытом в комментариях к этому посту 😉 
#GROHE #grohedesign #groheinnovation #сантехникаgrohe #дизайн #ваннаякомнатамечты #кухнямечты #дизайнкухни #дизайнванной #grohexpgs #lessplastic #plasticfreeoceans #grohemissionlessplastic #lessplasticatgrohe #GROHEgoesZero #shapingthefutureofwater #oceancooperation #togetherforoceans #waterlovers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https://scontent-iad3-1.xx.fbcdn.net/v/t1.0-9/p720x720/92568828_2985172601576826_7619479885290930176_o.jpg?_nc_cat=109&amp;_nc_sid=8024bb&amp;_nc_ohc=bBaqWTdQhVkAX9sQBK0&amp;_nc_ht=scontent-iad3-1.xx&amp;tp=6&amp;oh=715fe90b5784bd79d08e0b13ca8db23a&amp;oe=5FABE872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10/13/2020 11:46:42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3.7733 %</a:t>
                      </a:r>
                    </a:p>
                  </a:txBody>
                  <a:tcPr/>
                </a:tc>
                <a:extLst>
                  <a:ext uri="{0D108BD9-81ED-4DB2-BD59-A6C34878D82A}">
                    <a16:rowId xmlns:a16="http://schemas.microsoft.com/office/drawing/2014/main" val="3866303463"/>
                  </a:ext>
                </a:extLst>
              </a:tr>
            </a:tbl>
          </a:graphicData>
        </a:graphic>
      </p:graphicFrame>
      <p:sp>
        <p:nvSpPr>
          <p:cNvPr id="4" name="Text Placeholder 3">
            <a:extLst>
              <a:ext uri="{FF2B5EF4-FFF2-40B4-BE49-F238E27FC236}">
                <a16:creationId xmlns:a16="http://schemas.microsoft.com/office/drawing/2014/main" id="{CCF62021-6E0C-4034-BDC7-2FA20C505FB4}"/>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18825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CDF8E-D6C5-48F9-922B-C25C3CE0575A}"/>
              </a:ext>
            </a:extLst>
          </p:cNvPr>
          <p:cNvSpPr>
            <a:spLocks noGrp="1"/>
          </p:cNvSpPr>
          <p:nvPr>
            <p:ph type="title"/>
          </p:nvPr>
        </p:nvSpPr>
        <p:spPr/>
        <p:txBody>
          <a:bodyPr/>
          <a:lstStyle/>
          <a:p>
            <a:r>
              <a:rPr lang="en-US"/>
              <a:t>Overall All Posts Table | All Pages - 4 of 25</a:t>
            </a:r>
          </a:p>
        </p:txBody>
      </p:sp>
      <p:graphicFrame>
        <p:nvGraphicFramePr>
          <p:cNvPr id="5" name="Table Placeholder 4">
            <a:extLst>
              <a:ext uri="{FF2B5EF4-FFF2-40B4-BE49-F238E27FC236}">
                <a16:creationId xmlns:a16="http://schemas.microsoft.com/office/drawing/2014/main" id="{36D6AE4C-5964-4907-A12D-5B2FFA8C2481}"/>
              </a:ext>
            </a:extLst>
          </p:cNvPr>
          <p:cNvGraphicFramePr>
            <a:graphicFrameLocks noGrp="1"/>
          </p:cNvGraphicFramePr>
          <p:nvPr>
            <p:ph type="tbl" sz="quarter" idx="13"/>
            <p:extLst>
              <p:ext uri="{D42A27DB-BD31-4B8C-83A1-F6EECF244321}">
                <p14:modId xmlns:p14="http://schemas.microsoft.com/office/powerpoint/2010/main" val="67311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49627559"/>
                    </a:ext>
                  </a:extLst>
                </a:gridCol>
                <a:gridCol w="1069848">
                  <a:extLst>
                    <a:ext uri="{9D8B030D-6E8A-4147-A177-3AD203B41FA5}">
                      <a16:colId xmlns:a16="http://schemas.microsoft.com/office/drawing/2014/main" val="2564358426"/>
                    </a:ext>
                  </a:extLst>
                </a:gridCol>
                <a:gridCol w="576072">
                  <a:extLst>
                    <a:ext uri="{9D8B030D-6E8A-4147-A177-3AD203B41FA5}">
                      <a16:colId xmlns:a16="http://schemas.microsoft.com/office/drawing/2014/main" val="1465667753"/>
                    </a:ext>
                  </a:extLst>
                </a:gridCol>
                <a:gridCol w="1645920">
                  <a:extLst>
                    <a:ext uri="{9D8B030D-6E8A-4147-A177-3AD203B41FA5}">
                      <a16:colId xmlns:a16="http://schemas.microsoft.com/office/drawing/2014/main" val="2198961332"/>
                    </a:ext>
                  </a:extLst>
                </a:gridCol>
                <a:gridCol w="576072">
                  <a:extLst>
                    <a:ext uri="{9D8B030D-6E8A-4147-A177-3AD203B41FA5}">
                      <a16:colId xmlns:a16="http://schemas.microsoft.com/office/drawing/2014/main" val="3880086794"/>
                    </a:ext>
                  </a:extLst>
                </a:gridCol>
                <a:gridCol w="576072">
                  <a:extLst>
                    <a:ext uri="{9D8B030D-6E8A-4147-A177-3AD203B41FA5}">
                      <a16:colId xmlns:a16="http://schemas.microsoft.com/office/drawing/2014/main" val="33068500"/>
                    </a:ext>
                  </a:extLst>
                </a:gridCol>
                <a:gridCol w="576072">
                  <a:extLst>
                    <a:ext uri="{9D8B030D-6E8A-4147-A177-3AD203B41FA5}">
                      <a16:colId xmlns:a16="http://schemas.microsoft.com/office/drawing/2014/main" val="2865293716"/>
                    </a:ext>
                  </a:extLst>
                </a:gridCol>
                <a:gridCol w="576072">
                  <a:extLst>
                    <a:ext uri="{9D8B030D-6E8A-4147-A177-3AD203B41FA5}">
                      <a16:colId xmlns:a16="http://schemas.microsoft.com/office/drawing/2014/main" val="3747926715"/>
                    </a:ext>
                  </a:extLst>
                </a:gridCol>
                <a:gridCol w="576072">
                  <a:extLst>
                    <a:ext uri="{9D8B030D-6E8A-4147-A177-3AD203B41FA5}">
                      <a16:colId xmlns:a16="http://schemas.microsoft.com/office/drawing/2014/main" val="2544995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8397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- 2020-04-28 10:00:00</a:t>
                      </a:r>
                      <a:r>
                        <a:rPr kumimoji="0" lang="de-DE" sz="1000" b="0" i="0" u="none" strike="noStrike" kern="1200" cap="none" spc="0" normalizeH="0" baseline="0" noProof="0">
                          <a:ln>
                            <a:noFill/>
                          </a:ln>
                          <a:solidFill>
                            <a:prstClr val="black"/>
                          </a:solidFill>
                          <a:effectLst/>
                          <a:uLnTx/>
                          <a:uFillTx/>
                          <a:latin typeface="+mn-lt"/>
                          <a:ea typeface="+mn-ea"/>
                          <a:cs typeface="+mn-cs"/>
                        </a:rPr>
                        <a:t>
 GROHE hat sich mit Marcella Hansch und ihrem Pacific Garbage Screening Projekt (PGS) zusammengetan, um die Weltmeere von Plastikmüll zu befreien. Als absolute Visionärin und Expertin, freuen wir uns sehr, dass sie uns mit Tipps und Tricks zur Seite steht, was jeder Einzelne von uns für weniger Plastik im Alltag tun kann. Ein Beispiel ist die Nutzung von wiederverwendbaren Gemüsesäckchen, in die man sein frisches Obst und Gemüse hineinlegen kann - so kann man bereits unnötige Plastiktüten einsparen.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https://scontent-iad3-1.xx.fbcdn.net/v/t1.0-9/p720x720/93478721_3006990059393240_7901275803432779776_o.jpg?_nc_cat=107&amp;ccb=2&amp;_nc_sid=2d5d41&amp;_nc_ohc=q5TOh2ImmPQAX8navAO&amp;_nc_ht=scontent-iad3-1.xx&amp;tp=6&amp;oh=51146d37d3be3a19b3937dc2fbc64830&amp;oe=5FBCABBD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1.0352 %</a:t>
                      </a:r>
                    </a:p>
                  </a:txBody>
                  <a:tcPr/>
                </a:tc>
                <a:extLst>
                  <a:ext uri="{0D108BD9-81ED-4DB2-BD59-A6C34878D82A}">
                    <a16:rowId xmlns:a16="http://schemas.microsoft.com/office/drawing/2014/main" val="2112398231"/>
                  </a:ext>
                </a:extLst>
              </a:tr>
            </a:tbl>
          </a:graphicData>
        </a:graphic>
      </p:graphicFrame>
      <p:sp>
        <p:nvSpPr>
          <p:cNvPr id="4" name="Text Placeholder 3">
            <a:extLst>
              <a:ext uri="{FF2B5EF4-FFF2-40B4-BE49-F238E27FC236}">
                <a16:creationId xmlns:a16="http://schemas.microsoft.com/office/drawing/2014/main" id="{78FAC207-7DD8-4944-934C-8DA1DECED734}"/>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080235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A9761-A9A7-4022-A533-468260645D72}"/>
              </a:ext>
            </a:extLst>
          </p:cNvPr>
          <p:cNvSpPr>
            <a:spLocks noGrp="1"/>
          </p:cNvSpPr>
          <p:nvPr>
            <p:ph type="title"/>
          </p:nvPr>
        </p:nvSpPr>
        <p:spPr/>
        <p:txBody>
          <a:bodyPr/>
          <a:lstStyle/>
          <a:p>
            <a:r>
              <a:rPr lang="en-US"/>
              <a:t>Overall All Posts Table | All Pages - 5 of 25</a:t>
            </a:r>
          </a:p>
        </p:txBody>
      </p:sp>
      <p:graphicFrame>
        <p:nvGraphicFramePr>
          <p:cNvPr id="5" name="Table Placeholder 4">
            <a:extLst>
              <a:ext uri="{FF2B5EF4-FFF2-40B4-BE49-F238E27FC236}">
                <a16:creationId xmlns:a16="http://schemas.microsoft.com/office/drawing/2014/main" id="{970F82E0-51CD-4177-B57A-AF0C36523F77}"/>
              </a:ext>
            </a:extLst>
          </p:cNvPr>
          <p:cNvGraphicFramePr>
            <a:graphicFrameLocks noGrp="1"/>
          </p:cNvGraphicFramePr>
          <p:nvPr>
            <p:ph type="tbl" sz="quarter" idx="13"/>
            <p:extLst>
              <p:ext uri="{D42A27DB-BD31-4B8C-83A1-F6EECF244321}">
                <p14:modId xmlns:p14="http://schemas.microsoft.com/office/powerpoint/2010/main" val="298784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71649426"/>
                    </a:ext>
                  </a:extLst>
                </a:gridCol>
                <a:gridCol w="1069848">
                  <a:extLst>
                    <a:ext uri="{9D8B030D-6E8A-4147-A177-3AD203B41FA5}">
                      <a16:colId xmlns:a16="http://schemas.microsoft.com/office/drawing/2014/main" val="454098827"/>
                    </a:ext>
                  </a:extLst>
                </a:gridCol>
                <a:gridCol w="576072">
                  <a:extLst>
                    <a:ext uri="{9D8B030D-6E8A-4147-A177-3AD203B41FA5}">
                      <a16:colId xmlns:a16="http://schemas.microsoft.com/office/drawing/2014/main" val="1012941010"/>
                    </a:ext>
                  </a:extLst>
                </a:gridCol>
                <a:gridCol w="1645920">
                  <a:extLst>
                    <a:ext uri="{9D8B030D-6E8A-4147-A177-3AD203B41FA5}">
                      <a16:colId xmlns:a16="http://schemas.microsoft.com/office/drawing/2014/main" val="3416023831"/>
                    </a:ext>
                  </a:extLst>
                </a:gridCol>
                <a:gridCol w="576072">
                  <a:extLst>
                    <a:ext uri="{9D8B030D-6E8A-4147-A177-3AD203B41FA5}">
                      <a16:colId xmlns:a16="http://schemas.microsoft.com/office/drawing/2014/main" val="1809043243"/>
                    </a:ext>
                  </a:extLst>
                </a:gridCol>
                <a:gridCol w="576072">
                  <a:extLst>
                    <a:ext uri="{9D8B030D-6E8A-4147-A177-3AD203B41FA5}">
                      <a16:colId xmlns:a16="http://schemas.microsoft.com/office/drawing/2014/main" val="3273751024"/>
                    </a:ext>
                  </a:extLst>
                </a:gridCol>
                <a:gridCol w="576072">
                  <a:extLst>
                    <a:ext uri="{9D8B030D-6E8A-4147-A177-3AD203B41FA5}">
                      <a16:colId xmlns:a16="http://schemas.microsoft.com/office/drawing/2014/main" val="1538781231"/>
                    </a:ext>
                  </a:extLst>
                </a:gridCol>
                <a:gridCol w="576072">
                  <a:extLst>
                    <a:ext uri="{9D8B030D-6E8A-4147-A177-3AD203B41FA5}">
                      <a16:colId xmlns:a16="http://schemas.microsoft.com/office/drawing/2014/main" val="2575754977"/>
                    </a:ext>
                  </a:extLst>
                </a:gridCol>
                <a:gridCol w="576072">
                  <a:extLst>
                    <a:ext uri="{9D8B030D-6E8A-4147-A177-3AD203B41FA5}">
                      <a16:colId xmlns:a16="http://schemas.microsoft.com/office/drawing/2014/main" val="2751709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9462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GROHE - 2020-04-28 13:00:00</a:t>
                      </a:r>
                      <a:r>
                        <a:rPr kumimoji="0" lang="sv-SE" sz="1000" b="0" i="0" u="none" strike="noStrike" kern="1200" cap="none" spc="0" normalizeH="0" baseline="0" noProof="0">
                          <a:ln>
                            <a:noFill/>
                          </a:ln>
                          <a:solidFill>
                            <a:prstClr val="black"/>
                          </a:solidFill>
                          <a:effectLst/>
                          <a:uLnTx/>
                          <a:uFillTx/>
                          <a:latin typeface="+mn-lt"/>
                          <a:ea typeface="+mn-ea"/>
                          <a:cs typeface="+mn-cs"/>
                        </a:rPr>
                        <a:t>
 GROHE samarbetar med Marcella Hansch under hennes Pacific Garbage Screening projekt (PGS). Hon är en sann visionär och expert inom miljöskydd. Vi har lärt oss mycket av henne sedan arbetets start, och är glada att dela med oss av hennes råd om vad var och en kan göra för att ha en mer positiv inverkan.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https://scontent-iad3-1.xx.fbcdn.net/v/t1.0-9/p720x720/93378708_1352772634924149_8448318422055387136_o.jpg?_nc_cat=103&amp;ccb=2&amp;_nc_sid=2d5d41&amp;_nc_ohc=VjrkSoldhjMAX82Bl0H&amp;_nc_ht=scontent-iad3-1.xx&amp;tp=6&amp;oh=592ee23331d8f01ee57ddab04cd702b7&amp;oe=5FBBE4B4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0.8366 %</a:t>
                      </a:r>
                    </a:p>
                  </a:txBody>
                  <a:tcPr/>
                </a:tc>
                <a:extLst>
                  <a:ext uri="{0D108BD9-81ED-4DB2-BD59-A6C34878D82A}">
                    <a16:rowId xmlns:a16="http://schemas.microsoft.com/office/drawing/2014/main" val="2692246890"/>
                  </a:ext>
                </a:extLst>
              </a:tr>
            </a:tbl>
          </a:graphicData>
        </a:graphic>
      </p:graphicFrame>
      <p:sp>
        <p:nvSpPr>
          <p:cNvPr id="4" name="Text Placeholder 3">
            <a:extLst>
              <a:ext uri="{FF2B5EF4-FFF2-40B4-BE49-F238E27FC236}">
                <a16:creationId xmlns:a16="http://schemas.microsoft.com/office/drawing/2014/main" id="{78B936E2-C113-4C3B-9F66-70A18E4087E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398186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3F2F7-ECF7-4E3D-917E-A41D0A23AB5C}"/>
              </a:ext>
            </a:extLst>
          </p:cNvPr>
          <p:cNvSpPr>
            <a:spLocks noGrp="1"/>
          </p:cNvSpPr>
          <p:nvPr>
            <p:ph type="title"/>
          </p:nvPr>
        </p:nvSpPr>
        <p:spPr/>
        <p:txBody>
          <a:bodyPr/>
          <a:lstStyle/>
          <a:p>
            <a:r>
              <a:rPr lang="en-US"/>
              <a:t>Overall All Posts Table | All Pages - 6 of 25</a:t>
            </a:r>
          </a:p>
        </p:txBody>
      </p:sp>
      <p:graphicFrame>
        <p:nvGraphicFramePr>
          <p:cNvPr id="5" name="Table Placeholder 4">
            <a:extLst>
              <a:ext uri="{FF2B5EF4-FFF2-40B4-BE49-F238E27FC236}">
                <a16:creationId xmlns:a16="http://schemas.microsoft.com/office/drawing/2014/main" id="{5433CD43-8212-4B5C-AD21-F96715FD06F9}"/>
              </a:ext>
            </a:extLst>
          </p:cNvPr>
          <p:cNvGraphicFramePr>
            <a:graphicFrameLocks noGrp="1"/>
          </p:cNvGraphicFramePr>
          <p:nvPr>
            <p:ph type="tbl" sz="quarter" idx="13"/>
            <p:extLst>
              <p:ext uri="{D42A27DB-BD31-4B8C-83A1-F6EECF244321}">
                <p14:modId xmlns:p14="http://schemas.microsoft.com/office/powerpoint/2010/main" val="396595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71587463"/>
                    </a:ext>
                  </a:extLst>
                </a:gridCol>
                <a:gridCol w="1069848">
                  <a:extLst>
                    <a:ext uri="{9D8B030D-6E8A-4147-A177-3AD203B41FA5}">
                      <a16:colId xmlns:a16="http://schemas.microsoft.com/office/drawing/2014/main" val="4150648319"/>
                    </a:ext>
                  </a:extLst>
                </a:gridCol>
                <a:gridCol w="576072">
                  <a:extLst>
                    <a:ext uri="{9D8B030D-6E8A-4147-A177-3AD203B41FA5}">
                      <a16:colId xmlns:a16="http://schemas.microsoft.com/office/drawing/2014/main" val="664154448"/>
                    </a:ext>
                  </a:extLst>
                </a:gridCol>
                <a:gridCol w="1645920">
                  <a:extLst>
                    <a:ext uri="{9D8B030D-6E8A-4147-A177-3AD203B41FA5}">
                      <a16:colId xmlns:a16="http://schemas.microsoft.com/office/drawing/2014/main" val="1712772476"/>
                    </a:ext>
                  </a:extLst>
                </a:gridCol>
                <a:gridCol w="576072">
                  <a:extLst>
                    <a:ext uri="{9D8B030D-6E8A-4147-A177-3AD203B41FA5}">
                      <a16:colId xmlns:a16="http://schemas.microsoft.com/office/drawing/2014/main" val="1542189824"/>
                    </a:ext>
                  </a:extLst>
                </a:gridCol>
                <a:gridCol w="576072">
                  <a:extLst>
                    <a:ext uri="{9D8B030D-6E8A-4147-A177-3AD203B41FA5}">
                      <a16:colId xmlns:a16="http://schemas.microsoft.com/office/drawing/2014/main" val="2354889336"/>
                    </a:ext>
                  </a:extLst>
                </a:gridCol>
                <a:gridCol w="576072">
                  <a:extLst>
                    <a:ext uri="{9D8B030D-6E8A-4147-A177-3AD203B41FA5}">
                      <a16:colId xmlns:a16="http://schemas.microsoft.com/office/drawing/2014/main" val="2070434716"/>
                    </a:ext>
                  </a:extLst>
                </a:gridCol>
                <a:gridCol w="576072">
                  <a:extLst>
                    <a:ext uri="{9D8B030D-6E8A-4147-A177-3AD203B41FA5}">
                      <a16:colId xmlns:a16="http://schemas.microsoft.com/office/drawing/2014/main" val="3001860589"/>
                    </a:ext>
                  </a:extLst>
                </a:gridCol>
                <a:gridCol w="576072">
                  <a:extLst>
                    <a:ext uri="{9D8B030D-6E8A-4147-A177-3AD203B41FA5}">
                      <a16:colId xmlns:a16="http://schemas.microsoft.com/office/drawing/2014/main" val="124959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6476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- 2020-05-21 10:00:00</a:t>
                      </a:r>
                      <a:r>
                        <a:rPr kumimoji="0" lang="pl-PL" sz="1000" b="0" i="0" u="none" strike="noStrike" kern="1200" cap="none" spc="0" normalizeH="0" baseline="0" noProof="0">
                          <a:ln>
                            <a:noFill/>
                          </a:ln>
                          <a:solidFill>
                            <a:prstClr val="black"/>
                          </a:solidFill>
                          <a:effectLst/>
                          <a:uLnTx/>
                          <a:uFillTx/>
                          <a:latin typeface="+mn-lt"/>
                          <a:ea typeface="+mn-ea"/>
                          <a:cs typeface="+mn-cs"/>
                        </a:rPr>
                        <a:t>
 W kuchniach GROHE staramy się, by było jak najbardziej ekologicznie i less waste. Jeśli zostało Ci trochę posiłku, możesz go przechować w lodówce z pomocą ekologicznej alternatywy dla folii spożywczej i sreberka - woskowijki. 🍯
Jak ją wykonać w kilku prostych krokach?
🐝 Przygotuj cienką, wyprasowaną bawełnę.
🐝 Przygotuj wosk pszczeli.
🐝 Stop wosk do lejącej, oleistej formy. Opcjonalnie dodaj olejek jojoba - dzięki niemu woskowijka będzie bardziej elastyczna.
🐝 Materiał zanurz równomiernie w gorącym wosku. Aby uniknąć zbyt dużej ilości wosku na materiale, możesz też rozprowadzać go pędzelkiem.
🐝 Rozłóż materiał, by uniknąć zagnieceń.
🐝 Po ostygnięciu, Twoja woskowijka jest już gotowa do użytku.
Tak przygotowany materiał ochroni jedzenie w lodówce. Woskowijka sprawdzi się także idealnie podczas pikników czy do pakowania kanapek na wakacyjne wyprawy rowerowe 🚵‍♂️🌄
Zrób własną i pochwal się swoimi eko nawykami w komentarzu pod postem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https://scontent-atl3-1.xx.fbcdn.net/v/t1.0-9/p720x720/97989763_2798373783601009_8002497616979951616_o.jpg?_nc_cat=108&amp;ccb=2&amp;_nc_sid=2d5d41&amp;_nc_ohc=UyYVWs3t8LMAX_gIv4k&amp;_nc_ht=scontent-atl3-1.xx&amp;tp=6&amp;oh=d41ae4c0a033e9257fefa32c869031f1&amp;oe=5FBCAAF8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3.9800 %</a:t>
                      </a:r>
                    </a:p>
                  </a:txBody>
                  <a:tcPr/>
                </a:tc>
                <a:extLst>
                  <a:ext uri="{0D108BD9-81ED-4DB2-BD59-A6C34878D82A}">
                    <a16:rowId xmlns:a16="http://schemas.microsoft.com/office/drawing/2014/main" val="3723099821"/>
                  </a:ext>
                </a:extLst>
              </a:tr>
            </a:tbl>
          </a:graphicData>
        </a:graphic>
      </p:graphicFrame>
      <p:sp>
        <p:nvSpPr>
          <p:cNvPr id="4" name="Text Placeholder 3">
            <a:extLst>
              <a:ext uri="{FF2B5EF4-FFF2-40B4-BE49-F238E27FC236}">
                <a16:creationId xmlns:a16="http://schemas.microsoft.com/office/drawing/2014/main" id="{E76B34F7-2C6F-404F-BF89-485C5CE9E9F8}"/>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49874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4F6E-6199-47BD-BEFA-9980F3B1BABE}"/>
              </a:ext>
            </a:extLst>
          </p:cNvPr>
          <p:cNvSpPr>
            <a:spLocks noGrp="1"/>
          </p:cNvSpPr>
          <p:nvPr>
            <p:ph type="title"/>
          </p:nvPr>
        </p:nvSpPr>
        <p:spPr/>
        <p:txBody>
          <a:bodyPr/>
          <a:lstStyle/>
          <a:p>
            <a:r>
              <a:rPr lang="en-US"/>
              <a:t>Overall All Posts Table | All Pages - 7 of 25</a:t>
            </a:r>
          </a:p>
        </p:txBody>
      </p:sp>
      <p:graphicFrame>
        <p:nvGraphicFramePr>
          <p:cNvPr id="5" name="Table Placeholder 4">
            <a:extLst>
              <a:ext uri="{FF2B5EF4-FFF2-40B4-BE49-F238E27FC236}">
                <a16:creationId xmlns:a16="http://schemas.microsoft.com/office/drawing/2014/main" id="{00E39F52-D19E-4B27-AC15-E37C6536F8EA}"/>
              </a:ext>
            </a:extLst>
          </p:cNvPr>
          <p:cNvGraphicFramePr>
            <a:graphicFrameLocks noGrp="1"/>
          </p:cNvGraphicFramePr>
          <p:nvPr>
            <p:ph type="tbl" sz="quarter" idx="13"/>
            <p:extLst>
              <p:ext uri="{D42A27DB-BD31-4B8C-83A1-F6EECF244321}">
                <p14:modId xmlns:p14="http://schemas.microsoft.com/office/powerpoint/2010/main" val="56407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91465278"/>
                    </a:ext>
                  </a:extLst>
                </a:gridCol>
                <a:gridCol w="1069848">
                  <a:extLst>
                    <a:ext uri="{9D8B030D-6E8A-4147-A177-3AD203B41FA5}">
                      <a16:colId xmlns:a16="http://schemas.microsoft.com/office/drawing/2014/main" val="2599787994"/>
                    </a:ext>
                  </a:extLst>
                </a:gridCol>
                <a:gridCol w="576072">
                  <a:extLst>
                    <a:ext uri="{9D8B030D-6E8A-4147-A177-3AD203B41FA5}">
                      <a16:colId xmlns:a16="http://schemas.microsoft.com/office/drawing/2014/main" val="1702549712"/>
                    </a:ext>
                  </a:extLst>
                </a:gridCol>
                <a:gridCol w="1645920">
                  <a:extLst>
                    <a:ext uri="{9D8B030D-6E8A-4147-A177-3AD203B41FA5}">
                      <a16:colId xmlns:a16="http://schemas.microsoft.com/office/drawing/2014/main" val="3432079615"/>
                    </a:ext>
                  </a:extLst>
                </a:gridCol>
                <a:gridCol w="576072">
                  <a:extLst>
                    <a:ext uri="{9D8B030D-6E8A-4147-A177-3AD203B41FA5}">
                      <a16:colId xmlns:a16="http://schemas.microsoft.com/office/drawing/2014/main" val="3016590588"/>
                    </a:ext>
                  </a:extLst>
                </a:gridCol>
                <a:gridCol w="576072">
                  <a:extLst>
                    <a:ext uri="{9D8B030D-6E8A-4147-A177-3AD203B41FA5}">
                      <a16:colId xmlns:a16="http://schemas.microsoft.com/office/drawing/2014/main" val="2092380810"/>
                    </a:ext>
                  </a:extLst>
                </a:gridCol>
                <a:gridCol w="576072">
                  <a:extLst>
                    <a:ext uri="{9D8B030D-6E8A-4147-A177-3AD203B41FA5}">
                      <a16:colId xmlns:a16="http://schemas.microsoft.com/office/drawing/2014/main" val="1898111735"/>
                    </a:ext>
                  </a:extLst>
                </a:gridCol>
                <a:gridCol w="576072">
                  <a:extLst>
                    <a:ext uri="{9D8B030D-6E8A-4147-A177-3AD203B41FA5}">
                      <a16:colId xmlns:a16="http://schemas.microsoft.com/office/drawing/2014/main" val="2015356392"/>
                    </a:ext>
                  </a:extLst>
                </a:gridCol>
                <a:gridCol w="576072">
                  <a:extLst>
                    <a:ext uri="{9D8B030D-6E8A-4147-A177-3AD203B41FA5}">
                      <a16:colId xmlns:a16="http://schemas.microsoft.com/office/drawing/2014/main" val="377417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5021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- 2020-05-21 10:00:00</a:t>
                      </a:r>
                      <a:r>
                        <a:rPr kumimoji="0" lang="fr-FR" sz="1000" b="0" i="0" u="none" strike="noStrike" kern="1200" cap="none" spc="0" normalizeH="0" baseline="0" noProof="0">
                          <a:ln>
                            <a:noFill/>
                          </a:ln>
                          <a:solidFill>
                            <a:prstClr val="black"/>
                          </a:solidFill>
                          <a:effectLst/>
                          <a:uLnTx/>
                          <a:uFillTx/>
                          <a:latin typeface="+mn-lt"/>
                          <a:ea typeface="+mn-ea"/>
                          <a:cs typeface="+mn-cs"/>
                        </a:rPr>
                        <a:t>
 Comment conservez-vous les restes de nourriture après la préparation d'un bon repas ? 🤔
Notre partenaire Marcella Hansch, véritable experte dans le domaine de la durabilité, vous conseille de réaliser vos propres emballages alimentaires en cire d'abeille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https://scontent-dfw5-2.xx.fbcdn.net/v/t1.0-9/p720x720/96585163_2624287537859439_5399274989201391616_o.jpg?_nc_cat=104&amp;ccb=2&amp;_nc_sid=2d5d41&amp;_nc_ohc=RUn9ZBBZHB4AX-ZytNz&amp;_nc_ht=scontent-dfw5-2.xx&amp;tp=6&amp;oh=3b6b7f6019493de06cedc88348578303&amp;oe=5FBAA43B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6.8451 %</a:t>
                      </a:r>
                    </a:p>
                  </a:txBody>
                  <a:tcPr/>
                </a:tc>
                <a:extLst>
                  <a:ext uri="{0D108BD9-81ED-4DB2-BD59-A6C34878D82A}">
                    <a16:rowId xmlns:a16="http://schemas.microsoft.com/office/drawing/2014/main" val="2728133758"/>
                  </a:ext>
                </a:extLst>
              </a:tr>
            </a:tbl>
          </a:graphicData>
        </a:graphic>
      </p:graphicFrame>
      <p:sp>
        <p:nvSpPr>
          <p:cNvPr id="4" name="Text Placeholder 3">
            <a:extLst>
              <a:ext uri="{FF2B5EF4-FFF2-40B4-BE49-F238E27FC236}">
                <a16:creationId xmlns:a16="http://schemas.microsoft.com/office/drawing/2014/main" id="{326899E0-EE2B-45C8-B3DD-F7287072B88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083521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769F-A58F-4C02-BF1E-9BD8F8ABEB62}"/>
              </a:ext>
            </a:extLst>
          </p:cNvPr>
          <p:cNvSpPr>
            <a:spLocks noGrp="1"/>
          </p:cNvSpPr>
          <p:nvPr>
            <p:ph type="title"/>
          </p:nvPr>
        </p:nvSpPr>
        <p:spPr/>
        <p:txBody>
          <a:bodyPr/>
          <a:lstStyle/>
          <a:p>
            <a:r>
              <a:rPr lang="en-US"/>
              <a:t>Overall All Posts Table | All Pages - 8 of 25</a:t>
            </a:r>
          </a:p>
        </p:txBody>
      </p:sp>
      <p:graphicFrame>
        <p:nvGraphicFramePr>
          <p:cNvPr id="5" name="Table Placeholder 4">
            <a:extLst>
              <a:ext uri="{FF2B5EF4-FFF2-40B4-BE49-F238E27FC236}">
                <a16:creationId xmlns:a16="http://schemas.microsoft.com/office/drawing/2014/main" id="{2CE80040-05BE-4CCA-A18F-AD159FD5EF6F}"/>
              </a:ext>
            </a:extLst>
          </p:cNvPr>
          <p:cNvGraphicFramePr>
            <a:graphicFrameLocks noGrp="1"/>
          </p:cNvGraphicFramePr>
          <p:nvPr>
            <p:ph type="tbl" sz="quarter" idx="13"/>
            <p:extLst>
              <p:ext uri="{D42A27DB-BD31-4B8C-83A1-F6EECF244321}">
                <p14:modId xmlns:p14="http://schemas.microsoft.com/office/powerpoint/2010/main" val="19838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6516535"/>
                    </a:ext>
                  </a:extLst>
                </a:gridCol>
                <a:gridCol w="1069848">
                  <a:extLst>
                    <a:ext uri="{9D8B030D-6E8A-4147-A177-3AD203B41FA5}">
                      <a16:colId xmlns:a16="http://schemas.microsoft.com/office/drawing/2014/main" val="418312214"/>
                    </a:ext>
                  </a:extLst>
                </a:gridCol>
                <a:gridCol w="576072">
                  <a:extLst>
                    <a:ext uri="{9D8B030D-6E8A-4147-A177-3AD203B41FA5}">
                      <a16:colId xmlns:a16="http://schemas.microsoft.com/office/drawing/2014/main" val="3821444835"/>
                    </a:ext>
                  </a:extLst>
                </a:gridCol>
                <a:gridCol w="1645920">
                  <a:extLst>
                    <a:ext uri="{9D8B030D-6E8A-4147-A177-3AD203B41FA5}">
                      <a16:colId xmlns:a16="http://schemas.microsoft.com/office/drawing/2014/main" val="3670312398"/>
                    </a:ext>
                  </a:extLst>
                </a:gridCol>
                <a:gridCol w="576072">
                  <a:extLst>
                    <a:ext uri="{9D8B030D-6E8A-4147-A177-3AD203B41FA5}">
                      <a16:colId xmlns:a16="http://schemas.microsoft.com/office/drawing/2014/main" val="2856604418"/>
                    </a:ext>
                  </a:extLst>
                </a:gridCol>
                <a:gridCol w="576072">
                  <a:extLst>
                    <a:ext uri="{9D8B030D-6E8A-4147-A177-3AD203B41FA5}">
                      <a16:colId xmlns:a16="http://schemas.microsoft.com/office/drawing/2014/main" val="3981024847"/>
                    </a:ext>
                  </a:extLst>
                </a:gridCol>
                <a:gridCol w="576072">
                  <a:extLst>
                    <a:ext uri="{9D8B030D-6E8A-4147-A177-3AD203B41FA5}">
                      <a16:colId xmlns:a16="http://schemas.microsoft.com/office/drawing/2014/main" val="3253130561"/>
                    </a:ext>
                  </a:extLst>
                </a:gridCol>
                <a:gridCol w="576072">
                  <a:extLst>
                    <a:ext uri="{9D8B030D-6E8A-4147-A177-3AD203B41FA5}">
                      <a16:colId xmlns:a16="http://schemas.microsoft.com/office/drawing/2014/main" val="1650599204"/>
                    </a:ext>
                  </a:extLst>
                </a:gridCol>
                <a:gridCol w="576072">
                  <a:extLst>
                    <a:ext uri="{9D8B030D-6E8A-4147-A177-3AD203B41FA5}">
                      <a16:colId xmlns:a16="http://schemas.microsoft.com/office/drawing/2014/main" val="152611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4573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- 2020-05-21 09:10:01</a:t>
                      </a:r>
                      <a:r>
                        <a:rPr kumimoji="0" lang="nl-NL" sz="1000" b="0" i="0" u="none" strike="noStrike" kern="1200" cap="none" spc="0" normalizeH="0" baseline="0" noProof="0">
                          <a:ln>
                            <a:noFill/>
                          </a:ln>
                          <a:solidFill>
                            <a:prstClr val="black"/>
                          </a:solidFill>
                          <a:effectLst/>
                          <a:uLnTx/>
                          <a:uFillTx/>
                          <a:latin typeface="+mn-lt"/>
                          <a:ea typeface="+mn-ea"/>
                          <a:cs typeface="+mn-cs"/>
                        </a:rPr>
                        <a:t>
 Hoe bewaar jij etensrestjes wanneer je iets lekkers hebt klaargemaakt? 🌶 Hier volgt alvast een tip van onze partner Marcella Hansch, een expert als het op duurzaamheid aankomt: probeer om je eigen voedingsverpakkingen met bijenwas aan te maken! 🐝
WERKWIJZE: neem wat organisch katoen, knip de nodige vorm uit, laat de bijenwas in een bain-marie smelten en gebruik dan een verfborstel om de was gelijkmatig over de stof te verspreiden. Daarna alleen nog maar strijken en laten drogen!!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https://scontent-iad3-1.xx.fbcdn.net/v/t1.0-9/p720x720/95667723_2604244673163601_1756367386107183104_o.jpg?_nc_cat=106&amp;_nc_sid=2d5d41&amp;_nc_ohc=kztv-6tnPxsAX9HqlMy&amp;_nc_ht=scontent-iad3-1.xx&amp;tp=6&amp;oh=b50754ea7883c2e8739f59f852146058&amp;oe=5FABBECF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10/13/2020 11:46:42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7.8130 %</a:t>
                      </a:r>
                    </a:p>
                  </a:txBody>
                  <a:tcPr/>
                </a:tc>
                <a:extLst>
                  <a:ext uri="{0D108BD9-81ED-4DB2-BD59-A6C34878D82A}">
                    <a16:rowId xmlns:a16="http://schemas.microsoft.com/office/drawing/2014/main" val="1744755386"/>
                  </a:ext>
                </a:extLst>
              </a:tr>
            </a:tbl>
          </a:graphicData>
        </a:graphic>
      </p:graphicFrame>
      <p:sp>
        <p:nvSpPr>
          <p:cNvPr id="4" name="Text Placeholder 3">
            <a:extLst>
              <a:ext uri="{FF2B5EF4-FFF2-40B4-BE49-F238E27FC236}">
                <a16:creationId xmlns:a16="http://schemas.microsoft.com/office/drawing/2014/main" id="{E5BC870B-D236-4F9C-9231-41E32DD1D7F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508527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CCFAE-0428-4B9B-B4E4-C6255332116D}"/>
              </a:ext>
            </a:extLst>
          </p:cNvPr>
          <p:cNvSpPr>
            <a:spLocks noGrp="1"/>
          </p:cNvSpPr>
          <p:nvPr>
            <p:ph type="title"/>
          </p:nvPr>
        </p:nvSpPr>
        <p:spPr/>
        <p:txBody>
          <a:bodyPr/>
          <a:lstStyle/>
          <a:p>
            <a:r>
              <a:rPr lang="en-US"/>
              <a:t>Overall All Posts Table | All Pages - 9 of 25</a:t>
            </a:r>
          </a:p>
        </p:txBody>
      </p:sp>
      <p:graphicFrame>
        <p:nvGraphicFramePr>
          <p:cNvPr id="5" name="Table Placeholder 4">
            <a:extLst>
              <a:ext uri="{FF2B5EF4-FFF2-40B4-BE49-F238E27FC236}">
                <a16:creationId xmlns:a16="http://schemas.microsoft.com/office/drawing/2014/main" id="{EC5D7C90-31CC-44F6-A9D7-306B317D8F27}"/>
              </a:ext>
            </a:extLst>
          </p:cNvPr>
          <p:cNvGraphicFramePr>
            <a:graphicFrameLocks noGrp="1"/>
          </p:cNvGraphicFramePr>
          <p:nvPr>
            <p:ph type="tbl" sz="quarter" idx="13"/>
            <p:extLst>
              <p:ext uri="{D42A27DB-BD31-4B8C-83A1-F6EECF244321}">
                <p14:modId xmlns:p14="http://schemas.microsoft.com/office/powerpoint/2010/main" val="2646746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74539121"/>
                    </a:ext>
                  </a:extLst>
                </a:gridCol>
                <a:gridCol w="1069848">
                  <a:extLst>
                    <a:ext uri="{9D8B030D-6E8A-4147-A177-3AD203B41FA5}">
                      <a16:colId xmlns:a16="http://schemas.microsoft.com/office/drawing/2014/main" val="1249989453"/>
                    </a:ext>
                  </a:extLst>
                </a:gridCol>
                <a:gridCol w="576072">
                  <a:extLst>
                    <a:ext uri="{9D8B030D-6E8A-4147-A177-3AD203B41FA5}">
                      <a16:colId xmlns:a16="http://schemas.microsoft.com/office/drawing/2014/main" val="2928303083"/>
                    </a:ext>
                  </a:extLst>
                </a:gridCol>
                <a:gridCol w="1645920">
                  <a:extLst>
                    <a:ext uri="{9D8B030D-6E8A-4147-A177-3AD203B41FA5}">
                      <a16:colId xmlns:a16="http://schemas.microsoft.com/office/drawing/2014/main" val="581872360"/>
                    </a:ext>
                  </a:extLst>
                </a:gridCol>
                <a:gridCol w="576072">
                  <a:extLst>
                    <a:ext uri="{9D8B030D-6E8A-4147-A177-3AD203B41FA5}">
                      <a16:colId xmlns:a16="http://schemas.microsoft.com/office/drawing/2014/main" val="1046624789"/>
                    </a:ext>
                  </a:extLst>
                </a:gridCol>
                <a:gridCol w="576072">
                  <a:extLst>
                    <a:ext uri="{9D8B030D-6E8A-4147-A177-3AD203B41FA5}">
                      <a16:colId xmlns:a16="http://schemas.microsoft.com/office/drawing/2014/main" val="1382145856"/>
                    </a:ext>
                  </a:extLst>
                </a:gridCol>
                <a:gridCol w="576072">
                  <a:extLst>
                    <a:ext uri="{9D8B030D-6E8A-4147-A177-3AD203B41FA5}">
                      <a16:colId xmlns:a16="http://schemas.microsoft.com/office/drawing/2014/main" val="3353623017"/>
                    </a:ext>
                  </a:extLst>
                </a:gridCol>
                <a:gridCol w="576072">
                  <a:extLst>
                    <a:ext uri="{9D8B030D-6E8A-4147-A177-3AD203B41FA5}">
                      <a16:colId xmlns:a16="http://schemas.microsoft.com/office/drawing/2014/main" val="82079450"/>
                    </a:ext>
                  </a:extLst>
                </a:gridCol>
                <a:gridCol w="576072">
                  <a:extLst>
                    <a:ext uri="{9D8B030D-6E8A-4147-A177-3AD203B41FA5}">
                      <a16:colId xmlns:a16="http://schemas.microsoft.com/office/drawing/2014/main" val="381500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3382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- 2020-05-21 09:00:00</a:t>
                      </a:r>
                      <a:r>
                        <a:rPr kumimoji="0" lang="ru-RU" sz="1000" b="0" i="0" u="none" strike="noStrike" kern="1200" cap="none" spc="0" normalizeH="0" baseline="0" noProof="0">
                          <a:ln>
                            <a:noFill/>
                          </a:ln>
                          <a:solidFill>
                            <a:prstClr val="black"/>
                          </a:solidFill>
                          <a:effectLst/>
                          <a:uLnTx/>
                          <a:uFillTx/>
                          <a:latin typeface="+mn-lt"/>
                          <a:ea typeface="+mn-ea"/>
                          <a:cs typeface="+mn-cs"/>
                        </a:rPr>
                        <a:t>
 Спойлер: настоятельно рекомендуем повторить это дома! 👍
Двойной бургер оказался слишком двойным, и вы решили сохранить его половину до следующего приема пищи? Вариант «положить в пластиковый пакетик и отправить в холодильник» не принимается. У Марселлы Ханш, создательницы проекта Pacific Garbage Screening, есть биоразлагаемая идея – хлопковая салфетка с пчелиным воском 🌊🐝
Как ее сделать? Растопите воск в паровой бане и ровным слоем нанесите кисточкой на хлопковую ткань. Прогладьте салфетку утюгом, дайте остыть, и… У вас получится многоразовая упаковка, которой можно придать любую форму!
Попробуете такой вариант хранения продуктов?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https://scontent-iad3-1.xx.fbcdn.net/v/t1.0-9/p720x720/95627679_3052462568181162_4464193293839761408_o.jpg?_nc_cat=100&amp;_nc_sid=2d5d41&amp;_nc_ohc=33vF0_b05E0AX9wORWR&amp;_nc_ht=scontent-iad3-1.xx&amp;tp=6&amp;oh=c75d9eaa4250f7fe360ab5fdf75a8104&amp;oe=5FAB7FAE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10/12/2020 11:13:54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10.5526 %</a:t>
                      </a:r>
                    </a:p>
                  </a:txBody>
                  <a:tcPr/>
                </a:tc>
                <a:extLst>
                  <a:ext uri="{0D108BD9-81ED-4DB2-BD59-A6C34878D82A}">
                    <a16:rowId xmlns:a16="http://schemas.microsoft.com/office/drawing/2014/main" val="3079590538"/>
                  </a:ext>
                </a:extLst>
              </a:tr>
            </a:tbl>
          </a:graphicData>
        </a:graphic>
      </p:graphicFrame>
      <p:sp>
        <p:nvSpPr>
          <p:cNvPr id="4" name="Text Placeholder 3">
            <a:extLst>
              <a:ext uri="{FF2B5EF4-FFF2-40B4-BE49-F238E27FC236}">
                <a16:creationId xmlns:a16="http://schemas.microsoft.com/office/drawing/2014/main" id="{8006466B-341A-448A-8240-6CDCFB9F86D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281978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049F-980A-4879-9A6C-B16AF8DC470D}"/>
              </a:ext>
            </a:extLst>
          </p:cNvPr>
          <p:cNvSpPr>
            <a:spLocks noGrp="1"/>
          </p:cNvSpPr>
          <p:nvPr>
            <p:ph type="title"/>
          </p:nvPr>
        </p:nvSpPr>
        <p:spPr/>
        <p:txBody>
          <a:bodyPr/>
          <a:lstStyle/>
          <a:p>
            <a:r>
              <a:rPr lang="en-US"/>
              <a:t>Overall All Posts Table | All Pages - 10 of 25</a:t>
            </a:r>
          </a:p>
        </p:txBody>
      </p:sp>
      <p:graphicFrame>
        <p:nvGraphicFramePr>
          <p:cNvPr id="5" name="Table Placeholder 4">
            <a:extLst>
              <a:ext uri="{FF2B5EF4-FFF2-40B4-BE49-F238E27FC236}">
                <a16:creationId xmlns:a16="http://schemas.microsoft.com/office/drawing/2014/main" id="{1FD97445-2EF3-4B9B-9E72-ACC1B205C209}"/>
              </a:ext>
            </a:extLst>
          </p:cNvPr>
          <p:cNvGraphicFramePr>
            <a:graphicFrameLocks noGrp="1"/>
          </p:cNvGraphicFramePr>
          <p:nvPr>
            <p:ph type="tbl" sz="quarter" idx="13"/>
            <p:extLst>
              <p:ext uri="{D42A27DB-BD31-4B8C-83A1-F6EECF244321}">
                <p14:modId xmlns:p14="http://schemas.microsoft.com/office/powerpoint/2010/main" val="2332301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80619577"/>
                    </a:ext>
                  </a:extLst>
                </a:gridCol>
                <a:gridCol w="1069848">
                  <a:extLst>
                    <a:ext uri="{9D8B030D-6E8A-4147-A177-3AD203B41FA5}">
                      <a16:colId xmlns:a16="http://schemas.microsoft.com/office/drawing/2014/main" val="1634111810"/>
                    </a:ext>
                  </a:extLst>
                </a:gridCol>
                <a:gridCol w="576072">
                  <a:extLst>
                    <a:ext uri="{9D8B030D-6E8A-4147-A177-3AD203B41FA5}">
                      <a16:colId xmlns:a16="http://schemas.microsoft.com/office/drawing/2014/main" val="1916754097"/>
                    </a:ext>
                  </a:extLst>
                </a:gridCol>
                <a:gridCol w="1645920">
                  <a:extLst>
                    <a:ext uri="{9D8B030D-6E8A-4147-A177-3AD203B41FA5}">
                      <a16:colId xmlns:a16="http://schemas.microsoft.com/office/drawing/2014/main" val="2214029486"/>
                    </a:ext>
                  </a:extLst>
                </a:gridCol>
                <a:gridCol w="576072">
                  <a:extLst>
                    <a:ext uri="{9D8B030D-6E8A-4147-A177-3AD203B41FA5}">
                      <a16:colId xmlns:a16="http://schemas.microsoft.com/office/drawing/2014/main" val="3350192652"/>
                    </a:ext>
                  </a:extLst>
                </a:gridCol>
                <a:gridCol w="576072">
                  <a:extLst>
                    <a:ext uri="{9D8B030D-6E8A-4147-A177-3AD203B41FA5}">
                      <a16:colId xmlns:a16="http://schemas.microsoft.com/office/drawing/2014/main" val="175827008"/>
                    </a:ext>
                  </a:extLst>
                </a:gridCol>
                <a:gridCol w="576072">
                  <a:extLst>
                    <a:ext uri="{9D8B030D-6E8A-4147-A177-3AD203B41FA5}">
                      <a16:colId xmlns:a16="http://schemas.microsoft.com/office/drawing/2014/main" val="1036462391"/>
                    </a:ext>
                  </a:extLst>
                </a:gridCol>
                <a:gridCol w="576072">
                  <a:extLst>
                    <a:ext uri="{9D8B030D-6E8A-4147-A177-3AD203B41FA5}">
                      <a16:colId xmlns:a16="http://schemas.microsoft.com/office/drawing/2014/main" val="3273438713"/>
                    </a:ext>
                  </a:extLst>
                </a:gridCol>
                <a:gridCol w="576072">
                  <a:extLst>
                    <a:ext uri="{9D8B030D-6E8A-4147-A177-3AD203B41FA5}">
                      <a16:colId xmlns:a16="http://schemas.microsoft.com/office/drawing/2014/main" val="3639652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1127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- 2020-05-21 09:00:00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https://scontent-iad3-1.xx.fbcdn.net/v/t1.0-9/p720x720/95852567_1333284763537056_569642234022985728_o.jpg?_nc_cat=100&amp;ccb=2&amp;_nc_sid=8024bb&amp;_nc_ohc=XzZIvfDOvz4AX_UGJhb&amp;_nc_ht=scontent-iad3-1.xx&amp;tp=6&amp;oh=4b50d10a0fef860897ca49d76d13a50b&amp;oe=5FBA9F9E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6.9177 %</a:t>
                      </a:r>
                    </a:p>
                  </a:txBody>
                  <a:tcPr/>
                </a:tc>
                <a:extLst>
                  <a:ext uri="{0D108BD9-81ED-4DB2-BD59-A6C34878D82A}">
                    <a16:rowId xmlns:a16="http://schemas.microsoft.com/office/drawing/2014/main" val="3617775679"/>
                  </a:ext>
                </a:extLst>
              </a:tr>
            </a:tbl>
          </a:graphicData>
        </a:graphic>
      </p:graphicFrame>
      <p:sp>
        <p:nvSpPr>
          <p:cNvPr id="4" name="Text Placeholder 3">
            <a:extLst>
              <a:ext uri="{FF2B5EF4-FFF2-40B4-BE49-F238E27FC236}">
                <a16:creationId xmlns:a16="http://schemas.microsoft.com/office/drawing/2014/main" id="{54E35396-6FBC-42C3-BBD3-7C97694E26E1}"/>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510127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E0F4-1227-4DDE-A691-DD07DB3630A4}"/>
              </a:ext>
            </a:extLst>
          </p:cNvPr>
          <p:cNvSpPr>
            <a:spLocks noGrp="1"/>
          </p:cNvSpPr>
          <p:nvPr>
            <p:ph type="title"/>
          </p:nvPr>
        </p:nvSpPr>
        <p:spPr/>
        <p:txBody>
          <a:bodyPr/>
          <a:lstStyle/>
          <a:p>
            <a:r>
              <a:rPr lang="en-US"/>
              <a:t>Overall All Posts Table | All Pages - 11 of 25</a:t>
            </a:r>
          </a:p>
        </p:txBody>
      </p:sp>
      <p:graphicFrame>
        <p:nvGraphicFramePr>
          <p:cNvPr id="5" name="Table Placeholder 4">
            <a:extLst>
              <a:ext uri="{FF2B5EF4-FFF2-40B4-BE49-F238E27FC236}">
                <a16:creationId xmlns:a16="http://schemas.microsoft.com/office/drawing/2014/main" id="{9F5AD5E7-E0EB-43AD-AE72-D9B8379427AD}"/>
              </a:ext>
            </a:extLst>
          </p:cNvPr>
          <p:cNvGraphicFramePr>
            <a:graphicFrameLocks noGrp="1"/>
          </p:cNvGraphicFramePr>
          <p:nvPr>
            <p:ph type="tbl" sz="quarter" idx="13"/>
            <p:extLst>
              <p:ext uri="{D42A27DB-BD31-4B8C-83A1-F6EECF244321}">
                <p14:modId xmlns:p14="http://schemas.microsoft.com/office/powerpoint/2010/main" val="3266804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67180920"/>
                    </a:ext>
                  </a:extLst>
                </a:gridCol>
                <a:gridCol w="1069848">
                  <a:extLst>
                    <a:ext uri="{9D8B030D-6E8A-4147-A177-3AD203B41FA5}">
                      <a16:colId xmlns:a16="http://schemas.microsoft.com/office/drawing/2014/main" val="2667902942"/>
                    </a:ext>
                  </a:extLst>
                </a:gridCol>
                <a:gridCol w="576072">
                  <a:extLst>
                    <a:ext uri="{9D8B030D-6E8A-4147-A177-3AD203B41FA5}">
                      <a16:colId xmlns:a16="http://schemas.microsoft.com/office/drawing/2014/main" val="861013443"/>
                    </a:ext>
                  </a:extLst>
                </a:gridCol>
                <a:gridCol w="1645920">
                  <a:extLst>
                    <a:ext uri="{9D8B030D-6E8A-4147-A177-3AD203B41FA5}">
                      <a16:colId xmlns:a16="http://schemas.microsoft.com/office/drawing/2014/main" val="855608922"/>
                    </a:ext>
                  </a:extLst>
                </a:gridCol>
                <a:gridCol w="576072">
                  <a:extLst>
                    <a:ext uri="{9D8B030D-6E8A-4147-A177-3AD203B41FA5}">
                      <a16:colId xmlns:a16="http://schemas.microsoft.com/office/drawing/2014/main" val="2727184577"/>
                    </a:ext>
                  </a:extLst>
                </a:gridCol>
                <a:gridCol w="576072">
                  <a:extLst>
                    <a:ext uri="{9D8B030D-6E8A-4147-A177-3AD203B41FA5}">
                      <a16:colId xmlns:a16="http://schemas.microsoft.com/office/drawing/2014/main" val="2896664402"/>
                    </a:ext>
                  </a:extLst>
                </a:gridCol>
                <a:gridCol w="576072">
                  <a:extLst>
                    <a:ext uri="{9D8B030D-6E8A-4147-A177-3AD203B41FA5}">
                      <a16:colId xmlns:a16="http://schemas.microsoft.com/office/drawing/2014/main" val="2978339127"/>
                    </a:ext>
                  </a:extLst>
                </a:gridCol>
                <a:gridCol w="576072">
                  <a:extLst>
                    <a:ext uri="{9D8B030D-6E8A-4147-A177-3AD203B41FA5}">
                      <a16:colId xmlns:a16="http://schemas.microsoft.com/office/drawing/2014/main" val="1018021229"/>
                    </a:ext>
                  </a:extLst>
                </a:gridCol>
                <a:gridCol w="576072">
                  <a:extLst>
                    <a:ext uri="{9D8B030D-6E8A-4147-A177-3AD203B41FA5}">
                      <a16:colId xmlns:a16="http://schemas.microsoft.com/office/drawing/2014/main" val="199525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0381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- 2020-05-21 10:00:00</a:t>
                      </a:r>
                      <a:r>
                        <a:rPr kumimoji="0" lang="de-DE" sz="1000" b="0" i="0" u="none" strike="noStrike" kern="1200" cap="none" spc="0" normalizeH="0" baseline="0" noProof="0">
                          <a:ln>
                            <a:noFill/>
                          </a:ln>
                          <a:solidFill>
                            <a:prstClr val="black"/>
                          </a:solidFill>
                          <a:effectLst/>
                          <a:uLnTx/>
                          <a:uFillTx/>
                          <a:latin typeface="+mn-lt"/>
                          <a:ea typeface="+mn-ea"/>
                          <a:cs typeface="+mn-cs"/>
                        </a:rPr>
                        <a:t>
 Wie bewahrt man Essensreste auf, wenn man etwas Leckeres zubereitet hat? Hier ist ein Tipp von Marcella Hansch, einer echten Expertin auf dem Gebiet der Nachhaltigkeit: Versucht doch Frischhaltefolien oder Alufolien durch Bienenwachstücher zu ersetzen. Diese kann man auch ganz einfach selbst herstellen!
Und so geht's: Holt euch etwas Bio-Baumwolle, schneidet sie in Form, schmelzt das Bienenwachs im Wasserbad und verteilt das Wachs mit einem Pinsel gleichmäßig auf dem gesamten Stoff. Danach braucht ihr es nur noch zu bügeln und trocknen zu 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https://scontent-iad3-1.xx.fbcdn.net/v/t1.0-9/p720x720/96244832_3057943850964527_5383780160241664000_o.jpg?_nc_cat=108&amp;ccb=2&amp;_nc_sid=2d5d41&amp;_nc_ohc=bgTqb1i3_nUAX9hR37J&amp;_nc_ht=scontent-iad3-1.xx&amp;tp=6&amp;oh=af37cf69d62879eec12d5d20384415f3&amp;oe=5FBAC117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8.2216 %</a:t>
                      </a:r>
                    </a:p>
                  </a:txBody>
                  <a:tcPr/>
                </a:tc>
                <a:extLst>
                  <a:ext uri="{0D108BD9-81ED-4DB2-BD59-A6C34878D82A}">
                    <a16:rowId xmlns:a16="http://schemas.microsoft.com/office/drawing/2014/main" val="3574364271"/>
                  </a:ext>
                </a:extLst>
              </a:tr>
            </a:tbl>
          </a:graphicData>
        </a:graphic>
      </p:graphicFrame>
      <p:sp>
        <p:nvSpPr>
          <p:cNvPr id="4" name="Text Placeholder 3">
            <a:extLst>
              <a:ext uri="{FF2B5EF4-FFF2-40B4-BE49-F238E27FC236}">
                <a16:creationId xmlns:a16="http://schemas.microsoft.com/office/drawing/2014/main" id="{F8EB8CCF-C625-4483-B2C3-FB3D3455795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30641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54583-5050-45A7-99E8-E8B219979B84}"/>
              </a:ext>
            </a:extLst>
          </p:cNvPr>
          <p:cNvSpPr>
            <a:spLocks noGrp="1"/>
          </p:cNvSpPr>
          <p:nvPr>
            <p:ph type="title"/>
          </p:nvPr>
        </p:nvSpPr>
        <p:spPr/>
        <p:txBody>
          <a:bodyPr/>
          <a:lstStyle/>
          <a:p>
            <a:r>
              <a:rPr lang="en-US"/>
              <a:t>Overall All Posts Table | All Pages - 12 of 25</a:t>
            </a:r>
          </a:p>
        </p:txBody>
      </p:sp>
      <p:graphicFrame>
        <p:nvGraphicFramePr>
          <p:cNvPr id="5" name="Table Placeholder 4">
            <a:extLst>
              <a:ext uri="{FF2B5EF4-FFF2-40B4-BE49-F238E27FC236}">
                <a16:creationId xmlns:a16="http://schemas.microsoft.com/office/drawing/2014/main" id="{4F8C8FEA-79E7-480F-BD94-004A797F8617}"/>
              </a:ext>
            </a:extLst>
          </p:cNvPr>
          <p:cNvGraphicFramePr>
            <a:graphicFrameLocks noGrp="1"/>
          </p:cNvGraphicFramePr>
          <p:nvPr>
            <p:ph type="tbl" sz="quarter" idx="13"/>
            <p:extLst>
              <p:ext uri="{D42A27DB-BD31-4B8C-83A1-F6EECF244321}">
                <p14:modId xmlns:p14="http://schemas.microsoft.com/office/powerpoint/2010/main" val="1644627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07388387"/>
                    </a:ext>
                  </a:extLst>
                </a:gridCol>
                <a:gridCol w="1069848">
                  <a:extLst>
                    <a:ext uri="{9D8B030D-6E8A-4147-A177-3AD203B41FA5}">
                      <a16:colId xmlns:a16="http://schemas.microsoft.com/office/drawing/2014/main" val="3179657997"/>
                    </a:ext>
                  </a:extLst>
                </a:gridCol>
                <a:gridCol w="576072">
                  <a:extLst>
                    <a:ext uri="{9D8B030D-6E8A-4147-A177-3AD203B41FA5}">
                      <a16:colId xmlns:a16="http://schemas.microsoft.com/office/drawing/2014/main" val="2269255512"/>
                    </a:ext>
                  </a:extLst>
                </a:gridCol>
                <a:gridCol w="1645920">
                  <a:extLst>
                    <a:ext uri="{9D8B030D-6E8A-4147-A177-3AD203B41FA5}">
                      <a16:colId xmlns:a16="http://schemas.microsoft.com/office/drawing/2014/main" val="3087849737"/>
                    </a:ext>
                  </a:extLst>
                </a:gridCol>
                <a:gridCol w="576072">
                  <a:extLst>
                    <a:ext uri="{9D8B030D-6E8A-4147-A177-3AD203B41FA5}">
                      <a16:colId xmlns:a16="http://schemas.microsoft.com/office/drawing/2014/main" val="4261977032"/>
                    </a:ext>
                  </a:extLst>
                </a:gridCol>
                <a:gridCol w="576072">
                  <a:extLst>
                    <a:ext uri="{9D8B030D-6E8A-4147-A177-3AD203B41FA5}">
                      <a16:colId xmlns:a16="http://schemas.microsoft.com/office/drawing/2014/main" val="3673790599"/>
                    </a:ext>
                  </a:extLst>
                </a:gridCol>
                <a:gridCol w="576072">
                  <a:extLst>
                    <a:ext uri="{9D8B030D-6E8A-4147-A177-3AD203B41FA5}">
                      <a16:colId xmlns:a16="http://schemas.microsoft.com/office/drawing/2014/main" val="1120212556"/>
                    </a:ext>
                  </a:extLst>
                </a:gridCol>
                <a:gridCol w="576072">
                  <a:extLst>
                    <a:ext uri="{9D8B030D-6E8A-4147-A177-3AD203B41FA5}">
                      <a16:colId xmlns:a16="http://schemas.microsoft.com/office/drawing/2014/main" val="1189040805"/>
                    </a:ext>
                  </a:extLst>
                </a:gridCol>
                <a:gridCol w="576072">
                  <a:extLst>
                    <a:ext uri="{9D8B030D-6E8A-4147-A177-3AD203B41FA5}">
                      <a16:colId xmlns:a16="http://schemas.microsoft.com/office/drawing/2014/main" val="1789582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7435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- 2020-05-21 09:00:00</a:t>
                      </a:r>
                      <a:r>
                        <a:rPr kumimoji="0" lang="nl-NL" sz="1000" b="0" i="0" u="none" strike="noStrike" kern="1200" cap="none" spc="0" normalizeH="0" baseline="0" noProof="0">
                          <a:ln>
                            <a:noFill/>
                          </a:ln>
                          <a:solidFill>
                            <a:prstClr val="black"/>
                          </a:solidFill>
                          <a:effectLst/>
                          <a:uLnTx/>
                          <a:uFillTx/>
                          <a:latin typeface="+mn-lt"/>
                          <a:ea typeface="+mn-ea"/>
                          <a:cs typeface="+mn-cs"/>
                        </a:rPr>
                        <a:t>
 Duurzaamheidstip! Hoe bewaar je etensresten langer goed? Hier is een tip van onze partner Marcella Hansch, een echte expert op het gebied van duurzaamheid: probeer je eigen bijenwasverpakking te maken!
Zo werkt het: pak wat biologisch katoen, knip het opmaat, smelt de bijenwas in een waterbad en gebruik een penseel om de was gelijkmatig over de hele stof te verdelen. Daarna hoef je het alleen nog maar te laten drogen. Je verpakking is klaar voor gebruik!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https://scontent-iad3-1.xx.fbcdn.net/v/t1.0-9/p720x720/96300323_2854635761252817_7004116324242685952_o.jpg?_nc_cat=111&amp;ccb=2&amp;_nc_sid=2d5d41&amp;_nc_ohc=tVTb12N6qrwAX_0RmNg&amp;_nc_ht=scontent-iad3-1.xx&amp;tp=6&amp;oh=e535e2a4c7f4ee39f5e73c4d2cb237d6&amp;oe=5FBB7578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9.2401 %</a:t>
                      </a:r>
                    </a:p>
                  </a:txBody>
                  <a:tcPr/>
                </a:tc>
                <a:extLst>
                  <a:ext uri="{0D108BD9-81ED-4DB2-BD59-A6C34878D82A}">
                    <a16:rowId xmlns:a16="http://schemas.microsoft.com/office/drawing/2014/main" val="1631585592"/>
                  </a:ext>
                </a:extLst>
              </a:tr>
            </a:tbl>
          </a:graphicData>
        </a:graphic>
      </p:graphicFrame>
      <p:sp>
        <p:nvSpPr>
          <p:cNvPr id="4" name="Text Placeholder 3">
            <a:extLst>
              <a:ext uri="{FF2B5EF4-FFF2-40B4-BE49-F238E27FC236}">
                <a16:creationId xmlns:a16="http://schemas.microsoft.com/office/drawing/2014/main" id="{DD35B11B-0179-4104-AA11-2C9A0A8CBE92}"/>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971120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AF02-6875-485A-9D39-2F9AC4517D83}"/>
              </a:ext>
            </a:extLst>
          </p:cNvPr>
          <p:cNvSpPr>
            <a:spLocks noGrp="1"/>
          </p:cNvSpPr>
          <p:nvPr>
            <p:ph type="title"/>
          </p:nvPr>
        </p:nvSpPr>
        <p:spPr/>
        <p:txBody>
          <a:bodyPr/>
          <a:lstStyle/>
          <a:p>
            <a:r>
              <a:rPr lang="en-US"/>
              <a:t>Overall All Posts Table | All Pages - 13 of 25</a:t>
            </a:r>
          </a:p>
        </p:txBody>
      </p:sp>
      <p:graphicFrame>
        <p:nvGraphicFramePr>
          <p:cNvPr id="5" name="Table Placeholder 4">
            <a:extLst>
              <a:ext uri="{FF2B5EF4-FFF2-40B4-BE49-F238E27FC236}">
                <a16:creationId xmlns:a16="http://schemas.microsoft.com/office/drawing/2014/main" id="{413775FD-1F87-4C51-BA10-1FFB8E3A3B74}"/>
              </a:ext>
            </a:extLst>
          </p:cNvPr>
          <p:cNvGraphicFramePr>
            <a:graphicFrameLocks noGrp="1"/>
          </p:cNvGraphicFramePr>
          <p:nvPr>
            <p:ph type="tbl" sz="quarter" idx="13"/>
            <p:extLst>
              <p:ext uri="{D42A27DB-BD31-4B8C-83A1-F6EECF244321}">
                <p14:modId xmlns:p14="http://schemas.microsoft.com/office/powerpoint/2010/main" val="27317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09267767"/>
                    </a:ext>
                  </a:extLst>
                </a:gridCol>
                <a:gridCol w="1069848">
                  <a:extLst>
                    <a:ext uri="{9D8B030D-6E8A-4147-A177-3AD203B41FA5}">
                      <a16:colId xmlns:a16="http://schemas.microsoft.com/office/drawing/2014/main" val="1072935933"/>
                    </a:ext>
                  </a:extLst>
                </a:gridCol>
                <a:gridCol w="576072">
                  <a:extLst>
                    <a:ext uri="{9D8B030D-6E8A-4147-A177-3AD203B41FA5}">
                      <a16:colId xmlns:a16="http://schemas.microsoft.com/office/drawing/2014/main" val="478116282"/>
                    </a:ext>
                  </a:extLst>
                </a:gridCol>
                <a:gridCol w="1645920">
                  <a:extLst>
                    <a:ext uri="{9D8B030D-6E8A-4147-A177-3AD203B41FA5}">
                      <a16:colId xmlns:a16="http://schemas.microsoft.com/office/drawing/2014/main" val="2477859934"/>
                    </a:ext>
                  </a:extLst>
                </a:gridCol>
                <a:gridCol w="576072">
                  <a:extLst>
                    <a:ext uri="{9D8B030D-6E8A-4147-A177-3AD203B41FA5}">
                      <a16:colId xmlns:a16="http://schemas.microsoft.com/office/drawing/2014/main" val="3947992308"/>
                    </a:ext>
                  </a:extLst>
                </a:gridCol>
                <a:gridCol w="576072">
                  <a:extLst>
                    <a:ext uri="{9D8B030D-6E8A-4147-A177-3AD203B41FA5}">
                      <a16:colId xmlns:a16="http://schemas.microsoft.com/office/drawing/2014/main" val="3376368991"/>
                    </a:ext>
                  </a:extLst>
                </a:gridCol>
                <a:gridCol w="576072">
                  <a:extLst>
                    <a:ext uri="{9D8B030D-6E8A-4147-A177-3AD203B41FA5}">
                      <a16:colId xmlns:a16="http://schemas.microsoft.com/office/drawing/2014/main" val="236688302"/>
                    </a:ext>
                  </a:extLst>
                </a:gridCol>
                <a:gridCol w="576072">
                  <a:extLst>
                    <a:ext uri="{9D8B030D-6E8A-4147-A177-3AD203B41FA5}">
                      <a16:colId xmlns:a16="http://schemas.microsoft.com/office/drawing/2014/main" val="800143257"/>
                    </a:ext>
                  </a:extLst>
                </a:gridCol>
                <a:gridCol w="576072">
                  <a:extLst>
                    <a:ext uri="{9D8B030D-6E8A-4147-A177-3AD203B41FA5}">
                      <a16:colId xmlns:a16="http://schemas.microsoft.com/office/drawing/2014/main" val="442316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9174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- 2020-04-28 11:00:01</a:t>
                      </a:r>
                      <a:r>
                        <a:rPr kumimoji="0" lang="en-US" sz="1000" b="0" i="0" u="none" strike="noStrike" kern="1200" cap="none" spc="0" normalizeH="0" baseline="0" noProof="0">
                          <a:ln>
                            <a:noFill/>
                          </a:ln>
                          <a:solidFill>
                            <a:prstClr val="black"/>
                          </a:solidFill>
                          <a:effectLst/>
                          <a:uLnTx/>
                          <a:uFillTx/>
                          <a:latin typeface="+mn-lt"/>
                          <a:ea typeface="+mn-ea"/>
                          <a:cs typeface="+mn-cs"/>
                        </a:rPr>
                        <a:t>
 GROHE has teamed up with Marcella Hansch and her Pacific Garbage Screening Project (PGS) to free the oceans from plastic. As an absolute visionary and expert, Marcella joins us in sharing tips on what each of us can do for less plastic in everyday life: For example, using vegetable bags when shopping. You can easily save unnecessary plastic with the handy vegetable bags, in which you can pack your fresh fruits and vegetables, instead of using the plastic bags in the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https://scontent-iad3-1.xx.fbcdn.net/v/t1.0-9/p720x720/93702227_1508478065987216_398602209501118464_o.jpg?_nc_cat=110&amp;ccb=2&amp;_nc_sid=2d5d41&amp;_nc_ohc=uZI6-oT4VcUAX-cmdCR&amp;_nc_ht=scontent-iad3-1.xx&amp;tp=6&amp;oh=53f4739dcda3b9a3a6b7b37dae0a59d9&amp;oe=5FBD53C8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0.1767 %</a:t>
                      </a:r>
                    </a:p>
                  </a:txBody>
                  <a:tcPr/>
                </a:tc>
                <a:extLst>
                  <a:ext uri="{0D108BD9-81ED-4DB2-BD59-A6C34878D82A}">
                    <a16:rowId xmlns:a16="http://schemas.microsoft.com/office/drawing/2014/main" val="2609658001"/>
                  </a:ext>
                </a:extLst>
              </a:tr>
            </a:tbl>
          </a:graphicData>
        </a:graphic>
      </p:graphicFrame>
      <p:sp>
        <p:nvSpPr>
          <p:cNvPr id="4" name="Text Placeholder 3">
            <a:extLst>
              <a:ext uri="{FF2B5EF4-FFF2-40B4-BE49-F238E27FC236}">
                <a16:creationId xmlns:a16="http://schemas.microsoft.com/office/drawing/2014/main" id="{33AC2AB4-568A-4166-8012-58721227D1F3}"/>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006285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92761-79F6-487D-9618-37218745D88A}"/>
              </a:ext>
            </a:extLst>
          </p:cNvPr>
          <p:cNvSpPr>
            <a:spLocks noGrp="1"/>
          </p:cNvSpPr>
          <p:nvPr>
            <p:ph type="title"/>
          </p:nvPr>
        </p:nvSpPr>
        <p:spPr/>
        <p:txBody>
          <a:bodyPr/>
          <a:lstStyle/>
          <a:p>
            <a:r>
              <a:rPr lang="en-US"/>
              <a:t>Overall All Posts Table | All Pages - 14 of 25</a:t>
            </a:r>
          </a:p>
        </p:txBody>
      </p:sp>
      <p:graphicFrame>
        <p:nvGraphicFramePr>
          <p:cNvPr id="5" name="Table Placeholder 4">
            <a:extLst>
              <a:ext uri="{FF2B5EF4-FFF2-40B4-BE49-F238E27FC236}">
                <a16:creationId xmlns:a16="http://schemas.microsoft.com/office/drawing/2014/main" id="{1FC3FF7C-45E4-478E-8DFD-1E92F5E36421}"/>
              </a:ext>
            </a:extLst>
          </p:cNvPr>
          <p:cNvGraphicFramePr>
            <a:graphicFrameLocks noGrp="1"/>
          </p:cNvGraphicFramePr>
          <p:nvPr>
            <p:ph type="tbl" sz="quarter" idx="13"/>
            <p:extLst>
              <p:ext uri="{D42A27DB-BD31-4B8C-83A1-F6EECF244321}">
                <p14:modId xmlns:p14="http://schemas.microsoft.com/office/powerpoint/2010/main" val="485890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3036041"/>
                    </a:ext>
                  </a:extLst>
                </a:gridCol>
                <a:gridCol w="1069848">
                  <a:extLst>
                    <a:ext uri="{9D8B030D-6E8A-4147-A177-3AD203B41FA5}">
                      <a16:colId xmlns:a16="http://schemas.microsoft.com/office/drawing/2014/main" val="476752093"/>
                    </a:ext>
                  </a:extLst>
                </a:gridCol>
                <a:gridCol w="576072">
                  <a:extLst>
                    <a:ext uri="{9D8B030D-6E8A-4147-A177-3AD203B41FA5}">
                      <a16:colId xmlns:a16="http://schemas.microsoft.com/office/drawing/2014/main" val="2444571873"/>
                    </a:ext>
                  </a:extLst>
                </a:gridCol>
                <a:gridCol w="1645920">
                  <a:extLst>
                    <a:ext uri="{9D8B030D-6E8A-4147-A177-3AD203B41FA5}">
                      <a16:colId xmlns:a16="http://schemas.microsoft.com/office/drawing/2014/main" val="1751245679"/>
                    </a:ext>
                  </a:extLst>
                </a:gridCol>
                <a:gridCol w="576072">
                  <a:extLst>
                    <a:ext uri="{9D8B030D-6E8A-4147-A177-3AD203B41FA5}">
                      <a16:colId xmlns:a16="http://schemas.microsoft.com/office/drawing/2014/main" val="1710643670"/>
                    </a:ext>
                  </a:extLst>
                </a:gridCol>
                <a:gridCol w="576072">
                  <a:extLst>
                    <a:ext uri="{9D8B030D-6E8A-4147-A177-3AD203B41FA5}">
                      <a16:colId xmlns:a16="http://schemas.microsoft.com/office/drawing/2014/main" val="3025283543"/>
                    </a:ext>
                  </a:extLst>
                </a:gridCol>
                <a:gridCol w="576072">
                  <a:extLst>
                    <a:ext uri="{9D8B030D-6E8A-4147-A177-3AD203B41FA5}">
                      <a16:colId xmlns:a16="http://schemas.microsoft.com/office/drawing/2014/main" val="2649986349"/>
                    </a:ext>
                  </a:extLst>
                </a:gridCol>
                <a:gridCol w="576072">
                  <a:extLst>
                    <a:ext uri="{9D8B030D-6E8A-4147-A177-3AD203B41FA5}">
                      <a16:colId xmlns:a16="http://schemas.microsoft.com/office/drawing/2014/main" val="4025272281"/>
                    </a:ext>
                  </a:extLst>
                </a:gridCol>
                <a:gridCol w="576072">
                  <a:extLst>
                    <a:ext uri="{9D8B030D-6E8A-4147-A177-3AD203B41FA5}">
                      <a16:colId xmlns:a16="http://schemas.microsoft.com/office/drawing/2014/main" val="12792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0307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- 2020-05-21 11:00:00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https://scontent-iad3-1.xx.fbcdn.net/v/t1.0-9/p720x720/96113454_1521170794717943_2863766918890782720_o.jpg?_nc_cat=107&amp;ccb=2&amp;_nc_sid=2d5d41&amp;_nc_ohc=RTfeeAKGvNgAX_1sOY_&amp;_nc_ht=scontent-iad3-1.xx&amp;tp=6&amp;oh=4acc479a4af127c54940b90882c72193&amp;oe=5FBB613D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2.3003 %</a:t>
                      </a:r>
                    </a:p>
                  </a:txBody>
                  <a:tcPr/>
                </a:tc>
                <a:extLst>
                  <a:ext uri="{0D108BD9-81ED-4DB2-BD59-A6C34878D82A}">
                    <a16:rowId xmlns:a16="http://schemas.microsoft.com/office/drawing/2014/main" val="3750586433"/>
                  </a:ext>
                </a:extLst>
              </a:tr>
            </a:tbl>
          </a:graphicData>
        </a:graphic>
      </p:graphicFrame>
      <p:sp>
        <p:nvSpPr>
          <p:cNvPr id="4" name="Text Placeholder 3">
            <a:extLst>
              <a:ext uri="{FF2B5EF4-FFF2-40B4-BE49-F238E27FC236}">
                <a16:creationId xmlns:a16="http://schemas.microsoft.com/office/drawing/2014/main" id="{CCD7DBB0-7200-4BB6-AD0F-CDE85F77C62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951562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B0F3-D99D-47DA-AD71-756071D49FEE}"/>
              </a:ext>
            </a:extLst>
          </p:cNvPr>
          <p:cNvSpPr>
            <a:spLocks noGrp="1"/>
          </p:cNvSpPr>
          <p:nvPr>
            <p:ph type="title"/>
          </p:nvPr>
        </p:nvSpPr>
        <p:spPr/>
        <p:txBody>
          <a:bodyPr/>
          <a:lstStyle/>
          <a:p>
            <a:r>
              <a:rPr lang="en-US"/>
              <a:t>Overall All Posts Table | All Pages - 15 of 25</a:t>
            </a:r>
          </a:p>
        </p:txBody>
      </p:sp>
      <p:graphicFrame>
        <p:nvGraphicFramePr>
          <p:cNvPr id="5" name="Table Placeholder 4">
            <a:extLst>
              <a:ext uri="{FF2B5EF4-FFF2-40B4-BE49-F238E27FC236}">
                <a16:creationId xmlns:a16="http://schemas.microsoft.com/office/drawing/2014/main" id="{FFCC09A6-1435-4636-85A7-BBEB54817F05}"/>
              </a:ext>
            </a:extLst>
          </p:cNvPr>
          <p:cNvGraphicFramePr>
            <a:graphicFrameLocks noGrp="1"/>
          </p:cNvGraphicFramePr>
          <p:nvPr>
            <p:ph type="tbl" sz="quarter" idx="13"/>
            <p:extLst>
              <p:ext uri="{D42A27DB-BD31-4B8C-83A1-F6EECF244321}">
                <p14:modId xmlns:p14="http://schemas.microsoft.com/office/powerpoint/2010/main" val="3784481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29126424"/>
                    </a:ext>
                  </a:extLst>
                </a:gridCol>
                <a:gridCol w="1069848">
                  <a:extLst>
                    <a:ext uri="{9D8B030D-6E8A-4147-A177-3AD203B41FA5}">
                      <a16:colId xmlns:a16="http://schemas.microsoft.com/office/drawing/2014/main" val="3405130694"/>
                    </a:ext>
                  </a:extLst>
                </a:gridCol>
                <a:gridCol w="576072">
                  <a:extLst>
                    <a:ext uri="{9D8B030D-6E8A-4147-A177-3AD203B41FA5}">
                      <a16:colId xmlns:a16="http://schemas.microsoft.com/office/drawing/2014/main" val="981005673"/>
                    </a:ext>
                  </a:extLst>
                </a:gridCol>
                <a:gridCol w="1645920">
                  <a:extLst>
                    <a:ext uri="{9D8B030D-6E8A-4147-A177-3AD203B41FA5}">
                      <a16:colId xmlns:a16="http://schemas.microsoft.com/office/drawing/2014/main" val="1013124668"/>
                    </a:ext>
                  </a:extLst>
                </a:gridCol>
                <a:gridCol w="576072">
                  <a:extLst>
                    <a:ext uri="{9D8B030D-6E8A-4147-A177-3AD203B41FA5}">
                      <a16:colId xmlns:a16="http://schemas.microsoft.com/office/drawing/2014/main" val="1615811426"/>
                    </a:ext>
                  </a:extLst>
                </a:gridCol>
                <a:gridCol w="576072">
                  <a:extLst>
                    <a:ext uri="{9D8B030D-6E8A-4147-A177-3AD203B41FA5}">
                      <a16:colId xmlns:a16="http://schemas.microsoft.com/office/drawing/2014/main" val="2256899348"/>
                    </a:ext>
                  </a:extLst>
                </a:gridCol>
                <a:gridCol w="576072">
                  <a:extLst>
                    <a:ext uri="{9D8B030D-6E8A-4147-A177-3AD203B41FA5}">
                      <a16:colId xmlns:a16="http://schemas.microsoft.com/office/drawing/2014/main" val="559543985"/>
                    </a:ext>
                  </a:extLst>
                </a:gridCol>
                <a:gridCol w="576072">
                  <a:extLst>
                    <a:ext uri="{9D8B030D-6E8A-4147-A177-3AD203B41FA5}">
                      <a16:colId xmlns:a16="http://schemas.microsoft.com/office/drawing/2014/main" val="4083327407"/>
                    </a:ext>
                  </a:extLst>
                </a:gridCol>
                <a:gridCol w="576072">
                  <a:extLst>
                    <a:ext uri="{9D8B030D-6E8A-4147-A177-3AD203B41FA5}">
                      <a16:colId xmlns:a16="http://schemas.microsoft.com/office/drawing/2014/main" val="123774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7088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- 2020-04-29 09:00:02</a:t>
                      </a:r>
                      <a:r>
                        <a:rPr kumimoji="0" lang="en-US" sz="1000" b="0" i="0" u="none" strike="noStrike" kern="1200" cap="none" spc="0" normalizeH="0" baseline="0" noProof="0">
                          <a:ln>
                            <a:noFill/>
                          </a:ln>
                          <a:solidFill>
                            <a:prstClr val="black"/>
                          </a:solidFill>
                          <a:effectLst/>
                          <a:uLnTx/>
                          <a:uFillTx/>
                          <a:latin typeface="+mn-lt"/>
                          <a:ea typeface="+mn-ea"/>
                          <a:cs typeface="+mn-cs"/>
                        </a:rPr>
                        <a:t>
 GROHE has teamed up with Marcella Hansch and her Pacific Garbage Screening Project (PGS) to free the oceans from plastic. As an absolute visionary and expert, Marcella joins us in sharing tips on what each of us can do for less plastic in everyday life: For example, using vegetable bags when shopping. You can easily save unnecessary plastic with the handy vegetable bags, in which you can pack your fresh fruits and vegetables, instead of using the plastic bags in the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https://scontent-iad3-1.xx.fbcdn.net/v/t1.0-9/p720x720/95335866_1325952037603662_6248909353886154752_o.jpg?_nc_cat=101&amp;ccb=2&amp;_nc_sid=8024bb&amp;_nc_ohc=HhYB1ARnK2MAX-DLVRs&amp;_nc_ht=scontent-iad3-1.xx&amp;tp=6&amp;oh=62d8e710dd162faec929a68d9d5c113b&amp;oe=5FBDEF89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4.8655 %</a:t>
                      </a:r>
                    </a:p>
                  </a:txBody>
                  <a:tcPr/>
                </a:tc>
                <a:extLst>
                  <a:ext uri="{0D108BD9-81ED-4DB2-BD59-A6C34878D82A}">
                    <a16:rowId xmlns:a16="http://schemas.microsoft.com/office/drawing/2014/main" val="4117963883"/>
                  </a:ext>
                </a:extLst>
              </a:tr>
            </a:tbl>
          </a:graphicData>
        </a:graphic>
      </p:graphicFrame>
      <p:sp>
        <p:nvSpPr>
          <p:cNvPr id="4" name="Text Placeholder 3">
            <a:extLst>
              <a:ext uri="{FF2B5EF4-FFF2-40B4-BE49-F238E27FC236}">
                <a16:creationId xmlns:a16="http://schemas.microsoft.com/office/drawing/2014/main" id="{2DC43295-A1A6-423A-8DA3-87DE34D21B0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684346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66AB2-3CF7-459B-99E3-1233629F8A60}"/>
              </a:ext>
            </a:extLst>
          </p:cNvPr>
          <p:cNvSpPr>
            <a:spLocks noGrp="1"/>
          </p:cNvSpPr>
          <p:nvPr>
            <p:ph type="title"/>
          </p:nvPr>
        </p:nvSpPr>
        <p:spPr/>
        <p:txBody>
          <a:bodyPr/>
          <a:lstStyle/>
          <a:p>
            <a:r>
              <a:rPr lang="en-US"/>
              <a:t>Overall All Posts Table | All Pages - 16 of 25</a:t>
            </a:r>
          </a:p>
        </p:txBody>
      </p:sp>
      <p:graphicFrame>
        <p:nvGraphicFramePr>
          <p:cNvPr id="5" name="Table Placeholder 4">
            <a:extLst>
              <a:ext uri="{FF2B5EF4-FFF2-40B4-BE49-F238E27FC236}">
                <a16:creationId xmlns:a16="http://schemas.microsoft.com/office/drawing/2014/main" id="{92441BB5-1C6D-4330-B253-2943FA2FC750}"/>
              </a:ext>
            </a:extLst>
          </p:cNvPr>
          <p:cNvGraphicFramePr>
            <a:graphicFrameLocks noGrp="1"/>
          </p:cNvGraphicFramePr>
          <p:nvPr>
            <p:ph type="tbl" sz="quarter" idx="13"/>
            <p:extLst>
              <p:ext uri="{D42A27DB-BD31-4B8C-83A1-F6EECF244321}">
                <p14:modId xmlns:p14="http://schemas.microsoft.com/office/powerpoint/2010/main" val="3804382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21104985"/>
                    </a:ext>
                  </a:extLst>
                </a:gridCol>
                <a:gridCol w="1069848">
                  <a:extLst>
                    <a:ext uri="{9D8B030D-6E8A-4147-A177-3AD203B41FA5}">
                      <a16:colId xmlns:a16="http://schemas.microsoft.com/office/drawing/2014/main" val="3350684045"/>
                    </a:ext>
                  </a:extLst>
                </a:gridCol>
                <a:gridCol w="576072">
                  <a:extLst>
                    <a:ext uri="{9D8B030D-6E8A-4147-A177-3AD203B41FA5}">
                      <a16:colId xmlns:a16="http://schemas.microsoft.com/office/drawing/2014/main" val="2609556884"/>
                    </a:ext>
                  </a:extLst>
                </a:gridCol>
                <a:gridCol w="1645920">
                  <a:extLst>
                    <a:ext uri="{9D8B030D-6E8A-4147-A177-3AD203B41FA5}">
                      <a16:colId xmlns:a16="http://schemas.microsoft.com/office/drawing/2014/main" val="674243650"/>
                    </a:ext>
                  </a:extLst>
                </a:gridCol>
                <a:gridCol w="576072">
                  <a:extLst>
                    <a:ext uri="{9D8B030D-6E8A-4147-A177-3AD203B41FA5}">
                      <a16:colId xmlns:a16="http://schemas.microsoft.com/office/drawing/2014/main" val="934378053"/>
                    </a:ext>
                  </a:extLst>
                </a:gridCol>
                <a:gridCol w="576072">
                  <a:extLst>
                    <a:ext uri="{9D8B030D-6E8A-4147-A177-3AD203B41FA5}">
                      <a16:colId xmlns:a16="http://schemas.microsoft.com/office/drawing/2014/main" val="1818412637"/>
                    </a:ext>
                  </a:extLst>
                </a:gridCol>
                <a:gridCol w="576072">
                  <a:extLst>
                    <a:ext uri="{9D8B030D-6E8A-4147-A177-3AD203B41FA5}">
                      <a16:colId xmlns:a16="http://schemas.microsoft.com/office/drawing/2014/main" val="3076331391"/>
                    </a:ext>
                  </a:extLst>
                </a:gridCol>
                <a:gridCol w="576072">
                  <a:extLst>
                    <a:ext uri="{9D8B030D-6E8A-4147-A177-3AD203B41FA5}">
                      <a16:colId xmlns:a16="http://schemas.microsoft.com/office/drawing/2014/main" val="3103879280"/>
                    </a:ext>
                  </a:extLst>
                </a:gridCol>
                <a:gridCol w="576072">
                  <a:extLst>
                    <a:ext uri="{9D8B030D-6E8A-4147-A177-3AD203B41FA5}">
                      <a16:colId xmlns:a16="http://schemas.microsoft.com/office/drawing/2014/main" val="3364974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7066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- 2020-01-31 11:00:01</a:t>
                      </a:r>
                      <a:r>
                        <a:rPr kumimoji="0" lang="en-US" sz="1000" b="0" i="0" u="none" strike="noStrike" kern="1200" cap="none" spc="0" normalizeH="0" baseline="0" noProof="0">
                          <a:ln>
                            <a:noFill/>
                          </a:ln>
                          <a:solidFill>
                            <a:prstClr val="black"/>
                          </a:solidFill>
                          <a:effectLst/>
                          <a:uLnTx/>
                          <a:uFillTx/>
                          <a:latin typeface="+mn-lt"/>
                          <a:ea typeface="+mn-ea"/>
                          <a:cs typeface="+mn-cs"/>
                        </a:rPr>
                        <a:t>
 Van granica vode znači van granica mašte! Ova "manta raža" može da pomogne da se  okean očisti od tone plastike. Celu priču o ovom fascinantnom projektu, koji vodi Marcella Hansch možete naći ovde: https://fcld.ly/fdk2coi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https://scontent-iad3-1.xx.fbcdn.net/v/t1.0-9/p720x720/81039298_1061869387486899_7055736698654687232_o.jpg?_nc_cat=111&amp;ccb=2&amp;_nc_sid=2d5d41&amp;_nc_ohc=_6V6OLBvHqoAX9SJCAg&amp;_nc_ht=scontent-iad3-1.xx&amp;tp=6&amp;oh=ccaad1d8cb8b384cbc898f3192b7dd8a&amp;oe=5FBA6F80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14.1384 %</a:t>
                      </a:r>
                    </a:p>
                  </a:txBody>
                  <a:tcPr/>
                </a:tc>
                <a:extLst>
                  <a:ext uri="{0D108BD9-81ED-4DB2-BD59-A6C34878D82A}">
                    <a16:rowId xmlns:a16="http://schemas.microsoft.com/office/drawing/2014/main" val="2255356629"/>
                  </a:ext>
                </a:extLst>
              </a:tr>
            </a:tbl>
          </a:graphicData>
        </a:graphic>
      </p:graphicFrame>
      <p:sp>
        <p:nvSpPr>
          <p:cNvPr id="4" name="Text Placeholder 3">
            <a:extLst>
              <a:ext uri="{FF2B5EF4-FFF2-40B4-BE49-F238E27FC236}">
                <a16:creationId xmlns:a16="http://schemas.microsoft.com/office/drawing/2014/main" id="{2FB08F5A-25B4-405A-8E20-99DD009738C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539517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9F014-91AF-4859-AA4A-D1356AC772BB}"/>
              </a:ext>
            </a:extLst>
          </p:cNvPr>
          <p:cNvSpPr>
            <a:spLocks noGrp="1"/>
          </p:cNvSpPr>
          <p:nvPr>
            <p:ph type="title"/>
          </p:nvPr>
        </p:nvSpPr>
        <p:spPr/>
        <p:txBody>
          <a:bodyPr/>
          <a:lstStyle/>
          <a:p>
            <a:r>
              <a:rPr lang="en-US"/>
              <a:t>Overall All Posts Table | All Pages - 17 of 25</a:t>
            </a:r>
          </a:p>
        </p:txBody>
      </p:sp>
      <p:graphicFrame>
        <p:nvGraphicFramePr>
          <p:cNvPr id="5" name="Table Placeholder 4">
            <a:extLst>
              <a:ext uri="{FF2B5EF4-FFF2-40B4-BE49-F238E27FC236}">
                <a16:creationId xmlns:a16="http://schemas.microsoft.com/office/drawing/2014/main" id="{7CAAC73F-0901-44AB-B4E5-93D7D88479F7}"/>
              </a:ext>
            </a:extLst>
          </p:cNvPr>
          <p:cNvGraphicFramePr>
            <a:graphicFrameLocks noGrp="1"/>
          </p:cNvGraphicFramePr>
          <p:nvPr>
            <p:ph type="tbl" sz="quarter" idx="13"/>
            <p:extLst>
              <p:ext uri="{D42A27DB-BD31-4B8C-83A1-F6EECF244321}">
                <p14:modId xmlns:p14="http://schemas.microsoft.com/office/powerpoint/2010/main" val="1035649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93976534"/>
                    </a:ext>
                  </a:extLst>
                </a:gridCol>
                <a:gridCol w="1069848">
                  <a:extLst>
                    <a:ext uri="{9D8B030D-6E8A-4147-A177-3AD203B41FA5}">
                      <a16:colId xmlns:a16="http://schemas.microsoft.com/office/drawing/2014/main" val="2616062533"/>
                    </a:ext>
                  </a:extLst>
                </a:gridCol>
                <a:gridCol w="576072">
                  <a:extLst>
                    <a:ext uri="{9D8B030D-6E8A-4147-A177-3AD203B41FA5}">
                      <a16:colId xmlns:a16="http://schemas.microsoft.com/office/drawing/2014/main" val="1196497012"/>
                    </a:ext>
                  </a:extLst>
                </a:gridCol>
                <a:gridCol w="1645920">
                  <a:extLst>
                    <a:ext uri="{9D8B030D-6E8A-4147-A177-3AD203B41FA5}">
                      <a16:colId xmlns:a16="http://schemas.microsoft.com/office/drawing/2014/main" val="337521282"/>
                    </a:ext>
                  </a:extLst>
                </a:gridCol>
                <a:gridCol w="576072">
                  <a:extLst>
                    <a:ext uri="{9D8B030D-6E8A-4147-A177-3AD203B41FA5}">
                      <a16:colId xmlns:a16="http://schemas.microsoft.com/office/drawing/2014/main" val="4227220687"/>
                    </a:ext>
                  </a:extLst>
                </a:gridCol>
                <a:gridCol w="576072">
                  <a:extLst>
                    <a:ext uri="{9D8B030D-6E8A-4147-A177-3AD203B41FA5}">
                      <a16:colId xmlns:a16="http://schemas.microsoft.com/office/drawing/2014/main" val="2542139350"/>
                    </a:ext>
                  </a:extLst>
                </a:gridCol>
                <a:gridCol w="576072">
                  <a:extLst>
                    <a:ext uri="{9D8B030D-6E8A-4147-A177-3AD203B41FA5}">
                      <a16:colId xmlns:a16="http://schemas.microsoft.com/office/drawing/2014/main" val="96879756"/>
                    </a:ext>
                  </a:extLst>
                </a:gridCol>
                <a:gridCol w="576072">
                  <a:extLst>
                    <a:ext uri="{9D8B030D-6E8A-4147-A177-3AD203B41FA5}">
                      <a16:colId xmlns:a16="http://schemas.microsoft.com/office/drawing/2014/main" val="599130562"/>
                    </a:ext>
                  </a:extLst>
                </a:gridCol>
                <a:gridCol w="576072">
                  <a:extLst>
                    <a:ext uri="{9D8B030D-6E8A-4147-A177-3AD203B41FA5}">
                      <a16:colId xmlns:a16="http://schemas.microsoft.com/office/drawing/2014/main" val="247312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7309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- 2020-01-10 08:30:09</a:t>
                      </a:r>
                      <a:r>
                        <a:rPr kumimoji="0" lang="en-US" sz="1000" b="0" i="0" u="none" strike="noStrike" kern="1200" cap="none" spc="0" normalizeH="0" baseline="0" noProof="0">
                          <a:ln>
                            <a:noFill/>
                          </a:ln>
                          <a:solidFill>
                            <a:prstClr val="black"/>
                          </a:solidFill>
                          <a:effectLst/>
                          <a:uLnTx/>
                          <a:uFillTx/>
                          <a:latin typeface="+mn-lt"/>
                          <a:ea typeface="+mn-ea"/>
                          <a:cs typeface="+mn-cs"/>
                        </a:rPr>
                        <a:t>
 Potentially a real game-changer: The "Manta Ray" could help to remove tons of plastic from the oceans. You can find the whole story about this stunning project by Marcella Hansch here: https://fcld.ly/9t1dxsr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https://media-exp1.licdn.com/dms/image/C4D22AQH3ePuO4yIziQ/feedshare-shrink_1280/0?e=1607558400&amp;v=beta&amp;t=qOUOWqsh-O3QlIAN4kyx9joI8bJMIUaqjff4mW6vvnQ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11/04/2020 14:51:44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extLst>
                  <a:ext uri="{0D108BD9-81ED-4DB2-BD59-A6C34878D82A}">
                    <a16:rowId xmlns:a16="http://schemas.microsoft.com/office/drawing/2014/main" val="1718221043"/>
                  </a:ext>
                </a:extLst>
              </a:tr>
            </a:tbl>
          </a:graphicData>
        </a:graphic>
      </p:graphicFrame>
      <p:sp>
        <p:nvSpPr>
          <p:cNvPr id="4" name="Text Placeholder 3">
            <a:extLst>
              <a:ext uri="{FF2B5EF4-FFF2-40B4-BE49-F238E27FC236}">
                <a16:creationId xmlns:a16="http://schemas.microsoft.com/office/drawing/2014/main" id="{88BB1634-B326-4EBD-843B-BC70745AE5F0}"/>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583778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53BEA-3361-4D60-9962-EC90D98DC6BF}"/>
              </a:ext>
            </a:extLst>
          </p:cNvPr>
          <p:cNvSpPr>
            <a:spLocks noGrp="1"/>
          </p:cNvSpPr>
          <p:nvPr>
            <p:ph type="title"/>
          </p:nvPr>
        </p:nvSpPr>
        <p:spPr/>
        <p:txBody>
          <a:bodyPr/>
          <a:lstStyle/>
          <a:p>
            <a:r>
              <a:rPr lang="en-US"/>
              <a:t>Overall All Posts Table | All Pages - 18 of 25</a:t>
            </a:r>
          </a:p>
        </p:txBody>
      </p:sp>
      <p:graphicFrame>
        <p:nvGraphicFramePr>
          <p:cNvPr id="5" name="Table Placeholder 4">
            <a:extLst>
              <a:ext uri="{FF2B5EF4-FFF2-40B4-BE49-F238E27FC236}">
                <a16:creationId xmlns:a16="http://schemas.microsoft.com/office/drawing/2014/main" id="{3504F5B0-A261-4BAD-B1F1-3418CDD3236A}"/>
              </a:ext>
            </a:extLst>
          </p:cNvPr>
          <p:cNvGraphicFramePr>
            <a:graphicFrameLocks noGrp="1"/>
          </p:cNvGraphicFramePr>
          <p:nvPr>
            <p:ph type="tbl" sz="quarter" idx="13"/>
            <p:extLst>
              <p:ext uri="{D42A27DB-BD31-4B8C-83A1-F6EECF244321}">
                <p14:modId xmlns:p14="http://schemas.microsoft.com/office/powerpoint/2010/main" val="1083639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93365507"/>
                    </a:ext>
                  </a:extLst>
                </a:gridCol>
                <a:gridCol w="1069848">
                  <a:extLst>
                    <a:ext uri="{9D8B030D-6E8A-4147-A177-3AD203B41FA5}">
                      <a16:colId xmlns:a16="http://schemas.microsoft.com/office/drawing/2014/main" val="4240325978"/>
                    </a:ext>
                  </a:extLst>
                </a:gridCol>
                <a:gridCol w="576072">
                  <a:extLst>
                    <a:ext uri="{9D8B030D-6E8A-4147-A177-3AD203B41FA5}">
                      <a16:colId xmlns:a16="http://schemas.microsoft.com/office/drawing/2014/main" val="2997862357"/>
                    </a:ext>
                  </a:extLst>
                </a:gridCol>
                <a:gridCol w="1645920">
                  <a:extLst>
                    <a:ext uri="{9D8B030D-6E8A-4147-A177-3AD203B41FA5}">
                      <a16:colId xmlns:a16="http://schemas.microsoft.com/office/drawing/2014/main" val="2387064787"/>
                    </a:ext>
                  </a:extLst>
                </a:gridCol>
                <a:gridCol w="576072">
                  <a:extLst>
                    <a:ext uri="{9D8B030D-6E8A-4147-A177-3AD203B41FA5}">
                      <a16:colId xmlns:a16="http://schemas.microsoft.com/office/drawing/2014/main" val="4187801295"/>
                    </a:ext>
                  </a:extLst>
                </a:gridCol>
                <a:gridCol w="576072">
                  <a:extLst>
                    <a:ext uri="{9D8B030D-6E8A-4147-A177-3AD203B41FA5}">
                      <a16:colId xmlns:a16="http://schemas.microsoft.com/office/drawing/2014/main" val="811200027"/>
                    </a:ext>
                  </a:extLst>
                </a:gridCol>
                <a:gridCol w="576072">
                  <a:extLst>
                    <a:ext uri="{9D8B030D-6E8A-4147-A177-3AD203B41FA5}">
                      <a16:colId xmlns:a16="http://schemas.microsoft.com/office/drawing/2014/main" val="1465356621"/>
                    </a:ext>
                  </a:extLst>
                </a:gridCol>
                <a:gridCol w="576072">
                  <a:extLst>
                    <a:ext uri="{9D8B030D-6E8A-4147-A177-3AD203B41FA5}">
                      <a16:colId xmlns:a16="http://schemas.microsoft.com/office/drawing/2014/main" val="811277456"/>
                    </a:ext>
                  </a:extLst>
                </a:gridCol>
                <a:gridCol w="576072">
                  <a:extLst>
                    <a:ext uri="{9D8B030D-6E8A-4147-A177-3AD203B41FA5}">
                      <a16:colId xmlns:a16="http://schemas.microsoft.com/office/drawing/2014/main" val="1065856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5854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- 2020-01-14 18:00:30</a:t>
                      </a:r>
                      <a:r>
                        <a:rPr kumimoji="0" lang="en-US" sz="1000" b="0" i="0" u="none" strike="noStrike" kern="1200" cap="none" spc="0" normalizeH="0" baseline="0" noProof="0">
                          <a:ln>
                            <a:noFill/>
                          </a:ln>
                          <a:solidFill>
                            <a:prstClr val="black"/>
                          </a:solidFill>
                          <a:effectLst/>
                          <a:uLnTx/>
                          <a:uFillTx/>
                          <a:latin typeface="+mn-lt"/>
                          <a:ea typeface="+mn-ea"/>
                          <a:cs typeface="+mn-cs"/>
                        </a:rPr>
                        <a:t>
 Beyond water means beyond imagination. This "Manta Ray" aims to help remove tons of plastic from the oceans. You'll find the whole story of @pacific.garbage.screening &amp; Marcella Hansch - the woman behind this project - in our BIO. #GROHE #savetheocean #marcellahansch #GROHEgoesZero #shapingthefutureofwater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https://scontent-iad3-1.cdninstagram.com/v/t51.2885-15/81433767_507401796555374_3354813165967515074_n.jpg?_nc_cat=111&amp;ccb=2&amp;_nc_sid=8ae9d6&amp;_nc_ohc=fokv115lG58AX-JvhrD&amp;_nc_ht=scontent-iad3-1.cdninstagram.com&amp;oh=42a534a681ff9788e0d99e554e0a7088&amp;oe=5FBDC2EE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10/27/2020 01:13:52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3.5600 %</a:t>
                      </a:r>
                    </a:p>
                  </a:txBody>
                  <a:tcPr/>
                </a:tc>
                <a:extLst>
                  <a:ext uri="{0D108BD9-81ED-4DB2-BD59-A6C34878D82A}">
                    <a16:rowId xmlns:a16="http://schemas.microsoft.com/office/drawing/2014/main" val="1182474572"/>
                  </a:ext>
                </a:extLst>
              </a:tr>
            </a:tbl>
          </a:graphicData>
        </a:graphic>
      </p:graphicFrame>
      <p:sp>
        <p:nvSpPr>
          <p:cNvPr id="4" name="Text Placeholder 3">
            <a:extLst>
              <a:ext uri="{FF2B5EF4-FFF2-40B4-BE49-F238E27FC236}">
                <a16:creationId xmlns:a16="http://schemas.microsoft.com/office/drawing/2014/main" id="{3D0ED1E9-9B18-40CF-8DDB-9BB71B00B4E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46106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E09BF-7D1B-440F-B798-A5B7F800994C}"/>
              </a:ext>
            </a:extLst>
          </p:cNvPr>
          <p:cNvSpPr>
            <a:spLocks noGrp="1"/>
          </p:cNvSpPr>
          <p:nvPr>
            <p:ph type="title"/>
          </p:nvPr>
        </p:nvSpPr>
        <p:spPr/>
        <p:txBody>
          <a:bodyPr/>
          <a:lstStyle/>
          <a:p>
            <a:r>
              <a:rPr lang="en-US"/>
              <a:t>Overall All Posts Table | All Pages - 19 of 25</a:t>
            </a:r>
          </a:p>
        </p:txBody>
      </p:sp>
      <p:graphicFrame>
        <p:nvGraphicFramePr>
          <p:cNvPr id="5" name="Table Placeholder 4">
            <a:extLst>
              <a:ext uri="{FF2B5EF4-FFF2-40B4-BE49-F238E27FC236}">
                <a16:creationId xmlns:a16="http://schemas.microsoft.com/office/drawing/2014/main" id="{7C43E281-9414-4C21-8B56-D4CC0D2EBC96}"/>
              </a:ext>
            </a:extLst>
          </p:cNvPr>
          <p:cNvGraphicFramePr>
            <a:graphicFrameLocks noGrp="1"/>
          </p:cNvGraphicFramePr>
          <p:nvPr>
            <p:ph type="tbl" sz="quarter" idx="13"/>
            <p:extLst>
              <p:ext uri="{D42A27DB-BD31-4B8C-83A1-F6EECF244321}">
                <p14:modId xmlns:p14="http://schemas.microsoft.com/office/powerpoint/2010/main" val="7611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64281654"/>
                    </a:ext>
                  </a:extLst>
                </a:gridCol>
                <a:gridCol w="1069848">
                  <a:extLst>
                    <a:ext uri="{9D8B030D-6E8A-4147-A177-3AD203B41FA5}">
                      <a16:colId xmlns:a16="http://schemas.microsoft.com/office/drawing/2014/main" val="676136400"/>
                    </a:ext>
                  </a:extLst>
                </a:gridCol>
                <a:gridCol w="576072">
                  <a:extLst>
                    <a:ext uri="{9D8B030D-6E8A-4147-A177-3AD203B41FA5}">
                      <a16:colId xmlns:a16="http://schemas.microsoft.com/office/drawing/2014/main" val="288339166"/>
                    </a:ext>
                  </a:extLst>
                </a:gridCol>
                <a:gridCol w="1645920">
                  <a:extLst>
                    <a:ext uri="{9D8B030D-6E8A-4147-A177-3AD203B41FA5}">
                      <a16:colId xmlns:a16="http://schemas.microsoft.com/office/drawing/2014/main" val="2816984548"/>
                    </a:ext>
                  </a:extLst>
                </a:gridCol>
                <a:gridCol w="576072">
                  <a:extLst>
                    <a:ext uri="{9D8B030D-6E8A-4147-A177-3AD203B41FA5}">
                      <a16:colId xmlns:a16="http://schemas.microsoft.com/office/drawing/2014/main" val="2834785686"/>
                    </a:ext>
                  </a:extLst>
                </a:gridCol>
                <a:gridCol w="576072">
                  <a:extLst>
                    <a:ext uri="{9D8B030D-6E8A-4147-A177-3AD203B41FA5}">
                      <a16:colId xmlns:a16="http://schemas.microsoft.com/office/drawing/2014/main" val="189161150"/>
                    </a:ext>
                  </a:extLst>
                </a:gridCol>
                <a:gridCol w="576072">
                  <a:extLst>
                    <a:ext uri="{9D8B030D-6E8A-4147-A177-3AD203B41FA5}">
                      <a16:colId xmlns:a16="http://schemas.microsoft.com/office/drawing/2014/main" val="1296002769"/>
                    </a:ext>
                  </a:extLst>
                </a:gridCol>
                <a:gridCol w="576072">
                  <a:extLst>
                    <a:ext uri="{9D8B030D-6E8A-4147-A177-3AD203B41FA5}">
                      <a16:colId xmlns:a16="http://schemas.microsoft.com/office/drawing/2014/main" val="2228626063"/>
                    </a:ext>
                  </a:extLst>
                </a:gridCol>
                <a:gridCol w="576072">
                  <a:extLst>
                    <a:ext uri="{9D8B030D-6E8A-4147-A177-3AD203B41FA5}">
                      <a16:colId xmlns:a16="http://schemas.microsoft.com/office/drawing/2014/main" val="1762644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3473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- 2020-05-21 19:00:03</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https://scontent-ort2-1.xx.fbcdn.net/v/t1.0-9/p720x720/100374769_3267188609971669_7700239963538849792_o.jpg?_nc_cat=102&amp;ccb=2&amp;_nc_sid=2d5d41&amp;_nc_ohc=HKwXi8oq9EoAX_9WCTY&amp;_nc_ht=scontent-ort2-1.xx&amp;tp=6&amp;oh=b050923ba79b923f8038222f9aed0507&amp;oe=5FBC8DA7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1.6864 %</a:t>
                      </a:r>
                    </a:p>
                  </a:txBody>
                  <a:tcPr/>
                </a:tc>
                <a:extLst>
                  <a:ext uri="{0D108BD9-81ED-4DB2-BD59-A6C34878D82A}">
                    <a16:rowId xmlns:a16="http://schemas.microsoft.com/office/drawing/2014/main" val="2077470409"/>
                  </a:ext>
                </a:extLst>
              </a:tr>
            </a:tbl>
          </a:graphicData>
        </a:graphic>
      </p:graphicFrame>
      <p:sp>
        <p:nvSpPr>
          <p:cNvPr id="4" name="Text Placeholder 3">
            <a:extLst>
              <a:ext uri="{FF2B5EF4-FFF2-40B4-BE49-F238E27FC236}">
                <a16:creationId xmlns:a16="http://schemas.microsoft.com/office/drawing/2014/main" id="{419F9237-6E02-4B5F-8F41-34F9B39779EA}"/>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782868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1E4B-5506-41E3-A846-9E3FDD94CA88}"/>
              </a:ext>
            </a:extLst>
          </p:cNvPr>
          <p:cNvSpPr>
            <a:spLocks noGrp="1"/>
          </p:cNvSpPr>
          <p:nvPr>
            <p:ph type="title"/>
          </p:nvPr>
        </p:nvSpPr>
        <p:spPr/>
        <p:txBody>
          <a:bodyPr/>
          <a:lstStyle/>
          <a:p>
            <a:r>
              <a:rPr lang="en-US"/>
              <a:t>Overall All Posts Table | All Pages - 20 of 25</a:t>
            </a:r>
          </a:p>
        </p:txBody>
      </p:sp>
      <p:graphicFrame>
        <p:nvGraphicFramePr>
          <p:cNvPr id="5" name="Table Placeholder 4">
            <a:extLst>
              <a:ext uri="{FF2B5EF4-FFF2-40B4-BE49-F238E27FC236}">
                <a16:creationId xmlns:a16="http://schemas.microsoft.com/office/drawing/2014/main" id="{237C9192-EE62-4980-A775-3CB4F6328539}"/>
              </a:ext>
            </a:extLst>
          </p:cNvPr>
          <p:cNvGraphicFramePr>
            <a:graphicFrameLocks noGrp="1"/>
          </p:cNvGraphicFramePr>
          <p:nvPr>
            <p:ph type="tbl" sz="quarter" idx="13"/>
            <p:extLst>
              <p:ext uri="{D42A27DB-BD31-4B8C-83A1-F6EECF244321}">
                <p14:modId xmlns:p14="http://schemas.microsoft.com/office/powerpoint/2010/main" val="2304018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59451013"/>
                    </a:ext>
                  </a:extLst>
                </a:gridCol>
                <a:gridCol w="1069848">
                  <a:extLst>
                    <a:ext uri="{9D8B030D-6E8A-4147-A177-3AD203B41FA5}">
                      <a16:colId xmlns:a16="http://schemas.microsoft.com/office/drawing/2014/main" val="1805674490"/>
                    </a:ext>
                  </a:extLst>
                </a:gridCol>
                <a:gridCol w="576072">
                  <a:extLst>
                    <a:ext uri="{9D8B030D-6E8A-4147-A177-3AD203B41FA5}">
                      <a16:colId xmlns:a16="http://schemas.microsoft.com/office/drawing/2014/main" val="2420290678"/>
                    </a:ext>
                  </a:extLst>
                </a:gridCol>
                <a:gridCol w="1645920">
                  <a:extLst>
                    <a:ext uri="{9D8B030D-6E8A-4147-A177-3AD203B41FA5}">
                      <a16:colId xmlns:a16="http://schemas.microsoft.com/office/drawing/2014/main" val="2809939258"/>
                    </a:ext>
                  </a:extLst>
                </a:gridCol>
                <a:gridCol w="576072">
                  <a:extLst>
                    <a:ext uri="{9D8B030D-6E8A-4147-A177-3AD203B41FA5}">
                      <a16:colId xmlns:a16="http://schemas.microsoft.com/office/drawing/2014/main" val="762522809"/>
                    </a:ext>
                  </a:extLst>
                </a:gridCol>
                <a:gridCol w="576072">
                  <a:extLst>
                    <a:ext uri="{9D8B030D-6E8A-4147-A177-3AD203B41FA5}">
                      <a16:colId xmlns:a16="http://schemas.microsoft.com/office/drawing/2014/main" val="3566720898"/>
                    </a:ext>
                  </a:extLst>
                </a:gridCol>
                <a:gridCol w="576072">
                  <a:extLst>
                    <a:ext uri="{9D8B030D-6E8A-4147-A177-3AD203B41FA5}">
                      <a16:colId xmlns:a16="http://schemas.microsoft.com/office/drawing/2014/main" val="4096206037"/>
                    </a:ext>
                  </a:extLst>
                </a:gridCol>
                <a:gridCol w="576072">
                  <a:extLst>
                    <a:ext uri="{9D8B030D-6E8A-4147-A177-3AD203B41FA5}">
                      <a16:colId xmlns:a16="http://schemas.microsoft.com/office/drawing/2014/main" val="3392305035"/>
                    </a:ext>
                  </a:extLst>
                </a:gridCol>
                <a:gridCol w="576072">
                  <a:extLst>
                    <a:ext uri="{9D8B030D-6E8A-4147-A177-3AD203B41FA5}">
                      <a16:colId xmlns:a16="http://schemas.microsoft.com/office/drawing/2014/main" val="3141841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2658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(HU) - 2020-05-21 19:00:00</a:t>
                      </a:r>
                      <a:r>
                        <a:rPr kumimoji="0" lang="en-US" sz="1000" b="0" i="0" u="none" strike="noStrike" kern="1200" cap="none" spc="0" normalizeH="0" baseline="0" noProof="0">
                          <a:ln>
                            <a:noFill/>
                          </a:ln>
                          <a:solidFill>
                            <a:prstClr val="black"/>
                          </a:solidFill>
                          <a:effectLst/>
                          <a:uLnTx/>
                          <a:uFillTx/>
                          <a:latin typeface="+mn-lt"/>
                          <a:ea typeface="+mn-ea"/>
                          <a:cs typeface="+mn-cs"/>
                        </a:rPr>
                        <a:t>
 Te hogyan tárolod a megmaradt ételeket egy baráti vacsora után? Íme egy tipp Marcella Hansch-tól, a fenntarthatóság igazi szakértőjétől: próbálj meg saját méhviasz-csomagolást készíteni! Mutatjuk hogyan: Vegyél valamilyen organikus pamutot és vágd a kívánt alakzatra, vízfürdőben olvaszd fel a méhviaszt és az így keletkezett elegyet ecsettel egyenletesen vidd fel az egész szövetre. Ezután nincs más dolgod, mint levasalni és egy kicsit állni hagyni.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https://scontent-atl3-1.xx.fbcdn.net/v/t1.0-9/p720x720/96235915_1340746976312898_6528623875041787904_o.jpg?_nc_cat=110&amp;ccb=2&amp;_nc_sid=8024bb&amp;_nc_ohc=w2m-D9gkdq4AX85kUUQ&amp;_nc_ht=scontent-atl3-1.xx&amp;tp=6&amp;oh=aea477c9c82268043f6509897a999365&amp;oe=5FBDC46E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7.5540 %</a:t>
                      </a:r>
                    </a:p>
                  </a:txBody>
                  <a:tcPr/>
                </a:tc>
                <a:extLst>
                  <a:ext uri="{0D108BD9-81ED-4DB2-BD59-A6C34878D82A}">
                    <a16:rowId xmlns:a16="http://schemas.microsoft.com/office/drawing/2014/main" val="231132804"/>
                  </a:ext>
                </a:extLst>
              </a:tr>
            </a:tbl>
          </a:graphicData>
        </a:graphic>
      </p:graphicFrame>
      <p:sp>
        <p:nvSpPr>
          <p:cNvPr id="4" name="Text Placeholder 3">
            <a:extLst>
              <a:ext uri="{FF2B5EF4-FFF2-40B4-BE49-F238E27FC236}">
                <a16:creationId xmlns:a16="http://schemas.microsoft.com/office/drawing/2014/main" id="{D669589D-4877-4E5A-91E5-30FD741977D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104633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B03A-A311-4B3C-B91C-C53ED2FC06DA}"/>
              </a:ext>
            </a:extLst>
          </p:cNvPr>
          <p:cNvSpPr>
            <a:spLocks noGrp="1"/>
          </p:cNvSpPr>
          <p:nvPr>
            <p:ph type="title"/>
          </p:nvPr>
        </p:nvSpPr>
        <p:spPr/>
        <p:txBody>
          <a:bodyPr/>
          <a:lstStyle/>
          <a:p>
            <a:r>
              <a:rPr lang="en-US"/>
              <a:t>Overall All Posts Table | All Pages - 21 of 25</a:t>
            </a:r>
          </a:p>
        </p:txBody>
      </p:sp>
      <p:graphicFrame>
        <p:nvGraphicFramePr>
          <p:cNvPr id="5" name="Table Placeholder 4">
            <a:extLst>
              <a:ext uri="{FF2B5EF4-FFF2-40B4-BE49-F238E27FC236}">
                <a16:creationId xmlns:a16="http://schemas.microsoft.com/office/drawing/2014/main" id="{55377D2F-98FB-452D-A83C-5D264295F81F}"/>
              </a:ext>
            </a:extLst>
          </p:cNvPr>
          <p:cNvGraphicFramePr>
            <a:graphicFrameLocks noGrp="1"/>
          </p:cNvGraphicFramePr>
          <p:nvPr>
            <p:ph type="tbl" sz="quarter" idx="13"/>
            <p:extLst>
              <p:ext uri="{D42A27DB-BD31-4B8C-83A1-F6EECF244321}">
                <p14:modId xmlns:p14="http://schemas.microsoft.com/office/powerpoint/2010/main" val="27881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88566404"/>
                    </a:ext>
                  </a:extLst>
                </a:gridCol>
                <a:gridCol w="1069848">
                  <a:extLst>
                    <a:ext uri="{9D8B030D-6E8A-4147-A177-3AD203B41FA5}">
                      <a16:colId xmlns:a16="http://schemas.microsoft.com/office/drawing/2014/main" val="3284671270"/>
                    </a:ext>
                  </a:extLst>
                </a:gridCol>
                <a:gridCol w="576072">
                  <a:extLst>
                    <a:ext uri="{9D8B030D-6E8A-4147-A177-3AD203B41FA5}">
                      <a16:colId xmlns:a16="http://schemas.microsoft.com/office/drawing/2014/main" val="60780513"/>
                    </a:ext>
                  </a:extLst>
                </a:gridCol>
                <a:gridCol w="1645920">
                  <a:extLst>
                    <a:ext uri="{9D8B030D-6E8A-4147-A177-3AD203B41FA5}">
                      <a16:colId xmlns:a16="http://schemas.microsoft.com/office/drawing/2014/main" val="518618856"/>
                    </a:ext>
                  </a:extLst>
                </a:gridCol>
                <a:gridCol w="576072">
                  <a:extLst>
                    <a:ext uri="{9D8B030D-6E8A-4147-A177-3AD203B41FA5}">
                      <a16:colId xmlns:a16="http://schemas.microsoft.com/office/drawing/2014/main" val="105630341"/>
                    </a:ext>
                  </a:extLst>
                </a:gridCol>
                <a:gridCol w="576072">
                  <a:extLst>
                    <a:ext uri="{9D8B030D-6E8A-4147-A177-3AD203B41FA5}">
                      <a16:colId xmlns:a16="http://schemas.microsoft.com/office/drawing/2014/main" val="615619408"/>
                    </a:ext>
                  </a:extLst>
                </a:gridCol>
                <a:gridCol w="576072">
                  <a:extLst>
                    <a:ext uri="{9D8B030D-6E8A-4147-A177-3AD203B41FA5}">
                      <a16:colId xmlns:a16="http://schemas.microsoft.com/office/drawing/2014/main" val="1087730551"/>
                    </a:ext>
                  </a:extLst>
                </a:gridCol>
                <a:gridCol w="576072">
                  <a:extLst>
                    <a:ext uri="{9D8B030D-6E8A-4147-A177-3AD203B41FA5}">
                      <a16:colId xmlns:a16="http://schemas.microsoft.com/office/drawing/2014/main" val="2265887253"/>
                    </a:ext>
                  </a:extLst>
                </a:gridCol>
                <a:gridCol w="576072">
                  <a:extLst>
                    <a:ext uri="{9D8B030D-6E8A-4147-A177-3AD203B41FA5}">
                      <a16:colId xmlns:a16="http://schemas.microsoft.com/office/drawing/2014/main" val="740327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5969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- 2020-06-15 19:00:03</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know how you can help protect the oceans when you do your laundry? 
Many clothes are made of synthetic fibers and every time we wash them, microfibers are released into our waterways. Eventually they find their way into the oceans as the wastewater treatment plants cannot filter them. Our partner Pacific Garbage Screening shares a simply trick to prevent this: use wash bags. Not only do the bags prevent fibers from getting into the wastewaster, they also protect your laundry, which reduces fiber breakage.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https://scontent-ort2-1.xx.fbcdn.net/v/t1.0-9/p720x720/104329691_3332652620091934_5682365772358828659_o.jpg?_nc_cat=104&amp;ccb=2&amp;_nc_sid=2d5d41&amp;_nc_ohc=keB5XEUDw2gAX8LKQXu&amp;_nc_ht=scontent-ort2-1.xx&amp;tp=6&amp;oh=c315d5cf7d54ef57dd8c3c2ea6f0c4ea&amp;oe=5FBA23D7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2.1207 %</a:t>
                      </a:r>
                    </a:p>
                  </a:txBody>
                  <a:tcPr/>
                </a:tc>
                <a:extLst>
                  <a:ext uri="{0D108BD9-81ED-4DB2-BD59-A6C34878D82A}">
                    <a16:rowId xmlns:a16="http://schemas.microsoft.com/office/drawing/2014/main" val="3754437031"/>
                  </a:ext>
                </a:extLst>
              </a:tr>
            </a:tbl>
          </a:graphicData>
        </a:graphic>
      </p:graphicFrame>
      <p:sp>
        <p:nvSpPr>
          <p:cNvPr id="4" name="Text Placeholder 3">
            <a:extLst>
              <a:ext uri="{FF2B5EF4-FFF2-40B4-BE49-F238E27FC236}">
                <a16:creationId xmlns:a16="http://schemas.microsoft.com/office/drawing/2014/main" id="{5B422346-BB9A-4879-B593-C752F5D81659}"/>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367715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8ECBC-843C-47EE-BCD2-69742B8C4268}"/>
              </a:ext>
            </a:extLst>
          </p:cNvPr>
          <p:cNvSpPr>
            <a:spLocks noGrp="1"/>
          </p:cNvSpPr>
          <p:nvPr>
            <p:ph type="title"/>
          </p:nvPr>
        </p:nvSpPr>
        <p:spPr/>
        <p:txBody>
          <a:bodyPr/>
          <a:lstStyle/>
          <a:p>
            <a:r>
              <a:rPr lang="en-US"/>
              <a:t>Overall All Posts Table | All Pages - 22 of 25</a:t>
            </a:r>
          </a:p>
        </p:txBody>
      </p:sp>
      <p:graphicFrame>
        <p:nvGraphicFramePr>
          <p:cNvPr id="5" name="Table Placeholder 4">
            <a:extLst>
              <a:ext uri="{FF2B5EF4-FFF2-40B4-BE49-F238E27FC236}">
                <a16:creationId xmlns:a16="http://schemas.microsoft.com/office/drawing/2014/main" id="{D9C5E2DE-30CD-4767-9050-F92E871C6CD1}"/>
              </a:ext>
            </a:extLst>
          </p:cNvPr>
          <p:cNvGraphicFramePr>
            <a:graphicFrameLocks noGrp="1"/>
          </p:cNvGraphicFramePr>
          <p:nvPr>
            <p:ph type="tbl" sz="quarter" idx="13"/>
            <p:extLst>
              <p:ext uri="{D42A27DB-BD31-4B8C-83A1-F6EECF244321}">
                <p14:modId xmlns:p14="http://schemas.microsoft.com/office/powerpoint/2010/main" val="252131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84760192"/>
                    </a:ext>
                  </a:extLst>
                </a:gridCol>
                <a:gridCol w="1069848">
                  <a:extLst>
                    <a:ext uri="{9D8B030D-6E8A-4147-A177-3AD203B41FA5}">
                      <a16:colId xmlns:a16="http://schemas.microsoft.com/office/drawing/2014/main" val="1339749685"/>
                    </a:ext>
                  </a:extLst>
                </a:gridCol>
                <a:gridCol w="576072">
                  <a:extLst>
                    <a:ext uri="{9D8B030D-6E8A-4147-A177-3AD203B41FA5}">
                      <a16:colId xmlns:a16="http://schemas.microsoft.com/office/drawing/2014/main" val="3139381877"/>
                    </a:ext>
                  </a:extLst>
                </a:gridCol>
                <a:gridCol w="1645920">
                  <a:extLst>
                    <a:ext uri="{9D8B030D-6E8A-4147-A177-3AD203B41FA5}">
                      <a16:colId xmlns:a16="http://schemas.microsoft.com/office/drawing/2014/main" val="2627556994"/>
                    </a:ext>
                  </a:extLst>
                </a:gridCol>
                <a:gridCol w="576072">
                  <a:extLst>
                    <a:ext uri="{9D8B030D-6E8A-4147-A177-3AD203B41FA5}">
                      <a16:colId xmlns:a16="http://schemas.microsoft.com/office/drawing/2014/main" val="3977750540"/>
                    </a:ext>
                  </a:extLst>
                </a:gridCol>
                <a:gridCol w="576072">
                  <a:extLst>
                    <a:ext uri="{9D8B030D-6E8A-4147-A177-3AD203B41FA5}">
                      <a16:colId xmlns:a16="http://schemas.microsoft.com/office/drawing/2014/main" val="4026027778"/>
                    </a:ext>
                  </a:extLst>
                </a:gridCol>
                <a:gridCol w="576072">
                  <a:extLst>
                    <a:ext uri="{9D8B030D-6E8A-4147-A177-3AD203B41FA5}">
                      <a16:colId xmlns:a16="http://schemas.microsoft.com/office/drawing/2014/main" val="2796058260"/>
                    </a:ext>
                  </a:extLst>
                </a:gridCol>
                <a:gridCol w="576072">
                  <a:extLst>
                    <a:ext uri="{9D8B030D-6E8A-4147-A177-3AD203B41FA5}">
                      <a16:colId xmlns:a16="http://schemas.microsoft.com/office/drawing/2014/main" val="4188779972"/>
                    </a:ext>
                  </a:extLst>
                </a:gridCol>
                <a:gridCol w="576072">
                  <a:extLst>
                    <a:ext uri="{9D8B030D-6E8A-4147-A177-3AD203B41FA5}">
                      <a16:colId xmlns:a16="http://schemas.microsoft.com/office/drawing/2014/main" val="2842695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2123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- 2020-01-27 10:09:06</a:t>
                      </a:r>
                      <a:r>
                        <a:rPr kumimoji="0" lang="ru-RU" sz="1000" b="0" i="0" u="none" strike="noStrike" kern="1200" cap="none" spc="0" normalizeH="0" baseline="0" noProof="0">
                          <a:ln>
                            <a:noFill/>
                          </a:ln>
                          <a:solidFill>
                            <a:prstClr val="black"/>
                          </a:solidFill>
                          <a:effectLst/>
                          <a:uLnTx/>
                          <a:uFillTx/>
                          <a:latin typeface="+mn-lt"/>
                          <a:ea typeface="+mn-ea"/>
                          <a:cs typeface="+mn-cs"/>
                        </a:rPr>
                        <a:t>
 Стихия жизни, стихия вдохновения 💧
⠀
Как думаете, что изображено на картинке? Крыша подводного отеля или заправочная станция для яхт будущего? А вот и нет 🤔
⠀
Это эко-проект Manta Ray («скат манта») архитектора Марселлы Ханш @MarcellaHansch по очистке океана от пластика. 400-метровая платформа похожа на айсберг: она поднимается на 15 метров над поверхностью воды и на 35 метров уходит в глубину. Если проект станет реальностью, платформа сможет собирать пластиковые отходы в океанических водах.
⠀
#GROHE #grohedesign #сантехникаgrohe #savetheocean #marcellahansch #GROHEgoesZero #shapingthefutureofwater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https://scontent-iad3-1.cdninstagram.com/v/t51.2885-15/84180493_117462812939898_6562683023922865429_n.jpg?_nc_cat=102&amp;ccb=2&amp;_nc_sid=8ae9d6&amp;_nc_ohc=0eQlYQHEgsUAX8Bd7Nr&amp;_nc_ht=scontent-iad3-1.cdninstagram.com&amp;oh=95a1e70ca107af33223af2657d65fa29&amp;oe=5FBDD914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3.5600 %</a:t>
                      </a:r>
                    </a:p>
                  </a:txBody>
                  <a:tcPr/>
                </a:tc>
                <a:extLst>
                  <a:ext uri="{0D108BD9-81ED-4DB2-BD59-A6C34878D82A}">
                    <a16:rowId xmlns:a16="http://schemas.microsoft.com/office/drawing/2014/main" val="3428359123"/>
                  </a:ext>
                </a:extLst>
              </a:tr>
            </a:tbl>
          </a:graphicData>
        </a:graphic>
      </p:graphicFrame>
      <p:sp>
        <p:nvSpPr>
          <p:cNvPr id="4" name="Text Placeholder 3">
            <a:extLst>
              <a:ext uri="{FF2B5EF4-FFF2-40B4-BE49-F238E27FC236}">
                <a16:creationId xmlns:a16="http://schemas.microsoft.com/office/drawing/2014/main" id="{CC42FAD2-60D2-4376-9CDF-1043F6DDFD31}"/>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899688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A585-8405-442B-8626-0A48BFACB2A9}"/>
              </a:ext>
            </a:extLst>
          </p:cNvPr>
          <p:cNvSpPr>
            <a:spLocks noGrp="1"/>
          </p:cNvSpPr>
          <p:nvPr>
            <p:ph type="title"/>
          </p:nvPr>
        </p:nvSpPr>
        <p:spPr/>
        <p:txBody>
          <a:bodyPr/>
          <a:lstStyle/>
          <a:p>
            <a:r>
              <a:rPr lang="en-US"/>
              <a:t>Overall All Posts Table | All Pages - 23 of 25</a:t>
            </a:r>
          </a:p>
        </p:txBody>
      </p:sp>
      <p:graphicFrame>
        <p:nvGraphicFramePr>
          <p:cNvPr id="5" name="Table Placeholder 4">
            <a:extLst>
              <a:ext uri="{FF2B5EF4-FFF2-40B4-BE49-F238E27FC236}">
                <a16:creationId xmlns:a16="http://schemas.microsoft.com/office/drawing/2014/main" id="{3D54F3E6-BAE3-4AF3-AEE9-745C6AEE2623}"/>
              </a:ext>
            </a:extLst>
          </p:cNvPr>
          <p:cNvGraphicFramePr>
            <a:graphicFrameLocks noGrp="1"/>
          </p:cNvGraphicFramePr>
          <p:nvPr>
            <p:ph type="tbl" sz="quarter" idx="13"/>
            <p:extLst>
              <p:ext uri="{D42A27DB-BD31-4B8C-83A1-F6EECF244321}">
                <p14:modId xmlns:p14="http://schemas.microsoft.com/office/powerpoint/2010/main" val="1273096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77489676"/>
                    </a:ext>
                  </a:extLst>
                </a:gridCol>
                <a:gridCol w="1069848">
                  <a:extLst>
                    <a:ext uri="{9D8B030D-6E8A-4147-A177-3AD203B41FA5}">
                      <a16:colId xmlns:a16="http://schemas.microsoft.com/office/drawing/2014/main" val="1529202930"/>
                    </a:ext>
                  </a:extLst>
                </a:gridCol>
                <a:gridCol w="576072">
                  <a:extLst>
                    <a:ext uri="{9D8B030D-6E8A-4147-A177-3AD203B41FA5}">
                      <a16:colId xmlns:a16="http://schemas.microsoft.com/office/drawing/2014/main" val="3614120264"/>
                    </a:ext>
                  </a:extLst>
                </a:gridCol>
                <a:gridCol w="1645920">
                  <a:extLst>
                    <a:ext uri="{9D8B030D-6E8A-4147-A177-3AD203B41FA5}">
                      <a16:colId xmlns:a16="http://schemas.microsoft.com/office/drawing/2014/main" val="3069083188"/>
                    </a:ext>
                  </a:extLst>
                </a:gridCol>
                <a:gridCol w="576072">
                  <a:extLst>
                    <a:ext uri="{9D8B030D-6E8A-4147-A177-3AD203B41FA5}">
                      <a16:colId xmlns:a16="http://schemas.microsoft.com/office/drawing/2014/main" val="1291990040"/>
                    </a:ext>
                  </a:extLst>
                </a:gridCol>
                <a:gridCol w="576072">
                  <a:extLst>
                    <a:ext uri="{9D8B030D-6E8A-4147-A177-3AD203B41FA5}">
                      <a16:colId xmlns:a16="http://schemas.microsoft.com/office/drawing/2014/main" val="653536860"/>
                    </a:ext>
                  </a:extLst>
                </a:gridCol>
                <a:gridCol w="576072">
                  <a:extLst>
                    <a:ext uri="{9D8B030D-6E8A-4147-A177-3AD203B41FA5}">
                      <a16:colId xmlns:a16="http://schemas.microsoft.com/office/drawing/2014/main" val="38083136"/>
                    </a:ext>
                  </a:extLst>
                </a:gridCol>
                <a:gridCol w="576072">
                  <a:extLst>
                    <a:ext uri="{9D8B030D-6E8A-4147-A177-3AD203B41FA5}">
                      <a16:colId xmlns:a16="http://schemas.microsoft.com/office/drawing/2014/main" val="3372251901"/>
                    </a:ext>
                  </a:extLst>
                </a:gridCol>
                <a:gridCol w="576072">
                  <a:extLst>
                    <a:ext uri="{9D8B030D-6E8A-4147-A177-3AD203B41FA5}">
                      <a16:colId xmlns:a16="http://schemas.microsoft.com/office/drawing/2014/main" val="534224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3530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- 2020-09-24 10:30:38</a:t>
                      </a:r>
                      <a:r>
                        <a:rPr kumimoji="0" lang="ru-RU" sz="1000" b="0" i="0" u="none" strike="noStrike" kern="1200" cap="none" spc="0" normalizeH="0" baseline="0" noProof="0">
                          <a:ln>
                            <a:noFill/>
                          </a:ln>
                          <a:solidFill>
                            <a:prstClr val="black"/>
                          </a:solidFill>
                          <a:effectLst/>
                          <a:uLnTx/>
                          <a:uFillTx/>
                          <a:latin typeface="+mn-lt"/>
                          <a:ea typeface="+mn-ea"/>
                          <a:cs typeface="+mn-cs"/>
                        </a:rPr>
                        <a:t>
 Всемирный день моря – повод вспомнить о том, как важно сохранять водные ресурсы, защищать моря от загрязнений и заботиться об их обитателях 🌊⁣
⠀⁣
Мы не смогли пройти мимо экопроекта архитектора Марселлы Ханш, которая однажды оказалась покорена красотой океана и решила его защищать. Для этого она создала проект Pacific Garbage Screening. Его главный герой – огромная плавучая платформа, которая будет собирать как крупный пластик с водной поверхности, так и мелкие частицы с более глубоких слоев. GROHE активно поддерживает этот проект и помогает каждый день заботиться о водных ресурсах 💪👇⁣
⠀⁣
1.	Использовать инфракрасные смесители, которые подают воду, только когда она нужна.⁣
⠀⁣
2.	Устанавливать смесители, термостаты и душевые системы с технологией EcoJoy, которая сокращает расход воды.⁣
⠀⁣
3.	Поселить на кухне смеситель с функцией фильтрации GROHE Blue Pure или домашнюю систему фильтрации воды GROHE Blue Home. И в результате покупать меньше воды в пластиковой таре.⁣
⠀⁣
#GROHE #grohedesign #groheinnovation #groheshower #groherussia #сантехникаgrohe #grohebathroom #grohekitchen #смесительнакухню #смесительдлямойки #смесительдляраковины #бойлер #чистаявода #питьеваявода #современнаяванная #современнаякухня #экономияводы #заботаоприроде</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120077226_178840923748738_8009284882160669025_n.jpg?_nc_cat=100&amp;ccb=2&amp;_nc_sid=8ae9d6&amp;_nc_ohc=Xde4Tud5HLkAX8t_U9g&amp;_nc_ht=scontent-iad3-1.cdninstagram.com&amp;oh=b6c5dbaddb552e000556af5cdea6c9ae&amp;oe=5FDC607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extLst>
                  <a:ext uri="{0D108BD9-81ED-4DB2-BD59-A6C34878D82A}">
                    <a16:rowId xmlns:a16="http://schemas.microsoft.com/office/drawing/2014/main" val="1367947254"/>
                  </a:ext>
                </a:extLst>
              </a:tr>
            </a:tbl>
          </a:graphicData>
        </a:graphic>
      </p:graphicFrame>
      <p:sp>
        <p:nvSpPr>
          <p:cNvPr id="4" name="Text Placeholder 3">
            <a:extLst>
              <a:ext uri="{FF2B5EF4-FFF2-40B4-BE49-F238E27FC236}">
                <a16:creationId xmlns:a16="http://schemas.microsoft.com/office/drawing/2014/main" id="{97B2DAF3-171A-4A82-9F7B-EAC0B69CC39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203796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47DF-401A-4D83-A52D-D5F1E5159C8E}"/>
              </a:ext>
            </a:extLst>
          </p:cNvPr>
          <p:cNvSpPr>
            <a:spLocks noGrp="1"/>
          </p:cNvSpPr>
          <p:nvPr>
            <p:ph type="title"/>
          </p:nvPr>
        </p:nvSpPr>
        <p:spPr/>
        <p:txBody>
          <a:bodyPr/>
          <a:lstStyle/>
          <a:p>
            <a:r>
              <a:rPr lang="en-US"/>
              <a:t>Overall All Posts Table | All Pages - 24 of 25</a:t>
            </a:r>
          </a:p>
        </p:txBody>
      </p:sp>
      <p:graphicFrame>
        <p:nvGraphicFramePr>
          <p:cNvPr id="5" name="Table Placeholder 4">
            <a:extLst>
              <a:ext uri="{FF2B5EF4-FFF2-40B4-BE49-F238E27FC236}">
                <a16:creationId xmlns:a16="http://schemas.microsoft.com/office/drawing/2014/main" id="{18384666-1082-4D47-ACF8-DC350719B00C}"/>
              </a:ext>
            </a:extLst>
          </p:cNvPr>
          <p:cNvGraphicFramePr>
            <a:graphicFrameLocks noGrp="1"/>
          </p:cNvGraphicFramePr>
          <p:nvPr>
            <p:ph type="tbl" sz="quarter" idx="13"/>
            <p:extLst>
              <p:ext uri="{D42A27DB-BD31-4B8C-83A1-F6EECF244321}">
                <p14:modId xmlns:p14="http://schemas.microsoft.com/office/powerpoint/2010/main" val="139840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05764153"/>
                    </a:ext>
                  </a:extLst>
                </a:gridCol>
                <a:gridCol w="1069848">
                  <a:extLst>
                    <a:ext uri="{9D8B030D-6E8A-4147-A177-3AD203B41FA5}">
                      <a16:colId xmlns:a16="http://schemas.microsoft.com/office/drawing/2014/main" val="4078582897"/>
                    </a:ext>
                  </a:extLst>
                </a:gridCol>
                <a:gridCol w="576072">
                  <a:extLst>
                    <a:ext uri="{9D8B030D-6E8A-4147-A177-3AD203B41FA5}">
                      <a16:colId xmlns:a16="http://schemas.microsoft.com/office/drawing/2014/main" val="3928384159"/>
                    </a:ext>
                  </a:extLst>
                </a:gridCol>
                <a:gridCol w="1645920">
                  <a:extLst>
                    <a:ext uri="{9D8B030D-6E8A-4147-A177-3AD203B41FA5}">
                      <a16:colId xmlns:a16="http://schemas.microsoft.com/office/drawing/2014/main" val="1331127118"/>
                    </a:ext>
                  </a:extLst>
                </a:gridCol>
                <a:gridCol w="576072">
                  <a:extLst>
                    <a:ext uri="{9D8B030D-6E8A-4147-A177-3AD203B41FA5}">
                      <a16:colId xmlns:a16="http://schemas.microsoft.com/office/drawing/2014/main" val="3339225175"/>
                    </a:ext>
                  </a:extLst>
                </a:gridCol>
                <a:gridCol w="576072">
                  <a:extLst>
                    <a:ext uri="{9D8B030D-6E8A-4147-A177-3AD203B41FA5}">
                      <a16:colId xmlns:a16="http://schemas.microsoft.com/office/drawing/2014/main" val="3902947838"/>
                    </a:ext>
                  </a:extLst>
                </a:gridCol>
                <a:gridCol w="576072">
                  <a:extLst>
                    <a:ext uri="{9D8B030D-6E8A-4147-A177-3AD203B41FA5}">
                      <a16:colId xmlns:a16="http://schemas.microsoft.com/office/drawing/2014/main" val="393884270"/>
                    </a:ext>
                  </a:extLst>
                </a:gridCol>
                <a:gridCol w="576072">
                  <a:extLst>
                    <a:ext uri="{9D8B030D-6E8A-4147-A177-3AD203B41FA5}">
                      <a16:colId xmlns:a16="http://schemas.microsoft.com/office/drawing/2014/main" val="1282933198"/>
                    </a:ext>
                  </a:extLst>
                </a:gridCol>
                <a:gridCol w="576072">
                  <a:extLst>
                    <a:ext uri="{9D8B030D-6E8A-4147-A177-3AD203B41FA5}">
                      <a16:colId xmlns:a16="http://schemas.microsoft.com/office/drawing/2014/main" val="331647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4263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- 2020-01-31 20:00:03</a:t>
                      </a:r>
                      <a:r>
                        <a:rPr kumimoji="0" lang="de-DE" sz="1000" b="0" i="0" u="none" strike="noStrike" kern="1200" cap="none" spc="0" normalizeH="0" baseline="0" noProof="0">
                          <a:ln>
                            <a:noFill/>
                          </a:ln>
                          <a:solidFill>
                            <a:prstClr val="black"/>
                          </a:solidFill>
                          <a:effectLst/>
                          <a:uLnTx/>
                          <a:uFillTx/>
                          <a:latin typeface="+mn-lt"/>
                          <a:ea typeface="+mn-ea"/>
                          <a:cs typeface="+mn-cs"/>
                        </a:rPr>
                        <a:t>
 Unvorstellbar aber wahr: Dieser "Manta-Ray" könnte helfen, den Ozean von Tonnen von Plastik zu reinigen. Die ganze Geschichte über dieses erstaunliche Projekt von Marcella Hansch findet ihr in unserem Beyond Water Magazin: https://fcld.ly/8qr2wn7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https://scontent-iad3-1.xx.fbcdn.net/v/t1.0-9/p720x720/83374598_2824064364352478_321228932009426944_o.jpg?_nc_cat=111&amp;ccb=2&amp;_nc_sid=2d5d41&amp;_nc_ohc=AJWVCNtmw4EAX9IKceS&amp;_nc_ht=scontent-iad3-1.xx&amp;tp=6&amp;oh=3be8451e503f4a5ddd23ad52ecfca077&amp;oe=5FBD185A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5.8970 %</a:t>
                      </a:r>
                    </a:p>
                  </a:txBody>
                  <a:tcPr/>
                </a:tc>
                <a:extLst>
                  <a:ext uri="{0D108BD9-81ED-4DB2-BD59-A6C34878D82A}">
                    <a16:rowId xmlns:a16="http://schemas.microsoft.com/office/drawing/2014/main" val="4062929137"/>
                  </a:ext>
                </a:extLst>
              </a:tr>
            </a:tbl>
          </a:graphicData>
        </a:graphic>
      </p:graphicFrame>
      <p:sp>
        <p:nvSpPr>
          <p:cNvPr id="4" name="Text Placeholder 3">
            <a:extLst>
              <a:ext uri="{FF2B5EF4-FFF2-40B4-BE49-F238E27FC236}">
                <a16:creationId xmlns:a16="http://schemas.microsoft.com/office/drawing/2014/main" id="{55A6C70A-EF7A-4BA2-BF39-9030BE4A0460}"/>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893940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CAB9-AC05-4447-9606-8F9CE82594F3}"/>
              </a:ext>
            </a:extLst>
          </p:cNvPr>
          <p:cNvSpPr>
            <a:spLocks noGrp="1"/>
          </p:cNvSpPr>
          <p:nvPr>
            <p:ph type="title"/>
          </p:nvPr>
        </p:nvSpPr>
        <p:spPr/>
        <p:txBody>
          <a:bodyPr/>
          <a:lstStyle/>
          <a:p>
            <a:r>
              <a:rPr lang="en-US"/>
              <a:t>Overall All Posts Table | All Pages - 25 of 25</a:t>
            </a:r>
          </a:p>
        </p:txBody>
      </p:sp>
      <p:graphicFrame>
        <p:nvGraphicFramePr>
          <p:cNvPr id="5" name="Table Placeholder 4">
            <a:extLst>
              <a:ext uri="{FF2B5EF4-FFF2-40B4-BE49-F238E27FC236}">
                <a16:creationId xmlns:a16="http://schemas.microsoft.com/office/drawing/2014/main" id="{382217D4-30AC-4610-8634-DCFC8077E187}"/>
              </a:ext>
            </a:extLst>
          </p:cNvPr>
          <p:cNvGraphicFramePr>
            <a:graphicFrameLocks noGrp="1"/>
          </p:cNvGraphicFramePr>
          <p:nvPr>
            <p:ph type="tbl" sz="quarter" idx="13"/>
            <p:extLst>
              <p:ext uri="{D42A27DB-BD31-4B8C-83A1-F6EECF244321}">
                <p14:modId xmlns:p14="http://schemas.microsoft.com/office/powerpoint/2010/main" val="3804352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28296612"/>
                    </a:ext>
                  </a:extLst>
                </a:gridCol>
                <a:gridCol w="1069848">
                  <a:extLst>
                    <a:ext uri="{9D8B030D-6E8A-4147-A177-3AD203B41FA5}">
                      <a16:colId xmlns:a16="http://schemas.microsoft.com/office/drawing/2014/main" val="3562743652"/>
                    </a:ext>
                  </a:extLst>
                </a:gridCol>
                <a:gridCol w="576072">
                  <a:extLst>
                    <a:ext uri="{9D8B030D-6E8A-4147-A177-3AD203B41FA5}">
                      <a16:colId xmlns:a16="http://schemas.microsoft.com/office/drawing/2014/main" val="4189895868"/>
                    </a:ext>
                  </a:extLst>
                </a:gridCol>
                <a:gridCol w="1645920">
                  <a:extLst>
                    <a:ext uri="{9D8B030D-6E8A-4147-A177-3AD203B41FA5}">
                      <a16:colId xmlns:a16="http://schemas.microsoft.com/office/drawing/2014/main" val="3865633750"/>
                    </a:ext>
                  </a:extLst>
                </a:gridCol>
                <a:gridCol w="576072">
                  <a:extLst>
                    <a:ext uri="{9D8B030D-6E8A-4147-A177-3AD203B41FA5}">
                      <a16:colId xmlns:a16="http://schemas.microsoft.com/office/drawing/2014/main" val="4140071282"/>
                    </a:ext>
                  </a:extLst>
                </a:gridCol>
                <a:gridCol w="576072">
                  <a:extLst>
                    <a:ext uri="{9D8B030D-6E8A-4147-A177-3AD203B41FA5}">
                      <a16:colId xmlns:a16="http://schemas.microsoft.com/office/drawing/2014/main" val="4212800659"/>
                    </a:ext>
                  </a:extLst>
                </a:gridCol>
                <a:gridCol w="576072">
                  <a:extLst>
                    <a:ext uri="{9D8B030D-6E8A-4147-A177-3AD203B41FA5}">
                      <a16:colId xmlns:a16="http://schemas.microsoft.com/office/drawing/2014/main" val="3883311232"/>
                    </a:ext>
                  </a:extLst>
                </a:gridCol>
                <a:gridCol w="576072">
                  <a:extLst>
                    <a:ext uri="{9D8B030D-6E8A-4147-A177-3AD203B41FA5}">
                      <a16:colId xmlns:a16="http://schemas.microsoft.com/office/drawing/2014/main" val="391643500"/>
                    </a:ext>
                  </a:extLst>
                </a:gridCol>
                <a:gridCol w="576072">
                  <a:extLst>
                    <a:ext uri="{9D8B030D-6E8A-4147-A177-3AD203B41FA5}">
                      <a16:colId xmlns:a16="http://schemas.microsoft.com/office/drawing/2014/main" val="379804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7111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- 2020-08-26 17:25:04</a:t>
                      </a:r>
                      <a:r>
                        <a:rPr kumimoji="0" lang="en-US" sz="1000" b="0" i="0" u="none" strike="noStrike" kern="1200" cap="none" spc="0" normalizeH="0" baseline="0" noProof="0">
                          <a:ln>
                            <a:noFill/>
                          </a:ln>
                          <a:solidFill>
                            <a:prstClr val="black"/>
                          </a:solidFill>
                          <a:effectLst/>
                          <a:uLnTx/>
                          <a:uFillTx/>
                          <a:latin typeface="+mn-lt"/>
                          <a:ea typeface="+mn-ea"/>
                          <a:cs typeface="+mn-cs"/>
                        </a:rPr>
                        <a:t>
 At present, this is how several rivers around the world look like. To change it, immediate action is absolutely necessary - which is exactly what the Pacific Garbage Screening project is all about. Their newly developed CollectiX garbage boat is collecting rubbish from our rivers, like here on the river Hron in Slovakia. For more information on this important project, click here: https://fcld.ly/da2pjmx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https://scontent-iad3-1.xx.fbcdn.net/v/t1.0-9/s720x720/118373127_3543053822385145_8806461785699570810_o.jpg?_nc_cat=101&amp;ccb=2&amp;_nc_sid=8024bb&amp;_nc_ohc=h2GAPKKrVmQAX9xdJqG&amp;_nc_ht=scontent-iad3-1.xx&amp;tp=7&amp;oh=fbfefeca934c96b4308d52f27516b509&amp;oe=5FBCB39A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1.0512 %</a:t>
                      </a:r>
                    </a:p>
                  </a:txBody>
                  <a:tcPr/>
                </a:tc>
                <a:extLst>
                  <a:ext uri="{0D108BD9-81ED-4DB2-BD59-A6C34878D82A}">
                    <a16:rowId xmlns:a16="http://schemas.microsoft.com/office/drawing/2014/main" val="3911570113"/>
                  </a:ext>
                </a:extLst>
              </a:tr>
            </a:tbl>
          </a:graphicData>
        </a:graphic>
      </p:graphicFrame>
      <p:sp>
        <p:nvSpPr>
          <p:cNvPr id="4" name="Text Placeholder 3">
            <a:extLst>
              <a:ext uri="{FF2B5EF4-FFF2-40B4-BE49-F238E27FC236}">
                <a16:creationId xmlns:a16="http://schemas.microsoft.com/office/drawing/2014/main" id="{469A6515-250D-4C8E-80E0-CAD0F06EB218}"/>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379549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802B2-55F2-407D-ACCD-42ACCA336A49}"/>
              </a:ext>
            </a:extLst>
          </p:cNvPr>
          <p:cNvSpPr>
            <a:spLocks noGrp="1"/>
          </p:cNvSpPr>
          <p:nvPr>
            <p:ph type="title"/>
          </p:nvPr>
        </p:nvSpPr>
        <p:spPr/>
        <p:txBody>
          <a:bodyPr/>
          <a:lstStyle/>
          <a:p>
            <a:r>
              <a:rPr lang="en-US"/>
              <a:t>Overall All Videos Table | All Pages - 1 of 5</a:t>
            </a:r>
          </a:p>
        </p:txBody>
      </p:sp>
      <p:graphicFrame>
        <p:nvGraphicFramePr>
          <p:cNvPr id="5" name="Table Placeholder 4">
            <a:extLst>
              <a:ext uri="{FF2B5EF4-FFF2-40B4-BE49-F238E27FC236}">
                <a16:creationId xmlns:a16="http://schemas.microsoft.com/office/drawing/2014/main" id="{19835028-2E54-4E87-9E69-44ED9630E2B6}"/>
              </a:ext>
            </a:extLst>
          </p:cNvPr>
          <p:cNvGraphicFramePr>
            <a:graphicFrameLocks noGrp="1"/>
          </p:cNvGraphicFramePr>
          <p:nvPr>
            <p:ph type="tbl" sz="quarter" idx="13"/>
            <p:extLst>
              <p:ext uri="{D42A27DB-BD31-4B8C-83A1-F6EECF244321}">
                <p14:modId xmlns:p14="http://schemas.microsoft.com/office/powerpoint/2010/main" val="49187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1470743"/>
                    </a:ext>
                  </a:extLst>
                </a:gridCol>
                <a:gridCol w="1152144">
                  <a:extLst>
                    <a:ext uri="{9D8B030D-6E8A-4147-A177-3AD203B41FA5}">
                      <a16:colId xmlns:a16="http://schemas.microsoft.com/office/drawing/2014/main" val="3341333103"/>
                    </a:ext>
                  </a:extLst>
                </a:gridCol>
                <a:gridCol w="576072">
                  <a:extLst>
                    <a:ext uri="{9D8B030D-6E8A-4147-A177-3AD203B41FA5}">
                      <a16:colId xmlns:a16="http://schemas.microsoft.com/office/drawing/2014/main" val="1123168143"/>
                    </a:ext>
                  </a:extLst>
                </a:gridCol>
                <a:gridCol w="1728216">
                  <a:extLst>
                    <a:ext uri="{9D8B030D-6E8A-4147-A177-3AD203B41FA5}">
                      <a16:colId xmlns:a16="http://schemas.microsoft.com/office/drawing/2014/main" val="3631642324"/>
                    </a:ext>
                  </a:extLst>
                </a:gridCol>
                <a:gridCol w="576072">
                  <a:extLst>
                    <a:ext uri="{9D8B030D-6E8A-4147-A177-3AD203B41FA5}">
                      <a16:colId xmlns:a16="http://schemas.microsoft.com/office/drawing/2014/main" val="743219572"/>
                    </a:ext>
                  </a:extLst>
                </a:gridCol>
                <a:gridCol w="576072">
                  <a:extLst>
                    <a:ext uri="{9D8B030D-6E8A-4147-A177-3AD203B41FA5}">
                      <a16:colId xmlns:a16="http://schemas.microsoft.com/office/drawing/2014/main" val="2421816322"/>
                    </a:ext>
                  </a:extLst>
                </a:gridCol>
                <a:gridCol w="576072">
                  <a:extLst>
                    <a:ext uri="{9D8B030D-6E8A-4147-A177-3AD203B41FA5}">
                      <a16:colId xmlns:a16="http://schemas.microsoft.com/office/drawing/2014/main" val="2043585055"/>
                    </a:ext>
                  </a:extLst>
                </a:gridCol>
                <a:gridCol w="576072">
                  <a:extLst>
                    <a:ext uri="{9D8B030D-6E8A-4147-A177-3AD203B41FA5}">
                      <a16:colId xmlns:a16="http://schemas.microsoft.com/office/drawing/2014/main" val="268524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15331103"/>
                  </a:ext>
                </a:extLst>
              </a:tr>
            </a:tbl>
          </a:graphicData>
        </a:graphic>
      </p:graphicFrame>
      <p:sp>
        <p:nvSpPr>
          <p:cNvPr id="4" name="Text Placeholder 3">
            <a:extLst>
              <a:ext uri="{FF2B5EF4-FFF2-40B4-BE49-F238E27FC236}">
                <a16:creationId xmlns:a16="http://schemas.microsoft.com/office/drawing/2014/main" id="{4DABE889-2F8A-434D-8F3C-09CFE459881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460959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4726-B75A-4691-AE62-DEAD712D7104}"/>
              </a:ext>
            </a:extLst>
          </p:cNvPr>
          <p:cNvSpPr>
            <a:spLocks noGrp="1"/>
          </p:cNvSpPr>
          <p:nvPr>
            <p:ph type="title"/>
          </p:nvPr>
        </p:nvSpPr>
        <p:spPr/>
        <p:txBody>
          <a:bodyPr/>
          <a:lstStyle/>
          <a:p>
            <a:r>
              <a:rPr lang="en-US"/>
              <a:t>Overall All Videos Table | All Pages - 2 of 5</a:t>
            </a:r>
          </a:p>
        </p:txBody>
      </p:sp>
      <p:graphicFrame>
        <p:nvGraphicFramePr>
          <p:cNvPr id="5" name="Table Placeholder 4">
            <a:extLst>
              <a:ext uri="{FF2B5EF4-FFF2-40B4-BE49-F238E27FC236}">
                <a16:creationId xmlns:a16="http://schemas.microsoft.com/office/drawing/2014/main" id="{8985A2E7-77CB-43BB-BFB7-7EB394639572}"/>
              </a:ext>
            </a:extLst>
          </p:cNvPr>
          <p:cNvGraphicFramePr>
            <a:graphicFrameLocks noGrp="1"/>
          </p:cNvGraphicFramePr>
          <p:nvPr>
            <p:ph type="tbl" sz="quarter" idx="13"/>
            <p:extLst>
              <p:ext uri="{D42A27DB-BD31-4B8C-83A1-F6EECF244321}">
                <p14:modId xmlns:p14="http://schemas.microsoft.com/office/powerpoint/2010/main" val="139224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5157736"/>
                    </a:ext>
                  </a:extLst>
                </a:gridCol>
                <a:gridCol w="1152144">
                  <a:extLst>
                    <a:ext uri="{9D8B030D-6E8A-4147-A177-3AD203B41FA5}">
                      <a16:colId xmlns:a16="http://schemas.microsoft.com/office/drawing/2014/main" val="616693268"/>
                    </a:ext>
                  </a:extLst>
                </a:gridCol>
                <a:gridCol w="576072">
                  <a:extLst>
                    <a:ext uri="{9D8B030D-6E8A-4147-A177-3AD203B41FA5}">
                      <a16:colId xmlns:a16="http://schemas.microsoft.com/office/drawing/2014/main" val="735158420"/>
                    </a:ext>
                  </a:extLst>
                </a:gridCol>
                <a:gridCol w="1728216">
                  <a:extLst>
                    <a:ext uri="{9D8B030D-6E8A-4147-A177-3AD203B41FA5}">
                      <a16:colId xmlns:a16="http://schemas.microsoft.com/office/drawing/2014/main" val="284894882"/>
                    </a:ext>
                  </a:extLst>
                </a:gridCol>
                <a:gridCol w="576072">
                  <a:extLst>
                    <a:ext uri="{9D8B030D-6E8A-4147-A177-3AD203B41FA5}">
                      <a16:colId xmlns:a16="http://schemas.microsoft.com/office/drawing/2014/main" val="1224198225"/>
                    </a:ext>
                  </a:extLst>
                </a:gridCol>
                <a:gridCol w="576072">
                  <a:extLst>
                    <a:ext uri="{9D8B030D-6E8A-4147-A177-3AD203B41FA5}">
                      <a16:colId xmlns:a16="http://schemas.microsoft.com/office/drawing/2014/main" val="2069373528"/>
                    </a:ext>
                  </a:extLst>
                </a:gridCol>
                <a:gridCol w="576072">
                  <a:extLst>
                    <a:ext uri="{9D8B030D-6E8A-4147-A177-3AD203B41FA5}">
                      <a16:colId xmlns:a16="http://schemas.microsoft.com/office/drawing/2014/main" val="648437767"/>
                    </a:ext>
                  </a:extLst>
                </a:gridCol>
                <a:gridCol w="576072">
                  <a:extLst>
                    <a:ext uri="{9D8B030D-6E8A-4147-A177-3AD203B41FA5}">
                      <a16:colId xmlns:a16="http://schemas.microsoft.com/office/drawing/2014/main" val="1979852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5399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- 2020-09-24 10:30:38</a:t>
                      </a:r>
                      <a:r>
                        <a:rPr kumimoji="0" lang="ru-RU" sz="1000" b="0" i="0" u="none" strike="noStrike" kern="1200" cap="none" spc="0" normalizeH="0" baseline="0" noProof="0">
                          <a:ln>
                            <a:noFill/>
                          </a:ln>
                          <a:solidFill>
                            <a:prstClr val="black"/>
                          </a:solidFill>
                          <a:effectLst/>
                          <a:uLnTx/>
                          <a:uFillTx/>
                          <a:latin typeface="+mn-lt"/>
                          <a:ea typeface="+mn-ea"/>
                          <a:cs typeface="+mn-cs"/>
                        </a:rPr>
                        <a:t>
 Всемирный день моря – повод вспомнить о том, как важно сохранять водные ресурсы, защищать моря от загрязнений и заботиться об их обитателях 🌊⁣
⠀⁣
Мы не смогли пройти мимо экопроекта архитектора Марселлы Ханш, которая однажды оказалась покорена красотой океана и решила его защищать. Для этого она создала проект Pacific Garbage Screening. Его главный герой – огромная плавучая платформа, которая будет собирать как крупный пластик с водной поверхности, так и мелкие частицы с более глубоких слоев. GROHE активно поддерживает этот проект и помогает каждый день заботиться о водных ресурсах 💪👇⁣
⠀⁣
1.	Использовать инфракрасные смесители, которые подают воду, только когда она нужна.⁣
⠀⁣
2.	Устанавливать смесители, термостаты и душевые системы с технологией EcoJoy, которая сокращает расход воды.⁣
⠀⁣
3.	Поселить на кухне смеситель с функцией фильтрации GROHE Blue Pure или домашнюю систему фильтрации воды GROHE Blue Home. И в результате покупать меньше воды в пластиковой таре.⁣
⠀⁣
#GROHE #grohedesign #groheinnovation #groheshower #groherussia #сантехникаgrohe #grohebathroom #grohekitchen #смесительнакухню #смесительдлямойки #смесительдляраковины #бойлер #чистаявода #питьеваявода #современнаяванная #современнаякухня #экономияводы #заботаоприроде</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120077226_178840923748738_8009284882160669025_n.jpg?_nc_cat=100&amp;ccb=2&amp;_nc_sid=8ae9d6&amp;_nc_ohc=Xde4Tud5HLkAX8t_U9g&amp;_nc_ht=scontent-iad3-1.cdninstagram.com&amp;oh=b6c5dbaddb552e000556af5cdea6c9ae&amp;oe=5FDC607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10175</a:t>
                      </a:r>
                    </a:p>
                  </a:txBody>
                  <a:tcPr/>
                </a:tc>
                <a:extLst>
                  <a:ext uri="{0D108BD9-81ED-4DB2-BD59-A6C34878D82A}">
                    <a16:rowId xmlns:a16="http://schemas.microsoft.com/office/drawing/2014/main" val="3287407904"/>
                  </a:ext>
                </a:extLst>
              </a:tr>
            </a:tbl>
          </a:graphicData>
        </a:graphic>
      </p:graphicFrame>
      <p:sp>
        <p:nvSpPr>
          <p:cNvPr id="4" name="Text Placeholder 3">
            <a:extLst>
              <a:ext uri="{FF2B5EF4-FFF2-40B4-BE49-F238E27FC236}">
                <a16:creationId xmlns:a16="http://schemas.microsoft.com/office/drawing/2014/main" id="{3727B642-F5D6-4B46-B45E-A2345FB77E73}"/>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014779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3559-25FA-44BB-8C68-9C692775205C}"/>
              </a:ext>
            </a:extLst>
          </p:cNvPr>
          <p:cNvSpPr>
            <a:spLocks noGrp="1"/>
          </p:cNvSpPr>
          <p:nvPr>
            <p:ph type="title"/>
          </p:nvPr>
        </p:nvSpPr>
        <p:spPr/>
        <p:txBody>
          <a:bodyPr/>
          <a:lstStyle/>
          <a:p>
            <a:r>
              <a:rPr lang="en-US"/>
              <a:t>Overall All Videos Table | All Pages - 3 of 5</a:t>
            </a:r>
          </a:p>
        </p:txBody>
      </p:sp>
      <p:graphicFrame>
        <p:nvGraphicFramePr>
          <p:cNvPr id="5" name="Table Placeholder 4">
            <a:extLst>
              <a:ext uri="{FF2B5EF4-FFF2-40B4-BE49-F238E27FC236}">
                <a16:creationId xmlns:a16="http://schemas.microsoft.com/office/drawing/2014/main" id="{EE5AE32E-D065-4748-A579-A1B96CFF18F5}"/>
              </a:ext>
            </a:extLst>
          </p:cNvPr>
          <p:cNvGraphicFramePr>
            <a:graphicFrameLocks noGrp="1"/>
          </p:cNvGraphicFramePr>
          <p:nvPr>
            <p:ph type="tbl" sz="quarter" idx="13"/>
            <p:extLst>
              <p:ext uri="{D42A27DB-BD31-4B8C-83A1-F6EECF244321}">
                <p14:modId xmlns:p14="http://schemas.microsoft.com/office/powerpoint/2010/main" val="356951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6512459"/>
                    </a:ext>
                  </a:extLst>
                </a:gridCol>
                <a:gridCol w="1152144">
                  <a:extLst>
                    <a:ext uri="{9D8B030D-6E8A-4147-A177-3AD203B41FA5}">
                      <a16:colId xmlns:a16="http://schemas.microsoft.com/office/drawing/2014/main" val="1251260266"/>
                    </a:ext>
                  </a:extLst>
                </a:gridCol>
                <a:gridCol w="576072">
                  <a:extLst>
                    <a:ext uri="{9D8B030D-6E8A-4147-A177-3AD203B41FA5}">
                      <a16:colId xmlns:a16="http://schemas.microsoft.com/office/drawing/2014/main" val="2844554680"/>
                    </a:ext>
                  </a:extLst>
                </a:gridCol>
                <a:gridCol w="1728216">
                  <a:extLst>
                    <a:ext uri="{9D8B030D-6E8A-4147-A177-3AD203B41FA5}">
                      <a16:colId xmlns:a16="http://schemas.microsoft.com/office/drawing/2014/main" val="1119576373"/>
                    </a:ext>
                  </a:extLst>
                </a:gridCol>
                <a:gridCol w="576072">
                  <a:extLst>
                    <a:ext uri="{9D8B030D-6E8A-4147-A177-3AD203B41FA5}">
                      <a16:colId xmlns:a16="http://schemas.microsoft.com/office/drawing/2014/main" val="3793234521"/>
                    </a:ext>
                  </a:extLst>
                </a:gridCol>
                <a:gridCol w="576072">
                  <a:extLst>
                    <a:ext uri="{9D8B030D-6E8A-4147-A177-3AD203B41FA5}">
                      <a16:colId xmlns:a16="http://schemas.microsoft.com/office/drawing/2014/main" val="1530565901"/>
                    </a:ext>
                  </a:extLst>
                </a:gridCol>
                <a:gridCol w="576072">
                  <a:extLst>
                    <a:ext uri="{9D8B030D-6E8A-4147-A177-3AD203B41FA5}">
                      <a16:colId xmlns:a16="http://schemas.microsoft.com/office/drawing/2014/main" val="2977733976"/>
                    </a:ext>
                  </a:extLst>
                </a:gridCol>
                <a:gridCol w="576072">
                  <a:extLst>
                    <a:ext uri="{9D8B030D-6E8A-4147-A177-3AD203B41FA5}">
                      <a16:colId xmlns:a16="http://schemas.microsoft.com/office/drawing/2014/main" val="1471807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3777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 - 2020-08-27 12:54:32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https://scontent-iad3-1.xx.fbcdn.net/v/t15.5256-10/p160x160/118481257_312922989790780_2537490302479765517_n.jpg?_nc_cat=102&amp;ccb=2&amp;_nc_sid=08861d&amp;_nc_ohc=Rf93Q9uAe-IAX8xD_d9&amp;_nc_ht=scontent-iad3-1.xx&amp;oh=ed06ad64403caf35d25c8d159a8f0d91&amp;oe=5FD4DE08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11/15/2020 01:21:06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4053305198"/>
                  </a:ext>
                </a:extLst>
              </a:tr>
            </a:tbl>
          </a:graphicData>
        </a:graphic>
      </p:graphicFrame>
      <p:sp>
        <p:nvSpPr>
          <p:cNvPr id="4" name="Text Placeholder 3">
            <a:extLst>
              <a:ext uri="{FF2B5EF4-FFF2-40B4-BE49-F238E27FC236}">
                <a16:creationId xmlns:a16="http://schemas.microsoft.com/office/drawing/2014/main" id="{9D31C69E-AFC2-445C-9A71-00D74242F1C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955775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3AAC-98B3-45A5-BA07-808415F699D5}"/>
              </a:ext>
            </a:extLst>
          </p:cNvPr>
          <p:cNvSpPr>
            <a:spLocks noGrp="1"/>
          </p:cNvSpPr>
          <p:nvPr>
            <p:ph type="title"/>
          </p:nvPr>
        </p:nvSpPr>
        <p:spPr/>
        <p:txBody>
          <a:bodyPr/>
          <a:lstStyle/>
          <a:p>
            <a:r>
              <a:rPr lang="en-US"/>
              <a:t>Overall All Videos Table | All Pages - 4 of 5</a:t>
            </a:r>
          </a:p>
        </p:txBody>
      </p:sp>
      <p:graphicFrame>
        <p:nvGraphicFramePr>
          <p:cNvPr id="5" name="Table Placeholder 4">
            <a:extLst>
              <a:ext uri="{FF2B5EF4-FFF2-40B4-BE49-F238E27FC236}">
                <a16:creationId xmlns:a16="http://schemas.microsoft.com/office/drawing/2014/main" id="{88EB7DC0-6092-465B-A897-225FA0B201C8}"/>
              </a:ext>
            </a:extLst>
          </p:cNvPr>
          <p:cNvGraphicFramePr>
            <a:graphicFrameLocks noGrp="1"/>
          </p:cNvGraphicFramePr>
          <p:nvPr>
            <p:ph type="tbl" sz="quarter" idx="13"/>
            <p:extLst>
              <p:ext uri="{D42A27DB-BD31-4B8C-83A1-F6EECF244321}">
                <p14:modId xmlns:p14="http://schemas.microsoft.com/office/powerpoint/2010/main" val="102154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0309522"/>
                    </a:ext>
                  </a:extLst>
                </a:gridCol>
                <a:gridCol w="1152144">
                  <a:extLst>
                    <a:ext uri="{9D8B030D-6E8A-4147-A177-3AD203B41FA5}">
                      <a16:colId xmlns:a16="http://schemas.microsoft.com/office/drawing/2014/main" val="1769594278"/>
                    </a:ext>
                  </a:extLst>
                </a:gridCol>
                <a:gridCol w="576072">
                  <a:extLst>
                    <a:ext uri="{9D8B030D-6E8A-4147-A177-3AD203B41FA5}">
                      <a16:colId xmlns:a16="http://schemas.microsoft.com/office/drawing/2014/main" val="3725906842"/>
                    </a:ext>
                  </a:extLst>
                </a:gridCol>
                <a:gridCol w="1728216">
                  <a:extLst>
                    <a:ext uri="{9D8B030D-6E8A-4147-A177-3AD203B41FA5}">
                      <a16:colId xmlns:a16="http://schemas.microsoft.com/office/drawing/2014/main" val="4223800221"/>
                    </a:ext>
                  </a:extLst>
                </a:gridCol>
                <a:gridCol w="576072">
                  <a:extLst>
                    <a:ext uri="{9D8B030D-6E8A-4147-A177-3AD203B41FA5}">
                      <a16:colId xmlns:a16="http://schemas.microsoft.com/office/drawing/2014/main" val="3677007318"/>
                    </a:ext>
                  </a:extLst>
                </a:gridCol>
                <a:gridCol w="576072">
                  <a:extLst>
                    <a:ext uri="{9D8B030D-6E8A-4147-A177-3AD203B41FA5}">
                      <a16:colId xmlns:a16="http://schemas.microsoft.com/office/drawing/2014/main" val="105228015"/>
                    </a:ext>
                  </a:extLst>
                </a:gridCol>
                <a:gridCol w="576072">
                  <a:extLst>
                    <a:ext uri="{9D8B030D-6E8A-4147-A177-3AD203B41FA5}">
                      <a16:colId xmlns:a16="http://schemas.microsoft.com/office/drawing/2014/main" val="3190593039"/>
                    </a:ext>
                  </a:extLst>
                </a:gridCol>
                <a:gridCol w="576072">
                  <a:extLst>
                    <a:ext uri="{9D8B030D-6E8A-4147-A177-3AD203B41FA5}">
                      <a16:colId xmlns:a16="http://schemas.microsoft.com/office/drawing/2014/main" val="4080144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9166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- 2020-06-08 17:00:49</a:t>
                      </a:r>
                      <a:r>
                        <a:rPr kumimoji="0" lang="ru-RU" sz="1000" b="0" i="0" u="none" strike="noStrike" kern="1200" cap="none" spc="0" normalizeH="0" baseline="0" noProof="0">
                          <a:ln>
                            <a:noFill/>
                          </a:ln>
                          <a:solidFill>
                            <a:prstClr val="black"/>
                          </a:solidFill>
                          <a:effectLst/>
                          <a:uLnTx/>
                          <a:uFillTx/>
                          <a:latin typeface="+mn-lt"/>
                          <a:ea typeface="+mn-ea"/>
                          <a:cs typeface="+mn-cs"/>
                        </a:rPr>
                        <a:t>
 Шум волн, игра ветра в волосах, запах соли и крики чаек. Вот что должно навсегда остаться в памяти после отдыха на берегу океана. Совсем не горы пластика ☹
⠀
GROHE не смог пройти мимо экопроекта Pacific Garbage Screening архитектора Марселлы Ханш. Мы всеми руками за технологии, которые помогут очистить Мировой океан. Плавающая платформа выловит из воды пластиковые пакеты, бутылки, одноразовые маски и перчатки, стаканчики для кофе и столовые приборы.
⠀
Давайте сегодня, во Всемирный день океанов, подумаем, как сделать этот мир чуть-чуть чище 💧🌏
⠀
#GROHE #grohedesign #groheinnovation #groheshower #groherussia #сантехникаgrohe #grohebathroom #grohekitchen #water #technology #home #современнаякухня #современнаяванная #душеваясистема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https://scontent-iad3-1.cdninstagram.com/v/t51.2885-15/101815786_130400825345416_9085010560531813200_n.jpg?_nc_cat=102&amp;ccb=2&amp;_nc_sid=8ae9d6&amp;_nc_ohc=NiPgmFFFdSkAX9KkvUs&amp;_nc_ht=scontent-iad3-1.cdninstagram.com&amp;oh=dfa2e94ac2217bdab27daac155fd6079&amp;oe=5FBAFD2C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a:t>
                      </a:r>
                    </a:p>
                  </a:txBody>
                  <a:tcPr/>
                </a:tc>
                <a:extLst>
                  <a:ext uri="{0D108BD9-81ED-4DB2-BD59-A6C34878D82A}">
                    <a16:rowId xmlns:a16="http://schemas.microsoft.com/office/drawing/2014/main" val="947764273"/>
                  </a:ext>
                </a:extLst>
              </a:tr>
            </a:tbl>
          </a:graphicData>
        </a:graphic>
      </p:graphicFrame>
      <p:sp>
        <p:nvSpPr>
          <p:cNvPr id="4" name="Text Placeholder 3">
            <a:extLst>
              <a:ext uri="{FF2B5EF4-FFF2-40B4-BE49-F238E27FC236}">
                <a16:creationId xmlns:a16="http://schemas.microsoft.com/office/drawing/2014/main" id="{6F7C2992-340B-4E73-9FAE-8FF0B5404AC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810961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71C59-38EC-48BA-860E-A92666ADB65D}"/>
              </a:ext>
            </a:extLst>
          </p:cNvPr>
          <p:cNvSpPr>
            <a:spLocks noGrp="1"/>
          </p:cNvSpPr>
          <p:nvPr>
            <p:ph type="title"/>
          </p:nvPr>
        </p:nvSpPr>
        <p:spPr/>
        <p:txBody>
          <a:bodyPr/>
          <a:lstStyle/>
          <a:p>
            <a:r>
              <a:rPr lang="en-US"/>
              <a:t>Overall All Videos Table | All Pages - 5 of 5</a:t>
            </a:r>
          </a:p>
        </p:txBody>
      </p:sp>
      <p:graphicFrame>
        <p:nvGraphicFramePr>
          <p:cNvPr id="5" name="Table Placeholder 4">
            <a:extLst>
              <a:ext uri="{FF2B5EF4-FFF2-40B4-BE49-F238E27FC236}">
                <a16:creationId xmlns:a16="http://schemas.microsoft.com/office/drawing/2014/main" id="{F75BDC20-CF35-4EDC-94D7-C78E2A8976DC}"/>
              </a:ext>
            </a:extLst>
          </p:cNvPr>
          <p:cNvGraphicFramePr>
            <a:graphicFrameLocks noGrp="1"/>
          </p:cNvGraphicFramePr>
          <p:nvPr>
            <p:ph type="tbl" sz="quarter" idx="13"/>
            <p:extLst>
              <p:ext uri="{D42A27DB-BD31-4B8C-83A1-F6EECF244321}">
                <p14:modId xmlns:p14="http://schemas.microsoft.com/office/powerpoint/2010/main" val="14266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5881320"/>
                    </a:ext>
                  </a:extLst>
                </a:gridCol>
                <a:gridCol w="1152144">
                  <a:extLst>
                    <a:ext uri="{9D8B030D-6E8A-4147-A177-3AD203B41FA5}">
                      <a16:colId xmlns:a16="http://schemas.microsoft.com/office/drawing/2014/main" val="3775219441"/>
                    </a:ext>
                  </a:extLst>
                </a:gridCol>
                <a:gridCol w="576072">
                  <a:extLst>
                    <a:ext uri="{9D8B030D-6E8A-4147-A177-3AD203B41FA5}">
                      <a16:colId xmlns:a16="http://schemas.microsoft.com/office/drawing/2014/main" val="3210960109"/>
                    </a:ext>
                  </a:extLst>
                </a:gridCol>
                <a:gridCol w="1728216">
                  <a:extLst>
                    <a:ext uri="{9D8B030D-6E8A-4147-A177-3AD203B41FA5}">
                      <a16:colId xmlns:a16="http://schemas.microsoft.com/office/drawing/2014/main" val="2829590744"/>
                    </a:ext>
                  </a:extLst>
                </a:gridCol>
                <a:gridCol w="576072">
                  <a:extLst>
                    <a:ext uri="{9D8B030D-6E8A-4147-A177-3AD203B41FA5}">
                      <a16:colId xmlns:a16="http://schemas.microsoft.com/office/drawing/2014/main" val="3041195261"/>
                    </a:ext>
                  </a:extLst>
                </a:gridCol>
                <a:gridCol w="576072">
                  <a:extLst>
                    <a:ext uri="{9D8B030D-6E8A-4147-A177-3AD203B41FA5}">
                      <a16:colId xmlns:a16="http://schemas.microsoft.com/office/drawing/2014/main" val="2007559803"/>
                    </a:ext>
                  </a:extLst>
                </a:gridCol>
                <a:gridCol w="576072">
                  <a:extLst>
                    <a:ext uri="{9D8B030D-6E8A-4147-A177-3AD203B41FA5}">
                      <a16:colId xmlns:a16="http://schemas.microsoft.com/office/drawing/2014/main" val="3488385818"/>
                    </a:ext>
                  </a:extLst>
                </a:gridCol>
                <a:gridCol w="576072">
                  <a:extLst>
                    <a:ext uri="{9D8B030D-6E8A-4147-A177-3AD203B41FA5}">
                      <a16:colId xmlns:a16="http://schemas.microsoft.com/office/drawing/2014/main" val="47162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8972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- 2020-06-08 17:00:31</a:t>
                      </a:r>
                      <a:r>
                        <a:rPr kumimoji="0" lang="ru-RU" sz="1000" b="0" i="0" u="none" strike="noStrike" kern="1200" cap="none" spc="0" normalizeH="0" baseline="0" noProof="0">
                          <a:ln>
                            <a:noFill/>
                          </a:ln>
                          <a:solidFill>
                            <a:prstClr val="black"/>
                          </a:solidFill>
                          <a:effectLst/>
                          <a:uLnTx/>
                          <a:uFillTx/>
                          <a:latin typeface="+mn-lt"/>
                          <a:ea typeface="+mn-ea"/>
                          <a:cs typeface="+mn-cs"/>
                        </a:rPr>
                        <a:t>
 День океанов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103019715_858043658012392_2953090369907012224_n.jpg?_nc_cat=111&amp;ccb=2&amp;_nc_sid=08861d&amp;_nc_ohc=U1Pu18Fvd4sAX-Wpqbn&amp;_nc_ht=scontent-iad3-1.xx&amp;tp=6&amp;oh=0b83809500acc947c111f1004eb77cc4&amp;oe=5FBB8D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19:20:37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3420547735"/>
                  </a:ext>
                </a:extLst>
              </a:tr>
            </a:tbl>
          </a:graphicData>
        </a:graphic>
      </p:graphicFrame>
      <p:sp>
        <p:nvSpPr>
          <p:cNvPr id="4" name="Text Placeholder 3">
            <a:extLst>
              <a:ext uri="{FF2B5EF4-FFF2-40B4-BE49-F238E27FC236}">
                <a16:creationId xmlns:a16="http://schemas.microsoft.com/office/drawing/2014/main" id="{07956797-2E21-47CF-9834-C286D1406E6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937485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2E9E-80A2-4456-BE98-B7392CF21F65}"/>
              </a:ext>
            </a:extLst>
          </p:cNvPr>
          <p:cNvSpPr>
            <a:spLocks noGrp="1"/>
          </p:cNvSpPr>
          <p:nvPr>
            <p:ph type="title"/>
          </p:nvPr>
        </p:nvSpPr>
        <p:spPr/>
        <p:txBody>
          <a:bodyPr/>
          <a:lstStyle/>
          <a:p>
            <a:r>
              <a:rPr lang="en-US"/>
              <a:t>Facebook Post Tag Performance | All Pages</a:t>
            </a:r>
          </a:p>
        </p:txBody>
      </p:sp>
      <p:graphicFrame>
        <p:nvGraphicFramePr>
          <p:cNvPr id="5" name="Table Placeholder 4">
            <a:extLst>
              <a:ext uri="{FF2B5EF4-FFF2-40B4-BE49-F238E27FC236}">
                <a16:creationId xmlns:a16="http://schemas.microsoft.com/office/drawing/2014/main" id="{9199D82F-FBBA-45C9-9F19-EF91833FBE7F}"/>
              </a:ext>
            </a:extLst>
          </p:cNvPr>
          <p:cNvGraphicFramePr>
            <a:graphicFrameLocks noGrp="1"/>
          </p:cNvGraphicFramePr>
          <p:nvPr>
            <p:ph type="tbl" sz="quarter" idx="13"/>
            <p:extLst>
              <p:ext uri="{D42A27DB-BD31-4B8C-83A1-F6EECF244321}">
                <p14:modId xmlns:p14="http://schemas.microsoft.com/office/powerpoint/2010/main" val="2493784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26304258"/>
                    </a:ext>
                  </a:extLst>
                </a:gridCol>
                <a:gridCol w="493776">
                  <a:extLst>
                    <a:ext uri="{9D8B030D-6E8A-4147-A177-3AD203B41FA5}">
                      <a16:colId xmlns:a16="http://schemas.microsoft.com/office/drawing/2014/main" val="1494297065"/>
                    </a:ext>
                  </a:extLst>
                </a:gridCol>
                <a:gridCol w="493776">
                  <a:extLst>
                    <a:ext uri="{9D8B030D-6E8A-4147-A177-3AD203B41FA5}">
                      <a16:colId xmlns:a16="http://schemas.microsoft.com/office/drawing/2014/main" val="2409802620"/>
                    </a:ext>
                  </a:extLst>
                </a:gridCol>
                <a:gridCol w="493776">
                  <a:extLst>
                    <a:ext uri="{9D8B030D-6E8A-4147-A177-3AD203B41FA5}">
                      <a16:colId xmlns:a16="http://schemas.microsoft.com/office/drawing/2014/main" val="1509012795"/>
                    </a:ext>
                  </a:extLst>
                </a:gridCol>
                <a:gridCol w="493776">
                  <a:extLst>
                    <a:ext uri="{9D8B030D-6E8A-4147-A177-3AD203B41FA5}">
                      <a16:colId xmlns:a16="http://schemas.microsoft.com/office/drawing/2014/main" val="1639688265"/>
                    </a:ext>
                  </a:extLst>
                </a:gridCol>
                <a:gridCol w="493776">
                  <a:extLst>
                    <a:ext uri="{9D8B030D-6E8A-4147-A177-3AD203B41FA5}">
                      <a16:colId xmlns:a16="http://schemas.microsoft.com/office/drawing/2014/main" val="3708969545"/>
                    </a:ext>
                  </a:extLst>
                </a:gridCol>
                <a:gridCol w="493776">
                  <a:extLst>
                    <a:ext uri="{9D8B030D-6E8A-4147-A177-3AD203B41FA5}">
                      <a16:colId xmlns:a16="http://schemas.microsoft.com/office/drawing/2014/main" val="2988396411"/>
                    </a:ext>
                  </a:extLst>
                </a:gridCol>
                <a:gridCol w="493776">
                  <a:extLst>
                    <a:ext uri="{9D8B030D-6E8A-4147-A177-3AD203B41FA5}">
                      <a16:colId xmlns:a16="http://schemas.microsoft.com/office/drawing/2014/main" val="3805617616"/>
                    </a:ext>
                  </a:extLst>
                </a:gridCol>
                <a:gridCol w="493776">
                  <a:extLst>
                    <a:ext uri="{9D8B030D-6E8A-4147-A177-3AD203B41FA5}">
                      <a16:colId xmlns:a16="http://schemas.microsoft.com/office/drawing/2014/main" val="588627966"/>
                    </a:ext>
                  </a:extLst>
                </a:gridCol>
                <a:gridCol w="493776">
                  <a:extLst>
                    <a:ext uri="{9D8B030D-6E8A-4147-A177-3AD203B41FA5}">
                      <a16:colId xmlns:a16="http://schemas.microsoft.com/office/drawing/2014/main" val="2846752572"/>
                    </a:ext>
                  </a:extLst>
                </a:gridCol>
                <a:gridCol w="493776">
                  <a:extLst>
                    <a:ext uri="{9D8B030D-6E8A-4147-A177-3AD203B41FA5}">
                      <a16:colId xmlns:a16="http://schemas.microsoft.com/office/drawing/2014/main" val="837553495"/>
                    </a:ext>
                  </a:extLst>
                </a:gridCol>
                <a:gridCol w="493776">
                  <a:extLst>
                    <a:ext uri="{9D8B030D-6E8A-4147-A177-3AD203B41FA5}">
                      <a16:colId xmlns:a16="http://schemas.microsoft.com/office/drawing/2014/main" val="2671017407"/>
                    </a:ext>
                  </a:extLst>
                </a:gridCol>
                <a:gridCol w="493776">
                  <a:extLst>
                    <a:ext uri="{9D8B030D-6E8A-4147-A177-3AD203B41FA5}">
                      <a16:colId xmlns:a16="http://schemas.microsoft.com/office/drawing/2014/main" val="3641319816"/>
                    </a:ext>
                  </a:extLst>
                </a:gridCol>
                <a:gridCol w="493776">
                  <a:extLst>
                    <a:ext uri="{9D8B030D-6E8A-4147-A177-3AD203B41FA5}">
                      <a16:colId xmlns:a16="http://schemas.microsoft.com/office/drawing/2014/main" val="4147674295"/>
                    </a:ext>
                  </a:extLst>
                </a:gridCol>
                <a:gridCol w="493776">
                  <a:extLst>
                    <a:ext uri="{9D8B030D-6E8A-4147-A177-3AD203B41FA5}">
                      <a16:colId xmlns:a16="http://schemas.microsoft.com/office/drawing/2014/main" val="298512373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3976711628"/>
                  </a:ext>
                </a:extLst>
              </a:tr>
              <a:tr h="370840">
                <a:tc>
                  <a:txBody>
                    <a:bodyPr/>
                    <a:lstStyle/>
                    <a:p>
                      <a:r>
                        <a:rPr lang="en-US" sz="1000"/>
                        <a:t>PGS / Everwave</a:t>
                      </a:r>
                    </a:p>
                  </a:txBody>
                  <a:tcPr/>
                </a:tc>
                <a:tc>
                  <a:txBody>
                    <a:bodyPr/>
                    <a:lstStyle/>
                    <a:p>
                      <a:r>
                        <a:rPr lang="en-US" sz="1000"/>
                        <a:t>93</a:t>
                      </a:r>
                    </a:p>
                  </a:txBody>
                  <a:tcPr/>
                </a:tc>
                <a:tc>
                  <a:txBody>
                    <a:bodyPr/>
                    <a:lstStyle/>
                    <a:p>
                      <a:r>
                        <a:rPr lang="en-US" sz="1000"/>
                        <a:t>34712</a:t>
                      </a:r>
                    </a:p>
                  </a:txBody>
                  <a:tcPr/>
                </a:tc>
                <a:tc>
                  <a:txBody>
                    <a:bodyPr/>
                    <a:lstStyle/>
                    <a:p>
                      <a:r>
                        <a:rPr lang="en-US" sz="1000"/>
                        <a:t>33281</a:t>
                      </a:r>
                    </a:p>
                  </a:txBody>
                  <a:tcPr/>
                </a:tc>
                <a:tc>
                  <a:txBody>
                    <a:bodyPr/>
                    <a:lstStyle/>
                    <a:p>
                      <a:r>
                        <a:rPr lang="en-US" sz="1000"/>
                        <a:t>664</a:t>
                      </a:r>
                    </a:p>
                  </a:txBody>
                  <a:tcPr/>
                </a:tc>
                <a:tc>
                  <a:txBody>
                    <a:bodyPr/>
                    <a:lstStyle/>
                    <a:p>
                      <a:r>
                        <a:rPr lang="en-US" sz="1000"/>
                        <a:t>691</a:t>
                      </a:r>
                    </a:p>
                  </a:txBody>
                  <a:tcPr/>
                </a:tc>
                <a:tc>
                  <a:txBody>
                    <a:bodyPr/>
                    <a:lstStyle/>
                    <a:p>
                      <a:r>
                        <a:rPr lang="en-US" sz="1000"/>
                        <a:t>3057197</a:t>
                      </a:r>
                    </a:p>
                  </a:txBody>
                  <a:tcPr/>
                </a:tc>
                <a:tc>
                  <a:txBody>
                    <a:bodyPr/>
                    <a:lstStyle/>
                    <a:p>
                      <a:r>
                        <a:rPr lang="en-US" sz="1000"/>
                        <a:t>36067</a:t>
                      </a:r>
                    </a:p>
                  </a:txBody>
                  <a:tcPr/>
                </a:tc>
                <a:tc>
                  <a:txBody>
                    <a:bodyPr/>
                    <a:lstStyle/>
                    <a:p>
                      <a:r>
                        <a:rPr lang="en-US" sz="1000"/>
                        <a:t>387.81720430108</a:t>
                      </a:r>
                    </a:p>
                  </a:txBody>
                  <a:tcPr/>
                </a:tc>
                <a:tc>
                  <a:txBody>
                    <a:bodyPr/>
                    <a:lstStyle/>
                    <a:p>
                      <a:r>
                        <a:rPr lang="en-US" sz="1000"/>
                        <a:t>27210.88172043</a:t>
                      </a:r>
                    </a:p>
                  </a:txBody>
                  <a:tcPr/>
                </a:tc>
                <a:tc>
                  <a:txBody>
                    <a:bodyPr/>
                    <a:lstStyle/>
                    <a:p>
                      <a:r>
                        <a:rPr lang="en-US" sz="1000"/>
                        <a:t>4271.4516129032</a:t>
                      </a:r>
                    </a:p>
                  </a:txBody>
                  <a:tcPr/>
                </a:tc>
                <a:tc>
                  <a:txBody>
                    <a:bodyPr/>
                    <a:lstStyle/>
                    <a:p>
                      <a:r>
                        <a:rPr lang="en-US" sz="1000"/>
                        <a:t>23021.322580645</a:t>
                      </a:r>
                    </a:p>
                  </a:txBody>
                  <a:tcPr/>
                </a:tc>
                <a:tc>
                  <a:txBody>
                    <a:bodyPr/>
                    <a:lstStyle/>
                    <a:p>
                      <a:r>
                        <a:rPr lang="en-US" sz="1000"/>
                        <a:t>1477.3978494624</a:t>
                      </a:r>
                    </a:p>
                  </a:txBody>
                  <a:tcPr/>
                </a:tc>
                <a:tc>
                  <a:txBody>
                    <a:bodyPr/>
                    <a:lstStyle/>
                    <a:p>
                      <a:r>
                        <a:rPr lang="en-US" sz="1000"/>
                        <a:t>0.0343 %</a:t>
                      </a:r>
                    </a:p>
                  </a:txBody>
                  <a:tcPr/>
                </a:tc>
                <a:tc>
                  <a:txBody>
                    <a:bodyPr/>
                    <a:lstStyle/>
                    <a:p>
                      <a:r>
                        <a:rPr lang="en-US" sz="1000"/>
                        <a:t>5.4294 %</a:t>
                      </a:r>
                    </a:p>
                  </a:txBody>
                  <a:tcPr/>
                </a:tc>
                <a:extLst>
                  <a:ext uri="{0D108BD9-81ED-4DB2-BD59-A6C34878D82A}">
                    <a16:rowId xmlns:a16="http://schemas.microsoft.com/office/drawing/2014/main" val="2607013264"/>
                  </a:ext>
                </a:extLst>
              </a:tr>
            </a:tbl>
          </a:graphicData>
        </a:graphic>
      </p:graphicFrame>
      <p:sp>
        <p:nvSpPr>
          <p:cNvPr id="4" name="Text Placeholder 3">
            <a:extLst>
              <a:ext uri="{FF2B5EF4-FFF2-40B4-BE49-F238E27FC236}">
                <a16:creationId xmlns:a16="http://schemas.microsoft.com/office/drawing/2014/main" id="{71652406-9616-4DDA-88C0-5559A506020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446798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BFE7-EB32-4FDC-AE09-5839637CC2DC}"/>
              </a:ext>
            </a:extLst>
          </p:cNvPr>
          <p:cNvSpPr>
            <a:spLocks noGrp="1"/>
          </p:cNvSpPr>
          <p:nvPr>
            <p:ph type="title"/>
          </p:nvPr>
        </p:nvSpPr>
        <p:spPr/>
        <p:txBody>
          <a:bodyPr/>
          <a:lstStyle/>
          <a:p>
            <a:r>
              <a:rPr lang="en-US"/>
              <a:t>Facebook Original Own Posts Table | All Pages - 1 of 26</a:t>
            </a:r>
          </a:p>
        </p:txBody>
      </p:sp>
      <p:graphicFrame>
        <p:nvGraphicFramePr>
          <p:cNvPr id="5" name="Table Placeholder 4">
            <a:extLst>
              <a:ext uri="{FF2B5EF4-FFF2-40B4-BE49-F238E27FC236}">
                <a16:creationId xmlns:a16="http://schemas.microsoft.com/office/drawing/2014/main" id="{11C71E75-642F-4F00-9242-FF13D8FED2AE}"/>
              </a:ext>
            </a:extLst>
          </p:cNvPr>
          <p:cNvGraphicFramePr>
            <a:graphicFrameLocks noGrp="1"/>
          </p:cNvGraphicFramePr>
          <p:nvPr>
            <p:ph type="tbl" sz="quarter" idx="13"/>
            <p:extLst>
              <p:ext uri="{D42A27DB-BD31-4B8C-83A1-F6EECF244321}">
                <p14:modId xmlns:p14="http://schemas.microsoft.com/office/powerpoint/2010/main" val="2944044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86702088"/>
                    </a:ext>
                  </a:extLst>
                </a:gridCol>
                <a:gridCol w="1234440">
                  <a:extLst>
                    <a:ext uri="{9D8B030D-6E8A-4147-A177-3AD203B41FA5}">
                      <a16:colId xmlns:a16="http://schemas.microsoft.com/office/drawing/2014/main" val="3569656196"/>
                    </a:ext>
                  </a:extLst>
                </a:gridCol>
                <a:gridCol w="822960">
                  <a:extLst>
                    <a:ext uri="{9D8B030D-6E8A-4147-A177-3AD203B41FA5}">
                      <a16:colId xmlns:a16="http://schemas.microsoft.com/office/drawing/2014/main" val="1666631676"/>
                    </a:ext>
                  </a:extLst>
                </a:gridCol>
                <a:gridCol w="411480">
                  <a:extLst>
                    <a:ext uri="{9D8B030D-6E8A-4147-A177-3AD203B41FA5}">
                      <a16:colId xmlns:a16="http://schemas.microsoft.com/office/drawing/2014/main" val="2519874838"/>
                    </a:ext>
                  </a:extLst>
                </a:gridCol>
                <a:gridCol w="246888">
                  <a:extLst>
                    <a:ext uri="{9D8B030D-6E8A-4147-A177-3AD203B41FA5}">
                      <a16:colId xmlns:a16="http://schemas.microsoft.com/office/drawing/2014/main" val="3156025617"/>
                    </a:ext>
                  </a:extLst>
                </a:gridCol>
                <a:gridCol w="246888">
                  <a:extLst>
                    <a:ext uri="{9D8B030D-6E8A-4147-A177-3AD203B41FA5}">
                      <a16:colId xmlns:a16="http://schemas.microsoft.com/office/drawing/2014/main" val="1520992850"/>
                    </a:ext>
                  </a:extLst>
                </a:gridCol>
                <a:gridCol w="246888">
                  <a:extLst>
                    <a:ext uri="{9D8B030D-6E8A-4147-A177-3AD203B41FA5}">
                      <a16:colId xmlns:a16="http://schemas.microsoft.com/office/drawing/2014/main" val="794275646"/>
                    </a:ext>
                  </a:extLst>
                </a:gridCol>
                <a:gridCol w="246888">
                  <a:extLst>
                    <a:ext uri="{9D8B030D-6E8A-4147-A177-3AD203B41FA5}">
                      <a16:colId xmlns:a16="http://schemas.microsoft.com/office/drawing/2014/main" val="499157553"/>
                    </a:ext>
                  </a:extLst>
                </a:gridCol>
                <a:gridCol w="246888">
                  <a:extLst>
                    <a:ext uri="{9D8B030D-6E8A-4147-A177-3AD203B41FA5}">
                      <a16:colId xmlns:a16="http://schemas.microsoft.com/office/drawing/2014/main" val="1367896830"/>
                    </a:ext>
                  </a:extLst>
                </a:gridCol>
                <a:gridCol w="246888">
                  <a:extLst>
                    <a:ext uri="{9D8B030D-6E8A-4147-A177-3AD203B41FA5}">
                      <a16:colId xmlns:a16="http://schemas.microsoft.com/office/drawing/2014/main" val="1063568431"/>
                    </a:ext>
                  </a:extLst>
                </a:gridCol>
                <a:gridCol w="246888">
                  <a:extLst>
                    <a:ext uri="{9D8B030D-6E8A-4147-A177-3AD203B41FA5}">
                      <a16:colId xmlns:a16="http://schemas.microsoft.com/office/drawing/2014/main" val="4207221544"/>
                    </a:ext>
                  </a:extLst>
                </a:gridCol>
                <a:gridCol w="246888">
                  <a:extLst>
                    <a:ext uri="{9D8B030D-6E8A-4147-A177-3AD203B41FA5}">
                      <a16:colId xmlns:a16="http://schemas.microsoft.com/office/drawing/2014/main" val="2608376181"/>
                    </a:ext>
                  </a:extLst>
                </a:gridCol>
                <a:gridCol w="246888">
                  <a:extLst>
                    <a:ext uri="{9D8B030D-6E8A-4147-A177-3AD203B41FA5}">
                      <a16:colId xmlns:a16="http://schemas.microsoft.com/office/drawing/2014/main" val="3613410822"/>
                    </a:ext>
                  </a:extLst>
                </a:gridCol>
                <a:gridCol w="246888">
                  <a:extLst>
                    <a:ext uri="{9D8B030D-6E8A-4147-A177-3AD203B41FA5}">
                      <a16:colId xmlns:a16="http://schemas.microsoft.com/office/drawing/2014/main" val="3226757031"/>
                    </a:ext>
                  </a:extLst>
                </a:gridCol>
                <a:gridCol w="246888">
                  <a:extLst>
                    <a:ext uri="{9D8B030D-6E8A-4147-A177-3AD203B41FA5}">
                      <a16:colId xmlns:a16="http://schemas.microsoft.com/office/drawing/2014/main" val="3602367273"/>
                    </a:ext>
                  </a:extLst>
                </a:gridCol>
                <a:gridCol w="246888">
                  <a:extLst>
                    <a:ext uri="{9D8B030D-6E8A-4147-A177-3AD203B41FA5}">
                      <a16:colId xmlns:a16="http://schemas.microsoft.com/office/drawing/2014/main" val="2533127946"/>
                    </a:ext>
                  </a:extLst>
                </a:gridCol>
                <a:gridCol w="246888">
                  <a:extLst>
                    <a:ext uri="{9D8B030D-6E8A-4147-A177-3AD203B41FA5}">
                      <a16:colId xmlns:a16="http://schemas.microsoft.com/office/drawing/2014/main" val="1811670041"/>
                    </a:ext>
                  </a:extLst>
                </a:gridCol>
                <a:gridCol w="246888">
                  <a:extLst>
                    <a:ext uri="{9D8B030D-6E8A-4147-A177-3AD203B41FA5}">
                      <a16:colId xmlns:a16="http://schemas.microsoft.com/office/drawing/2014/main" val="1455330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7457581"/>
                  </a:ext>
                </a:extLst>
              </a:tr>
            </a:tbl>
          </a:graphicData>
        </a:graphic>
      </p:graphicFrame>
      <p:sp>
        <p:nvSpPr>
          <p:cNvPr id="4" name="Text Placeholder 3">
            <a:extLst>
              <a:ext uri="{FF2B5EF4-FFF2-40B4-BE49-F238E27FC236}">
                <a16:creationId xmlns:a16="http://schemas.microsoft.com/office/drawing/2014/main" id="{148B7A5E-90D7-4B7A-8A8F-C6A2DC84F4E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0872593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B4A5E-AB52-48A0-AD93-41177909E8B3}"/>
              </a:ext>
            </a:extLst>
          </p:cNvPr>
          <p:cNvSpPr>
            <a:spLocks noGrp="1"/>
          </p:cNvSpPr>
          <p:nvPr>
            <p:ph type="title"/>
          </p:nvPr>
        </p:nvSpPr>
        <p:spPr/>
        <p:txBody>
          <a:bodyPr/>
          <a:lstStyle/>
          <a:p>
            <a:r>
              <a:rPr lang="en-US"/>
              <a:t>Facebook Original Own Posts Table | All Pages - 2 of 26</a:t>
            </a:r>
          </a:p>
        </p:txBody>
      </p:sp>
      <p:graphicFrame>
        <p:nvGraphicFramePr>
          <p:cNvPr id="5" name="Table Placeholder 4">
            <a:extLst>
              <a:ext uri="{FF2B5EF4-FFF2-40B4-BE49-F238E27FC236}">
                <a16:creationId xmlns:a16="http://schemas.microsoft.com/office/drawing/2014/main" id="{0ADCC98D-D506-4C2E-B5C3-D9797C7D8CBB}"/>
              </a:ext>
            </a:extLst>
          </p:cNvPr>
          <p:cNvGraphicFramePr>
            <a:graphicFrameLocks noGrp="1"/>
          </p:cNvGraphicFramePr>
          <p:nvPr>
            <p:ph type="tbl" sz="quarter" idx="13"/>
            <p:extLst>
              <p:ext uri="{D42A27DB-BD31-4B8C-83A1-F6EECF244321}">
                <p14:modId xmlns:p14="http://schemas.microsoft.com/office/powerpoint/2010/main" val="4168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87680614"/>
                    </a:ext>
                  </a:extLst>
                </a:gridCol>
                <a:gridCol w="1234440">
                  <a:extLst>
                    <a:ext uri="{9D8B030D-6E8A-4147-A177-3AD203B41FA5}">
                      <a16:colId xmlns:a16="http://schemas.microsoft.com/office/drawing/2014/main" val="3661918634"/>
                    </a:ext>
                  </a:extLst>
                </a:gridCol>
                <a:gridCol w="822960">
                  <a:extLst>
                    <a:ext uri="{9D8B030D-6E8A-4147-A177-3AD203B41FA5}">
                      <a16:colId xmlns:a16="http://schemas.microsoft.com/office/drawing/2014/main" val="3793114687"/>
                    </a:ext>
                  </a:extLst>
                </a:gridCol>
                <a:gridCol w="411480">
                  <a:extLst>
                    <a:ext uri="{9D8B030D-6E8A-4147-A177-3AD203B41FA5}">
                      <a16:colId xmlns:a16="http://schemas.microsoft.com/office/drawing/2014/main" val="2019428465"/>
                    </a:ext>
                  </a:extLst>
                </a:gridCol>
                <a:gridCol w="246888">
                  <a:extLst>
                    <a:ext uri="{9D8B030D-6E8A-4147-A177-3AD203B41FA5}">
                      <a16:colId xmlns:a16="http://schemas.microsoft.com/office/drawing/2014/main" val="3001198233"/>
                    </a:ext>
                  </a:extLst>
                </a:gridCol>
                <a:gridCol w="246888">
                  <a:extLst>
                    <a:ext uri="{9D8B030D-6E8A-4147-A177-3AD203B41FA5}">
                      <a16:colId xmlns:a16="http://schemas.microsoft.com/office/drawing/2014/main" val="2995403854"/>
                    </a:ext>
                  </a:extLst>
                </a:gridCol>
                <a:gridCol w="246888">
                  <a:extLst>
                    <a:ext uri="{9D8B030D-6E8A-4147-A177-3AD203B41FA5}">
                      <a16:colId xmlns:a16="http://schemas.microsoft.com/office/drawing/2014/main" val="2501607660"/>
                    </a:ext>
                  </a:extLst>
                </a:gridCol>
                <a:gridCol w="246888">
                  <a:extLst>
                    <a:ext uri="{9D8B030D-6E8A-4147-A177-3AD203B41FA5}">
                      <a16:colId xmlns:a16="http://schemas.microsoft.com/office/drawing/2014/main" val="904533325"/>
                    </a:ext>
                  </a:extLst>
                </a:gridCol>
                <a:gridCol w="246888">
                  <a:extLst>
                    <a:ext uri="{9D8B030D-6E8A-4147-A177-3AD203B41FA5}">
                      <a16:colId xmlns:a16="http://schemas.microsoft.com/office/drawing/2014/main" val="1307539346"/>
                    </a:ext>
                  </a:extLst>
                </a:gridCol>
                <a:gridCol w="246888">
                  <a:extLst>
                    <a:ext uri="{9D8B030D-6E8A-4147-A177-3AD203B41FA5}">
                      <a16:colId xmlns:a16="http://schemas.microsoft.com/office/drawing/2014/main" val="2043369008"/>
                    </a:ext>
                  </a:extLst>
                </a:gridCol>
                <a:gridCol w="246888">
                  <a:extLst>
                    <a:ext uri="{9D8B030D-6E8A-4147-A177-3AD203B41FA5}">
                      <a16:colId xmlns:a16="http://schemas.microsoft.com/office/drawing/2014/main" val="3520815926"/>
                    </a:ext>
                  </a:extLst>
                </a:gridCol>
                <a:gridCol w="246888">
                  <a:extLst>
                    <a:ext uri="{9D8B030D-6E8A-4147-A177-3AD203B41FA5}">
                      <a16:colId xmlns:a16="http://schemas.microsoft.com/office/drawing/2014/main" val="1564279329"/>
                    </a:ext>
                  </a:extLst>
                </a:gridCol>
                <a:gridCol w="246888">
                  <a:extLst>
                    <a:ext uri="{9D8B030D-6E8A-4147-A177-3AD203B41FA5}">
                      <a16:colId xmlns:a16="http://schemas.microsoft.com/office/drawing/2014/main" val="1157869324"/>
                    </a:ext>
                  </a:extLst>
                </a:gridCol>
                <a:gridCol w="246888">
                  <a:extLst>
                    <a:ext uri="{9D8B030D-6E8A-4147-A177-3AD203B41FA5}">
                      <a16:colId xmlns:a16="http://schemas.microsoft.com/office/drawing/2014/main" val="3139243282"/>
                    </a:ext>
                  </a:extLst>
                </a:gridCol>
                <a:gridCol w="246888">
                  <a:extLst>
                    <a:ext uri="{9D8B030D-6E8A-4147-A177-3AD203B41FA5}">
                      <a16:colId xmlns:a16="http://schemas.microsoft.com/office/drawing/2014/main" val="1674677979"/>
                    </a:ext>
                  </a:extLst>
                </a:gridCol>
                <a:gridCol w="246888">
                  <a:extLst>
                    <a:ext uri="{9D8B030D-6E8A-4147-A177-3AD203B41FA5}">
                      <a16:colId xmlns:a16="http://schemas.microsoft.com/office/drawing/2014/main" val="3338076282"/>
                    </a:ext>
                  </a:extLst>
                </a:gridCol>
                <a:gridCol w="246888">
                  <a:extLst>
                    <a:ext uri="{9D8B030D-6E8A-4147-A177-3AD203B41FA5}">
                      <a16:colId xmlns:a16="http://schemas.microsoft.com/office/drawing/2014/main" val="3694994372"/>
                    </a:ext>
                  </a:extLst>
                </a:gridCol>
                <a:gridCol w="246888">
                  <a:extLst>
                    <a:ext uri="{9D8B030D-6E8A-4147-A177-3AD203B41FA5}">
                      <a16:colId xmlns:a16="http://schemas.microsoft.com/office/drawing/2014/main" val="51796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919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- 2020-05-21 09:00:01</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https://scontent-iad3-1.xx.fbcdn.net/v/t1.0-9/p720x720/95733820_1333284110203788_5739524785176576000_o.jpg?_nc_cat=107&amp;ccb=2&amp;_nc_sid=8024bb&amp;_nc_ohc=MQbT7FVZhrMAX8YYBhZ&amp;_nc_ht=scontent-iad3-1.xx&amp;tp=6&amp;oh=bd394d08a303cc6278c992941344ecc0&amp;oe=5FBCCA8D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5343994"/>
                  </a:ext>
                </a:extLst>
              </a:tr>
            </a:tbl>
          </a:graphicData>
        </a:graphic>
      </p:graphicFrame>
      <p:sp>
        <p:nvSpPr>
          <p:cNvPr id="4" name="Text Placeholder 3">
            <a:extLst>
              <a:ext uri="{FF2B5EF4-FFF2-40B4-BE49-F238E27FC236}">
                <a16:creationId xmlns:a16="http://schemas.microsoft.com/office/drawing/2014/main" id="{4B6376F3-7D58-4A4F-B00F-CB5D7592C6E2}"/>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121706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FDC6-02DA-4B4E-A8E5-17A861DBEBEC}"/>
              </a:ext>
            </a:extLst>
          </p:cNvPr>
          <p:cNvSpPr>
            <a:spLocks noGrp="1"/>
          </p:cNvSpPr>
          <p:nvPr>
            <p:ph type="title"/>
          </p:nvPr>
        </p:nvSpPr>
        <p:spPr/>
        <p:txBody>
          <a:bodyPr/>
          <a:lstStyle/>
          <a:p>
            <a:r>
              <a:rPr lang="en-US"/>
              <a:t>Facebook Original Own Posts Table | All Pages - 3 of 26</a:t>
            </a:r>
          </a:p>
        </p:txBody>
      </p:sp>
      <p:graphicFrame>
        <p:nvGraphicFramePr>
          <p:cNvPr id="5" name="Table Placeholder 4">
            <a:extLst>
              <a:ext uri="{FF2B5EF4-FFF2-40B4-BE49-F238E27FC236}">
                <a16:creationId xmlns:a16="http://schemas.microsoft.com/office/drawing/2014/main" id="{31DB55F8-33AC-4C75-908C-83B7F340B3C4}"/>
              </a:ext>
            </a:extLst>
          </p:cNvPr>
          <p:cNvGraphicFramePr>
            <a:graphicFrameLocks noGrp="1"/>
          </p:cNvGraphicFramePr>
          <p:nvPr>
            <p:ph type="tbl" sz="quarter" idx="13"/>
            <p:extLst>
              <p:ext uri="{D42A27DB-BD31-4B8C-83A1-F6EECF244321}">
                <p14:modId xmlns:p14="http://schemas.microsoft.com/office/powerpoint/2010/main" val="81670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91678211"/>
                    </a:ext>
                  </a:extLst>
                </a:gridCol>
                <a:gridCol w="1234440">
                  <a:extLst>
                    <a:ext uri="{9D8B030D-6E8A-4147-A177-3AD203B41FA5}">
                      <a16:colId xmlns:a16="http://schemas.microsoft.com/office/drawing/2014/main" val="523079364"/>
                    </a:ext>
                  </a:extLst>
                </a:gridCol>
                <a:gridCol w="822960">
                  <a:extLst>
                    <a:ext uri="{9D8B030D-6E8A-4147-A177-3AD203B41FA5}">
                      <a16:colId xmlns:a16="http://schemas.microsoft.com/office/drawing/2014/main" val="1306875598"/>
                    </a:ext>
                  </a:extLst>
                </a:gridCol>
                <a:gridCol w="411480">
                  <a:extLst>
                    <a:ext uri="{9D8B030D-6E8A-4147-A177-3AD203B41FA5}">
                      <a16:colId xmlns:a16="http://schemas.microsoft.com/office/drawing/2014/main" val="419354274"/>
                    </a:ext>
                  </a:extLst>
                </a:gridCol>
                <a:gridCol w="246888">
                  <a:extLst>
                    <a:ext uri="{9D8B030D-6E8A-4147-A177-3AD203B41FA5}">
                      <a16:colId xmlns:a16="http://schemas.microsoft.com/office/drawing/2014/main" val="3703358927"/>
                    </a:ext>
                  </a:extLst>
                </a:gridCol>
                <a:gridCol w="246888">
                  <a:extLst>
                    <a:ext uri="{9D8B030D-6E8A-4147-A177-3AD203B41FA5}">
                      <a16:colId xmlns:a16="http://schemas.microsoft.com/office/drawing/2014/main" val="1416452187"/>
                    </a:ext>
                  </a:extLst>
                </a:gridCol>
                <a:gridCol w="246888">
                  <a:extLst>
                    <a:ext uri="{9D8B030D-6E8A-4147-A177-3AD203B41FA5}">
                      <a16:colId xmlns:a16="http://schemas.microsoft.com/office/drawing/2014/main" val="1585073849"/>
                    </a:ext>
                  </a:extLst>
                </a:gridCol>
                <a:gridCol w="246888">
                  <a:extLst>
                    <a:ext uri="{9D8B030D-6E8A-4147-A177-3AD203B41FA5}">
                      <a16:colId xmlns:a16="http://schemas.microsoft.com/office/drawing/2014/main" val="2438202891"/>
                    </a:ext>
                  </a:extLst>
                </a:gridCol>
                <a:gridCol w="246888">
                  <a:extLst>
                    <a:ext uri="{9D8B030D-6E8A-4147-A177-3AD203B41FA5}">
                      <a16:colId xmlns:a16="http://schemas.microsoft.com/office/drawing/2014/main" val="3289713191"/>
                    </a:ext>
                  </a:extLst>
                </a:gridCol>
                <a:gridCol w="246888">
                  <a:extLst>
                    <a:ext uri="{9D8B030D-6E8A-4147-A177-3AD203B41FA5}">
                      <a16:colId xmlns:a16="http://schemas.microsoft.com/office/drawing/2014/main" val="542306853"/>
                    </a:ext>
                  </a:extLst>
                </a:gridCol>
                <a:gridCol w="246888">
                  <a:extLst>
                    <a:ext uri="{9D8B030D-6E8A-4147-A177-3AD203B41FA5}">
                      <a16:colId xmlns:a16="http://schemas.microsoft.com/office/drawing/2014/main" val="1802159310"/>
                    </a:ext>
                  </a:extLst>
                </a:gridCol>
                <a:gridCol w="246888">
                  <a:extLst>
                    <a:ext uri="{9D8B030D-6E8A-4147-A177-3AD203B41FA5}">
                      <a16:colId xmlns:a16="http://schemas.microsoft.com/office/drawing/2014/main" val="2323155238"/>
                    </a:ext>
                  </a:extLst>
                </a:gridCol>
                <a:gridCol w="246888">
                  <a:extLst>
                    <a:ext uri="{9D8B030D-6E8A-4147-A177-3AD203B41FA5}">
                      <a16:colId xmlns:a16="http://schemas.microsoft.com/office/drawing/2014/main" val="3411236519"/>
                    </a:ext>
                  </a:extLst>
                </a:gridCol>
                <a:gridCol w="246888">
                  <a:extLst>
                    <a:ext uri="{9D8B030D-6E8A-4147-A177-3AD203B41FA5}">
                      <a16:colId xmlns:a16="http://schemas.microsoft.com/office/drawing/2014/main" val="4252133267"/>
                    </a:ext>
                  </a:extLst>
                </a:gridCol>
                <a:gridCol w="246888">
                  <a:extLst>
                    <a:ext uri="{9D8B030D-6E8A-4147-A177-3AD203B41FA5}">
                      <a16:colId xmlns:a16="http://schemas.microsoft.com/office/drawing/2014/main" val="2713988627"/>
                    </a:ext>
                  </a:extLst>
                </a:gridCol>
                <a:gridCol w="246888">
                  <a:extLst>
                    <a:ext uri="{9D8B030D-6E8A-4147-A177-3AD203B41FA5}">
                      <a16:colId xmlns:a16="http://schemas.microsoft.com/office/drawing/2014/main" val="97842336"/>
                    </a:ext>
                  </a:extLst>
                </a:gridCol>
                <a:gridCol w="246888">
                  <a:extLst>
                    <a:ext uri="{9D8B030D-6E8A-4147-A177-3AD203B41FA5}">
                      <a16:colId xmlns:a16="http://schemas.microsoft.com/office/drawing/2014/main" val="2212338318"/>
                    </a:ext>
                  </a:extLst>
                </a:gridCol>
                <a:gridCol w="246888">
                  <a:extLst>
                    <a:ext uri="{9D8B030D-6E8A-4147-A177-3AD203B41FA5}">
                      <a16:colId xmlns:a16="http://schemas.microsoft.com/office/drawing/2014/main" val="1746387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800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 - 2020-04-28 10:00:01</a:t>
                      </a:r>
                      <a:r>
                        <a:rPr kumimoji="0" lang="fr-FR" sz="1000" b="0" i="0" u="none" strike="noStrike" kern="1200" cap="none" spc="0" normalizeH="0" baseline="0" noProof="0">
                          <a:ln>
                            <a:noFill/>
                          </a:ln>
                          <a:solidFill>
                            <a:prstClr val="black"/>
                          </a:solidFill>
                          <a:effectLst/>
                          <a:uLnTx/>
                          <a:uFillTx/>
                          <a:latin typeface="+mn-lt"/>
                          <a:ea typeface="+mn-ea"/>
                          <a:cs typeface="+mn-cs"/>
                        </a:rPr>
                        <a:t>
 GROHE s'est associé à Marcella Hansch pour son projet Pacific Garbage Screening (PGS). Véritable visionnaire et experte en matière de protection de l'environnement, nous sommes heureux d'avancer main dans la main et de vous partager ses précieux conseils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https://scontent-dfw5-2.xx.fbcdn.net/v/t1.0-9/p720x720/91216299_2589243824697144_8529571085807517696_o.jpg?_nc_cat=107&amp;ccb=2&amp;_nc_sid=2d5d41&amp;_nc_ohc=Z7-fcZdzwWAAX9HYYMP&amp;_nc_ht=scontent-dfw5-2.xx&amp;tp=6&amp;oh=12a569e2cc83fd934fbd2e6c8775f190&amp;oe=5FBB5F05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1534374"/>
                  </a:ext>
                </a:extLst>
              </a:tr>
            </a:tbl>
          </a:graphicData>
        </a:graphic>
      </p:graphicFrame>
      <p:sp>
        <p:nvSpPr>
          <p:cNvPr id="4" name="Text Placeholder 3">
            <a:extLst>
              <a:ext uri="{FF2B5EF4-FFF2-40B4-BE49-F238E27FC236}">
                <a16:creationId xmlns:a16="http://schemas.microsoft.com/office/drawing/2014/main" id="{88720FB5-008F-44D5-9AAB-E6A2D9765FA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604449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ADB8C-4478-4E44-9931-B9B1F5A48673}"/>
              </a:ext>
            </a:extLst>
          </p:cNvPr>
          <p:cNvSpPr>
            <a:spLocks noGrp="1"/>
          </p:cNvSpPr>
          <p:nvPr>
            <p:ph type="title"/>
          </p:nvPr>
        </p:nvSpPr>
        <p:spPr/>
        <p:txBody>
          <a:bodyPr/>
          <a:lstStyle/>
          <a:p>
            <a:r>
              <a:rPr lang="en-US"/>
              <a:t>Facebook Original Own Posts Table | All Pages - 4 of 26</a:t>
            </a:r>
          </a:p>
        </p:txBody>
      </p:sp>
      <p:graphicFrame>
        <p:nvGraphicFramePr>
          <p:cNvPr id="5" name="Table Placeholder 4">
            <a:extLst>
              <a:ext uri="{FF2B5EF4-FFF2-40B4-BE49-F238E27FC236}">
                <a16:creationId xmlns:a16="http://schemas.microsoft.com/office/drawing/2014/main" id="{24288530-F43D-4DE3-95AD-6507BD306D02}"/>
              </a:ext>
            </a:extLst>
          </p:cNvPr>
          <p:cNvGraphicFramePr>
            <a:graphicFrameLocks noGrp="1"/>
          </p:cNvGraphicFramePr>
          <p:nvPr>
            <p:ph type="tbl" sz="quarter" idx="13"/>
            <p:extLst>
              <p:ext uri="{D42A27DB-BD31-4B8C-83A1-F6EECF244321}">
                <p14:modId xmlns:p14="http://schemas.microsoft.com/office/powerpoint/2010/main" val="2063848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19529657"/>
                    </a:ext>
                  </a:extLst>
                </a:gridCol>
                <a:gridCol w="1234440">
                  <a:extLst>
                    <a:ext uri="{9D8B030D-6E8A-4147-A177-3AD203B41FA5}">
                      <a16:colId xmlns:a16="http://schemas.microsoft.com/office/drawing/2014/main" val="705769969"/>
                    </a:ext>
                  </a:extLst>
                </a:gridCol>
                <a:gridCol w="822960">
                  <a:extLst>
                    <a:ext uri="{9D8B030D-6E8A-4147-A177-3AD203B41FA5}">
                      <a16:colId xmlns:a16="http://schemas.microsoft.com/office/drawing/2014/main" val="2947993641"/>
                    </a:ext>
                  </a:extLst>
                </a:gridCol>
                <a:gridCol w="411480">
                  <a:extLst>
                    <a:ext uri="{9D8B030D-6E8A-4147-A177-3AD203B41FA5}">
                      <a16:colId xmlns:a16="http://schemas.microsoft.com/office/drawing/2014/main" val="2935594104"/>
                    </a:ext>
                  </a:extLst>
                </a:gridCol>
                <a:gridCol w="246888">
                  <a:extLst>
                    <a:ext uri="{9D8B030D-6E8A-4147-A177-3AD203B41FA5}">
                      <a16:colId xmlns:a16="http://schemas.microsoft.com/office/drawing/2014/main" val="1957267741"/>
                    </a:ext>
                  </a:extLst>
                </a:gridCol>
                <a:gridCol w="246888">
                  <a:extLst>
                    <a:ext uri="{9D8B030D-6E8A-4147-A177-3AD203B41FA5}">
                      <a16:colId xmlns:a16="http://schemas.microsoft.com/office/drawing/2014/main" val="224234718"/>
                    </a:ext>
                  </a:extLst>
                </a:gridCol>
                <a:gridCol w="246888">
                  <a:extLst>
                    <a:ext uri="{9D8B030D-6E8A-4147-A177-3AD203B41FA5}">
                      <a16:colId xmlns:a16="http://schemas.microsoft.com/office/drawing/2014/main" val="1558176063"/>
                    </a:ext>
                  </a:extLst>
                </a:gridCol>
                <a:gridCol w="246888">
                  <a:extLst>
                    <a:ext uri="{9D8B030D-6E8A-4147-A177-3AD203B41FA5}">
                      <a16:colId xmlns:a16="http://schemas.microsoft.com/office/drawing/2014/main" val="547662165"/>
                    </a:ext>
                  </a:extLst>
                </a:gridCol>
                <a:gridCol w="246888">
                  <a:extLst>
                    <a:ext uri="{9D8B030D-6E8A-4147-A177-3AD203B41FA5}">
                      <a16:colId xmlns:a16="http://schemas.microsoft.com/office/drawing/2014/main" val="842220022"/>
                    </a:ext>
                  </a:extLst>
                </a:gridCol>
                <a:gridCol w="246888">
                  <a:extLst>
                    <a:ext uri="{9D8B030D-6E8A-4147-A177-3AD203B41FA5}">
                      <a16:colId xmlns:a16="http://schemas.microsoft.com/office/drawing/2014/main" val="1433126835"/>
                    </a:ext>
                  </a:extLst>
                </a:gridCol>
                <a:gridCol w="246888">
                  <a:extLst>
                    <a:ext uri="{9D8B030D-6E8A-4147-A177-3AD203B41FA5}">
                      <a16:colId xmlns:a16="http://schemas.microsoft.com/office/drawing/2014/main" val="3846132413"/>
                    </a:ext>
                  </a:extLst>
                </a:gridCol>
                <a:gridCol w="246888">
                  <a:extLst>
                    <a:ext uri="{9D8B030D-6E8A-4147-A177-3AD203B41FA5}">
                      <a16:colId xmlns:a16="http://schemas.microsoft.com/office/drawing/2014/main" val="976930917"/>
                    </a:ext>
                  </a:extLst>
                </a:gridCol>
                <a:gridCol w="246888">
                  <a:extLst>
                    <a:ext uri="{9D8B030D-6E8A-4147-A177-3AD203B41FA5}">
                      <a16:colId xmlns:a16="http://schemas.microsoft.com/office/drawing/2014/main" val="1800664710"/>
                    </a:ext>
                  </a:extLst>
                </a:gridCol>
                <a:gridCol w="246888">
                  <a:extLst>
                    <a:ext uri="{9D8B030D-6E8A-4147-A177-3AD203B41FA5}">
                      <a16:colId xmlns:a16="http://schemas.microsoft.com/office/drawing/2014/main" val="1780333183"/>
                    </a:ext>
                  </a:extLst>
                </a:gridCol>
                <a:gridCol w="246888">
                  <a:extLst>
                    <a:ext uri="{9D8B030D-6E8A-4147-A177-3AD203B41FA5}">
                      <a16:colId xmlns:a16="http://schemas.microsoft.com/office/drawing/2014/main" val="3693996130"/>
                    </a:ext>
                  </a:extLst>
                </a:gridCol>
                <a:gridCol w="246888">
                  <a:extLst>
                    <a:ext uri="{9D8B030D-6E8A-4147-A177-3AD203B41FA5}">
                      <a16:colId xmlns:a16="http://schemas.microsoft.com/office/drawing/2014/main" val="1641495008"/>
                    </a:ext>
                  </a:extLst>
                </a:gridCol>
                <a:gridCol w="246888">
                  <a:extLst>
                    <a:ext uri="{9D8B030D-6E8A-4147-A177-3AD203B41FA5}">
                      <a16:colId xmlns:a16="http://schemas.microsoft.com/office/drawing/2014/main" val="2547153846"/>
                    </a:ext>
                  </a:extLst>
                </a:gridCol>
                <a:gridCol w="246888">
                  <a:extLst>
                    <a:ext uri="{9D8B030D-6E8A-4147-A177-3AD203B41FA5}">
                      <a16:colId xmlns:a16="http://schemas.microsoft.com/office/drawing/2014/main" val="273354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631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RUS - 2020-04-11 11:00:30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Фрукты и овощи не обязательно продавать в упаковке или пакетах. Их чаще всего просто выбрасывают, а не используют повторно», – объясняет Марселла Ханш, архитектор, создатель проекта </a:t>
                      </a:r>
                      <a:r>
                        <a:rPr kumimoji="0" lang="en-US" sz="1000" b="0" i="0" u="none" strike="noStrike" kern="1200" cap="none" spc="0" normalizeH="0" baseline="0" noProof="0">
                          <a:ln>
                            <a:noFill/>
                          </a:ln>
                          <a:solidFill>
                            <a:prstClr val="black"/>
                          </a:solidFill>
                          <a:effectLst/>
                          <a:uLnTx/>
                          <a:uFillTx/>
                          <a:latin typeface="+mn-lt"/>
                          <a:ea typeface="+mn-ea"/>
                          <a:cs typeface="+mn-cs"/>
                        </a:rPr>
                        <a:t>Pacific Garbage Screening (PGS) https://www.instagram.com/PacificGarbage/ </a:t>
                      </a:r>
                      <a:r>
                        <a:rPr kumimoji="0" lang="az-Cyrl-AZ" sz="1000" b="0" i="0" u="none" strike="noStrike" kern="1200" cap="none" spc="0" normalizeH="0" baseline="0" noProof="0">
                          <a:ln>
                            <a:noFill/>
                          </a:ln>
                          <a:solidFill>
                            <a:prstClr val="black"/>
                          </a:solidFill>
                          <a:effectLst/>
                          <a:uLnTx/>
                          <a:uFillTx/>
                          <a:latin typeface="+mn-lt"/>
                          <a:ea typeface="+mn-ea"/>
                          <a:cs typeface="+mn-cs"/>
                        </a:rPr>
                        <a:t>и сторонник устойчивого развития ☘
</a:t>
                      </a:r>
                      <a:r>
                        <a:rPr kumimoji="0" lang="en-US" sz="1000" b="0" i="0" u="none" strike="noStrike" kern="1200" cap="none" spc="0" normalizeH="0" baseline="0" noProof="0">
                          <a:ln>
                            <a:noFill/>
                          </a:ln>
                          <a:solidFill>
                            <a:prstClr val="black"/>
                          </a:solidFill>
                          <a:effectLst/>
                          <a:uLnTx/>
                          <a:uFillTx/>
                          <a:latin typeface="+mn-lt"/>
                          <a:ea typeface="+mn-ea"/>
                          <a:cs typeface="+mn-cs"/>
                        </a:rPr>
                        <a:t>🌊 GROHE </a:t>
                      </a:r>
                      <a:r>
                        <a:rPr kumimoji="0" lang="az-Cyrl-AZ" sz="1000" b="0" i="0" u="none" strike="noStrike" kern="1200" cap="none" spc="0" normalizeH="0" baseline="0" noProof="0">
                          <a:ln>
                            <a:noFill/>
                          </a:ln>
                          <a:solidFill>
                            <a:prstClr val="black"/>
                          </a:solidFill>
                          <a:effectLst/>
                          <a:uLnTx/>
                          <a:uFillTx/>
                          <a:latin typeface="+mn-lt"/>
                          <a:ea typeface="+mn-ea"/>
                          <a:cs typeface="+mn-cs"/>
                        </a:rPr>
                        <a:t>поддерживает проект и приглашает всех присоединиться к большим и сложным целям – сократить потребление пластика и уменьшить загрязнение окружающей среды. Для этого, например, можно отказаться от пластиковых пакетов в пользу многоразовых сумок-шоперов. Или поделиться своим экологическим опытом в комментариях к этому посту </a:t>
                      </a:r>
                      <a:r>
                        <a:rPr kumimoji="0" lang="en-US" sz="1000" b="0" i="0" u="none" strike="noStrike" kern="1200" cap="none" spc="0" normalizeH="0" baseline="0" noProof="0">
                          <a:ln>
                            <a:noFill/>
                          </a:ln>
                          <a:solidFill>
                            <a:prstClr val="black"/>
                          </a:solidFill>
                          <a:effectLst/>
                          <a:uLnTx/>
                          <a:uFillTx/>
                          <a:latin typeface="+mn-lt"/>
                          <a:ea typeface="+mn-ea"/>
                          <a:cs typeface="+mn-cs"/>
                        </a:rPr>
                        <a:t>😉 
#GROHE #grohedesign #groheinnovation #</a:t>
                      </a:r>
                      <a:r>
                        <a:rPr kumimoji="0" lang="az-Cyrl-AZ" sz="1000" b="0" i="0" u="none" strike="noStrike" kern="1200" cap="none" spc="0" normalizeH="0" baseline="0" noProof="0">
                          <a:ln>
                            <a:noFill/>
                          </a:ln>
                          <a:solidFill>
                            <a:prstClr val="black"/>
                          </a:solidFill>
                          <a:effectLst/>
                          <a:uLnTx/>
                          <a:uFillTx/>
                          <a:latin typeface="+mn-lt"/>
                          <a:ea typeface="+mn-ea"/>
                          <a:cs typeface="+mn-cs"/>
                        </a:rPr>
                        <a:t>сантехника</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дизайн #ваннаякомнатамечты #кухнямечты #дизайнкухни #дизайнванной #</a:t>
                      </a:r>
                      <a:r>
                        <a:rPr kumimoji="0" lang="en-US" sz="1000" b="0" i="0" u="none" strike="noStrike" kern="1200" cap="none" spc="0" normalizeH="0" baseline="0" noProof="0">
                          <a:ln>
                            <a:noFill/>
                          </a:ln>
                          <a:solidFill>
                            <a:prstClr val="black"/>
                          </a:solidFill>
                          <a:effectLst/>
                          <a:uLnTx/>
                          <a:uFillTx/>
                          <a:latin typeface="+mn-lt"/>
                          <a:ea typeface="+mn-ea"/>
                          <a:cs typeface="+mn-cs"/>
                        </a:rPr>
                        <a:t>grohexpgs #lessplastic #plasticfreeoceans #grohemissionlessplastic #lessplasticatgrohe #GROHEgoesZero #shapingthefutureofwater #oceancooperation #togetherforoceans #waterlovers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https://scontent-iad3-1.xx.fbcdn.net/v/t1.0-9/p720x720/92568828_2985172601576826_7619479885290930176_o.jpg?_nc_cat=109&amp;_nc_sid=8024bb&amp;_nc_ohc=bBaqWTdQhVkAX9sQBK0&amp;_nc_ht=scontent-iad3-1.xx&amp;tp=6&amp;oh=715fe90b5784bd79d08e0b13ca8db23a&amp;oe=5FABE872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10/13/2020 11:46:42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9127268"/>
                  </a:ext>
                </a:extLst>
              </a:tr>
            </a:tbl>
          </a:graphicData>
        </a:graphic>
      </p:graphicFrame>
      <p:sp>
        <p:nvSpPr>
          <p:cNvPr id="4" name="Text Placeholder 3">
            <a:extLst>
              <a:ext uri="{FF2B5EF4-FFF2-40B4-BE49-F238E27FC236}">
                <a16:creationId xmlns:a16="http://schemas.microsoft.com/office/drawing/2014/main" id="{F040B295-4F79-485C-99DF-9DC07BA7469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709315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0464-95CB-4B38-B2F3-484E8044A028}"/>
              </a:ext>
            </a:extLst>
          </p:cNvPr>
          <p:cNvSpPr>
            <a:spLocks noGrp="1"/>
          </p:cNvSpPr>
          <p:nvPr>
            <p:ph type="title"/>
          </p:nvPr>
        </p:nvSpPr>
        <p:spPr/>
        <p:txBody>
          <a:bodyPr/>
          <a:lstStyle/>
          <a:p>
            <a:r>
              <a:rPr lang="en-US"/>
              <a:t>Facebook Original Own Posts Table | All Pages - 5 of 26</a:t>
            </a:r>
          </a:p>
        </p:txBody>
      </p:sp>
      <p:graphicFrame>
        <p:nvGraphicFramePr>
          <p:cNvPr id="5" name="Table Placeholder 4">
            <a:extLst>
              <a:ext uri="{FF2B5EF4-FFF2-40B4-BE49-F238E27FC236}">
                <a16:creationId xmlns:a16="http://schemas.microsoft.com/office/drawing/2014/main" id="{D57B1AB5-2F87-4E21-8F50-F2281881AAAE}"/>
              </a:ext>
            </a:extLst>
          </p:cNvPr>
          <p:cNvGraphicFramePr>
            <a:graphicFrameLocks noGrp="1"/>
          </p:cNvGraphicFramePr>
          <p:nvPr>
            <p:ph type="tbl" sz="quarter" idx="13"/>
            <p:extLst>
              <p:ext uri="{D42A27DB-BD31-4B8C-83A1-F6EECF244321}">
                <p14:modId xmlns:p14="http://schemas.microsoft.com/office/powerpoint/2010/main" val="535973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07821190"/>
                    </a:ext>
                  </a:extLst>
                </a:gridCol>
                <a:gridCol w="1234440">
                  <a:extLst>
                    <a:ext uri="{9D8B030D-6E8A-4147-A177-3AD203B41FA5}">
                      <a16:colId xmlns:a16="http://schemas.microsoft.com/office/drawing/2014/main" val="409791537"/>
                    </a:ext>
                  </a:extLst>
                </a:gridCol>
                <a:gridCol w="822960">
                  <a:extLst>
                    <a:ext uri="{9D8B030D-6E8A-4147-A177-3AD203B41FA5}">
                      <a16:colId xmlns:a16="http://schemas.microsoft.com/office/drawing/2014/main" val="1061132858"/>
                    </a:ext>
                  </a:extLst>
                </a:gridCol>
                <a:gridCol w="411480">
                  <a:extLst>
                    <a:ext uri="{9D8B030D-6E8A-4147-A177-3AD203B41FA5}">
                      <a16:colId xmlns:a16="http://schemas.microsoft.com/office/drawing/2014/main" val="3563160593"/>
                    </a:ext>
                  </a:extLst>
                </a:gridCol>
                <a:gridCol w="246888">
                  <a:extLst>
                    <a:ext uri="{9D8B030D-6E8A-4147-A177-3AD203B41FA5}">
                      <a16:colId xmlns:a16="http://schemas.microsoft.com/office/drawing/2014/main" val="1990331957"/>
                    </a:ext>
                  </a:extLst>
                </a:gridCol>
                <a:gridCol w="246888">
                  <a:extLst>
                    <a:ext uri="{9D8B030D-6E8A-4147-A177-3AD203B41FA5}">
                      <a16:colId xmlns:a16="http://schemas.microsoft.com/office/drawing/2014/main" val="2881088346"/>
                    </a:ext>
                  </a:extLst>
                </a:gridCol>
                <a:gridCol w="246888">
                  <a:extLst>
                    <a:ext uri="{9D8B030D-6E8A-4147-A177-3AD203B41FA5}">
                      <a16:colId xmlns:a16="http://schemas.microsoft.com/office/drawing/2014/main" val="1543476543"/>
                    </a:ext>
                  </a:extLst>
                </a:gridCol>
                <a:gridCol w="246888">
                  <a:extLst>
                    <a:ext uri="{9D8B030D-6E8A-4147-A177-3AD203B41FA5}">
                      <a16:colId xmlns:a16="http://schemas.microsoft.com/office/drawing/2014/main" val="3461615771"/>
                    </a:ext>
                  </a:extLst>
                </a:gridCol>
                <a:gridCol w="246888">
                  <a:extLst>
                    <a:ext uri="{9D8B030D-6E8A-4147-A177-3AD203B41FA5}">
                      <a16:colId xmlns:a16="http://schemas.microsoft.com/office/drawing/2014/main" val="3367853781"/>
                    </a:ext>
                  </a:extLst>
                </a:gridCol>
                <a:gridCol w="246888">
                  <a:extLst>
                    <a:ext uri="{9D8B030D-6E8A-4147-A177-3AD203B41FA5}">
                      <a16:colId xmlns:a16="http://schemas.microsoft.com/office/drawing/2014/main" val="2246538354"/>
                    </a:ext>
                  </a:extLst>
                </a:gridCol>
                <a:gridCol w="246888">
                  <a:extLst>
                    <a:ext uri="{9D8B030D-6E8A-4147-A177-3AD203B41FA5}">
                      <a16:colId xmlns:a16="http://schemas.microsoft.com/office/drawing/2014/main" val="153899979"/>
                    </a:ext>
                  </a:extLst>
                </a:gridCol>
                <a:gridCol w="246888">
                  <a:extLst>
                    <a:ext uri="{9D8B030D-6E8A-4147-A177-3AD203B41FA5}">
                      <a16:colId xmlns:a16="http://schemas.microsoft.com/office/drawing/2014/main" val="778228238"/>
                    </a:ext>
                  </a:extLst>
                </a:gridCol>
                <a:gridCol w="246888">
                  <a:extLst>
                    <a:ext uri="{9D8B030D-6E8A-4147-A177-3AD203B41FA5}">
                      <a16:colId xmlns:a16="http://schemas.microsoft.com/office/drawing/2014/main" val="486657782"/>
                    </a:ext>
                  </a:extLst>
                </a:gridCol>
                <a:gridCol w="246888">
                  <a:extLst>
                    <a:ext uri="{9D8B030D-6E8A-4147-A177-3AD203B41FA5}">
                      <a16:colId xmlns:a16="http://schemas.microsoft.com/office/drawing/2014/main" val="1316477631"/>
                    </a:ext>
                  </a:extLst>
                </a:gridCol>
                <a:gridCol w="246888">
                  <a:extLst>
                    <a:ext uri="{9D8B030D-6E8A-4147-A177-3AD203B41FA5}">
                      <a16:colId xmlns:a16="http://schemas.microsoft.com/office/drawing/2014/main" val="2679778460"/>
                    </a:ext>
                  </a:extLst>
                </a:gridCol>
                <a:gridCol w="246888">
                  <a:extLst>
                    <a:ext uri="{9D8B030D-6E8A-4147-A177-3AD203B41FA5}">
                      <a16:colId xmlns:a16="http://schemas.microsoft.com/office/drawing/2014/main" val="3307541932"/>
                    </a:ext>
                  </a:extLst>
                </a:gridCol>
                <a:gridCol w="246888">
                  <a:extLst>
                    <a:ext uri="{9D8B030D-6E8A-4147-A177-3AD203B41FA5}">
                      <a16:colId xmlns:a16="http://schemas.microsoft.com/office/drawing/2014/main" val="1176424339"/>
                    </a:ext>
                  </a:extLst>
                </a:gridCol>
                <a:gridCol w="246888">
                  <a:extLst>
                    <a:ext uri="{9D8B030D-6E8A-4147-A177-3AD203B41FA5}">
                      <a16:colId xmlns:a16="http://schemas.microsoft.com/office/drawing/2014/main" val="2139415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672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 - 2020-04-28 10:00:00</a:t>
                      </a:r>
                      <a:r>
                        <a:rPr kumimoji="0" lang="de-DE" sz="1000" b="0" i="0" u="none" strike="noStrike" kern="1200" cap="none" spc="0" normalizeH="0" baseline="0" noProof="0">
                          <a:ln>
                            <a:noFill/>
                          </a:ln>
                          <a:solidFill>
                            <a:prstClr val="black"/>
                          </a:solidFill>
                          <a:effectLst/>
                          <a:uLnTx/>
                          <a:uFillTx/>
                          <a:latin typeface="+mn-lt"/>
                          <a:ea typeface="+mn-ea"/>
                          <a:cs typeface="+mn-cs"/>
                        </a:rPr>
                        <a:t>
 GROHE hat sich mit Marcella Hansch und ihrem Pacific Garbage Screening Projekt (PGS) zusammengetan, um die Weltmeere von Plastikmüll zu befreien. Als absolute Visionärin und Expertin, freuen wir uns sehr, dass sie uns mit Tipps und Tricks zur Seite steht, was jeder Einzelne von uns für weniger Plastik im Alltag tun kann. Ein Beispiel ist die Nutzung von wiederverwendbaren Gemüsesäckchen, in die man sein frisches Obst und Gemüse hineinlegen kann - so kann man bereits unnötige Plastiktüten einsparen.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https://scontent-iad3-1.xx.fbcdn.net/v/t1.0-9/p720x720/93478721_3006990059393240_7901275803432779776_o.jpg?_nc_cat=107&amp;ccb=2&amp;_nc_sid=2d5d41&amp;_nc_ohc=q5TOh2ImmPQAX8navAO&amp;_nc_ht=scontent-iad3-1.xx&amp;tp=6&amp;oh=51146d37d3be3a19b3937dc2fbc64830&amp;oe=5FBCABBD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8825966"/>
                  </a:ext>
                </a:extLst>
              </a:tr>
            </a:tbl>
          </a:graphicData>
        </a:graphic>
      </p:graphicFrame>
      <p:sp>
        <p:nvSpPr>
          <p:cNvPr id="4" name="Text Placeholder 3">
            <a:extLst>
              <a:ext uri="{FF2B5EF4-FFF2-40B4-BE49-F238E27FC236}">
                <a16:creationId xmlns:a16="http://schemas.microsoft.com/office/drawing/2014/main" id="{F746F346-DFB4-48EF-8F60-E5B8A5F53751}"/>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312300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E6260-BBB1-4A97-B8B3-43C16E8B84BD}"/>
              </a:ext>
            </a:extLst>
          </p:cNvPr>
          <p:cNvSpPr>
            <a:spLocks noGrp="1"/>
          </p:cNvSpPr>
          <p:nvPr>
            <p:ph type="title"/>
          </p:nvPr>
        </p:nvSpPr>
        <p:spPr/>
        <p:txBody>
          <a:bodyPr/>
          <a:lstStyle/>
          <a:p>
            <a:r>
              <a:rPr lang="en-US"/>
              <a:t>Facebook Original Own Posts Table | All Pages - 6 of 26</a:t>
            </a:r>
          </a:p>
        </p:txBody>
      </p:sp>
      <p:graphicFrame>
        <p:nvGraphicFramePr>
          <p:cNvPr id="5" name="Table Placeholder 4">
            <a:extLst>
              <a:ext uri="{FF2B5EF4-FFF2-40B4-BE49-F238E27FC236}">
                <a16:creationId xmlns:a16="http://schemas.microsoft.com/office/drawing/2014/main" id="{D7E21E33-72EA-484E-87B3-57C75A6B46BC}"/>
              </a:ext>
            </a:extLst>
          </p:cNvPr>
          <p:cNvGraphicFramePr>
            <a:graphicFrameLocks noGrp="1"/>
          </p:cNvGraphicFramePr>
          <p:nvPr>
            <p:ph type="tbl" sz="quarter" idx="13"/>
            <p:extLst>
              <p:ext uri="{D42A27DB-BD31-4B8C-83A1-F6EECF244321}">
                <p14:modId xmlns:p14="http://schemas.microsoft.com/office/powerpoint/2010/main" val="3862417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60636133"/>
                    </a:ext>
                  </a:extLst>
                </a:gridCol>
                <a:gridCol w="1234440">
                  <a:extLst>
                    <a:ext uri="{9D8B030D-6E8A-4147-A177-3AD203B41FA5}">
                      <a16:colId xmlns:a16="http://schemas.microsoft.com/office/drawing/2014/main" val="792240218"/>
                    </a:ext>
                  </a:extLst>
                </a:gridCol>
                <a:gridCol w="822960">
                  <a:extLst>
                    <a:ext uri="{9D8B030D-6E8A-4147-A177-3AD203B41FA5}">
                      <a16:colId xmlns:a16="http://schemas.microsoft.com/office/drawing/2014/main" val="1757463727"/>
                    </a:ext>
                  </a:extLst>
                </a:gridCol>
                <a:gridCol w="411480">
                  <a:extLst>
                    <a:ext uri="{9D8B030D-6E8A-4147-A177-3AD203B41FA5}">
                      <a16:colId xmlns:a16="http://schemas.microsoft.com/office/drawing/2014/main" val="1110839345"/>
                    </a:ext>
                  </a:extLst>
                </a:gridCol>
                <a:gridCol w="246888">
                  <a:extLst>
                    <a:ext uri="{9D8B030D-6E8A-4147-A177-3AD203B41FA5}">
                      <a16:colId xmlns:a16="http://schemas.microsoft.com/office/drawing/2014/main" val="2914084704"/>
                    </a:ext>
                  </a:extLst>
                </a:gridCol>
                <a:gridCol w="246888">
                  <a:extLst>
                    <a:ext uri="{9D8B030D-6E8A-4147-A177-3AD203B41FA5}">
                      <a16:colId xmlns:a16="http://schemas.microsoft.com/office/drawing/2014/main" val="2647013062"/>
                    </a:ext>
                  </a:extLst>
                </a:gridCol>
                <a:gridCol w="246888">
                  <a:extLst>
                    <a:ext uri="{9D8B030D-6E8A-4147-A177-3AD203B41FA5}">
                      <a16:colId xmlns:a16="http://schemas.microsoft.com/office/drawing/2014/main" val="3162540993"/>
                    </a:ext>
                  </a:extLst>
                </a:gridCol>
                <a:gridCol w="246888">
                  <a:extLst>
                    <a:ext uri="{9D8B030D-6E8A-4147-A177-3AD203B41FA5}">
                      <a16:colId xmlns:a16="http://schemas.microsoft.com/office/drawing/2014/main" val="2505597782"/>
                    </a:ext>
                  </a:extLst>
                </a:gridCol>
                <a:gridCol w="246888">
                  <a:extLst>
                    <a:ext uri="{9D8B030D-6E8A-4147-A177-3AD203B41FA5}">
                      <a16:colId xmlns:a16="http://schemas.microsoft.com/office/drawing/2014/main" val="753471542"/>
                    </a:ext>
                  </a:extLst>
                </a:gridCol>
                <a:gridCol w="246888">
                  <a:extLst>
                    <a:ext uri="{9D8B030D-6E8A-4147-A177-3AD203B41FA5}">
                      <a16:colId xmlns:a16="http://schemas.microsoft.com/office/drawing/2014/main" val="1921079545"/>
                    </a:ext>
                  </a:extLst>
                </a:gridCol>
                <a:gridCol w="246888">
                  <a:extLst>
                    <a:ext uri="{9D8B030D-6E8A-4147-A177-3AD203B41FA5}">
                      <a16:colId xmlns:a16="http://schemas.microsoft.com/office/drawing/2014/main" val="1460138775"/>
                    </a:ext>
                  </a:extLst>
                </a:gridCol>
                <a:gridCol w="246888">
                  <a:extLst>
                    <a:ext uri="{9D8B030D-6E8A-4147-A177-3AD203B41FA5}">
                      <a16:colId xmlns:a16="http://schemas.microsoft.com/office/drawing/2014/main" val="1684997044"/>
                    </a:ext>
                  </a:extLst>
                </a:gridCol>
                <a:gridCol w="246888">
                  <a:extLst>
                    <a:ext uri="{9D8B030D-6E8A-4147-A177-3AD203B41FA5}">
                      <a16:colId xmlns:a16="http://schemas.microsoft.com/office/drawing/2014/main" val="2416256381"/>
                    </a:ext>
                  </a:extLst>
                </a:gridCol>
                <a:gridCol w="246888">
                  <a:extLst>
                    <a:ext uri="{9D8B030D-6E8A-4147-A177-3AD203B41FA5}">
                      <a16:colId xmlns:a16="http://schemas.microsoft.com/office/drawing/2014/main" val="1117600653"/>
                    </a:ext>
                  </a:extLst>
                </a:gridCol>
                <a:gridCol w="246888">
                  <a:extLst>
                    <a:ext uri="{9D8B030D-6E8A-4147-A177-3AD203B41FA5}">
                      <a16:colId xmlns:a16="http://schemas.microsoft.com/office/drawing/2014/main" val="1115294126"/>
                    </a:ext>
                  </a:extLst>
                </a:gridCol>
                <a:gridCol w="246888">
                  <a:extLst>
                    <a:ext uri="{9D8B030D-6E8A-4147-A177-3AD203B41FA5}">
                      <a16:colId xmlns:a16="http://schemas.microsoft.com/office/drawing/2014/main" val="3442920163"/>
                    </a:ext>
                  </a:extLst>
                </a:gridCol>
                <a:gridCol w="246888">
                  <a:extLst>
                    <a:ext uri="{9D8B030D-6E8A-4147-A177-3AD203B41FA5}">
                      <a16:colId xmlns:a16="http://schemas.microsoft.com/office/drawing/2014/main" val="3464584153"/>
                    </a:ext>
                  </a:extLst>
                </a:gridCol>
                <a:gridCol w="246888">
                  <a:extLst>
                    <a:ext uri="{9D8B030D-6E8A-4147-A177-3AD203B41FA5}">
                      <a16:colId xmlns:a16="http://schemas.microsoft.com/office/drawing/2014/main" val="3138087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565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GROHE SE - 2020-04-28 13:00:00</a:t>
                      </a:r>
                      <a:r>
                        <a:rPr kumimoji="0" lang="sv-SE" sz="1000" b="0" i="0" u="none" strike="noStrike" kern="1200" cap="none" spc="0" normalizeH="0" baseline="0" noProof="0">
                          <a:ln>
                            <a:noFill/>
                          </a:ln>
                          <a:solidFill>
                            <a:prstClr val="black"/>
                          </a:solidFill>
                          <a:effectLst/>
                          <a:uLnTx/>
                          <a:uFillTx/>
                          <a:latin typeface="+mn-lt"/>
                          <a:ea typeface="+mn-ea"/>
                          <a:cs typeface="+mn-cs"/>
                        </a:rPr>
                        <a:t>
 GROHE samarbetar med Marcella Hansch under hennes Pacific Garbage Screening projekt (PGS). Hon är en sann visionär och expert inom miljöskydd. Vi har lärt oss mycket av henne sedan arbetets start, och är glada att dela med oss av hennes råd om vad var och en kan göra för att ha en mer positiv inverkan.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https://scontent-iad3-1.xx.fbcdn.net/v/t1.0-9/p720x720/93378708_1352772634924149_8448318422055387136_o.jpg?_nc_cat=103&amp;ccb=2&amp;_nc_sid=2d5d41&amp;_nc_ohc=VjrkSoldhjMAX82Bl0H&amp;_nc_ht=scontent-iad3-1.xx&amp;tp=6&amp;oh=592ee23331d8f01ee57ddab04cd702b7&amp;oe=5FBBE4B4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874161"/>
                  </a:ext>
                </a:extLst>
              </a:tr>
            </a:tbl>
          </a:graphicData>
        </a:graphic>
      </p:graphicFrame>
      <p:sp>
        <p:nvSpPr>
          <p:cNvPr id="4" name="Text Placeholder 3">
            <a:extLst>
              <a:ext uri="{FF2B5EF4-FFF2-40B4-BE49-F238E27FC236}">
                <a16:creationId xmlns:a16="http://schemas.microsoft.com/office/drawing/2014/main" id="{EB969E20-AB99-4A5C-B845-F4A7A15D2A4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320039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99762-77A5-43A9-A5C8-49EAC5C43947}"/>
              </a:ext>
            </a:extLst>
          </p:cNvPr>
          <p:cNvSpPr>
            <a:spLocks noGrp="1"/>
          </p:cNvSpPr>
          <p:nvPr>
            <p:ph type="title"/>
          </p:nvPr>
        </p:nvSpPr>
        <p:spPr/>
        <p:txBody>
          <a:bodyPr/>
          <a:lstStyle/>
          <a:p>
            <a:r>
              <a:rPr lang="en-US"/>
              <a:t>Facebook Original Own Posts Table | All Pages - 7 of 26</a:t>
            </a:r>
          </a:p>
        </p:txBody>
      </p:sp>
      <p:graphicFrame>
        <p:nvGraphicFramePr>
          <p:cNvPr id="5" name="Table Placeholder 4">
            <a:extLst>
              <a:ext uri="{FF2B5EF4-FFF2-40B4-BE49-F238E27FC236}">
                <a16:creationId xmlns:a16="http://schemas.microsoft.com/office/drawing/2014/main" id="{61691B4E-F3EE-463A-BCAD-4C022EFC3069}"/>
              </a:ext>
            </a:extLst>
          </p:cNvPr>
          <p:cNvGraphicFramePr>
            <a:graphicFrameLocks noGrp="1"/>
          </p:cNvGraphicFramePr>
          <p:nvPr>
            <p:ph type="tbl" sz="quarter" idx="13"/>
            <p:extLst>
              <p:ext uri="{D42A27DB-BD31-4B8C-83A1-F6EECF244321}">
                <p14:modId xmlns:p14="http://schemas.microsoft.com/office/powerpoint/2010/main" val="42730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73534182"/>
                    </a:ext>
                  </a:extLst>
                </a:gridCol>
                <a:gridCol w="1234440">
                  <a:extLst>
                    <a:ext uri="{9D8B030D-6E8A-4147-A177-3AD203B41FA5}">
                      <a16:colId xmlns:a16="http://schemas.microsoft.com/office/drawing/2014/main" val="3063178723"/>
                    </a:ext>
                  </a:extLst>
                </a:gridCol>
                <a:gridCol w="822960">
                  <a:extLst>
                    <a:ext uri="{9D8B030D-6E8A-4147-A177-3AD203B41FA5}">
                      <a16:colId xmlns:a16="http://schemas.microsoft.com/office/drawing/2014/main" val="3856896768"/>
                    </a:ext>
                  </a:extLst>
                </a:gridCol>
                <a:gridCol w="411480">
                  <a:extLst>
                    <a:ext uri="{9D8B030D-6E8A-4147-A177-3AD203B41FA5}">
                      <a16:colId xmlns:a16="http://schemas.microsoft.com/office/drawing/2014/main" val="3093137410"/>
                    </a:ext>
                  </a:extLst>
                </a:gridCol>
                <a:gridCol w="246888">
                  <a:extLst>
                    <a:ext uri="{9D8B030D-6E8A-4147-A177-3AD203B41FA5}">
                      <a16:colId xmlns:a16="http://schemas.microsoft.com/office/drawing/2014/main" val="444984042"/>
                    </a:ext>
                  </a:extLst>
                </a:gridCol>
                <a:gridCol w="246888">
                  <a:extLst>
                    <a:ext uri="{9D8B030D-6E8A-4147-A177-3AD203B41FA5}">
                      <a16:colId xmlns:a16="http://schemas.microsoft.com/office/drawing/2014/main" val="2147121234"/>
                    </a:ext>
                  </a:extLst>
                </a:gridCol>
                <a:gridCol w="246888">
                  <a:extLst>
                    <a:ext uri="{9D8B030D-6E8A-4147-A177-3AD203B41FA5}">
                      <a16:colId xmlns:a16="http://schemas.microsoft.com/office/drawing/2014/main" val="1441529039"/>
                    </a:ext>
                  </a:extLst>
                </a:gridCol>
                <a:gridCol w="246888">
                  <a:extLst>
                    <a:ext uri="{9D8B030D-6E8A-4147-A177-3AD203B41FA5}">
                      <a16:colId xmlns:a16="http://schemas.microsoft.com/office/drawing/2014/main" val="219795529"/>
                    </a:ext>
                  </a:extLst>
                </a:gridCol>
                <a:gridCol w="246888">
                  <a:extLst>
                    <a:ext uri="{9D8B030D-6E8A-4147-A177-3AD203B41FA5}">
                      <a16:colId xmlns:a16="http://schemas.microsoft.com/office/drawing/2014/main" val="513012972"/>
                    </a:ext>
                  </a:extLst>
                </a:gridCol>
                <a:gridCol w="246888">
                  <a:extLst>
                    <a:ext uri="{9D8B030D-6E8A-4147-A177-3AD203B41FA5}">
                      <a16:colId xmlns:a16="http://schemas.microsoft.com/office/drawing/2014/main" val="3225138819"/>
                    </a:ext>
                  </a:extLst>
                </a:gridCol>
                <a:gridCol w="246888">
                  <a:extLst>
                    <a:ext uri="{9D8B030D-6E8A-4147-A177-3AD203B41FA5}">
                      <a16:colId xmlns:a16="http://schemas.microsoft.com/office/drawing/2014/main" val="946590757"/>
                    </a:ext>
                  </a:extLst>
                </a:gridCol>
                <a:gridCol w="246888">
                  <a:extLst>
                    <a:ext uri="{9D8B030D-6E8A-4147-A177-3AD203B41FA5}">
                      <a16:colId xmlns:a16="http://schemas.microsoft.com/office/drawing/2014/main" val="2403173143"/>
                    </a:ext>
                  </a:extLst>
                </a:gridCol>
                <a:gridCol w="246888">
                  <a:extLst>
                    <a:ext uri="{9D8B030D-6E8A-4147-A177-3AD203B41FA5}">
                      <a16:colId xmlns:a16="http://schemas.microsoft.com/office/drawing/2014/main" val="2863683871"/>
                    </a:ext>
                  </a:extLst>
                </a:gridCol>
                <a:gridCol w="246888">
                  <a:extLst>
                    <a:ext uri="{9D8B030D-6E8A-4147-A177-3AD203B41FA5}">
                      <a16:colId xmlns:a16="http://schemas.microsoft.com/office/drawing/2014/main" val="719435798"/>
                    </a:ext>
                  </a:extLst>
                </a:gridCol>
                <a:gridCol w="246888">
                  <a:extLst>
                    <a:ext uri="{9D8B030D-6E8A-4147-A177-3AD203B41FA5}">
                      <a16:colId xmlns:a16="http://schemas.microsoft.com/office/drawing/2014/main" val="2088901502"/>
                    </a:ext>
                  </a:extLst>
                </a:gridCol>
                <a:gridCol w="246888">
                  <a:extLst>
                    <a:ext uri="{9D8B030D-6E8A-4147-A177-3AD203B41FA5}">
                      <a16:colId xmlns:a16="http://schemas.microsoft.com/office/drawing/2014/main" val="1146217465"/>
                    </a:ext>
                  </a:extLst>
                </a:gridCol>
                <a:gridCol w="246888">
                  <a:extLst>
                    <a:ext uri="{9D8B030D-6E8A-4147-A177-3AD203B41FA5}">
                      <a16:colId xmlns:a16="http://schemas.microsoft.com/office/drawing/2014/main" val="2380877447"/>
                    </a:ext>
                  </a:extLst>
                </a:gridCol>
                <a:gridCol w="246888">
                  <a:extLst>
                    <a:ext uri="{9D8B030D-6E8A-4147-A177-3AD203B41FA5}">
                      <a16:colId xmlns:a16="http://schemas.microsoft.com/office/drawing/2014/main" val="3115958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550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PL - 2020-05-21 10:00:00</a:t>
                      </a:r>
                      <a:r>
                        <a:rPr kumimoji="0" lang="pl-PL" sz="1000" b="0" i="0" u="none" strike="noStrike" kern="1200" cap="none" spc="0" normalizeH="0" baseline="0" noProof="0">
                          <a:ln>
                            <a:noFill/>
                          </a:ln>
                          <a:solidFill>
                            <a:prstClr val="black"/>
                          </a:solidFill>
                          <a:effectLst/>
                          <a:uLnTx/>
                          <a:uFillTx/>
                          <a:latin typeface="+mn-lt"/>
                          <a:ea typeface="+mn-ea"/>
                          <a:cs typeface="+mn-cs"/>
                        </a:rPr>
                        <a:t>
 W kuchniach GROHE staramy się, by było jak najbardziej ekologicznie i less waste. Jeśli zostało Ci trochę posiłku, możesz go przechować w lodówce z pomocą ekologicznej alternatywy dla folii spożywczej i sreberka - woskowijki. 🍯
Jak ją wykonać w kilku prostych krokach?
🐝 Przygotuj cienką, wyprasowaną bawełnę.
🐝 Przygotuj wosk pszczeli.
🐝 Stop wosk do lejącej, oleistej formy. Opcjonalnie dodaj olejek jojoba - dzięki niemu woskowijka będzie bardziej elastyczna.
🐝 Materiał zanurz równomiernie w gorącym wosku. Aby uniknąć zbyt dużej ilości wosku na materiale, możesz też rozprowadzać go pędzelkiem.
🐝 Rozłóż materiał, by uniknąć zagnieceń.
🐝 Po ostygnięciu, Twoja woskowijka jest już gotowa do użytku.
Tak przygotowany materiał ochroni jedzenie w lodówce. Woskowijka sprawdzi się także idealnie podczas pikników czy do pakowania kanapek na wakacyjne wyprawy rowerowe 🚵‍♂️🌄
Zrób własną i pochwal się swoimi eko nawykami w komentarzu pod postem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https://scontent-atl3-1.xx.fbcdn.net/v/t1.0-9/p720x720/97989763_2798373783601009_8002497616979951616_o.jpg?_nc_cat=108&amp;ccb=2&amp;_nc_sid=2d5d41&amp;_nc_ohc=UyYVWs3t8LMAX_gIv4k&amp;_nc_ht=scontent-atl3-1.xx&amp;tp=6&amp;oh=d41ae4c0a033e9257fefa32c869031f1&amp;oe=5FBCAAF8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0237229"/>
                  </a:ext>
                </a:extLst>
              </a:tr>
            </a:tbl>
          </a:graphicData>
        </a:graphic>
      </p:graphicFrame>
      <p:sp>
        <p:nvSpPr>
          <p:cNvPr id="4" name="Text Placeholder 3">
            <a:extLst>
              <a:ext uri="{FF2B5EF4-FFF2-40B4-BE49-F238E27FC236}">
                <a16:creationId xmlns:a16="http://schemas.microsoft.com/office/drawing/2014/main" id="{0EFB96DF-DCB0-4E25-9CAB-13C708B25182}"/>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832677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B689-8B4C-4797-93CC-F1A4CEA1C4BB}"/>
              </a:ext>
            </a:extLst>
          </p:cNvPr>
          <p:cNvSpPr>
            <a:spLocks noGrp="1"/>
          </p:cNvSpPr>
          <p:nvPr>
            <p:ph type="title"/>
          </p:nvPr>
        </p:nvSpPr>
        <p:spPr/>
        <p:txBody>
          <a:bodyPr/>
          <a:lstStyle/>
          <a:p>
            <a:r>
              <a:rPr lang="en-US"/>
              <a:t>Facebook Original Own Posts Table | All Pages - 8 of 26</a:t>
            </a:r>
          </a:p>
        </p:txBody>
      </p:sp>
      <p:graphicFrame>
        <p:nvGraphicFramePr>
          <p:cNvPr id="5" name="Table Placeholder 4">
            <a:extLst>
              <a:ext uri="{FF2B5EF4-FFF2-40B4-BE49-F238E27FC236}">
                <a16:creationId xmlns:a16="http://schemas.microsoft.com/office/drawing/2014/main" id="{5292DA68-5CFE-4F5B-813D-BE6659FEBF8B}"/>
              </a:ext>
            </a:extLst>
          </p:cNvPr>
          <p:cNvGraphicFramePr>
            <a:graphicFrameLocks noGrp="1"/>
          </p:cNvGraphicFramePr>
          <p:nvPr>
            <p:ph type="tbl" sz="quarter" idx="13"/>
            <p:extLst>
              <p:ext uri="{D42A27DB-BD31-4B8C-83A1-F6EECF244321}">
                <p14:modId xmlns:p14="http://schemas.microsoft.com/office/powerpoint/2010/main" val="3638216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96723118"/>
                    </a:ext>
                  </a:extLst>
                </a:gridCol>
                <a:gridCol w="1234440">
                  <a:extLst>
                    <a:ext uri="{9D8B030D-6E8A-4147-A177-3AD203B41FA5}">
                      <a16:colId xmlns:a16="http://schemas.microsoft.com/office/drawing/2014/main" val="973275841"/>
                    </a:ext>
                  </a:extLst>
                </a:gridCol>
                <a:gridCol w="822960">
                  <a:extLst>
                    <a:ext uri="{9D8B030D-6E8A-4147-A177-3AD203B41FA5}">
                      <a16:colId xmlns:a16="http://schemas.microsoft.com/office/drawing/2014/main" val="1752426030"/>
                    </a:ext>
                  </a:extLst>
                </a:gridCol>
                <a:gridCol w="411480">
                  <a:extLst>
                    <a:ext uri="{9D8B030D-6E8A-4147-A177-3AD203B41FA5}">
                      <a16:colId xmlns:a16="http://schemas.microsoft.com/office/drawing/2014/main" val="772780716"/>
                    </a:ext>
                  </a:extLst>
                </a:gridCol>
                <a:gridCol w="246888">
                  <a:extLst>
                    <a:ext uri="{9D8B030D-6E8A-4147-A177-3AD203B41FA5}">
                      <a16:colId xmlns:a16="http://schemas.microsoft.com/office/drawing/2014/main" val="426226039"/>
                    </a:ext>
                  </a:extLst>
                </a:gridCol>
                <a:gridCol w="246888">
                  <a:extLst>
                    <a:ext uri="{9D8B030D-6E8A-4147-A177-3AD203B41FA5}">
                      <a16:colId xmlns:a16="http://schemas.microsoft.com/office/drawing/2014/main" val="1420725759"/>
                    </a:ext>
                  </a:extLst>
                </a:gridCol>
                <a:gridCol w="246888">
                  <a:extLst>
                    <a:ext uri="{9D8B030D-6E8A-4147-A177-3AD203B41FA5}">
                      <a16:colId xmlns:a16="http://schemas.microsoft.com/office/drawing/2014/main" val="3364895222"/>
                    </a:ext>
                  </a:extLst>
                </a:gridCol>
                <a:gridCol w="246888">
                  <a:extLst>
                    <a:ext uri="{9D8B030D-6E8A-4147-A177-3AD203B41FA5}">
                      <a16:colId xmlns:a16="http://schemas.microsoft.com/office/drawing/2014/main" val="3455628"/>
                    </a:ext>
                  </a:extLst>
                </a:gridCol>
                <a:gridCol w="246888">
                  <a:extLst>
                    <a:ext uri="{9D8B030D-6E8A-4147-A177-3AD203B41FA5}">
                      <a16:colId xmlns:a16="http://schemas.microsoft.com/office/drawing/2014/main" val="652128833"/>
                    </a:ext>
                  </a:extLst>
                </a:gridCol>
                <a:gridCol w="246888">
                  <a:extLst>
                    <a:ext uri="{9D8B030D-6E8A-4147-A177-3AD203B41FA5}">
                      <a16:colId xmlns:a16="http://schemas.microsoft.com/office/drawing/2014/main" val="2168781011"/>
                    </a:ext>
                  </a:extLst>
                </a:gridCol>
                <a:gridCol w="246888">
                  <a:extLst>
                    <a:ext uri="{9D8B030D-6E8A-4147-A177-3AD203B41FA5}">
                      <a16:colId xmlns:a16="http://schemas.microsoft.com/office/drawing/2014/main" val="4050118253"/>
                    </a:ext>
                  </a:extLst>
                </a:gridCol>
                <a:gridCol w="246888">
                  <a:extLst>
                    <a:ext uri="{9D8B030D-6E8A-4147-A177-3AD203B41FA5}">
                      <a16:colId xmlns:a16="http://schemas.microsoft.com/office/drawing/2014/main" val="3479684535"/>
                    </a:ext>
                  </a:extLst>
                </a:gridCol>
                <a:gridCol w="246888">
                  <a:extLst>
                    <a:ext uri="{9D8B030D-6E8A-4147-A177-3AD203B41FA5}">
                      <a16:colId xmlns:a16="http://schemas.microsoft.com/office/drawing/2014/main" val="913559616"/>
                    </a:ext>
                  </a:extLst>
                </a:gridCol>
                <a:gridCol w="246888">
                  <a:extLst>
                    <a:ext uri="{9D8B030D-6E8A-4147-A177-3AD203B41FA5}">
                      <a16:colId xmlns:a16="http://schemas.microsoft.com/office/drawing/2014/main" val="1342039997"/>
                    </a:ext>
                  </a:extLst>
                </a:gridCol>
                <a:gridCol w="246888">
                  <a:extLst>
                    <a:ext uri="{9D8B030D-6E8A-4147-A177-3AD203B41FA5}">
                      <a16:colId xmlns:a16="http://schemas.microsoft.com/office/drawing/2014/main" val="1160614104"/>
                    </a:ext>
                  </a:extLst>
                </a:gridCol>
                <a:gridCol w="246888">
                  <a:extLst>
                    <a:ext uri="{9D8B030D-6E8A-4147-A177-3AD203B41FA5}">
                      <a16:colId xmlns:a16="http://schemas.microsoft.com/office/drawing/2014/main" val="2389477742"/>
                    </a:ext>
                  </a:extLst>
                </a:gridCol>
                <a:gridCol w="246888">
                  <a:extLst>
                    <a:ext uri="{9D8B030D-6E8A-4147-A177-3AD203B41FA5}">
                      <a16:colId xmlns:a16="http://schemas.microsoft.com/office/drawing/2014/main" val="902311297"/>
                    </a:ext>
                  </a:extLst>
                </a:gridCol>
                <a:gridCol w="246888">
                  <a:extLst>
                    <a:ext uri="{9D8B030D-6E8A-4147-A177-3AD203B41FA5}">
                      <a16:colId xmlns:a16="http://schemas.microsoft.com/office/drawing/2014/main" val="171173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515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 - 2020-05-21 10:00:00</a:t>
                      </a:r>
                      <a:r>
                        <a:rPr kumimoji="0" lang="fr-FR" sz="1000" b="0" i="0" u="none" strike="noStrike" kern="1200" cap="none" spc="0" normalizeH="0" baseline="0" noProof="0">
                          <a:ln>
                            <a:noFill/>
                          </a:ln>
                          <a:solidFill>
                            <a:prstClr val="black"/>
                          </a:solidFill>
                          <a:effectLst/>
                          <a:uLnTx/>
                          <a:uFillTx/>
                          <a:latin typeface="+mn-lt"/>
                          <a:ea typeface="+mn-ea"/>
                          <a:cs typeface="+mn-cs"/>
                        </a:rPr>
                        <a:t>
 Comment conservez-vous les restes de nourriture après la préparation d'un bon repas ? 🤔
Notre partenaire Marcella Hansch, véritable experte dans le domaine de la durabilité, vous conseille de réaliser vos propres emballages alimentaires en cire d'abeille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https://scontent-dfw5-2.xx.fbcdn.net/v/t1.0-9/p720x720/96585163_2624287537859439_5399274989201391616_o.jpg?_nc_cat=104&amp;ccb=2&amp;_nc_sid=2d5d41&amp;_nc_ohc=RUn9ZBBZHB4AX-ZytNz&amp;_nc_ht=scontent-dfw5-2.xx&amp;tp=6&amp;oh=3b6b7f6019493de06cedc88348578303&amp;oe=5FBAA43B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8819013"/>
                  </a:ext>
                </a:extLst>
              </a:tr>
            </a:tbl>
          </a:graphicData>
        </a:graphic>
      </p:graphicFrame>
      <p:sp>
        <p:nvSpPr>
          <p:cNvPr id="4" name="Text Placeholder 3">
            <a:extLst>
              <a:ext uri="{FF2B5EF4-FFF2-40B4-BE49-F238E27FC236}">
                <a16:creationId xmlns:a16="http://schemas.microsoft.com/office/drawing/2014/main" id="{26B3DCB6-1FCE-474B-9BED-0F81720C89F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2421528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49177-C854-4B80-99EC-8408775962D9}"/>
              </a:ext>
            </a:extLst>
          </p:cNvPr>
          <p:cNvSpPr>
            <a:spLocks noGrp="1"/>
          </p:cNvSpPr>
          <p:nvPr>
            <p:ph type="title"/>
          </p:nvPr>
        </p:nvSpPr>
        <p:spPr/>
        <p:txBody>
          <a:bodyPr/>
          <a:lstStyle/>
          <a:p>
            <a:r>
              <a:rPr lang="en-US"/>
              <a:t>Facebook Original Own Posts Table | All Pages - 9 of 26</a:t>
            </a:r>
          </a:p>
        </p:txBody>
      </p:sp>
      <p:graphicFrame>
        <p:nvGraphicFramePr>
          <p:cNvPr id="5" name="Table Placeholder 4">
            <a:extLst>
              <a:ext uri="{FF2B5EF4-FFF2-40B4-BE49-F238E27FC236}">
                <a16:creationId xmlns:a16="http://schemas.microsoft.com/office/drawing/2014/main" id="{E08998F1-2ACB-414A-B78F-FAE4775D77EB}"/>
              </a:ext>
            </a:extLst>
          </p:cNvPr>
          <p:cNvGraphicFramePr>
            <a:graphicFrameLocks noGrp="1"/>
          </p:cNvGraphicFramePr>
          <p:nvPr>
            <p:ph type="tbl" sz="quarter" idx="13"/>
            <p:extLst>
              <p:ext uri="{D42A27DB-BD31-4B8C-83A1-F6EECF244321}">
                <p14:modId xmlns:p14="http://schemas.microsoft.com/office/powerpoint/2010/main" val="1454482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23731477"/>
                    </a:ext>
                  </a:extLst>
                </a:gridCol>
                <a:gridCol w="1234440">
                  <a:extLst>
                    <a:ext uri="{9D8B030D-6E8A-4147-A177-3AD203B41FA5}">
                      <a16:colId xmlns:a16="http://schemas.microsoft.com/office/drawing/2014/main" val="4121229565"/>
                    </a:ext>
                  </a:extLst>
                </a:gridCol>
                <a:gridCol w="822960">
                  <a:extLst>
                    <a:ext uri="{9D8B030D-6E8A-4147-A177-3AD203B41FA5}">
                      <a16:colId xmlns:a16="http://schemas.microsoft.com/office/drawing/2014/main" val="4161587760"/>
                    </a:ext>
                  </a:extLst>
                </a:gridCol>
                <a:gridCol w="411480">
                  <a:extLst>
                    <a:ext uri="{9D8B030D-6E8A-4147-A177-3AD203B41FA5}">
                      <a16:colId xmlns:a16="http://schemas.microsoft.com/office/drawing/2014/main" val="3008880348"/>
                    </a:ext>
                  </a:extLst>
                </a:gridCol>
                <a:gridCol w="246888">
                  <a:extLst>
                    <a:ext uri="{9D8B030D-6E8A-4147-A177-3AD203B41FA5}">
                      <a16:colId xmlns:a16="http://schemas.microsoft.com/office/drawing/2014/main" val="2962935013"/>
                    </a:ext>
                  </a:extLst>
                </a:gridCol>
                <a:gridCol w="246888">
                  <a:extLst>
                    <a:ext uri="{9D8B030D-6E8A-4147-A177-3AD203B41FA5}">
                      <a16:colId xmlns:a16="http://schemas.microsoft.com/office/drawing/2014/main" val="3554310317"/>
                    </a:ext>
                  </a:extLst>
                </a:gridCol>
                <a:gridCol w="246888">
                  <a:extLst>
                    <a:ext uri="{9D8B030D-6E8A-4147-A177-3AD203B41FA5}">
                      <a16:colId xmlns:a16="http://schemas.microsoft.com/office/drawing/2014/main" val="3886515799"/>
                    </a:ext>
                  </a:extLst>
                </a:gridCol>
                <a:gridCol w="246888">
                  <a:extLst>
                    <a:ext uri="{9D8B030D-6E8A-4147-A177-3AD203B41FA5}">
                      <a16:colId xmlns:a16="http://schemas.microsoft.com/office/drawing/2014/main" val="754074743"/>
                    </a:ext>
                  </a:extLst>
                </a:gridCol>
                <a:gridCol w="246888">
                  <a:extLst>
                    <a:ext uri="{9D8B030D-6E8A-4147-A177-3AD203B41FA5}">
                      <a16:colId xmlns:a16="http://schemas.microsoft.com/office/drawing/2014/main" val="1182392402"/>
                    </a:ext>
                  </a:extLst>
                </a:gridCol>
                <a:gridCol w="246888">
                  <a:extLst>
                    <a:ext uri="{9D8B030D-6E8A-4147-A177-3AD203B41FA5}">
                      <a16:colId xmlns:a16="http://schemas.microsoft.com/office/drawing/2014/main" val="2750116125"/>
                    </a:ext>
                  </a:extLst>
                </a:gridCol>
                <a:gridCol w="246888">
                  <a:extLst>
                    <a:ext uri="{9D8B030D-6E8A-4147-A177-3AD203B41FA5}">
                      <a16:colId xmlns:a16="http://schemas.microsoft.com/office/drawing/2014/main" val="546656807"/>
                    </a:ext>
                  </a:extLst>
                </a:gridCol>
                <a:gridCol w="246888">
                  <a:extLst>
                    <a:ext uri="{9D8B030D-6E8A-4147-A177-3AD203B41FA5}">
                      <a16:colId xmlns:a16="http://schemas.microsoft.com/office/drawing/2014/main" val="2016586042"/>
                    </a:ext>
                  </a:extLst>
                </a:gridCol>
                <a:gridCol w="246888">
                  <a:extLst>
                    <a:ext uri="{9D8B030D-6E8A-4147-A177-3AD203B41FA5}">
                      <a16:colId xmlns:a16="http://schemas.microsoft.com/office/drawing/2014/main" val="1307227871"/>
                    </a:ext>
                  </a:extLst>
                </a:gridCol>
                <a:gridCol w="246888">
                  <a:extLst>
                    <a:ext uri="{9D8B030D-6E8A-4147-A177-3AD203B41FA5}">
                      <a16:colId xmlns:a16="http://schemas.microsoft.com/office/drawing/2014/main" val="842820252"/>
                    </a:ext>
                  </a:extLst>
                </a:gridCol>
                <a:gridCol w="246888">
                  <a:extLst>
                    <a:ext uri="{9D8B030D-6E8A-4147-A177-3AD203B41FA5}">
                      <a16:colId xmlns:a16="http://schemas.microsoft.com/office/drawing/2014/main" val="330046604"/>
                    </a:ext>
                  </a:extLst>
                </a:gridCol>
                <a:gridCol w="246888">
                  <a:extLst>
                    <a:ext uri="{9D8B030D-6E8A-4147-A177-3AD203B41FA5}">
                      <a16:colId xmlns:a16="http://schemas.microsoft.com/office/drawing/2014/main" val="3002643785"/>
                    </a:ext>
                  </a:extLst>
                </a:gridCol>
                <a:gridCol w="246888">
                  <a:extLst>
                    <a:ext uri="{9D8B030D-6E8A-4147-A177-3AD203B41FA5}">
                      <a16:colId xmlns:a16="http://schemas.microsoft.com/office/drawing/2014/main" val="477833667"/>
                    </a:ext>
                  </a:extLst>
                </a:gridCol>
                <a:gridCol w="246888">
                  <a:extLst>
                    <a:ext uri="{9D8B030D-6E8A-4147-A177-3AD203B41FA5}">
                      <a16:colId xmlns:a16="http://schemas.microsoft.com/office/drawing/2014/main" val="160154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869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BE - 2020-05-21 09:10:01</a:t>
                      </a:r>
                      <a:r>
                        <a:rPr kumimoji="0" lang="nl-NL" sz="1000" b="0" i="0" u="none" strike="noStrike" kern="1200" cap="none" spc="0" normalizeH="0" baseline="0" noProof="0">
                          <a:ln>
                            <a:noFill/>
                          </a:ln>
                          <a:solidFill>
                            <a:prstClr val="black"/>
                          </a:solidFill>
                          <a:effectLst/>
                          <a:uLnTx/>
                          <a:uFillTx/>
                          <a:latin typeface="+mn-lt"/>
                          <a:ea typeface="+mn-ea"/>
                          <a:cs typeface="+mn-cs"/>
                        </a:rPr>
                        <a:t>
 Hoe bewaar jij etensrestjes wanneer je iets lekkers hebt klaargemaakt? 🌶 Hier volgt alvast een tip van onze partner Marcella Hansch, een expert als het op duurzaamheid aankomt: probeer om je eigen voedingsverpakkingen met bijenwas aan te maken! 🐝
WERKWIJZE: neem wat organisch katoen, knip de nodige vorm uit, laat de bijenwas in een bain-marie smelten en gebruik dan een verfborstel om de was gelijkmatig over de stof te verspreiden. Daarna alleen nog maar strijken en laten drogen!!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https://scontent-iad3-1.xx.fbcdn.net/v/t1.0-9/p720x720/95667723_2604244673163601_1756367386107183104_o.jpg?_nc_cat=106&amp;_nc_sid=2d5d41&amp;_nc_ohc=kztv-6tnPxsAX9HqlMy&amp;_nc_ht=scontent-iad3-1.xx&amp;tp=6&amp;oh=b50754ea7883c2e8739f59f852146058&amp;oe=5FABBECF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10/13/2020 11:46:42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0206980"/>
                  </a:ext>
                </a:extLst>
              </a:tr>
            </a:tbl>
          </a:graphicData>
        </a:graphic>
      </p:graphicFrame>
      <p:sp>
        <p:nvSpPr>
          <p:cNvPr id="4" name="Text Placeholder 3">
            <a:extLst>
              <a:ext uri="{FF2B5EF4-FFF2-40B4-BE49-F238E27FC236}">
                <a16:creationId xmlns:a16="http://schemas.microsoft.com/office/drawing/2014/main" id="{212DBD9F-D5F7-46A0-BFDC-B09D47DBC36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543324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4994-BAC0-4208-9467-17C79652AFF6}"/>
              </a:ext>
            </a:extLst>
          </p:cNvPr>
          <p:cNvSpPr>
            <a:spLocks noGrp="1"/>
          </p:cNvSpPr>
          <p:nvPr>
            <p:ph type="title"/>
          </p:nvPr>
        </p:nvSpPr>
        <p:spPr/>
        <p:txBody>
          <a:bodyPr/>
          <a:lstStyle/>
          <a:p>
            <a:r>
              <a:rPr lang="en-US"/>
              <a:t>Facebook Original Own Posts Table | All Pages - 10 of 26</a:t>
            </a:r>
          </a:p>
        </p:txBody>
      </p:sp>
      <p:graphicFrame>
        <p:nvGraphicFramePr>
          <p:cNvPr id="5" name="Table Placeholder 4">
            <a:extLst>
              <a:ext uri="{FF2B5EF4-FFF2-40B4-BE49-F238E27FC236}">
                <a16:creationId xmlns:a16="http://schemas.microsoft.com/office/drawing/2014/main" id="{A25B3C18-C048-4BA2-AE30-814CB156B909}"/>
              </a:ext>
            </a:extLst>
          </p:cNvPr>
          <p:cNvGraphicFramePr>
            <a:graphicFrameLocks noGrp="1"/>
          </p:cNvGraphicFramePr>
          <p:nvPr>
            <p:ph type="tbl" sz="quarter" idx="13"/>
            <p:extLst>
              <p:ext uri="{D42A27DB-BD31-4B8C-83A1-F6EECF244321}">
                <p14:modId xmlns:p14="http://schemas.microsoft.com/office/powerpoint/2010/main" val="3160359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09478536"/>
                    </a:ext>
                  </a:extLst>
                </a:gridCol>
                <a:gridCol w="1234440">
                  <a:extLst>
                    <a:ext uri="{9D8B030D-6E8A-4147-A177-3AD203B41FA5}">
                      <a16:colId xmlns:a16="http://schemas.microsoft.com/office/drawing/2014/main" val="2113812995"/>
                    </a:ext>
                  </a:extLst>
                </a:gridCol>
                <a:gridCol w="822960">
                  <a:extLst>
                    <a:ext uri="{9D8B030D-6E8A-4147-A177-3AD203B41FA5}">
                      <a16:colId xmlns:a16="http://schemas.microsoft.com/office/drawing/2014/main" val="3013252690"/>
                    </a:ext>
                  </a:extLst>
                </a:gridCol>
                <a:gridCol w="411480">
                  <a:extLst>
                    <a:ext uri="{9D8B030D-6E8A-4147-A177-3AD203B41FA5}">
                      <a16:colId xmlns:a16="http://schemas.microsoft.com/office/drawing/2014/main" val="1449030736"/>
                    </a:ext>
                  </a:extLst>
                </a:gridCol>
                <a:gridCol w="246888">
                  <a:extLst>
                    <a:ext uri="{9D8B030D-6E8A-4147-A177-3AD203B41FA5}">
                      <a16:colId xmlns:a16="http://schemas.microsoft.com/office/drawing/2014/main" val="1211834066"/>
                    </a:ext>
                  </a:extLst>
                </a:gridCol>
                <a:gridCol w="246888">
                  <a:extLst>
                    <a:ext uri="{9D8B030D-6E8A-4147-A177-3AD203B41FA5}">
                      <a16:colId xmlns:a16="http://schemas.microsoft.com/office/drawing/2014/main" val="4066099837"/>
                    </a:ext>
                  </a:extLst>
                </a:gridCol>
                <a:gridCol w="246888">
                  <a:extLst>
                    <a:ext uri="{9D8B030D-6E8A-4147-A177-3AD203B41FA5}">
                      <a16:colId xmlns:a16="http://schemas.microsoft.com/office/drawing/2014/main" val="2052235515"/>
                    </a:ext>
                  </a:extLst>
                </a:gridCol>
                <a:gridCol w="246888">
                  <a:extLst>
                    <a:ext uri="{9D8B030D-6E8A-4147-A177-3AD203B41FA5}">
                      <a16:colId xmlns:a16="http://schemas.microsoft.com/office/drawing/2014/main" val="2602177681"/>
                    </a:ext>
                  </a:extLst>
                </a:gridCol>
                <a:gridCol w="246888">
                  <a:extLst>
                    <a:ext uri="{9D8B030D-6E8A-4147-A177-3AD203B41FA5}">
                      <a16:colId xmlns:a16="http://schemas.microsoft.com/office/drawing/2014/main" val="591275302"/>
                    </a:ext>
                  </a:extLst>
                </a:gridCol>
                <a:gridCol w="246888">
                  <a:extLst>
                    <a:ext uri="{9D8B030D-6E8A-4147-A177-3AD203B41FA5}">
                      <a16:colId xmlns:a16="http://schemas.microsoft.com/office/drawing/2014/main" val="3613075470"/>
                    </a:ext>
                  </a:extLst>
                </a:gridCol>
                <a:gridCol w="246888">
                  <a:extLst>
                    <a:ext uri="{9D8B030D-6E8A-4147-A177-3AD203B41FA5}">
                      <a16:colId xmlns:a16="http://schemas.microsoft.com/office/drawing/2014/main" val="3815117349"/>
                    </a:ext>
                  </a:extLst>
                </a:gridCol>
                <a:gridCol w="246888">
                  <a:extLst>
                    <a:ext uri="{9D8B030D-6E8A-4147-A177-3AD203B41FA5}">
                      <a16:colId xmlns:a16="http://schemas.microsoft.com/office/drawing/2014/main" val="3539219939"/>
                    </a:ext>
                  </a:extLst>
                </a:gridCol>
                <a:gridCol w="246888">
                  <a:extLst>
                    <a:ext uri="{9D8B030D-6E8A-4147-A177-3AD203B41FA5}">
                      <a16:colId xmlns:a16="http://schemas.microsoft.com/office/drawing/2014/main" val="4165277162"/>
                    </a:ext>
                  </a:extLst>
                </a:gridCol>
                <a:gridCol w="246888">
                  <a:extLst>
                    <a:ext uri="{9D8B030D-6E8A-4147-A177-3AD203B41FA5}">
                      <a16:colId xmlns:a16="http://schemas.microsoft.com/office/drawing/2014/main" val="2024866787"/>
                    </a:ext>
                  </a:extLst>
                </a:gridCol>
                <a:gridCol w="246888">
                  <a:extLst>
                    <a:ext uri="{9D8B030D-6E8A-4147-A177-3AD203B41FA5}">
                      <a16:colId xmlns:a16="http://schemas.microsoft.com/office/drawing/2014/main" val="110839932"/>
                    </a:ext>
                  </a:extLst>
                </a:gridCol>
                <a:gridCol w="246888">
                  <a:extLst>
                    <a:ext uri="{9D8B030D-6E8A-4147-A177-3AD203B41FA5}">
                      <a16:colId xmlns:a16="http://schemas.microsoft.com/office/drawing/2014/main" val="1074161136"/>
                    </a:ext>
                  </a:extLst>
                </a:gridCol>
                <a:gridCol w="246888">
                  <a:extLst>
                    <a:ext uri="{9D8B030D-6E8A-4147-A177-3AD203B41FA5}">
                      <a16:colId xmlns:a16="http://schemas.microsoft.com/office/drawing/2014/main" val="4267068943"/>
                    </a:ext>
                  </a:extLst>
                </a:gridCol>
                <a:gridCol w="246888">
                  <a:extLst>
                    <a:ext uri="{9D8B030D-6E8A-4147-A177-3AD203B41FA5}">
                      <a16:colId xmlns:a16="http://schemas.microsoft.com/office/drawing/2014/main" val="3344090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892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RUS - 2020-05-21 09:00:00</a:t>
                      </a:r>
                      <a:r>
                        <a:rPr kumimoji="0" lang="ru-RU" sz="1000" b="0" i="0" u="none" strike="noStrike" kern="1200" cap="none" spc="0" normalizeH="0" baseline="0" noProof="0">
                          <a:ln>
                            <a:noFill/>
                          </a:ln>
                          <a:solidFill>
                            <a:prstClr val="black"/>
                          </a:solidFill>
                          <a:effectLst/>
                          <a:uLnTx/>
                          <a:uFillTx/>
                          <a:latin typeface="+mn-lt"/>
                          <a:ea typeface="+mn-ea"/>
                          <a:cs typeface="+mn-cs"/>
                        </a:rPr>
                        <a:t>
 Спойлер: настоятельно рекомендуем повторить это дома! 👍
Двойной бургер оказался слишком двойным, и вы решили сохранить его половину до следующего приема пищи? Вариант «положить в пластиковый пакетик и отправить в холодильник» не принимается. У Марселлы Ханш, создательницы проекта Pacific Garbage Screening, есть биоразлагаемая идея – хлопковая салфетка с пчелиным воском 🌊🐝
Как ее сделать? Растопите воск в паровой бане и ровным слоем нанесите кисточкой на хлопковую ткань. Прогладьте салфетку утюгом, дайте остыть, и… У вас получится многоразовая упаковка, которой можно придать любую форму!
Попробуете такой вариант хранения продуктов?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https://scontent-iad3-1.xx.fbcdn.net/v/t1.0-9/p720x720/95627679_3052462568181162_4464193293839761408_o.jpg?_nc_cat=100&amp;_nc_sid=2d5d41&amp;_nc_ohc=33vF0_b05E0AX9wORWR&amp;_nc_ht=scontent-iad3-1.xx&amp;tp=6&amp;oh=c75d9eaa4250f7fe360ab5fdf75a8104&amp;oe=5FAB7FAE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10/12/2020 11:13:54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066121"/>
                  </a:ext>
                </a:extLst>
              </a:tr>
            </a:tbl>
          </a:graphicData>
        </a:graphic>
      </p:graphicFrame>
      <p:sp>
        <p:nvSpPr>
          <p:cNvPr id="4" name="Text Placeholder 3">
            <a:extLst>
              <a:ext uri="{FF2B5EF4-FFF2-40B4-BE49-F238E27FC236}">
                <a16:creationId xmlns:a16="http://schemas.microsoft.com/office/drawing/2014/main" id="{76E0066C-322F-43EE-9D42-0D6B91921D0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0709931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A235A-A3D2-4421-8FF9-1BD80F6987D1}"/>
              </a:ext>
            </a:extLst>
          </p:cNvPr>
          <p:cNvSpPr>
            <a:spLocks noGrp="1"/>
          </p:cNvSpPr>
          <p:nvPr>
            <p:ph type="title"/>
          </p:nvPr>
        </p:nvSpPr>
        <p:spPr/>
        <p:txBody>
          <a:bodyPr/>
          <a:lstStyle/>
          <a:p>
            <a:r>
              <a:rPr lang="en-US"/>
              <a:t>Facebook Original Own Posts Table | All Pages - 11 of 26</a:t>
            </a:r>
          </a:p>
        </p:txBody>
      </p:sp>
      <p:graphicFrame>
        <p:nvGraphicFramePr>
          <p:cNvPr id="5" name="Table Placeholder 4">
            <a:extLst>
              <a:ext uri="{FF2B5EF4-FFF2-40B4-BE49-F238E27FC236}">
                <a16:creationId xmlns:a16="http://schemas.microsoft.com/office/drawing/2014/main" id="{A91AC403-52B5-451C-82AB-DC96F0D938C7}"/>
              </a:ext>
            </a:extLst>
          </p:cNvPr>
          <p:cNvGraphicFramePr>
            <a:graphicFrameLocks noGrp="1"/>
          </p:cNvGraphicFramePr>
          <p:nvPr>
            <p:ph type="tbl" sz="quarter" idx="13"/>
            <p:extLst>
              <p:ext uri="{D42A27DB-BD31-4B8C-83A1-F6EECF244321}">
                <p14:modId xmlns:p14="http://schemas.microsoft.com/office/powerpoint/2010/main" val="588414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12224953"/>
                    </a:ext>
                  </a:extLst>
                </a:gridCol>
                <a:gridCol w="1234440">
                  <a:extLst>
                    <a:ext uri="{9D8B030D-6E8A-4147-A177-3AD203B41FA5}">
                      <a16:colId xmlns:a16="http://schemas.microsoft.com/office/drawing/2014/main" val="1466256502"/>
                    </a:ext>
                  </a:extLst>
                </a:gridCol>
                <a:gridCol w="822960">
                  <a:extLst>
                    <a:ext uri="{9D8B030D-6E8A-4147-A177-3AD203B41FA5}">
                      <a16:colId xmlns:a16="http://schemas.microsoft.com/office/drawing/2014/main" val="1763819667"/>
                    </a:ext>
                  </a:extLst>
                </a:gridCol>
                <a:gridCol w="411480">
                  <a:extLst>
                    <a:ext uri="{9D8B030D-6E8A-4147-A177-3AD203B41FA5}">
                      <a16:colId xmlns:a16="http://schemas.microsoft.com/office/drawing/2014/main" val="1742152623"/>
                    </a:ext>
                  </a:extLst>
                </a:gridCol>
                <a:gridCol w="246888">
                  <a:extLst>
                    <a:ext uri="{9D8B030D-6E8A-4147-A177-3AD203B41FA5}">
                      <a16:colId xmlns:a16="http://schemas.microsoft.com/office/drawing/2014/main" val="1369272649"/>
                    </a:ext>
                  </a:extLst>
                </a:gridCol>
                <a:gridCol w="246888">
                  <a:extLst>
                    <a:ext uri="{9D8B030D-6E8A-4147-A177-3AD203B41FA5}">
                      <a16:colId xmlns:a16="http://schemas.microsoft.com/office/drawing/2014/main" val="4054636484"/>
                    </a:ext>
                  </a:extLst>
                </a:gridCol>
                <a:gridCol w="246888">
                  <a:extLst>
                    <a:ext uri="{9D8B030D-6E8A-4147-A177-3AD203B41FA5}">
                      <a16:colId xmlns:a16="http://schemas.microsoft.com/office/drawing/2014/main" val="2056965674"/>
                    </a:ext>
                  </a:extLst>
                </a:gridCol>
                <a:gridCol w="246888">
                  <a:extLst>
                    <a:ext uri="{9D8B030D-6E8A-4147-A177-3AD203B41FA5}">
                      <a16:colId xmlns:a16="http://schemas.microsoft.com/office/drawing/2014/main" val="3718429775"/>
                    </a:ext>
                  </a:extLst>
                </a:gridCol>
                <a:gridCol w="246888">
                  <a:extLst>
                    <a:ext uri="{9D8B030D-6E8A-4147-A177-3AD203B41FA5}">
                      <a16:colId xmlns:a16="http://schemas.microsoft.com/office/drawing/2014/main" val="2931689648"/>
                    </a:ext>
                  </a:extLst>
                </a:gridCol>
                <a:gridCol w="246888">
                  <a:extLst>
                    <a:ext uri="{9D8B030D-6E8A-4147-A177-3AD203B41FA5}">
                      <a16:colId xmlns:a16="http://schemas.microsoft.com/office/drawing/2014/main" val="49793666"/>
                    </a:ext>
                  </a:extLst>
                </a:gridCol>
                <a:gridCol w="246888">
                  <a:extLst>
                    <a:ext uri="{9D8B030D-6E8A-4147-A177-3AD203B41FA5}">
                      <a16:colId xmlns:a16="http://schemas.microsoft.com/office/drawing/2014/main" val="4064917135"/>
                    </a:ext>
                  </a:extLst>
                </a:gridCol>
                <a:gridCol w="246888">
                  <a:extLst>
                    <a:ext uri="{9D8B030D-6E8A-4147-A177-3AD203B41FA5}">
                      <a16:colId xmlns:a16="http://schemas.microsoft.com/office/drawing/2014/main" val="2840765092"/>
                    </a:ext>
                  </a:extLst>
                </a:gridCol>
                <a:gridCol w="246888">
                  <a:extLst>
                    <a:ext uri="{9D8B030D-6E8A-4147-A177-3AD203B41FA5}">
                      <a16:colId xmlns:a16="http://schemas.microsoft.com/office/drawing/2014/main" val="1951530882"/>
                    </a:ext>
                  </a:extLst>
                </a:gridCol>
                <a:gridCol w="246888">
                  <a:extLst>
                    <a:ext uri="{9D8B030D-6E8A-4147-A177-3AD203B41FA5}">
                      <a16:colId xmlns:a16="http://schemas.microsoft.com/office/drawing/2014/main" val="1115347842"/>
                    </a:ext>
                  </a:extLst>
                </a:gridCol>
                <a:gridCol w="246888">
                  <a:extLst>
                    <a:ext uri="{9D8B030D-6E8A-4147-A177-3AD203B41FA5}">
                      <a16:colId xmlns:a16="http://schemas.microsoft.com/office/drawing/2014/main" val="2788006366"/>
                    </a:ext>
                  </a:extLst>
                </a:gridCol>
                <a:gridCol w="246888">
                  <a:extLst>
                    <a:ext uri="{9D8B030D-6E8A-4147-A177-3AD203B41FA5}">
                      <a16:colId xmlns:a16="http://schemas.microsoft.com/office/drawing/2014/main" val="1905366367"/>
                    </a:ext>
                  </a:extLst>
                </a:gridCol>
                <a:gridCol w="246888">
                  <a:extLst>
                    <a:ext uri="{9D8B030D-6E8A-4147-A177-3AD203B41FA5}">
                      <a16:colId xmlns:a16="http://schemas.microsoft.com/office/drawing/2014/main" val="3948321862"/>
                    </a:ext>
                  </a:extLst>
                </a:gridCol>
                <a:gridCol w="246888">
                  <a:extLst>
                    <a:ext uri="{9D8B030D-6E8A-4147-A177-3AD203B41FA5}">
                      <a16:colId xmlns:a16="http://schemas.microsoft.com/office/drawing/2014/main" val="235112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343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- 2020-05-21 09:00:00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https://scontent-iad3-1.xx.fbcdn.net/v/t1.0-9/p720x720/95852567_1333284763537056_569642234022985728_o.jpg?_nc_cat=100&amp;ccb=2&amp;_nc_sid=8024bb&amp;_nc_ohc=XzZIvfDOvz4AX_UGJhb&amp;_nc_ht=scontent-iad3-1.xx&amp;tp=6&amp;oh=4b50d10a0fef860897ca49d76d13a50b&amp;oe=5FBA9F9E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7687507"/>
                  </a:ext>
                </a:extLst>
              </a:tr>
            </a:tbl>
          </a:graphicData>
        </a:graphic>
      </p:graphicFrame>
      <p:sp>
        <p:nvSpPr>
          <p:cNvPr id="4" name="Text Placeholder 3">
            <a:extLst>
              <a:ext uri="{FF2B5EF4-FFF2-40B4-BE49-F238E27FC236}">
                <a16:creationId xmlns:a16="http://schemas.microsoft.com/office/drawing/2014/main" id="{747769E1-080E-4426-B629-E1A3B74B9ED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1730646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8A3E1-8BC2-457F-87D3-799A3A0D655D}"/>
              </a:ext>
            </a:extLst>
          </p:cNvPr>
          <p:cNvSpPr>
            <a:spLocks noGrp="1"/>
          </p:cNvSpPr>
          <p:nvPr>
            <p:ph type="title"/>
          </p:nvPr>
        </p:nvSpPr>
        <p:spPr/>
        <p:txBody>
          <a:bodyPr/>
          <a:lstStyle/>
          <a:p>
            <a:r>
              <a:rPr lang="en-US"/>
              <a:t>Facebook Original Own Posts Table | All Pages - 12 of 26</a:t>
            </a:r>
          </a:p>
        </p:txBody>
      </p:sp>
      <p:graphicFrame>
        <p:nvGraphicFramePr>
          <p:cNvPr id="5" name="Table Placeholder 4">
            <a:extLst>
              <a:ext uri="{FF2B5EF4-FFF2-40B4-BE49-F238E27FC236}">
                <a16:creationId xmlns:a16="http://schemas.microsoft.com/office/drawing/2014/main" id="{C1681F56-639D-4DF9-BFA7-BD5FF34BC351}"/>
              </a:ext>
            </a:extLst>
          </p:cNvPr>
          <p:cNvGraphicFramePr>
            <a:graphicFrameLocks noGrp="1"/>
          </p:cNvGraphicFramePr>
          <p:nvPr>
            <p:ph type="tbl" sz="quarter" idx="13"/>
            <p:extLst>
              <p:ext uri="{D42A27DB-BD31-4B8C-83A1-F6EECF244321}">
                <p14:modId xmlns:p14="http://schemas.microsoft.com/office/powerpoint/2010/main" val="139396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83265893"/>
                    </a:ext>
                  </a:extLst>
                </a:gridCol>
                <a:gridCol w="1234440">
                  <a:extLst>
                    <a:ext uri="{9D8B030D-6E8A-4147-A177-3AD203B41FA5}">
                      <a16:colId xmlns:a16="http://schemas.microsoft.com/office/drawing/2014/main" val="689736773"/>
                    </a:ext>
                  </a:extLst>
                </a:gridCol>
                <a:gridCol w="822960">
                  <a:extLst>
                    <a:ext uri="{9D8B030D-6E8A-4147-A177-3AD203B41FA5}">
                      <a16:colId xmlns:a16="http://schemas.microsoft.com/office/drawing/2014/main" val="2371372488"/>
                    </a:ext>
                  </a:extLst>
                </a:gridCol>
                <a:gridCol w="411480">
                  <a:extLst>
                    <a:ext uri="{9D8B030D-6E8A-4147-A177-3AD203B41FA5}">
                      <a16:colId xmlns:a16="http://schemas.microsoft.com/office/drawing/2014/main" val="2863545511"/>
                    </a:ext>
                  </a:extLst>
                </a:gridCol>
                <a:gridCol w="246888">
                  <a:extLst>
                    <a:ext uri="{9D8B030D-6E8A-4147-A177-3AD203B41FA5}">
                      <a16:colId xmlns:a16="http://schemas.microsoft.com/office/drawing/2014/main" val="2027307336"/>
                    </a:ext>
                  </a:extLst>
                </a:gridCol>
                <a:gridCol w="246888">
                  <a:extLst>
                    <a:ext uri="{9D8B030D-6E8A-4147-A177-3AD203B41FA5}">
                      <a16:colId xmlns:a16="http://schemas.microsoft.com/office/drawing/2014/main" val="3734791161"/>
                    </a:ext>
                  </a:extLst>
                </a:gridCol>
                <a:gridCol w="246888">
                  <a:extLst>
                    <a:ext uri="{9D8B030D-6E8A-4147-A177-3AD203B41FA5}">
                      <a16:colId xmlns:a16="http://schemas.microsoft.com/office/drawing/2014/main" val="924507448"/>
                    </a:ext>
                  </a:extLst>
                </a:gridCol>
                <a:gridCol w="246888">
                  <a:extLst>
                    <a:ext uri="{9D8B030D-6E8A-4147-A177-3AD203B41FA5}">
                      <a16:colId xmlns:a16="http://schemas.microsoft.com/office/drawing/2014/main" val="562157808"/>
                    </a:ext>
                  </a:extLst>
                </a:gridCol>
                <a:gridCol w="246888">
                  <a:extLst>
                    <a:ext uri="{9D8B030D-6E8A-4147-A177-3AD203B41FA5}">
                      <a16:colId xmlns:a16="http://schemas.microsoft.com/office/drawing/2014/main" val="3446736723"/>
                    </a:ext>
                  </a:extLst>
                </a:gridCol>
                <a:gridCol w="246888">
                  <a:extLst>
                    <a:ext uri="{9D8B030D-6E8A-4147-A177-3AD203B41FA5}">
                      <a16:colId xmlns:a16="http://schemas.microsoft.com/office/drawing/2014/main" val="255457327"/>
                    </a:ext>
                  </a:extLst>
                </a:gridCol>
                <a:gridCol w="246888">
                  <a:extLst>
                    <a:ext uri="{9D8B030D-6E8A-4147-A177-3AD203B41FA5}">
                      <a16:colId xmlns:a16="http://schemas.microsoft.com/office/drawing/2014/main" val="1546038779"/>
                    </a:ext>
                  </a:extLst>
                </a:gridCol>
                <a:gridCol w="246888">
                  <a:extLst>
                    <a:ext uri="{9D8B030D-6E8A-4147-A177-3AD203B41FA5}">
                      <a16:colId xmlns:a16="http://schemas.microsoft.com/office/drawing/2014/main" val="1775893210"/>
                    </a:ext>
                  </a:extLst>
                </a:gridCol>
                <a:gridCol w="246888">
                  <a:extLst>
                    <a:ext uri="{9D8B030D-6E8A-4147-A177-3AD203B41FA5}">
                      <a16:colId xmlns:a16="http://schemas.microsoft.com/office/drawing/2014/main" val="2587178447"/>
                    </a:ext>
                  </a:extLst>
                </a:gridCol>
                <a:gridCol w="246888">
                  <a:extLst>
                    <a:ext uri="{9D8B030D-6E8A-4147-A177-3AD203B41FA5}">
                      <a16:colId xmlns:a16="http://schemas.microsoft.com/office/drawing/2014/main" val="3502274804"/>
                    </a:ext>
                  </a:extLst>
                </a:gridCol>
                <a:gridCol w="246888">
                  <a:extLst>
                    <a:ext uri="{9D8B030D-6E8A-4147-A177-3AD203B41FA5}">
                      <a16:colId xmlns:a16="http://schemas.microsoft.com/office/drawing/2014/main" val="2370692097"/>
                    </a:ext>
                  </a:extLst>
                </a:gridCol>
                <a:gridCol w="246888">
                  <a:extLst>
                    <a:ext uri="{9D8B030D-6E8A-4147-A177-3AD203B41FA5}">
                      <a16:colId xmlns:a16="http://schemas.microsoft.com/office/drawing/2014/main" val="4289203977"/>
                    </a:ext>
                  </a:extLst>
                </a:gridCol>
                <a:gridCol w="246888">
                  <a:extLst>
                    <a:ext uri="{9D8B030D-6E8A-4147-A177-3AD203B41FA5}">
                      <a16:colId xmlns:a16="http://schemas.microsoft.com/office/drawing/2014/main" val="2535108818"/>
                    </a:ext>
                  </a:extLst>
                </a:gridCol>
                <a:gridCol w="246888">
                  <a:extLst>
                    <a:ext uri="{9D8B030D-6E8A-4147-A177-3AD203B41FA5}">
                      <a16:colId xmlns:a16="http://schemas.microsoft.com/office/drawing/2014/main" val="240765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321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 - 2020-05-21 10:00:00</a:t>
                      </a:r>
                      <a:r>
                        <a:rPr kumimoji="0" lang="de-DE" sz="1000" b="0" i="0" u="none" strike="noStrike" kern="1200" cap="none" spc="0" normalizeH="0" baseline="0" noProof="0">
                          <a:ln>
                            <a:noFill/>
                          </a:ln>
                          <a:solidFill>
                            <a:prstClr val="black"/>
                          </a:solidFill>
                          <a:effectLst/>
                          <a:uLnTx/>
                          <a:uFillTx/>
                          <a:latin typeface="+mn-lt"/>
                          <a:ea typeface="+mn-ea"/>
                          <a:cs typeface="+mn-cs"/>
                        </a:rPr>
                        <a:t>
 Wie bewahrt man Essensreste auf, wenn man etwas Leckeres zubereitet hat? Hier ist ein Tipp von Marcella Hansch, einer echten Expertin auf dem Gebiet der Nachhaltigkeit: Versucht doch Frischhaltefolien oder Alufolien durch Bienenwachstücher zu ersetzen. Diese kann man auch ganz einfach selbst herstellen!
Und so geht's: Holt euch etwas Bio-Baumwolle, schneidet sie in Form, schmelzt das Bienenwachs im Wasserbad und verteilt das Wachs mit einem Pinsel gleichmäßig auf dem gesamten Stoff. Danach braucht ihr es nur noch zu bügeln und trocknen zu 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https://scontent-iad3-1.xx.fbcdn.net/v/t1.0-9/p720x720/96244832_3057943850964527_5383780160241664000_o.jpg?_nc_cat=108&amp;ccb=2&amp;_nc_sid=2d5d41&amp;_nc_ohc=bgTqb1i3_nUAX9hR37J&amp;_nc_ht=scontent-iad3-1.xx&amp;tp=6&amp;oh=af37cf69d62879eec12d5d20384415f3&amp;oe=5FBAC117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9030525"/>
                  </a:ext>
                </a:extLst>
              </a:tr>
            </a:tbl>
          </a:graphicData>
        </a:graphic>
      </p:graphicFrame>
      <p:sp>
        <p:nvSpPr>
          <p:cNvPr id="4" name="Text Placeholder 3">
            <a:extLst>
              <a:ext uri="{FF2B5EF4-FFF2-40B4-BE49-F238E27FC236}">
                <a16:creationId xmlns:a16="http://schemas.microsoft.com/office/drawing/2014/main" id="{F95D5212-29DC-4775-B358-5FA08E52D67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4487411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B0F4E-A15F-4C6C-BCB7-BCEFC1B6E104}"/>
              </a:ext>
            </a:extLst>
          </p:cNvPr>
          <p:cNvSpPr>
            <a:spLocks noGrp="1"/>
          </p:cNvSpPr>
          <p:nvPr>
            <p:ph type="title"/>
          </p:nvPr>
        </p:nvSpPr>
        <p:spPr/>
        <p:txBody>
          <a:bodyPr/>
          <a:lstStyle/>
          <a:p>
            <a:r>
              <a:rPr lang="en-US"/>
              <a:t>Facebook Original Own Posts Table | All Pages - 13 of 26</a:t>
            </a:r>
          </a:p>
        </p:txBody>
      </p:sp>
      <p:graphicFrame>
        <p:nvGraphicFramePr>
          <p:cNvPr id="5" name="Table Placeholder 4">
            <a:extLst>
              <a:ext uri="{FF2B5EF4-FFF2-40B4-BE49-F238E27FC236}">
                <a16:creationId xmlns:a16="http://schemas.microsoft.com/office/drawing/2014/main" id="{E33CC1E4-3CB6-410F-A96A-ADDB81F16F6B}"/>
              </a:ext>
            </a:extLst>
          </p:cNvPr>
          <p:cNvGraphicFramePr>
            <a:graphicFrameLocks noGrp="1"/>
          </p:cNvGraphicFramePr>
          <p:nvPr>
            <p:ph type="tbl" sz="quarter" idx="13"/>
            <p:extLst>
              <p:ext uri="{D42A27DB-BD31-4B8C-83A1-F6EECF244321}">
                <p14:modId xmlns:p14="http://schemas.microsoft.com/office/powerpoint/2010/main" val="255386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70297868"/>
                    </a:ext>
                  </a:extLst>
                </a:gridCol>
                <a:gridCol w="1234440">
                  <a:extLst>
                    <a:ext uri="{9D8B030D-6E8A-4147-A177-3AD203B41FA5}">
                      <a16:colId xmlns:a16="http://schemas.microsoft.com/office/drawing/2014/main" val="690134199"/>
                    </a:ext>
                  </a:extLst>
                </a:gridCol>
                <a:gridCol w="822960">
                  <a:extLst>
                    <a:ext uri="{9D8B030D-6E8A-4147-A177-3AD203B41FA5}">
                      <a16:colId xmlns:a16="http://schemas.microsoft.com/office/drawing/2014/main" val="395788059"/>
                    </a:ext>
                  </a:extLst>
                </a:gridCol>
                <a:gridCol w="411480">
                  <a:extLst>
                    <a:ext uri="{9D8B030D-6E8A-4147-A177-3AD203B41FA5}">
                      <a16:colId xmlns:a16="http://schemas.microsoft.com/office/drawing/2014/main" val="3397982858"/>
                    </a:ext>
                  </a:extLst>
                </a:gridCol>
                <a:gridCol w="246888">
                  <a:extLst>
                    <a:ext uri="{9D8B030D-6E8A-4147-A177-3AD203B41FA5}">
                      <a16:colId xmlns:a16="http://schemas.microsoft.com/office/drawing/2014/main" val="2611597993"/>
                    </a:ext>
                  </a:extLst>
                </a:gridCol>
                <a:gridCol w="246888">
                  <a:extLst>
                    <a:ext uri="{9D8B030D-6E8A-4147-A177-3AD203B41FA5}">
                      <a16:colId xmlns:a16="http://schemas.microsoft.com/office/drawing/2014/main" val="1058627209"/>
                    </a:ext>
                  </a:extLst>
                </a:gridCol>
                <a:gridCol w="246888">
                  <a:extLst>
                    <a:ext uri="{9D8B030D-6E8A-4147-A177-3AD203B41FA5}">
                      <a16:colId xmlns:a16="http://schemas.microsoft.com/office/drawing/2014/main" val="2385194579"/>
                    </a:ext>
                  </a:extLst>
                </a:gridCol>
                <a:gridCol w="246888">
                  <a:extLst>
                    <a:ext uri="{9D8B030D-6E8A-4147-A177-3AD203B41FA5}">
                      <a16:colId xmlns:a16="http://schemas.microsoft.com/office/drawing/2014/main" val="2532551687"/>
                    </a:ext>
                  </a:extLst>
                </a:gridCol>
                <a:gridCol w="246888">
                  <a:extLst>
                    <a:ext uri="{9D8B030D-6E8A-4147-A177-3AD203B41FA5}">
                      <a16:colId xmlns:a16="http://schemas.microsoft.com/office/drawing/2014/main" val="1956173124"/>
                    </a:ext>
                  </a:extLst>
                </a:gridCol>
                <a:gridCol w="246888">
                  <a:extLst>
                    <a:ext uri="{9D8B030D-6E8A-4147-A177-3AD203B41FA5}">
                      <a16:colId xmlns:a16="http://schemas.microsoft.com/office/drawing/2014/main" val="1501355539"/>
                    </a:ext>
                  </a:extLst>
                </a:gridCol>
                <a:gridCol w="246888">
                  <a:extLst>
                    <a:ext uri="{9D8B030D-6E8A-4147-A177-3AD203B41FA5}">
                      <a16:colId xmlns:a16="http://schemas.microsoft.com/office/drawing/2014/main" val="1545530576"/>
                    </a:ext>
                  </a:extLst>
                </a:gridCol>
                <a:gridCol w="246888">
                  <a:extLst>
                    <a:ext uri="{9D8B030D-6E8A-4147-A177-3AD203B41FA5}">
                      <a16:colId xmlns:a16="http://schemas.microsoft.com/office/drawing/2014/main" val="3395818431"/>
                    </a:ext>
                  </a:extLst>
                </a:gridCol>
                <a:gridCol w="246888">
                  <a:extLst>
                    <a:ext uri="{9D8B030D-6E8A-4147-A177-3AD203B41FA5}">
                      <a16:colId xmlns:a16="http://schemas.microsoft.com/office/drawing/2014/main" val="772184988"/>
                    </a:ext>
                  </a:extLst>
                </a:gridCol>
                <a:gridCol w="246888">
                  <a:extLst>
                    <a:ext uri="{9D8B030D-6E8A-4147-A177-3AD203B41FA5}">
                      <a16:colId xmlns:a16="http://schemas.microsoft.com/office/drawing/2014/main" val="3634007271"/>
                    </a:ext>
                  </a:extLst>
                </a:gridCol>
                <a:gridCol w="246888">
                  <a:extLst>
                    <a:ext uri="{9D8B030D-6E8A-4147-A177-3AD203B41FA5}">
                      <a16:colId xmlns:a16="http://schemas.microsoft.com/office/drawing/2014/main" val="3326421177"/>
                    </a:ext>
                  </a:extLst>
                </a:gridCol>
                <a:gridCol w="246888">
                  <a:extLst>
                    <a:ext uri="{9D8B030D-6E8A-4147-A177-3AD203B41FA5}">
                      <a16:colId xmlns:a16="http://schemas.microsoft.com/office/drawing/2014/main" val="3719627034"/>
                    </a:ext>
                  </a:extLst>
                </a:gridCol>
                <a:gridCol w="246888">
                  <a:extLst>
                    <a:ext uri="{9D8B030D-6E8A-4147-A177-3AD203B41FA5}">
                      <a16:colId xmlns:a16="http://schemas.microsoft.com/office/drawing/2014/main" val="2713788072"/>
                    </a:ext>
                  </a:extLst>
                </a:gridCol>
                <a:gridCol w="246888">
                  <a:extLst>
                    <a:ext uri="{9D8B030D-6E8A-4147-A177-3AD203B41FA5}">
                      <a16:colId xmlns:a16="http://schemas.microsoft.com/office/drawing/2014/main" val="424568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789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NL - 2020-05-21 09:00:00</a:t>
                      </a:r>
                      <a:r>
                        <a:rPr kumimoji="0" lang="nl-NL" sz="1000" b="0" i="0" u="none" strike="noStrike" kern="1200" cap="none" spc="0" normalizeH="0" baseline="0" noProof="0">
                          <a:ln>
                            <a:noFill/>
                          </a:ln>
                          <a:solidFill>
                            <a:prstClr val="black"/>
                          </a:solidFill>
                          <a:effectLst/>
                          <a:uLnTx/>
                          <a:uFillTx/>
                          <a:latin typeface="+mn-lt"/>
                          <a:ea typeface="+mn-ea"/>
                          <a:cs typeface="+mn-cs"/>
                        </a:rPr>
                        <a:t>
 Duurzaamheidstip! Hoe bewaar je etensresten langer goed? Hier is een tip van onze partner Marcella Hansch, een echte expert op het gebied van duurzaamheid: probeer je eigen bijenwasverpakking te maken!
Zo werkt het: pak wat biologisch katoen, knip het opmaat, smelt de bijenwas in een waterbad en gebruik een penseel om de was gelijkmatig over de hele stof te verdelen. Daarna hoef je het alleen nog maar te laten drogen. Je verpakking is klaar voor gebruik!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https://scontent-iad3-1.xx.fbcdn.net/v/t1.0-9/p720x720/96300323_2854635761252817_7004116324242685952_o.jpg?_nc_cat=111&amp;ccb=2&amp;_nc_sid=2d5d41&amp;_nc_ohc=tVTb12N6qrwAX_0RmNg&amp;_nc_ht=scontent-iad3-1.xx&amp;tp=6&amp;oh=e535e2a4c7f4ee39f5e73c4d2cb237d6&amp;oe=5FBB7578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2008833"/>
                  </a:ext>
                </a:extLst>
              </a:tr>
            </a:tbl>
          </a:graphicData>
        </a:graphic>
      </p:graphicFrame>
      <p:sp>
        <p:nvSpPr>
          <p:cNvPr id="4" name="Text Placeholder 3">
            <a:extLst>
              <a:ext uri="{FF2B5EF4-FFF2-40B4-BE49-F238E27FC236}">
                <a16:creationId xmlns:a16="http://schemas.microsoft.com/office/drawing/2014/main" id="{D8C06FD8-E932-4A73-9AE7-80B96D0670D1}"/>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258840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218E-0B3A-4792-826F-380FA703C688}"/>
              </a:ext>
            </a:extLst>
          </p:cNvPr>
          <p:cNvSpPr>
            <a:spLocks noGrp="1"/>
          </p:cNvSpPr>
          <p:nvPr>
            <p:ph type="title"/>
          </p:nvPr>
        </p:nvSpPr>
        <p:spPr/>
        <p:txBody>
          <a:bodyPr/>
          <a:lstStyle/>
          <a:p>
            <a:r>
              <a:rPr lang="en-US"/>
              <a:t>Facebook Original Own Posts Table | All Pages - 14 of 26</a:t>
            </a:r>
          </a:p>
        </p:txBody>
      </p:sp>
      <p:graphicFrame>
        <p:nvGraphicFramePr>
          <p:cNvPr id="5" name="Table Placeholder 4">
            <a:extLst>
              <a:ext uri="{FF2B5EF4-FFF2-40B4-BE49-F238E27FC236}">
                <a16:creationId xmlns:a16="http://schemas.microsoft.com/office/drawing/2014/main" id="{B179B87F-9F91-40E0-8A77-21AA50B503F6}"/>
              </a:ext>
            </a:extLst>
          </p:cNvPr>
          <p:cNvGraphicFramePr>
            <a:graphicFrameLocks noGrp="1"/>
          </p:cNvGraphicFramePr>
          <p:nvPr>
            <p:ph type="tbl" sz="quarter" idx="13"/>
            <p:extLst>
              <p:ext uri="{D42A27DB-BD31-4B8C-83A1-F6EECF244321}">
                <p14:modId xmlns:p14="http://schemas.microsoft.com/office/powerpoint/2010/main" val="102059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18609387"/>
                    </a:ext>
                  </a:extLst>
                </a:gridCol>
                <a:gridCol w="1234440">
                  <a:extLst>
                    <a:ext uri="{9D8B030D-6E8A-4147-A177-3AD203B41FA5}">
                      <a16:colId xmlns:a16="http://schemas.microsoft.com/office/drawing/2014/main" val="3793763437"/>
                    </a:ext>
                  </a:extLst>
                </a:gridCol>
                <a:gridCol w="822960">
                  <a:extLst>
                    <a:ext uri="{9D8B030D-6E8A-4147-A177-3AD203B41FA5}">
                      <a16:colId xmlns:a16="http://schemas.microsoft.com/office/drawing/2014/main" val="3339743196"/>
                    </a:ext>
                  </a:extLst>
                </a:gridCol>
                <a:gridCol w="411480">
                  <a:extLst>
                    <a:ext uri="{9D8B030D-6E8A-4147-A177-3AD203B41FA5}">
                      <a16:colId xmlns:a16="http://schemas.microsoft.com/office/drawing/2014/main" val="3392163120"/>
                    </a:ext>
                  </a:extLst>
                </a:gridCol>
                <a:gridCol w="246888">
                  <a:extLst>
                    <a:ext uri="{9D8B030D-6E8A-4147-A177-3AD203B41FA5}">
                      <a16:colId xmlns:a16="http://schemas.microsoft.com/office/drawing/2014/main" val="2416477284"/>
                    </a:ext>
                  </a:extLst>
                </a:gridCol>
                <a:gridCol w="246888">
                  <a:extLst>
                    <a:ext uri="{9D8B030D-6E8A-4147-A177-3AD203B41FA5}">
                      <a16:colId xmlns:a16="http://schemas.microsoft.com/office/drawing/2014/main" val="1697904794"/>
                    </a:ext>
                  </a:extLst>
                </a:gridCol>
                <a:gridCol w="246888">
                  <a:extLst>
                    <a:ext uri="{9D8B030D-6E8A-4147-A177-3AD203B41FA5}">
                      <a16:colId xmlns:a16="http://schemas.microsoft.com/office/drawing/2014/main" val="3342768767"/>
                    </a:ext>
                  </a:extLst>
                </a:gridCol>
                <a:gridCol w="246888">
                  <a:extLst>
                    <a:ext uri="{9D8B030D-6E8A-4147-A177-3AD203B41FA5}">
                      <a16:colId xmlns:a16="http://schemas.microsoft.com/office/drawing/2014/main" val="3484588361"/>
                    </a:ext>
                  </a:extLst>
                </a:gridCol>
                <a:gridCol w="246888">
                  <a:extLst>
                    <a:ext uri="{9D8B030D-6E8A-4147-A177-3AD203B41FA5}">
                      <a16:colId xmlns:a16="http://schemas.microsoft.com/office/drawing/2014/main" val="565341276"/>
                    </a:ext>
                  </a:extLst>
                </a:gridCol>
                <a:gridCol w="246888">
                  <a:extLst>
                    <a:ext uri="{9D8B030D-6E8A-4147-A177-3AD203B41FA5}">
                      <a16:colId xmlns:a16="http://schemas.microsoft.com/office/drawing/2014/main" val="3166534793"/>
                    </a:ext>
                  </a:extLst>
                </a:gridCol>
                <a:gridCol w="246888">
                  <a:extLst>
                    <a:ext uri="{9D8B030D-6E8A-4147-A177-3AD203B41FA5}">
                      <a16:colId xmlns:a16="http://schemas.microsoft.com/office/drawing/2014/main" val="3340597325"/>
                    </a:ext>
                  </a:extLst>
                </a:gridCol>
                <a:gridCol w="246888">
                  <a:extLst>
                    <a:ext uri="{9D8B030D-6E8A-4147-A177-3AD203B41FA5}">
                      <a16:colId xmlns:a16="http://schemas.microsoft.com/office/drawing/2014/main" val="389440706"/>
                    </a:ext>
                  </a:extLst>
                </a:gridCol>
                <a:gridCol w="246888">
                  <a:extLst>
                    <a:ext uri="{9D8B030D-6E8A-4147-A177-3AD203B41FA5}">
                      <a16:colId xmlns:a16="http://schemas.microsoft.com/office/drawing/2014/main" val="2685604144"/>
                    </a:ext>
                  </a:extLst>
                </a:gridCol>
                <a:gridCol w="246888">
                  <a:extLst>
                    <a:ext uri="{9D8B030D-6E8A-4147-A177-3AD203B41FA5}">
                      <a16:colId xmlns:a16="http://schemas.microsoft.com/office/drawing/2014/main" val="75747461"/>
                    </a:ext>
                  </a:extLst>
                </a:gridCol>
                <a:gridCol w="246888">
                  <a:extLst>
                    <a:ext uri="{9D8B030D-6E8A-4147-A177-3AD203B41FA5}">
                      <a16:colId xmlns:a16="http://schemas.microsoft.com/office/drawing/2014/main" val="2406733570"/>
                    </a:ext>
                  </a:extLst>
                </a:gridCol>
                <a:gridCol w="246888">
                  <a:extLst>
                    <a:ext uri="{9D8B030D-6E8A-4147-A177-3AD203B41FA5}">
                      <a16:colId xmlns:a16="http://schemas.microsoft.com/office/drawing/2014/main" val="833655631"/>
                    </a:ext>
                  </a:extLst>
                </a:gridCol>
                <a:gridCol w="246888">
                  <a:extLst>
                    <a:ext uri="{9D8B030D-6E8A-4147-A177-3AD203B41FA5}">
                      <a16:colId xmlns:a16="http://schemas.microsoft.com/office/drawing/2014/main" val="3854930140"/>
                    </a:ext>
                  </a:extLst>
                </a:gridCol>
                <a:gridCol w="246888">
                  <a:extLst>
                    <a:ext uri="{9D8B030D-6E8A-4147-A177-3AD203B41FA5}">
                      <a16:colId xmlns:a16="http://schemas.microsoft.com/office/drawing/2014/main" val="2897126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63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UK - 2020-04-28 11:00:01</a:t>
                      </a:r>
                      <a:r>
                        <a:rPr kumimoji="0" lang="en-US" sz="1000" b="0" i="0" u="none" strike="noStrike" kern="1200" cap="none" spc="0" normalizeH="0" baseline="0" noProof="0">
                          <a:ln>
                            <a:noFill/>
                          </a:ln>
                          <a:solidFill>
                            <a:prstClr val="black"/>
                          </a:solidFill>
                          <a:effectLst/>
                          <a:uLnTx/>
                          <a:uFillTx/>
                          <a:latin typeface="+mn-lt"/>
                          <a:ea typeface="+mn-ea"/>
                          <a:cs typeface="+mn-cs"/>
                        </a:rPr>
                        <a:t>
 GROHE has teamed up with Marcella Hansch and her Pacific Garbage Screening Project (PGS) to free the oceans from plastic. As an absolute visionary and expert, Marcella joins us in sharing tips on what each of us can do for less plastic in everyday life: For example, using vegetable bags when shopping. You can easily save unnecessary plastic with the handy vegetable bags, in which you can pack your fresh fruits and vegetables, instead of using the plastic bags in the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https://scontent-iad3-1.xx.fbcdn.net/v/t1.0-9/p720x720/93702227_1508478065987216_398602209501118464_o.jpg?_nc_cat=110&amp;ccb=2&amp;_nc_sid=2d5d41&amp;_nc_ohc=uZI6-oT4VcUAX-cmdCR&amp;_nc_ht=scontent-iad3-1.xx&amp;tp=6&amp;oh=53f4739dcda3b9a3a6b7b37dae0a59d9&amp;oe=5FBD53C8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8645171"/>
                  </a:ext>
                </a:extLst>
              </a:tr>
            </a:tbl>
          </a:graphicData>
        </a:graphic>
      </p:graphicFrame>
      <p:sp>
        <p:nvSpPr>
          <p:cNvPr id="4" name="Text Placeholder 3">
            <a:extLst>
              <a:ext uri="{FF2B5EF4-FFF2-40B4-BE49-F238E27FC236}">
                <a16:creationId xmlns:a16="http://schemas.microsoft.com/office/drawing/2014/main" id="{2D865B5D-B05B-4571-8360-297D1568C52A}"/>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889825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52EA2-DE81-4A51-BB44-255122B0B715}"/>
              </a:ext>
            </a:extLst>
          </p:cNvPr>
          <p:cNvSpPr>
            <a:spLocks noGrp="1"/>
          </p:cNvSpPr>
          <p:nvPr>
            <p:ph type="title"/>
          </p:nvPr>
        </p:nvSpPr>
        <p:spPr/>
        <p:txBody>
          <a:bodyPr/>
          <a:lstStyle/>
          <a:p>
            <a:r>
              <a:rPr lang="en-US"/>
              <a:t>Facebook Original Own Posts Table | All Pages - 15 of 26</a:t>
            </a:r>
          </a:p>
        </p:txBody>
      </p:sp>
      <p:graphicFrame>
        <p:nvGraphicFramePr>
          <p:cNvPr id="5" name="Table Placeholder 4">
            <a:extLst>
              <a:ext uri="{FF2B5EF4-FFF2-40B4-BE49-F238E27FC236}">
                <a16:creationId xmlns:a16="http://schemas.microsoft.com/office/drawing/2014/main" id="{D4DB74AD-921D-45A4-9615-12266D133DCD}"/>
              </a:ext>
            </a:extLst>
          </p:cNvPr>
          <p:cNvGraphicFramePr>
            <a:graphicFrameLocks noGrp="1"/>
          </p:cNvGraphicFramePr>
          <p:nvPr>
            <p:ph type="tbl" sz="quarter" idx="13"/>
            <p:extLst>
              <p:ext uri="{D42A27DB-BD31-4B8C-83A1-F6EECF244321}">
                <p14:modId xmlns:p14="http://schemas.microsoft.com/office/powerpoint/2010/main" val="2191146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07871873"/>
                    </a:ext>
                  </a:extLst>
                </a:gridCol>
                <a:gridCol w="1234440">
                  <a:extLst>
                    <a:ext uri="{9D8B030D-6E8A-4147-A177-3AD203B41FA5}">
                      <a16:colId xmlns:a16="http://schemas.microsoft.com/office/drawing/2014/main" val="2835943458"/>
                    </a:ext>
                  </a:extLst>
                </a:gridCol>
                <a:gridCol w="822960">
                  <a:extLst>
                    <a:ext uri="{9D8B030D-6E8A-4147-A177-3AD203B41FA5}">
                      <a16:colId xmlns:a16="http://schemas.microsoft.com/office/drawing/2014/main" val="158267087"/>
                    </a:ext>
                  </a:extLst>
                </a:gridCol>
                <a:gridCol w="411480">
                  <a:extLst>
                    <a:ext uri="{9D8B030D-6E8A-4147-A177-3AD203B41FA5}">
                      <a16:colId xmlns:a16="http://schemas.microsoft.com/office/drawing/2014/main" val="3235602121"/>
                    </a:ext>
                  </a:extLst>
                </a:gridCol>
                <a:gridCol w="246888">
                  <a:extLst>
                    <a:ext uri="{9D8B030D-6E8A-4147-A177-3AD203B41FA5}">
                      <a16:colId xmlns:a16="http://schemas.microsoft.com/office/drawing/2014/main" val="3184223819"/>
                    </a:ext>
                  </a:extLst>
                </a:gridCol>
                <a:gridCol w="246888">
                  <a:extLst>
                    <a:ext uri="{9D8B030D-6E8A-4147-A177-3AD203B41FA5}">
                      <a16:colId xmlns:a16="http://schemas.microsoft.com/office/drawing/2014/main" val="2239390589"/>
                    </a:ext>
                  </a:extLst>
                </a:gridCol>
                <a:gridCol w="246888">
                  <a:extLst>
                    <a:ext uri="{9D8B030D-6E8A-4147-A177-3AD203B41FA5}">
                      <a16:colId xmlns:a16="http://schemas.microsoft.com/office/drawing/2014/main" val="1997453851"/>
                    </a:ext>
                  </a:extLst>
                </a:gridCol>
                <a:gridCol w="246888">
                  <a:extLst>
                    <a:ext uri="{9D8B030D-6E8A-4147-A177-3AD203B41FA5}">
                      <a16:colId xmlns:a16="http://schemas.microsoft.com/office/drawing/2014/main" val="1009859852"/>
                    </a:ext>
                  </a:extLst>
                </a:gridCol>
                <a:gridCol w="246888">
                  <a:extLst>
                    <a:ext uri="{9D8B030D-6E8A-4147-A177-3AD203B41FA5}">
                      <a16:colId xmlns:a16="http://schemas.microsoft.com/office/drawing/2014/main" val="2950626156"/>
                    </a:ext>
                  </a:extLst>
                </a:gridCol>
                <a:gridCol w="246888">
                  <a:extLst>
                    <a:ext uri="{9D8B030D-6E8A-4147-A177-3AD203B41FA5}">
                      <a16:colId xmlns:a16="http://schemas.microsoft.com/office/drawing/2014/main" val="1705343540"/>
                    </a:ext>
                  </a:extLst>
                </a:gridCol>
                <a:gridCol w="246888">
                  <a:extLst>
                    <a:ext uri="{9D8B030D-6E8A-4147-A177-3AD203B41FA5}">
                      <a16:colId xmlns:a16="http://schemas.microsoft.com/office/drawing/2014/main" val="615146334"/>
                    </a:ext>
                  </a:extLst>
                </a:gridCol>
                <a:gridCol w="246888">
                  <a:extLst>
                    <a:ext uri="{9D8B030D-6E8A-4147-A177-3AD203B41FA5}">
                      <a16:colId xmlns:a16="http://schemas.microsoft.com/office/drawing/2014/main" val="408238791"/>
                    </a:ext>
                  </a:extLst>
                </a:gridCol>
                <a:gridCol w="246888">
                  <a:extLst>
                    <a:ext uri="{9D8B030D-6E8A-4147-A177-3AD203B41FA5}">
                      <a16:colId xmlns:a16="http://schemas.microsoft.com/office/drawing/2014/main" val="644324290"/>
                    </a:ext>
                  </a:extLst>
                </a:gridCol>
                <a:gridCol w="246888">
                  <a:extLst>
                    <a:ext uri="{9D8B030D-6E8A-4147-A177-3AD203B41FA5}">
                      <a16:colId xmlns:a16="http://schemas.microsoft.com/office/drawing/2014/main" val="2275724560"/>
                    </a:ext>
                  </a:extLst>
                </a:gridCol>
                <a:gridCol w="246888">
                  <a:extLst>
                    <a:ext uri="{9D8B030D-6E8A-4147-A177-3AD203B41FA5}">
                      <a16:colId xmlns:a16="http://schemas.microsoft.com/office/drawing/2014/main" val="1298495543"/>
                    </a:ext>
                  </a:extLst>
                </a:gridCol>
                <a:gridCol w="246888">
                  <a:extLst>
                    <a:ext uri="{9D8B030D-6E8A-4147-A177-3AD203B41FA5}">
                      <a16:colId xmlns:a16="http://schemas.microsoft.com/office/drawing/2014/main" val="2161842610"/>
                    </a:ext>
                  </a:extLst>
                </a:gridCol>
                <a:gridCol w="246888">
                  <a:extLst>
                    <a:ext uri="{9D8B030D-6E8A-4147-A177-3AD203B41FA5}">
                      <a16:colId xmlns:a16="http://schemas.microsoft.com/office/drawing/2014/main" val="4784298"/>
                    </a:ext>
                  </a:extLst>
                </a:gridCol>
                <a:gridCol w="246888">
                  <a:extLst>
                    <a:ext uri="{9D8B030D-6E8A-4147-A177-3AD203B41FA5}">
                      <a16:colId xmlns:a16="http://schemas.microsoft.com/office/drawing/2014/main" val="668086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210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UK - 2020-05-21 11:00:00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https://scontent-iad3-1.xx.fbcdn.net/v/t1.0-9/p720x720/96113454_1521170794717943_2863766918890782720_o.jpg?_nc_cat=107&amp;ccb=2&amp;_nc_sid=2d5d41&amp;_nc_ohc=RTfeeAKGvNgAX_1sOY_&amp;_nc_ht=scontent-iad3-1.xx&amp;tp=6&amp;oh=4acc479a4af127c54940b90882c72193&amp;oe=5FBB613D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2562598"/>
                  </a:ext>
                </a:extLst>
              </a:tr>
            </a:tbl>
          </a:graphicData>
        </a:graphic>
      </p:graphicFrame>
      <p:sp>
        <p:nvSpPr>
          <p:cNvPr id="4" name="Text Placeholder 3">
            <a:extLst>
              <a:ext uri="{FF2B5EF4-FFF2-40B4-BE49-F238E27FC236}">
                <a16:creationId xmlns:a16="http://schemas.microsoft.com/office/drawing/2014/main" id="{59362E46-626B-4917-B261-67E1404530E4}"/>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7288659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FCDEC-7F16-4833-951C-92A22A8202C1}"/>
              </a:ext>
            </a:extLst>
          </p:cNvPr>
          <p:cNvSpPr>
            <a:spLocks noGrp="1"/>
          </p:cNvSpPr>
          <p:nvPr>
            <p:ph type="title"/>
          </p:nvPr>
        </p:nvSpPr>
        <p:spPr/>
        <p:txBody>
          <a:bodyPr/>
          <a:lstStyle/>
          <a:p>
            <a:r>
              <a:rPr lang="en-US"/>
              <a:t>Facebook Original Own Posts Table | All Pages - 16 of 26</a:t>
            </a:r>
          </a:p>
        </p:txBody>
      </p:sp>
      <p:graphicFrame>
        <p:nvGraphicFramePr>
          <p:cNvPr id="5" name="Table Placeholder 4">
            <a:extLst>
              <a:ext uri="{FF2B5EF4-FFF2-40B4-BE49-F238E27FC236}">
                <a16:creationId xmlns:a16="http://schemas.microsoft.com/office/drawing/2014/main" id="{0C061B52-C186-4D7A-BD0C-06B21434C6B2}"/>
              </a:ext>
            </a:extLst>
          </p:cNvPr>
          <p:cNvGraphicFramePr>
            <a:graphicFrameLocks noGrp="1"/>
          </p:cNvGraphicFramePr>
          <p:nvPr>
            <p:ph type="tbl" sz="quarter" idx="13"/>
            <p:extLst>
              <p:ext uri="{D42A27DB-BD31-4B8C-83A1-F6EECF244321}">
                <p14:modId xmlns:p14="http://schemas.microsoft.com/office/powerpoint/2010/main" val="84515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75956551"/>
                    </a:ext>
                  </a:extLst>
                </a:gridCol>
                <a:gridCol w="1234440">
                  <a:extLst>
                    <a:ext uri="{9D8B030D-6E8A-4147-A177-3AD203B41FA5}">
                      <a16:colId xmlns:a16="http://schemas.microsoft.com/office/drawing/2014/main" val="2246445849"/>
                    </a:ext>
                  </a:extLst>
                </a:gridCol>
                <a:gridCol w="822960">
                  <a:extLst>
                    <a:ext uri="{9D8B030D-6E8A-4147-A177-3AD203B41FA5}">
                      <a16:colId xmlns:a16="http://schemas.microsoft.com/office/drawing/2014/main" val="2875989694"/>
                    </a:ext>
                  </a:extLst>
                </a:gridCol>
                <a:gridCol w="411480">
                  <a:extLst>
                    <a:ext uri="{9D8B030D-6E8A-4147-A177-3AD203B41FA5}">
                      <a16:colId xmlns:a16="http://schemas.microsoft.com/office/drawing/2014/main" val="1023096615"/>
                    </a:ext>
                  </a:extLst>
                </a:gridCol>
                <a:gridCol w="246888">
                  <a:extLst>
                    <a:ext uri="{9D8B030D-6E8A-4147-A177-3AD203B41FA5}">
                      <a16:colId xmlns:a16="http://schemas.microsoft.com/office/drawing/2014/main" val="241930144"/>
                    </a:ext>
                  </a:extLst>
                </a:gridCol>
                <a:gridCol w="246888">
                  <a:extLst>
                    <a:ext uri="{9D8B030D-6E8A-4147-A177-3AD203B41FA5}">
                      <a16:colId xmlns:a16="http://schemas.microsoft.com/office/drawing/2014/main" val="4006391514"/>
                    </a:ext>
                  </a:extLst>
                </a:gridCol>
                <a:gridCol w="246888">
                  <a:extLst>
                    <a:ext uri="{9D8B030D-6E8A-4147-A177-3AD203B41FA5}">
                      <a16:colId xmlns:a16="http://schemas.microsoft.com/office/drawing/2014/main" val="2984572178"/>
                    </a:ext>
                  </a:extLst>
                </a:gridCol>
                <a:gridCol w="246888">
                  <a:extLst>
                    <a:ext uri="{9D8B030D-6E8A-4147-A177-3AD203B41FA5}">
                      <a16:colId xmlns:a16="http://schemas.microsoft.com/office/drawing/2014/main" val="3045463040"/>
                    </a:ext>
                  </a:extLst>
                </a:gridCol>
                <a:gridCol w="246888">
                  <a:extLst>
                    <a:ext uri="{9D8B030D-6E8A-4147-A177-3AD203B41FA5}">
                      <a16:colId xmlns:a16="http://schemas.microsoft.com/office/drawing/2014/main" val="2957232088"/>
                    </a:ext>
                  </a:extLst>
                </a:gridCol>
                <a:gridCol w="246888">
                  <a:extLst>
                    <a:ext uri="{9D8B030D-6E8A-4147-A177-3AD203B41FA5}">
                      <a16:colId xmlns:a16="http://schemas.microsoft.com/office/drawing/2014/main" val="531930964"/>
                    </a:ext>
                  </a:extLst>
                </a:gridCol>
                <a:gridCol w="246888">
                  <a:extLst>
                    <a:ext uri="{9D8B030D-6E8A-4147-A177-3AD203B41FA5}">
                      <a16:colId xmlns:a16="http://schemas.microsoft.com/office/drawing/2014/main" val="1179481520"/>
                    </a:ext>
                  </a:extLst>
                </a:gridCol>
                <a:gridCol w="246888">
                  <a:extLst>
                    <a:ext uri="{9D8B030D-6E8A-4147-A177-3AD203B41FA5}">
                      <a16:colId xmlns:a16="http://schemas.microsoft.com/office/drawing/2014/main" val="3812577854"/>
                    </a:ext>
                  </a:extLst>
                </a:gridCol>
                <a:gridCol w="246888">
                  <a:extLst>
                    <a:ext uri="{9D8B030D-6E8A-4147-A177-3AD203B41FA5}">
                      <a16:colId xmlns:a16="http://schemas.microsoft.com/office/drawing/2014/main" val="599759482"/>
                    </a:ext>
                  </a:extLst>
                </a:gridCol>
                <a:gridCol w="246888">
                  <a:extLst>
                    <a:ext uri="{9D8B030D-6E8A-4147-A177-3AD203B41FA5}">
                      <a16:colId xmlns:a16="http://schemas.microsoft.com/office/drawing/2014/main" val="1496954532"/>
                    </a:ext>
                  </a:extLst>
                </a:gridCol>
                <a:gridCol w="246888">
                  <a:extLst>
                    <a:ext uri="{9D8B030D-6E8A-4147-A177-3AD203B41FA5}">
                      <a16:colId xmlns:a16="http://schemas.microsoft.com/office/drawing/2014/main" val="3975013399"/>
                    </a:ext>
                  </a:extLst>
                </a:gridCol>
                <a:gridCol w="246888">
                  <a:extLst>
                    <a:ext uri="{9D8B030D-6E8A-4147-A177-3AD203B41FA5}">
                      <a16:colId xmlns:a16="http://schemas.microsoft.com/office/drawing/2014/main" val="3410627802"/>
                    </a:ext>
                  </a:extLst>
                </a:gridCol>
                <a:gridCol w="246888">
                  <a:extLst>
                    <a:ext uri="{9D8B030D-6E8A-4147-A177-3AD203B41FA5}">
                      <a16:colId xmlns:a16="http://schemas.microsoft.com/office/drawing/2014/main" val="4292044693"/>
                    </a:ext>
                  </a:extLst>
                </a:gridCol>
                <a:gridCol w="246888">
                  <a:extLst>
                    <a:ext uri="{9D8B030D-6E8A-4147-A177-3AD203B41FA5}">
                      <a16:colId xmlns:a16="http://schemas.microsoft.com/office/drawing/2014/main" val="2570504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999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- 2020-04-29 09:00:02</a:t>
                      </a:r>
                      <a:r>
                        <a:rPr kumimoji="0" lang="en-US" sz="1000" b="0" i="0" u="none" strike="noStrike" kern="1200" cap="none" spc="0" normalizeH="0" baseline="0" noProof="0">
                          <a:ln>
                            <a:noFill/>
                          </a:ln>
                          <a:solidFill>
                            <a:prstClr val="black"/>
                          </a:solidFill>
                          <a:effectLst/>
                          <a:uLnTx/>
                          <a:uFillTx/>
                          <a:latin typeface="+mn-lt"/>
                          <a:ea typeface="+mn-ea"/>
                          <a:cs typeface="+mn-cs"/>
                        </a:rPr>
                        <a:t>
 GROHE has teamed up with Marcella Hansch and her Pacific Garbage Screening Project (PGS) to free the oceans from plastic. As an absolute visionary and expert, Marcella joins us in sharing tips on what each of us can do for less plastic in everyday life: For example, using vegetable bags when shopping. You can easily save unnecessary plastic with the handy vegetable bags, in which you can pack your fresh fruits and vegetables, instead of using the plastic bags in the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https://scontent-iad3-1.xx.fbcdn.net/v/t1.0-9/p720x720/95335866_1325952037603662_6248909353886154752_o.jpg?_nc_cat=101&amp;ccb=2&amp;_nc_sid=8024bb&amp;_nc_ohc=HhYB1ARnK2MAX-DLVRs&amp;_nc_ht=scontent-iad3-1.xx&amp;tp=6&amp;oh=62d8e710dd162faec929a68d9d5c113b&amp;oe=5FBDEF89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5735118"/>
                  </a:ext>
                </a:extLst>
              </a:tr>
            </a:tbl>
          </a:graphicData>
        </a:graphic>
      </p:graphicFrame>
      <p:sp>
        <p:nvSpPr>
          <p:cNvPr id="4" name="Text Placeholder 3">
            <a:extLst>
              <a:ext uri="{FF2B5EF4-FFF2-40B4-BE49-F238E27FC236}">
                <a16:creationId xmlns:a16="http://schemas.microsoft.com/office/drawing/2014/main" id="{26068AAA-07BA-4927-A535-411B13798DF4}"/>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0133759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0E3BE-BC1F-464E-A786-ACCCB30DB4B4}"/>
              </a:ext>
            </a:extLst>
          </p:cNvPr>
          <p:cNvSpPr>
            <a:spLocks noGrp="1"/>
          </p:cNvSpPr>
          <p:nvPr>
            <p:ph type="title"/>
          </p:nvPr>
        </p:nvSpPr>
        <p:spPr/>
        <p:txBody>
          <a:bodyPr/>
          <a:lstStyle/>
          <a:p>
            <a:r>
              <a:rPr lang="en-US"/>
              <a:t>Facebook Original Own Posts Table | All Pages - 17 of 26</a:t>
            </a:r>
          </a:p>
        </p:txBody>
      </p:sp>
      <p:graphicFrame>
        <p:nvGraphicFramePr>
          <p:cNvPr id="5" name="Table Placeholder 4">
            <a:extLst>
              <a:ext uri="{FF2B5EF4-FFF2-40B4-BE49-F238E27FC236}">
                <a16:creationId xmlns:a16="http://schemas.microsoft.com/office/drawing/2014/main" id="{7F2FCE90-CF7F-4B0D-AFEC-5BC21A99C3CB}"/>
              </a:ext>
            </a:extLst>
          </p:cNvPr>
          <p:cNvGraphicFramePr>
            <a:graphicFrameLocks noGrp="1"/>
          </p:cNvGraphicFramePr>
          <p:nvPr>
            <p:ph type="tbl" sz="quarter" idx="13"/>
            <p:extLst>
              <p:ext uri="{D42A27DB-BD31-4B8C-83A1-F6EECF244321}">
                <p14:modId xmlns:p14="http://schemas.microsoft.com/office/powerpoint/2010/main" val="287543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10743132"/>
                    </a:ext>
                  </a:extLst>
                </a:gridCol>
                <a:gridCol w="1234440">
                  <a:extLst>
                    <a:ext uri="{9D8B030D-6E8A-4147-A177-3AD203B41FA5}">
                      <a16:colId xmlns:a16="http://schemas.microsoft.com/office/drawing/2014/main" val="2302302863"/>
                    </a:ext>
                  </a:extLst>
                </a:gridCol>
                <a:gridCol w="822960">
                  <a:extLst>
                    <a:ext uri="{9D8B030D-6E8A-4147-A177-3AD203B41FA5}">
                      <a16:colId xmlns:a16="http://schemas.microsoft.com/office/drawing/2014/main" val="4212037085"/>
                    </a:ext>
                  </a:extLst>
                </a:gridCol>
                <a:gridCol w="411480">
                  <a:extLst>
                    <a:ext uri="{9D8B030D-6E8A-4147-A177-3AD203B41FA5}">
                      <a16:colId xmlns:a16="http://schemas.microsoft.com/office/drawing/2014/main" val="1380655258"/>
                    </a:ext>
                  </a:extLst>
                </a:gridCol>
                <a:gridCol w="246888">
                  <a:extLst>
                    <a:ext uri="{9D8B030D-6E8A-4147-A177-3AD203B41FA5}">
                      <a16:colId xmlns:a16="http://schemas.microsoft.com/office/drawing/2014/main" val="3119816346"/>
                    </a:ext>
                  </a:extLst>
                </a:gridCol>
                <a:gridCol w="246888">
                  <a:extLst>
                    <a:ext uri="{9D8B030D-6E8A-4147-A177-3AD203B41FA5}">
                      <a16:colId xmlns:a16="http://schemas.microsoft.com/office/drawing/2014/main" val="3122634961"/>
                    </a:ext>
                  </a:extLst>
                </a:gridCol>
                <a:gridCol w="246888">
                  <a:extLst>
                    <a:ext uri="{9D8B030D-6E8A-4147-A177-3AD203B41FA5}">
                      <a16:colId xmlns:a16="http://schemas.microsoft.com/office/drawing/2014/main" val="1859162893"/>
                    </a:ext>
                  </a:extLst>
                </a:gridCol>
                <a:gridCol w="246888">
                  <a:extLst>
                    <a:ext uri="{9D8B030D-6E8A-4147-A177-3AD203B41FA5}">
                      <a16:colId xmlns:a16="http://schemas.microsoft.com/office/drawing/2014/main" val="2860649579"/>
                    </a:ext>
                  </a:extLst>
                </a:gridCol>
                <a:gridCol w="246888">
                  <a:extLst>
                    <a:ext uri="{9D8B030D-6E8A-4147-A177-3AD203B41FA5}">
                      <a16:colId xmlns:a16="http://schemas.microsoft.com/office/drawing/2014/main" val="1109958185"/>
                    </a:ext>
                  </a:extLst>
                </a:gridCol>
                <a:gridCol w="246888">
                  <a:extLst>
                    <a:ext uri="{9D8B030D-6E8A-4147-A177-3AD203B41FA5}">
                      <a16:colId xmlns:a16="http://schemas.microsoft.com/office/drawing/2014/main" val="3617638250"/>
                    </a:ext>
                  </a:extLst>
                </a:gridCol>
                <a:gridCol w="246888">
                  <a:extLst>
                    <a:ext uri="{9D8B030D-6E8A-4147-A177-3AD203B41FA5}">
                      <a16:colId xmlns:a16="http://schemas.microsoft.com/office/drawing/2014/main" val="1550371718"/>
                    </a:ext>
                  </a:extLst>
                </a:gridCol>
                <a:gridCol w="246888">
                  <a:extLst>
                    <a:ext uri="{9D8B030D-6E8A-4147-A177-3AD203B41FA5}">
                      <a16:colId xmlns:a16="http://schemas.microsoft.com/office/drawing/2014/main" val="2546816872"/>
                    </a:ext>
                  </a:extLst>
                </a:gridCol>
                <a:gridCol w="246888">
                  <a:extLst>
                    <a:ext uri="{9D8B030D-6E8A-4147-A177-3AD203B41FA5}">
                      <a16:colId xmlns:a16="http://schemas.microsoft.com/office/drawing/2014/main" val="3613534104"/>
                    </a:ext>
                  </a:extLst>
                </a:gridCol>
                <a:gridCol w="246888">
                  <a:extLst>
                    <a:ext uri="{9D8B030D-6E8A-4147-A177-3AD203B41FA5}">
                      <a16:colId xmlns:a16="http://schemas.microsoft.com/office/drawing/2014/main" val="2520707252"/>
                    </a:ext>
                  </a:extLst>
                </a:gridCol>
                <a:gridCol w="246888">
                  <a:extLst>
                    <a:ext uri="{9D8B030D-6E8A-4147-A177-3AD203B41FA5}">
                      <a16:colId xmlns:a16="http://schemas.microsoft.com/office/drawing/2014/main" val="699135691"/>
                    </a:ext>
                  </a:extLst>
                </a:gridCol>
                <a:gridCol w="246888">
                  <a:extLst>
                    <a:ext uri="{9D8B030D-6E8A-4147-A177-3AD203B41FA5}">
                      <a16:colId xmlns:a16="http://schemas.microsoft.com/office/drawing/2014/main" val="2162140661"/>
                    </a:ext>
                  </a:extLst>
                </a:gridCol>
                <a:gridCol w="246888">
                  <a:extLst>
                    <a:ext uri="{9D8B030D-6E8A-4147-A177-3AD203B41FA5}">
                      <a16:colId xmlns:a16="http://schemas.microsoft.com/office/drawing/2014/main" val="3079811270"/>
                    </a:ext>
                  </a:extLst>
                </a:gridCol>
                <a:gridCol w="246888">
                  <a:extLst>
                    <a:ext uri="{9D8B030D-6E8A-4147-A177-3AD203B41FA5}">
                      <a16:colId xmlns:a16="http://schemas.microsoft.com/office/drawing/2014/main" val="75926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329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RS - 2020-01-31 11:00:01</a:t>
                      </a:r>
                      <a:r>
                        <a:rPr kumimoji="0" lang="en-US" sz="1000" b="0" i="0" u="none" strike="noStrike" kern="1200" cap="none" spc="0" normalizeH="0" baseline="0" noProof="0">
                          <a:ln>
                            <a:noFill/>
                          </a:ln>
                          <a:solidFill>
                            <a:prstClr val="black"/>
                          </a:solidFill>
                          <a:effectLst/>
                          <a:uLnTx/>
                          <a:uFillTx/>
                          <a:latin typeface="+mn-lt"/>
                          <a:ea typeface="+mn-ea"/>
                          <a:cs typeface="+mn-cs"/>
                        </a:rPr>
                        <a:t>
 Van granica vode znači van granica mašte! Ova "manta raža" može da pomogne da se  okean očisti od tone plastike. Celu priču o ovom fascinantnom projektu, koji vodi Marcella Hansch možete naći ovde: https://fcld.ly/fdk2coi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https://scontent-iad3-1.xx.fbcdn.net/v/t1.0-9/p720x720/81039298_1061869387486899_7055736698654687232_o.jpg?_nc_cat=111&amp;ccb=2&amp;_nc_sid=2d5d41&amp;_nc_ohc=_6V6OLBvHqoAX9SJCAg&amp;_nc_ht=scontent-iad3-1.xx&amp;tp=6&amp;oh=ccaad1d8cb8b384cbc898f3192b7dd8a&amp;oe=5FBA6F80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9400007"/>
                  </a:ext>
                </a:extLst>
              </a:tr>
            </a:tbl>
          </a:graphicData>
        </a:graphic>
      </p:graphicFrame>
      <p:sp>
        <p:nvSpPr>
          <p:cNvPr id="4" name="Text Placeholder 3">
            <a:extLst>
              <a:ext uri="{FF2B5EF4-FFF2-40B4-BE49-F238E27FC236}">
                <a16:creationId xmlns:a16="http://schemas.microsoft.com/office/drawing/2014/main" id="{A2A90A87-C8A7-4373-BB2F-CA839E932F3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074020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D36D9-E9E2-43BD-9E5B-3DD48EF240E6}"/>
              </a:ext>
            </a:extLst>
          </p:cNvPr>
          <p:cNvSpPr>
            <a:spLocks noGrp="1"/>
          </p:cNvSpPr>
          <p:nvPr>
            <p:ph type="title"/>
          </p:nvPr>
        </p:nvSpPr>
        <p:spPr/>
        <p:txBody>
          <a:bodyPr/>
          <a:lstStyle/>
          <a:p>
            <a:r>
              <a:rPr lang="en-US"/>
              <a:t>Facebook Original Own Posts Table | All Pages - 18 of 26</a:t>
            </a:r>
          </a:p>
        </p:txBody>
      </p:sp>
      <p:graphicFrame>
        <p:nvGraphicFramePr>
          <p:cNvPr id="5" name="Table Placeholder 4">
            <a:extLst>
              <a:ext uri="{FF2B5EF4-FFF2-40B4-BE49-F238E27FC236}">
                <a16:creationId xmlns:a16="http://schemas.microsoft.com/office/drawing/2014/main" id="{C34649D7-3AA5-4556-9753-FA6284A813EE}"/>
              </a:ext>
            </a:extLst>
          </p:cNvPr>
          <p:cNvGraphicFramePr>
            <a:graphicFrameLocks noGrp="1"/>
          </p:cNvGraphicFramePr>
          <p:nvPr>
            <p:ph type="tbl" sz="quarter" idx="13"/>
            <p:extLst>
              <p:ext uri="{D42A27DB-BD31-4B8C-83A1-F6EECF244321}">
                <p14:modId xmlns:p14="http://schemas.microsoft.com/office/powerpoint/2010/main" val="76354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24876076"/>
                    </a:ext>
                  </a:extLst>
                </a:gridCol>
                <a:gridCol w="1234440">
                  <a:extLst>
                    <a:ext uri="{9D8B030D-6E8A-4147-A177-3AD203B41FA5}">
                      <a16:colId xmlns:a16="http://schemas.microsoft.com/office/drawing/2014/main" val="2174415338"/>
                    </a:ext>
                  </a:extLst>
                </a:gridCol>
                <a:gridCol w="822960">
                  <a:extLst>
                    <a:ext uri="{9D8B030D-6E8A-4147-A177-3AD203B41FA5}">
                      <a16:colId xmlns:a16="http://schemas.microsoft.com/office/drawing/2014/main" val="2450904987"/>
                    </a:ext>
                  </a:extLst>
                </a:gridCol>
                <a:gridCol w="411480">
                  <a:extLst>
                    <a:ext uri="{9D8B030D-6E8A-4147-A177-3AD203B41FA5}">
                      <a16:colId xmlns:a16="http://schemas.microsoft.com/office/drawing/2014/main" val="1481225478"/>
                    </a:ext>
                  </a:extLst>
                </a:gridCol>
                <a:gridCol w="246888">
                  <a:extLst>
                    <a:ext uri="{9D8B030D-6E8A-4147-A177-3AD203B41FA5}">
                      <a16:colId xmlns:a16="http://schemas.microsoft.com/office/drawing/2014/main" val="3302078010"/>
                    </a:ext>
                  </a:extLst>
                </a:gridCol>
                <a:gridCol w="246888">
                  <a:extLst>
                    <a:ext uri="{9D8B030D-6E8A-4147-A177-3AD203B41FA5}">
                      <a16:colId xmlns:a16="http://schemas.microsoft.com/office/drawing/2014/main" val="2285151136"/>
                    </a:ext>
                  </a:extLst>
                </a:gridCol>
                <a:gridCol w="246888">
                  <a:extLst>
                    <a:ext uri="{9D8B030D-6E8A-4147-A177-3AD203B41FA5}">
                      <a16:colId xmlns:a16="http://schemas.microsoft.com/office/drawing/2014/main" val="1237398358"/>
                    </a:ext>
                  </a:extLst>
                </a:gridCol>
                <a:gridCol w="246888">
                  <a:extLst>
                    <a:ext uri="{9D8B030D-6E8A-4147-A177-3AD203B41FA5}">
                      <a16:colId xmlns:a16="http://schemas.microsoft.com/office/drawing/2014/main" val="330546698"/>
                    </a:ext>
                  </a:extLst>
                </a:gridCol>
                <a:gridCol w="246888">
                  <a:extLst>
                    <a:ext uri="{9D8B030D-6E8A-4147-A177-3AD203B41FA5}">
                      <a16:colId xmlns:a16="http://schemas.microsoft.com/office/drawing/2014/main" val="716408997"/>
                    </a:ext>
                  </a:extLst>
                </a:gridCol>
                <a:gridCol w="246888">
                  <a:extLst>
                    <a:ext uri="{9D8B030D-6E8A-4147-A177-3AD203B41FA5}">
                      <a16:colId xmlns:a16="http://schemas.microsoft.com/office/drawing/2014/main" val="3250841590"/>
                    </a:ext>
                  </a:extLst>
                </a:gridCol>
                <a:gridCol w="246888">
                  <a:extLst>
                    <a:ext uri="{9D8B030D-6E8A-4147-A177-3AD203B41FA5}">
                      <a16:colId xmlns:a16="http://schemas.microsoft.com/office/drawing/2014/main" val="2327127856"/>
                    </a:ext>
                  </a:extLst>
                </a:gridCol>
                <a:gridCol w="246888">
                  <a:extLst>
                    <a:ext uri="{9D8B030D-6E8A-4147-A177-3AD203B41FA5}">
                      <a16:colId xmlns:a16="http://schemas.microsoft.com/office/drawing/2014/main" val="1836667016"/>
                    </a:ext>
                  </a:extLst>
                </a:gridCol>
                <a:gridCol w="246888">
                  <a:extLst>
                    <a:ext uri="{9D8B030D-6E8A-4147-A177-3AD203B41FA5}">
                      <a16:colId xmlns:a16="http://schemas.microsoft.com/office/drawing/2014/main" val="134989727"/>
                    </a:ext>
                  </a:extLst>
                </a:gridCol>
                <a:gridCol w="246888">
                  <a:extLst>
                    <a:ext uri="{9D8B030D-6E8A-4147-A177-3AD203B41FA5}">
                      <a16:colId xmlns:a16="http://schemas.microsoft.com/office/drawing/2014/main" val="3005232612"/>
                    </a:ext>
                  </a:extLst>
                </a:gridCol>
                <a:gridCol w="246888">
                  <a:extLst>
                    <a:ext uri="{9D8B030D-6E8A-4147-A177-3AD203B41FA5}">
                      <a16:colId xmlns:a16="http://schemas.microsoft.com/office/drawing/2014/main" val="3103868183"/>
                    </a:ext>
                  </a:extLst>
                </a:gridCol>
                <a:gridCol w="246888">
                  <a:extLst>
                    <a:ext uri="{9D8B030D-6E8A-4147-A177-3AD203B41FA5}">
                      <a16:colId xmlns:a16="http://schemas.microsoft.com/office/drawing/2014/main" val="3497408868"/>
                    </a:ext>
                  </a:extLst>
                </a:gridCol>
                <a:gridCol w="246888">
                  <a:extLst>
                    <a:ext uri="{9D8B030D-6E8A-4147-A177-3AD203B41FA5}">
                      <a16:colId xmlns:a16="http://schemas.microsoft.com/office/drawing/2014/main" val="461044764"/>
                    </a:ext>
                  </a:extLst>
                </a:gridCol>
                <a:gridCol w="246888">
                  <a:extLst>
                    <a:ext uri="{9D8B030D-6E8A-4147-A177-3AD203B41FA5}">
                      <a16:colId xmlns:a16="http://schemas.microsoft.com/office/drawing/2014/main" val="421808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204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- 2020-05-21 19:00:03</a:t>
                      </a:r>
                      <a:r>
                        <a:rPr kumimoji="0" lang="en-US" sz="1000" b="0" i="0" u="none" strike="noStrike" kern="1200" cap="none" spc="0" normalizeH="0" baseline="0" noProof="0">
                          <a:ln>
                            <a:noFill/>
                          </a:ln>
                          <a:solidFill>
                            <a:prstClr val="black"/>
                          </a:solidFill>
                          <a:effectLst/>
                          <a:uLnTx/>
                          <a:uFillTx/>
                          <a:latin typeface="+mn-lt"/>
                          <a:ea typeface="+mn-ea"/>
                          <a:cs typeface="+mn-cs"/>
                        </a:rPr>
                        <a:t>
 How do you keep leftover food when you've prepared something nice for your friends? Here's a tip from our partner Marcella Hansch, a true expert in the field of sustainability: try making your own beeswax food wraps!
This is how it's done: Get some organic cotton, cut it into shape, melt the beeswax in a water bath, and use a paintbrush to spread the wax evenly over the entire fabric. After that, all you have to do is to iron it and let it dry.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https://scontent-ort2-1.xx.fbcdn.net/v/t1.0-9/p720x720/100374769_3267188609971669_7700239963538849792_o.jpg?_nc_cat=102&amp;ccb=2&amp;_nc_sid=2d5d41&amp;_nc_ohc=HKwXi8oq9EoAX_9WCTY&amp;_nc_ht=scontent-ort2-1.xx&amp;tp=6&amp;oh=b050923ba79b923f8038222f9aed0507&amp;oe=5FBC8DA7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4532127"/>
                  </a:ext>
                </a:extLst>
              </a:tr>
            </a:tbl>
          </a:graphicData>
        </a:graphic>
      </p:graphicFrame>
      <p:sp>
        <p:nvSpPr>
          <p:cNvPr id="4" name="Text Placeholder 3">
            <a:extLst>
              <a:ext uri="{FF2B5EF4-FFF2-40B4-BE49-F238E27FC236}">
                <a16:creationId xmlns:a16="http://schemas.microsoft.com/office/drawing/2014/main" id="{F97E6C1B-1944-4995-8F19-C618F3C370B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0815541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F1E4-3726-42EB-BBB2-ED844CA31197}"/>
              </a:ext>
            </a:extLst>
          </p:cNvPr>
          <p:cNvSpPr>
            <a:spLocks noGrp="1"/>
          </p:cNvSpPr>
          <p:nvPr>
            <p:ph type="title"/>
          </p:nvPr>
        </p:nvSpPr>
        <p:spPr/>
        <p:txBody>
          <a:bodyPr/>
          <a:lstStyle/>
          <a:p>
            <a:r>
              <a:rPr lang="en-US"/>
              <a:t>Facebook Original Own Posts Table | All Pages - 19 of 26</a:t>
            </a:r>
          </a:p>
        </p:txBody>
      </p:sp>
      <p:graphicFrame>
        <p:nvGraphicFramePr>
          <p:cNvPr id="5" name="Table Placeholder 4">
            <a:extLst>
              <a:ext uri="{FF2B5EF4-FFF2-40B4-BE49-F238E27FC236}">
                <a16:creationId xmlns:a16="http://schemas.microsoft.com/office/drawing/2014/main" id="{016097A1-B87D-4A75-8D55-890B34C5FA78}"/>
              </a:ext>
            </a:extLst>
          </p:cNvPr>
          <p:cNvGraphicFramePr>
            <a:graphicFrameLocks noGrp="1"/>
          </p:cNvGraphicFramePr>
          <p:nvPr>
            <p:ph type="tbl" sz="quarter" idx="13"/>
            <p:extLst>
              <p:ext uri="{D42A27DB-BD31-4B8C-83A1-F6EECF244321}">
                <p14:modId xmlns:p14="http://schemas.microsoft.com/office/powerpoint/2010/main" val="185134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77608808"/>
                    </a:ext>
                  </a:extLst>
                </a:gridCol>
                <a:gridCol w="1234440">
                  <a:extLst>
                    <a:ext uri="{9D8B030D-6E8A-4147-A177-3AD203B41FA5}">
                      <a16:colId xmlns:a16="http://schemas.microsoft.com/office/drawing/2014/main" val="4058340894"/>
                    </a:ext>
                  </a:extLst>
                </a:gridCol>
                <a:gridCol w="822960">
                  <a:extLst>
                    <a:ext uri="{9D8B030D-6E8A-4147-A177-3AD203B41FA5}">
                      <a16:colId xmlns:a16="http://schemas.microsoft.com/office/drawing/2014/main" val="3063218900"/>
                    </a:ext>
                  </a:extLst>
                </a:gridCol>
                <a:gridCol w="411480">
                  <a:extLst>
                    <a:ext uri="{9D8B030D-6E8A-4147-A177-3AD203B41FA5}">
                      <a16:colId xmlns:a16="http://schemas.microsoft.com/office/drawing/2014/main" val="1050008141"/>
                    </a:ext>
                  </a:extLst>
                </a:gridCol>
                <a:gridCol w="246888">
                  <a:extLst>
                    <a:ext uri="{9D8B030D-6E8A-4147-A177-3AD203B41FA5}">
                      <a16:colId xmlns:a16="http://schemas.microsoft.com/office/drawing/2014/main" val="1711482687"/>
                    </a:ext>
                  </a:extLst>
                </a:gridCol>
                <a:gridCol w="246888">
                  <a:extLst>
                    <a:ext uri="{9D8B030D-6E8A-4147-A177-3AD203B41FA5}">
                      <a16:colId xmlns:a16="http://schemas.microsoft.com/office/drawing/2014/main" val="2458060339"/>
                    </a:ext>
                  </a:extLst>
                </a:gridCol>
                <a:gridCol w="246888">
                  <a:extLst>
                    <a:ext uri="{9D8B030D-6E8A-4147-A177-3AD203B41FA5}">
                      <a16:colId xmlns:a16="http://schemas.microsoft.com/office/drawing/2014/main" val="3905409181"/>
                    </a:ext>
                  </a:extLst>
                </a:gridCol>
                <a:gridCol w="246888">
                  <a:extLst>
                    <a:ext uri="{9D8B030D-6E8A-4147-A177-3AD203B41FA5}">
                      <a16:colId xmlns:a16="http://schemas.microsoft.com/office/drawing/2014/main" val="3326425167"/>
                    </a:ext>
                  </a:extLst>
                </a:gridCol>
                <a:gridCol w="246888">
                  <a:extLst>
                    <a:ext uri="{9D8B030D-6E8A-4147-A177-3AD203B41FA5}">
                      <a16:colId xmlns:a16="http://schemas.microsoft.com/office/drawing/2014/main" val="2295693162"/>
                    </a:ext>
                  </a:extLst>
                </a:gridCol>
                <a:gridCol w="246888">
                  <a:extLst>
                    <a:ext uri="{9D8B030D-6E8A-4147-A177-3AD203B41FA5}">
                      <a16:colId xmlns:a16="http://schemas.microsoft.com/office/drawing/2014/main" val="2478665944"/>
                    </a:ext>
                  </a:extLst>
                </a:gridCol>
                <a:gridCol w="246888">
                  <a:extLst>
                    <a:ext uri="{9D8B030D-6E8A-4147-A177-3AD203B41FA5}">
                      <a16:colId xmlns:a16="http://schemas.microsoft.com/office/drawing/2014/main" val="284253574"/>
                    </a:ext>
                  </a:extLst>
                </a:gridCol>
                <a:gridCol w="246888">
                  <a:extLst>
                    <a:ext uri="{9D8B030D-6E8A-4147-A177-3AD203B41FA5}">
                      <a16:colId xmlns:a16="http://schemas.microsoft.com/office/drawing/2014/main" val="1150949913"/>
                    </a:ext>
                  </a:extLst>
                </a:gridCol>
                <a:gridCol w="246888">
                  <a:extLst>
                    <a:ext uri="{9D8B030D-6E8A-4147-A177-3AD203B41FA5}">
                      <a16:colId xmlns:a16="http://schemas.microsoft.com/office/drawing/2014/main" val="1120318292"/>
                    </a:ext>
                  </a:extLst>
                </a:gridCol>
                <a:gridCol w="246888">
                  <a:extLst>
                    <a:ext uri="{9D8B030D-6E8A-4147-A177-3AD203B41FA5}">
                      <a16:colId xmlns:a16="http://schemas.microsoft.com/office/drawing/2014/main" val="1525693282"/>
                    </a:ext>
                  </a:extLst>
                </a:gridCol>
                <a:gridCol w="246888">
                  <a:extLst>
                    <a:ext uri="{9D8B030D-6E8A-4147-A177-3AD203B41FA5}">
                      <a16:colId xmlns:a16="http://schemas.microsoft.com/office/drawing/2014/main" val="1033824792"/>
                    </a:ext>
                  </a:extLst>
                </a:gridCol>
                <a:gridCol w="246888">
                  <a:extLst>
                    <a:ext uri="{9D8B030D-6E8A-4147-A177-3AD203B41FA5}">
                      <a16:colId xmlns:a16="http://schemas.microsoft.com/office/drawing/2014/main" val="3382064862"/>
                    </a:ext>
                  </a:extLst>
                </a:gridCol>
                <a:gridCol w="246888">
                  <a:extLst>
                    <a:ext uri="{9D8B030D-6E8A-4147-A177-3AD203B41FA5}">
                      <a16:colId xmlns:a16="http://schemas.microsoft.com/office/drawing/2014/main" val="76701223"/>
                    </a:ext>
                  </a:extLst>
                </a:gridCol>
                <a:gridCol w="246888">
                  <a:extLst>
                    <a:ext uri="{9D8B030D-6E8A-4147-A177-3AD203B41FA5}">
                      <a16:colId xmlns:a16="http://schemas.microsoft.com/office/drawing/2014/main" val="1438784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471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(HU) HU - 2020-05-21 19:00:00</a:t>
                      </a:r>
                      <a:r>
                        <a:rPr kumimoji="0" lang="en-US" sz="1000" b="0" i="0" u="none" strike="noStrike" kern="1200" cap="none" spc="0" normalizeH="0" baseline="0" noProof="0">
                          <a:ln>
                            <a:noFill/>
                          </a:ln>
                          <a:solidFill>
                            <a:prstClr val="black"/>
                          </a:solidFill>
                          <a:effectLst/>
                          <a:uLnTx/>
                          <a:uFillTx/>
                          <a:latin typeface="+mn-lt"/>
                          <a:ea typeface="+mn-ea"/>
                          <a:cs typeface="+mn-cs"/>
                        </a:rPr>
                        <a:t>
 Te hogyan tárolod a megmaradt ételeket egy baráti vacsora után? Íme egy tipp Marcella Hansch-tól, a fenntarthatóság igazi szakértőjétől: próbálj meg saját méhviasz-csomagolást készíteni! Mutatjuk hogyan: Vegyél valamilyen organikus pamutot és vágd a kívánt alakzatra, vízfürdőben olvaszd fel a méhviaszt és az így keletkezett elegyet ecsettel egyenletesen vidd fel az egész szövetre. Ezután nincs más dolgod, mint levasalni és egy kicsit állni hagyni.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https://scontent-atl3-1.xx.fbcdn.net/v/t1.0-9/p720x720/96235915_1340746976312898_6528623875041787904_o.jpg?_nc_cat=110&amp;ccb=2&amp;_nc_sid=8024bb&amp;_nc_ohc=w2m-D9gkdq4AX85kUUQ&amp;_nc_ht=scontent-atl3-1.xx&amp;tp=6&amp;oh=aea477c9c82268043f6509897a999365&amp;oe=5FBDC46E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354946"/>
                  </a:ext>
                </a:extLst>
              </a:tr>
            </a:tbl>
          </a:graphicData>
        </a:graphic>
      </p:graphicFrame>
      <p:sp>
        <p:nvSpPr>
          <p:cNvPr id="4" name="Text Placeholder 3">
            <a:extLst>
              <a:ext uri="{FF2B5EF4-FFF2-40B4-BE49-F238E27FC236}">
                <a16:creationId xmlns:a16="http://schemas.microsoft.com/office/drawing/2014/main" id="{93C694E1-C5CD-4630-A8DB-ACB43992BD94}"/>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056991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A674-8B82-404A-9E1D-218A2E5B9852}"/>
              </a:ext>
            </a:extLst>
          </p:cNvPr>
          <p:cNvSpPr>
            <a:spLocks noGrp="1"/>
          </p:cNvSpPr>
          <p:nvPr>
            <p:ph type="title"/>
          </p:nvPr>
        </p:nvSpPr>
        <p:spPr/>
        <p:txBody>
          <a:bodyPr/>
          <a:lstStyle/>
          <a:p>
            <a:r>
              <a:rPr lang="en-US"/>
              <a:t>Facebook Original Own Posts Table | All Pages - 20 of 26</a:t>
            </a:r>
          </a:p>
        </p:txBody>
      </p:sp>
      <p:graphicFrame>
        <p:nvGraphicFramePr>
          <p:cNvPr id="5" name="Table Placeholder 4">
            <a:extLst>
              <a:ext uri="{FF2B5EF4-FFF2-40B4-BE49-F238E27FC236}">
                <a16:creationId xmlns:a16="http://schemas.microsoft.com/office/drawing/2014/main" id="{0552B098-8666-4CEC-9D60-61B43CD09D46}"/>
              </a:ext>
            </a:extLst>
          </p:cNvPr>
          <p:cNvGraphicFramePr>
            <a:graphicFrameLocks noGrp="1"/>
          </p:cNvGraphicFramePr>
          <p:nvPr>
            <p:ph type="tbl" sz="quarter" idx="13"/>
            <p:extLst>
              <p:ext uri="{D42A27DB-BD31-4B8C-83A1-F6EECF244321}">
                <p14:modId xmlns:p14="http://schemas.microsoft.com/office/powerpoint/2010/main" val="419419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10901220"/>
                    </a:ext>
                  </a:extLst>
                </a:gridCol>
                <a:gridCol w="1234440">
                  <a:extLst>
                    <a:ext uri="{9D8B030D-6E8A-4147-A177-3AD203B41FA5}">
                      <a16:colId xmlns:a16="http://schemas.microsoft.com/office/drawing/2014/main" val="660635842"/>
                    </a:ext>
                  </a:extLst>
                </a:gridCol>
                <a:gridCol w="822960">
                  <a:extLst>
                    <a:ext uri="{9D8B030D-6E8A-4147-A177-3AD203B41FA5}">
                      <a16:colId xmlns:a16="http://schemas.microsoft.com/office/drawing/2014/main" val="2322496545"/>
                    </a:ext>
                  </a:extLst>
                </a:gridCol>
                <a:gridCol w="411480">
                  <a:extLst>
                    <a:ext uri="{9D8B030D-6E8A-4147-A177-3AD203B41FA5}">
                      <a16:colId xmlns:a16="http://schemas.microsoft.com/office/drawing/2014/main" val="3241578664"/>
                    </a:ext>
                  </a:extLst>
                </a:gridCol>
                <a:gridCol w="246888">
                  <a:extLst>
                    <a:ext uri="{9D8B030D-6E8A-4147-A177-3AD203B41FA5}">
                      <a16:colId xmlns:a16="http://schemas.microsoft.com/office/drawing/2014/main" val="4207700438"/>
                    </a:ext>
                  </a:extLst>
                </a:gridCol>
                <a:gridCol w="246888">
                  <a:extLst>
                    <a:ext uri="{9D8B030D-6E8A-4147-A177-3AD203B41FA5}">
                      <a16:colId xmlns:a16="http://schemas.microsoft.com/office/drawing/2014/main" val="1627127877"/>
                    </a:ext>
                  </a:extLst>
                </a:gridCol>
                <a:gridCol w="246888">
                  <a:extLst>
                    <a:ext uri="{9D8B030D-6E8A-4147-A177-3AD203B41FA5}">
                      <a16:colId xmlns:a16="http://schemas.microsoft.com/office/drawing/2014/main" val="2518358898"/>
                    </a:ext>
                  </a:extLst>
                </a:gridCol>
                <a:gridCol w="246888">
                  <a:extLst>
                    <a:ext uri="{9D8B030D-6E8A-4147-A177-3AD203B41FA5}">
                      <a16:colId xmlns:a16="http://schemas.microsoft.com/office/drawing/2014/main" val="3806335361"/>
                    </a:ext>
                  </a:extLst>
                </a:gridCol>
                <a:gridCol w="246888">
                  <a:extLst>
                    <a:ext uri="{9D8B030D-6E8A-4147-A177-3AD203B41FA5}">
                      <a16:colId xmlns:a16="http://schemas.microsoft.com/office/drawing/2014/main" val="19908051"/>
                    </a:ext>
                  </a:extLst>
                </a:gridCol>
                <a:gridCol w="246888">
                  <a:extLst>
                    <a:ext uri="{9D8B030D-6E8A-4147-A177-3AD203B41FA5}">
                      <a16:colId xmlns:a16="http://schemas.microsoft.com/office/drawing/2014/main" val="1866540203"/>
                    </a:ext>
                  </a:extLst>
                </a:gridCol>
                <a:gridCol w="246888">
                  <a:extLst>
                    <a:ext uri="{9D8B030D-6E8A-4147-A177-3AD203B41FA5}">
                      <a16:colId xmlns:a16="http://schemas.microsoft.com/office/drawing/2014/main" val="3953015781"/>
                    </a:ext>
                  </a:extLst>
                </a:gridCol>
                <a:gridCol w="246888">
                  <a:extLst>
                    <a:ext uri="{9D8B030D-6E8A-4147-A177-3AD203B41FA5}">
                      <a16:colId xmlns:a16="http://schemas.microsoft.com/office/drawing/2014/main" val="2845057604"/>
                    </a:ext>
                  </a:extLst>
                </a:gridCol>
                <a:gridCol w="246888">
                  <a:extLst>
                    <a:ext uri="{9D8B030D-6E8A-4147-A177-3AD203B41FA5}">
                      <a16:colId xmlns:a16="http://schemas.microsoft.com/office/drawing/2014/main" val="2717527559"/>
                    </a:ext>
                  </a:extLst>
                </a:gridCol>
                <a:gridCol w="246888">
                  <a:extLst>
                    <a:ext uri="{9D8B030D-6E8A-4147-A177-3AD203B41FA5}">
                      <a16:colId xmlns:a16="http://schemas.microsoft.com/office/drawing/2014/main" val="803017328"/>
                    </a:ext>
                  </a:extLst>
                </a:gridCol>
                <a:gridCol w="246888">
                  <a:extLst>
                    <a:ext uri="{9D8B030D-6E8A-4147-A177-3AD203B41FA5}">
                      <a16:colId xmlns:a16="http://schemas.microsoft.com/office/drawing/2014/main" val="689268959"/>
                    </a:ext>
                  </a:extLst>
                </a:gridCol>
                <a:gridCol w="246888">
                  <a:extLst>
                    <a:ext uri="{9D8B030D-6E8A-4147-A177-3AD203B41FA5}">
                      <a16:colId xmlns:a16="http://schemas.microsoft.com/office/drawing/2014/main" val="2892544072"/>
                    </a:ext>
                  </a:extLst>
                </a:gridCol>
                <a:gridCol w="246888">
                  <a:extLst>
                    <a:ext uri="{9D8B030D-6E8A-4147-A177-3AD203B41FA5}">
                      <a16:colId xmlns:a16="http://schemas.microsoft.com/office/drawing/2014/main" val="3820505152"/>
                    </a:ext>
                  </a:extLst>
                </a:gridCol>
                <a:gridCol w="246888">
                  <a:extLst>
                    <a:ext uri="{9D8B030D-6E8A-4147-A177-3AD203B41FA5}">
                      <a16:colId xmlns:a16="http://schemas.microsoft.com/office/drawing/2014/main" val="397047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020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- 2020-06-15 19:00:03</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know how you can help protect the oceans when you do your laundry? 
Many clothes are made of synthetic fibers and every time we wash them, microfibers are released into our waterways. Eventually they find their way into the oceans as the wastewater treatment plants cannot filter them. Our partner Pacific Garbage Screening shares a simply trick to prevent this: use wash bags. Not only do the bags prevent fibers from getting into the wastewaster, they also protect your laundry, which reduces fiber breakage.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https://scontent-ort2-1.xx.fbcdn.net/v/t1.0-9/p720x720/104329691_3332652620091934_5682365772358828659_o.jpg?_nc_cat=104&amp;ccb=2&amp;_nc_sid=2d5d41&amp;_nc_ohc=keB5XEUDw2gAX8LKQXu&amp;_nc_ht=scontent-ort2-1.xx&amp;tp=6&amp;oh=c315d5cf7d54ef57dd8c3c2ea6f0c4ea&amp;oe=5FBA23D7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128255"/>
                  </a:ext>
                </a:extLst>
              </a:tr>
            </a:tbl>
          </a:graphicData>
        </a:graphic>
      </p:graphicFrame>
      <p:sp>
        <p:nvSpPr>
          <p:cNvPr id="4" name="Text Placeholder 3">
            <a:extLst>
              <a:ext uri="{FF2B5EF4-FFF2-40B4-BE49-F238E27FC236}">
                <a16:creationId xmlns:a16="http://schemas.microsoft.com/office/drawing/2014/main" id="{87FD82BA-5A18-428B-B637-0D1FBA02196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8270661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581E9-9252-456F-8881-FF1AD147DB59}"/>
              </a:ext>
            </a:extLst>
          </p:cNvPr>
          <p:cNvSpPr>
            <a:spLocks noGrp="1"/>
          </p:cNvSpPr>
          <p:nvPr>
            <p:ph type="title"/>
          </p:nvPr>
        </p:nvSpPr>
        <p:spPr/>
        <p:txBody>
          <a:bodyPr/>
          <a:lstStyle/>
          <a:p>
            <a:r>
              <a:rPr lang="en-US"/>
              <a:t>Facebook Original Own Posts Table | All Pages - 21 of 26</a:t>
            </a:r>
          </a:p>
        </p:txBody>
      </p:sp>
      <p:graphicFrame>
        <p:nvGraphicFramePr>
          <p:cNvPr id="5" name="Table Placeholder 4">
            <a:extLst>
              <a:ext uri="{FF2B5EF4-FFF2-40B4-BE49-F238E27FC236}">
                <a16:creationId xmlns:a16="http://schemas.microsoft.com/office/drawing/2014/main" id="{3857D791-D599-4A57-988A-286BD6BB4ECB}"/>
              </a:ext>
            </a:extLst>
          </p:cNvPr>
          <p:cNvGraphicFramePr>
            <a:graphicFrameLocks noGrp="1"/>
          </p:cNvGraphicFramePr>
          <p:nvPr>
            <p:ph type="tbl" sz="quarter" idx="13"/>
            <p:extLst>
              <p:ext uri="{D42A27DB-BD31-4B8C-83A1-F6EECF244321}">
                <p14:modId xmlns:p14="http://schemas.microsoft.com/office/powerpoint/2010/main" val="183449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54128500"/>
                    </a:ext>
                  </a:extLst>
                </a:gridCol>
                <a:gridCol w="1234440">
                  <a:extLst>
                    <a:ext uri="{9D8B030D-6E8A-4147-A177-3AD203B41FA5}">
                      <a16:colId xmlns:a16="http://schemas.microsoft.com/office/drawing/2014/main" val="2991835319"/>
                    </a:ext>
                  </a:extLst>
                </a:gridCol>
                <a:gridCol w="822960">
                  <a:extLst>
                    <a:ext uri="{9D8B030D-6E8A-4147-A177-3AD203B41FA5}">
                      <a16:colId xmlns:a16="http://schemas.microsoft.com/office/drawing/2014/main" val="431615677"/>
                    </a:ext>
                  </a:extLst>
                </a:gridCol>
                <a:gridCol w="411480">
                  <a:extLst>
                    <a:ext uri="{9D8B030D-6E8A-4147-A177-3AD203B41FA5}">
                      <a16:colId xmlns:a16="http://schemas.microsoft.com/office/drawing/2014/main" val="3396101281"/>
                    </a:ext>
                  </a:extLst>
                </a:gridCol>
                <a:gridCol w="246888">
                  <a:extLst>
                    <a:ext uri="{9D8B030D-6E8A-4147-A177-3AD203B41FA5}">
                      <a16:colId xmlns:a16="http://schemas.microsoft.com/office/drawing/2014/main" val="3451045735"/>
                    </a:ext>
                  </a:extLst>
                </a:gridCol>
                <a:gridCol w="246888">
                  <a:extLst>
                    <a:ext uri="{9D8B030D-6E8A-4147-A177-3AD203B41FA5}">
                      <a16:colId xmlns:a16="http://schemas.microsoft.com/office/drawing/2014/main" val="746926875"/>
                    </a:ext>
                  </a:extLst>
                </a:gridCol>
                <a:gridCol w="246888">
                  <a:extLst>
                    <a:ext uri="{9D8B030D-6E8A-4147-A177-3AD203B41FA5}">
                      <a16:colId xmlns:a16="http://schemas.microsoft.com/office/drawing/2014/main" val="3100317067"/>
                    </a:ext>
                  </a:extLst>
                </a:gridCol>
                <a:gridCol w="246888">
                  <a:extLst>
                    <a:ext uri="{9D8B030D-6E8A-4147-A177-3AD203B41FA5}">
                      <a16:colId xmlns:a16="http://schemas.microsoft.com/office/drawing/2014/main" val="3899800529"/>
                    </a:ext>
                  </a:extLst>
                </a:gridCol>
                <a:gridCol w="246888">
                  <a:extLst>
                    <a:ext uri="{9D8B030D-6E8A-4147-A177-3AD203B41FA5}">
                      <a16:colId xmlns:a16="http://schemas.microsoft.com/office/drawing/2014/main" val="783722179"/>
                    </a:ext>
                  </a:extLst>
                </a:gridCol>
                <a:gridCol w="246888">
                  <a:extLst>
                    <a:ext uri="{9D8B030D-6E8A-4147-A177-3AD203B41FA5}">
                      <a16:colId xmlns:a16="http://schemas.microsoft.com/office/drawing/2014/main" val="1352677949"/>
                    </a:ext>
                  </a:extLst>
                </a:gridCol>
                <a:gridCol w="246888">
                  <a:extLst>
                    <a:ext uri="{9D8B030D-6E8A-4147-A177-3AD203B41FA5}">
                      <a16:colId xmlns:a16="http://schemas.microsoft.com/office/drawing/2014/main" val="1219644954"/>
                    </a:ext>
                  </a:extLst>
                </a:gridCol>
                <a:gridCol w="246888">
                  <a:extLst>
                    <a:ext uri="{9D8B030D-6E8A-4147-A177-3AD203B41FA5}">
                      <a16:colId xmlns:a16="http://schemas.microsoft.com/office/drawing/2014/main" val="1614797611"/>
                    </a:ext>
                  </a:extLst>
                </a:gridCol>
                <a:gridCol w="246888">
                  <a:extLst>
                    <a:ext uri="{9D8B030D-6E8A-4147-A177-3AD203B41FA5}">
                      <a16:colId xmlns:a16="http://schemas.microsoft.com/office/drawing/2014/main" val="1670958509"/>
                    </a:ext>
                  </a:extLst>
                </a:gridCol>
                <a:gridCol w="246888">
                  <a:extLst>
                    <a:ext uri="{9D8B030D-6E8A-4147-A177-3AD203B41FA5}">
                      <a16:colId xmlns:a16="http://schemas.microsoft.com/office/drawing/2014/main" val="72605355"/>
                    </a:ext>
                  </a:extLst>
                </a:gridCol>
                <a:gridCol w="246888">
                  <a:extLst>
                    <a:ext uri="{9D8B030D-6E8A-4147-A177-3AD203B41FA5}">
                      <a16:colId xmlns:a16="http://schemas.microsoft.com/office/drawing/2014/main" val="1606137650"/>
                    </a:ext>
                  </a:extLst>
                </a:gridCol>
                <a:gridCol w="246888">
                  <a:extLst>
                    <a:ext uri="{9D8B030D-6E8A-4147-A177-3AD203B41FA5}">
                      <a16:colId xmlns:a16="http://schemas.microsoft.com/office/drawing/2014/main" val="620750908"/>
                    </a:ext>
                  </a:extLst>
                </a:gridCol>
                <a:gridCol w="246888">
                  <a:extLst>
                    <a:ext uri="{9D8B030D-6E8A-4147-A177-3AD203B41FA5}">
                      <a16:colId xmlns:a16="http://schemas.microsoft.com/office/drawing/2014/main" val="2550082474"/>
                    </a:ext>
                  </a:extLst>
                </a:gridCol>
                <a:gridCol w="246888">
                  <a:extLst>
                    <a:ext uri="{9D8B030D-6E8A-4147-A177-3AD203B41FA5}">
                      <a16:colId xmlns:a16="http://schemas.microsoft.com/office/drawing/2014/main" val="174577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558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 - 2020-01-31 20:00:03</a:t>
                      </a:r>
                      <a:r>
                        <a:rPr kumimoji="0" lang="de-DE" sz="1000" b="0" i="0" u="none" strike="noStrike" kern="1200" cap="none" spc="0" normalizeH="0" baseline="0" noProof="0">
                          <a:ln>
                            <a:noFill/>
                          </a:ln>
                          <a:solidFill>
                            <a:prstClr val="black"/>
                          </a:solidFill>
                          <a:effectLst/>
                          <a:uLnTx/>
                          <a:uFillTx/>
                          <a:latin typeface="+mn-lt"/>
                          <a:ea typeface="+mn-ea"/>
                          <a:cs typeface="+mn-cs"/>
                        </a:rPr>
                        <a:t>
 Unvorstellbar aber wahr: Dieser "Manta-Ray" könnte helfen, den Ozean von Tonnen von Plastik zu reinigen. Die ganze Geschichte über dieses erstaunliche Projekt von Marcella Hansch findet ihr in unserem Beyond Water Magazin: https://fcld.ly/8qr2wn7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https://scontent-iad3-1.xx.fbcdn.net/v/t1.0-9/p720x720/83374598_2824064364352478_321228932009426944_o.jpg?_nc_cat=111&amp;ccb=2&amp;_nc_sid=2d5d41&amp;_nc_ohc=AJWVCNtmw4EAX9IKceS&amp;_nc_ht=scontent-iad3-1.xx&amp;tp=6&amp;oh=3be8451e503f4a5ddd23ad52ecfca077&amp;oe=5FBD185A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5411458"/>
                  </a:ext>
                </a:extLst>
              </a:tr>
            </a:tbl>
          </a:graphicData>
        </a:graphic>
      </p:graphicFrame>
      <p:sp>
        <p:nvSpPr>
          <p:cNvPr id="4" name="Text Placeholder 3">
            <a:extLst>
              <a:ext uri="{FF2B5EF4-FFF2-40B4-BE49-F238E27FC236}">
                <a16:creationId xmlns:a16="http://schemas.microsoft.com/office/drawing/2014/main" id="{A61EF2D5-D951-4F24-AF09-8FCEA8513168}"/>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984812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ABAF-C9BD-4E9A-A824-5A0B9531BEAA}"/>
              </a:ext>
            </a:extLst>
          </p:cNvPr>
          <p:cNvSpPr>
            <a:spLocks noGrp="1"/>
          </p:cNvSpPr>
          <p:nvPr>
            <p:ph type="title"/>
          </p:nvPr>
        </p:nvSpPr>
        <p:spPr/>
        <p:txBody>
          <a:bodyPr/>
          <a:lstStyle/>
          <a:p>
            <a:r>
              <a:rPr lang="en-US"/>
              <a:t>Facebook Original Own Posts Table | All Pages - 22 of 26</a:t>
            </a:r>
          </a:p>
        </p:txBody>
      </p:sp>
      <p:graphicFrame>
        <p:nvGraphicFramePr>
          <p:cNvPr id="5" name="Table Placeholder 4">
            <a:extLst>
              <a:ext uri="{FF2B5EF4-FFF2-40B4-BE49-F238E27FC236}">
                <a16:creationId xmlns:a16="http://schemas.microsoft.com/office/drawing/2014/main" id="{B7F585FA-A263-4BF9-B6E1-6C2CCF7134FF}"/>
              </a:ext>
            </a:extLst>
          </p:cNvPr>
          <p:cNvGraphicFramePr>
            <a:graphicFrameLocks noGrp="1"/>
          </p:cNvGraphicFramePr>
          <p:nvPr>
            <p:ph type="tbl" sz="quarter" idx="13"/>
            <p:extLst>
              <p:ext uri="{D42A27DB-BD31-4B8C-83A1-F6EECF244321}">
                <p14:modId xmlns:p14="http://schemas.microsoft.com/office/powerpoint/2010/main" val="1274542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16946598"/>
                    </a:ext>
                  </a:extLst>
                </a:gridCol>
                <a:gridCol w="1234440">
                  <a:extLst>
                    <a:ext uri="{9D8B030D-6E8A-4147-A177-3AD203B41FA5}">
                      <a16:colId xmlns:a16="http://schemas.microsoft.com/office/drawing/2014/main" val="3313664984"/>
                    </a:ext>
                  </a:extLst>
                </a:gridCol>
                <a:gridCol w="822960">
                  <a:extLst>
                    <a:ext uri="{9D8B030D-6E8A-4147-A177-3AD203B41FA5}">
                      <a16:colId xmlns:a16="http://schemas.microsoft.com/office/drawing/2014/main" val="4187667859"/>
                    </a:ext>
                  </a:extLst>
                </a:gridCol>
                <a:gridCol w="411480">
                  <a:extLst>
                    <a:ext uri="{9D8B030D-6E8A-4147-A177-3AD203B41FA5}">
                      <a16:colId xmlns:a16="http://schemas.microsoft.com/office/drawing/2014/main" val="327418423"/>
                    </a:ext>
                  </a:extLst>
                </a:gridCol>
                <a:gridCol w="246888">
                  <a:extLst>
                    <a:ext uri="{9D8B030D-6E8A-4147-A177-3AD203B41FA5}">
                      <a16:colId xmlns:a16="http://schemas.microsoft.com/office/drawing/2014/main" val="3781362975"/>
                    </a:ext>
                  </a:extLst>
                </a:gridCol>
                <a:gridCol w="246888">
                  <a:extLst>
                    <a:ext uri="{9D8B030D-6E8A-4147-A177-3AD203B41FA5}">
                      <a16:colId xmlns:a16="http://schemas.microsoft.com/office/drawing/2014/main" val="3753909988"/>
                    </a:ext>
                  </a:extLst>
                </a:gridCol>
                <a:gridCol w="246888">
                  <a:extLst>
                    <a:ext uri="{9D8B030D-6E8A-4147-A177-3AD203B41FA5}">
                      <a16:colId xmlns:a16="http://schemas.microsoft.com/office/drawing/2014/main" val="4211636017"/>
                    </a:ext>
                  </a:extLst>
                </a:gridCol>
                <a:gridCol w="246888">
                  <a:extLst>
                    <a:ext uri="{9D8B030D-6E8A-4147-A177-3AD203B41FA5}">
                      <a16:colId xmlns:a16="http://schemas.microsoft.com/office/drawing/2014/main" val="400698088"/>
                    </a:ext>
                  </a:extLst>
                </a:gridCol>
                <a:gridCol w="246888">
                  <a:extLst>
                    <a:ext uri="{9D8B030D-6E8A-4147-A177-3AD203B41FA5}">
                      <a16:colId xmlns:a16="http://schemas.microsoft.com/office/drawing/2014/main" val="1007590687"/>
                    </a:ext>
                  </a:extLst>
                </a:gridCol>
                <a:gridCol w="246888">
                  <a:extLst>
                    <a:ext uri="{9D8B030D-6E8A-4147-A177-3AD203B41FA5}">
                      <a16:colId xmlns:a16="http://schemas.microsoft.com/office/drawing/2014/main" val="2057815963"/>
                    </a:ext>
                  </a:extLst>
                </a:gridCol>
                <a:gridCol w="246888">
                  <a:extLst>
                    <a:ext uri="{9D8B030D-6E8A-4147-A177-3AD203B41FA5}">
                      <a16:colId xmlns:a16="http://schemas.microsoft.com/office/drawing/2014/main" val="1643727419"/>
                    </a:ext>
                  </a:extLst>
                </a:gridCol>
                <a:gridCol w="246888">
                  <a:extLst>
                    <a:ext uri="{9D8B030D-6E8A-4147-A177-3AD203B41FA5}">
                      <a16:colId xmlns:a16="http://schemas.microsoft.com/office/drawing/2014/main" val="2408658235"/>
                    </a:ext>
                  </a:extLst>
                </a:gridCol>
                <a:gridCol w="246888">
                  <a:extLst>
                    <a:ext uri="{9D8B030D-6E8A-4147-A177-3AD203B41FA5}">
                      <a16:colId xmlns:a16="http://schemas.microsoft.com/office/drawing/2014/main" val="982063809"/>
                    </a:ext>
                  </a:extLst>
                </a:gridCol>
                <a:gridCol w="246888">
                  <a:extLst>
                    <a:ext uri="{9D8B030D-6E8A-4147-A177-3AD203B41FA5}">
                      <a16:colId xmlns:a16="http://schemas.microsoft.com/office/drawing/2014/main" val="3644464727"/>
                    </a:ext>
                  </a:extLst>
                </a:gridCol>
                <a:gridCol w="246888">
                  <a:extLst>
                    <a:ext uri="{9D8B030D-6E8A-4147-A177-3AD203B41FA5}">
                      <a16:colId xmlns:a16="http://schemas.microsoft.com/office/drawing/2014/main" val="1170632333"/>
                    </a:ext>
                  </a:extLst>
                </a:gridCol>
                <a:gridCol w="246888">
                  <a:extLst>
                    <a:ext uri="{9D8B030D-6E8A-4147-A177-3AD203B41FA5}">
                      <a16:colId xmlns:a16="http://schemas.microsoft.com/office/drawing/2014/main" val="903391471"/>
                    </a:ext>
                  </a:extLst>
                </a:gridCol>
                <a:gridCol w="246888">
                  <a:extLst>
                    <a:ext uri="{9D8B030D-6E8A-4147-A177-3AD203B41FA5}">
                      <a16:colId xmlns:a16="http://schemas.microsoft.com/office/drawing/2014/main" val="699608795"/>
                    </a:ext>
                  </a:extLst>
                </a:gridCol>
                <a:gridCol w="246888">
                  <a:extLst>
                    <a:ext uri="{9D8B030D-6E8A-4147-A177-3AD203B41FA5}">
                      <a16:colId xmlns:a16="http://schemas.microsoft.com/office/drawing/2014/main" val="3425026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15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- 2020-08-26 17:25:04</a:t>
                      </a:r>
                      <a:r>
                        <a:rPr kumimoji="0" lang="en-US" sz="1000" b="0" i="0" u="none" strike="noStrike" kern="1200" cap="none" spc="0" normalizeH="0" baseline="0" noProof="0">
                          <a:ln>
                            <a:noFill/>
                          </a:ln>
                          <a:solidFill>
                            <a:prstClr val="black"/>
                          </a:solidFill>
                          <a:effectLst/>
                          <a:uLnTx/>
                          <a:uFillTx/>
                          <a:latin typeface="+mn-lt"/>
                          <a:ea typeface="+mn-ea"/>
                          <a:cs typeface="+mn-cs"/>
                        </a:rPr>
                        <a:t>
 At present, this is how several rivers around the world look like. To change it, immediate action is absolutely necessary - which is exactly what the Pacific Garbage Screening project is all about. Their newly developed CollectiX garbage boat is collecting rubbish from our rivers, like here on the river Hron in Slovakia. For more information on this important project, click here: https://fcld.ly/da2pjmx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https://scontent-iad3-1.xx.fbcdn.net/v/t1.0-9/s720x720/118373127_3543053822385145_8806461785699570810_o.jpg?_nc_cat=101&amp;ccb=2&amp;_nc_sid=8024bb&amp;_nc_ohc=h2GAPKKrVmQAX9xdJqG&amp;_nc_ht=scontent-iad3-1.xx&amp;tp=7&amp;oh=fbfefeca934c96b4308d52f27516b509&amp;oe=5FBCB39A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93892365"/>
                  </a:ext>
                </a:extLst>
              </a:tr>
            </a:tbl>
          </a:graphicData>
        </a:graphic>
      </p:graphicFrame>
      <p:sp>
        <p:nvSpPr>
          <p:cNvPr id="4" name="Text Placeholder 3">
            <a:extLst>
              <a:ext uri="{FF2B5EF4-FFF2-40B4-BE49-F238E27FC236}">
                <a16:creationId xmlns:a16="http://schemas.microsoft.com/office/drawing/2014/main" id="{533A718D-CDFF-4EF2-ABBC-66FBD75FC5C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867405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F22E5-7E80-4754-B4CF-A6E0E9EA7B8F}"/>
              </a:ext>
            </a:extLst>
          </p:cNvPr>
          <p:cNvSpPr>
            <a:spLocks noGrp="1"/>
          </p:cNvSpPr>
          <p:nvPr>
            <p:ph type="title"/>
          </p:nvPr>
        </p:nvSpPr>
        <p:spPr/>
        <p:txBody>
          <a:bodyPr/>
          <a:lstStyle/>
          <a:p>
            <a:r>
              <a:rPr lang="en-US"/>
              <a:t>Facebook Original Own Posts Table | All Pages - 23 of 26</a:t>
            </a:r>
          </a:p>
        </p:txBody>
      </p:sp>
      <p:graphicFrame>
        <p:nvGraphicFramePr>
          <p:cNvPr id="5" name="Table Placeholder 4">
            <a:extLst>
              <a:ext uri="{FF2B5EF4-FFF2-40B4-BE49-F238E27FC236}">
                <a16:creationId xmlns:a16="http://schemas.microsoft.com/office/drawing/2014/main" id="{44FF1B1D-25CB-4476-A979-400918D98BE5}"/>
              </a:ext>
            </a:extLst>
          </p:cNvPr>
          <p:cNvGraphicFramePr>
            <a:graphicFrameLocks noGrp="1"/>
          </p:cNvGraphicFramePr>
          <p:nvPr>
            <p:ph type="tbl" sz="quarter" idx="13"/>
            <p:extLst>
              <p:ext uri="{D42A27DB-BD31-4B8C-83A1-F6EECF244321}">
                <p14:modId xmlns:p14="http://schemas.microsoft.com/office/powerpoint/2010/main" val="2989174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98183359"/>
                    </a:ext>
                  </a:extLst>
                </a:gridCol>
                <a:gridCol w="1234440">
                  <a:extLst>
                    <a:ext uri="{9D8B030D-6E8A-4147-A177-3AD203B41FA5}">
                      <a16:colId xmlns:a16="http://schemas.microsoft.com/office/drawing/2014/main" val="134047571"/>
                    </a:ext>
                  </a:extLst>
                </a:gridCol>
                <a:gridCol w="822960">
                  <a:extLst>
                    <a:ext uri="{9D8B030D-6E8A-4147-A177-3AD203B41FA5}">
                      <a16:colId xmlns:a16="http://schemas.microsoft.com/office/drawing/2014/main" val="3010562630"/>
                    </a:ext>
                  </a:extLst>
                </a:gridCol>
                <a:gridCol w="411480">
                  <a:extLst>
                    <a:ext uri="{9D8B030D-6E8A-4147-A177-3AD203B41FA5}">
                      <a16:colId xmlns:a16="http://schemas.microsoft.com/office/drawing/2014/main" val="4120079754"/>
                    </a:ext>
                  </a:extLst>
                </a:gridCol>
                <a:gridCol w="246888">
                  <a:extLst>
                    <a:ext uri="{9D8B030D-6E8A-4147-A177-3AD203B41FA5}">
                      <a16:colId xmlns:a16="http://schemas.microsoft.com/office/drawing/2014/main" val="2347435756"/>
                    </a:ext>
                  </a:extLst>
                </a:gridCol>
                <a:gridCol w="246888">
                  <a:extLst>
                    <a:ext uri="{9D8B030D-6E8A-4147-A177-3AD203B41FA5}">
                      <a16:colId xmlns:a16="http://schemas.microsoft.com/office/drawing/2014/main" val="1338314538"/>
                    </a:ext>
                  </a:extLst>
                </a:gridCol>
                <a:gridCol w="246888">
                  <a:extLst>
                    <a:ext uri="{9D8B030D-6E8A-4147-A177-3AD203B41FA5}">
                      <a16:colId xmlns:a16="http://schemas.microsoft.com/office/drawing/2014/main" val="944378278"/>
                    </a:ext>
                  </a:extLst>
                </a:gridCol>
                <a:gridCol w="246888">
                  <a:extLst>
                    <a:ext uri="{9D8B030D-6E8A-4147-A177-3AD203B41FA5}">
                      <a16:colId xmlns:a16="http://schemas.microsoft.com/office/drawing/2014/main" val="4292532834"/>
                    </a:ext>
                  </a:extLst>
                </a:gridCol>
                <a:gridCol w="246888">
                  <a:extLst>
                    <a:ext uri="{9D8B030D-6E8A-4147-A177-3AD203B41FA5}">
                      <a16:colId xmlns:a16="http://schemas.microsoft.com/office/drawing/2014/main" val="2973925912"/>
                    </a:ext>
                  </a:extLst>
                </a:gridCol>
                <a:gridCol w="246888">
                  <a:extLst>
                    <a:ext uri="{9D8B030D-6E8A-4147-A177-3AD203B41FA5}">
                      <a16:colId xmlns:a16="http://schemas.microsoft.com/office/drawing/2014/main" val="528419429"/>
                    </a:ext>
                  </a:extLst>
                </a:gridCol>
                <a:gridCol w="246888">
                  <a:extLst>
                    <a:ext uri="{9D8B030D-6E8A-4147-A177-3AD203B41FA5}">
                      <a16:colId xmlns:a16="http://schemas.microsoft.com/office/drawing/2014/main" val="189936725"/>
                    </a:ext>
                  </a:extLst>
                </a:gridCol>
                <a:gridCol w="246888">
                  <a:extLst>
                    <a:ext uri="{9D8B030D-6E8A-4147-A177-3AD203B41FA5}">
                      <a16:colId xmlns:a16="http://schemas.microsoft.com/office/drawing/2014/main" val="1453727947"/>
                    </a:ext>
                  </a:extLst>
                </a:gridCol>
                <a:gridCol w="246888">
                  <a:extLst>
                    <a:ext uri="{9D8B030D-6E8A-4147-A177-3AD203B41FA5}">
                      <a16:colId xmlns:a16="http://schemas.microsoft.com/office/drawing/2014/main" val="2248919101"/>
                    </a:ext>
                  </a:extLst>
                </a:gridCol>
                <a:gridCol w="246888">
                  <a:extLst>
                    <a:ext uri="{9D8B030D-6E8A-4147-A177-3AD203B41FA5}">
                      <a16:colId xmlns:a16="http://schemas.microsoft.com/office/drawing/2014/main" val="65510674"/>
                    </a:ext>
                  </a:extLst>
                </a:gridCol>
                <a:gridCol w="246888">
                  <a:extLst>
                    <a:ext uri="{9D8B030D-6E8A-4147-A177-3AD203B41FA5}">
                      <a16:colId xmlns:a16="http://schemas.microsoft.com/office/drawing/2014/main" val="3280313120"/>
                    </a:ext>
                  </a:extLst>
                </a:gridCol>
                <a:gridCol w="246888">
                  <a:extLst>
                    <a:ext uri="{9D8B030D-6E8A-4147-A177-3AD203B41FA5}">
                      <a16:colId xmlns:a16="http://schemas.microsoft.com/office/drawing/2014/main" val="864519144"/>
                    </a:ext>
                  </a:extLst>
                </a:gridCol>
                <a:gridCol w="246888">
                  <a:extLst>
                    <a:ext uri="{9D8B030D-6E8A-4147-A177-3AD203B41FA5}">
                      <a16:colId xmlns:a16="http://schemas.microsoft.com/office/drawing/2014/main" val="3407993072"/>
                    </a:ext>
                  </a:extLst>
                </a:gridCol>
                <a:gridCol w="246888">
                  <a:extLst>
                    <a:ext uri="{9D8B030D-6E8A-4147-A177-3AD203B41FA5}">
                      <a16:colId xmlns:a16="http://schemas.microsoft.com/office/drawing/2014/main" val="1068496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495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GROHE PL - 2020-01-31 10:00:01</a:t>
                      </a:r>
                      <a:r>
                        <a:rPr kumimoji="0" lang="pl-PL" sz="1000" b="0" i="0" u="none" strike="noStrike" kern="1200" cap="none" spc="0" normalizeH="0" baseline="0" noProof="0">
                          <a:ln>
                            <a:noFill/>
                          </a:ln>
                          <a:solidFill>
                            <a:prstClr val="black"/>
                          </a:solidFill>
                          <a:effectLst/>
                          <a:uLnTx/>
                          <a:uFillTx/>
                          <a:latin typeface="+mn-lt"/>
                          <a:ea typeface="+mn-ea"/>
                          <a:cs typeface="+mn-cs"/>
                        </a:rPr>
                        <a:t>
 Gdy podczas nurkowania, architekt Marcella Hansch natknęła się na plastikowe odpady zamiast ryb, zdała sobie sprawę, że istnieje pilna potrzeba działania. Ta potrzeba przyczyniła się do powstania projektu statku "Manta Ray", który ma za zadanie oczyszczenie oceanów i rzek z plastikowych śmieci.
Projekt jest wspierany i współfinansowany przez GROHE. Bardzo cieszymy się na myśl o współpracy z Marcellą. Ogromna ilość plastikowych odpadów w rzekach i oceanach jest problemem globalnym i stanowi jedno z największych wyzwań naszych czasów.
Jak podoba Ci się podoba ten pomysł? Czekamy na Twoją opinię!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https://scontent-iad3-1.xx.fbcdn.net/v/t1.0-9/p720x720/83254079_2542964842475239_7410964269656702976_o.jpg?_nc_cat=103&amp;ccb=2&amp;_nc_sid=2d5d41&amp;_nc_ohc=2Do94xV9S7UAX_ZnSu5&amp;_nc_ht=scontent-iad3-1.xx&amp;tp=6&amp;oh=9f137e4713f9d1c79abf87064a66066b&amp;oe=5FBC781B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954501"/>
                  </a:ext>
                </a:extLst>
              </a:tr>
            </a:tbl>
          </a:graphicData>
        </a:graphic>
      </p:graphicFrame>
      <p:sp>
        <p:nvSpPr>
          <p:cNvPr id="4" name="Text Placeholder 3">
            <a:extLst>
              <a:ext uri="{FF2B5EF4-FFF2-40B4-BE49-F238E27FC236}">
                <a16:creationId xmlns:a16="http://schemas.microsoft.com/office/drawing/2014/main" id="{2E5B2C7E-06D4-401C-AF9B-9069CFCBCAE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627482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C2E8F-EEA4-4466-9630-D5F2B202EEE1}"/>
              </a:ext>
            </a:extLst>
          </p:cNvPr>
          <p:cNvSpPr>
            <a:spLocks noGrp="1"/>
          </p:cNvSpPr>
          <p:nvPr>
            <p:ph type="title"/>
          </p:nvPr>
        </p:nvSpPr>
        <p:spPr/>
        <p:txBody>
          <a:bodyPr/>
          <a:lstStyle/>
          <a:p>
            <a:r>
              <a:rPr lang="en-US"/>
              <a:t>Facebook Original Own Posts Table | All Pages - 24 of 26</a:t>
            </a:r>
          </a:p>
        </p:txBody>
      </p:sp>
      <p:graphicFrame>
        <p:nvGraphicFramePr>
          <p:cNvPr id="5" name="Table Placeholder 4">
            <a:extLst>
              <a:ext uri="{FF2B5EF4-FFF2-40B4-BE49-F238E27FC236}">
                <a16:creationId xmlns:a16="http://schemas.microsoft.com/office/drawing/2014/main" id="{2FFA0891-434A-4920-82DE-9BDDF452CAE9}"/>
              </a:ext>
            </a:extLst>
          </p:cNvPr>
          <p:cNvGraphicFramePr>
            <a:graphicFrameLocks noGrp="1"/>
          </p:cNvGraphicFramePr>
          <p:nvPr>
            <p:ph type="tbl" sz="quarter" idx="13"/>
            <p:extLst>
              <p:ext uri="{D42A27DB-BD31-4B8C-83A1-F6EECF244321}">
                <p14:modId xmlns:p14="http://schemas.microsoft.com/office/powerpoint/2010/main" val="265692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9835497"/>
                    </a:ext>
                  </a:extLst>
                </a:gridCol>
                <a:gridCol w="1234440">
                  <a:extLst>
                    <a:ext uri="{9D8B030D-6E8A-4147-A177-3AD203B41FA5}">
                      <a16:colId xmlns:a16="http://schemas.microsoft.com/office/drawing/2014/main" val="742822047"/>
                    </a:ext>
                  </a:extLst>
                </a:gridCol>
                <a:gridCol w="822960">
                  <a:extLst>
                    <a:ext uri="{9D8B030D-6E8A-4147-A177-3AD203B41FA5}">
                      <a16:colId xmlns:a16="http://schemas.microsoft.com/office/drawing/2014/main" val="441661653"/>
                    </a:ext>
                  </a:extLst>
                </a:gridCol>
                <a:gridCol w="411480">
                  <a:extLst>
                    <a:ext uri="{9D8B030D-6E8A-4147-A177-3AD203B41FA5}">
                      <a16:colId xmlns:a16="http://schemas.microsoft.com/office/drawing/2014/main" val="1954569425"/>
                    </a:ext>
                  </a:extLst>
                </a:gridCol>
                <a:gridCol w="246888">
                  <a:extLst>
                    <a:ext uri="{9D8B030D-6E8A-4147-A177-3AD203B41FA5}">
                      <a16:colId xmlns:a16="http://schemas.microsoft.com/office/drawing/2014/main" val="3426243548"/>
                    </a:ext>
                  </a:extLst>
                </a:gridCol>
                <a:gridCol w="246888">
                  <a:extLst>
                    <a:ext uri="{9D8B030D-6E8A-4147-A177-3AD203B41FA5}">
                      <a16:colId xmlns:a16="http://schemas.microsoft.com/office/drawing/2014/main" val="2838008935"/>
                    </a:ext>
                  </a:extLst>
                </a:gridCol>
                <a:gridCol w="246888">
                  <a:extLst>
                    <a:ext uri="{9D8B030D-6E8A-4147-A177-3AD203B41FA5}">
                      <a16:colId xmlns:a16="http://schemas.microsoft.com/office/drawing/2014/main" val="1345956705"/>
                    </a:ext>
                  </a:extLst>
                </a:gridCol>
                <a:gridCol w="246888">
                  <a:extLst>
                    <a:ext uri="{9D8B030D-6E8A-4147-A177-3AD203B41FA5}">
                      <a16:colId xmlns:a16="http://schemas.microsoft.com/office/drawing/2014/main" val="2651817551"/>
                    </a:ext>
                  </a:extLst>
                </a:gridCol>
                <a:gridCol w="246888">
                  <a:extLst>
                    <a:ext uri="{9D8B030D-6E8A-4147-A177-3AD203B41FA5}">
                      <a16:colId xmlns:a16="http://schemas.microsoft.com/office/drawing/2014/main" val="1285639291"/>
                    </a:ext>
                  </a:extLst>
                </a:gridCol>
                <a:gridCol w="246888">
                  <a:extLst>
                    <a:ext uri="{9D8B030D-6E8A-4147-A177-3AD203B41FA5}">
                      <a16:colId xmlns:a16="http://schemas.microsoft.com/office/drawing/2014/main" val="335370172"/>
                    </a:ext>
                  </a:extLst>
                </a:gridCol>
                <a:gridCol w="246888">
                  <a:extLst>
                    <a:ext uri="{9D8B030D-6E8A-4147-A177-3AD203B41FA5}">
                      <a16:colId xmlns:a16="http://schemas.microsoft.com/office/drawing/2014/main" val="2198409382"/>
                    </a:ext>
                  </a:extLst>
                </a:gridCol>
                <a:gridCol w="246888">
                  <a:extLst>
                    <a:ext uri="{9D8B030D-6E8A-4147-A177-3AD203B41FA5}">
                      <a16:colId xmlns:a16="http://schemas.microsoft.com/office/drawing/2014/main" val="2341800036"/>
                    </a:ext>
                  </a:extLst>
                </a:gridCol>
                <a:gridCol w="246888">
                  <a:extLst>
                    <a:ext uri="{9D8B030D-6E8A-4147-A177-3AD203B41FA5}">
                      <a16:colId xmlns:a16="http://schemas.microsoft.com/office/drawing/2014/main" val="968523506"/>
                    </a:ext>
                  </a:extLst>
                </a:gridCol>
                <a:gridCol w="246888">
                  <a:extLst>
                    <a:ext uri="{9D8B030D-6E8A-4147-A177-3AD203B41FA5}">
                      <a16:colId xmlns:a16="http://schemas.microsoft.com/office/drawing/2014/main" val="1465530945"/>
                    </a:ext>
                  </a:extLst>
                </a:gridCol>
                <a:gridCol w="246888">
                  <a:extLst>
                    <a:ext uri="{9D8B030D-6E8A-4147-A177-3AD203B41FA5}">
                      <a16:colId xmlns:a16="http://schemas.microsoft.com/office/drawing/2014/main" val="1285797186"/>
                    </a:ext>
                  </a:extLst>
                </a:gridCol>
                <a:gridCol w="246888">
                  <a:extLst>
                    <a:ext uri="{9D8B030D-6E8A-4147-A177-3AD203B41FA5}">
                      <a16:colId xmlns:a16="http://schemas.microsoft.com/office/drawing/2014/main" val="3244275076"/>
                    </a:ext>
                  </a:extLst>
                </a:gridCol>
                <a:gridCol w="246888">
                  <a:extLst>
                    <a:ext uri="{9D8B030D-6E8A-4147-A177-3AD203B41FA5}">
                      <a16:colId xmlns:a16="http://schemas.microsoft.com/office/drawing/2014/main" val="3813279198"/>
                    </a:ext>
                  </a:extLst>
                </a:gridCol>
                <a:gridCol w="246888">
                  <a:extLst>
                    <a:ext uri="{9D8B030D-6E8A-4147-A177-3AD203B41FA5}">
                      <a16:colId xmlns:a16="http://schemas.microsoft.com/office/drawing/2014/main" val="88601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8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 - 2020-08-26 20:00:08</a:t>
                      </a:r>
                      <a:r>
                        <a:rPr kumimoji="0" lang="de-DE" sz="1000" b="0" i="0" u="none" strike="noStrike" kern="1200" cap="none" spc="0" normalizeH="0" baseline="0" noProof="0">
                          <a:ln>
                            <a:noFill/>
                          </a:ln>
                          <a:solidFill>
                            <a:prstClr val="black"/>
                          </a:solidFill>
                          <a:effectLst/>
                          <a:uLnTx/>
                          <a:uFillTx/>
                          <a:latin typeface="+mn-lt"/>
                          <a:ea typeface="+mn-ea"/>
                          <a:cs typeface="+mn-cs"/>
                        </a:rPr>
                        <a:t>
 Diese Bilder zeigen die traurige Realität: Weltweit sind zahlreiche Flüsse mit Plastik verschmutzt. Aus diesem Grund entwickelte Pacific Garbage Screening das Müllboot CollectiX, das die Gewässer von Müll befreit. Was für ein tolles Projekt. Mehr Infos findest du hier: https://fcld.ly/zp3dvp8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https://scontent-atl3-2.xx.fbcdn.net/v/t1.0-9/s720x720/118497511_3359949054097337_1943491242936780832_o.jpg?_nc_cat=103&amp;ccb=2&amp;_nc_sid=8024bb&amp;_nc_ohc=kDsNIuhKEH0AX9BVr3c&amp;_nc_ht=scontent-atl3-2.xx&amp;tp=7&amp;oh=63d4ac9590d74b8e09dc4dbf4d7e8b1e&amp;oe=5FBA1F65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12334364"/>
                  </a:ext>
                </a:extLst>
              </a:tr>
            </a:tbl>
          </a:graphicData>
        </a:graphic>
      </p:graphicFrame>
      <p:sp>
        <p:nvSpPr>
          <p:cNvPr id="4" name="Text Placeholder 3">
            <a:extLst>
              <a:ext uri="{FF2B5EF4-FFF2-40B4-BE49-F238E27FC236}">
                <a16:creationId xmlns:a16="http://schemas.microsoft.com/office/drawing/2014/main" id="{FDAE8D9B-FAD0-47A7-815D-DA3DB83C287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6921217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5FB9B-23EC-4358-9937-FB0CE0209376}"/>
              </a:ext>
            </a:extLst>
          </p:cNvPr>
          <p:cNvSpPr>
            <a:spLocks noGrp="1"/>
          </p:cNvSpPr>
          <p:nvPr>
            <p:ph type="title"/>
          </p:nvPr>
        </p:nvSpPr>
        <p:spPr/>
        <p:txBody>
          <a:bodyPr/>
          <a:lstStyle/>
          <a:p>
            <a:r>
              <a:rPr lang="en-US"/>
              <a:t>Facebook Original Own Posts Table | All Pages - 25 of 26</a:t>
            </a:r>
          </a:p>
        </p:txBody>
      </p:sp>
      <p:graphicFrame>
        <p:nvGraphicFramePr>
          <p:cNvPr id="5" name="Table Placeholder 4">
            <a:extLst>
              <a:ext uri="{FF2B5EF4-FFF2-40B4-BE49-F238E27FC236}">
                <a16:creationId xmlns:a16="http://schemas.microsoft.com/office/drawing/2014/main" id="{3AB4E62A-DC49-4E44-9BBD-10B5D0B11ADF}"/>
              </a:ext>
            </a:extLst>
          </p:cNvPr>
          <p:cNvGraphicFramePr>
            <a:graphicFrameLocks noGrp="1"/>
          </p:cNvGraphicFramePr>
          <p:nvPr>
            <p:ph type="tbl" sz="quarter" idx="13"/>
            <p:extLst>
              <p:ext uri="{D42A27DB-BD31-4B8C-83A1-F6EECF244321}">
                <p14:modId xmlns:p14="http://schemas.microsoft.com/office/powerpoint/2010/main" val="145240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94656331"/>
                    </a:ext>
                  </a:extLst>
                </a:gridCol>
                <a:gridCol w="1234440">
                  <a:extLst>
                    <a:ext uri="{9D8B030D-6E8A-4147-A177-3AD203B41FA5}">
                      <a16:colId xmlns:a16="http://schemas.microsoft.com/office/drawing/2014/main" val="4228550985"/>
                    </a:ext>
                  </a:extLst>
                </a:gridCol>
                <a:gridCol w="822960">
                  <a:extLst>
                    <a:ext uri="{9D8B030D-6E8A-4147-A177-3AD203B41FA5}">
                      <a16:colId xmlns:a16="http://schemas.microsoft.com/office/drawing/2014/main" val="1318044344"/>
                    </a:ext>
                  </a:extLst>
                </a:gridCol>
                <a:gridCol w="411480">
                  <a:extLst>
                    <a:ext uri="{9D8B030D-6E8A-4147-A177-3AD203B41FA5}">
                      <a16:colId xmlns:a16="http://schemas.microsoft.com/office/drawing/2014/main" val="1440271211"/>
                    </a:ext>
                  </a:extLst>
                </a:gridCol>
                <a:gridCol w="246888">
                  <a:extLst>
                    <a:ext uri="{9D8B030D-6E8A-4147-A177-3AD203B41FA5}">
                      <a16:colId xmlns:a16="http://schemas.microsoft.com/office/drawing/2014/main" val="3341208620"/>
                    </a:ext>
                  </a:extLst>
                </a:gridCol>
                <a:gridCol w="246888">
                  <a:extLst>
                    <a:ext uri="{9D8B030D-6E8A-4147-A177-3AD203B41FA5}">
                      <a16:colId xmlns:a16="http://schemas.microsoft.com/office/drawing/2014/main" val="1012599805"/>
                    </a:ext>
                  </a:extLst>
                </a:gridCol>
                <a:gridCol w="246888">
                  <a:extLst>
                    <a:ext uri="{9D8B030D-6E8A-4147-A177-3AD203B41FA5}">
                      <a16:colId xmlns:a16="http://schemas.microsoft.com/office/drawing/2014/main" val="1759856845"/>
                    </a:ext>
                  </a:extLst>
                </a:gridCol>
                <a:gridCol w="246888">
                  <a:extLst>
                    <a:ext uri="{9D8B030D-6E8A-4147-A177-3AD203B41FA5}">
                      <a16:colId xmlns:a16="http://schemas.microsoft.com/office/drawing/2014/main" val="1789151633"/>
                    </a:ext>
                  </a:extLst>
                </a:gridCol>
                <a:gridCol w="246888">
                  <a:extLst>
                    <a:ext uri="{9D8B030D-6E8A-4147-A177-3AD203B41FA5}">
                      <a16:colId xmlns:a16="http://schemas.microsoft.com/office/drawing/2014/main" val="1526724758"/>
                    </a:ext>
                  </a:extLst>
                </a:gridCol>
                <a:gridCol w="246888">
                  <a:extLst>
                    <a:ext uri="{9D8B030D-6E8A-4147-A177-3AD203B41FA5}">
                      <a16:colId xmlns:a16="http://schemas.microsoft.com/office/drawing/2014/main" val="3253329711"/>
                    </a:ext>
                  </a:extLst>
                </a:gridCol>
                <a:gridCol w="246888">
                  <a:extLst>
                    <a:ext uri="{9D8B030D-6E8A-4147-A177-3AD203B41FA5}">
                      <a16:colId xmlns:a16="http://schemas.microsoft.com/office/drawing/2014/main" val="2799164154"/>
                    </a:ext>
                  </a:extLst>
                </a:gridCol>
                <a:gridCol w="246888">
                  <a:extLst>
                    <a:ext uri="{9D8B030D-6E8A-4147-A177-3AD203B41FA5}">
                      <a16:colId xmlns:a16="http://schemas.microsoft.com/office/drawing/2014/main" val="3795743013"/>
                    </a:ext>
                  </a:extLst>
                </a:gridCol>
                <a:gridCol w="246888">
                  <a:extLst>
                    <a:ext uri="{9D8B030D-6E8A-4147-A177-3AD203B41FA5}">
                      <a16:colId xmlns:a16="http://schemas.microsoft.com/office/drawing/2014/main" val="4073927657"/>
                    </a:ext>
                  </a:extLst>
                </a:gridCol>
                <a:gridCol w="246888">
                  <a:extLst>
                    <a:ext uri="{9D8B030D-6E8A-4147-A177-3AD203B41FA5}">
                      <a16:colId xmlns:a16="http://schemas.microsoft.com/office/drawing/2014/main" val="1833633550"/>
                    </a:ext>
                  </a:extLst>
                </a:gridCol>
                <a:gridCol w="246888">
                  <a:extLst>
                    <a:ext uri="{9D8B030D-6E8A-4147-A177-3AD203B41FA5}">
                      <a16:colId xmlns:a16="http://schemas.microsoft.com/office/drawing/2014/main" val="857725148"/>
                    </a:ext>
                  </a:extLst>
                </a:gridCol>
                <a:gridCol w="246888">
                  <a:extLst>
                    <a:ext uri="{9D8B030D-6E8A-4147-A177-3AD203B41FA5}">
                      <a16:colId xmlns:a16="http://schemas.microsoft.com/office/drawing/2014/main" val="1053332076"/>
                    </a:ext>
                  </a:extLst>
                </a:gridCol>
                <a:gridCol w="246888">
                  <a:extLst>
                    <a:ext uri="{9D8B030D-6E8A-4147-A177-3AD203B41FA5}">
                      <a16:colId xmlns:a16="http://schemas.microsoft.com/office/drawing/2014/main" val="2831661943"/>
                    </a:ext>
                  </a:extLst>
                </a:gridCol>
                <a:gridCol w="246888">
                  <a:extLst>
                    <a:ext uri="{9D8B030D-6E8A-4147-A177-3AD203B41FA5}">
                      <a16:colId xmlns:a16="http://schemas.microsoft.com/office/drawing/2014/main" val="3275455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254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- 2020-04-28 19:24:00</a:t>
                      </a:r>
                      <a:r>
                        <a:rPr kumimoji="0" lang="en-US" sz="1000" b="0" i="0" u="none" strike="noStrike" kern="1200" cap="none" spc="0" normalizeH="0" baseline="0" noProof="0">
                          <a:ln>
                            <a:noFill/>
                          </a:ln>
                          <a:solidFill>
                            <a:prstClr val="black"/>
                          </a:solidFill>
                          <a:effectLst/>
                          <a:uLnTx/>
                          <a:uFillTx/>
                          <a:latin typeface="+mn-lt"/>
                          <a:ea typeface="+mn-ea"/>
                          <a:cs typeface="+mn-cs"/>
                        </a:rPr>
                        <a:t>
 GROHE has teamed up with Marcella Hansch and Pacific Garbage Screening (PGS) to free the oceans from plastic. As an absolute visionary and expert, Marcella joins us in sharing tips on what each of us can do for less plastic in everyday life: For example, using vegetable bags when shopping. You can easily save unnecessary plastic with the handy vegetable bags, in which you can pack your fresh fruits and vegetables, instead of using the plastic bags in the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https://scontent-ort2-1.xx.fbcdn.net/v/t1.0-9/p720x720/95340046_3205295662827631_6437411542907486208_o.jpg?_nc_cat=105&amp;ccb=2&amp;_nc_sid=8024bb&amp;_nc_ohc=aGt1DAt_GPwAX8b-Gxr&amp;_nc_ht=scontent-ort2-1.xx&amp;tp=6&amp;oh=46e2306952caa6cb9040223d8f21531c&amp;oe=5FBC784A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08:18:10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0481041"/>
                  </a:ext>
                </a:extLst>
              </a:tr>
            </a:tbl>
          </a:graphicData>
        </a:graphic>
      </p:graphicFrame>
      <p:sp>
        <p:nvSpPr>
          <p:cNvPr id="4" name="Text Placeholder 3">
            <a:extLst>
              <a:ext uri="{FF2B5EF4-FFF2-40B4-BE49-F238E27FC236}">
                <a16:creationId xmlns:a16="http://schemas.microsoft.com/office/drawing/2014/main" id="{E73D0867-9429-4427-81C9-C3BE9F95AD4A}"/>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42086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7E05C-3478-4776-98B3-03EC0138A7DE}"/>
              </a:ext>
            </a:extLst>
          </p:cNvPr>
          <p:cNvSpPr>
            <a:spLocks noGrp="1"/>
          </p:cNvSpPr>
          <p:nvPr>
            <p:ph type="title"/>
          </p:nvPr>
        </p:nvSpPr>
        <p:spPr/>
        <p:txBody>
          <a:bodyPr/>
          <a:lstStyle/>
          <a:p>
            <a:r>
              <a:rPr lang="en-US"/>
              <a:t>Facebook Original Own Posts Table | All Pages - 26 of 26</a:t>
            </a:r>
          </a:p>
        </p:txBody>
      </p:sp>
      <p:graphicFrame>
        <p:nvGraphicFramePr>
          <p:cNvPr id="5" name="Table Placeholder 4">
            <a:extLst>
              <a:ext uri="{FF2B5EF4-FFF2-40B4-BE49-F238E27FC236}">
                <a16:creationId xmlns:a16="http://schemas.microsoft.com/office/drawing/2014/main" id="{C9221D44-4FA7-4D19-B1FC-CA17A5BF351F}"/>
              </a:ext>
            </a:extLst>
          </p:cNvPr>
          <p:cNvGraphicFramePr>
            <a:graphicFrameLocks noGrp="1"/>
          </p:cNvGraphicFramePr>
          <p:nvPr>
            <p:ph type="tbl" sz="quarter" idx="13"/>
            <p:extLst>
              <p:ext uri="{D42A27DB-BD31-4B8C-83A1-F6EECF244321}">
                <p14:modId xmlns:p14="http://schemas.microsoft.com/office/powerpoint/2010/main" val="75329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16945060"/>
                    </a:ext>
                  </a:extLst>
                </a:gridCol>
                <a:gridCol w="1234440">
                  <a:extLst>
                    <a:ext uri="{9D8B030D-6E8A-4147-A177-3AD203B41FA5}">
                      <a16:colId xmlns:a16="http://schemas.microsoft.com/office/drawing/2014/main" val="1380900317"/>
                    </a:ext>
                  </a:extLst>
                </a:gridCol>
                <a:gridCol w="822960">
                  <a:extLst>
                    <a:ext uri="{9D8B030D-6E8A-4147-A177-3AD203B41FA5}">
                      <a16:colId xmlns:a16="http://schemas.microsoft.com/office/drawing/2014/main" val="2225527013"/>
                    </a:ext>
                  </a:extLst>
                </a:gridCol>
                <a:gridCol w="411480">
                  <a:extLst>
                    <a:ext uri="{9D8B030D-6E8A-4147-A177-3AD203B41FA5}">
                      <a16:colId xmlns:a16="http://schemas.microsoft.com/office/drawing/2014/main" val="889084029"/>
                    </a:ext>
                  </a:extLst>
                </a:gridCol>
                <a:gridCol w="246888">
                  <a:extLst>
                    <a:ext uri="{9D8B030D-6E8A-4147-A177-3AD203B41FA5}">
                      <a16:colId xmlns:a16="http://schemas.microsoft.com/office/drawing/2014/main" val="474200744"/>
                    </a:ext>
                  </a:extLst>
                </a:gridCol>
                <a:gridCol w="246888">
                  <a:extLst>
                    <a:ext uri="{9D8B030D-6E8A-4147-A177-3AD203B41FA5}">
                      <a16:colId xmlns:a16="http://schemas.microsoft.com/office/drawing/2014/main" val="3452186777"/>
                    </a:ext>
                  </a:extLst>
                </a:gridCol>
                <a:gridCol w="246888">
                  <a:extLst>
                    <a:ext uri="{9D8B030D-6E8A-4147-A177-3AD203B41FA5}">
                      <a16:colId xmlns:a16="http://schemas.microsoft.com/office/drawing/2014/main" val="1866988842"/>
                    </a:ext>
                  </a:extLst>
                </a:gridCol>
                <a:gridCol w="246888">
                  <a:extLst>
                    <a:ext uri="{9D8B030D-6E8A-4147-A177-3AD203B41FA5}">
                      <a16:colId xmlns:a16="http://schemas.microsoft.com/office/drawing/2014/main" val="3105730098"/>
                    </a:ext>
                  </a:extLst>
                </a:gridCol>
                <a:gridCol w="246888">
                  <a:extLst>
                    <a:ext uri="{9D8B030D-6E8A-4147-A177-3AD203B41FA5}">
                      <a16:colId xmlns:a16="http://schemas.microsoft.com/office/drawing/2014/main" val="3991476899"/>
                    </a:ext>
                  </a:extLst>
                </a:gridCol>
                <a:gridCol w="246888">
                  <a:extLst>
                    <a:ext uri="{9D8B030D-6E8A-4147-A177-3AD203B41FA5}">
                      <a16:colId xmlns:a16="http://schemas.microsoft.com/office/drawing/2014/main" val="369135653"/>
                    </a:ext>
                  </a:extLst>
                </a:gridCol>
                <a:gridCol w="246888">
                  <a:extLst>
                    <a:ext uri="{9D8B030D-6E8A-4147-A177-3AD203B41FA5}">
                      <a16:colId xmlns:a16="http://schemas.microsoft.com/office/drawing/2014/main" val="3719806532"/>
                    </a:ext>
                  </a:extLst>
                </a:gridCol>
                <a:gridCol w="246888">
                  <a:extLst>
                    <a:ext uri="{9D8B030D-6E8A-4147-A177-3AD203B41FA5}">
                      <a16:colId xmlns:a16="http://schemas.microsoft.com/office/drawing/2014/main" val="1914165364"/>
                    </a:ext>
                  </a:extLst>
                </a:gridCol>
                <a:gridCol w="246888">
                  <a:extLst>
                    <a:ext uri="{9D8B030D-6E8A-4147-A177-3AD203B41FA5}">
                      <a16:colId xmlns:a16="http://schemas.microsoft.com/office/drawing/2014/main" val="3468863970"/>
                    </a:ext>
                  </a:extLst>
                </a:gridCol>
                <a:gridCol w="246888">
                  <a:extLst>
                    <a:ext uri="{9D8B030D-6E8A-4147-A177-3AD203B41FA5}">
                      <a16:colId xmlns:a16="http://schemas.microsoft.com/office/drawing/2014/main" val="729736601"/>
                    </a:ext>
                  </a:extLst>
                </a:gridCol>
                <a:gridCol w="246888">
                  <a:extLst>
                    <a:ext uri="{9D8B030D-6E8A-4147-A177-3AD203B41FA5}">
                      <a16:colId xmlns:a16="http://schemas.microsoft.com/office/drawing/2014/main" val="1738135568"/>
                    </a:ext>
                  </a:extLst>
                </a:gridCol>
                <a:gridCol w="246888">
                  <a:extLst>
                    <a:ext uri="{9D8B030D-6E8A-4147-A177-3AD203B41FA5}">
                      <a16:colId xmlns:a16="http://schemas.microsoft.com/office/drawing/2014/main" val="4097787711"/>
                    </a:ext>
                  </a:extLst>
                </a:gridCol>
                <a:gridCol w="246888">
                  <a:extLst>
                    <a:ext uri="{9D8B030D-6E8A-4147-A177-3AD203B41FA5}">
                      <a16:colId xmlns:a16="http://schemas.microsoft.com/office/drawing/2014/main" val="3942770065"/>
                    </a:ext>
                  </a:extLst>
                </a:gridCol>
                <a:gridCol w="246888">
                  <a:extLst>
                    <a:ext uri="{9D8B030D-6E8A-4147-A177-3AD203B41FA5}">
                      <a16:colId xmlns:a16="http://schemas.microsoft.com/office/drawing/2014/main" val="2322053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93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 - 2020-01-31 10:00:58</a:t>
                      </a:r>
                      <a:r>
                        <a:rPr kumimoji="0" lang="de-DE" sz="1000" b="0" i="0" u="none" strike="noStrike" kern="1200" cap="none" spc="0" normalizeH="0" baseline="0" noProof="0">
                          <a:ln>
                            <a:noFill/>
                          </a:ln>
                          <a:solidFill>
                            <a:prstClr val="black"/>
                          </a:solidFill>
                          <a:effectLst/>
                          <a:uLnTx/>
                          <a:uFillTx/>
                          <a:latin typeface="+mn-lt"/>
                          <a:ea typeface="+mn-ea"/>
                          <a:cs typeface="+mn-cs"/>
                        </a:rPr>
                        <a:t>
 Unvorstellbar aber wahr: Dieser "Manta-Ray" könnte helfen, den Ozean von Tonnen von Plastik zu reinigen. Die ganze Geschichte über dieses erstaunliche Projekt von Marcella Hansch findet ihr in unserem Beyond Water Magazin: https://fcld.ly/8qr2wn7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82737421_2786567851435463_7806513985771012096_o.jpg?_nc_cat=109&amp;_nc_oc=AQlG0RQo3eCX8yrwZZRkN1gd3WmjC8jR2cJ2e6Roqi--L6WgAFIp6XqhK9gSDqJQ0-M&amp;_nc_ht=scontent.xx&amp;_nc_tp=6&amp;oh=0eb5f78fbad65be24c97b0850863a070&amp;oe=5ECFC7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02/14/2020 07:34:00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206539"/>
                  </a:ext>
                </a:extLst>
              </a:tr>
            </a:tbl>
          </a:graphicData>
        </a:graphic>
      </p:graphicFrame>
      <p:sp>
        <p:nvSpPr>
          <p:cNvPr id="4" name="Text Placeholder 3">
            <a:extLst>
              <a:ext uri="{FF2B5EF4-FFF2-40B4-BE49-F238E27FC236}">
                <a16:creationId xmlns:a16="http://schemas.microsoft.com/office/drawing/2014/main" id="{D901B7FF-E5C8-446C-8AA9-2CEF00A61952}"/>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4910989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D7FC-58D2-42D2-BC40-BD1FB1F66ACC}"/>
              </a:ext>
            </a:extLst>
          </p:cNvPr>
          <p:cNvSpPr>
            <a:spLocks noGrp="1"/>
          </p:cNvSpPr>
          <p:nvPr>
            <p:ph type="title"/>
          </p:nvPr>
        </p:nvSpPr>
        <p:spPr/>
        <p:txBody>
          <a:bodyPr/>
          <a:lstStyle/>
          <a:p>
            <a:r>
              <a:rPr lang="en-US"/>
              <a:t>Twitter Tweet Tag Performance | All Pages</a:t>
            </a:r>
          </a:p>
        </p:txBody>
      </p:sp>
      <p:graphicFrame>
        <p:nvGraphicFramePr>
          <p:cNvPr id="5" name="Table Placeholder 4">
            <a:extLst>
              <a:ext uri="{FF2B5EF4-FFF2-40B4-BE49-F238E27FC236}">
                <a16:creationId xmlns:a16="http://schemas.microsoft.com/office/drawing/2014/main" id="{AD34A690-F1C6-4F24-9EFC-6BDBACB9E628}"/>
              </a:ext>
            </a:extLst>
          </p:cNvPr>
          <p:cNvGraphicFramePr>
            <a:graphicFrameLocks noGrp="1"/>
          </p:cNvGraphicFramePr>
          <p:nvPr>
            <p:ph type="tbl" sz="quarter" idx="13"/>
            <p:extLst>
              <p:ext uri="{D42A27DB-BD31-4B8C-83A1-F6EECF244321}">
                <p14:modId xmlns:p14="http://schemas.microsoft.com/office/powerpoint/2010/main" val="274779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530369751"/>
                    </a:ext>
                  </a:extLst>
                </a:gridCol>
                <a:gridCol w="411480">
                  <a:extLst>
                    <a:ext uri="{9D8B030D-6E8A-4147-A177-3AD203B41FA5}">
                      <a16:colId xmlns:a16="http://schemas.microsoft.com/office/drawing/2014/main" val="1423979988"/>
                    </a:ext>
                  </a:extLst>
                </a:gridCol>
                <a:gridCol w="411480">
                  <a:extLst>
                    <a:ext uri="{9D8B030D-6E8A-4147-A177-3AD203B41FA5}">
                      <a16:colId xmlns:a16="http://schemas.microsoft.com/office/drawing/2014/main" val="902983847"/>
                    </a:ext>
                  </a:extLst>
                </a:gridCol>
                <a:gridCol w="411480">
                  <a:extLst>
                    <a:ext uri="{9D8B030D-6E8A-4147-A177-3AD203B41FA5}">
                      <a16:colId xmlns:a16="http://schemas.microsoft.com/office/drawing/2014/main" val="1166932910"/>
                    </a:ext>
                  </a:extLst>
                </a:gridCol>
                <a:gridCol w="411480">
                  <a:extLst>
                    <a:ext uri="{9D8B030D-6E8A-4147-A177-3AD203B41FA5}">
                      <a16:colId xmlns:a16="http://schemas.microsoft.com/office/drawing/2014/main" val="579311750"/>
                    </a:ext>
                  </a:extLst>
                </a:gridCol>
                <a:gridCol w="411480">
                  <a:extLst>
                    <a:ext uri="{9D8B030D-6E8A-4147-A177-3AD203B41FA5}">
                      <a16:colId xmlns:a16="http://schemas.microsoft.com/office/drawing/2014/main" val="1170089371"/>
                    </a:ext>
                  </a:extLst>
                </a:gridCol>
                <a:gridCol w="411480">
                  <a:extLst>
                    <a:ext uri="{9D8B030D-6E8A-4147-A177-3AD203B41FA5}">
                      <a16:colId xmlns:a16="http://schemas.microsoft.com/office/drawing/2014/main" val="1626729567"/>
                    </a:ext>
                  </a:extLst>
                </a:gridCol>
                <a:gridCol w="411480">
                  <a:extLst>
                    <a:ext uri="{9D8B030D-6E8A-4147-A177-3AD203B41FA5}">
                      <a16:colId xmlns:a16="http://schemas.microsoft.com/office/drawing/2014/main" val="3312959446"/>
                    </a:ext>
                  </a:extLst>
                </a:gridCol>
                <a:gridCol w="411480">
                  <a:extLst>
                    <a:ext uri="{9D8B030D-6E8A-4147-A177-3AD203B41FA5}">
                      <a16:colId xmlns:a16="http://schemas.microsoft.com/office/drawing/2014/main" val="852321311"/>
                    </a:ext>
                  </a:extLst>
                </a:gridCol>
                <a:gridCol w="411480">
                  <a:extLst>
                    <a:ext uri="{9D8B030D-6E8A-4147-A177-3AD203B41FA5}">
                      <a16:colId xmlns:a16="http://schemas.microsoft.com/office/drawing/2014/main" val="1730415767"/>
                    </a:ext>
                  </a:extLst>
                </a:gridCol>
                <a:gridCol w="411480">
                  <a:extLst>
                    <a:ext uri="{9D8B030D-6E8A-4147-A177-3AD203B41FA5}">
                      <a16:colId xmlns:a16="http://schemas.microsoft.com/office/drawing/2014/main" val="3414076553"/>
                    </a:ext>
                  </a:extLst>
                </a:gridCol>
                <a:gridCol w="411480">
                  <a:extLst>
                    <a:ext uri="{9D8B030D-6E8A-4147-A177-3AD203B41FA5}">
                      <a16:colId xmlns:a16="http://schemas.microsoft.com/office/drawing/2014/main" val="324715826"/>
                    </a:ext>
                  </a:extLst>
                </a:gridCol>
                <a:gridCol w="411480">
                  <a:extLst>
                    <a:ext uri="{9D8B030D-6E8A-4147-A177-3AD203B41FA5}">
                      <a16:colId xmlns:a16="http://schemas.microsoft.com/office/drawing/2014/main" val="4234172386"/>
                    </a:ext>
                  </a:extLst>
                </a:gridCol>
                <a:gridCol w="411480">
                  <a:extLst>
                    <a:ext uri="{9D8B030D-6E8A-4147-A177-3AD203B41FA5}">
                      <a16:colId xmlns:a16="http://schemas.microsoft.com/office/drawing/2014/main" val="3319287885"/>
                    </a:ext>
                  </a:extLst>
                </a:gridCol>
                <a:gridCol w="411480">
                  <a:extLst>
                    <a:ext uri="{9D8B030D-6E8A-4147-A177-3AD203B41FA5}">
                      <a16:colId xmlns:a16="http://schemas.microsoft.com/office/drawing/2014/main" val="3278471483"/>
                    </a:ext>
                  </a:extLst>
                </a:gridCol>
                <a:gridCol w="411480">
                  <a:extLst>
                    <a:ext uri="{9D8B030D-6E8A-4147-A177-3AD203B41FA5}">
                      <a16:colId xmlns:a16="http://schemas.microsoft.com/office/drawing/2014/main" val="1666593088"/>
                    </a:ext>
                  </a:extLst>
                </a:gridCol>
                <a:gridCol w="411480">
                  <a:extLst>
                    <a:ext uri="{9D8B030D-6E8A-4147-A177-3AD203B41FA5}">
                      <a16:colId xmlns:a16="http://schemas.microsoft.com/office/drawing/2014/main" val="3374709041"/>
                    </a:ext>
                  </a:extLst>
                </a:gridCol>
                <a:gridCol w="411480">
                  <a:extLst>
                    <a:ext uri="{9D8B030D-6E8A-4147-A177-3AD203B41FA5}">
                      <a16:colId xmlns:a16="http://schemas.microsoft.com/office/drawing/2014/main" val="6628213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Retweets (Avg.)</a:t>
                      </a:r>
                    </a:p>
                  </a:txBody>
                  <a:tcPr/>
                </a:tc>
                <a:tc>
                  <a:txBody>
                    <a:bodyPr/>
                    <a:lstStyle/>
                    <a:p>
                      <a:r>
                        <a:rPr lang="en-US" sz="1000"/>
                        <a:t>Likes (Total)</a:t>
                      </a:r>
                    </a:p>
                  </a:txBody>
                  <a:tcPr/>
                </a:tc>
                <a:tc>
                  <a:txBody>
                    <a:bodyPr/>
                    <a:lstStyle/>
                    <a:p>
                      <a:r>
                        <a:rPr lang="en-US" sz="1000"/>
                        <a:t>Likes (Avg.)</a:t>
                      </a:r>
                    </a:p>
                  </a:txBody>
                  <a:tcPr/>
                </a:tc>
                <a:tc>
                  <a:txBody>
                    <a:bodyPr/>
                    <a:lstStyle/>
                    <a:p>
                      <a:r>
                        <a:rPr lang="en-US" sz="1000"/>
                        <a:t>Replies (Total)</a:t>
                      </a:r>
                    </a:p>
                  </a:txBody>
                  <a:tcPr/>
                </a:tc>
                <a:tc>
                  <a:txBody>
                    <a:bodyPr/>
                    <a:lstStyle/>
                    <a:p>
                      <a:r>
                        <a:rPr lang="en-US" sz="1000"/>
                        <a:t>Replies (Avg.)</a:t>
                      </a:r>
                    </a:p>
                  </a:txBody>
                  <a:tcPr/>
                </a:tc>
                <a:tc>
                  <a:txBody>
                    <a:bodyPr/>
                    <a:lstStyle/>
                    <a:p>
                      <a:r>
                        <a:rPr lang="en-US" sz="1000"/>
                        <a:t>Quotes (Total)</a:t>
                      </a:r>
                    </a:p>
                  </a:txBody>
                  <a:tcPr/>
                </a:tc>
                <a:tc>
                  <a:txBody>
                    <a:bodyPr/>
                    <a:lstStyle/>
                    <a:p>
                      <a:r>
                        <a:rPr lang="en-US" sz="1000"/>
                        <a:t>Quotes (Avg.)</a:t>
                      </a:r>
                    </a:p>
                  </a:txBody>
                  <a:tcPr/>
                </a:tc>
                <a:tc>
                  <a:txBody>
                    <a:bodyPr/>
                    <a:lstStyle/>
                    <a:p>
                      <a:r>
                        <a:rPr lang="en-US" sz="1000"/>
                        <a:t>I-Rate</a:t>
                      </a:r>
                    </a:p>
                  </a:txBody>
                  <a:tcPr/>
                </a:tc>
                <a:tc>
                  <a:txBody>
                    <a:bodyPr/>
                    <a:lstStyle/>
                    <a:p>
                      <a:r>
                        <a:rPr lang="en-US" sz="1000"/>
                        <a:t>Engagements (Total)</a:t>
                      </a:r>
                    </a:p>
                  </a:txBody>
                  <a:tcPr/>
                </a:tc>
                <a:tc>
                  <a:txBody>
                    <a:bodyPr/>
                    <a:lstStyle/>
                    <a:p>
                      <a:r>
                        <a:rPr lang="en-US" sz="1000"/>
                        <a:t>Engagements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extLst>
                  <a:ext uri="{0D108BD9-81ED-4DB2-BD59-A6C34878D82A}">
                    <a16:rowId xmlns:a16="http://schemas.microsoft.com/office/drawing/2014/main" val="2103507529"/>
                  </a:ext>
                </a:extLst>
              </a:tr>
              <a:tr h="370840">
                <a:tc>
                  <a:txBody>
                    <a:bodyPr/>
                    <a:lstStyle/>
                    <a:p>
                      <a:r>
                        <a:rPr lang="en-US" sz="1000"/>
                        <a:t>PGS / Everwave</a:t>
                      </a:r>
                    </a:p>
                  </a:txBody>
                  <a:tcPr/>
                </a:tc>
                <a:tc>
                  <a:txBody>
                    <a:bodyPr/>
                    <a:lstStyle/>
                    <a:p>
                      <a:r>
                        <a:rPr lang="en-US" sz="1000"/>
                        <a:t>6</a:t>
                      </a:r>
                    </a:p>
                  </a:txBody>
                  <a:tcPr/>
                </a:tc>
                <a:tc>
                  <a:txBody>
                    <a:bodyPr/>
                    <a:lstStyle/>
                    <a:p>
                      <a:r>
                        <a:rPr lang="en-US" sz="1000"/>
                        <a:t>35</a:t>
                      </a:r>
                    </a:p>
                  </a:txBody>
                  <a:tcPr/>
                </a:tc>
                <a:tc>
                  <a:txBody>
                    <a:bodyPr/>
                    <a:lstStyle/>
                    <a:p>
                      <a:r>
                        <a:rPr lang="en-US" sz="1000"/>
                        <a:t>5.8333333333333</a:t>
                      </a:r>
                    </a:p>
                  </a:txBody>
                  <a:tcPr/>
                </a:tc>
                <a:tc>
                  <a:txBody>
                    <a:bodyPr/>
                    <a:lstStyle/>
                    <a:p>
                      <a:r>
                        <a:rPr lang="en-US" sz="1000"/>
                        <a:t>94</a:t>
                      </a:r>
                    </a:p>
                  </a:txBody>
                  <a:tcPr/>
                </a:tc>
                <a:tc>
                  <a:txBody>
                    <a:bodyPr/>
                    <a:lstStyle/>
                    <a:p>
                      <a:r>
                        <a:rPr lang="en-US" sz="1000"/>
                        <a:t>15.666666666667</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0.66666666666667</a:t>
                      </a:r>
                    </a:p>
                  </a:txBody>
                  <a:tcPr/>
                </a:tc>
                <a:tc>
                  <a:txBody>
                    <a:bodyPr/>
                    <a:lstStyle/>
                    <a:p>
                      <a:r>
                        <a:rPr lang="en-US" sz="1000"/>
                        <a:t>0.6688 %</a:t>
                      </a:r>
                    </a:p>
                  </a:txBody>
                  <a:tcPr/>
                </a:tc>
                <a:tc>
                  <a:txBody>
                    <a:bodyPr/>
                    <a:lstStyle/>
                    <a:p>
                      <a:r>
                        <a:rPr lang="en-US" sz="1000"/>
                        <a:t>473</a:t>
                      </a:r>
                    </a:p>
                  </a:txBody>
                  <a:tcPr/>
                </a:tc>
                <a:tc>
                  <a:txBody>
                    <a:bodyPr/>
                    <a:lstStyle/>
                    <a:p>
                      <a:r>
                        <a:rPr lang="en-US" sz="1000"/>
                        <a:t>78.833333333333</a:t>
                      </a:r>
                    </a:p>
                  </a:txBody>
                  <a:tcPr/>
                </a:tc>
                <a:tc>
                  <a:txBody>
                    <a:bodyPr/>
                    <a:lstStyle/>
                    <a:p>
                      <a:r>
                        <a:rPr lang="en-US" sz="1000"/>
                        <a:t>60404</a:t>
                      </a:r>
                    </a:p>
                  </a:txBody>
                  <a:tcPr/>
                </a:tc>
                <a:tc>
                  <a:txBody>
                    <a:bodyPr/>
                    <a:lstStyle/>
                    <a:p>
                      <a:r>
                        <a:rPr lang="en-US" sz="1000"/>
                        <a:t>10067.333333333</a:t>
                      </a:r>
                    </a:p>
                  </a:txBody>
                  <a:tcPr/>
                </a:tc>
                <a:tc>
                  <a:txBody>
                    <a:bodyPr/>
                    <a:lstStyle/>
                    <a:p>
                      <a:r>
                        <a:rPr lang="en-US" sz="1000"/>
                        <a:t>0.7831 %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91006834"/>
                  </a:ext>
                </a:extLst>
              </a:tr>
            </a:tbl>
          </a:graphicData>
        </a:graphic>
      </p:graphicFrame>
      <p:sp>
        <p:nvSpPr>
          <p:cNvPr id="4" name="Text Placeholder 3">
            <a:extLst>
              <a:ext uri="{FF2B5EF4-FFF2-40B4-BE49-F238E27FC236}">
                <a16:creationId xmlns:a16="http://schemas.microsoft.com/office/drawing/2014/main" id="{9973303D-4250-4E5B-83D1-8B75EFC3193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6355595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4397-ED26-41BE-9EDC-39174056632E}"/>
              </a:ext>
            </a:extLst>
          </p:cNvPr>
          <p:cNvSpPr>
            <a:spLocks noGrp="1"/>
          </p:cNvSpPr>
          <p:nvPr>
            <p:ph type="title"/>
          </p:nvPr>
        </p:nvSpPr>
        <p:spPr/>
        <p:txBody>
          <a:bodyPr/>
          <a:lstStyle/>
          <a:p>
            <a:r>
              <a:rPr lang="en-US"/>
              <a:t>Twitter Own Tweets Table | All Pages - 1 of 6</a:t>
            </a:r>
          </a:p>
        </p:txBody>
      </p:sp>
      <p:graphicFrame>
        <p:nvGraphicFramePr>
          <p:cNvPr id="5" name="Table Placeholder 4">
            <a:extLst>
              <a:ext uri="{FF2B5EF4-FFF2-40B4-BE49-F238E27FC236}">
                <a16:creationId xmlns:a16="http://schemas.microsoft.com/office/drawing/2014/main" id="{89374CB5-FACD-4625-9209-7FECF4082028}"/>
              </a:ext>
            </a:extLst>
          </p:cNvPr>
          <p:cNvGraphicFramePr>
            <a:graphicFrameLocks noGrp="1"/>
          </p:cNvGraphicFramePr>
          <p:nvPr>
            <p:ph type="tbl" sz="quarter" idx="13"/>
            <p:extLst>
              <p:ext uri="{D42A27DB-BD31-4B8C-83A1-F6EECF244321}">
                <p14:modId xmlns:p14="http://schemas.microsoft.com/office/powerpoint/2010/main" val="239702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91791574"/>
                    </a:ext>
                  </a:extLst>
                </a:gridCol>
                <a:gridCol w="987552">
                  <a:extLst>
                    <a:ext uri="{9D8B030D-6E8A-4147-A177-3AD203B41FA5}">
                      <a16:colId xmlns:a16="http://schemas.microsoft.com/office/drawing/2014/main" val="1063231040"/>
                    </a:ext>
                  </a:extLst>
                </a:gridCol>
                <a:gridCol w="1152144">
                  <a:extLst>
                    <a:ext uri="{9D8B030D-6E8A-4147-A177-3AD203B41FA5}">
                      <a16:colId xmlns:a16="http://schemas.microsoft.com/office/drawing/2014/main" val="1840137080"/>
                    </a:ext>
                  </a:extLst>
                </a:gridCol>
                <a:gridCol w="411480">
                  <a:extLst>
                    <a:ext uri="{9D8B030D-6E8A-4147-A177-3AD203B41FA5}">
                      <a16:colId xmlns:a16="http://schemas.microsoft.com/office/drawing/2014/main" val="172863946"/>
                    </a:ext>
                  </a:extLst>
                </a:gridCol>
                <a:gridCol w="411480">
                  <a:extLst>
                    <a:ext uri="{9D8B030D-6E8A-4147-A177-3AD203B41FA5}">
                      <a16:colId xmlns:a16="http://schemas.microsoft.com/office/drawing/2014/main" val="2488338207"/>
                    </a:ext>
                  </a:extLst>
                </a:gridCol>
                <a:gridCol w="411480">
                  <a:extLst>
                    <a:ext uri="{9D8B030D-6E8A-4147-A177-3AD203B41FA5}">
                      <a16:colId xmlns:a16="http://schemas.microsoft.com/office/drawing/2014/main" val="4050336271"/>
                    </a:ext>
                  </a:extLst>
                </a:gridCol>
                <a:gridCol w="411480">
                  <a:extLst>
                    <a:ext uri="{9D8B030D-6E8A-4147-A177-3AD203B41FA5}">
                      <a16:colId xmlns:a16="http://schemas.microsoft.com/office/drawing/2014/main" val="3249738813"/>
                    </a:ext>
                  </a:extLst>
                </a:gridCol>
                <a:gridCol w="411480">
                  <a:extLst>
                    <a:ext uri="{9D8B030D-6E8A-4147-A177-3AD203B41FA5}">
                      <a16:colId xmlns:a16="http://schemas.microsoft.com/office/drawing/2014/main" val="2895529045"/>
                    </a:ext>
                  </a:extLst>
                </a:gridCol>
                <a:gridCol w="411480">
                  <a:extLst>
                    <a:ext uri="{9D8B030D-6E8A-4147-A177-3AD203B41FA5}">
                      <a16:colId xmlns:a16="http://schemas.microsoft.com/office/drawing/2014/main" val="2727381002"/>
                    </a:ext>
                  </a:extLst>
                </a:gridCol>
                <a:gridCol w="411480">
                  <a:extLst>
                    <a:ext uri="{9D8B030D-6E8A-4147-A177-3AD203B41FA5}">
                      <a16:colId xmlns:a16="http://schemas.microsoft.com/office/drawing/2014/main" val="3460559979"/>
                    </a:ext>
                  </a:extLst>
                </a:gridCol>
                <a:gridCol w="493776">
                  <a:extLst>
                    <a:ext uri="{9D8B030D-6E8A-4147-A177-3AD203B41FA5}">
                      <a16:colId xmlns:a16="http://schemas.microsoft.com/office/drawing/2014/main" val="1550858706"/>
                    </a:ext>
                  </a:extLst>
                </a:gridCol>
                <a:gridCol w="411480">
                  <a:extLst>
                    <a:ext uri="{9D8B030D-6E8A-4147-A177-3AD203B41FA5}">
                      <a16:colId xmlns:a16="http://schemas.microsoft.com/office/drawing/2014/main" val="1362836623"/>
                    </a:ext>
                  </a:extLst>
                </a:gridCol>
                <a:gridCol w="411480">
                  <a:extLst>
                    <a:ext uri="{9D8B030D-6E8A-4147-A177-3AD203B41FA5}">
                      <a16:colId xmlns:a16="http://schemas.microsoft.com/office/drawing/2014/main" val="396636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684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- 2020-04-23 10:15:06</a:t>
                      </a:r>
                      <a:r>
                        <a:rPr kumimoji="0" lang="en-US" sz="1000" b="0" i="0" u="none" strike="noStrike" kern="1200" cap="none" spc="0" normalizeH="0" baseline="0" noProof="0">
                          <a:ln>
                            <a:noFill/>
                          </a:ln>
                          <a:solidFill>
                            <a:prstClr val="black"/>
                          </a:solidFill>
                          <a:effectLst/>
                          <a:uLnTx/>
                          <a:uFillTx/>
                          <a:latin typeface="+mn-lt"/>
                          <a:ea typeface="+mn-ea"/>
                          <a:cs typeface="+mn-cs"/>
                        </a:rPr>
                        <a:t>
 In our new series, #ProtectOurEnvironment, we are presenting useful tips by #MarcellaHansch, founder of the @pgs_ofc. Always carry a small bag for fruits and vegetables to avoid buying plastic or paper bags. #assimpleasthat https://t.co/m36CTYQvMJ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https://pbs.twimg.com/media/EWRjcgbWsAAYRR5.jpg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07/22/2020 04:22:43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0.4038 %</a:t>
                      </a:r>
                    </a:p>
                  </a:txBody>
                  <a:tcPr/>
                </a:tc>
                <a:extLst>
                  <a:ext uri="{0D108BD9-81ED-4DB2-BD59-A6C34878D82A}">
                    <a16:rowId xmlns:a16="http://schemas.microsoft.com/office/drawing/2014/main" val="849473085"/>
                  </a:ext>
                </a:extLst>
              </a:tr>
            </a:tbl>
          </a:graphicData>
        </a:graphic>
      </p:graphicFrame>
      <p:sp>
        <p:nvSpPr>
          <p:cNvPr id="4" name="Text Placeholder 3">
            <a:extLst>
              <a:ext uri="{FF2B5EF4-FFF2-40B4-BE49-F238E27FC236}">
                <a16:creationId xmlns:a16="http://schemas.microsoft.com/office/drawing/2014/main" id="{8405908B-FEDE-444E-9B72-E844C7B97311}"/>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04107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E8236-343A-478D-87A3-A7BA71AB5C5A}"/>
              </a:ext>
            </a:extLst>
          </p:cNvPr>
          <p:cNvSpPr>
            <a:spLocks noGrp="1"/>
          </p:cNvSpPr>
          <p:nvPr>
            <p:ph type="title"/>
          </p:nvPr>
        </p:nvSpPr>
        <p:spPr/>
        <p:txBody>
          <a:bodyPr/>
          <a:lstStyle/>
          <a:p>
            <a:r>
              <a:rPr lang="en-US"/>
              <a:t>Twitter Own Tweets Table | All Pages - 2 of 6</a:t>
            </a:r>
          </a:p>
        </p:txBody>
      </p:sp>
      <p:graphicFrame>
        <p:nvGraphicFramePr>
          <p:cNvPr id="5" name="Table Placeholder 4">
            <a:extLst>
              <a:ext uri="{FF2B5EF4-FFF2-40B4-BE49-F238E27FC236}">
                <a16:creationId xmlns:a16="http://schemas.microsoft.com/office/drawing/2014/main" id="{4064B76C-3C53-4A12-9045-AAD9492C5642}"/>
              </a:ext>
            </a:extLst>
          </p:cNvPr>
          <p:cNvGraphicFramePr>
            <a:graphicFrameLocks noGrp="1"/>
          </p:cNvGraphicFramePr>
          <p:nvPr>
            <p:ph type="tbl" sz="quarter" idx="13"/>
            <p:extLst>
              <p:ext uri="{D42A27DB-BD31-4B8C-83A1-F6EECF244321}">
                <p14:modId xmlns:p14="http://schemas.microsoft.com/office/powerpoint/2010/main" val="214500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33473888"/>
                    </a:ext>
                  </a:extLst>
                </a:gridCol>
                <a:gridCol w="987552">
                  <a:extLst>
                    <a:ext uri="{9D8B030D-6E8A-4147-A177-3AD203B41FA5}">
                      <a16:colId xmlns:a16="http://schemas.microsoft.com/office/drawing/2014/main" val="59364457"/>
                    </a:ext>
                  </a:extLst>
                </a:gridCol>
                <a:gridCol w="1152144">
                  <a:extLst>
                    <a:ext uri="{9D8B030D-6E8A-4147-A177-3AD203B41FA5}">
                      <a16:colId xmlns:a16="http://schemas.microsoft.com/office/drawing/2014/main" val="2933877387"/>
                    </a:ext>
                  </a:extLst>
                </a:gridCol>
                <a:gridCol w="411480">
                  <a:extLst>
                    <a:ext uri="{9D8B030D-6E8A-4147-A177-3AD203B41FA5}">
                      <a16:colId xmlns:a16="http://schemas.microsoft.com/office/drawing/2014/main" val="732120227"/>
                    </a:ext>
                  </a:extLst>
                </a:gridCol>
                <a:gridCol w="411480">
                  <a:extLst>
                    <a:ext uri="{9D8B030D-6E8A-4147-A177-3AD203B41FA5}">
                      <a16:colId xmlns:a16="http://schemas.microsoft.com/office/drawing/2014/main" val="610224159"/>
                    </a:ext>
                  </a:extLst>
                </a:gridCol>
                <a:gridCol w="411480">
                  <a:extLst>
                    <a:ext uri="{9D8B030D-6E8A-4147-A177-3AD203B41FA5}">
                      <a16:colId xmlns:a16="http://schemas.microsoft.com/office/drawing/2014/main" val="3573926694"/>
                    </a:ext>
                  </a:extLst>
                </a:gridCol>
                <a:gridCol w="411480">
                  <a:extLst>
                    <a:ext uri="{9D8B030D-6E8A-4147-A177-3AD203B41FA5}">
                      <a16:colId xmlns:a16="http://schemas.microsoft.com/office/drawing/2014/main" val="2039755910"/>
                    </a:ext>
                  </a:extLst>
                </a:gridCol>
                <a:gridCol w="411480">
                  <a:extLst>
                    <a:ext uri="{9D8B030D-6E8A-4147-A177-3AD203B41FA5}">
                      <a16:colId xmlns:a16="http://schemas.microsoft.com/office/drawing/2014/main" val="642415649"/>
                    </a:ext>
                  </a:extLst>
                </a:gridCol>
                <a:gridCol w="411480">
                  <a:extLst>
                    <a:ext uri="{9D8B030D-6E8A-4147-A177-3AD203B41FA5}">
                      <a16:colId xmlns:a16="http://schemas.microsoft.com/office/drawing/2014/main" val="1683170745"/>
                    </a:ext>
                  </a:extLst>
                </a:gridCol>
                <a:gridCol w="411480">
                  <a:extLst>
                    <a:ext uri="{9D8B030D-6E8A-4147-A177-3AD203B41FA5}">
                      <a16:colId xmlns:a16="http://schemas.microsoft.com/office/drawing/2014/main" val="3597519160"/>
                    </a:ext>
                  </a:extLst>
                </a:gridCol>
                <a:gridCol w="493776">
                  <a:extLst>
                    <a:ext uri="{9D8B030D-6E8A-4147-A177-3AD203B41FA5}">
                      <a16:colId xmlns:a16="http://schemas.microsoft.com/office/drawing/2014/main" val="1445577418"/>
                    </a:ext>
                  </a:extLst>
                </a:gridCol>
                <a:gridCol w="411480">
                  <a:extLst>
                    <a:ext uri="{9D8B030D-6E8A-4147-A177-3AD203B41FA5}">
                      <a16:colId xmlns:a16="http://schemas.microsoft.com/office/drawing/2014/main" val="3961682581"/>
                    </a:ext>
                  </a:extLst>
                </a:gridCol>
                <a:gridCol w="411480">
                  <a:extLst>
                    <a:ext uri="{9D8B030D-6E8A-4147-A177-3AD203B41FA5}">
                      <a16:colId xmlns:a16="http://schemas.microsoft.com/office/drawing/2014/main" val="894522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2227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- 2020-05-06 16:15:19</a:t>
                      </a:r>
                      <a:r>
                        <a:rPr kumimoji="0" lang="en-US" sz="1000" b="0" i="0" u="none" strike="noStrike" kern="1200" cap="none" spc="0" normalizeH="0" baseline="0" noProof="0">
                          <a:ln>
                            <a:noFill/>
                          </a:ln>
                          <a:solidFill>
                            <a:prstClr val="black"/>
                          </a:solidFill>
                          <a:effectLst/>
                          <a:uLnTx/>
                          <a:uFillTx/>
                          <a:latin typeface="+mn-lt"/>
                          <a:ea typeface="+mn-ea"/>
                          <a:cs typeface="+mn-cs"/>
                        </a:rPr>
                        <a:t>
 We launched a new initiative to free all our product packaging from plastic by 2021. The goal of reducing plastic waste is also strengthened by the cooperation with Pacific Garbage Screening. #plasticfree #protecttheoceans #shapingthefutureofwater https://t.co/6cyTtXLN8t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https://pbs.twimg.com/tweet_video_thumb/EXVyhAEU4AMRdah.jpg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08/04/2020 04:22:14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0.8817 %</a:t>
                      </a:r>
                    </a:p>
                  </a:txBody>
                  <a:tcPr/>
                </a:tc>
                <a:extLst>
                  <a:ext uri="{0D108BD9-81ED-4DB2-BD59-A6C34878D82A}">
                    <a16:rowId xmlns:a16="http://schemas.microsoft.com/office/drawing/2014/main" val="1825524274"/>
                  </a:ext>
                </a:extLst>
              </a:tr>
            </a:tbl>
          </a:graphicData>
        </a:graphic>
      </p:graphicFrame>
      <p:sp>
        <p:nvSpPr>
          <p:cNvPr id="4" name="Text Placeholder 3">
            <a:extLst>
              <a:ext uri="{FF2B5EF4-FFF2-40B4-BE49-F238E27FC236}">
                <a16:creationId xmlns:a16="http://schemas.microsoft.com/office/drawing/2014/main" id="{5C679A5D-4547-49D6-909E-22037048291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6132418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227A0-B34A-48CD-B4F7-277FED71EABA}"/>
              </a:ext>
            </a:extLst>
          </p:cNvPr>
          <p:cNvSpPr>
            <a:spLocks noGrp="1"/>
          </p:cNvSpPr>
          <p:nvPr>
            <p:ph type="title"/>
          </p:nvPr>
        </p:nvSpPr>
        <p:spPr/>
        <p:txBody>
          <a:bodyPr/>
          <a:lstStyle/>
          <a:p>
            <a:r>
              <a:rPr lang="en-US"/>
              <a:t>Twitter Own Tweets Table | All Pages - 3 of 6</a:t>
            </a:r>
          </a:p>
        </p:txBody>
      </p:sp>
      <p:graphicFrame>
        <p:nvGraphicFramePr>
          <p:cNvPr id="5" name="Table Placeholder 4">
            <a:extLst>
              <a:ext uri="{FF2B5EF4-FFF2-40B4-BE49-F238E27FC236}">
                <a16:creationId xmlns:a16="http://schemas.microsoft.com/office/drawing/2014/main" id="{25609053-BE62-4217-9BC1-CE4895BE5441}"/>
              </a:ext>
            </a:extLst>
          </p:cNvPr>
          <p:cNvGraphicFramePr>
            <a:graphicFrameLocks noGrp="1"/>
          </p:cNvGraphicFramePr>
          <p:nvPr>
            <p:ph type="tbl" sz="quarter" idx="13"/>
            <p:extLst>
              <p:ext uri="{D42A27DB-BD31-4B8C-83A1-F6EECF244321}">
                <p14:modId xmlns:p14="http://schemas.microsoft.com/office/powerpoint/2010/main" val="2466467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55093683"/>
                    </a:ext>
                  </a:extLst>
                </a:gridCol>
                <a:gridCol w="987552">
                  <a:extLst>
                    <a:ext uri="{9D8B030D-6E8A-4147-A177-3AD203B41FA5}">
                      <a16:colId xmlns:a16="http://schemas.microsoft.com/office/drawing/2014/main" val="36871276"/>
                    </a:ext>
                  </a:extLst>
                </a:gridCol>
                <a:gridCol w="1152144">
                  <a:extLst>
                    <a:ext uri="{9D8B030D-6E8A-4147-A177-3AD203B41FA5}">
                      <a16:colId xmlns:a16="http://schemas.microsoft.com/office/drawing/2014/main" val="2709036056"/>
                    </a:ext>
                  </a:extLst>
                </a:gridCol>
                <a:gridCol w="411480">
                  <a:extLst>
                    <a:ext uri="{9D8B030D-6E8A-4147-A177-3AD203B41FA5}">
                      <a16:colId xmlns:a16="http://schemas.microsoft.com/office/drawing/2014/main" val="3391566686"/>
                    </a:ext>
                  </a:extLst>
                </a:gridCol>
                <a:gridCol w="411480">
                  <a:extLst>
                    <a:ext uri="{9D8B030D-6E8A-4147-A177-3AD203B41FA5}">
                      <a16:colId xmlns:a16="http://schemas.microsoft.com/office/drawing/2014/main" val="960947197"/>
                    </a:ext>
                  </a:extLst>
                </a:gridCol>
                <a:gridCol w="411480">
                  <a:extLst>
                    <a:ext uri="{9D8B030D-6E8A-4147-A177-3AD203B41FA5}">
                      <a16:colId xmlns:a16="http://schemas.microsoft.com/office/drawing/2014/main" val="847897124"/>
                    </a:ext>
                  </a:extLst>
                </a:gridCol>
                <a:gridCol w="411480">
                  <a:extLst>
                    <a:ext uri="{9D8B030D-6E8A-4147-A177-3AD203B41FA5}">
                      <a16:colId xmlns:a16="http://schemas.microsoft.com/office/drawing/2014/main" val="1280176329"/>
                    </a:ext>
                  </a:extLst>
                </a:gridCol>
                <a:gridCol w="411480">
                  <a:extLst>
                    <a:ext uri="{9D8B030D-6E8A-4147-A177-3AD203B41FA5}">
                      <a16:colId xmlns:a16="http://schemas.microsoft.com/office/drawing/2014/main" val="758533250"/>
                    </a:ext>
                  </a:extLst>
                </a:gridCol>
                <a:gridCol w="411480">
                  <a:extLst>
                    <a:ext uri="{9D8B030D-6E8A-4147-A177-3AD203B41FA5}">
                      <a16:colId xmlns:a16="http://schemas.microsoft.com/office/drawing/2014/main" val="3349630299"/>
                    </a:ext>
                  </a:extLst>
                </a:gridCol>
                <a:gridCol w="411480">
                  <a:extLst>
                    <a:ext uri="{9D8B030D-6E8A-4147-A177-3AD203B41FA5}">
                      <a16:colId xmlns:a16="http://schemas.microsoft.com/office/drawing/2014/main" val="3853532383"/>
                    </a:ext>
                  </a:extLst>
                </a:gridCol>
                <a:gridCol w="493776">
                  <a:extLst>
                    <a:ext uri="{9D8B030D-6E8A-4147-A177-3AD203B41FA5}">
                      <a16:colId xmlns:a16="http://schemas.microsoft.com/office/drawing/2014/main" val="1939726680"/>
                    </a:ext>
                  </a:extLst>
                </a:gridCol>
                <a:gridCol w="411480">
                  <a:extLst>
                    <a:ext uri="{9D8B030D-6E8A-4147-A177-3AD203B41FA5}">
                      <a16:colId xmlns:a16="http://schemas.microsoft.com/office/drawing/2014/main" val="804399958"/>
                    </a:ext>
                  </a:extLst>
                </a:gridCol>
                <a:gridCol w="411480">
                  <a:extLst>
                    <a:ext uri="{9D8B030D-6E8A-4147-A177-3AD203B41FA5}">
                      <a16:colId xmlns:a16="http://schemas.microsoft.com/office/drawing/2014/main" val="189491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83026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- 2020-05-19 09:15:11</a:t>
                      </a:r>
                      <a:r>
                        <a:rPr kumimoji="0" lang="en-US" sz="1000" b="0" i="0" u="none" strike="noStrike" kern="1200" cap="none" spc="0" normalizeH="0" baseline="0" noProof="0">
                          <a:ln>
                            <a:noFill/>
                          </a:ln>
                          <a:solidFill>
                            <a:prstClr val="black"/>
                          </a:solidFill>
                          <a:effectLst/>
                          <a:uLnTx/>
                          <a:uFillTx/>
                          <a:latin typeface="+mn-lt"/>
                          <a:ea typeface="+mn-ea"/>
                          <a:cs typeface="+mn-cs"/>
                        </a:rPr>
                        <a:t>
 Looking for a plastic-free solution to keep your food leftover? #MarcellaHansch explains how you can easily create your own, reusable beeswax food wraps. #grohexpgs #lessplastic #plasticfreeoceans #grohemissionlessplastic #togetherforoceans https://t.co/PEn93cPcXM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https://pbs.twimg.com/media/EYXPEO7XkAI3cON.jpg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08/17/2020 04:21:25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1.2238 %</a:t>
                      </a:r>
                    </a:p>
                  </a:txBody>
                  <a:tcPr/>
                </a:tc>
                <a:extLst>
                  <a:ext uri="{0D108BD9-81ED-4DB2-BD59-A6C34878D82A}">
                    <a16:rowId xmlns:a16="http://schemas.microsoft.com/office/drawing/2014/main" val="669733093"/>
                  </a:ext>
                </a:extLst>
              </a:tr>
            </a:tbl>
          </a:graphicData>
        </a:graphic>
      </p:graphicFrame>
      <p:sp>
        <p:nvSpPr>
          <p:cNvPr id="4" name="Text Placeholder 3">
            <a:extLst>
              <a:ext uri="{FF2B5EF4-FFF2-40B4-BE49-F238E27FC236}">
                <a16:creationId xmlns:a16="http://schemas.microsoft.com/office/drawing/2014/main" id="{2328D1AF-A32B-40AC-B25C-5FD074A75508}"/>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357998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6B20-8B75-46F0-89F1-5B6E21F768DF}"/>
              </a:ext>
            </a:extLst>
          </p:cNvPr>
          <p:cNvSpPr>
            <a:spLocks noGrp="1"/>
          </p:cNvSpPr>
          <p:nvPr>
            <p:ph type="title"/>
          </p:nvPr>
        </p:nvSpPr>
        <p:spPr/>
        <p:txBody>
          <a:bodyPr/>
          <a:lstStyle/>
          <a:p>
            <a:r>
              <a:rPr lang="en-US"/>
              <a:t>Twitter Own Tweets Table | All Pages - 4 of 6</a:t>
            </a:r>
          </a:p>
        </p:txBody>
      </p:sp>
      <p:graphicFrame>
        <p:nvGraphicFramePr>
          <p:cNvPr id="5" name="Table Placeholder 4">
            <a:extLst>
              <a:ext uri="{FF2B5EF4-FFF2-40B4-BE49-F238E27FC236}">
                <a16:creationId xmlns:a16="http://schemas.microsoft.com/office/drawing/2014/main" id="{9271D3B8-369A-47E9-9FBD-0846A9FE112B}"/>
              </a:ext>
            </a:extLst>
          </p:cNvPr>
          <p:cNvGraphicFramePr>
            <a:graphicFrameLocks noGrp="1"/>
          </p:cNvGraphicFramePr>
          <p:nvPr>
            <p:ph type="tbl" sz="quarter" idx="13"/>
            <p:extLst>
              <p:ext uri="{D42A27DB-BD31-4B8C-83A1-F6EECF244321}">
                <p14:modId xmlns:p14="http://schemas.microsoft.com/office/powerpoint/2010/main" val="3741481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0710434"/>
                    </a:ext>
                  </a:extLst>
                </a:gridCol>
                <a:gridCol w="987552">
                  <a:extLst>
                    <a:ext uri="{9D8B030D-6E8A-4147-A177-3AD203B41FA5}">
                      <a16:colId xmlns:a16="http://schemas.microsoft.com/office/drawing/2014/main" val="1339214896"/>
                    </a:ext>
                  </a:extLst>
                </a:gridCol>
                <a:gridCol w="1152144">
                  <a:extLst>
                    <a:ext uri="{9D8B030D-6E8A-4147-A177-3AD203B41FA5}">
                      <a16:colId xmlns:a16="http://schemas.microsoft.com/office/drawing/2014/main" val="2808511110"/>
                    </a:ext>
                  </a:extLst>
                </a:gridCol>
                <a:gridCol w="411480">
                  <a:extLst>
                    <a:ext uri="{9D8B030D-6E8A-4147-A177-3AD203B41FA5}">
                      <a16:colId xmlns:a16="http://schemas.microsoft.com/office/drawing/2014/main" val="1727131284"/>
                    </a:ext>
                  </a:extLst>
                </a:gridCol>
                <a:gridCol w="411480">
                  <a:extLst>
                    <a:ext uri="{9D8B030D-6E8A-4147-A177-3AD203B41FA5}">
                      <a16:colId xmlns:a16="http://schemas.microsoft.com/office/drawing/2014/main" val="809372162"/>
                    </a:ext>
                  </a:extLst>
                </a:gridCol>
                <a:gridCol w="411480">
                  <a:extLst>
                    <a:ext uri="{9D8B030D-6E8A-4147-A177-3AD203B41FA5}">
                      <a16:colId xmlns:a16="http://schemas.microsoft.com/office/drawing/2014/main" val="3779716108"/>
                    </a:ext>
                  </a:extLst>
                </a:gridCol>
                <a:gridCol w="411480">
                  <a:extLst>
                    <a:ext uri="{9D8B030D-6E8A-4147-A177-3AD203B41FA5}">
                      <a16:colId xmlns:a16="http://schemas.microsoft.com/office/drawing/2014/main" val="327151035"/>
                    </a:ext>
                  </a:extLst>
                </a:gridCol>
                <a:gridCol w="411480">
                  <a:extLst>
                    <a:ext uri="{9D8B030D-6E8A-4147-A177-3AD203B41FA5}">
                      <a16:colId xmlns:a16="http://schemas.microsoft.com/office/drawing/2014/main" val="3419992661"/>
                    </a:ext>
                  </a:extLst>
                </a:gridCol>
                <a:gridCol w="411480">
                  <a:extLst>
                    <a:ext uri="{9D8B030D-6E8A-4147-A177-3AD203B41FA5}">
                      <a16:colId xmlns:a16="http://schemas.microsoft.com/office/drawing/2014/main" val="618481619"/>
                    </a:ext>
                  </a:extLst>
                </a:gridCol>
                <a:gridCol w="411480">
                  <a:extLst>
                    <a:ext uri="{9D8B030D-6E8A-4147-A177-3AD203B41FA5}">
                      <a16:colId xmlns:a16="http://schemas.microsoft.com/office/drawing/2014/main" val="913392236"/>
                    </a:ext>
                  </a:extLst>
                </a:gridCol>
                <a:gridCol w="493776">
                  <a:extLst>
                    <a:ext uri="{9D8B030D-6E8A-4147-A177-3AD203B41FA5}">
                      <a16:colId xmlns:a16="http://schemas.microsoft.com/office/drawing/2014/main" val="1327482210"/>
                    </a:ext>
                  </a:extLst>
                </a:gridCol>
                <a:gridCol w="411480">
                  <a:extLst>
                    <a:ext uri="{9D8B030D-6E8A-4147-A177-3AD203B41FA5}">
                      <a16:colId xmlns:a16="http://schemas.microsoft.com/office/drawing/2014/main" val="3696472683"/>
                    </a:ext>
                  </a:extLst>
                </a:gridCol>
                <a:gridCol w="411480">
                  <a:extLst>
                    <a:ext uri="{9D8B030D-6E8A-4147-A177-3AD203B41FA5}">
                      <a16:colId xmlns:a16="http://schemas.microsoft.com/office/drawing/2014/main" val="300986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8729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- 2020-08-26 08:50:08</a:t>
                      </a:r>
                      <a:r>
                        <a:rPr kumimoji="0" lang="en-US" sz="1000" b="0" i="0" u="none" strike="noStrike" kern="1200" cap="none" spc="0" normalizeH="0" baseline="0" noProof="0">
                          <a:ln>
                            <a:noFill/>
                          </a:ln>
                          <a:solidFill>
                            <a:prstClr val="black"/>
                          </a:solidFill>
                          <a:effectLst/>
                          <a:uLnTx/>
                          <a:uFillTx/>
                          <a:latin typeface="+mn-lt"/>
                          <a:ea typeface="+mn-ea"/>
                          <a:cs typeface="+mn-cs"/>
                        </a:rPr>
                        <a:t>
 The river Hron in Slovakia is full of plastic. The @pgs_ofc strives to clean this river with their CollectiX garbage boat. Learn more about this great project and find out how you can help here: https://t.co/LdX1JaH1TN #CollectiX #CleanUp #CleanRivers  #NoGarbage #Plasticfree https://t.co/qpHebI9XsL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https://pbs.twimg.com/media/EgU-unlXYAA0Ljw.jpg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03:26:42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0.8328 %</a:t>
                      </a:r>
                    </a:p>
                  </a:txBody>
                  <a:tcPr/>
                </a:tc>
                <a:extLst>
                  <a:ext uri="{0D108BD9-81ED-4DB2-BD59-A6C34878D82A}">
                    <a16:rowId xmlns:a16="http://schemas.microsoft.com/office/drawing/2014/main" val="758248726"/>
                  </a:ext>
                </a:extLst>
              </a:tr>
            </a:tbl>
          </a:graphicData>
        </a:graphic>
      </p:graphicFrame>
      <p:sp>
        <p:nvSpPr>
          <p:cNvPr id="4" name="Text Placeholder 3">
            <a:extLst>
              <a:ext uri="{FF2B5EF4-FFF2-40B4-BE49-F238E27FC236}">
                <a16:creationId xmlns:a16="http://schemas.microsoft.com/office/drawing/2014/main" id="{0A7128D8-E327-49C4-82EB-8A8304F75583}"/>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88027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1C3E-5C63-4DD0-9CAB-1B372C272ECE}"/>
              </a:ext>
            </a:extLst>
          </p:cNvPr>
          <p:cNvSpPr>
            <a:spLocks noGrp="1"/>
          </p:cNvSpPr>
          <p:nvPr>
            <p:ph type="title"/>
          </p:nvPr>
        </p:nvSpPr>
        <p:spPr/>
        <p:txBody>
          <a:bodyPr/>
          <a:lstStyle/>
          <a:p>
            <a:r>
              <a:rPr lang="en-US"/>
              <a:t>Twitter Own Tweets Table | All Pages - 5 of 6</a:t>
            </a:r>
          </a:p>
        </p:txBody>
      </p:sp>
      <p:graphicFrame>
        <p:nvGraphicFramePr>
          <p:cNvPr id="5" name="Table Placeholder 4">
            <a:extLst>
              <a:ext uri="{FF2B5EF4-FFF2-40B4-BE49-F238E27FC236}">
                <a16:creationId xmlns:a16="http://schemas.microsoft.com/office/drawing/2014/main" id="{1DDF17E8-37F3-40ED-861B-DD04E4235999}"/>
              </a:ext>
            </a:extLst>
          </p:cNvPr>
          <p:cNvGraphicFramePr>
            <a:graphicFrameLocks noGrp="1"/>
          </p:cNvGraphicFramePr>
          <p:nvPr>
            <p:ph type="tbl" sz="quarter" idx="13"/>
            <p:extLst>
              <p:ext uri="{D42A27DB-BD31-4B8C-83A1-F6EECF244321}">
                <p14:modId xmlns:p14="http://schemas.microsoft.com/office/powerpoint/2010/main" val="1820246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7886717"/>
                    </a:ext>
                  </a:extLst>
                </a:gridCol>
                <a:gridCol w="987552">
                  <a:extLst>
                    <a:ext uri="{9D8B030D-6E8A-4147-A177-3AD203B41FA5}">
                      <a16:colId xmlns:a16="http://schemas.microsoft.com/office/drawing/2014/main" val="3970972947"/>
                    </a:ext>
                  </a:extLst>
                </a:gridCol>
                <a:gridCol w="1152144">
                  <a:extLst>
                    <a:ext uri="{9D8B030D-6E8A-4147-A177-3AD203B41FA5}">
                      <a16:colId xmlns:a16="http://schemas.microsoft.com/office/drawing/2014/main" val="2912641808"/>
                    </a:ext>
                  </a:extLst>
                </a:gridCol>
                <a:gridCol w="411480">
                  <a:extLst>
                    <a:ext uri="{9D8B030D-6E8A-4147-A177-3AD203B41FA5}">
                      <a16:colId xmlns:a16="http://schemas.microsoft.com/office/drawing/2014/main" val="1875332307"/>
                    </a:ext>
                  </a:extLst>
                </a:gridCol>
                <a:gridCol w="411480">
                  <a:extLst>
                    <a:ext uri="{9D8B030D-6E8A-4147-A177-3AD203B41FA5}">
                      <a16:colId xmlns:a16="http://schemas.microsoft.com/office/drawing/2014/main" val="4108956370"/>
                    </a:ext>
                  </a:extLst>
                </a:gridCol>
                <a:gridCol w="411480">
                  <a:extLst>
                    <a:ext uri="{9D8B030D-6E8A-4147-A177-3AD203B41FA5}">
                      <a16:colId xmlns:a16="http://schemas.microsoft.com/office/drawing/2014/main" val="2578539811"/>
                    </a:ext>
                  </a:extLst>
                </a:gridCol>
                <a:gridCol w="411480">
                  <a:extLst>
                    <a:ext uri="{9D8B030D-6E8A-4147-A177-3AD203B41FA5}">
                      <a16:colId xmlns:a16="http://schemas.microsoft.com/office/drawing/2014/main" val="4078916362"/>
                    </a:ext>
                  </a:extLst>
                </a:gridCol>
                <a:gridCol w="411480">
                  <a:extLst>
                    <a:ext uri="{9D8B030D-6E8A-4147-A177-3AD203B41FA5}">
                      <a16:colId xmlns:a16="http://schemas.microsoft.com/office/drawing/2014/main" val="1471725229"/>
                    </a:ext>
                  </a:extLst>
                </a:gridCol>
                <a:gridCol w="411480">
                  <a:extLst>
                    <a:ext uri="{9D8B030D-6E8A-4147-A177-3AD203B41FA5}">
                      <a16:colId xmlns:a16="http://schemas.microsoft.com/office/drawing/2014/main" val="3471815617"/>
                    </a:ext>
                  </a:extLst>
                </a:gridCol>
                <a:gridCol w="411480">
                  <a:extLst>
                    <a:ext uri="{9D8B030D-6E8A-4147-A177-3AD203B41FA5}">
                      <a16:colId xmlns:a16="http://schemas.microsoft.com/office/drawing/2014/main" val="4144067347"/>
                    </a:ext>
                  </a:extLst>
                </a:gridCol>
                <a:gridCol w="493776">
                  <a:extLst>
                    <a:ext uri="{9D8B030D-6E8A-4147-A177-3AD203B41FA5}">
                      <a16:colId xmlns:a16="http://schemas.microsoft.com/office/drawing/2014/main" val="125859010"/>
                    </a:ext>
                  </a:extLst>
                </a:gridCol>
                <a:gridCol w="411480">
                  <a:extLst>
                    <a:ext uri="{9D8B030D-6E8A-4147-A177-3AD203B41FA5}">
                      <a16:colId xmlns:a16="http://schemas.microsoft.com/office/drawing/2014/main" val="3432877035"/>
                    </a:ext>
                  </a:extLst>
                </a:gridCol>
                <a:gridCol w="411480">
                  <a:extLst>
                    <a:ext uri="{9D8B030D-6E8A-4147-A177-3AD203B41FA5}">
                      <a16:colId xmlns:a16="http://schemas.microsoft.com/office/drawing/2014/main" val="193869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83945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- 2020-01-08 16:00:21</a:t>
                      </a:r>
                      <a:r>
                        <a:rPr kumimoji="0" lang="en-US" sz="1000" b="0" i="0" u="none" strike="noStrike" kern="1200" cap="none" spc="0" normalizeH="0" baseline="0" noProof="0">
                          <a:ln>
                            <a:noFill/>
                          </a:ln>
                          <a:solidFill>
                            <a:prstClr val="black"/>
                          </a:solidFill>
                          <a:effectLst/>
                          <a:uLnTx/>
                          <a:uFillTx/>
                          <a:latin typeface="+mn-lt"/>
                          <a:ea typeface="+mn-ea"/>
                          <a:cs typeface="+mn-cs"/>
                        </a:rPr>
                        <a:t>
 "Marcella and her team not only want to create a solution that extracts plastic from the ocean, but also encourage people to change their minds.” Thomas Fuhr, CEO of #GROHE is excited about this partnership: https://t.co/yK3TMPIonl #shapingthefutureofwater https://t.co/igV7oQty6h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https://pbs.twimg.com/media/ENxHrMhXkAEi_yS.jpg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04/09/2020 09:52:55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0.2738 %</a:t>
                      </a:r>
                    </a:p>
                  </a:txBody>
                  <a:tcPr/>
                </a:tc>
                <a:extLst>
                  <a:ext uri="{0D108BD9-81ED-4DB2-BD59-A6C34878D82A}">
                    <a16:rowId xmlns:a16="http://schemas.microsoft.com/office/drawing/2014/main" val="1008052788"/>
                  </a:ext>
                </a:extLst>
              </a:tr>
            </a:tbl>
          </a:graphicData>
        </a:graphic>
      </p:graphicFrame>
      <p:sp>
        <p:nvSpPr>
          <p:cNvPr id="4" name="Text Placeholder 3">
            <a:extLst>
              <a:ext uri="{FF2B5EF4-FFF2-40B4-BE49-F238E27FC236}">
                <a16:creationId xmlns:a16="http://schemas.microsoft.com/office/drawing/2014/main" id="{65946901-8A57-4DC8-86F0-45220121ECB0}"/>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1329095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808B-0F7C-4345-ADDD-EAFD854263EE}"/>
              </a:ext>
            </a:extLst>
          </p:cNvPr>
          <p:cNvSpPr>
            <a:spLocks noGrp="1"/>
          </p:cNvSpPr>
          <p:nvPr>
            <p:ph type="title"/>
          </p:nvPr>
        </p:nvSpPr>
        <p:spPr/>
        <p:txBody>
          <a:bodyPr/>
          <a:lstStyle/>
          <a:p>
            <a:r>
              <a:rPr lang="en-US"/>
              <a:t>Twitter Own Tweets Table | All Pages - 6 of 6</a:t>
            </a:r>
          </a:p>
        </p:txBody>
      </p:sp>
      <p:graphicFrame>
        <p:nvGraphicFramePr>
          <p:cNvPr id="5" name="Table Placeholder 4">
            <a:extLst>
              <a:ext uri="{FF2B5EF4-FFF2-40B4-BE49-F238E27FC236}">
                <a16:creationId xmlns:a16="http://schemas.microsoft.com/office/drawing/2014/main" id="{D40D4FD1-B3C2-41C4-B9B4-D9B640D0FE21}"/>
              </a:ext>
            </a:extLst>
          </p:cNvPr>
          <p:cNvGraphicFramePr>
            <a:graphicFrameLocks noGrp="1"/>
          </p:cNvGraphicFramePr>
          <p:nvPr>
            <p:ph type="tbl" sz="quarter" idx="13"/>
            <p:extLst>
              <p:ext uri="{D42A27DB-BD31-4B8C-83A1-F6EECF244321}">
                <p14:modId xmlns:p14="http://schemas.microsoft.com/office/powerpoint/2010/main" val="2854671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74108516"/>
                    </a:ext>
                  </a:extLst>
                </a:gridCol>
                <a:gridCol w="987552">
                  <a:extLst>
                    <a:ext uri="{9D8B030D-6E8A-4147-A177-3AD203B41FA5}">
                      <a16:colId xmlns:a16="http://schemas.microsoft.com/office/drawing/2014/main" val="130871447"/>
                    </a:ext>
                  </a:extLst>
                </a:gridCol>
                <a:gridCol w="1152144">
                  <a:extLst>
                    <a:ext uri="{9D8B030D-6E8A-4147-A177-3AD203B41FA5}">
                      <a16:colId xmlns:a16="http://schemas.microsoft.com/office/drawing/2014/main" val="3141402571"/>
                    </a:ext>
                  </a:extLst>
                </a:gridCol>
                <a:gridCol w="411480">
                  <a:extLst>
                    <a:ext uri="{9D8B030D-6E8A-4147-A177-3AD203B41FA5}">
                      <a16:colId xmlns:a16="http://schemas.microsoft.com/office/drawing/2014/main" val="1366429372"/>
                    </a:ext>
                  </a:extLst>
                </a:gridCol>
                <a:gridCol w="411480">
                  <a:extLst>
                    <a:ext uri="{9D8B030D-6E8A-4147-A177-3AD203B41FA5}">
                      <a16:colId xmlns:a16="http://schemas.microsoft.com/office/drawing/2014/main" val="1337976716"/>
                    </a:ext>
                  </a:extLst>
                </a:gridCol>
                <a:gridCol w="411480">
                  <a:extLst>
                    <a:ext uri="{9D8B030D-6E8A-4147-A177-3AD203B41FA5}">
                      <a16:colId xmlns:a16="http://schemas.microsoft.com/office/drawing/2014/main" val="180696139"/>
                    </a:ext>
                  </a:extLst>
                </a:gridCol>
                <a:gridCol w="411480">
                  <a:extLst>
                    <a:ext uri="{9D8B030D-6E8A-4147-A177-3AD203B41FA5}">
                      <a16:colId xmlns:a16="http://schemas.microsoft.com/office/drawing/2014/main" val="3480529163"/>
                    </a:ext>
                  </a:extLst>
                </a:gridCol>
                <a:gridCol w="411480">
                  <a:extLst>
                    <a:ext uri="{9D8B030D-6E8A-4147-A177-3AD203B41FA5}">
                      <a16:colId xmlns:a16="http://schemas.microsoft.com/office/drawing/2014/main" val="1188445434"/>
                    </a:ext>
                  </a:extLst>
                </a:gridCol>
                <a:gridCol w="411480">
                  <a:extLst>
                    <a:ext uri="{9D8B030D-6E8A-4147-A177-3AD203B41FA5}">
                      <a16:colId xmlns:a16="http://schemas.microsoft.com/office/drawing/2014/main" val="4216048086"/>
                    </a:ext>
                  </a:extLst>
                </a:gridCol>
                <a:gridCol w="411480">
                  <a:extLst>
                    <a:ext uri="{9D8B030D-6E8A-4147-A177-3AD203B41FA5}">
                      <a16:colId xmlns:a16="http://schemas.microsoft.com/office/drawing/2014/main" val="2413135643"/>
                    </a:ext>
                  </a:extLst>
                </a:gridCol>
                <a:gridCol w="493776">
                  <a:extLst>
                    <a:ext uri="{9D8B030D-6E8A-4147-A177-3AD203B41FA5}">
                      <a16:colId xmlns:a16="http://schemas.microsoft.com/office/drawing/2014/main" val="3403690468"/>
                    </a:ext>
                  </a:extLst>
                </a:gridCol>
                <a:gridCol w="411480">
                  <a:extLst>
                    <a:ext uri="{9D8B030D-6E8A-4147-A177-3AD203B41FA5}">
                      <a16:colId xmlns:a16="http://schemas.microsoft.com/office/drawing/2014/main" val="1357088892"/>
                    </a:ext>
                  </a:extLst>
                </a:gridCol>
                <a:gridCol w="411480">
                  <a:extLst>
                    <a:ext uri="{9D8B030D-6E8A-4147-A177-3AD203B41FA5}">
                      <a16:colId xmlns:a16="http://schemas.microsoft.com/office/drawing/2014/main" val="1181584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2719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- 2020-01-10 09:30:09</a:t>
                      </a:r>
                      <a:r>
                        <a:rPr kumimoji="0" lang="en-US" sz="1000" b="0" i="0" u="none" strike="noStrike" kern="1200" cap="none" spc="0" normalizeH="0" baseline="0" noProof="0">
                          <a:ln>
                            <a:noFill/>
                          </a:ln>
                          <a:solidFill>
                            <a:prstClr val="black"/>
                          </a:solidFill>
                          <a:effectLst/>
                          <a:uLnTx/>
                          <a:uFillTx/>
                          <a:latin typeface="+mn-lt"/>
                          <a:ea typeface="+mn-ea"/>
                          <a:cs typeface="+mn-cs"/>
                        </a:rPr>
                        <a:t>
 A Manta Ray that helps to clean the oceans? Indeed! Find out more: https://t.co/8gITTw5Ifi https://t.co/3Rqdt4Vb6o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https://pbs.twimg.com/media/EN6Bi3WWkAEyZId.jpg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04/09/2020 09:52:55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1.2654 %</a:t>
                      </a:r>
                    </a:p>
                  </a:txBody>
                  <a:tcPr/>
                </a:tc>
                <a:extLst>
                  <a:ext uri="{0D108BD9-81ED-4DB2-BD59-A6C34878D82A}">
                    <a16:rowId xmlns:a16="http://schemas.microsoft.com/office/drawing/2014/main" val="2587219115"/>
                  </a:ext>
                </a:extLst>
              </a:tr>
            </a:tbl>
          </a:graphicData>
        </a:graphic>
      </p:graphicFrame>
      <p:sp>
        <p:nvSpPr>
          <p:cNvPr id="4" name="Text Placeholder 3">
            <a:extLst>
              <a:ext uri="{FF2B5EF4-FFF2-40B4-BE49-F238E27FC236}">
                <a16:creationId xmlns:a16="http://schemas.microsoft.com/office/drawing/2014/main" id="{BADF8831-3DF7-4BDE-816D-103A48DDFAD9}"/>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8709714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23BE0-F78B-4C1F-975A-B158109035DC}"/>
              </a:ext>
            </a:extLst>
          </p:cNvPr>
          <p:cNvSpPr>
            <a:spLocks noGrp="1"/>
          </p:cNvSpPr>
          <p:nvPr>
            <p:ph type="title"/>
          </p:nvPr>
        </p:nvSpPr>
        <p:spPr/>
        <p:txBody>
          <a:bodyPr/>
          <a:lstStyle/>
          <a:p>
            <a:r>
              <a:rPr lang="en-US"/>
              <a:t>Instagram Post Tag Performance | All Pages</a:t>
            </a:r>
          </a:p>
        </p:txBody>
      </p:sp>
      <p:graphicFrame>
        <p:nvGraphicFramePr>
          <p:cNvPr id="5" name="Table Placeholder 4">
            <a:extLst>
              <a:ext uri="{FF2B5EF4-FFF2-40B4-BE49-F238E27FC236}">
                <a16:creationId xmlns:a16="http://schemas.microsoft.com/office/drawing/2014/main" id="{3BB4B037-89E9-472F-8C52-67F32BFE1F7C}"/>
              </a:ext>
            </a:extLst>
          </p:cNvPr>
          <p:cNvGraphicFramePr>
            <a:graphicFrameLocks noGrp="1"/>
          </p:cNvGraphicFramePr>
          <p:nvPr>
            <p:ph type="tbl" sz="quarter" idx="13"/>
            <p:extLst>
              <p:ext uri="{D42A27DB-BD31-4B8C-83A1-F6EECF244321}">
                <p14:modId xmlns:p14="http://schemas.microsoft.com/office/powerpoint/2010/main" val="183433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23619610"/>
                    </a:ext>
                  </a:extLst>
                </a:gridCol>
                <a:gridCol w="576072">
                  <a:extLst>
                    <a:ext uri="{9D8B030D-6E8A-4147-A177-3AD203B41FA5}">
                      <a16:colId xmlns:a16="http://schemas.microsoft.com/office/drawing/2014/main" val="3328918217"/>
                    </a:ext>
                  </a:extLst>
                </a:gridCol>
                <a:gridCol w="576072">
                  <a:extLst>
                    <a:ext uri="{9D8B030D-6E8A-4147-A177-3AD203B41FA5}">
                      <a16:colId xmlns:a16="http://schemas.microsoft.com/office/drawing/2014/main" val="3412772755"/>
                    </a:ext>
                  </a:extLst>
                </a:gridCol>
                <a:gridCol w="576072">
                  <a:extLst>
                    <a:ext uri="{9D8B030D-6E8A-4147-A177-3AD203B41FA5}">
                      <a16:colId xmlns:a16="http://schemas.microsoft.com/office/drawing/2014/main" val="1021405665"/>
                    </a:ext>
                  </a:extLst>
                </a:gridCol>
                <a:gridCol w="576072">
                  <a:extLst>
                    <a:ext uri="{9D8B030D-6E8A-4147-A177-3AD203B41FA5}">
                      <a16:colId xmlns:a16="http://schemas.microsoft.com/office/drawing/2014/main" val="507212079"/>
                    </a:ext>
                  </a:extLst>
                </a:gridCol>
                <a:gridCol w="576072">
                  <a:extLst>
                    <a:ext uri="{9D8B030D-6E8A-4147-A177-3AD203B41FA5}">
                      <a16:colId xmlns:a16="http://schemas.microsoft.com/office/drawing/2014/main" val="3735002317"/>
                    </a:ext>
                  </a:extLst>
                </a:gridCol>
                <a:gridCol w="576072">
                  <a:extLst>
                    <a:ext uri="{9D8B030D-6E8A-4147-A177-3AD203B41FA5}">
                      <a16:colId xmlns:a16="http://schemas.microsoft.com/office/drawing/2014/main" val="4031077038"/>
                    </a:ext>
                  </a:extLst>
                </a:gridCol>
                <a:gridCol w="576072">
                  <a:extLst>
                    <a:ext uri="{9D8B030D-6E8A-4147-A177-3AD203B41FA5}">
                      <a16:colId xmlns:a16="http://schemas.microsoft.com/office/drawing/2014/main" val="171383516"/>
                    </a:ext>
                  </a:extLst>
                </a:gridCol>
                <a:gridCol w="576072">
                  <a:extLst>
                    <a:ext uri="{9D8B030D-6E8A-4147-A177-3AD203B41FA5}">
                      <a16:colId xmlns:a16="http://schemas.microsoft.com/office/drawing/2014/main" val="3122976980"/>
                    </a:ext>
                  </a:extLst>
                </a:gridCol>
                <a:gridCol w="576072">
                  <a:extLst>
                    <a:ext uri="{9D8B030D-6E8A-4147-A177-3AD203B41FA5}">
                      <a16:colId xmlns:a16="http://schemas.microsoft.com/office/drawing/2014/main" val="2142861295"/>
                    </a:ext>
                  </a:extLst>
                </a:gridCol>
                <a:gridCol w="576072">
                  <a:extLst>
                    <a:ext uri="{9D8B030D-6E8A-4147-A177-3AD203B41FA5}">
                      <a16:colId xmlns:a16="http://schemas.microsoft.com/office/drawing/2014/main" val="2252605536"/>
                    </a:ext>
                  </a:extLst>
                </a:gridCol>
                <a:gridCol w="576072">
                  <a:extLst>
                    <a:ext uri="{9D8B030D-6E8A-4147-A177-3AD203B41FA5}">
                      <a16:colId xmlns:a16="http://schemas.microsoft.com/office/drawing/2014/main" val="579484373"/>
                    </a:ext>
                  </a:extLst>
                </a:gridCol>
                <a:gridCol w="576072">
                  <a:extLst>
                    <a:ext uri="{9D8B030D-6E8A-4147-A177-3AD203B41FA5}">
                      <a16:colId xmlns:a16="http://schemas.microsoft.com/office/drawing/2014/main" val="419022487"/>
                    </a:ext>
                  </a:extLst>
                </a:gridCol>
                <a:gridCol w="576072">
                  <a:extLst>
                    <a:ext uri="{9D8B030D-6E8A-4147-A177-3AD203B41FA5}">
                      <a16:colId xmlns:a16="http://schemas.microsoft.com/office/drawing/2014/main" val="582959425"/>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3898324076"/>
                  </a:ext>
                </a:extLst>
              </a:tr>
              <a:tr h="370840">
                <a:tc>
                  <a:txBody>
                    <a:bodyPr/>
                    <a:lstStyle/>
                    <a:p>
                      <a:r>
                        <a:rPr lang="en-US" sz="1000"/>
                        <a:t>PGS / Everwave</a:t>
                      </a:r>
                    </a:p>
                  </a:txBody>
                  <a:tcPr/>
                </a:tc>
                <a:tc>
                  <a:txBody>
                    <a:bodyPr/>
                    <a:lstStyle/>
                    <a:p>
                      <a:r>
                        <a:rPr lang="en-US" sz="1000"/>
                        <a:t>26</a:t>
                      </a:r>
                    </a:p>
                  </a:txBody>
                  <a:tcPr/>
                </a:tc>
                <a:tc>
                  <a:txBody>
                    <a:bodyPr/>
                    <a:lstStyle/>
                    <a:p>
                      <a:r>
                        <a:rPr lang="en-US" sz="1000"/>
                        <a:t>4526</a:t>
                      </a:r>
                    </a:p>
                  </a:txBody>
                  <a:tcPr/>
                </a:tc>
                <a:tc>
                  <a:txBody>
                    <a:bodyPr/>
                    <a:lstStyle/>
                    <a:p>
                      <a:r>
                        <a:rPr lang="en-US" sz="1000"/>
                        <a:t>174.07692307692</a:t>
                      </a:r>
                    </a:p>
                  </a:txBody>
                  <a:tcPr/>
                </a:tc>
                <a:tc>
                  <a:txBody>
                    <a:bodyPr/>
                    <a:lstStyle/>
                    <a:p>
                      <a:r>
                        <a:rPr lang="en-US" sz="1000"/>
                        <a:t>116</a:t>
                      </a:r>
                    </a:p>
                  </a:txBody>
                  <a:tcPr/>
                </a:tc>
                <a:tc>
                  <a:txBody>
                    <a:bodyPr/>
                    <a:lstStyle/>
                    <a:p>
                      <a:r>
                        <a:rPr lang="en-US" sz="1000"/>
                        <a:t>4.4615384615385</a:t>
                      </a:r>
                    </a:p>
                  </a:txBody>
                  <a:tcPr/>
                </a:tc>
                <a:tc>
                  <a:txBody>
                    <a:bodyPr/>
                    <a:lstStyle/>
                    <a:p>
                      <a:r>
                        <a:rPr lang="en-US" sz="1000"/>
                        <a:t>303</a:t>
                      </a:r>
                    </a:p>
                  </a:txBody>
                  <a:tcPr/>
                </a:tc>
                <a:tc>
                  <a:txBody>
                    <a:bodyPr/>
                    <a:lstStyle/>
                    <a:p>
                      <a:r>
                        <a:rPr lang="en-US" sz="1000"/>
                        <a:t>11.653846153846</a:t>
                      </a:r>
                    </a:p>
                  </a:txBody>
                  <a:tcPr/>
                </a:tc>
                <a:tc>
                  <a:txBody>
                    <a:bodyPr/>
                    <a:lstStyle/>
                    <a:p>
                      <a:r>
                        <a:rPr lang="en-US" sz="1000"/>
                        <a:t>193080</a:t>
                      </a:r>
                    </a:p>
                  </a:txBody>
                  <a:tcPr/>
                </a:tc>
                <a:tc>
                  <a:txBody>
                    <a:bodyPr/>
                    <a:lstStyle/>
                    <a:p>
                      <a:r>
                        <a:rPr lang="en-US" sz="1000"/>
                        <a:t>7426.1538461538</a:t>
                      </a:r>
                    </a:p>
                  </a:txBody>
                  <a:tcPr/>
                </a:tc>
                <a:tc>
                  <a:txBody>
                    <a:bodyPr/>
                    <a:lstStyle/>
                    <a:p>
                      <a:r>
                        <a:rPr lang="en-US" sz="1000"/>
                        <a:t>4945</a:t>
                      </a:r>
                    </a:p>
                  </a:txBody>
                  <a:tcPr/>
                </a:tc>
                <a:tc>
                  <a:txBody>
                    <a:bodyPr/>
                    <a:lstStyle/>
                    <a:p>
                      <a:r>
                        <a:rPr lang="en-US" sz="1000"/>
                        <a:t>190.19230769231</a:t>
                      </a:r>
                    </a:p>
                  </a:txBody>
                  <a:tcPr/>
                </a:tc>
                <a:tc>
                  <a:txBody>
                    <a:bodyPr/>
                    <a:lstStyle/>
                    <a:p>
                      <a:r>
                        <a:rPr lang="en-US" sz="1000"/>
                        <a:t>6853.4615384615</a:t>
                      </a:r>
                    </a:p>
                  </a:txBody>
                  <a:tcPr/>
                </a:tc>
                <a:tc>
                  <a:txBody>
                    <a:bodyPr/>
                    <a:lstStyle/>
                    <a:p>
                      <a:r>
                        <a:rPr lang="en-US" sz="1000"/>
                        <a:t>2.56 %</a:t>
                      </a:r>
                    </a:p>
                  </a:txBody>
                  <a:tcPr/>
                </a:tc>
                <a:extLst>
                  <a:ext uri="{0D108BD9-81ED-4DB2-BD59-A6C34878D82A}">
                    <a16:rowId xmlns:a16="http://schemas.microsoft.com/office/drawing/2014/main" val="2290609935"/>
                  </a:ext>
                </a:extLst>
              </a:tr>
            </a:tbl>
          </a:graphicData>
        </a:graphic>
      </p:graphicFrame>
      <p:sp>
        <p:nvSpPr>
          <p:cNvPr id="4" name="Text Placeholder 3">
            <a:extLst>
              <a:ext uri="{FF2B5EF4-FFF2-40B4-BE49-F238E27FC236}">
                <a16:creationId xmlns:a16="http://schemas.microsoft.com/office/drawing/2014/main" id="{9A4571BE-4D8D-4FCD-8EF2-B92517B96353}"/>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4891037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396A5-3530-4F1C-A06D-4CF03A385E8D}"/>
              </a:ext>
            </a:extLst>
          </p:cNvPr>
          <p:cNvSpPr>
            <a:spLocks noGrp="1"/>
          </p:cNvSpPr>
          <p:nvPr>
            <p:ph type="title"/>
          </p:nvPr>
        </p:nvSpPr>
        <p:spPr/>
        <p:txBody>
          <a:bodyPr/>
          <a:lstStyle/>
          <a:p>
            <a:r>
              <a:rPr lang="en-US"/>
              <a:t>Instagram Posts Table | All Pages - 1 of 26</a:t>
            </a:r>
          </a:p>
        </p:txBody>
      </p:sp>
      <p:graphicFrame>
        <p:nvGraphicFramePr>
          <p:cNvPr id="5" name="Table Placeholder 4">
            <a:extLst>
              <a:ext uri="{FF2B5EF4-FFF2-40B4-BE49-F238E27FC236}">
                <a16:creationId xmlns:a16="http://schemas.microsoft.com/office/drawing/2014/main" id="{C31F90F9-3B17-4512-85AD-BE2B28C9D9D8}"/>
              </a:ext>
            </a:extLst>
          </p:cNvPr>
          <p:cNvGraphicFramePr>
            <a:graphicFrameLocks noGrp="1"/>
          </p:cNvGraphicFramePr>
          <p:nvPr>
            <p:ph type="tbl" sz="quarter" idx="13"/>
            <p:extLst>
              <p:ext uri="{D42A27DB-BD31-4B8C-83A1-F6EECF244321}">
                <p14:modId xmlns:p14="http://schemas.microsoft.com/office/powerpoint/2010/main" val="1871086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26146824"/>
                    </a:ext>
                  </a:extLst>
                </a:gridCol>
                <a:gridCol w="987552">
                  <a:extLst>
                    <a:ext uri="{9D8B030D-6E8A-4147-A177-3AD203B41FA5}">
                      <a16:colId xmlns:a16="http://schemas.microsoft.com/office/drawing/2014/main" val="2951904756"/>
                    </a:ext>
                  </a:extLst>
                </a:gridCol>
                <a:gridCol w="1316736">
                  <a:extLst>
                    <a:ext uri="{9D8B030D-6E8A-4147-A177-3AD203B41FA5}">
                      <a16:colId xmlns:a16="http://schemas.microsoft.com/office/drawing/2014/main" val="1816274388"/>
                    </a:ext>
                  </a:extLst>
                </a:gridCol>
                <a:gridCol w="411480">
                  <a:extLst>
                    <a:ext uri="{9D8B030D-6E8A-4147-A177-3AD203B41FA5}">
                      <a16:colId xmlns:a16="http://schemas.microsoft.com/office/drawing/2014/main" val="2693020950"/>
                    </a:ext>
                  </a:extLst>
                </a:gridCol>
                <a:gridCol w="411480">
                  <a:extLst>
                    <a:ext uri="{9D8B030D-6E8A-4147-A177-3AD203B41FA5}">
                      <a16:colId xmlns:a16="http://schemas.microsoft.com/office/drawing/2014/main" val="1525619638"/>
                    </a:ext>
                  </a:extLst>
                </a:gridCol>
                <a:gridCol w="411480">
                  <a:extLst>
                    <a:ext uri="{9D8B030D-6E8A-4147-A177-3AD203B41FA5}">
                      <a16:colId xmlns:a16="http://schemas.microsoft.com/office/drawing/2014/main" val="4079481578"/>
                    </a:ext>
                  </a:extLst>
                </a:gridCol>
                <a:gridCol w="411480">
                  <a:extLst>
                    <a:ext uri="{9D8B030D-6E8A-4147-A177-3AD203B41FA5}">
                      <a16:colId xmlns:a16="http://schemas.microsoft.com/office/drawing/2014/main" val="2454300976"/>
                    </a:ext>
                  </a:extLst>
                </a:gridCol>
                <a:gridCol w="411480">
                  <a:extLst>
                    <a:ext uri="{9D8B030D-6E8A-4147-A177-3AD203B41FA5}">
                      <a16:colId xmlns:a16="http://schemas.microsoft.com/office/drawing/2014/main" val="1024364737"/>
                    </a:ext>
                  </a:extLst>
                </a:gridCol>
                <a:gridCol w="411480">
                  <a:extLst>
                    <a:ext uri="{9D8B030D-6E8A-4147-A177-3AD203B41FA5}">
                      <a16:colId xmlns:a16="http://schemas.microsoft.com/office/drawing/2014/main" val="901129646"/>
                    </a:ext>
                  </a:extLst>
                </a:gridCol>
                <a:gridCol w="411480">
                  <a:extLst>
                    <a:ext uri="{9D8B030D-6E8A-4147-A177-3AD203B41FA5}">
                      <a16:colId xmlns:a16="http://schemas.microsoft.com/office/drawing/2014/main" val="3474147210"/>
                    </a:ext>
                  </a:extLst>
                </a:gridCol>
                <a:gridCol w="411480">
                  <a:extLst>
                    <a:ext uri="{9D8B030D-6E8A-4147-A177-3AD203B41FA5}">
                      <a16:colId xmlns:a16="http://schemas.microsoft.com/office/drawing/2014/main" val="1607873809"/>
                    </a:ext>
                  </a:extLst>
                </a:gridCol>
                <a:gridCol w="411480">
                  <a:extLst>
                    <a:ext uri="{9D8B030D-6E8A-4147-A177-3AD203B41FA5}">
                      <a16:colId xmlns:a16="http://schemas.microsoft.com/office/drawing/2014/main" val="263328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9447209"/>
                  </a:ext>
                </a:extLst>
              </a:tr>
            </a:tbl>
          </a:graphicData>
        </a:graphic>
      </p:graphicFrame>
      <p:sp>
        <p:nvSpPr>
          <p:cNvPr id="4" name="Text Placeholder 3">
            <a:extLst>
              <a:ext uri="{FF2B5EF4-FFF2-40B4-BE49-F238E27FC236}">
                <a16:creationId xmlns:a16="http://schemas.microsoft.com/office/drawing/2014/main" id="{6BD944D0-0C19-4723-BA57-7AAB3529DFA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6580418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F63A-8323-490F-87F8-F6A37C24FD50}"/>
              </a:ext>
            </a:extLst>
          </p:cNvPr>
          <p:cNvSpPr>
            <a:spLocks noGrp="1"/>
          </p:cNvSpPr>
          <p:nvPr>
            <p:ph type="title"/>
          </p:nvPr>
        </p:nvSpPr>
        <p:spPr/>
        <p:txBody>
          <a:bodyPr/>
          <a:lstStyle/>
          <a:p>
            <a:r>
              <a:rPr lang="en-US"/>
              <a:t>Instagram Posts Table | All Pages - 2 of 26</a:t>
            </a:r>
          </a:p>
        </p:txBody>
      </p:sp>
      <p:graphicFrame>
        <p:nvGraphicFramePr>
          <p:cNvPr id="5" name="Table Placeholder 4">
            <a:extLst>
              <a:ext uri="{FF2B5EF4-FFF2-40B4-BE49-F238E27FC236}">
                <a16:creationId xmlns:a16="http://schemas.microsoft.com/office/drawing/2014/main" id="{43ABF694-7DE4-4EDF-8295-D162FD13FE7D}"/>
              </a:ext>
            </a:extLst>
          </p:cNvPr>
          <p:cNvGraphicFramePr>
            <a:graphicFrameLocks noGrp="1"/>
          </p:cNvGraphicFramePr>
          <p:nvPr>
            <p:ph type="tbl" sz="quarter" idx="13"/>
            <p:extLst>
              <p:ext uri="{D42A27DB-BD31-4B8C-83A1-F6EECF244321}">
                <p14:modId xmlns:p14="http://schemas.microsoft.com/office/powerpoint/2010/main" val="305466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07861171"/>
                    </a:ext>
                  </a:extLst>
                </a:gridCol>
                <a:gridCol w="987552">
                  <a:extLst>
                    <a:ext uri="{9D8B030D-6E8A-4147-A177-3AD203B41FA5}">
                      <a16:colId xmlns:a16="http://schemas.microsoft.com/office/drawing/2014/main" val="208287904"/>
                    </a:ext>
                  </a:extLst>
                </a:gridCol>
                <a:gridCol w="1316736">
                  <a:extLst>
                    <a:ext uri="{9D8B030D-6E8A-4147-A177-3AD203B41FA5}">
                      <a16:colId xmlns:a16="http://schemas.microsoft.com/office/drawing/2014/main" val="1628142219"/>
                    </a:ext>
                  </a:extLst>
                </a:gridCol>
                <a:gridCol w="411480">
                  <a:extLst>
                    <a:ext uri="{9D8B030D-6E8A-4147-A177-3AD203B41FA5}">
                      <a16:colId xmlns:a16="http://schemas.microsoft.com/office/drawing/2014/main" val="647903741"/>
                    </a:ext>
                  </a:extLst>
                </a:gridCol>
                <a:gridCol w="411480">
                  <a:extLst>
                    <a:ext uri="{9D8B030D-6E8A-4147-A177-3AD203B41FA5}">
                      <a16:colId xmlns:a16="http://schemas.microsoft.com/office/drawing/2014/main" val="86606238"/>
                    </a:ext>
                  </a:extLst>
                </a:gridCol>
                <a:gridCol w="411480">
                  <a:extLst>
                    <a:ext uri="{9D8B030D-6E8A-4147-A177-3AD203B41FA5}">
                      <a16:colId xmlns:a16="http://schemas.microsoft.com/office/drawing/2014/main" val="3176818494"/>
                    </a:ext>
                  </a:extLst>
                </a:gridCol>
                <a:gridCol w="411480">
                  <a:extLst>
                    <a:ext uri="{9D8B030D-6E8A-4147-A177-3AD203B41FA5}">
                      <a16:colId xmlns:a16="http://schemas.microsoft.com/office/drawing/2014/main" val="798460108"/>
                    </a:ext>
                  </a:extLst>
                </a:gridCol>
                <a:gridCol w="411480">
                  <a:extLst>
                    <a:ext uri="{9D8B030D-6E8A-4147-A177-3AD203B41FA5}">
                      <a16:colId xmlns:a16="http://schemas.microsoft.com/office/drawing/2014/main" val="416987103"/>
                    </a:ext>
                  </a:extLst>
                </a:gridCol>
                <a:gridCol w="411480">
                  <a:extLst>
                    <a:ext uri="{9D8B030D-6E8A-4147-A177-3AD203B41FA5}">
                      <a16:colId xmlns:a16="http://schemas.microsoft.com/office/drawing/2014/main" val="1176164810"/>
                    </a:ext>
                  </a:extLst>
                </a:gridCol>
                <a:gridCol w="411480">
                  <a:extLst>
                    <a:ext uri="{9D8B030D-6E8A-4147-A177-3AD203B41FA5}">
                      <a16:colId xmlns:a16="http://schemas.microsoft.com/office/drawing/2014/main" val="1209186564"/>
                    </a:ext>
                  </a:extLst>
                </a:gridCol>
                <a:gridCol w="411480">
                  <a:extLst>
                    <a:ext uri="{9D8B030D-6E8A-4147-A177-3AD203B41FA5}">
                      <a16:colId xmlns:a16="http://schemas.microsoft.com/office/drawing/2014/main" val="450000348"/>
                    </a:ext>
                  </a:extLst>
                </a:gridCol>
                <a:gridCol w="411480">
                  <a:extLst>
                    <a:ext uri="{9D8B030D-6E8A-4147-A177-3AD203B41FA5}">
                      <a16:colId xmlns:a16="http://schemas.microsoft.com/office/drawing/2014/main" val="1412889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8901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- 2020-01-14 18:00:30</a:t>
                      </a:r>
                      <a:r>
                        <a:rPr kumimoji="0" lang="en-US" sz="1000" b="0" i="0" u="none" strike="noStrike" kern="1200" cap="none" spc="0" normalizeH="0" baseline="0" noProof="0">
                          <a:ln>
                            <a:noFill/>
                          </a:ln>
                          <a:solidFill>
                            <a:prstClr val="black"/>
                          </a:solidFill>
                          <a:effectLst/>
                          <a:uLnTx/>
                          <a:uFillTx/>
                          <a:latin typeface="+mn-lt"/>
                          <a:ea typeface="+mn-ea"/>
                          <a:cs typeface="+mn-cs"/>
                        </a:rPr>
                        <a:t>
 Beyond water means beyond imagination. This "Manta Ray" aims to help remove tons of plastic from the oceans. You'll find the whole story of @pacific.garbage.screening &amp; Marcella Hansch - the woman behind this project - in our BIO. #GROHE #savetheocean #marcellahansch #GROHEgoesZero #shapingthefutureofwater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https://scontent-iad3-1.cdninstagram.com/v/t51.2885-15/81433767_507401796555374_3354813165967515074_n.jpg?_nc_cat=111&amp;ccb=2&amp;_nc_sid=8ae9d6&amp;_nc_ohc=fokv115lG58AX-JvhrD&amp;_nc_ht=scontent-iad3-1.cdninstagram.com&amp;oh=42a534a681ff9788e0d99e554e0a7088&amp;oe=5FBDC2EE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10/27/2020 01:13:52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21218</a:t>
                      </a:r>
                    </a:p>
                  </a:txBody>
                  <a:tcPr/>
                </a:tc>
                <a:extLst>
                  <a:ext uri="{0D108BD9-81ED-4DB2-BD59-A6C34878D82A}">
                    <a16:rowId xmlns:a16="http://schemas.microsoft.com/office/drawing/2014/main" val="3016297146"/>
                  </a:ext>
                </a:extLst>
              </a:tr>
            </a:tbl>
          </a:graphicData>
        </a:graphic>
      </p:graphicFrame>
      <p:sp>
        <p:nvSpPr>
          <p:cNvPr id="4" name="Text Placeholder 3">
            <a:extLst>
              <a:ext uri="{FF2B5EF4-FFF2-40B4-BE49-F238E27FC236}">
                <a16:creationId xmlns:a16="http://schemas.microsoft.com/office/drawing/2014/main" id="{FA537A7B-8B61-468A-8966-9A5E2C8C568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8727659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C9B85-737A-430F-AF66-B22CE132517A}"/>
              </a:ext>
            </a:extLst>
          </p:cNvPr>
          <p:cNvSpPr>
            <a:spLocks noGrp="1"/>
          </p:cNvSpPr>
          <p:nvPr>
            <p:ph type="title"/>
          </p:nvPr>
        </p:nvSpPr>
        <p:spPr/>
        <p:txBody>
          <a:bodyPr/>
          <a:lstStyle/>
          <a:p>
            <a:r>
              <a:rPr lang="en-US"/>
              <a:t>Instagram Posts Table | All Pages - 3 of 26</a:t>
            </a:r>
          </a:p>
        </p:txBody>
      </p:sp>
      <p:graphicFrame>
        <p:nvGraphicFramePr>
          <p:cNvPr id="5" name="Table Placeholder 4">
            <a:extLst>
              <a:ext uri="{FF2B5EF4-FFF2-40B4-BE49-F238E27FC236}">
                <a16:creationId xmlns:a16="http://schemas.microsoft.com/office/drawing/2014/main" id="{EAB62A9C-1A93-46F2-83CA-4C64A7F1F84E}"/>
              </a:ext>
            </a:extLst>
          </p:cNvPr>
          <p:cNvGraphicFramePr>
            <a:graphicFrameLocks noGrp="1"/>
          </p:cNvGraphicFramePr>
          <p:nvPr>
            <p:ph type="tbl" sz="quarter" idx="13"/>
            <p:extLst>
              <p:ext uri="{D42A27DB-BD31-4B8C-83A1-F6EECF244321}">
                <p14:modId xmlns:p14="http://schemas.microsoft.com/office/powerpoint/2010/main" val="123303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97751768"/>
                    </a:ext>
                  </a:extLst>
                </a:gridCol>
                <a:gridCol w="987552">
                  <a:extLst>
                    <a:ext uri="{9D8B030D-6E8A-4147-A177-3AD203B41FA5}">
                      <a16:colId xmlns:a16="http://schemas.microsoft.com/office/drawing/2014/main" val="3124101752"/>
                    </a:ext>
                  </a:extLst>
                </a:gridCol>
                <a:gridCol w="1316736">
                  <a:extLst>
                    <a:ext uri="{9D8B030D-6E8A-4147-A177-3AD203B41FA5}">
                      <a16:colId xmlns:a16="http://schemas.microsoft.com/office/drawing/2014/main" val="776553607"/>
                    </a:ext>
                  </a:extLst>
                </a:gridCol>
                <a:gridCol w="411480">
                  <a:extLst>
                    <a:ext uri="{9D8B030D-6E8A-4147-A177-3AD203B41FA5}">
                      <a16:colId xmlns:a16="http://schemas.microsoft.com/office/drawing/2014/main" val="1219933184"/>
                    </a:ext>
                  </a:extLst>
                </a:gridCol>
                <a:gridCol w="411480">
                  <a:extLst>
                    <a:ext uri="{9D8B030D-6E8A-4147-A177-3AD203B41FA5}">
                      <a16:colId xmlns:a16="http://schemas.microsoft.com/office/drawing/2014/main" val="841461609"/>
                    </a:ext>
                  </a:extLst>
                </a:gridCol>
                <a:gridCol w="411480">
                  <a:extLst>
                    <a:ext uri="{9D8B030D-6E8A-4147-A177-3AD203B41FA5}">
                      <a16:colId xmlns:a16="http://schemas.microsoft.com/office/drawing/2014/main" val="1197528697"/>
                    </a:ext>
                  </a:extLst>
                </a:gridCol>
                <a:gridCol w="411480">
                  <a:extLst>
                    <a:ext uri="{9D8B030D-6E8A-4147-A177-3AD203B41FA5}">
                      <a16:colId xmlns:a16="http://schemas.microsoft.com/office/drawing/2014/main" val="2850359650"/>
                    </a:ext>
                  </a:extLst>
                </a:gridCol>
                <a:gridCol w="411480">
                  <a:extLst>
                    <a:ext uri="{9D8B030D-6E8A-4147-A177-3AD203B41FA5}">
                      <a16:colId xmlns:a16="http://schemas.microsoft.com/office/drawing/2014/main" val="2541456108"/>
                    </a:ext>
                  </a:extLst>
                </a:gridCol>
                <a:gridCol w="411480">
                  <a:extLst>
                    <a:ext uri="{9D8B030D-6E8A-4147-A177-3AD203B41FA5}">
                      <a16:colId xmlns:a16="http://schemas.microsoft.com/office/drawing/2014/main" val="1993890240"/>
                    </a:ext>
                  </a:extLst>
                </a:gridCol>
                <a:gridCol w="411480">
                  <a:extLst>
                    <a:ext uri="{9D8B030D-6E8A-4147-A177-3AD203B41FA5}">
                      <a16:colId xmlns:a16="http://schemas.microsoft.com/office/drawing/2014/main" val="3145007968"/>
                    </a:ext>
                  </a:extLst>
                </a:gridCol>
                <a:gridCol w="411480">
                  <a:extLst>
                    <a:ext uri="{9D8B030D-6E8A-4147-A177-3AD203B41FA5}">
                      <a16:colId xmlns:a16="http://schemas.microsoft.com/office/drawing/2014/main" val="3071468439"/>
                    </a:ext>
                  </a:extLst>
                </a:gridCol>
                <a:gridCol w="411480">
                  <a:extLst>
                    <a:ext uri="{9D8B030D-6E8A-4147-A177-3AD203B41FA5}">
                      <a16:colId xmlns:a16="http://schemas.microsoft.com/office/drawing/2014/main" val="814632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9780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- 2020-01-27 10:09:06</a:t>
                      </a:r>
                      <a:r>
                        <a:rPr kumimoji="0" lang="ru-RU" sz="1000" b="0" i="0" u="none" strike="noStrike" kern="1200" cap="none" spc="0" normalizeH="0" baseline="0" noProof="0">
                          <a:ln>
                            <a:noFill/>
                          </a:ln>
                          <a:solidFill>
                            <a:prstClr val="black"/>
                          </a:solidFill>
                          <a:effectLst/>
                          <a:uLnTx/>
                          <a:uFillTx/>
                          <a:latin typeface="+mn-lt"/>
                          <a:ea typeface="+mn-ea"/>
                          <a:cs typeface="+mn-cs"/>
                        </a:rPr>
                        <a:t>
 Стихия жизни, стихия вдохновения 💧
⠀
Как думаете, что изображено на картинке? Крыша подводного отеля или заправочная станция для яхт будущего? А вот и нет 🤔
⠀
Это эко-проект Manta Ray («скат манта») архитектора Марселлы Ханш @MarcellaHansch по очистке океана от пластика. 400-метровая платформа похожа на айсберг: она поднимается на 15 метров над поверхностью воды и на 35 метров уходит в глубину. Если проект станет реальностью, платформа сможет собирать пластиковые отходы в океанических водах.
⠀
#GROHE #grohedesign #сантехникаgrohe #savetheocean #marcellahansch #GROHEgoesZero #shapingthefutureofwater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https://scontent-iad3-1.cdninstagram.com/v/t51.2885-15/84180493_117462812939898_6562683023922865429_n.jpg?_nc_cat=102&amp;ccb=2&amp;_nc_sid=8ae9d6&amp;_nc_ohc=0eQlYQHEgsUAX8Bd7Nr&amp;_nc_ht=scontent-iad3-1.cdninstagram.com&amp;oh=95a1e70ca107af33223af2657d65fa29&amp;oe=5FBDD914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18059</a:t>
                      </a:r>
                    </a:p>
                  </a:txBody>
                  <a:tcPr/>
                </a:tc>
                <a:extLst>
                  <a:ext uri="{0D108BD9-81ED-4DB2-BD59-A6C34878D82A}">
                    <a16:rowId xmlns:a16="http://schemas.microsoft.com/office/drawing/2014/main" val="1762553311"/>
                  </a:ext>
                </a:extLst>
              </a:tr>
            </a:tbl>
          </a:graphicData>
        </a:graphic>
      </p:graphicFrame>
      <p:sp>
        <p:nvSpPr>
          <p:cNvPr id="4" name="Text Placeholder 3">
            <a:extLst>
              <a:ext uri="{FF2B5EF4-FFF2-40B4-BE49-F238E27FC236}">
                <a16:creationId xmlns:a16="http://schemas.microsoft.com/office/drawing/2014/main" id="{2DC64507-54A6-49AC-A88C-1802DCA0F82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8728333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A662-5CEE-4992-9022-9A87F8B707F5}"/>
              </a:ext>
            </a:extLst>
          </p:cNvPr>
          <p:cNvSpPr>
            <a:spLocks noGrp="1"/>
          </p:cNvSpPr>
          <p:nvPr>
            <p:ph type="title"/>
          </p:nvPr>
        </p:nvSpPr>
        <p:spPr/>
        <p:txBody>
          <a:bodyPr/>
          <a:lstStyle/>
          <a:p>
            <a:r>
              <a:rPr lang="en-US"/>
              <a:t>Instagram Posts Table | All Pages - 4 of 26</a:t>
            </a:r>
          </a:p>
        </p:txBody>
      </p:sp>
      <p:graphicFrame>
        <p:nvGraphicFramePr>
          <p:cNvPr id="5" name="Table Placeholder 4">
            <a:extLst>
              <a:ext uri="{FF2B5EF4-FFF2-40B4-BE49-F238E27FC236}">
                <a16:creationId xmlns:a16="http://schemas.microsoft.com/office/drawing/2014/main" id="{4DFAC2CA-E7D9-40BE-AECA-325838419B70}"/>
              </a:ext>
            </a:extLst>
          </p:cNvPr>
          <p:cNvGraphicFramePr>
            <a:graphicFrameLocks noGrp="1"/>
          </p:cNvGraphicFramePr>
          <p:nvPr>
            <p:ph type="tbl" sz="quarter" idx="13"/>
            <p:extLst>
              <p:ext uri="{D42A27DB-BD31-4B8C-83A1-F6EECF244321}">
                <p14:modId xmlns:p14="http://schemas.microsoft.com/office/powerpoint/2010/main" val="30906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6867606"/>
                    </a:ext>
                  </a:extLst>
                </a:gridCol>
                <a:gridCol w="987552">
                  <a:extLst>
                    <a:ext uri="{9D8B030D-6E8A-4147-A177-3AD203B41FA5}">
                      <a16:colId xmlns:a16="http://schemas.microsoft.com/office/drawing/2014/main" val="2187094707"/>
                    </a:ext>
                  </a:extLst>
                </a:gridCol>
                <a:gridCol w="1316736">
                  <a:extLst>
                    <a:ext uri="{9D8B030D-6E8A-4147-A177-3AD203B41FA5}">
                      <a16:colId xmlns:a16="http://schemas.microsoft.com/office/drawing/2014/main" val="2354975249"/>
                    </a:ext>
                  </a:extLst>
                </a:gridCol>
                <a:gridCol w="411480">
                  <a:extLst>
                    <a:ext uri="{9D8B030D-6E8A-4147-A177-3AD203B41FA5}">
                      <a16:colId xmlns:a16="http://schemas.microsoft.com/office/drawing/2014/main" val="4028645743"/>
                    </a:ext>
                  </a:extLst>
                </a:gridCol>
                <a:gridCol w="411480">
                  <a:extLst>
                    <a:ext uri="{9D8B030D-6E8A-4147-A177-3AD203B41FA5}">
                      <a16:colId xmlns:a16="http://schemas.microsoft.com/office/drawing/2014/main" val="943782708"/>
                    </a:ext>
                  </a:extLst>
                </a:gridCol>
                <a:gridCol w="411480">
                  <a:extLst>
                    <a:ext uri="{9D8B030D-6E8A-4147-A177-3AD203B41FA5}">
                      <a16:colId xmlns:a16="http://schemas.microsoft.com/office/drawing/2014/main" val="1345688507"/>
                    </a:ext>
                  </a:extLst>
                </a:gridCol>
                <a:gridCol w="411480">
                  <a:extLst>
                    <a:ext uri="{9D8B030D-6E8A-4147-A177-3AD203B41FA5}">
                      <a16:colId xmlns:a16="http://schemas.microsoft.com/office/drawing/2014/main" val="398599635"/>
                    </a:ext>
                  </a:extLst>
                </a:gridCol>
                <a:gridCol w="411480">
                  <a:extLst>
                    <a:ext uri="{9D8B030D-6E8A-4147-A177-3AD203B41FA5}">
                      <a16:colId xmlns:a16="http://schemas.microsoft.com/office/drawing/2014/main" val="3438365581"/>
                    </a:ext>
                  </a:extLst>
                </a:gridCol>
                <a:gridCol w="411480">
                  <a:extLst>
                    <a:ext uri="{9D8B030D-6E8A-4147-A177-3AD203B41FA5}">
                      <a16:colId xmlns:a16="http://schemas.microsoft.com/office/drawing/2014/main" val="3419721797"/>
                    </a:ext>
                  </a:extLst>
                </a:gridCol>
                <a:gridCol w="411480">
                  <a:extLst>
                    <a:ext uri="{9D8B030D-6E8A-4147-A177-3AD203B41FA5}">
                      <a16:colId xmlns:a16="http://schemas.microsoft.com/office/drawing/2014/main" val="3380857738"/>
                    </a:ext>
                  </a:extLst>
                </a:gridCol>
                <a:gridCol w="411480">
                  <a:extLst>
                    <a:ext uri="{9D8B030D-6E8A-4147-A177-3AD203B41FA5}">
                      <a16:colId xmlns:a16="http://schemas.microsoft.com/office/drawing/2014/main" val="2751218644"/>
                    </a:ext>
                  </a:extLst>
                </a:gridCol>
                <a:gridCol w="411480">
                  <a:extLst>
                    <a:ext uri="{9D8B030D-6E8A-4147-A177-3AD203B41FA5}">
                      <a16:colId xmlns:a16="http://schemas.microsoft.com/office/drawing/2014/main" val="1007302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7544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- 2020-09-24 10:30:38</a:t>
                      </a:r>
                      <a:r>
                        <a:rPr kumimoji="0" lang="ru-RU" sz="1000" b="0" i="0" u="none" strike="noStrike" kern="1200" cap="none" spc="0" normalizeH="0" baseline="0" noProof="0">
                          <a:ln>
                            <a:noFill/>
                          </a:ln>
                          <a:solidFill>
                            <a:prstClr val="black"/>
                          </a:solidFill>
                          <a:effectLst/>
                          <a:uLnTx/>
                          <a:uFillTx/>
                          <a:latin typeface="+mn-lt"/>
                          <a:ea typeface="+mn-ea"/>
                          <a:cs typeface="+mn-cs"/>
                        </a:rPr>
                        <a:t>
 Всемирный день моря – повод вспомнить о том, как важно сохранять водные ресурсы, защищать моря от загрязнений и заботиться об их обитателях 🌊⁣
⠀⁣
Мы не смогли пройти мимо экопроекта архитектора Марселлы Ханш, которая однажды оказалась покорена красотой океана и решила его защищать. Для этого она создала проект Pacific Garbage Screening. Его главный герой – огромная плавучая платформа, которая будет собирать как крупный пластик с водной поверхности, так и мелкие частицы с более глубоких слоев. GROHE активно поддерживает этот проект и помогает каждый день заботиться о водных ресурсах 💪👇⁣
⠀⁣
1.	Использовать инфракрасные смесители, которые подают воду, только когда она нужна.⁣
⠀⁣
2.	Устанавливать смесители, термостаты и душевые системы с технологией EcoJoy, которая сокращает расход воды.⁣
⠀⁣
3.	Поселить на кухне смеситель с функцией фильтрации GROHE Blue Pure или домашнюю систему фильтрации воды GROHE Blue Home. И в результате покупать меньше воды в пластиковой таре.⁣
⠀⁣
#GROHE #grohedesign #groheinnovation #groheshower #groherussia #сантехникаgrohe #grohebathroom #grohekitchen #смесительнакухню #смесительдлямойки #смесительдляраковины #бойлер #чистаявода #питьеваявода #современнаяванная #современнаякухня #экономияводы #заботаоприроде</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120077226_178840923748738_8009284882160669025_n.jpg?_nc_cat=100&amp;ccb=2&amp;_nc_sid=8ae9d6&amp;_nc_ohc=Xde4Tud5HLkAX8t_U9g&amp;_nc_ht=scontent-iad3-1.cdninstagram.com&amp;oh=b6c5dbaddb552e000556af5cdea6c9ae&amp;oe=5FDC607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18400</a:t>
                      </a:r>
                    </a:p>
                  </a:txBody>
                  <a:tcPr/>
                </a:tc>
                <a:extLst>
                  <a:ext uri="{0D108BD9-81ED-4DB2-BD59-A6C34878D82A}">
                    <a16:rowId xmlns:a16="http://schemas.microsoft.com/office/drawing/2014/main" val="613469020"/>
                  </a:ext>
                </a:extLst>
              </a:tr>
            </a:tbl>
          </a:graphicData>
        </a:graphic>
      </p:graphicFrame>
      <p:sp>
        <p:nvSpPr>
          <p:cNvPr id="4" name="Text Placeholder 3">
            <a:extLst>
              <a:ext uri="{FF2B5EF4-FFF2-40B4-BE49-F238E27FC236}">
                <a16:creationId xmlns:a16="http://schemas.microsoft.com/office/drawing/2014/main" id="{FFD23CBE-1C08-4887-ACB8-8F850892259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998865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3ACDB-4707-405D-BA68-DBF2E4B8EB10}"/>
              </a:ext>
            </a:extLst>
          </p:cNvPr>
          <p:cNvSpPr>
            <a:spLocks noGrp="1"/>
          </p:cNvSpPr>
          <p:nvPr>
            <p:ph type="title"/>
          </p:nvPr>
        </p:nvSpPr>
        <p:spPr/>
        <p:txBody>
          <a:bodyPr/>
          <a:lstStyle/>
          <a:p>
            <a:r>
              <a:rPr lang="en-US"/>
              <a:t>Instagram Posts Table | All Pages - 5 of 26</a:t>
            </a:r>
          </a:p>
        </p:txBody>
      </p:sp>
      <p:graphicFrame>
        <p:nvGraphicFramePr>
          <p:cNvPr id="5" name="Table Placeholder 4">
            <a:extLst>
              <a:ext uri="{FF2B5EF4-FFF2-40B4-BE49-F238E27FC236}">
                <a16:creationId xmlns:a16="http://schemas.microsoft.com/office/drawing/2014/main" id="{5F0905DB-6722-4207-A0C4-6B5C5C764276}"/>
              </a:ext>
            </a:extLst>
          </p:cNvPr>
          <p:cNvGraphicFramePr>
            <a:graphicFrameLocks noGrp="1"/>
          </p:cNvGraphicFramePr>
          <p:nvPr>
            <p:ph type="tbl" sz="quarter" idx="13"/>
            <p:extLst>
              <p:ext uri="{D42A27DB-BD31-4B8C-83A1-F6EECF244321}">
                <p14:modId xmlns:p14="http://schemas.microsoft.com/office/powerpoint/2010/main" val="228215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8322391"/>
                    </a:ext>
                  </a:extLst>
                </a:gridCol>
                <a:gridCol w="987552">
                  <a:extLst>
                    <a:ext uri="{9D8B030D-6E8A-4147-A177-3AD203B41FA5}">
                      <a16:colId xmlns:a16="http://schemas.microsoft.com/office/drawing/2014/main" val="1887758611"/>
                    </a:ext>
                  </a:extLst>
                </a:gridCol>
                <a:gridCol w="1316736">
                  <a:extLst>
                    <a:ext uri="{9D8B030D-6E8A-4147-A177-3AD203B41FA5}">
                      <a16:colId xmlns:a16="http://schemas.microsoft.com/office/drawing/2014/main" val="3782274106"/>
                    </a:ext>
                  </a:extLst>
                </a:gridCol>
                <a:gridCol w="411480">
                  <a:extLst>
                    <a:ext uri="{9D8B030D-6E8A-4147-A177-3AD203B41FA5}">
                      <a16:colId xmlns:a16="http://schemas.microsoft.com/office/drawing/2014/main" val="989950416"/>
                    </a:ext>
                  </a:extLst>
                </a:gridCol>
                <a:gridCol w="411480">
                  <a:extLst>
                    <a:ext uri="{9D8B030D-6E8A-4147-A177-3AD203B41FA5}">
                      <a16:colId xmlns:a16="http://schemas.microsoft.com/office/drawing/2014/main" val="1754479226"/>
                    </a:ext>
                  </a:extLst>
                </a:gridCol>
                <a:gridCol w="411480">
                  <a:extLst>
                    <a:ext uri="{9D8B030D-6E8A-4147-A177-3AD203B41FA5}">
                      <a16:colId xmlns:a16="http://schemas.microsoft.com/office/drawing/2014/main" val="1480725083"/>
                    </a:ext>
                  </a:extLst>
                </a:gridCol>
                <a:gridCol w="411480">
                  <a:extLst>
                    <a:ext uri="{9D8B030D-6E8A-4147-A177-3AD203B41FA5}">
                      <a16:colId xmlns:a16="http://schemas.microsoft.com/office/drawing/2014/main" val="1317517890"/>
                    </a:ext>
                  </a:extLst>
                </a:gridCol>
                <a:gridCol w="411480">
                  <a:extLst>
                    <a:ext uri="{9D8B030D-6E8A-4147-A177-3AD203B41FA5}">
                      <a16:colId xmlns:a16="http://schemas.microsoft.com/office/drawing/2014/main" val="1915346838"/>
                    </a:ext>
                  </a:extLst>
                </a:gridCol>
                <a:gridCol w="411480">
                  <a:extLst>
                    <a:ext uri="{9D8B030D-6E8A-4147-A177-3AD203B41FA5}">
                      <a16:colId xmlns:a16="http://schemas.microsoft.com/office/drawing/2014/main" val="1467308598"/>
                    </a:ext>
                  </a:extLst>
                </a:gridCol>
                <a:gridCol w="411480">
                  <a:extLst>
                    <a:ext uri="{9D8B030D-6E8A-4147-A177-3AD203B41FA5}">
                      <a16:colId xmlns:a16="http://schemas.microsoft.com/office/drawing/2014/main" val="1978245010"/>
                    </a:ext>
                  </a:extLst>
                </a:gridCol>
                <a:gridCol w="411480">
                  <a:extLst>
                    <a:ext uri="{9D8B030D-6E8A-4147-A177-3AD203B41FA5}">
                      <a16:colId xmlns:a16="http://schemas.microsoft.com/office/drawing/2014/main" val="3403713794"/>
                    </a:ext>
                  </a:extLst>
                </a:gridCol>
                <a:gridCol w="411480">
                  <a:extLst>
                    <a:ext uri="{9D8B030D-6E8A-4147-A177-3AD203B41FA5}">
                      <a16:colId xmlns:a16="http://schemas.microsoft.com/office/drawing/2014/main" val="4024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2306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groheru - 2020-04-11 11:00:30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Фрукты и овощи не обязательно продавать в упаковке или пакетах. Их чаще всего просто выбрасывают, а не используют повторно», – объясняет Марселла Ханш, архитектор, создатель проекта </a:t>
                      </a:r>
                      <a:r>
                        <a:rPr kumimoji="0" lang="en-US" sz="1000" b="0" i="0" u="none" strike="noStrike" kern="1200" cap="none" spc="0" normalizeH="0" baseline="0" noProof="0">
                          <a:ln>
                            <a:noFill/>
                          </a:ln>
                          <a:solidFill>
                            <a:prstClr val="black"/>
                          </a:solidFill>
                          <a:effectLst/>
                          <a:uLnTx/>
                          <a:uFillTx/>
                          <a:latin typeface="+mn-lt"/>
                          <a:ea typeface="+mn-ea"/>
                          <a:cs typeface="+mn-cs"/>
                        </a:rPr>
                        <a:t>Pacific Garbage Screening (PGS) @PacificGarbage </a:t>
                      </a:r>
                      <a:r>
                        <a:rPr kumimoji="0" lang="az-Cyrl-AZ" sz="1000" b="0" i="0" u="none" strike="noStrike" kern="1200" cap="none" spc="0" normalizeH="0" baseline="0" noProof="0">
                          <a:ln>
                            <a:noFill/>
                          </a:ln>
                          <a:solidFill>
                            <a:prstClr val="black"/>
                          </a:solidFill>
                          <a:effectLst/>
                          <a:uLnTx/>
                          <a:uFillTx/>
                          <a:latin typeface="+mn-lt"/>
                          <a:ea typeface="+mn-ea"/>
                          <a:cs typeface="+mn-cs"/>
                        </a:rPr>
                        <a:t>и сторонник устойчивого развития ☘
</a:t>
                      </a:r>
                      <a:r>
                        <a:rPr kumimoji="0" lang="en-US" sz="1000" b="0" i="0" u="none" strike="noStrike" kern="1200" cap="none" spc="0" normalizeH="0" baseline="0" noProof="0">
                          <a:ln>
                            <a:noFill/>
                          </a:ln>
                          <a:solidFill>
                            <a:prstClr val="black"/>
                          </a:solidFill>
                          <a:effectLst/>
                          <a:uLnTx/>
                          <a:uFillTx/>
                          <a:latin typeface="+mn-lt"/>
                          <a:ea typeface="+mn-ea"/>
                          <a:cs typeface="+mn-cs"/>
                        </a:rPr>
                        <a:t>⠀
🌊 GROHE </a:t>
                      </a:r>
                      <a:r>
                        <a:rPr kumimoji="0" lang="az-Cyrl-AZ" sz="1000" b="0" i="0" u="none" strike="noStrike" kern="1200" cap="none" spc="0" normalizeH="0" baseline="0" noProof="0">
                          <a:ln>
                            <a:noFill/>
                          </a:ln>
                          <a:solidFill>
                            <a:prstClr val="black"/>
                          </a:solidFill>
                          <a:effectLst/>
                          <a:uLnTx/>
                          <a:uFillTx/>
                          <a:latin typeface="+mn-lt"/>
                          <a:ea typeface="+mn-ea"/>
                          <a:cs typeface="+mn-cs"/>
                        </a:rPr>
                        <a:t>поддерживает проект и приглашает всех присоединиться к большим и сложным целям – сократить потребление пластика и уменьшить загрязнение окружающей среды. Для этого, например, можно отказаться от пластиковых пакетов в пользу многоразовых сумок-шоперов. Или поделиться своим экологическим опытом в комментариях к этому посту </a:t>
                      </a:r>
                      <a:r>
                        <a:rPr kumimoji="0" lang="en-US" sz="1000" b="0" i="0" u="none" strike="noStrike" kern="1200" cap="none" spc="0" normalizeH="0" baseline="0" noProof="0">
                          <a:ln>
                            <a:noFill/>
                          </a:ln>
                          <a:solidFill>
                            <a:prstClr val="black"/>
                          </a:solidFill>
                          <a:effectLst/>
                          <a:uLnTx/>
                          <a:uFillTx/>
                          <a:latin typeface="+mn-lt"/>
                          <a:ea typeface="+mn-ea"/>
                          <a:cs typeface="+mn-cs"/>
                        </a:rPr>
                        <a:t>😉
⠀
#GROHE #grohedesign #groheinnovation #</a:t>
                      </a:r>
                      <a:r>
                        <a:rPr kumimoji="0" lang="az-Cyrl-AZ" sz="1000" b="0" i="0" u="none" strike="noStrike" kern="1200" cap="none" spc="0" normalizeH="0" baseline="0" noProof="0">
                          <a:ln>
                            <a:noFill/>
                          </a:ln>
                          <a:solidFill>
                            <a:prstClr val="black"/>
                          </a:solidFill>
                          <a:effectLst/>
                          <a:uLnTx/>
                          <a:uFillTx/>
                          <a:latin typeface="+mn-lt"/>
                          <a:ea typeface="+mn-ea"/>
                          <a:cs typeface="+mn-cs"/>
                        </a:rPr>
                        <a:t>сантехника</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дизайн #ваннаякомнатамечты #кухнямечты #дизайнкухни #дизайнванной #</a:t>
                      </a:r>
                      <a:r>
                        <a:rPr kumimoji="0" lang="en-US" sz="1000" b="0" i="0" u="none" strike="noStrike" kern="1200" cap="none" spc="0" normalizeH="0" baseline="0" noProof="0">
                          <a:ln>
                            <a:noFill/>
                          </a:ln>
                          <a:solidFill>
                            <a:prstClr val="black"/>
                          </a:solidFill>
                          <a:effectLst/>
                          <a:uLnTx/>
                          <a:uFillTx/>
                          <a:latin typeface="+mn-lt"/>
                          <a:ea typeface="+mn-ea"/>
                          <a:cs typeface="+mn-cs"/>
                        </a:rPr>
                        <a:t>grohexpgs #lessplastic #plasticfreeoceans #grohemissionlessplastic #lessplasticatgrohe #GROHEgoesZero #shapingthefutureofwater #oceancooperation #togetherforoceans #waterlovers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https://scontent-iad3-1.cdninstagram.com/v/t51.2885-15/92742510_524327181845945_2762574952187327722_n.jpg?_nc_cat=107&amp;ccb=2&amp;_nc_sid=8ae9d6&amp;_nc_ohc=uZLGFpd_MvUAX-5OIIc&amp;_nc_ht=scontent-iad3-1.cdninstagram.com&amp;oh=b6106d0795501fa6557dc1b586f39c3e&amp;oe=5FBAB1AD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15194</a:t>
                      </a:r>
                    </a:p>
                  </a:txBody>
                  <a:tcPr/>
                </a:tc>
                <a:extLst>
                  <a:ext uri="{0D108BD9-81ED-4DB2-BD59-A6C34878D82A}">
                    <a16:rowId xmlns:a16="http://schemas.microsoft.com/office/drawing/2014/main" val="2635490099"/>
                  </a:ext>
                </a:extLst>
              </a:tr>
            </a:tbl>
          </a:graphicData>
        </a:graphic>
      </p:graphicFrame>
      <p:sp>
        <p:nvSpPr>
          <p:cNvPr id="4" name="Text Placeholder 3">
            <a:extLst>
              <a:ext uri="{FF2B5EF4-FFF2-40B4-BE49-F238E27FC236}">
                <a16:creationId xmlns:a16="http://schemas.microsoft.com/office/drawing/2014/main" id="{6C38BFC5-A30B-42A3-8027-BAF27C36AC78}"/>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679406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5C067-626A-4F5E-9777-29A071895258}"/>
              </a:ext>
            </a:extLst>
          </p:cNvPr>
          <p:cNvSpPr>
            <a:spLocks noGrp="1"/>
          </p:cNvSpPr>
          <p:nvPr>
            <p:ph type="title"/>
          </p:nvPr>
        </p:nvSpPr>
        <p:spPr/>
        <p:txBody>
          <a:bodyPr/>
          <a:lstStyle/>
          <a:p>
            <a:r>
              <a:rPr lang="en-US"/>
              <a:t>Instagram Posts Table | All Pages - 6 of 26</a:t>
            </a:r>
          </a:p>
        </p:txBody>
      </p:sp>
      <p:graphicFrame>
        <p:nvGraphicFramePr>
          <p:cNvPr id="5" name="Table Placeholder 4">
            <a:extLst>
              <a:ext uri="{FF2B5EF4-FFF2-40B4-BE49-F238E27FC236}">
                <a16:creationId xmlns:a16="http://schemas.microsoft.com/office/drawing/2014/main" id="{26F7F7E9-2578-4811-81AE-437C301CB8A9}"/>
              </a:ext>
            </a:extLst>
          </p:cNvPr>
          <p:cNvGraphicFramePr>
            <a:graphicFrameLocks noGrp="1"/>
          </p:cNvGraphicFramePr>
          <p:nvPr>
            <p:ph type="tbl" sz="quarter" idx="13"/>
            <p:extLst>
              <p:ext uri="{D42A27DB-BD31-4B8C-83A1-F6EECF244321}">
                <p14:modId xmlns:p14="http://schemas.microsoft.com/office/powerpoint/2010/main" val="359502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88773428"/>
                    </a:ext>
                  </a:extLst>
                </a:gridCol>
                <a:gridCol w="987552">
                  <a:extLst>
                    <a:ext uri="{9D8B030D-6E8A-4147-A177-3AD203B41FA5}">
                      <a16:colId xmlns:a16="http://schemas.microsoft.com/office/drawing/2014/main" val="1271166163"/>
                    </a:ext>
                  </a:extLst>
                </a:gridCol>
                <a:gridCol w="1316736">
                  <a:extLst>
                    <a:ext uri="{9D8B030D-6E8A-4147-A177-3AD203B41FA5}">
                      <a16:colId xmlns:a16="http://schemas.microsoft.com/office/drawing/2014/main" val="1656760095"/>
                    </a:ext>
                  </a:extLst>
                </a:gridCol>
                <a:gridCol w="411480">
                  <a:extLst>
                    <a:ext uri="{9D8B030D-6E8A-4147-A177-3AD203B41FA5}">
                      <a16:colId xmlns:a16="http://schemas.microsoft.com/office/drawing/2014/main" val="2158887120"/>
                    </a:ext>
                  </a:extLst>
                </a:gridCol>
                <a:gridCol w="411480">
                  <a:extLst>
                    <a:ext uri="{9D8B030D-6E8A-4147-A177-3AD203B41FA5}">
                      <a16:colId xmlns:a16="http://schemas.microsoft.com/office/drawing/2014/main" val="3512526700"/>
                    </a:ext>
                  </a:extLst>
                </a:gridCol>
                <a:gridCol w="411480">
                  <a:extLst>
                    <a:ext uri="{9D8B030D-6E8A-4147-A177-3AD203B41FA5}">
                      <a16:colId xmlns:a16="http://schemas.microsoft.com/office/drawing/2014/main" val="1164577924"/>
                    </a:ext>
                  </a:extLst>
                </a:gridCol>
                <a:gridCol w="411480">
                  <a:extLst>
                    <a:ext uri="{9D8B030D-6E8A-4147-A177-3AD203B41FA5}">
                      <a16:colId xmlns:a16="http://schemas.microsoft.com/office/drawing/2014/main" val="3745083131"/>
                    </a:ext>
                  </a:extLst>
                </a:gridCol>
                <a:gridCol w="411480">
                  <a:extLst>
                    <a:ext uri="{9D8B030D-6E8A-4147-A177-3AD203B41FA5}">
                      <a16:colId xmlns:a16="http://schemas.microsoft.com/office/drawing/2014/main" val="2082548848"/>
                    </a:ext>
                  </a:extLst>
                </a:gridCol>
                <a:gridCol w="411480">
                  <a:extLst>
                    <a:ext uri="{9D8B030D-6E8A-4147-A177-3AD203B41FA5}">
                      <a16:colId xmlns:a16="http://schemas.microsoft.com/office/drawing/2014/main" val="1755722984"/>
                    </a:ext>
                  </a:extLst>
                </a:gridCol>
                <a:gridCol w="411480">
                  <a:extLst>
                    <a:ext uri="{9D8B030D-6E8A-4147-A177-3AD203B41FA5}">
                      <a16:colId xmlns:a16="http://schemas.microsoft.com/office/drawing/2014/main" val="556747503"/>
                    </a:ext>
                  </a:extLst>
                </a:gridCol>
                <a:gridCol w="411480">
                  <a:extLst>
                    <a:ext uri="{9D8B030D-6E8A-4147-A177-3AD203B41FA5}">
                      <a16:colId xmlns:a16="http://schemas.microsoft.com/office/drawing/2014/main" val="1594884951"/>
                    </a:ext>
                  </a:extLst>
                </a:gridCol>
                <a:gridCol w="411480">
                  <a:extLst>
                    <a:ext uri="{9D8B030D-6E8A-4147-A177-3AD203B41FA5}">
                      <a16:colId xmlns:a16="http://schemas.microsoft.com/office/drawing/2014/main" val="3318456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3772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- 2020-04-11 18:00:31</a:t>
                      </a:r>
                      <a:r>
                        <a:rPr kumimoji="0" lang="en-US" sz="1000" b="0" i="0" u="none" strike="noStrike" kern="1200" cap="none" spc="0" normalizeH="0" baseline="0" noProof="0">
                          <a:ln>
                            <a:noFill/>
                          </a:ln>
                          <a:solidFill>
                            <a:prstClr val="black"/>
                          </a:solidFill>
                          <a:effectLst/>
                          <a:uLnTx/>
                          <a:uFillTx/>
                          <a:latin typeface="+mn-lt"/>
                          <a:ea typeface="+mn-ea"/>
                          <a:cs typeface="+mn-cs"/>
                        </a:rPr>
                        <a:t>
 “Vegetables and fruits do not have to be packed in plastic or paper bags, which are usually thrown away after use,” explains Marcella Hansch, founder of the @PacificGarbage Screening (PGS) and a true visionary regarding sustainability. GROHE supports the project and shares her belief that we can all help to reduce plastic during your everyday lives by following simple rules. How do you try to avoid plastic bags?
#grohexpgs #lessplastic #plasticfreeoceans #grohemissionlessplastic #lessplasticatgrohe  #GROHEgoesZero #shapingthefutureofwater #oceancooperation #togetherforoceans #waterlovers#grohexpgs #lessplastic #plasticfreeoceans #grohemissionlessplastic #lessplasticatgrohe  #GROHEgoesZero #shapingthefutureofwater #oceancooperation #togetherforoceans #waterlovers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https://scontent-iad3-1.cdninstagram.com/v/t51.2885-15/92472495_523564828525618_8510930344878421960_n.jpg?_nc_cat=110&amp;ccb=2&amp;_nc_sid=8ae9d6&amp;_nc_ohc=N8A_7I4aKCcAX9NBAkl&amp;_nc_ht=scontent-iad3-1.cdninstagram.com&amp;oh=57e1b2efeef090dc991c75e3b05867b4&amp;oe=5FDC513E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14312</a:t>
                      </a:r>
                    </a:p>
                  </a:txBody>
                  <a:tcPr/>
                </a:tc>
                <a:extLst>
                  <a:ext uri="{0D108BD9-81ED-4DB2-BD59-A6C34878D82A}">
                    <a16:rowId xmlns:a16="http://schemas.microsoft.com/office/drawing/2014/main" val="3416411149"/>
                  </a:ext>
                </a:extLst>
              </a:tr>
            </a:tbl>
          </a:graphicData>
        </a:graphic>
      </p:graphicFrame>
      <p:sp>
        <p:nvSpPr>
          <p:cNvPr id="4" name="Text Placeholder 3">
            <a:extLst>
              <a:ext uri="{FF2B5EF4-FFF2-40B4-BE49-F238E27FC236}">
                <a16:creationId xmlns:a16="http://schemas.microsoft.com/office/drawing/2014/main" id="{58C220E3-B45A-4D3F-B89D-E51607D66FA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64679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123E6-9ED7-4DBD-A38B-64AECC30FC3E}"/>
              </a:ext>
            </a:extLst>
          </p:cNvPr>
          <p:cNvSpPr>
            <a:spLocks noGrp="1"/>
          </p:cNvSpPr>
          <p:nvPr>
            <p:ph type="title"/>
          </p:nvPr>
        </p:nvSpPr>
        <p:spPr/>
        <p:txBody>
          <a:bodyPr/>
          <a:lstStyle/>
          <a:p>
            <a:r>
              <a:rPr lang="en-US"/>
              <a:t>Instagram Posts Table | All Pages - 7 of 26</a:t>
            </a:r>
          </a:p>
        </p:txBody>
      </p:sp>
      <p:graphicFrame>
        <p:nvGraphicFramePr>
          <p:cNvPr id="5" name="Table Placeholder 4">
            <a:extLst>
              <a:ext uri="{FF2B5EF4-FFF2-40B4-BE49-F238E27FC236}">
                <a16:creationId xmlns:a16="http://schemas.microsoft.com/office/drawing/2014/main" id="{77D464FB-329F-4C91-95F6-4AF580C03F95}"/>
              </a:ext>
            </a:extLst>
          </p:cNvPr>
          <p:cNvGraphicFramePr>
            <a:graphicFrameLocks noGrp="1"/>
          </p:cNvGraphicFramePr>
          <p:nvPr>
            <p:ph type="tbl" sz="quarter" idx="13"/>
            <p:extLst>
              <p:ext uri="{D42A27DB-BD31-4B8C-83A1-F6EECF244321}">
                <p14:modId xmlns:p14="http://schemas.microsoft.com/office/powerpoint/2010/main" val="335015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93465579"/>
                    </a:ext>
                  </a:extLst>
                </a:gridCol>
                <a:gridCol w="987552">
                  <a:extLst>
                    <a:ext uri="{9D8B030D-6E8A-4147-A177-3AD203B41FA5}">
                      <a16:colId xmlns:a16="http://schemas.microsoft.com/office/drawing/2014/main" val="1676804295"/>
                    </a:ext>
                  </a:extLst>
                </a:gridCol>
                <a:gridCol w="1316736">
                  <a:extLst>
                    <a:ext uri="{9D8B030D-6E8A-4147-A177-3AD203B41FA5}">
                      <a16:colId xmlns:a16="http://schemas.microsoft.com/office/drawing/2014/main" val="3554971134"/>
                    </a:ext>
                  </a:extLst>
                </a:gridCol>
                <a:gridCol w="411480">
                  <a:extLst>
                    <a:ext uri="{9D8B030D-6E8A-4147-A177-3AD203B41FA5}">
                      <a16:colId xmlns:a16="http://schemas.microsoft.com/office/drawing/2014/main" val="3913804551"/>
                    </a:ext>
                  </a:extLst>
                </a:gridCol>
                <a:gridCol w="411480">
                  <a:extLst>
                    <a:ext uri="{9D8B030D-6E8A-4147-A177-3AD203B41FA5}">
                      <a16:colId xmlns:a16="http://schemas.microsoft.com/office/drawing/2014/main" val="847021444"/>
                    </a:ext>
                  </a:extLst>
                </a:gridCol>
                <a:gridCol w="411480">
                  <a:extLst>
                    <a:ext uri="{9D8B030D-6E8A-4147-A177-3AD203B41FA5}">
                      <a16:colId xmlns:a16="http://schemas.microsoft.com/office/drawing/2014/main" val="2025241293"/>
                    </a:ext>
                  </a:extLst>
                </a:gridCol>
                <a:gridCol w="411480">
                  <a:extLst>
                    <a:ext uri="{9D8B030D-6E8A-4147-A177-3AD203B41FA5}">
                      <a16:colId xmlns:a16="http://schemas.microsoft.com/office/drawing/2014/main" val="549690717"/>
                    </a:ext>
                  </a:extLst>
                </a:gridCol>
                <a:gridCol w="411480">
                  <a:extLst>
                    <a:ext uri="{9D8B030D-6E8A-4147-A177-3AD203B41FA5}">
                      <a16:colId xmlns:a16="http://schemas.microsoft.com/office/drawing/2014/main" val="3708348458"/>
                    </a:ext>
                  </a:extLst>
                </a:gridCol>
                <a:gridCol w="411480">
                  <a:extLst>
                    <a:ext uri="{9D8B030D-6E8A-4147-A177-3AD203B41FA5}">
                      <a16:colId xmlns:a16="http://schemas.microsoft.com/office/drawing/2014/main" val="617619928"/>
                    </a:ext>
                  </a:extLst>
                </a:gridCol>
                <a:gridCol w="411480">
                  <a:extLst>
                    <a:ext uri="{9D8B030D-6E8A-4147-A177-3AD203B41FA5}">
                      <a16:colId xmlns:a16="http://schemas.microsoft.com/office/drawing/2014/main" val="421653846"/>
                    </a:ext>
                  </a:extLst>
                </a:gridCol>
                <a:gridCol w="411480">
                  <a:extLst>
                    <a:ext uri="{9D8B030D-6E8A-4147-A177-3AD203B41FA5}">
                      <a16:colId xmlns:a16="http://schemas.microsoft.com/office/drawing/2014/main" val="3929151054"/>
                    </a:ext>
                  </a:extLst>
                </a:gridCol>
                <a:gridCol w="411480">
                  <a:extLst>
                    <a:ext uri="{9D8B030D-6E8A-4147-A177-3AD203B41FA5}">
                      <a16:colId xmlns:a16="http://schemas.microsoft.com/office/drawing/2014/main" val="1659151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3084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- 2020-05-21 18:05:27</a:t>
                      </a:r>
                      <a:r>
                        <a:rPr kumimoji="0" lang="en-US" sz="1000" b="0" i="0" u="none" strike="noStrike" kern="1200" cap="none" spc="0" normalizeH="0" baseline="0" noProof="0">
                          <a:ln>
                            <a:noFill/>
                          </a:ln>
                          <a:solidFill>
                            <a:prstClr val="black"/>
                          </a:solidFill>
                          <a:effectLst/>
                          <a:uLnTx/>
                          <a:uFillTx/>
                          <a:latin typeface="+mn-lt"/>
                          <a:ea typeface="+mn-ea"/>
                          <a:cs typeface="+mn-cs"/>
                        </a:rPr>
                        <a:t>
 Disclaimer: try this at home!
When we prepare food, there are often some left overs. Most people use plastic wraps to keep leftover food, but there are more environmentally friendly solutions. Marcella Hansch, who is a true visionary in the field of sustainability, suggests beeswax food wraps that you can easily make yourself: Get some organic cotton, cut it into shape, melt the beeswax in a water bath, and use a paintbrush to spread the wax evenly over the entire fabric. Iron it, let it dry and voila - you've made your own reusable food wrap! 
#grohexpgs #lessplastic #plasticfreeoceans #grohemissionlessplastic #lessplasticatgrohe  #GROHEgoesZero #shapingthefutureofwater #oceancooperation #togetherforoceans #waterlovers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https://scontent-iad3-1.cdninstagram.com/v/t51.2885-15/100064088_890410268142441_9217789320278530969_n.jpg?_nc_cat=102&amp;ccb=2&amp;_nc_sid=8ae9d6&amp;_nc_ohc=mekuLvP65SsAX8rFdY8&amp;_nc_ht=scontent-iad3-1.cdninstagram.com&amp;oh=7cb64279e5c7843e0ea524a07af41b8b&amp;oe=5FDA3E77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13660</a:t>
                      </a:r>
                    </a:p>
                  </a:txBody>
                  <a:tcPr/>
                </a:tc>
                <a:extLst>
                  <a:ext uri="{0D108BD9-81ED-4DB2-BD59-A6C34878D82A}">
                    <a16:rowId xmlns:a16="http://schemas.microsoft.com/office/drawing/2014/main" val="1915201818"/>
                  </a:ext>
                </a:extLst>
              </a:tr>
            </a:tbl>
          </a:graphicData>
        </a:graphic>
      </p:graphicFrame>
      <p:sp>
        <p:nvSpPr>
          <p:cNvPr id="4" name="Text Placeholder 3">
            <a:extLst>
              <a:ext uri="{FF2B5EF4-FFF2-40B4-BE49-F238E27FC236}">
                <a16:creationId xmlns:a16="http://schemas.microsoft.com/office/drawing/2014/main" id="{4411427B-E2C9-42B5-8B91-3AD1C06B1AF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0308318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4FC3-034D-4299-A1FC-6F60EC4BC063}"/>
              </a:ext>
            </a:extLst>
          </p:cNvPr>
          <p:cNvSpPr>
            <a:spLocks noGrp="1"/>
          </p:cNvSpPr>
          <p:nvPr>
            <p:ph type="title"/>
          </p:nvPr>
        </p:nvSpPr>
        <p:spPr/>
        <p:txBody>
          <a:bodyPr/>
          <a:lstStyle/>
          <a:p>
            <a:r>
              <a:rPr lang="en-US"/>
              <a:t>Instagram Posts Table | All Pages - 8 of 26</a:t>
            </a:r>
          </a:p>
        </p:txBody>
      </p:sp>
      <p:graphicFrame>
        <p:nvGraphicFramePr>
          <p:cNvPr id="5" name="Table Placeholder 4">
            <a:extLst>
              <a:ext uri="{FF2B5EF4-FFF2-40B4-BE49-F238E27FC236}">
                <a16:creationId xmlns:a16="http://schemas.microsoft.com/office/drawing/2014/main" id="{45E8F333-BA18-4AA0-AEBF-5F9A5800CA3C}"/>
              </a:ext>
            </a:extLst>
          </p:cNvPr>
          <p:cNvGraphicFramePr>
            <a:graphicFrameLocks noGrp="1"/>
          </p:cNvGraphicFramePr>
          <p:nvPr>
            <p:ph type="tbl" sz="quarter" idx="13"/>
            <p:extLst>
              <p:ext uri="{D42A27DB-BD31-4B8C-83A1-F6EECF244321}">
                <p14:modId xmlns:p14="http://schemas.microsoft.com/office/powerpoint/2010/main" val="96745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463870"/>
                    </a:ext>
                  </a:extLst>
                </a:gridCol>
                <a:gridCol w="987552">
                  <a:extLst>
                    <a:ext uri="{9D8B030D-6E8A-4147-A177-3AD203B41FA5}">
                      <a16:colId xmlns:a16="http://schemas.microsoft.com/office/drawing/2014/main" val="2267331955"/>
                    </a:ext>
                  </a:extLst>
                </a:gridCol>
                <a:gridCol w="1316736">
                  <a:extLst>
                    <a:ext uri="{9D8B030D-6E8A-4147-A177-3AD203B41FA5}">
                      <a16:colId xmlns:a16="http://schemas.microsoft.com/office/drawing/2014/main" val="2168733455"/>
                    </a:ext>
                  </a:extLst>
                </a:gridCol>
                <a:gridCol w="411480">
                  <a:extLst>
                    <a:ext uri="{9D8B030D-6E8A-4147-A177-3AD203B41FA5}">
                      <a16:colId xmlns:a16="http://schemas.microsoft.com/office/drawing/2014/main" val="1108015291"/>
                    </a:ext>
                  </a:extLst>
                </a:gridCol>
                <a:gridCol w="411480">
                  <a:extLst>
                    <a:ext uri="{9D8B030D-6E8A-4147-A177-3AD203B41FA5}">
                      <a16:colId xmlns:a16="http://schemas.microsoft.com/office/drawing/2014/main" val="2885986683"/>
                    </a:ext>
                  </a:extLst>
                </a:gridCol>
                <a:gridCol w="411480">
                  <a:extLst>
                    <a:ext uri="{9D8B030D-6E8A-4147-A177-3AD203B41FA5}">
                      <a16:colId xmlns:a16="http://schemas.microsoft.com/office/drawing/2014/main" val="286009346"/>
                    </a:ext>
                  </a:extLst>
                </a:gridCol>
                <a:gridCol w="411480">
                  <a:extLst>
                    <a:ext uri="{9D8B030D-6E8A-4147-A177-3AD203B41FA5}">
                      <a16:colId xmlns:a16="http://schemas.microsoft.com/office/drawing/2014/main" val="2452423409"/>
                    </a:ext>
                  </a:extLst>
                </a:gridCol>
                <a:gridCol w="411480">
                  <a:extLst>
                    <a:ext uri="{9D8B030D-6E8A-4147-A177-3AD203B41FA5}">
                      <a16:colId xmlns:a16="http://schemas.microsoft.com/office/drawing/2014/main" val="694905469"/>
                    </a:ext>
                  </a:extLst>
                </a:gridCol>
                <a:gridCol w="411480">
                  <a:extLst>
                    <a:ext uri="{9D8B030D-6E8A-4147-A177-3AD203B41FA5}">
                      <a16:colId xmlns:a16="http://schemas.microsoft.com/office/drawing/2014/main" val="4139183307"/>
                    </a:ext>
                  </a:extLst>
                </a:gridCol>
                <a:gridCol w="411480">
                  <a:extLst>
                    <a:ext uri="{9D8B030D-6E8A-4147-A177-3AD203B41FA5}">
                      <a16:colId xmlns:a16="http://schemas.microsoft.com/office/drawing/2014/main" val="60768350"/>
                    </a:ext>
                  </a:extLst>
                </a:gridCol>
                <a:gridCol w="411480">
                  <a:extLst>
                    <a:ext uri="{9D8B030D-6E8A-4147-A177-3AD203B41FA5}">
                      <a16:colId xmlns:a16="http://schemas.microsoft.com/office/drawing/2014/main" val="3395950448"/>
                    </a:ext>
                  </a:extLst>
                </a:gridCol>
                <a:gridCol w="411480">
                  <a:extLst>
                    <a:ext uri="{9D8B030D-6E8A-4147-A177-3AD203B41FA5}">
                      <a16:colId xmlns:a16="http://schemas.microsoft.com/office/drawing/2014/main" val="66589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7988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groheru - 2020-05-11 13:00:21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Спойлер: настоятельно рекомендуем повторить это дома!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z-Cyrl-AZ" sz="1000" b="0" i="0" u="none" strike="noStrike" kern="1200" cap="none" spc="0" normalizeH="0" baseline="0" noProof="0">
                          <a:ln>
                            <a:noFill/>
                          </a:ln>
                          <a:solidFill>
                            <a:prstClr val="black"/>
                          </a:solidFill>
                          <a:effectLst/>
                          <a:uLnTx/>
                          <a:uFillTx/>
                          <a:latin typeface="+mn-lt"/>
                          <a:ea typeface="+mn-ea"/>
                          <a:cs typeface="+mn-cs"/>
                        </a:rPr>
                        <a:t>Двойной бургер оказался слишком двойным, и вы решили сохранить его половину до следующего приема пищи? Вариант «положить в пластиковый пакетик и отправить в холодильник» не принимается. У Марселлы Ханш, создательницы проекта </a:t>
                      </a:r>
                      <a:r>
                        <a:rPr kumimoji="0" lang="en-US" sz="1000" b="0" i="0" u="none" strike="noStrike" kern="1200" cap="none" spc="0" normalizeH="0" baseline="0" noProof="0">
                          <a:ln>
                            <a:noFill/>
                          </a:ln>
                          <a:solidFill>
                            <a:prstClr val="black"/>
                          </a:solidFill>
                          <a:effectLst/>
                          <a:uLnTx/>
                          <a:uFillTx/>
                          <a:latin typeface="+mn-lt"/>
                          <a:ea typeface="+mn-ea"/>
                          <a:cs typeface="+mn-cs"/>
                        </a:rPr>
                        <a:t>Pacific Garbage Screening, </a:t>
                      </a:r>
                      <a:r>
                        <a:rPr kumimoji="0" lang="az-Cyrl-AZ" sz="1000" b="0" i="0" u="none" strike="noStrike" kern="1200" cap="none" spc="0" normalizeH="0" baseline="0" noProof="0">
                          <a:ln>
                            <a:noFill/>
                          </a:ln>
                          <a:solidFill>
                            <a:prstClr val="black"/>
                          </a:solidFill>
                          <a:effectLst/>
                          <a:uLnTx/>
                          <a:uFillTx/>
                          <a:latin typeface="+mn-lt"/>
                          <a:ea typeface="+mn-ea"/>
                          <a:cs typeface="+mn-cs"/>
                        </a:rPr>
                        <a:t>есть биоразлагаемая идея – хлопковая салфетка с пчелиным воском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z-Cyrl-AZ" sz="1000" b="0" i="0" u="none" strike="noStrike" kern="1200" cap="none" spc="0" normalizeH="0" baseline="0" noProof="0">
                          <a:ln>
                            <a:noFill/>
                          </a:ln>
                          <a:solidFill>
                            <a:prstClr val="black"/>
                          </a:solidFill>
                          <a:effectLst/>
                          <a:uLnTx/>
                          <a:uFillTx/>
                          <a:latin typeface="+mn-lt"/>
                          <a:ea typeface="+mn-ea"/>
                          <a:cs typeface="+mn-cs"/>
                        </a:rPr>
                        <a:t>Как ее сделать? Растопите воск в паровой бане и ровным слоем нанесите кисточкой на хлопковую ткань. Прогладьте салфетку утюгом, дайте остыть, и… У вас получится многоразовая упаковка, которой можно придать любую форму!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Попробуете такой вариант хранения продуктов? </a:t>
                      </a:r>
                      <a:r>
                        <a:rPr kumimoji="0" lang="en-US" sz="1000" b="0" i="0" u="none" strike="noStrike" kern="1200" cap="none" spc="0" normalizeH="0" baseline="0" noProof="0">
                          <a:ln>
                            <a:noFill/>
                          </a:ln>
                          <a:solidFill>
                            <a:prstClr val="black"/>
                          </a:solidFill>
                          <a:effectLst/>
                          <a:uLnTx/>
                          <a:uFillTx/>
                          <a:latin typeface="+mn-lt"/>
                          <a:ea typeface="+mn-ea"/>
                          <a:cs typeface="+mn-cs"/>
                        </a:rPr>
                        <a:t>😉
⠀
#grohexpgs #lessplastic #plasticfreeoceans #grohemissionlessplastic #lessplasticatgrohe #GROHEgoesZero #shapingthefutureofwater #oceancooperation #togetherforoceans #waterlovers #grohedesign #grohwrussia #groheinnovation #</a:t>
                      </a:r>
                      <a:r>
                        <a:rPr kumimoji="0" lang="az-Cyrl-AZ" sz="1000" b="0" i="0" u="none" strike="noStrike" kern="1200" cap="none" spc="0" normalizeH="0" baseline="0" noProof="0">
                          <a:ln>
                            <a:noFill/>
                          </a:ln>
                          <a:solidFill>
                            <a:prstClr val="black"/>
                          </a:solidFill>
                          <a:effectLst/>
                          <a:uLnTx/>
                          <a:uFillTx/>
                          <a:latin typeface="+mn-lt"/>
                          <a:ea typeface="+mn-ea"/>
                          <a:cs typeface="+mn-cs"/>
                        </a:rPr>
                        <a:t>сантехника</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дизайнкухни #экоупаковка #безпластика #экология #кухнямечты</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https://scontent-iad3-1.cdninstagram.com/v/t51.2885-15/96389831_556220785286166_3031848081227432741_n.jpg?_nc_cat=102&amp;ccb=2&amp;_nc_sid=8ae9d6&amp;_nc_ohc=tS-kh5aWg7AAX9_MCde&amp;_nc_ht=scontent-iad3-1.cdninstagram.com&amp;oh=68c5e8c0086b0099d1a4b2e38a3f082c&amp;oe=5FBD6AA6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14620</a:t>
                      </a:r>
                    </a:p>
                  </a:txBody>
                  <a:tcPr/>
                </a:tc>
                <a:extLst>
                  <a:ext uri="{0D108BD9-81ED-4DB2-BD59-A6C34878D82A}">
                    <a16:rowId xmlns:a16="http://schemas.microsoft.com/office/drawing/2014/main" val="3358947061"/>
                  </a:ext>
                </a:extLst>
              </a:tr>
            </a:tbl>
          </a:graphicData>
        </a:graphic>
      </p:graphicFrame>
      <p:sp>
        <p:nvSpPr>
          <p:cNvPr id="4" name="Text Placeholder 3">
            <a:extLst>
              <a:ext uri="{FF2B5EF4-FFF2-40B4-BE49-F238E27FC236}">
                <a16:creationId xmlns:a16="http://schemas.microsoft.com/office/drawing/2014/main" id="{8AE739BD-FF87-4710-AA93-19B3744ED94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9543818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BDAE-CBC6-4DC5-B267-F3660D46ED3F}"/>
              </a:ext>
            </a:extLst>
          </p:cNvPr>
          <p:cNvSpPr>
            <a:spLocks noGrp="1"/>
          </p:cNvSpPr>
          <p:nvPr>
            <p:ph type="title"/>
          </p:nvPr>
        </p:nvSpPr>
        <p:spPr/>
        <p:txBody>
          <a:bodyPr/>
          <a:lstStyle/>
          <a:p>
            <a:r>
              <a:rPr lang="en-US"/>
              <a:t>Instagram Posts Table | All Pages - 9 of 26</a:t>
            </a:r>
          </a:p>
        </p:txBody>
      </p:sp>
      <p:graphicFrame>
        <p:nvGraphicFramePr>
          <p:cNvPr id="5" name="Table Placeholder 4">
            <a:extLst>
              <a:ext uri="{FF2B5EF4-FFF2-40B4-BE49-F238E27FC236}">
                <a16:creationId xmlns:a16="http://schemas.microsoft.com/office/drawing/2014/main" id="{C89DEAB5-39DF-4D4E-9952-A36A445F0D11}"/>
              </a:ext>
            </a:extLst>
          </p:cNvPr>
          <p:cNvGraphicFramePr>
            <a:graphicFrameLocks noGrp="1"/>
          </p:cNvGraphicFramePr>
          <p:nvPr>
            <p:ph type="tbl" sz="quarter" idx="13"/>
            <p:extLst>
              <p:ext uri="{D42A27DB-BD31-4B8C-83A1-F6EECF244321}">
                <p14:modId xmlns:p14="http://schemas.microsoft.com/office/powerpoint/2010/main" val="106360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02932474"/>
                    </a:ext>
                  </a:extLst>
                </a:gridCol>
                <a:gridCol w="987552">
                  <a:extLst>
                    <a:ext uri="{9D8B030D-6E8A-4147-A177-3AD203B41FA5}">
                      <a16:colId xmlns:a16="http://schemas.microsoft.com/office/drawing/2014/main" val="2887542936"/>
                    </a:ext>
                  </a:extLst>
                </a:gridCol>
                <a:gridCol w="1316736">
                  <a:extLst>
                    <a:ext uri="{9D8B030D-6E8A-4147-A177-3AD203B41FA5}">
                      <a16:colId xmlns:a16="http://schemas.microsoft.com/office/drawing/2014/main" val="3896136096"/>
                    </a:ext>
                  </a:extLst>
                </a:gridCol>
                <a:gridCol w="411480">
                  <a:extLst>
                    <a:ext uri="{9D8B030D-6E8A-4147-A177-3AD203B41FA5}">
                      <a16:colId xmlns:a16="http://schemas.microsoft.com/office/drawing/2014/main" val="112653695"/>
                    </a:ext>
                  </a:extLst>
                </a:gridCol>
                <a:gridCol w="411480">
                  <a:extLst>
                    <a:ext uri="{9D8B030D-6E8A-4147-A177-3AD203B41FA5}">
                      <a16:colId xmlns:a16="http://schemas.microsoft.com/office/drawing/2014/main" val="894666831"/>
                    </a:ext>
                  </a:extLst>
                </a:gridCol>
                <a:gridCol w="411480">
                  <a:extLst>
                    <a:ext uri="{9D8B030D-6E8A-4147-A177-3AD203B41FA5}">
                      <a16:colId xmlns:a16="http://schemas.microsoft.com/office/drawing/2014/main" val="3723671488"/>
                    </a:ext>
                  </a:extLst>
                </a:gridCol>
                <a:gridCol w="411480">
                  <a:extLst>
                    <a:ext uri="{9D8B030D-6E8A-4147-A177-3AD203B41FA5}">
                      <a16:colId xmlns:a16="http://schemas.microsoft.com/office/drawing/2014/main" val="79349601"/>
                    </a:ext>
                  </a:extLst>
                </a:gridCol>
                <a:gridCol w="411480">
                  <a:extLst>
                    <a:ext uri="{9D8B030D-6E8A-4147-A177-3AD203B41FA5}">
                      <a16:colId xmlns:a16="http://schemas.microsoft.com/office/drawing/2014/main" val="183623453"/>
                    </a:ext>
                  </a:extLst>
                </a:gridCol>
                <a:gridCol w="411480">
                  <a:extLst>
                    <a:ext uri="{9D8B030D-6E8A-4147-A177-3AD203B41FA5}">
                      <a16:colId xmlns:a16="http://schemas.microsoft.com/office/drawing/2014/main" val="555557578"/>
                    </a:ext>
                  </a:extLst>
                </a:gridCol>
                <a:gridCol w="411480">
                  <a:extLst>
                    <a:ext uri="{9D8B030D-6E8A-4147-A177-3AD203B41FA5}">
                      <a16:colId xmlns:a16="http://schemas.microsoft.com/office/drawing/2014/main" val="1825172996"/>
                    </a:ext>
                  </a:extLst>
                </a:gridCol>
                <a:gridCol w="411480">
                  <a:extLst>
                    <a:ext uri="{9D8B030D-6E8A-4147-A177-3AD203B41FA5}">
                      <a16:colId xmlns:a16="http://schemas.microsoft.com/office/drawing/2014/main" val="1468468085"/>
                    </a:ext>
                  </a:extLst>
                </a:gridCol>
                <a:gridCol w="411480">
                  <a:extLst>
                    <a:ext uri="{9D8B030D-6E8A-4147-A177-3AD203B41FA5}">
                      <a16:colId xmlns:a16="http://schemas.microsoft.com/office/drawing/2014/main" val="420667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660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- 2020-01-14 18:10:50</a:t>
                      </a:r>
                      <a:r>
                        <a:rPr kumimoji="0" lang="en-US" sz="1000" b="0" i="0" u="none" strike="noStrike" kern="1200" cap="none" spc="0" normalizeH="0" baseline="0" noProof="0">
                          <a:ln>
                            <a:noFill/>
                          </a:ln>
                          <a:solidFill>
                            <a:prstClr val="black"/>
                          </a:solidFill>
                          <a:effectLst/>
                          <a:uLnTx/>
                          <a:uFillTx/>
                          <a:latin typeface="+mn-lt"/>
                          <a:ea typeface="+mn-ea"/>
                          <a:cs typeface="+mn-cs"/>
                        </a:rPr>
                        <a:t>
 We still have a long way to go but change IS happening to tackle the global plastic epidemic!
This is the "Manta Ray", a platform that helps trap and remove tonnes of plastic from the oceans. 
We are delighted to be supporting this initiative, which is the brainchild of architect Marcella Hansch. 
Are you committed to helping reduce your single-use plastic use?
*
*
*
#marcellahansch #savetheocean #plasticgarbagescreening #saynotoplastic #protecttheocean #nomoreplastic #plasticocean #singleuseplastic #sustainability #savetheplanet #architect #4ocean #oceancleanup #oceanplastic #plasticsucks #noplanetb #marineconversation #plasticpollution #plasticwaste #oceanpollution #cleanoceans #plastickills #saveourseas #waronplastic #architecturaldesign #architectureanddesign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https://scontent-iad3-1.cdninstagram.com/v/t51.2885-15/80792450_171793340729720_2879351335013402391_n.jpg?_nc_cat=101&amp;ccb=2&amp;_nc_sid=8ae9d6&amp;_nc_ohc=DxN27JVaJiYAX-wpZOx&amp;_nc_ht=scontent-iad3-1.cdninstagram.com&amp;oh=f82f8f11ef2cf383cb96c13a9f5fbaa1&amp;oe=5FBDD5A5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10576</a:t>
                      </a:r>
                    </a:p>
                  </a:txBody>
                  <a:tcPr/>
                </a:tc>
                <a:extLst>
                  <a:ext uri="{0D108BD9-81ED-4DB2-BD59-A6C34878D82A}">
                    <a16:rowId xmlns:a16="http://schemas.microsoft.com/office/drawing/2014/main" val="3773092392"/>
                  </a:ext>
                </a:extLst>
              </a:tr>
            </a:tbl>
          </a:graphicData>
        </a:graphic>
      </p:graphicFrame>
      <p:sp>
        <p:nvSpPr>
          <p:cNvPr id="4" name="Text Placeholder 3">
            <a:extLst>
              <a:ext uri="{FF2B5EF4-FFF2-40B4-BE49-F238E27FC236}">
                <a16:creationId xmlns:a16="http://schemas.microsoft.com/office/drawing/2014/main" id="{2012D58F-BF7E-4BFF-8C9D-7446890F1EA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2453089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6CED-51C0-46CE-8211-B47654FDABF9}"/>
              </a:ext>
            </a:extLst>
          </p:cNvPr>
          <p:cNvSpPr>
            <a:spLocks noGrp="1"/>
          </p:cNvSpPr>
          <p:nvPr>
            <p:ph type="title"/>
          </p:nvPr>
        </p:nvSpPr>
        <p:spPr/>
        <p:txBody>
          <a:bodyPr/>
          <a:lstStyle/>
          <a:p>
            <a:r>
              <a:rPr lang="en-US"/>
              <a:t>Instagram Posts Table | All Pages - 10 of 26</a:t>
            </a:r>
          </a:p>
        </p:txBody>
      </p:sp>
      <p:graphicFrame>
        <p:nvGraphicFramePr>
          <p:cNvPr id="5" name="Table Placeholder 4">
            <a:extLst>
              <a:ext uri="{FF2B5EF4-FFF2-40B4-BE49-F238E27FC236}">
                <a16:creationId xmlns:a16="http://schemas.microsoft.com/office/drawing/2014/main" id="{97912D91-4B72-4804-A2B7-570E7DB45530}"/>
              </a:ext>
            </a:extLst>
          </p:cNvPr>
          <p:cNvGraphicFramePr>
            <a:graphicFrameLocks noGrp="1"/>
          </p:cNvGraphicFramePr>
          <p:nvPr>
            <p:ph type="tbl" sz="quarter" idx="13"/>
            <p:extLst>
              <p:ext uri="{D42A27DB-BD31-4B8C-83A1-F6EECF244321}">
                <p14:modId xmlns:p14="http://schemas.microsoft.com/office/powerpoint/2010/main" val="195479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1685821"/>
                    </a:ext>
                  </a:extLst>
                </a:gridCol>
                <a:gridCol w="987552">
                  <a:extLst>
                    <a:ext uri="{9D8B030D-6E8A-4147-A177-3AD203B41FA5}">
                      <a16:colId xmlns:a16="http://schemas.microsoft.com/office/drawing/2014/main" val="3352609329"/>
                    </a:ext>
                  </a:extLst>
                </a:gridCol>
                <a:gridCol w="1316736">
                  <a:extLst>
                    <a:ext uri="{9D8B030D-6E8A-4147-A177-3AD203B41FA5}">
                      <a16:colId xmlns:a16="http://schemas.microsoft.com/office/drawing/2014/main" val="262778378"/>
                    </a:ext>
                  </a:extLst>
                </a:gridCol>
                <a:gridCol w="411480">
                  <a:extLst>
                    <a:ext uri="{9D8B030D-6E8A-4147-A177-3AD203B41FA5}">
                      <a16:colId xmlns:a16="http://schemas.microsoft.com/office/drawing/2014/main" val="1450024489"/>
                    </a:ext>
                  </a:extLst>
                </a:gridCol>
                <a:gridCol w="411480">
                  <a:extLst>
                    <a:ext uri="{9D8B030D-6E8A-4147-A177-3AD203B41FA5}">
                      <a16:colId xmlns:a16="http://schemas.microsoft.com/office/drawing/2014/main" val="2147408640"/>
                    </a:ext>
                  </a:extLst>
                </a:gridCol>
                <a:gridCol w="411480">
                  <a:extLst>
                    <a:ext uri="{9D8B030D-6E8A-4147-A177-3AD203B41FA5}">
                      <a16:colId xmlns:a16="http://schemas.microsoft.com/office/drawing/2014/main" val="1359653402"/>
                    </a:ext>
                  </a:extLst>
                </a:gridCol>
                <a:gridCol w="411480">
                  <a:extLst>
                    <a:ext uri="{9D8B030D-6E8A-4147-A177-3AD203B41FA5}">
                      <a16:colId xmlns:a16="http://schemas.microsoft.com/office/drawing/2014/main" val="2985710744"/>
                    </a:ext>
                  </a:extLst>
                </a:gridCol>
                <a:gridCol w="411480">
                  <a:extLst>
                    <a:ext uri="{9D8B030D-6E8A-4147-A177-3AD203B41FA5}">
                      <a16:colId xmlns:a16="http://schemas.microsoft.com/office/drawing/2014/main" val="1064781649"/>
                    </a:ext>
                  </a:extLst>
                </a:gridCol>
                <a:gridCol w="411480">
                  <a:extLst>
                    <a:ext uri="{9D8B030D-6E8A-4147-A177-3AD203B41FA5}">
                      <a16:colId xmlns:a16="http://schemas.microsoft.com/office/drawing/2014/main" val="4215476232"/>
                    </a:ext>
                  </a:extLst>
                </a:gridCol>
                <a:gridCol w="411480">
                  <a:extLst>
                    <a:ext uri="{9D8B030D-6E8A-4147-A177-3AD203B41FA5}">
                      <a16:colId xmlns:a16="http://schemas.microsoft.com/office/drawing/2014/main" val="2616370864"/>
                    </a:ext>
                  </a:extLst>
                </a:gridCol>
                <a:gridCol w="411480">
                  <a:extLst>
                    <a:ext uri="{9D8B030D-6E8A-4147-A177-3AD203B41FA5}">
                      <a16:colId xmlns:a16="http://schemas.microsoft.com/office/drawing/2014/main" val="2438145184"/>
                    </a:ext>
                  </a:extLst>
                </a:gridCol>
                <a:gridCol w="411480">
                  <a:extLst>
                    <a:ext uri="{9D8B030D-6E8A-4147-A177-3AD203B41FA5}">
                      <a16:colId xmlns:a16="http://schemas.microsoft.com/office/drawing/2014/main" val="100026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9877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groheru - 2020-06-08 17:00:49</a:t>
                      </a:r>
                      <a:r>
                        <a:rPr kumimoji="0" lang="ru-RU" sz="1000" b="0" i="0" u="none" strike="noStrike" kern="1200" cap="none" spc="0" normalizeH="0" baseline="0" noProof="0">
                          <a:ln>
                            <a:noFill/>
                          </a:ln>
                          <a:solidFill>
                            <a:prstClr val="black"/>
                          </a:solidFill>
                          <a:effectLst/>
                          <a:uLnTx/>
                          <a:uFillTx/>
                          <a:latin typeface="+mn-lt"/>
                          <a:ea typeface="+mn-ea"/>
                          <a:cs typeface="+mn-cs"/>
                        </a:rPr>
                        <a:t>
 Шум волн, игра ветра в волосах, запах соли и крики чаек. Вот что должно навсегда остаться в памяти после отдыха на берегу океана. Совсем не горы пластика ☹
⠀
GROHE не смог пройти мимо экопроекта Pacific Garbage Screening архитектора Марселлы Ханш. Мы всеми руками за технологии, которые помогут очистить Мировой океан. Плавающая платформа выловит из воды пластиковые пакеты, бутылки, одноразовые маски и перчатки, стаканчики для кофе и столовые приборы.
⠀
Давайте сегодня, во Всемирный день океанов, подумаем, как сделать этот мир чуть-чуть чище 💧🌏
⠀
#GROHE #grohedesign #groheinnovation #groheshower #groherussia #сантехникаgrohe #grohebathroom #grohekitchen #water #technology #home #современнаякухня #современнаяванная #душеваясистема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https://scontent-iad3-1.cdninstagram.com/v/t51.2885-15/101815786_130400825345416_9085010560531813200_n.jpg?_nc_cat=102&amp;ccb=2&amp;_nc_sid=8ae9d6&amp;_nc_ohc=NiPgmFFFdSkAX9KkvUs&amp;_nc_ht=scontent-iad3-1.cdninstagram.com&amp;oh=dfa2e94ac2217bdab27daac155fd6079&amp;oe=5FBAFD2C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8453</a:t>
                      </a:r>
                    </a:p>
                  </a:txBody>
                  <a:tcPr/>
                </a:tc>
                <a:extLst>
                  <a:ext uri="{0D108BD9-81ED-4DB2-BD59-A6C34878D82A}">
                    <a16:rowId xmlns:a16="http://schemas.microsoft.com/office/drawing/2014/main" val="1981268772"/>
                  </a:ext>
                </a:extLst>
              </a:tr>
            </a:tbl>
          </a:graphicData>
        </a:graphic>
      </p:graphicFrame>
      <p:sp>
        <p:nvSpPr>
          <p:cNvPr id="4" name="Text Placeholder 3">
            <a:extLst>
              <a:ext uri="{FF2B5EF4-FFF2-40B4-BE49-F238E27FC236}">
                <a16:creationId xmlns:a16="http://schemas.microsoft.com/office/drawing/2014/main" id="{EFF279FB-EF7E-4B36-ACAB-AE422DFA847A}"/>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7070578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0440-47A2-4EAA-8A0A-4CAF2D4B41C0}"/>
              </a:ext>
            </a:extLst>
          </p:cNvPr>
          <p:cNvSpPr>
            <a:spLocks noGrp="1"/>
          </p:cNvSpPr>
          <p:nvPr>
            <p:ph type="title"/>
          </p:nvPr>
        </p:nvSpPr>
        <p:spPr/>
        <p:txBody>
          <a:bodyPr/>
          <a:lstStyle/>
          <a:p>
            <a:r>
              <a:rPr lang="en-US"/>
              <a:t>Instagram Posts Table | All Pages - 11 of 26</a:t>
            </a:r>
          </a:p>
        </p:txBody>
      </p:sp>
      <p:graphicFrame>
        <p:nvGraphicFramePr>
          <p:cNvPr id="5" name="Table Placeholder 4">
            <a:extLst>
              <a:ext uri="{FF2B5EF4-FFF2-40B4-BE49-F238E27FC236}">
                <a16:creationId xmlns:a16="http://schemas.microsoft.com/office/drawing/2014/main" id="{D5766FED-265D-479C-9B15-28999D6F6AD9}"/>
              </a:ext>
            </a:extLst>
          </p:cNvPr>
          <p:cNvGraphicFramePr>
            <a:graphicFrameLocks noGrp="1"/>
          </p:cNvGraphicFramePr>
          <p:nvPr>
            <p:ph type="tbl" sz="quarter" idx="13"/>
            <p:extLst>
              <p:ext uri="{D42A27DB-BD31-4B8C-83A1-F6EECF244321}">
                <p14:modId xmlns:p14="http://schemas.microsoft.com/office/powerpoint/2010/main" val="3191878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1930857"/>
                    </a:ext>
                  </a:extLst>
                </a:gridCol>
                <a:gridCol w="987552">
                  <a:extLst>
                    <a:ext uri="{9D8B030D-6E8A-4147-A177-3AD203B41FA5}">
                      <a16:colId xmlns:a16="http://schemas.microsoft.com/office/drawing/2014/main" val="2214497112"/>
                    </a:ext>
                  </a:extLst>
                </a:gridCol>
                <a:gridCol w="1316736">
                  <a:extLst>
                    <a:ext uri="{9D8B030D-6E8A-4147-A177-3AD203B41FA5}">
                      <a16:colId xmlns:a16="http://schemas.microsoft.com/office/drawing/2014/main" val="1374631725"/>
                    </a:ext>
                  </a:extLst>
                </a:gridCol>
                <a:gridCol w="411480">
                  <a:extLst>
                    <a:ext uri="{9D8B030D-6E8A-4147-A177-3AD203B41FA5}">
                      <a16:colId xmlns:a16="http://schemas.microsoft.com/office/drawing/2014/main" val="3014042700"/>
                    </a:ext>
                  </a:extLst>
                </a:gridCol>
                <a:gridCol w="411480">
                  <a:extLst>
                    <a:ext uri="{9D8B030D-6E8A-4147-A177-3AD203B41FA5}">
                      <a16:colId xmlns:a16="http://schemas.microsoft.com/office/drawing/2014/main" val="2793059874"/>
                    </a:ext>
                  </a:extLst>
                </a:gridCol>
                <a:gridCol w="411480">
                  <a:extLst>
                    <a:ext uri="{9D8B030D-6E8A-4147-A177-3AD203B41FA5}">
                      <a16:colId xmlns:a16="http://schemas.microsoft.com/office/drawing/2014/main" val="3443790776"/>
                    </a:ext>
                  </a:extLst>
                </a:gridCol>
                <a:gridCol w="411480">
                  <a:extLst>
                    <a:ext uri="{9D8B030D-6E8A-4147-A177-3AD203B41FA5}">
                      <a16:colId xmlns:a16="http://schemas.microsoft.com/office/drawing/2014/main" val="1771387477"/>
                    </a:ext>
                  </a:extLst>
                </a:gridCol>
                <a:gridCol w="411480">
                  <a:extLst>
                    <a:ext uri="{9D8B030D-6E8A-4147-A177-3AD203B41FA5}">
                      <a16:colId xmlns:a16="http://schemas.microsoft.com/office/drawing/2014/main" val="744519445"/>
                    </a:ext>
                  </a:extLst>
                </a:gridCol>
                <a:gridCol w="411480">
                  <a:extLst>
                    <a:ext uri="{9D8B030D-6E8A-4147-A177-3AD203B41FA5}">
                      <a16:colId xmlns:a16="http://schemas.microsoft.com/office/drawing/2014/main" val="672752804"/>
                    </a:ext>
                  </a:extLst>
                </a:gridCol>
                <a:gridCol w="411480">
                  <a:extLst>
                    <a:ext uri="{9D8B030D-6E8A-4147-A177-3AD203B41FA5}">
                      <a16:colId xmlns:a16="http://schemas.microsoft.com/office/drawing/2014/main" val="3491315429"/>
                    </a:ext>
                  </a:extLst>
                </a:gridCol>
                <a:gridCol w="411480">
                  <a:extLst>
                    <a:ext uri="{9D8B030D-6E8A-4147-A177-3AD203B41FA5}">
                      <a16:colId xmlns:a16="http://schemas.microsoft.com/office/drawing/2014/main" val="44829222"/>
                    </a:ext>
                  </a:extLst>
                </a:gridCol>
                <a:gridCol w="411480">
                  <a:extLst>
                    <a:ext uri="{9D8B030D-6E8A-4147-A177-3AD203B41FA5}">
                      <a16:colId xmlns:a16="http://schemas.microsoft.com/office/drawing/2014/main" val="2937119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1418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groheturkiye - 2020-05-11 16:11:43</a:t>
                      </a:r>
                      <a:r>
                        <a:rPr kumimoji="0" lang="en-US" sz="1000" b="0" i="0" u="none" strike="noStrike" kern="1200" cap="none" spc="0" normalizeH="0" baseline="0" noProof="0">
                          <a:ln>
                            <a:noFill/>
                          </a:ln>
                          <a:solidFill>
                            <a:prstClr val="black"/>
                          </a:solidFill>
                          <a:effectLst/>
                          <a:uLnTx/>
                          <a:uFillTx/>
                          <a:latin typeface="+mn-lt"/>
                          <a:ea typeface="+mn-ea"/>
                          <a:cs typeface="+mn-cs"/>
                        </a:rPr>
                        <a:t>
 Bunu evde deneyin! Artan yemekleri ve sebzeleri buzdolabına kaldırırken çoğu kişi streç film kullanır. Fakat daha doğa dostu çözümler de var. Sürdürülebilirlik alanında bir uzman olan Marcella Hansch, streç film yerine evde kendi yaptığınız balmumlu kumaşları kullanmanızı öneriyor. Yapımı kolay: Bir parça pamuklu kumaşı, ihtiyacınız olan ölçüde kesin ve bir kabın içinde balmumunu eritin. Bir fırça yardımıyla erimiş balmumunu kumaşın her yanına eşit şekilde sürün. Ardından kumaşı hafifçe ütüleyin ve kurutun. İşte bu kadar, streç  film yerine balmumlu kumaşla yiyeceklerinizi sararak buzdolabında saklayabilirsiniz. #Dahaazplastik #Dahaazatık #Çevre #Doğa #Sürdürülebilirlik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https://scontent-iad3-1.cdninstagram.com/v/t51.2885-15/97278393_165281081584112_4374425902941655662_n.jpg?_nc_cat=106&amp;ccb=2&amp;_nc_sid=8ae9d6&amp;_nc_ohc=f3ezhuAB2osAX8leRL8&amp;_nc_ht=scontent-iad3-1.cdninstagram.com&amp;oh=c1d95d663ee3e054b1e4b752ffd3c035&amp;oe=5FDACB1C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7363</a:t>
                      </a:r>
                    </a:p>
                  </a:txBody>
                  <a:tcPr/>
                </a:tc>
                <a:extLst>
                  <a:ext uri="{0D108BD9-81ED-4DB2-BD59-A6C34878D82A}">
                    <a16:rowId xmlns:a16="http://schemas.microsoft.com/office/drawing/2014/main" val="2926375443"/>
                  </a:ext>
                </a:extLst>
              </a:tr>
            </a:tbl>
          </a:graphicData>
        </a:graphic>
      </p:graphicFrame>
      <p:sp>
        <p:nvSpPr>
          <p:cNvPr id="4" name="Text Placeholder 3">
            <a:extLst>
              <a:ext uri="{FF2B5EF4-FFF2-40B4-BE49-F238E27FC236}">
                <a16:creationId xmlns:a16="http://schemas.microsoft.com/office/drawing/2014/main" id="{F5CE5D18-F3BF-4AC3-8991-FE36B16564A9}"/>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679012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5B89-F113-4C9F-B28F-047C4AD38549}"/>
              </a:ext>
            </a:extLst>
          </p:cNvPr>
          <p:cNvSpPr>
            <a:spLocks noGrp="1"/>
          </p:cNvSpPr>
          <p:nvPr>
            <p:ph type="title"/>
          </p:nvPr>
        </p:nvSpPr>
        <p:spPr/>
        <p:txBody>
          <a:bodyPr/>
          <a:lstStyle/>
          <a:p>
            <a:r>
              <a:rPr lang="en-US"/>
              <a:t>Instagram Posts Table | All Pages - 12 of 26</a:t>
            </a:r>
          </a:p>
        </p:txBody>
      </p:sp>
      <p:graphicFrame>
        <p:nvGraphicFramePr>
          <p:cNvPr id="5" name="Table Placeholder 4">
            <a:extLst>
              <a:ext uri="{FF2B5EF4-FFF2-40B4-BE49-F238E27FC236}">
                <a16:creationId xmlns:a16="http://schemas.microsoft.com/office/drawing/2014/main" id="{F3730251-AD69-41FC-833A-1630149640EE}"/>
              </a:ext>
            </a:extLst>
          </p:cNvPr>
          <p:cNvGraphicFramePr>
            <a:graphicFrameLocks noGrp="1"/>
          </p:cNvGraphicFramePr>
          <p:nvPr>
            <p:ph type="tbl" sz="quarter" idx="13"/>
            <p:extLst>
              <p:ext uri="{D42A27DB-BD31-4B8C-83A1-F6EECF244321}">
                <p14:modId xmlns:p14="http://schemas.microsoft.com/office/powerpoint/2010/main" val="3084622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40042566"/>
                    </a:ext>
                  </a:extLst>
                </a:gridCol>
                <a:gridCol w="987552">
                  <a:extLst>
                    <a:ext uri="{9D8B030D-6E8A-4147-A177-3AD203B41FA5}">
                      <a16:colId xmlns:a16="http://schemas.microsoft.com/office/drawing/2014/main" val="1637254821"/>
                    </a:ext>
                  </a:extLst>
                </a:gridCol>
                <a:gridCol w="1316736">
                  <a:extLst>
                    <a:ext uri="{9D8B030D-6E8A-4147-A177-3AD203B41FA5}">
                      <a16:colId xmlns:a16="http://schemas.microsoft.com/office/drawing/2014/main" val="3610358209"/>
                    </a:ext>
                  </a:extLst>
                </a:gridCol>
                <a:gridCol w="411480">
                  <a:extLst>
                    <a:ext uri="{9D8B030D-6E8A-4147-A177-3AD203B41FA5}">
                      <a16:colId xmlns:a16="http://schemas.microsoft.com/office/drawing/2014/main" val="887928585"/>
                    </a:ext>
                  </a:extLst>
                </a:gridCol>
                <a:gridCol w="411480">
                  <a:extLst>
                    <a:ext uri="{9D8B030D-6E8A-4147-A177-3AD203B41FA5}">
                      <a16:colId xmlns:a16="http://schemas.microsoft.com/office/drawing/2014/main" val="996314469"/>
                    </a:ext>
                  </a:extLst>
                </a:gridCol>
                <a:gridCol w="411480">
                  <a:extLst>
                    <a:ext uri="{9D8B030D-6E8A-4147-A177-3AD203B41FA5}">
                      <a16:colId xmlns:a16="http://schemas.microsoft.com/office/drawing/2014/main" val="267134365"/>
                    </a:ext>
                  </a:extLst>
                </a:gridCol>
                <a:gridCol w="411480">
                  <a:extLst>
                    <a:ext uri="{9D8B030D-6E8A-4147-A177-3AD203B41FA5}">
                      <a16:colId xmlns:a16="http://schemas.microsoft.com/office/drawing/2014/main" val="3486550289"/>
                    </a:ext>
                  </a:extLst>
                </a:gridCol>
                <a:gridCol w="411480">
                  <a:extLst>
                    <a:ext uri="{9D8B030D-6E8A-4147-A177-3AD203B41FA5}">
                      <a16:colId xmlns:a16="http://schemas.microsoft.com/office/drawing/2014/main" val="486483271"/>
                    </a:ext>
                  </a:extLst>
                </a:gridCol>
                <a:gridCol w="411480">
                  <a:extLst>
                    <a:ext uri="{9D8B030D-6E8A-4147-A177-3AD203B41FA5}">
                      <a16:colId xmlns:a16="http://schemas.microsoft.com/office/drawing/2014/main" val="3990842860"/>
                    </a:ext>
                  </a:extLst>
                </a:gridCol>
                <a:gridCol w="411480">
                  <a:extLst>
                    <a:ext uri="{9D8B030D-6E8A-4147-A177-3AD203B41FA5}">
                      <a16:colId xmlns:a16="http://schemas.microsoft.com/office/drawing/2014/main" val="1134914393"/>
                    </a:ext>
                  </a:extLst>
                </a:gridCol>
                <a:gridCol w="411480">
                  <a:extLst>
                    <a:ext uri="{9D8B030D-6E8A-4147-A177-3AD203B41FA5}">
                      <a16:colId xmlns:a16="http://schemas.microsoft.com/office/drawing/2014/main" val="3475407949"/>
                    </a:ext>
                  </a:extLst>
                </a:gridCol>
                <a:gridCol w="411480">
                  <a:extLst>
                    <a:ext uri="{9D8B030D-6E8A-4147-A177-3AD203B41FA5}">
                      <a16:colId xmlns:a16="http://schemas.microsoft.com/office/drawing/2014/main" val="372884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6324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groheturkiye - 2020-04-10 14:13:59</a:t>
                      </a:r>
                      <a:r>
                        <a:rPr kumimoji="0" lang="en-US" sz="1000" b="0" i="0" u="none" strike="noStrike" kern="1200" cap="none" spc="0" normalizeH="0" baseline="0" noProof="0">
                          <a:ln>
                            <a:noFill/>
                          </a:ln>
                          <a:solidFill>
                            <a:prstClr val="black"/>
                          </a:solidFill>
                          <a:effectLst/>
                          <a:uLnTx/>
                          <a:uFillTx/>
                          <a:latin typeface="+mn-lt"/>
                          <a:ea typeface="+mn-ea"/>
                          <a:cs typeface="+mn-cs"/>
                        </a:rPr>
                        <a:t>
 GROHE, Pacific Garbage Screening (PGS - Pasifik Çöp Tarama) projesinde Marcella Hansch ile iş birliği yapıyor. Projenin ilk gününden bu yana ondan çok şey öğrendik. Çevre koruma uzmanı olan Hansch'ın dünyamızı daha iyiye götürmek için üstümüze düşenler konusundaki önerilerini uygulamaktan ve paylaşmaktan mutluluk duyuyoruz. Plastik kullanımını azlatmak için siz neler yapıyorsunuz?
🌱🍃💧🌈 🌍  #çevre #doğa #sosyalsorumluluk #çevrekoruma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https://scontent-iad3-1.cdninstagram.com/v/t51.2885-15/92499484_508340546715918_3763952748583032792_n.jpg?_nc_cat=103&amp;ccb=2&amp;_nc_sid=8ae9d6&amp;_nc_ohc=JldWY-e2D68AX8lDU6U&amp;_nc_ht=scontent-iad3-1.cdninstagram.com&amp;oh=f576348be1135879e0aa5b6ac718c4be&amp;oe=5FDA776C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07:10:25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a:t>
                      </a:r>
                    </a:p>
                  </a:txBody>
                  <a:tcPr/>
                </a:tc>
                <a:extLst>
                  <a:ext uri="{0D108BD9-81ED-4DB2-BD59-A6C34878D82A}">
                    <a16:rowId xmlns:a16="http://schemas.microsoft.com/office/drawing/2014/main" val="2656663508"/>
                  </a:ext>
                </a:extLst>
              </a:tr>
            </a:tbl>
          </a:graphicData>
        </a:graphic>
      </p:graphicFrame>
      <p:sp>
        <p:nvSpPr>
          <p:cNvPr id="4" name="Text Placeholder 3">
            <a:extLst>
              <a:ext uri="{FF2B5EF4-FFF2-40B4-BE49-F238E27FC236}">
                <a16:creationId xmlns:a16="http://schemas.microsoft.com/office/drawing/2014/main" id="{D303C123-F7C4-4153-8C4D-B6F4E3DED8D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42038514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3959F-0120-4A4E-9153-6E28737DB91A}"/>
              </a:ext>
            </a:extLst>
          </p:cNvPr>
          <p:cNvSpPr>
            <a:spLocks noGrp="1"/>
          </p:cNvSpPr>
          <p:nvPr>
            <p:ph type="title"/>
          </p:nvPr>
        </p:nvSpPr>
        <p:spPr/>
        <p:txBody>
          <a:bodyPr/>
          <a:lstStyle/>
          <a:p>
            <a:r>
              <a:rPr lang="en-US"/>
              <a:t>Instagram Posts Table | All Pages - 13 of 26</a:t>
            </a:r>
          </a:p>
        </p:txBody>
      </p:sp>
      <p:graphicFrame>
        <p:nvGraphicFramePr>
          <p:cNvPr id="5" name="Table Placeholder 4">
            <a:extLst>
              <a:ext uri="{FF2B5EF4-FFF2-40B4-BE49-F238E27FC236}">
                <a16:creationId xmlns:a16="http://schemas.microsoft.com/office/drawing/2014/main" id="{1FD37870-7DAF-4036-8C75-05B97C2770D2}"/>
              </a:ext>
            </a:extLst>
          </p:cNvPr>
          <p:cNvGraphicFramePr>
            <a:graphicFrameLocks noGrp="1"/>
          </p:cNvGraphicFramePr>
          <p:nvPr>
            <p:ph type="tbl" sz="quarter" idx="13"/>
            <p:extLst>
              <p:ext uri="{D42A27DB-BD31-4B8C-83A1-F6EECF244321}">
                <p14:modId xmlns:p14="http://schemas.microsoft.com/office/powerpoint/2010/main" val="1507771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6245083"/>
                    </a:ext>
                  </a:extLst>
                </a:gridCol>
                <a:gridCol w="987552">
                  <a:extLst>
                    <a:ext uri="{9D8B030D-6E8A-4147-A177-3AD203B41FA5}">
                      <a16:colId xmlns:a16="http://schemas.microsoft.com/office/drawing/2014/main" val="1761128714"/>
                    </a:ext>
                  </a:extLst>
                </a:gridCol>
                <a:gridCol w="1316736">
                  <a:extLst>
                    <a:ext uri="{9D8B030D-6E8A-4147-A177-3AD203B41FA5}">
                      <a16:colId xmlns:a16="http://schemas.microsoft.com/office/drawing/2014/main" val="2107000726"/>
                    </a:ext>
                  </a:extLst>
                </a:gridCol>
                <a:gridCol w="411480">
                  <a:extLst>
                    <a:ext uri="{9D8B030D-6E8A-4147-A177-3AD203B41FA5}">
                      <a16:colId xmlns:a16="http://schemas.microsoft.com/office/drawing/2014/main" val="3869717500"/>
                    </a:ext>
                  </a:extLst>
                </a:gridCol>
                <a:gridCol w="411480">
                  <a:extLst>
                    <a:ext uri="{9D8B030D-6E8A-4147-A177-3AD203B41FA5}">
                      <a16:colId xmlns:a16="http://schemas.microsoft.com/office/drawing/2014/main" val="4226224609"/>
                    </a:ext>
                  </a:extLst>
                </a:gridCol>
                <a:gridCol w="411480">
                  <a:extLst>
                    <a:ext uri="{9D8B030D-6E8A-4147-A177-3AD203B41FA5}">
                      <a16:colId xmlns:a16="http://schemas.microsoft.com/office/drawing/2014/main" val="2226136410"/>
                    </a:ext>
                  </a:extLst>
                </a:gridCol>
                <a:gridCol w="411480">
                  <a:extLst>
                    <a:ext uri="{9D8B030D-6E8A-4147-A177-3AD203B41FA5}">
                      <a16:colId xmlns:a16="http://schemas.microsoft.com/office/drawing/2014/main" val="2293973730"/>
                    </a:ext>
                  </a:extLst>
                </a:gridCol>
                <a:gridCol w="411480">
                  <a:extLst>
                    <a:ext uri="{9D8B030D-6E8A-4147-A177-3AD203B41FA5}">
                      <a16:colId xmlns:a16="http://schemas.microsoft.com/office/drawing/2014/main" val="1993052459"/>
                    </a:ext>
                  </a:extLst>
                </a:gridCol>
                <a:gridCol w="411480">
                  <a:extLst>
                    <a:ext uri="{9D8B030D-6E8A-4147-A177-3AD203B41FA5}">
                      <a16:colId xmlns:a16="http://schemas.microsoft.com/office/drawing/2014/main" val="1973600225"/>
                    </a:ext>
                  </a:extLst>
                </a:gridCol>
                <a:gridCol w="411480">
                  <a:extLst>
                    <a:ext uri="{9D8B030D-6E8A-4147-A177-3AD203B41FA5}">
                      <a16:colId xmlns:a16="http://schemas.microsoft.com/office/drawing/2014/main" val="1650988788"/>
                    </a:ext>
                  </a:extLst>
                </a:gridCol>
                <a:gridCol w="411480">
                  <a:extLst>
                    <a:ext uri="{9D8B030D-6E8A-4147-A177-3AD203B41FA5}">
                      <a16:colId xmlns:a16="http://schemas.microsoft.com/office/drawing/2014/main" val="1586807455"/>
                    </a:ext>
                  </a:extLst>
                </a:gridCol>
                <a:gridCol w="411480">
                  <a:extLst>
                    <a:ext uri="{9D8B030D-6E8A-4147-A177-3AD203B41FA5}">
                      <a16:colId xmlns:a16="http://schemas.microsoft.com/office/drawing/2014/main" val="112885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7099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- 2020-01-15 17:00:39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Поза межами води означає поза межами уяви. 
Мета цього "Морського Ската" - прибрати тонни пластику з океанів. 
Ідея створення @</a:t>
                      </a:r>
                      <a:r>
                        <a:rPr kumimoji="0" lang="en-US" sz="1000" b="0" i="0" u="none" strike="noStrike" kern="1200" cap="none" spc="0" normalizeH="0" baseline="0" noProof="0">
                          <a:ln>
                            <a:noFill/>
                          </a:ln>
                          <a:solidFill>
                            <a:prstClr val="black"/>
                          </a:solidFill>
                          <a:effectLst/>
                          <a:uLnTx/>
                          <a:uFillTx/>
                          <a:latin typeface="+mn-lt"/>
                          <a:ea typeface="+mn-ea"/>
                          <a:cs typeface="+mn-cs"/>
                        </a:rPr>
                        <a:t>pacific.garbage.screening - </a:t>
                      </a:r>
                      <a:r>
                        <a:rPr kumimoji="0" lang="az-Cyrl-AZ" sz="1000" b="0" i="0" u="none" strike="noStrike" kern="1200" cap="none" spc="0" normalizeH="0" baseline="0" noProof="0">
                          <a:ln>
                            <a:noFill/>
                          </a:ln>
                          <a:solidFill>
                            <a:prstClr val="black"/>
                          </a:solidFill>
                          <a:effectLst/>
                          <a:uLnTx/>
                          <a:uFillTx/>
                          <a:latin typeface="+mn-lt"/>
                          <a:ea typeface="+mn-ea"/>
                          <a:cs typeface="+mn-cs"/>
                        </a:rPr>
                        <a:t>проекту, здатного очистити нашу планету, належить  @</a:t>
                      </a:r>
                      <a:r>
                        <a:rPr kumimoji="0" lang="en-US" sz="1000" b="0" i="0" u="none" strike="noStrike" kern="1200" cap="none" spc="0" normalizeH="0" baseline="0" noProof="0">
                          <a:ln>
                            <a:noFill/>
                          </a:ln>
                          <a:solidFill>
                            <a:prstClr val="black"/>
                          </a:solidFill>
                          <a:effectLst/>
                          <a:uLnTx/>
                          <a:uFillTx/>
                          <a:latin typeface="+mn-lt"/>
                          <a:ea typeface="+mn-ea"/>
                          <a:cs typeface="+mn-cs"/>
                        </a:rPr>
                        <a:t>MarcellaHansch.  #GROHE #savetheocean #marcellahansch #GROHEgoesZero #shapingthefutureofwater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https://scontent-iad3-1.cdninstagram.com/v/t51.2885-15/83328797_114012779916757_5333008455467096650_n.jpg?_nc_cat=110&amp;ccb=2&amp;_nc_sid=8ae9d6&amp;_nc_ohc=-HeUDo6oQIkAX_fzvh7&amp;_nc_ht=scontent-iad3-1.cdninstagram.com&amp;oh=b67d57b77f934c7fe324247daba3bcfb&amp;oe=5FBB66AA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extLst>
                  <a:ext uri="{0D108BD9-81ED-4DB2-BD59-A6C34878D82A}">
                    <a16:rowId xmlns:a16="http://schemas.microsoft.com/office/drawing/2014/main" val="751546736"/>
                  </a:ext>
                </a:extLst>
              </a:tr>
            </a:tbl>
          </a:graphicData>
        </a:graphic>
      </p:graphicFrame>
      <p:sp>
        <p:nvSpPr>
          <p:cNvPr id="4" name="Text Placeholder 3">
            <a:extLst>
              <a:ext uri="{FF2B5EF4-FFF2-40B4-BE49-F238E27FC236}">
                <a16:creationId xmlns:a16="http://schemas.microsoft.com/office/drawing/2014/main" id="{52A64824-85BB-409C-BF4C-0DC43442FE15}"/>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973549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D7D04-4CFA-4D90-81AE-0F57F4E80FAD}"/>
              </a:ext>
            </a:extLst>
          </p:cNvPr>
          <p:cNvSpPr>
            <a:spLocks noGrp="1"/>
          </p:cNvSpPr>
          <p:nvPr>
            <p:ph type="title"/>
          </p:nvPr>
        </p:nvSpPr>
        <p:spPr/>
        <p:txBody>
          <a:bodyPr/>
          <a:lstStyle/>
          <a:p>
            <a:r>
              <a:rPr lang="en-US"/>
              <a:t>Instagram Posts Table | All Pages - 14 of 26</a:t>
            </a:r>
          </a:p>
        </p:txBody>
      </p:sp>
      <p:graphicFrame>
        <p:nvGraphicFramePr>
          <p:cNvPr id="5" name="Table Placeholder 4">
            <a:extLst>
              <a:ext uri="{FF2B5EF4-FFF2-40B4-BE49-F238E27FC236}">
                <a16:creationId xmlns:a16="http://schemas.microsoft.com/office/drawing/2014/main" id="{EE34F9DD-B4E1-4A1C-B4CD-1EC433E8C699}"/>
              </a:ext>
            </a:extLst>
          </p:cNvPr>
          <p:cNvGraphicFramePr>
            <a:graphicFrameLocks noGrp="1"/>
          </p:cNvGraphicFramePr>
          <p:nvPr>
            <p:ph type="tbl" sz="quarter" idx="13"/>
            <p:extLst>
              <p:ext uri="{D42A27DB-BD31-4B8C-83A1-F6EECF244321}">
                <p14:modId xmlns:p14="http://schemas.microsoft.com/office/powerpoint/2010/main" val="3371562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7643468"/>
                    </a:ext>
                  </a:extLst>
                </a:gridCol>
                <a:gridCol w="987552">
                  <a:extLst>
                    <a:ext uri="{9D8B030D-6E8A-4147-A177-3AD203B41FA5}">
                      <a16:colId xmlns:a16="http://schemas.microsoft.com/office/drawing/2014/main" val="2995822548"/>
                    </a:ext>
                  </a:extLst>
                </a:gridCol>
                <a:gridCol w="1316736">
                  <a:extLst>
                    <a:ext uri="{9D8B030D-6E8A-4147-A177-3AD203B41FA5}">
                      <a16:colId xmlns:a16="http://schemas.microsoft.com/office/drawing/2014/main" val="3803270272"/>
                    </a:ext>
                  </a:extLst>
                </a:gridCol>
                <a:gridCol w="411480">
                  <a:extLst>
                    <a:ext uri="{9D8B030D-6E8A-4147-A177-3AD203B41FA5}">
                      <a16:colId xmlns:a16="http://schemas.microsoft.com/office/drawing/2014/main" val="3544521472"/>
                    </a:ext>
                  </a:extLst>
                </a:gridCol>
                <a:gridCol w="411480">
                  <a:extLst>
                    <a:ext uri="{9D8B030D-6E8A-4147-A177-3AD203B41FA5}">
                      <a16:colId xmlns:a16="http://schemas.microsoft.com/office/drawing/2014/main" val="1220576074"/>
                    </a:ext>
                  </a:extLst>
                </a:gridCol>
                <a:gridCol w="411480">
                  <a:extLst>
                    <a:ext uri="{9D8B030D-6E8A-4147-A177-3AD203B41FA5}">
                      <a16:colId xmlns:a16="http://schemas.microsoft.com/office/drawing/2014/main" val="3593179138"/>
                    </a:ext>
                  </a:extLst>
                </a:gridCol>
                <a:gridCol w="411480">
                  <a:extLst>
                    <a:ext uri="{9D8B030D-6E8A-4147-A177-3AD203B41FA5}">
                      <a16:colId xmlns:a16="http://schemas.microsoft.com/office/drawing/2014/main" val="186287653"/>
                    </a:ext>
                  </a:extLst>
                </a:gridCol>
                <a:gridCol w="411480">
                  <a:extLst>
                    <a:ext uri="{9D8B030D-6E8A-4147-A177-3AD203B41FA5}">
                      <a16:colId xmlns:a16="http://schemas.microsoft.com/office/drawing/2014/main" val="2701462991"/>
                    </a:ext>
                  </a:extLst>
                </a:gridCol>
                <a:gridCol w="411480">
                  <a:extLst>
                    <a:ext uri="{9D8B030D-6E8A-4147-A177-3AD203B41FA5}">
                      <a16:colId xmlns:a16="http://schemas.microsoft.com/office/drawing/2014/main" val="4218478620"/>
                    </a:ext>
                  </a:extLst>
                </a:gridCol>
                <a:gridCol w="411480">
                  <a:extLst>
                    <a:ext uri="{9D8B030D-6E8A-4147-A177-3AD203B41FA5}">
                      <a16:colId xmlns:a16="http://schemas.microsoft.com/office/drawing/2014/main" val="1601993224"/>
                    </a:ext>
                  </a:extLst>
                </a:gridCol>
                <a:gridCol w="411480">
                  <a:extLst>
                    <a:ext uri="{9D8B030D-6E8A-4147-A177-3AD203B41FA5}">
                      <a16:colId xmlns:a16="http://schemas.microsoft.com/office/drawing/2014/main" val="1304492924"/>
                    </a:ext>
                  </a:extLst>
                </a:gridCol>
                <a:gridCol w="411480">
                  <a:extLst>
                    <a:ext uri="{9D8B030D-6E8A-4147-A177-3AD203B41FA5}">
                      <a16:colId xmlns:a16="http://schemas.microsoft.com/office/drawing/2014/main" val="12043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2055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- 2019-12-08 12:51:20</a:t>
                      </a:r>
                      <a:r>
                        <a:rPr kumimoji="0" lang="en-US" sz="1000" b="0" i="0" u="none" strike="noStrike" kern="1200" cap="none" spc="0" normalizeH="0" baseline="0" noProof="0">
                          <a:ln>
                            <a:noFill/>
                          </a:ln>
                          <a:solidFill>
                            <a:prstClr val="black"/>
                          </a:solidFill>
                          <a:effectLst/>
                          <a:uLnTx/>
                          <a:uFillTx/>
                          <a:latin typeface="+mn-lt"/>
                          <a:ea typeface="+mn-ea"/>
                          <a:cs typeface="+mn-cs"/>
                        </a:rPr>
                        <a:t>
 As well as operating as sustainably as possible and developing products that reduce consumption of water and single-use plastics, we're also getting involved in some amazing projects that are helping to tackle these issues on a global basis.
We've recently partnered with architect Marcella Hansch who has developed an innovative water platform that will collect plastic waste before it damages oceans and rivers. *
*
*
*
#marcellahansch #savetheocean #plasticgarbagescreening #saynotoplastic #protectheocean #nomoreplastic #plasticocean #singleuseplastic #sustainability #savetheplanet #architect #4ocean #oceancleanup #oceanplastic #plasticsucks #noplanetb #marineconservation #plasticpollution #plasticwaste #oceanpollution  #cleanoceans #plastickills #saveourseas #waronplastic #architecturaldesign #architectureanddesign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78926895_273876533586404_5877922252037856947_n.jpg?_nc_cat=108&amp;ccb=2&amp;_nc_sid=8ae9d6&amp;_nc_ohc=jmlrtrp35CQAX9bISrL&amp;_nc_oc=AQkVSKf46DoGNecSj8PwmXGRTZCMTCdTPyBSYZzrR7tkw74jW8_L0TtYomxlVrgrxq8&amp;_nc_ht=scontent-iad3-1.cdninstagram.com&amp;oh=596ac4d1f2dfd84d8087885a013a2e92&amp;oe=5FBCF92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extLst>
                  <a:ext uri="{0D108BD9-81ED-4DB2-BD59-A6C34878D82A}">
                    <a16:rowId xmlns:a16="http://schemas.microsoft.com/office/drawing/2014/main" val="4240764938"/>
                  </a:ext>
                </a:extLst>
              </a:tr>
            </a:tbl>
          </a:graphicData>
        </a:graphic>
      </p:graphicFrame>
      <p:sp>
        <p:nvSpPr>
          <p:cNvPr id="4" name="Text Placeholder 3">
            <a:extLst>
              <a:ext uri="{FF2B5EF4-FFF2-40B4-BE49-F238E27FC236}">
                <a16:creationId xmlns:a16="http://schemas.microsoft.com/office/drawing/2014/main" id="{CA0E352C-61DD-4A6B-AE6D-4D202C43653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6324921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A2088-7CB6-4669-B6E8-2D79F357AA51}"/>
              </a:ext>
            </a:extLst>
          </p:cNvPr>
          <p:cNvSpPr>
            <a:spLocks noGrp="1"/>
          </p:cNvSpPr>
          <p:nvPr>
            <p:ph type="title"/>
          </p:nvPr>
        </p:nvSpPr>
        <p:spPr/>
        <p:txBody>
          <a:bodyPr/>
          <a:lstStyle/>
          <a:p>
            <a:r>
              <a:rPr lang="en-US"/>
              <a:t>Instagram Posts Table | All Pages - 15 of 26</a:t>
            </a:r>
          </a:p>
        </p:txBody>
      </p:sp>
      <p:graphicFrame>
        <p:nvGraphicFramePr>
          <p:cNvPr id="5" name="Table Placeholder 4">
            <a:extLst>
              <a:ext uri="{FF2B5EF4-FFF2-40B4-BE49-F238E27FC236}">
                <a16:creationId xmlns:a16="http://schemas.microsoft.com/office/drawing/2014/main" id="{FD5EC758-DEAB-411F-B730-D171942DB2DB}"/>
              </a:ext>
            </a:extLst>
          </p:cNvPr>
          <p:cNvGraphicFramePr>
            <a:graphicFrameLocks noGrp="1"/>
          </p:cNvGraphicFramePr>
          <p:nvPr>
            <p:ph type="tbl" sz="quarter" idx="13"/>
            <p:extLst>
              <p:ext uri="{D42A27DB-BD31-4B8C-83A1-F6EECF244321}">
                <p14:modId xmlns:p14="http://schemas.microsoft.com/office/powerpoint/2010/main" val="198882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6196246"/>
                    </a:ext>
                  </a:extLst>
                </a:gridCol>
                <a:gridCol w="987552">
                  <a:extLst>
                    <a:ext uri="{9D8B030D-6E8A-4147-A177-3AD203B41FA5}">
                      <a16:colId xmlns:a16="http://schemas.microsoft.com/office/drawing/2014/main" val="3782100028"/>
                    </a:ext>
                  </a:extLst>
                </a:gridCol>
                <a:gridCol w="1316736">
                  <a:extLst>
                    <a:ext uri="{9D8B030D-6E8A-4147-A177-3AD203B41FA5}">
                      <a16:colId xmlns:a16="http://schemas.microsoft.com/office/drawing/2014/main" val="1342033363"/>
                    </a:ext>
                  </a:extLst>
                </a:gridCol>
                <a:gridCol w="411480">
                  <a:extLst>
                    <a:ext uri="{9D8B030D-6E8A-4147-A177-3AD203B41FA5}">
                      <a16:colId xmlns:a16="http://schemas.microsoft.com/office/drawing/2014/main" val="580828406"/>
                    </a:ext>
                  </a:extLst>
                </a:gridCol>
                <a:gridCol w="411480">
                  <a:extLst>
                    <a:ext uri="{9D8B030D-6E8A-4147-A177-3AD203B41FA5}">
                      <a16:colId xmlns:a16="http://schemas.microsoft.com/office/drawing/2014/main" val="1747863115"/>
                    </a:ext>
                  </a:extLst>
                </a:gridCol>
                <a:gridCol w="411480">
                  <a:extLst>
                    <a:ext uri="{9D8B030D-6E8A-4147-A177-3AD203B41FA5}">
                      <a16:colId xmlns:a16="http://schemas.microsoft.com/office/drawing/2014/main" val="110925575"/>
                    </a:ext>
                  </a:extLst>
                </a:gridCol>
                <a:gridCol w="411480">
                  <a:extLst>
                    <a:ext uri="{9D8B030D-6E8A-4147-A177-3AD203B41FA5}">
                      <a16:colId xmlns:a16="http://schemas.microsoft.com/office/drawing/2014/main" val="3946185449"/>
                    </a:ext>
                  </a:extLst>
                </a:gridCol>
                <a:gridCol w="411480">
                  <a:extLst>
                    <a:ext uri="{9D8B030D-6E8A-4147-A177-3AD203B41FA5}">
                      <a16:colId xmlns:a16="http://schemas.microsoft.com/office/drawing/2014/main" val="3856823841"/>
                    </a:ext>
                  </a:extLst>
                </a:gridCol>
                <a:gridCol w="411480">
                  <a:extLst>
                    <a:ext uri="{9D8B030D-6E8A-4147-A177-3AD203B41FA5}">
                      <a16:colId xmlns:a16="http://schemas.microsoft.com/office/drawing/2014/main" val="3742298688"/>
                    </a:ext>
                  </a:extLst>
                </a:gridCol>
                <a:gridCol w="411480">
                  <a:extLst>
                    <a:ext uri="{9D8B030D-6E8A-4147-A177-3AD203B41FA5}">
                      <a16:colId xmlns:a16="http://schemas.microsoft.com/office/drawing/2014/main" val="2290260197"/>
                    </a:ext>
                  </a:extLst>
                </a:gridCol>
                <a:gridCol w="411480">
                  <a:extLst>
                    <a:ext uri="{9D8B030D-6E8A-4147-A177-3AD203B41FA5}">
                      <a16:colId xmlns:a16="http://schemas.microsoft.com/office/drawing/2014/main" val="1374012796"/>
                    </a:ext>
                  </a:extLst>
                </a:gridCol>
                <a:gridCol w="411480">
                  <a:extLst>
                    <a:ext uri="{9D8B030D-6E8A-4147-A177-3AD203B41FA5}">
                      <a16:colId xmlns:a16="http://schemas.microsoft.com/office/drawing/2014/main" val="28131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3876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grohe_fr - 2020-02-12 16:50:02</a:t>
                      </a:r>
                      <a:r>
                        <a:rPr kumimoji="0" lang="fr-FR" sz="1000" b="0" i="0" u="none" strike="noStrike" kern="1200" cap="none" spc="0" normalizeH="0" baseline="0" noProof="0">
                          <a:ln>
                            <a:noFill/>
                          </a:ln>
                          <a:solidFill>
                            <a:prstClr val="black"/>
                          </a:solidFill>
                          <a:effectLst/>
                          <a:uLnTx/>
                          <a:uFillTx/>
                          <a:latin typeface="+mn-lt"/>
                          <a:ea typeface="+mn-ea"/>
                          <a:cs typeface="+mn-cs"/>
                        </a:rPr>
                        <a:t>
 Découvrez le projet de Marcella Hansch, une "raie manta" qui pourrait aider à nettoyer l'océan de tonnes de plastique.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https://scontent-iad3-1.cdninstagram.com/v/t51.2885-15/84524998_215669599605307_3423906168742304173_n.jpg?_nc_cat=108&amp;ccb=2&amp;_nc_sid=8ae9d6&amp;_nc_ohc=dPAlRdPLleUAX97HTmK&amp;_nc_ht=scontent-iad3-1.cdninstagram.com&amp;oh=4ac9c7322a7c952ddfe48a9cb76ffc0b&amp;oe=5FDC3FB3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extLst>
                  <a:ext uri="{0D108BD9-81ED-4DB2-BD59-A6C34878D82A}">
                    <a16:rowId xmlns:a16="http://schemas.microsoft.com/office/drawing/2014/main" val="1153926407"/>
                  </a:ext>
                </a:extLst>
              </a:tr>
            </a:tbl>
          </a:graphicData>
        </a:graphic>
      </p:graphicFrame>
      <p:sp>
        <p:nvSpPr>
          <p:cNvPr id="4" name="Text Placeholder 3">
            <a:extLst>
              <a:ext uri="{FF2B5EF4-FFF2-40B4-BE49-F238E27FC236}">
                <a16:creationId xmlns:a16="http://schemas.microsoft.com/office/drawing/2014/main" id="{AAFB47A3-1FA2-477F-BBDC-F1C2F7405DCA}"/>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763122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F3A4-AC65-4D5C-AEF4-31211DE670F0}"/>
              </a:ext>
            </a:extLst>
          </p:cNvPr>
          <p:cNvSpPr>
            <a:spLocks noGrp="1"/>
          </p:cNvSpPr>
          <p:nvPr>
            <p:ph type="title"/>
          </p:nvPr>
        </p:nvSpPr>
        <p:spPr/>
        <p:txBody>
          <a:bodyPr/>
          <a:lstStyle/>
          <a:p>
            <a:r>
              <a:rPr lang="en-US"/>
              <a:t>Instagram Posts Table | All Pages - 16 of 26</a:t>
            </a:r>
          </a:p>
        </p:txBody>
      </p:sp>
      <p:graphicFrame>
        <p:nvGraphicFramePr>
          <p:cNvPr id="5" name="Table Placeholder 4">
            <a:extLst>
              <a:ext uri="{FF2B5EF4-FFF2-40B4-BE49-F238E27FC236}">
                <a16:creationId xmlns:a16="http://schemas.microsoft.com/office/drawing/2014/main" id="{FC1B0AB5-1078-4408-86E6-AEC2067C49C8}"/>
              </a:ext>
            </a:extLst>
          </p:cNvPr>
          <p:cNvGraphicFramePr>
            <a:graphicFrameLocks noGrp="1"/>
          </p:cNvGraphicFramePr>
          <p:nvPr>
            <p:ph type="tbl" sz="quarter" idx="13"/>
            <p:extLst>
              <p:ext uri="{D42A27DB-BD31-4B8C-83A1-F6EECF244321}">
                <p14:modId xmlns:p14="http://schemas.microsoft.com/office/powerpoint/2010/main" val="254643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68402701"/>
                    </a:ext>
                  </a:extLst>
                </a:gridCol>
                <a:gridCol w="987552">
                  <a:extLst>
                    <a:ext uri="{9D8B030D-6E8A-4147-A177-3AD203B41FA5}">
                      <a16:colId xmlns:a16="http://schemas.microsoft.com/office/drawing/2014/main" val="1745212336"/>
                    </a:ext>
                  </a:extLst>
                </a:gridCol>
                <a:gridCol w="1316736">
                  <a:extLst>
                    <a:ext uri="{9D8B030D-6E8A-4147-A177-3AD203B41FA5}">
                      <a16:colId xmlns:a16="http://schemas.microsoft.com/office/drawing/2014/main" val="3637152366"/>
                    </a:ext>
                  </a:extLst>
                </a:gridCol>
                <a:gridCol w="411480">
                  <a:extLst>
                    <a:ext uri="{9D8B030D-6E8A-4147-A177-3AD203B41FA5}">
                      <a16:colId xmlns:a16="http://schemas.microsoft.com/office/drawing/2014/main" val="4211354536"/>
                    </a:ext>
                  </a:extLst>
                </a:gridCol>
                <a:gridCol w="411480">
                  <a:extLst>
                    <a:ext uri="{9D8B030D-6E8A-4147-A177-3AD203B41FA5}">
                      <a16:colId xmlns:a16="http://schemas.microsoft.com/office/drawing/2014/main" val="100803488"/>
                    </a:ext>
                  </a:extLst>
                </a:gridCol>
                <a:gridCol w="411480">
                  <a:extLst>
                    <a:ext uri="{9D8B030D-6E8A-4147-A177-3AD203B41FA5}">
                      <a16:colId xmlns:a16="http://schemas.microsoft.com/office/drawing/2014/main" val="3704796310"/>
                    </a:ext>
                  </a:extLst>
                </a:gridCol>
                <a:gridCol w="411480">
                  <a:extLst>
                    <a:ext uri="{9D8B030D-6E8A-4147-A177-3AD203B41FA5}">
                      <a16:colId xmlns:a16="http://schemas.microsoft.com/office/drawing/2014/main" val="1584494876"/>
                    </a:ext>
                  </a:extLst>
                </a:gridCol>
                <a:gridCol w="411480">
                  <a:extLst>
                    <a:ext uri="{9D8B030D-6E8A-4147-A177-3AD203B41FA5}">
                      <a16:colId xmlns:a16="http://schemas.microsoft.com/office/drawing/2014/main" val="1338409953"/>
                    </a:ext>
                  </a:extLst>
                </a:gridCol>
                <a:gridCol w="411480">
                  <a:extLst>
                    <a:ext uri="{9D8B030D-6E8A-4147-A177-3AD203B41FA5}">
                      <a16:colId xmlns:a16="http://schemas.microsoft.com/office/drawing/2014/main" val="793708961"/>
                    </a:ext>
                  </a:extLst>
                </a:gridCol>
                <a:gridCol w="411480">
                  <a:extLst>
                    <a:ext uri="{9D8B030D-6E8A-4147-A177-3AD203B41FA5}">
                      <a16:colId xmlns:a16="http://schemas.microsoft.com/office/drawing/2014/main" val="4091159613"/>
                    </a:ext>
                  </a:extLst>
                </a:gridCol>
                <a:gridCol w="411480">
                  <a:extLst>
                    <a:ext uri="{9D8B030D-6E8A-4147-A177-3AD203B41FA5}">
                      <a16:colId xmlns:a16="http://schemas.microsoft.com/office/drawing/2014/main" val="146549467"/>
                    </a:ext>
                  </a:extLst>
                </a:gridCol>
                <a:gridCol w="411480">
                  <a:extLst>
                    <a:ext uri="{9D8B030D-6E8A-4147-A177-3AD203B41FA5}">
                      <a16:colId xmlns:a16="http://schemas.microsoft.com/office/drawing/2014/main" val="248804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4541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- 2020-05-11 20:09:29</a:t>
                      </a:r>
                      <a:r>
                        <a:rPr kumimoji="0" lang="en-US" sz="1000" b="0" i="0" u="none" strike="noStrike" kern="1200" cap="none" spc="0" normalizeH="0" baseline="0" noProof="0">
                          <a:ln>
                            <a:noFill/>
                          </a:ln>
                          <a:solidFill>
                            <a:prstClr val="black"/>
                          </a:solidFill>
                          <a:effectLst/>
                          <a:uLnTx/>
                          <a:uFillTx/>
                          <a:latin typeface="+mn-lt"/>
                          <a:ea typeface="+mn-ea"/>
                          <a:cs typeface="+mn-cs"/>
                        </a:rPr>
                        <a:t>
 Disclaimer: DO try this at home!
When we prepare food, there are often some left overs. Most people use plastic wraps to keep leftover food, but there are more environmentally friendly solutions. Marcella Hansch, who is a true visionary in the field of sustainability, suggests beeswax food wraps that you can easily make yourself.
Want to get #crafty and #doyourbit for the planet at the same time?
Here's how:
1. Get some organic cotton and cut it into shape
2. Melt the beeswax in a water bath
3. Use a paintbrush to spread the wax evenly over the entire fabric.
4. Iron and leave to dry!
And that's it - #DIY resuable food wraps made. They also make great gifts too for anyone passionate about #ecoliving.
*
*
*
#lessplastic #plasticfreeoceans #togetherforoceans #refusesingleuse #nosingleuseplastic #lowwastelifestyle #plasticfree #ecofriendlyliving #lowimpactliving #reduceplasticwaste #sustainable #sustainableliving #ecoconscious #ecolifestyle #beeswax #noplanetb #foodwrap #eco #reusable #ecofriendlyproducts #savetheplanet #foodwraps #foodstorage #kitchenessentials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https://scontent-iad3-1.cdninstagram.com/v/t51.2885-15/97277542_1940202682779226_8933022589953679297_n.jpg?_nc_cat=105&amp;ccb=2&amp;_nc_sid=8ae9d6&amp;_nc_ohc=5jvf6hFLVS8AX8N-jOM&amp;_nc_ht=scontent-iad3-1.cdninstagram.com&amp;oh=7413abc142de51dde7c2ab1c510950d4&amp;oe=5FBAE844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a:t>
                      </a:r>
                    </a:p>
                  </a:txBody>
                  <a:tcPr/>
                </a:tc>
                <a:extLst>
                  <a:ext uri="{0D108BD9-81ED-4DB2-BD59-A6C34878D82A}">
                    <a16:rowId xmlns:a16="http://schemas.microsoft.com/office/drawing/2014/main" val="3792203594"/>
                  </a:ext>
                </a:extLst>
              </a:tr>
            </a:tbl>
          </a:graphicData>
        </a:graphic>
      </p:graphicFrame>
      <p:sp>
        <p:nvSpPr>
          <p:cNvPr id="4" name="Text Placeholder 3">
            <a:extLst>
              <a:ext uri="{FF2B5EF4-FFF2-40B4-BE49-F238E27FC236}">
                <a16:creationId xmlns:a16="http://schemas.microsoft.com/office/drawing/2014/main" id="{71E43249-F6EE-4110-B169-807A70DB535A}"/>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3583650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F1DBF-782A-4F2C-9F6D-0E5A772ED9B4}"/>
              </a:ext>
            </a:extLst>
          </p:cNvPr>
          <p:cNvSpPr>
            <a:spLocks noGrp="1"/>
          </p:cNvSpPr>
          <p:nvPr>
            <p:ph type="title"/>
          </p:nvPr>
        </p:nvSpPr>
        <p:spPr/>
        <p:txBody>
          <a:bodyPr/>
          <a:lstStyle/>
          <a:p>
            <a:r>
              <a:rPr lang="en-US"/>
              <a:t>Instagram Posts Table | All Pages - 17 of 26</a:t>
            </a:r>
          </a:p>
        </p:txBody>
      </p:sp>
      <p:graphicFrame>
        <p:nvGraphicFramePr>
          <p:cNvPr id="5" name="Table Placeholder 4">
            <a:extLst>
              <a:ext uri="{FF2B5EF4-FFF2-40B4-BE49-F238E27FC236}">
                <a16:creationId xmlns:a16="http://schemas.microsoft.com/office/drawing/2014/main" id="{62C58718-9722-416E-A409-6AE919111CF5}"/>
              </a:ext>
            </a:extLst>
          </p:cNvPr>
          <p:cNvGraphicFramePr>
            <a:graphicFrameLocks noGrp="1"/>
          </p:cNvGraphicFramePr>
          <p:nvPr>
            <p:ph type="tbl" sz="quarter" idx="13"/>
            <p:extLst>
              <p:ext uri="{D42A27DB-BD31-4B8C-83A1-F6EECF244321}">
                <p14:modId xmlns:p14="http://schemas.microsoft.com/office/powerpoint/2010/main" val="1642788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0525852"/>
                    </a:ext>
                  </a:extLst>
                </a:gridCol>
                <a:gridCol w="987552">
                  <a:extLst>
                    <a:ext uri="{9D8B030D-6E8A-4147-A177-3AD203B41FA5}">
                      <a16:colId xmlns:a16="http://schemas.microsoft.com/office/drawing/2014/main" val="2355956965"/>
                    </a:ext>
                  </a:extLst>
                </a:gridCol>
                <a:gridCol w="1316736">
                  <a:extLst>
                    <a:ext uri="{9D8B030D-6E8A-4147-A177-3AD203B41FA5}">
                      <a16:colId xmlns:a16="http://schemas.microsoft.com/office/drawing/2014/main" val="412723882"/>
                    </a:ext>
                  </a:extLst>
                </a:gridCol>
                <a:gridCol w="411480">
                  <a:extLst>
                    <a:ext uri="{9D8B030D-6E8A-4147-A177-3AD203B41FA5}">
                      <a16:colId xmlns:a16="http://schemas.microsoft.com/office/drawing/2014/main" val="379597162"/>
                    </a:ext>
                  </a:extLst>
                </a:gridCol>
                <a:gridCol w="411480">
                  <a:extLst>
                    <a:ext uri="{9D8B030D-6E8A-4147-A177-3AD203B41FA5}">
                      <a16:colId xmlns:a16="http://schemas.microsoft.com/office/drawing/2014/main" val="1454520902"/>
                    </a:ext>
                  </a:extLst>
                </a:gridCol>
                <a:gridCol w="411480">
                  <a:extLst>
                    <a:ext uri="{9D8B030D-6E8A-4147-A177-3AD203B41FA5}">
                      <a16:colId xmlns:a16="http://schemas.microsoft.com/office/drawing/2014/main" val="4074231086"/>
                    </a:ext>
                  </a:extLst>
                </a:gridCol>
                <a:gridCol w="411480">
                  <a:extLst>
                    <a:ext uri="{9D8B030D-6E8A-4147-A177-3AD203B41FA5}">
                      <a16:colId xmlns:a16="http://schemas.microsoft.com/office/drawing/2014/main" val="222149189"/>
                    </a:ext>
                  </a:extLst>
                </a:gridCol>
                <a:gridCol w="411480">
                  <a:extLst>
                    <a:ext uri="{9D8B030D-6E8A-4147-A177-3AD203B41FA5}">
                      <a16:colId xmlns:a16="http://schemas.microsoft.com/office/drawing/2014/main" val="3147732643"/>
                    </a:ext>
                  </a:extLst>
                </a:gridCol>
                <a:gridCol w="411480">
                  <a:extLst>
                    <a:ext uri="{9D8B030D-6E8A-4147-A177-3AD203B41FA5}">
                      <a16:colId xmlns:a16="http://schemas.microsoft.com/office/drawing/2014/main" val="1066816327"/>
                    </a:ext>
                  </a:extLst>
                </a:gridCol>
                <a:gridCol w="411480">
                  <a:extLst>
                    <a:ext uri="{9D8B030D-6E8A-4147-A177-3AD203B41FA5}">
                      <a16:colId xmlns:a16="http://schemas.microsoft.com/office/drawing/2014/main" val="146699143"/>
                    </a:ext>
                  </a:extLst>
                </a:gridCol>
                <a:gridCol w="411480">
                  <a:extLst>
                    <a:ext uri="{9D8B030D-6E8A-4147-A177-3AD203B41FA5}">
                      <a16:colId xmlns:a16="http://schemas.microsoft.com/office/drawing/2014/main" val="1724255072"/>
                    </a:ext>
                  </a:extLst>
                </a:gridCol>
                <a:gridCol w="411480">
                  <a:extLst>
                    <a:ext uri="{9D8B030D-6E8A-4147-A177-3AD203B41FA5}">
                      <a16:colId xmlns:a16="http://schemas.microsoft.com/office/drawing/2014/main" val="316748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2363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- 2020-04-11 16:05:30</a:t>
                      </a:r>
                      <a:r>
                        <a:rPr kumimoji="0" lang="en-US" sz="1000" b="0" i="0" u="none" strike="noStrike" kern="1200" cap="none" spc="0" normalizeH="0" baseline="0" noProof="0">
                          <a:ln>
                            <a:noFill/>
                          </a:ln>
                          <a:solidFill>
                            <a:prstClr val="black"/>
                          </a:solidFill>
                          <a:effectLst/>
                          <a:uLnTx/>
                          <a:uFillTx/>
                          <a:latin typeface="+mn-lt"/>
                          <a:ea typeface="+mn-ea"/>
                          <a:cs typeface="+mn-cs"/>
                        </a:rPr>
                        <a:t>
 “Vegetables and fruits do not have to be packed in plastic or paper bags, which are usually thrown away after use" - Marcella Hansch, founder of the @PacificGarbage Screening and a true visionary regarding sustainability. 
We're passionate in our mission to help reduce plastic wherever possible in our everyday lives and by creating solutions to help others do the same too. 
If you're taking steps to reduce your consumption of single-use plastics, share your favourite hacks with us below!
*
*
*
*
#grohexpgs #lessplastic #plasticfreeoceans #oceancooperation #togetherforoceans #waterlovers #plasticfree #sustainableliving #eco #plasticpollution #saynotoplastic #plasticalternative #ecohome #ecoliving #ecolife #ecofamily #savetheplanet #savetheocean #sustainableswaps #lifehacks #homehacks #sustainabledesign #sustainablelifestyle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https://scontent-iad3-1.cdninstagram.com/v/t51.2885-15/92632082_270024154155592_5526128906719105357_n.jpg?_nc_cat=106&amp;ccb=2&amp;_nc_sid=8ae9d6&amp;_nc_ohc=_Rl9gmCNGFgAX9vvUFi&amp;_nc_ht=scontent-iad3-1.cdninstagram.com&amp;oh=cac781ca649fab539d88d128ba05d885&amp;oe=5FBE2465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extLst>
                  <a:ext uri="{0D108BD9-81ED-4DB2-BD59-A6C34878D82A}">
                    <a16:rowId xmlns:a16="http://schemas.microsoft.com/office/drawing/2014/main" val="2189086808"/>
                  </a:ext>
                </a:extLst>
              </a:tr>
            </a:tbl>
          </a:graphicData>
        </a:graphic>
      </p:graphicFrame>
      <p:sp>
        <p:nvSpPr>
          <p:cNvPr id="4" name="Text Placeholder 3">
            <a:extLst>
              <a:ext uri="{FF2B5EF4-FFF2-40B4-BE49-F238E27FC236}">
                <a16:creationId xmlns:a16="http://schemas.microsoft.com/office/drawing/2014/main" id="{393C21DC-8CA5-4AE2-A1D2-443E102F2F41}"/>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9712519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A4E54-DE26-4771-B7DD-45471574A3E9}"/>
              </a:ext>
            </a:extLst>
          </p:cNvPr>
          <p:cNvSpPr>
            <a:spLocks noGrp="1"/>
          </p:cNvSpPr>
          <p:nvPr>
            <p:ph type="title"/>
          </p:nvPr>
        </p:nvSpPr>
        <p:spPr/>
        <p:txBody>
          <a:bodyPr/>
          <a:lstStyle/>
          <a:p>
            <a:r>
              <a:rPr lang="en-US"/>
              <a:t>Instagram Posts Table | All Pages - 18 of 26</a:t>
            </a:r>
          </a:p>
        </p:txBody>
      </p:sp>
      <p:graphicFrame>
        <p:nvGraphicFramePr>
          <p:cNvPr id="5" name="Table Placeholder 4">
            <a:extLst>
              <a:ext uri="{FF2B5EF4-FFF2-40B4-BE49-F238E27FC236}">
                <a16:creationId xmlns:a16="http://schemas.microsoft.com/office/drawing/2014/main" id="{87AB611C-5E9E-43DC-8A78-D618060DEEA1}"/>
              </a:ext>
            </a:extLst>
          </p:cNvPr>
          <p:cNvGraphicFramePr>
            <a:graphicFrameLocks noGrp="1"/>
          </p:cNvGraphicFramePr>
          <p:nvPr>
            <p:ph type="tbl" sz="quarter" idx="13"/>
            <p:extLst>
              <p:ext uri="{D42A27DB-BD31-4B8C-83A1-F6EECF244321}">
                <p14:modId xmlns:p14="http://schemas.microsoft.com/office/powerpoint/2010/main" val="248152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565700"/>
                    </a:ext>
                  </a:extLst>
                </a:gridCol>
                <a:gridCol w="987552">
                  <a:extLst>
                    <a:ext uri="{9D8B030D-6E8A-4147-A177-3AD203B41FA5}">
                      <a16:colId xmlns:a16="http://schemas.microsoft.com/office/drawing/2014/main" val="3124796609"/>
                    </a:ext>
                  </a:extLst>
                </a:gridCol>
                <a:gridCol w="1316736">
                  <a:extLst>
                    <a:ext uri="{9D8B030D-6E8A-4147-A177-3AD203B41FA5}">
                      <a16:colId xmlns:a16="http://schemas.microsoft.com/office/drawing/2014/main" val="686922525"/>
                    </a:ext>
                  </a:extLst>
                </a:gridCol>
                <a:gridCol w="411480">
                  <a:extLst>
                    <a:ext uri="{9D8B030D-6E8A-4147-A177-3AD203B41FA5}">
                      <a16:colId xmlns:a16="http://schemas.microsoft.com/office/drawing/2014/main" val="1887558752"/>
                    </a:ext>
                  </a:extLst>
                </a:gridCol>
                <a:gridCol w="411480">
                  <a:extLst>
                    <a:ext uri="{9D8B030D-6E8A-4147-A177-3AD203B41FA5}">
                      <a16:colId xmlns:a16="http://schemas.microsoft.com/office/drawing/2014/main" val="2542816450"/>
                    </a:ext>
                  </a:extLst>
                </a:gridCol>
                <a:gridCol w="411480">
                  <a:extLst>
                    <a:ext uri="{9D8B030D-6E8A-4147-A177-3AD203B41FA5}">
                      <a16:colId xmlns:a16="http://schemas.microsoft.com/office/drawing/2014/main" val="1435608442"/>
                    </a:ext>
                  </a:extLst>
                </a:gridCol>
                <a:gridCol w="411480">
                  <a:extLst>
                    <a:ext uri="{9D8B030D-6E8A-4147-A177-3AD203B41FA5}">
                      <a16:colId xmlns:a16="http://schemas.microsoft.com/office/drawing/2014/main" val="3101986852"/>
                    </a:ext>
                  </a:extLst>
                </a:gridCol>
                <a:gridCol w="411480">
                  <a:extLst>
                    <a:ext uri="{9D8B030D-6E8A-4147-A177-3AD203B41FA5}">
                      <a16:colId xmlns:a16="http://schemas.microsoft.com/office/drawing/2014/main" val="1989845353"/>
                    </a:ext>
                  </a:extLst>
                </a:gridCol>
                <a:gridCol w="411480">
                  <a:extLst>
                    <a:ext uri="{9D8B030D-6E8A-4147-A177-3AD203B41FA5}">
                      <a16:colId xmlns:a16="http://schemas.microsoft.com/office/drawing/2014/main" val="3139043458"/>
                    </a:ext>
                  </a:extLst>
                </a:gridCol>
                <a:gridCol w="411480">
                  <a:extLst>
                    <a:ext uri="{9D8B030D-6E8A-4147-A177-3AD203B41FA5}">
                      <a16:colId xmlns:a16="http://schemas.microsoft.com/office/drawing/2014/main" val="2124578736"/>
                    </a:ext>
                  </a:extLst>
                </a:gridCol>
                <a:gridCol w="411480">
                  <a:extLst>
                    <a:ext uri="{9D8B030D-6E8A-4147-A177-3AD203B41FA5}">
                      <a16:colId xmlns:a16="http://schemas.microsoft.com/office/drawing/2014/main" val="1624752161"/>
                    </a:ext>
                  </a:extLst>
                </a:gridCol>
                <a:gridCol w="411480">
                  <a:extLst>
                    <a:ext uri="{9D8B030D-6E8A-4147-A177-3AD203B41FA5}">
                      <a16:colId xmlns:a16="http://schemas.microsoft.com/office/drawing/2014/main" val="2967432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4545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- 2020-06-08 16:19:59</a:t>
                      </a:r>
                      <a:r>
                        <a:rPr kumimoji="0" lang="en-US" sz="1000" b="0" i="0" u="none" strike="noStrike" kern="1200" cap="none" spc="0" normalizeH="0" baseline="0" noProof="0">
                          <a:ln>
                            <a:noFill/>
                          </a:ln>
                          <a:solidFill>
                            <a:prstClr val="black"/>
                          </a:solidFill>
                          <a:effectLst/>
                          <a:uLnTx/>
                          <a:uFillTx/>
                          <a:latin typeface="+mn-lt"/>
                          <a:ea typeface="+mn-ea"/>
                          <a:cs typeface="+mn-cs"/>
                        </a:rPr>
                        <a:t>
 Are you doing your bit to try and reduce plastic consumption in your everyday life? It's no mean feat but there are small swaps and changes we can all pledge to make today on #WorldOceansDay that can help us on the way to making lifelong change for the better.
Our partner, Marcella Hansch, who founded @pacific.garbage.screening , a platform that removes plastic waste from rivers before it enters the oceans, has shared her top five tips below.
1. Buy (or make your own!) beeswax wraps for food storage instead of plastic wraps like cling film.
2. Use vegetable bags so you can shop for loose fruit and vegetables.
3. Ask your favourite takeaway to package your food in a lunchbox or food container from home rather than their own disposable pacakaging.
4. Invest in a filtered water system like GROHE Blue Home if you are guilty of purchasing filtered still or sparkling water from the supermarket.
What other tips do you have that you would recommend? *
*
*
#oceancleanup #savetheoceans #protectheocean #plasticpollution #saveouroceans #singleuseplastic #wastefreeliving #plasticfree #endplasticpollution #reduceplastic #ecoliving #sustainableliving #zeroplastic #reducewaste #sustainability #sustainabilitymatters #beeswaxwraps #lowwaste #zerowastehomes #nosingleuseplastic #nowasteliving #zerowastegoals #lowwastelifestyle #goingzerowaste #lowimpactliving #zerowastejourney #yayforearth #noplasticplease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102259175_2550593058524624_7837210191944751145_n.jpg?_nc_cat=108&amp;ccb=2&amp;_nc_sid=8ae9d6&amp;_nc_ohc=XfV8gPz-kM0AX8hS1zz&amp;_nc_ht=scontent-iad3-1.cdninstagram.com&amp;oh=c62cb2a4b40395c65a189fb7174c001e&amp;oe=5FDB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extLst>
                  <a:ext uri="{0D108BD9-81ED-4DB2-BD59-A6C34878D82A}">
                    <a16:rowId xmlns:a16="http://schemas.microsoft.com/office/drawing/2014/main" val="4278720112"/>
                  </a:ext>
                </a:extLst>
              </a:tr>
            </a:tbl>
          </a:graphicData>
        </a:graphic>
      </p:graphicFrame>
      <p:sp>
        <p:nvSpPr>
          <p:cNvPr id="4" name="Text Placeholder 3">
            <a:extLst>
              <a:ext uri="{FF2B5EF4-FFF2-40B4-BE49-F238E27FC236}">
                <a16:creationId xmlns:a16="http://schemas.microsoft.com/office/drawing/2014/main" id="{9C28CBC5-067F-4CB6-B599-7EFFD4CA98A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6658764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6CCB-9CEE-42FF-9474-2D8ADB6C8F7B}"/>
              </a:ext>
            </a:extLst>
          </p:cNvPr>
          <p:cNvSpPr>
            <a:spLocks noGrp="1"/>
          </p:cNvSpPr>
          <p:nvPr>
            <p:ph type="title"/>
          </p:nvPr>
        </p:nvSpPr>
        <p:spPr/>
        <p:txBody>
          <a:bodyPr/>
          <a:lstStyle/>
          <a:p>
            <a:r>
              <a:rPr lang="en-US"/>
              <a:t>Instagram Posts Table | All Pages - 19 of 26</a:t>
            </a:r>
          </a:p>
        </p:txBody>
      </p:sp>
      <p:graphicFrame>
        <p:nvGraphicFramePr>
          <p:cNvPr id="5" name="Table Placeholder 4">
            <a:extLst>
              <a:ext uri="{FF2B5EF4-FFF2-40B4-BE49-F238E27FC236}">
                <a16:creationId xmlns:a16="http://schemas.microsoft.com/office/drawing/2014/main" id="{FFDA775E-0138-4FC4-A417-1082478CEF0C}"/>
              </a:ext>
            </a:extLst>
          </p:cNvPr>
          <p:cNvGraphicFramePr>
            <a:graphicFrameLocks noGrp="1"/>
          </p:cNvGraphicFramePr>
          <p:nvPr>
            <p:ph type="tbl" sz="quarter" idx="13"/>
            <p:extLst>
              <p:ext uri="{D42A27DB-BD31-4B8C-83A1-F6EECF244321}">
                <p14:modId xmlns:p14="http://schemas.microsoft.com/office/powerpoint/2010/main" val="186932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45170867"/>
                    </a:ext>
                  </a:extLst>
                </a:gridCol>
                <a:gridCol w="987552">
                  <a:extLst>
                    <a:ext uri="{9D8B030D-6E8A-4147-A177-3AD203B41FA5}">
                      <a16:colId xmlns:a16="http://schemas.microsoft.com/office/drawing/2014/main" val="3612175635"/>
                    </a:ext>
                  </a:extLst>
                </a:gridCol>
                <a:gridCol w="1316736">
                  <a:extLst>
                    <a:ext uri="{9D8B030D-6E8A-4147-A177-3AD203B41FA5}">
                      <a16:colId xmlns:a16="http://schemas.microsoft.com/office/drawing/2014/main" val="3816903919"/>
                    </a:ext>
                  </a:extLst>
                </a:gridCol>
                <a:gridCol w="411480">
                  <a:extLst>
                    <a:ext uri="{9D8B030D-6E8A-4147-A177-3AD203B41FA5}">
                      <a16:colId xmlns:a16="http://schemas.microsoft.com/office/drawing/2014/main" val="2596282429"/>
                    </a:ext>
                  </a:extLst>
                </a:gridCol>
                <a:gridCol w="411480">
                  <a:extLst>
                    <a:ext uri="{9D8B030D-6E8A-4147-A177-3AD203B41FA5}">
                      <a16:colId xmlns:a16="http://schemas.microsoft.com/office/drawing/2014/main" val="3998184794"/>
                    </a:ext>
                  </a:extLst>
                </a:gridCol>
                <a:gridCol w="411480">
                  <a:extLst>
                    <a:ext uri="{9D8B030D-6E8A-4147-A177-3AD203B41FA5}">
                      <a16:colId xmlns:a16="http://schemas.microsoft.com/office/drawing/2014/main" val="2214958316"/>
                    </a:ext>
                  </a:extLst>
                </a:gridCol>
                <a:gridCol w="411480">
                  <a:extLst>
                    <a:ext uri="{9D8B030D-6E8A-4147-A177-3AD203B41FA5}">
                      <a16:colId xmlns:a16="http://schemas.microsoft.com/office/drawing/2014/main" val="3914095577"/>
                    </a:ext>
                  </a:extLst>
                </a:gridCol>
                <a:gridCol w="411480">
                  <a:extLst>
                    <a:ext uri="{9D8B030D-6E8A-4147-A177-3AD203B41FA5}">
                      <a16:colId xmlns:a16="http://schemas.microsoft.com/office/drawing/2014/main" val="3503556494"/>
                    </a:ext>
                  </a:extLst>
                </a:gridCol>
                <a:gridCol w="411480">
                  <a:extLst>
                    <a:ext uri="{9D8B030D-6E8A-4147-A177-3AD203B41FA5}">
                      <a16:colId xmlns:a16="http://schemas.microsoft.com/office/drawing/2014/main" val="654518840"/>
                    </a:ext>
                  </a:extLst>
                </a:gridCol>
                <a:gridCol w="411480">
                  <a:extLst>
                    <a:ext uri="{9D8B030D-6E8A-4147-A177-3AD203B41FA5}">
                      <a16:colId xmlns:a16="http://schemas.microsoft.com/office/drawing/2014/main" val="1057132508"/>
                    </a:ext>
                  </a:extLst>
                </a:gridCol>
                <a:gridCol w="411480">
                  <a:extLst>
                    <a:ext uri="{9D8B030D-6E8A-4147-A177-3AD203B41FA5}">
                      <a16:colId xmlns:a16="http://schemas.microsoft.com/office/drawing/2014/main" val="318838958"/>
                    </a:ext>
                  </a:extLst>
                </a:gridCol>
                <a:gridCol w="411480">
                  <a:extLst>
                    <a:ext uri="{9D8B030D-6E8A-4147-A177-3AD203B41FA5}">
                      <a16:colId xmlns:a16="http://schemas.microsoft.com/office/drawing/2014/main" val="128376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5129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grohe_belgium - 2020-01-17 10:38:39</a:t>
                      </a:r>
                      <a:r>
                        <a:rPr kumimoji="0" lang="en-US" sz="1000" b="0" i="0" u="none" strike="noStrike" kern="1200" cap="none" spc="0" normalizeH="0" baseline="0" noProof="0">
                          <a:ln>
                            <a:noFill/>
                          </a:ln>
                          <a:solidFill>
                            <a:prstClr val="black"/>
                          </a:solidFill>
                          <a:effectLst/>
                          <a:uLnTx/>
                          <a:uFillTx/>
                          <a:latin typeface="+mn-lt"/>
                          <a:ea typeface="+mn-ea"/>
                          <a:cs typeface="+mn-cs"/>
                        </a:rPr>
                        <a:t>
 Voorbij het water gaat verder dan de verbeelding. Deze "Manta Ray" wil tonnen plastic uit de oceanen helpen verwijderen. 🌊
Quand l’eau nous porte au-delà de l’imagination. Cette “raie manta” veut aider à retirer des tonnes de plastique de l’océan. 🌊
#GROHEEgoesZero #savetheplanet #cleantheocean #sauvezlesoceans #reddeoceaan #marcellahansch #GROHEgoesZero #detoekomstvanwatervormgeven #faconnerlavenirdeleau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https://scontent-iad3-1.cdninstagram.com/v/t51.2885-15/80760449_587166241845831_7902641151532367787_n.jpg?_nc_cat=111&amp;ccb=2&amp;_nc_sid=8ae9d6&amp;_nc_ohc=2kt3wRvsxbAAX8zoJEB&amp;_nc_ht=scontent-iad3-1.cdninstagram.com&amp;oh=fe70bd22cf2edef0df26f2c4546d3f66&amp;oe=5FD9AE0B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extLst>
                  <a:ext uri="{0D108BD9-81ED-4DB2-BD59-A6C34878D82A}">
                    <a16:rowId xmlns:a16="http://schemas.microsoft.com/office/drawing/2014/main" val="3244724170"/>
                  </a:ext>
                </a:extLst>
              </a:tr>
            </a:tbl>
          </a:graphicData>
        </a:graphic>
      </p:graphicFrame>
      <p:sp>
        <p:nvSpPr>
          <p:cNvPr id="4" name="Text Placeholder 3">
            <a:extLst>
              <a:ext uri="{FF2B5EF4-FFF2-40B4-BE49-F238E27FC236}">
                <a16:creationId xmlns:a16="http://schemas.microsoft.com/office/drawing/2014/main" id="{984A37A7-E2AB-42C9-A0B3-FC050F36755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0935234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B16A4-8CE8-439A-A2A3-6564B44383AB}"/>
              </a:ext>
            </a:extLst>
          </p:cNvPr>
          <p:cNvSpPr>
            <a:spLocks noGrp="1"/>
          </p:cNvSpPr>
          <p:nvPr>
            <p:ph type="title"/>
          </p:nvPr>
        </p:nvSpPr>
        <p:spPr/>
        <p:txBody>
          <a:bodyPr/>
          <a:lstStyle/>
          <a:p>
            <a:r>
              <a:rPr lang="en-US"/>
              <a:t>Instagram Posts Table | All Pages - 20 of 26</a:t>
            </a:r>
          </a:p>
        </p:txBody>
      </p:sp>
      <p:graphicFrame>
        <p:nvGraphicFramePr>
          <p:cNvPr id="5" name="Table Placeholder 4">
            <a:extLst>
              <a:ext uri="{FF2B5EF4-FFF2-40B4-BE49-F238E27FC236}">
                <a16:creationId xmlns:a16="http://schemas.microsoft.com/office/drawing/2014/main" id="{4126C1E1-89B1-4E42-B919-5F80308EEF16}"/>
              </a:ext>
            </a:extLst>
          </p:cNvPr>
          <p:cNvGraphicFramePr>
            <a:graphicFrameLocks noGrp="1"/>
          </p:cNvGraphicFramePr>
          <p:nvPr>
            <p:ph type="tbl" sz="quarter" idx="13"/>
            <p:extLst>
              <p:ext uri="{D42A27DB-BD31-4B8C-83A1-F6EECF244321}">
                <p14:modId xmlns:p14="http://schemas.microsoft.com/office/powerpoint/2010/main" val="239291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58261944"/>
                    </a:ext>
                  </a:extLst>
                </a:gridCol>
                <a:gridCol w="987552">
                  <a:extLst>
                    <a:ext uri="{9D8B030D-6E8A-4147-A177-3AD203B41FA5}">
                      <a16:colId xmlns:a16="http://schemas.microsoft.com/office/drawing/2014/main" val="303117530"/>
                    </a:ext>
                  </a:extLst>
                </a:gridCol>
                <a:gridCol w="1316736">
                  <a:extLst>
                    <a:ext uri="{9D8B030D-6E8A-4147-A177-3AD203B41FA5}">
                      <a16:colId xmlns:a16="http://schemas.microsoft.com/office/drawing/2014/main" val="1913130431"/>
                    </a:ext>
                  </a:extLst>
                </a:gridCol>
                <a:gridCol w="411480">
                  <a:extLst>
                    <a:ext uri="{9D8B030D-6E8A-4147-A177-3AD203B41FA5}">
                      <a16:colId xmlns:a16="http://schemas.microsoft.com/office/drawing/2014/main" val="3480080603"/>
                    </a:ext>
                  </a:extLst>
                </a:gridCol>
                <a:gridCol w="411480">
                  <a:extLst>
                    <a:ext uri="{9D8B030D-6E8A-4147-A177-3AD203B41FA5}">
                      <a16:colId xmlns:a16="http://schemas.microsoft.com/office/drawing/2014/main" val="2431858840"/>
                    </a:ext>
                  </a:extLst>
                </a:gridCol>
                <a:gridCol w="411480">
                  <a:extLst>
                    <a:ext uri="{9D8B030D-6E8A-4147-A177-3AD203B41FA5}">
                      <a16:colId xmlns:a16="http://schemas.microsoft.com/office/drawing/2014/main" val="2221420623"/>
                    </a:ext>
                  </a:extLst>
                </a:gridCol>
                <a:gridCol w="411480">
                  <a:extLst>
                    <a:ext uri="{9D8B030D-6E8A-4147-A177-3AD203B41FA5}">
                      <a16:colId xmlns:a16="http://schemas.microsoft.com/office/drawing/2014/main" val="2391328747"/>
                    </a:ext>
                  </a:extLst>
                </a:gridCol>
                <a:gridCol w="411480">
                  <a:extLst>
                    <a:ext uri="{9D8B030D-6E8A-4147-A177-3AD203B41FA5}">
                      <a16:colId xmlns:a16="http://schemas.microsoft.com/office/drawing/2014/main" val="943278747"/>
                    </a:ext>
                  </a:extLst>
                </a:gridCol>
                <a:gridCol w="411480">
                  <a:extLst>
                    <a:ext uri="{9D8B030D-6E8A-4147-A177-3AD203B41FA5}">
                      <a16:colId xmlns:a16="http://schemas.microsoft.com/office/drawing/2014/main" val="1715545373"/>
                    </a:ext>
                  </a:extLst>
                </a:gridCol>
                <a:gridCol w="411480">
                  <a:extLst>
                    <a:ext uri="{9D8B030D-6E8A-4147-A177-3AD203B41FA5}">
                      <a16:colId xmlns:a16="http://schemas.microsoft.com/office/drawing/2014/main" val="924037417"/>
                    </a:ext>
                  </a:extLst>
                </a:gridCol>
                <a:gridCol w="411480">
                  <a:extLst>
                    <a:ext uri="{9D8B030D-6E8A-4147-A177-3AD203B41FA5}">
                      <a16:colId xmlns:a16="http://schemas.microsoft.com/office/drawing/2014/main" val="2710090736"/>
                    </a:ext>
                  </a:extLst>
                </a:gridCol>
                <a:gridCol w="411480">
                  <a:extLst>
                    <a:ext uri="{9D8B030D-6E8A-4147-A177-3AD203B41FA5}">
                      <a16:colId xmlns:a16="http://schemas.microsoft.com/office/drawing/2014/main" val="413679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816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grohe_romania - 2020-01-14 17:35:29</a:t>
                      </a:r>
                      <a:r>
                        <a:rPr kumimoji="0" lang="en-US" sz="1000" b="0" i="0" u="none" strike="noStrike" kern="1200" cap="none" spc="0" normalizeH="0" baseline="0" noProof="0">
                          <a:ln>
                            <a:noFill/>
                          </a:ln>
                          <a:solidFill>
                            <a:prstClr val="black"/>
                          </a:solidFill>
                          <a:effectLst/>
                          <a:uLnTx/>
                          <a:uFillTx/>
                          <a:latin typeface="+mn-lt"/>
                          <a:ea typeface="+mn-ea"/>
                          <a:cs typeface="+mn-cs"/>
                        </a:rPr>
                        <a:t>
 Dincolo de apă înseamnă dincolo de imaginație. Acest "Diavol de Mare" a fost creat pentru a îndepărta tone de plastic din oceane. Descoperă povestea scrisă de @MarcellaHansch - femeia din spatele acestui proiect. #GROHE #savetheocean #marcellahansch #GROHEgoesZero #shapingthefutureofwater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https://scontent-atl3-1.cdninstagram.com/v/t51.2885-15/81929810_163361971642793_6966534241197406921_n.jpg?_nc_cat=106&amp;ccb=2&amp;_nc_sid=8ae9d6&amp;_nc_ohc=OvE0_NeJyJYAX_3KtyU&amp;_nc_ht=scontent-atl3-1.cdninstagram.com&amp;oh=d04e85fb074857a8e546db36b1542eba&amp;oe=5FD8612F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11/15/2020 13:13:34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extLst>
                  <a:ext uri="{0D108BD9-81ED-4DB2-BD59-A6C34878D82A}">
                    <a16:rowId xmlns:a16="http://schemas.microsoft.com/office/drawing/2014/main" val="2033924974"/>
                  </a:ext>
                </a:extLst>
              </a:tr>
            </a:tbl>
          </a:graphicData>
        </a:graphic>
      </p:graphicFrame>
      <p:sp>
        <p:nvSpPr>
          <p:cNvPr id="4" name="Text Placeholder 3">
            <a:extLst>
              <a:ext uri="{FF2B5EF4-FFF2-40B4-BE49-F238E27FC236}">
                <a16:creationId xmlns:a16="http://schemas.microsoft.com/office/drawing/2014/main" id="{92BBD122-DB18-44FA-8912-C451A342DC8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329685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F1D53-B5B7-4A50-A7C1-3235048529B1}"/>
              </a:ext>
            </a:extLst>
          </p:cNvPr>
          <p:cNvSpPr>
            <a:spLocks noGrp="1"/>
          </p:cNvSpPr>
          <p:nvPr>
            <p:ph type="title"/>
          </p:nvPr>
        </p:nvSpPr>
        <p:spPr/>
        <p:txBody>
          <a:bodyPr/>
          <a:lstStyle/>
          <a:p>
            <a:r>
              <a:rPr lang="en-US"/>
              <a:t>Instagram Posts Table | All Pages - 21 of 26</a:t>
            </a:r>
          </a:p>
        </p:txBody>
      </p:sp>
      <p:graphicFrame>
        <p:nvGraphicFramePr>
          <p:cNvPr id="5" name="Table Placeholder 4">
            <a:extLst>
              <a:ext uri="{FF2B5EF4-FFF2-40B4-BE49-F238E27FC236}">
                <a16:creationId xmlns:a16="http://schemas.microsoft.com/office/drawing/2014/main" id="{5AE83BA4-08C0-400C-AADD-1C50AE259180}"/>
              </a:ext>
            </a:extLst>
          </p:cNvPr>
          <p:cNvGraphicFramePr>
            <a:graphicFrameLocks noGrp="1"/>
          </p:cNvGraphicFramePr>
          <p:nvPr>
            <p:ph type="tbl" sz="quarter" idx="13"/>
            <p:extLst>
              <p:ext uri="{D42A27DB-BD31-4B8C-83A1-F6EECF244321}">
                <p14:modId xmlns:p14="http://schemas.microsoft.com/office/powerpoint/2010/main" val="50230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41792835"/>
                    </a:ext>
                  </a:extLst>
                </a:gridCol>
                <a:gridCol w="987552">
                  <a:extLst>
                    <a:ext uri="{9D8B030D-6E8A-4147-A177-3AD203B41FA5}">
                      <a16:colId xmlns:a16="http://schemas.microsoft.com/office/drawing/2014/main" val="3331707386"/>
                    </a:ext>
                  </a:extLst>
                </a:gridCol>
                <a:gridCol w="1316736">
                  <a:extLst>
                    <a:ext uri="{9D8B030D-6E8A-4147-A177-3AD203B41FA5}">
                      <a16:colId xmlns:a16="http://schemas.microsoft.com/office/drawing/2014/main" val="2955229901"/>
                    </a:ext>
                  </a:extLst>
                </a:gridCol>
                <a:gridCol w="411480">
                  <a:extLst>
                    <a:ext uri="{9D8B030D-6E8A-4147-A177-3AD203B41FA5}">
                      <a16:colId xmlns:a16="http://schemas.microsoft.com/office/drawing/2014/main" val="1823337697"/>
                    </a:ext>
                  </a:extLst>
                </a:gridCol>
                <a:gridCol w="411480">
                  <a:extLst>
                    <a:ext uri="{9D8B030D-6E8A-4147-A177-3AD203B41FA5}">
                      <a16:colId xmlns:a16="http://schemas.microsoft.com/office/drawing/2014/main" val="3645329767"/>
                    </a:ext>
                  </a:extLst>
                </a:gridCol>
                <a:gridCol w="411480">
                  <a:extLst>
                    <a:ext uri="{9D8B030D-6E8A-4147-A177-3AD203B41FA5}">
                      <a16:colId xmlns:a16="http://schemas.microsoft.com/office/drawing/2014/main" val="1187704368"/>
                    </a:ext>
                  </a:extLst>
                </a:gridCol>
                <a:gridCol w="411480">
                  <a:extLst>
                    <a:ext uri="{9D8B030D-6E8A-4147-A177-3AD203B41FA5}">
                      <a16:colId xmlns:a16="http://schemas.microsoft.com/office/drawing/2014/main" val="3631163599"/>
                    </a:ext>
                  </a:extLst>
                </a:gridCol>
                <a:gridCol w="411480">
                  <a:extLst>
                    <a:ext uri="{9D8B030D-6E8A-4147-A177-3AD203B41FA5}">
                      <a16:colId xmlns:a16="http://schemas.microsoft.com/office/drawing/2014/main" val="2976249630"/>
                    </a:ext>
                  </a:extLst>
                </a:gridCol>
                <a:gridCol w="411480">
                  <a:extLst>
                    <a:ext uri="{9D8B030D-6E8A-4147-A177-3AD203B41FA5}">
                      <a16:colId xmlns:a16="http://schemas.microsoft.com/office/drawing/2014/main" val="36488037"/>
                    </a:ext>
                  </a:extLst>
                </a:gridCol>
                <a:gridCol w="411480">
                  <a:extLst>
                    <a:ext uri="{9D8B030D-6E8A-4147-A177-3AD203B41FA5}">
                      <a16:colId xmlns:a16="http://schemas.microsoft.com/office/drawing/2014/main" val="3183011951"/>
                    </a:ext>
                  </a:extLst>
                </a:gridCol>
                <a:gridCol w="411480">
                  <a:extLst>
                    <a:ext uri="{9D8B030D-6E8A-4147-A177-3AD203B41FA5}">
                      <a16:colId xmlns:a16="http://schemas.microsoft.com/office/drawing/2014/main" val="3293452671"/>
                    </a:ext>
                  </a:extLst>
                </a:gridCol>
                <a:gridCol w="411480">
                  <a:extLst>
                    <a:ext uri="{9D8B030D-6E8A-4147-A177-3AD203B41FA5}">
                      <a16:colId xmlns:a16="http://schemas.microsoft.com/office/drawing/2014/main" val="1998932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3136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grohenl - 2020-01-20 10:20:27</a:t>
                      </a:r>
                      <a:r>
                        <a:rPr kumimoji="0" lang="en-US" sz="1000" b="0" i="0" u="none" strike="noStrike" kern="1200" cap="none" spc="0" normalizeH="0" baseline="0" noProof="0">
                          <a:ln>
                            <a:noFill/>
                          </a:ln>
                          <a:solidFill>
                            <a:prstClr val="black"/>
                          </a:solidFill>
                          <a:effectLst/>
                          <a:uLnTx/>
                          <a:uFillTx/>
                          <a:latin typeface="+mn-lt"/>
                          <a:ea typeface="+mn-ea"/>
                          <a:cs typeface="+mn-cs"/>
                        </a:rPr>
                        <a:t>
 Beyond water means beyond imagination. Deze "Manta Ray" helpt bij het verwijderen van tonnen plastic uit de oceaan. @MarcellaHansch – is de initiatiefnemer van dit project 💎💧💦
#GROHE #GROHEgoesZero #shapingthefutureofwater #plasticfree #plasticsoup #plasticwaterbottlessuck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https://scontent-iad3-1.cdninstagram.com/v/t51.2885-15/80339162_1560674950764289_4069406251388654048_n.jpg?_nc_cat=107&amp;ccb=2&amp;_nc_sid=8ae9d6&amp;_nc_ohc=-BvIFAFs954AX-nah-f&amp;_nc_ht=scontent-iad3-1.cdninstagram.com&amp;oh=4d18db9c63fed8206c7ed57c2dfa7286&amp;oe=5FBB8215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17:27:32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extLst>
                  <a:ext uri="{0D108BD9-81ED-4DB2-BD59-A6C34878D82A}">
                    <a16:rowId xmlns:a16="http://schemas.microsoft.com/office/drawing/2014/main" val="2949531564"/>
                  </a:ext>
                </a:extLst>
              </a:tr>
            </a:tbl>
          </a:graphicData>
        </a:graphic>
      </p:graphicFrame>
      <p:sp>
        <p:nvSpPr>
          <p:cNvPr id="4" name="Text Placeholder 3">
            <a:extLst>
              <a:ext uri="{FF2B5EF4-FFF2-40B4-BE49-F238E27FC236}">
                <a16:creationId xmlns:a16="http://schemas.microsoft.com/office/drawing/2014/main" id="{BDA0D356-7476-41D4-BF40-725540BBA0FE}"/>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0781321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12F2C-C654-40E1-91C2-A11C0F547D6D}"/>
              </a:ext>
            </a:extLst>
          </p:cNvPr>
          <p:cNvSpPr>
            <a:spLocks noGrp="1"/>
          </p:cNvSpPr>
          <p:nvPr>
            <p:ph type="title"/>
          </p:nvPr>
        </p:nvSpPr>
        <p:spPr/>
        <p:txBody>
          <a:bodyPr/>
          <a:lstStyle/>
          <a:p>
            <a:r>
              <a:rPr lang="en-US"/>
              <a:t>Instagram Posts Table | All Pages - 22 of 26</a:t>
            </a:r>
          </a:p>
        </p:txBody>
      </p:sp>
      <p:graphicFrame>
        <p:nvGraphicFramePr>
          <p:cNvPr id="5" name="Table Placeholder 4">
            <a:extLst>
              <a:ext uri="{FF2B5EF4-FFF2-40B4-BE49-F238E27FC236}">
                <a16:creationId xmlns:a16="http://schemas.microsoft.com/office/drawing/2014/main" id="{D843E7A8-DC4F-4F38-B4A9-33269BF14383}"/>
              </a:ext>
            </a:extLst>
          </p:cNvPr>
          <p:cNvGraphicFramePr>
            <a:graphicFrameLocks noGrp="1"/>
          </p:cNvGraphicFramePr>
          <p:nvPr>
            <p:ph type="tbl" sz="quarter" idx="13"/>
            <p:extLst>
              <p:ext uri="{D42A27DB-BD31-4B8C-83A1-F6EECF244321}">
                <p14:modId xmlns:p14="http://schemas.microsoft.com/office/powerpoint/2010/main" val="266348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0052413"/>
                    </a:ext>
                  </a:extLst>
                </a:gridCol>
                <a:gridCol w="987552">
                  <a:extLst>
                    <a:ext uri="{9D8B030D-6E8A-4147-A177-3AD203B41FA5}">
                      <a16:colId xmlns:a16="http://schemas.microsoft.com/office/drawing/2014/main" val="3556980090"/>
                    </a:ext>
                  </a:extLst>
                </a:gridCol>
                <a:gridCol w="1316736">
                  <a:extLst>
                    <a:ext uri="{9D8B030D-6E8A-4147-A177-3AD203B41FA5}">
                      <a16:colId xmlns:a16="http://schemas.microsoft.com/office/drawing/2014/main" val="1443781603"/>
                    </a:ext>
                  </a:extLst>
                </a:gridCol>
                <a:gridCol w="411480">
                  <a:extLst>
                    <a:ext uri="{9D8B030D-6E8A-4147-A177-3AD203B41FA5}">
                      <a16:colId xmlns:a16="http://schemas.microsoft.com/office/drawing/2014/main" val="1759241836"/>
                    </a:ext>
                  </a:extLst>
                </a:gridCol>
                <a:gridCol w="411480">
                  <a:extLst>
                    <a:ext uri="{9D8B030D-6E8A-4147-A177-3AD203B41FA5}">
                      <a16:colId xmlns:a16="http://schemas.microsoft.com/office/drawing/2014/main" val="109892"/>
                    </a:ext>
                  </a:extLst>
                </a:gridCol>
                <a:gridCol w="411480">
                  <a:extLst>
                    <a:ext uri="{9D8B030D-6E8A-4147-A177-3AD203B41FA5}">
                      <a16:colId xmlns:a16="http://schemas.microsoft.com/office/drawing/2014/main" val="3843278715"/>
                    </a:ext>
                  </a:extLst>
                </a:gridCol>
                <a:gridCol w="411480">
                  <a:extLst>
                    <a:ext uri="{9D8B030D-6E8A-4147-A177-3AD203B41FA5}">
                      <a16:colId xmlns:a16="http://schemas.microsoft.com/office/drawing/2014/main" val="2093171579"/>
                    </a:ext>
                  </a:extLst>
                </a:gridCol>
                <a:gridCol w="411480">
                  <a:extLst>
                    <a:ext uri="{9D8B030D-6E8A-4147-A177-3AD203B41FA5}">
                      <a16:colId xmlns:a16="http://schemas.microsoft.com/office/drawing/2014/main" val="131342102"/>
                    </a:ext>
                  </a:extLst>
                </a:gridCol>
                <a:gridCol w="411480">
                  <a:extLst>
                    <a:ext uri="{9D8B030D-6E8A-4147-A177-3AD203B41FA5}">
                      <a16:colId xmlns:a16="http://schemas.microsoft.com/office/drawing/2014/main" val="475006824"/>
                    </a:ext>
                  </a:extLst>
                </a:gridCol>
                <a:gridCol w="411480">
                  <a:extLst>
                    <a:ext uri="{9D8B030D-6E8A-4147-A177-3AD203B41FA5}">
                      <a16:colId xmlns:a16="http://schemas.microsoft.com/office/drawing/2014/main" val="205297095"/>
                    </a:ext>
                  </a:extLst>
                </a:gridCol>
                <a:gridCol w="411480">
                  <a:extLst>
                    <a:ext uri="{9D8B030D-6E8A-4147-A177-3AD203B41FA5}">
                      <a16:colId xmlns:a16="http://schemas.microsoft.com/office/drawing/2014/main" val="4230469237"/>
                    </a:ext>
                  </a:extLst>
                </a:gridCol>
                <a:gridCol w="411480">
                  <a:extLst>
                    <a:ext uri="{9D8B030D-6E8A-4147-A177-3AD203B41FA5}">
                      <a16:colId xmlns:a16="http://schemas.microsoft.com/office/drawing/2014/main" val="211200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1442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grohenl - 2020-05-18 07:00:52</a:t>
                      </a:r>
                      <a:r>
                        <a:rPr kumimoji="0" lang="nl-NL" sz="1000" b="0" i="0" u="none" strike="noStrike" kern="1200" cap="none" spc="0" normalizeH="0" baseline="0" noProof="0">
                          <a:ln>
                            <a:noFill/>
                          </a:ln>
                          <a:solidFill>
                            <a:prstClr val="black"/>
                          </a:solidFill>
                          <a:effectLst/>
                          <a:uLnTx/>
                          <a:uFillTx/>
                          <a:latin typeface="+mn-lt"/>
                          <a:ea typeface="+mn-ea"/>
                          <a:cs typeface="+mn-cs"/>
                        </a:rPr>
                        <a:t>
 Duurzaamheidstip! 
Hoe bewaar je etensresten langer goed? Hier is een tip van onze partner Marcella Hansch, een echte expert op het gebied van duurzaamheid: probeer je eigen bijenwasverpakking te maken!
Zo werkt het: pak wat biologisch katoen, knip het opmaat, smelt de bijenwas in een waterbad en gebruik een penseel om de was gelijkmatig over de hele stof te verdelen. Daarna hoef je het alleen nog maar te strijken en te laten drogen. 
#GROHE #duurzaamheid #tegenvoedselverspilling #GROHEgoesZero #shapingthefutureofwater #plasticfree #plasticfreeoceans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https://scontent-iad3-1.cdninstagram.com/v/t51.2885-15/97179318_198909917766103_1198222317482731373_n.jpg?_nc_cat=111&amp;ccb=2&amp;_nc_sid=8ae9d6&amp;_nc_ohc=j5ZjchdbwgcAX9PFRP-&amp;_nc_ht=scontent-iad3-1.cdninstagram.com&amp;oh=85591b9e5e9996612ebdb51123eb2e7c&amp;oe=5FC88F60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11/06/2020 01:13:16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extLst>
                  <a:ext uri="{0D108BD9-81ED-4DB2-BD59-A6C34878D82A}">
                    <a16:rowId xmlns:a16="http://schemas.microsoft.com/office/drawing/2014/main" val="3146154535"/>
                  </a:ext>
                </a:extLst>
              </a:tr>
            </a:tbl>
          </a:graphicData>
        </a:graphic>
      </p:graphicFrame>
      <p:sp>
        <p:nvSpPr>
          <p:cNvPr id="4" name="Text Placeholder 3">
            <a:extLst>
              <a:ext uri="{FF2B5EF4-FFF2-40B4-BE49-F238E27FC236}">
                <a16:creationId xmlns:a16="http://schemas.microsoft.com/office/drawing/2014/main" id="{4821E2E2-1B02-47A5-BC6D-213D68D11459}"/>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4923867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7F20F-2F9B-4DCE-A5AF-4153E922924B}"/>
              </a:ext>
            </a:extLst>
          </p:cNvPr>
          <p:cNvSpPr>
            <a:spLocks noGrp="1"/>
          </p:cNvSpPr>
          <p:nvPr>
            <p:ph type="title"/>
          </p:nvPr>
        </p:nvSpPr>
        <p:spPr/>
        <p:txBody>
          <a:bodyPr/>
          <a:lstStyle/>
          <a:p>
            <a:r>
              <a:rPr lang="en-US"/>
              <a:t>Instagram Posts Table | All Pages - 23 of 26</a:t>
            </a:r>
          </a:p>
        </p:txBody>
      </p:sp>
      <p:graphicFrame>
        <p:nvGraphicFramePr>
          <p:cNvPr id="5" name="Table Placeholder 4">
            <a:extLst>
              <a:ext uri="{FF2B5EF4-FFF2-40B4-BE49-F238E27FC236}">
                <a16:creationId xmlns:a16="http://schemas.microsoft.com/office/drawing/2014/main" id="{DD5DC067-80DF-4C7A-A576-D853F8C51E66}"/>
              </a:ext>
            </a:extLst>
          </p:cNvPr>
          <p:cNvGraphicFramePr>
            <a:graphicFrameLocks noGrp="1"/>
          </p:cNvGraphicFramePr>
          <p:nvPr>
            <p:ph type="tbl" sz="quarter" idx="13"/>
            <p:extLst>
              <p:ext uri="{D42A27DB-BD31-4B8C-83A1-F6EECF244321}">
                <p14:modId xmlns:p14="http://schemas.microsoft.com/office/powerpoint/2010/main" val="2589395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59988430"/>
                    </a:ext>
                  </a:extLst>
                </a:gridCol>
                <a:gridCol w="987552">
                  <a:extLst>
                    <a:ext uri="{9D8B030D-6E8A-4147-A177-3AD203B41FA5}">
                      <a16:colId xmlns:a16="http://schemas.microsoft.com/office/drawing/2014/main" val="3773049085"/>
                    </a:ext>
                  </a:extLst>
                </a:gridCol>
                <a:gridCol w="1316736">
                  <a:extLst>
                    <a:ext uri="{9D8B030D-6E8A-4147-A177-3AD203B41FA5}">
                      <a16:colId xmlns:a16="http://schemas.microsoft.com/office/drawing/2014/main" val="1515353607"/>
                    </a:ext>
                  </a:extLst>
                </a:gridCol>
                <a:gridCol w="411480">
                  <a:extLst>
                    <a:ext uri="{9D8B030D-6E8A-4147-A177-3AD203B41FA5}">
                      <a16:colId xmlns:a16="http://schemas.microsoft.com/office/drawing/2014/main" val="1518551835"/>
                    </a:ext>
                  </a:extLst>
                </a:gridCol>
                <a:gridCol w="411480">
                  <a:extLst>
                    <a:ext uri="{9D8B030D-6E8A-4147-A177-3AD203B41FA5}">
                      <a16:colId xmlns:a16="http://schemas.microsoft.com/office/drawing/2014/main" val="483243885"/>
                    </a:ext>
                  </a:extLst>
                </a:gridCol>
                <a:gridCol w="411480">
                  <a:extLst>
                    <a:ext uri="{9D8B030D-6E8A-4147-A177-3AD203B41FA5}">
                      <a16:colId xmlns:a16="http://schemas.microsoft.com/office/drawing/2014/main" val="349910690"/>
                    </a:ext>
                  </a:extLst>
                </a:gridCol>
                <a:gridCol w="411480">
                  <a:extLst>
                    <a:ext uri="{9D8B030D-6E8A-4147-A177-3AD203B41FA5}">
                      <a16:colId xmlns:a16="http://schemas.microsoft.com/office/drawing/2014/main" val="399632254"/>
                    </a:ext>
                  </a:extLst>
                </a:gridCol>
                <a:gridCol w="411480">
                  <a:extLst>
                    <a:ext uri="{9D8B030D-6E8A-4147-A177-3AD203B41FA5}">
                      <a16:colId xmlns:a16="http://schemas.microsoft.com/office/drawing/2014/main" val="2988021633"/>
                    </a:ext>
                  </a:extLst>
                </a:gridCol>
                <a:gridCol w="411480">
                  <a:extLst>
                    <a:ext uri="{9D8B030D-6E8A-4147-A177-3AD203B41FA5}">
                      <a16:colId xmlns:a16="http://schemas.microsoft.com/office/drawing/2014/main" val="3843523214"/>
                    </a:ext>
                  </a:extLst>
                </a:gridCol>
                <a:gridCol w="411480">
                  <a:extLst>
                    <a:ext uri="{9D8B030D-6E8A-4147-A177-3AD203B41FA5}">
                      <a16:colId xmlns:a16="http://schemas.microsoft.com/office/drawing/2014/main" val="3821901447"/>
                    </a:ext>
                  </a:extLst>
                </a:gridCol>
                <a:gridCol w="411480">
                  <a:extLst>
                    <a:ext uri="{9D8B030D-6E8A-4147-A177-3AD203B41FA5}">
                      <a16:colId xmlns:a16="http://schemas.microsoft.com/office/drawing/2014/main" val="3953694726"/>
                    </a:ext>
                  </a:extLst>
                </a:gridCol>
                <a:gridCol w="411480">
                  <a:extLst>
                    <a:ext uri="{9D8B030D-6E8A-4147-A177-3AD203B41FA5}">
                      <a16:colId xmlns:a16="http://schemas.microsoft.com/office/drawing/2014/main" val="2294620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9116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grohe_czsk - 2020-01-14 13:20:31</a:t>
                      </a:r>
                      <a:r>
                        <a:rPr kumimoji="0" lang="en-US" sz="1000" b="0" i="0" u="none" strike="noStrike" kern="1200" cap="none" spc="0" normalizeH="0" baseline="0" noProof="0">
                          <a:ln>
                            <a:noFill/>
                          </a:ln>
                          <a:solidFill>
                            <a:prstClr val="black"/>
                          </a:solidFill>
                          <a:effectLst/>
                          <a:uLnTx/>
                          <a:uFillTx/>
                          <a:latin typeface="+mn-lt"/>
                          <a:ea typeface="+mn-ea"/>
                          <a:cs typeface="+mn-cs"/>
                        </a:rPr>
                        <a:t>
 Vnímání vody za hranicemi představivosti. Cílem projektu "Manta Ray" je pomoc odstranit tuny plastů z našich oceánů. Celý příběh má za sebou inspirativní žena @MarcellaHansch, která proměnila své vize chránit ekosystém oceánů do inovativního projektu. Více informací najdete v BIO ➡ @pacific.garbage.screening
#marcellahansch #ShapingtheFutureofWater #GROHE #ochranavody #ochranaoceanu #udrzitelnost #savetheocean #GROHEgoesZero #shapingthefutureofwater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https://scontent-iad3-1.cdninstagram.com/v/t51.2885-15/82800018_123848929124851_6148625331022457474_n.jpg?_nc_cat=110&amp;ccb=2&amp;_nc_sid=8ae9d6&amp;_nc_ohc=NGlRqBPeSQAAX9GZ6Im&amp;_nc_ht=scontent-iad3-1.cdninstagram.com&amp;oh=0c59e8f402637787afccbc09e3546ddb&amp;oe=5FD7C899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01:13:53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1560569483"/>
                  </a:ext>
                </a:extLst>
              </a:tr>
            </a:tbl>
          </a:graphicData>
        </a:graphic>
      </p:graphicFrame>
      <p:sp>
        <p:nvSpPr>
          <p:cNvPr id="4" name="Text Placeholder 3">
            <a:extLst>
              <a:ext uri="{FF2B5EF4-FFF2-40B4-BE49-F238E27FC236}">
                <a16:creationId xmlns:a16="http://schemas.microsoft.com/office/drawing/2014/main" id="{8AE4AAEB-8DCC-452B-9D72-9E24F4A7337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1436607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B53FA-D670-4652-AC09-82CEF2BD265E}"/>
              </a:ext>
            </a:extLst>
          </p:cNvPr>
          <p:cNvSpPr>
            <a:spLocks noGrp="1"/>
          </p:cNvSpPr>
          <p:nvPr>
            <p:ph type="title"/>
          </p:nvPr>
        </p:nvSpPr>
        <p:spPr/>
        <p:txBody>
          <a:bodyPr/>
          <a:lstStyle/>
          <a:p>
            <a:r>
              <a:rPr lang="en-US"/>
              <a:t>Instagram Posts Table | All Pages - 24 of 26</a:t>
            </a:r>
          </a:p>
        </p:txBody>
      </p:sp>
      <p:graphicFrame>
        <p:nvGraphicFramePr>
          <p:cNvPr id="5" name="Table Placeholder 4">
            <a:extLst>
              <a:ext uri="{FF2B5EF4-FFF2-40B4-BE49-F238E27FC236}">
                <a16:creationId xmlns:a16="http://schemas.microsoft.com/office/drawing/2014/main" id="{9943D59A-3DA3-4867-B1A1-955C9A48576F}"/>
              </a:ext>
            </a:extLst>
          </p:cNvPr>
          <p:cNvGraphicFramePr>
            <a:graphicFrameLocks noGrp="1"/>
          </p:cNvGraphicFramePr>
          <p:nvPr>
            <p:ph type="tbl" sz="quarter" idx="13"/>
            <p:extLst>
              <p:ext uri="{D42A27DB-BD31-4B8C-83A1-F6EECF244321}">
                <p14:modId xmlns:p14="http://schemas.microsoft.com/office/powerpoint/2010/main" val="774635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85908010"/>
                    </a:ext>
                  </a:extLst>
                </a:gridCol>
                <a:gridCol w="987552">
                  <a:extLst>
                    <a:ext uri="{9D8B030D-6E8A-4147-A177-3AD203B41FA5}">
                      <a16:colId xmlns:a16="http://schemas.microsoft.com/office/drawing/2014/main" val="599454511"/>
                    </a:ext>
                  </a:extLst>
                </a:gridCol>
                <a:gridCol w="1316736">
                  <a:extLst>
                    <a:ext uri="{9D8B030D-6E8A-4147-A177-3AD203B41FA5}">
                      <a16:colId xmlns:a16="http://schemas.microsoft.com/office/drawing/2014/main" val="2451177924"/>
                    </a:ext>
                  </a:extLst>
                </a:gridCol>
                <a:gridCol w="411480">
                  <a:extLst>
                    <a:ext uri="{9D8B030D-6E8A-4147-A177-3AD203B41FA5}">
                      <a16:colId xmlns:a16="http://schemas.microsoft.com/office/drawing/2014/main" val="3468590409"/>
                    </a:ext>
                  </a:extLst>
                </a:gridCol>
                <a:gridCol w="411480">
                  <a:extLst>
                    <a:ext uri="{9D8B030D-6E8A-4147-A177-3AD203B41FA5}">
                      <a16:colId xmlns:a16="http://schemas.microsoft.com/office/drawing/2014/main" val="3056480119"/>
                    </a:ext>
                  </a:extLst>
                </a:gridCol>
                <a:gridCol w="411480">
                  <a:extLst>
                    <a:ext uri="{9D8B030D-6E8A-4147-A177-3AD203B41FA5}">
                      <a16:colId xmlns:a16="http://schemas.microsoft.com/office/drawing/2014/main" val="507907865"/>
                    </a:ext>
                  </a:extLst>
                </a:gridCol>
                <a:gridCol w="411480">
                  <a:extLst>
                    <a:ext uri="{9D8B030D-6E8A-4147-A177-3AD203B41FA5}">
                      <a16:colId xmlns:a16="http://schemas.microsoft.com/office/drawing/2014/main" val="56934022"/>
                    </a:ext>
                  </a:extLst>
                </a:gridCol>
                <a:gridCol w="411480">
                  <a:extLst>
                    <a:ext uri="{9D8B030D-6E8A-4147-A177-3AD203B41FA5}">
                      <a16:colId xmlns:a16="http://schemas.microsoft.com/office/drawing/2014/main" val="3070203252"/>
                    </a:ext>
                  </a:extLst>
                </a:gridCol>
                <a:gridCol w="411480">
                  <a:extLst>
                    <a:ext uri="{9D8B030D-6E8A-4147-A177-3AD203B41FA5}">
                      <a16:colId xmlns:a16="http://schemas.microsoft.com/office/drawing/2014/main" val="3437971633"/>
                    </a:ext>
                  </a:extLst>
                </a:gridCol>
                <a:gridCol w="411480">
                  <a:extLst>
                    <a:ext uri="{9D8B030D-6E8A-4147-A177-3AD203B41FA5}">
                      <a16:colId xmlns:a16="http://schemas.microsoft.com/office/drawing/2014/main" val="1249829373"/>
                    </a:ext>
                  </a:extLst>
                </a:gridCol>
                <a:gridCol w="411480">
                  <a:extLst>
                    <a:ext uri="{9D8B030D-6E8A-4147-A177-3AD203B41FA5}">
                      <a16:colId xmlns:a16="http://schemas.microsoft.com/office/drawing/2014/main" val="4174754215"/>
                    </a:ext>
                  </a:extLst>
                </a:gridCol>
                <a:gridCol w="411480">
                  <a:extLst>
                    <a:ext uri="{9D8B030D-6E8A-4147-A177-3AD203B41FA5}">
                      <a16:colId xmlns:a16="http://schemas.microsoft.com/office/drawing/2014/main" val="21290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1063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grohenl - 2020-04-11 08:25:29</a:t>
                      </a:r>
                      <a:r>
                        <a:rPr kumimoji="0" lang="nl-NL" sz="1000" b="0" i="0" u="none" strike="noStrike" kern="1200" cap="none" spc="0" normalizeH="0" baseline="0" noProof="0">
                          <a:ln>
                            <a:noFill/>
                          </a:ln>
                          <a:solidFill>
                            <a:prstClr val="black"/>
                          </a:solidFill>
                          <a:effectLst/>
                          <a:uLnTx/>
                          <a:uFillTx/>
                          <a:latin typeface="+mn-lt"/>
                          <a:ea typeface="+mn-ea"/>
                          <a:cs typeface="+mn-cs"/>
                        </a:rPr>
                        <a:t>
 'Groenten en fruit hoeven niet verpakt te worden in plastic of papieren zakken, die meestal na gebruik worden weggegooid', legt Marcella Hansch uit, oprichter van de @PacificGarbage Screening (PGS) en een echte visionair op het gebied van duurzaamheid. GROHE steunt het project en deelt haar overtuiging dat we allemaal kunnen helpen om plastic in ons dagelijkse leven te verminderen door eenvoudige regels te volgen. Hoe probeer je plastic zakken te vermijden? 
#grohe #plasticfree #plasticsoup #plasticwaterbottlessuck #plasticfreeoceans #GROHEgoesZero #shapingthefutureofwater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https://scontent-iad3-1.cdninstagram.com/v/t51.2885-15/93266269_2587393394817361_9095621178598087402_n.jpg?_nc_cat=106&amp;_nc_sid=8ae9d6&amp;_nc_ohc=leRbLVgGvFAAX8J3Lg5&amp;_nc_ht=scontent-iad3-1.cdninstagram.com&amp;oh=983697af955abb99f6fe76de2f4f33d7&amp;oe=5F3EA781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07/24/2020 02:09:14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extLst>
                  <a:ext uri="{0D108BD9-81ED-4DB2-BD59-A6C34878D82A}">
                    <a16:rowId xmlns:a16="http://schemas.microsoft.com/office/drawing/2014/main" val="931035679"/>
                  </a:ext>
                </a:extLst>
              </a:tr>
            </a:tbl>
          </a:graphicData>
        </a:graphic>
      </p:graphicFrame>
      <p:sp>
        <p:nvSpPr>
          <p:cNvPr id="4" name="Text Placeholder 3">
            <a:extLst>
              <a:ext uri="{FF2B5EF4-FFF2-40B4-BE49-F238E27FC236}">
                <a16:creationId xmlns:a16="http://schemas.microsoft.com/office/drawing/2014/main" id="{5A08F378-0633-4110-ACB5-7FD48D198DAB}"/>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4206653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1C4DC-5173-4C15-9293-0E6A3A8465A1}"/>
              </a:ext>
            </a:extLst>
          </p:cNvPr>
          <p:cNvSpPr>
            <a:spLocks noGrp="1"/>
          </p:cNvSpPr>
          <p:nvPr>
            <p:ph type="title"/>
          </p:nvPr>
        </p:nvSpPr>
        <p:spPr/>
        <p:txBody>
          <a:bodyPr/>
          <a:lstStyle/>
          <a:p>
            <a:r>
              <a:rPr lang="en-US"/>
              <a:t>Instagram Posts Table | All Pages - 25 of 26</a:t>
            </a:r>
          </a:p>
        </p:txBody>
      </p:sp>
      <p:graphicFrame>
        <p:nvGraphicFramePr>
          <p:cNvPr id="5" name="Table Placeholder 4">
            <a:extLst>
              <a:ext uri="{FF2B5EF4-FFF2-40B4-BE49-F238E27FC236}">
                <a16:creationId xmlns:a16="http://schemas.microsoft.com/office/drawing/2014/main" id="{D2DE8ECF-4122-4E70-A5C9-9925EEB675C7}"/>
              </a:ext>
            </a:extLst>
          </p:cNvPr>
          <p:cNvGraphicFramePr>
            <a:graphicFrameLocks noGrp="1"/>
          </p:cNvGraphicFramePr>
          <p:nvPr>
            <p:ph type="tbl" sz="quarter" idx="13"/>
            <p:extLst>
              <p:ext uri="{D42A27DB-BD31-4B8C-83A1-F6EECF244321}">
                <p14:modId xmlns:p14="http://schemas.microsoft.com/office/powerpoint/2010/main" val="251709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13795660"/>
                    </a:ext>
                  </a:extLst>
                </a:gridCol>
                <a:gridCol w="987552">
                  <a:extLst>
                    <a:ext uri="{9D8B030D-6E8A-4147-A177-3AD203B41FA5}">
                      <a16:colId xmlns:a16="http://schemas.microsoft.com/office/drawing/2014/main" val="345482726"/>
                    </a:ext>
                  </a:extLst>
                </a:gridCol>
                <a:gridCol w="1316736">
                  <a:extLst>
                    <a:ext uri="{9D8B030D-6E8A-4147-A177-3AD203B41FA5}">
                      <a16:colId xmlns:a16="http://schemas.microsoft.com/office/drawing/2014/main" val="28036274"/>
                    </a:ext>
                  </a:extLst>
                </a:gridCol>
                <a:gridCol w="411480">
                  <a:extLst>
                    <a:ext uri="{9D8B030D-6E8A-4147-A177-3AD203B41FA5}">
                      <a16:colId xmlns:a16="http://schemas.microsoft.com/office/drawing/2014/main" val="1925896976"/>
                    </a:ext>
                  </a:extLst>
                </a:gridCol>
                <a:gridCol w="411480">
                  <a:extLst>
                    <a:ext uri="{9D8B030D-6E8A-4147-A177-3AD203B41FA5}">
                      <a16:colId xmlns:a16="http://schemas.microsoft.com/office/drawing/2014/main" val="2574152433"/>
                    </a:ext>
                  </a:extLst>
                </a:gridCol>
                <a:gridCol w="411480">
                  <a:extLst>
                    <a:ext uri="{9D8B030D-6E8A-4147-A177-3AD203B41FA5}">
                      <a16:colId xmlns:a16="http://schemas.microsoft.com/office/drawing/2014/main" val="683264704"/>
                    </a:ext>
                  </a:extLst>
                </a:gridCol>
                <a:gridCol w="411480">
                  <a:extLst>
                    <a:ext uri="{9D8B030D-6E8A-4147-A177-3AD203B41FA5}">
                      <a16:colId xmlns:a16="http://schemas.microsoft.com/office/drawing/2014/main" val="1669952721"/>
                    </a:ext>
                  </a:extLst>
                </a:gridCol>
                <a:gridCol w="411480">
                  <a:extLst>
                    <a:ext uri="{9D8B030D-6E8A-4147-A177-3AD203B41FA5}">
                      <a16:colId xmlns:a16="http://schemas.microsoft.com/office/drawing/2014/main" val="997629642"/>
                    </a:ext>
                  </a:extLst>
                </a:gridCol>
                <a:gridCol w="411480">
                  <a:extLst>
                    <a:ext uri="{9D8B030D-6E8A-4147-A177-3AD203B41FA5}">
                      <a16:colId xmlns:a16="http://schemas.microsoft.com/office/drawing/2014/main" val="2846292913"/>
                    </a:ext>
                  </a:extLst>
                </a:gridCol>
                <a:gridCol w="411480">
                  <a:extLst>
                    <a:ext uri="{9D8B030D-6E8A-4147-A177-3AD203B41FA5}">
                      <a16:colId xmlns:a16="http://schemas.microsoft.com/office/drawing/2014/main" val="2705060349"/>
                    </a:ext>
                  </a:extLst>
                </a:gridCol>
                <a:gridCol w="411480">
                  <a:extLst>
                    <a:ext uri="{9D8B030D-6E8A-4147-A177-3AD203B41FA5}">
                      <a16:colId xmlns:a16="http://schemas.microsoft.com/office/drawing/2014/main" val="4102693202"/>
                    </a:ext>
                  </a:extLst>
                </a:gridCol>
                <a:gridCol w="411480">
                  <a:extLst>
                    <a:ext uri="{9D8B030D-6E8A-4147-A177-3AD203B41FA5}">
                      <a16:colId xmlns:a16="http://schemas.microsoft.com/office/drawing/2014/main" val="62554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9365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grohe_romania - 2020-05-21 07:30:30</a:t>
                      </a:r>
                      <a:r>
                        <a:rPr kumimoji="0" lang="en-US" sz="1000" b="0" i="0" u="none" strike="noStrike" kern="1200" cap="none" spc="0" normalizeH="0" baseline="0" noProof="0">
                          <a:ln>
                            <a:noFill/>
                          </a:ln>
                          <a:solidFill>
                            <a:prstClr val="black"/>
                          </a:solidFill>
                          <a:effectLst/>
                          <a:uLnTx/>
                          <a:uFillTx/>
                          <a:latin typeface="+mn-lt"/>
                          <a:ea typeface="+mn-ea"/>
                          <a:cs typeface="+mn-cs"/>
                        </a:rPr>
                        <a:t>
 Trebuie să încerci și tu asta acasă!
Atunci când gătim, de multe ori ne rămâne multă mâncare. Majoritatea oamenilor folosesc folie de plastic pentru ambalarea mâncării rămase, dar sunt multe soluții mai prietenoase cu mediul înconjurător. Marcella Hansch, care este o adevărată vizionară în domeniul sustenabilității, sugerează folosirea foliilor alimentare create cu ceară de albine. Poți face chiar și tu acasă: Ia o bucată de bumbac, taie-l în forma preferată, topește ceară de albine prin metoda bain-marie și apoi folosește o pensulă pentru a distribui uniform ceara topită pe toată bucata de bumbac. Calcă materialul, lasă-l la uscat și voila - ai acum un ambalaj de mâncare reutilizabil, făcut chiar de tine!  #grohexpgs #lessplastic #plasticfreeoceans #grohemissionlessplastic #lessplasticatgrohe  #GROHEgoesZero #shapingthefutureofwater #oceancooperation #togetherforoceans #waterlovers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https://scontent-atl3-1.cdninstagram.com/v/t51.2885-15/97572215_578108606467089_5863875958334908904_n.jpg?_nc_cat=107&amp;ccb=2&amp;_nc_sid=8ae9d6&amp;_nc_ohc=5iYlciy_bkcAX8WyAAL&amp;_nc_ht=scontent-atl3-1.cdninstagram.com&amp;oh=3e58f02c15000c8d58b9ab885ffa3d30&amp;oe=5FD71D1B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11/15/2020 13:13:34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extLst>
                  <a:ext uri="{0D108BD9-81ED-4DB2-BD59-A6C34878D82A}">
                    <a16:rowId xmlns:a16="http://schemas.microsoft.com/office/drawing/2014/main" val="253307746"/>
                  </a:ext>
                </a:extLst>
              </a:tr>
            </a:tbl>
          </a:graphicData>
        </a:graphic>
      </p:graphicFrame>
      <p:sp>
        <p:nvSpPr>
          <p:cNvPr id="4" name="Text Placeholder 3">
            <a:extLst>
              <a:ext uri="{FF2B5EF4-FFF2-40B4-BE49-F238E27FC236}">
                <a16:creationId xmlns:a16="http://schemas.microsoft.com/office/drawing/2014/main" id="{420F4FBB-85AE-4FCD-B7E0-22E825D7E7F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3694417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AC2ED-A791-460B-9178-7D22E8BC81BA}"/>
              </a:ext>
            </a:extLst>
          </p:cNvPr>
          <p:cNvSpPr>
            <a:spLocks noGrp="1"/>
          </p:cNvSpPr>
          <p:nvPr>
            <p:ph type="title"/>
          </p:nvPr>
        </p:nvSpPr>
        <p:spPr/>
        <p:txBody>
          <a:bodyPr/>
          <a:lstStyle/>
          <a:p>
            <a:r>
              <a:rPr lang="en-US"/>
              <a:t>Instagram Posts Table | All Pages - 26 of 26</a:t>
            </a:r>
          </a:p>
        </p:txBody>
      </p:sp>
      <p:graphicFrame>
        <p:nvGraphicFramePr>
          <p:cNvPr id="5" name="Table Placeholder 4">
            <a:extLst>
              <a:ext uri="{FF2B5EF4-FFF2-40B4-BE49-F238E27FC236}">
                <a16:creationId xmlns:a16="http://schemas.microsoft.com/office/drawing/2014/main" id="{5B46D4B0-310B-4BD2-B7E9-E3ED4071A794}"/>
              </a:ext>
            </a:extLst>
          </p:cNvPr>
          <p:cNvGraphicFramePr>
            <a:graphicFrameLocks noGrp="1"/>
          </p:cNvGraphicFramePr>
          <p:nvPr>
            <p:ph type="tbl" sz="quarter" idx="13"/>
            <p:extLst>
              <p:ext uri="{D42A27DB-BD31-4B8C-83A1-F6EECF244321}">
                <p14:modId xmlns:p14="http://schemas.microsoft.com/office/powerpoint/2010/main" val="1370707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7626026"/>
                    </a:ext>
                  </a:extLst>
                </a:gridCol>
                <a:gridCol w="987552">
                  <a:extLst>
                    <a:ext uri="{9D8B030D-6E8A-4147-A177-3AD203B41FA5}">
                      <a16:colId xmlns:a16="http://schemas.microsoft.com/office/drawing/2014/main" val="54408756"/>
                    </a:ext>
                  </a:extLst>
                </a:gridCol>
                <a:gridCol w="1316736">
                  <a:extLst>
                    <a:ext uri="{9D8B030D-6E8A-4147-A177-3AD203B41FA5}">
                      <a16:colId xmlns:a16="http://schemas.microsoft.com/office/drawing/2014/main" val="2031712460"/>
                    </a:ext>
                  </a:extLst>
                </a:gridCol>
                <a:gridCol w="411480">
                  <a:extLst>
                    <a:ext uri="{9D8B030D-6E8A-4147-A177-3AD203B41FA5}">
                      <a16:colId xmlns:a16="http://schemas.microsoft.com/office/drawing/2014/main" val="375831276"/>
                    </a:ext>
                  </a:extLst>
                </a:gridCol>
                <a:gridCol w="411480">
                  <a:extLst>
                    <a:ext uri="{9D8B030D-6E8A-4147-A177-3AD203B41FA5}">
                      <a16:colId xmlns:a16="http://schemas.microsoft.com/office/drawing/2014/main" val="3342208880"/>
                    </a:ext>
                  </a:extLst>
                </a:gridCol>
                <a:gridCol w="411480">
                  <a:extLst>
                    <a:ext uri="{9D8B030D-6E8A-4147-A177-3AD203B41FA5}">
                      <a16:colId xmlns:a16="http://schemas.microsoft.com/office/drawing/2014/main" val="3088278436"/>
                    </a:ext>
                  </a:extLst>
                </a:gridCol>
                <a:gridCol w="411480">
                  <a:extLst>
                    <a:ext uri="{9D8B030D-6E8A-4147-A177-3AD203B41FA5}">
                      <a16:colId xmlns:a16="http://schemas.microsoft.com/office/drawing/2014/main" val="758479336"/>
                    </a:ext>
                  </a:extLst>
                </a:gridCol>
                <a:gridCol w="411480">
                  <a:extLst>
                    <a:ext uri="{9D8B030D-6E8A-4147-A177-3AD203B41FA5}">
                      <a16:colId xmlns:a16="http://schemas.microsoft.com/office/drawing/2014/main" val="2632236686"/>
                    </a:ext>
                  </a:extLst>
                </a:gridCol>
                <a:gridCol w="411480">
                  <a:extLst>
                    <a:ext uri="{9D8B030D-6E8A-4147-A177-3AD203B41FA5}">
                      <a16:colId xmlns:a16="http://schemas.microsoft.com/office/drawing/2014/main" val="1035102828"/>
                    </a:ext>
                  </a:extLst>
                </a:gridCol>
                <a:gridCol w="411480">
                  <a:extLst>
                    <a:ext uri="{9D8B030D-6E8A-4147-A177-3AD203B41FA5}">
                      <a16:colId xmlns:a16="http://schemas.microsoft.com/office/drawing/2014/main" val="3058321169"/>
                    </a:ext>
                  </a:extLst>
                </a:gridCol>
                <a:gridCol w="411480">
                  <a:extLst>
                    <a:ext uri="{9D8B030D-6E8A-4147-A177-3AD203B41FA5}">
                      <a16:colId xmlns:a16="http://schemas.microsoft.com/office/drawing/2014/main" val="2780196605"/>
                    </a:ext>
                  </a:extLst>
                </a:gridCol>
                <a:gridCol w="411480">
                  <a:extLst>
                    <a:ext uri="{9D8B030D-6E8A-4147-A177-3AD203B41FA5}">
                      <a16:colId xmlns:a16="http://schemas.microsoft.com/office/drawing/2014/main" val="2840682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8108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grohe_romania - 2020-04-11 13:25:29</a:t>
                      </a:r>
                      <a:r>
                        <a:rPr kumimoji="0" lang="en-US" sz="1000" b="0" i="0" u="none" strike="noStrike" kern="1200" cap="none" spc="0" normalizeH="0" baseline="0" noProof="0">
                          <a:ln>
                            <a:noFill/>
                          </a:ln>
                          <a:solidFill>
                            <a:prstClr val="black"/>
                          </a:solidFill>
                          <a:effectLst/>
                          <a:uLnTx/>
                          <a:uFillTx/>
                          <a:latin typeface="+mn-lt"/>
                          <a:ea typeface="+mn-ea"/>
                          <a:cs typeface="+mn-cs"/>
                        </a:rPr>
                        <a:t>
 "Legumele și fructele nu trebuie să fie ambalate în pungi de plastic sau hârtie, care de obicei se aruncă după folosire", explică Marcella Hansch, fondatoarea @pacific.garbage.screening (PGS) și o adevărată vizionară în ceea ce privește sustenabilitatea. GROHE susține acest proiect și împărtășește părerea ei că putem ajuta cu toții în reducerea plasticului în viața noastră de zi cu zi prin urmarea unor sfaturi simple. Tu cum eviți folosirea pungilor de plastic?
#grohexpgs #lessplastic #plasticfreeoceans #grohemissionlessplastic #lessplasticatgrohe  #GROHEgoesZero #shapingthefutureofwater #oceancooperation #togetherforoceans #waterlovers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https://scontent-atl3-1.cdninstagram.com/v/t51.2885-15/92928834_598673274059755_2308487618140913161_n.jpg?_nc_cat=110&amp;ccb=2&amp;_nc_sid=8ae9d6&amp;_nc_ohc=IaSGachnynwAX-jgPRV&amp;_nc_ht=scontent-atl3-1.cdninstagram.com&amp;oh=8c09bbf3206ca856b70d6f15327eef7e&amp;oe=5FD5A27E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11/15/2020 13:13:34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extLst>
                  <a:ext uri="{0D108BD9-81ED-4DB2-BD59-A6C34878D82A}">
                    <a16:rowId xmlns:a16="http://schemas.microsoft.com/office/drawing/2014/main" val="3779622090"/>
                  </a:ext>
                </a:extLst>
              </a:tr>
            </a:tbl>
          </a:graphicData>
        </a:graphic>
      </p:graphicFrame>
      <p:sp>
        <p:nvSpPr>
          <p:cNvPr id="4" name="Text Placeholder 3">
            <a:extLst>
              <a:ext uri="{FF2B5EF4-FFF2-40B4-BE49-F238E27FC236}">
                <a16:creationId xmlns:a16="http://schemas.microsoft.com/office/drawing/2014/main" id="{EB5CBAF4-8649-4EBA-BB7F-AC7C74E62D0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7323320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B289-D7FC-4F51-8483-CD413F212EC6}"/>
              </a:ext>
            </a:extLst>
          </p:cNvPr>
          <p:cNvSpPr>
            <a:spLocks noGrp="1"/>
          </p:cNvSpPr>
          <p:nvPr>
            <p:ph type="title"/>
          </p:nvPr>
        </p:nvSpPr>
        <p:spPr/>
        <p:txBody>
          <a:bodyPr/>
          <a:lstStyle/>
          <a:p>
            <a:r>
              <a:rPr lang="en-US"/>
              <a:t>Instagram Story Tag Performance | All Pages</a:t>
            </a:r>
          </a:p>
        </p:txBody>
      </p:sp>
      <p:graphicFrame>
        <p:nvGraphicFramePr>
          <p:cNvPr id="5" name="Table Placeholder 4">
            <a:extLst>
              <a:ext uri="{FF2B5EF4-FFF2-40B4-BE49-F238E27FC236}">
                <a16:creationId xmlns:a16="http://schemas.microsoft.com/office/drawing/2014/main" id="{908A8B43-6DF6-44CD-A799-586CFD479AB3}"/>
              </a:ext>
            </a:extLst>
          </p:cNvPr>
          <p:cNvGraphicFramePr>
            <a:graphicFrameLocks noGrp="1"/>
          </p:cNvGraphicFramePr>
          <p:nvPr>
            <p:ph type="tbl" sz="quarter" idx="13"/>
            <p:extLst>
              <p:ext uri="{D42A27DB-BD31-4B8C-83A1-F6EECF244321}">
                <p14:modId xmlns:p14="http://schemas.microsoft.com/office/powerpoint/2010/main" val="427131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89953620"/>
                    </a:ext>
                  </a:extLst>
                </a:gridCol>
                <a:gridCol w="576072">
                  <a:extLst>
                    <a:ext uri="{9D8B030D-6E8A-4147-A177-3AD203B41FA5}">
                      <a16:colId xmlns:a16="http://schemas.microsoft.com/office/drawing/2014/main" val="3077883752"/>
                    </a:ext>
                  </a:extLst>
                </a:gridCol>
                <a:gridCol w="576072">
                  <a:extLst>
                    <a:ext uri="{9D8B030D-6E8A-4147-A177-3AD203B41FA5}">
                      <a16:colId xmlns:a16="http://schemas.microsoft.com/office/drawing/2014/main" val="1501446411"/>
                    </a:ext>
                  </a:extLst>
                </a:gridCol>
                <a:gridCol w="576072">
                  <a:extLst>
                    <a:ext uri="{9D8B030D-6E8A-4147-A177-3AD203B41FA5}">
                      <a16:colId xmlns:a16="http://schemas.microsoft.com/office/drawing/2014/main" val="1213770579"/>
                    </a:ext>
                  </a:extLst>
                </a:gridCol>
                <a:gridCol w="576072">
                  <a:extLst>
                    <a:ext uri="{9D8B030D-6E8A-4147-A177-3AD203B41FA5}">
                      <a16:colId xmlns:a16="http://schemas.microsoft.com/office/drawing/2014/main" val="3815856698"/>
                    </a:ext>
                  </a:extLst>
                </a:gridCol>
                <a:gridCol w="576072">
                  <a:extLst>
                    <a:ext uri="{9D8B030D-6E8A-4147-A177-3AD203B41FA5}">
                      <a16:colId xmlns:a16="http://schemas.microsoft.com/office/drawing/2014/main" val="609157430"/>
                    </a:ext>
                  </a:extLst>
                </a:gridCol>
                <a:gridCol w="576072">
                  <a:extLst>
                    <a:ext uri="{9D8B030D-6E8A-4147-A177-3AD203B41FA5}">
                      <a16:colId xmlns:a16="http://schemas.microsoft.com/office/drawing/2014/main" val="4018494207"/>
                    </a:ext>
                  </a:extLst>
                </a:gridCol>
                <a:gridCol w="576072">
                  <a:extLst>
                    <a:ext uri="{9D8B030D-6E8A-4147-A177-3AD203B41FA5}">
                      <a16:colId xmlns:a16="http://schemas.microsoft.com/office/drawing/2014/main" val="3446107241"/>
                    </a:ext>
                  </a:extLst>
                </a:gridCol>
                <a:gridCol w="576072">
                  <a:extLst>
                    <a:ext uri="{9D8B030D-6E8A-4147-A177-3AD203B41FA5}">
                      <a16:colId xmlns:a16="http://schemas.microsoft.com/office/drawing/2014/main" val="3025173081"/>
                    </a:ext>
                  </a:extLst>
                </a:gridCol>
                <a:gridCol w="576072">
                  <a:extLst>
                    <a:ext uri="{9D8B030D-6E8A-4147-A177-3AD203B41FA5}">
                      <a16:colId xmlns:a16="http://schemas.microsoft.com/office/drawing/2014/main" val="1370406530"/>
                    </a:ext>
                  </a:extLst>
                </a:gridCol>
                <a:gridCol w="576072">
                  <a:extLst>
                    <a:ext uri="{9D8B030D-6E8A-4147-A177-3AD203B41FA5}">
                      <a16:colId xmlns:a16="http://schemas.microsoft.com/office/drawing/2014/main" val="437792013"/>
                    </a:ext>
                  </a:extLst>
                </a:gridCol>
                <a:gridCol w="576072">
                  <a:extLst>
                    <a:ext uri="{9D8B030D-6E8A-4147-A177-3AD203B41FA5}">
                      <a16:colId xmlns:a16="http://schemas.microsoft.com/office/drawing/2014/main" val="2122641672"/>
                    </a:ext>
                  </a:extLst>
                </a:gridCol>
                <a:gridCol w="576072">
                  <a:extLst>
                    <a:ext uri="{9D8B030D-6E8A-4147-A177-3AD203B41FA5}">
                      <a16:colId xmlns:a16="http://schemas.microsoft.com/office/drawing/2014/main" val="293629993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Impressions (Total Organic)</a:t>
                      </a:r>
                    </a:p>
                  </a:txBody>
                  <a:tcPr/>
                </a:tc>
                <a:tc>
                  <a:txBody>
                    <a:bodyPr/>
                    <a:lstStyle/>
                    <a:p>
                      <a:r>
                        <a:rPr lang="en-US" sz="1000"/>
                        <a:t>Impressions (Avg. Oganic)</a:t>
                      </a:r>
                    </a:p>
                  </a:txBody>
                  <a:tcPr/>
                </a:tc>
                <a:tc>
                  <a:txBody>
                    <a:bodyPr/>
                    <a:lstStyle/>
                    <a:p>
                      <a:r>
                        <a:rPr lang="en-US" sz="1000"/>
                        <a:t>Exits (Total Organic)</a:t>
                      </a:r>
                    </a:p>
                  </a:txBody>
                  <a:tcPr/>
                </a:tc>
                <a:tc>
                  <a:txBody>
                    <a:bodyPr/>
                    <a:lstStyle/>
                    <a:p>
                      <a:r>
                        <a:rPr lang="en-US" sz="1000"/>
                        <a:t>Exits (Avg. Oganic)</a:t>
                      </a:r>
                    </a:p>
                  </a:txBody>
                  <a:tcPr/>
                </a:tc>
                <a:tc>
                  <a:txBody>
                    <a:bodyPr/>
                    <a:lstStyle/>
                    <a:p>
                      <a:r>
                        <a:rPr lang="en-US" sz="1000"/>
                        <a:t>Replies (Total Organic)</a:t>
                      </a:r>
                    </a:p>
                  </a:txBody>
                  <a:tcPr/>
                </a:tc>
                <a:tc>
                  <a:txBody>
                    <a:bodyPr/>
                    <a:lstStyle/>
                    <a:p>
                      <a:r>
                        <a:rPr lang="en-US" sz="1000"/>
                        <a:t>Replies (Avg. Oganic)</a:t>
                      </a:r>
                    </a:p>
                  </a:txBody>
                  <a:tcPr/>
                </a:tc>
                <a:tc>
                  <a:txBody>
                    <a:bodyPr/>
                    <a:lstStyle/>
                    <a:p>
                      <a:r>
                        <a:rPr lang="en-US" sz="1000"/>
                        <a:t>Taps Forward (Total Organic)</a:t>
                      </a:r>
                    </a:p>
                  </a:txBody>
                  <a:tcPr/>
                </a:tc>
                <a:tc>
                  <a:txBody>
                    <a:bodyPr/>
                    <a:lstStyle/>
                    <a:p>
                      <a:r>
                        <a:rPr lang="en-US" sz="1000"/>
                        <a:t>Taps Forward (Avg. Oganic)</a:t>
                      </a:r>
                    </a:p>
                  </a:txBody>
                  <a:tcPr/>
                </a:tc>
                <a:tc>
                  <a:txBody>
                    <a:bodyPr/>
                    <a:lstStyle/>
                    <a:p>
                      <a:r>
                        <a:rPr lang="en-US" sz="1000"/>
                        <a:t>Taps Back (Total Organic)</a:t>
                      </a:r>
                    </a:p>
                  </a:txBody>
                  <a:tcPr/>
                </a:tc>
                <a:tc>
                  <a:txBody>
                    <a:bodyPr/>
                    <a:lstStyle/>
                    <a:p>
                      <a:r>
                        <a:rPr lang="en-US" sz="1000"/>
                        <a:t>Taps Back (Avg. Oganic)</a:t>
                      </a:r>
                    </a:p>
                  </a:txBody>
                  <a:tcPr/>
                </a:tc>
                <a:tc>
                  <a:txBody>
                    <a:bodyPr/>
                    <a:lstStyle/>
                    <a:p>
                      <a:r>
                        <a:rPr lang="en-US" sz="1000"/>
                        <a:t>Reach (Avg. Oganic)</a:t>
                      </a:r>
                    </a:p>
                  </a:txBody>
                  <a:tcPr/>
                </a:tc>
                <a:extLst>
                  <a:ext uri="{0D108BD9-81ED-4DB2-BD59-A6C34878D82A}">
                    <a16:rowId xmlns:a16="http://schemas.microsoft.com/office/drawing/2014/main" val="3238016807"/>
                  </a:ext>
                </a:extLst>
              </a:tr>
              <a:tr h="370840">
                <a:tc>
                  <a:txBody>
                    <a:bodyPr/>
                    <a:lstStyle/>
                    <a:p>
                      <a:r>
                        <a:rPr lang="en-US" sz="1000"/>
                        <a:t>PGS / Everwave</a:t>
                      </a:r>
                    </a:p>
                  </a:txBody>
                  <a:tcPr/>
                </a:tc>
                <a:tc>
                  <a:txBody>
                    <a:bodyPr/>
                    <a:lstStyle/>
                    <a:p>
                      <a:r>
                        <a:rPr lang="en-US" sz="1000"/>
                        <a:t>3</a:t>
                      </a:r>
                    </a:p>
                  </a:txBody>
                  <a:tcPr/>
                </a:tc>
                <a:tc>
                  <a:txBody>
                    <a:bodyPr/>
                    <a:lstStyle/>
                    <a:p>
                      <a:r>
                        <a:rPr lang="en-US" sz="1000"/>
                        <a:t>7012</a:t>
                      </a:r>
                    </a:p>
                  </a:txBody>
                  <a:tcPr/>
                </a:tc>
                <a:tc>
                  <a:txBody>
                    <a:bodyPr/>
                    <a:lstStyle/>
                    <a:p>
                      <a:r>
                        <a:rPr lang="en-US" sz="1000"/>
                        <a:t>2337.3333333333</a:t>
                      </a:r>
                    </a:p>
                  </a:txBody>
                  <a:tcPr/>
                </a:tc>
                <a:tc>
                  <a:txBody>
                    <a:bodyPr/>
                    <a:lstStyle/>
                    <a:p>
                      <a:r>
                        <a:rPr lang="en-US" sz="1000"/>
                        <a:t>409</a:t>
                      </a:r>
                    </a:p>
                  </a:txBody>
                  <a:tcPr/>
                </a:tc>
                <a:tc>
                  <a:txBody>
                    <a:bodyPr/>
                    <a:lstStyle/>
                    <a:p>
                      <a:r>
                        <a:rPr lang="en-US" sz="1000"/>
                        <a:t>136.33333333333</a:t>
                      </a:r>
                    </a:p>
                  </a:txBody>
                  <a:tcPr/>
                </a:tc>
                <a:tc>
                  <a:txBody>
                    <a:bodyPr/>
                    <a:lstStyle/>
                    <a:p>
                      <a:r>
                        <a:rPr lang="en-US" sz="1000"/>
                        <a:t>1</a:t>
                      </a:r>
                    </a:p>
                  </a:txBody>
                  <a:tcPr/>
                </a:tc>
                <a:tc>
                  <a:txBody>
                    <a:bodyPr/>
                    <a:lstStyle/>
                    <a:p>
                      <a:r>
                        <a:rPr lang="en-US" sz="1000"/>
                        <a:t>0.33333333333333</a:t>
                      </a:r>
                    </a:p>
                  </a:txBody>
                  <a:tcPr/>
                </a:tc>
                <a:tc>
                  <a:txBody>
                    <a:bodyPr/>
                    <a:lstStyle/>
                    <a:p>
                      <a:r>
                        <a:rPr lang="en-US" sz="1000"/>
                        <a:t>4968</a:t>
                      </a:r>
                    </a:p>
                  </a:txBody>
                  <a:tcPr/>
                </a:tc>
                <a:tc>
                  <a:txBody>
                    <a:bodyPr/>
                    <a:lstStyle/>
                    <a:p>
                      <a:r>
                        <a:rPr lang="en-US" sz="1000"/>
                        <a:t>1656</a:t>
                      </a:r>
                    </a:p>
                  </a:txBody>
                  <a:tcPr/>
                </a:tc>
                <a:tc>
                  <a:txBody>
                    <a:bodyPr/>
                    <a:lstStyle/>
                    <a:p>
                      <a:r>
                        <a:rPr lang="en-US" sz="1000"/>
                        <a:t>204</a:t>
                      </a:r>
                    </a:p>
                  </a:txBody>
                  <a:tcPr/>
                </a:tc>
                <a:tc>
                  <a:txBody>
                    <a:bodyPr/>
                    <a:lstStyle/>
                    <a:p>
                      <a:r>
                        <a:rPr lang="en-US" sz="1000"/>
                        <a:t>68</a:t>
                      </a:r>
                    </a:p>
                  </a:txBody>
                  <a:tcPr/>
                </a:tc>
                <a:tc>
                  <a:txBody>
                    <a:bodyPr/>
                    <a:lstStyle/>
                    <a:p>
                      <a:r>
                        <a:rPr lang="en-US" sz="1000"/>
                        <a:t>1995.3333333333</a:t>
                      </a:r>
                    </a:p>
                  </a:txBody>
                  <a:tcPr/>
                </a:tc>
                <a:extLst>
                  <a:ext uri="{0D108BD9-81ED-4DB2-BD59-A6C34878D82A}">
                    <a16:rowId xmlns:a16="http://schemas.microsoft.com/office/drawing/2014/main" val="2365359242"/>
                  </a:ext>
                </a:extLst>
              </a:tr>
            </a:tbl>
          </a:graphicData>
        </a:graphic>
      </p:graphicFrame>
      <p:sp>
        <p:nvSpPr>
          <p:cNvPr id="4" name="Text Placeholder 3">
            <a:extLst>
              <a:ext uri="{FF2B5EF4-FFF2-40B4-BE49-F238E27FC236}">
                <a16:creationId xmlns:a16="http://schemas.microsoft.com/office/drawing/2014/main" id="{52731304-6997-4BA8-A27F-4736FF64A522}"/>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15064996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CE657-28DC-47E0-BFD2-2A10A6E844C2}"/>
              </a:ext>
            </a:extLst>
          </p:cNvPr>
          <p:cNvSpPr>
            <a:spLocks noGrp="1"/>
          </p:cNvSpPr>
          <p:nvPr>
            <p:ph type="title"/>
          </p:nvPr>
        </p:nvSpPr>
        <p:spPr/>
        <p:txBody>
          <a:bodyPr/>
          <a:lstStyle/>
          <a:p>
            <a:r>
              <a:rPr lang="en-US"/>
              <a:t>Instagram Stories Table  | All Pages</a:t>
            </a:r>
          </a:p>
        </p:txBody>
      </p:sp>
      <p:graphicFrame>
        <p:nvGraphicFramePr>
          <p:cNvPr id="5" name="Table Placeholder 4">
            <a:extLst>
              <a:ext uri="{FF2B5EF4-FFF2-40B4-BE49-F238E27FC236}">
                <a16:creationId xmlns:a16="http://schemas.microsoft.com/office/drawing/2014/main" id="{E6D2FE97-EC60-4399-8407-C80953CCEBF9}"/>
              </a:ext>
            </a:extLst>
          </p:cNvPr>
          <p:cNvGraphicFramePr>
            <a:graphicFrameLocks noGrp="1"/>
          </p:cNvGraphicFramePr>
          <p:nvPr>
            <p:ph type="tbl" sz="quarter" idx="13"/>
            <p:extLst>
              <p:ext uri="{D42A27DB-BD31-4B8C-83A1-F6EECF244321}">
                <p14:modId xmlns:p14="http://schemas.microsoft.com/office/powerpoint/2010/main" val="7064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287203660"/>
                    </a:ext>
                  </a:extLst>
                </a:gridCol>
                <a:gridCol w="1069847">
                  <a:extLst>
                    <a:ext uri="{9D8B030D-6E8A-4147-A177-3AD203B41FA5}">
                      <a16:colId xmlns:a16="http://schemas.microsoft.com/office/drawing/2014/main" val="1164473723"/>
                    </a:ext>
                  </a:extLst>
                </a:gridCol>
                <a:gridCol w="1481327">
                  <a:extLst>
                    <a:ext uri="{9D8B030D-6E8A-4147-A177-3AD203B41FA5}">
                      <a16:colId xmlns:a16="http://schemas.microsoft.com/office/drawing/2014/main" val="495118444"/>
                    </a:ext>
                  </a:extLst>
                </a:gridCol>
                <a:gridCol w="493776">
                  <a:extLst>
                    <a:ext uri="{9D8B030D-6E8A-4147-A177-3AD203B41FA5}">
                      <a16:colId xmlns:a16="http://schemas.microsoft.com/office/drawing/2014/main" val="2462059150"/>
                    </a:ext>
                  </a:extLst>
                </a:gridCol>
                <a:gridCol w="493776">
                  <a:extLst>
                    <a:ext uri="{9D8B030D-6E8A-4147-A177-3AD203B41FA5}">
                      <a16:colId xmlns:a16="http://schemas.microsoft.com/office/drawing/2014/main" val="481300491"/>
                    </a:ext>
                  </a:extLst>
                </a:gridCol>
                <a:gridCol w="493776">
                  <a:extLst>
                    <a:ext uri="{9D8B030D-6E8A-4147-A177-3AD203B41FA5}">
                      <a16:colId xmlns:a16="http://schemas.microsoft.com/office/drawing/2014/main" val="4270183337"/>
                    </a:ext>
                  </a:extLst>
                </a:gridCol>
                <a:gridCol w="493776">
                  <a:extLst>
                    <a:ext uri="{9D8B030D-6E8A-4147-A177-3AD203B41FA5}">
                      <a16:colId xmlns:a16="http://schemas.microsoft.com/office/drawing/2014/main" val="1978421046"/>
                    </a:ext>
                  </a:extLst>
                </a:gridCol>
                <a:gridCol w="493776">
                  <a:extLst>
                    <a:ext uri="{9D8B030D-6E8A-4147-A177-3AD203B41FA5}">
                      <a16:colId xmlns:a16="http://schemas.microsoft.com/office/drawing/2014/main" val="2449532304"/>
                    </a:ext>
                  </a:extLst>
                </a:gridCol>
                <a:gridCol w="493776">
                  <a:extLst>
                    <a:ext uri="{9D8B030D-6E8A-4147-A177-3AD203B41FA5}">
                      <a16:colId xmlns:a16="http://schemas.microsoft.com/office/drawing/2014/main" val="3208589094"/>
                    </a:ext>
                  </a:extLst>
                </a:gridCol>
                <a:gridCol w="493776">
                  <a:extLst>
                    <a:ext uri="{9D8B030D-6E8A-4147-A177-3AD203B41FA5}">
                      <a16:colId xmlns:a16="http://schemas.microsoft.com/office/drawing/2014/main" val="3718301008"/>
                    </a:ext>
                  </a:extLst>
                </a:gridCol>
                <a:gridCol w="493776">
                  <a:extLst>
                    <a:ext uri="{9D8B030D-6E8A-4147-A177-3AD203B41FA5}">
                      <a16:colId xmlns:a16="http://schemas.microsoft.com/office/drawing/2014/main" val="387242548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674561448"/>
                  </a:ext>
                </a:extLst>
              </a:tr>
              <a:tr h="370840">
                <a:tc>
                  <a:txBody>
                    <a:bodyPr/>
                    <a:lstStyle/>
                    <a:p>
                      <a:r>
                        <a:rPr lang="en-US" sz="1000" b="1"/>
                        <a:t>grohe_global - 2020-08-26 18:11:25</a:t>
                      </a:r>
                      <a:r>
                        <a:rPr lang="en-US" sz="1000"/>
                        <a:t>
 For many years, the river Hron in Slovakia has been polluted with plastic and other garbage.</a:t>
                      </a:r>
                    </a:p>
                  </a:txBody>
                  <a:tcPr/>
                </a:tc>
                <a:tc>
                  <a:txBody>
                    <a:bodyPr/>
                    <a:lstStyle/>
                    <a:p>
                      <a:r>
                        <a:rPr lang="en-US" sz="1000"/>
                        <a:t>https://www.instagram.com/p/CEW9eq6DYVI/media/?size=l</a:t>
                      </a:r>
                    </a:p>
                  </a:txBody>
                  <a:tcPr/>
                </a:tc>
                <a:tc>
                  <a:txBody>
                    <a:bodyPr/>
                    <a:lstStyle/>
                    <a:p>
                      <a:r>
                        <a:rPr lang="en-US" sz="1000"/>
                        <a:t>PGS / Everwave</a:t>
                      </a:r>
                    </a:p>
                  </a:txBody>
                  <a:tcPr/>
                </a:tc>
                <a:tc>
                  <a:txBody>
                    <a:bodyPr/>
                    <a:lstStyle/>
                    <a:p>
                      <a:r>
                        <a:rPr lang="en-US" sz="1000"/>
                        <a:t>08/27/2020 18:01:06</a:t>
                      </a:r>
                    </a:p>
                  </a:txBody>
                  <a:tcPr/>
                </a:tc>
                <a:tc>
                  <a:txBody>
                    <a:bodyPr/>
                    <a:lstStyle/>
                    <a:p>
                      <a:r>
                        <a:rPr lang="en-US" sz="1000"/>
                        <a:t>Image</a:t>
                      </a:r>
                    </a:p>
                  </a:txBody>
                  <a:tcPr/>
                </a:tc>
                <a:tc>
                  <a:txBody>
                    <a:bodyPr/>
                    <a:lstStyle/>
                    <a:p>
                      <a:r>
                        <a:rPr lang="en-US" sz="1000"/>
                        <a:t>3731</a:t>
                      </a:r>
                    </a:p>
                  </a:txBody>
                  <a:tcPr/>
                </a:tc>
                <a:tc>
                  <a:txBody>
                    <a:bodyPr/>
                    <a:lstStyle/>
                    <a:p>
                      <a:r>
                        <a:rPr lang="en-US" sz="1000"/>
                        <a:t>3134</a:t>
                      </a:r>
                    </a:p>
                  </a:txBody>
                  <a:tcPr/>
                </a:tc>
                <a:tc>
                  <a:txBody>
                    <a:bodyPr/>
                    <a:lstStyle/>
                    <a:p>
                      <a:r>
                        <a:rPr lang="en-US" sz="1000"/>
                        <a:t>0</a:t>
                      </a:r>
                    </a:p>
                  </a:txBody>
                  <a:tcPr/>
                </a:tc>
                <a:tc>
                  <a:txBody>
                    <a:bodyPr/>
                    <a:lstStyle/>
                    <a:p>
                      <a:r>
                        <a:rPr lang="en-US" sz="1000"/>
                        <a:t>282</a:t>
                      </a:r>
                    </a:p>
                  </a:txBody>
                  <a:tcPr/>
                </a:tc>
                <a:tc>
                  <a:txBody>
                    <a:bodyPr/>
                    <a:lstStyle/>
                    <a:p>
                      <a:r>
                        <a:rPr lang="en-US" sz="1000"/>
                        <a:t>2448</a:t>
                      </a:r>
                    </a:p>
                  </a:txBody>
                  <a:tcPr/>
                </a:tc>
                <a:tc>
                  <a:txBody>
                    <a:bodyPr/>
                    <a:lstStyle/>
                    <a:p>
                      <a:r>
                        <a:rPr lang="en-US" sz="1000"/>
                        <a:t>74</a:t>
                      </a:r>
                    </a:p>
                  </a:txBody>
                  <a:tcPr/>
                </a:tc>
                <a:extLst>
                  <a:ext uri="{0D108BD9-81ED-4DB2-BD59-A6C34878D82A}">
                    <a16:rowId xmlns:a16="http://schemas.microsoft.com/office/drawing/2014/main" val="4139054140"/>
                  </a:ext>
                </a:extLst>
              </a:tr>
              <a:tr h="370840">
                <a:tc>
                  <a:txBody>
                    <a:bodyPr/>
                    <a:lstStyle/>
                    <a:p>
                      <a:r>
                        <a:rPr lang="en-US" sz="1000" b="1"/>
                        <a:t>grohe_global - 2020-08-26 18:13:30</a:t>
                      </a:r>
                      <a:r>
                        <a:rPr lang="en-US" sz="1000"/>
                        <a:t>
 Now it is time to act! The Pacific Garbage Cleaning project, initiated by German architect #MarcellaHansch, fights this water pollution with their CollectiX garbage boat.</a:t>
                      </a:r>
                    </a:p>
                  </a:txBody>
                  <a:tcPr/>
                </a:tc>
                <a:tc>
                  <a:txBody>
                    <a:bodyPr/>
                    <a:lstStyle/>
                    <a:p>
                      <a:r>
                        <a:rPr lang="en-US" sz="1000"/>
                        <a:t>https://www.instagram.com/p/CEW9tdDDOSr/media/?size=l</a:t>
                      </a:r>
                    </a:p>
                  </a:txBody>
                  <a:tcPr/>
                </a:tc>
                <a:tc>
                  <a:txBody>
                    <a:bodyPr/>
                    <a:lstStyle/>
                    <a:p>
                      <a:r>
                        <a:rPr lang="en-US" sz="1000"/>
                        <a:t>PGS / Everwave</a:t>
                      </a:r>
                    </a:p>
                  </a:txBody>
                  <a:tcPr/>
                </a:tc>
                <a:tc>
                  <a:txBody>
                    <a:bodyPr/>
                    <a:lstStyle/>
                    <a:p>
                      <a:r>
                        <a:rPr lang="en-US" sz="1000"/>
                        <a:t>08/27/2020 18:01:06</a:t>
                      </a:r>
                    </a:p>
                  </a:txBody>
                  <a:tcPr/>
                </a:tc>
                <a:tc>
                  <a:txBody>
                    <a:bodyPr/>
                    <a:lstStyle/>
                    <a:p>
                      <a:r>
                        <a:rPr lang="en-US" sz="1000"/>
                        <a:t>Image</a:t>
                      </a:r>
                    </a:p>
                  </a:txBody>
                  <a:tcPr/>
                </a:tc>
                <a:tc>
                  <a:txBody>
                    <a:bodyPr/>
                    <a:lstStyle/>
                    <a:p>
                      <a:r>
                        <a:rPr lang="en-US" sz="1000"/>
                        <a:t>3177</a:t>
                      </a:r>
                    </a:p>
                  </a:txBody>
                  <a:tcPr/>
                </a:tc>
                <a:tc>
                  <a:txBody>
                    <a:bodyPr/>
                    <a:lstStyle/>
                    <a:p>
                      <a:r>
                        <a:rPr lang="en-US" sz="1000"/>
                        <a:t>2763</a:t>
                      </a:r>
                    </a:p>
                  </a:txBody>
                  <a:tcPr/>
                </a:tc>
                <a:tc>
                  <a:txBody>
                    <a:bodyPr/>
                    <a:lstStyle/>
                    <a:p>
                      <a:r>
                        <a:rPr lang="en-US" sz="1000"/>
                        <a:t>0</a:t>
                      </a:r>
                    </a:p>
                  </a:txBody>
                  <a:tcPr/>
                </a:tc>
                <a:tc>
                  <a:txBody>
                    <a:bodyPr/>
                    <a:lstStyle/>
                    <a:p>
                      <a:r>
                        <a:rPr lang="en-US" sz="1000"/>
                        <a:t>123</a:t>
                      </a:r>
                    </a:p>
                  </a:txBody>
                  <a:tcPr/>
                </a:tc>
                <a:tc>
                  <a:txBody>
                    <a:bodyPr/>
                    <a:lstStyle/>
                    <a:p>
                      <a:r>
                        <a:rPr lang="en-US" sz="1000"/>
                        <a:t>2439</a:t>
                      </a:r>
                    </a:p>
                  </a:txBody>
                  <a:tcPr/>
                </a:tc>
                <a:tc>
                  <a:txBody>
                    <a:bodyPr/>
                    <a:lstStyle/>
                    <a:p>
                      <a:r>
                        <a:rPr lang="en-US" sz="1000"/>
                        <a:t>122</a:t>
                      </a:r>
                    </a:p>
                  </a:txBody>
                  <a:tcPr/>
                </a:tc>
                <a:extLst>
                  <a:ext uri="{0D108BD9-81ED-4DB2-BD59-A6C34878D82A}">
                    <a16:rowId xmlns:a16="http://schemas.microsoft.com/office/drawing/2014/main" val="2069047050"/>
                  </a:ext>
                </a:extLst>
              </a:tr>
              <a:tr h="370840">
                <a:tc>
                  <a:txBody>
                    <a:bodyPr/>
                    <a:lstStyle/>
                    <a:p>
                      <a:r>
                        <a:rPr lang="en-US" sz="1000" b="1"/>
                        <a:t>grohe_czsk - 2020-04-20 10:12:07</a:t>
                      </a:r>
                      <a:r>
                        <a:rPr lang="en-US" sz="1000"/>
                        <a:t>
 Vysvetľuje Marcella Hansch @marcella.pgs , zakladateľka vizionárskeho projektu @pacific.garbage.screening ,,Zelenina a ovocie sa nemusia baliť do igelitových vrecúšok, ktoré po použití vyhodíme’’ Zdieľame spolu presvedčenie, že všetci môžeme pomôcť znížiť jednorazový plastový odpad počas každodenného života používaním udržateľných materiálov.</a:t>
                      </a:r>
                    </a:p>
                  </a:txBody>
                  <a:tcPr/>
                </a:tc>
                <a:tc>
                  <a:txBody>
                    <a:bodyPr/>
                    <a:lstStyle/>
                    <a:p>
                      <a:r>
                        <a:rPr lang="en-US" sz="1000"/>
                        <a:t>https://www.instagram.com/p/B_Mg4CqnJHD/media/?size=l</a:t>
                      </a:r>
                    </a:p>
                  </a:txBody>
                  <a:tcPr/>
                </a:tc>
                <a:tc>
                  <a:txBody>
                    <a:bodyPr/>
                    <a:lstStyle/>
                    <a:p>
                      <a:r>
                        <a:rPr lang="en-US" sz="1000"/>
                        <a:t>PGS / Everwave</a:t>
                      </a:r>
                    </a:p>
                  </a:txBody>
                  <a:tcPr/>
                </a:tc>
                <a:tc>
                  <a:txBody>
                    <a:bodyPr/>
                    <a:lstStyle/>
                    <a:p>
                      <a:r>
                        <a:rPr lang="en-US" sz="1000"/>
                        <a:t>04/21/2020 10:01:19</a:t>
                      </a:r>
                    </a:p>
                  </a:txBody>
                  <a:tcPr/>
                </a:tc>
                <a:tc>
                  <a:txBody>
                    <a:bodyPr/>
                    <a:lstStyle/>
                    <a:p>
                      <a:r>
                        <a:rPr lang="en-US" sz="1000"/>
                        <a:t>Image</a:t>
                      </a:r>
                    </a:p>
                  </a:txBody>
                  <a:tcPr/>
                </a:tc>
                <a:tc>
                  <a:txBody>
                    <a:bodyPr/>
                    <a:lstStyle/>
                    <a:p>
                      <a:r>
                        <a:rPr lang="en-US" sz="1000"/>
                        <a:t>104</a:t>
                      </a:r>
                    </a:p>
                  </a:txBody>
                  <a:tcPr/>
                </a:tc>
                <a:tc>
                  <a:txBody>
                    <a:bodyPr/>
                    <a:lstStyle/>
                    <a:p>
                      <a:r>
                        <a:rPr lang="en-US" sz="1000"/>
                        <a:t>89</a:t>
                      </a:r>
                    </a:p>
                  </a:txBody>
                  <a:tcPr/>
                </a:tc>
                <a:tc>
                  <a:txBody>
                    <a:bodyPr/>
                    <a:lstStyle/>
                    <a:p>
                      <a:r>
                        <a:rPr lang="en-US" sz="1000"/>
                        <a:t>1</a:t>
                      </a:r>
                    </a:p>
                  </a:txBody>
                  <a:tcPr/>
                </a:tc>
                <a:tc>
                  <a:txBody>
                    <a:bodyPr/>
                    <a:lstStyle/>
                    <a:p>
                      <a:r>
                        <a:rPr lang="en-US" sz="1000"/>
                        <a:t>4</a:t>
                      </a:r>
                    </a:p>
                  </a:txBody>
                  <a:tcPr/>
                </a:tc>
                <a:tc>
                  <a:txBody>
                    <a:bodyPr/>
                    <a:lstStyle/>
                    <a:p>
                      <a:r>
                        <a:rPr lang="en-US" sz="1000"/>
                        <a:t>81</a:t>
                      </a:r>
                    </a:p>
                  </a:txBody>
                  <a:tcPr/>
                </a:tc>
                <a:tc>
                  <a:txBody>
                    <a:bodyPr/>
                    <a:lstStyle/>
                    <a:p>
                      <a:r>
                        <a:rPr lang="en-US" sz="1000"/>
                        <a:t>8</a:t>
                      </a:r>
                    </a:p>
                  </a:txBody>
                  <a:tcPr/>
                </a:tc>
                <a:extLst>
                  <a:ext uri="{0D108BD9-81ED-4DB2-BD59-A6C34878D82A}">
                    <a16:rowId xmlns:a16="http://schemas.microsoft.com/office/drawing/2014/main" val="172288492"/>
                  </a:ext>
                </a:extLst>
              </a:tr>
            </a:tbl>
          </a:graphicData>
        </a:graphic>
      </p:graphicFrame>
      <p:sp>
        <p:nvSpPr>
          <p:cNvPr id="4" name="Text Placeholder 3">
            <a:extLst>
              <a:ext uri="{FF2B5EF4-FFF2-40B4-BE49-F238E27FC236}">
                <a16:creationId xmlns:a16="http://schemas.microsoft.com/office/drawing/2014/main" id="{EB823846-804B-462B-A4D1-EA56296D1A82}"/>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3653136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61D19-92A4-488B-8786-187DCE748B9E}"/>
              </a:ext>
            </a:extLst>
          </p:cNvPr>
          <p:cNvSpPr>
            <a:spLocks noGrp="1"/>
          </p:cNvSpPr>
          <p:nvPr>
            <p:ph type="title"/>
          </p:nvPr>
        </p:nvSpPr>
        <p:spPr/>
        <p:txBody>
          <a:bodyPr/>
          <a:lstStyle/>
          <a:p>
            <a:r>
              <a:rPr lang="en-US"/>
              <a:t>LinkedIn Post Tag Performance | All Pages</a:t>
            </a:r>
          </a:p>
        </p:txBody>
      </p:sp>
      <p:graphicFrame>
        <p:nvGraphicFramePr>
          <p:cNvPr id="5" name="Table Placeholder 4">
            <a:extLst>
              <a:ext uri="{FF2B5EF4-FFF2-40B4-BE49-F238E27FC236}">
                <a16:creationId xmlns:a16="http://schemas.microsoft.com/office/drawing/2014/main" id="{BB4CAF61-B010-4EE4-93FB-CAE5AD1268E9}"/>
              </a:ext>
            </a:extLst>
          </p:cNvPr>
          <p:cNvGraphicFramePr>
            <a:graphicFrameLocks noGrp="1"/>
          </p:cNvGraphicFramePr>
          <p:nvPr>
            <p:ph type="tbl" sz="quarter" idx="13"/>
            <p:extLst>
              <p:ext uri="{D42A27DB-BD31-4B8C-83A1-F6EECF244321}">
                <p14:modId xmlns:p14="http://schemas.microsoft.com/office/powerpoint/2010/main" val="37042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617081746"/>
                    </a:ext>
                  </a:extLst>
                </a:gridCol>
                <a:gridCol w="493776">
                  <a:extLst>
                    <a:ext uri="{9D8B030D-6E8A-4147-A177-3AD203B41FA5}">
                      <a16:colId xmlns:a16="http://schemas.microsoft.com/office/drawing/2014/main" val="3315293460"/>
                    </a:ext>
                  </a:extLst>
                </a:gridCol>
                <a:gridCol w="493776">
                  <a:extLst>
                    <a:ext uri="{9D8B030D-6E8A-4147-A177-3AD203B41FA5}">
                      <a16:colId xmlns:a16="http://schemas.microsoft.com/office/drawing/2014/main" val="509453244"/>
                    </a:ext>
                  </a:extLst>
                </a:gridCol>
                <a:gridCol w="493776">
                  <a:extLst>
                    <a:ext uri="{9D8B030D-6E8A-4147-A177-3AD203B41FA5}">
                      <a16:colId xmlns:a16="http://schemas.microsoft.com/office/drawing/2014/main" val="1093746492"/>
                    </a:ext>
                  </a:extLst>
                </a:gridCol>
                <a:gridCol w="493776">
                  <a:extLst>
                    <a:ext uri="{9D8B030D-6E8A-4147-A177-3AD203B41FA5}">
                      <a16:colId xmlns:a16="http://schemas.microsoft.com/office/drawing/2014/main" val="2741804991"/>
                    </a:ext>
                  </a:extLst>
                </a:gridCol>
                <a:gridCol w="493776">
                  <a:extLst>
                    <a:ext uri="{9D8B030D-6E8A-4147-A177-3AD203B41FA5}">
                      <a16:colId xmlns:a16="http://schemas.microsoft.com/office/drawing/2014/main" val="842834575"/>
                    </a:ext>
                  </a:extLst>
                </a:gridCol>
                <a:gridCol w="493776">
                  <a:extLst>
                    <a:ext uri="{9D8B030D-6E8A-4147-A177-3AD203B41FA5}">
                      <a16:colId xmlns:a16="http://schemas.microsoft.com/office/drawing/2014/main" val="1863286140"/>
                    </a:ext>
                  </a:extLst>
                </a:gridCol>
                <a:gridCol w="493776">
                  <a:extLst>
                    <a:ext uri="{9D8B030D-6E8A-4147-A177-3AD203B41FA5}">
                      <a16:colId xmlns:a16="http://schemas.microsoft.com/office/drawing/2014/main" val="2838065972"/>
                    </a:ext>
                  </a:extLst>
                </a:gridCol>
                <a:gridCol w="493776">
                  <a:extLst>
                    <a:ext uri="{9D8B030D-6E8A-4147-A177-3AD203B41FA5}">
                      <a16:colId xmlns:a16="http://schemas.microsoft.com/office/drawing/2014/main" val="311216968"/>
                    </a:ext>
                  </a:extLst>
                </a:gridCol>
                <a:gridCol w="493776">
                  <a:extLst>
                    <a:ext uri="{9D8B030D-6E8A-4147-A177-3AD203B41FA5}">
                      <a16:colId xmlns:a16="http://schemas.microsoft.com/office/drawing/2014/main" val="3850964896"/>
                    </a:ext>
                  </a:extLst>
                </a:gridCol>
                <a:gridCol w="493776">
                  <a:extLst>
                    <a:ext uri="{9D8B030D-6E8A-4147-A177-3AD203B41FA5}">
                      <a16:colId xmlns:a16="http://schemas.microsoft.com/office/drawing/2014/main" val="3167788059"/>
                    </a:ext>
                  </a:extLst>
                </a:gridCol>
                <a:gridCol w="493776">
                  <a:extLst>
                    <a:ext uri="{9D8B030D-6E8A-4147-A177-3AD203B41FA5}">
                      <a16:colId xmlns:a16="http://schemas.microsoft.com/office/drawing/2014/main" val="1776464829"/>
                    </a:ext>
                  </a:extLst>
                </a:gridCol>
                <a:gridCol w="493776">
                  <a:extLst>
                    <a:ext uri="{9D8B030D-6E8A-4147-A177-3AD203B41FA5}">
                      <a16:colId xmlns:a16="http://schemas.microsoft.com/office/drawing/2014/main" val="125896018"/>
                    </a:ext>
                  </a:extLst>
                </a:gridCol>
                <a:gridCol w="493776">
                  <a:extLst>
                    <a:ext uri="{9D8B030D-6E8A-4147-A177-3AD203B41FA5}">
                      <a16:colId xmlns:a16="http://schemas.microsoft.com/office/drawing/2014/main" val="2220006691"/>
                    </a:ext>
                  </a:extLst>
                </a:gridCol>
                <a:gridCol w="493776">
                  <a:extLst>
                    <a:ext uri="{9D8B030D-6E8A-4147-A177-3AD203B41FA5}">
                      <a16:colId xmlns:a16="http://schemas.microsoft.com/office/drawing/2014/main" val="26206215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Clicks (Total)</a:t>
                      </a:r>
                    </a:p>
                  </a:txBody>
                  <a:tcPr/>
                </a:tc>
                <a:tc>
                  <a:txBody>
                    <a:bodyPr/>
                    <a:lstStyle/>
                    <a:p>
                      <a:r>
                        <a:rPr lang="en-US" sz="1000"/>
                        <a:t>Clicks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extLst>
                  <a:ext uri="{0D108BD9-81ED-4DB2-BD59-A6C34878D82A}">
                    <a16:rowId xmlns:a16="http://schemas.microsoft.com/office/drawing/2014/main" val="872119321"/>
                  </a:ext>
                </a:extLst>
              </a:tr>
              <a:tr h="370840">
                <a:tc>
                  <a:txBody>
                    <a:bodyPr/>
                    <a:lstStyle/>
                    <a:p>
                      <a:r>
                        <a:rPr lang="en-US" sz="1000"/>
                        <a:t>PGS / Everwave</a:t>
                      </a:r>
                    </a:p>
                  </a:txBody>
                  <a:tcPr/>
                </a:tc>
                <a:tc>
                  <a:txBody>
                    <a:bodyPr/>
                    <a:lstStyle/>
                    <a:p>
                      <a:r>
                        <a:rPr lang="en-US" sz="1000"/>
                        <a:t>5</a:t>
                      </a:r>
                    </a:p>
                  </a:txBody>
                  <a:tcPr/>
                </a:tc>
                <a:tc>
                  <a:txBody>
                    <a:bodyPr/>
                    <a:lstStyle/>
                    <a:p>
                      <a:r>
                        <a:rPr lang="en-US" sz="1000"/>
                        <a:t>1061</a:t>
                      </a:r>
                    </a:p>
                  </a:txBody>
                  <a:tcPr/>
                </a:tc>
                <a:tc>
                  <a:txBody>
                    <a:bodyPr/>
                    <a:lstStyle/>
                    <a:p>
                      <a:r>
                        <a:rPr lang="en-US" sz="1000"/>
                        <a:t>212.2</a:t>
                      </a:r>
                    </a:p>
                  </a:txBody>
                  <a:tcPr/>
                </a:tc>
                <a:tc>
                  <a:txBody>
                    <a:bodyPr/>
                    <a:lstStyle/>
                    <a:p>
                      <a:r>
                        <a:rPr lang="en-US" sz="1000"/>
                        <a:t>21</a:t>
                      </a:r>
                    </a:p>
                  </a:txBody>
                  <a:tcPr/>
                </a:tc>
                <a:tc>
                  <a:txBody>
                    <a:bodyPr/>
                    <a:lstStyle/>
                    <a:p>
                      <a:r>
                        <a:rPr lang="en-US" sz="1000"/>
                        <a:t>21</a:t>
                      </a:r>
                    </a:p>
                  </a:txBody>
                  <a:tcPr/>
                </a:tc>
                <a:tc>
                  <a:txBody>
                    <a:bodyPr/>
                    <a:lstStyle/>
                    <a:p>
                      <a:r>
                        <a:rPr lang="en-US" sz="1000"/>
                        <a:t>73</a:t>
                      </a:r>
                    </a:p>
                  </a:txBody>
                  <a:tcPr/>
                </a:tc>
                <a:tc>
                  <a:txBody>
                    <a:bodyPr/>
                    <a:lstStyle/>
                    <a:p>
                      <a:r>
                        <a:rPr lang="en-US" sz="1000"/>
                        <a:t>14.6</a:t>
                      </a:r>
                    </a:p>
                  </a:txBody>
                  <a:tcPr/>
                </a:tc>
                <a:tc>
                  <a:txBody>
                    <a:bodyPr/>
                    <a:lstStyle/>
                    <a:p>
                      <a:r>
                        <a:rPr lang="en-US" sz="1000"/>
                        <a:t>1967</a:t>
                      </a:r>
                    </a:p>
                  </a:txBody>
                  <a:tcPr/>
                </a:tc>
                <a:tc>
                  <a:txBody>
                    <a:bodyPr/>
                    <a:lstStyle/>
                    <a:p>
                      <a:r>
                        <a:rPr lang="en-US" sz="1000"/>
                        <a:t>393.4</a:t>
                      </a:r>
                    </a:p>
                  </a:txBody>
                  <a:tcPr/>
                </a:tc>
                <a:tc>
                  <a:txBody>
                    <a:bodyPr/>
                    <a:lstStyle/>
                    <a:p>
                      <a:r>
                        <a:rPr lang="en-US" sz="1000"/>
                        <a:t>64886</a:t>
                      </a:r>
                    </a:p>
                  </a:txBody>
                  <a:tcPr/>
                </a:tc>
                <a:tc>
                  <a:txBody>
                    <a:bodyPr/>
                    <a:lstStyle/>
                    <a:p>
                      <a:r>
                        <a:rPr lang="en-US" sz="1000"/>
                        <a:t>12977.2</a:t>
                      </a:r>
                    </a:p>
                  </a:txBody>
                  <a:tcPr/>
                </a:tc>
                <a:tc>
                  <a:txBody>
                    <a:bodyPr/>
                    <a:lstStyle/>
                    <a:p>
                      <a:r>
                        <a:rPr lang="en-US" sz="1000"/>
                        <a:t>0.041553944264466</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744140705"/>
                  </a:ext>
                </a:extLst>
              </a:tr>
            </a:tbl>
          </a:graphicData>
        </a:graphic>
      </p:graphicFrame>
      <p:sp>
        <p:nvSpPr>
          <p:cNvPr id="4" name="Text Placeholder 3">
            <a:extLst>
              <a:ext uri="{FF2B5EF4-FFF2-40B4-BE49-F238E27FC236}">
                <a16:creationId xmlns:a16="http://schemas.microsoft.com/office/drawing/2014/main" id="{14FC2AA2-305E-4622-A9CD-55A45AB278FD}"/>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4427587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02182-3E83-425C-B8AC-183127D8A8AB}"/>
              </a:ext>
            </a:extLst>
          </p:cNvPr>
          <p:cNvSpPr>
            <a:spLocks noGrp="1"/>
          </p:cNvSpPr>
          <p:nvPr>
            <p:ph type="title"/>
          </p:nvPr>
        </p:nvSpPr>
        <p:spPr/>
        <p:txBody>
          <a:bodyPr/>
          <a:lstStyle/>
          <a:p>
            <a:r>
              <a:rPr lang="en-US"/>
              <a:t>LinkedIn Posts Table | All Pages - 1 of 6</a:t>
            </a:r>
          </a:p>
        </p:txBody>
      </p:sp>
      <p:graphicFrame>
        <p:nvGraphicFramePr>
          <p:cNvPr id="5" name="Table Placeholder 4">
            <a:extLst>
              <a:ext uri="{FF2B5EF4-FFF2-40B4-BE49-F238E27FC236}">
                <a16:creationId xmlns:a16="http://schemas.microsoft.com/office/drawing/2014/main" id="{7E71DCA9-1812-41E1-B2AF-96959C168B20}"/>
              </a:ext>
            </a:extLst>
          </p:cNvPr>
          <p:cNvGraphicFramePr>
            <a:graphicFrameLocks noGrp="1"/>
          </p:cNvGraphicFramePr>
          <p:nvPr>
            <p:ph type="tbl" sz="quarter" idx="13"/>
            <p:extLst>
              <p:ext uri="{D42A27DB-BD31-4B8C-83A1-F6EECF244321}">
                <p14:modId xmlns:p14="http://schemas.microsoft.com/office/powerpoint/2010/main" val="1132906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12141781"/>
                    </a:ext>
                  </a:extLst>
                </a:gridCol>
                <a:gridCol w="1481327">
                  <a:extLst>
                    <a:ext uri="{9D8B030D-6E8A-4147-A177-3AD203B41FA5}">
                      <a16:colId xmlns:a16="http://schemas.microsoft.com/office/drawing/2014/main" val="391223116"/>
                    </a:ext>
                  </a:extLst>
                </a:gridCol>
                <a:gridCol w="740664">
                  <a:extLst>
                    <a:ext uri="{9D8B030D-6E8A-4147-A177-3AD203B41FA5}">
                      <a16:colId xmlns:a16="http://schemas.microsoft.com/office/drawing/2014/main" val="4063274017"/>
                    </a:ext>
                  </a:extLst>
                </a:gridCol>
                <a:gridCol w="493776">
                  <a:extLst>
                    <a:ext uri="{9D8B030D-6E8A-4147-A177-3AD203B41FA5}">
                      <a16:colId xmlns:a16="http://schemas.microsoft.com/office/drawing/2014/main" val="1336114989"/>
                    </a:ext>
                  </a:extLst>
                </a:gridCol>
                <a:gridCol w="493776">
                  <a:extLst>
                    <a:ext uri="{9D8B030D-6E8A-4147-A177-3AD203B41FA5}">
                      <a16:colId xmlns:a16="http://schemas.microsoft.com/office/drawing/2014/main" val="962218681"/>
                    </a:ext>
                  </a:extLst>
                </a:gridCol>
                <a:gridCol w="493776">
                  <a:extLst>
                    <a:ext uri="{9D8B030D-6E8A-4147-A177-3AD203B41FA5}">
                      <a16:colId xmlns:a16="http://schemas.microsoft.com/office/drawing/2014/main" val="4270464656"/>
                    </a:ext>
                  </a:extLst>
                </a:gridCol>
                <a:gridCol w="493776">
                  <a:extLst>
                    <a:ext uri="{9D8B030D-6E8A-4147-A177-3AD203B41FA5}">
                      <a16:colId xmlns:a16="http://schemas.microsoft.com/office/drawing/2014/main" val="1851278095"/>
                    </a:ext>
                  </a:extLst>
                </a:gridCol>
                <a:gridCol w="493776">
                  <a:extLst>
                    <a:ext uri="{9D8B030D-6E8A-4147-A177-3AD203B41FA5}">
                      <a16:colId xmlns:a16="http://schemas.microsoft.com/office/drawing/2014/main" val="3101636915"/>
                    </a:ext>
                  </a:extLst>
                </a:gridCol>
                <a:gridCol w="493776">
                  <a:extLst>
                    <a:ext uri="{9D8B030D-6E8A-4147-A177-3AD203B41FA5}">
                      <a16:colId xmlns:a16="http://schemas.microsoft.com/office/drawing/2014/main" val="2386096919"/>
                    </a:ext>
                  </a:extLst>
                </a:gridCol>
                <a:gridCol w="493776">
                  <a:extLst>
                    <a:ext uri="{9D8B030D-6E8A-4147-A177-3AD203B41FA5}">
                      <a16:colId xmlns:a16="http://schemas.microsoft.com/office/drawing/2014/main" val="1076476117"/>
                    </a:ext>
                  </a:extLst>
                </a:gridCol>
                <a:gridCol w="493776">
                  <a:extLst>
                    <a:ext uri="{9D8B030D-6E8A-4147-A177-3AD203B41FA5}">
                      <a16:colId xmlns:a16="http://schemas.microsoft.com/office/drawing/2014/main" val="3352861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80183829"/>
                  </a:ext>
                </a:extLst>
              </a:tr>
            </a:tbl>
          </a:graphicData>
        </a:graphic>
      </p:graphicFrame>
      <p:sp>
        <p:nvSpPr>
          <p:cNvPr id="4" name="Text Placeholder 3">
            <a:extLst>
              <a:ext uri="{FF2B5EF4-FFF2-40B4-BE49-F238E27FC236}">
                <a16:creationId xmlns:a16="http://schemas.microsoft.com/office/drawing/2014/main" id="{CA60F6C1-DB82-4063-AF36-06005FCF1ED6}"/>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1140225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353A-5A21-4393-9EE2-638FBBD6052A}"/>
              </a:ext>
            </a:extLst>
          </p:cNvPr>
          <p:cNvSpPr>
            <a:spLocks noGrp="1"/>
          </p:cNvSpPr>
          <p:nvPr>
            <p:ph type="title"/>
          </p:nvPr>
        </p:nvSpPr>
        <p:spPr/>
        <p:txBody>
          <a:bodyPr/>
          <a:lstStyle/>
          <a:p>
            <a:r>
              <a:rPr lang="en-US"/>
              <a:t>LinkedIn Posts Table | All Pages - 2 of 6</a:t>
            </a:r>
          </a:p>
        </p:txBody>
      </p:sp>
      <p:graphicFrame>
        <p:nvGraphicFramePr>
          <p:cNvPr id="5" name="Table Placeholder 4">
            <a:extLst>
              <a:ext uri="{FF2B5EF4-FFF2-40B4-BE49-F238E27FC236}">
                <a16:creationId xmlns:a16="http://schemas.microsoft.com/office/drawing/2014/main" id="{90E1D17F-65C4-4E0B-9695-55D8E4AC0A9B}"/>
              </a:ext>
            </a:extLst>
          </p:cNvPr>
          <p:cNvGraphicFramePr>
            <a:graphicFrameLocks noGrp="1"/>
          </p:cNvGraphicFramePr>
          <p:nvPr>
            <p:ph type="tbl" sz="quarter" idx="13"/>
            <p:extLst>
              <p:ext uri="{D42A27DB-BD31-4B8C-83A1-F6EECF244321}">
                <p14:modId xmlns:p14="http://schemas.microsoft.com/office/powerpoint/2010/main" val="2448103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75862015"/>
                    </a:ext>
                  </a:extLst>
                </a:gridCol>
                <a:gridCol w="1481327">
                  <a:extLst>
                    <a:ext uri="{9D8B030D-6E8A-4147-A177-3AD203B41FA5}">
                      <a16:colId xmlns:a16="http://schemas.microsoft.com/office/drawing/2014/main" val="485931951"/>
                    </a:ext>
                  </a:extLst>
                </a:gridCol>
                <a:gridCol w="740664">
                  <a:extLst>
                    <a:ext uri="{9D8B030D-6E8A-4147-A177-3AD203B41FA5}">
                      <a16:colId xmlns:a16="http://schemas.microsoft.com/office/drawing/2014/main" val="1211406204"/>
                    </a:ext>
                  </a:extLst>
                </a:gridCol>
                <a:gridCol w="493776">
                  <a:extLst>
                    <a:ext uri="{9D8B030D-6E8A-4147-A177-3AD203B41FA5}">
                      <a16:colId xmlns:a16="http://schemas.microsoft.com/office/drawing/2014/main" val="1310047809"/>
                    </a:ext>
                  </a:extLst>
                </a:gridCol>
                <a:gridCol w="493776">
                  <a:extLst>
                    <a:ext uri="{9D8B030D-6E8A-4147-A177-3AD203B41FA5}">
                      <a16:colId xmlns:a16="http://schemas.microsoft.com/office/drawing/2014/main" val="3834151640"/>
                    </a:ext>
                  </a:extLst>
                </a:gridCol>
                <a:gridCol w="493776">
                  <a:extLst>
                    <a:ext uri="{9D8B030D-6E8A-4147-A177-3AD203B41FA5}">
                      <a16:colId xmlns:a16="http://schemas.microsoft.com/office/drawing/2014/main" val="104138742"/>
                    </a:ext>
                  </a:extLst>
                </a:gridCol>
                <a:gridCol w="493776">
                  <a:extLst>
                    <a:ext uri="{9D8B030D-6E8A-4147-A177-3AD203B41FA5}">
                      <a16:colId xmlns:a16="http://schemas.microsoft.com/office/drawing/2014/main" val="496766726"/>
                    </a:ext>
                  </a:extLst>
                </a:gridCol>
                <a:gridCol w="493776">
                  <a:extLst>
                    <a:ext uri="{9D8B030D-6E8A-4147-A177-3AD203B41FA5}">
                      <a16:colId xmlns:a16="http://schemas.microsoft.com/office/drawing/2014/main" val="1101504183"/>
                    </a:ext>
                  </a:extLst>
                </a:gridCol>
                <a:gridCol w="493776">
                  <a:extLst>
                    <a:ext uri="{9D8B030D-6E8A-4147-A177-3AD203B41FA5}">
                      <a16:colId xmlns:a16="http://schemas.microsoft.com/office/drawing/2014/main" val="2538420648"/>
                    </a:ext>
                  </a:extLst>
                </a:gridCol>
                <a:gridCol w="493776">
                  <a:extLst>
                    <a:ext uri="{9D8B030D-6E8A-4147-A177-3AD203B41FA5}">
                      <a16:colId xmlns:a16="http://schemas.microsoft.com/office/drawing/2014/main" val="3978171868"/>
                    </a:ext>
                  </a:extLst>
                </a:gridCol>
                <a:gridCol w="493776">
                  <a:extLst>
                    <a:ext uri="{9D8B030D-6E8A-4147-A177-3AD203B41FA5}">
                      <a16:colId xmlns:a16="http://schemas.microsoft.com/office/drawing/2014/main" val="75533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3501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- 2020-08-26 09:05:14</a:t>
                      </a:r>
                      <a:r>
                        <a:rPr kumimoji="0" lang="en-US" sz="1000" b="0" i="0" u="none" strike="noStrike" kern="1200" cap="none" spc="0" normalizeH="0" baseline="0" noProof="0">
                          <a:ln>
                            <a:noFill/>
                          </a:ln>
                          <a:solidFill>
                            <a:prstClr val="black"/>
                          </a:solidFill>
                          <a:effectLst/>
                          <a:uLnTx/>
                          <a:uFillTx/>
                          <a:latin typeface="+mn-lt"/>
                          <a:ea typeface="+mn-ea"/>
                          <a:cs typeface="+mn-cs"/>
                        </a:rPr>
                        <a:t>
 This is the river Hron in Slovakia. The amount of plastics and other garbage in this river has gotten so high, that Pacific Garbage Screening was asked for help. This initiative, launched by the German architect Marcella Hansch, has the mission to create a clean environment in our waters. Their newly developed CollectiX garbage boat collected 10 tons of garbage out of this river in only three days time. To find out more about the project, click here: https://fcld.ly/4exig6k
#CollectiX #CleanUp #CleanRivers #CleanOceans #NoGarbage #NoPlastic #Plasticfree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0.044814814814815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145152"/>
                  </a:ext>
                </a:extLst>
              </a:tr>
            </a:tbl>
          </a:graphicData>
        </a:graphic>
      </p:graphicFrame>
      <p:sp>
        <p:nvSpPr>
          <p:cNvPr id="4" name="Text Placeholder 3">
            <a:extLst>
              <a:ext uri="{FF2B5EF4-FFF2-40B4-BE49-F238E27FC236}">
                <a16:creationId xmlns:a16="http://schemas.microsoft.com/office/drawing/2014/main" id="{3D09B8AD-9020-4350-BC6A-359E4D0F940C}"/>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9147726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25F3B-B559-4DBC-BB25-90336AD76B81}"/>
              </a:ext>
            </a:extLst>
          </p:cNvPr>
          <p:cNvSpPr>
            <a:spLocks noGrp="1"/>
          </p:cNvSpPr>
          <p:nvPr>
            <p:ph type="title"/>
          </p:nvPr>
        </p:nvSpPr>
        <p:spPr/>
        <p:txBody>
          <a:bodyPr/>
          <a:lstStyle/>
          <a:p>
            <a:r>
              <a:rPr lang="en-US"/>
              <a:t>LinkedIn Posts Table | All Pages - 3 of 6</a:t>
            </a:r>
          </a:p>
        </p:txBody>
      </p:sp>
      <p:graphicFrame>
        <p:nvGraphicFramePr>
          <p:cNvPr id="5" name="Table Placeholder 4">
            <a:extLst>
              <a:ext uri="{FF2B5EF4-FFF2-40B4-BE49-F238E27FC236}">
                <a16:creationId xmlns:a16="http://schemas.microsoft.com/office/drawing/2014/main" id="{C387AF34-9989-42A9-A25E-A09EC0255C53}"/>
              </a:ext>
            </a:extLst>
          </p:cNvPr>
          <p:cNvGraphicFramePr>
            <a:graphicFrameLocks noGrp="1"/>
          </p:cNvGraphicFramePr>
          <p:nvPr>
            <p:ph type="tbl" sz="quarter" idx="13"/>
            <p:extLst>
              <p:ext uri="{D42A27DB-BD31-4B8C-83A1-F6EECF244321}">
                <p14:modId xmlns:p14="http://schemas.microsoft.com/office/powerpoint/2010/main" val="358779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29244454"/>
                    </a:ext>
                  </a:extLst>
                </a:gridCol>
                <a:gridCol w="1481327">
                  <a:extLst>
                    <a:ext uri="{9D8B030D-6E8A-4147-A177-3AD203B41FA5}">
                      <a16:colId xmlns:a16="http://schemas.microsoft.com/office/drawing/2014/main" val="3101935095"/>
                    </a:ext>
                  </a:extLst>
                </a:gridCol>
                <a:gridCol w="740664">
                  <a:extLst>
                    <a:ext uri="{9D8B030D-6E8A-4147-A177-3AD203B41FA5}">
                      <a16:colId xmlns:a16="http://schemas.microsoft.com/office/drawing/2014/main" val="2617669405"/>
                    </a:ext>
                  </a:extLst>
                </a:gridCol>
                <a:gridCol w="493776">
                  <a:extLst>
                    <a:ext uri="{9D8B030D-6E8A-4147-A177-3AD203B41FA5}">
                      <a16:colId xmlns:a16="http://schemas.microsoft.com/office/drawing/2014/main" val="3562991999"/>
                    </a:ext>
                  </a:extLst>
                </a:gridCol>
                <a:gridCol w="493776">
                  <a:extLst>
                    <a:ext uri="{9D8B030D-6E8A-4147-A177-3AD203B41FA5}">
                      <a16:colId xmlns:a16="http://schemas.microsoft.com/office/drawing/2014/main" val="358728667"/>
                    </a:ext>
                  </a:extLst>
                </a:gridCol>
                <a:gridCol w="493776">
                  <a:extLst>
                    <a:ext uri="{9D8B030D-6E8A-4147-A177-3AD203B41FA5}">
                      <a16:colId xmlns:a16="http://schemas.microsoft.com/office/drawing/2014/main" val="1144350815"/>
                    </a:ext>
                  </a:extLst>
                </a:gridCol>
                <a:gridCol w="493776">
                  <a:extLst>
                    <a:ext uri="{9D8B030D-6E8A-4147-A177-3AD203B41FA5}">
                      <a16:colId xmlns:a16="http://schemas.microsoft.com/office/drawing/2014/main" val="976856689"/>
                    </a:ext>
                  </a:extLst>
                </a:gridCol>
                <a:gridCol w="493776">
                  <a:extLst>
                    <a:ext uri="{9D8B030D-6E8A-4147-A177-3AD203B41FA5}">
                      <a16:colId xmlns:a16="http://schemas.microsoft.com/office/drawing/2014/main" val="2429521015"/>
                    </a:ext>
                  </a:extLst>
                </a:gridCol>
                <a:gridCol w="493776">
                  <a:extLst>
                    <a:ext uri="{9D8B030D-6E8A-4147-A177-3AD203B41FA5}">
                      <a16:colId xmlns:a16="http://schemas.microsoft.com/office/drawing/2014/main" val="790256782"/>
                    </a:ext>
                  </a:extLst>
                </a:gridCol>
                <a:gridCol w="493776">
                  <a:extLst>
                    <a:ext uri="{9D8B030D-6E8A-4147-A177-3AD203B41FA5}">
                      <a16:colId xmlns:a16="http://schemas.microsoft.com/office/drawing/2014/main" val="236488494"/>
                    </a:ext>
                  </a:extLst>
                </a:gridCol>
                <a:gridCol w="493776">
                  <a:extLst>
                    <a:ext uri="{9D8B030D-6E8A-4147-A177-3AD203B41FA5}">
                      <a16:colId xmlns:a16="http://schemas.microsoft.com/office/drawing/2014/main" val="1084333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1191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- 2020-08-06 09:00:30</a:t>
                      </a:r>
                      <a:r>
                        <a:rPr kumimoji="0" lang="en-US" sz="1000" b="0" i="0" u="none" strike="noStrike" kern="1200" cap="none" spc="0" normalizeH="0" baseline="0" noProof="0">
                          <a:ln>
                            <a:noFill/>
                          </a:ln>
                          <a:solidFill>
                            <a:prstClr val="black"/>
                          </a:solidFill>
                          <a:effectLst/>
                          <a:uLnTx/>
                          <a:uFillTx/>
                          <a:latin typeface="+mn-lt"/>
                          <a:ea typeface="+mn-ea"/>
                          <a:cs typeface="+mn-cs"/>
                        </a:rPr>
                        <a:t>
 Having joined the LifeGate PlasticLess® project 10 months ago, we achieved great results with our partnership so far: 180 kg of floating waste, the equivalent weight of 12.000 plastic bottles, have been collected through the Seabin which was installed in the Old Port of Genoa in Italy. Seabin is an innovative kind of bin that allows gathering of environmentally harmful waste from the sea, including plastics, micro plastics and microfibers. We joined the activity as we’re committed to promoting a responsible plastic free and environmental-friendly lifestyle. Find out more about our sustainability initiatives at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0.027601104044162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1889433"/>
                  </a:ext>
                </a:extLst>
              </a:tr>
            </a:tbl>
          </a:graphicData>
        </a:graphic>
      </p:graphicFrame>
      <p:sp>
        <p:nvSpPr>
          <p:cNvPr id="4" name="Text Placeholder 3">
            <a:extLst>
              <a:ext uri="{FF2B5EF4-FFF2-40B4-BE49-F238E27FC236}">
                <a16:creationId xmlns:a16="http://schemas.microsoft.com/office/drawing/2014/main" id="{13F18CEA-D968-40EF-B8C0-387E74C3D27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2242301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B2E16-5FE8-4933-9332-A33355BDA36C}"/>
              </a:ext>
            </a:extLst>
          </p:cNvPr>
          <p:cNvSpPr>
            <a:spLocks noGrp="1"/>
          </p:cNvSpPr>
          <p:nvPr>
            <p:ph type="title"/>
          </p:nvPr>
        </p:nvSpPr>
        <p:spPr/>
        <p:txBody>
          <a:bodyPr/>
          <a:lstStyle/>
          <a:p>
            <a:r>
              <a:rPr lang="en-US"/>
              <a:t>LinkedIn Posts Table | All Pages - 4 of 6</a:t>
            </a:r>
          </a:p>
        </p:txBody>
      </p:sp>
      <p:graphicFrame>
        <p:nvGraphicFramePr>
          <p:cNvPr id="5" name="Table Placeholder 4">
            <a:extLst>
              <a:ext uri="{FF2B5EF4-FFF2-40B4-BE49-F238E27FC236}">
                <a16:creationId xmlns:a16="http://schemas.microsoft.com/office/drawing/2014/main" id="{EBE9DBFA-3C0A-4CE6-AF23-61A98C1E01EC}"/>
              </a:ext>
            </a:extLst>
          </p:cNvPr>
          <p:cNvGraphicFramePr>
            <a:graphicFrameLocks noGrp="1"/>
          </p:cNvGraphicFramePr>
          <p:nvPr>
            <p:ph type="tbl" sz="quarter" idx="13"/>
            <p:extLst>
              <p:ext uri="{D42A27DB-BD31-4B8C-83A1-F6EECF244321}">
                <p14:modId xmlns:p14="http://schemas.microsoft.com/office/powerpoint/2010/main" val="188947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73995669"/>
                    </a:ext>
                  </a:extLst>
                </a:gridCol>
                <a:gridCol w="1481327">
                  <a:extLst>
                    <a:ext uri="{9D8B030D-6E8A-4147-A177-3AD203B41FA5}">
                      <a16:colId xmlns:a16="http://schemas.microsoft.com/office/drawing/2014/main" val="1784543874"/>
                    </a:ext>
                  </a:extLst>
                </a:gridCol>
                <a:gridCol w="740664">
                  <a:extLst>
                    <a:ext uri="{9D8B030D-6E8A-4147-A177-3AD203B41FA5}">
                      <a16:colId xmlns:a16="http://schemas.microsoft.com/office/drawing/2014/main" val="708526304"/>
                    </a:ext>
                  </a:extLst>
                </a:gridCol>
                <a:gridCol w="493776">
                  <a:extLst>
                    <a:ext uri="{9D8B030D-6E8A-4147-A177-3AD203B41FA5}">
                      <a16:colId xmlns:a16="http://schemas.microsoft.com/office/drawing/2014/main" val="885851843"/>
                    </a:ext>
                  </a:extLst>
                </a:gridCol>
                <a:gridCol w="493776">
                  <a:extLst>
                    <a:ext uri="{9D8B030D-6E8A-4147-A177-3AD203B41FA5}">
                      <a16:colId xmlns:a16="http://schemas.microsoft.com/office/drawing/2014/main" val="1503530165"/>
                    </a:ext>
                  </a:extLst>
                </a:gridCol>
                <a:gridCol w="493776">
                  <a:extLst>
                    <a:ext uri="{9D8B030D-6E8A-4147-A177-3AD203B41FA5}">
                      <a16:colId xmlns:a16="http://schemas.microsoft.com/office/drawing/2014/main" val="3337131150"/>
                    </a:ext>
                  </a:extLst>
                </a:gridCol>
                <a:gridCol w="493776">
                  <a:extLst>
                    <a:ext uri="{9D8B030D-6E8A-4147-A177-3AD203B41FA5}">
                      <a16:colId xmlns:a16="http://schemas.microsoft.com/office/drawing/2014/main" val="2890994702"/>
                    </a:ext>
                  </a:extLst>
                </a:gridCol>
                <a:gridCol w="493776">
                  <a:extLst>
                    <a:ext uri="{9D8B030D-6E8A-4147-A177-3AD203B41FA5}">
                      <a16:colId xmlns:a16="http://schemas.microsoft.com/office/drawing/2014/main" val="3940938447"/>
                    </a:ext>
                  </a:extLst>
                </a:gridCol>
                <a:gridCol w="493776">
                  <a:extLst>
                    <a:ext uri="{9D8B030D-6E8A-4147-A177-3AD203B41FA5}">
                      <a16:colId xmlns:a16="http://schemas.microsoft.com/office/drawing/2014/main" val="424666529"/>
                    </a:ext>
                  </a:extLst>
                </a:gridCol>
                <a:gridCol w="493776">
                  <a:extLst>
                    <a:ext uri="{9D8B030D-6E8A-4147-A177-3AD203B41FA5}">
                      <a16:colId xmlns:a16="http://schemas.microsoft.com/office/drawing/2014/main" val="3392415087"/>
                    </a:ext>
                  </a:extLst>
                </a:gridCol>
                <a:gridCol w="493776">
                  <a:extLst>
                    <a:ext uri="{9D8B030D-6E8A-4147-A177-3AD203B41FA5}">
                      <a16:colId xmlns:a16="http://schemas.microsoft.com/office/drawing/2014/main" val="3087758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4569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- 2020-01-10 08:30:09</a:t>
                      </a:r>
                      <a:r>
                        <a:rPr kumimoji="0" lang="en-US" sz="1000" b="0" i="0" u="none" strike="noStrike" kern="1200" cap="none" spc="0" normalizeH="0" baseline="0" noProof="0">
                          <a:ln>
                            <a:noFill/>
                          </a:ln>
                          <a:solidFill>
                            <a:prstClr val="black"/>
                          </a:solidFill>
                          <a:effectLst/>
                          <a:uLnTx/>
                          <a:uFillTx/>
                          <a:latin typeface="+mn-lt"/>
                          <a:ea typeface="+mn-ea"/>
                          <a:cs typeface="+mn-cs"/>
                        </a:rPr>
                        <a:t>
 Potentially a real game-changer: The "Manta Ray" could help to remove tons of plastic from the oceans. You can find the whole story about this stunning project by Marcella Hansch here: https://fcld.ly/9t1dxsr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11/04/2020 14:51:44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0.063034150765689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7108271"/>
                  </a:ext>
                </a:extLst>
              </a:tr>
            </a:tbl>
          </a:graphicData>
        </a:graphic>
      </p:graphicFrame>
      <p:sp>
        <p:nvSpPr>
          <p:cNvPr id="4" name="Text Placeholder 3">
            <a:extLst>
              <a:ext uri="{FF2B5EF4-FFF2-40B4-BE49-F238E27FC236}">
                <a16:creationId xmlns:a16="http://schemas.microsoft.com/office/drawing/2014/main" id="{B5BCCFBB-E394-4A2F-B05E-A9BF4E7BA787}"/>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8626789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8810-A895-4197-B315-42E7A8493C87}"/>
              </a:ext>
            </a:extLst>
          </p:cNvPr>
          <p:cNvSpPr>
            <a:spLocks noGrp="1"/>
          </p:cNvSpPr>
          <p:nvPr>
            <p:ph type="title"/>
          </p:nvPr>
        </p:nvSpPr>
        <p:spPr/>
        <p:txBody>
          <a:bodyPr/>
          <a:lstStyle/>
          <a:p>
            <a:r>
              <a:rPr lang="en-US"/>
              <a:t>LinkedIn Posts Table | All Pages - 5 of 6</a:t>
            </a:r>
          </a:p>
        </p:txBody>
      </p:sp>
      <p:graphicFrame>
        <p:nvGraphicFramePr>
          <p:cNvPr id="5" name="Table Placeholder 4">
            <a:extLst>
              <a:ext uri="{FF2B5EF4-FFF2-40B4-BE49-F238E27FC236}">
                <a16:creationId xmlns:a16="http://schemas.microsoft.com/office/drawing/2014/main" id="{D726681B-833A-4444-AB75-C2C87950DCBB}"/>
              </a:ext>
            </a:extLst>
          </p:cNvPr>
          <p:cNvGraphicFramePr>
            <a:graphicFrameLocks noGrp="1"/>
          </p:cNvGraphicFramePr>
          <p:nvPr>
            <p:ph type="tbl" sz="quarter" idx="13"/>
            <p:extLst>
              <p:ext uri="{D42A27DB-BD31-4B8C-83A1-F6EECF244321}">
                <p14:modId xmlns:p14="http://schemas.microsoft.com/office/powerpoint/2010/main" val="404773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98428734"/>
                    </a:ext>
                  </a:extLst>
                </a:gridCol>
                <a:gridCol w="1481327">
                  <a:extLst>
                    <a:ext uri="{9D8B030D-6E8A-4147-A177-3AD203B41FA5}">
                      <a16:colId xmlns:a16="http://schemas.microsoft.com/office/drawing/2014/main" val="2050300497"/>
                    </a:ext>
                  </a:extLst>
                </a:gridCol>
                <a:gridCol w="740664">
                  <a:extLst>
                    <a:ext uri="{9D8B030D-6E8A-4147-A177-3AD203B41FA5}">
                      <a16:colId xmlns:a16="http://schemas.microsoft.com/office/drawing/2014/main" val="162984168"/>
                    </a:ext>
                  </a:extLst>
                </a:gridCol>
                <a:gridCol w="493776">
                  <a:extLst>
                    <a:ext uri="{9D8B030D-6E8A-4147-A177-3AD203B41FA5}">
                      <a16:colId xmlns:a16="http://schemas.microsoft.com/office/drawing/2014/main" val="3160865858"/>
                    </a:ext>
                  </a:extLst>
                </a:gridCol>
                <a:gridCol w="493776">
                  <a:extLst>
                    <a:ext uri="{9D8B030D-6E8A-4147-A177-3AD203B41FA5}">
                      <a16:colId xmlns:a16="http://schemas.microsoft.com/office/drawing/2014/main" val="1147228006"/>
                    </a:ext>
                  </a:extLst>
                </a:gridCol>
                <a:gridCol w="493776">
                  <a:extLst>
                    <a:ext uri="{9D8B030D-6E8A-4147-A177-3AD203B41FA5}">
                      <a16:colId xmlns:a16="http://schemas.microsoft.com/office/drawing/2014/main" val="819806680"/>
                    </a:ext>
                  </a:extLst>
                </a:gridCol>
                <a:gridCol w="493776">
                  <a:extLst>
                    <a:ext uri="{9D8B030D-6E8A-4147-A177-3AD203B41FA5}">
                      <a16:colId xmlns:a16="http://schemas.microsoft.com/office/drawing/2014/main" val="2332658062"/>
                    </a:ext>
                  </a:extLst>
                </a:gridCol>
                <a:gridCol w="493776">
                  <a:extLst>
                    <a:ext uri="{9D8B030D-6E8A-4147-A177-3AD203B41FA5}">
                      <a16:colId xmlns:a16="http://schemas.microsoft.com/office/drawing/2014/main" val="3123146040"/>
                    </a:ext>
                  </a:extLst>
                </a:gridCol>
                <a:gridCol w="493776">
                  <a:extLst>
                    <a:ext uri="{9D8B030D-6E8A-4147-A177-3AD203B41FA5}">
                      <a16:colId xmlns:a16="http://schemas.microsoft.com/office/drawing/2014/main" val="2284293314"/>
                    </a:ext>
                  </a:extLst>
                </a:gridCol>
                <a:gridCol w="493776">
                  <a:extLst>
                    <a:ext uri="{9D8B030D-6E8A-4147-A177-3AD203B41FA5}">
                      <a16:colId xmlns:a16="http://schemas.microsoft.com/office/drawing/2014/main" val="1502896517"/>
                    </a:ext>
                  </a:extLst>
                </a:gridCol>
                <a:gridCol w="493776">
                  <a:extLst>
                    <a:ext uri="{9D8B030D-6E8A-4147-A177-3AD203B41FA5}">
                      <a16:colId xmlns:a16="http://schemas.microsoft.com/office/drawing/2014/main" val="352933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5741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- 2020-01-08 18:00:15</a:t>
                      </a:r>
                      <a:r>
                        <a:rPr kumimoji="0" lang="en-US" sz="1000" b="0" i="0" u="none" strike="noStrike" kern="1200" cap="none" spc="0" normalizeH="0" baseline="0" noProof="0">
                          <a:ln>
                            <a:noFill/>
                          </a:ln>
                          <a:solidFill>
                            <a:prstClr val="black"/>
                          </a:solidFill>
                          <a:effectLst/>
                          <a:uLnTx/>
                          <a:uFillTx/>
                          <a:latin typeface="+mn-lt"/>
                          <a:ea typeface="+mn-ea"/>
                          <a:cs typeface="+mn-cs"/>
                        </a:rPr>
                        <a:t>
 “We are particularly impressed with how passionately Marcella Hansch and her team dedicate themselves to their mission. They not only want to create a solution that extracts plastic from the ocean, but also encourage people to change their minds.” Thomas Fuhr, CEO of GROHE, is excited about this partnership that aims to help clean the oceans with a totally new technology. To find out more, click here: https://fcld.ly/twqvg9j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11/04/2020 14:51:44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0.027763226820325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0326910"/>
                  </a:ext>
                </a:extLst>
              </a:tr>
            </a:tbl>
          </a:graphicData>
        </a:graphic>
      </p:graphicFrame>
      <p:sp>
        <p:nvSpPr>
          <p:cNvPr id="4" name="Text Placeholder 3">
            <a:extLst>
              <a:ext uri="{FF2B5EF4-FFF2-40B4-BE49-F238E27FC236}">
                <a16:creationId xmlns:a16="http://schemas.microsoft.com/office/drawing/2014/main" id="{1490B03C-1B7B-4EE1-ADE5-F03CA8C57AAF}"/>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29751258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4374A-4E21-42EF-91A3-89B18D699071}"/>
              </a:ext>
            </a:extLst>
          </p:cNvPr>
          <p:cNvSpPr>
            <a:spLocks noGrp="1"/>
          </p:cNvSpPr>
          <p:nvPr>
            <p:ph type="title"/>
          </p:nvPr>
        </p:nvSpPr>
        <p:spPr/>
        <p:txBody>
          <a:bodyPr/>
          <a:lstStyle/>
          <a:p>
            <a:r>
              <a:rPr lang="en-US"/>
              <a:t>LinkedIn Posts Table | All Pages - 6 of 6</a:t>
            </a:r>
          </a:p>
        </p:txBody>
      </p:sp>
      <p:graphicFrame>
        <p:nvGraphicFramePr>
          <p:cNvPr id="5" name="Table Placeholder 4">
            <a:extLst>
              <a:ext uri="{FF2B5EF4-FFF2-40B4-BE49-F238E27FC236}">
                <a16:creationId xmlns:a16="http://schemas.microsoft.com/office/drawing/2014/main" id="{D5BFEFD5-A6BC-47F4-87EC-533AEF26ED24}"/>
              </a:ext>
            </a:extLst>
          </p:cNvPr>
          <p:cNvGraphicFramePr>
            <a:graphicFrameLocks noGrp="1"/>
          </p:cNvGraphicFramePr>
          <p:nvPr>
            <p:ph type="tbl" sz="quarter" idx="13"/>
            <p:extLst>
              <p:ext uri="{D42A27DB-BD31-4B8C-83A1-F6EECF244321}">
                <p14:modId xmlns:p14="http://schemas.microsoft.com/office/powerpoint/2010/main" val="1827094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95800545"/>
                    </a:ext>
                  </a:extLst>
                </a:gridCol>
                <a:gridCol w="1481327">
                  <a:extLst>
                    <a:ext uri="{9D8B030D-6E8A-4147-A177-3AD203B41FA5}">
                      <a16:colId xmlns:a16="http://schemas.microsoft.com/office/drawing/2014/main" val="3550570196"/>
                    </a:ext>
                  </a:extLst>
                </a:gridCol>
                <a:gridCol w="740664">
                  <a:extLst>
                    <a:ext uri="{9D8B030D-6E8A-4147-A177-3AD203B41FA5}">
                      <a16:colId xmlns:a16="http://schemas.microsoft.com/office/drawing/2014/main" val="896800175"/>
                    </a:ext>
                  </a:extLst>
                </a:gridCol>
                <a:gridCol w="493776">
                  <a:extLst>
                    <a:ext uri="{9D8B030D-6E8A-4147-A177-3AD203B41FA5}">
                      <a16:colId xmlns:a16="http://schemas.microsoft.com/office/drawing/2014/main" val="2881618855"/>
                    </a:ext>
                  </a:extLst>
                </a:gridCol>
                <a:gridCol w="493776">
                  <a:extLst>
                    <a:ext uri="{9D8B030D-6E8A-4147-A177-3AD203B41FA5}">
                      <a16:colId xmlns:a16="http://schemas.microsoft.com/office/drawing/2014/main" val="1162994597"/>
                    </a:ext>
                  </a:extLst>
                </a:gridCol>
                <a:gridCol w="493776">
                  <a:extLst>
                    <a:ext uri="{9D8B030D-6E8A-4147-A177-3AD203B41FA5}">
                      <a16:colId xmlns:a16="http://schemas.microsoft.com/office/drawing/2014/main" val="462961975"/>
                    </a:ext>
                  </a:extLst>
                </a:gridCol>
                <a:gridCol w="493776">
                  <a:extLst>
                    <a:ext uri="{9D8B030D-6E8A-4147-A177-3AD203B41FA5}">
                      <a16:colId xmlns:a16="http://schemas.microsoft.com/office/drawing/2014/main" val="2077831826"/>
                    </a:ext>
                  </a:extLst>
                </a:gridCol>
                <a:gridCol w="493776">
                  <a:extLst>
                    <a:ext uri="{9D8B030D-6E8A-4147-A177-3AD203B41FA5}">
                      <a16:colId xmlns:a16="http://schemas.microsoft.com/office/drawing/2014/main" val="3475844777"/>
                    </a:ext>
                  </a:extLst>
                </a:gridCol>
                <a:gridCol w="493776">
                  <a:extLst>
                    <a:ext uri="{9D8B030D-6E8A-4147-A177-3AD203B41FA5}">
                      <a16:colId xmlns:a16="http://schemas.microsoft.com/office/drawing/2014/main" val="4086081295"/>
                    </a:ext>
                  </a:extLst>
                </a:gridCol>
                <a:gridCol w="493776">
                  <a:extLst>
                    <a:ext uri="{9D8B030D-6E8A-4147-A177-3AD203B41FA5}">
                      <a16:colId xmlns:a16="http://schemas.microsoft.com/office/drawing/2014/main" val="2079958453"/>
                    </a:ext>
                  </a:extLst>
                </a:gridCol>
                <a:gridCol w="493776">
                  <a:extLst>
                    <a:ext uri="{9D8B030D-6E8A-4147-A177-3AD203B41FA5}">
                      <a16:colId xmlns:a16="http://schemas.microsoft.com/office/drawing/2014/main" val="75021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202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- 2019-11-13 12:09:41</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we now join forces with the Pacific Garbage Screening (PGS) project founded by Marcella Hansch. The PGS team is developing a floating platform which collects plastic waste out of rivers and estuaries before it damages the ecosystems in oceans. “The enormous amount of plastic in rivers and oceans are a collective problem and represent one of the greatest challenges of our time. This is why we directly decided to promote such an important project for the reduction of plastic waste,” explains Thomas Fuhr, CEO Grohe AG.  With our shared vision of clean water through the reduction of plastic waste we draw the public's attention to the worldwide plastic problem and to forward-thinking solutions like the floating platform of Pacific Garbage Screening. – Learn more about PGS here: https://lnkd.in/dpMR7cr
#shapingthefutureofwater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PGS / Everwave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11/04/2020 14:51:44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0.044556424877337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9346307"/>
                  </a:ext>
                </a:extLst>
              </a:tr>
            </a:tbl>
          </a:graphicData>
        </a:graphic>
      </p:graphicFrame>
      <p:sp>
        <p:nvSpPr>
          <p:cNvPr id="4" name="Text Placeholder 3">
            <a:extLst>
              <a:ext uri="{FF2B5EF4-FFF2-40B4-BE49-F238E27FC236}">
                <a16:creationId xmlns:a16="http://schemas.microsoft.com/office/drawing/2014/main" id="{3A6A973D-A5BF-47EB-B3E3-F033EBDAF43A}"/>
              </a:ext>
            </a:extLst>
          </p:cNvPr>
          <p:cNvSpPr>
            <a:spLocks noGrp="1"/>
          </p:cNvSpPr>
          <p:nvPr>
            <p:ph type="body" sz="quarter" idx="14"/>
          </p:nvPr>
        </p:nvSpPr>
        <p:spPr/>
        <p:txBody>
          <a:bodyPr/>
          <a:lstStyle/>
          <a:p>
            <a:r>
              <a:rPr lang="en-US"/>
              <a:t>09/01/2019 - 11/18/2020</a:t>
            </a:r>
          </a:p>
        </p:txBody>
      </p:sp>
    </p:spTree>
    <p:extLst>
      <p:ext uri="{BB962C8B-B14F-4D97-AF65-F5344CB8AC3E}">
        <p14:creationId xmlns:p14="http://schemas.microsoft.com/office/powerpoint/2010/main" val="30704123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10736</Words>
  <Application>Microsoft Office PowerPoint</Application>
  <PresentationFormat>On-screen Show (4:3)</PresentationFormat>
  <Paragraphs>2725</Paragraphs>
  <Slides>101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101</vt:i4>
      </vt:variant>
    </vt:vector>
  </HeadingPairs>
  <TitlesOfParts>
    <vt:vector size="104" baseType="lpstr">
      <vt:lpstr>Arial</vt:lpstr>
      <vt:lpstr>Calibri</vt:lpstr>
      <vt:lpstr>quintly_template</vt:lpstr>
      <vt:lpstr>Pacific Garbage Screening Campaign Analysis </vt:lpstr>
      <vt:lpstr>Overall All Posts Table | All Pages - 1 of 25</vt:lpstr>
      <vt:lpstr>Overall All Posts Table | All Pages - 2 of 25</vt:lpstr>
      <vt:lpstr>Overall All Posts Table | All Pages - 3 of 25</vt:lpstr>
      <vt:lpstr>Overall All Posts Table | All Pages - 4 of 25</vt:lpstr>
      <vt:lpstr>Overall All Posts Table | All Pages - 5 of 25</vt:lpstr>
      <vt:lpstr>Overall All Posts Table | All Pages - 6 of 25</vt:lpstr>
      <vt:lpstr>Overall All Posts Table | All Pages - 7 of 25</vt:lpstr>
      <vt:lpstr>Overall All Posts Table | All Pages - 8 of 25</vt:lpstr>
      <vt:lpstr>Overall All Posts Table | All Pages - 9 of 25</vt:lpstr>
      <vt:lpstr>Overall All Posts Table | All Pages - 10 of 25</vt:lpstr>
      <vt:lpstr>Overall All Posts Table | All Pages - 11 of 25</vt:lpstr>
      <vt:lpstr>Overall All Posts Table | All Pages - 12 of 25</vt:lpstr>
      <vt:lpstr>Overall All Posts Table | All Pages - 13 of 25</vt:lpstr>
      <vt:lpstr>Overall All Posts Table | All Pages - 14 of 25</vt:lpstr>
      <vt:lpstr>Overall All Posts Table | All Pages - 15 of 25</vt:lpstr>
      <vt:lpstr>Overall All Posts Table | All Pages - 16 of 25</vt:lpstr>
      <vt:lpstr>Overall All Posts Table | All Pages - 17 of 25</vt:lpstr>
      <vt:lpstr>Overall All Posts Table | All Pages - 18 of 25</vt:lpstr>
      <vt:lpstr>Overall All Posts Table | All Pages - 19 of 25</vt:lpstr>
      <vt:lpstr>Overall All Posts Table | All Pages - 20 of 25</vt:lpstr>
      <vt:lpstr>Overall All Posts Table | All Pages - 21 of 25</vt:lpstr>
      <vt:lpstr>Overall All Posts Table | All Pages - 22 of 25</vt:lpstr>
      <vt:lpstr>Overall All Posts Table | All Pages - 23 of 25</vt:lpstr>
      <vt:lpstr>Overall All Posts Table | All Pages - 24 of 25</vt:lpstr>
      <vt:lpstr>Overall All Posts Table | All Pages - 25 of 25</vt:lpstr>
      <vt:lpstr>Overall All Videos Table | All Pages - 1 of 5</vt:lpstr>
      <vt:lpstr>Overall All Videos Table | All Pages - 2 of 5</vt:lpstr>
      <vt:lpstr>Overall All Videos Table | All Pages - 3 of 5</vt:lpstr>
      <vt:lpstr>Overall All Videos Table | All Pages - 4 of 5</vt:lpstr>
      <vt:lpstr>Overall All Videos Table | All Pages - 5 of 5</vt:lpstr>
      <vt:lpstr>Facebook Post Tag Performance | All Pages</vt:lpstr>
      <vt:lpstr>Facebook Original Own Posts Table | All Pages - 1 of 26</vt:lpstr>
      <vt:lpstr>Facebook Original Own Posts Table | All Pages - 2 of 26</vt:lpstr>
      <vt:lpstr>Facebook Original Own Posts Table | All Pages - 3 of 26</vt:lpstr>
      <vt:lpstr>Facebook Original Own Posts Table | All Pages - 4 of 26</vt:lpstr>
      <vt:lpstr>Facebook Original Own Posts Table | All Pages - 5 of 26</vt:lpstr>
      <vt:lpstr>Facebook Original Own Posts Table | All Pages - 6 of 26</vt:lpstr>
      <vt:lpstr>Facebook Original Own Posts Table | All Pages - 7 of 26</vt:lpstr>
      <vt:lpstr>Facebook Original Own Posts Table | All Pages - 8 of 26</vt:lpstr>
      <vt:lpstr>Facebook Original Own Posts Table | All Pages - 9 of 26</vt:lpstr>
      <vt:lpstr>Facebook Original Own Posts Table | All Pages - 10 of 26</vt:lpstr>
      <vt:lpstr>Facebook Original Own Posts Table | All Pages - 11 of 26</vt:lpstr>
      <vt:lpstr>Facebook Original Own Posts Table | All Pages - 12 of 26</vt:lpstr>
      <vt:lpstr>Facebook Original Own Posts Table | All Pages - 13 of 26</vt:lpstr>
      <vt:lpstr>Facebook Original Own Posts Table | All Pages - 14 of 26</vt:lpstr>
      <vt:lpstr>Facebook Original Own Posts Table | All Pages - 15 of 26</vt:lpstr>
      <vt:lpstr>Facebook Original Own Posts Table | All Pages - 16 of 26</vt:lpstr>
      <vt:lpstr>Facebook Original Own Posts Table | All Pages - 17 of 26</vt:lpstr>
      <vt:lpstr>Facebook Original Own Posts Table | All Pages - 18 of 26</vt:lpstr>
      <vt:lpstr>Facebook Original Own Posts Table | All Pages - 19 of 26</vt:lpstr>
      <vt:lpstr>Facebook Original Own Posts Table | All Pages - 20 of 26</vt:lpstr>
      <vt:lpstr>Facebook Original Own Posts Table | All Pages - 21 of 26</vt:lpstr>
      <vt:lpstr>Facebook Original Own Posts Table | All Pages - 22 of 26</vt:lpstr>
      <vt:lpstr>Facebook Original Own Posts Table | All Pages - 23 of 26</vt:lpstr>
      <vt:lpstr>Facebook Original Own Posts Table | All Pages - 24 of 26</vt:lpstr>
      <vt:lpstr>Facebook Original Own Posts Table | All Pages - 25 of 26</vt:lpstr>
      <vt:lpstr>Facebook Original Own Posts Table | All Pages - 26 of 26</vt:lpstr>
      <vt:lpstr>Twitter Tweet Tag Performance | All Pages</vt:lpstr>
      <vt:lpstr>Twitter Own Tweets Table | All Pages - 1 of 6</vt:lpstr>
      <vt:lpstr>Twitter Own Tweets Table | All Pages - 2 of 6</vt:lpstr>
      <vt:lpstr>Twitter Own Tweets Table | All Pages - 3 of 6</vt:lpstr>
      <vt:lpstr>Twitter Own Tweets Table | All Pages - 4 of 6</vt:lpstr>
      <vt:lpstr>Twitter Own Tweets Table | All Pages - 5 of 6</vt:lpstr>
      <vt:lpstr>Twitter Own Tweets Table | All Pages - 6 of 6</vt:lpstr>
      <vt:lpstr>Instagram Post Tag Performance | All Pages</vt:lpstr>
      <vt:lpstr>Instagram Posts Table | All Pages - 1 of 26</vt:lpstr>
      <vt:lpstr>Instagram Posts Table | All Pages - 2 of 26</vt:lpstr>
      <vt:lpstr>Instagram Posts Table | All Pages - 3 of 26</vt:lpstr>
      <vt:lpstr>Instagram Posts Table | All Pages - 4 of 26</vt:lpstr>
      <vt:lpstr>Instagram Posts Table | All Pages - 5 of 26</vt:lpstr>
      <vt:lpstr>Instagram Posts Table | All Pages - 6 of 26</vt:lpstr>
      <vt:lpstr>Instagram Posts Table | All Pages - 7 of 26</vt:lpstr>
      <vt:lpstr>Instagram Posts Table | All Pages - 8 of 26</vt:lpstr>
      <vt:lpstr>Instagram Posts Table | All Pages - 9 of 26</vt:lpstr>
      <vt:lpstr>Instagram Posts Table | All Pages - 10 of 26</vt:lpstr>
      <vt:lpstr>Instagram Posts Table | All Pages - 11 of 26</vt:lpstr>
      <vt:lpstr>Instagram Posts Table | All Pages - 12 of 26</vt:lpstr>
      <vt:lpstr>Instagram Posts Table | All Pages - 13 of 26</vt:lpstr>
      <vt:lpstr>Instagram Posts Table | All Pages - 14 of 26</vt:lpstr>
      <vt:lpstr>Instagram Posts Table | All Pages - 15 of 26</vt:lpstr>
      <vt:lpstr>Instagram Posts Table | All Pages - 16 of 26</vt:lpstr>
      <vt:lpstr>Instagram Posts Table | All Pages - 17 of 26</vt:lpstr>
      <vt:lpstr>Instagram Posts Table | All Pages - 18 of 26</vt:lpstr>
      <vt:lpstr>Instagram Posts Table | All Pages - 19 of 26</vt:lpstr>
      <vt:lpstr>Instagram Posts Table | All Pages - 20 of 26</vt:lpstr>
      <vt:lpstr>Instagram Posts Table | All Pages - 21 of 26</vt:lpstr>
      <vt:lpstr>Instagram Posts Table | All Pages - 22 of 26</vt:lpstr>
      <vt:lpstr>Instagram Posts Table | All Pages - 23 of 26</vt:lpstr>
      <vt:lpstr>Instagram Posts Table | All Pages - 24 of 26</vt:lpstr>
      <vt:lpstr>Instagram Posts Table | All Pages - 25 of 26</vt:lpstr>
      <vt:lpstr>Instagram Posts Table | All Pages - 26 of 26</vt:lpstr>
      <vt:lpstr>Instagram Story Tag Performance | All Pages</vt:lpstr>
      <vt:lpstr>Instagram Stories Table  | All Pages</vt:lpstr>
      <vt:lpstr>LinkedIn Post Tag Performance | All Pages</vt:lpstr>
      <vt:lpstr>LinkedIn Posts Table | All Pages - 1 of 6</vt:lpstr>
      <vt:lpstr>LinkedIn Posts Table | All Pages - 2 of 6</vt:lpstr>
      <vt:lpstr>LinkedIn Posts Table | All Pages - 3 of 6</vt:lpstr>
      <vt:lpstr>LinkedIn Posts Table | All Pages - 4 of 6</vt:lpstr>
      <vt:lpstr>LinkedIn Posts Table | All Pages - 5 of 6</vt:lpstr>
      <vt:lpstr>LinkedIn Posts Table | All Pages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Pacific Garbage Screening Campaign Analysis </dc:title>
  <dc:creator>Frederik Peiniger</dc:creator>
  <cp:lastModifiedBy>Frederik Peiniger</cp:lastModifiedBy>
  <cp:revision>2</cp:revision>
  <dcterms:created xsi:type="dcterms:W3CDTF">2020-11-18T17:10:46Z</dcterms:created>
  <dcterms:modified xsi:type="dcterms:W3CDTF">2020-11-18T17:21:47Z</dcterms:modified>
</cp:coreProperties>
</file>