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368E0-603E-4C1E-9ECC-B06D8D51EEFC}"/>
              </a:ext>
            </a:extLst>
          </p:cNvPr>
          <p:cNvSpPr>
            <a:spLocks noGrp="1"/>
          </p:cNvSpPr>
          <p:nvPr>
            <p:ph type="title"/>
          </p:nvPr>
        </p:nvSpPr>
        <p:spPr/>
        <p:txBody>
          <a:bodyPr/>
          <a:lstStyle/>
          <a:p>
            <a:r>
              <a:rPr lang="en-US"/>
              <a:t>Facebook Private Conversations Table | GROHE DE - 1 of 21</a:t>
            </a:r>
          </a:p>
        </p:txBody>
      </p:sp>
      <p:graphicFrame>
        <p:nvGraphicFramePr>
          <p:cNvPr id="5" name="Table Placeholder 4">
            <a:extLst>
              <a:ext uri="{FF2B5EF4-FFF2-40B4-BE49-F238E27FC236}">
                <a16:creationId xmlns:a16="http://schemas.microsoft.com/office/drawing/2014/main" id="{66D82C19-46DA-4F92-B322-A6FF6FF8FAA6}"/>
              </a:ext>
            </a:extLst>
          </p:cNvPr>
          <p:cNvGraphicFramePr>
            <a:graphicFrameLocks noGrp="1"/>
          </p:cNvGraphicFramePr>
          <p:nvPr>
            <p:ph type="tbl" sz="quarter" idx="13"/>
            <p:extLst>
              <p:ext uri="{D42A27DB-BD31-4B8C-83A1-F6EECF244321}">
                <p14:modId xmlns:p14="http://schemas.microsoft.com/office/powerpoint/2010/main" val="1603422056"/>
              </p:ext>
            </p:extLst>
          </p:nvPr>
        </p:nvGraphicFramePr>
        <p:xfrm>
          <a:off x="457200" y="1731963"/>
          <a:ext cx="7653528" cy="384048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31559259"/>
                    </a:ext>
                  </a:extLst>
                </a:gridCol>
                <a:gridCol w="822960">
                  <a:extLst>
                    <a:ext uri="{9D8B030D-6E8A-4147-A177-3AD203B41FA5}">
                      <a16:colId xmlns:a16="http://schemas.microsoft.com/office/drawing/2014/main" val="1558256515"/>
                    </a:ext>
                  </a:extLst>
                </a:gridCol>
                <a:gridCol w="576072">
                  <a:extLst>
                    <a:ext uri="{9D8B030D-6E8A-4147-A177-3AD203B41FA5}">
                      <a16:colId xmlns:a16="http://schemas.microsoft.com/office/drawing/2014/main" val="2163286167"/>
                    </a:ext>
                  </a:extLst>
                </a:gridCol>
                <a:gridCol w="1152144">
                  <a:extLst>
                    <a:ext uri="{9D8B030D-6E8A-4147-A177-3AD203B41FA5}">
                      <a16:colId xmlns:a16="http://schemas.microsoft.com/office/drawing/2014/main" val="729479531"/>
                    </a:ext>
                  </a:extLst>
                </a:gridCol>
                <a:gridCol w="576072">
                  <a:extLst>
                    <a:ext uri="{9D8B030D-6E8A-4147-A177-3AD203B41FA5}">
                      <a16:colId xmlns:a16="http://schemas.microsoft.com/office/drawing/2014/main" val="2233921432"/>
                    </a:ext>
                  </a:extLst>
                </a:gridCol>
                <a:gridCol w="576072">
                  <a:extLst>
                    <a:ext uri="{9D8B030D-6E8A-4147-A177-3AD203B41FA5}">
                      <a16:colId xmlns:a16="http://schemas.microsoft.com/office/drawing/2014/main" val="2767559387"/>
                    </a:ext>
                  </a:extLst>
                </a:gridCol>
                <a:gridCol w="576072">
                  <a:extLst>
                    <a:ext uri="{9D8B030D-6E8A-4147-A177-3AD203B41FA5}">
                      <a16:colId xmlns:a16="http://schemas.microsoft.com/office/drawing/2014/main" val="180466514"/>
                    </a:ext>
                  </a:extLst>
                </a:gridCol>
                <a:gridCol w="576072">
                  <a:extLst>
                    <a:ext uri="{9D8B030D-6E8A-4147-A177-3AD203B41FA5}">
                      <a16:colId xmlns:a16="http://schemas.microsoft.com/office/drawing/2014/main" val="1728623664"/>
                    </a:ext>
                  </a:extLst>
                </a:gridCol>
                <a:gridCol w="576072">
                  <a:extLst>
                    <a:ext uri="{9D8B030D-6E8A-4147-A177-3AD203B41FA5}">
                      <a16:colId xmlns:a16="http://schemas.microsoft.com/office/drawing/2014/main" val="2203312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53888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Thomas Kroeber - 2020-06-30 12:24:36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Thomas,
in der Regel dauert das nicht länger als 2-3 Tage, aber aufgrund eines erhöhten Mailaufkommens kann es derzeit zu längeren Wartezeiten kommen. Wir bitten hier um Verständnis, die Kollegen werden sich schnellstmöglich bei dir melden.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06/30/2020 15:01:01</a:t>
                      </a:r>
                    </a:p>
                  </a:txBody>
                  <a:tcPr/>
                </a:tc>
                <a:extLst>
                  <a:ext uri="{0D108BD9-81ED-4DB2-BD59-A6C34878D82A}">
                    <a16:rowId xmlns:a16="http://schemas.microsoft.com/office/drawing/2014/main" val="1940390933"/>
                  </a:ext>
                </a:extLst>
              </a:tr>
            </a:tbl>
          </a:graphicData>
        </a:graphic>
      </p:graphicFrame>
      <p:sp>
        <p:nvSpPr>
          <p:cNvPr id="4" name="Text Placeholder 3">
            <a:extLst>
              <a:ext uri="{FF2B5EF4-FFF2-40B4-BE49-F238E27FC236}">
                <a16:creationId xmlns:a16="http://schemas.microsoft.com/office/drawing/2014/main" id="{19F53E99-5327-416D-9749-00817A2F49E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59162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33C50-50FF-4BE8-B3A7-B2C3E879A189}"/>
              </a:ext>
            </a:extLst>
          </p:cNvPr>
          <p:cNvSpPr>
            <a:spLocks noGrp="1"/>
          </p:cNvSpPr>
          <p:nvPr>
            <p:ph type="title"/>
          </p:nvPr>
        </p:nvSpPr>
        <p:spPr/>
        <p:txBody>
          <a:bodyPr/>
          <a:lstStyle/>
          <a:p>
            <a:r>
              <a:rPr lang="en-US"/>
              <a:t>Facebook Private Conversations Table | GROHE DE - 2 of 21</a:t>
            </a:r>
          </a:p>
        </p:txBody>
      </p:sp>
      <p:graphicFrame>
        <p:nvGraphicFramePr>
          <p:cNvPr id="5" name="Table Placeholder 4">
            <a:extLst>
              <a:ext uri="{FF2B5EF4-FFF2-40B4-BE49-F238E27FC236}">
                <a16:creationId xmlns:a16="http://schemas.microsoft.com/office/drawing/2014/main" id="{0C3FC197-26A5-4D8A-B387-F98F6545E348}"/>
              </a:ext>
            </a:extLst>
          </p:cNvPr>
          <p:cNvGraphicFramePr>
            <a:graphicFrameLocks noGrp="1"/>
          </p:cNvGraphicFramePr>
          <p:nvPr>
            <p:ph type="tbl" sz="quarter" idx="13"/>
            <p:extLst>
              <p:ext uri="{D42A27DB-BD31-4B8C-83A1-F6EECF244321}">
                <p14:modId xmlns:p14="http://schemas.microsoft.com/office/powerpoint/2010/main" val="2995926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27289410"/>
                    </a:ext>
                  </a:extLst>
                </a:gridCol>
                <a:gridCol w="822960">
                  <a:extLst>
                    <a:ext uri="{9D8B030D-6E8A-4147-A177-3AD203B41FA5}">
                      <a16:colId xmlns:a16="http://schemas.microsoft.com/office/drawing/2014/main" val="3319007847"/>
                    </a:ext>
                  </a:extLst>
                </a:gridCol>
                <a:gridCol w="576072">
                  <a:extLst>
                    <a:ext uri="{9D8B030D-6E8A-4147-A177-3AD203B41FA5}">
                      <a16:colId xmlns:a16="http://schemas.microsoft.com/office/drawing/2014/main" val="1694304596"/>
                    </a:ext>
                  </a:extLst>
                </a:gridCol>
                <a:gridCol w="1152144">
                  <a:extLst>
                    <a:ext uri="{9D8B030D-6E8A-4147-A177-3AD203B41FA5}">
                      <a16:colId xmlns:a16="http://schemas.microsoft.com/office/drawing/2014/main" val="3385851758"/>
                    </a:ext>
                  </a:extLst>
                </a:gridCol>
                <a:gridCol w="576072">
                  <a:extLst>
                    <a:ext uri="{9D8B030D-6E8A-4147-A177-3AD203B41FA5}">
                      <a16:colId xmlns:a16="http://schemas.microsoft.com/office/drawing/2014/main" val="944619779"/>
                    </a:ext>
                  </a:extLst>
                </a:gridCol>
                <a:gridCol w="576072">
                  <a:extLst>
                    <a:ext uri="{9D8B030D-6E8A-4147-A177-3AD203B41FA5}">
                      <a16:colId xmlns:a16="http://schemas.microsoft.com/office/drawing/2014/main" val="2214942248"/>
                    </a:ext>
                  </a:extLst>
                </a:gridCol>
                <a:gridCol w="576072">
                  <a:extLst>
                    <a:ext uri="{9D8B030D-6E8A-4147-A177-3AD203B41FA5}">
                      <a16:colId xmlns:a16="http://schemas.microsoft.com/office/drawing/2014/main" val="4217478298"/>
                    </a:ext>
                  </a:extLst>
                </a:gridCol>
                <a:gridCol w="576072">
                  <a:extLst>
                    <a:ext uri="{9D8B030D-6E8A-4147-A177-3AD203B41FA5}">
                      <a16:colId xmlns:a16="http://schemas.microsoft.com/office/drawing/2014/main" val="1088279531"/>
                    </a:ext>
                  </a:extLst>
                </a:gridCol>
                <a:gridCol w="576072">
                  <a:extLst>
                    <a:ext uri="{9D8B030D-6E8A-4147-A177-3AD203B41FA5}">
                      <a16:colId xmlns:a16="http://schemas.microsoft.com/office/drawing/2014/main" val="3676499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6157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Michel Wistuba - 2020-06-27 13:48:56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Hi Michel, danke für deine Nachricht. Wir sind gerade nicht erreichbar, antworten aber so schnell wie möglich! Vielen Dank und viele Grüße, dein GROHE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13:48:57</a:t>
                      </a:r>
                    </a:p>
                  </a:txBody>
                  <a:tcPr/>
                </a:tc>
                <a:extLst>
                  <a:ext uri="{0D108BD9-81ED-4DB2-BD59-A6C34878D82A}">
                    <a16:rowId xmlns:a16="http://schemas.microsoft.com/office/drawing/2014/main" val="487206569"/>
                  </a:ext>
                </a:extLst>
              </a:tr>
            </a:tbl>
          </a:graphicData>
        </a:graphic>
      </p:graphicFrame>
      <p:sp>
        <p:nvSpPr>
          <p:cNvPr id="4" name="Text Placeholder 3">
            <a:extLst>
              <a:ext uri="{FF2B5EF4-FFF2-40B4-BE49-F238E27FC236}">
                <a16:creationId xmlns:a16="http://schemas.microsoft.com/office/drawing/2014/main" id="{9E9B76CE-B28D-48E8-8DC4-DFD717910E2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669352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F83B-709B-4080-87A5-8E16C97F9426}"/>
              </a:ext>
            </a:extLst>
          </p:cNvPr>
          <p:cNvSpPr>
            <a:spLocks noGrp="1"/>
          </p:cNvSpPr>
          <p:nvPr>
            <p:ph type="title"/>
          </p:nvPr>
        </p:nvSpPr>
        <p:spPr/>
        <p:txBody>
          <a:bodyPr/>
          <a:lstStyle/>
          <a:p>
            <a:r>
              <a:rPr lang="en-US"/>
              <a:t>Facebook Private Conversations Table | GROHE DE - 3 of 21</a:t>
            </a:r>
          </a:p>
        </p:txBody>
      </p:sp>
      <p:graphicFrame>
        <p:nvGraphicFramePr>
          <p:cNvPr id="5" name="Table Placeholder 4">
            <a:extLst>
              <a:ext uri="{FF2B5EF4-FFF2-40B4-BE49-F238E27FC236}">
                <a16:creationId xmlns:a16="http://schemas.microsoft.com/office/drawing/2014/main" id="{88635729-8947-4024-8B86-9B8A26071C42}"/>
              </a:ext>
            </a:extLst>
          </p:cNvPr>
          <p:cNvGraphicFramePr>
            <a:graphicFrameLocks noGrp="1"/>
          </p:cNvGraphicFramePr>
          <p:nvPr>
            <p:ph type="tbl" sz="quarter" idx="13"/>
            <p:extLst>
              <p:ext uri="{D42A27DB-BD31-4B8C-83A1-F6EECF244321}">
                <p14:modId xmlns:p14="http://schemas.microsoft.com/office/powerpoint/2010/main" val="2502560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58296969"/>
                    </a:ext>
                  </a:extLst>
                </a:gridCol>
                <a:gridCol w="822960">
                  <a:extLst>
                    <a:ext uri="{9D8B030D-6E8A-4147-A177-3AD203B41FA5}">
                      <a16:colId xmlns:a16="http://schemas.microsoft.com/office/drawing/2014/main" val="3659232704"/>
                    </a:ext>
                  </a:extLst>
                </a:gridCol>
                <a:gridCol w="576072">
                  <a:extLst>
                    <a:ext uri="{9D8B030D-6E8A-4147-A177-3AD203B41FA5}">
                      <a16:colId xmlns:a16="http://schemas.microsoft.com/office/drawing/2014/main" val="4214007276"/>
                    </a:ext>
                  </a:extLst>
                </a:gridCol>
                <a:gridCol w="1152144">
                  <a:extLst>
                    <a:ext uri="{9D8B030D-6E8A-4147-A177-3AD203B41FA5}">
                      <a16:colId xmlns:a16="http://schemas.microsoft.com/office/drawing/2014/main" val="3585368292"/>
                    </a:ext>
                  </a:extLst>
                </a:gridCol>
                <a:gridCol w="576072">
                  <a:extLst>
                    <a:ext uri="{9D8B030D-6E8A-4147-A177-3AD203B41FA5}">
                      <a16:colId xmlns:a16="http://schemas.microsoft.com/office/drawing/2014/main" val="1387668700"/>
                    </a:ext>
                  </a:extLst>
                </a:gridCol>
                <a:gridCol w="576072">
                  <a:extLst>
                    <a:ext uri="{9D8B030D-6E8A-4147-A177-3AD203B41FA5}">
                      <a16:colId xmlns:a16="http://schemas.microsoft.com/office/drawing/2014/main" val="3123726636"/>
                    </a:ext>
                  </a:extLst>
                </a:gridCol>
                <a:gridCol w="576072">
                  <a:extLst>
                    <a:ext uri="{9D8B030D-6E8A-4147-A177-3AD203B41FA5}">
                      <a16:colId xmlns:a16="http://schemas.microsoft.com/office/drawing/2014/main" val="1027702544"/>
                    </a:ext>
                  </a:extLst>
                </a:gridCol>
                <a:gridCol w="576072">
                  <a:extLst>
                    <a:ext uri="{9D8B030D-6E8A-4147-A177-3AD203B41FA5}">
                      <a16:colId xmlns:a16="http://schemas.microsoft.com/office/drawing/2014/main" val="2519406458"/>
                    </a:ext>
                  </a:extLst>
                </a:gridCol>
                <a:gridCol w="576072">
                  <a:extLst>
                    <a:ext uri="{9D8B030D-6E8A-4147-A177-3AD203B41FA5}">
                      <a16:colId xmlns:a16="http://schemas.microsoft.com/office/drawing/2014/main" val="2120705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6520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Michael Hoffmann - 2020-06-25 21:03:52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Michael,
vielen Dank für deine Nachricht!
Es ist uns nicht bekannt, das dieses problem auf einmal auftaucht. Bitte beachte in der Installation deiner GROHE Blue Home die in unserer TPI vermerkten Zu- und Abluftbedingungen der Blue Home Anlage (Ausschnittsmaße, Abstände etc.): https://bit.ly/2I7BoVr. 
Wichtig ist, dass die Temperatur im Schrank, in dem deine Anlage steht, nicht zu warm ist. Dies kann beispielsweise durch Fußbodenheizung negativ bedingt sein. Beide Faktoren können dazu führen, dass die Kühlung über eine längere Zeit läuft.
Wenn sich aber an diese Bedingen nichts geändert hat, liegt die Ursache womöglich woanders. Damit wir das feststellen können, wäre es gut wenn du uns deine Kontaktdaten zukommen lässt. Diese leiten wir dann weiter an unseren Kollegen der Kundendienst, damit die es sich nochmal genauer anschauen.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06/26/2020 13:08:11</a:t>
                      </a:r>
                    </a:p>
                  </a:txBody>
                  <a:tcPr/>
                </a:tc>
                <a:extLst>
                  <a:ext uri="{0D108BD9-81ED-4DB2-BD59-A6C34878D82A}">
                    <a16:rowId xmlns:a16="http://schemas.microsoft.com/office/drawing/2014/main" val="1004362544"/>
                  </a:ext>
                </a:extLst>
              </a:tr>
            </a:tbl>
          </a:graphicData>
        </a:graphic>
      </p:graphicFrame>
      <p:sp>
        <p:nvSpPr>
          <p:cNvPr id="4" name="Text Placeholder 3">
            <a:extLst>
              <a:ext uri="{FF2B5EF4-FFF2-40B4-BE49-F238E27FC236}">
                <a16:creationId xmlns:a16="http://schemas.microsoft.com/office/drawing/2014/main" id="{7E5C799F-30BE-46F2-A1B3-19995015909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642237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73575-2BA9-4D51-BC14-489F1C233AE6}"/>
              </a:ext>
            </a:extLst>
          </p:cNvPr>
          <p:cNvSpPr>
            <a:spLocks noGrp="1"/>
          </p:cNvSpPr>
          <p:nvPr>
            <p:ph type="title"/>
          </p:nvPr>
        </p:nvSpPr>
        <p:spPr/>
        <p:txBody>
          <a:bodyPr/>
          <a:lstStyle/>
          <a:p>
            <a:r>
              <a:rPr lang="en-US"/>
              <a:t>Facebook Private Conversations Table | GROHE DE - 4 of 21</a:t>
            </a:r>
          </a:p>
        </p:txBody>
      </p:sp>
      <p:graphicFrame>
        <p:nvGraphicFramePr>
          <p:cNvPr id="5" name="Table Placeholder 4">
            <a:extLst>
              <a:ext uri="{FF2B5EF4-FFF2-40B4-BE49-F238E27FC236}">
                <a16:creationId xmlns:a16="http://schemas.microsoft.com/office/drawing/2014/main" id="{D7CD2A1B-A4DF-4095-897F-E2BF1CF14F7A}"/>
              </a:ext>
            </a:extLst>
          </p:cNvPr>
          <p:cNvGraphicFramePr>
            <a:graphicFrameLocks noGrp="1"/>
          </p:cNvGraphicFramePr>
          <p:nvPr>
            <p:ph type="tbl" sz="quarter" idx="13"/>
            <p:extLst>
              <p:ext uri="{D42A27DB-BD31-4B8C-83A1-F6EECF244321}">
                <p14:modId xmlns:p14="http://schemas.microsoft.com/office/powerpoint/2010/main" val="883171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571404"/>
                    </a:ext>
                  </a:extLst>
                </a:gridCol>
                <a:gridCol w="822960">
                  <a:extLst>
                    <a:ext uri="{9D8B030D-6E8A-4147-A177-3AD203B41FA5}">
                      <a16:colId xmlns:a16="http://schemas.microsoft.com/office/drawing/2014/main" val="451145334"/>
                    </a:ext>
                  </a:extLst>
                </a:gridCol>
                <a:gridCol w="576072">
                  <a:extLst>
                    <a:ext uri="{9D8B030D-6E8A-4147-A177-3AD203B41FA5}">
                      <a16:colId xmlns:a16="http://schemas.microsoft.com/office/drawing/2014/main" val="1106144469"/>
                    </a:ext>
                  </a:extLst>
                </a:gridCol>
                <a:gridCol w="1152144">
                  <a:extLst>
                    <a:ext uri="{9D8B030D-6E8A-4147-A177-3AD203B41FA5}">
                      <a16:colId xmlns:a16="http://schemas.microsoft.com/office/drawing/2014/main" val="244448109"/>
                    </a:ext>
                  </a:extLst>
                </a:gridCol>
                <a:gridCol w="576072">
                  <a:extLst>
                    <a:ext uri="{9D8B030D-6E8A-4147-A177-3AD203B41FA5}">
                      <a16:colId xmlns:a16="http://schemas.microsoft.com/office/drawing/2014/main" val="1719773662"/>
                    </a:ext>
                  </a:extLst>
                </a:gridCol>
                <a:gridCol w="576072">
                  <a:extLst>
                    <a:ext uri="{9D8B030D-6E8A-4147-A177-3AD203B41FA5}">
                      <a16:colId xmlns:a16="http://schemas.microsoft.com/office/drawing/2014/main" val="1025995878"/>
                    </a:ext>
                  </a:extLst>
                </a:gridCol>
                <a:gridCol w="576072">
                  <a:extLst>
                    <a:ext uri="{9D8B030D-6E8A-4147-A177-3AD203B41FA5}">
                      <a16:colId xmlns:a16="http://schemas.microsoft.com/office/drawing/2014/main" val="3069664412"/>
                    </a:ext>
                  </a:extLst>
                </a:gridCol>
                <a:gridCol w="576072">
                  <a:extLst>
                    <a:ext uri="{9D8B030D-6E8A-4147-A177-3AD203B41FA5}">
                      <a16:colId xmlns:a16="http://schemas.microsoft.com/office/drawing/2014/main" val="3639657142"/>
                    </a:ext>
                  </a:extLst>
                </a:gridCol>
                <a:gridCol w="576072">
                  <a:extLst>
                    <a:ext uri="{9D8B030D-6E8A-4147-A177-3AD203B41FA5}">
                      <a16:colId xmlns:a16="http://schemas.microsoft.com/office/drawing/2014/main" val="209561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5406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Leonie Ri - 2020-06-25 07:10:07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Leonie, 
vielen Dank für dein Interesse an GROHE Blue Professional!
Wir haben den schwarzen Armatur (hard graphite) auch nur bei GROHE Blue Home gefunden - wir haken mal bei unseren Experten nach und fragen, welche Möglichkeiten es da gibt. 😊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13:09:50</a:t>
                      </a:r>
                    </a:p>
                  </a:txBody>
                  <a:tcPr/>
                </a:tc>
                <a:extLst>
                  <a:ext uri="{0D108BD9-81ED-4DB2-BD59-A6C34878D82A}">
                    <a16:rowId xmlns:a16="http://schemas.microsoft.com/office/drawing/2014/main" val="1057926363"/>
                  </a:ext>
                </a:extLst>
              </a:tr>
            </a:tbl>
          </a:graphicData>
        </a:graphic>
      </p:graphicFrame>
      <p:sp>
        <p:nvSpPr>
          <p:cNvPr id="4" name="Text Placeholder 3">
            <a:extLst>
              <a:ext uri="{FF2B5EF4-FFF2-40B4-BE49-F238E27FC236}">
                <a16:creationId xmlns:a16="http://schemas.microsoft.com/office/drawing/2014/main" id="{C599BBCC-0C20-4A7C-8AE5-09BB09EDF15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10743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126E7-BDFC-492A-BD86-47EA65CA95E5}"/>
              </a:ext>
            </a:extLst>
          </p:cNvPr>
          <p:cNvSpPr>
            <a:spLocks noGrp="1"/>
          </p:cNvSpPr>
          <p:nvPr>
            <p:ph type="title"/>
          </p:nvPr>
        </p:nvSpPr>
        <p:spPr/>
        <p:txBody>
          <a:bodyPr/>
          <a:lstStyle/>
          <a:p>
            <a:r>
              <a:rPr lang="en-US"/>
              <a:t>Facebook Private Conversations Table | GROHE DE - 5 of 21</a:t>
            </a:r>
          </a:p>
        </p:txBody>
      </p:sp>
      <p:graphicFrame>
        <p:nvGraphicFramePr>
          <p:cNvPr id="5" name="Table Placeholder 4">
            <a:extLst>
              <a:ext uri="{FF2B5EF4-FFF2-40B4-BE49-F238E27FC236}">
                <a16:creationId xmlns:a16="http://schemas.microsoft.com/office/drawing/2014/main" id="{41B62AD0-D346-46D8-9838-D208B5A3DA59}"/>
              </a:ext>
            </a:extLst>
          </p:cNvPr>
          <p:cNvGraphicFramePr>
            <a:graphicFrameLocks noGrp="1"/>
          </p:cNvGraphicFramePr>
          <p:nvPr>
            <p:ph type="tbl" sz="quarter" idx="13"/>
            <p:extLst>
              <p:ext uri="{D42A27DB-BD31-4B8C-83A1-F6EECF244321}">
                <p14:modId xmlns:p14="http://schemas.microsoft.com/office/powerpoint/2010/main" val="4107336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18736020"/>
                    </a:ext>
                  </a:extLst>
                </a:gridCol>
                <a:gridCol w="822960">
                  <a:extLst>
                    <a:ext uri="{9D8B030D-6E8A-4147-A177-3AD203B41FA5}">
                      <a16:colId xmlns:a16="http://schemas.microsoft.com/office/drawing/2014/main" val="285673613"/>
                    </a:ext>
                  </a:extLst>
                </a:gridCol>
                <a:gridCol w="576072">
                  <a:extLst>
                    <a:ext uri="{9D8B030D-6E8A-4147-A177-3AD203B41FA5}">
                      <a16:colId xmlns:a16="http://schemas.microsoft.com/office/drawing/2014/main" val="1855446360"/>
                    </a:ext>
                  </a:extLst>
                </a:gridCol>
                <a:gridCol w="1152144">
                  <a:extLst>
                    <a:ext uri="{9D8B030D-6E8A-4147-A177-3AD203B41FA5}">
                      <a16:colId xmlns:a16="http://schemas.microsoft.com/office/drawing/2014/main" val="374763410"/>
                    </a:ext>
                  </a:extLst>
                </a:gridCol>
                <a:gridCol w="576072">
                  <a:extLst>
                    <a:ext uri="{9D8B030D-6E8A-4147-A177-3AD203B41FA5}">
                      <a16:colId xmlns:a16="http://schemas.microsoft.com/office/drawing/2014/main" val="3882417566"/>
                    </a:ext>
                  </a:extLst>
                </a:gridCol>
                <a:gridCol w="576072">
                  <a:extLst>
                    <a:ext uri="{9D8B030D-6E8A-4147-A177-3AD203B41FA5}">
                      <a16:colId xmlns:a16="http://schemas.microsoft.com/office/drawing/2014/main" val="2763240050"/>
                    </a:ext>
                  </a:extLst>
                </a:gridCol>
                <a:gridCol w="576072">
                  <a:extLst>
                    <a:ext uri="{9D8B030D-6E8A-4147-A177-3AD203B41FA5}">
                      <a16:colId xmlns:a16="http://schemas.microsoft.com/office/drawing/2014/main" val="1818804068"/>
                    </a:ext>
                  </a:extLst>
                </a:gridCol>
                <a:gridCol w="576072">
                  <a:extLst>
                    <a:ext uri="{9D8B030D-6E8A-4147-A177-3AD203B41FA5}">
                      <a16:colId xmlns:a16="http://schemas.microsoft.com/office/drawing/2014/main" val="1435019034"/>
                    </a:ext>
                  </a:extLst>
                </a:gridCol>
                <a:gridCol w="576072">
                  <a:extLst>
                    <a:ext uri="{9D8B030D-6E8A-4147-A177-3AD203B41FA5}">
                      <a16:colId xmlns:a16="http://schemas.microsoft.com/office/drawing/2014/main" val="142842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6181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Ibrahim Abdul Latif - 2020-06-23 21:08:49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Ibrahim,
vielen Dank für deine Nachricht!
Wir checken das mit unseren Experten und melden uns, sobald wir mehr wissen.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2897853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Max Lux - 2020-06-22 11:21:14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Max!
wir haken da mal bei unseren Experten nach - wir melden uns sobald wir eine Antwort vorliegen haben!
Liebe Grüße,
dein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06/22/2020 13:45:56</a:t>
                      </a:r>
                    </a:p>
                  </a:txBody>
                  <a:tcPr/>
                </a:tc>
                <a:extLst>
                  <a:ext uri="{0D108BD9-81ED-4DB2-BD59-A6C34878D82A}">
                    <a16:rowId xmlns:a16="http://schemas.microsoft.com/office/drawing/2014/main" val="4252226769"/>
                  </a:ext>
                </a:extLst>
              </a:tr>
            </a:tbl>
          </a:graphicData>
        </a:graphic>
      </p:graphicFrame>
      <p:sp>
        <p:nvSpPr>
          <p:cNvPr id="4" name="Text Placeholder 3">
            <a:extLst>
              <a:ext uri="{FF2B5EF4-FFF2-40B4-BE49-F238E27FC236}">
                <a16:creationId xmlns:a16="http://schemas.microsoft.com/office/drawing/2014/main" id="{1BF2E059-A862-4BFA-B734-E14A286B6A9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24173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64904-B618-4F1B-9526-D442FBBCCEF9}"/>
              </a:ext>
            </a:extLst>
          </p:cNvPr>
          <p:cNvSpPr>
            <a:spLocks noGrp="1"/>
          </p:cNvSpPr>
          <p:nvPr>
            <p:ph type="title"/>
          </p:nvPr>
        </p:nvSpPr>
        <p:spPr/>
        <p:txBody>
          <a:bodyPr/>
          <a:lstStyle/>
          <a:p>
            <a:r>
              <a:rPr lang="en-US"/>
              <a:t>Facebook Private Conversations Table | GROHE DE - 6 of 21</a:t>
            </a:r>
          </a:p>
        </p:txBody>
      </p:sp>
      <p:graphicFrame>
        <p:nvGraphicFramePr>
          <p:cNvPr id="5" name="Table Placeholder 4">
            <a:extLst>
              <a:ext uri="{FF2B5EF4-FFF2-40B4-BE49-F238E27FC236}">
                <a16:creationId xmlns:a16="http://schemas.microsoft.com/office/drawing/2014/main" id="{BDBAC49E-E798-46DC-B005-7E6ABD7A9569}"/>
              </a:ext>
            </a:extLst>
          </p:cNvPr>
          <p:cNvGraphicFramePr>
            <a:graphicFrameLocks noGrp="1"/>
          </p:cNvGraphicFramePr>
          <p:nvPr>
            <p:ph type="tbl" sz="quarter" idx="13"/>
            <p:extLst>
              <p:ext uri="{D42A27DB-BD31-4B8C-83A1-F6EECF244321}">
                <p14:modId xmlns:p14="http://schemas.microsoft.com/office/powerpoint/2010/main" val="3761925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875662"/>
                    </a:ext>
                  </a:extLst>
                </a:gridCol>
                <a:gridCol w="822960">
                  <a:extLst>
                    <a:ext uri="{9D8B030D-6E8A-4147-A177-3AD203B41FA5}">
                      <a16:colId xmlns:a16="http://schemas.microsoft.com/office/drawing/2014/main" val="4254479272"/>
                    </a:ext>
                  </a:extLst>
                </a:gridCol>
                <a:gridCol w="576072">
                  <a:extLst>
                    <a:ext uri="{9D8B030D-6E8A-4147-A177-3AD203B41FA5}">
                      <a16:colId xmlns:a16="http://schemas.microsoft.com/office/drawing/2014/main" val="2522687333"/>
                    </a:ext>
                  </a:extLst>
                </a:gridCol>
                <a:gridCol w="1152144">
                  <a:extLst>
                    <a:ext uri="{9D8B030D-6E8A-4147-A177-3AD203B41FA5}">
                      <a16:colId xmlns:a16="http://schemas.microsoft.com/office/drawing/2014/main" val="1330351630"/>
                    </a:ext>
                  </a:extLst>
                </a:gridCol>
                <a:gridCol w="576072">
                  <a:extLst>
                    <a:ext uri="{9D8B030D-6E8A-4147-A177-3AD203B41FA5}">
                      <a16:colId xmlns:a16="http://schemas.microsoft.com/office/drawing/2014/main" val="1554729521"/>
                    </a:ext>
                  </a:extLst>
                </a:gridCol>
                <a:gridCol w="576072">
                  <a:extLst>
                    <a:ext uri="{9D8B030D-6E8A-4147-A177-3AD203B41FA5}">
                      <a16:colId xmlns:a16="http://schemas.microsoft.com/office/drawing/2014/main" val="778167528"/>
                    </a:ext>
                  </a:extLst>
                </a:gridCol>
                <a:gridCol w="576072">
                  <a:extLst>
                    <a:ext uri="{9D8B030D-6E8A-4147-A177-3AD203B41FA5}">
                      <a16:colId xmlns:a16="http://schemas.microsoft.com/office/drawing/2014/main" val="878972876"/>
                    </a:ext>
                  </a:extLst>
                </a:gridCol>
                <a:gridCol w="576072">
                  <a:extLst>
                    <a:ext uri="{9D8B030D-6E8A-4147-A177-3AD203B41FA5}">
                      <a16:colId xmlns:a16="http://schemas.microsoft.com/office/drawing/2014/main" val="1019855690"/>
                    </a:ext>
                  </a:extLst>
                </a:gridCol>
                <a:gridCol w="576072">
                  <a:extLst>
                    <a:ext uri="{9D8B030D-6E8A-4147-A177-3AD203B41FA5}">
                      <a16:colId xmlns:a16="http://schemas.microsoft.com/office/drawing/2014/main" val="3335648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090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Torben Will - 2020-06-21 17:06:20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Hi Torben, danke für deine Nachricht. Wir sind gerade nicht erreichbar, antworten aber so schnell wie möglich! Vielen Dank und viele Grüße, dein GROHE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06/21/2020 17:06:21</a:t>
                      </a:r>
                    </a:p>
                  </a:txBody>
                  <a:tcPr/>
                </a:tc>
                <a:extLst>
                  <a:ext uri="{0D108BD9-81ED-4DB2-BD59-A6C34878D82A}">
                    <a16:rowId xmlns:a16="http://schemas.microsoft.com/office/drawing/2014/main" val="3674239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Andrea Adam - 2020-06-20 08:01:26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Hi Andrea, danke für deine Nachricht. Wir sind gerade nicht erreichbar, antworten aber so schnell wie möglich! Vielen Dank und viele Grüße, dein GROHE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06/20/2020 08:01:28</a:t>
                      </a:r>
                    </a:p>
                  </a:txBody>
                  <a:tcPr/>
                </a:tc>
                <a:extLst>
                  <a:ext uri="{0D108BD9-81ED-4DB2-BD59-A6C34878D82A}">
                    <a16:rowId xmlns:a16="http://schemas.microsoft.com/office/drawing/2014/main" val="3928661258"/>
                  </a:ext>
                </a:extLst>
              </a:tr>
            </a:tbl>
          </a:graphicData>
        </a:graphic>
      </p:graphicFrame>
      <p:sp>
        <p:nvSpPr>
          <p:cNvPr id="4" name="Text Placeholder 3">
            <a:extLst>
              <a:ext uri="{FF2B5EF4-FFF2-40B4-BE49-F238E27FC236}">
                <a16:creationId xmlns:a16="http://schemas.microsoft.com/office/drawing/2014/main" id="{AC6556A1-A160-4494-BCB4-AAA39955F78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388459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B5F0F-0D0F-46AE-8F00-8F477514BDCC}"/>
              </a:ext>
            </a:extLst>
          </p:cNvPr>
          <p:cNvSpPr>
            <a:spLocks noGrp="1"/>
          </p:cNvSpPr>
          <p:nvPr>
            <p:ph type="title"/>
          </p:nvPr>
        </p:nvSpPr>
        <p:spPr/>
        <p:txBody>
          <a:bodyPr/>
          <a:lstStyle/>
          <a:p>
            <a:r>
              <a:rPr lang="en-US"/>
              <a:t>Facebook Private Conversations Table | GROHE DE - 7 of 21</a:t>
            </a:r>
          </a:p>
        </p:txBody>
      </p:sp>
      <p:graphicFrame>
        <p:nvGraphicFramePr>
          <p:cNvPr id="5" name="Table Placeholder 4">
            <a:extLst>
              <a:ext uri="{FF2B5EF4-FFF2-40B4-BE49-F238E27FC236}">
                <a16:creationId xmlns:a16="http://schemas.microsoft.com/office/drawing/2014/main" id="{8B7BF76C-4412-4D9D-BA5A-55EA6E4F0C75}"/>
              </a:ext>
            </a:extLst>
          </p:cNvPr>
          <p:cNvGraphicFramePr>
            <a:graphicFrameLocks noGrp="1"/>
          </p:cNvGraphicFramePr>
          <p:nvPr>
            <p:ph type="tbl" sz="quarter" idx="13"/>
            <p:extLst>
              <p:ext uri="{D42A27DB-BD31-4B8C-83A1-F6EECF244321}">
                <p14:modId xmlns:p14="http://schemas.microsoft.com/office/powerpoint/2010/main" val="879533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45210339"/>
                    </a:ext>
                  </a:extLst>
                </a:gridCol>
                <a:gridCol w="822960">
                  <a:extLst>
                    <a:ext uri="{9D8B030D-6E8A-4147-A177-3AD203B41FA5}">
                      <a16:colId xmlns:a16="http://schemas.microsoft.com/office/drawing/2014/main" val="4270863488"/>
                    </a:ext>
                  </a:extLst>
                </a:gridCol>
                <a:gridCol w="576072">
                  <a:extLst>
                    <a:ext uri="{9D8B030D-6E8A-4147-A177-3AD203B41FA5}">
                      <a16:colId xmlns:a16="http://schemas.microsoft.com/office/drawing/2014/main" val="624499803"/>
                    </a:ext>
                  </a:extLst>
                </a:gridCol>
                <a:gridCol w="1152144">
                  <a:extLst>
                    <a:ext uri="{9D8B030D-6E8A-4147-A177-3AD203B41FA5}">
                      <a16:colId xmlns:a16="http://schemas.microsoft.com/office/drawing/2014/main" val="2997886821"/>
                    </a:ext>
                  </a:extLst>
                </a:gridCol>
                <a:gridCol w="576072">
                  <a:extLst>
                    <a:ext uri="{9D8B030D-6E8A-4147-A177-3AD203B41FA5}">
                      <a16:colId xmlns:a16="http://schemas.microsoft.com/office/drawing/2014/main" val="3839264088"/>
                    </a:ext>
                  </a:extLst>
                </a:gridCol>
                <a:gridCol w="576072">
                  <a:extLst>
                    <a:ext uri="{9D8B030D-6E8A-4147-A177-3AD203B41FA5}">
                      <a16:colId xmlns:a16="http://schemas.microsoft.com/office/drawing/2014/main" val="2487548956"/>
                    </a:ext>
                  </a:extLst>
                </a:gridCol>
                <a:gridCol w="576072">
                  <a:extLst>
                    <a:ext uri="{9D8B030D-6E8A-4147-A177-3AD203B41FA5}">
                      <a16:colId xmlns:a16="http://schemas.microsoft.com/office/drawing/2014/main" val="2701500102"/>
                    </a:ext>
                  </a:extLst>
                </a:gridCol>
                <a:gridCol w="576072">
                  <a:extLst>
                    <a:ext uri="{9D8B030D-6E8A-4147-A177-3AD203B41FA5}">
                      <a16:colId xmlns:a16="http://schemas.microsoft.com/office/drawing/2014/main" val="458656932"/>
                    </a:ext>
                  </a:extLst>
                </a:gridCol>
                <a:gridCol w="576072">
                  <a:extLst>
                    <a:ext uri="{9D8B030D-6E8A-4147-A177-3AD203B41FA5}">
                      <a16:colId xmlns:a16="http://schemas.microsoft.com/office/drawing/2014/main" val="1544006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1215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Stfn Pz - 2020-06-17 19:56:31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vielen Dank für deine Nachricht!
Die GROHE Blue Home Armatur hat ein schwenkbaren Rohrauslauf mit ein Schwenkbereich von 150°.
Alle weitere Informationen findest du hier:
https://www.grohe.de/de_de/grohe-blue-home-c-auslauf-starter-kit-31455DC1.html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09:39:02</a:t>
                      </a:r>
                    </a:p>
                  </a:txBody>
                  <a:tcPr/>
                </a:tc>
                <a:extLst>
                  <a:ext uri="{0D108BD9-81ED-4DB2-BD59-A6C34878D82A}">
                    <a16:rowId xmlns:a16="http://schemas.microsoft.com/office/drawing/2014/main" val="1144551101"/>
                  </a:ext>
                </a:extLst>
              </a:tr>
            </a:tbl>
          </a:graphicData>
        </a:graphic>
      </p:graphicFrame>
      <p:sp>
        <p:nvSpPr>
          <p:cNvPr id="4" name="Text Placeholder 3">
            <a:extLst>
              <a:ext uri="{FF2B5EF4-FFF2-40B4-BE49-F238E27FC236}">
                <a16:creationId xmlns:a16="http://schemas.microsoft.com/office/drawing/2014/main" id="{BC12DE89-815F-4079-BE2A-87F258E5410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073292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DD412-B7E9-44F7-8128-79DA4389B54B}"/>
              </a:ext>
            </a:extLst>
          </p:cNvPr>
          <p:cNvSpPr>
            <a:spLocks noGrp="1"/>
          </p:cNvSpPr>
          <p:nvPr>
            <p:ph type="title"/>
          </p:nvPr>
        </p:nvSpPr>
        <p:spPr/>
        <p:txBody>
          <a:bodyPr/>
          <a:lstStyle/>
          <a:p>
            <a:r>
              <a:rPr lang="en-US"/>
              <a:t>Facebook Private Conversations Table | GROHE DE - 8 of 21</a:t>
            </a:r>
          </a:p>
        </p:txBody>
      </p:sp>
      <p:graphicFrame>
        <p:nvGraphicFramePr>
          <p:cNvPr id="5" name="Table Placeholder 4">
            <a:extLst>
              <a:ext uri="{FF2B5EF4-FFF2-40B4-BE49-F238E27FC236}">
                <a16:creationId xmlns:a16="http://schemas.microsoft.com/office/drawing/2014/main" id="{05596295-272E-4342-A9E0-232BA2C11E5F}"/>
              </a:ext>
            </a:extLst>
          </p:cNvPr>
          <p:cNvGraphicFramePr>
            <a:graphicFrameLocks noGrp="1"/>
          </p:cNvGraphicFramePr>
          <p:nvPr>
            <p:ph type="tbl" sz="quarter" idx="13"/>
            <p:extLst>
              <p:ext uri="{D42A27DB-BD31-4B8C-83A1-F6EECF244321}">
                <p14:modId xmlns:p14="http://schemas.microsoft.com/office/powerpoint/2010/main" val="1751735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37666985"/>
                    </a:ext>
                  </a:extLst>
                </a:gridCol>
                <a:gridCol w="822960">
                  <a:extLst>
                    <a:ext uri="{9D8B030D-6E8A-4147-A177-3AD203B41FA5}">
                      <a16:colId xmlns:a16="http://schemas.microsoft.com/office/drawing/2014/main" val="3180157088"/>
                    </a:ext>
                  </a:extLst>
                </a:gridCol>
                <a:gridCol w="576072">
                  <a:extLst>
                    <a:ext uri="{9D8B030D-6E8A-4147-A177-3AD203B41FA5}">
                      <a16:colId xmlns:a16="http://schemas.microsoft.com/office/drawing/2014/main" val="3524031415"/>
                    </a:ext>
                  </a:extLst>
                </a:gridCol>
                <a:gridCol w="1152144">
                  <a:extLst>
                    <a:ext uri="{9D8B030D-6E8A-4147-A177-3AD203B41FA5}">
                      <a16:colId xmlns:a16="http://schemas.microsoft.com/office/drawing/2014/main" val="1569079931"/>
                    </a:ext>
                  </a:extLst>
                </a:gridCol>
                <a:gridCol w="576072">
                  <a:extLst>
                    <a:ext uri="{9D8B030D-6E8A-4147-A177-3AD203B41FA5}">
                      <a16:colId xmlns:a16="http://schemas.microsoft.com/office/drawing/2014/main" val="1250322004"/>
                    </a:ext>
                  </a:extLst>
                </a:gridCol>
                <a:gridCol w="576072">
                  <a:extLst>
                    <a:ext uri="{9D8B030D-6E8A-4147-A177-3AD203B41FA5}">
                      <a16:colId xmlns:a16="http://schemas.microsoft.com/office/drawing/2014/main" val="1831711837"/>
                    </a:ext>
                  </a:extLst>
                </a:gridCol>
                <a:gridCol w="576072">
                  <a:extLst>
                    <a:ext uri="{9D8B030D-6E8A-4147-A177-3AD203B41FA5}">
                      <a16:colId xmlns:a16="http://schemas.microsoft.com/office/drawing/2014/main" val="4164393660"/>
                    </a:ext>
                  </a:extLst>
                </a:gridCol>
                <a:gridCol w="576072">
                  <a:extLst>
                    <a:ext uri="{9D8B030D-6E8A-4147-A177-3AD203B41FA5}">
                      <a16:colId xmlns:a16="http://schemas.microsoft.com/office/drawing/2014/main" val="60493463"/>
                    </a:ext>
                  </a:extLst>
                </a:gridCol>
                <a:gridCol w="576072">
                  <a:extLst>
                    <a:ext uri="{9D8B030D-6E8A-4147-A177-3AD203B41FA5}">
                      <a16:colId xmlns:a16="http://schemas.microsoft.com/office/drawing/2014/main" val="1326737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8884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Christopher Wortmann - 2020-06-17 10:06:14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Christopher,
vielen Dank für deine Nachricht. Leider aber haben wir bezüglich Bestellungen bei Amazon keinerlei Infos oder Einsicht. Hier müsstest du dich direkt an Amazon wenden.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06/17/2020 10:13:40</a:t>
                      </a:r>
                    </a:p>
                  </a:txBody>
                  <a:tcPr/>
                </a:tc>
                <a:extLst>
                  <a:ext uri="{0D108BD9-81ED-4DB2-BD59-A6C34878D82A}">
                    <a16:rowId xmlns:a16="http://schemas.microsoft.com/office/drawing/2014/main" val="505419027"/>
                  </a:ext>
                </a:extLst>
              </a:tr>
            </a:tbl>
          </a:graphicData>
        </a:graphic>
      </p:graphicFrame>
      <p:sp>
        <p:nvSpPr>
          <p:cNvPr id="4" name="Text Placeholder 3">
            <a:extLst>
              <a:ext uri="{FF2B5EF4-FFF2-40B4-BE49-F238E27FC236}">
                <a16:creationId xmlns:a16="http://schemas.microsoft.com/office/drawing/2014/main" id="{BA29C889-22B1-48C5-90A7-735A5CD4DEA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35565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1A08D-1F6E-4D3E-9E71-40BCF1E05A6D}"/>
              </a:ext>
            </a:extLst>
          </p:cNvPr>
          <p:cNvSpPr>
            <a:spLocks noGrp="1"/>
          </p:cNvSpPr>
          <p:nvPr>
            <p:ph type="title"/>
          </p:nvPr>
        </p:nvSpPr>
        <p:spPr/>
        <p:txBody>
          <a:bodyPr/>
          <a:lstStyle/>
          <a:p>
            <a:r>
              <a:rPr lang="en-US"/>
              <a:t>Facebook Private Conversations Table | GROHE DE - 9 of 21</a:t>
            </a:r>
          </a:p>
        </p:txBody>
      </p:sp>
      <p:graphicFrame>
        <p:nvGraphicFramePr>
          <p:cNvPr id="5" name="Table Placeholder 4">
            <a:extLst>
              <a:ext uri="{FF2B5EF4-FFF2-40B4-BE49-F238E27FC236}">
                <a16:creationId xmlns:a16="http://schemas.microsoft.com/office/drawing/2014/main" id="{1F1736A2-ADF7-4E0E-B5E3-CD9857632117}"/>
              </a:ext>
            </a:extLst>
          </p:cNvPr>
          <p:cNvGraphicFramePr>
            <a:graphicFrameLocks noGrp="1"/>
          </p:cNvGraphicFramePr>
          <p:nvPr>
            <p:ph type="tbl" sz="quarter" idx="13"/>
            <p:extLst>
              <p:ext uri="{D42A27DB-BD31-4B8C-83A1-F6EECF244321}">
                <p14:modId xmlns:p14="http://schemas.microsoft.com/office/powerpoint/2010/main" val="1201142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8749841"/>
                    </a:ext>
                  </a:extLst>
                </a:gridCol>
                <a:gridCol w="822960">
                  <a:extLst>
                    <a:ext uri="{9D8B030D-6E8A-4147-A177-3AD203B41FA5}">
                      <a16:colId xmlns:a16="http://schemas.microsoft.com/office/drawing/2014/main" val="2234149886"/>
                    </a:ext>
                  </a:extLst>
                </a:gridCol>
                <a:gridCol w="576072">
                  <a:extLst>
                    <a:ext uri="{9D8B030D-6E8A-4147-A177-3AD203B41FA5}">
                      <a16:colId xmlns:a16="http://schemas.microsoft.com/office/drawing/2014/main" val="2487956152"/>
                    </a:ext>
                  </a:extLst>
                </a:gridCol>
                <a:gridCol w="1152144">
                  <a:extLst>
                    <a:ext uri="{9D8B030D-6E8A-4147-A177-3AD203B41FA5}">
                      <a16:colId xmlns:a16="http://schemas.microsoft.com/office/drawing/2014/main" val="1795692968"/>
                    </a:ext>
                  </a:extLst>
                </a:gridCol>
                <a:gridCol w="576072">
                  <a:extLst>
                    <a:ext uri="{9D8B030D-6E8A-4147-A177-3AD203B41FA5}">
                      <a16:colId xmlns:a16="http://schemas.microsoft.com/office/drawing/2014/main" val="1080807274"/>
                    </a:ext>
                  </a:extLst>
                </a:gridCol>
                <a:gridCol w="576072">
                  <a:extLst>
                    <a:ext uri="{9D8B030D-6E8A-4147-A177-3AD203B41FA5}">
                      <a16:colId xmlns:a16="http://schemas.microsoft.com/office/drawing/2014/main" val="938856523"/>
                    </a:ext>
                  </a:extLst>
                </a:gridCol>
                <a:gridCol w="576072">
                  <a:extLst>
                    <a:ext uri="{9D8B030D-6E8A-4147-A177-3AD203B41FA5}">
                      <a16:colId xmlns:a16="http://schemas.microsoft.com/office/drawing/2014/main" val="1938827647"/>
                    </a:ext>
                  </a:extLst>
                </a:gridCol>
                <a:gridCol w="576072">
                  <a:extLst>
                    <a:ext uri="{9D8B030D-6E8A-4147-A177-3AD203B41FA5}">
                      <a16:colId xmlns:a16="http://schemas.microsoft.com/office/drawing/2014/main" val="143966008"/>
                    </a:ext>
                  </a:extLst>
                </a:gridCol>
                <a:gridCol w="576072">
                  <a:extLst>
                    <a:ext uri="{9D8B030D-6E8A-4147-A177-3AD203B41FA5}">
                      <a16:colId xmlns:a16="http://schemas.microsoft.com/office/drawing/2014/main" val="582862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5443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Tobi Phee - 2020-06-15 20:19:52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Tobi,
vielen Dank für deine Nachricht und das Feedback!
Hast du denn die Einstellungen schon einmal an die örtlichen Gegebenheiten angepasst? Man kann beispielsweise die Empfindlichkeit einstellen und die automatische Sicherheitsabschaltung nach 60 Sekunden Dauererfassung eines Objekts kann ebenfalls verändert werden. Am einfachsten geschieht das mit der Fernbedienung.
Bezüglich der Anbringung haben wir leider keinen Einfluss...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06/16/2020 07:19:58</a:t>
                      </a:r>
                    </a:p>
                  </a:txBody>
                  <a:tcPr/>
                </a:tc>
                <a:extLst>
                  <a:ext uri="{0D108BD9-81ED-4DB2-BD59-A6C34878D82A}">
                    <a16:rowId xmlns:a16="http://schemas.microsoft.com/office/drawing/2014/main" val="1415582961"/>
                  </a:ext>
                </a:extLst>
              </a:tr>
            </a:tbl>
          </a:graphicData>
        </a:graphic>
      </p:graphicFrame>
      <p:sp>
        <p:nvSpPr>
          <p:cNvPr id="4" name="Text Placeholder 3">
            <a:extLst>
              <a:ext uri="{FF2B5EF4-FFF2-40B4-BE49-F238E27FC236}">
                <a16:creationId xmlns:a16="http://schemas.microsoft.com/office/drawing/2014/main" id="{D9AA6766-D5EF-4AE0-8D81-B0AF135978D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59778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44A1D-9FA4-469F-81A4-6626693F3BEF}"/>
              </a:ext>
            </a:extLst>
          </p:cNvPr>
          <p:cNvSpPr>
            <a:spLocks noGrp="1"/>
          </p:cNvSpPr>
          <p:nvPr>
            <p:ph type="title"/>
          </p:nvPr>
        </p:nvSpPr>
        <p:spPr/>
        <p:txBody>
          <a:bodyPr/>
          <a:lstStyle/>
          <a:p>
            <a:r>
              <a:rPr lang="en-US"/>
              <a:t>Facebook Private Conversations Table | GROHE DE - 10 of 21</a:t>
            </a:r>
          </a:p>
        </p:txBody>
      </p:sp>
      <p:graphicFrame>
        <p:nvGraphicFramePr>
          <p:cNvPr id="5" name="Table Placeholder 4">
            <a:extLst>
              <a:ext uri="{FF2B5EF4-FFF2-40B4-BE49-F238E27FC236}">
                <a16:creationId xmlns:a16="http://schemas.microsoft.com/office/drawing/2014/main" id="{F2CA04B8-AF09-457E-8184-800C89BACE1C}"/>
              </a:ext>
            </a:extLst>
          </p:cNvPr>
          <p:cNvGraphicFramePr>
            <a:graphicFrameLocks noGrp="1"/>
          </p:cNvGraphicFramePr>
          <p:nvPr>
            <p:ph type="tbl" sz="quarter" idx="13"/>
            <p:extLst>
              <p:ext uri="{D42A27DB-BD31-4B8C-83A1-F6EECF244321}">
                <p14:modId xmlns:p14="http://schemas.microsoft.com/office/powerpoint/2010/main" val="1733274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91646195"/>
                    </a:ext>
                  </a:extLst>
                </a:gridCol>
                <a:gridCol w="822960">
                  <a:extLst>
                    <a:ext uri="{9D8B030D-6E8A-4147-A177-3AD203B41FA5}">
                      <a16:colId xmlns:a16="http://schemas.microsoft.com/office/drawing/2014/main" val="3239096226"/>
                    </a:ext>
                  </a:extLst>
                </a:gridCol>
                <a:gridCol w="576072">
                  <a:extLst>
                    <a:ext uri="{9D8B030D-6E8A-4147-A177-3AD203B41FA5}">
                      <a16:colId xmlns:a16="http://schemas.microsoft.com/office/drawing/2014/main" val="495942821"/>
                    </a:ext>
                  </a:extLst>
                </a:gridCol>
                <a:gridCol w="1152144">
                  <a:extLst>
                    <a:ext uri="{9D8B030D-6E8A-4147-A177-3AD203B41FA5}">
                      <a16:colId xmlns:a16="http://schemas.microsoft.com/office/drawing/2014/main" val="3518216466"/>
                    </a:ext>
                  </a:extLst>
                </a:gridCol>
                <a:gridCol w="576072">
                  <a:extLst>
                    <a:ext uri="{9D8B030D-6E8A-4147-A177-3AD203B41FA5}">
                      <a16:colId xmlns:a16="http://schemas.microsoft.com/office/drawing/2014/main" val="152979206"/>
                    </a:ext>
                  </a:extLst>
                </a:gridCol>
                <a:gridCol w="576072">
                  <a:extLst>
                    <a:ext uri="{9D8B030D-6E8A-4147-A177-3AD203B41FA5}">
                      <a16:colId xmlns:a16="http://schemas.microsoft.com/office/drawing/2014/main" val="2078611371"/>
                    </a:ext>
                  </a:extLst>
                </a:gridCol>
                <a:gridCol w="576072">
                  <a:extLst>
                    <a:ext uri="{9D8B030D-6E8A-4147-A177-3AD203B41FA5}">
                      <a16:colId xmlns:a16="http://schemas.microsoft.com/office/drawing/2014/main" val="878895346"/>
                    </a:ext>
                  </a:extLst>
                </a:gridCol>
                <a:gridCol w="576072">
                  <a:extLst>
                    <a:ext uri="{9D8B030D-6E8A-4147-A177-3AD203B41FA5}">
                      <a16:colId xmlns:a16="http://schemas.microsoft.com/office/drawing/2014/main" val="932901327"/>
                    </a:ext>
                  </a:extLst>
                </a:gridCol>
                <a:gridCol w="576072">
                  <a:extLst>
                    <a:ext uri="{9D8B030D-6E8A-4147-A177-3AD203B41FA5}">
                      <a16:colId xmlns:a16="http://schemas.microsoft.com/office/drawing/2014/main" val="1791922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3680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Phillip Allan Miller - 2020-06-12 17:19:06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Hi Phillip, danke für deine Nachricht. Wir sind gerade nicht erreichbar, antworten aber so schnell wie möglich! Vielen Dank und viele Grüße, dein GROHE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17:19:07</a:t>
                      </a:r>
                    </a:p>
                  </a:txBody>
                  <a:tcPr/>
                </a:tc>
                <a:extLst>
                  <a:ext uri="{0D108BD9-81ED-4DB2-BD59-A6C34878D82A}">
                    <a16:rowId xmlns:a16="http://schemas.microsoft.com/office/drawing/2014/main" val="407083072"/>
                  </a:ext>
                </a:extLst>
              </a:tr>
            </a:tbl>
          </a:graphicData>
        </a:graphic>
      </p:graphicFrame>
      <p:sp>
        <p:nvSpPr>
          <p:cNvPr id="4" name="Text Placeholder 3">
            <a:extLst>
              <a:ext uri="{FF2B5EF4-FFF2-40B4-BE49-F238E27FC236}">
                <a16:creationId xmlns:a16="http://schemas.microsoft.com/office/drawing/2014/main" id="{90F56A8F-4ED7-4699-8492-A5F099785D3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95780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2494C-D14A-4201-AEFC-EE51D644762D}"/>
              </a:ext>
            </a:extLst>
          </p:cNvPr>
          <p:cNvSpPr>
            <a:spLocks noGrp="1"/>
          </p:cNvSpPr>
          <p:nvPr>
            <p:ph type="title"/>
          </p:nvPr>
        </p:nvSpPr>
        <p:spPr/>
        <p:txBody>
          <a:bodyPr/>
          <a:lstStyle/>
          <a:p>
            <a:r>
              <a:rPr lang="en-US"/>
              <a:t>Facebook Private Conversations Table | GROHE DE - 11 of 21</a:t>
            </a:r>
          </a:p>
        </p:txBody>
      </p:sp>
      <p:graphicFrame>
        <p:nvGraphicFramePr>
          <p:cNvPr id="5" name="Table Placeholder 4">
            <a:extLst>
              <a:ext uri="{FF2B5EF4-FFF2-40B4-BE49-F238E27FC236}">
                <a16:creationId xmlns:a16="http://schemas.microsoft.com/office/drawing/2014/main" id="{86984313-1CCB-42A9-81AC-8F96B4B8C971}"/>
              </a:ext>
            </a:extLst>
          </p:cNvPr>
          <p:cNvGraphicFramePr>
            <a:graphicFrameLocks noGrp="1"/>
          </p:cNvGraphicFramePr>
          <p:nvPr>
            <p:ph type="tbl" sz="quarter" idx="13"/>
            <p:extLst>
              <p:ext uri="{D42A27DB-BD31-4B8C-83A1-F6EECF244321}">
                <p14:modId xmlns:p14="http://schemas.microsoft.com/office/powerpoint/2010/main" val="215409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9239439"/>
                    </a:ext>
                  </a:extLst>
                </a:gridCol>
                <a:gridCol w="822960">
                  <a:extLst>
                    <a:ext uri="{9D8B030D-6E8A-4147-A177-3AD203B41FA5}">
                      <a16:colId xmlns:a16="http://schemas.microsoft.com/office/drawing/2014/main" val="327464837"/>
                    </a:ext>
                  </a:extLst>
                </a:gridCol>
                <a:gridCol w="576072">
                  <a:extLst>
                    <a:ext uri="{9D8B030D-6E8A-4147-A177-3AD203B41FA5}">
                      <a16:colId xmlns:a16="http://schemas.microsoft.com/office/drawing/2014/main" val="2750197800"/>
                    </a:ext>
                  </a:extLst>
                </a:gridCol>
                <a:gridCol w="1152144">
                  <a:extLst>
                    <a:ext uri="{9D8B030D-6E8A-4147-A177-3AD203B41FA5}">
                      <a16:colId xmlns:a16="http://schemas.microsoft.com/office/drawing/2014/main" val="912679126"/>
                    </a:ext>
                  </a:extLst>
                </a:gridCol>
                <a:gridCol w="576072">
                  <a:extLst>
                    <a:ext uri="{9D8B030D-6E8A-4147-A177-3AD203B41FA5}">
                      <a16:colId xmlns:a16="http://schemas.microsoft.com/office/drawing/2014/main" val="3142038819"/>
                    </a:ext>
                  </a:extLst>
                </a:gridCol>
                <a:gridCol w="576072">
                  <a:extLst>
                    <a:ext uri="{9D8B030D-6E8A-4147-A177-3AD203B41FA5}">
                      <a16:colId xmlns:a16="http://schemas.microsoft.com/office/drawing/2014/main" val="819143389"/>
                    </a:ext>
                  </a:extLst>
                </a:gridCol>
                <a:gridCol w="576072">
                  <a:extLst>
                    <a:ext uri="{9D8B030D-6E8A-4147-A177-3AD203B41FA5}">
                      <a16:colId xmlns:a16="http://schemas.microsoft.com/office/drawing/2014/main" val="683960470"/>
                    </a:ext>
                  </a:extLst>
                </a:gridCol>
                <a:gridCol w="576072">
                  <a:extLst>
                    <a:ext uri="{9D8B030D-6E8A-4147-A177-3AD203B41FA5}">
                      <a16:colId xmlns:a16="http://schemas.microsoft.com/office/drawing/2014/main" val="3965311946"/>
                    </a:ext>
                  </a:extLst>
                </a:gridCol>
                <a:gridCol w="576072">
                  <a:extLst>
                    <a:ext uri="{9D8B030D-6E8A-4147-A177-3AD203B41FA5}">
                      <a16:colId xmlns:a16="http://schemas.microsoft.com/office/drawing/2014/main" val="418866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3444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Jennifer Jansen - 2020-06-10 11:05:48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Jennifer,
vielen Dank für deine Nachricht. Der Sache würden wir gerne nachgehen. Kannst du uns sagen, um welches Modell es sich handelt? Du kannst uns auch gerne Fotos der Betätigungsplatte schicken. Vielen Dank!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06/10/2020 12:40:57</a:t>
                      </a:r>
                    </a:p>
                  </a:txBody>
                  <a:tcPr/>
                </a:tc>
                <a:extLst>
                  <a:ext uri="{0D108BD9-81ED-4DB2-BD59-A6C34878D82A}">
                    <a16:rowId xmlns:a16="http://schemas.microsoft.com/office/drawing/2014/main" val="4262413642"/>
                  </a:ext>
                </a:extLst>
              </a:tr>
            </a:tbl>
          </a:graphicData>
        </a:graphic>
      </p:graphicFrame>
      <p:sp>
        <p:nvSpPr>
          <p:cNvPr id="4" name="Text Placeholder 3">
            <a:extLst>
              <a:ext uri="{FF2B5EF4-FFF2-40B4-BE49-F238E27FC236}">
                <a16:creationId xmlns:a16="http://schemas.microsoft.com/office/drawing/2014/main" id="{83480A3F-58CB-4BF5-9A7E-9061B06C1FC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29175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2B598-6C50-4A40-8689-F38F1DBC393A}"/>
              </a:ext>
            </a:extLst>
          </p:cNvPr>
          <p:cNvSpPr>
            <a:spLocks noGrp="1"/>
          </p:cNvSpPr>
          <p:nvPr>
            <p:ph type="title"/>
          </p:nvPr>
        </p:nvSpPr>
        <p:spPr/>
        <p:txBody>
          <a:bodyPr/>
          <a:lstStyle/>
          <a:p>
            <a:r>
              <a:rPr lang="en-US"/>
              <a:t>Facebook Private Conversations Table | GROHE DE - 12 of 21</a:t>
            </a:r>
          </a:p>
        </p:txBody>
      </p:sp>
      <p:graphicFrame>
        <p:nvGraphicFramePr>
          <p:cNvPr id="5" name="Table Placeholder 4">
            <a:extLst>
              <a:ext uri="{FF2B5EF4-FFF2-40B4-BE49-F238E27FC236}">
                <a16:creationId xmlns:a16="http://schemas.microsoft.com/office/drawing/2014/main" id="{44A611B2-F77C-46E8-8FEC-010420D3B99E}"/>
              </a:ext>
            </a:extLst>
          </p:cNvPr>
          <p:cNvGraphicFramePr>
            <a:graphicFrameLocks noGrp="1"/>
          </p:cNvGraphicFramePr>
          <p:nvPr>
            <p:ph type="tbl" sz="quarter" idx="13"/>
            <p:extLst>
              <p:ext uri="{D42A27DB-BD31-4B8C-83A1-F6EECF244321}">
                <p14:modId xmlns:p14="http://schemas.microsoft.com/office/powerpoint/2010/main" val="2714895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1400494"/>
                    </a:ext>
                  </a:extLst>
                </a:gridCol>
                <a:gridCol w="822960">
                  <a:extLst>
                    <a:ext uri="{9D8B030D-6E8A-4147-A177-3AD203B41FA5}">
                      <a16:colId xmlns:a16="http://schemas.microsoft.com/office/drawing/2014/main" val="2931456220"/>
                    </a:ext>
                  </a:extLst>
                </a:gridCol>
                <a:gridCol w="576072">
                  <a:extLst>
                    <a:ext uri="{9D8B030D-6E8A-4147-A177-3AD203B41FA5}">
                      <a16:colId xmlns:a16="http://schemas.microsoft.com/office/drawing/2014/main" val="2243194577"/>
                    </a:ext>
                  </a:extLst>
                </a:gridCol>
                <a:gridCol w="1152144">
                  <a:extLst>
                    <a:ext uri="{9D8B030D-6E8A-4147-A177-3AD203B41FA5}">
                      <a16:colId xmlns:a16="http://schemas.microsoft.com/office/drawing/2014/main" val="3271859293"/>
                    </a:ext>
                  </a:extLst>
                </a:gridCol>
                <a:gridCol w="576072">
                  <a:extLst>
                    <a:ext uri="{9D8B030D-6E8A-4147-A177-3AD203B41FA5}">
                      <a16:colId xmlns:a16="http://schemas.microsoft.com/office/drawing/2014/main" val="3623607161"/>
                    </a:ext>
                  </a:extLst>
                </a:gridCol>
                <a:gridCol w="576072">
                  <a:extLst>
                    <a:ext uri="{9D8B030D-6E8A-4147-A177-3AD203B41FA5}">
                      <a16:colId xmlns:a16="http://schemas.microsoft.com/office/drawing/2014/main" val="847441122"/>
                    </a:ext>
                  </a:extLst>
                </a:gridCol>
                <a:gridCol w="576072">
                  <a:extLst>
                    <a:ext uri="{9D8B030D-6E8A-4147-A177-3AD203B41FA5}">
                      <a16:colId xmlns:a16="http://schemas.microsoft.com/office/drawing/2014/main" val="2630971682"/>
                    </a:ext>
                  </a:extLst>
                </a:gridCol>
                <a:gridCol w="576072">
                  <a:extLst>
                    <a:ext uri="{9D8B030D-6E8A-4147-A177-3AD203B41FA5}">
                      <a16:colId xmlns:a16="http://schemas.microsoft.com/office/drawing/2014/main" val="3633559090"/>
                    </a:ext>
                  </a:extLst>
                </a:gridCol>
                <a:gridCol w="576072">
                  <a:extLst>
                    <a:ext uri="{9D8B030D-6E8A-4147-A177-3AD203B41FA5}">
                      <a16:colId xmlns:a16="http://schemas.microsoft.com/office/drawing/2014/main" val="1445008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0288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Manuel Hesse - 2020-06-09 21:07:37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Manuel, vielen Dank für deine Nachricht! Gerne möchten wir der Sache nachgehen.
Bitte schicke uns dazu kurz deine Kontaktdaten zu:
E-Mail-Adresse
Postanschrift
Telefonnummer
Wir leiten diese dann sofort an unseren Kundenservice weiter, damit sich die Kollegen schnellstmöglich bei dir melden können.
Viele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06/10/2020 08:37:21</a:t>
                      </a:r>
                    </a:p>
                  </a:txBody>
                  <a:tcPr/>
                </a:tc>
                <a:extLst>
                  <a:ext uri="{0D108BD9-81ED-4DB2-BD59-A6C34878D82A}">
                    <a16:rowId xmlns:a16="http://schemas.microsoft.com/office/drawing/2014/main" val="88361905"/>
                  </a:ext>
                </a:extLst>
              </a:tr>
            </a:tbl>
          </a:graphicData>
        </a:graphic>
      </p:graphicFrame>
      <p:sp>
        <p:nvSpPr>
          <p:cNvPr id="4" name="Text Placeholder 3">
            <a:extLst>
              <a:ext uri="{FF2B5EF4-FFF2-40B4-BE49-F238E27FC236}">
                <a16:creationId xmlns:a16="http://schemas.microsoft.com/office/drawing/2014/main" id="{F4783C24-0188-4414-86D3-3ED57D49455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837576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0357C-1DD5-4045-BB0E-52E9F8732589}"/>
              </a:ext>
            </a:extLst>
          </p:cNvPr>
          <p:cNvSpPr>
            <a:spLocks noGrp="1"/>
          </p:cNvSpPr>
          <p:nvPr>
            <p:ph type="title"/>
          </p:nvPr>
        </p:nvSpPr>
        <p:spPr/>
        <p:txBody>
          <a:bodyPr/>
          <a:lstStyle/>
          <a:p>
            <a:r>
              <a:rPr lang="en-US"/>
              <a:t>Facebook Private Conversations Table | GROHE DE - 13 of 21</a:t>
            </a:r>
          </a:p>
        </p:txBody>
      </p:sp>
      <p:graphicFrame>
        <p:nvGraphicFramePr>
          <p:cNvPr id="5" name="Table Placeholder 4">
            <a:extLst>
              <a:ext uri="{FF2B5EF4-FFF2-40B4-BE49-F238E27FC236}">
                <a16:creationId xmlns:a16="http://schemas.microsoft.com/office/drawing/2014/main" id="{4F6AE5C9-7F6D-4438-B8FF-0884062B2446}"/>
              </a:ext>
            </a:extLst>
          </p:cNvPr>
          <p:cNvGraphicFramePr>
            <a:graphicFrameLocks noGrp="1"/>
          </p:cNvGraphicFramePr>
          <p:nvPr>
            <p:ph type="tbl" sz="quarter" idx="13"/>
            <p:extLst>
              <p:ext uri="{D42A27DB-BD31-4B8C-83A1-F6EECF244321}">
                <p14:modId xmlns:p14="http://schemas.microsoft.com/office/powerpoint/2010/main" val="3160043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12218109"/>
                    </a:ext>
                  </a:extLst>
                </a:gridCol>
                <a:gridCol w="822960">
                  <a:extLst>
                    <a:ext uri="{9D8B030D-6E8A-4147-A177-3AD203B41FA5}">
                      <a16:colId xmlns:a16="http://schemas.microsoft.com/office/drawing/2014/main" val="90104179"/>
                    </a:ext>
                  </a:extLst>
                </a:gridCol>
                <a:gridCol w="576072">
                  <a:extLst>
                    <a:ext uri="{9D8B030D-6E8A-4147-A177-3AD203B41FA5}">
                      <a16:colId xmlns:a16="http://schemas.microsoft.com/office/drawing/2014/main" val="3146429312"/>
                    </a:ext>
                  </a:extLst>
                </a:gridCol>
                <a:gridCol w="1152144">
                  <a:extLst>
                    <a:ext uri="{9D8B030D-6E8A-4147-A177-3AD203B41FA5}">
                      <a16:colId xmlns:a16="http://schemas.microsoft.com/office/drawing/2014/main" val="2782083649"/>
                    </a:ext>
                  </a:extLst>
                </a:gridCol>
                <a:gridCol w="576072">
                  <a:extLst>
                    <a:ext uri="{9D8B030D-6E8A-4147-A177-3AD203B41FA5}">
                      <a16:colId xmlns:a16="http://schemas.microsoft.com/office/drawing/2014/main" val="3431682047"/>
                    </a:ext>
                  </a:extLst>
                </a:gridCol>
                <a:gridCol w="576072">
                  <a:extLst>
                    <a:ext uri="{9D8B030D-6E8A-4147-A177-3AD203B41FA5}">
                      <a16:colId xmlns:a16="http://schemas.microsoft.com/office/drawing/2014/main" val="3260860276"/>
                    </a:ext>
                  </a:extLst>
                </a:gridCol>
                <a:gridCol w="576072">
                  <a:extLst>
                    <a:ext uri="{9D8B030D-6E8A-4147-A177-3AD203B41FA5}">
                      <a16:colId xmlns:a16="http://schemas.microsoft.com/office/drawing/2014/main" val="3722910691"/>
                    </a:ext>
                  </a:extLst>
                </a:gridCol>
                <a:gridCol w="576072">
                  <a:extLst>
                    <a:ext uri="{9D8B030D-6E8A-4147-A177-3AD203B41FA5}">
                      <a16:colId xmlns:a16="http://schemas.microsoft.com/office/drawing/2014/main" val="56069443"/>
                    </a:ext>
                  </a:extLst>
                </a:gridCol>
                <a:gridCol w="576072">
                  <a:extLst>
                    <a:ext uri="{9D8B030D-6E8A-4147-A177-3AD203B41FA5}">
                      <a16:colId xmlns:a16="http://schemas.microsoft.com/office/drawing/2014/main" val="2159563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55014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Peter Franke - 2020-06-09 10:45:44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Peter,
worum handelt es sich genau und wie können wir helfen?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06/09/2020 13:43:49</a:t>
                      </a:r>
                    </a:p>
                  </a:txBody>
                  <a:tcPr/>
                </a:tc>
                <a:extLst>
                  <a:ext uri="{0D108BD9-81ED-4DB2-BD59-A6C34878D82A}">
                    <a16:rowId xmlns:a16="http://schemas.microsoft.com/office/drawing/2014/main" val="4093526775"/>
                  </a:ext>
                </a:extLst>
              </a:tr>
            </a:tbl>
          </a:graphicData>
        </a:graphic>
      </p:graphicFrame>
      <p:sp>
        <p:nvSpPr>
          <p:cNvPr id="4" name="Text Placeholder 3">
            <a:extLst>
              <a:ext uri="{FF2B5EF4-FFF2-40B4-BE49-F238E27FC236}">
                <a16:creationId xmlns:a16="http://schemas.microsoft.com/office/drawing/2014/main" id="{0B76F66A-3A3C-4972-A63A-3F4F6C9BF58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006309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41C19-FAFB-4C95-B264-686EEE369894}"/>
              </a:ext>
            </a:extLst>
          </p:cNvPr>
          <p:cNvSpPr>
            <a:spLocks noGrp="1"/>
          </p:cNvSpPr>
          <p:nvPr>
            <p:ph type="title"/>
          </p:nvPr>
        </p:nvSpPr>
        <p:spPr/>
        <p:txBody>
          <a:bodyPr/>
          <a:lstStyle/>
          <a:p>
            <a:r>
              <a:rPr lang="en-US"/>
              <a:t>Facebook Private Conversations Table | GROHE DE - 14 of 21</a:t>
            </a:r>
          </a:p>
        </p:txBody>
      </p:sp>
      <p:graphicFrame>
        <p:nvGraphicFramePr>
          <p:cNvPr id="5" name="Table Placeholder 4">
            <a:extLst>
              <a:ext uri="{FF2B5EF4-FFF2-40B4-BE49-F238E27FC236}">
                <a16:creationId xmlns:a16="http://schemas.microsoft.com/office/drawing/2014/main" id="{157B728B-6BE1-4012-B32A-D3AD68A4ECB2}"/>
              </a:ext>
            </a:extLst>
          </p:cNvPr>
          <p:cNvGraphicFramePr>
            <a:graphicFrameLocks noGrp="1"/>
          </p:cNvGraphicFramePr>
          <p:nvPr>
            <p:ph type="tbl" sz="quarter" idx="13"/>
            <p:extLst>
              <p:ext uri="{D42A27DB-BD31-4B8C-83A1-F6EECF244321}">
                <p14:modId xmlns:p14="http://schemas.microsoft.com/office/powerpoint/2010/main" val="250667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02988155"/>
                    </a:ext>
                  </a:extLst>
                </a:gridCol>
                <a:gridCol w="822960">
                  <a:extLst>
                    <a:ext uri="{9D8B030D-6E8A-4147-A177-3AD203B41FA5}">
                      <a16:colId xmlns:a16="http://schemas.microsoft.com/office/drawing/2014/main" val="3124725798"/>
                    </a:ext>
                  </a:extLst>
                </a:gridCol>
                <a:gridCol w="576072">
                  <a:extLst>
                    <a:ext uri="{9D8B030D-6E8A-4147-A177-3AD203B41FA5}">
                      <a16:colId xmlns:a16="http://schemas.microsoft.com/office/drawing/2014/main" val="3626794262"/>
                    </a:ext>
                  </a:extLst>
                </a:gridCol>
                <a:gridCol w="1152144">
                  <a:extLst>
                    <a:ext uri="{9D8B030D-6E8A-4147-A177-3AD203B41FA5}">
                      <a16:colId xmlns:a16="http://schemas.microsoft.com/office/drawing/2014/main" val="356090449"/>
                    </a:ext>
                  </a:extLst>
                </a:gridCol>
                <a:gridCol w="576072">
                  <a:extLst>
                    <a:ext uri="{9D8B030D-6E8A-4147-A177-3AD203B41FA5}">
                      <a16:colId xmlns:a16="http://schemas.microsoft.com/office/drawing/2014/main" val="2366904316"/>
                    </a:ext>
                  </a:extLst>
                </a:gridCol>
                <a:gridCol w="576072">
                  <a:extLst>
                    <a:ext uri="{9D8B030D-6E8A-4147-A177-3AD203B41FA5}">
                      <a16:colId xmlns:a16="http://schemas.microsoft.com/office/drawing/2014/main" val="931889658"/>
                    </a:ext>
                  </a:extLst>
                </a:gridCol>
                <a:gridCol w="576072">
                  <a:extLst>
                    <a:ext uri="{9D8B030D-6E8A-4147-A177-3AD203B41FA5}">
                      <a16:colId xmlns:a16="http://schemas.microsoft.com/office/drawing/2014/main" val="1014531341"/>
                    </a:ext>
                  </a:extLst>
                </a:gridCol>
                <a:gridCol w="576072">
                  <a:extLst>
                    <a:ext uri="{9D8B030D-6E8A-4147-A177-3AD203B41FA5}">
                      <a16:colId xmlns:a16="http://schemas.microsoft.com/office/drawing/2014/main" val="3866011384"/>
                    </a:ext>
                  </a:extLst>
                </a:gridCol>
                <a:gridCol w="576072">
                  <a:extLst>
                    <a:ext uri="{9D8B030D-6E8A-4147-A177-3AD203B41FA5}">
                      <a16:colId xmlns:a16="http://schemas.microsoft.com/office/drawing/2014/main" val="3490239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8350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Alis Aahaah - 2020-06-08 17:10:46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Alis,
hast du vom Kundenservice ein Vorgangsnummer bekommen? Das würde uns sehr helfen :-) 
Dann brauchen wir noch bitte deine Kontaktdaten, damit wir dich erreichen können. Wir haken da nach und schauen, welche Möglichkeiten es hier gibt.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06/09/2020 09:36:18</a:t>
                      </a:r>
                    </a:p>
                  </a:txBody>
                  <a:tcPr/>
                </a:tc>
                <a:extLst>
                  <a:ext uri="{0D108BD9-81ED-4DB2-BD59-A6C34878D82A}">
                    <a16:rowId xmlns:a16="http://schemas.microsoft.com/office/drawing/2014/main" val="3416919125"/>
                  </a:ext>
                </a:extLst>
              </a:tr>
            </a:tbl>
          </a:graphicData>
        </a:graphic>
      </p:graphicFrame>
      <p:sp>
        <p:nvSpPr>
          <p:cNvPr id="4" name="Text Placeholder 3">
            <a:extLst>
              <a:ext uri="{FF2B5EF4-FFF2-40B4-BE49-F238E27FC236}">
                <a16:creationId xmlns:a16="http://schemas.microsoft.com/office/drawing/2014/main" id="{B57C86EE-5653-4334-90DC-05CBD108B04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614686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BD81-2FC8-4556-A7CB-1CEF88402492}"/>
              </a:ext>
            </a:extLst>
          </p:cNvPr>
          <p:cNvSpPr>
            <a:spLocks noGrp="1"/>
          </p:cNvSpPr>
          <p:nvPr>
            <p:ph type="title"/>
          </p:nvPr>
        </p:nvSpPr>
        <p:spPr/>
        <p:txBody>
          <a:bodyPr/>
          <a:lstStyle/>
          <a:p>
            <a:r>
              <a:rPr lang="en-US"/>
              <a:t>Facebook Private Conversations Table | GROHE DE - 15 of 21</a:t>
            </a:r>
          </a:p>
        </p:txBody>
      </p:sp>
      <p:graphicFrame>
        <p:nvGraphicFramePr>
          <p:cNvPr id="5" name="Table Placeholder 4">
            <a:extLst>
              <a:ext uri="{FF2B5EF4-FFF2-40B4-BE49-F238E27FC236}">
                <a16:creationId xmlns:a16="http://schemas.microsoft.com/office/drawing/2014/main" id="{0D60A2A7-5605-456B-8DBD-6B1D02178E37}"/>
              </a:ext>
            </a:extLst>
          </p:cNvPr>
          <p:cNvGraphicFramePr>
            <a:graphicFrameLocks noGrp="1"/>
          </p:cNvGraphicFramePr>
          <p:nvPr>
            <p:ph type="tbl" sz="quarter" idx="13"/>
            <p:extLst>
              <p:ext uri="{D42A27DB-BD31-4B8C-83A1-F6EECF244321}">
                <p14:modId xmlns:p14="http://schemas.microsoft.com/office/powerpoint/2010/main" val="389212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8100310"/>
                    </a:ext>
                  </a:extLst>
                </a:gridCol>
                <a:gridCol w="822960">
                  <a:extLst>
                    <a:ext uri="{9D8B030D-6E8A-4147-A177-3AD203B41FA5}">
                      <a16:colId xmlns:a16="http://schemas.microsoft.com/office/drawing/2014/main" val="3495014781"/>
                    </a:ext>
                  </a:extLst>
                </a:gridCol>
                <a:gridCol w="576072">
                  <a:extLst>
                    <a:ext uri="{9D8B030D-6E8A-4147-A177-3AD203B41FA5}">
                      <a16:colId xmlns:a16="http://schemas.microsoft.com/office/drawing/2014/main" val="1896979223"/>
                    </a:ext>
                  </a:extLst>
                </a:gridCol>
                <a:gridCol w="1152144">
                  <a:extLst>
                    <a:ext uri="{9D8B030D-6E8A-4147-A177-3AD203B41FA5}">
                      <a16:colId xmlns:a16="http://schemas.microsoft.com/office/drawing/2014/main" val="854840548"/>
                    </a:ext>
                  </a:extLst>
                </a:gridCol>
                <a:gridCol w="576072">
                  <a:extLst>
                    <a:ext uri="{9D8B030D-6E8A-4147-A177-3AD203B41FA5}">
                      <a16:colId xmlns:a16="http://schemas.microsoft.com/office/drawing/2014/main" val="257304730"/>
                    </a:ext>
                  </a:extLst>
                </a:gridCol>
                <a:gridCol w="576072">
                  <a:extLst>
                    <a:ext uri="{9D8B030D-6E8A-4147-A177-3AD203B41FA5}">
                      <a16:colId xmlns:a16="http://schemas.microsoft.com/office/drawing/2014/main" val="2755668013"/>
                    </a:ext>
                  </a:extLst>
                </a:gridCol>
                <a:gridCol w="576072">
                  <a:extLst>
                    <a:ext uri="{9D8B030D-6E8A-4147-A177-3AD203B41FA5}">
                      <a16:colId xmlns:a16="http://schemas.microsoft.com/office/drawing/2014/main" val="1270899367"/>
                    </a:ext>
                  </a:extLst>
                </a:gridCol>
                <a:gridCol w="576072">
                  <a:extLst>
                    <a:ext uri="{9D8B030D-6E8A-4147-A177-3AD203B41FA5}">
                      <a16:colId xmlns:a16="http://schemas.microsoft.com/office/drawing/2014/main" val="247088143"/>
                    </a:ext>
                  </a:extLst>
                </a:gridCol>
                <a:gridCol w="576072">
                  <a:extLst>
                    <a:ext uri="{9D8B030D-6E8A-4147-A177-3AD203B41FA5}">
                      <a16:colId xmlns:a16="http://schemas.microsoft.com/office/drawing/2014/main" val="550218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2266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Daniela Gmünder - Schäfler - 2020-06-08 12:45:42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Daniela!
Vielen Dank für dein Interesse an GROHE.
Es gibt die Möglichkeit eine Verlängerung als Sonderzubehör zu erwerben. Diese hat die Art.-Nr. 40843000 und damit beträgt die maximale Entfernung 5m. Dann funktioniert auch noch den Druck / Kohlensäure zufuhr. 😊
Bei weitere Fragen, melde dich gerne!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06/08/2020 13:41:36</a:t>
                      </a:r>
                    </a:p>
                  </a:txBody>
                  <a:tcPr/>
                </a:tc>
                <a:extLst>
                  <a:ext uri="{0D108BD9-81ED-4DB2-BD59-A6C34878D82A}">
                    <a16:rowId xmlns:a16="http://schemas.microsoft.com/office/drawing/2014/main" val="4188509884"/>
                  </a:ext>
                </a:extLst>
              </a:tr>
            </a:tbl>
          </a:graphicData>
        </a:graphic>
      </p:graphicFrame>
      <p:sp>
        <p:nvSpPr>
          <p:cNvPr id="4" name="Text Placeholder 3">
            <a:extLst>
              <a:ext uri="{FF2B5EF4-FFF2-40B4-BE49-F238E27FC236}">
                <a16:creationId xmlns:a16="http://schemas.microsoft.com/office/drawing/2014/main" id="{EB003776-D35B-4B8F-8AFC-B7831B7DFAD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46172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8095-91A1-481F-BE39-C5953E74B36D}"/>
              </a:ext>
            </a:extLst>
          </p:cNvPr>
          <p:cNvSpPr>
            <a:spLocks noGrp="1"/>
          </p:cNvSpPr>
          <p:nvPr>
            <p:ph type="title"/>
          </p:nvPr>
        </p:nvSpPr>
        <p:spPr/>
        <p:txBody>
          <a:bodyPr/>
          <a:lstStyle/>
          <a:p>
            <a:r>
              <a:rPr lang="en-US"/>
              <a:t>Facebook Private Conversations Table | GROHE DE - 16 of 21</a:t>
            </a:r>
          </a:p>
        </p:txBody>
      </p:sp>
      <p:graphicFrame>
        <p:nvGraphicFramePr>
          <p:cNvPr id="5" name="Table Placeholder 4">
            <a:extLst>
              <a:ext uri="{FF2B5EF4-FFF2-40B4-BE49-F238E27FC236}">
                <a16:creationId xmlns:a16="http://schemas.microsoft.com/office/drawing/2014/main" id="{180DA652-3EB6-4A6C-8963-236E36DFFAF8}"/>
              </a:ext>
            </a:extLst>
          </p:cNvPr>
          <p:cNvGraphicFramePr>
            <a:graphicFrameLocks noGrp="1"/>
          </p:cNvGraphicFramePr>
          <p:nvPr>
            <p:ph type="tbl" sz="quarter" idx="13"/>
            <p:extLst>
              <p:ext uri="{D42A27DB-BD31-4B8C-83A1-F6EECF244321}">
                <p14:modId xmlns:p14="http://schemas.microsoft.com/office/powerpoint/2010/main" val="24806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1522482"/>
                    </a:ext>
                  </a:extLst>
                </a:gridCol>
                <a:gridCol w="822960">
                  <a:extLst>
                    <a:ext uri="{9D8B030D-6E8A-4147-A177-3AD203B41FA5}">
                      <a16:colId xmlns:a16="http://schemas.microsoft.com/office/drawing/2014/main" val="2170085564"/>
                    </a:ext>
                  </a:extLst>
                </a:gridCol>
                <a:gridCol w="576072">
                  <a:extLst>
                    <a:ext uri="{9D8B030D-6E8A-4147-A177-3AD203B41FA5}">
                      <a16:colId xmlns:a16="http://schemas.microsoft.com/office/drawing/2014/main" val="1265773642"/>
                    </a:ext>
                  </a:extLst>
                </a:gridCol>
                <a:gridCol w="1152144">
                  <a:extLst>
                    <a:ext uri="{9D8B030D-6E8A-4147-A177-3AD203B41FA5}">
                      <a16:colId xmlns:a16="http://schemas.microsoft.com/office/drawing/2014/main" val="1602115909"/>
                    </a:ext>
                  </a:extLst>
                </a:gridCol>
                <a:gridCol w="576072">
                  <a:extLst>
                    <a:ext uri="{9D8B030D-6E8A-4147-A177-3AD203B41FA5}">
                      <a16:colId xmlns:a16="http://schemas.microsoft.com/office/drawing/2014/main" val="434231581"/>
                    </a:ext>
                  </a:extLst>
                </a:gridCol>
                <a:gridCol w="576072">
                  <a:extLst>
                    <a:ext uri="{9D8B030D-6E8A-4147-A177-3AD203B41FA5}">
                      <a16:colId xmlns:a16="http://schemas.microsoft.com/office/drawing/2014/main" val="1923433376"/>
                    </a:ext>
                  </a:extLst>
                </a:gridCol>
                <a:gridCol w="576072">
                  <a:extLst>
                    <a:ext uri="{9D8B030D-6E8A-4147-A177-3AD203B41FA5}">
                      <a16:colId xmlns:a16="http://schemas.microsoft.com/office/drawing/2014/main" val="1190705375"/>
                    </a:ext>
                  </a:extLst>
                </a:gridCol>
                <a:gridCol w="576072">
                  <a:extLst>
                    <a:ext uri="{9D8B030D-6E8A-4147-A177-3AD203B41FA5}">
                      <a16:colId xmlns:a16="http://schemas.microsoft.com/office/drawing/2014/main" val="3533464534"/>
                    </a:ext>
                  </a:extLst>
                </a:gridCol>
                <a:gridCol w="576072">
                  <a:extLst>
                    <a:ext uri="{9D8B030D-6E8A-4147-A177-3AD203B41FA5}">
                      <a16:colId xmlns:a16="http://schemas.microsoft.com/office/drawing/2014/main" val="611808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9131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Iak Renrew - 2020-06-06 15:13:28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Hi Iak, danke für deine Nachricht. Wir sind gerade nicht erreichbar, antworten aber so schnell wie möglich! Vielen Dank und viele Grüße, dein GROHE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15:13:29</a:t>
                      </a:r>
                    </a:p>
                  </a:txBody>
                  <a:tcPr/>
                </a:tc>
                <a:extLst>
                  <a:ext uri="{0D108BD9-81ED-4DB2-BD59-A6C34878D82A}">
                    <a16:rowId xmlns:a16="http://schemas.microsoft.com/office/drawing/2014/main" val="326280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Enzo Rosin - 2020-06-05 19:14:09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Hi Enzo, danke für deine Nachricht. Wir sind gerade nicht erreichbar, antworten aber so schnell wie möglich! Vielen Dank und viele Grüße, dein GROHE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19:14:09</a:t>
                      </a:r>
                    </a:p>
                  </a:txBody>
                  <a:tcPr/>
                </a:tc>
                <a:extLst>
                  <a:ext uri="{0D108BD9-81ED-4DB2-BD59-A6C34878D82A}">
                    <a16:rowId xmlns:a16="http://schemas.microsoft.com/office/drawing/2014/main" val="1885899604"/>
                  </a:ext>
                </a:extLst>
              </a:tr>
            </a:tbl>
          </a:graphicData>
        </a:graphic>
      </p:graphicFrame>
      <p:sp>
        <p:nvSpPr>
          <p:cNvPr id="4" name="Text Placeholder 3">
            <a:extLst>
              <a:ext uri="{FF2B5EF4-FFF2-40B4-BE49-F238E27FC236}">
                <a16:creationId xmlns:a16="http://schemas.microsoft.com/office/drawing/2014/main" id="{FFA0FBD4-2352-4BAB-8384-74BDF418D43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68611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2EDD2-9AE7-41FC-86AC-43A5108B8455}"/>
              </a:ext>
            </a:extLst>
          </p:cNvPr>
          <p:cNvSpPr>
            <a:spLocks noGrp="1"/>
          </p:cNvSpPr>
          <p:nvPr>
            <p:ph type="title"/>
          </p:nvPr>
        </p:nvSpPr>
        <p:spPr/>
        <p:txBody>
          <a:bodyPr/>
          <a:lstStyle/>
          <a:p>
            <a:r>
              <a:rPr lang="en-US"/>
              <a:t>Facebook Private Conversations Table | GROHE DE - 17 of 21</a:t>
            </a:r>
          </a:p>
        </p:txBody>
      </p:sp>
      <p:graphicFrame>
        <p:nvGraphicFramePr>
          <p:cNvPr id="5" name="Table Placeholder 4">
            <a:extLst>
              <a:ext uri="{FF2B5EF4-FFF2-40B4-BE49-F238E27FC236}">
                <a16:creationId xmlns:a16="http://schemas.microsoft.com/office/drawing/2014/main" id="{7B2E2981-460D-4042-AA1A-2F2B3D9EBA78}"/>
              </a:ext>
            </a:extLst>
          </p:cNvPr>
          <p:cNvGraphicFramePr>
            <a:graphicFrameLocks noGrp="1"/>
          </p:cNvGraphicFramePr>
          <p:nvPr>
            <p:ph type="tbl" sz="quarter" idx="13"/>
            <p:extLst>
              <p:ext uri="{D42A27DB-BD31-4B8C-83A1-F6EECF244321}">
                <p14:modId xmlns:p14="http://schemas.microsoft.com/office/powerpoint/2010/main" val="236079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50841419"/>
                    </a:ext>
                  </a:extLst>
                </a:gridCol>
                <a:gridCol w="822960">
                  <a:extLst>
                    <a:ext uri="{9D8B030D-6E8A-4147-A177-3AD203B41FA5}">
                      <a16:colId xmlns:a16="http://schemas.microsoft.com/office/drawing/2014/main" val="2397894560"/>
                    </a:ext>
                  </a:extLst>
                </a:gridCol>
                <a:gridCol w="576072">
                  <a:extLst>
                    <a:ext uri="{9D8B030D-6E8A-4147-A177-3AD203B41FA5}">
                      <a16:colId xmlns:a16="http://schemas.microsoft.com/office/drawing/2014/main" val="3373434329"/>
                    </a:ext>
                  </a:extLst>
                </a:gridCol>
                <a:gridCol w="1152144">
                  <a:extLst>
                    <a:ext uri="{9D8B030D-6E8A-4147-A177-3AD203B41FA5}">
                      <a16:colId xmlns:a16="http://schemas.microsoft.com/office/drawing/2014/main" val="875817432"/>
                    </a:ext>
                  </a:extLst>
                </a:gridCol>
                <a:gridCol w="576072">
                  <a:extLst>
                    <a:ext uri="{9D8B030D-6E8A-4147-A177-3AD203B41FA5}">
                      <a16:colId xmlns:a16="http://schemas.microsoft.com/office/drawing/2014/main" val="3383918850"/>
                    </a:ext>
                  </a:extLst>
                </a:gridCol>
                <a:gridCol w="576072">
                  <a:extLst>
                    <a:ext uri="{9D8B030D-6E8A-4147-A177-3AD203B41FA5}">
                      <a16:colId xmlns:a16="http://schemas.microsoft.com/office/drawing/2014/main" val="3306565008"/>
                    </a:ext>
                  </a:extLst>
                </a:gridCol>
                <a:gridCol w="576072">
                  <a:extLst>
                    <a:ext uri="{9D8B030D-6E8A-4147-A177-3AD203B41FA5}">
                      <a16:colId xmlns:a16="http://schemas.microsoft.com/office/drawing/2014/main" val="2104385156"/>
                    </a:ext>
                  </a:extLst>
                </a:gridCol>
                <a:gridCol w="576072">
                  <a:extLst>
                    <a:ext uri="{9D8B030D-6E8A-4147-A177-3AD203B41FA5}">
                      <a16:colId xmlns:a16="http://schemas.microsoft.com/office/drawing/2014/main" val="3146557677"/>
                    </a:ext>
                  </a:extLst>
                </a:gridCol>
                <a:gridCol w="576072">
                  <a:extLst>
                    <a:ext uri="{9D8B030D-6E8A-4147-A177-3AD203B41FA5}">
                      <a16:colId xmlns:a16="http://schemas.microsoft.com/office/drawing/2014/main" val="1468020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7624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Marion Wentholt - 2020-06-05 17:01:42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Hi Marion, danke für deine Nachricht. Wir sind gerade nicht erreichbar, antworten aber so schnell wie möglich! Vielen Dank und viele Grüße, dein GROHE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17:01:43</a:t>
                      </a:r>
                    </a:p>
                  </a:txBody>
                  <a:tcPr/>
                </a:tc>
                <a:extLst>
                  <a:ext uri="{0D108BD9-81ED-4DB2-BD59-A6C34878D82A}">
                    <a16:rowId xmlns:a16="http://schemas.microsoft.com/office/drawing/2014/main" val="688239531"/>
                  </a:ext>
                </a:extLst>
              </a:tr>
            </a:tbl>
          </a:graphicData>
        </a:graphic>
      </p:graphicFrame>
      <p:sp>
        <p:nvSpPr>
          <p:cNvPr id="4" name="Text Placeholder 3">
            <a:extLst>
              <a:ext uri="{FF2B5EF4-FFF2-40B4-BE49-F238E27FC236}">
                <a16:creationId xmlns:a16="http://schemas.microsoft.com/office/drawing/2014/main" id="{4767EF86-8E00-4EAC-B27C-DA882D60228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1138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B30FA-8653-4811-95B7-BAF6A223AB1B}"/>
              </a:ext>
            </a:extLst>
          </p:cNvPr>
          <p:cNvSpPr>
            <a:spLocks noGrp="1"/>
          </p:cNvSpPr>
          <p:nvPr>
            <p:ph type="title"/>
          </p:nvPr>
        </p:nvSpPr>
        <p:spPr/>
        <p:txBody>
          <a:bodyPr/>
          <a:lstStyle/>
          <a:p>
            <a:r>
              <a:rPr lang="en-US"/>
              <a:t>Facebook Private Conversations Table | GROHE DE - 18 of 21</a:t>
            </a:r>
          </a:p>
        </p:txBody>
      </p:sp>
      <p:graphicFrame>
        <p:nvGraphicFramePr>
          <p:cNvPr id="5" name="Table Placeholder 4">
            <a:extLst>
              <a:ext uri="{FF2B5EF4-FFF2-40B4-BE49-F238E27FC236}">
                <a16:creationId xmlns:a16="http://schemas.microsoft.com/office/drawing/2014/main" id="{7D330948-D692-488B-8D62-AD9A0CAAF791}"/>
              </a:ext>
            </a:extLst>
          </p:cNvPr>
          <p:cNvGraphicFramePr>
            <a:graphicFrameLocks noGrp="1"/>
          </p:cNvGraphicFramePr>
          <p:nvPr>
            <p:ph type="tbl" sz="quarter" idx="13"/>
            <p:extLst>
              <p:ext uri="{D42A27DB-BD31-4B8C-83A1-F6EECF244321}">
                <p14:modId xmlns:p14="http://schemas.microsoft.com/office/powerpoint/2010/main" val="4275946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02191702"/>
                    </a:ext>
                  </a:extLst>
                </a:gridCol>
                <a:gridCol w="822960">
                  <a:extLst>
                    <a:ext uri="{9D8B030D-6E8A-4147-A177-3AD203B41FA5}">
                      <a16:colId xmlns:a16="http://schemas.microsoft.com/office/drawing/2014/main" val="2369544520"/>
                    </a:ext>
                  </a:extLst>
                </a:gridCol>
                <a:gridCol w="576072">
                  <a:extLst>
                    <a:ext uri="{9D8B030D-6E8A-4147-A177-3AD203B41FA5}">
                      <a16:colId xmlns:a16="http://schemas.microsoft.com/office/drawing/2014/main" val="572463785"/>
                    </a:ext>
                  </a:extLst>
                </a:gridCol>
                <a:gridCol w="1152144">
                  <a:extLst>
                    <a:ext uri="{9D8B030D-6E8A-4147-A177-3AD203B41FA5}">
                      <a16:colId xmlns:a16="http://schemas.microsoft.com/office/drawing/2014/main" val="2103821245"/>
                    </a:ext>
                  </a:extLst>
                </a:gridCol>
                <a:gridCol w="576072">
                  <a:extLst>
                    <a:ext uri="{9D8B030D-6E8A-4147-A177-3AD203B41FA5}">
                      <a16:colId xmlns:a16="http://schemas.microsoft.com/office/drawing/2014/main" val="326569986"/>
                    </a:ext>
                  </a:extLst>
                </a:gridCol>
                <a:gridCol w="576072">
                  <a:extLst>
                    <a:ext uri="{9D8B030D-6E8A-4147-A177-3AD203B41FA5}">
                      <a16:colId xmlns:a16="http://schemas.microsoft.com/office/drawing/2014/main" val="1411487111"/>
                    </a:ext>
                  </a:extLst>
                </a:gridCol>
                <a:gridCol w="576072">
                  <a:extLst>
                    <a:ext uri="{9D8B030D-6E8A-4147-A177-3AD203B41FA5}">
                      <a16:colId xmlns:a16="http://schemas.microsoft.com/office/drawing/2014/main" val="1207545450"/>
                    </a:ext>
                  </a:extLst>
                </a:gridCol>
                <a:gridCol w="576072">
                  <a:extLst>
                    <a:ext uri="{9D8B030D-6E8A-4147-A177-3AD203B41FA5}">
                      <a16:colId xmlns:a16="http://schemas.microsoft.com/office/drawing/2014/main" val="3993228334"/>
                    </a:ext>
                  </a:extLst>
                </a:gridCol>
                <a:gridCol w="576072">
                  <a:extLst>
                    <a:ext uri="{9D8B030D-6E8A-4147-A177-3AD203B41FA5}">
                      <a16:colId xmlns:a16="http://schemas.microsoft.com/office/drawing/2014/main" val="615515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4008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Matthias Fon - 2020-06-05 15:12:51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Matthias,
vielen Dank für deine Nachricht und das Interesse an GROHE! In diesem Fall würden wir dir empfehlen, dich an einen offiziellen GROHE Fachhändler in deiner Nähe zu wenden. Dieser kann dich am besten beraten, damit ihr das ideale GROHE Produkt für dich finden könnt.
Einen Fachhändler in deiner Nähe findest du hier: https://www.grohe.de/de_de/service/showrooms-fachinstallateure.html 
Viele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06/10/2020 12:51:13</a:t>
                      </a:r>
                    </a:p>
                  </a:txBody>
                  <a:tcPr/>
                </a:tc>
                <a:extLst>
                  <a:ext uri="{0D108BD9-81ED-4DB2-BD59-A6C34878D82A}">
                    <a16:rowId xmlns:a16="http://schemas.microsoft.com/office/drawing/2014/main" val="2609788392"/>
                  </a:ext>
                </a:extLst>
              </a:tr>
            </a:tbl>
          </a:graphicData>
        </a:graphic>
      </p:graphicFrame>
      <p:sp>
        <p:nvSpPr>
          <p:cNvPr id="4" name="Text Placeholder 3">
            <a:extLst>
              <a:ext uri="{FF2B5EF4-FFF2-40B4-BE49-F238E27FC236}">
                <a16:creationId xmlns:a16="http://schemas.microsoft.com/office/drawing/2014/main" id="{EB7D57F3-1987-4EBC-825D-00D24357A13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627952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78260-78FA-4A77-A769-1A40CD9511D9}"/>
              </a:ext>
            </a:extLst>
          </p:cNvPr>
          <p:cNvSpPr>
            <a:spLocks noGrp="1"/>
          </p:cNvSpPr>
          <p:nvPr>
            <p:ph type="title"/>
          </p:nvPr>
        </p:nvSpPr>
        <p:spPr/>
        <p:txBody>
          <a:bodyPr/>
          <a:lstStyle/>
          <a:p>
            <a:r>
              <a:rPr lang="en-US"/>
              <a:t>Facebook Private Conversations Table | GROHE DE - 19 of 21</a:t>
            </a:r>
          </a:p>
        </p:txBody>
      </p:sp>
      <p:graphicFrame>
        <p:nvGraphicFramePr>
          <p:cNvPr id="5" name="Table Placeholder 4">
            <a:extLst>
              <a:ext uri="{FF2B5EF4-FFF2-40B4-BE49-F238E27FC236}">
                <a16:creationId xmlns:a16="http://schemas.microsoft.com/office/drawing/2014/main" id="{63980282-6FE0-49C9-A2DA-1ED48C54D93F}"/>
              </a:ext>
            </a:extLst>
          </p:cNvPr>
          <p:cNvGraphicFramePr>
            <a:graphicFrameLocks noGrp="1"/>
          </p:cNvGraphicFramePr>
          <p:nvPr>
            <p:ph type="tbl" sz="quarter" idx="13"/>
            <p:extLst>
              <p:ext uri="{D42A27DB-BD31-4B8C-83A1-F6EECF244321}">
                <p14:modId xmlns:p14="http://schemas.microsoft.com/office/powerpoint/2010/main" val="197746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15746882"/>
                    </a:ext>
                  </a:extLst>
                </a:gridCol>
                <a:gridCol w="822960">
                  <a:extLst>
                    <a:ext uri="{9D8B030D-6E8A-4147-A177-3AD203B41FA5}">
                      <a16:colId xmlns:a16="http://schemas.microsoft.com/office/drawing/2014/main" val="3887067017"/>
                    </a:ext>
                  </a:extLst>
                </a:gridCol>
                <a:gridCol w="576072">
                  <a:extLst>
                    <a:ext uri="{9D8B030D-6E8A-4147-A177-3AD203B41FA5}">
                      <a16:colId xmlns:a16="http://schemas.microsoft.com/office/drawing/2014/main" val="827708305"/>
                    </a:ext>
                  </a:extLst>
                </a:gridCol>
                <a:gridCol w="1152144">
                  <a:extLst>
                    <a:ext uri="{9D8B030D-6E8A-4147-A177-3AD203B41FA5}">
                      <a16:colId xmlns:a16="http://schemas.microsoft.com/office/drawing/2014/main" val="999896339"/>
                    </a:ext>
                  </a:extLst>
                </a:gridCol>
                <a:gridCol w="576072">
                  <a:extLst>
                    <a:ext uri="{9D8B030D-6E8A-4147-A177-3AD203B41FA5}">
                      <a16:colId xmlns:a16="http://schemas.microsoft.com/office/drawing/2014/main" val="169954311"/>
                    </a:ext>
                  </a:extLst>
                </a:gridCol>
                <a:gridCol w="576072">
                  <a:extLst>
                    <a:ext uri="{9D8B030D-6E8A-4147-A177-3AD203B41FA5}">
                      <a16:colId xmlns:a16="http://schemas.microsoft.com/office/drawing/2014/main" val="2677923350"/>
                    </a:ext>
                  </a:extLst>
                </a:gridCol>
                <a:gridCol w="576072">
                  <a:extLst>
                    <a:ext uri="{9D8B030D-6E8A-4147-A177-3AD203B41FA5}">
                      <a16:colId xmlns:a16="http://schemas.microsoft.com/office/drawing/2014/main" val="235873317"/>
                    </a:ext>
                  </a:extLst>
                </a:gridCol>
                <a:gridCol w="576072">
                  <a:extLst>
                    <a:ext uri="{9D8B030D-6E8A-4147-A177-3AD203B41FA5}">
                      <a16:colId xmlns:a16="http://schemas.microsoft.com/office/drawing/2014/main" val="3761478362"/>
                    </a:ext>
                  </a:extLst>
                </a:gridCol>
                <a:gridCol w="576072">
                  <a:extLst>
                    <a:ext uri="{9D8B030D-6E8A-4147-A177-3AD203B41FA5}">
                      <a16:colId xmlns:a16="http://schemas.microsoft.com/office/drawing/2014/main" val="1880423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2509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Werner Hürttlen - 2020-06-03 09:35:33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Werner, 
wir schauen nach und melden uns wieder mit der Artikelnummer. 😊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06/03/2020 10:15:31</a:t>
                      </a:r>
                    </a:p>
                  </a:txBody>
                  <a:tcPr/>
                </a:tc>
                <a:extLst>
                  <a:ext uri="{0D108BD9-81ED-4DB2-BD59-A6C34878D82A}">
                    <a16:rowId xmlns:a16="http://schemas.microsoft.com/office/drawing/2014/main" val="3147999656"/>
                  </a:ext>
                </a:extLst>
              </a:tr>
            </a:tbl>
          </a:graphicData>
        </a:graphic>
      </p:graphicFrame>
      <p:sp>
        <p:nvSpPr>
          <p:cNvPr id="4" name="Text Placeholder 3">
            <a:extLst>
              <a:ext uri="{FF2B5EF4-FFF2-40B4-BE49-F238E27FC236}">
                <a16:creationId xmlns:a16="http://schemas.microsoft.com/office/drawing/2014/main" id="{DD4809A9-743C-4EFD-82B1-E116B3F10D3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92358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56976-F91D-4F7A-9559-B642A479E0EE}"/>
              </a:ext>
            </a:extLst>
          </p:cNvPr>
          <p:cNvSpPr>
            <a:spLocks noGrp="1"/>
          </p:cNvSpPr>
          <p:nvPr>
            <p:ph type="title"/>
          </p:nvPr>
        </p:nvSpPr>
        <p:spPr/>
        <p:txBody>
          <a:bodyPr/>
          <a:lstStyle/>
          <a:p>
            <a:r>
              <a:rPr lang="en-US"/>
              <a:t>Facebook Private Conversations Table | GROHE DE - 20 of 21</a:t>
            </a:r>
          </a:p>
        </p:txBody>
      </p:sp>
      <p:graphicFrame>
        <p:nvGraphicFramePr>
          <p:cNvPr id="5" name="Table Placeholder 4">
            <a:extLst>
              <a:ext uri="{FF2B5EF4-FFF2-40B4-BE49-F238E27FC236}">
                <a16:creationId xmlns:a16="http://schemas.microsoft.com/office/drawing/2014/main" id="{16AC7AAE-D729-4515-8293-2DF6A8BA3F5D}"/>
              </a:ext>
            </a:extLst>
          </p:cNvPr>
          <p:cNvGraphicFramePr>
            <a:graphicFrameLocks noGrp="1"/>
          </p:cNvGraphicFramePr>
          <p:nvPr>
            <p:ph type="tbl" sz="quarter" idx="13"/>
            <p:extLst>
              <p:ext uri="{D42A27DB-BD31-4B8C-83A1-F6EECF244321}">
                <p14:modId xmlns:p14="http://schemas.microsoft.com/office/powerpoint/2010/main" val="2012476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3537004"/>
                    </a:ext>
                  </a:extLst>
                </a:gridCol>
                <a:gridCol w="822960">
                  <a:extLst>
                    <a:ext uri="{9D8B030D-6E8A-4147-A177-3AD203B41FA5}">
                      <a16:colId xmlns:a16="http://schemas.microsoft.com/office/drawing/2014/main" val="1993581072"/>
                    </a:ext>
                  </a:extLst>
                </a:gridCol>
                <a:gridCol w="576072">
                  <a:extLst>
                    <a:ext uri="{9D8B030D-6E8A-4147-A177-3AD203B41FA5}">
                      <a16:colId xmlns:a16="http://schemas.microsoft.com/office/drawing/2014/main" val="1793169807"/>
                    </a:ext>
                  </a:extLst>
                </a:gridCol>
                <a:gridCol w="1152144">
                  <a:extLst>
                    <a:ext uri="{9D8B030D-6E8A-4147-A177-3AD203B41FA5}">
                      <a16:colId xmlns:a16="http://schemas.microsoft.com/office/drawing/2014/main" val="3595547299"/>
                    </a:ext>
                  </a:extLst>
                </a:gridCol>
                <a:gridCol w="576072">
                  <a:extLst>
                    <a:ext uri="{9D8B030D-6E8A-4147-A177-3AD203B41FA5}">
                      <a16:colId xmlns:a16="http://schemas.microsoft.com/office/drawing/2014/main" val="759156819"/>
                    </a:ext>
                  </a:extLst>
                </a:gridCol>
                <a:gridCol w="576072">
                  <a:extLst>
                    <a:ext uri="{9D8B030D-6E8A-4147-A177-3AD203B41FA5}">
                      <a16:colId xmlns:a16="http://schemas.microsoft.com/office/drawing/2014/main" val="1063988903"/>
                    </a:ext>
                  </a:extLst>
                </a:gridCol>
                <a:gridCol w="576072">
                  <a:extLst>
                    <a:ext uri="{9D8B030D-6E8A-4147-A177-3AD203B41FA5}">
                      <a16:colId xmlns:a16="http://schemas.microsoft.com/office/drawing/2014/main" val="1645479289"/>
                    </a:ext>
                  </a:extLst>
                </a:gridCol>
                <a:gridCol w="576072">
                  <a:extLst>
                    <a:ext uri="{9D8B030D-6E8A-4147-A177-3AD203B41FA5}">
                      <a16:colId xmlns:a16="http://schemas.microsoft.com/office/drawing/2014/main" val="3311709119"/>
                    </a:ext>
                  </a:extLst>
                </a:gridCol>
                <a:gridCol w="576072">
                  <a:extLst>
                    <a:ext uri="{9D8B030D-6E8A-4147-A177-3AD203B41FA5}">
                      <a16:colId xmlns:a16="http://schemas.microsoft.com/office/drawing/2014/main" val="3535666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4941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Berin Begović - 2020-06-02 10:49:30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Berin,
vielen Dank für deine Nachricht! 
Das ist natürlich ärgerlich - wir verstehen nur nicht ganz, wieso ihr nicht mit Amazon Kontakt aufnehmen könnt, auch wenn es im letzten Jahr gekauft wurde. Habt ihr die Rechnung noch vorliegen? Das wäre ja sehr hilfreich 😊
Vielen lieben Dank!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06/02/2020 12:46:18</a:t>
                      </a:r>
                    </a:p>
                  </a:txBody>
                  <a:tcPr/>
                </a:tc>
                <a:extLst>
                  <a:ext uri="{0D108BD9-81ED-4DB2-BD59-A6C34878D82A}">
                    <a16:rowId xmlns:a16="http://schemas.microsoft.com/office/drawing/2014/main" val="2789585251"/>
                  </a:ext>
                </a:extLst>
              </a:tr>
            </a:tbl>
          </a:graphicData>
        </a:graphic>
      </p:graphicFrame>
      <p:sp>
        <p:nvSpPr>
          <p:cNvPr id="4" name="Text Placeholder 3">
            <a:extLst>
              <a:ext uri="{FF2B5EF4-FFF2-40B4-BE49-F238E27FC236}">
                <a16:creationId xmlns:a16="http://schemas.microsoft.com/office/drawing/2014/main" id="{17D4FCAE-1A76-45EE-9C66-6454C4F4973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858386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F374B-DB7F-46D1-91C5-A72E357B71BC}"/>
              </a:ext>
            </a:extLst>
          </p:cNvPr>
          <p:cNvSpPr>
            <a:spLocks noGrp="1"/>
          </p:cNvSpPr>
          <p:nvPr>
            <p:ph type="title"/>
          </p:nvPr>
        </p:nvSpPr>
        <p:spPr/>
        <p:txBody>
          <a:bodyPr/>
          <a:lstStyle/>
          <a:p>
            <a:r>
              <a:rPr lang="en-US"/>
              <a:t>Facebook Private Conversations Table | GROHE DE - 21 of 21</a:t>
            </a:r>
          </a:p>
        </p:txBody>
      </p:sp>
      <p:graphicFrame>
        <p:nvGraphicFramePr>
          <p:cNvPr id="5" name="Table Placeholder 4">
            <a:extLst>
              <a:ext uri="{FF2B5EF4-FFF2-40B4-BE49-F238E27FC236}">
                <a16:creationId xmlns:a16="http://schemas.microsoft.com/office/drawing/2014/main" id="{DB3E84EF-D672-4B35-BC09-9FFE362F8B41}"/>
              </a:ext>
            </a:extLst>
          </p:cNvPr>
          <p:cNvGraphicFramePr>
            <a:graphicFrameLocks noGrp="1"/>
          </p:cNvGraphicFramePr>
          <p:nvPr>
            <p:ph type="tbl" sz="quarter" idx="13"/>
            <p:extLst>
              <p:ext uri="{D42A27DB-BD31-4B8C-83A1-F6EECF244321}">
                <p14:modId xmlns:p14="http://schemas.microsoft.com/office/powerpoint/2010/main" val="2474064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04057285"/>
                    </a:ext>
                  </a:extLst>
                </a:gridCol>
                <a:gridCol w="822960">
                  <a:extLst>
                    <a:ext uri="{9D8B030D-6E8A-4147-A177-3AD203B41FA5}">
                      <a16:colId xmlns:a16="http://schemas.microsoft.com/office/drawing/2014/main" val="2619322299"/>
                    </a:ext>
                  </a:extLst>
                </a:gridCol>
                <a:gridCol w="576072">
                  <a:extLst>
                    <a:ext uri="{9D8B030D-6E8A-4147-A177-3AD203B41FA5}">
                      <a16:colId xmlns:a16="http://schemas.microsoft.com/office/drawing/2014/main" val="2162583751"/>
                    </a:ext>
                  </a:extLst>
                </a:gridCol>
                <a:gridCol w="1152144">
                  <a:extLst>
                    <a:ext uri="{9D8B030D-6E8A-4147-A177-3AD203B41FA5}">
                      <a16:colId xmlns:a16="http://schemas.microsoft.com/office/drawing/2014/main" val="882895364"/>
                    </a:ext>
                  </a:extLst>
                </a:gridCol>
                <a:gridCol w="576072">
                  <a:extLst>
                    <a:ext uri="{9D8B030D-6E8A-4147-A177-3AD203B41FA5}">
                      <a16:colId xmlns:a16="http://schemas.microsoft.com/office/drawing/2014/main" val="1249417176"/>
                    </a:ext>
                  </a:extLst>
                </a:gridCol>
                <a:gridCol w="576072">
                  <a:extLst>
                    <a:ext uri="{9D8B030D-6E8A-4147-A177-3AD203B41FA5}">
                      <a16:colId xmlns:a16="http://schemas.microsoft.com/office/drawing/2014/main" val="844300553"/>
                    </a:ext>
                  </a:extLst>
                </a:gridCol>
                <a:gridCol w="576072">
                  <a:extLst>
                    <a:ext uri="{9D8B030D-6E8A-4147-A177-3AD203B41FA5}">
                      <a16:colId xmlns:a16="http://schemas.microsoft.com/office/drawing/2014/main" val="3161689832"/>
                    </a:ext>
                  </a:extLst>
                </a:gridCol>
                <a:gridCol w="576072">
                  <a:extLst>
                    <a:ext uri="{9D8B030D-6E8A-4147-A177-3AD203B41FA5}">
                      <a16:colId xmlns:a16="http://schemas.microsoft.com/office/drawing/2014/main" val="1007753841"/>
                    </a:ext>
                  </a:extLst>
                </a:gridCol>
                <a:gridCol w="576072">
                  <a:extLst>
                    <a:ext uri="{9D8B030D-6E8A-4147-A177-3AD203B41FA5}">
                      <a16:colId xmlns:a16="http://schemas.microsoft.com/office/drawing/2014/main" val="727444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4214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Christian Ha - 2020-06-02 09:26:48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07/16/2020 12:12:53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Christian,
das sind ja einige Fragen, aber die Reihe nach:
Der Boiler in Größe M liefert 3 Liter kochendes Wasser - da du aber nicht mit kochendes Wasser wäscht, sollte das für eine Abwasch reichen. Aber da deine Küche nur über eine Kaltwasserzufuhr verfügt, kannst du den GROHE Red Boiler nutzen, um auch warmes Wasser zu erzeugen. Wenn der Boiler mit dem Mischventil verbunden ist, mischt er kochendes Wasser mit Kaltwasser aus der Hauptzufuhr. So erhältst du problemlos warmes Mischwasser.
Der  GROHE RED verbraucht circa 10 Cent pro Tag im Standbymodus, basierend auf den deutschen Strompreisen.
Alle weitere Informationen findest du hier, und bei Fragen melde dich gerne wieder bei uns. 😊
https://cdn.cloud.grohe.com/Literature/Brochures/de_DE/GROHE_Red_DE/original/GROHE_Red_DE.pdf?_ga=2.139824947.1262103387.1591091837-615398164.1573048447&amp;_gac=1.7548422.1590402840.EAIaIQobChMIyuKth-jO6QIV1IjVCh21Lw82EAAYAiAAEgI0CfD_BwE
Liebe Grüße vom GROHE Social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06/02/2020 10:43:08</a:t>
                      </a:r>
                    </a:p>
                  </a:txBody>
                  <a:tcPr/>
                </a:tc>
                <a:extLst>
                  <a:ext uri="{0D108BD9-81ED-4DB2-BD59-A6C34878D82A}">
                    <a16:rowId xmlns:a16="http://schemas.microsoft.com/office/drawing/2014/main" val="2438384434"/>
                  </a:ext>
                </a:extLst>
              </a:tr>
            </a:tbl>
          </a:graphicData>
        </a:graphic>
      </p:graphicFrame>
      <p:sp>
        <p:nvSpPr>
          <p:cNvPr id="4" name="Text Placeholder 3">
            <a:extLst>
              <a:ext uri="{FF2B5EF4-FFF2-40B4-BE49-F238E27FC236}">
                <a16:creationId xmlns:a16="http://schemas.microsoft.com/office/drawing/2014/main" id="{BC31FB99-EFFE-4CED-908D-3383B668AA6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564421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1408</Words>
  <Application>Microsoft Office PowerPoint</Application>
  <PresentationFormat>On-screen Show (4:3)</PresentationFormat>
  <Paragraphs>445</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Facebook Private Conversations Table | GROHE DE - 1 of 21</vt:lpstr>
      <vt:lpstr>Facebook Private Conversations Table | GROHE DE - 2 of 21</vt:lpstr>
      <vt:lpstr>Facebook Private Conversations Table | GROHE DE - 3 of 21</vt:lpstr>
      <vt:lpstr>Facebook Private Conversations Table | GROHE DE - 4 of 21</vt:lpstr>
      <vt:lpstr>Facebook Private Conversations Table | GROHE DE - 5 of 21</vt:lpstr>
      <vt:lpstr>Facebook Private Conversations Table | GROHE DE - 6 of 21</vt:lpstr>
      <vt:lpstr>Facebook Private Conversations Table | GROHE DE - 7 of 21</vt:lpstr>
      <vt:lpstr>Facebook Private Conversations Table | GROHE DE - 8 of 21</vt:lpstr>
      <vt:lpstr>Facebook Private Conversations Table | GROHE DE - 9 of 21</vt:lpstr>
      <vt:lpstr>Facebook Private Conversations Table | GROHE DE - 10 of 21</vt:lpstr>
      <vt:lpstr>Facebook Private Conversations Table | GROHE DE - 11 of 21</vt:lpstr>
      <vt:lpstr>Facebook Private Conversations Table | GROHE DE - 12 of 21</vt:lpstr>
      <vt:lpstr>Facebook Private Conversations Table | GROHE DE - 13 of 21</vt:lpstr>
      <vt:lpstr>Facebook Private Conversations Table | GROHE DE - 14 of 21</vt:lpstr>
      <vt:lpstr>Facebook Private Conversations Table | GROHE DE - 15 of 21</vt:lpstr>
      <vt:lpstr>Facebook Private Conversations Table | GROHE DE - 16 of 21</vt:lpstr>
      <vt:lpstr>Facebook Private Conversations Table | GROHE DE - 17 of 21</vt:lpstr>
      <vt:lpstr>Facebook Private Conversations Table | GROHE DE - 18 of 21</vt:lpstr>
      <vt:lpstr>Facebook Private Conversations Table | GROHE DE - 19 of 21</vt:lpstr>
      <vt:lpstr>Facebook Private Conversations Table | GROHE DE - 20 of 21</vt:lpstr>
      <vt:lpstr>Facebook Private Conversations Table | GROHE DE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Private Conversations Table | GROHE DE - 1 of 21</dc:title>
  <dc:creator>Frederik Peiniger</dc:creator>
  <cp:lastModifiedBy>Frederik Peiniger</cp:lastModifiedBy>
  <cp:revision>1</cp:revision>
  <dcterms:created xsi:type="dcterms:W3CDTF">2020-07-17T08:21:10Z</dcterms:created>
  <dcterms:modified xsi:type="dcterms:W3CDTF">2020-07-17T08:24:01Z</dcterms:modified>
</cp:coreProperties>
</file>