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41A4-769F-4986-AB0F-0D432E329C57}"/>
              </a:ext>
            </a:extLst>
          </p:cNvPr>
          <p:cNvSpPr>
            <a:spLocks noGrp="1"/>
          </p:cNvSpPr>
          <p:nvPr>
            <p:ph type="title"/>
          </p:nvPr>
        </p:nvSpPr>
        <p:spPr/>
        <p:txBody>
          <a:bodyPr/>
          <a:lstStyle/>
          <a:p>
            <a:r>
              <a:rPr lang="en-US"/>
              <a:t>Facebook Engagements (incl. shared posting performance) | GROHE RO - 1 of 26</a:t>
            </a:r>
          </a:p>
        </p:txBody>
      </p:sp>
      <p:graphicFrame>
        <p:nvGraphicFramePr>
          <p:cNvPr id="5" name="Table Placeholder 4">
            <a:extLst>
              <a:ext uri="{FF2B5EF4-FFF2-40B4-BE49-F238E27FC236}">
                <a16:creationId xmlns:a16="http://schemas.microsoft.com/office/drawing/2014/main" id="{BAC80AB3-C6E7-4DBD-B46A-BEFCE5517A20}"/>
              </a:ext>
            </a:extLst>
          </p:cNvPr>
          <p:cNvGraphicFramePr>
            <a:graphicFrameLocks noGrp="1"/>
          </p:cNvGraphicFramePr>
          <p:nvPr>
            <p:ph type="tbl" sz="quarter" idx="13"/>
            <p:extLst>
              <p:ext uri="{D42A27DB-BD31-4B8C-83A1-F6EECF244321}">
                <p14:modId xmlns:p14="http://schemas.microsoft.com/office/powerpoint/2010/main" val="2093002673"/>
              </p:ext>
            </p:extLst>
          </p:nvPr>
        </p:nvGraphicFramePr>
        <p:xfrm>
          <a:off x="457200" y="1731963"/>
          <a:ext cx="7818120" cy="1310640"/>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11115848"/>
                    </a:ext>
                  </a:extLst>
                </a:gridCol>
                <a:gridCol w="905256">
                  <a:extLst>
                    <a:ext uri="{9D8B030D-6E8A-4147-A177-3AD203B41FA5}">
                      <a16:colId xmlns:a16="http://schemas.microsoft.com/office/drawing/2014/main" val="3740269083"/>
                    </a:ext>
                  </a:extLst>
                </a:gridCol>
                <a:gridCol w="658368">
                  <a:extLst>
                    <a:ext uri="{9D8B030D-6E8A-4147-A177-3AD203B41FA5}">
                      <a16:colId xmlns:a16="http://schemas.microsoft.com/office/drawing/2014/main" val="1924291623"/>
                    </a:ext>
                  </a:extLst>
                </a:gridCol>
                <a:gridCol w="329184">
                  <a:extLst>
                    <a:ext uri="{9D8B030D-6E8A-4147-A177-3AD203B41FA5}">
                      <a16:colId xmlns:a16="http://schemas.microsoft.com/office/drawing/2014/main" val="1527088390"/>
                    </a:ext>
                  </a:extLst>
                </a:gridCol>
                <a:gridCol w="329184">
                  <a:extLst>
                    <a:ext uri="{9D8B030D-6E8A-4147-A177-3AD203B41FA5}">
                      <a16:colId xmlns:a16="http://schemas.microsoft.com/office/drawing/2014/main" val="496061904"/>
                    </a:ext>
                  </a:extLst>
                </a:gridCol>
                <a:gridCol w="329184">
                  <a:extLst>
                    <a:ext uri="{9D8B030D-6E8A-4147-A177-3AD203B41FA5}">
                      <a16:colId xmlns:a16="http://schemas.microsoft.com/office/drawing/2014/main" val="1923021296"/>
                    </a:ext>
                  </a:extLst>
                </a:gridCol>
                <a:gridCol w="329184">
                  <a:extLst>
                    <a:ext uri="{9D8B030D-6E8A-4147-A177-3AD203B41FA5}">
                      <a16:colId xmlns:a16="http://schemas.microsoft.com/office/drawing/2014/main" val="2580292319"/>
                    </a:ext>
                  </a:extLst>
                </a:gridCol>
                <a:gridCol w="329184">
                  <a:extLst>
                    <a:ext uri="{9D8B030D-6E8A-4147-A177-3AD203B41FA5}">
                      <a16:colId xmlns:a16="http://schemas.microsoft.com/office/drawing/2014/main" val="1705835490"/>
                    </a:ext>
                  </a:extLst>
                </a:gridCol>
                <a:gridCol w="329184">
                  <a:extLst>
                    <a:ext uri="{9D8B030D-6E8A-4147-A177-3AD203B41FA5}">
                      <a16:colId xmlns:a16="http://schemas.microsoft.com/office/drawing/2014/main" val="944197936"/>
                    </a:ext>
                  </a:extLst>
                </a:gridCol>
                <a:gridCol w="329184">
                  <a:extLst>
                    <a:ext uri="{9D8B030D-6E8A-4147-A177-3AD203B41FA5}">
                      <a16:colId xmlns:a16="http://schemas.microsoft.com/office/drawing/2014/main" val="1114107367"/>
                    </a:ext>
                  </a:extLst>
                </a:gridCol>
                <a:gridCol w="329184">
                  <a:extLst>
                    <a:ext uri="{9D8B030D-6E8A-4147-A177-3AD203B41FA5}">
                      <a16:colId xmlns:a16="http://schemas.microsoft.com/office/drawing/2014/main" val="3116470908"/>
                    </a:ext>
                  </a:extLst>
                </a:gridCol>
                <a:gridCol w="329184">
                  <a:extLst>
                    <a:ext uri="{9D8B030D-6E8A-4147-A177-3AD203B41FA5}">
                      <a16:colId xmlns:a16="http://schemas.microsoft.com/office/drawing/2014/main" val="3882348527"/>
                    </a:ext>
                  </a:extLst>
                </a:gridCol>
                <a:gridCol w="329184">
                  <a:extLst>
                    <a:ext uri="{9D8B030D-6E8A-4147-A177-3AD203B41FA5}">
                      <a16:colId xmlns:a16="http://schemas.microsoft.com/office/drawing/2014/main" val="724154774"/>
                    </a:ext>
                  </a:extLst>
                </a:gridCol>
                <a:gridCol w="329184">
                  <a:extLst>
                    <a:ext uri="{9D8B030D-6E8A-4147-A177-3AD203B41FA5}">
                      <a16:colId xmlns:a16="http://schemas.microsoft.com/office/drawing/2014/main" val="3623422367"/>
                    </a:ext>
                  </a:extLst>
                </a:gridCol>
                <a:gridCol w="329184">
                  <a:extLst>
                    <a:ext uri="{9D8B030D-6E8A-4147-A177-3AD203B41FA5}">
                      <a16:colId xmlns:a16="http://schemas.microsoft.com/office/drawing/2014/main" val="586451465"/>
                    </a:ext>
                  </a:extLst>
                </a:gridCol>
                <a:gridCol w="329184">
                  <a:extLst>
                    <a:ext uri="{9D8B030D-6E8A-4147-A177-3AD203B41FA5}">
                      <a16:colId xmlns:a16="http://schemas.microsoft.com/office/drawing/2014/main" val="990330073"/>
                    </a:ext>
                  </a:extLst>
                </a:gridCol>
                <a:gridCol w="329184">
                  <a:extLst>
                    <a:ext uri="{9D8B030D-6E8A-4147-A177-3AD203B41FA5}">
                      <a16:colId xmlns:a16="http://schemas.microsoft.com/office/drawing/2014/main" val="3605183694"/>
                    </a:ext>
                  </a:extLst>
                </a:gridCol>
                <a:gridCol w="329184">
                  <a:extLst>
                    <a:ext uri="{9D8B030D-6E8A-4147-A177-3AD203B41FA5}">
                      <a16:colId xmlns:a16="http://schemas.microsoft.com/office/drawing/2014/main" val="798087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9814559"/>
                  </a:ext>
                </a:extLst>
              </a:tr>
            </a:tbl>
          </a:graphicData>
        </a:graphic>
      </p:graphicFrame>
      <p:sp>
        <p:nvSpPr>
          <p:cNvPr id="4" name="Text Placeholder 3">
            <a:extLst>
              <a:ext uri="{FF2B5EF4-FFF2-40B4-BE49-F238E27FC236}">
                <a16:creationId xmlns:a16="http://schemas.microsoft.com/office/drawing/2014/main" id="{EC1B8B51-FE48-4C07-9C53-99DEA1CA93B5}"/>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2752377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8EB36-5268-4FE7-8DDC-81A19F2F7FDF}"/>
              </a:ext>
            </a:extLst>
          </p:cNvPr>
          <p:cNvSpPr>
            <a:spLocks noGrp="1"/>
          </p:cNvSpPr>
          <p:nvPr>
            <p:ph type="title"/>
          </p:nvPr>
        </p:nvSpPr>
        <p:spPr/>
        <p:txBody>
          <a:bodyPr/>
          <a:lstStyle/>
          <a:p>
            <a:r>
              <a:rPr lang="en-US"/>
              <a:t>Facebook Engagements (incl. shared posting performance) | GROHE RO - 2 of 26</a:t>
            </a:r>
          </a:p>
        </p:txBody>
      </p:sp>
      <p:graphicFrame>
        <p:nvGraphicFramePr>
          <p:cNvPr id="5" name="Table Placeholder 4">
            <a:extLst>
              <a:ext uri="{FF2B5EF4-FFF2-40B4-BE49-F238E27FC236}">
                <a16:creationId xmlns:a16="http://schemas.microsoft.com/office/drawing/2014/main" id="{A6D5B5DB-4F43-4DD0-A334-90A4A93DE075}"/>
              </a:ext>
            </a:extLst>
          </p:cNvPr>
          <p:cNvGraphicFramePr>
            <a:graphicFrameLocks noGrp="1"/>
          </p:cNvGraphicFramePr>
          <p:nvPr>
            <p:ph type="tbl" sz="quarter" idx="13"/>
            <p:extLst>
              <p:ext uri="{D42A27DB-BD31-4B8C-83A1-F6EECF244321}">
                <p14:modId xmlns:p14="http://schemas.microsoft.com/office/powerpoint/2010/main" val="1596664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31982279"/>
                    </a:ext>
                  </a:extLst>
                </a:gridCol>
                <a:gridCol w="905256">
                  <a:extLst>
                    <a:ext uri="{9D8B030D-6E8A-4147-A177-3AD203B41FA5}">
                      <a16:colId xmlns:a16="http://schemas.microsoft.com/office/drawing/2014/main" val="1703779269"/>
                    </a:ext>
                  </a:extLst>
                </a:gridCol>
                <a:gridCol w="658368">
                  <a:extLst>
                    <a:ext uri="{9D8B030D-6E8A-4147-A177-3AD203B41FA5}">
                      <a16:colId xmlns:a16="http://schemas.microsoft.com/office/drawing/2014/main" val="2582433192"/>
                    </a:ext>
                  </a:extLst>
                </a:gridCol>
                <a:gridCol w="329184">
                  <a:extLst>
                    <a:ext uri="{9D8B030D-6E8A-4147-A177-3AD203B41FA5}">
                      <a16:colId xmlns:a16="http://schemas.microsoft.com/office/drawing/2014/main" val="2780843897"/>
                    </a:ext>
                  </a:extLst>
                </a:gridCol>
                <a:gridCol w="329184">
                  <a:extLst>
                    <a:ext uri="{9D8B030D-6E8A-4147-A177-3AD203B41FA5}">
                      <a16:colId xmlns:a16="http://schemas.microsoft.com/office/drawing/2014/main" val="3431260361"/>
                    </a:ext>
                  </a:extLst>
                </a:gridCol>
                <a:gridCol w="329184">
                  <a:extLst>
                    <a:ext uri="{9D8B030D-6E8A-4147-A177-3AD203B41FA5}">
                      <a16:colId xmlns:a16="http://schemas.microsoft.com/office/drawing/2014/main" val="320495396"/>
                    </a:ext>
                  </a:extLst>
                </a:gridCol>
                <a:gridCol w="329184">
                  <a:extLst>
                    <a:ext uri="{9D8B030D-6E8A-4147-A177-3AD203B41FA5}">
                      <a16:colId xmlns:a16="http://schemas.microsoft.com/office/drawing/2014/main" val="3638978224"/>
                    </a:ext>
                  </a:extLst>
                </a:gridCol>
                <a:gridCol w="329184">
                  <a:extLst>
                    <a:ext uri="{9D8B030D-6E8A-4147-A177-3AD203B41FA5}">
                      <a16:colId xmlns:a16="http://schemas.microsoft.com/office/drawing/2014/main" val="389947284"/>
                    </a:ext>
                  </a:extLst>
                </a:gridCol>
                <a:gridCol w="329184">
                  <a:extLst>
                    <a:ext uri="{9D8B030D-6E8A-4147-A177-3AD203B41FA5}">
                      <a16:colId xmlns:a16="http://schemas.microsoft.com/office/drawing/2014/main" val="986423587"/>
                    </a:ext>
                  </a:extLst>
                </a:gridCol>
                <a:gridCol w="329184">
                  <a:extLst>
                    <a:ext uri="{9D8B030D-6E8A-4147-A177-3AD203B41FA5}">
                      <a16:colId xmlns:a16="http://schemas.microsoft.com/office/drawing/2014/main" val="3085878838"/>
                    </a:ext>
                  </a:extLst>
                </a:gridCol>
                <a:gridCol w="329184">
                  <a:extLst>
                    <a:ext uri="{9D8B030D-6E8A-4147-A177-3AD203B41FA5}">
                      <a16:colId xmlns:a16="http://schemas.microsoft.com/office/drawing/2014/main" val="2172900763"/>
                    </a:ext>
                  </a:extLst>
                </a:gridCol>
                <a:gridCol w="329184">
                  <a:extLst>
                    <a:ext uri="{9D8B030D-6E8A-4147-A177-3AD203B41FA5}">
                      <a16:colId xmlns:a16="http://schemas.microsoft.com/office/drawing/2014/main" val="3638970404"/>
                    </a:ext>
                  </a:extLst>
                </a:gridCol>
                <a:gridCol w="329184">
                  <a:extLst>
                    <a:ext uri="{9D8B030D-6E8A-4147-A177-3AD203B41FA5}">
                      <a16:colId xmlns:a16="http://schemas.microsoft.com/office/drawing/2014/main" val="1213213046"/>
                    </a:ext>
                  </a:extLst>
                </a:gridCol>
                <a:gridCol w="329184">
                  <a:extLst>
                    <a:ext uri="{9D8B030D-6E8A-4147-A177-3AD203B41FA5}">
                      <a16:colId xmlns:a16="http://schemas.microsoft.com/office/drawing/2014/main" val="2101660076"/>
                    </a:ext>
                  </a:extLst>
                </a:gridCol>
                <a:gridCol w="329184">
                  <a:extLst>
                    <a:ext uri="{9D8B030D-6E8A-4147-A177-3AD203B41FA5}">
                      <a16:colId xmlns:a16="http://schemas.microsoft.com/office/drawing/2014/main" val="2980225274"/>
                    </a:ext>
                  </a:extLst>
                </a:gridCol>
                <a:gridCol w="329184">
                  <a:extLst>
                    <a:ext uri="{9D8B030D-6E8A-4147-A177-3AD203B41FA5}">
                      <a16:colId xmlns:a16="http://schemas.microsoft.com/office/drawing/2014/main" val="2696094149"/>
                    </a:ext>
                  </a:extLst>
                </a:gridCol>
                <a:gridCol w="329184">
                  <a:extLst>
                    <a:ext uri="{9D8B030D-6E8A-4147-A177-3AD203B41FA5}">
                      <a16:colId xmlns:a16="http://schemas.microsoft.com/office/drawing/2014/main" val="3437486796"/>
                    </a:ext>
                  </a:extLst>
                </a:gridCol>
                <a:gridCol w="329184">
                  <a:extLst>
                    <a:ext uri="{9D8B030D-6E8A-4147-A177-3AD203B41FA5}">
                      <a16:colId xmlns:a16="http://schemas.microsoft.com/office/drawing/2014/main" val="3256246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6005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- 2019-07-05 05:30:00</a:t>
                      </a:r>
                      <a:r>
                        <a:rPr kumimoji="0" lang="en-US" sz="1000" b="0" i="0" u="none" strike="noStrike" kern="1200" cap="none" spc="0" normalizeH="0" baseline="0" noProof="0">
                          <a:ln>
                            <a:noFill/>
                          </a:ln>
                          <a:solidFill>
                            <a:prstClr val="black"/>
                          </a:solidFill>
                          <a:effectLst/>
                          <a:uLnTx/>
                          <a:uFillTx/>
                          <a:latin typeface="+mn-lt"/>
                          <a:ea typeface="+mn-ea"/>
                          <a:cs typeface="+mn-cs"/>
                        </a:rPr>
                        <a:t>
 La GROHE găsești tot ce ai nevoie pentru baia ta ideală. Aruncă o privire și lasă-te inspirat. https://www.grohe.ro/ro_ro/pentru-baie/full-bathroom.html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https://scontent.xx.fbcdn.net/v/t1.0-9/p720x720/66183878_2525027107561497_8041938817055195136_o.jpg?_nc_cat=100&amp;_nc_ohc=vEUlkWhenX0AX98MA2i&amp;_nc_ht=scontent.xx&amp;_nc_tp=1002&amp;oh=df0a3ab2d2627017a136175c57f12749&amp;oe=5ECCDE42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08:17:32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48705744"/>
                  </a:ext>
                </a:extLst>
              </a:tr>
            </a:tbl>
          </a:graphicData>
        </a:graphic>
      </p:graphicFrame>
      <p:sp>
        <p:nvSpPr>
          <p:cNvPr id="4" name="Text Placeholder 3">
            <a:extLst>
              <a:ext uri="{FF2B5EF4-FFF2-40B4-BE49-F238E27FC236}">
                <a16:creationId xmlns:a16="http://schemas.microsoft.com/office/drawing/2014/main" id="{4CF166A0-0CF8-4669-88DE-7CC7216C9B9F}"/>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3602312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791CA-9965-4BA1-90A1-E5DEF84F79BB}"/>
              </a:ext>
            </a:extLst>
          </p:cNvPr>
          <p:cNvSpPr>
            <a:spLocks noGrp="1"/>
          </p:cNvSpPr>
          <p:nvPr>
            <p:ph type="title"/>
          </p:nvPr>
        </p:nvSpPr>
        <p:spPr/>
        <p:txBody>
          <a:bodyPr/>
          <a:lstStyle/>
          <a:p>
            <a:r>
              <a:rPr lang="en-US"/>
              <a:t>Facebook Engagements (incl. shared posting performance) | GROHE RO - 3 of 26</a:t>
            </a:r>
          </a:p>
        </p:txBody>
      </p:sp>
      <p:graphicFrame>
        <p:nvGraphicFramePr>
          <p:cNvPr id="5" name="Table Placeholder 4">
            <a:extLst>
              <a:ext uri="{FF2B5EF4-FFF2-40B4-BE49-F238E27FC236}">
                <a16:creationId xmlns:a16="http://schemas.microsoft.com/office/drawing/2014/main" id="{608142F9-B5D9-442D-8419-01A858E5961F}"/>
              </a:ext>
            </a:extLst>
          </p:cNvPr>
          <p:cNvGraphicFramePr>
            <a:graphicFrameLocks noGrp="1"/>
          </p:cNvGraphicFramePr>
          <p:nvPr>
            <p:ph type="tbl" sz="quarter" idx="13"/>
            <p:extLst>
              <p:ext uri="{D42A27DB-BD31-4B8C-83A1-F6EECF244321}">
                <p14:modId xmlns:p14="http://schemas.microsoft.com/office/powerpoint/2010/main" val="1981877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29753615"/>
                    </a:ext>
                  </a:extLst>
                </a:gridCol>
                <a:gridCol w="905256">
                  <a:extLst>
                    <a:ext uri="{9D8B030D-6E8A-4147-A177-3AD203B41FA5}">
                      <a16:colId xmlns:a16="http://schemas.microsoft.com/office/drawing/2014/main" val="2601571627"/>
                    </a:ext>
                  </a:extLst>
                </a:gridCol>
                <a:gridCol w="658368">
                  <a:extLst>
                    <a:ext uri="{9D8B030D-6E8A-4147-A177-3AD203B41FA5}">
                      <a16:colId xmlns:a16="http://schemas.microsoft.com/office/drawing/2014/main" val="1044256561"/>
                    </a:ext>
                  </a:extLst>
                </a:gridCol>
                <a:gridCol w="329184">
                  <a:extLst>
                    <a:ext uri="{9D8B030D-6E8A-4147-A177-3AD203B41FA5}">
                      <a16:colId xmlns:a16="http://schemas.microsoft.com/office/drawing/2014/main" val="1897037573"/>
                    </a:ext>
                  </a:extLst>
                </a:gridCol>
                <a:gridCol w="329184">
                  <a:extLst>
                    <a:ext uri="{9D8B030D-6E8A-4147-A177-3AD203B41FA5}">
                      <a16:colId xmlns:a16="http://schemas.microsoft.com/office/drawing/2014/main" val="794680257"/>
                    </a:ext>
                  </a:extLst>
                </a:gridCol>
                <a:gridCol w="329184">
                  <a:extLst>
                    <a:ext uri="{9D8B030D-6E8A-4147-A177-3AD203B41FA5}">
                      <a16:colId xmlns:a16="http://schemas.microsoft.com/office/drawing/2014/main" val="1912621929"/>
                    </a:ext>
                  </a:extLst>
                </a:gridCol>
                <a:gridCol w="329184">
                  <a:extLst>
                    <a:ext uri="{9D8B030D-6E8A-4147-A177-3AD203B41FA5}">
                      <a16:colId xmlns:a16="http://schemas.microsoft.com/office/drawing/2014/main" val="4188017067"/>
                    </a:ext>
                  </a:extLst>
                </a:gridCol>
                <a:gridCol w="329184">
                  <a:extLst>
                    <a:ext uri="{9D8B030D-6E8A-4147-A177-3AD203B41FA5}">
                      <a16:colId xmlns:a16="http://schemas.microsoft.com/office/drawing/2014/main" val="30845171"/>
                    </a:ext>
                  </a:extLst>
                </a:gridCol>
                <a:gridCol w="329184">
                  <a:extLst>
                    <a:ext uri="{9D8B030D-6E8A-4147-A177-3AD203B41FA5}">
                      <a16:colId xmlns:a16="http://schemas.microsoft.com/office/drawing/2014/main" val="3957573088"/>
                    </a:ext>
                  </a:extLst>
                </a:gridCol>
                <a:gridCol w="329184">
                  <a:extLst>
                    <a:ext uri="{9D8B030D-6E8A-4147-A177-3AD203B41FA5}">
                      <a16:colId xmlns:a16="http://schemas.microsoft.com/office/drawing/2014/main" val="3191433783"/>
                    </a:ext>
                  </a:extLst>
                </a:gridCol>
                <a:gridCol w="329184">
                  <a:extLst>
                    <a:ext uri="{9D8B030D-6E8A-4147-A177-3AD203B41FA5}">
                      <a16:colId xmlns:a16="http://schemas.microsoft.com/office/drawing/2014/main" val="607553679"/>
                    </a:ext>
                  </a:extLst>
                </a:gridCol>
                <a:gridCol w="329184">
                  <a:extLst>
                    <a:ext uri="{9D8B030D-6E8A-4147-A177-3AD203B41FA5}">
                      <a16:colId xmlns:a16="http://schemas.microsoft.com/office/drawing/2014/main" val="601369156"/>
                    </a:ext>
                  </a:extLst>
                </a:gridCol>
                <a:gridCol w="329184">
                  <a:extLst>
                    <a:ext uri="{9D8B030D-6E8A-4147-A177-3AD203B41FA5}">
                      <a16:colId xmlns:a16="http://schemas.microsoft.com/office/drawing/2014/main" val="1821053472"/>
                    </a:ext>
                  </a:extLst>
                </a:gridCol>
                <a:gridCol w="329184">
                  <a:extLst>
                    <a:ext uri="{9D8B030D-6E8A-4147-A177-3AD203B41FA5}">
                      <a16:colId xmlns:a16="http://schemas.microsoft.com/office/drawing/2014/main" val="441492450"/>
                    </a:ext>
                  </a:extLst>
                </a:gridCol>
                <a:gridCol w="329184">
                  <a:extLst>
                    <a:ext uri="{9D8B030D-6E8A-4147-A177-3AD203B41FA5}">
                      <a16:colId xmlns:a16="http://schemas.microsoft.com/office/drawing/2014/main" val="1429987231"/>
                    </a:ext>
                  </a:extLst>
                </a:gridCol>
                <a:gridCol w="329184">
                  <a:extLst>
                    <a:ext uri="{9D8B030D-6E8A-4147-A177-3AD203B41FA5}">
                      <a16:colId xmlns:a16="http://schemas.microsoft.com/office/drawing/2014/main" val="106941711"/>
                    </a:ext>
                  </a:extLst>
                </a:gridCol>
                <a:gridCol w="329184">
                  <a:extLst>
                    <a:ext uri="{9D8B030D-6E8A-4147-A177-3AD203B41FA5}">
                      <a16:colId xmlns:a16="http://schemas.microsoft.com/office/drawing/2014/main" val="819074492"/>
                    </a:ext>
                  </a:extLst>
                </a:gridCol>
                <a:gridCol w="329184">
                  <a:extLst>
                    <a:ext uri="{9D8B030D-6E8A-4147-A177-3AD203B41FA5}">
                      <a16:colId xmlns:a16="http://schemas.microsoft.com/office/drawing/2014/main" val="2316847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5119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- 2019-12-01 13:47:18</a:t>
                      </a:r>
                      <a:r>
                        <a:rPr kumimoji="0" lang="en-US" sz="1000" b="0" i="0" u="none" strike="noStrike" kern="1200" cap="none" spc="0" normalizeH="0" baseline="0" noProof="0">
                          <a:ln>
                            <a:noFill/>
                          </a:ln>
                          <a:solidFill>
                            <a:prstClr val="black"/>
                          </a:solidFill>
                          <a:effectLst/>
                          <a:uLnTx/>
                          <a:uFillTx/>
                          <a:latin typeface="+mn-lt"/>
                          <a:ea typeface="+mn-ea"/>
                          <a:cs typeface="+mn-cs"/>
                        </a:rPr>
                        <a:t>
 La Mulți Ani, România ! La Mulți Ani tuturor românilor !
#101ani #grohe #romania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https://scontent.xx.fbcdn.net/v/t1.0-9/p720x720/74599594_2831477623583109_6115835727864397824_o.jpg?_nc_cat=109&amp;_nc_ohc=w49QCcNKGpAAQmmLGW1N4aYG4u1W_JKVcuMzdyqobxGbaRm-B9KW7368Q&amp;_nc_ht=scontent.xx&amp;oh=f80dbc472ed2fec34d2af5f91e6bb92b&amp;oe=5E6AE0F0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08:18:35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9311347"/>
                  </a:ext>
                </a:extLst>
              </a:tr>
            </a:tbl>
          </a:graphicData>
        </a:graphic>
      </p:graphicFrame>
      <p:sp>
        <p:nvSpPr>
          <p:cNvPr id="4" name="Text Placeholder 3">
            <a:extLst>
              <a:ext uri="{FF2B5EF4-FFF2-40B4-BE49-F238E27FC236}">
                <a16:creationId xmlns:a16="http://schemas.microsoft.com/office/drawing/2014/main" id="{4986583F-C994-4776-A080-79525489292C}"/>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3631648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B19A2-84A2-49D6-B3DD-609C36BA6BFD}"/>
              </a:ext>
            </a:extLst>
          </p:cNvPr>
          <p:cNvSpPr>
            <a:spLocks noGrp="1"/>
          </p:cNvSpPr>
          <p:nvPr>
            <p:ph type="title"/>
          </p:nvPr>
        </p:nvSpPr>
        <p:spPr/>
        <p:txBody>
          <a:bodyPr/>
          <a:lstStyle/>
          <a:p>
            <a:r>
              <a:rPr lang="en-US"/>
              <a:t>Facebook Engagements (incl. shared posting performance) | GROHE RO - 4 of 26</a:t>
            </a:r>
          </a:p>
        </p:txBody>
      </p:sp>
      <p:graphicFrame>
        <p:nvGraphicFramePr>
          <p:cNvPr id="5" name="Table Placeholder 4">
            <a:extLst>
              <a:ext uri="{FF2B5EF4-FFF2-40B4-BE49-F238E27FC236}">
                <a16:creationId xmlns:a16="http://schemas.microsoft.com/office/drawing/2014/main" id="{C4CBA742-E572-4940-B9D0-845A8558429D}"/>
              </a:ext>
            </a:extLst>
          </p:cNvPr>
          <p:cNvGraphicFramePr>
            <a:graphicFrameLocks noGrp="1"/>
          </p:cNvGraphicFramePr>
          <p:nvPr>
            <p:ph type="tbl" sz="quarter" idx="13"/>
            <p:extLst>
              <p:ext uri="{D42A27DB-BD31-4B8C-83A1-F6EECF244321}">
                <p14:modId xmlns:p14="http://schemas.microsoft.com/office/powerpoint/2010/main" val="479622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82153836"/>
                    </a:ext>
                  </a:extLst>
                </a:gridCol>
                <a:gridCol w="905256">
                  <a:extLst>
                    <a:ext uri="{9D8B030D-6E8A-4147-A177-3AD203B41FA5}">
                      <a16:colId xmlns:a16="http://schemas.microsoft.com/office/drawing/2014/main" val="3925935144"/>
                    </a:ext>
                  </a:extLst>
                </a:gridCol>
                <a:gridCol w="658368">
                  <a:extLst>
                    <a:ext uri="{9D8B030D-6E8A-4147-A177-3AD203B41FA5}">
                      <a16:colId xmlns:a16="http://schemas.microsoft.com/office/drawing/2014/main" val="4231341689"/>
                    </a:ext>
                  </a:extLst>
                </a:gridCol>
                <a:gridCol w="329184">
                  <a:extLst>
                    <a:ext uri="{9D8B030D-6E8A-4147-A177-3AD203B41FA5}">
                      <a16:colId xmlns:a16="http://schemas.microsoft.com/office/drawing/2014/main" val="3749795155"/>
                    </a:ext>
                  </a:extLst>
                </a:gridCol>
                <a:gridCol w="329184">
                  <a:extLst>
                    <a:ext uri="{9D8B030D-6E8A-4147-A177-3AD203B41FA5}">
                      <a16:colId xmlns:a16="http://schemas.microsoft.com/office/drawing/2014/main" val="725703928"/>
                    </a:ext>
                  </a:extLst>
                </a:gridCol>
                <a:gridCol w="329184">
                  <a:extLst>
                    <a:ext uri="{9D8B030D-6E8A-4147-A177-3AD203B41FA5}">
                      <a16:colId xmlns:a16="http://schemas.microsoft.com/office/drawing/2014/main" val="2385357780"/>
                    </a:ext>
                  </a:extLst>
                </a:gridCol>
                <a:gridCol w="329184">
                  <a:extLst>
                    <a:ext uri="{9D8B030D-6E8A-4147-A177-3AD203B41FA5}">
                      <a16:colId xmlns:a16="http://schemas.microsoft.com/office/drawing/2014/main" val="3484707802"/>
                    </a:ext>
                  </a:extLst>
                </a:gridCol>
                <a:gridCol w="329184">
                  <a:extLst>
                    <a:ext uri="{9D8B030D-6E8A-4147-A177-3AD203B41FA5}">
                      <a16:colId xmlns:a16="http://schemas.microsoft.com/office/drawing/2014/main" val="1611460449"/>
                    </a:ext>
                  </a:extLst>
                </a:gridCol>
                <a:gridCol w="329184">
                  <a:extLst>
                    <a:ext uri="{9D8B030D-6E8A-4147-A177-3AD203B41FA5}">
                      <a16:colId xmlns:a16="http://schemas.microsoft.com/office/drawing/2014/main" val="3491975062"/>
                    </a:ext>
                  </a:extLst>
                </a:gridCol>
                <a:gridCol w="329184">
                  <a:extLst>
                    <a:ext uri="{9D8B030D-6E8A-4147-A177-3AD203B41FA5}">
                      <a16:colId xmlns:a16="http://schemas.microsoft.com/office/drawing/2014/main" val="3017816289"/>
                    </a:ext>
                  </a:extLst>
                </a:gridCol>
                <a:gridCol w="329184">
                  <a:extLst>
                    <a:ext uri="{9D8B030D-6E8A-4147-A177-3AD203B41FA5}">
                      <a16:colId xmlns:a16="http://schemas.microsoft.com/office/drawing/2014/main" val="992108353"/>
                    </a:ext>
                  </a:extLst>
                </a:gridCol>
                <a:gridCol w="329184">
                  <a:extLst>
                    <a:ext uri="{9D8B030D-6E8A-4147-A177-3AD203B41FA5}">
                      <a16:colId xmlns:a16="http://schemas.microsoft.com/office/drawing/2014/main" val="2921026731"/>
                    </a:ext>
                  </a:extLst>
                </a:gridCol>
                <a:gridCol w="329184">
                  <a:extLst>
                    <a:ext uri="{9D8B030D-6E8A-4147-A177-3AD203B41FA5}">
                      <a16:colId xmlns:a16="http://schemas.microsoft.com/office/drawing/2014/main" val="2747613195"/>
                    </a:ext>
                  </a:extLst>
                </a:gridCol>
                <a:gridCol w="329184">
                  <a:extLst>
                    <a:ext uri="{9D8B030D-6E8A-4147-A177-3AD203B41FA5}">
                      <a16:colId xmlns:a16="http://schemas.microsoft.com/office/drawing/2014/main" val="2310453525"/>
                    </a:ext>
                  </a:extLst>
                </a:gridCol>
                <a:gridCol w="329184">
                  <a:extLst>
                    <a:ext uri="{9D8B030D-6E8A-4147-A177-3AD203B41FA5}">
                      <a16:colId xmlns:a16="http://schemas.microsoft.com/office/drawing/2014/main" val="1631656154"/>
                    </a:ext>
                  </a:extLst>
                </a:gridCol>
                <a:gridCol w="329184">
                  <a:extLst>
                    <a:ext uri="{9D8B030D-6E8A-4147-A177-3AD203B41FA5}">
                      <a16:colId xmlns:a16="http://schemas.microsoft.com/office/drawing/2014/main" val="650848811"/>
                    </a:ext>
                  </a:extLst>
                </a:gridCol>
                <a:gridCol w="329184">
                  <a:extLst>
                    <a:ext uri="{9D8B030D-6E8A-4147-A177-3AD203B41FA5}">
                      <a16:colId xmlns:a16="http://schemas.microsoft.com/office/drawing/2014/main" val="2983133395"/>
                    </a:ext>
                  </a:extLst>
                </a:gridCol>
                <a:gridCol w="329184">
                  <a:extLst>
                    <a:ext uri="{9D8B030D-6E8A-4147-A177-3AD203B41FA5}">
                      <a16:colId xmlns:a16="http://schemas.microsoft.com/office/drawing/2014/main" val="2901339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9481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- 2019-10-10 07:26:41</a:t>
                      </a:r>
                      <a:r>
                        <a:rPr kumimoji="0" lang="en-US" sz="1000" b="0" i="0" u="none" strike="noStrike" kern="1200" cap="none" spc="0" normalizeH="0" baseline="0" noProof="0">
                          <a:ln>
                            <a:noFill/>
                          </a:ln>
                          <a:solidFill>
                            <a:prstClr val="black"/>
                          </a:solidFill>
                          <a:effectLst/>
                          <a:uLnTx/>
                          <a:uFillTx/>
                          <a:latin typeface="+mn-lt"/>
                          <a:ea typeface="+mn-ea"/>
                          <a:cs typeface="+mn-cs"/>
                        </a:rPr>
                        <a:t>
 Peste 300.000 de km, 45 de țări și 3 continente. Grohe Truck Tour 2019 ajunge în Romania în acest week-end. Te așteptăm să descoperi universul Grohe pe 11, 12 și 13 Octombrie în cadrul târgului Imobiliarium. Ne găsești în parcarea de la Mall Băneasa, vis a vis de BricoDepot.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https://scontent.xx.fbcdn.net/v/t1.0-0/p180x540/72782400_2712709358793270_3805516503734812672_o.jpg?_nc_cat=100&amp;_nc_oc=AQnxd5UU-_SdTC8NfmJL7PuL1fuEq8QE0JbcVj0sHu2wuy-hsaLtHKWtMFHXafGJFNs&amp;_nc_ht=scontent.xx&amp;oh=1e3f700e4a56cefcce050840baa4e519&amp;oe=5E852B7F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11/16/2019 08:23:45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93465461"/>
                  </a:ext>
                </a:extLst>
              </a:tr>
            </a:tbl>
          </a:graphicData>
        </a:graphic>
      </p:graphicFrame>
      <p:sp>
        <p:nvSpPr>
          <p:cNvPr id="4" name="Text Placeholder 3">
            <a:extLst>
              <a:ext uri="{FF2B5EF4-FFF2-40B4-BE49-F238E27FC236}">
                <a16:creationId xmlns:a16="http://schemas.microsoft.com/office/drawing/2014/main" id="{5DEBAC34-3EAE-4A43-A6BC-7BC1C4AD7A2D}"/>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2602003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203E1-4607-4447-B92E-ECAC5B0D50E0}"/>
              </a:ext>
            </a:extLst>
          </p:cNvPr>
          <p:cNvSpPr>
            <a:spLocks noGrp="1"/>
          </p:cNvSpPr>
          <p:nvPr>
            <p:ph type="title"/>
          </p:nvPr>
        </p:nvSpPr>
        <p:spPr/>
        <p:txBody>
          <a:bodyPr/>
          <a:lstStyle/>
          <a:p>
            <a:r>
              <a:rPr lang="en-US"/>
              <a:t>Facebook Engagements (incl. shared posting performance) | GROHE RO - 5 of 26</a:t>
            </a:r>
          </a:p>
        </p:txBody>
      </p:sp>
      <p:graphicFrame>
        <p:nvGraphicFramePr>
          <p:cNvPr id="5" name="Table Placeholder 4">
            <a:extLst>
              <a:ext uri="{FF2B5EF4-FFF2-40B4-BE49-F238E27FC236}">
                <a16:creationId xmlns:a16="http://schemas.microsoft.com/office/drawing/2014/main" id="{C8E30279-786B-421B-A566-64FCB500FDD9}"/>
              </a:ext>
            </a:extLst>
          </p:cNvPr>
          <p:cNvGraphicFramePr>
            <a:graphicFrameLocks noGrp="1"/>
          </p:cNvGraphicFramePr>
          <p:nvPr>
            <p:ph type="tbl" sz="quarter" idx="13"/>
            <p:extLst>
              <p:ext uri="{D42A27DB-BD31-4B8C-83A1-F6EECF244321}">
                <p14:modId xmlns:p14="http://schemas.microsoft.com/office/powerpoint/2010/main" val="4176591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61779940"/>
                    </a:ext>
                  </a:extLst>
                </a:gridCol>
                <a:gridCol w="905256">
                  <a:extLst>
                    <a:ext uri="{9D8B030D-6E8A-4147-A177-3AD203B41FA5}">
                      <a16:colId xmlns:a16="http://schemas.microsoft.com/office/drawing/2014/main" val="1487169924"/>
                    </a:ext>
                  </a:extLst>
                </a:gridCol>
                <a:gridCol w="658368">
                  <a:extLst>
                    <a:ext uri="{9D8B030D-6E8A-4147-A177-3AD203B41FA5}">
                      <a16:colId xmlns:a16="http://schemas.microsoft.com/office/drawing/2014/main" val="3405617740"/>
                    </a:ext>
                  </a:extLst>
                </a:gridCol>
                <a:gridCol w="329184">
                  <a:extLst>
                    <a:ext uri="{9D8B030D-6E8A-4147-A177-3AD203B41FA5}">
                      <a16:colId xmlns:a16="http://schemas.microsoft.com/office/drawing/2014/main" val="3791336904"/>
                    </a:ext>
                  </a:extLst>
                </a:gridCol>
                <a:gridCol w="329184">
                  <a:extLst>
                    <a:ext uri="{9D8B030D-6E8A-4147-A177-3AD203B41FA5}">
                      <a16:colId xmlns:a16="http://schemas.microsoft.com/office/drawing/2014/main" val="4225868585"/>
                    </a:ext>
                  </a:extLst>
                </a:gridCol>
                <a:gridCol w="329184">
                  <a:extLst>
                    <a:ext uri="{9D8B030D-6E8A-4147-A177-3AD203B41FA5}">
                      <a16:colId xmlns:a16="http://schemas.microsoft.com/office/drawing/2014/main" val="2231539238"/>
                    </a:ext>
                  </a:extLst>
                </a:gridCol>
                <a:gridCol w="329184">
                  <a:extLst>
                    <a:ext uri="{9D8B030D-6E8A-4147-A177-3AD203B41FA5}">
                      <a16:colId xmlns:a16="http://schemas.microsoft.com/office/drawing/2014/main" val="3315180844"/>
                    </a:ext>
                  </a:extLst>
                </a:gridCol>
                <a:gridCol w="329184">
                  <a:extLst>
                    <a:ext uri="{9D8B030D-6E8A-4147-A177-3AD203B41FA5}">
                      <a16:colId xmlns:a16="http://schemas.microsoft.com/office/drawing/2014/main" val="4057254115"/>
                    </a:ext>
                  </a:extLst>
                </a:gridCol>
                <a:gridCol w="329184">
                  <a:extLst>
                    <a:ext uri="{9D8B030D-6E8A-4147-A177-3AD203B41FA5}">
                      <a16:colId xmlns:a16="http://schemas.microsoft.com/office/drawing/2014/main" val="3604123138"/>
                    </a:ext>
                  </a:extLst>
                </a:gridCol>
                <a:gridCol w="329184">
                  <a:extLst>
                    <a:ext uri="{9D8B030D-6E8A-4147-A177-3AD203B41FA5}">
                      <a16:colId xmlns:a16="http://schemas.microsoft.com/office/drawing/2014/main" val="641655420"/>
                    </a:ext>
                  </a:extLst>
                </a:gridCol>
                <a:gridCol w="329184">
                  <a:extLst>
                    <a:ext uri="{9D8B030D-6E8A-4147-A177-3AD203B41FA5}">
                      <a16:colId xmlns:a16="http://schemas.microsoft.com/office/drawing/2014/main" val="981544949"/>
                    </a:ext>
                  </a:extLst>
                </a:gridCol>
                <a:gridCol w="329184">
                  <a:extLst>
                    <a:ext uri="{9D8B030D-6E8A-4147-A177-3AD203B41FA5}">
                      <a16:colId xmlns:a16="http://schemas.microsoft.com/office/drawing/2014/main" val="3192436092"/>
                    </a:ext>
                  </a:extLst>
                </a:gridCol>
                <a:gridCol w="329184">
                  <a:extLst>
                    <a:ext uri="{9D8B030D-6E8A-4147-A177-3AD203B41FA5}">
                      <a16:colId xmlns:a16="http://schemas.microsoft.com/office/drawing/2014/main" val="923769405"/>
                    </a:ext>
                  </a:extLst>
                </a:gridCol>
                <a:gridCol w="329184">
                  <a:extLst>
                    <a:ext uri="{9D8B030D-6E8A-4147-A177-3AD203B41FA5}">
                      <a16:colId xmlns:a16="http://schemas.microsoft.com/office/drawing/2014/main" val="2857826690"/>
                    </a:ext>
                  </a:extLst>
                </a:gridCol>
                <a:gridCol w="329184">
                  <a:extLst>
                    <a:ext uri="{9D8B030D-6E8A-4147-A177-3AD203B41FA5}">
                      <a16:colId xmlns:a16="http://schemas.microsoft.com/office/drawing/2014/main" val="1096596048"/>
                    </a:ext>
                  </a:extLst>
                </a:gridCol>
                <a:gridCol w="329184">
                  <a:extLst>
                    <a:ext uri="{9D8B030D-6E8A-4147-A177-3AD203B41FA5}">
                      <a16:colId xmlns:a16="http://schemas.microsoft.com/office/drawing/2014/main" val="2281687146"/>
                    </a:ext>
                  </a:extLst>
                </a:gridCol>
                <a:gridCol w="329184">
                  <a:extLst>
                    <a:ext uri="{9D8B030D-6E8A-4147-A177-3AD203B41FA5}">
                      <a16:colId xmlns:a16="http://schemas.microsoft.com/office/drawing/2014/main" val="4176221538"/>
                    </a:ext>
                  </a:extLst>
                </a:gridCol>
                <a:gridCol w="329184">
                  <a:extLst>
                    <a:ext uri="{9D8B030D-6E8A-4147-A177-3AD203B41FA5}">
                      <a16:colId xmlns:a16="http://schemas.microsoft.com/office/drawing/2014/main" val="3708269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935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- 2019-07-10 16:42:03</a:t>
                      </a:r>
                      <a:r>
                        <a:rPr kumimoji="0" lang="en-US" sz="1000" b="0" i="0" u="none" strike="noStrike" kern="1200" cap="none" spc="0" normalizeH="0" baseline="0" noProof="0">
                          <a:ln>
                            <a:noFill/>
                          </a:ln>
                          <a:solidFill>
                            <a:prstClr val="black"/>
                          </a:solidFill>
                          <a:effectLst/>
                          <a:uLnTx/>
                          <a:uFillTx/>
                          <a:latin typeface="+mn-lt"/>
                          <a:ea typeface="+mn-ea"/>
                          <a:cs typeface="+mn-cs"/>
                        </a:rPr>
                        <a:t>
 Mergi la #EC2019? Dă-i tag într-un comentariu unui/unei prieten/prietene cu care mergi și #Grohe vă face upgrade la VIP! Ai timp până Duminică, 14.07 ora 22:00. 
PS: Câștigătorii celor 2 invitații duble îi vom alege prin commentpicker.com și îi vom anunța pe pagina de Facebook, Luni, 15.07.
#MeetMeAtTheCastle #grohefunzone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https://scontent.xx.fbcdn.net/v/t1.0-9/s720x720/66266455_2537480429649498_1668360920641830912_n.png?_nc_cat=110&amp;_nc_oc=AQlgBITE5ej6R5lhCDflLkDVYJubLBgbEuXzEE8ka66JRvWwsZnP9tBAcj_3XTaOAF0&amp;_nc_ht=scontent.xx&amp;oh=0e16023594cc4f00af0ca20af0188ead&amp;oe=5DCAFD24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09:08:17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65784848"/>
                  </a:ext>
                </a:extLst>
              </a:tr>
            </a:tbl>
          </a:graphicData>
        </a:graphic>
      </p:graphicFrame>
      <p:sp>
        <p:nvSpPr>
          <p:cNvPr id="4" name="Text Placeholder 3">
            <a:extLst>
              <a:ext uri="{FF2B5EF4-FFF2-40B4-BE49-F238E27FC236}">
                <a16:creationId xmlns:a16="http://schemas.microsoft.com/office/drawing/2014/main" id="{1D7B0CC2-B246-47BA-B472-A6C8812B7706}"/>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3021907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DA1B8-A4B9-4621-B466-ED9A754CDDAB}"/>
              </a:ext>
            </a:extLst>
          </p:cNvPr>
          <p:cNvSpPr>
            <a:spLocks noGrp="1"/>
          </p:cNvSpPr>
          <p:nvPr>
            <p:ph type="title"/>
          </p:nvPr>
        </p:nvSpPr>
        <p:spPr/>
        <p:txBody>
          <a:bodyPr/>
          <a:lstStyle/>
          <a:p>
            <a:r>
              <a:rPr lang="en-US"/>
              <a:t>Facebook Engagements (incl. shared posting performance) | GROHE RO - 6 of 26</a:t>
            </a:r>
          </a:p>
        </p:txBody>
      </p:sp>
      <p:graphicFrame>
        <p:nvGraphicFramePr>
          <p:cNvPr id="5" name="Table Placeholder 4">
            <a:extLst>
              <a:ext uri="{FF2B5EF4-FFF2-40B4-BE49-F238E27FC236}">
                <a16:creationId xmlns:a16="http://schemas.microsoft.com/office/drawing/2014/main" id="{41E6A327-FB2C-4BFD-80A1-D35C1948688B}"/>
              </a:ext>
            </a:extLst>
          </p:cNvPr>
          <p:cNvGraphicFramePr>
            <a:graphicFrameLocks noGrp="1"/>
          </p:cNvGraphicFramePr>
          <p:nvPr>
            <p:ph type="tbl" sz="quarter" idx="13"/>
            <p:extLst>
              <p:ext uri="{D42A27DB-BD31-4B8C-83A1-F6EECF244321}">
                <p14:modId xmlns:p14="http://schemas.microsoft.com/office/powerpoint/2010/main" val="3190300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67915701"/>
                    </a:ext>
                  </a:extLst>
                </a:gridCol>
                <a:gridCol w="905256">
                  <a:extLst>
                    <a:ext uri="{9D8B030D-6E8A-4147-A177-3AD203B41FA5}">
                      <a16:colId xmlns:a16="http://schemas.microsoft.com/office/drawing/2014/main" val="1508607474"/>
                    </a:ext>
                  </a:extLst>
                </a:gridCol>
                <a:gridCol w="658368">
                  <a:extLst>
                    <a:ext uri="{9D8B030D-6E8A-4147-A177-3AD203B41FA5}">
                      <a16:colId xmlns:a16="http://schemas.microsoft.com/office/drawing/2014/main" val="1227621415"/>
                    </a:ext>
                  </a:extLst>
                </a:gridCol>
                <a:gridCol w="329184">
                  <a:extLst>
                    <a:ext uri="{9D8B030D-6E8A-4147-A177-3AD203B41FA5}">
                      <a16:colId xmlns:a16="http://schemas.microsoft.com/office/drawing/2014/main" val="3717592106"/>
                    </a:ext>
                  </a:extLst>
                </a:gridCol>
                <a:gridCol w="329184">
                  <a:extLst>
                    <a:ext uri="{9D8B030D-6E8A-4147-A177-3AD203B41FA5}">
                      <a16:colId xmlns:a16="http://schemas.microsoft.com/office/drawing/2014/main" val="2437181579"/>
                    </a:ext>
                  </a:extLst>
                </a:gridCol>
                <a:gridCol w="329184">
                  <a:extLst>
                    <a:ext uri="{9D8B030D-6E8A-4147-A177-3AD203B41FA5}">
                      <a16:colId xmlns:a16="http://schemas.microsoft.com/office/drawing/2014/main" val="3380462449"/>
                    </a:ext>
                  </a:extLst>
                </a:gridCol>
                <a:gridCol w="329184">
                  <a:extLst>
                    <a:ext uri="{9D8B030D-6E8A-4147-A177-3AD203B41FA5}">
                      <a16:colId xmlns:a16="http://schemas.microsoft.com/office/drawing/2014/main" val="436370833"/>
                    </a:ext>
                  </a:extLst>
                </a:gridCol>
                <a:gridCol w="329184">
                  <a:extLst>
                    <a:ext uri="{9D8B030D-6E8A-4147-A177-3AD203B41FA5}">
                      <a16:colId xmlns:a16="http://schemas.microsoft.com/office/drawing/2014/main" val="3318854901"/>
                    </a:ext>
                  </a:extLst>
                </a:gridCol>
                <a:gridCol w="329184">
                  <a:extLst>
                    <a:ext uri="{9D8B030D-6E8A-4147-A177-3AD203B41FA5}">
                      <a16:colId xmlns:a16="http://schemas.microsoft.com/office/drawing/2014/main" val="854971369"/>
                    </a:ext>
                  </a:extLst>
                </a:gridCol>
                <a:gridCol w="329184">
                  <a:extLst>
                    <a:ext uri="{9D8B030D-6E8A-4147-A177-3AD203B41FA5}">
                      <a16:colId xmlns:a16="http://schemas.microsoft.com/office/drawing/2014/main" val="2248290140"/>
                    </a:ext>
                  </a:extLst>
                </a:gridCol>
                <a:gridCol w="329184">
                  <a:extLst>
                    <a:ext uri="{9D8B030D-6E8A-4147-A177-3AD203B41FA5}">
                      <a16:colId xmlns:a16="http://schemas.microsoft.com/office/drawing/2014/main" val="1894267077"/>
                    </a:ext>
                  </a:extLst>
                </a:gridCol>
                <a:gridCol w="329184">
                  <a:extLst>
                    <a:ext uri="{9D8B030D-6E8A-4147-A177-3AD203B41FA5}">
                      <a16:colId xmlns:a16="http://schemas.microsoft.com/office/drawing/2014/main" val="1258165802"/>
                    </a:ext>
                  </a:extLst>
                </a:gridCol>
                <a:gridCol w="329184">
                  <a:extLst>
                    <a:ext uri="{9D8B030D-6E8A-4147-A177-3AD203B41FA5}">
                      <a16:colId xmlns:a16="http://schemas.microsoft.com/office/drawing/2014/main" val="2210182269"/>
                    </a:ext>
                  </a:extLst>
                </a:gridCol>
                <a:gridCol w="329184">
                  <a:extLst>
                    <a:ext uri="{9D8B030D-6E8A-4147-A177-3AD203B41FA5}">
                      <a16:colId xmlns:a16="http://schemas.microsoft.com/office/drawing/2014/main" val="1523059096"/>
                    </a:ext>
                  </a:extLst>
                </a:gridCol>
                <a:gridCol w="329184">
                  <a:extLst>
                    <a:ext uri="{9D8B030D-6E8A-4147-A177-3AD203B41FA5}">
                      <a16:colId xmlns:a16="http://schemas.microsoft.com/office/drawing/2014/main" val="1279068119"/>
                    </a:ext>
                  </a:extLst>
                </a:gridCol>
                <a:gridCol w="329184">
                  <a:extLst>
                    <a:ext uri="{9D8B030D-6E8A-4147-A177-3AD203B41FA5}">
                      <a16:colId xmlns:a16="http://schemas.microsoft.com/office/drawing/2014/main" val="1806222352"/>
                    </a:ext>
                  </a:extLst>
                </a:gridCol>
                <a:gridCol w="329184">
                  <a:extLst>
                    <a:ext uri="{9D8B030D-6E8A-4147-A177-3AD203B41FA5}">
                      <a16:colId xmlns:a16="http://schemas.microsoft.com/office/drawing/2014/main" val="2178713557"/>
                    </a:ext>
                  </a:extLst>
                </a:gridCol>
                <a:gridCol w="329184">
                  <a:extLst>
                    <a:ext uri="{9D8B030D-6E8A-4147-A177-3AD203B41FA5}">
                      <a16:colId xmlns:a16="http://schemas.microsoft.com/office/drawing/2014/main" val="3548170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9678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- 2019-07-09 07:15:04</a:t>
                      </a:r>
                      <a:r>
                        <a:rPr kumimoji="0" lang="en-US" sz="1000" b="0" i="0" u="none" strike="noStrike" kern="1200" cap="none" spc="0" normalizeH="0" baseline="0" noProof="0">
                          <a:ln>
                            <a:noFill/>
                          </a:ln>
                          <a:solidFill>
                            <a:prstClr val="black"/>
                          </a:solidFill>
                          <a:effectLst/>
                          <a:uLnTx/>
                          <a:uFillTx/>
                          <a:latin typeface="+mn-lt"/>
                          <a:ea typeface="+mn-ea"/>
                          <a:cs typeface="+mn-cs"/>
                        </a:rPr>
                        <a:t>
 Cădițele noastre acrilice de duș au fost proiectate pentru a se potrivi perfect cu gamele de ceramică Cube, Euro și Bau. Sunt disponibile în formă pătrată sau dreptunghiulară pentru ca tu să găsești potrivirea perfectă pentru baia 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https://scontent.xx.fbcdn.net/v/t1.0-9/p720x720/66285805_2534947286569479_3714005817402327040_o.jpg?_nc_cat=101&amp;_nc_ohc=tCq_3avyp7cAQmXBL8yQGdb-UH9fsGHwB7ep4tVYjJEWiMVrQtLpNOA4g&amp;_nc_ht=scontent.xx&amp;oh=5d9eea6303c3a1e211c50ad921888c23&amp;oe=5E708B86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08:18:35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57848656"/>
                  </a:ext>
                </a:extLst>
              </a:tr>
            </a:tbl>
          </a:graphicData>
        </a:graphic>
      </p:graphicFrame>
      <p:sp>
        <p:nvSpPr>
          <p:cNvPr id="4" name="Text Placeholder 3">
            <a:extLst>
              <a:ext uri="{FF2B5EF4-FFF2-40B4-BE49-F238E27FC236}">
                <a16:creationId xmlns:a16="http://schemas.microsoft.com/office/drawing/2014/main" id="{0FE0136F-2443-4759-89BB-7A5BC6FE88E5}"/>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398950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C9645-22EC-4EF3-8916-ED9EB6E6E0EA}"/>
              </a:ext>
            </a:extLst>
          </p:cNvPr>
          <p:cNvSpPr>
            <a:spLocks noGrp="1"/>
          </p:cNvSpPr>
          <p:nvPr>
            <p:ph type="title"/>
          </p:nvPr>
        </p:nvSpPr>
        <p:spPr/>
        <p:txBody>
          <a:bodyPr/>
          <a:lstStyle/>
          <a:p>
            <a:r>
              <a:rPr lang="en-US"/>
              <a:t>Facebook Engagements (incl. shared posting performance) | GROHE RO - 7 of 26</a:t>
            </a:r>
          </a:p>
        </p:txBody>
      </p:sp>
      <p:graphicFrame>
        <p:nvGraphicFramePr>
          <p:cNvPr id="5" name="Table Placeholder 4">
            <a:extLst>
              <a:ext uri="{FF2B5EF4-FFF2-40B4-BE49-F238E27FC236}">
                <a16:creationId xmlns:a16="http://schemas.microsoft.com/office/drawing/2014/main" id="{55D2B7AF-C3AE-40C2-BB1E-86C36C0C6517}"/>
              </a:ext>
            </a:extLst>
          </p:cNvPr>
          <p:cNvGraphicFramePr>
            <a:graphicFrameLocks noGrp="1"/>
          </p:cNvGraphicFramePr>
          <p:nvPr>
            <p:ph type="tbl" sz="quarter" idx="13"/>
            <p:extLst>
              <p:ext uri="{D42A27DB-BD31-4B8C-83A1-F6EECF244321}">
                <p14:modId xmlns:p14="http://schemas.microsoft.com/office/powerpoint/2010/main" val="3552047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04516257"/>
                    </a:ext>
                  </a:extLst>
                </a:gridCol>
                <a:gridCol w="905256">
                  <a:extLst>
                    <a:ext uri="{9D8B030D-6E8A-4147-A177-3AD203B41FA5}">
                      <a16:colId xmlns:a16="http://schemas.microsoft.com/office/drawing/2014/main" val="2856415005"/>
                    </a:ext>
                  </a:extLst>
                </a:gridCol>
                <a:gridCol w="658368">
                  <a:extLst>
                    <a:ext uri="{9D8B030D-6E8A-4147-A177-3AD203B41FA5}">
                      <a16:colId xmlns:a16="http://schemas.microsoft.com/office/drawing/2014/main" val="701169480"/>
                    </a:ext>
                  </a:extLst>
                </a:gridCol>
                <a:gridCol w="329184">
                  <a:extLst>
                    <a:ext uri="{9D8B030D-6E8A-4147-A177-3AD203B41FA5}">
                      <a16:colId xmlns:a16="http://schemas.microsoft.com/office/drawing/2014/main" val="1621062127"/>
                    </a:ext>
                  </a:extLst>
                </a:gridCol>
                <a:gridCol w="329184">
                  <a:extLst>
                    <a:ext uri="{9D8B030D-6E8A-4147-A177-3AD203B41FA5}">
                      <a16:colId xmlns:a16="http://schemas.microsoft.com/office/drawing/2014/main" val="174106848"/>
                    </a:ext>
                  </a:extLst>
                </a:gridCol>
                <a:gridCol w="329184">
                  <a:extLst>
                    <a:ext uri="{9D8B030D-6E8A-4147-A177-3AD203B41FA5}">
                      <a16:colId xmlns:a16="http://schemas.microsoft.com/office/drawing/2014/main" val="4162754397"/>
                    </a:ext>
                  </a:extLst>
                </a:gridCol>
                <a:gridCol w="329184">
                  <a:extLst>
                    <a:ext uri="{9D8B030D-6E8A-4147-A177-3AD203B41FA5}">
                      <a16:colId xmlns:a16="http://schemas.microsoft.com/office/drawing/2014/main" val="4071088411"/>
                    </a:ext>
                  </a:extLst>
                </a:gridCol>
                <a:gridCol w="329184">
                  <a:extLst>
                    <a:ext uri="{9D8B030D-6E8A-4147-A177-3AD203B41FA5}">
                      <a16:colId xmlns:a16="http://schemas.microsoft.com/office/drawing/2014/main" val="4204192501"/>
                    </a:ext>
                  </a:extLst>
                </a:gridCol>
                <a:gridCol w="329184">
                  <a:extLst>
                    <a:ext uri="{9D8B030D-6E8A-4147-A177-3AD203B41FA5}">
                      <a16:colId xmlns:a16="http://schemas.microsoft.com/office/drawing/2014/main" val="3169037417"/>
                    </a:ext>
                  </a:extLst>
                </a:gridCol>
                <a:gridCol w="329184">
                  <a:extLst>
                    <a:ext uri="{9D8B030D-6E8A-4147-A177-3AD203B41FA5}">
                      <a16:colId xmlns:a16="http://schemas.microsoft.com/office/drawing/2014/main" val="1105083863"/>
                    </a:ext>
                  </a:extLst>
                </a:gridCol>
                <a:gridCol w="329184">
                  <a:extLst>
                    <a:ext uri="{9D8B030D-6E8A-4147-A177-3AD203B41FA5}">
                      <a16:colId xmlns:a16="http://schemas.microsoft.com/office/drawing/2014/main" val="637219676"/>
                    </a:ext>
                  </a:extLst>
                </a:gridCol>
                <a:gridCol w="329184">
                  <a:extLst>
                    <a:ext uri="{9D8B030D-6E8A-4147-A177-3AD203B41FA5}">
                      <a16:colId xmlns:a16="http://schemas.microsoft.com/office/drawing/2014/main" val="2124654779"/>
                    </a:ext>
                  </a:extLst>
                </a:gridCol>
                <a:gridCol w="329184">
                  <a:extLst>
                    <a:ext uri="{9D8B030D-6E8A-4147-A177-3AD203B41FA5}">
                      <a16:colId xmlns:a16="http://schemas.microsoft.com/office/drawing/2014/main" val="363415722"/>
                    </a:ext>
                  </a:extLst>
                </a:gridCol>
                <a:gridCol w="329184">
                  <a:extLst>
                    <a:ext uri="{9D8B030D-6E8A-4147-A177-3AD203B41FA5}">
                      <a16:colId xmlns:a16="http://schemas.microsoft.com/office/drawing/2014/main" val="3874839923"/>
                    </a:ext>
                  </a:extLst>
                </a:gridCol>
                <a:gridCol w="329184">
                  <a:extLst>
                    <a:ext uri="{9D8B030D-6E8A-4147-A177-3AD203B41FA5}">
                      <a16:colId xmlns:a16="http://schemas.microsoft.com/office/drawing/2014/main" val="2593837112"/>
                    </a:ext>
                  </a:extLst>
                </a:gridCol>
                <a:gridCol w="329184">
                  <a:extLst>
                    <a:ext uri="{9D8B030D-6E8A-4147-A177-3AD203B41FA5}">
                      <a16:colId xmlns:a16="http://schemas.microsoft.com/office/drawing/2014/main" val="215622488"/>
                    </a:ext>
                  </a:extLst>
                </a:gridCol>
                <a:gridCol w="329184">
                  <a:extLst>
                    <a:ext uri="{9D8B030D-6E8A-4147-A177-3AD203B41FA5}">
                      <a16:colId xmlns:a16="http://schemas.microsoft.com/office/drawing/2014/main" val="679161427"/>
                    </a:ext>
                  </a:extLst>
                </a:gridCol>
                <a:gridCol w="329184">
                  <a:extLst>
                    <a:ext uri="{9D8B030D-6E8A-4147-A177-3AD203B41FA5}">
                      <a16:colId xmlns:a16="http://schemas.microsoft.com/office/drawing/2014/main" val="1642753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5470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- 2019-08-26 07:10:02</a:t>
                      </a:r>
                      <a:r>
                        <a:rPr kumimoji="0" lang="en-US" sz="1000" b="0" i="0" u="none" strike="noStrike" kern="1200" cap="none" spc="0" normalizeH="0" baseline="0" noProof="0">
                          <a:ln>
                            <a:noFill/>
                          </a:ln>
                          <a:solidFill>
                            <a:prstClr val="black"/>
                          </a:solidFill>
                          <a:effectLst/>
                          <a:uLnTx/>
                          <a:uFillTx/>
                          <a:latin typeface="+mn-lt"/>
                          <a:ea typeface="+mn-ea"/>
                          <a:cs typeface="+mn-cs"/>
                        </a:rPr>
                        <a:t>
 Sistemul nostru de duș Tempesta 210 este exemplul perfect al eleganței funcționale, care îți asigură un duș cu efect de ploaie mulțumită brațului pivotant.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https://scontent.xx.fbcdn.net/v/t1.0-1/p200x200/70716863_2667906839940189_10219659932467200_o.png?_nc_cat=108&amp;_nc_ohc=ywUybNiABKgAQk7HYbzgAsrSD5IXTdc3Lpvm6ZtYXG8SIsoJDvGVqw1yg&amp;_nc_ht=scontent.xx&amp;oh=10e3e32f1202c5c3e080ab2f8e8d0486&amp;oe=5E68340B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08:18:35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18390585"/>
                  </a:ext>
                </a:extLst>
              </a:tr>
            </a:tbl>
          </a:graphicData>
        </a:graphic>
      </p:graphicFrame>
      <p:sp>
        <p:nvSpPr>
          <p:cNvPr id="4" name="Text Placeholder 3">
            <a:extLst>
              <a:ext uri="{FF2B5EF4-FFF2-40B4-BE49-F238E27FC236}">
                <a16:creationId xmlns:a16="http://schemas.microsoft.com/office/drawing/2014/main" id="{BC3DF678-063C-42D6-8641-CBC54FB277A0}"/>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636631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76379-DD63-48C7-8217-0BC32C55B7A3}"/>
              </a:ext>
            </a:extLst>
          </p:cNvPr>
          <p:cNvSpPr>
            <a:spLocks noGrp="1"/>
          </p:cNvSpPr>
          <p:nvPr>
            <p:ph type="title"/>
          </p:nvPr>
        </p:nvSpPr>
        <p:spPr/>
        <p:txBody>
          <a:bodyPr/>
          <a:lstStyle/>
          <a:p>
            <a:r>
              <a:rPr lang="en-US"/>
              <a:t>Facebook Engagements (incl. shared posting performance) | GROHE RO - 8 of 26</a:t>
            </a:r>
          </a:p>
        </p:txBody>
      </p:sp>
      <p:graphicFrame>
        <p:nvGraphicFramePr>
          <p:cNvPr id="5" name="Table Placeholder 4">
            <a:extLst>
              <a:ext uri="{FF2B5EF4-FFF2-40B4-BE49-F238E27FC236}">
                <a16:creationId xmlns:a16="http://schemas.microsoft.com/office/drawing/2014/main" id="{1C2F2DBD-173C-4D34-99C3-1DBE6D4A9EA1}"/>
              </a:ext>
            </a:extLst>
          </p:cNvPr>
          <p:cNvGraphicFramePr>
            <a:graphicFrameLocks noGrp="1"/>
          </p:cNvGraphicFramePr>
          <p:nvPr>
            <p:ph type="tbl" sz="quarter" idx="13"/>
            <p:extLst>
              <p:ext uri="{D42A27DB-BD31-4B8C-83A1-F6EECF244321}">
                <p14:modId xmlns:p14="http://schemas.microsoft.com/office/powerpoint/2010/main" val="1970064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22341921"/>
                    </a:ext>
                  </a:extLst>
                </a:gridCol>
                <a:gridCol w="905256">
                  <a:extLst>
                    <a:ext uri="{9D8B030D-6E8A-4147-A177-3AD203B41FA5}">
                      <a16:colId xmlns:a16="http://schemas.microsoft.com/office/drawing/2014/main" val="3023091351"/>
                    </a:ext>
                  </a:extLst>
                </a:gridCol>
                <a:gridCol w="658368">
                  <a:extLst>
                    <a:ext uri="{9D8B030D-6E8A-4147-A177-3AD203B41FA5}">
                      <a16:colId xmlns:a16="http://schemas.microsoft.com/office/drawing/2014/main" val="544435232"/>
                    </a:ext>
                  </a:extLst>
                </a:gridCol>
                <a:gridCol w="329184">
                  <a:extLst>
                    <a:ext uri="{9D8B030D-6E8A-4147-A177-3AD203B41FA5}">
                      <a16:colId xmlns:a16="http://schemas.microsoft.com/office/drawing/2014/main" val="4153524167"/>
                    </a:ext>
                  </a:extLst>
                </a:gridCol>
                <a:gridCol w="329184">
                  <a:extLst>
                    <a:ext uri="{9D8B030D-6E8A-4147-A177-3AD203B41FA5}">
                      <a16:colId xmlns:a16="http://schemas.microsoft.com/office/drawing/2014/main" val="454815939"/>
                    </a:ext>
                  </a:extLst>
                </a:gridCol>
                <a:gridCol w="329184">
                  <a:extLst>
                    <a:ext uri="{9D8B030D-6E8A-4147-A177-3AD203B41FA5}">
                      <a16:colId xmlns:a16="http://schemas.microsoft.com/office/drawing/2014/main" val="2200893636"/>
                    </a:ext>
                  </a:extLst>
                </a:gridCol>
                <a:gridCol w="329184">
                  <a:extLst>
                    <a:ext uri="{9D8B030D-6E8A-4147-A177-3AD203B41FA5}">
                      <a16:colId xmlns:a16="http://schemas.microsoft.com/office/drawing/2014/main" val="3756837879"/>
                    </a:ext>
                  </a:extLst>
                </a:gridCol>
                <a:gridCol w="329184">
                  <a:extLst>
                    <a:ext uri="{9D8B030D-6E8A-4147-A177-3AD203B41FA5}">
                      <a16:colId xmlns:a16="http://schemas.microsoft.com/office/drawing/2014/main" val="2589423934"/>
                    </a:ext>
                  </a:extLst>
                </a:gridCol>
                <a:gridCol w="329184">
                  <a:extLst>
                    <a:ext uri="{9D8B030D-6E8A-4147-A177-3AD203B41FA5}">
                      <a16:colId xmlns:a16="http://schemas.microsoft.com/office/drawing/2014/main" val="1161304547"/>
                    </a:ext>
                  </a:extLst>
                </a:gridCol>
                <a:gridCol w="329184">
                  <a:extLst>
                    <a:ext uri="{9D8B030D-6E8A-4147-A177-3AD203B41FA5}">
                      <a16:colId xmlns:a16="http://schemas.microsoft.com/office/drawing/2014/main" val="1278744950"/>
                    </a:ext>
                  </a:extLst>
                </a:gridCol>
                <a:gridCol w="329184">
                  <a:extLst>
                    <a:ext uri="{9D8B030D-6E8A-4147-A177-3AD203B41FA5}">
                      <a16:colId xmlns:a16="http://schemas.microsoft.com/office/drawing/2014/main" val="2728216062"/>
                    </a:ext>
                  </a:extLst>
                </a:gridCol>
                <a:gridCol w="329184">
                  <a:extLst>
                    <a:ext uri="{9D8B030D-6E8A-4147-A177-3AD203B41FA5}">
                      <a16:colId xmlns:a16="http://schemas.microsoft.com/office/drawing/2014/main" val="2385021578"/>
                    </a:ext>
                  </a:extLst>
                </a:gridCol>
                <a:gridCol w="329184">
                  <a:extLst>
                    <a:ext uri="{9D8B030D-6E8A-4147-A177-3AD203B41FA5}">
                      <a16:colId xmlns:a16="http://schemas.microsoft.com/office/drawing/2014/main" val="2048600966"/>
                    </a:ext>
                  </a:extLst>
                </a:gridCol>
                <a:gridCol w="329184">
                  <a:extLst>
                    <a:ext uri="{9D8B030D-6E8A-4147-A177-3AD203B41FA5}">
                      <a16:colId xmlns:a16="http://schemas.microsoft.com/office/drawing/2014/main" val="2547341869"/>
                    </a:ext>
                  </a:extLst>
                </a:gridCol>
                <a:gridCol w="329184">
                  <a:extLst>
                    <a:ext uri="{9D8B030D-6E8A-4147-A177-3AD203B41FA5}">
                      <a16:colId xmlns:a16="http://schemas.microsoft.com/office/drawing/2014/main" val="2209741625"/>
                    </a:ext>
                  </a:extLst>
                </a:gridCol>
                <a:gridCol w="329184">
                  <a:extLst>
                    <a:ext uri="{9D8B030D-6E8A-4147-A177-3AD203B41FA5}">
                      <a16:colId xmlns:a16="http://schemas.microsoft.com/office/drawing/2014/main" val="2375572730"/>
                    </a:ext>
                  </a:extLst>
                </a:gridCol>
                <a:gridCol w="329184">
                  <a:extLst>
                    <a:ext uri="{9D8B030D-6E8A-4147-A177-3AD203B41FA5}">
                      <a16:colId xmlns:a16="http://schemas.microsoft.com/office/drawing/2014/main" val="2526361019"/>
                    </a:ext>
                  </a:extLst>
                </a:gridCol>
                <a:gridCol w="329184">
                  <a:extLst>
                    <a:ext uri="{9D8B030D-6E8A-4147-A177-3AD203B41FA5}">
                      <a16:colId xmlns:a16="http://schemas.microsoft.com/office/drawing/2014/main" val="904106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8623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- 2019-10-24 13:00:47</a:t>
                      </a:r>
                      <a:r>
                        <a:rPr kumimoji="0" lang="en-US" sz="1000" b="0" i="0" u="none" strike="noStrike" kern="1200" cap="none" spc="0" normalizeH="0" baseline="0" noProof="0">
                          <a:ln>
                            <a:noFill/>
                          </a:ln>
                          <a:solidFill>
                            <a:prstClr val="black"/>
                          </a:solidFill>
                          <a:effectLst/>
                          <a:uLnTx/>
                          <a:uFillTx/>
                          <a:latin typeface="+mn-lt"/>
                          <a:ea typeface="+mn-ea"/>
                          <a:cs typeface="+mn-cs"/>
                        </a:rPr>
                        <a:t>
 GROHE Truck Tour a făcut deja prima oprire din anul acesta, pe 11 Octombrie la Târgul Imobiliarium. Își continuă călătoria cu încă trei opriri în București. De la cei mai tineri membrii ai familiei, cu toții s-au distrat descoperind tehnologiile inovatoare GROHE. Dacă nu ne-ai vizitat încă, urmărește pagina noastră pentru a afla unde ne vedem săptămâna viitoare. 
#GROHETruckTour2019 #GROHEFunZone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11/02/2019 08:22:47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91234145"/>
                  </a:ext>
                </a:extLst>
              </a:tr>
            </a:tbl>
          </a:graphicData>
        </a:graphic>
      </p:graphicFrame>
      <p:sp>
        <p:nvSpPr>
          <p:cNvPr id="4" name="Text Placeholder 3">
            <a:extLst>
              <a:ext uri="{FF2B5EF4-FFF2-40B4-BE49-F238E27FC236}">
                <a16:creationId xmlns:a16="http://schemas.microsoft.com/office/drawing/2014/main" id="{40ECC4DA-11DC-4B05-960F-426E8499D97B}"/>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4269552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059CA-5852-4A11-9146-355F7C860719}"/>
              </a:ext>
            </a:extLst>
          </p:cNvPr>
          <p:cNvSpPr>
            <a:spLocks noGrp="1"/>
          </p:cNvSpPr>
          <p:nvPr>
            <p:ph type="title"/>
          </p:nvPr>
        </p:nvSpPr>
        <p:spPr/>
        <p:txBody>
          <a:bodyPr/>
          <a:lstStyle/>
          <a:p>
            <a:r>
              <a:rPr lang="en-US"/>
              <a:t>Facebook Engagements (incl. shared posting performance) | GROHE RO - 9 of 26</a:t>
            </a:r>
          </a:p>
        </p:txBody>
      </p:sp>
      <p:graphicFrame>
        <p:nvGraphicFramePr>
          <p:cNvPr id="5" name="Table Placeholder 4">
            <a:extLst>
              <a:ext uri="{FF2B5EF4-FFF2-40B4-BE49-F238E27FC236}">
                <a16:creationId xmlns:a16="http://schemas.microsoft.com/office/drawing/2014/main" id="{D89D7449-B3AD-4729-8BFD-75E5A6BF869D}"/>
              </a:ext>
            </a:extLst>
          </p:cNvPr>
          <p:cNvGraphicFramePr>
            <a:graphicFrameLocks noGrp="1"/>
          </p:cNvGraphicFramePr>
          <p:nvPr>
            <p:ph type="tbl" sz="quarter" idx="13"/>
            <p:extLst>
              <p:ext uri="{D42A27DB-BD31-4B8C-83A1-F6EECF244321}">
                <p14:modId xmlns:p14="http://schemas.microsoft.com/office/powerpoint/2010/main" val="2548616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68597991"/>
                    </a:ext>
                  </a:extLst>
                </a:gridCol>
                <a:gridCol w="905256">
                  <a:extLst>
                    <a:ext uri="{9D8B030D-6E8A-4147-A177-3AD203B41FA5}">
                      <a16:colId xmlns:a16="http://schemas.microsoft.com/office/drawing/2014/main" val="1428403187"/>
                    </a:ext>
                  </a:extLst>
                </a:gridCol>
                <a:gridCol w="658368">
                  <a:extLst>
                    <a:ext uri="{9D8B030D-6E8A-4147-A177-3AD203B41FA5}">
                      <a16:colId xmlns:a16="http://schemas.microsoft.com/office/drawing/2014/main" val="2083615722"/>
                    </a:ext>
                  </a:extLst>
                </a:gridCol>
                <a:gridCol w="329184">
                  <a:extLst>
                    <a:ext uri="{9D8B030D-6E8A-4147-A177-3AD203B41FA5}">
                      <a16:colId xmlns:a16="http://schemas.microsoft.com/office/drawing/2014/main" val="1804493617"/>
                    </a:ext>
                  </a:extLst>
                </a:gridCol>
                <a:gridCol w="329184">
                  <a:extLst>
                    <a:ext uri="{9D8B030D-6E8A-4147-A177-3AD203B41FA5}">
                      <a16:colId xmlns:a16="http://schemas.microsoft.com/office/drawing/2014/main" val="1793996317"/>
                    </a:ext>
                  </a:extLst>
                </a:gridCol>
                <a:gridCol w="329184">
                  <a:extLst>
                    <a:ext uri="{9D8B030D-6E8A-4147-A177-3AD203B41FA5}">
                      <a16:colId xmlns:a16="http://schemas.microsoft.com/office/drawing/2014/main" val="2341516066"/>
                    </a:ext>
                  </a:extLst>
                </a:gridCol>
                <a:gridCol w="329184">
                  <a:extLst>
                    <a:ext uri="{9D8B030D-6E8A-4147-A177-3AD203B41FA5}">
                      <a16:colId xmlns:a16="http://schemas.microsoft.com/office/drawing/2014/main" val="3103014045"/>
                    </a:ext>
                  </a:extLst>
                </a:gridCol>
                <a:gridCol w="329184">
                  <a:extLst>
                    <a:ext uri="{9D8B030D-6E8A-4147-A177-3AD203B41FA5}">
                      <a16:colId xmlns:a16="http://schemas.microsoft.com/office/drawing/2014/main" val="2122628865"/>
                    </a:ext>
                  </a:extLst>
                </a:gridCol>
                <a:gridCol w="329184">
                  <a:extLst>
                    <a:ext uri="{9D8B030D-6E8A-4147-A177-3AD203B41FA5}">
                      <a16:colId xmlns:a16="http://schemas.microsoft.com/office/drawing/2014/main" val="918779110"/>
                    </a:ext>
                  </a:extLst>
                </a:gridCol>
                <a:gridCol w="329184">
                  <a:extLst>
                    <a:ext uri="{9D8B030D-6E8A-4147-A177-3AD203B41FA5}">
                      <a16:colId xmlns:a16="http://schemas.microsoft.com/office/drawing/2014/main" val="2547400871"/>
                    </a:ext>
                  </a:extLst>
                </a:gridCol>
                <a:gridCol w="329184">
                  <a:extLst>
                    <a:ext uri="{9D8B030D-6E8A-4147-A177-3AD203B41FA5}">
                      <a16:colId xmlns:a16="http://schemas.microsoft.com/office/drawing/2014/main" val="3645696437"/>
                    </a:ext>
                  </a:extLst>
                </a:gridCol>
                <a:gridCol w="329184">
                  <a:extLst>
                    <a:ext uri="{9D8B030D-6E8A-4147-A177-3AD203B41FA5}">
                      <a16:colId xmlns:a16="http://schemas.microsoft.com/office/drawing/2014/main" val="1333403257"/>
                    </a:ext>
                  </a:extLst>
                </a:gridCol>
                <a:gridCol w="329184">
                  <a:extLst>
                    <a:ext uri="{9D8B030D-6E8A-4147-A177-3AD203B41FA5}">
                      <a16:colId xmlns:a16="http://schemas.microsoft.com/office/drawing/2014/main" val="1333575182"/>
                    </a:ext>
                  </a:extLst>
                </a:gridCol>
                <a:gridCol w="329184">
                  <a:extLst>
                    <a:ext uri="{9D8B030D-6E8A-4147-A177-3AD203B41FA5}">
                      <a16:colId xmlns:a16="http://schemas.microsoft.com/office/drawing/2014/main" val="981582222"/>
                    </a:ext>
                  </a:extLst>
                </a:gridCol>
                <a:gridCol w="329184">
                  <a:extLst>
                    <a:ext uri="{9D8B030D-6E8A-4147-A177-3AD203B41FA5}">
                      <a16:colId xmlns:a16="http://schemas.microsoft.com/office/drawing/2014/main" val="2222741525"/>
                    </a:ext>
                  </a:extLst>
                </a:gridCol>
                <a:gridCol w="329184">
                  <a:extLst>
                    <a:ext uri="{9D8B030D-6E8A-4147-A177-3AD203B41FA5}">
                      <a16:colId xmlns:a16="http://schemas.microsoft.com/office/drawing/2014/main" val="532667712"/>
                    </a:ext>
                  </a:extLst>
                </a:gridCol>
                <a:gridCol w="329184">
                  <a:extLst>
                    <a:ext uri="{9D8B030D-6E8A-4147-A177-3AD203B41FA5}">
                      <a16:colId xmlns:a16="http://schemas.microsoft.com/office/drawing/2014/main" val="1083460507"/>
                    </a:ext>
                  </a:extLst>
                </a:gridCol>
                <a:gridCol w="329184">
                  <a:extLst>
                    <a:ext uri="{9D8B030D-6E8A-4147-A177-3AD203B41FA5}">
                      <a16:colId xmlns:a16="http://schemas.microsoft.com/office/drawing/2014/main" val="3360467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563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- 2019-08-24 08:05:02</a:t>
                      </a:r>
                      <a:r>
                        <a:rPr kumimoji="0" lang="en-US" sz="1000" b="0" i="0" u="none" strike="noStrike" kern="1200" cap="none" spc="0" normalizeH="0" baseline="0" noProof="0">
                          <a:ln>
                            <a:noFill/>
                          </a:ln>
                          <a:solidFill>
                            <a:prstClr val="black"/>
                          </a:solidFill>
                          <a:effectLst/>
                          <a:uLnTx/>
                          <a:uFillTx/>
                          <a:latin typeface="+mn-lt"/>
                          <a:ea typeface="+mn-ea"/>
                          <a:cs typeface="+mn-cs"/>
                        </a:rPr>
                        <a:t>
 Nu trebuie să mai renunți la detaliile care îți plac atunci când redecorezi bucătăria ta ideală. GROHE Blue este acum disponibil în culorile GROHE - pentru a-ți asigura apă plată, semi-carbogazoasă sau minerală în orice culoare preferi.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https://scontent.xx.fbcdn.net/v/t1.0-9/s720x720/69214736_2620825971314943_4909051850147233792_o.jpg?_nc_cat=109&amp;_nc_ohc=VqUb6-vzOtAAX-hPCJq&amp;_nc_ht=scontent.xx&amp;_nc_tp=1002&amp;oh=e0a9b31d214630447391b9b7b5db4797&amp;oe=5ECE3F50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01/21/2020 08:19:13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50736625"/>
                  </a:ext>
                </a:extLst>
              </a:tr>
            </a:tbl>
          </a:graphicData>
        </a:graphic>
      </p:graphicFrame>
      <p:sp>
        <p:nvSpPr>
          <p:cNvPr id="4" name="Text Placeholder 3">
            <a:extLst>
              <a:ext uri="{FF2B5EF4-FFF2-40B4-BE49-F238E27FC236}">
                <a16:creationId xmlns:a16="http://schemas.microsoft.com/office/drawing/2014/main" id="{676A5C43-F335-49D0-8AC6-8B904D028381}"/>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513382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0F467-0864-447F-BDAD-DCE33532222B}"/>
              </a:ext>
            </a:extLst>
          </p:cNvPr>
          <p:cNvSpPr>
            <a:spLocks noGrp="1"/>
          </p:cNvSpPr>
          <p:nvPr>
            <p:ph type="title"/>
          </p:nvPr>
        </p:nvSpPr>
        <p:spPr/>
        <p:txBody>
          <a:bodyPr/>
          <a:lstStyle/>
          <a:p>
            <a:r>
              <a:rPr lang="en-US"/>
              <a:t>Facebook Engagements (incl. shared posting performance) | GROHE RO - 10 of 26</a:t>
            </a:r>
          </a:p>
        </p:txBody>
      </p:sp>
      <p:graphicFrame>
        <p:nvGraphicFramePr>
          <p:cNvPr id="5" name="Table Placeholder 4">
            <a:extLst>
              <a:ext uri="{FF2B5EF4-FFF2-40B4-BE49-F238E27FC236}">
                <a16:creationId xmlns:a16="http://schemas.microsoft.com/office/drawing/2014/main" id="{D40DB4E4-1EC7-46D3-BCC7-7EC7DF86DCB4}"/>
              </a:ext>
            </a:extLst>
          </p:cNvPr>
          <p:cNvGraphicFramePr>
            <a:graphicFrameLocks noGrp="1"/>
          </p:cNvGraphicFramePr>
          <p:nvPr>
            <p:ph type="tbl" sz="quarter" idx="13"/>
            <p:extLst>
              <p:ext uri="{D42A27DB-BD31-4B8C-83A1-F6EECF244321}">
                <p14:modId xmlns:p14="http://schemas.microsoft.com/office/powerpoint/2010/main" val="4070197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12875426"/>
                    </a:ext>
                  </a:extLst>
                </a:gridCol>
                <a:gridCol w="905256">
                  <a:extLst>
                    <a:ext uri="{9D8B030D-6E8A-4147-A177-3AD203B41FA5}">
                      <a16:colId xmlns:a16="http://schemas.microsoft.com/office/drawing/2014/main" val="2568690476"/>
                    </a:ext>
                  </a:extLst>
                </a:gridCol>
                <a:gridCol w="658368">
                  <a:extLst>
                    <a:ext uri="{9D8B030D-6E8A-4147-A177-3AD203B41FA5}">
                      <a16:colId xmlns:a16="http://schemas.microsoft.com/office/drawing/2014/main" val="1400089883"/>
                    </a:ext>
                  </a:extLst>
                </a:gridCol>
                <a:gridCol w="329184">
                  <a:extLst>
                    <a:ext uri="{9D8B030D-6E8A-4147-A177-3AD203B41FA5}">
                      <a16:colId xmlns:a16="http://schemas.microsoft.com/office/drawing/2014/main" val="3793849562"/>
                    </a:ext>
                  </a:extLst>
                </a:gridCol>
                <a:gridCol w="329184">
                  <a:extLst>
                    <a:ext uri="{9D8B030D-6E8A-4147-A177-3AD203B41FA5}">
                      <a16:colId xmlns:a16="http://schemas.microsoft.com/office/drawing/2014/main" val="1141825115"/>
                    </a:ext>
                  </a:extLst>
                </a:gridCol>
                <a:gridCol w="329184">
                  <a:extLst>
                    <a:ext uri="{9D8B030D-6E8A-4147-A177-3AD203B41FA5}">
                      <a16:colId xmlns:a16="http://schemas.microsoft.com/office/drawing/2014/main" val="1062499090"/>
                    </a:ext>
                  </a:extLst>
                </a:gridCol>
                <a:gridCol w="329184">
                  <a:extLst>
                    <a:ext uri="{9D8B030D-6E8A-4147-A177-3AD203B41FA5}">
                      <a16:colId xmlns:a16="http://schemas.microsoft.com/office/drawing/2014/main" val="160767070"/>
                    </a:ext>
                  </a:extLst>
                </a:gridCol>
                <a:gridCol w="329184">
                  <a:extLst>
                    <a:ext uri="{9D8B030D-6E8A-4147-A177-3AD203B41FA5}">
                      <a16:colId xmlns:a16="http://schemas.microsoft.com/office/drawing/2014/main" val="87424538"/>
                    </a:ext>
                  </a:extLst>
                </a:gridCol>
                <a:gridCol w="329184">
                  <a:extLst>
                    <a:ext uri="{9D8B030D-6E8A-4147-A177-3AD203B41FA5}">
                      <a16:colId xmlns:a16="http://schemas.microsoft.com/office/drawing/2014/main" val="723856417"/>
                    </a:ext>
                  </a:extLst>
                </a:gridCol>
                <a:gridCol w="329184">
                  <a:extLst>
                    <a:ext uri="{9D8B030D-6E8A-4147-A177-3AD203B41FA5}">
                      <a16:colId xmlns:a16="http://schemas.microsoft.com/office/drawing/2014/main" val="355835493"/>
                    </a:ext>
                  </a:extLst>
                </a:gridCol>
                <a:gridCol w="329184">
                  <a:extLst>
                    <a:ext uri="{9D8B030D-6E8A-4147-A177-3AD203B41FA5}">
                      <a16:colId xmlns:a16="http://schemas.microsoft.com/office/drawing/2014/main" val="2486020331"/>
                    </a:ext>
                  </a:extLst>
                </a:gridCol>
                <a:gridCol w="329184">
                  <a:extLst>
                    <a:ext uri="{9D8B030D-6E8A-4147-A177-3AD203B41FA5}">
                      <a16:colId xmlns:a16="http://schemas.microsoft.com/office/drawing/2014/main" val="1823505183"/>
                    </a:ext>
                  </a:extLst>
                </a:gridCol>
                <a:gridCol w="329184">
                  <a:extLst>
                    <a:ext uri="{9D8B030D-6E8A-4147-A177-3AD203B41FA5}">
                      <a16:colId xmlns:a16="http://schemas.microsoft.com/office/drawing/2014/main" val="1504182408"/>
                    </a:ext>
                  </a:extLst>
                </a:gridCol>
                <a:gridCol w="329184">
                  <a:extLst>
                    <a:ext uri="{9D8B030D-6E8A-4147-A177-3AD203B41FA5}">
                      <a16:colId xmlns:a16="http://schemas.microsoft.com/office/drawing/2014/main" val="3746049003"/>
                    </a:ext>
                  </a:extLst>
                </a:gridCol>
                <a:gridCol w="329184">
                  <a:extLst>
                    <a:ext uri="{9D8B030D-6E8A-4147-A177-3AD203B41FA5}">
                      <a16:colId xmlns:a16="http://schemas.microsoft.com/office/drawing/2014/main" val="2385591729"/>
                    </a:ext>
                  </a:extLst>
                </a:gridCol>
                <a:gridCol w="329184">
                  <a:extLst>
                    <a:ext uri="{9D8B030D-6E8A-4147-A177-3AD203B41FA5}">
                      <a16:colId xmlns:a16="http://schemas.microsoft.com/office/drawing/2014/main" val="2983814507"/>
                    </a:ext>
                  </a:extLst>
                </a:gridCol>
                <a:gridCol w="329184">
                  <a:extLst>
                    <a:ext uri="{9D8B030D-6E8A-4147-A177-3AD203B41FA5}">
                      <a16:colId xmlns:a16="http://schemas.microsoft.com/office/drawing/2014/main" val="3185143216"/>
                    </a:ext>
                  </a:extLst>
                </a:gridCol>
                <a:gridCol w="329184">
                  <a:extLst>
                    <a:ext uri="{9D8B030D-6E8A-4147-A177-3AD203B41FA5}">
                      <a16:colId xmlns:a16="http://schemas.microsoft.com/office/drawing/2014/main" val="1188485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3781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- 2019-05-25 09:25:02</a:t>
                      </a:r>
                      <a:r>
                        <a:rPr kumimoji="0" lang="en-US" sz="1000" b="0" i="0" u="none" strike="noStrike" kern="1200" cap="none" spc="0" normalizeH="0" baseline="0" noProof="0">
                          <a:ln>
                            <a:noFill/>
                          </a:ln>
                          <a:solidFill>
                            <a:prstClr val="black"/>
                          </a:solidFill>
                          <a:effectLst/>
                          <a:uLnTx/>
                          <a:uFillTx/>
                          <a:latin typeface="+mn-lt"/>
                          <a:ea typeface="+mn-ea"/>
                          <a:cs typeface="+mn-cs"/>
                        </a:rPr>
                        <a:t>
 Chiuveta este printre cele mai folosite lucruri din bucătărie, iar chiuveta GROHE din compozit este pregătită de luptă. Compozitul este 80% cuarț și 20% acrilic și este rezistent la zgârieturi, căldură și pete.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https://scontent.xx.fbcdn.net/v/t1.0-9/p720x720/61605102_2451966414867567_3148865452134891520_o.jpg?_nc_cat=104&amp;_nc_ohc=QdTi6fcrkrMAQkne9aeWLQhgOX7rHe6vtzpYwmlPdEY11g-oTa8-0NGWg&amp;_nc_ht=scontent.xx&amp;oh=8cc1da1d24a8aa2f8f8416e2f3bb1c3b&amp;oe=5E6775A1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08:18:35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04790004"/>
                  </a:ext>
                </a:extLst>
              </a:tr>
            </a:tbl>
          </a:graphicData>
        </a:graphic>
      </p:graphicFrame>
      <p:sp>
        <p:nvSpPr>
          <p:cNvPr id="4" name="Text Placeholder 3">
            <a:extLst>
              <a:ext uri="{FF2B5EF4-FFF2-40B4-BE49-F238E27FC236}">
                <a16:creationId xmlns:a16="http://schemas.microsoft.com/office/drawing/2014/main" id="{C040F455-DE1A-4CE7-AFB3-811BED5B9366}"/>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1044116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F7668-7544-4109-8967-02BF23F32E92}"/>
              </a:ext>
            </a:extLst>
          </p:cNvPr>
          <p:cNvSpPr>
            <a:spLocks noGrp="1"/>
          </p:cNvSpPr>
          <p:nvPr>
            <p:ph type="title"/>
          </p:nvPr>
        </p:nvSpPr>
        <p:spPr/>
        <p:txBody>
          <a:bodyPr/>
          <a:lstStyle/>
          <a:p>
            <a:r>
              <a:rPr lang="en-US"/>
              <a:t>Facebook Engagements (incl. shared posting performance) | GROHE RO - 11 of 26</a:t>
            </a:r>
          </a:p>
        </p:txBody>
      </p:sp>
      <p:graphicFrame>
        <p:nvGraphicFramePr>
          <p:cNvPr id="5" name="Table Placeholder 4">
            <a:extLst>
              <a:ext uri="{FF2B5EF4-FFF2-40B4-BE49-F238E27FC236}">
                <a16:creationId xmlns:a16="http://schemas.microsoft.com/office/drawing/2014/main" id="{6885BA15-4C90-47E8-B6B2-8EE01B077642}"/>
              </a:ext>
            </a:extLst>
          </p:cNvPr>
          <p:cNvGraphicFramePr>
            <a:graphicFrameLocks noGrp="1"/>
          </p:cNvGraphicFramePr>
          <p:nvPr>
            <p:ph type="tbl" sz="quarter" idx="13"/>
            <p:extLst>
              <p:ext uri="{D42A27DB-BD31-4B8C-83A1-F6EECF244321}">
                <p14:modId xmlns:p14="http://schemas.microsoft.com/office/powerpoint/2010/main" val="3170625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3565145"/>
                    </a:ext>
                  </a:extLst>
                </a:gridCol>
                <a:gridCol w="905256">
                  <a:extLst>
                    <a:ext uri="{9D8B030D-6E8A-4147-A177-3AD203B41FA5}">
                      <a16:colId xmlns:a16="http://schemas.microsoft.com/office/drawing/2014/main" val="3847466948"/>
                    </a:ext>
                  </a:extLst>
                </a:gridCol>
                <a:gridCol w="658368">
                  <a:extLst>
                    <a:ext uri="{9D8B030D-6E8A-4147-A177-3AD203B41FA5}">
                      <a16:colId xmlns:a16="http://schemas.microsoft.com/office/drawing/2014/main" val="1765947926"/>
                    </a:ext>
                  </a:extLst>
                </a:gridCol>
                <a:gridCol w="329184">
                  <a:extLst>
                    <a:ext uri="{9D8B030D-6E8A-4147-A177-3AD203B41FA5}">
                      <a16:colId xmlns:a16="http://schemas.microsoft.com/office/drawing/2014/main" val="58014716"/>
                    </a:ext>
                  </a:extLst>
                </a:gridCol>
                <a:gridCol w="329184">
                  <a:extLst>
                    <a:ext uri="{9D8B030D-6E8A-4147-A177-3AD203B41FA5}">
                      <a16:colId xmlns:a16="http://schemas.microsoft.com/office/drawing/2014/main" val="1168651779"/>
                    </a:ext>
                  </a:extLst>
                </a:gridCol>
                <a:gridCol w="329184">
                  <a:extLst>
                    <a:ext uri="{9D8B030D-6E8A-4147-A177-3AD203B41FA5}">
                      <a16:colId xmlns:a16="http://schemas.microsoft.com/office/drawing/2014/main" val="2520036759"/>
                    </a:ext>
                  </a:extLst>
                </a:gridCol>
                <a:gridCol w="329184">
                  <a:extLst>
                    <a:ext uri="{9D8B030D-6E8A-4147-A177-3AD203B41FA5}">
                      <a16:colId xmlns:a16="http://schemas.microsoft.com/office/drawing/2014/main" val="666032310"/>
                    </a:ext>
                  </a:extLst>
                </a:gridCol>
                <a:gridCol w="329184">
                  <a:extLst>
                    <a:ext uri="{9D8B030D-6E8A-4147-A177-3AD203B41FA5}">
                      <a16:colId xmlns:a16="http://schemas.microsoft.com/office/drawing/2014/main" val="725093494"/>
                    </a:ext>
                  </a:extLst>
                </a:gridCol>
                <a:gridCol w="329184">
                  <a:extLst>
                    <a:ext uri="{9D8B030D-6E8A-4147-A177-3AD203B41FA5}">
                      <a16:colId xmlns:a16="http://schemas.microsoft.com/office/drawing/2014/main" val="3160145127"/>
                    </a:ext>
                  </a:extLst>
                </a:gridCol>
                <a:gridCol w="329184">
                  <a:extLst>
                    <a:ext uri="{9D8B030D-6E8A-4147-A177-3AD203B41FA5}">
                      <a16:colId xmlns:a16="http://schemas.microsoft.com/office/drawing/2014/main" val="3277873649"/>
                    </a:ext>
                  </a:extLst>
                </a:gridCol>
                <a:gridCol w="329184">
                  <a:extLst>
                    <a:ext uri="{9D8B030D-6E8A-4147-A177-3AD203B41FA5}">
                      <a16:colId xmlns:a16="http://schemas.microsoft.com/office/drawing/2014/main" val="1275634753"/>
                    </a:ext>
                  </a:extLst>
                </a:gridCol>
                <a:gridCol w="329184">
                  <a:extLst>
                    <a:ext uri="{9D8B030D-6E8A-4147-A177-3AD203B41FA5}">
                      <a16:colId xmlns:a16="http://schemas.microsoft.com/office/drawing/2014/main" val="2410276451"/>
                    </a:ext>
                  </a:extLst>
                </a:gridCol>
                <a:gridCol w="329184">
                  <a:extLst>
                    <a:ext uri="{9D8B030D-6E8A-4147-A177-3AD203B41FA5}">
                      <a16:colId xmlns:a16="http://schemas.microsoft.com/office/drawing/2014/main" val="3728210371"/>
                    </a:ext>
                  </a:extLst>
                </a:gridCol>
                <a:gridCol w="329184">
                  <a:extLst>
                    <a:ext uri="{9D8B030D-6E8A-4147-A177-3AD203B41FA5}">
                      <a16:colId xmlns:a16="http://schemas.microsoft.com/office/drawing/2014/main" val="574792147"/>
                    </a:ext>
                  </a:extLst>
                </a:gridCol>
                <a:gridCol w="329184">
                  <a:extLst>
                    <a:ext uri="{9D8B030D-6E8A-4147-A177-3AD203B41FA5}">
                      <a16:colId xmlns:a16="http://schemas.microsoft.com/office/drawing/2014/main" val="1415095278"/>
                    </a:ext>
                  </a:extLst>
                </a:gridCol>
                <a:gridCol w="329184">
                  <a:extLst>
                    <a:ext uri="{9D8B030D-6E8A-4147-A177-3AD203B41FA5}">
                      <a16:colId xmlns:a16="http://schemas.microsoft.com/office/drawing/2014/main" val="1604706641"/>
                    </a:ext>
                  </a:extLst>
                </a:gridCol>
                <a:gridCol w="329184">
                  <a:extLst>
                    <a:ext uri="{9D8B030D-6E8A-4147-A177-3AD203B41FA5}">
                      <a16:colId xmlns:a16="http://schemas.microsoft.com/office/drawing/2014/main" val="1751299022"/>
                    </a:ext>
                  </a:extLst>
                </a:gridCol>
                <a:gridCol w="329184">
                  <a:extLst>
                    <a:ext uri="{9D8B030D-6E8A-4147-A177-3AD203B41FA5}">
                      <a16:colId xmlns:a16="http://schemas.microsoft.com/office/drawing/2014/main" val="2914275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8501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- 2019-05-29 17:00:21</a:t>
                      </a:r>
                      <a:r>
                        <a:rPr kumimoji="0" lang="en-US" sz="1000" b="0" i="0" u="none" strike="noStrike" kern="1200" cap="none" spc="0" normalizeH="0" baseline="0" noProof="0">
                          <a:ln>
                            <a:noFill/>
                          </a:ln>
                          <a:solidFill>
                            <a:prstClr val="black"/>
                          </a:solidFill>
                          <a:effectLst/>
                          <a:uLnTx/>
                          <a:uFillTx/>
                          <a:latin typeface="+mn-lt"/>
                          <a:ea typeface="+mn-ea"/>
                          <a:cs typeface="+mn-cs"/>
                        </a:rPr>
                        <a:t>
 Îți place eleganța? Atunci de ce să nu fie și în baia ta? GROHE te transformă din consumator în designer datorită soluțiilor complete pentru baie, disponibile într-o varietate de culori. Chiar poți să îți faci baia să arate exact așa cum îți place ție.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https://scontent.xx.fbcdn.net/v/t15.5256-10/s720x720/60345951_395168937876662_8838868675978067968_n.jpg?_nc_cat=106&amp;_nc_ohc=7Mc4eMZiWcIAQm85BcmDohHm6G-fT6lNXcLzXv7Hrh3kUvrRMJRaEmQfg&amp;_nc_ht=scontent.xx&amp;oh=6020bdeab17250bf93c497756b0f9fd1&amp;oe=5E673456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08:18:35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21458697"/>
                  </a:ext>
                </a:extLst>
              </a:tr>
            </a:tbl>
          </a:graphicData>
        </a:graphic>
      </p:graphicFrame>
      <p:sp>
        <p:nvSpPr>
          <p:cNvPr id="4" name="Text Placeholder 3">
            <a:extLst>
              <a:ext uri="{FF2B5EF4-FFF2-40B4-BE49-F238E27FC236}">
                <a16:creationId xmlns:a16="http://schemas.microsoft.com/office/drawing/2014/main" id="{E07F9727-D86C-40CB-86B5-0D93CD401146}"/>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2819095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AC73E-B554-447D-815B-62CF992FCB09}"/>
              </a:ext>
            </a:extLst>
          </p:cNvPr>
          <p:cNvSpPr>
            <a:spLocks noGrp="1"/>
          </p:cNvSpPr>
          <p:nvPr>
            <p:ph type="title"/>
          </p:nvPr>
        </p:nvSpPr>
        <p:spPr/>
        <p:txBody>
          <a:bodyPr/>
          <a:lstStyle/>
          <a:p>
            <a:r>
              <a:rPr lang="en-US"/>
              <a:t>Facebook Engagements (incl. shared posting performance) | GROHE RO - 12 of 26</a:t>
            </a:r>
          </a:p>
        </p:txBody>
      </p:sp>
      <p:graphicFrame>
        <p:nvGraphicFramePr>
          <p:cNvPr id="5" name="Table Placeholder 4">
            <a:extLst>
              <a:ext uri="{FF2B5EF4-FFF2-40B4-BE49-F238E27FC236}">
                <a16:creationId xmlns:a16="http://schemas.microsoft.com/office/drawing/2014/main" id="{4EA5D825-E14E-4BF2-BDD4-0156E1FC3A66}"/>
              </a:ext>
            </a:extLst>
          </p:cNvPr>
          <p:cNvGraphicFramePr>
            <a:graphicFrameLocks noGrp="1"/>
          </p:cNvGraphicFramePr>
          <p:nvPr>
            <p:ph type="tbl" sz="quarter" idx="13"/>
            <p:extLst>
              <p:ext uri="{D42A27DB-BD31-4B8C-83A1-F6EECF244321}">
                <p14:modId xmlns:p14="http://schemas.microsoft.com/office/powerpoint/2010/main" val="3416370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11402055"/>
                    </a:ext>
                  </a:extLst>
                </a:gridCol>
                <a:gridCol w="905256">
                  <a:extLst>
                    <a:ext uri="{9D8B030D-6E8A-4147-A177-3AD203B41FA5}">
                      <a16:colId xmlns:a16="http://schemas.microsoft.com/office/drawing/2014/main" val="4086945142"/>
                    </a:ext>
                  </a:extLst>
                </a:gridCol>
                <a:gridCol w="658368">
                  <a:extLst>
                    <a:ext uri="{9D8B030D-6E8A-4147-A177-3AD203B41FA5}">
                      <a16:colId xmlns:a16="http://schemas.microsoft.com/office/drawing/2014/main" val="1471093796"/>
                    </a:ext>
                  </a:extLst>
                </a:gridCol>
                <a:gridCol w="329184">
                  <a:extLst>
                    <a:ext uri="{9D8B030D-6E8A-4147-A177-3AD203B41FA5}">
                      <a16:colId xmlns:a16="http://schemas.microsoft.com/office/drawing/2014/main" val="2749079797"/>
                    </a:ext>
                  </a:extLst>
                </a:gridCol>
                <a:gridCol w="329184">
                  <a:extLst>
                    <a:ext uri="{9D8B030D-6E8A-4147-A177-3AD203B41FA5}">
                      <a16:colId xmlns:a16="http://schemas.microsoft.com/office/drawing/2014/main" val="3142897629"/>
                    </a:ext>
                  </a:extLst>
                </a:gridCol>
                <a:gridCol w="329184">
                  <a:extLst>
                    <a:ext uri="{9D8B030D-6E8A-4147-A177-3AD203B41FA5}">
                      <a16:colId xmlns:a16="http://schemas.microsoft.com/office/drawing/2014/main" val="2769664589"/>
                    </a:ext>
                  </a:extLst>
                </a:gridCol>
                <a:gridCol w="329184">
                  <a:extLst>
                    <a:ext uri="{9D8B030D-6E8A-4147-A177-3AD203B41FA5}">
                      <a16:colId xmlns:a16="http://schemas.microsoft.com/office/drawing/2014/main" val="1243648608"/>
                    </a:ext>
                  </a:extLst>
                </a:gridCol>
                <a:gridCol w="329184">
                  <a:extLst>
                    <a:ext uri="{9D8B030D-6E8A-4147-A177-3AD203B41FA5}">
                      <a16:colId xmlns:a16="http://schemas.microsoft.com/office/drawing/2014/main" val="522100669"/>
                    </a:ext>
                  </a:extLst>
                </a:gridCol>
                <a:gridCol w="329184">
                  <a:extLst>
                    <a:ext uri="{9D8B030D-6E8A-4147-A177-3AD203B41FA5}">
                      <a16:colId xmlns:a16="http://schemas.microsoft.com/office/drawing/2014/main" val="1472777228"/>
                    </a:ext>
                  </a:extLst>
                </a:gridCol>
                <a:gridCol w="329184">
                  <a:extLst>
                    <a:ext uri="{9D8B030D-6E8A-4147-A177-3AD203B41FA5}">
                      <a16:colId xmlns:a16="http://schemas.microsoft.com/office/drawing/2014/main" val="3610660974"/>
                    </a:ext>
                  </a:extLst>
                </a:gridCol>
                <a:gridCol w="329184">
                  <a:extLst>
                    <a:ext uri="{9D8B030D-6E8A-4147-A177-3AD203B41FA5}">
                      <a16:colId xmlns:a16="http://schemas.microsoft.com/office/drawing/2014/main" val="3550809198"/>
                    </a:ext>
                  </a:extLst>
                </a:gridCol>
                <a:gridCol w="329184">
                  <a:extLst>
                    <a:ext uri="{9D8B030D-6E8A-4147-A177-3AD203B41FA5}">
                      <a16:colId xmlns:a16="http://schemas.microsoft.com/office/drawing/2014/main" val="4169384948"/>
                    </a:ext>
                  </a:extLst>
                </a:gridCol>
                <a:gridCol w="329184">
                  <a:extLst>
                    <a:ext uri="{9D8B030D-6E8A-4147-A177-3AD203B41FA5}">
                      <a16:colId xmlns:a16="http://schemas.microsoft.com/office/drawing/2014/main" val="2380674629"/>
                    </a:ext>
                  </a:extLst>
                </a:gridCol>
                <a:gridCol w="329184">
                  <a:extLst>
                    <a:ext uri="{9D8B030D-6E8A-4147-A177-3AD203B41FA5}">
                      <a16:colId xmlns:a16="http://schemas.microsoft.com/office/drawing/2014/main" val="789495784"/>
                    </a:ext>
                  </a:extLst>
                </a:gridCol>
                <a:gridCol w="329184">
                  <a:extLst>
                    <a:ext uri="{9D8B030D-6E8A-4147-A177-3AD203B41FA5}">
                      <a16:colId xmlns:a16="http://schemas.microsoft.com/office/drawing/2014/main" val="4014335386"/>
                    </a:ext>
                  </a:extLst>
                </a:gridCol>
                <a:gridCol w="329184">
                  <a:extLst>
                    <a:ext uri="{9D8B030D-6E8A-4147-A177-3AD203B41FA5}">
                      <a16:colId xmlns:a16="http://schemas.microsoft.com/office/drawing/2014/main" val="4109915410"/>
                    </a:ext>
                  </a:extLst>
                </a:gridCol>
                <a:gridCol w="329184">
                  <a:extLst>
                    <a:ext uri="{9D8B030D-6E8A-4147-A177-3AD203B41FA5}">
                      <a16:colId xmlns:a16="http://schemas.microsoft.com/office/drawing/2014/main" val="878743114"/>
                    </a:ext>
                  </a:extLst>
                </a:gridCol>
                <a:gridCol w="329184">
                  <a:extLst>
                    <a:ext uri="{9D8B030D-6E8A-4147-A177-3AD203B41FA5}">
                      <a16:colId xmlns:a16="http://schemas.microsoft.com/office/drawing/2014/main" val="1892768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6947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- 2019-05-30 07:00:02</a:t>
                      </a:r>
                      <a:r>
                        <a:rPr kumimoji="0" lang="en-US" sz="1000" b="0" i="0" u="none" strike="noStrike" kern="1200" cap="none" spc="0" normalizeH="0" baseline="0" noProof="0">
                          <a:ln>
                            <a:noFill/>
                          </a:ln>
                          <a:solidFill>
                            <a:prstClr val="black"/>
                          </a:solidFill>
                          <a:effectLst/>
                          <a:uLnTx/>
                          <a:uFillTx/>
                          <a:latin typeface="+mn-lt"/>
                          <a:ea typeface="+mn-ea"/>
                          <a:cs typeface="+mn-cs"/>
                        </a:rPr>
                        <a:t>
 Colecția Atrio este acum disponibilă în patru noi finisaje. Descoperă gama ce îți permite să alegi cum vrei să fie baia 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https://scontent.xx.fbcdn.net/v/t1.0-9/p720x720/62033002_2460743910656484_4828716715963580416_o.jpg?_nc_cat=103&amp;_nc_ohc=9XTpxGDBTdcAQlh95JZlOv-cjI4Oh8EPFF_Qw-mcDeB6D1XFA9YhMzL2A&amp;_nc_ht=scontent.xx&amp;oh=88333a715bf1eb9fcae84c030f517202&amp;oe=5E7425BA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08:18:35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0759562"/>
                  </a:ext>
                </a:extLst>
              </a:tr>
            </a:tbl>
          </a:graphicData>
        </a:graphic>
      </p:graphicFrame>
      <p:sp>
        <p:nvSpPr>
          <p:cNvPr id="4" name="Text Placeholder 3">
            <a:extLst>
              <a:ext uri="{FF2B5EF4-FFF2-40B4-BE49-F238E27FC236}">
                <a16:creationId xmlns:a16="http://schemas.microsoft.com/office/drawing/2014/main" id="{F27EFE17-4604-4CC2-905F-28A3B9E22A79}"/>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3309898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F9C45-ACF7-4FCE-8443-02C67F357EA6}"/>
              </a:ext>
            </a:extLst>
          </p:cNvPr>
          <p:cNvSpPr>
            <a:spLocks noGrp="1"/>
          </p:cNvSpPr>
          <p:nvPr>
            <p:ph type="title"/>
          </p:nvPr>
        </p:nvSpPr>
        <p:spPr/>
        <p:txBody>
          <a:bodyPr/>
          <a:lstStyle/>
          <a:p>
            <a:r>
              <a:rPr lang="en-US"/>
              <a:t>Facebook Engagements (incl. shared posting performance) | GROHE RO - 13 of 26</a:t>
            </a:r>
          </a:p>
        </p:txBody>
      </p:sp>
      <p:graphicFrame>
        <p:nvGraphicFramePr>
          <p:cNvPr id="5" name="Table Placeholder 4">
            <a:extLst>
              <a:ext uri="{FF2B5EF4-FFF2-40B4-BE49-F238E27FC236}">
                <a16:creationId xmlns:a16="http://schemas.microsoft.com/office/drawing/2014/main" id="{39F77EF6-1B96-4BE8-B403-1295376A44B5}"/>
              </a:ext>
            </a:extLst>
          </p:cNvPr>
          <p:cNvGraphicFramePr>
            <a:graphicFrameLocks noGrp="1"/>
          </p:cNvGraphicFramePr>
          <p:nvPr>
            <p:ph type="tbl" sz="quarter" idx="13"/>
            <p:extLst>
              <p:ext uri="{D42A27DB-BD31-4B8C-83A1-F6EECF244321}">
                <p14:modId xmlns:p14="http://schemas.microsoft.com/office/powerpoint/2010/main" val="238152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45790169"/>
                    </a:ext>
                  </a:extLst>
                </a:gridCol>
                <a:gridCol w="905256">
                  <a:extLst>
                    <a:ext uri="{9D8B030D-6E8A-4147-A177-3AD203B41FA5}">
                      <a16:colId xmlns:a16="http://schemas.microsoft.com/office/drawing/2014/main" val="1065243921"/>
                    </a:ext>
                  </a:extLst>
                </a:gridCol>
                <a:gridCol w="658368">
                  <a:extLst>
                    <a:ext uri="{9D8B030D-6E8A-4147-A177-3AD203B41FA5}">
                      <a16:colId xmlns:a16="http://schemas.microsoft.com/office/drawing/2014/main" val="2269192659"/>
                    </a:ext>
                  </a:extLst>
                </a:gridCol>
                <a:gridCol w="329184">
                  <a:extLst>
                    <a:ext uri="{9D8B030D-6E8A-4147-A177-3AD203B41FA5}">
                      <a16:colId xmlns:a16="http://schemas.microsoft.com/office/drawing/2014/main" val="1141412577"/>
                    </a:ext>
                  </a:extLst>
                </a:gridCol>
                <a:gridCol w="329184">
                  <a:extLst>
                    <a:ext uri="{9D8B030D-6E8A-4147-A177-3AD203B41FA5}">
                      <a16:colId xmlns:a16="http://schemas.microsoft.com/office/drawing/2014/main" val="3638388660"/>
                    </a:ext>
                  </a:extLst>
                </a:gridCol>
                <a:gridCol w="329184">
                  <a:extLst>
                    <a:ext uri="{9D8B030D-6E8A-4147-A177-3AD203B41FA5}">
                      <a16:colId xmlns:a16="http://schemas.microsoft.com/office/drawing/2014/main" val="398066045"/>
                    </a:ext>
                  </a:extLst>
                </a:gridCol>
                <a:gridCol w="329184">
                  <a:extLst>
                    <a:ext uri="{9D8B030D-6E8A-4147-A177-3AD203B41FA5}">
                      <a16:colId xmlns:a16="http://schemas.microsoft.com/office/drawing/2014/main" val="2698349152"/>
                    </a:ext>
                  </a:extLst>
                </a:gridCol>
                <a:gridCol w="329184">
                  <a:extLst>
                    <a:ext uri="{9D8B030D-6E8A-4147-A177-3AD203B41FA5}">
                      <a16:colId xmlns:a16="http://schemas.microsoft.com/office/drawing/2014/main" val="384127848"/>
                    </a:ext>
                  </a:extLst>
                </a:gridCol>
                <a:gridCol w="329184">
                  <a:extLst>
                    <a:ext uri="{9D8B030D-6E8A-4147-A177-3AD203B41FA5}">
                      <a16:colId xmlns:a16="http://schemas.microsoft.com/office/drawing/2014/main" val="1864561473"/>
                    </a:ext>
                  </a:extLst>
                </a:gridCol>
                <a:gridCol w="329184">
                  <a:extLst>
                    <a:ext uri="{9D8B030D-6E8A-4147-A177-3AD203B41FA5}">
                      <a16:colId xmlns:a16="http://schemas.microsoft.com/office/drawing/2014/main" val="411558338"/>
                    </a:ext>
                  </a:extLst>
                </a:gridCol>
                <a:gridCol w="329184">
                  <a:extLst>
                    <a:ext uri="{9D8B030D-6E8A-4147-A177-3AD203B41FA5}">
                      <a16:colId xmlns:a16="http://schemas.microsoft.com/office/drawing/2014/main" val="3864211027"/>
                    </a:ext>
                  </a:extLst>
                </a:gridCol>
                <a:gridCol w="329184">
                  <a:extLst>
                    <a:ext uri="{9D8B030D-6E8A-4147-A177-3AD203B41FA5}">
                      <a16:colId xmlns:a16="http://schemas.microsoft.com/office/drawing/2014/main" val="152255142"/>
                    </a:ext>
                  </a:extLst>
                </a:gridCol>
                <a:gridCol w="329184">
                  <a:extLst>
                    <a:ext uri="{9D8B030D-6E8A-4147-A177-3AD203B41FA5}">
                      <a16:colId xmlns:a16="http://schemas.microsoft.com/office/drawing/2014/main" val="3472472078"/>
                    </a:ext>
                  </a:extLst>
                </a:gridCol>
                <a:gridCol w="329184">
                  <a:extLst>
                    <a:ext uri="{9D8B030D-6E8A-4147-A177-3AD203B41FA5}">
                      <a16:colId xmlns:a16="http://schemas.microsoft.com/office/drawing/2014/main" val="377635254"/>
                    </a:ext>
                  </a:extLst>
                </a:gridCol>
                <a:gridCol w="329184">
                  <a:extLst>
                    <a:ext uri="{9D8B030D-6E8A-4147-A177-3AD203B41FA5}">
                      <a16:colId xmlns:a16="http://schemas.microsoft.com/office/drawing/2014/main" val="2416286263"/>
                    </a:ext>
                  </a:extLst>
                </a:gridCol>
                <a:gridCol w="329184">
                  <a:extLst>
                    <a:ext uri="{9D8B030D-6E8A-4147-A177-3AD203B41FA5}">
                      <a16:colId xmlns:a16="http://schemas.microsoft.com/office/drawing/2014/main" val="3586437239"/>
                    </a:ext>
                  </a:extLst>
                </a:gridCol>
                <a:gridCol w="329184">
                  <a:extLst>
                    <a:ext uri="{9D8B030D-6E8A-4147-A177-3AD203B41FA5}">
                      <a16:colId xmlns:a16="http://schemas.microsoft.com/office/drawing/2014/main" val="1064339425"/>
                    </a:ext>
                  </a:extLst>
                </a:gridCol>
                <a:gridCol w="329184">
                  <a:extLst>
                    <a:ext uri="{9D8B030D-6E8A-4147-A177-3AD203B41FA5}">
                      <a16:colId xmlns:a16="http://schemas.microsoft.com/office/drawing/2014/main" val="742516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5353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- 2019-05-24 17:25:17</a:t>
                      </a:r>
                      <a:r>
                        <a:rPr kumimoji="0" lang="en-US" sz="1000" b="0" i="0" u="none" strike="noStrike" kern="1200" cap="none" spc="0" normalizeH="0" baseline="0" noProof="0">
                          <a:ln>
                            <a:noFill/>
                          </a:ln>
                          <a:solidFill>
                            <a:prstClr val="black"/>
                          </a:solidFill>
                          <a:effectLst/>
                          <a:uLnTx/>
                          <a:uFillTx/>
                          <a:latin typeface="+mn-lt"/>
                          <a:ea typeface="+mn-ea"/>
                          <a:cs typeface="+mn-cs"/>
                        </a:rPr>
                        <a:t>
 Multe din modelele noastre cele mai cunoscute au acum un aspect mai modern și colorat. Game clasice precum eleganta GROHE Lineare este acum disponibilă în două finisaje: crom și supersteel. Mai multe opțiuni, mai multe posibilități de personalizare a băii tale.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https://scontent.xx.fbcdn.net/v/t15.5256-10/s720x720/60129005_363487577637949_5733194265375277056_n.jpg?_nc_cat=104&amp;_nc_ohc=gg28egUwQTEAQm9QaWi0YmXV8OpUfjt1oGEcKCpsJ3mxWNDfGTcAB00uw&amp;_nc_ht=scontent.xx&amp;oh=2947d97155b6c0ba59c36337f7e209a5&amp;oe=5EA6E2C3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08:18:35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50510449"/>
                  </a:ext>
                </a:extLst>
              </a:tr>
            </a:tbl>
          </a:graphicData>
        </a:graphic>
      </p:graphicFrame>
      <p:sp>
        <p:nvSpPr>
          <p:cNvPr id="4" name="Text Placeholder 3">
            <a:extLst>
              <a:ext uri="{FF2B5EF4-FFF2-40B4-BE49-F238E27FC236}">
                <a16:creationId xmlns:a16="http://schemas.microsoft.com/office/drawing/2014/main" id="{A0B92B1A-06CC-43CC-8D50-DA63F104F5E0}"/>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4024826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08E8D-AEF0-4E0B-8240-79CA9347E392}"/>
              </a:ext>
            </a:extLst>
          </p:cNvPr>
          <p:cNvSpPr>
            <a:spLocks noGrp="1"/>
          </p:cNvSpPr>
          <p:nvPr>
            <p:ph type="title"/>
          </p:nvPr>
        </p:nvSpPr>
        <p:spPr/>
        <p:txBody>
          <a:bodyPr/>
          <a:lstStyle/>
          <a:p>
            <a:r>
              <a:rPr lang="en-US"/>
              <a:t>Facebook Engagements (incl. shared posting performance) | GROHE RO - 14 of 26</a:t>
            </a:r>
          </a:p>
        </p:txBody>
      </p:sp>
      <p:graphicFrame>
        <p:nvGraphicFramePr>
          <p:cNvPr id="5" name="Table Placeholder 4">
            <a:extLst>
              <a:ext uri="{FF2B5EF4-FFF2-40B4-BE49-F238E27FC236}">
                <a16:creationId xmlns:a16="http://schemas.microsoft.com/office/drawing/2014/main" id="{FB1BC9D1-766D-4686-A3A7-6982D70624C6}"/>
              </a:ext>
            </a:extLst>
          </p:cNvPr>
          <p:cNvGraphicFramePr>
            <a:graphicFrameLocks noGrp="1"/>
          </p:cNvGraphicFramePr>
          <p:nvPr>
            <p:ph type="tbl" sz="quarter" idx="13"/>
            <p:extLst>
              <p:ext uri="{D42A27DB-BD31-4B8C-83A1-F6EECF244321}">
                <p14:modId xmlns:p14="http://schemas.microsoft.com/office/powerpoint/2010/main" val="3985670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816858946"/>
                    </a:ext>
                  </a:extLst>
                </a:gridCol>
                <a:gridCol w="905256">
                  <a:extLst>
                    <a:ext uri="{9D8B030D-6E8A-4147-A177-3AD203B41FA5}">
                      <a16:colId xmlns:a16="http://schemas.microsoft.com/office/drawing/2014/main" val="4263568348"/>
                    </a:ext>
                  </a:extLst>
                </a:gridCol>
                <a:gridCol w="658368">
                  <a:extLst>
                    <a:ext uri="{9D8B030D-6E8A-4147-A177-3AD203B41FA5}">
                      <a16:colId xmlns:a16="http://schemas.microsoft.com/office/drawing/2014/main" val="770654181"/>
                    </a:ext>
                  </a:extLst>
                </a:gridCol>
                <a:gridCol w="329184">
                  <a:extLst>
                    <a:ext uri="{9D8B030D-6E8A-4147-A177-3AD203B41FA5}">
                      <a16:colId xmlns:a16="http://schemas.microsoft.com/office/drawing/2014/main" val="2908751064"/>
                    </a:ext>
                  </a:extLst>
                </a:gridCol>
                <a:gridCol w="329184">
                  <a:extLst>
                    <a:ext uri="{9D8B030D-6E8A-4147-A177-3AD203B41FA5}">
                      <a16:colId xmlns:a16="http://schemas.microsoft.com/office/drawing/2014/main" val="1601841633"/>
                    </a:ext>
                  </a:extLst>
                </a:gridCol>
                <a:gridCol w="329184">
                  <a:extLst>
                    <a:ext uri="{9D8B030D-6E8A-4147-A177-3AD203B41FA5}">
                      <a16:colId xmlns:a16="http://schemas.microsoft.com/office/drawing/2014/main" val="2859628704"/>
                    </a:ext>
                  </a:extLst>
                </a:gridCol>
                <a:gridCol w="329184">
                  <a:extLst>
                    <a:ext uri="{9D8B030D-6E8A-4147-A177-3AD203B41FA5}">
                      <a16:colId xmlns:a16="http://schemas.microsoft.com/office/drawing/2014/main" val="4034423932"/>
                    </a:ext>
                  </a:extLst>
                </a:gridCol>
                <a:gridCol w="329184">
                  <a:extLst>
                    <a:ext uri="{9D8B030D-6E8A-4147-A177-3AD203B41FA5}">
                      <a16:colId xmlns:a16="http://schemas.microsoft.com/office/drawing/2014/main" val="131436467"/>
                    </a:ext>
                  </a:extLst>
                </a:gridCol>
                <a:gridCol w="329184">
                  <a:extLst>
                    <a:ext uri="{9D8B030D-6E8A-4147-A177-3AD203B41FA5}">
                      <a16:colId xmlns:a16="http://schemas.microsoft.com/office/drawing/2014/main" val="496901494"/>
                    </a:ext>
                  </a:extLst>
                </a:gridCol>
                <a:gridCol w="329184">
                  <a:extLst>
                    <a:ext uri="{9D8B030D-6E8A-4147-A177-3AD203B41FA5}">
                      <a16:colId xmlns:a16="http://schemas.microsoft.com/office/drawing/2014/main" val="374298735"/>
                    </a:ext>
                  </a:extLst>
                </a:gridCol>
                <a:gridCol w="329184">
                  <a:extLst>
                    <a:ext uri="{9D8B030D-6E8A-4147-A177-3AD203B41FA5}">
                      <a16:colId xmlns:a16="http://schemas.microsoft.com/office/drawing/2014/main" val="40802953"/>
                    </a:ext>
                  </a:extLst>
                </a:gridCol>
                <a:gridCol w="329184">
                  <a:extLst>
                    <a:ext uri="{9D8B030D-6E8A-4147-A177-3AD203B41FA5}">
                      <a16:colId xmlns:a16="http://schemas.microsoft.com/office/drawing/2014/main" val="2177456411"/>
                    </a:ext>
                  </a:extLst>
                </a:gridCol>
                <a:gridCol w="329184">
                  <a:extLst>
                    <a:ext uri="{9D8B030D-6E8A-4147-A177-3AD203B41FA5}">
                      <a16:colId xmlns:a16="http://schemas.microsoft.com/office/drawing/2014/main" val="2672195721"/>
                    </a:ext>
                  </a:extLst>
                </a:gridCol>
                <a:gridCol w="329184">
                  <a:extLst>
                    <a:ext uri="{9D8B030D-6E8A-4147-A177-3AD203B41FA5}">
                      <a16:colId xmlns:a16="http://schemas.microsoft.com/office/drawing/2014/main" val="286394683"/>
                    </a:ext>
                  </a:extLst>
                </a:gridCol>
                <a:gridCol w="329184">
                  <a:extLst>
                    <a:ext uri="{9D8B030D-6E8A-4147-A177-3AD203B41FA5}">
                      <a16:colId xmlns:a16="http://schemas.microsoft.com/office/drawing/2014/main" val="1457625327"/>
                    </a:ext>
                  </a:extLst>
                </a:gridCol>
                <a:gridCol w="329184">
                  <a:extLst>
                    <a:ext uri="{9D8B030D-6E8A-4147-A177-3AD203B41FA5}">
                      <a16:colId xmlns:a16="http://schemas.microsoft.com/office/drawing/2014/main" val="2279967251"/>
                    </a:ext>
                  </a:extLst>
                </a:gridCol>
                <a:gridCol w="329184">
                  <a:extLst>
                    <a:ext uri="{9D8B030D-6E8A-4147-A177-3AD203B41FA5}">
                      <a16:colId xmlns:a16="http://schemas.microsoft.com/office/drawing/2014/main" val="23574519"/>
                    </a:ext>
                  </a:extLst>
                </a:gridCol>
                <a:gridCol w="329184">
                  <a:extLst>
                    <a:ext uri="{9D8B030D-6E8A-4147-A177-3AD203B41FA5}">
                      <a16:colId xmlns:a16="http://schemas.microsoft.com/office/drawing/2014/main" val="3710772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4932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- 2019-05-16 16:05:08</a:t>
                      </a:r>
                      <a:r>
                        <a:rPr kumimoji="0" lang="en-US" sz="1000" b="0" i="0" u="none" strike="noStrike" kern="1200" cap="none" spc="0" normalizeH="0" baseline="0" noProof="0">
                          <a:ln>
                            <a:noFill/>
                          </a:ln>
                          <a:solidFill>
                            <a:prstClr val="black"/>
                          </a:solidFill>
                          <a:effectLst/>
                          <a:uLnTx/>
                          <a:uFillTx/>
                          <a:latin typeface="+mn-lt"/>
                          <a:ea typeface="+mn-ea"/>
                          <a:cs typeface="+mn-cs"/>
                        </a:rPr>
                        <a:t>
 GROHE Grohtherm SmartControl este acum disponibil și pentru bateriile aparente cu termostat. Temperatura apei va ramane constantă, chiar daca decizi să schimbi de la duș la cadă. În plus, tehnologia noastră CoolTouch te asigură că nici măcar partea superioara a bateriei nu se încălzește.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09:08:17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22988975"/>
                  </a:ext>
                </a:extLst>
              </a:tr>
            </a:tbl>
          </a:graphicData>
        </a:graphic>
      </p:graphicFrame>
      <p:sp>
        <p:nvSpPr>
          <p:cNvPr id="4" name="Text Placeholder 3">
            <a:extLst>
              <a:ext uri="{FF2B5EF4-FFF2-40B4-BE49-F238E27FC236}">
                <a16:creationId xmlns:a16="http://schemas.microsoft.com/office/drawing/2014/main" id="{059CA8C3-6F7B-4D92-8DA8-C4B7E41F236A}"/>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2024461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D49B5-C11E-4576-A124-452544069A4B}"/>
              </a:ext>
            </a:extLst>
          </p:cNvPr>
          <p:cNvSpPr>
            <a:spLocks noGrp="1"/>
          </p:cNvSpPr>
          <p:nvPr>
            <p:ph type="title"/>
          </p:nvPr>
        </p:nvSpPr>
        <p:spPr/>
        <p:txBody>
          <a:bodyPr/>
          <a:lstStyle/>
          <a:p>
            <a:r>
              <a:rPr lang="en-US"/>
              <a:t>Facebook Engagements (incl. shared posting performance) | GROHE RO - 15 of 26</a:t>
            </a:r>
          </a:p>
        </p:txBody>
      </p:sp>
      <p:graphicFrame>
        <p:nvGraphicFramePr>
          <p:cNvPr id="5" name="Table Placeholder 4">
            <a:extLst>
              <a:ext uri="{FF2B5EF4-FFF2-40B4-BE49-F238E27FC236}">
                <a16:creationId xmlns:a16="http://schemas.microsoft.com/office/drawing/2014/main" id="{1E7B34E6-CAA9-442C-83D4-F0D1A157D64C}"/>
              </a:ext>
            </a:extLst>
          </p:cNvPr>
          <p:cNvGraphicFramePr>
            <a:graphicFrameLocks noGrp="1"/>
          </p:cNvGraphicFramePr>
          <p:nvPr>
            <p:ph type="tbl" sz="quarter" idx="13"/>
            <p:extLst>
              <p:ext uri="{D42A27DB-BD31-4B8C-83A1-F6EECF244321}">
                <p14:modId xmlns:p14="http://schemas.microsoft.com/office/powerpoint/2010/main" val="1351476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76461676"/>
                    </a:ext>
                  </a:extLst>
                </a:gridCol>
                <a:gridCol w="905256">
                  <a:extLst>
                    <a:ext uri="{9D8B030D-6E8A-4147-A177-3AD203B41FA5}">
                      <a16:colId xmlns:a16="http://schemas.microsoft.com/office/drawing/2014/main" val="1824403799"/>
                    </a:ext>
                  </a:extLst>
                </a:gridCol>
                <a:gridCol w="658368">
                  <a:extLst>
                    <a:ext uri="{9D8B030D-6E8A-4147-A177-3AD203B41FA5}">
                      <a16:colId xmlns:a16="http://schemas.microsoft.com/office/drawing/2014/main" val="1524572346"/>
                    </a:ext>
                  </a:extLst>
                </a:gridCol>
                <a:gridCol w="329184">
                  <a:extLst>
                    <a:ext uri="{9D8B030D-6E8A-4147-A177-3AD203B41FA5}">
                      <a16:colId xmlns:a16="http://schemas.microsoft.com/office/drawing/2014/main" val="2321488360"/>
                    </a:ext>
                  </a:extLst>
                </a:gridCol>
                <a:gridCol w="329184">
                  <a:extLst>
                    <a:ext uri="{9D8B030D-6E8A-4147-A177-3AD203B41FA5}">
                      <a16:colId xmlns:a16="http://schemas.microsoft.com/office/drawing/2014/main" val="4283230010"/>
                    </a:ext>
                  </a:extLst>
                </a:gridCol>
                <a:gridCol w="329184">
                  <a:extLst>
                    <a:ext uri="{9D8B030D-6E8A-4147-A177-3AD203B41FA5}">
                      <a16:colId xmlns:a16="http://schemas.microsoft.com/office/drawing/2014/main" val="355931153"/>
                    </a:ext>
                  </a:extLst>
                </a:gridCol>
                <a:gridCol w="329184">
                  <a:extLst>
                    <a:ext uri="{9D8B030D-6E8A-4147-A177-3AD203B41FA5}">
                      <a16:colId xmlns:a16="http://schemas.microsoft.com/office/drawing/2014/main" val="315323255"/>
                    </a:ext>
                  </a:extLst>
                </a:gridCol>
                <a:gridCol w="329184">
                  <a:extLst>
                    <a:ext uri="{9D8B030D-6E8A-4147-A177-3AD203B41FA5}">
                      <a16:colId xmlns:a16="http://schemas.microsoft.com/office/drawing/2014/main" val="295163854"/>
                    </a:ext>
                  </a:extLst>
                </a:gridCol>
                <a:gridCol w="329184">
                  <a:extLst>
                    <a:ext uri="{9D8B030D-6E8A-4147-A177-3AD203B41FA5}">
                      <a16:colId xmlns:a16="http://schemas.microsoft.com/office/drawing/2014/main" val="1872818299"/>
                    </a:ext>
                  </a:extLst>
                </a:gridCol>
                <a:gridCol w="329184">
                  <a:extLst>
                    <a:ext uri="{9D8B030D-6E8A-4147-A177-3AD203B41FA5}">
                      <a16:colId xmlns:a16="http://schemas.microsoft.com/office/drawing/2014/main" val="3892679526"/>
                    </a:ext>
                  </a:extLst>
                </a:gridCol>
                <a:gridCol w="329184">
                  <a:extLst>
                    <a:ext uri="{9D8B030D-6E8A-4147-A177-3AD203B41FA5}">
                      <a16:colId xmlns:a16="http://schemas.microsoft.com/office/drawing/2014/main" val="1432791555"/>
                    </a:ext>
                  </a:extLst>
                </a:gridCol>
                <a:gridCol w="329184">
                  <a:extLst>
                    <a:ext uri="{9D8B030D-6E8A-4147-A177-3AD203B41FA5}">
                      <a16:colId xmlns:a16="http://schemas.microsoft.com/office/drawing/2014/main" val="3508777464"/>
                    </a:ext>
                  </a:extLst>
                </a:gridCol>
                <a:gridCol w="329184">
                  <a:extLst>
                    <a:ext uri="{9D8B030D-6E8A-4147-A177-3AD203B41FA5}">
                      <a16:colId xmlns:a16="http://schemas.microsoft.com/office/drawing/2014/main" val="3908587576"/>
                    </a:ext>
                  </a:extLst>
                </a:gridCol>
                <a:gridCol w="329184">
                  <a:extLst>
                    <a:ext uri="{9D8B030D-6E8A-4147-A177-3AD203B41FA5}">
                      <a16:colId xmlns:a16="http://schemas.microsoft.com/office/drawing/2014/main" val="3652436338"/>
                    </a:ext>
                  </a:extLst>
                </a:gridCol>
                <a:gridCol w="329184">
                  <a:extLst>
                    <a:ext uri="{9D8B030D-6E8A-4147-A177-3AD203B41FA5}">
                      <a16:colId xmlns:a16="http://schemas.microsoft.com/office/drawing/2014/main" val="3865516248"/>
                    </a:ext>
                  </a:extLst>
                </a:gridCol>
                <a:gridCol w="329184">
                  <a:extLst>
                    <a:ext uri="{9D8B030D-6E8A-4147-A177-3AD203B41FA5}">
                      <a16:colId xmlns:a16="http://schemas.microsoft.com/office/drawing/2014/main" val="2572892855"/>
                    </a:ext>
                  </a:extLst>
                </a:gridCol>
                <a:gridCol w="329184">
                  <a:extLst>
                    <a:ext uri="{9D8B030D-6E8A-4147-A177-3AD203B41FA5}">
                      <a16:colId xmlns:a16="http://schemas.microsoft.com/office/drawing/2014/main" val="3157626516"/>
                    </a:ext>
                  </a:extLst>
                </a:gridCol>
                <a:gridCol w="329184">
                  <a:extLst>
                    <a:ext uri="{9D8B030D-6E8A-4147-A177-3AD203B41FA5}">
                      <a16:colId xmlns:a16="http://schemas.microsoft.com/office/drawing/2014/main" val="2186821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8699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- 2019-07-08 14:55:37</a:t>
                      </a:r>
                      <a:r>
                        <a:rPr kumimoji="0" lang="en-US" sz="1000" b="0" i="0" u="none" strike="noStrike" kern="1200" cap="none" spc="0" normalizeH="0" baseline="0" noProof="0">
                          <a:ln>
                            <a:noFill/>
                          </a:ln>
                          <a:solidFill>
                            <a:prstClr val="black"/>
                          </a:solidFill>
                          <a:effectLst/>
                          <a:uLnTx/>
                          <a:uFillTx/>
                          <a:latin typeface="+mn-lt"/>
                          <a:ea typeface="+mn-ea"/>
                          <a:cs typeface="+mn-cs"/>
                        </a:rPr>
                        <a:t>
 Scapă de gândurile negative vara asta, cu GROHE Sense. Fii cu ochii pe apa din casa ta, chiar daca ești la mare, te urci pe munte, ești în concediu sau doar te plimbi!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https://scontent.xx.fbcdn.net/v/t15.5256-10/s720x720/65717990_881781948833298_532984971619467264_n.jpg?_nc_cat=110&amp;_nc_ohc=CYCZm73HEJcAQl4eKSpYlkTAgZwcVF-jcwysrBnU1y7C1q3sbMBUn2zSQ&amp;_nc_ht=scontent.xx&amp;oh=eab6969a62e9e8f998114d94c0d9314e&amp;oe=5E66841D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08:18:35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47960632"/>
                  </a:ext>
                </a:extLst>
              </a:tr>
            </a:tbl>
          </a:graphicData>
        </a:graphic>
      </p:graphicFrame>
      <p:sp>
        <p:nvSpPr>
          <p:cNvPr id="4" name="Text Placeholder 3">
            <a:extLst>
              <a:ext uri="{FF2B5EF4-FFF2-40B4-BE49-F238E27FC236}">
                <a16:creationId xmlns:a16="http://schemas.microsoft.com/office/drawing/2014/main" id="{6835F8E9-53F4-4A7F-9B6C-8CB9DF926478}"/>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3287248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493A8-43D6-4DC6-B394-B51603AFEC54}"/>
              </a:ext>
            </a:extLst>
          </p:cNvPr>
          <p:cNvSpPr>
            <a:spLocks noGrp="1"/>
          </p:cNvSpPr>
          <p:nvPr>
            <p:ph type="title"/>
          </p:nvPr>
        </p:nvSpPr>
        <p:spPr/>
        <p:txBody>
          <a:bodyPr/>
          <a:lstStyle/>
          <a:p>
            <a:r>
              <a:rPr lang="en-US"/>
              <a:t>Facebook Engagements (incl. shared posting performance) | GROHE RO - 16 of 26</a:t>
            </a:r>
          </a:p>
        </p:txBody>
      </p:sp>
      <p:graphicFrame>
        <p:nvGraphicFramePr>
          <p:cNvPr id="5" name="Table Placeholder 4">
            <a:extLst>
              <a:ext uri="{FF2B5EF4-FFF2-40B4-BE49-F238E27FC236}">
                <a16:creationId xmlns:a16="http://schemas.microsoft.com/office/drawing/2014/main" id="{105F5D5D-74BD-48DD-AAB6-9D9B67B71188}"/>
              </a:ext>
            </a:extLst>
          </p:cNvPr>
          <p:cNvGraphicFramePr>
            <a:graphicFrameLocks noGrp="1"/>
          </p:cNvGraphicFramePr>
          <p:nvPr>
            <p:ph type="tbl" sz="quarter" idx="13"/>
            <p:extLst>
              <p:ext uri="{D42A27DB-BD31-4B8C-83A1-F6EECF244321}">
                <p14:modId xmlns:p14="http://schemas.microsoft.com/office/powerpoint/2010/main" val="1771387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98157889"/>
                    </a:ext>
                  </a:extLst>
                </a:gridCol>
                <a:gridCol w="905256">
                  <a:extLst>
                    <a:ext uri="{9D8B030D-6E8A-4147-A177-3AD203B41FA5}">
                      <a16:colId xmlns:a16="http://schemas.microsoft.com/office/drawing/2014/main" val="370853793"/>
                    </a:ext>
                  </a:extLst>
                </a:gridCol>
                <a:gridCol w="658368">
                  <a:extLst>
                    <a:ext uri="{9D8B030D-6E8A-4147-A177-3AD203B41FA5}">
                      <a16:colId xmlns:a16="http://schemas.microsoft.com/office/drawing/2014/main" val="268059858"/>
                    </a:ext>
                  </a:extLst>
                </a:gridCol>
                <a:gridCol w="329184">
                  <a:extLst>
                    <a:ext uri="{9D8B030D-6E8A-4147-A177-3AD203B41FA5}">
                      <a16:colId xmlns:a16="http://schemas.microsoft.com/office/drawing/2014/main" val="1533931040"/>
                    </a:ext>
                  </a:extLst>
                </a:gridCol>
                <a:gridCol w="329184">
                  <a:extLst>
                    <a:ext uri="{9D8B030D-6E8A-4147-A177-3AD203B41FA5}">
                      <a16:colId xmlns:a16="http://schemas.microsoft.com/office/drawing/2014/main" val="2886544198"/>
                    </a:ext>
                  </a:extLst>
                </a:gridCol>
                <a:gridCol w="329184">
                  <a:extLst>
                    <a:ext uri="{9D8B030D-6E8A-4147-A177-3AD203B41FA5}">
                      <a16:colId xmlns:a16="http://schemas.microsoft.com/office/drawing/2014/main" val="2810268027"/>
                    </a:ext>
                  </a:extLst>
                </a:gridCol>
                <a:gridCol w="329184">
                  <a:extLst>
                    <a:ext uri="{9D8B030D-6E8A-4147-A177-3AD203B41FA5}">
                      <a16:colId xmlns:a16="http://schemas.microsoft.com/office/drawing/2014/main" val="1803315592"/>
                    </a:ext>
                  </a:extLst>
                </a:gridCol>
                <a:gridCol w="329184">
                  <a:extLst>
                    <a:ext uri="{9D8B030D-6E8A-4147-A177-3AD203B41FA5}">
                      <a16:colId xmlns:a16="http://schemas.microsoft.com/office/drawing/2014/main" val="2451252859"/>
                    </a:ext>
                  </a:extLst>
                </a:gridCol>
                <a:gridCol w="329184">
                  <a:extLst>
                    <a:ext uri="{9D8B030D-6E8A-4147-A177-3AD203B41FA5}">
                      <a16:colId xmlns:a16="http://schemas.microsoft.com/office/drawing/2014/main" val="2769053823"/>
                    </a:ext>
                  </a:extLst>
                </a:gridCol>
                <a:gridCol w="329184">
                  <a:extLst>
                    <a:ext uri="{9D8B030D-6E8A-4147-A177-3AD203B41FA5}">
                      <a16:colId xmlns:a16="http://schemas.microsoft.com/office/drawing/2014/main" val="621986885"/>
                    </a:ext>
                  </a:extLst>
                </a:gridCol>
                <a:gridCol w="329184">
                  <a:extLst>
                    <a:ext uri="{9D8B030D-6E8A-4147-A177-3AD203B41FA5}">
                      <a16:colId xmlns:a16="http://schemas.microsoft.com/office/drawing/2014/main" val="2122470189"/>
                    </a:ext>
                  </a:extLst>
                </a:gridCol>
                <a:gridCol w="329184">
                  <a:extLst>
                    <a:ext uri="{9D8B030D-6E8A-4147-A177-3AD203B41FA5}">
                      <a16:colId xmlns:a16="http://schemas.microsoft.com/office/drawing/2014/main" val="3178923656"/>
                    </a:ext>
                  </a:extLst>
                </a:gridCol>
                <a:gridCol w="329184">
                  <a:extLst>
                    <a:ext uri="{9D8B030D-6E8A-4147-A177-3AD203B41FA5}">
                      <a16:colId xmlns:a16="http://schemas.microsoft.com/office/drawing/2014/main" val="892262456"/>
                    </a:ext>
                  </a:extLst>
                </a:gridCol>
                <a:gridCol w="329184">
                  <a:extLst>
                    <a:ext uri="{9D8B030D-6E8A-4147-A177-3AD203B41FA5}">
                      <a16:colId xmlns:a16="http://schemas.microsoft.com/office/drawing/2014/main" val="479546419"/>
                    </a:ext>
                  </a:extLst>
                </a:gridCol>
                <a:gridCol w="329184">
                  <a:extLst>
                    <a:ext uri="{9D8B030D-6E8A-4147-A177-3AD203B41FA5}">
                      <a16:colId xmlns:a16="http://schemas.microsoft.com/office/drawing/2014/main" val="4199078048"/>
                    </a:ext>
                  </a:extLst>
                </a:gridCol>
                <a:gridCol w="329184">
                  <a:extLst>
                    <a:ext uri="{9D8B030D-6E8A-4147-A177-3AD203B41FA5}">
                      <a16:colId xmlns:a16="http://schemas.microsoft.com/office/drawing/2014/main" val="2311716801"/>
                    </a:ext>
                  </a:extLst>
                </a:gridCol>
                <a:gridCol w="329184">
                  <a:extLst>
                    <a:ext uri="{9D8B030D-6E8A-4147-A177-3AD203B41FA5}">
                      <a16:colId xmlns:a16="http://schemas.microsoft.com/office/drawing/2014/main" val="3202521079"/>
                    </a:ext>
                  </a:extLst>
                </a:gridCol>
                <a:gridCol w="329184">
                  <a:extLst>
                    <a:ext uri="{9D8B030D-6E8A-4147-A177-3AD203B41FA5}">
                      <a16:colId xmlns:a16="http://schemas.microsoft.com/office/drawing/2014/main" val="3440285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6545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- 2019-05-18 10:20:01</a:t>
                      </a:r>
                      <a:r>
                        <a:rPr kumimoji="0" lang="en-US" sz="1000" b="0" i="0" u="none" strike="noStrike" kern="1200" cap="none" spc="0" normalizeH="0" baseline="0" noProof="0">
                          <a:ln>
                            <a:noFill/>
                          </a:ln>
                          <a:solidFill>
                            <a:prstClr val="black"/>
                          </a:solidFill>
                          <a:effectLst/>
                          <a:uLnTx/>
                          <a:uFillTx/>
                          <a:latin typeface="+mn-lt"/>
                          <a:ea typeface="+mn-ea"/>
                          <a:cs typeface="+mn-cs"/>
                        </a:rPr>
                        <a:t>
 Bateria GROHE Blue Home Pull-Out te ajută să economisești timp, bani și să protejezi mediul încojurător. Apa filtrată rece, plată, minerală sau semi-carbogazoasă este disponibilă printr-o simplă atingere a unui buton. Spune stop drumurilor dese la magazin pentru a cumpăra apă îmbuteliată.</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https://scontent.xx.fbcdn.net/v/t1.0-9/p720x720/60492961_2439934812737394_3272557546732257280_o.jpg?_nc_cat=108&amp;_nc_oc=AQlBYjHuGfhqbs6SVYtxYK7r5qpUgbdXU8jM_1Mr8c0pIbIC9AsPCk0X96SU6vsH4cQ&amp;_nc_ht=scontent.xx&amp;oh=fe9fb32a00354386e2e09344e3f46f14&amp;oe=5E1124D9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09:08:17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70332174"/>
                  </a:ext>
                </a:extLst>
              </a:tr>
            </a:tbl>
          </a:graphicData>
        </a:graphic>
      </p:graphicFrame>
      <p:sp>
        <p:nvSpPr>
          <p:cNvPr id="4" name="Text Placeholder 3">
            <a:extLst>
              <a:ext uri="{FF2B5EF4-FFF2-40B4-BE49-F238E27FC236}">
                <a16:creationId xmlns:a16="http://schemas.microsoft.com/office/drawing/2014/main" id="{BE2FCA70-83EC-463D-91DC-759E68B8B967}"/>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2122865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E8B93-ADF6-4817-95E8-5447654315FF}"/>
              </a:ext>
            </a:extLst>
          </p:cNvPr>
          <p:cNvSpPr>
            <a:spLocks noGrp="1"/>
          </p:cNvSpPr>
          <p:nvPr>
            <p:ph type="title"/>
          </p:nvPr>
        </p:nvSpPr>
        <p:spPr/>
        <p:txBody>
          <a:bodyPr/>
          <a:lstStyle/>
          <a:p>
            <a:r>
              <a:rPr lang="en-US"/>
              <a:t>Facebook Engagements (incl. shared posting performance) | GROHE RO - 17 of 26</a:t>
            </a:r>
          </a:p>
        </p:txBody>
      </p:sp>
      <p:graphicFrame>
        <p:nvGraphicFramePr>
          <p:cNvPr id="5" name="Table Placeholder 4">
            <a:extLst>
              <a:ext uri="{FF2B5EF4-FFF2-40B4-BE49-F238E27FC236}">
                <a16:creationId xmlns:a16="http://schemas.microsoft.com/office/drawing/2014/main" id="{EFDDB3A3-00E5-4114-8D12-E318537EDDA5}"/>
              </a:ext>
            </a:extLst>
          </p:cNvPr>
          <p:cNvGraphicFramePr>
            <a:graphicFrameLocks noGrp="1"/>
          </p:cNvGraphicFramePr>
          <p:nvPr>
            <p:ph type="tbl" sz="quarter" idx="13"/>
            <p:extLst>
              <p:ext uri="{D42A27DB-BD31-4B8C-83A1-F6EECF244321}">
                <p14:modId xmlns:p14="http://schemas.microsoft.com/office/powerpoint/2010/main" val="3202620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69187475"/>
                    </a:ext>
                  </a:extLst>
                </a:gridCol>
                <a:gridCol w="905256">
                  <a:extLst>
                    <a:ext uri="{9D8B030D-6E8A-4147-A177-3AD203B41FA5}">
                      <a16:colId xmlns:a16="http://schemas.microsoft.com/office/drawing/2014/main" val="891145724"/>
                    </a:ext>
                  </a:extLst>
                </a:gridCol>
                <a:gridCol w="658368">
                  <a:extLst>
                    <a:ext uri="{9D8B030D-6E8A-4147-A177-3AD203B41FA5}">
                      <a16:colId xmlns:a16="http://schemas.microsoft.com/office/drawing/2014/main" val="3211804732"/>
                    </a:ext>
                  </a:extLst>
                </a:gridCol>
                <a:gridCol w="329184">
                  <a:extLst>
                    <a:ext uri="{9D8B030D-6E8A-4147-A177-3AD203B41FA5}">
                      <a16:colId xmlns:a16="http://schemas.microsoft.com/office/drawing/2014/main" val="2743159028"/>
                    </a:ext>
                  </a:extLst>
                </a:gridCol>
                <a:gridCol w="329184">
                  <a:extLst>
                    <a:ext uri="{9D8B030D-6E8A-4147-A177-3AD203B41FA5}">
                      <a16:colId xmlns:a16="http://schemas.microsoft.com/office/drawing/2014/main" val="955863509"/>
                    </a:ext>
                  </a:extLst>
                </a:gridCol>
                <a:gridCol w="329184">
                  <a:extLst>
                    <a:ext uri="{9D8B030D-6E8A-4147-A177-3AD203B41FA5}">
                      <a16:colId xmlns:a16="http://schemas.microsoft.com/office/drawing/2014/main" val="3807638351"/>
                    </a:ext>
                  </a:extLst>
                </a:gridCol>
                <a:gridCol w="329184">
                  <a:extLst>
                    <a:ext uri="{9D8B030D-6E8A-4147-A177-3AD203B41FA5}">
                      <a16:colId xmlns:a16="http://schemas.microsoft.com/office/drawing/2014/main" val="3104526094"/>
                    </a:ext>
                  </a:extLst>
                </a:gridCol>
                <a:gridCol w="329184">
                  <a:extLst>
                    <a:ext uri="{9D8B030D-6E8A-4147-A177-3AD203B41FA5}">
                      <a16:colId xmlns:a16="http://schemas.microsoft.com/office/drawing/2014/main" val="1009049392"/>
                    </a:ext>
                  </a:extLst>
                </a:gridCol>
                <a:gridCol w="329184">
                  <a:extLst>
                    <a:ext uri="{9D8B030D-6E8A-4147-A177-3AD203B41FA5}">
                      <a16:colId xmlns:a16="http://schemas.microsoft.com/office/drawing/2014/main" val="3697533204"/>
                    </a:ext>
                  </a:extLst>
                </a:gridCol>
                <a:gridCol w="329184">
                  <a:extLst>
                    <a:ext uri="{9D8B030D-6E8A-4147-A177-3AD203B41FA5}">
                      <a16:colId xmlns:a16="http://schemas.microsoft.com/office/drawing/2014/main" val="527918582"/>
                    </a:ext>
                  </a:extLst>
                </a:gridCol>
                <a:gridCol w="329184">
                  <a:extLst>
                    <a:ext uri="{9D8B030D-6E8A-4147-A177-3AD203B41FA5}">
                      <a16:colId xmlns:a16="http://schemas.microsoft.com/office/drawing/2014/main" val="4114782744"/>
                    </a:ext>
                  </a:extLst>
                </a:gridCol>
                <a:gridCol w="329184">
                  <a:extLst>
                    <a:ext uri="{9D8B030D-6E8A-4147-A177-3AD203B41FA5}">
                      <a16:colId xmlns:a16="http://schemas.microsoft.com/office/drawing/2014/main" val="1332936938"/>
                    </a:ext>
                  </a:extLst>
                </a:gridCol>
                <a:gridCol w="329184">
                  <a:extLst>
                    <a:ext uri="{9D8B030D-6E8A-4147-A177-3AD203B41FA5}">
                      <a16:colId xmlns:a16="http://schemas.microsoft.com/office/drawing/2014/main" val="1944632533"/>
                    </a:ext>
                  </a:extLst>
                </a:gridCol>
                <a:gridCol w="329184">
                  <a:extLst>
                    <a:ext uri="{9D8B030D-6E8A-4147-A177-3AD203B41FA5}">
                      <a16:colId xmlns:a16="http://schemas.microsoft.com/office/drawing/2014/main" val="106951408"/>
                    </a:ext>
                  </a:extLst>
                </a:gridCol>
                <a:gridCol w="329184">
                  <a:extLst>
                    <a:ext uri="{9D8B030D-6E8A-4147-A177-3AD203B41FA5}">
                      <a16:colId xmlns:a16="http://schemas.microsoft.com/office/drawing/2014/main" val="2979026589"/>
                    </a:ext>
                  </a:extLst>
                </a:gridCol>
                <a:gridCol w="329184">
                  <a:extLst>
                    <a:ext uri="{9D8B030D-6E8A-4147-A177-3AD203B41FA5}">
                      <a16:colId xmlns:a16="http://schemas.microsoft.com/office/drawing/2014/main" val="456843594"/>
                    </a:ext>
                  </a:extLst>
                </a:gridCol>
                <a:gridCol w="329184">
                  <a:extLst>
                    <a:ext uri="{9D8B030D-6E8A-4147-A177-3AD203B41FA5}">
                      <a16:colId xmlns:a16="http://schemas.microsoft.com/office/drawing/2014/main" val="2363918803"/>
                    </a:ext>
                  </a:extLst>
                </a:gridCol>
                <a:gridCol w="329184">
                  <a:extLst>
                    <a:ext uri="{9D8B030D-6E8A-4147-A177-3AD203B41FA5}">
                      <a16:colId xmlns:a16="http://schemas.microsoft.com/office/drawing/2014/main" val="2217736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3261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- 2019-07-04 11:29:48</a:t>
                      </a:r>
                      <a:r>
                        <a:rPr kumimoji="0" lang="en-US" sz="1000" b="0" i="0" u="none" strike="noStrike" kern="1200" cap="none" spc="0" normalizeH="0" baseline="0" noProof="0">
                          <a:ln>
                            <a:noFill/>
                          </a:ln>
                          <a:solidFill>
                            <a:prstClr val="black"/>
                          </a:solidFill>
                          <a:effectLst/>
                          <a:uLnTx/>
                          <a:uFillTx/>
                          <a:latin typeface="+mn-lt"/>
                          <a:ea typeface="+mn-ea"/>
                          <a:cs typeface="+mn-cs"/>
                        </a:rPr>
                        <a:t>
 GROHE are tot ce e nevoie pentru baia ta ideală. Aruncă o privire și inspiră-te. 🛁🚿🛀
https://www.grohe.ro/ro_ro/pentru-baie/full-bathroom.html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https://scontent.xx.fbcdn.net/v/t1.0-9/p720x720/66011741_2526249147439293_8603710995954663424_o.jpg?_nc_cat=101&amp;_nc_oc=AQkglfrFQh4PLg4m1rOyxM__c2J8axEzZZe_p9vWMMEij5wKICFqIdGXQVFIH_XSBUc&amp;_nc_ht=scontent.xx&amp;oh=6a606adf4f34a492dcb3f66ac90a7dfd&amp;oe=5DB04D4E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07/22/2019 08:52:20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1518518"/>
                  </a:ext>
                </a:extLst>
              </a:tr>
            </a:tbl>
          </a:graphicData>
        </a:graphic>
      </p:graphicFrame>
      <p:sp>
        <p:nvSpPr>
          <p:cNvPr id="4" name="Text Placeholder 3">
            <a:extLst>
              <a:ext uri="{FF2B5EF4-FFF2-40B4-BE49-F238E27FC236}">
                <a16:creationId xmlns:a16="http://schemas.microsoft.com/office/drawing/2014/main" id="{8D53D04E-8F8D-49BB-9567-1FB1F99346AD}"/>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220385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AEEBC-241C-4060-8606-C80296459817}"/>
              </a:ext>
            </a:extLst>
          </p:cNvPr>
          <p:cNvSpPr>
            <a:spLocks noGrp="1"/>
          </p:cNvSpPr>
          <p:nvPr>
            <p:ph type="title"/>
          </p:nvPr>
        </p:nvSpPr>
        <p:spPr/>
        <p:txBody>
          <a:bodyPr/>
          <a:lstStyle/>
          <a:p>
            <a:r>
              <a:rPr lang="en-US"/>
              <a:t>Facebook Engagements (incl. shared posting performance) | GROHE RO - 18 of 26</a:t>
            </a:r>
          </a:p>
        </p:txBody>
      </p:sp>
      <p:graphicFrame>
        <p:nvGraphicFramePr>
          <p:cNvPr id="5" name="Table Placeholder 4">
            <a:extLst>
              <a:ext uri="{FF2B5EF4-FFF2-40B4-BE49-F238E27FC236}">
                <a16:creationId xmlns:a16="http://schemas.microsoft.com/office/drawing/2014/main" id="{DF3A6F55-DC4F-472E-866E-1431B1EDB9A4}"/>
              </a:ext>
            </a:extLst>
          </p:cNvPr>
          <p:cNvGraphicFramePr>
            <a:graphicFrameLocks noGrp="1"/>
          </p:cNvGraphicFramePr>
          <p:nvPr>
            <p:ph type="tbl" sz="quarter" idx="13"/>
            <p:extLst>
              <p:ext uri="{D42A27DB-BD31-4B8C-83A1-F6EECF244321}">
                <p14:modId xmlns:p14="http://schemas.microsoft.com/office/powerpoint/2010/main" val="1388349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40966399"/>
                    </a:ext>
                  </a:extLst>
                </a:gridCol>
                <a:gridCol w="905256">
                  <a:extLst>
                    <a:ext uri="{9D8B030D-6E8A-4147-A177-3AD203B41FA5}">
                      <a16:colId xmlns:a16="http://schemas.microsoft.com/office/drawing/2014/main" val="157208501"/>
                    </a:ext>
                  </a:extLst>
                </a:gridCol>
                <a:gridCol w="658368">
                  <a:extLst>
                    <a:ext uri="{9D8B030D-6E8A-4147-A177-3AD203B41FA5}">
                      <a16:colId xmlns:a16="http://schemas.microsoft.com/office/drawing/2014/main" val="3893769893"/>
                    </a:ext>
                  </a:extLst>
                </a:gridCol>
                <a:gridCol w="329184">
                  <a:extLst>
                    <a:ext uri="{9D8B030D-6E8A-4147-A177-3AD203B41FA5}">
                      <a16:colId xmlns:a16="http://schemas.microsoft.com/office/drawing/2014/main" val="779281910"/>
                    </a:ext>
                  </a:extLst>
                </a:gridCol>
                <a:gridCol w="329184">
                  <a:extLst>
                    <a:ext uri="{9D8B030D-6E8A-4147-A177-3AD203B41FA5}">
                      <a16:colId xmlns:a16="http://schemas.microsoft.com/office/drawing/2014/main" val="2539373865"/>
                    </a:ext>
                  </a:extLst>
                </a:gridCol>
                <a:gridCol w="329184">
                  <a:extLst>
                    <a:ext uri="{9D8B030D-6E8A-4147-A177-3AD203B41FA5}">
                      <a16:colId xmlns:a16="http://schemas.microsoft.com/office/drawing/2014/main" val="93872192"/>
                    </a:ext>
                  </a:extLst>
                </a:gridCol>
                <a:gridCol w="329184">
                  <a:extLst>
                    <a:ext uri="{9D8B030D-6E8A-4147-A177-3AD203B41FA5}">
                      <a16:colId xmlns:a16="http://schemas.microsoft.com/office/drawing/2014/main" val="2443603034"/>
                    </a:ext>
                  </a:extLst>
                </a:gridCol>
                <a:gridCol w="329184">
                  <a:extLst>
                    <a:ext uri="{9D8B030D-6E8A-4147-A177-3AD203B41FA5}">
                      <a16:colId xmlns:a16="http://schemas.microsoft.com/office/drawing/2014/main" val="4144001106"/>
                    </a:ext>
                  </a:extLst>
                </a:gridCol>
                <a:gridCol w="329184">
                  <a:extLst>
                    <a:ext uri="{9D8B030D-6E8A-4147-A177-3AD203B41FA5}">
                      <a16:colId xmlns:a16="http://schemas.microsoft.com/office/drawing/2014/main" val="1801259603"/>
                    </a:ext>
                  </a:extLst>
                </a:gridCol>
                <a:gridCol w="329184">
                  <a:extLst>
                    <a:ext uri="{9D8B030D-6E8A-4147-A177-3AD203B41FA5}">
                      <a16:colId xmlns:a16="http://schemas.microsoft.com/office/drawing/2014/main" val="4014008999"/>
                    </a:ext>
                  </a:extLst>
                </a:gridCol>
                <a:gridCol w="329184">
                  <a:extLst>
                    <a:ext uri="{9D8B030D-6E8A-4147-A177-3AD203B41FA5}">
                      <a16:colId xmlns:a16="http://schemas.microsoft.com/office/drawing/2014/main" val="2331081266"/>
                    </a:ext>
                  </a:extLst>
                </a:gridCol>
                <a:gridCol w="329184">
                  <a:extLst>
                    <a:ext uri="{9D8B030D-6E8A-4147-A177-3AD203B41FA5}">
                      <a16:colId xmlns:a16="http://schemas.microsoft.com/office/drawing/2014/main" val="3179160984"/>
                    </a:ext>
                  </a:extLst>
                </a:gridCol>
                <a:gridCol w="329184">
                  <a:extLst>
                    <a:ext uri="{9D8B030D-6E8A-4147-A177-3AD203B41FA5}">
                      <a16:colId xmlns:a16="http://schemas.microsoft.com/office/drawing/2014/main" val="2112283402"/>
                    </a:ext>
                  </a:extLst>
                </a:gridCol>
                <a:gridCol w="329184">
                  <a:extLst>
                    <a:ext uri="{9D8B030D-6E8A-4147-A177-3AD203B41FA5}">
                      <a16:colId xmlns:a16="http://schemas.microsoft.com/office/drawing/2014/main" val="2206379764"/>
                    </a:ext>
                  </a:extLst>
                </a:gridCol>
                <a:gridCol w="329184">
                  <a:extLst>
                    <a:ext uri="{9D8B030D-6E8A-4147-A177-3AD203B41FA5}">
                      <a16:colId xmlns:a16="http://schemas.microsoft.com/office/drawing/2014/main" val="163358000"/>
                    </a:ext>
                  </a:extLst>
                </a:gridCol>
                <a:gridCol w="329184">
                  <a:extLst>
                    <a:ext uri="{9D8B030D-6E8A-4147-A177-3AD203B41FA5}">
                      <a16:colId xmlns:a16="http://schemas.microsoft.com/office/drawing/2014/main" val="3569746082"/>
                    </a:ext>
                  </a:extLst>
                </a:gridCol>
                <a:gridCol w="329184">
                  <a:extLst>
                    <a:ext uri="{9D8B030D-6E8A-4147-A177-3AD203B41FA5}">
                      <a16:colId xmlns:a16="http://schemas.microsoft.com/office/drawing/2014/main" val="1224553064"/>
                    </a:ext>
                  </a:extLst>
                </a:gridCol>
                <a:gridCol w="329184">
                  <a:extLst>
                    <a:ext uri="{9D8B030D-6E8A-4147-A177-3AD203B41FA5}">
                      <a16:colId xmlns:a16="http://schemas.microsoft.com/office/drawing/2014/main" val="2711013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267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- 2019-05-31 17:00:05</a:t>
                      </a:r>
                      <a:r>
                        <a:rPr kumimoji="0" lang="en-US" sz="1000" b="0" i="0" u="none" strike="noStrike" kern="1200" cap="none" spc="0" normalizeH="0" baseline="0" noProof="0">
                          <a:ln>
                            <a:noFill/>
                          </a:ln>
                          <a:solidFill>
                            <a:prstClr val="black"/>
                          </a:solidFill>
                          <a:effectLst/>
                          <a:uLnTx/>
                          <a:uFillTx/>
                          <a:latin typeface="+mn-lt"/>
                          <a:ea typeface="+mn-ea"/>
                          <a:cs typeface="+mn-cs"/>
                        </a:rPr>
                        <a:t>
 Această chiuvetă GROHE din compozit nu este doar un obiect elegant pentru bucătăria ta, ci este făcut din 80% cuarț și 20% acrilic fiind astfel rezistent la toate elementele corozive din bucătăria 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08:18:35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54242353"/>
                  </a:ext>
                </a:extLst>
              </a:tr>
            </a:tbl>
          </a:graphicData>
        </a:graphic>
      </p:graphicFrame>
      <p:sp>
        <p:nvSpPr>
          <p:cNvPr id="4" name="Text Placeholder 3">
            <a:extLst>
              <a:ext uri="{FF2B5EF4-FFF2-40B4-BE49-F238E27FC236}">
                <a16:creationId xmlns:a16="http://schemas.microsoft.com/office/drawing/2014/main" id="{80F63493-59EC-4C5A-B63D-80800E370800}"/>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1109926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02DE-AC0E-4012-A51A-4EB34B740DD1}"/>
              </a:ext>
            </a:extLst>
          </p:cNvPr>
          <p:cNvSpPr>
            <a:spLocks noGrp="1"/>
          </p:cNvSpPr>
          <p:nvPr>
            <p:ph type="title"/>
          </p:nvPr>
        </p:nvSpPr>
        <p:spPr/>
        <p:txBody>
          <a:bodyPr/>
          <a:lstStyle/>
          <a:p>
            <a:r>
              <a:rPr lang="en-US"/>
              <a:t>Facebook Engagements (incl. shared posting performance) | GROHE RO - 19 of 26</a:t>
            </a:r>
          </a:p>
        </p:txBody>
      </p:sp>
      <p:graphicFrame>
        <p:nvGraphicFramePr>
          <p:cNvPr id="5" name="Table Placeholder 4">
            <a:extLst>
              <a:ext uri="{FF2B5EF4-FFF2-40B4-BE49-F238E27FC236}">
                <a16:creationId xmlns:a16="http://schemas.microsoft.com/office/drawing/2014/main" id="{EBF272A7-89BF-43D2-9E28-D7B027566A7F}"/>
              </a:ext>
            </a:extLst>
          </p:cNvPr>
          <p:cNvGraphicFramePr>
            <a:graphicFrameLocks noGrp="1"/>
          </p:cNvGraphicFramePr>
          <p:nvPr>
            <p:ph type="tbl" sz="quarter" idx="13"/>
            <p:extLst>
              <p:ext uri="{D42A27DB-BD31-4B8C-83A1-F6EECF244321}">
                <p14:modId xmlns:p14="http://schemas.microsoft.com/office/powerpoint/2010/main" val="2094506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22631720"/>
                    </a:ext>
                  </a:extLst>
                </a:gridCol>
                <a:gridCol w="905256">
                  <a:extLst>
                    <a:ext uri="{9D8B030D-6E8A-4147-A177-3AD203B41FA5}">
                      <a16:colId xmlns:a16="http://schemas.microsoft.com/office/drawing/2014/main" val="2686380614"/>
                    </a:ext>
                  </a:extLst>
                </a:gridCol>
                <a:gridCol w="658368">
                  <a:extLst>
                    <a:ext uri="{9D8B030D-6E8A-4147-A177-3AD203B41FA5}">
                      <a16:colId xmlns:a16="http://schemas.microsoft.com/office/drawing/2014/main" val="138467285"/>
                    </a:ext>
                  </a:extLst>
                </a:gridCol>
                <a:gridCol w="329184">
                  <a:extLst>
                    <a:ext uri="{9D8B030D-6E8A-4147-A177-3AD203B41FA5}">
                      <a16:colId xmlns:a16="http://schemas.microsoft.com/office/drawing/2014/main" val="1612682333"/>
                    </a:ext>
                  </a:extLst>
                </a:gridCol>
                <a:gridCol w="329184">
                  <a:extLst>
                    <a:ext uri="{9D8B030D-6E8A-4147-A177-3AD203B41FA5}">
                      <a16:colId xmlns:a16="http://schemas.microsoft.com/office/drawing/2014/main" val="3101206990"/>
                    </a:ext>
                  </a:extLst>
                </a:gridCol>
                <a:gridCol w="329184">
                  <a:extLst>
                    <a:ext uri="{9D8B030D-6E8A-4147-A177-3AD203B41FA5}">
                      <a16:colId xmlns:a16="http://schemas.microsoft.com/office/drawing/2014/main" val="2523119959"/>
                    </a:ext>
                  </a:extLst>
                </a:gridCol>
                <a:gridCol w="329184">
                  <a:extLst>
                    <a:ext uri="{9D8B030D-6E8A-4147-A177-3AD203B41FA5}">
                      <a16:colId xmlns:a16="http://schemas.microsoft.com/office/drawing/2014/main" val="1883657343"/>
                    </a:ext>
                  </a:extLst>
                </a:gridCol>
                <a:gridCol w="329184">
                  <a:extLst>
                    <a:ext uri="{9D8B030D-6E8A-4147-A177-3AD203B41FA5}">
                      <a16:colId xmlns:a16="http://schemas.microsoft.com/office/drawing/2014/main" val="269412609"/>
                    </a:ext>
                  </a:extLst>
                </a:gridCol>
                <a:gridCol w="329184">
                  <a:extLst>
                    <a:ext uri="{9D8B030D-6E8A-4147-A177-3AD203B41FA5}">
                      <a16:colId xmlns:a16="http://schemas.microsoft.com/office/drawing/2014/main" val="3730571793"/>
                    </a:ext>
                  </a:extLst>
                </a:gridCol>
                <a:gridCol w="329184">
                  <a:extLst>
                    <a:ext uri="{9D8B030D-6E8A-4147-A177-3AD203B41FA5}">
                      <a16:colId xmlns:a16="http://schemas.microsoft.com/office/drawing/2014/main" val="3130082012"/>
                    </a:ext>
                  </a:extLst>
                </a:gridCol>
                <a:gridCol w="329184">
                  <a:extLst>
                    <a:ext uri="{9D8B030D-6E8A-4147-A177-3AD203B41FA5}">
                      <a16:colId xmlns:a16="http://schemas.microsoft.com/office/drawing/2014/main" val="1750746403"/>
                    </a:ext>
                  </a:extLst>
                </a:gridCol>
                <a:gridCol w="329184">
                  <a:extLst>
                    <a:ext uri="{9D8B030D-6E8A-4147-A177-3AD203B41FA5}">
                      <a16:colId xmlns:a16="http://schemas.microsoft.com/office/drawing/2014/main" val="3587161490"/>
                    </a:ext>
                  </a:extLst>
                </a:gridCol>
                <a:gridCol w="329184">
                  <a:extLst>
                    <a:ext uri="{9D8B030D-6E8A-4147-A177-3AD203B41FA5}">
                      <a16:colId xmlns:a16="http://schemas.microsoft.com/office/drawing/2014/main" val="3343181006"/>
                    </a:ext>
                  </a:extLst>
                </a:gridCol>
                <a:gridCol w="329184">
                  <a:extLst>
                    <a:ext uri="{9D8B030D-6E8A-4147-A177-3AD203B41FA5}">
                      <a16:colId xmlns:a16="http://schemas.microsoft.com/office/drawing/2014/main" val="1387006987"/>
                    </a:ext>
                  </a:extLst>
                </a:gridCol>
                <a:gridCol w="329184">
                  <a:extLst>
                    <a:ext uri="{9D8B030D-6E8A-4147-A177-3AD203B41FA5}">
                      <a16:colId xmlns:a16="http://schemas.microsoft.com/office/drawing/2014/main" val="2943968063"/>
                    </a:ext>
                  </a:extLst>
                </a:gridCol>
                <a:gridCol w="329184">
                  <a:extLst>
                    <a:ext uri="{9D8B030D-6E8A-4147-A177-3AD203B41FA5}">
                      <a16:colId xmlns:a16="http://schemas.microsoft.com/office/drawing/2014/main" val="3434174399"/>
                    </a:ext>
                  </a:extLst>
                </a:gridCol>
                <a:gridCol w="329184">
                  <a:extLst>
                    <a:ext uri="{9D8B030D-6E8A-4147-A177-3AD203B41FA5}">
                      <a16:colId xmlns:a16="http://schemas.microsoft.com/office/drawing/2014/main" val="2273834876"/>
                    </a:ext>
                  </a:extLst>
                </a:gridCol>
                <a:gridCol w="329184">
                  <a:extLst>
                    <a:ext uri="{9D8B030D-6E8A-4147-A177-3AD203B41FA5}">
                      <a16:colId xmlns:a16="http://schemas.microsoft.com/office/drawing/2014/main" val="2950137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3324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- 2019-12-25 11:17:30</a:t>
                      </a:r>
                      <a:r>
                        <a:rPr kumimoji="0" lang="en-US" sz="1000" b="0" i="0" u="none" strike="noStrike" kern="1200" cap="none" spc="0" normalizeH="0" baseline="0" noProof="0">
                          <a:ln>
                            <a:noFill/>
                          </a:ln>
                          <a:solidFill>
                            <a:prstClr val="black"/>
                          </a:solidFill>
                          <a:effectLst/>
                          <a:uLnTx/>
                          <a:uFillTx/>
                          <a:latin typeface="+mn-lt"/>
                          <a:ea typeface="+mn-ea"/>
                          <a:cs typeface="+mn-cs"/>
                        </a:rPr>
                        <a:t>
 Sarbatori Fericite! 🎄🎅🎁       #craciun #familie #happy #traditie #calitate #grohe #shapingthefutureofwater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https://scontent.xx.fbcdn.net/v/t1.0-9/p720x720/80732759_2886858001378404_3828139118685061120_n.jpg?_nc_cat=102&amp;_nc_ohc=-PWrmjKEJNkAX_GvdXB&amp;_nc_ht=scontent.xx&amp;_nc_tp=1002&amp;oh=79910a760dfa183c1a8af3b66dab9a03&amp;oe=5ED993E9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01/21/2020 08:19:13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44995583"/>
                  </a:ext>
                </a:extLst>
              </a:tr>
            </a:tbl>
          </a:graphicData>
        </a:graphic>
      </p:graphicFrame>
      <p:sp>
        <p:nvSpPr>
          <p:cNvPr id="4" name="Text Placeholder 3">
            <a:extLst>
              <a:ext uri="{FF2B5EF4-FFF2-40B4-BE49-F238E27FC236}">
                <a16:creationId xmlns:a16="http://schemas.microsoft.com/office/drawing/2014/main" id="{B458C1CF-0B49-47B9-BA2B-14CFF1EEF245}"/>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2749519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82BEE-4D01-4B04-A3F3-8E2387794DB9}"/>
              </a:ext>
            </a:extLst>
          </p:cNvPr>
          <p:cNvSpPr>
            <a:spLocks noGrp="1"/>
          </p:cNvSpPr>
          <p:nvPr>
            <p:ph type="title"/>
          </p:nvPr>
        </p:nvSpPr>
        <p:spPr/>
        <p:txBody>
          <a:bodyPr/>
          <a:lstStyle/>
          <a:p>
            <a:r>
              <a:rPr lang="en-US"/>
              <a:t>Facebook Engagements (incl. shared posting performance) | GROHE RO - 20 of 26</a:t>
            </a:r>
          </a:p>
        </p:txBody>
      </p:sp>
      <p:graphicFrame>
        <p:nvGraphicFramePr>
          <p:cNvPr id="5" name="Table Placeholder 4">
            <a:extLst>
              <a:ext uri="{FF2B5EF4-FFF2-40B4-BE49-F238E27FC236}">
                <a16:creationId xmlns:a16="http://schemas.microsoft.com/office/drawing/2014/main" id="{D0E8C61F-42CD-4D26-85C0-8A0F3810D69A}"/>
              </a:ext>
            </a:extLst>
          </p:cNvPr>
          <p:cNvGraphicFramePr>
            <a:graphicFrameLocks noGrp="1"/>
          </p:cNvGraphicFramePr>
          <p:nvPr>
            <p:ph type="tbl" sz="quarter" idx="13"/>
            <p:extLst>
              <p:ext uri="{D42A27DB-BD31-4B8C-83A1-F6EECF244321}">
                <p14:modId xmlns:p14="http://schemas.microsoft.com/office/powerpoint/2010/main" val="2485072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11998200"/>
                    </a:ext>
                  </a:extLst>
                </a:gridCol>
                <a:gridCol w="905256">
                  <a:extLst>
                    <a:ext uri="{9D8B030D-6E8A-4147-A177-3AD203B41FA5}">
                      <a16:colId xmlns:a16="http://schemas.microsoft.com/office/drawing/2014/main" val="1678671279"/>
                    </a:ext>
                  </a:extLst>
                </a:gridCol>
                <a:gridCol w="658368">
                  <a:extLst>
                    <a:ext uri="{9D8B030D-6E8A-4147-A177-3AD203B41FA5}">
                      <a16:colId xmlns:a16="http://schemas.microsoft.com/office/drawing/2014/main" val="1781721658"/>
                    </a:ext>
                  </a:extLst>
                </a:gridCol>
                <a:gridCol w="329184">
                  <a:extLst>
                    <a:ext uri="{9D8B030D-6E8A-4147-A177-3AD203B41FA5}">
                      <a16:colId xmlns:a16="http://schemas.microsoft.com/office/drawing/2014/main" val="754067974"/>
                    </a:ext>
                  </a:extLst>
                </a:gridCol>
                <a:gridCol w="329184">
                  <a:extLst>
                    <a:ext uri="{9D8B030D-6E8A-4147-A177-3AD203B41FA5}">
                      <a16:colId xmlns:a16="http://schemas.microsoft.com/office/drawing/2014/main" val="2547483290"/>
                    </a:ext>
                  </a:extLst>
                </a:gridCol>
                <a:gridCol w="329184">
                  <a:extLst>
                    <a:ext uri="{9D8B030D-6E8A-4147-A177-3AD203B41FA5}">
                      <a16:colId xmlns:a16="http://schemas.microsoft.com/office/drawing/2014/main" val="3254524877"/>
                    </a:ext>
                  </a:extLst>
                </a:gridCol>
                <a:gridCol w="329184">
                  <a:extLst>
                    <a:ext uri="{9D8B030D-6E8A-4147-A177-3AD203B41FA5}">
                      <a16:colId xmlns:a16="http://schemas.microsoft.com/office/drawing/2014/main" val="1099966329"/>
                    </a:ext>
                  </a:extLst>
                </a:gridCol>
                <a:gridCol w="329184">
                  <a:extLst>
                    <a:ext uri="{9D8B030D-6E8A-4147-A177-3AD203B41FA5}">
                      <a16:colId xmlns:a16="http://schemas.microsoft.com/office/drawing/2014/main" val="910224496"/>
                    </a:ext>
                  </a:extLst>
                </a:gridCol>
                <a:gridCol w="329184">
                  <a:extLst>
                    <a:ext uri="{9D8B030D-6E8A-4147-A177-3AD203B41FA5}">
                      <a16:colId xmlns:a16="http://schemas.microsoft.com/office/drawing/2014/main" val="3134950105"/>
                    </a:ext>
                  </a:extLst>
                </a:gridCol>
                <a:gridCol w="329184">
                  <a:extLst>
                    <a:ext uri="{9D8B030D-6E8A-4147-A177-3AD203B41FA5}">
                      <a16:colId xmlns:a16="http://schemas.microsoft.com/office/drawing/2014/main" val="117604227"/>
                    </a:ext>
                  </a:extLst>
                </a:gridCol>
                <a:gridCol w="329184">
                  <a:extLst>
                    <a:ext uri="{9D8B030D-6E8A-4147-A177-3AD203B41FA5}">
                      <a16:colId xmlns:a16="http://schemas.microsoft.com/office/drawing/2014/main" val="2856984690"/>
                    </a:ext>
                  </a:extLst>
                </a:gridCol>
                <a:gridCol w="329184">
                  <a:extLst>
                    <a:ext uri="{9D8B030D-6E8A-4147-A177-3AD203B41FA5}">
                      <a16:colId xmlns:a16="http://schemas.microsoft.com/office/drawing/2014/main" val="3652841030"/>
                    </a:ext>
                  </a:extLst>
                </a:gridCol>
                <a:gridCol w="329184">
                  <a:extLst>
                    <a:ext uri="{9D8B030D-6E8A-4147-A177-3AD203B41FA5}">
                      <a16:colId xmlns:a16="http://schemas.microsoft.com/office/drawing/2014/main" val="3248411083"/>
                    </a:ext>
                  </a:extLst>
                </a:gridCol>
                <a:gridCol w="329184">
                  <a:extLst>
                    <a:ext uri="{9D8B030D-6E8A-4147-A177-3AD203B41FA5}">
                      <a16:colId xmlns:a16="http://schemas.microsoft.com/office/drawing/2014/main" val="1514797612"/>
                    </a:ext>
                  </a:extLst>
                </a:gridCol>
                <a:gridCol w="329184">
                  <a:extLst>
                    <a:ext uri="{9D8B030D-6E8A-4147-A177-3AD203B41FA5}">
                      <a16:colId xmlns:a16="http://schemas.microsoft.com/office/drawing/2014/main" val="4077693614"/>
                    </a:ext>
                  </a:extLst>
                </a:gridCol>
                <a:gridCol w="329184">
                  <a:extLst>
                    <a:ext uri="{9D8B030D-6E8A-4147-A177-3AD203B41FA5}">
                      <a16:colId xmlns:a16="http://schemas.microsoft.com/office/drawing/2014/main" val="3960406972"/>
                    </a:ext>
                  </a:extLst>
                </a:gridCol>
                <a:gridCol w="329184">
                  <a:extLst>
                    <a:ext uri="{9D8B030D-6E8A-4147-A177-3AD203B41FA5}">
                      <a16:colId xmlns:a16="http://schemas.microsoft.com/office/drawing/2014/main" val="547614622"/>
                    </a:ext>
                  </a:extLst>
                </a:gridCol>
                <a:gridCol w="329184">
                  <a:extLst>
                    <a:ext uri="{9D8B030D-6E8A-4147-A177-3AD203B41FA5}">
                      <a16:colId xmlns:a16="http://schemas.microsoft.com/office/drawing/2014/main" val="2545673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271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- 2019-10-28 15:37:52</a:t>
                      </a:r>
                      <a:r>
                        <a:rPr kumimoji="0" lang="en-US" sz="1000" b="0" i="0" u="none" strike="noStrike" kern="1200" cap="none" spc="0" normalizeH="0" baseline="0" noProof="0">
                          <a:ln>
                            <a:noFill/>
                          </a:ln>
                          <a:solidFill>
                            <a:prstClr val="black"/>
                          </a:solidFill>
                          <a:effectLst/>
                          <a:uLnTx/>
                          <a:uFillTx/>
                          <a:latin typeface="+mn-lt"/>
                          <a:ea typeface="+mn-ea"/>
                          <a:cs typeface="+mn-cs"/>
                        </a:rPr>
                        <a:t>
 #GroheTruckTour2019 continuă și mâine. Vino la Romstal Pipera să descoperi cele mai noi produse de la Grohe. În plus te așteptăm cu o cafea bună, un ceai fierbinte făcut cu Grohe Red sau apă carbogazoasă de la Grohe Blue.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https://scontent.xx.fbcdn.net/v/t1.0-0/p180x540/73299305_2753717761359096_3143840430592884736_o.jpg?_nc_cat=108&amp;_nc_ohc=FA1s_bn3jSsAX86XkyB&amp;_nc_ht=scontent.xx&amp;_nc_tp=1002&amp;oh=02fc20a235340cc50bf19216d1a5b28f&amp;oe=5E9EB5D3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01/21/2020 08:19:13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28328613"/>
                  </a:ext>
                </a:extLst>
              </a:tr>
            </a:tbl>
          </a:graphicData>
        </a:graphic>
      </p:graphicFrame>
      <p:sp>
        <p:nvSpPr>
          <p:cNvPr id="4" name="Text Placeholder 3">
            <a:extLst>
              <a:ext uri="{FF2B5EF4-FFF2-40B4-BE49-F238E27FC236}">
                <a16:creationId xmlns:a16="http://schemas.microsoft.com/office/drawing/2014/main" id="{3909F73B-39A2-4224-9715-97B11400D330}"/>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4268985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66812-9F23-44DF-8A3E-0FC17BA706AF}"/>
              </a:ext>
            </a:extLst>
          </p:cNvPr>
          <p:cNvSpPr>
            <a:spLocks noGrp="1"/>
          </p:cNvSpPr>
          <p:nvPr>
            <p:ph type="title"/>
          </p:nvPr>
        </p:nvSpPr>
        <p:spPr/>
        <p:txBody>
          <a:bodyPr/>
          <a:lstStyle/>
          <a:p>
            <a:r>
              <a:rPr lang="en-US"/>
              <a:t>Facebook Engagements (incl. shared posting performance) | GROHE RO - 21 of 26</a:t>
            </a:r>
          </a:p>
        </p:txBody>
      </p:sp>
      <p:graphicFrame>
        <p:nvGraphicFramePr>
          <p:cNvPr id="5" name="Table Placeholder 4">
            <a:extLst>
              <a:ext uri="{FF2B5EF4-FFF2-40B4-BE49-F238E27FC236}">
                <a16:creationId xmlns:a16="http://schemas.microsoft.com/office/drawing/2014/main" id="{4C05CAC2-7B1F-4169-AC4D-EBE92DC46738}"/>
              </a:ext>
            </a:extLst>
          </p:cNvPr>
          <p:cNvGraphicFramePr>
            <a:graphicFrameLocks noGrp="1"/>
          </p:cNvGraphicFramePr>
          <p:nvPr>
            <p:ph type="tbl" sz="quarter" idx="13"/>
            <p:extLst>
              <p:ext uri="{D42A27DB-BD31-4B8C-83A1-F6EECF244321}">
                <p14:modId xmlns:p14="http://schemas.microsoft.com/office/powerpoint/2010/main" val="293227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90117314"/>
                    </a:ext>
                  </a:extLst>
                </a:gridCol>
                <a:gridCol w="905256">
                  <a:extLst>
                    <a:ext uri="{9D8B030D-6E8A-4147-A177-3AD203B41FA5}">
                      <a16:colId xmlns:a16="http://schemas.microsoft.com/office/drawing/2014/main" val="1757304201"/>
                    </a:ext>
                  </a:extLst>
                </a:gridCol>
                <a:gridCol w="658368">
                  <a:extLst>
                    <a:ext uri="{9D8B030D-6E8A-4147-A177-3AD203B41FA5}">
                      <a16:colId xmlns:a16="http://schemas.microsoft.com/office/drawing/2014/main" val="473728455"/>
                    </a:ext>
                  </a:extLst>
                </a:gridCol>
                <a:gridCol w="329184">
                  <a:extLst>
                    <a:ext uri="{9D8B030D-6E8A-4147-A177-3AD203B41FA5}">
                      <a16:colId xmlns:a16="http://schemas.microsoft.com/office/drawing/2014/main" val="417664443"/>
                    </a:ext>
                  </a:extLst>
                </a:gridCol>
                <a:gridCol w="329184">
                  <a:extLst>
                    <a:ext uri="{9D8B030D-6E8A-4147-A177-3AD203B41FA5}">
                      <a16:colId xmlns:a16="http://schemas.microsoft.com/office/drawing/2014/main" val="2230968687"/>
                    </a:ext>
                  </a:extLst>
                </a:gridCol>
                <a:gridCol w="329184">
                  <a:extLst>
                    <a:ext uri="{9D8B030D-6E8A-4147-A177-3AD203B41FA5}">
                      <a16:colId xmlns:a16="http://schemas.microsoft.com/office/drawing/2014/main" val="412240906"/>
                    </a:ext>
                  </a:extLst>
                </a:gridCol>
                <a:gridCol w="329184">
                  <a:extLst>
                    <a:ext uri="{9D8B030D-6E8A-4147-A177-3AD203B41FA5}">
                      <a16:colId xmlns:a16="http://schemas.microsoft.com/office/drawing/2014/main" val="4081275990"/>
                    </a:ext>
                  </a:extLst>
                </a:gridCol>
                <a:gridCol w="329184">
                  <a:extLst>
                    <a:ext uri="{9D8B030D-6E8A-4147-A177-3AD203B41FA5}">
                      <a16:colId xmlns:a16="http://schemas.microsoft.com/office/drawing/2014/main" val="205071422"/>
                    </a:ext>
                  </a:extLst>
                </a:gridCol>
                <a:gridCol w="329184">
                  <a:extLst>
                    <a:ext uri="{9D8B030D-6E8A-4147-A177-3AD203B41FA5}">
                      <a16:colId xmlns:a16="http://schemas.microsoft.com/office/drawing/2014/main" val="1348385137"/>
                    </a:ext>
                  </a:extLst>
                </a:gridCol>
                <a:gridCol w="329184">
                  <a:extLst>
                    <a:ext uri="{9D8B030D-6E8A-4147-A177-3AD203B41FA5}">
                      <a16:colId xmlns:a16="http://schemas.microsoft.com/office/drawing/2014/main" val="1243153085"/>
                    </a:ext>
                  </a:extLst>
                </a:gridCol>
                <a:gridCol w="329184">
                  <a:extLst>
                    <a:ext uri="{9D8B030D-6E8A-4147-A177-3AD203B41FA5}">
                      <a16:colId xmlns:a16="http://schemas.microsoft.com/office/drawing/2014/main" val="2403091315"/>
                    </a:ext>
                  </a:extLst>
                </a:gridCol>
                <a:gridCol w="329184">
                  <a:extLst>
                    <a:ext uri="{9D8B030D-6E8A-4147-A177-3AD203B41FA5}">
                      <a16:colId xmlns:a16="http://schemas.microsoft.com/office/drawing/2014/main" val="2316624522"/>
                    </a:ext>
                  </a:extLst>
                </a:gridCol>
                <a:gridCol w="329184">
                  <a:extLst>
                    <a:ext uri="{9D8B030D-6E8A-4147-A177-3AD203B41FA5}">
                      <a16:colId xmlns:a16="http://schemas.microsoft.com/office/drawing/2014/main" val="2407989007"/>
                    </a:ext>
                  </a:extLst>
                </a:gridCol>
                <a:gridCol w="329184">
                  <a:extLst>
                    <a:ext uri="{9D8B030D-6E8A-4147-A177-3AD203B41FA5}">
                      <a16:colId xmlns:a16="http://schemas.microsoft.com/office/drawing/2014/main" val="523649000"/>
                    </a:ext>
                  </a:extLst>
                </a:gridCol>
                <a:gridCol w="329184">
                  <a:extLst>
                    <a:ext uri="{9D8B030D-6E8A-4147-A177-3AD203B41FA5}">
                      <a16:colId xmlns:a16="http://schemas.microsoft.com/office/drawing/2014/main" val="4146705325"/>
                    </a:ext>
                  </a:extLst>
                </a:gridCol>
                <a:gridCol w="329184">
                  <a:extLst>
                    <a:ext uri="{9D8B030D-6E8A-4147-A177-3AD203B41FA5}">
                      <a16:colId xmlns:a16="http://schemas.microsoft.com/office/drawing/2014/main" val="1047113162"/>
                    </a:ext>
                  </a:extLst>
                </a:gridCol>
                <a:gridCol w="329184">
                  <a:extLst>
                    <a:ext uri="{9D8B030D-6E8A-4147-A177-3AD203B41FA5}">
                      <a16:colId xmlns:a16="http://schemas.microsoft.com/office/drawing/2014/main" val="1927739806"/>
                    </a:ext>
                  </a:extLst>
                </a:gridCol>
                <a:gridCol w="329184">
                  <a:extLst>
                    <a:ext uri="{9D8B030D-6E8A-4147-A177-3AD203B41FA5}">
                      <a16:colId xmlns:a16="http://schemas.microsoft.com/office/drawing/2014/main" val="468627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599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- 2019-06-08 10:54:22</a:t>
                      </a:r>
                      <a:r>
                        <a:rPr kumimoji="0" lang="en-US" sz="1000" b="0" i="0" u="none" strike="noStrike" kern="1200" cap="none" spc="0" normalizeH="0" baseline="0" noProof="0">
                          <a:ln>
                            <a:noFill/>
                          </a:ln>
                          <a:solidFill>
                            <a:prstClr val="black"/>
                          </a:solidFill>
                          <a:effectLst/>
                          <a:uLnTx/>
                          <a:uFillTx/>
                          <a:latin typeface="+mn-lt"/>
                          <a:ea typeface="+mn-ea"/>
                          <a:cs typeface="+mn-cs"/>
                        </a:rPr>
                        <a:t>
 Shape the future of water together! Multumim Bravo Group pentru invitatie. #innovation #watertechnology #grohe #bravogroup #perfectmatch #niceaudience @ Ana Hotels Sport Poiana Braşov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09:08:17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82818409"/>
                  </a:ext>
                </a:extLst>
              </a:tr>
            </a:tbl>
          </a:graphicData>
        </a:graphic>
      </p:graphicFrame>
      <p:sp>
        <p:nvSpPr>
          <p:cNvPr id="4" name="Text Placeholder 3">
            <a:extLst>
              <a:ext uri="{FF2B5EF4-FFF2-40B4-BE49-F238E27FC236}">
                <a16:creationId xmlns:a16="http://schemas.microsoft.com/office/drawing/2014/main" id="{050087B8-7ACA-4760-B8CF-ABB145604D3D}"/>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2068537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B6EAB-2E9E-4EBD-AF98-C859F0A8722D}"/>
              </a:ext>
            </a:extLst>
          </p:cNvPr>
          <p:cNvSpPr>
            <a:spLocks noGrp="1"/>
          </p:cNvSpPr>
          <p:nvPr>
            <p:ph type="title"/>
          </p:nvPr>
        </p:nvSpPr>
        <p:spPr/>
        <p:txBody>
          <a:bodyPr/>
          <a:lstStyle/>
          <a:p>
            <a:r>
              <a:rPr lang="en-US"/>
              <a:t>Facebook Engagements (incl. shared posting performance) | GROHE RO - 22 of 26</a:t>
            </a:r>
          </a:p>
        </p:txBody>
      </p:sp>
      <p:graphicFrame>
        <p:nvGraphicFramePr>
          <p:cNvPr id="5" name="Table Placeholder 4">
            <a:extLst>
              <a:ext uri="{FF2B5EF4-FFF2-40B4-BE49-F238E27FC236}">
                <a16:creationId xmlns:a16="http://schemas.microsoft.com/office/drawing/2014/main" id="{63B9BAFA-86E8-44EC-870A-E87D9C643B32}"/>
              </a:ext>
            </a:extLst>
          </p:cNvPr>
          <p:cNvGraphicFramePr>
            <a:graphicFrameLocks noGrp="1"/>
          </p:cNvGraphicFramePr>
          <p:nvPr>
            <p:ph type="tbl" sz="quarter" idx="13"/>
            <p:extLst>
              <p:ext uri="{D42A27DB-BD31-4B8C-83A1-F6EECF244321}">
                <p14:modId xmlns:p14="http://schemas.microsoft.com/office/powerpoint/2010/main" val="244782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58333276"/>
                    </a:ext>
                  </a:extLst>
                </a:gridCol>
                <a:gridCol w="905256">
                  <a:extLst>
                    <a:ext uri="{9D8B030D-6E8A-4147-A177-3AD203B41FA5}">
                      <a16:colId xmlns:a16="http://schemas.microsoft.com/office/drawing/2014/main" val="2175508922"/>
                    </a:ext>
                  </a:extLst>
                </a:gridCol>
                <a:gridCol w="658368">
                  <a:extLst>
                    <a:ext uri="{9D8B030D-6E8A-4147-A177-3AD203B41FA5}">
                      <a16:colId xmlns:a16="http://schemas.microsoft.com/office/drawing/2014/main" val="1989511797"/>
                    </a:ext>
                  </a:extLst>
                </a:gridCol>
                <a:gridCol w="329184">
                  <a:extLst>
                    <a:ext uri="{9D8B030D-6E8A-4147-A177-3AD203B41FA5}">
                      <a16:colId xmlns:a16="http://schemas.microsoft.com/office/drawing/2014/main" val="3925759608"/>
                    </a:ext>
                  </a:extLst>
                </a:gridCol>
                <a:gridCol w="329184">
                  <a:extLst>
                    <a:ext uri="{9D8B030D-6E8A-4147-A177-3AD203B41FA5}">
                      <a16:colId xmlns:a16="http://schemas.microsoft.com/office/drawing/2014/main" val="2711522257"/>
                    </a:ext>
                  </a:extLst>
                </a:gridCol>
                <a:gridCol w="329184">
                  <a:extLst>
                    <a:ext uri="{9D8B030D-6E8A-4147-A177-3AD203B41FA5}">
                      <a16:colId xmlns:a16="http://schemas.microsoft.com/office/drawing/2014/main" val="2753027925"/>
                    </a:ext>
                  </a:extLst>
                </a:gridCol>
                <a:gridCol w="329184">
                  <a:extLst>
                    <a:ext uri="{9D8B030D-6E8A-4147-A177-3AD203B41FA5}">
                      <a16:colId xmlns:a16="http://schemas.microsoft.com/office/drawing/2014/main" val="4174085446"/>
                    </a:ext>
                  </a:extLst>
                </a:gridCol>
                <a:gridCol w="329184">
                  <a:extLst>
                    <a:ext uri="{9D8B030D-6E8A-4147-A177-3AD203B41FA5}">
                      <a16:colId xmlns:a16="http://schemas.microsoft.com/office/drawing/2014/main" val="3124808679"/>
                    </a:ext>
                  </a:extLst>
                </a:gridCol>
                <a:gridCol w="329184">
                  <a:extLst>
                    <a:ext uri="{9D8B030D-6E8A-4147-A177-3AD203B41FA5}">
                      <a16:colId xmlns:a16="http://schemas.microsoft.com/office/drawing/2014/main" val="1286024283"/>
                    </a:ext>
                  </a:extLst>
                </a:gridCol>
                <a:gridCol w="329184">
                  <a:extLst>
                    <a:ext uri="{9D8B030D-6E8A-4147-A177-3AD203B41FA5}">
                      <a16:colId xmlns:a16="http://schemas.microsoft.com/office/drawing/2014/main" val="1887505579"/>
                    </a:ext>
                  </a:extLst>
                </a:gridCol>
                <a:gridCol w="329184">
                  <a:extLst>
                    <a:ext uri="{9D8B030D-6E8A-4147-A177-3AD203B41FA5}">
                      <a16:colId xmlns:a16="http://schemas.microsoft.com/office/drawing/2014/main" val="950909391"/>
                    </a:ext>
                  </a:extLst>
                </a:gridCol>
                <a:gridCol w="329184">
                  <a:extLst>
                    <a:ext uri="{9D8B030D-6E8A-4147-A177-3AD203B41FA5}">
                      <a16:colId xmlns:a16="http://schemas.microsoft.com/office/drawing/2014/main" val="251280528"/>
                    </a:ext>
                  </a:extLst>
                </a:gridCol>
                <a:gridCol w="329184">
                  <a:extLst>
                    <a:ext uri="{9D8B030D-6E8A-4147-A177-3AD203B41FA5}">
                      <a16:colId xmlns:a16="http://schemas.microsoft.com/office/drawing/2014/main" val="3380206495"/>
                    </a:ext>
                  </a:extLst>
                </a:gridCol>
                <a:gridCol w="329184">
                  <a:extLst>
                    <a:ext uri="{9D8B030D-6E8A-4147-A177-3AD203B41FA5}">
                      <a16:colId xmlns:a16="http://schemas.microsoft.com/office/drawing/2014/main" val="197440766"/>
                    </a:ext>
                  </a:extLst>
                </a:gridCol>
                <a:gridCol w="329184">
                  <a:extLst>
                    <a:ext uri="{9D8B030D-6E8A-4147-A177-3AD203B41FA5}">
                      <a16:colId xmlns:a16="http://schemas.microsoft.com/office/drawing/2014/main" val="339937870"/>
                    </a:ext>
                  </a:extLst>
                </a:gridCol>
                <a:gridCol w="329184">
                  <a:extLst>
                    <a:ext uri="{9D8B030D-6E8A-4147-A177-3AD203B41FA5}">
                      <a16:colId xmlns:a16="http://schemas.microsoft.com/office/drawing/2014/main" val="2355310905"/>
                    </a:ext>
                  </a:extLst>
                </a:gridCol>
                <a:gridCol w="329184">
                  <a:extLst>
                    <a:ext uri="{9D8B030D-6E8A-4147-A177-3AD203B41FA5}">
                      <a16:colId xmlns:a16="http://schemas.microsoft.com/office/drawing/2014/main" val="711219021"/>
                    </a:ext>
                  </a:extLst>
                </a:gridCol>
                <a:gridCol w="329184">
                  <a:extLst>
                    <a:ext uri="{9D8B030D-6E8A-4147-A177-3AD203B41FA5}">
                      <a16:colId xmlns:a16="http://schemas.microsoft.com/office/drawing/2014/main" val="1867638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9652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- 2019-09-17 14:24:18</a:t>
                      </a:r>
                      <a:r>
                        <a:rPr kumimoji="0" lang="en-US" sz="1000" b="0" i="0" u="none" strike="noStrike" kern="1200" cap="none" spc="0" normalizeH="0" baseline="0" noProof="0">
                          <a:ln>
                            <a:noFill/>
                          </a:ln>
                          <a:solidFill>
                            <a:prstClr val="black"/>
                          </a:solidFill>
                          <a:effectLst/>
                          <a:uLnTx/>
                          <a:uFillTx/>
                          <a:latin typeface="+mn-lt"/>
                          <a:ea typeface="+mn-ea"/>
                          <a:cs typeface="+mn-cs"/>
                        </a:rPr>
                        <a:t>
 Datorită senzorului infraroșu, bateria de lavoar GROHE Bau Cosmopolitan E reprezintă soluția ideală atunci când ne dorim să reducem consumul de apă . În plus este redus și timpul petrecut curățând bateria de amprente sau stropi. Află mai multe pe www.grohe.ro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https://scontent.xx.fbcdn.net/v/t1.0-9/p720x720/71741789_2666509220079951_3098838699568267264_o.jpg?_nc_cat=103&amp;_nc_ohc=UR7eUVbDkREAQnvVUX8xdN0jWjixrCmGWb-Ty3d_MPcISaMfBdjpLX2-A&amp;_nc_ht=scontent.xx&amp;oh=38861ceba2f0a448c20433ff4c5c76df&amp;oe=5E67F9CE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08:18:35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19869238"/>
                  </a:ext>
                </a:extLst>
              </a:tr>
            </a:tbl>
          </a:graphicData>
        </a:graphic>
      </p:graphicFrame>
      <p:sp>
        <p:nvSpPr>
          <p:cNvPr id="4" name="Text Placeholder 3">
            <a:extLst>
              <a:ext uri="{FF2B5EF4-FFF2-40B4-BE49-F238E27FC236}">
                <a16:creationId xmlns:a16="http://schemas.microsoft.com/office/drawing/2014/main" id="{4F71EFE9-417A-4841-B862-11E636EE4E29}"/>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2365345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E440F-8283-4A0A-A3CF-67E58EEDCB87}"/>
              </a:ext>
            </a:extLst>
          </p:cNvPr>
          <p:cNvSpPr>
            <a:spLocks noGrp="1"/>
          </p:cNvSpPr>
          <p:nvPr>
            <p:ph type="title"/>
          </p:nvPr>
        </p:nvSpPr>
        <p:spPr/>
        <p:txBody>
          <a:bodyPr/>
          <a:lstStyle/>
          <a:p>
            <a:r>
              <a:rPr lang="en-US"/>
              <a:t>Facebook Engagements (incl. shared posting performance) | GROHE RO - 23 of 26</a:t>
            </a:r>
          </a:p>
        </p:txBody>
      </p:sp>
      <p:graphicFrame>
        <p:nvGraphicFramePr>
          <p:cNvPr id="5" name="Table Placeholder 4">
            <a:extLst>
              <a:ext uri="{FF2B5EF4-FFF2-40B4-BE49-F238E27FC236}">
                <a16:creationId xmlns:a16="http://schemas.microsoft.com/office/drawing/2014/main" id="{9FB40B4B-9553-4343-AE8E-35E15670FC50}"/>
              </a:ext>
            </a:extLst>
          </p:cNvPr>
          <p:cNvGraphicFramePr>
            <a:graphicFrameLocks noGrp="1"/>
          </p:cNvGraphicFramePr>
          <p:nvPr>
            <p:ph type="tbl" sz="quarter" idx="13"/>
            <p:extLst>
              <p:ext uri="{D42A27DB-BD31-4B8C-83A1-F6EECF244321}">
                <p14:modId xmlns:p14="http://schemas.microsoft.com/office/powerpoint/2010/main" val="673469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2828120"/>
                    </a:ext>
                  </a:extLst>
                </a:gridCol>
                <a:gridCol w="905256">
                  <a:extLst>
                    <a:ext uri="{9D8B030D-6E8A-4147-A177-3AD203B41FA5}">
                      <a16:colId xmlns:a16="http://schemas.microsoft.com/office/drawing/2014/main" val="3999144930"/>
                    </a:ext>
                  </a:extLst>
                </a:gridCol>
                <a:gridCol w="658368">
                  <a:extLst>
                    <a:ext uri="{9D8B030D-6E8A-4147-A177-3AD203B41FA5}">
                      <a16:colId xmlns:a16="http://schemas.microsoft.com/office/drawing/2014/main" val="1733045045"/>
                    </a:ext>
                  </a:extLst>
                </a:gridCol>
                <a:gridCol w="329184">
                  <a:extLst>
                    <a:ext uri="{9D8B030D-6E8A-4147-A177-3AD203B41FA5}">
                      <a16:colId xmlns:a16="http://schemas.microsoft.com/office/drawing/2014/main" val="2002205566"/>
                    </a:ext>
                  </a:extLst>
                </a:gridCol>
                <a:gridCol w="329184">
                  <a:extLst>
                    <a:ext uri="{9D8B030D-6E8A-4147-A177-3AD203B41FA5}">
                      <a16:colId xmlns:a16="http://schemas.microsoft.com/office/drawing/2014/main" val="515978785"/>
                    </a:ext>
                  </a:extLst>
                </a:gridCol>
                <a:gridCol w="329184">
                  <a:extLst>
                    <a:ext uri="{9D8B030D-6E8A-4147-A177-3AD203B41FA5}">
                      <a16:colId xmlns:a16="http://schemas.microsoft.com/office/drawing/2014/main" val="3177447743"/>
                    </a:ext>
                  </a:extLst>
                </a:gridCol>
                <a:gridCol w="329184">
                  <a:extLst>
                    <a:ext uri="{9D8B030D-6E8A-4147-A177-3AD203B41FA5}">
                      <a16:colId xmlns:a16="http://schemas.microsoft.com/office/drawing/2014/main" val="4223513958"/>
                    </a:ext>
                  </a:extLst>
                </a:gridCol>
                <a:gridCol w="329184">
                  <a:extLst>
                    <a:ext uri="{9D8B030D-6E8A-4147-A177-3AD203B41FA5}">
                      <a16:colId xmlns:a16="http://schemas.microsoft.com/office/drawing/2014/main" val="967369451"/>
                    </a:ext>
                  </a:extLst>
                </a:gridCol>
                <a:gridCol w="329184">
                  <a:extLst>
                    <a:ext uri="{9D8B030D-6E8A-4147-A177-3AD203B41FA5}">
                      <a16:colId xmlns:a16="http://schemas.microsoft.com/office/drawing/2014/main" val="1022919613"/>
                    </a:ext>
                  </a:extLst>
                </a:gridCol>
                <a:gridCol w="329184">
                  <a:extLst>
                    <a:ext uri="{9D8B030D-6E8A-4147-A177-3AD203B41FA5}">
                      <a16:colId xmlns:a16="http://schemas.microsoft.com/office/drawing/2014/main" val="3300469719"/>
                    </a:ext>
                  </a:extLst>
                </a:gridCol>
                <a:gridCol w="329184">
                  <a:extLst>
                    <a:ext uri="{9D8B030D-6E8A-4147-A177-3AD203B41FA5}">
                      <a16:colId xmlns:a16="http://schemas.microsoft.com/office/drawing/2014/main" val="1833862988"/>
                    </a:ext>
                  </a:extLst>
                </a:gridCol>
                <a:gridCol w="329184">
                  <a:extLst>
                    <a:ext uri="{9D8B030D-6E8A-4147-A177-3AD203B41FA5}">
                      <a16:colId xmlns:a16="http://schemas.microsoft.com/office/drawing/2014/main" val="1005652953"/>
                    </a:ext>
                  </a:extLst>
                </a:gridCol>
                <a:gridCol w="329184">
                  <a:extLst>
                    <a:ext uri="{9D8B030D-6E8A-4147-A177-3AD203B41FA5}">
                      <a16:colId xmlns:a16="http://schemas.microsoft.com/office/drawing/2014/main" val="3803543689"/>
                    </a:ext>
                  </a:extLst>
                </a:gridCol>
                <a:gridCol w="329184">
                  <a:extLst>
                    <a:ext uri="{9D8B030D-6E8A-4147-A177-3AD203B41FA5}">
                      <a16:colId xmlns:a16="http://schemas.microsoft.com/office/drawing/2014/main" val="903534195"/>
                    </a:ext>
                  </a:extLst>
                </a:gridCol>
                <a:gridCol w="329184">
                  <a:extLst>
                    <a:ext uri="{9D8B030D-6E8A-4147-A177-3AD203B41FA5}">
                      <a16:colId xmlns:a16="http://schemas.microsoft.com/office/drawing/2014/main" val="3384435738"/>
                    </a:ext>
                  </a:extLst>
                </a:gridCol>
                <a:gridCol w="329184">
                  <a:extLst>
                    <a:ext uri="{9D8B030D-6E8A-4147-A177-3AD203B41FA5}">
                      <a16:colId xmlns:a16="http://schemas.microsoft.com/office/drawing/2014/main" val="1050949256"/>
                    </a:ext>
                  </a:extLst>
                </a:gridCol>
                <a:gridCol w="329184">
                  <a:extLst>
                    <a:ext uri="{9D8B030D-6E8A-4147-A177-3AD203B41FA5}">
                      <a16:colId xmlns:a16="http://schemas.microsoft.com/office/drawing/2014/main" val="3286500370"/>
                    </a:ext>
                  </a:extLst>
                </a:gridCol>
                <a:gridCol w="329184">
                  <a:extLst>
                    <a:ext uri="{9D8B030D-6E8A-4147-A177-3AD203B41FA5}">
                      <a16:colId xmlns:a16="http://schemas.microsoft.com/office/drawing/2014/main" val="1924926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4472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- 2019-10-13 07:00:38</a:t>
                      </a:r>
                      <a:r>
                        <a:rPr kumimoji="0" lang="en-US" sz="1000" b="0" i="0" u="none" strike="noStrike" kern="1200" cap="none" spc="0" normalizeH="0" baseline="0" noProof="0">
                          <a:ln>
                            <a:noFill/>
                          </a:ln>
                          <a:solidFill>
                            <a:prstClr val="black"/>
                          </a:solidFill>
                          <a:effectLst/>
                          <a:uLnTx/>
                          <a:uFillTx/>
                          <a:latin typeface="+mn-lt"/>
                          <a:ea typeface="+mn-ea"/>
                          <a:cs typeface="+mn-cs"/>
                        </a:rPr>
                        <a:t>
 Ne găsești și astăzi la Imobiliarium. Vino să trăiești experiența GROHE și să descoperi calitatea germană. #GroheTruckTour2019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01/30/2020 12:53:14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37066304"/>
                  </a:ext>
                </a:extLst>
              </a:tr>
            </a:tbl>
          </a:graphicData>
        </a:graphic>
      </p:graphicFrame>
      <p:sp>
        <p:nvSpPr>
          <p:cNvPr id="4" name="Text Placeholder 3">
            <a:extLst>
              <a:ext uri="{FF2B5EF4-FFF2-40B4-BE49-F238E27FC236}">
                <a16:creationId xmlns:a16="http://schemas.microsoft.com/office/drawing/2014/main" id="{42D92363-6885-4EDB-BCC3-23CDB1EB83EC}"/>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1309397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3FB8E-9315-4383-8E39-CA341012F706}"/>
              </a:ext>
            </a:extLst>
          </p:cNvPr>
          <p:cNvSpPr>
            <a:spLocks noGrp="1"/>
          </p:cNvSpPr>
          <p:nvPr>
            <p:ph type="title"/>
          </p:nvPr>
        </p:nvSpPr>
        <p:spPr/>
        <p:txBody>
          <a:bodyPr/>
          <a:lstStyle/>
          <a:p>
            <a:r>
              <a:rPr lang="en-US"/>
              <a:t>Facebook Engagements (incl. shared posting performance) | GROHE RO - 24 of 26</a:t>
            </a:r>
          </a:p>
        </p:txBody>
      </p:sp>
      <p:graphicFrame>
        <p:nvGraphicFramePr>
          <p:cNvPr id="5" name="Table Placeholder 4">
            <a:extLst>
              <a:ext uri="{FF2B5EF4-FFF2-40B4-BE49-F238E27FC236}">
                <a16:creationId xmlns:a16="http://schemas.microsoft.com/office/drawing/2014/main" id="{C65B7F27-5CA4-4ECE-AD94-2829ECF1ABA0}"/>
              </a:ext>
            </a:extLst>
          </p:cNvPr>
          <p:cNvGraphicFramePr>
            <a:graphicFrameLocks noGrp="1"/>
          </p:cNvGraphicFramePr>
          <p:nvPr>
            <p:ph type="tbl" sz="quarter" idx="13"/>
            <p:extLst>
              <p:ext uri="{D42A27DB-BD31-4B8C-83A1-F6EECF244321}">
                <p14:modId xmlns:p14="http://schemas.microsoft.com/office/powerpoint/2010/main" val="1624558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75861042"/>
                    </a:ext>
                  </a:extLst>
                </a:gridCol>
                <a:gridCol w="905256">
                  <a:extLst>
                    <a:ext uri="{9D8B030D-6E8A-4147-A177-3AD203B41FA5}">
                      <a16:colId xmlns:a16="http://schemas.microsoft.com/office/drawing/2014/main" val="3201032615"/>
                    </a:ext>
                  </a:extLst>
                </a:gridCol>
                <a:gridCol w="658368">
                  <a:extLst>
                    <a:ext uri="{9D8B030D-6E8A-4147-A177-3AD203B41FA5}">
                      <a16:colId xmlns:a16="http://schemas.microsoft.com/office/drawing/2014/main" val="2008790224"/>
                    </a:ext>
                  </a:extLst>
                </a:gridCol>
                <a:gridCol w="329184">
                  <a:extLst>
                    <a:ext uri="{9D8B030D-6E8A-4147-A177-3AD203B41FA5}">
                      <a16:colId xmlns:a16="http://schemas.microsoft.com/office/drawing/2014/main" val="1710676849"/>
                    </a:ext>
                  </a:extLst>
                </a:gridCol>
                <a:gridCol w="329184">
                  <a:extLst>
                    <a:ext uri="{9D8B030D-6E8A-4147-A177-3AD203B41FA5}">
                      <a16:colId xmlns:a16="http://schemas.microsoft.com/office/drawing/2014/main" val="972590712"/>
                    </a:ext>
                  </a:extLst>
                </a:gridCol>
                <a:gridCol w="329184">
                  <a:extLst>
                    <a:ext uri="{9D8B030D-6E8A-4147-A177-3AD203B41FA5}">
                      <a16:colId xmlns:a16="http://schemas.microsoft.com/office/drawing/2014/main" val="3460772813"/>
                    </a:ext>
                  </a:extLst>
                </a:gridCol>
                <a:gridCol w="329184">
                  <a:extLst>
                    <a:ext uri="{9D8B030D-6E8A-4147-A177-3AD203B41FA5}">
                      <a16:colId xmlns:a16="http://schemas.microsoft.com/office/drawing/2014/main" val="2626316522"/>
                    </a:ext>
                  </a:extLst>
                </a:gridCol>
                <a:gridCol w="329184">
                  <a:extLst>
                    <a:ext uri="{9D8B030D-6E8A-4147-A177-3AD203B41FA5}">
                      <a16:colId xmlns:a16="http://schemas.microsoft.com/office/drawing/2014/main" val="4165789409"/>
                    </a:ext>
                  </a:extLst>
                </a:gridCol>
                <a:gridCol w="329184">
                  <a:extLst>
                    <a:ext uri="{9D8B030D-6E8A-4147-A177-3AD203B41FA5}">
                      <a16:colId xmlns:a16="http://schemas.microsoft.com/office/drawing/2014/main" val="323107968"/>
                    </a:ext>
                  </a:extLst>
                </a:gridCol>
                <a:gridCol w="329184">
                  <a:extLst>
                    <a:ext uri="{9D8B030D-6E8A-4147-A177-3AD203B41FA5}">
                      <a16:colId xmlns:a16="http://schemas.microsoft.com/office/drawing/2014/main" val="619485739"/>
                    </a:ext>
                  </a:extLst>
                </a:gridCol>
                <a:gridCol w="329184">
                  <a:extLst>
                    <a:ext uri="{9D8B030D-6E8A-4147-A177-3AD203B41FA5}">
                      <a16:colId xmlns:a16="http://schemas.microsoft.com/office/drawing/2014/main" val="2892497534"/>
                    </a:ext>
                  </a:extLst>
                </a:gridCol>
                <a:gridCol w="329184">
                  <a:extLst>
                    <a:ext uri="{9D8B030D-6E8A-4147-A177-3AD203B41FA5}">
                      <a16:colId xmlns:a16="http://schemas.microsoft.com/office/drawing/2014/main" val="3394629889"/>
                    </a:ext>
                  </a:extLst>
                </a:gridCol>
                <a:gridCol w="329184">
                  <a:extLst>
                    <a:ext uri="{9D8B030D-6E8A-4147-A177-3AD203B41FA5}">
                      <a16:colId xmlns:a16="http://schemas.microsoft.com/office/drawing/2014/main" val="1456931528"/>
                    </a:ext>
                  </a:extLst>
                </a:gridCol>
                <a:gridCol w="329184">
                  <a:extLst>
                    <a:ext uri="{9D8B030D-6E8A-4147-A177-3AD203B41FA5}">
                      <a16:colId xmlns:a16="http://schemas.microsoft.com/office/drawing/2014/main" val="228363257"/>
                    </a:ext>
                  </a:extLst>
                </a:gridCol>
                <a:gridCol w="329184">
                  <a:extLst>
                    <a:ext uri="{9D8B030D-6E8A-4147-A177-3AD203B41FA5}">
                      <a16:colId xmlns:a16="http://schemas.microsoft.com/office/drawing/2014/main" val="483373507"/>
                    </a:ext>
                  </a:extLst>
                </a:gridCol>
                <a:gridCol w="329184">
                  <a:extLst>
                    <a:ext uri="{9D8B030D-6E8A-4147-A177-3AD203B41FA5}">
                      <a16:colId xmlns:a16="http://schemas.microsoft.com/office/drawing/2014/main" val="3877045533"/>
                    </a:ext>
                  </a:extLst>
                </a:gridCol>
                <a:gridCol w="329184">
                  <a:extLst>
                    <a:ext uri="{9D8B030D-6E8A-4147-A177-3AD203B41FA5}">
                      <a16:colId xmlns:a16="http://schemas.microsoft.com/office/drawing/2014/main" val="1210778012"/>
                    </a:ext>
                  </a:extLst>
                </a:gridCol>
                <a:gridCol w="329184">
                  <a:extLst>
                    <a:ext uri="{9D8B030D-6E8A-4147-A177-3AD203B41FA5}">
                      <a16:colId xmlns:a16="http://schemas.microsoft.com/office/drawing/2014/main" val="2819269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734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- 2019-05-20 07:05:08</a:t>
                      </a:r>
                      <a:r>
                        <a:rPr kumimoji="0" lang="en-US" sz="1000" b="0" i="0" u="none" strike="noStrike" kern="1200" cap="none" spc="0" normalizeH="0" baseline="0" noProof="0">
                          <a:ln>
                            <a:noFill/>
                          </a:ln>
                          <a:solidFill>
                            <a:prstClr val="black"/>
                          </a:solidFill>
                          <a:effectLst/>
                          <a:uLnTx/>
                          <a:uFillTx/>
                          <a:latin typeface="+mn-lt"/>
                          <a:ea typeface="+mn-ea"/>
                          <a:cs typeface="+mn-cs"/>
                        </a:rPr>
                        <a:t>
 Poți economosi până la 31.412 litri de apă pe an dacă folosești bateriile GROHE. Să economisești bani și să ajuți planeta nu a fost niciodată mai ușor mulțumită tehnologiei GROHE EcoJoy care se regăsește în multe din produsele noastre.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09:08:17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61518421"/>
                  </a:ext>
                </a:extLst>
              </a:tr>
            </a:tbl>
          </a:graphicData>
        </a:graphic>
      </p:graphicFrame>
      <p:sp>
        <p:nvSpPr>
          <p:cNvPr id="4" name="Text Placeholder 3">
            <a:extLst>
              <a:ext uri="{FF2B5EF4-FFF2-40B4-BE49-F238E27FC236}">
                <a16:creationId xmlns:a16="http://schemas.microsoft.com/office/drawing/2014/main" id="{E5D6DC3A-7458-4993-BB4B-3DDD0C7C020B}"/>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1582895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551EE-2FCB-4A2C-A199-733BA5B04C2A}"/>
              </a:ext>
            </a:extLst>
          </p:cNvPr>
          <p:cNvSpPr>
            <a:spLocks noGrp="1"/>
          </p:cNvSpPr>
          <p:nvPr>
            <p:ph type="title"/>
          </p:nvPr>
        </p:nvSpPr>
        <p:spPr/>
        <p:txBody>
          <a:bodyPr/>
          <a:lstStyle/>
          <a:p>
            <a:r>
              <a:rPr lang="en-US"/>
              <a:t>Facebook Engagements (incl. shared posting performance) | GROHE RO - 25 of 26</a:t>
            </a:r>
          </a:p>
        </p:txBody>
      </p:sp>
      <p:graphicFrame>
        <p:nvGraphicFramePr>
          <p:cNvPr id="5" name="Table Placeholder 4">
            <a:extLst>
              <a:ext uri="{FF2B5EF4-FFF2-40B4-BE49-F238E27FC236}">
                <a16:creationId xmlns:a16="http://schemas.microsoft.com/office/drawing/2014/main" id="{24CABC48-B5C7-4008-B752-CE7C640B870E}"/>
              </a:ext>
            </a:extLst>
          </p:cNvPr>
          <p:cNvGraphicFramePr>
            <a:graphicFrameLocks noGrp="1"/>
          </p:cNvGraphicFramePr>
          <p:nvPr>
            <p:ph type="tbl" sz="quarter" idx="13"/>
            <p:extLst>
              <p:ext uri="{D42A27DB-BD31-4B8C-83A1-F6EECF244321}">
                <p14:modId xmlns:p14="http://schemas.microsoft.com/office/powerpoint/2010/main" val="1894413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57954846"/>
                    </a:ext>
                  </a:extLst>
                </a:gridCol>
                <a:gridCol w="905256">
                  <a:extLst>
                    <a:ext uri="{9D8B030D-6E8A-4147-A177-3AD203B41FA5}">
                      <a16:colId xmlns:a16="http://schemas.microsoft.com/office/drawing/2014/main" val="481442882"/>
                    </a:ext>
                  </a:extLst>
                </a:gridCol>
                <a:gridCol w="658368">
                  <a:extLst>
                    <a:ext uri="{9D8B030D-6E8A-4147-A177-3AD203B41FA5}">
                      <a16:colId xmlns:a16="http://schemas.microsoft.com/office/drawing/2014/main" val="2613398906"/>
                    </a:ext>
                  </a:extLst>
                </a:gridCol>
                <a:gridCol w="329184">
                  <a:extLst>
                    <a:ext uri="{9D8B030D-6E8A-4147-A177-3AD203B41FA5}">
                      <a16:colId xmlns:a16="http://schemas.microsoft.com/office/drawing/2014/main" val="1880030086"/>
                    </a:ext>
                  </a:extLst>
                </a:gridCol>
                <a:gridCol w="329184">
                  <a:extLst>
                    <a:ext uri="{9D8B030D-6E8A-4147-A177-3AD203B41FA5}">
                      <a16:colId xmlns:a16="http://schemas.microsoft.com/office/drawing/2014/main" val="1225703604"/>
                    </a:ext>
                  </a:extLst>
                </a:gridCol>
                <a:gridCol w="329184">
                  <a:extLst>
                    <a:ext uri="{9D8B030D-6E8A-4147-A177-3AD203B41FA5}">
                      <a16:colId xmlns:a16="http://schemas.microsoft.com/office/drawing/2014/main" val="1106538489"/>
                    </a:ext>
                  </a:extLst>
                </a:gridCol>
                <a:gridCol w="329184">
                  <a:extLst>
                    <a:ext uri="{9D8B030D-6E8A-4147-A177-3AD203B41FA5}">
                      <a16:colId xmlns:a16="http://schemas.microsoft.com/office/drawing/2014/main" val="792803708"/>
                    </a:ext>
                  </a:extLst>
                </a:gridCol>
                <a:gridCol w="329184">
                  <a:extLst>
                    <a:ext uri="{9D8B030D-6E8A-4147-A177-3AD203B41FA5}">
                      <a16:colId xmlns:a16="http://schemas.microsoft.com/office/drawing/2014/main" val="3437214877"/>
                    </a:ext>
                  </a:extLst>
                </a:gridCol>
                <a:gridCol w="329184">
                  <a:extLst>
                    <a:ext uri="{9D8B030D-6E8A-4147-A177-3AD203B41FA5}">
                      <a16:colId xmlns:a16="http://schemas.microsoft.com/office/drawing/2014/main" val="468000113"/>
                    </a:ext>
                  </a:extLst>
                </a:gridCol>
                <a:gridCol w="329184">
                  <a:extLst>
                    <a:ext uri="{9D8B030D-6E8A-4147-A177-3AD203B41FA5}">
                      <a16:colId xmlns:a16="http://schemas.microsoft.com/office/drawing/2014/main" val="880481859"/>
                    </a:ext>
                  </a:extLst>
                </a:gridCol>
                <a:gridCol w="329184">
                  <a:extLst>
                    <a:ext uri="{9D8B030D-6E8A-4147-A177-3AD203B41FA5}">
                      <a16:colId xmlns:a16="http://schemas.microsoft.com/office/drawing/2014/main" val="1751325423"/>
                    </a:ext>
                  </a:extLst>
                </a:gridCol>
                <a:gridCol w="329184">
                  <a:extLst>
                    <a:ext uri="{9D8B030D-6E8A-4147-A177-3AD203B41FA5}">
                      <a16:colId xmlns:a16="http://schemas.microsoft.com/office/drawing/2014/main" val="3053072797"/>
                    </a:ext>
                  </a:extLst>
                </a:gridCol>
                <a:gridCol w="329184">
                  <a:extLst>
                    <a:ext uri="{9D8B030D-6E8A-4147-A177-3AD203B41FA5}">
                      <a16:colId xmlns:a16="http://schemas.microsoft.com/office/drawing/2014/main" val="4133393423"/>
                    </a:ext>
                  </a:extLst>
                </a:gridCol>
                <a:gridCol w="329184">
                  <a:extLst>
                    <a:ext uri="{9D8B030D-6E8A-4147-A177-3AD203B41FA5}">
                      <a16:colId xmlns:a16="http://schemas.microsoft.com/office/drawing/2014/main" val="4064657020"/>
                    </a:ext>
                  </a:extLst>
                </a:gridCol>
                <a:gridCol w="329184">
                  <a:extLst>
                    <a:ext uri="{9D8B030D-6E8A-4147-A177-3AD203B41FA5}">
                      <a16:colId xmlns:a16="http://schemas.microsoft.com/office/drawing/2014/main" val="3789915707"/>
                    </a:ext>
                  </a:extLst>
                </a:gridCol>
                <a:gridCol w="329184">
                  <a:extLst>
                    <a:ext uri="{9D8B030D-6E8A-4147-A177-3AD203B41FA5}">
                      <a16:colId xmlns:a16="http://schemas.microsoft.com/office/drawing/2014/main" val="766712571"/>
                    </a:ext>
                  </a:extLst>
                </a:gridCol>
                <a:gridCol w="329184">
                  <a:extLst>
                    <a:ext uri="{9D8B030D-6E8A-4147-A177-3AD203B41FA5}">
                      <a16:colId xmlns:a16="http://schemas.microsoft.com/office/drawing/2014/main" val="4245423823"/>
                    </a:ext>
                  </a:extLst>
                </a:gridCol>
                <a:gridCol w="329184">
                  <a:extLst>
                    <a:ext uri="{9D8B030D-6E8A-4147-A177-3AD203B41FA5}">
                      <a16:colId xmlns:a16="http://schemas.microsoft.com/office/drawing/2014/main" val="1789742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500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- 2019-06-06 14:47:05</a:t>
                      </a:r>
                      <a:r>
                        <a:rPr kumimoji="0" lang="en-US" sz="1000" b="0" i="0" u="none" strike="noStrike" kern="1200" cap="none" spc="0" normalizeH="0" baseline="0" noProof="0">
                          <a:ln>
                            <a:noFill/>
                          </a:ln>
                          <a:solidFill>
                            <a:prstClr val="black"/>
                          </a:solidFill>
                          <a:effectLst/>
                          <a:uLnTx/>
                          <a:uFillTx/>
                          <a:latin typeface="+mn-lt"/>
                          <a:ea typeface="+mn-ea"/>
                          <a:cs typeface="+mn-cs"/>
                        </a:rPr>
                        <a:t>
 A fost distractiv azi! Multumim @cumulus_architecture_office pentru ca ne-au primit in vizita!  #architects #grohe #design #novelties #shapingthefutureofwater #together #cumulus  @ Cumulus Architecture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09:08:17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49629580"/>
                  </a:ext>
                </a:extLst>
              </a:tr>
            </a:tbl>
          </a:graphicData>
        </a:graphic>
      </p:graphicFrame>
      <p:sp>
        <p:nvSpPr>
          <p:cNvPr id="4" name="Text Placeholder 3">
            <a:extLst>
              <a:ext uri="{FF2B5EF4-FFF2-40B4-BE49-F238E27FC236}">
                <a16:creationId xmlns:a16="http://schemas.microsoft.com/office/drawing/2014/main" id="{3D65DA6C-A120-4300-B8D1-DE3296228936}"/>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4199388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AFF81-02BC-4EAC-BE94-3FF30A4BF9FB}"/>
              </a:ext>
            </a:extLst>
          </p:cNvPr>
          <p:cNvSpPr>
            <a:spLocks noGrp="1"/>
          </p:cNvSpPr>
          <p:nvPr>
            <p:ph type="title"/>
          </p:nvPr>
        </p:nvSpPr>
        <p:spPr/>
        <p:txBody>
          <a:bodyPr/>
          <a:lstStyle/>
          <a:p>
            <a:r>
              <a:rPr lang="en-US"/>
              <a:t>Facebook Engagements (incl. shared posting performance) | GROHE RO - 26 of 26</a:t>
            </a:r>
          </a:p>
        </p:txBody>
      </p:sp>
      <p:graphicFrame>
        <p:nvGraphicFramePr>
          <p:cNvPr id="5" name="Table Placeholder 4">
            <a:extLst>
              <a:ext uri="{FF2B5EF4-FFF2-40B4-BE49-F238E27FC236}">
                <a16:creationId xmlns:a16="http://schemas.microsoft.com/office/drawing/2014/main" id="{7A15983E-E1DE-4CF3-8ECA-F99CC3C11AD0}"/>
              </a:ext>
            </a:extLst>
          </p:cNvPr>
          <p:cNvGraphicFramePr>
            <a:graphicFrameLocks noGrp="1"/>
          </p:cNvGraphicFramePr>
          <p:nvPr>
            <p:ph type="tbl" sz="quarter" idx="13"/>
            <p:extLst>
              <p:ext uri="{D42A27DB-BD31-4B8C-83A1-F6EECF244321}">
                <p14:modId xmlns:p14="http://schemas.microsoft.com/office/powerpoint/2010/main" val="1177529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69905591"/>
                    </a:ext>
                  </a:extLst>
                </a:gridCol>
                <a:gridCol w="905256">
                  <a:extLst>
                    <a:ext uri="{9D8B030D-6E8A-4147-A177-3AD203B41FA5}">
                      <a16:colId xmlns:a16="http://schemas.microsoft.com/office/drawing/2014/main" val="1766977086"/>
                    </a:ext>
                  </a:extLst>
                </a:gridCol>
                <a:gridCol w="658368">
                  <a:extLst>
                    <a:ext uri="{9D8B030D-6E8A-4147-A177-3AD203B41FA5}">
                      <a16:colId xmlns:a16="http://schemas.microsoft.com/office/drawing/2014/main" val="3031661168"/>
                    </a:ext>
                  </a:extLst>
                </a:gridCol>
                <a:gridCol w="329184">
                  <a:extLst>
                    <a:ext uri="{9D8B030D-6E8A-4147-A177-3AD203B41FA5}">
                      <a16:colId xmlns:a16="http://schemas.microsoft.com/office/drawing/2014/main" val="683027962"/>
                    </a:ext>
                  </a:extLst>
                </a:gridCol>
                <a:gridCol w="329184">
                  <a:extLst>
                    <a:ext uri="{9D8B030D-6E8A-4147-A177-3AD203B41FA5}">
                      <a16:colId xmlns:a16="http://schemas.microsoft.com/office/drawing/2014/main" val="2520045014"/>
                    </a:ext>
                  </a:extLst>
                </a:gridCol>
                <a:gridCol w="329184">
                  <a:extLst>
                    <a:ext uri="{9D8B030D-6E8A-4147-A177-3AD203B41FA5}">
                      <a16:colId xmlns:a16="http://schemas.microsoft.com/office/drawing/2014/main" val="1653021425"/>
                    </a:ext>
                  </a:extLst>
                </a:gridCol>
                <a:gridCol w="329184">
                  <a:extLst>
                    <a:ext uri="{9D8B030D-6E8A-4147-A177-3AD203B41FA5}">
                      <a16:colId xmlns:a16="http://schemas.microsoft.com/office/drawing/2014/main" val="2777949517"/>
                    </a:ext>
                  </a:extLst>
                </a:gridCol>
                <a:gridCol w="329184">
                  <a:extLst>
                    <a:ext uri="{9D8B030D-6E8A-4147-A177-3AD203B41FA5}">
                      <a16:colId xmlns:a16="http://schemas.microsoft.com/office/drawing/2014/main" val="3894964417"/>
                    </a:ext>
                  </a:extLst>
                </a:gridCol>
                <a:gridCol w="329184">
                  <a:extLst>
                    <a:ext uri="{9D8B030D-6E8A-4147-A177-3AD203B41FA5}">
                      <a16:colId xmlns:a16="http://schemas.microsoft.com/office/drawing/2014/main" val="3117382632"/>
                    </a:ext>
                  </a:extLst>
                </a:gridCol>
                <a:gridCol w="329184">
                  <a:extLst>
                    <a:ext uri="{9D8B030D-6E8A-4147-A177-3AD203B41FA5}">
                      <a16:colId xmlns:a16="http://schemas.microsoft.com/office/drawing/2014/main" val="2519840606"/>
                    </a:ext>
                  </a:extLst>
                </a:gridCol>
                <a:gridCol w="329184">
                  <a:extLst>
                    <a:ext uri="{9D8B030D-6E8A-4147-A177-3AD203B41FA5}">
                      <a16:colId xmlns:a16="http://schemas.microsoft.com/office/drawing/2014/main" val="876745747"/>
                    </a:ext>
                  </a:extLst>
                </a:gridCol>
                <a:gridCol w="329184">
                  <a:extLst>
                    <a:ext uri="{9D8B030D-6E8A-4147-A177-3AD203B41FA5}">
                      <a16:colId xmlns:a16="http://schemas.microsoft.com/office/drawing/2014/main" val="2624580564"/>
                    </a:ext>
                  </a:extLst>
                </a:gridCol>
                <a:gridCol w="329184">
                  <a:extLst>
                    <a:ext uri="{9D8B030D-6E8A-4147-A177-3AD203B41FA5}">
                      <a16:colId xmlns:a16="http://schemas.microsoft.com/office/drawing/2014/main" val="1479502142"/>
                    </a:ext>
                  </a:extLst>
                </a:gridCol>
                <a:gridCol w="329184">
                  <a:extLst>
                    <a:ext uri="{9D8B030D-6E8A-4147-A177-3AD203B41FA5}">
                      <a16:colId xmlns:a16="http://schemas.microsoft.com/office/drawing/2014/main" val="3423110151"/>
                    </a:ext>
                  </a:extLst>
                </a:gridCol>
                <a:gridCol w="329184">
                  <a:extLst>
                    <a:ext uri="{9D8B030D-6E8A-4147-A177-3AD203B41FA5}">
                      <a16:colId xmlns:a16="http://schemas.microsoft.com/office/drawing/2014/main" val="3469652211"/>
                    </a:ext>
                  </a:extLst>
                </a:gridCol>
                <a:gridCol w="329184">
                  <a:extLst>
                    <a:ext uri="{9D8B030D-6E8A-4147-A177-3AD203B41FA5}">
                      <a16:colId xmlns:a16="http://schemas.microsoft.com/office/drawing/2014/main" val="1987790935"/>
                    </a:ext>
                  </a:extLst>
                </a:gridCol>
                <a:gridCol w="329184">
                  <a:extLst>
                    <a:ext uri="{9D8B030D-6E8A-4147-A177-3AD203B41FA5}">
                      <a16:colId xmlns:a16="http://schemas.microsoft.com/office/drawing/2014/main" val="3767273027"/>
                    </a:ext>
                  </a:extLst>
                </a:gridCol>
                <a:gridCol w="329184">
                  <a:extLst>
                    <a:ext uri="{9D8B030D-6E8A-4147-A177-3AD203B41FA5}">
                      <a16:colId xmlns:a16="http://schemas.microsoft.com/office/drawing/2014/main" val="491336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864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- 2019-08-22 06:50:01</a:t>
                      </a:r>
                      <a:r>
                        <a:rPr kumimoji="0" lang="en-US" sz="1000" b="0" i="0" u="none" strike="noStrike" kern="1200" cap="none" spc="0" normalizeH="0" baseline="0" noProof="0">
                          <a:ln>
                            <a:noFill/>
                          </a:ln>
                          <a:solidFill>
                            <a:prstClr val="black"/>
                          </a:solidFill>
                          <a:effectLst/>
                          <a:uLnTx/>
                          <a:uFillTx/>
                          <a:latin typeface="+mn-lt"/>
                          <a:ea typeface="+mn-ea"/>
                          <a:cs typeface="+mn-cs"/>
                        </a:rPr>
                        <a:t>
 Gama noastră GROHE Atrio decorează mai mult decât baia ta. Aceste baterii elegante sunt disponibile în trei culori pentru se potrivi cu stilul bucătăriei tale. Tu pe care ai alege-o?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https://scontent.xx.fbcdn.net/v/t1.0-9/p720x720/68739002_2616843841713156_2729739810129313792_o.jpg?_nc_cat=104&amp;_nc_oc=AQkngc2FjmjUg_Zv3YH18WDVUZESOZbYfW5jlXvPHf2Qs-iXy_yZ_iRBYpgKQoYvTNw&amp;_nc_ht=scontent.xx&amp;oh=89dcc41ec8550c6c995f086be2da71c3&amp;oe=5E21391C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10/21/2019 08:23:14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81964759"/>
                  </a:ext>
                </a:extLst>
              </a:tr>
            </a:tbl>
          </a:graphicData>
        </a:graphic>
      </p:graphicFrame>
      <p:sp>
        <p:nvSpPr>
          <p:cNvPr id="4" name="Text Placeholder 3">
            <a:extLst>
              <a:ext uri="{FF2B5EF4-FFF2-40B4-BE49-F238E27FC236}">
                <a16:creationId xmlns:a16="http://schemas.microsoft.com/office/drawing/2014/main" id="{7B561CBF-2001-42EF-B646-66BE40F8A1A3}"/>
              </a:ext>
            </a:extLst>
          </p:cNvPr>
          <p:cNvSpPr>
            <a:spLocks noGrp="1"/>
          </p:cNvSpPr>
          <p:nvPr>
            <p:ph type="body" sz="quarter" idx="14"/>
          </p:nvPr>
        </p:nvSpPr>
        <p:spPr/>
        <p:txBody>
          <a:bodyPr/>
          <a:lstStyle/>
          <a:p>
            <a:r>
              <a:rPr lang="en-US"/>
              <a:t>04/01/2019 - 01/29/2020</a:t>
            </a:r>
          </a:p>
        </p:txBody>
      </p:sp>
    </p:spTree>
    <p:extLst>
      <p:ext uri="{BB962C8B-B14F-4D97-AF65-F5344CB8AC3E}">
        <p14:creationId xmlns:p14="http://schemas.microsoft.com/office/powerpoint/2010/main" val="27341684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2664</Words>
  <Application>Microsoft Office PowerPoint</Application>
  <PresentationFormat>On-screen Show (4:3)</PresentationFormat>
  <Paragraphs>970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Engagements (incl. shared posting performance) | GROHE RO - 1 of 26</vt:lpstr>
      <vt:lpstr>Facebook Engagements (incl. shared posting performance) | GROHE RO - 2 of 26</vt:lpstr>
      <vt:lpstr>Facebook Engagements (incl. shared posting performance) | GROHE RO - 3 of 26</vt:lpstr>
      <vt:lpstr>Facebook Engagements (incl. shared posting performance) | GROHE RO - 4 of 26</vt:lpstr>
      <vt:lpstr>Facebook Engagements (incl. shared posting performance) | GROHE RO - 5 of 26</vt:lpstr>
      <vt:lpstr>Facebook Engagements (incl. shared posting performance) | GROHE RO - 6 of 26</vt:lpstr>
      <vt:lpstr>Facebook Engagements (incl. shared posting performance) | GROHE RO - 7 of 26</vt:lpstr>
      <vt:lpstr>Facebook Engagements (incl. shared posting performance) | GROHE RO - 8 of 26</vt:lpstr>
      <vt:lpstr>Facebook Engagements (incl. shared posting performance) | GROHE RO - 9 of 26</vt:lpstr>
      <vt:lpstr>Facebook Engagements (incl. shared posting performance) | GROHE RO - 10 of 26</vt:lpstr>
      <vt:lpstr>Facebook Engagements (incl. shared posting performance) | GROHE RO - 11 of 26</vt:lpstr>
      <vt:lpstr>Facebook Engagements (incl. shared posting performance) | GROHE RO - 12 of 26</vt:lpstr>
      <vt:lpstr>Facebook Engagements (incl. shared posting performance) | GROHE RO - 13 of 26</vt:lpstr>
      <vt:lpstr>Facebook Engagements (incl. shared posting performance) | GROHE RO - 14 of 26</vt:lpstr>
      <vt:lpstr>Facebook Engagements (incl. shared posting performance) | GROHE RO - 15 of 26</vt:lpstr>
      <vt:lpstr>Facebook Engagements (incl. shared posting performance) | GROHE RO - 16 of 26</vt:lpstr>
      <vt:lpstr>Facebook Engagements (incl. shared posting performance) | GROHE RO - 17 of 26</vt:lpstr>
      <vt:lpstr>Facebook Engagements (incl. shared posting performance) | GROHE RO - 18 of 26</vt:lpstr>
      <vt:lpstr>Facebook Engagements (incl. shared posting performance) | GROHE RO - 19 of 26</vt:lpstr>
      <vt:lpstr>Facebook Engagements (incl. shared posting performance) | GROHE RO - 20 of 26</vt:lpstr>
      <vt:lpstr>Facebook Engagements (incl. shared posting performance) | GROHE RO - 21 of 26</vt:lpstr>
      <vt:lpstr>Facebook Engagements (incl. shared posting performance) | GROHE RO - 22 of 26</vt:lpstr>
      <vt:lpstr>Facebook Engagements (incl. shared posting performance) | GROHE RO - 23 of 26</vt:lpstr>
      <vt:lpstr>Facebook Engagements (incl. shared posting performance) | GROHE RO - 24 of 26</vt:lpstr>
      <vt:lpstr>Facebook Engagements (incl. shared posting performance) | GROHE RO - 25 of 26</vt:lpstr>
      <vt:lpstr>Facebook Engagements (incl. shared posting performance) | GROHE RO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Engagements (incl. shared posting performance) | GROHE RO - 1 of 26</dc:title>
  <dc:creator>Frederik Peiniger</dc:creator>
  <cp:lastModifiedBy>Frederik Peiniger</cp:lastModifiedBy>
  <cp:revision>1</cp:revision>
  <dcterms:created xsi:type="dcterms:W3CDTF">2020-01-30T13:18:01Z</dcterms:created>
  <dcterms:modified xsi:type="dcterms:W3CDTF">2020-01-30T13:27:05Z</dcterms:modified>
</cp:coreProperties>
</file>