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Trina Solar</c:v>
                </c:pt>
              </c:strCache>
            </c:strRef>
          </c:tx>
          <c:spPr>
            <a:ln w="28575" cap="rnd">
              <a:solidFill>
                <a:schemeClr val="accent1"/>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Sheet1!$B$2:$B$62</c:f>
              <c:numCache>
                <c:formatCode>General</c:formatCode>
                <c:ptCount val="61"/>
              </c:numCache>
            </c:numRef>
          </c:val>
          <c:smooth val="0"/>
          <c:extLst>
            <c:ext xmlns:c16="http://schemas.microsoft.com/office/drawing/2014/chart" uri="{C3380CC4-5D6E-409C-BE32-E72D297353CC}">
              <c16:uniqueId val="{00000000-42BA-4AAA-A987-3A695F257F56}"/>
            </c:ext>
          </c:extLst>
        </c:ser>
        <c:ser>
          <c:idx val="1"/>
          <c:order val="1"/>
          <c:tx>
            <c:strRef>
              <c:f>Sheet1!$C$1</c:f>
              <c:strCache>
                <c:ptCount val="1"/>
                <c:pt idx="0">
                  <c:v>Tata Power</c:v>
                </c:pt>
              </c:strCache>
            </c:strRef>
          </c:tx>
          <c:spPr>
            <a:ln w="28575" cap="rnd">
              <a:solidFill>
                <a:schemeClr val="accent2"/>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Sheet1!$C$2:$C$62</c:f>
              <c:numCache>
                <c:formatCode>General</c:formatCode>
                <c:ptCount val="61"/>
              </c:numCache>
            </c:numRef>
          </c:val>
          <c:smooth val="0"/>
          <c:extLst>
            <c:ext xmlns:c16="http://schemas.microsoft.com/office/drawing/2014/chart" uri="{C3380CC4-5D6E-409C-BE32-E72D297353CC}">
              <c16:uniqueId val="{00000001-42BA-4AAA-A987-3A695F257F56}"/>
            </c:ext>
          </c:extLst>
        </c:ser>
        <c:ser>
          <c:idx val="2"/>
          <c:order val="2"/>
          <c:tx>
            <c:strRef>
              <c:f>Sheet1!$D$1</c:f>
              <c:strCache>
                <c:ptCount val="1"/>
                <c:pt idx="0">
                  <c:v>CleanMax Solar</c:v>
                </c:pt>
              </c:strCache>
            </c:strRef>
          </c:tx>
          <c:spPr>
            <a:ln w="28575" cap="rnd">
              <a:solidFill>
                <a:schemeClr val="accent3"/>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Sheet1!$D$2:$D$62</c:f>
              <c:numCache>
                <c:formatCode>General</c:formatCode>
                <c:ptCount val="61"/>
              </c:numCache>
            </c:numRef>
          </c:val>
          <c:smooth val="0"/>
          <c:extLst>
            <c:ext xmlns:c16="http://schemas.microsoft.com/office/drawing/2014/chart" uri="{C3380CC4-5D6E-409C-BE32-E72D297353CC}">
              <c16:uniqueId val="{00000002-42BA-4AAA-A987-3A695F257F56}"/>
            </c:ext>
          </c:extLst>
        </c:ser>
        <c:ser>
          <c:idx val="3"/>
          <c:order val="3"/>
          <c:tx>
            <c:strRef>
              <c:f>Sheet1!$E$1</c:f>
              <c:strCache>
                <c:ptCount val="1"/>
                <c:pt idx="0">
                  <c:v>Amplus Solar</c:v>
                </c:pt>
              </c:strCache>
            </c:strRef>
          </c:tx>
          <c:spPr>
            <a:ln w="28575" cap="rnd">
              <a:solidFill>
                <a:schemeClr val="accent4"/>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Sheet1!$E$2:$E$62</c:f>
              <c:numCache>
                <c:formatCode>General</c:formatCode>
                <c:ptCount val="61"/>
              </c:numCache>
            </c:numRef>
          </c:val>
          <c:smooth val="0"/>
          <c:extLst>
            <c:ext xmlns:c16="http://schemas.microsoft.com/office/drawing/2014/chart" uri="{C3380CC4-5D6E-409C-BE32-E72D297353CC}">
              <c16:uniqueId val="{00000003-42BA-4AAA-A987-3A695F257F56}"/>
            </c:ext>
          </c:extLst>
        </c:ser>
        <c:ser>
          <c:idx val="4"/>
          <c:order val="4"/>
          <c:tx>
            <c:strRef>
              <c:f>Sheet1!$F$1</c:f>
              <c:strCache>
                <c:ptCount val="1"/>
                <c:pt idx="0">
                  <c:v>Cleantech Solar</c:v>
                </c:pt>
              </c:strCache>
            </c:strRef>
          </c:tx>
          <c:spPr>
            <a:ln w="28575" cap="rnd">
              <a:solidFill>
                <a:schemeClr val="accent5"/>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Sheet1!$F$2:$F$62</c:f>
              <c:numCache>
                <c:formatCode>General</c:formatCode>
                <c:ptCount val="61"/>
              </c:numCache>
            </c:numRef>
          </c:val>
          <c:smooth val="0"/>
          <c:extLst>
            <c:ext xmlns:c16="http://schemas.microsoft.com/office/drawing/2014/chart" uri="{C3380CC4-5D6E-409C-BE32-E72D297353CC}">
              <c16:uniqueId val="{00000004-42BA-4AAA-A987-3A695F257F56}"/>
            </c:ext>
          </c:extLst>
        </c:ser>
        <c:ser>
          <c:idx val="5"/>
          <c:order val="5"/>
          <c:tx>
            <c:strRef>
              <c:f>Sheet1!$G$1</c:f>
              <c:strCache>
                <c:ptCount val="1"/>
                <c:pt idx="0">
                  <c:v>ReNew Power</c:v>
                </c:pt>
              </c:strCache>
            </c:strRef>
          </c:tx>
          <c:spPr>
            <a:ln w="28575" cap="rnd">
              <a:solidFill>
                <a:schemeClr val="accent6"/>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Sheet1!$G$2:$G$62</c:f>
              <c:numCache>
                <c:formatCode>General</c:formatCode>
                <c:ptCount val="61"/>
              </c:numCache>
            </c:numRef>
          </c:val>
          <c:smooth val="0"/>
          <c:extLst>
            <c:ext xmlns:c16="http://schemas.microsoft.com/office/drawing/2014/chart" uri="{C3380CC4-5D6E-409C-BE32-E72D297353CC}">
              <c16:uniqueId val="{00000005-42BA-4AAA-A987-3A695F257F56}"/>
            </c:ext>
          </c:extLst>
        </c:ser>
        <c:ser>
          <c:idx val="6"/>
          <c:order val="6"/>
          <c:tx>
            <c:strRef>
              <c:f>Sheet1!$H$1</c:f>
              <c:strCache>
                <c:ptCount val="1"/>
                <c:pt idx="0">
                  <c:v>ONergy</c:v>
                </c:pt>
              </c:strCache>
            </c:strRef>
          </c:tx>
          <c:spPr>
            <a:ln w="28575" cap="rnd">
              <a:solidFill>
                <a:schemeClr val="accent1">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Sheet1!$H$2:$H$62</c:f>
              <c:numCache>
                <c:formatCode>General</c:formatCode>
                <c:ptCount val="61"/>
              </c:numCache>
            </c:numRef>
          </c:val>
          <c:smooth val="0"/>
          <c:extLst>
            <c:ext xmlns:c16="http://schemas.microsoft.com/office/drawing/2014/chart" uri="{C3380CC4-5D6E-409C-BE32-E72D297353CC}">
              <c16:uniqueId val="{00000006-42BA-4AAA-A987-3A695F257F56}"/>
            </c:ext>
          </c:extLst>
        </c:ser>
        <c:ser>
          <c:idx val="7"/>
          <c:order val="7"/>
          <c:tx>
            <c:strRef>
              <c:f>Sheet1!$I$1</c:f>
              <c:strCache>
                <c:ptCount val="1"/>
                <c:pt idx="0">
                  <c:v>Enerparc Energy</c:v>
                </c:pt>
              </c:strCache>
            </c:strRef>
          </c:tx>
          <c:spPr>
            <a:ln w="28575" cap="rnd">
              <a:solidFill>
                <a:schemeClr val="accent2">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Sheet1!$I$2:$I$62</c:f>
              <c:numCache>
                <c:formatCode>General</c:formatCode>
                <c:ptCount val="61"/>
              </c:numCache>
            </c:numRef>
          </c:val>
          <c:smooth val="0"/>
          <c:extLst>
            <c:ext xmlns:c16="http://schemas.microsoft.com/office/drawing/2014/chart" uri="{C3380CC4-5D6E-409C-BE32-E72D297353CC}">
              <c16:uniqueId val="{00000007-42BA-4AAA-A987-3A695F257F56}"/>
            </c:ext>
          </c:extLst>
        </c:ser>
        <c:ser>
          <c:idx val="8"/>
          <c:order val="8"/>
          <c:tx>
            <c:strRef>
              <c:f>Sheet1!$J$1</c:f>
              <c:strCache>
                <c:ptCount val="1"/>
                <c:pt idx="0">
                  <c:v>Emmvee</c:v>
                </c:pt>
              </c:strCache>
            </c:strRef>
          </c:tx>
          <c:spPr>
            <a:ln w="28575" cap="rnd">
              <a:solidFill>
                <a:schemeClr val="accent3">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Sheet1!$J$2:$J$62</c:f>
              <c:numCache>
                <c:formatCode>General</c:formatCode>
                <c:ptCount val="61"/>
              </c:numCache>
            </c:numRef>
          </c:val>
          <c:smooth val="0"/>
          <c:extLst>
            <c:ext xmlns:c16="http://schemas.microsoft.com/office/drawing/2014/chart" uri="{C3380CC4-5D6E-409C-BE32-E72D297353CC}">
              <c16:uniqueId val="{00000008-42BA-4AAA-A987-3A695F257F56}"/>
            </c:ext>
          </c:extLst>
        </c:ser>
        <c:ser>
          <c:idx val="9"/>
          <c:order val="9"/>
          <c:tx>
            <c:strRef>
              <c:f>Sheet1!$K$1</c:f>
              <c:strCache>
                <c:ptCount val="1"/>
                <c:pt idx="0">
                  <c:v>Vikram Solar</c:v>
                </c:pt>
              </c:strCache>
            </c:strRef>
          </c:tx>
          <c:spPr>
            <a:ln w="28575" cap="rnd">
              <a:solidFill>
                <a:schemeClr val="accent4">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Sheet1!$K$2:$K$62</c:f>
              <c:numCache>
                <c:formatCode>General</c:formatCode>
                <c:ptCount val="61"/>
              </c:numCache>
            </c:numRef>
          </c:val>
          <c:smooth val="0"/>
          <c:extLst>
            <c:ext xmlns:c16="http://schemas.microsoft.com/office/drawing/2014/chart" uri="{C3380CC4-5D6E-409C-BE32-E72D297353CC}">
              <c16:uniqueId val="{00000009-42BA-4AAA-A987-3A695F257F56}"/>
            </c:ext>
          </c:extLst>
        </c:ser>
        <c:ser>
          <c:idx val="10"/>
          <c:order val="10"/>
          <c:tx>
            <c:strRef>
              <c:f>Sheet1!$L$1</c:f>
              <c:strCache>
                <c:ptCount val="1"/>
                <c:pt idx="0">
                  <c:v>WAAREE Group</c:v>
                </c:pt>
              </c:strCache>
            </c:strRef>
          </c:tx>
          <c:spPr>
            <a:ln w="28575" cap="rnd">
              <a:solidFill>
                <a:schemeClr val="accent5">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Sheet1!$L$2:$L$62</c:f>
              <c:numCache>
                <c:formatCode>General</c:formatCode>
                <c:ptCount val="61"/>
              </c:numCache>
            </c:numRef>
          </c:val>
          <c:smooth val="0"/>
          <c:extLst>
            <c:ext xmlns:c16="http://schemas.microsoft.com/office/drawing/2014/chart" uri="{C3380CC4-5D6E-409C-BE32-E72D297353CC}">
              <c16:uniqueId val="{0000000A-42BA-4AAA-A987-3A695F257F56}"/>
            </c:ext>
          </c:extLst>
        </c:ser>
        <c:ser>
          <c:idx val="11"/>
          <c:order val="11"/>
          <c:tx>
            <c:strRef>
              <c:f>Sheet1!$M$1</c:f>
              <c:strCache>
                <c:ptCount val="1"/>
                <c:pt idx="0">
                  <c:v>Hero Future Energies</c:v>
                </c:pt>
              </c:strCache>
            </c:strRef>
          </c:tx>
          <c:spPr>
            <a:ln w="28575" cap="rnd">
              <a:solidFill>
                <a:schemeClr val="accent6">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Sheet1!$M$2:$M$62</c:f>
              <c:numCache>
                <c:formatCode>General</c:formatCode>
                <c:ptCount val="61"/>
              </c:numCache>
            </c:numRef>
          </c:val>
          <c:smooth val="0"/>
          <c:extLst>
            <c:ext xmlns:c16="http://schemas.microsoft.com/office/drawing/2014/chart" uri="{C3380CC4-5D6E-409C-BE32-E72D297353CC}">
              <c16:uniqueId val="{0000000B-42BA-4AAA-A987-3A695F257F56}"/>
            </c:ext>
          </c:extLst>
        </c:ser>
        <c:ser>
          <c:idx val="12"/>
          <c:order val="12"/>
          <c:tx>
            <c:strRef>
              <c:f>Sheet1!$N$1</c:f>
              <c:strCache>
                <c:ptCount val="1"/>
                <c:pt idx="0">
                  <c:v>RelyOn Solar</c:v>
                </c:pt>
              </c:strCache>
            </c:strRef>
          </c:tx>
          <c:spPr>
            <a:ln w="28575" cap="rnd">
              <a:solidFill>
                <a:schemeClr val="accent1">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Sheet1!$N$2:$N$62</c:f>
              <c:numCache>
                <c:formatCode>General</c:formatCode>
                <c:ptCount val="61"/>
              </c:numCache>
            </c:numRef>
          </c:val>
          <c:smooth val="0"/>
          <c:extLst>
            <c:ext xmlns:c16="http://schemas.microsoft.com/office/drawing/2014/chart" uri="{C3380CC4-5D6E-409C-BE32-E72D297353CC}">
              <c16:uniqueId val="{0000000C-42BA-4AAA-A987-3A695F257F56}"/>
            </c:ext>
          </c:extLst>
        </c:ser>
        <c:ser>
          <c:idx val="13"/>
          <c:order val="13"/>
          <c:tx>
            <c:strRef>
              <c:f>Sheet1!$O$1</c:f>
              <c:strCache>
                <c:ptCount val="1"/>
                <c:pt idx="0">
                  <c:v>Sunshot Technologies</c:v>
                </c:pt>
              </c:strCache>
            </c:strRef>
          </c:tx>
          <c:spPr>
            <a:ln w="28575" cap="rnd">
              <a:solidFill>
                <a:schemeClr val="accent2">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Sheet1!$O$2:$O$62</c:f>
              <c:numCache>
                <c:formatCode>General</c:formatCode>
                <c:ptCount val="61"/>
              </c:numCache>
            </c:numRef>
          </c:val>
          <c:smooth val="0"/>
          <c:extLst>
            <c:ext xmlns:c16="http://schemas.microsoft.com/office/drawing/2014/chart" uri="{C3380CC4-5D6E-409C-BE32-E72D297353CC}">
              <c16:uniqueId val="{0000000D-42BA-4AAA-A987-3A695F257F56}"/>
            </c:ext>
          </c:extLst>
        </c:ser>
        <c:ser>
          <c:idx val="14"/>
          <c:order val="14"/>
          <c:tx>
            <c:strRef>
              <c:f>Sheet1!$P$1</c:f>
              <c:strCache>
                <c:ptCount val="1"/>
                <c:pt idx="0">
                  <c:v>Mahindra Susten</c:v>
                </c:pt>
              </c:strCache>
            </c:strRef>
          </c:tx>
          <c:spPr>
            <a:ln w="28575" cap="rnd">
              <a:solidFill>
                <a:schemeClr val="accent3">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Sheet1!$P$2:$P$62</c:f>
              <c:numCache>
                <c:formatCode>General</c:formatCode>
                <c:ptCount val="61"/>
              </c:numCache>
            </c:numRef>
          </c:val>
          <c:smooth val="0"/>
          <c:extLst>
            <c:ext xmlns:c16="http://schemas.microsoft.com/office/drawing/2014/chart" uri="{C3380CC4-5D6E-409C-BE32-E72D297353CC}">
              <c16:uniqueId val="{0000000E-42BA-4AAA-A987-3A695F257F56}"/>
            </c:ext>
          </c:extLst>
        </c:ser>
        <c:ser>
          <c:idx val="15"/>
          <c:order val="15"/>
          <c:tx>
            <c:strRef>
              <c:f>Sheet1!$Q$1</c:f>
              <c:strCache>
                <c:ptCount val="1"/>
                <c:pt idx="0">
                  <c:v>Sterling And Wilson</c:v>
                </c:pt>
              </c:strCache>
            </c:strRef>
          </c:tx>
          <c:spPr>
            <a:ln w="28575" cap="rnd">
              <a:solidFill>
                <a:schemeClr val="accent4">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Sheet1!$Q$2:$Q$62</c:f>
              <c:numCache>
                <c:formatCode>General</c:formatCode>
                <c:ptCount val="61"/>
              </c:numCache>
            </c:numRef>
          </c:val>
          <c:smooth val="0"/>
          <c:extLst>
            <c:ext xmlns:c16="http://schemas.microsoft.com/office/drawing/2014/chart" uri="{C3380CC4-5D6E-409C-BE32-E72D297353CC}">
              <c16:uniqueId val="{0000000F-42BA-4AAA-A987-3A695F257F56}"/>
            </c:ext>
          </c:extLst>
        </c:ser>
        <c:ser>
          <c:idx val="16"/>
          <c:order val="16"/>
          <c:tx>
            <c:strRef>
              <c:f>Sheet1!$R$1</c:f>
              <c:strCache>
                <c:ptCount val="1"/>
                <c:pt idx="0">
                  <c:v>Jakson Group</c:v>
                </c:pt>
              </c:strCache>
            </c:strRef>
          </c:tx>
          <c:spPr>
            <a:ln w="28575" cap="rnd">
              <a:solidFill>
                <a:schemeClr val="accent5">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Sheet1!$R$2:$R$62</c:f>
              <c:numCache>
                <c:formatCode>General</c:formatCode>
                <c:ptCount val="61"/>
              </c:numCache>
            </c:numRef>
          </c:val>
          <c:smooth val="0"/>
          <c:extLst>
            <c:ext xmlns:c16="http://schemas.microsoft.com/office/drawing/2014/chart" uri="{C3380CC4-5D6E-409C-BE32-E72D297353CC}">
              <c16:uniqueId val="{00000010-42BA-4AAA-A987-3A695F257F56}"/>
            </c:ext>
          </c:extLst>
        </c:ser>
        <c:ser>
          <c:idx val="17"/>
          <c:order val="17"/>
          <c:tx>
            <c:strRef>
              <c:f>Sheet1!$S$1</c:f>
              <c:strCache>
                <c:ptCount val="1"/>
                <c:pt idx="0">
                  <c:v>Prozeal Infra Engineering Pvt Ltd</c:v>
                </c:pt>
              </c:strCache>
            </c:strRef>
          </c:tx>
          <c:spPr>
            <a:ln w="28575" cap="rnd">
              <a:solidFill>
                <a:schemeClr val="accent6">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Sheet1!$S$2:$S$62</c:f>
              <c:numCache>
                <c:formatCode>General</c:formatCode>
                <c:ptCount val="61"/>
              </c:numCache>
            </c:numRef>
          </c:val>
          <c:smooth val="0"/>
          <c:extLst>
            <c:ext xmlns:c16="http://schemas.microsoft.com/office/drawing/2014/chart" uri="{C3380CC4-5D6E-409C-BE32-E72D297353CC}">
              <c16:uniqueId val="{00000011-42BA-4AAA-A987-3A695F257F56}"/>
            </c:ext>
          </c:extLst>
        </c:ser>
        <c:ser>
          <c:idx val="18"/>
          <c:order val="18"/>
          <c:tx>
            <c:strRef>
              <c:f>Sheet1!$T$1</c:f>
              <c:strCache>
                <c:ptCount val="1"/>
                <c:pt idx="0">
                  <c:v>Harsha Abakus Solar Pvt Ltd</c:v>
                </c:pt>
              </c:strCache>
            </c:strRef>
          </c:tx>
          <c:spPr>
            <a:ln w="28575" cap="rnd">
              <a:solidFill>
                <a:schemeClr val="accent1">
                  <a:lumMod val="8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Sheet1!$T$2:$T$62</c:f>
              <c:numCache>
                <c:formatCode>General</c:formatCode>
                <c:ptCount val="61"/>
              </c:numCache>
            </c:numRef>
          </c:val>
          <c:smooth val="0"/>
          <c:extLst>
            <c:ext xmlns:c16="http://schemas.microsoft.com/office/drawing/2014/chart" uri="{C3380CC4-5D6E-409C-BE32-E72D297353CC}">
              <c16:uniqueId val="{00000012-42BA-4AAA-A987-3A695F257F56}"/>
            </c:ext>
          </c:extLst>
        </c:ser>
        <c:dLbls>
          <c:showLegendKey val="0"/>
          <c:showVal val="0"/>
          <c:showCatName val="0"/>
          <c:showSerName val="0"/>
          <c:showPercent val="0"/>
          <c:showBubbleSize val="0"/>
        </c:dLbls>
        <c:smooth val="0"/>
        <c:axId val="469843808"/>
        <c:axId val="469841840"/>
      </c:lineChart>
      <c:dateAx>
        <c:axId val="469843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41840"/>
        <c:crosses val="autoZero"/>
        <c:auto val="1"/>
        <c:lblOffset val="100"/>
        <c:baseTimeUnit val="days"/>
      </c:dateAx>
      <c:valAx>
        <c:axId val="46984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4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Trina Solar</c:v>
                </c:pt>
              </c:strCache>
            </c:strRef>
          </c:tx>
          <c:spPr>
            <a:ln w="28575" cap="rnd">
              <a:solidFill>
                <a:schemeClr val="accent1"/>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Sheet1!$B$2:$B$62</c:f>
              <c:numCache>
                <c:formatCode>General</c:formatCode>
                <c:ptCount val="61"/>
              </c:numCache>
            </c:numRef>
          </c:val>
          <c:smooth val="0"/>
          <c:extLst>
            <c:ext xmlns:c16="http://schemas.microsoft.com/office/drawing/2014/chart" uri="{C3380CC4-5D6E-409C-BE32-E72D297353CC}">
              <c16:uniqueId val="{00000000-B3BE-4DCC-89C9-BE1554196B0F}"/>
            </c:ext>
          </c:extLst>
        </c:ser>
        <c:ser>
          <c:idx val="1"/>
          <c:order val="1"/>
          <c:tx>
            <c:strRef>
              <c:f>Sheet1!$C$1</c:f>
              <c:strCache>
                <c:ptCount val="1"/>
                <c:pt idx="0">
                  <c:v>Tata Power</c:v>
                </c:pt>
              </c:strCache>
            </c:strRef>
          </c:tx>
          <c:spPr>
            <a:ln w="28575" cap="rnd">
              <a:solidFill>
                <a:schemeClr val="accent2"/>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Sheet1!$C$2:$C$62</c:f>
              <c:numCache>
                <c:formatCode>General</c:formatCode>
                <c:ptCount val="61"/>
              </c:numCache>
            </c:numRef>
          </c:val>
          <c:smooth val="0"/>
          <c:extLst>
            <c:ext xmlns:c16="http://schemas.microsoft.com/office/drawing/2014/chart" uri="{C3380CC4-5D6E-409C-BE32-E72D297353CC}">
              <c16:uniqueId val="{00000001-B3BE-4DCC-89C9-BE1554196B0F}"/>
            </c:ext>
          </c:extLst>
        </c:ser>
        <c:ser>
          <c:idx val="2"/>
          <c:order val="2"/>
          <c:tx>
            <c:strRef>
              <c:f>Sheet1!$D$1</c:f>
              <c:strCache>
                <c:ptCount val="1"/>
                <c:pt idx="0">
                  <c:v>CleanMax Solar</c:v>
                </c:pt>
              </c:strCache>
            </c:strRef>
          </c:tx>
          <c:spPr>
            <a:ln w="28575" cap="rnd">
              <a:solidFill>
                <a:schemeClr val="accent3"/>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Sheet1!$D$2:$D$62</c:f>
              <c:numCache>
                <c:formatCode>General</c:formatCode>
                <c:ptCount val="61"/>
              </c:numCache>
            </c:numRef>
          </c:val>
          <c:smooth val="0"/>
          <c:extLst>
            <c:ext xmlns:c16="http://schemas.microsoft.com/office/drawing/2014/chart" uri="{C3380CC4-5D6E-409C-BE32-E72D297353CC}">
              <c16:uniqueId val="{00000002-B3BE-4DCC-89C9-BE1554196B0F}"/>
            </c:ext>
          </c:extLst>
        </c:ser>
        <c:ser>
          <c:idx val="3"/>
          <c:order val="3"/>
          <c:tx>
            <c:strRef>
              <c:f>Sheet1!$E$1</c:f>
              <c:strCache>
                <c:ptCount val="1"/>
                <c:pt idx="0">
                  <c:v>Amplus Solar</c:v>
                </c:pt>
              </c:strCache>
            </c:strRef>
          </c:tx>
          <c:spPr>
            <a:ln w="28575" cap="rnd">
              <a:solidFill>
                <a:schemeClr val="accent4"/>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Sheet1!$E$2:$E$62</c:f>
              <c:numCache>
                <c:formatCode>General</c:formatCode>
                <c:ptCount val="61"/>
              </c:numCache>
            </c:numRef>
          </c:val>
          <c:smooth val="0"/>
          <c:extLst>
            <c:ext xmlns:c16="http://schemas.microsoft.com/office/drawing/2014/chart" uri="{C3380CC4-5D6E-409C-BE32-E72D297353CC}">
              <c16:uniqueId val="{00000003-B3BE-4DCC-89C9-BE1554196B0F}"/>
            </c:ext>
          </c:extLst>
        </c:ser>
        <c:ser>
          <c:idx val="4"/>
          <c:order val="4"/>
          <c:tx>
            <c:strRef>
              <c:f>Sheet1!$F$1</c:f>
              <c:strCache>
                <c:ptCount val="1"/>
                <c:pt idx="0">
                  <c:v>Cleantech Solar</c:v>
                </c:pt>
              </c:strCache>
            </c:strRef>
          </c:tx>
          <c:spPr>
            <a:ln w="28575" cap="rnd">
              <a:solidFill>
                <a:schemeClr val="accent5"/>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Sheet1!$F$2:$F$62</c:f>
              <c:numCache>
                <c:formatCode>General</c:formatCode>
                <c:ptCount val="61"/>
              </c:numCache>
            </c:numRef>
          </c:val>
          <c:smooth val="0"/>
          <c:extLst>
            <c:ext xmlns:c16="http://schemas.microsoft.com/office/drawing/2014/chart" uri="{C3380CC4-5D6E-409C-BE32-E72D297353CC}">
              <c16:uniqueId val="{00000004-B3BE-4DCC-89C9-BE1554196B0F}"/>
            </c:ext>
          </c:extLst>
        </c:ser>
        <c:ser>
          <c:idx val="5"/>
          <c:order val="5"/>
          <c:tx>
            <c:strRef>
              <c:f>Sheet1!$G$1</c:f>
              <c:strCache>
                <c:ptCount val="1"/>
                <c:pt idx="0">
                  <c:v>ReNew Power</c:v>
                </c:pt>
              </c:strCache>
            </c:strRef>
          </c:tx>
          <c:spPr>
            <a:ln w="28575" cap="rnd">
              <a:solidFill>
                <a:schemeClr val="accent6"/>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Sheet1!$G$2:$G$62</c:f>
              <c:numCache>
                <c:formatCode>General</c:formatCode>
                <c:ptCount val="61"/>
              </c:numCache>
            </c:numRef>
          </c:val>
          <c:smooth val="0"/>
          <c:extLst>
            <c:ext xmlns:c16="http://schemas.microsoft.com/office/drawing/2014/chart" uri="{C3380CC4-5D6E-409C-BE32-E72D297353CC}">
              <c16:uniqueId val="{00000005-B3BE-4DCC-89C9-BE1554196B0F}"/>
            </c:ext>
          </c:extLst>
        </c:ser>
        <c:ser>
          <c:idx val="6"/>
          <c:order val="6"/>
          <c:tx>
            <c:strRef>
              <c:f>Sheet1!$H$1</c:f>
              <c:strCache>
                <c:ptCount val="1"/>
                <c:pt idx="0">
                  <c:v>ONergy</c:v>
                </c:pt>
              </c:strCache>
            </c:strRef>
          </c:tx>
          <c:spPr>
            <a:ln w="28575" cap="rnd">
              <a:solidFill>
                <a:schemeClr val="accent1">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Sheet1!$H$2:$H$62</c:f>
              <c:numCache>
                <c:formatCode>General</c:formatCode>
                <c:ptCount val="61"/>
              </c:numCache>
            </c:numRef>
          </c:val>
          <c:smooth val="0"/>
          <c:extLst>
            <c:ext xmlns:c16="http://schemas.microsoft.com/office/drawing/2014/chart" uri="{C3380CC4-5D6E-409C-BE32-E72D297353CC}">
              <c16:uniqueId val="{00000006-B3BE-4DCC-89C9-BE1554196B0F}"/>
            </c:ext>
          </c:extLst>
        </c:ser>
        <c:ser>
          <c:idx val="7"/>
          <c:order val="7"/>
          <c:tx>
            <c:strRef>
              <c:f>Sheet1!$I$1</c:f>
              <c:strCache>
                <c:ptCount val="1"/>
                <c:pt idx="0">
                  <c:v>Enerparc Energy</c:v>
                </c:pt>
              </c:strCache>
            </c:strRef>
          </c:tx>
          <c:spPr>
            <a:ln w="28575" cap="rnd">
              <a:solidFill>
                <a:schemeClr val="accent2">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Sheet1!$I$2:$I$62</c:f>
              <c:numCache>
                <c:formatCode>General</c:formatCode>
                <c:ptCount val="61"/>
              </c:numCache>
            </c:numRef>
          </c:val>
          <c:smooth val="0"/>
          <c:extLst>
            <c:ext xmlns:c16="http://schemas.microsoft.com/office/drawing/2014/chart" uri="{C3380CC4-5D6E-409C-BE32-E72D297353CC}">
              <c16:uniqueId val="{00000007-B3BE-4DCC-89C9-BE1554196B0F}"/>
            </c:ext>
          </c:extLst>
        </c:ser>
        <c:ser>
          <c:idx val="8"/>
          <c:order val="8"/>
          <c:tx>
            <c:strRef>
              <c:f>Sheet1!$J$1</c:f>
              <c:strCache>
                <c:ptCount val="1"/>
                <c:pt idx="0">
                  <c:v>Emmvee</c:v>
                </c:pt>
              </c:strCache>
            </c:strRef>
          </c:tx>
          <c:spPr>
            <a:ln w="28575" cap="rnd">
              <a:solidFill>
                <a:schemeClr val="accent3">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Sheet1!$J$2:$J$62</c:f>
              <c:numCache>
                <c:formatCode>General</c:formatCode>
                <c:ptCount val="61"/>
              </c:numCache>
            </c:numRef>
          </c:val>
          <c:smooth val="0"/>
          <c:extLst>
            <c:ext xmlns:c16="http://schemas.microsoft.com/office/drawing/2014/chart" uri="{C3380CC4-5D6E-409C-BE32-E72D297353CC}">
              <c16:uniqueId val="{00000008-B3BE-4DCC-89C9-BE1554196B0F}"/>
            </c:ext>
          </c:extLst>
        </c:ser>
        <c:ser>
          <c:idx val="9"/>
          <c:order val="9"/>
          <c:tx>
            <c:strRef>
              <c:f>Sheet1!$K$1</c:f>
              <c:strCache>
                <c:ptCount val="1"/>
                <c:pt idx="0">
                  <c:v>Vikram Solar</c:v>
                </c:pt>
              </c:strCache>
            </c:strRef>
          </c:tx>
          <c:spPr>
            <a:ln w="28575" cap="rnd">
              <a:solidFill>
                <a:schemeClr val="accent4">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Sheet1!$K$2:$K$62</c:f>
              <c:numCache>
                <c:formatCode>General</c:formatCode>
                <c:ptCount val="61"/>
              </c:numCache>
            </c:numRef>
          </c:val>
          <c:smooth val="0"/>
          <c:extLst>
            <c:ext xmlns:c16="http://schemas.microsoft.com/office/drawing/2014/chart" uri="{C3380CC4-5D6E-409C-BE32-E72D297353CC}">
              <c16:uniqueId val="{00000009-B3BE-4DCC-89C9-BE1554196B0F}"/>
            </c:ext>
          </c:extLst>
        </c:ser>
        <c:ser>
          <c:idx val="10"/>
          <c:order val="10"/>
          <c:tx>
            <c:strRef>
              <c:f>Sheet1!$L$1</c:f>
              <c:strCache>
                <c:ptCount val="1"/>
                <c:pt idx="0">
                  <c:v>WAAREE Group</c:v>
                </c:pt>
              </c:strCache>
            </c:strRef>
          </c:tx>
          <c:spPr>
            <a:ln w="28575" cap="rnd">
              <a:solidFill>
                <a:schemeClr val="accent5">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Sheet1!$L$2:$L$62</c:f>
              <c:numCache>
                <c:formatCode>General</c:formatCode>
                <c:ptCount val="61"/>
              </c:numCache>
            </c:numRef>
          </c:val>
          <c:smooth val="0"/>
          <c:extLst>
            <c:ext xmlns:c16="http://schemas.microsoft.com/office/drawing/2014/chart" uri="{C3380CC4-5D6E-409C-BE32-E72D297353CC}">
              <c16:uniqueId val="{0000000A-B3BE-4DCC-89C9-BE1554196B0F}"/>
            </c:ext>
          </c:extLst>
        </c:ser>
        <c:ser>
          <c:idx val="11"/>
          <c:order val="11"/>
          <c:tx>
            <c:strRef>
              <c:f>Sheet1!$M$1</c:f>
              <c:strCache>
                <c:ptCount val="1"/>
                <c:pt idx="0">
                  <c:v>Hero Future Energies</c:v>
                </c:pt>
              </c:strCache>
            </c:strRef>
          </c:tx>
          <c:spPr>
            <a:ln w="28575" cap="rnd">
              <a:solidFill>
                <a:schemeClr val="accent6">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Sheet1!$M$2:$M$62</c:f>
              <c:numCache>
                <c:formatCode>General</c:formatCode>
                <c:ptCount val="61"/>
              </c:numCache>
            </c:numRef>
          </c:val>
          <c:smooth val="0"/>
          <c:extLst>
            <c:ext xmlns:c16="http://schemas.microsoft.com/office/drawing/2014/chart" uri="{C3380CC4-5D6E-409C-BE32-E72D297353CC}">
              <c16:uniqueId val="{0000000B-B3BE-4DCC-89C9-BE1554196B0F}"/>
            </c:ext>
          </c:extLst>
        </c:ser>
        <c:ser>
          <c:idx val="12"/>
          <c:order val="12"/>
          <c:tx>
            <c:strRef>
              <c:f>Sheet1!$N$1</c:f>
              <c:strCache>
                <c:ptCount val="1"/>
                <c:pt idx="0">
                  <c:v>RelyOn Solar</c:v>
                </c:pt>
              </c:strCache>
            </c:strRef>
          </c:tx>
          <c:spPr>
            <a:ln w="28575" cap="rnd">
              <a:solidFill>
                <a:schemeClr val="accent1">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Sheet1!$N$2:$N$62</c:f>
              <c:numCache>
                <c:formatCode>General</c:formatCode>
                <c:ptCount val="61"/>
              </c:numCache>
            </c:numRef>
          </c:val>
          <c:smooth val="0"/>
          <c:extLst>
            <c:ext xmlns:c16="http://schemas.microsoft.com/office/drawing/2014/chart" uri="{C3380CC4-5D6E-409C-BE32-E72D297353CC}">
              <c16:uniqueId val="{0000000C-B3BE-4DCC-89C9-BE1554196B0F}"/>
            </c:ext>
          </c:extLst>
        </c:ser>
        <c:ser>
          <c:idx val="13"/>
          <c:order val="13"/>
          <c:tx>
            <c:strRef>
              <c:f>Sheet1!$O$1</c:f>
              <c:strCache>
                <c:ptCount val="1"/>
                <c:pt idx="0">
                  <c:v>Sunshot Technologies</c:v>
                </c:pt>
              </c:strCache>
            </c:strRef>
          </c:tx>
          <c:spPr>
            <a:ln w="28575" cap="rnd">
              <a:solidFill>
                <a:schemeClr val="accent2">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Sheet1!$O$2:$O$62</c:f>
              <c:numCache>
                <c:formatCode>General</c:formatCode>
                <c:ptCount val="61"/>
              </c:numCache>
            </c:numRef>
          </c:val>
          <c:smooth val="0"/>
          <c:extLst>
            <c:ext xmlns:c16="http://schemas.microsoft.com/office/drawing/2014/chart" uri="{C3380CC4-5D6E-409C-BE32-E72D297353CC}">
              <c16:uniqueId val="{0000000D-B3BE-4DCC-89C9-BE1554196B0F}"/>
            </c:ext>
          </c:extLst>
        </c:ser>
        <c:ser>
          <c:idx val="14"/>
          <c:order val="14"/>
          <c:tx>
            <c:strRef>
              <c:f>Sheet1!$P$1</c:f>
              <c:strCache>
                <c:ptCount val="1"/>
                <c:pt idx="0">
                  <c:v>Mahindra Susten</c:v>
                </c:pt>
              </c:strCache>
            </c:strRef>
          </c:tx>
          <c:spPr>
            <a:ln w="28575" cap="rnd">
              <a:solidFill>
                <a:schemeClr val="accent3">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Sheet1!$P$2:$P$62</c:f>
              <c:numCache>
                <c:formatCode>General</c:formatCode>
                <c:ptCount val="61"/>
              </c:numCache>
            </c:numRef>
          </c:val>
          <c:smooth val="0"/>
          <c:extLst>
            <c:ext xmlns:c16="http://schemas.microsoft.com/office/drawing/2014/chart" uri="{C3380CC4-5D6E-409C-BE32-E72D297353CC}">
              <c16:uniqueId val="{0000000E-B3BE-4DCC-89C9-BE1554196B0F}"/>
            </c:ext>
          </c:extLst>
        </c:ser>
        <c:ser>
          <c:idx val="15"/>
          <c:order val="15"/>
          <c:tx>
            <c:strRef>
              <c:f>Sheet1!$Q$1</c:f>
              <c:strCache>
                <c:ptCount val="1"/>
                <c:pt idx="0">
                  <c:v>Sterling And Wilson</c:v>
                </c:pt>
              </c:strCache>
            </c:strRef>
          </c:tx>
          <c:spPr>
            <a:ln w="28575" cap="rnd">
              <a:solidFill>
                <a:schemeClr val="accent4">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Sheet1!$Q$2:$Q$62</c:f>
              <c:numCache>
                <c:formatCode>General</c:formatCode>
                <c:ptCount val="61"/>
              </c:numCache>
            </c:numRef>
          </c:val>
          <c:smooth val="0"/>
          <c:extLst>
            <c:ext xmlns:c16="http://schemas.microsoft.com/office/drawing/2014/chart" uri="{C3380CC4-5D6E-409C-BE32-E72D297353CC}">
              <c16:uniqueId val="{0000000F-B3BE-4DCC-89C9-BE1554196B0F}"/>
            </c:ext>
          </c:extLst>
        </c:ser>
        <c:ser>
          <c:idx val="16"/>
          <c:order val="16"/>
          <c:tx>
            <c:strRef>
              <c:f>Sheet1!$R$1</c:f>
              <c:strCache>
                <c:ptCount val="1"/>
                <c:pt idx="0">
                  <c:v>Jakson Group</c:v>
                </c:pt>
              </c:strCache>
            </c:strRef>
          </c:tx>
          <c:spPr>
            <a:ln w="28575" cap="rnd">
              <a:solidFill>
                <a:schemeClr val="accent5">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Sheet1!$R$2:$R$62</c:f>
              <c:numCache>
                <c:formatCode>General</c:formatCode>
                <c:ptCount val="61"/>
              </c:numCache>
            </c:numRef>
          </c:val>
          <c:smooth val="0"/>
          <c:extLst>
            <c:ext xmlns:c16="http://schemas.microsoft.com/office/drawing/2014/chart" uri="{C3380CC4-5D6E-409C-BE32-E72D297353CC}">
              <c16:uniqueId val="{00000010-B3BE-4DCC-89C9-BE1554196B0F}"/>
            </c:ext>
          </c:extLst>
        </c:ser>
        <c:ser>
          <c:idx val="17"/>
          <c:order val="17"/>
          <c:tx>
            <c:strRef>
              <c:f>Sheet1!$S$1</c:f>
              <c:strCache>
                <c:ptCount val="1"/>
                <c:pt idx="0">
                  <c:v>Prozeal Infra Engineering Pvt Ltd</c:v>
                </c:pt>
              </c:strCache>
            </c:strRef>
          </c:tx>
          <c:spPr>
            <a:ln w="28575" cap="rnd">
              <a:solidFill>
                <a:schemeClr val="accent6">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Sheet1!$S$2:$S$62</c:f>
              <c:numCache>
                <c:formatCode>General</c:formatCode>
                <c:ptCount val="61"/>
              </c:numCache>
            </c:numRef>
          </c:val>
          <c:smooth val="0"/>
          <c:extLst>
            <c:ext xmlns:c16="http://schemas.microsoft.com/office/drawing/2014/chart" uri="{C3380CC4-5D6E-409C-BE32-E72D297353CC}">
              <c16:uniqueId val="{00000011-B3BE-4DCC-89C9-BE1554196B0F}"/>
            </c:ext>
          </c:extLst>
        </c:ser>
        <c:ser>
          <c:idx val="18"/>
          <c:order val="18"/>
          <c:tx>
            <c:strRef>
              <c:f>Sheet1!$T$1</c:f>
              <c:strCache>
                <c:ptCount val="1"/>
                <c:pt idx="0">
                  <c:v>Harsha Abakus Solar Pvt Ltd</c:v>
                </c:pt>
              </c:strCache>
            </c:strRef>
          </c:tx>
          <c:spPr>
            <a:ln w="28575" cap="rnd">
              <a:solidFill>
                <a:schemeClr val="accent1">
                  <a:lumMod val="8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Sheet1!$T$2:$T$62</c:f>
              <c:numCache>
                <c:formatCode>General</c:formatCode>
                <c:ptCount val="61"/>
              </c:numCache>
            </c:numRef>
          </c:val>
          <c:smooth val="0"/>
          <c:extLst>
            <c:ext xmlns:c16="http://schemas.microsoft.com/office/drawing/2014/chart" uri="{C3380CC4-5D6E-409C-BE32-E72D297353CC}">
              <c16:uniqueId val="{00000012-B3BE-4DCC-89C9-BE1554196B0F}"/>
            </c:ext>
          </c:extLst>
        </c:ser>
        <c:dLbls>
          <c:showLegendKey val="0"/>
          <c:showVal val="0"/>
          <c:showCatName val="0"/>
          <c:showSerName val="0"/>
          <c:showPercent val="0"/>
          <c:showBubbleSize val="0"/>
        </c:dLbls>
        <c:smooth val="0"/>
        <c:axId val="469862832"/>
        <c:axId val="469863160"/>
      </c:lineChart>
      <c:dateAx>
        <c:axId val="469862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63160"/>
        <c:crosses val="autoZero"/>
        <c:auto val="1"/>
        <c:lblOffset val="100"/>
        <c:baseTimeUnit val="days"/>
      </c:dateAx>
      <c:valAx>
        <c:axId val="46986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6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Sheet1!$A$2:$A$20</c:f>
              <c:strCache>
                <c:ptCount val="19"/>
                <c:pt idx="0">
                  <c:v>Trina Solar</c:v>
                </c:pt>
                <c:pt idx="1">
                  <c:v>Tata Power</c:v>
                </c:pt>
                <c:pt idx="2">
                  <c:v>CleanMax Solar</c:v>
                </c:pt>
                <c:pt idx="3">
                  <c:v>Amplus Solar</c:v>
                </c:pt>
                <c:pt idx="4">
                  <c:v>Cleantech Solar</c:v>
                </c:pt>
                <c:pt idx="5">
                  <c:v>ReNew Power</c:v>
                </c:pt>
                <c:pt idx="6">
                  <c:v>ONergy</c:v>
                </c:pt>
                <c:pt idx="7">
                  <c:v>Enerparc Energy</c:v>
                </c:pt>
                <c:pt idx="8">
                  <c:v>Emmvee</c:v>
                </c:pt>
                <c:pt idx="9">
                  <c:v>Vikram Solar</c:v>
                </c:pt>
                <c:pt idx="10">
                  <c:v>WAAREE Group</c:v>
                </c:pt>
                <c:pt idx="11">
                  <c:v>Hero Future Energies</c:v>
                </c:pt>
                <c:pt idx="12">
                  <c:v>RelyOn Solar</c:v>
                </c:pt>
                <c:pt idx="13">
                  <c:v>Sunshot Technologies</c:v>
                </c:pt>
                <c:pt idx="14">
                  <c:v>Mahindra Susten</c:v>
                </c:pt>
                <c:pt idx="15">
                  <c:v>Sterling And Wilson</c:v>
                </c:pt>
                <c:pt idx="16">
                  <c:v>Jakson Group</c:v>
                </c:pt>
                <c:pt idx="17">
                  <c:v>Prozeal Infra Engineering Pvt Ltd</c:v>
                </c:pt>
                <c:pt idx="18">
                  <c:v>Harsha Abakus Solar Pvt Ltd</c:v>
                </c:pt>
              </c:strCache>
            </c:strRef>
          </c:cat>
          <c:val>
            <c:numRef>
              <c:f>Sheet1!$B$2:$B$20</c:f>
              <c:numCache>
                <c:formatCode>General</c:formatCode>
                <c:ptCount val="19"/>
                <c:pt idx="0">
                  <c:v>575</c:v>
                </c:pt>
                <c:pt idx="1">
                  <c:v>12933</c:v>
                </c:pt>
                <c:pt idx="2">
                  <c:v>1398</c:v>
                </c:pt>
                <c:pt idx="3">
                  <c:v>9453</c:v>
                </c:pt>
                <c:pt idx="4">
                  <c:v>64</c:v>
                </c:pt>
                <c:pt idx="5">
                  <c:v>69089</c:v>
                </c:pt>
                <c:pt idx="6">
                  <c:v>95</c:v>
                </c:pt>
                <c:pt idx="7">
                  <c:v>12107</c:v>
                </c:pt>
                <c:pt idx="8">
                  <c:v>2001</c:v>
                </c:pt>
                <c:pt idx="9">
                  <c:v>1879</c:v>
                </c:pt>
                <c:pt idx="10">
                  <c:v>1725</c:v>
                </c:pt>
                <c:pt idx="11">
                  <c:v>6731</c:v>
                </c:pt>
                <c:pt idx="12">
                  <c:v>0</c:v>
                </c:pt>
                <c:pt idx="13">
                  <c:v>408</c:v>
                </c:pt>
                <c:pt idx="14">
                  <c:v>1209</c:v>
                </c:pt>
                <c:pt idx="15">
                  <c:v>5417</c:v>
                </c:pt>
                <c:pt idx="16">
                  <c:v>5768</c:v>
                </c:pt>
                <c:pt idx="17">
                  <c:v>4049</c:v>
                </c:pt>
                <c:pt idx="18">
                  <c:v>0</c:v>
                </c:pt>
              </c:numCache>
            </c:numRef>
          </c:val>
          <c:extLst>
            <c:ext xmlns:c16="http://schemas.microsoft.com/office/drawing/2014/chart" uri="{C3380CC4-5D6E-409C-BE32-E72D297353CC}">
              <c16:uniqueId val="{00000000-AC21-41D3-B211-A6167B188A72}"/>
            </c:ext>
          </c:extLst>
        </c:ser>
        <c:dLbls>
          <c:showLegendKey val="0"/>
          <c:showVal val="0"/>
          <c:showCatName val="0"/>
          <c:showSerName val="0"/>
          <c:showPercent val="0"/>
          <c:showBubbleSize val="0"/>
        </c:dLbls>
        <c:gapWidth val="219"/>
        <c:overlap val="-27"/>
        <c:axId val="232991720"/>
        <c:axId val="232985816"/>
      </c:barChart>
      <c:catAx>
        <c:axId val="232991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85816"/>
        <c:crosses val="autoZero"/>
        <c:auto val="1"/>
        <c:lblAlgn val="ctr"/>
        <c:lblOffset val="100"/>
        <c:noMultiLvlLbl val="0"/>
      </c:catAx>
      <c:valAx>
        <c:axId val="23298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9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Trina Solar</c:v>
                </c:pt>
              </c:strCache>
            </c:strRef>
          </c:tx>
          <c:spPr>
            <a:ln w="28575" cap="rnd">
              <a:solidFill>
                <a:schemeClr val="accent1"/>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Sheet1!$B$2:$B$62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0-3BB0-4003-9B9B-BA37D6FFB7C3}"/>
            </c:ext>
          </c:extLst>
        </c:ser>
        <c:ser>
          <c:idx val="1"/>
          <c:order val="1"/>
          <c:tx>
            <c:strRef>
              <c:f>Sheet1!$C$1</c:f>
              <c:strCache>
                <c:ptCount val="1"/>
                <c:pt idx="0">
                  <c:v>Tata Power</c:v>
                </c:pt>
              </c:strCache>
            </c:strRef>
          </c:tx>
          <c:spPr>
            <a:ln w="28575" cap="rnd">
              <a:solidFill>
                <a:schemeClr val="accent2"/>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Sheet1!$C$2:$C$62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1-3BB0-4003-9B9B-BA37D6FFB7C3}"/>
            </c:ext>
          </c:extLst>
        </c:ser>
        <c:ser>
          <c:idx val="2"/>
          <c:order val="2"/>
          <c:tx>
            <c:strRef>
              <c:f>Sheet1!$D$1</c:f>
              <c:strCache>
                <c:ptCount val="1"/>
                <c:pt idx="0">
                  <c:v>CleanMax Solar</c:v>
                </c:pt>
              </c:strCache>
            </c:strRef>
          </c:tx>
          <c:spPr>
            <a:ln w="28575" cap="rnd">
              <a:solidFill>
                <a:schemeClr val="accent3"/>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Sheet1!$D$2:$D$62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2-3BB0-4003-9B9B-BA37D6FFB7C3}"/>
            </c:ext>
          </c:extLst>
        </c:ser>
        <c:ser>
          <c:idx val="3"/>
          <c:order val="3"/>
          <c:tx>
            <c:strRef>
              <c:f>Sheet1!$E$1</c:f>
              <c:strCache>
                <c:ptCount val="1"/>
                <c:pt idx="0">
                  <c:v>Amplus Solar</c:v>
                </c:pt>
              </c:strCache>
            </c:strRef>
          </c:tx>
          <c:spPr>
            <a:ln w="28575" cap="rnd">
              <a:solidFill>
                <a:schemeClr val="accent4"/>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Sheet1!$E$2:$E$62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3-3BB0-4003-9B9B-BA37D6FFB7C3}"/>
            </c:ext>
          </c:extLst>
        </c:ser>
        <c:ser>
          <c:idx val="4"/>
          <c:order val="4"/>
          <c:tx>
            <c:strRef>
              <c:f>Sheet1!$F$1</c:f>
              <c:strCache>
                <c:ptCount val="1"/>
                <c:pt idx="0">
                  <c:v>Cleantech Solar</c:v>
                </c:pt>
              </c:strCache>
            </c:strRef>
          </c:tx>
          <c:spPr>
            <a:ln w="28575" cap="rnd">
              <a:solidFill>
                <a:schemeClr val="accent5"/>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Sheet1!$F$2:$F$62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4-3BB0-4003-9B9B-BA37D6FFB7C3}"/>
            </c:ext>
          </c:extLst>
        </c:ser>
        <c:ser>
          <c:idx val="5"/>
          <c:order val="5"/>
          <c:tx>
            <c:strRef>
              <c:f>Sheet1!$G$1</c:f>
              <c:strCache>
                <c:ptCount val="1"/>
                <c:pt idx="0">
                  <c:v>ReNew Power</c:v>
                </c:pt>
              </c:strCache>
            </c:strRef>
          </c:tx>
          <c:spPr>
            <a:ln w="28575" cap="rnd">
              <a:solidFill>
                <a:schemeClr val="accent6"/>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Sheet1!$G$2:$G$62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5-3BB0-4003-9B9B-BA37D6FFB7C3}"/>
            </c:ext>
          </c:extLst>
        </c:ser>
        <c:ser>
          <c:idx val="6"/>
          <c:order val="6"/>
          <c:tx>
            <c:strRef>
              <c:f>Sheet1!$H$1</c:f>
              <c:strCache>
                <c:ptCount val="1"/>
                <c:pt idx="0">
                  <c:v>ONergy</c:v>
                </c:pt>
              </c:strCache>
            </c:strRef>
          </c:tx>
          <c:spPr>
            <a:ln w="28575" cap="rnd">
              <a:solidFill>
                <a:schemeClr val="accent1">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Sheet1!$H$2:$H$62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6-3BB0-4003-9B9B-BA37D6FFB7C3}"/>
            </c:ext>
          </c:extLst>
        </c:ser>
        <c:ser>
          <c:idx val="7"/>
          <c:order val="7"/>
          <c:tx>
            <c:strRef>
              <c:f>Sheet1!$I$1</c:f>
              <c:strCache>
                <c:ptCount val="1"/>
                <c:pt idx="0">
                  <c:v>Enerparc Energy</c:v>
                </c:pt>
              </c:strCache>
            </c:strRef>
          </c:tx>
          <c:spPr>
            <a:ln w="28575" cap="rnd">
              <a:solidFill>
                <a:schemeClr val="accent2">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Sheet1!$I$2:$I$62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7-3BB0-4003-9B9B-BA37D6FFB7C3}"/>
            </c:ext>
          </c:extLst>
        </c:ser>
        <c:ser>
          <c:idx val="8"/>
          <c:order val="8"/>
          <c:tx>
            <c:strRef>
              <c:f>Sheet1!$J$1</c:f>
              <c:strCache>
                <c:ptCount val="1"/>
                <c:pt idx="0">
                  <c:v>Emmvee</c:v>
                </c:pt>
              </c:strCache>
            </c:strRef>
          </c:tx>
          <c:spPr>
            <a:ln w="28575" cap="rnd">
              <a:solidFill>
                <a:schemeClr val="accent3">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Sheet1!$J$2:$J$62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8-3BB0-4003-9B9B-BA37D6FFB7C3}"/>
            </c:ext>
          </c:extLst>
        </c:ser>
        <c:ser>
          <c:idx val="9"/>
          <c:order val="9"/>
          <c:tx>
            <c:strRef>
              <c:f>Sheet1!$K$1</c:f>
              <c:strCache>
                <c:ptCount val="1"/>
                <c:pt idx="0">
                  <c:v>Vikram Solar</c:v>
                </c:pt>
              </c:strCache>
            </c:strRef>
          </c:tx>
          <c:spPr>
            <a:ln w="28575" cap="rnd">
              <a:solidFill>
                <a:schemeClr val="accent4">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Sheet1!$K$2:$K$62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9-3BB0-4003-9B9B-BA37D6FFB7C3}"/>
            </c:ext>
          </c:extLst>
        </c:ser>
        <c:ser>
          <c:idx val="10"/>
          <c:order val="10"/>
          <c:tx>
            <c:strRef>
              <c:f>Sheet1!$L$1</c:f>
              <c:strCache>
                <c:ptCount val="1"/>
                <c:pt idx="0">
                  <c:v>WAAREE Group</c:v>
                </c:pt>
              </c:strCache>
            </c:strRef>
          </c:tx>
          <c:spPr>
            <a:ln w="28575" cap="rnd">
              <a:solidFill>
                <a:schemeClr val="accent5">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Sheet1!$L$2:$L$62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A-3BB0-4003-9B9B-BA37D6FFB7C3}"/>
            </c:ext>
          </c:extLst>
        </c:ser>
        <c:ser>
          <c:idx val="11"/>
          <c:order val="11"/>
          <c:tx>
            <c:strRef>
              <c:f>Sheet1!$M$1</c:f>
              <c:strCache>
                <c:ptCount val="1"/>
                <c:pt idx="0">
                  <c:v>Hero Future Energies</c:v>
                </c:pt>
              </c:strCache>
            </c:strRef>
          </c:tx>
          <c:spPr>
            <a:ln w="28575" cap="rnd">
              <a:solidFill>
                <a:schemeClr val="accent6">
                  <a:lumMod val="6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Sheet1!$M$2:$M$62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B-3BB0-4003-9B9B-BA37D6FFB7C3}"/>
            </c:ext>
          </c:extLst>
        </c:ser>
        <c:ser>
          <c:idx val="12"/>
          <c:order val="12"/>
          <c:tx>
            <c:strRef>
              <c:f>Sheet1!$N$1</c:f>
              <c:strCache>
                <c:ptCount val="1"/>
                <c:pt idx="0">
                  <c:v>RelyOn Solar</c:v>
                </c:pt>
              </c:strCache>
            </c:strRef>
          </c:tx>
          <c:spPr>
            <a:ln w="28575" cap="rnd">
              <a:solidFill>
                <a:schemeClr val="accent1">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Sheet1!$N$2:$N$62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C-3BB0-4003-9B9B-BA37D6FFB7C3}"/>
            </c:ext>
          </c:extLst>
        </c:ser>
        <c:ser>
          <c:idx val="13"/>
          <c:order val="13"/>
          <c:tx>
            <c:strRef>
              <c:f>Sheet1!$O$1</c:f>
              <c:strCache>
                <c:ptCount val="1"/>
                <c:pt idx="0">
                  <c:v>Sunshot Technologies</c:v>
                </c:pt>
              </c:strCache>
            </c:strRef>
          </c:tx>
          <c:spPr>
            <a:ln w="28575" cap="rnd">
              <a:solidFill>
                <a:schemeClr val="accent2">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Sheet1!$O$2:$O$62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D-3BB0-4003-9B9B-BA37D6FFB7C3}"/>
            </c:ext>
          </c:extLst>
        </c:ser>
        <c:ser>
          <c:idx val="14"/>
          <c:order val="14"/>
          <c:tx>
            <c:strRef>
              <c:f>Sheet1!$P$1</c:f>
              <c:strCache>
                <c:ptCount val="1"/>
                <c:pt idx="0">
                  <c:v>Mahindra Susten</c:v>
                </c:pt>
              </c:strCache>
            </c:strRef>
          </c:tx>
          <c:spPr>
            <a:ln w="28575" cap="rnd">
              <a:solidFill>
                <a:schemeClr val="accent3">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Sheet1!$P$2:$P$62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E-3BB0-4003-9B9B-BA37D6FFB7C3}"/>
            </c:ext>
          </c:extLst>
        </c:ser>
        <c:ser>
          <c:idx val="15"/>
          <c:order val="15"/>
          <c:tx>
            <c:strRef>
              <c:f>Sheet1!$Q$1</c:f>
              <c:strCache>
                <c:ptCount val="1"/>
                <c:pt idx="0">
                  <c:v>Sterling And Wilson</c:v>
                </c:pt>
              </c:strCache>
            </c:strRef>
          </c:tx>
          <c:spPr>
            <a:ln w="28575" cap="rnd">
              <a:solidFill>
                <a:schemeClr val="accent4">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Sheet1!$Q$2:$Q$62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F-3BB0-4003-9B9B-BA37D6FFB7C3}"/>
            </c:ext>
          </c:extLst>
        </c:ser>
        <c:ser>
          <c:idx val="16"/>
          <c:order val="16"/>
          <c:tx>
            <c:strRef>
              <c:f>Sheet1!$R$1</c:f>
              <c:strCache>
                <c:ptCount val="1"/>
                <c:pt idx="0">
                  <c:v>Jakson Group</c:v>
                </c:pt>
              </c:strCache>
            </c:strRef>
          </c:tx>
          <c:spPr>
            <a:ln w="28575" cap="rnd">
              <a:solidFill>
                <a:schemeClr val="accent5">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Sheet1!$R$2:$R$62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10-3BB0-4003-9B9B-BA37D6FFB7C3}"/>
            </c:ext>
          </c:extLst>
        </c:ser>
        <c:ser>
          <c:idx val="17"/>
          <c:order val="17"/>
          <c:tx>
            <c:strRef>
              <c:f>Sheet1!$S$1</c:f>
              <c:strCache>
                <c:ptCount val="1"/>
                <c:pt idx="0">
                  <c:v>Prozeal Infra Engineering Pvt Ltd</c:v>
                </c:pt>
              </c:strCache>
            </c:strRef>
          </c:tx>
          <c:spPr>
            <a:ln w="28575" cap="rnd">
              <a:solidFill>
                <a:schemeClr val="accent6">
                  <a:lumMod val="80000"/>
                  <a:lumOff val="2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Sheet1!$S$2:$S$62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11-3BB0-4003-9B9B-BA37D6FFB7C3}"/>
            </c:ext>
          </c:extLst>
        </c:ser>
        <c:ser>
          <c:idx val="18"/>
          <c:order val="18"/>
          <c:tx>
            <c:strRef>
              <c:f>Sheet1!$T$1</c:f>
              <c:strCache>
                <c:ptCount val="1"/>
                <c:pt idx="0">
                  <c:v>Harsha Abakus Solar Pvt Ltd</c:v>
                </c:pt>
              </c:strCache>
            </c:strRef>
          </c:tx>
          <c:spPr>
            <a:ln w="28575" cap="rnd">
              <a:solidFill>
                <a:schemeClr val="accent1">
                  <a:lumMod val="80000"/>
                </a:schemeClr>
              </a:solidFill>
              <a:round/>
            </a:ln>
            <a:effectLst/>
          </c:spPr>
          <c:marker>
            <c:symbol val="none"/>
          </c:marker>
          <c:cat>
            <c:numRef>
              <c:f>Sheet1!$A$2:$A$62</c:f>
              <c:numCache>
                <c:formatCode>m/d/yyyy</c:formatCode>
                <c:ptCount val="61"/>
                <c:pt idx="0">
                  <c:v>43324</c:v>
                </c:pt>
                <c:pt idx="1">
                  <c:v>43325</c:v>
                </c:pt>
                <c:pt idx="2">
                  <c:v>43326</c:v>
                </c:pt>
                <c:pt idx="3">
                  <c:v>43327</c:v>
                </c:pt>
                <c:pt idx="4">
                  <c:v>43328</c:v>
                </c:pt>
                <c:pt idx="5">
                  <c:v>43329</c:v>
                </c:pt>
                <c:pt idx="6">
                  <c:v>43330</c:v>
                </c:pt>
                <c:pt idx="7">
                  <c:v>43331</c:v>
                </c:pt>
                <c:pt idx="8">
                  <c:v>43332</c:v>
                </c:pt>
                <c:pt idx="9">
                  <c:v>43333</c:v>
                </c:pt>
                <c:pt idx="10">
                  <c:v>43334</c:v>
                </c:pt>
                <c:pt idx="11">
                  <c:v>43335</c:v>
                </c:pt>
                <c:pt idx="12">
                  <c:v>43336</c:v>
                </c:pt>
                <c:pt idx="13">
                  <c:v>43337</c:v>
                </c:pt>
                <c:pt idx="14">
                  <c:v>43338</c:v>
                </c:pt>
                <c:pt idx="15">
                  <c:v>43339</c:v>
                </c:pt>
                <c:pt idx="16">
                  <c:v>43340</c:v>
                </c:pt>
                <c:pt idx="17">
                  <c:v>43341</c:v>
                </c:pt>
                <c:pt idx="18">
                  <c:v>43342</c:v>
                </c:pt>
                <c:pt idx="19">
                  <c:v>43343</c:v>
                </c:pt>
                <c:pt idx="20">
                  <c:v>43344</c:v>
                </c:pt>
                <c:pt idx="21">
                  <c:v>43345</c:v>
                </c:pt>
                <c:pt idx="22">
                  <c:v>43346</c:v>
                </c:pt>
                <c:pt idx="23">
                  <c:v>43347</c:v>
                </c:pt>
                <c:pt idx="24">
                  <c:v>43348</c:v>
                </c:pt>
                <c:pt idx="25">
                  <c:v>43349</c:v>
                </c:pt>
                <c:pt idx="26">
                  <c:v>43350</c:v>
                </c:pt>
                <c:pt idx="27">
                  <c:v>43351</c:v>
                </c:pt>
                <c:pt idx="28">
                  <c:v>43352</c:v>
                </c:pt>
                <c:pt idx="29">
                  <c:v>43353</c:v>
                </c:pt>
                <c:pt idx="30">
                  <c:v>43354</c:v>
                </c:pt>
                <c:pt idx="31">
                  <c:v>43355</c:v>
                </c:pt>
                <c:pt idx="32">
                  <c:v>43356</c:v>
                </c:pt>
                <c:pt idx="33">
                  <c:v>43357</c:v>
                </c:pt>
                <c:pt idx="34">
                  <c:v>43358</c:v>
                </c:pt>
                <c:pt idx="35">
                  <c:v>43359</c:v>
                </c:pt>
                <c:pt idx="36">
                  <c:v>43360</c:v>
                </c:pt>
                <c:pt idx="37">
                  <c:v>43361</c:v>
                </c:pt>
                <c:pt idx="38">
                  <c:v>43362</c:v>
                </c:pt>
                <c:pt idx="39">
                  <c:v>43363</c:v>
                </c:pt>
                <c:pt idx="40">
                  <c:v>43364</c:v>
                </c:pt>
                <c:pt idx="41">
                  <c:v>43365</c:v>
                </c:pt>
                <c:pt idx="42">
                  <c:v>43366</c:v>
                </c:pt>
                <c:pt idx="43">
                  <c:v>43367</c:v>
                </c:pt>
                <c:pt idx="44">
                  <c:v>43368</c:v>
                </c:pt>
                <c:pt idx="45">
                  <c:v>43369</c:v>
                </c:pt>
                <c:pt idx="46">
                  <c:v>43370</c:v>
                </c:pt>
                <c:pt idx="47">
                  <c:v>43371</c:v>
                </c:pt>
                <c:pt idx="48">
                  <c:v>43372</c:v>
                </c:pt>
                <c:pt idx="49">
                  <c:v>43373</c:v>
                </c:pt>
                <c:pt idx="50">
                  <c:v>43374</c:v>
                </c:pt>
                <c:pt idx="51">
                  <c:v>43375</c:v>
                </c:pt>
                <c:pt idx="52">
                  <c:v>43376</c:v>
                </c:pt>
                <c:pt idx="53">
                  <c:v>43377</c:v>
                </c:pt>
                <c:pt idx="54">
                  <c:v>43378</c:v>
                </c:pt>
                <c:pt idx="55">
                  <c:v>43379</c:v>
                </c:pt>
                <c:pt idx="56">
                  <c:v>43380</c:v>
                </c:pt>
                <c:pt idx="57">
                  <c:v>43381</c:v>
                </c:pt>
                <c:pt idx="58">
                  <c:v>43382</c:v>
                </c:pt>
                <c:pt idx="59">
                  <c:v>43383</c:v>
                </c:pt>
                <c:pt idx="60">
                  <c:v>43384</c:v>
                </c:pt>
              </c:numCache>
            </c:numRef>
          </c:cat>
          <c:val>
            <c:numRef>
              <c:f>Sheet1!$T$2:$T$62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12-3BB0-4003-9B9B-BA37D6FFB7C3}"/>
            </c:ext>
          </c:extLst>
        </c:ser>
        <c:dLbls>
          <c:showLegendKey val="0"/>
          <c:showVal val="0"/>
          <c:showCatName val="0"/>
          <c:showSerName val="0"/>
          <c:showPercent val="0"/>
          <c:showBubbleSize val="0"/>
        </c:dLbls>
        <c:smooth val="0"/>
        <c:axId val="232993688"/>
        <c:axId val="232992704"/>
      </c:lineChart>
      <c:dateAx>
        <c:axId val="232993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92704"/>
        <c:crosses val="autoZero"/>
        <c:auto val="1"/>
        <c:lblOffset val="100"/>
        <c:baseTimeUnit val="days"/>
      </c:dateAx>
      <c:valAx>
        <c:axId val="23299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9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Trina Solar</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c:v>
                </c:pt>
                <c:pt idx="1">
                  <c:v>18.254000000000001</c:v>
                </c:pt>
                <c:pt idx="2">
                  <c:v>0.83230000000000004</c:v>
                </c:pt>
                <c:pt idx="3">
                  <c:v>0</c:v>
                </c:pt>
                <c:pt idx="4">
                  <c:v>0</c:v>
                </c:pt>
                <c:pt idx="5">
                  <c:v>0</c:v>
                </c:pt>
              </c:numCache>
            </c:numRef>
          </c:val>
          <c:extLst>
            <c:ext xmlns:c16="http://schemas.microsoft.com/office/drawing/2014/chart" uri="{C3380CC4-5D6E-409C-BE32-E72D297353CC}">
              <c16:uniqueId val="{00000000-8320-403C-84AF-7CC85313906D}"/>
            </c:ext>
          </c:extLst>
        </c:ser>
        <c:ser>
          <c:idx val="1"/>
          <c:order val="1"/>
          <c:tx>
            <c:strRef>
              <c:f>Sheet1!$C$1</c:f>
              <c:strCache>
                <c:ptCount val="1"/>
                <c:pt idx="0">
                  <c:v>Tata Power</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c:v>
                </c:pt>
                <c:pt idx="1">
                  <c:v>100</c:v>
                </c:pt>
                <c:pt idx="2">
                  <c:v>18.7193</c:v>
                </c:pt>
                <c:pt idx="3">
                  <c:v>0</c:v>
                </c:pt>
                <c:pt idx="4">
                  <c:v>0</c:v>
                </c:pt>
                <c:pt idx="5">
                  <c:v>0</c:v>
                </c:pt>
              </c:numCache>
            </c:numRef>
          </c:val>
          <c:extLst>
            <c:ext xmlns:c16="http://schemas.microsoft.com/office/drawing/2014/chart" uri="{C3380CC4-5D6E-409C-BE32-E72D297353CC}">
              <c16:uniqueId val="{00000001-8320-403C-84AF-7CC85313906D}"/>
            </c:ext>
          </c:extLst>
        </c:ser>
        <c:ser>
          <c:idx val="2"/>
          <c:order val="2"/>
          <c:tx>
            <c:strRef>
              <c:f>Sheet1!$D$1</c:f>
              <c:strCache>
                <c:ptCount val="1"/>
                <c:pt idx="0">
                  <c:v>CleanMax Solar</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c:v>
                </c:pt>
                <c:pt idx="1">
                  <c:v>61.1111</c:v>
                </c:pt>
                <c:pt idx="2">
                  <c:v>2.0234999999999999</c:v>
                </c:pt>
                <c:pt idx="3">
                  <c:v>0</c:v>
                </c:pt>
                <c:pt idx="4">
                  <c:v>0</c:v>
                </c:pt>
                <c:pt idx="5">
                  <c:v>0</c:v>
                </c:pt>
              </c:numCache>
            </c:numRef>
          </c:val>
          <c:extLst>
            <c:ext xmlns:c16="http://schemas.microsoft.com/office/drawing/2014/chart" uri="{C3380CC4-5D6E-409C-BE32-E72D297353CC}">
              <c16:uniqueId val="{00000002-8320-403C-84AF-7CC85313906D}"/>
            </c:ext>
          </c:extLst>
        </c:ser>
        <c:ser>
          <c:idx val="3"/>
          <c:order val="3"/>
          <c:tx>
            <c:strRef>
              <c:f>Sheet1!$E$1</c:f>
              <c:strCache>
                <c:ptCount val="1"/>
                <c:pt idx="0">
                  <c:v>Amplus Solar</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c:v>
                </c:pt>
                <c:pt idx="1">
                  <c:v>18.254000000000001</c:v>
                </c:pt>
                <c:pt idx="2">
                  <c:v>13.682399999999999</c:v>
                </c:pt>
                <c:pt idx="3">
                  <c:v>0</c:v>
                </c:pt>
                <c:pt idx="4">
                  <c:v>0</c:v>
                </c:pt>
                <c:pt idx="5">
                  <c:v>0</c:v>
                </c:pt>
              </c:numCache>
            </c:numRef>
          </c:val>
          <c:extLst>
            <c:ext xmlns:c16="http://schemas.microsoft.com/office/drawing/2014/chart" uri="{C3380CC4-5D6E-409C-BE32-E72D297353CC}">
              <c16:uniqueId val="{00000003-8320-403C-84AF-7CC85313906D}"/>
            </c:ext>
          </c:extLst>
        </c:ser>
        <c:ser>
          <c:idx val="4"/>
          <c:order val="4"/>
          <c:tx>
            <c:strRef>
              <c:f>Sheet1!$F$1</c:f>
              <c:strCache>
                <c:ptCount val="1"/>
                <c:pt idx="0">
                  <c:v>Cleantech Solar</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0</c:v>
                </c:pt>
                <c:pt idx="1">
                  <c:v>3.9683000000000002</c:v>
                </c:pt>
                <c:pt idx="2">
                  <c:v>9.2600000000000002E-2</c:v>
                </c:pt>
                <c:pt idx="3">
                  <c:v>0</c:v>
                </c:pt>
                <c:pt idx="4">
                  <c:v>0</c:v>
                </c:pt>
                <c:pt idx="5">
                  <c:v>0</c:v>
                </c:pt>
              </c:numCache>
            </c:numRef>
          </c:val>
          <c:extLst>
            <c:ext xmlns:c16="http://schemas.microsoft.com/office/drawing/2014/chart" uri="{C3380CC4-5D6E-409C-BE32-E72D297353CC}">
              <c16:uniqueId val="{00000004-8320-403C-84AF-7CC85313906D}"/>
            </c:ext>
          </c:extLst>
        </c:ser>
        <c:ser>
          <c:idx val="5"/>
          <c:order val="5"/>
          <c:tx>
            <c:strRef>
              <c:f>Sheet1!$G$1</c:f>
              <c:strCache>
                <c:ptCount val="1"/>
                <c:pt idx="0">
                  <c:v>ReNew Power</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c:v>
                </c:pt>
                <c:pt idx="1">
                  <c:v>52.381</c:v>
                </c:pt>
                <c:pt idx="2">
                  <c:v>100</c:v>
                </c:pt>
                <c:pt idx="3">
                  <c:v>0</c:v>
                </c:pt>
                <c:pt idx="4">
                  <c:v>0</c:v>
                </c:pt>
                <c:pt idx="5">
                  <c:v>0</c:v>
                </c:pt>
              </c:numCache>
            </c:numRef>
          </c:val>
          <c:extLst>
            <c:ext xmlns:c16="http://schemas.microsoft.com/office/drawing/2014/chart" uri="{C3380CC4-5D6E-409C-BE32-E72D297353CC}">
              <c16:uniqueId val="{00000005-8320-403C-84AF-7CC85313906D}"/>
            </c:ext>
          </c:extLst>
        </c:ser>
        <c:ser>
          <c:idx val="6"/>
          <c:order val="6"/>
          <c:tx>
            <c:strRef>
              <c:f>Sheet1!$H$1</c:f>
              <c:strCache>
                <c:ptCount val="1"/>
                <c:pt idx="0">
                  <c:v>ONergy</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0</c:v>
                </c:pt>
                <c:pt idx="1">
                  <c:v>4.7618999999999998</c:v>
                </c:pt>
                <c:pt idx="2">
                  <c:v>0.13750000000000001</c:v>
                </c:pt>
                <c:pt idx="3">
                  <c:v>0</c:v>
                </c:pt>
                <c:pt idx="4">
                  <c:v>0</c:v>
                </c:pt>
                <c:pt idx="5">
                  <c:v>0</c:v>
                </c:pt>
              </c:numCache>
            </c:numRef>
          </c:val>
          <c:extLst>
            <c:ext xmlns:c16="http://schemas.microsoft.com/office/drawing/2014/chart" uri="{C3380CC4-5D6E-409C-BE32-E72D297353CC}">
              <c16:uniqueId val="{00000006-8320-403C-84AF-7CC85313906D}"/>
            </c:ext>
          </c:extLst>
        </c:ser>
        <c:ser>
          <c:idx val="7"/>
          <c:order val="7"/>
          <c:tx>
            <c:strRef>
              <c:f>Sheet1!$I$1</c:f>
              <c:strCache>
                <c:ptCount val="1"/>
                <c:pt idx="0">
                  <c:v>Enerparc Energy</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c:v>
                </c:pt>
                <c:pt idx="1">
                  <c:v>16.666699999999999</c:v>
                </c:pt>
                <c:pt idx="2">
                  <c:v>17.523800000000001</c:v>
                </c:pt>
                <c:pt idx="3">
                  <c:v>0</c:v>
                </c:pt>
                <c:pt idx="4">
                  <c:v>0</c:v>
                </c:pt>
                <c:pt idx="5">
                  <c:v>0</c:v>
                </c:pt>
              </c:numCache>
            </c:numRef>
          </c:val>
          <c:extLst>
            <c:ext xmlns:c16="http://schemas.microsoft.com/office/drawing/2014/chart" uri="{C3380CC4-5D6E-409C-BE32-E72D297353CC}">
              <c16:uniqueId val="{00000007-8320-403C-84AF-7CC85313906D}"/>
            </c:ext>
          </c:extLst>
        </c:ser>
        <c:ser>
          <c:idx val="8"/>
          <c:order val="8"/>
          <c:tx>
            <c:strRef>
              <c:f>Sheet1!$J$1</c:f>
              <c:strCache>
                <c:ptCount val="1"/>
                <c:pt idx="0">
                  <c:v>Emmvee</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0</c:v>
                </c:pt>
                <c:pt idx="1">
                  <c:v>19.8413</c:v>
                </c:pt>
                <c:pt idx="2">
                  <c:v>2.8963000000000001</c:v>
                </c:pt>
                <c:pt idx="3">
                  <c:v>0</c:v>
                </c:pt>
                <c:pt idx="4">
                  <c:v>0</c:v>
                </c:pt>
                <c:pt idx="5">
                  <c:v>0</c:v>
                </c:pt>
              </c:numCache>
            </c:numRef>
          </c:val>
          <c:extLst>
            <c:ext xmlns:c16="http://schemas.microsoft.com/office/drawing/2014/chart" uri="{C3380CC4-5D6E-409C-BE32-E72D297353CC}">
              <c16:uniqueId val="{00000008-8320-403C-84AF-7CC85313906D}"/>
            </c:ext>
          </c:extLst>
        </c:ser>
        <c:ser>
          <c:idx val="9"/>
          <c:order val="9"/>
          <c:tx>
            <c:strRef>
              <c:f>Sheet1!$K$1</c:f>
              <c:strCache>
                <c:ptCount val="1"/>
                <c:pt idx="0">
                  <c:v>Vikram Solar</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0</c:v>
                </c:pt>
                <c:pt idx="1">
                  <c:v>42.857100000000003</c:v>
                </c:pt>
                <c:pt idx="2">
                  <c:v>2.7197</c:v>
                </c:pt>
                <c:pt idx="3">
                  <c:v>0</c:v>
                </c:pt>
                <c:pt idx="4">
                  <c:v>0</c:v>
                </c:pt>
                <c:pt idx="5">
                  <c:v>0</c:v>
                </c:pt>
              </c:numCache>
            </c:numRef>
          </c:val>
          <c:extLst>
            <c:ext xmlns:c16="http://schemas.microsoft.com/office/drawing/2014/chart" uri="{C3380CC4-5D6E-409C-BE32-E72D297353CC}">
              <c16:uniqueId val="{00000009-8320-403C-84AF-7CC85313906D}"/>
            </c:ext>
          </c:extLst>
        </c:ser>
        <c:ser>
          <c:idx val="10"/>
          <c:order val="10"/>
          <c:tx>
            <c:strRef>
              <c:f>Sheet1!$L$1</c:f>
              <c:strCache>
                <c:ptCount val="1"/>
                <c:pt idx="0">
                  <c:v>WAAREE Group</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0</c:v>
                </c:pt>
                <c:pt idx="1">
                  <c:v>23.015899999999998</c:v>
                </c:pt>
                <c:pt idx="2">
                  <c:v>2.4967999999999999</c:v>
                </c:pt>
                <c:pt idx="3">
                  <c:v>0</c:v>
                </c:pt>
                <c:pt idx="4">
                  <c:v>0</c:v>
                </c:pt>
                <c:pt idx="5">
                  <c:v>0</c:v>
                </c:pt>
              </c:numCache>
            </c:numRef>
          </c:val>
          <c:extLst>
            <c:ext xmlns:c16="http://schemas.microsoft.com/office/drawing/2014/chart" uri="{C3380CC4-5D6E-409C-BE32-E72D297353CC}">
              <c16:uniqueId val="{0000000A-8320-403C-84AF-7CC85313906D}"/>
            </c:ext>
          </c:extLst>
        </c:ser>
        <c:ser>
          <c:idx val="11"/>
          <c:order val="11"/>
          <c:tx>
            <c:strRef>
              <c:f>Sheet1!$M$1</c:f>
              <c:strCache>
                <c:ptCount val="1"/>
                <c:pt idx="0">
                  <c:v>Hero Future Energies</c:v>
                </c:pt>
              </c:strCache>
            </c:strRef>
          </c:tx>
          <c:spPr>
            <a:ln w="28575" cap="rnd">
              <a:solidFill>
                <a:schemeClr val="accent6">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Sheet1!$M$2:$M$7</c:f>
              <c:numCache>
                <c:formatCode>General</c:formatCode>
                <c:ptCount val="6"/>
                <c:pt idx="0">
                  <c:v>0</c:v>
                </c:pt>
                <c:pt idx="1">
                  <c:v>51.587299999999999</c:v>
                </c:pt>
                <c:pt idx="2">
                  <c:v>9.7424999999999997</c:v>
                </c:pt>
                <c:pt idx="3">
                  <c:v>0</c:v>
                </c:pt>
                <c:pt idx="4">
                  <c:v>0</c:v>
                </c:pt>
                <c:pt idx="5">
                  <c:v>0</c:v>
                </c:pt>
              </c:numCache>
            </c:numRef>
          </c:val>
          <c:extLst>
            <c:ext xmlns:c16="http://schemas.microsoft.com/office/drawing/2014/chart" uri="{C3380CC4-5D6E-409C-BE32-E72D297353CC}">
              <c16:uniqueId val="{0000000B-8320-403C-84AF-7CC85313906D}"/>
            </c:ext>
          </c:extLst>
        </c:ser>
        <c:ser>
          <c:idx val="12"/>
          <c:order val="12"/>
          <c:tx>
            <c:strRef>
              <c:f>Sheet1!$N$1</c:f>
              <c:strCache>
                <c:ptCount val="1"/>
                <c:pt idx="0">
                  <c:v>RelyOn Solar</c:v>
                </c:pt>
              </c:strCache>
            </c:strRef>
          </c:tx>
          <c:spPr>
            <a:ln w="28575" cap="rnd">
              <a:solidFill>
                <a:schemeClr val="accent1">
                  <a:lumMod val="80000"/>
                  <a:lumOff val="2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Sheet1!$N$2:$N$7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C-8320-403C-84AF-7CC85313906D}"/>
            </c:ext>
          </c:extLst>
        </c:ser>
        <c:ser>
          <c:idx val="13"/>
          <c:order val="13"/>
          <c:tx>
            <c:strRef>
              <c:f>Sheet1!$O$1</c:f>
              <c:strCache>
                <c:ptCount val="1"/>
                <c:pt idx="0">
                  <c:v>Sunshot Technologies</c:v>
                </c:pt>
              </c:strCache>
            </c:strRef>
          </c:tx>
          <c:spPr>
            <a:ln w="28575" cap="rnd">
              <a:solidFill>
                <a:schemeClr val="accent2">
                  <a:lumMod val="80000"/>
                  <a:lumOff val="2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Sheet1!$O$2:$O$7</c:f>
              <c:numCache>
                <c:formatCode>General</c:formatCode>
                <c:ptCount val="6"/>
                <c:pt idx="0">
                  <c:v>0</c:v>
                </c:pt>
                <c:pt idx="1">
                  <c:v>14.2857</c:v>
                </c:pt>
                <c:pt idx="2">
                  <c:v>0.59050000000000002</c:v>
                </c:pt>
                <c:pt idx="3">
                  <c:v>0</c:v>
                </c:pt>
                <c:pt idx="4">
                  <c:v>0</c:v>
                </c:pt>
                <c:pt idx="5">
                  <c:v>0</c:v>
                </c:pt>
              </c:numCache>
            </c:numRef>
          </c:val>
          <c:extLst>
            <c:ext xmlns:c16="http://schemas.microsoft.com/office/drawing/2014/chart" uri="{C3380CC4-5D6E-409C-BE32-E72D297353CC}">
              <c16:uniqueId val="{0000000D-8320-403C-84AF-7CC85313906D}"/>
            </c:ext>
          </c:extLst>
        </c:ser>
        <c:ser>
          <c:idx val="14"/>
          <c:order val="14"/>
          <c:tx>
            <c:strRef>
              <c:f>Sheet1!$P$1</c:f>
              <c:strCache>
                <c:ptCount val="1"/>
                <c:pt idx="0">
                  <c:v>Mahindra Susten</c:v>
                </c:pt>
              </c:strCache>
            </c:strRef>
          </c:tx>
          <c:spPr>
            <a:ln w="28575" cap="rnd">
              <a:solidFill>
                <a:schemeClr val="accent3">
                  <a:lumMod val="80000"/>
                  <a:lumOff val="2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Sheet1!$P$2:$P$7</c:f>
              <c:numCache>
                <c:formatCode>General</c:formatCode>
                <c:ptCount val="6"/>
                <c:pt idx="0">
                  <c:v>0</c:v>
                </c:pt>
                <c:pt idx="1">
                  <c:v>13.492100000000001</c:v>
                </c:pt>
                <c:pt idx="2">
                  <c:v>1.7499</c:v>
                </c:pt>
                <c:pt idx="3">
                  <c:v>0</c:v>
                </c:pt>
                <c:pt idx="4">
                  <c:v>0</c:v>
                </c:pt>
                <c:pt idx="5">
                  <c:v>0</c:v>
                </c:pt>
              </c:numCache>
            </c:numRef>
          </c:val>
          <c:extLst>
            <c:ext xmlns:c16="http://schemas.microsoft.com/office/drawing/2014/chart" uri="{C3380CC4-5D6E-409C-BE32-E72D297353CC}">
              <c16:uniqueId val="{0000000E-8320-403C-84AF-7CC85313906D}"/>
            </c:ext>
          </c:extLst>
        </c:ser>
        <c:ser>
          <c:idx val="15"/>
          <c:order val="15"/>
          <c:tx>
            <c:strRef>
              <c:f>Sheet1!$Q$1</c:f>
              <c:strCache>
                <c:ptCount val="1"/>
                <c:pt idx="0">
                  <c:v>Sterling And Wilson</c:v>
                </c:pt>
              </c:strCache>
            </c:strRef>
          </c:tx>
          <c:spPr>
            <a:ln w="28575" cap="rnd">
              <a:solidFill>
                <a:schemeClr val="accent4">
                  <a:lumMod val="80000"/>
                  <a:lumOff val="2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Sheet1!$Q$2:$Q$7</c:f>
              <c:numCache>
                <c:formatCode>General</c:formatCode>
                <c:ptCount val="6"/>
                <c:pt idx="0">
                  <c:v>0</c:v>
                </c:pt>
                <c:pt idx="1">
                  <c:v>30.952400000000001</c:v>
                </c:pt>
                <c:pt idx="2">
                  <c:v>7.8406000000000002</c:v>
                </c:pt>
                <c:pt idx="3">
                  <c:v>0</c:v>
                </c:pt>
                <c:pt idx="4">
                  <c:v>0</c:v>
                </c:pt>
                <c:pt idx="5">
                  <c:v>0</c:v>
                </c:pt>
              </c:numCache>
            </c:numRef>
          </c:val>
          <c:extLst>
            <c:ext xmlns:c16="http://schemas.microsoft.com/office/drawing/2014/chart" uri="{C3380CC4-5D6E-409C-BE32-E72D297353CC}">
              <c16:uniqueId val="{0000000F-8320-403C-84AF-7CC85313906D}"/>
            </c:ext>
          </c:extLst>
        </c:ser>
        <c:ser>
          <c:idx val="16"/>
          <c:order val="16"/>
          <c:tx>
            <c:strRef>
              <c:f>Sheet1!$R$1</c:f>
              <c:strCache>
                <c:ptCount val="1"/>
                <c:pt idx="0">
                  <c:v>Jakson Group</c:v>
                </c:pt>
              </c:strCache>
            </c:strRef>
          </c:tx>
          <c:spPr>
            <a:ln w="28575" cap="rnd">
              <a:solidFill>
                <a:schemeClr val="accent5">
                  <a:lumMod val="80000"/>
                  <a:lumOff val="2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Sheet1!$R$2:$R$7</c:f>
              <c:numCache>
                <c:formatCode>General</c:formatCode>
                <c:ptCount val="6"/>
                <c:pt idx="0">
                  <c:v>0</c:v>
                </c:pt>
                <c:pt idx="1">
                  <c:v>23.015899999999998</c:v>
                </c:pt>
                <c:pt idx="2">
                  <c:v>8.3486999999999991</c:v>
                </c:pt>
                <c:pt idx="3">
                  <c:v>0</c:v>
                </c:pt>
                <c:pt idx="4">
                  <c:v>0</c:v>
                </c:pt>
                <c:pt idx="5">
                  <c:v>0</c:v>
                </c:pt>
              </c:numCache>
            </c:numRef>
          </c:val>
          <c:extLst>
            <c:ext xmlns:c16="http://schemas.microsoft.com/office/drawing/2014/chart" uri="{C3380CC4-5D6E-409C-BE32-E72D297353CC}">
              <c16:uniqueId val="{00000010-8320-403C-84AF-7CC85313906D}"/>
            </c:ext>
          </c:extLst>
        </c:ser>
        <c:ser>
          <c:idx val="17"/>
          <c:order val="17"/>
          <c:tx>
            <c:strRef>
              <c:f>Sheet1!$S$1</c:f>
              <c:strCache>
                <c:ptCount val="1"/>
                <c:pt idx="0">
                  <c:v>Prozeal Infra Engineering Pvt Ltd</c:v>
                </c:pt>
              </c:strCache>
            </c:strRef>
          </c:tx>
          <c:spPr>
            <a:ln w="28575" cap="rnd">
              <a:solidFill>
                <a:schemeClr val="accent6">
                  <a:lumMod val="80000"/>
                  <a:lumOff val="2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Sheet1!$S$2:$S$7</c:f>
              <c:numCache>
                <c:formatCode>General</c:formatCode>
                <c:ptCount val="6"/>
                <c:pt idx="0">
                  <c:v>0</c:v>
                </c:pt>
                <c:pt idx="1">
                  <c:v>5.5556000000000001</c:v>
                </c:pt>
                <c:pt idx="2">
                  <c:v>5.8605999999999998</c:v>
                </c:pt>
                <c:pt idx="3">
                  <c:v>0</c:v>
                </c:pt>
                <c:pt idx="4">
                  <c:v>0</c:v>
                </c:pt>
                <c:pt idx="5">
                  <c:v>0</c:v>
                </c:pt>
              </c:numCache>
            </c:numRef>
          </c:val>
          <c:extLst>
            <c:ext xmlns:c16="http://schemas.microsoft.com/office/drawing/2014/chart" uri="{C3380CC4-5D6E-409C-BE32-E72D297353CC}">
              <c16:uniqueId val="{00000011-8320-403C-84AF-7CC85313906D}"/>
            </c:ext>
          </c:extLst>
        </c:ser>
        <c:ser>
          <c:idx val="18"/>
          <c:order val="18"/>
          <c:tx>
            <c:strRef>
              <c:f>Sheet1!$T$1</c:f>
              <c:strCache>
                <c:ptCount val="1"/>
                <c:pt idx="0">
                  <c:v>Harsha Abakus Solar Pvt Ltd</c:v>
                </c:pt>
              </c:strCache>
            </c:strRef>
          </c:tx>
          <c:spPr>
            <a:ln w="28575" cap="rnd">
              <a:solidFill>
                <a:schemeClr val="accent1">
                  <a:lumMod val="8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Sheet1!$T$2:$T$7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12-8320-403C-84AF-7CC85313906D}"/>
            </c:ext>
          </c:extLst>
        </c:ser>
        <c:dLbls>
          <c:showLegendKey val="0"/>
          <c:showVal val="0"/>
          <c:showCatName val="0"/>
          <c:showSerName val="0"/>
          <c:showPercent val="0"/>
          <c:showBubbleSize val="0"/>
        </c:dLbls>
        <c:axId val="603850048"/>
        <c:axId val="603841848"/>
      </c:radarChart>
      <c:catAx>
        <c:axId val="603850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3841848"/>
        <c:crosses val="autoZero"/>
        <c:auto val="1"/>
        <c:lblAlgn val="ctr"/>
        <c:lblOffset val="100"/>
        <c:noMultiLvlLbl val="0"/>
      </c:catAx>
      <c:valAx>
        <c:axId val="60384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385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F73BB-ECDA-42C9-A44C-B6685795F94C}"/>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8F41E190-1091-4D3E-864B-B8F7E02E414C}"/>
              </a:ext>
            </a:extLst>
          </p:cNvPr>
          <p:cNvSpPr>
            <a:spLocks noGrp="1"/>
          </p:cNvSpPr>
          <p:nvPr>
            <p:ph type="subTitle" idx="1"/>
          </p:nvPr>
        </p:nvSpPr>
        <p:spPr/>
        <p:txBody>
          <a:bodyPr/>
          <a:lstStyle/>
          <a:p>
            <a:r>
              <a:rPr lang="en-US"/>
              <a:t>Bajaj Elecrticals</a:t>
            </a:r>
          </a:p>
        </p:txBody>
      </p:sp>
    </p:spTree>
    <p:extLst>
      <p:ext uri="{BB962C8B-B14F-4D97-AF65-F5344CB8AC3E}">
        <p14:creationId xmlns:p14="http://schemas.microsoft.com/office/powerpoint/2010/main" val="2251252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13709-35E9-495F-A7D4-B9CD028E7971}"/>
              </a:ext>
            </a:extLst>
          </p:cNvPr>
          <p:cNvSpPr>
            <a:spLocks noGrp="1"/>
          </p:cNvSpPr>
          <p:nvPr>
            <p:ph type="title"/>
          </p:nvPr>
        </p:nvSpPr>
        <p:spPr/>
        <p:txBody>
          <a:bodyPr/>
          <a:lstStyle/>
          <a:p>
            <a:r>
              <a:rPr lang="en-US"/>
              <a:t>Facebook Key Metrics Table | All Pages - 1 of 6</a:t>
            </a:r>
          </a:p>
        </p:txBody>
      </p:sp>
      <p:graphicFrame>
        <p:nvGraphicFramePr>
          <p:cNvPr id="5" name="Table Placeholder 4">
            <a:extLst>
              <a:ext uri="{FF2B5EF4-FFF2-40B4-BE49-F238E27FC236}">
                <a16:creationId xmlns:a16="http://schemas.microsoft.com/office/drawing/2014/main" id="{47458431-BBD4-4153-A4E0-9A913A118E13}"/>
              </a:ext>
            </a:extLst>
          </p:cNvPr>
          <p:cNvGraphicFramePr>
            <a:graphicFrameLocks noGrp="1"/>
          </p:cNvGraphicFramePr>
          <p:nvPr>
            <p:ph type="tbl" sz="quarter" idx="13"/>
            <p:extLst>
              <p:ext uri="{D42A27DB-BD31-4B8C-83A1-F6EECF244321}">
                <p14:modId xmlns:p14="http://schemas.microsoft.com/office/powerpoint/2010/main" val="2314748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6175278"/>
                    </a:ext>
                  </a:extLst>
                </a:gridCol>
                <a:gridCol w="411480">
                  <a:extLst>
                    <a:ext uri="{9D8B030D-6E8A-4147-A177-3AD203B41FA5}">
                      <a16:colId xmlns:a16="http://schemas.microsoft.com/office/drawing/2014/main" val="1940664797"/>
                    </a:ext>
                  </a:extLst>
                </a:gridCol>
                <a:gridCol w="304495">
                  <a:extLst>
                    <a:ext uri="{9D8B030D-6E8A-4147-A177-3AD203B41FA5}">
                      <a16:colId xmlns:a16="http://schemas.microsoft.com/office/drawing/2014/main" val="3896904464"/>
                    </a:ext>
                  </a:extLst>
                </a:gridCol>
                <a:gridCol w="304495">
                  <a:extLst>
                    <a:ext uri="{9D8B030D-6E8A-4147-A177-3AD203B41FA5}">
                      <a16:colId xmlns:a16="http://schemas.microsoft.com/office/drawing/2014/main" val="374914223"/>
                    </a:ext>
                  </a:extLst>
                </a:gridCol>
                <a:gridCol w="304495">
                  <a:extLst>
                    <a:ext uri="{9D8B030D-6E8A-4147-A177-3AD203B41FA5}">
                      <a16:colId xmlns:a16="http://schemas.microsoft.com/office/drawing/2014/main" val="3410185075"/>
                    </a:ext>
                  </a:extLst>
                </a:gridCol>
                <a:gridCol w="304495">
                  <a:extLst>
                    <a:ext uri="{9D8B030D-6E8A-4147-A177-3AD203B41FA5}">
                      <a16:colId xmlns:a16="http://schemas.microsoft.com/office/drawing/2014/main" val="2961951771"/>
                    </a:ext>
                  </a:extLst>
                </a:gridCol>
                <a:gridCol w="304495">
                  <a:extLst>
                    <a:ext uri="{9D8B030D-6E8A-4147-A177-3AD203B41FA5}">
                      <a16:colId xmlns:a16="http://schemas.microsoft.com/office/drawing/2014/main" val="3264562838"/>
                    </a:ext>
                  </a:extLst>
                </a:gridCol>
                <a:gridCol w="304495">
                  <a:extLst>
                    <a:ext uri="{9D8B030D-6E8A-4147-A177-3AD203B41FA5}">
                      <a16:colId xmlns:a16="http://schemas.microsoft.com/office/drawing/2014/main" val="3402363909"/>
                    </a:ext>
                  </a:extLst>
                </a:gridCol>
                <a:gridCol w="304495">
                  <a:extLst>
                    <a:ext uri="{9D8B030D-6E8A-4147-A177-3AD203B41FA5}">
                      <a16:colId xmlns:a16="http://schemas.microsoft.com/office/drawing/2014/main" val="1120453811"/>
                    </a:ext>
                  </a:extLst>
                </a:gridCol>
                <a:gridCol w="304495">
                  <a:extLst>
                    <a:ext uri="{9D8B030D-6E8A-4147-A177-3AD203B41FA5}">
                      <a16:colId xmlns:a16="http://schemas.microsoft.com/office/drawing/2014/main" val="2047616215"/>
                    </a:ext>
                  </a:extLst>
                </a:gridCol>
                <a:gridCol w="304495">
                  <a:extLst>
                    <a:ext uri="{9D8B030D-6E8A-4147-A177-3AD203B41FA5}">
                      <a16:colId xmlns:a16="http://schemas.microsoft.com/office/drawing/2014/main" val="614454690"/>
                    </a:ext>
                  </a:extLst>
                </a:gridCol>
                <a:gridCol w="304495">
                  <a:extLst>
                    <a:ext uri="{9D8B030D-6E8A-4147-A177-3AD203B41FA5}">
                      <a16:colId xmlns:a16="http://schemas.microsoft.com/office/drawing/2014/main" val="299486053"/>
                    </a:ext>
                  </a:extLst>
                </a:gridCol>
                <a:gridCol w="304495">
                  <a:extLst>
                    <a:ext uri="{9D8B030D-6E8A-4147-A177-3AD203B41FA5}">
                      <a16:colId xmlns:a16="http://schemas.microsoft.com/office/drawing/2014/main" val="697339081"/>
                    </a:ext>
                  </a:extLst>
                </a:gridCol>
                <a:gridCol w="304495">
                  <a:extLst>
                    <a:ext uri="{9D8B030D-6E8A-4147-A177-3AD203B41FA5}">
                      <a16:colId xmlns:a16="http://schemas.microsoft.com/office/drawing/2014/main" val="1545038557"/>
                    </a:ext>
                  </a:extLst>
                </a:gridCol>
                <a:gridCol w="304495">
                  <a:extLst>
                    <a:ext uri="{9D8B030D-6E8A-4147-A177-3AD203B41FA5}">
                      <a16:colId xmlns:a16="http://schemas.microsoft.com/office/drawing/2014/main" val="2581159452"/>
                    </a:ext>
                  </a:extLst>
                </a:gridCol>
                <a:gridCol w="304495">
                  <a:extLst>
                    <a:ext uri="{9D8B030D-6E8A-4147-A177-3AD203B41FA5}">
                      <a16:colId xmlns:a16="http://schemas.microsoft.com/office/drawing/2014/main" val="1585699828"/>
                    </a:ext>
                  </a:extLst>
                </a:gridCol>
                <a:gridCol w="304495">
                  <a:extLst>
                    <a:ext uri="{9D8B030D-6E8A-4147-A177-3AD203B41FA5}">
                      <a16:colId xmlns:a16="http://schemas.microsoft.com/office/drawing/2014/main" val="1138124730"/>
                    </a:ext>
                  </a:extLst>
                </a:gridCol>
                <a:gridCol w="304495">
                  <a:extLst>
                    <a:ext uri="{9D8B030D-6E8A-4147-A177-3AD203B41FA5}">
                      <a16:colId xmlns:a16="http://schemas.microsoft.com/office/drawing/2014/main" val="1422828220"/>
                    </a:ext>
                  </a:extLst>
                </a:gridCol>
                <a:gridCol w="304495">
                  <a:extLst>
                    <a:ext uri="{9D8B030D-6E8A-4147-A177-3AD203B41FA5}">
                      <a16:colId xmlns:a16="http://schemas.microsoft.com/office/drawing/2014/main" val="136446"/>
                    </a:ext>
                  </a:extLst>
                </a:gridCol>
                <a:gridCol w="304495">
                  <a:extLst>
                    <a:ext uri="{9D8B030D-6E8A-4147-A177-3AD203B41FA5}">
                      <a16:colId xmlns:a16="http://schemas.microsoft.com/office/drawing/2014/main" val="1709382124"/>
                    </a:ext>
                  </a:extLst>
                </a:gridCol>
                <a:gridCol w="304495">
                  <a:extLst>
                    <a:ext uri="{9D8B030D-6E8A-4147-A177-3AD203B41FA5}">
                      <a16:colId xmlns:a16="http://schemas.microsoft.com/office/drawing/2014/main" val="2926234473"/>
                    </a:ext>
                  </a:extLst>
                </a:gridCol>
                <a:gridCol w="304495">
                  <a:extLst>
                    <a:ext uri="{9D8B030D-6E8A-4147-A177-3AD203B41FA5}">
                      <a16:colId xmlns:a16="http://schemas.microsoft.com/office/drawing/2014/main" val="3101950803"/>
                    </a:ext>
                  </a:extLst>
                </a:gridCol>
                <a:gridCol w="304495">
                  <a:extLst>
                    <a:ext uri="{9D8B030D-6E8A-4147-A177-3AD203B41FA5}">
                      <a16:colId xmlns:a16="http://schemas.microsoft.com/office/drawing/2014/main" val="1920862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082704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Hero Future Energies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654399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CleanMax Solar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44758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Emmvee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655802282"/>
                  </a:ext>
                </a:extLst>
              </a:tr>
            </a:tbl>
          </a:graphicData>
        </a:graphic>
      </p:graphicFrame>
      <p:sp>
        <p:nvSpPr>
          <p:cNvPr id="4" name="Text Placeholder 3">
            <a:extLst>
              <a:ext uri="{FF2B5EF4-FFF2-40B4-BE49-F238E27FC236}">
                <a16:creationId xmlns:a16="http://schemas.microsoft.com/office/drawing/2014/main" id="{9E2A481D-DA44-4A97-9AAC-E16E4E11DFD9}"/>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3721240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8500D-94CF-479E-A65A-39E9E70F9E7C}"/>
              </a:ext>
            </a:extLst>
          </p:cNvPr>
          <p:cNvSpPr>
            <a:spLocks noGrp="1"/>
          </p:cNvSpPr>
          <p:nvPr>
            <p:ph type="title"/>
          </p:nvPr>
        </p:nvSpPr>
        <p:spPr/>
        <p:txBody>
          <a:bodyPr/>
          <a:lstStyle/>
          <a:p>
            <a:r>
              <a:rPr lang="en-US"/>
              <a:t>Facebook Key Metrics Table | All Pages - 2 of 6</a:t>
            </a:r>
          </a:p>
        </p:txBody>
      </p:sp>
      <p:graphicFrame>
        <p:nvGraphicFramePr>
          <p:cNvPr id="5" name="Table Placeholder 4">
            <a:extLst>
              <a:ext uri="{FF2B5EF4-FFF2-40B4-BE49-F238E27FC236}">
                <a16:creationId xmlns:a16="http://schemas.microsoft.com/office/drawing/2014/main" id="{793C1CE5-287A-45B9-9AF6-3677FFF626E6}"/>
              </a:ext>
            </a:extLst>
          </p:cNvPr>
          <p:cNvGraphicFramePr>
            <a:graphicFrameLocks noGrp="1"/>
          </p:cNvGraphicFramePr>
          <p:nvPr>
            <p:ph type="tbl" sz="quarter" idx="13"/>
            <p:extLst>
              <p:ext uri="{D42A27DB-BD31-4B8C-83A1-F6EECF244321}">
                <p14:modId xmlns:p14="http://schemas.microsoft.com/office/powerpoint/2010/main" val="117750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989837001"/>
                    </a:ext>
                  </a:extLst>
                </a:gridCol>
                <a:gridCol w="411480">
                  <a:extLst>
                    <a:ext uri="{9D8B030D-6E8A-4147-A177-3AD203B41FA5}">
                      <a16:colId xmlns:a16="http://schemas.microsoft.com/office/drawing/2014/main" val="4083686477"/>
                    </a:ext>
                  </a:extLst>
                </a:gridCol>
                <a:gridCol w="304495">
                  <a:extLst>
                    <a:ext uri="{9D8B030D-6E8A-4147-A177-3AD203B41FA5}">
                      <a16:colId xmlns:a16="http://schemas.microsoft.com/office/drawing/2014/main" val="620062837"/>
                    </a:ext>
                  </a:extLst>
                </a:gridCol>
                <a:gridCol w="304495">
                  <a:extLst>
                    <a:ext uri="{9D8B030D-6E8A-4147-A177-3AD203B41FA5}">
                      <a16:colId xmlns:a16="http://schemas.microsoft.com/office/drawing/2014/main" val="991396669"/>
                    </a:ext>
                  </a:extLst>
                </a:gridCol>
                <a:gridCol w="304495">
                  <a:extLst>
                    <a:ext uri="{9D8B030D-6E8A-4147-A177-3AD203B41FA5}">
                      <a16:colId xmlns:a16="http://schemas.microsoft.com/office/drawing/2014/main" val="3159561051"/>
                    </a:ext>
                  </a:extLst>
                </a:gridCol>
                <a:gridCol w="304495">
                  <a:extLst>
                    <a:ext uri="{9D8B030D-6E8A-4147-A177-3AD203B41FA5}">
                      <a16:colId xmlns:a16="http://schemas.microsoft.com/office/drawing/2014/main" val="4028665228"/>
                    </a:ext>
                  </a:extLst>
                </a:gridCol>
                <a:gridCol w="304495">
                  <a:extLst>
                    <a:ext uri="{9D8B030D-6E8A-4147-A177-3AD203B41FA5}">
                      <a16:colId xmlns:a16="http://schemas.microsoft.com/office/drawing/2014/main" val="2279093844"/>
                    </a:ext>
                  </a:extLst>
                </a:gridCol>
                <a:gridCol w="304495">
                  <a:extLst>
                    <a:ext uri="{9D8B030D-6E8A-4147-A177-3AD203B41FA5}">
                      <a16:colId xmlns:a16="http://schemas.microsoft.com/office/drawing/2014/main" val="139981991"/>
                    </a:ext>
                  </a:extLst>
                </a:gridCol>
                <a:gridCol w="304495">
                  <a:extLst>
                    <a:ext uri="{9D8B030D-6E8A-4147-A177-3AD203B41FA5}">
                      <a16:colId xmlns:a16="http://schemas.microsoft.com/office/drawing/2014/main" val="3789248034"/>
                    </a:ext>
                  </a:extLst>
                </a:gridCol>
                <a:gridCol w="304495">
                  <a:extLst>
                    <a:ext uri="{9D8B030D-6E8A-4147-A177-3AD203B41FA5}">
                      <a16:colId xmlns:a16="http://schemas.microsoft.com/office/drawing/2014/main" val="1580395345"/>
                    </a:ext>
                  </a:extLst>
                </a:gridCol>
                <a:gridCol w="304495">
                  <a:extLst>
                    <a:ext uri="{9D8B030D-6E8A-4147-A177-3AD203B41FA5}">
                      <a16:colId xmlns:a16="http://schemas.microsoft.com/office/drawing/2014/main" val="2138487578"/>
                    </a:ext>
                  </a:extLst>
                </a:gridCol>
                <a:gridCol w="304495">
                  <a:extLst>
                    <a:ext uri="{9D8B030D-6E8A-4147-A177-3AD203B41FA5}">
                      <a16:colId xmlns:a16="http://schemas.microsoft.com/office/drawing/2014/main" val="1739664407"/>
                    </a:ext>
                  </a:extLst>
                </a:gridCol>
                <a:gridCol w="304495">
                  <a:extLst>
                    <a:ext uri="{9D8B030D-6E8A-4147-A177-3AD203B41FA5}">
                      <a16:colId xmlns:a16="http://schemas.microsoft.com/office/drawing/2014/main" val="320850414"/>
                    </a:ext>
                  </a:extLst>
                </a:gridCol>
                <a:gridCol w="304495">
                  <a:extLst>
                    <a:ext uri="{9D8B030D-6E8A-4147-A177-3AD203B41FA5}">
                      <a16:colId xmlns:a16="http://schemas.microsoft.com/office/drawing/2014/main" val="3860201828"/>
                    </a:ext>
                  </a:extLst>
                </a:gridCol>
                <a:gridCol w="304495">
                  <a:extLst>
                    <a:ext uri="{9D8B030D-6E8A-4147-A177-3AD203B41FA5}">
                      <a16:colId xmlns:a16="http://schemas.microsoft.com/office/drawing/2014/main" val="3328376487"/>
                    </a:ext>
                  </a:extLst>
                </a:gridCol>
                <a:gridCol w="304495">
                  <a:extLst>
                    <a:ext uri="{9D8B030D-6E8A-4147-A177-3AD203B41FA5}">
                      <a16:colId xmlns:a16="http://schemas.microsoft.com/office/drawing/2014/main" val="2732594256"/>
                    </a:ext>
                  </a:extLst>
                </a:gridCol>
                <a:gridCol w="304495">
                  <a:extLst>
                    <a:ext uri="{9D8B030D-6E8A-4147-A177-3AD203B41FA5}">
                      <a16:colId xmlns:a16="http://schemas.microsoft.com/office/drawing/2014/main" val="303832310"/>
                    </a:ext>
                  </a:extLst>
                </a:gridCol>
                <a:gridCol w="304495">
                  <a:extLst>
                    <a:ext uri="{9D8B030D-6E8A-4147-A177-3AD203B41FA5}">
                      <a16:colId xmlns:a16="http://schemas.microsoft.com/office/drawing/2014/main" val="707634613"/>
                    </a:ext>
                  </a:extLst>
                </a:gridCol>
                <a:gridCol w="304495">
                  <a:extLst>
                    <a:ext uri="{9D8B030D-6E8A-4147-A177-3AD203B41FA5}">
                      <a16:colId xmlns:a16="http://schemas.microsoft.com/office/drawing/2014/main" val="2659815674"/>
                    </a:ext>
                  </a:extLst>
                </a:gridCol>
                <a:gridCol w="304495">
                  <a:extLst>
                    <a:ext uri="{9D8B030D-6E8A-4147-A177-3AD203B41FA5}">
                      <a16:colId xmlns:a16="http://schemas.microsoft.com/office/drawing/2014/main" val="2881169212"/>
                    </a:ext>
                  </a:extLst>
                </a:gridCol>
                <a:gridCol w="304495">
                  <a:extLst>
                    <a:ext uri="{9D8B030D-6E8A-4147-A177-3AD203B41FA5}">
                      <a16:colId xmlns:a16="http://schemas.microsoft.com/office/drawing/2014/main" val="23308148"/>
                    </a:ext>
                  </a:extLst>
                </a:gridCol>
                <a:gridCol w="304495">
                  <a:extLst>
                    <a:ext uri="{9D8B030D-6E8A-4147-A177-3AD203B41FA5}">
                      <a16:colId xmlns:a16="http://schemas.microsoft.com/office/drawing/2014/main" val="4132985195"/>
                    </a:ext>
                  </a:extLst>
                </a:gridCol>
                <a:gridCol w="304495">
                  <a:extLst>
                    <a:ext uri="{9D8B030D-6E8A-4147-A177-3AD203B41FA5}">
                      <a16:colId xmlns:a16="http://schemas.microsoft.com/office/drawing/2014/main" val="1314179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779404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ReNew 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026804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Enerparc Energy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48853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Jakson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43584983"/>
                  </a:ext>
                </a:extLst>
              </a:tr>
            </a:tbl>
          </a:graphicData>
        </a:graphic>
      </p:graphicFrame>
      <p:sp>
        <p:nvSpPr>
          <p:cNvPr id="4" name="Text Placeholder 3">
            <a:extLst>
              <a:ext uri="{FF2B5EF4-FFF2-40B4-BE49-F238E27FC236}">
                <a16:creationId xmlns:a16="http://schemas.microsoft.com/office/drawing/2014/main" id="{A2E3FA44-1D00-4776-B18F-2E0E73582156}"/>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4947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DF27B-D385-42F0-BCCD-2582871A1A0F}"/>
              </a:ext>
            </a:extLst>
          </p:cNvPr>
          <p:cNvSpPr>
            <a:spLocks noGrp="1"/>
          </p:cNvSpPr>
          <p:nvPr>
            <p:ph type="title"/>
          </p:nvPr>
        </p:nvSpPr>
        <p:spPr/>
        <p:txBody>
          <a:bodyPr/>
          <a:lstStyle/>
          <a:p>
            <a:r>
              <a:rPr lang="en-US"/>
              <a:t>Facebook Key Metrics Table | All Pages - 3 of 6</a:t>
            </a:r>
          </a:p>
        </p:txBody>
      </p:sp>
      <p:graphicFrame>
        <p:nvGraphicFramePr>
          <p:cNvPr id="5" name="Table Placeholder 4">
            <a:extLst>
              <a:ext uri="{FF2B5EF4-FFF2-40B4-BE49-F238E27FC236}">
                <a16:creationId xmlns:a16="http://schemas.microsoft.com/office/drawing/2014/main" id="{BC9496CE-3003-4080-9AA4-D3F5432DFC50}"/>
              </a:ext>
            </a:extLst>
          </p:cNvPr>
          <p:cNvGraphicFramePr>
            <a:graphicFrameLocks noGrp="1"/>
          </p:cNvGraphicFramePr>
          <p:nvPr>
            <p:ph type="tbl" sz="quarter" idx="13"/>
            <p:extLst>
              <p:ext uri="{D42A27DB-BD31-4B8C-83A1-F6EECF244321}">
                <p14:modId xmlns:p14="http://schemas.microsoft.com/office/powerpoint/2010/main" val="1180136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060868822"/>
                    </a:ext>
                  </a:extLst>
                </a:gridCol>
                <a:gridCol w="411480">
                  <a:extLst>
                    <a:ext uri="{9D8B030D-6E8A-4147-A177-3AD203B41FA5}">
                      <a16:colId xmlns:a16="http://schemas.microsoft.com/office/drawing/2014/main" val="3696946245"/>
                    </a:ext>
                  </a:extLst>
                </a:gridCol>
                <a:gridCol w="304495">
                  <a:extLst>
                    <a:ext uri="{9D8B030D-6E8A-4147-A177-3AD203B41FA5}">
                      <a16:colId xmlns:a16="http://schemas.microsoft.com/office/drawing/2014/main" val="456536611"/>
                    </a:ext>
                  </a:extLst>
                </a:gridCol>
                <a:gridCol w="304495">
                  <a:extLst>
                    <a:ext uri="{9D8B030D-6E8A-4147-A177-3AD203B41FA5}">
                      <a16:colId xmlns:a16="http://schemas.microsoft.com/office/drawing/2014/main" val="2149614123"/>
                    </a:ext>
                  </a:extLst>
                </a:gridCol>
                <a:gridCol w="304495">
                  <a:extLst>
                    <a:ext uri="{9D8B030D-6E8A-4147-A177-3AD203B41FA5}">
                      <a16:colId xmlns:a16="http://schemas.microsoft.com/office/drawing/2014/main" val="1693468353"/>
                    </a:ext>
                  </a:extLst>
                </a:gridCol>
                <a:gridCol w="304495">
                  <a:extLst>
                    <a:ext uri="{9D8B030D-6E8A-4147-A177-3AD203B41FA5}">
                      <a16:colId xmlns:a16="http://schemas.microsoft.com/office/drawing/2014/main" val="4041211704"/>
                    </a:ext>
                  </a:extLst>
                </a:gridCol>
                <a:gridCol w="304495">
                  <a:extLst>
                    <a:ext uri="{9D8B030D-6E8A-4147-A177-3AD203B41FA5}">
                      <a16:colId xmlns:a16="http://schemas.microsoft.com/office/drawing/2014/main" val="1651079075"/>
                    </a:ext>
                  </a:extLst>
                </a:gridCol>
                <a:gridCol w="304495">
                  <a:extLst>
                    <a:ext uri="{9D8B030D-6E8A-4147-A177-3AD203B41FA5}">
                      <a16:colId xmlns:a16="http://schemas.microsoft.com/office/drawing/2014/main" val="340356448"/>
                    </a:ext>
                  </a:extLst>
                </a:gridCol>
                <a:gridCol w="304495">
                  <a:extLst>
                    <a:ext uri="{9D8B030D-6E8A-4147-A177-3AD203B41FA5}">
                      <a16:colId xmlns:a16="http://schemas.microsoft.com/office/drawing/2014/main" val="3576495832"/>
                    </a:ext>
                  </a:extLst>
                </a:gridCol>
                <a:gridCol w="304495">
                  <a:extLst>
                    <a:ext uri="{9D8B030D-6E8A-4147-A177-3AD203B41FA5}">
                      <a16:colId xmlns:a16="http://schemas.microsoft.com/office/drawing/2014/main" val="2261915208"/>
                    </a:ext>
                  </a:extLst>
                </a:gridCol>
                <a:gridCol w="304495">
                  <a:extLst>
                    <a:ext uri="{9D8B030D-6E8A-4147-A177-3AD203B41FA5}">
                      <a16:colId xmlns:a16="http://schemas.microsoft.com/office/drawing/2014/main" val="3322894951"/>
                    </a:ext>
                  </a:extLst>
                </a:gridCol>
                <a:gridCol w="304495">
                  <a:extLst>
                    <a:ext uri="{9D8B030D-6E8A-4147-A177-3AD203B41FA5}">
                      <a16:colId xmlns:a16="http://schemas.microsoft.com/office/drawing/2014/main" val="1416941511"/>
                    </a:ext>
                  </a:extLst>
                </a:gridCol>
                <a:gridCol w="304495">
                  <a:extLst>
                    <a:ext uri="{9D8B030D-6E8A-4147-A177-3AD203B41FA5}">
                      <a16:colId xmlns:a16="http://schemas.microsoft.com/office/drawing/2014/main" val="1920235218"/>
                    </a:ext>
                  </a:extLst>
                </a:gridCol>
                <a:gridCol w="304495">
                  <a:extLst>
                    <a:ext uri="{9D8B030D-6E8A-4147-A177-3AD203B41FA5}">
                      <a16:colId xmlns:a16="http://schemas.microsoft.com/office/drawing/2014/main" val="1865774971"/>
                    </a:ext>
                  </a:extLst>
                </a:gridCol>
                <a:gridCol w="304495">
                  <a:extLst>
                    <a:ext uri="{9D8B030D-6E8A-4147-A177-3AD203B41FA5}">
                      <a16:colId xmlns:a16="http://schemas.microsoft.com/office/drawing/2014/main" val="3192672277"/>
                    </a:ext>
                  </a:extLst>
                </a:gridCol>
                <a:gridCol w="304495">
                  <a:extLst>
                    <a:ext uri="{9D8B030D-6E8A-4147-A177-3AD203B41FA5}">
                      <a16:colId xmlns:a16="http://schemas.microsoft.com/office/drawing/2014/main" val="3985564696"/>
                    </a:ext>
                  </a:extLst>
                </a:gridCol>
                <a:gridCol w="304495">
                  <a:extLst>
                    <a:ext uri="{9D8B030D-6E8A-4147-A177-3AD203B41FA5}">
                      <a16:colId xmlns:a16="http://schemas.microsoft.com/office/drawing/2014/main" val="3105367996"/>
                    </a:ext>
                  </a:extLst>
                </a:gridCol>
                <a:gridCol w="304495">
                  <a:extLst>
                    <a:ext uri="{9D8B030D-6E8A-4147-A177-3AD203B41FA5}">
                      <a16:colId xmlns:a16="http://schemas.microsoft.com/office/drawing/2014/main" val="4253017518"/>
                    </a:ext>
                  </a:extLst>
                </a:gridCol>
                <a:gridCol w="304495">
                  <a:extLst>
                    <a:ext uri="{9D8B030D-6E8A-4147-A177-3AD203B41FA5}">
                      <a16:colId xmlns:a16="http://schemas.microsoft.com/office/drawing/2014/main" val="2410090885"/>
                    </a:ext>
                  </a:extLst>
                </a:gridCol>
                <a:gridCol w="304495">
                  <a:extLst>
                    <a:ext uri="{9D8B030D-6E8A-4147-A177-3AD203B41FA5}">
                      <a16:colId xmlns:a16="http://schemas.microsoft.com/office/drawing/2014/main" val="3617561428"/>
                    </a:ext>
                  </a:extLst>
                </a:gridCol>
                <a:gridCol w="304495">
                  <a:extLst>
                    <a:ext uri="{9D8B030D-6E8A-4147-A177-3AD203B41FA5}">
                      <a16:colId xmlns:a16="http://schemas.microsoft.com/office/drawing/2014/main" val="2592537401"/>
                    </a:ext>
                  </a:extLst>
                </a:gridCol>
                <a:gridCol w="304495">
                  <a:extLst>
                    <a:ext uri="{9D8B030D-6E8A-4147-A177-3AD203B41FA5}">
                      <a16:colId xmlns:a16="http://schemas.microsoft.com/office/drawing/2014/main" val="1194548608"/>
                    </a:ext>
                  </a:extLst>
                </a:gridCol>
                <a:gridCol w="304495">
                  <a:extLst>
                    <a:ext uri="{9D8B030D-6E8A-4147-A177-3AD203B41FA5}">
                      <a16:colId xmlns:a16="http://schemas.microsoft.com/office/drawing/2014/main" val="579474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436333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Amplus Solar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888191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Cleantech Solar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82068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WAAREE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67181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Trina Solar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68102995"/>
                  </a:ext>
                </a:extLst>
              </a:tr>
            </a:tbl>
          </a:graphicData>
        </a:graphic>
      </p:graphicFrame>
      <p:sp>
        <p:nvSpPr>
          <p:cNvPr id="4" name="Text Placeholder 3">
            <a:extLst>
              <a:ext uri="{FF2B5EF4-FFF2-40B4-BE49-F238E27FC236}">
                <a16:creationId xmlns:a16="http://schemas.microsoft.com/office/drawing/2014/main" id="{E160C24C-6405-4303-98D0-3C8DAA0E7ECA}"/>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1518682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BDE76-12CE-4841-B4D6-392E6A5527BD}"/>
              </a:ext>
            </a:extLst>
          </p:cNvPr>
          <p:cNvSpPr>
            <a:spLocks noGrp="1"/>
          </p:cNvSpPr>
          <p:nvPr>
            <p:ph type="title"/>
          </p:nvPr>
        </p:nvSpPr>
        <p:spPr/>
        <p:txBody>
          <a:bodyPr/>
          <a:lstStyle/>
          <a:p>
            <a:r>
              <a:rPr lang="en-US"/>
              <a:t>Facebook Key Metrics Table | All Pages - 4 of 6</a:t>
            </a:r>
          </a:p>
        </p:txBody>
      </p:sp>
      <p:graphicFrame>
        <p:nvGraphicFramePr>
          <p:cNvPr id="5" name="Table Placeholder 4">
            <a:extLst>
              <a:ext uri="{FF2B5EF4-FFF2-40B4-BE49-F238E27FC236}">
                <a16:creationId xmlns:a16="http://schemas.microsoft.com/office/drawing/2014/main" id="{626CC928-8614-49BC-921A-AC382CBB8B9A}"/>
              </a:ext>
            </a:extLst>
          </p:cNvPr>
          <p:cNvGraphicFramePr>
            <a:graphicFrameLocks noGrp="1"/>
          </p:cNvGraphicFramePr>
          <p:nvPr>
            <p:ph type="tbl" sz="quarter" idx="13"/>
            <p:extLst>
              <p:ext uri="{D42A27DB-BD31-4B8C-83A1-F6EECF244321}">
                <p14:modId xmlns:p14="http://schemas.microsoft.com/office/powerpoint/2010/main" val="4137336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996344052"/>
                    </a:ext>
                  </a:extLst>
                </a:gridCol>
                <a:gridCol w="411480">
                  <a:extLst>
                    <a:ext uri="{9D8B030D-6E8A-4147-A177-3AD203B41FA5}">
                      <a16:colId xmlns:a16="http://schemas.microsoft.com/office/drawing/2014/main" val="3830903172"/>
                    </a:ext>
                  </a:extLst>
                </a:gridCol>
                <a:gridCol w="304495">
                  <a:extLst>
                    <a:ext uri="{9D8B030D-6E8A-4147-A177-3AD203B41FA5}">
                      <a16:colId xmlns:a16="http://schemas.microsoft.com/office/drawing/2014/main" val="2232824069"/>
                    </a:ext>
                  </a:extLst>
                </a:gridCol>
                <a:gridCol w="304495">
                  <a:extLst>
                    <a:ext uri="{9D8B030D-6E8A-4147-A177-3AD203B41FA5}">
                      <a16:colId xmlns:a16="http://schemas.microsoft.com/office/drawing/2014/main" val="1877054937"/>
                    </a:ext>
                  </a:extLst>
                </a:gridCol>
                <a:gridCol w="304495">
                  <a:extLst>
                    <a:ext uri="{9D8B030D-6E8A-4147-A177-3AD203B41FA5}">
                      <a16:colId xmlns:a16="http://schemas.microsoft.com/office/drawing/2014/main" val="4194522621"/>
                    </a:ext>
                  </a:extLst>
                </a:gridCol>
                <a:gridCol w="304495">
                  <a:extLst>
                    <a:ext uri="{9D8B030D-6E8A-4147-A177-3AD203B41FA5}">
                      <a16:colId xmlns:a16="http://schemas.microsoft.com/office/drawing/2014/main" val="1928831827"/>
                    </a:ext>
                  </a:extLst>
                </a:gridCol>
                <a:gridCol w="304495">
                  <a:extLst>
                    <a:ext uri="{9D8B030D-6E8A-4147-A177-3AD203B41FA5}">
                      <a16:colId xmlns:a16="http://schemas.microsoft.com/office/drawing/2014/main" val="4006339453"/>
                    </a:ext>
                  </a:extLst>
                </a:gridCol>
                <a:gridCol w="304495">
                  <a:extLst>
                    <a:ext uri="{9D8B030D-6E8A-4147-A177-3AD203B41FA5}">
                      <a16:colId xmlns:a16="http://schemas.microsoft.com/office/drawing/2014/main" val="2435886462"/>
                    </a:ext>
                  </a:extLst>
                </a:gridCol>
                <a:gridCol w="304495">
                  <a:extLst>
                    <a:ext uri="{9D8B030D-6E8A-4147-A177-3AD203B41FA5}">
                      <a16:colId xmlns:a16="http://schemas.microsoft.com/office/drawing/2014/main" val="4058991187"/>
                    </a:ext>
                  </a:extLst>
                </a:gridCol>
                <a:gridCol w="304495">
                  <a:extLst>
                    <a:ext uri="{9D8B030D-6E8A-4147-A177-3AD203B41FA5}">
                      <a16:colId xmlns:a16="http://schemas.microsoft.com/office/drawing/2014/main" val="4021124988"/>
                    </a:ext>
                  </a:extLst>
                </a:gridCol>
                <a:gridCol w="304495">
                  <a:extLst>
                    <a:ext uri="{9D8B030D-6E8A-4147-A177-3AD203B41FA5}">
                      <a16:colId xmlns:a16="http://schemas.microsoft.com/office/drawing/2014/main" val="297164238"/>
                    </a:ext>
                  </a:extLst>
                </a:gridCol>
                <a:gridCol w="304495">
                  <a:extLst>
                    <a:ext uri="{9D8B030D-6E8A-4147-A177-3AD203B41FA5}">
                      <a16:colId xmlns:a16="http://schemas.microsoft.com/office/drawing/2014/main" val="2421171"/>
                    </a:ext>
                  </a:extLst>
                </a:gridCol>
                <a:gridCol w="304495">
                  <a:extLst>
                    <a:ext uri="{9D8B030D-6E8A-4147-A177-3AD203B41FA5}">
                      <a16:colId xmlns:a16="http://schemas.microsoft.com/office/drawing/2014/main" val="2088426571"/>
                    </a:ext>
                  </a:extLst>
                </a:gridCol>
                <a:gridCol w="304495">
                  <a:extLst>
                    <a:ext uri="{9D8B030D-6E8A-4147-A177-3AD203B41FA5}">
                      <a16:colId xmlns:a16="http://schemas.microsoft.com/office/drawing/2014/main" val="3120206003"/>
                    </a:ext>
                  </a:extLst>
                </a:gridCol>
                <a:gridCol w="304495">
                  <a:extLst>
                    <a:ext uri="{9D8B030D-6E8A-4147-A177-3AD203B41FA5}">
                      <a16:colId xmlns:a16="http://schemas.microsoft.com/office/drawing/2014/main" val="3828221358"/>
                    </a:ext>
                  </a:extLst>
                </a:gridCol>
                <a:gridCol w="304495">
                  <a:extLst>
                    <a:ext uri="{9D8B030D-6E8A-4147-A177-3AD203B41FA5}">
                      <a16:colId xmlns:a16="http://schemas.microsoft.com/office/drawing/2014/main" val="2561918781"/>
                    </a:ext>
                  </a:extLst>
                </a:gridCol>
                <a:gridCol w="304495">
                  <a:extLst>
                    <a:ext uri="{9D8B030D-6E8A-4147-A177-3AD203B41FA5}">
                      <a16:colId xmlns:a16="http://schemas.microsoft.com/office/drawing/2014/main" val="2612081336"/>
                    </a:ext>
                  </a:extLst>
                </a:gridCol>
                <a:gridCol w="304495">
                  <a:extLst>
                    <a:ext uri="{9D8B030D-6E8A-4147-A177-3AD203B41FA5}">
                      <a16:colId xmlns:a16="http://schemas.microsoft.com/office/drawing/2014/main" val="4028682281"/>
                    </a:ext>
                  </a:extLst>
                </a:gridCol>
                <a:gridCol w="304495">
                  <a:extLst>
                    <a:ext uri="{9D8B030D-6E8A-4147-A177-3AD203B41FA5}">
                      <a16:colId xmlns:a16="http://schemas.microsoft.com/office/drawing/2014/main" val="1825395830"/>
                    </a:ext>
                  </a:extLst>
                </a:gridCol>
                <a:gridCol w="304495">
                  <a:extLst>
                    <a:ext uri="{9D8B030D-6E8A-4147-A177-3AD203B41FA5}">
                      <a16:colId xmlns:a16="http://schemas.microsoft.com/office/drawing/2014/main" val="3915094235"/>
                    </a:ext>
                  </a:extLst>
                </a:gridCol>
                <a:gridCol w="304495">
                  <a:extLst>
                    <a:ext uri="{9D8B030D-6E8A-4147-A177-3AD203B41FA5}">
                      <a16:colId xmlns:a16="http://schemas.microsoft.com/office/drawing/2014/main" val="1411654741"/>
                    </a:ext>
                  </a:extLst>
                </a:gridCol>
                <a:gridCol w="304495">
                  <a:extLst>
                    <a:ext uri="{9D8B030D-6E8A-4147-A177-3AD203B41FA5}">
                      <a16:colId xmlns:a16="http://schemas.microsoft.com/office/drawing/2014/main" val="793674857"/>
                    </a:ext>
                  </a:extLst>
                </a:gridCol>
                <a:gridCol w="304495">
                  <a:extLst>
                    <a:ext uri="{9D8B030D-6E8A-4147-A177-3AD203B41FA5}">
                      <a16:colId xmlns:a16="http://schemas.microsoft.com/office/drawing/2014/main" val="414472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475555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Mahindra Susten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33529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Sunshot Technologies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45501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240919842"/>
                  </a:ext>
                </a:extLst>
              </a:tr>
            </a:tbl>
          </a:graphicData>
        </a:graphic>
      </p:graphicFrame>
      <p:sp>
        <p:nvSpPr>
          <p:cNvPr id="4" name="Text Placeholder 3">
            <a:extLst>
              <a:ext uri="{FF2B5EF4-FFF2-40B4-BE49-F238E27FC236}">
                <a16:creationId xmlns:a16="http://schemas.microsoft.com/office/drawing/2014/main" id="{9741EEC6-4638-4F5E-9256-7E61C74D2D76}"/>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1240043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B7FFB-EE39-49AA-AE31-2C791C487E44}"/>
              </a:ext>
            </a:extLst>
          </p:cNvPr>
          <p:cNvSpPr>
            <a:spLocks noGrp="1"/>
          </p:cNvSpPr>
          <p:nvPr>
            <p:ph type="title"/>
          </p:nvPr>
        </p:nvSpPr>
        <p:spPr/>
        <p:txBody>
          <a:bodyPr/>
          <a:lstStyle/>
          <a:p>
            <a:r>
              <a:rPr lang="en-US"/>
              <a:t>Facebook Key Metrics Table | All Pages - 5 of 6</a:t>
            </a:r>
          </a:p>
        </p:txBody>
      </p:sp>
      <p:graphicFrame>
        <p:nvGraphicFramePr>
          <p:cNvPr id="5" name="Table Placeholder 4">
            <a:extLst>
              <a:ext uri="{FF2B5EF4-FFF2-40B4-BE49-F238E27FC236}">
                <a16:creationId xmlns:a16="http://schemas.microsoft.com/office/drawing/2014/main" id="{552E264B-EDFA-45E7-A992-2CC7EA93B493}"/>
              </a:ext>
            </a:extLst>
          </p:cNvPr>
          <p:cNvGraphicFramePr>
            <a:graphicFrameLocks noGrp="1"/>
          </p:cNvGraphicFramePr>
          <p:nvPr>
            <p:ph type="tbl" sz="quarter" idx="13"/>
            <p:extLst>
              <p:ext uri="{D42A27DB-BD31-4B8C-83A1-F6EECF244321}">
                <p14:modId xmlns:p14="http://schemas.microsoft.com/office/powerpoint/2010/main" val="4073489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548718138"/>
                    </a:ext>
                  </a:extLst>
                </a:gridCol>
                <a:gridCol w="411480">
                  <a:extLst>
                    <a:ext uri="{9D8B030D-6E8A-4147-A177-3AD203B41FA5}">
                      <a16:colId xmlns:a16="http://schemas.microsoft.com/office/drawing/2014/main" val="1257082539"/>
                    </a:ext>
                  </a:extLst>
                </a:gridCol>
                <a:gridCol w="304495">
                  <a:extLst>
                    <a:ext uri="{9D8B030D-6E8A-4147-A177-3AD203B41FA5}">
                      <a16:colId xmlns:a16="http://schemas.microsoft.com/office/drawing/2014/main" val="1552566737"/>
                    </a:ext>
                  </a:extLst>
                </a:gridCol>
                <a:gridCol w="304495">
                  <a:extLst>
                    <a:ext uri="{9D8B030D-6E8A-4147-A177-3AD203B41FA5}">
                      <a16:colId xmlns:a16="http://schemas.microsoft.com/office/drawing/2014/main" val="2233118072"/>
                    </a:ext>
                  </a:extLst>
                </a:gridCol>
                <a:gridCol w="304495">
                  <a:extLst>
                    <a:ext uri="{9D8B030D-6E8A-4147-A177-3AD203B41FA5}">
                      <a16:colId xmlns:a16="http://schemas.microsoft.com/office/drawing/2014/main" val="3937523080"/>
                    </a:ext>
                  </a:extLst>
                </a:gridCol>
                <a:gridCol w="304495">
                  <a:extLst>
                    <a:ext uri="{9D8B030D-6E8A-4147-A177-3AD203B41FA5}">
                      <a16:colId xmlns:a16="http://schemas.microsoft.com/office/drawing/2014/main" val="1580373112"/>
                    </a:ext>
                  </a:extLst>
                </a:gridCol>
                <a:gridCol w="304495">
                  <a:extLst>
                    <a:ext uri="{9D8B030D-6E8A-4147-A177-3AD203B41FA5}">
                      <a16:colId xmlns:a16="http://schemas.microsoft.com/office/drawing/2014/main" val="1801713237"/>
                    </a:ext>
                  </a:extLst>
                </a:gridCol>
                <a:gridCol w="304495">
                  <a:extLst>
                    <a:ext uri="{9D8B030D-6E8A-4147-A177-3AD203B41FA5}">
                      <a16:colId xmlns:a16="http://schemas.microsoft.com/office/drawing/2014/main" val="1786557277"/>
                    </a:ext>
                  </a:extLst>
                </a:gridCol>
                <a:gridCol w="304495">
                  <a:extLst>
                    <a:ext uri="{9D8B030D-6E8A-4147-A177-3AD203B41FA5}">
                      <a16:colId xmlns:a16="http://schemas.microsoft.com/office/drawing/2014/main" val="1598812412"/>
                    </a:ext>
                  </a:extLst>
                </a:gridCol>
                <a:gridCol w="304495">
                  <a:extLst>
                    <a:ext uri="{9D8B030D-6E8A-4147-A177-3AD203B41FA5}">
                      <a16:colId xmlns:a16="http://schemas.microsoft.com/office/drawing/2014/main" val="1800125905"/>
                    </a:ext>
                  </a:extLst>
                </a:gridCol>
                <a:gridCol w="304495">
                  <a:extLst>
                    <a:ext uri="{9D8B030D-6E8A-4147-A177-3AD203B41FA5}">
                      <a16:colId xmlns:a16="http://schemas.microsoft.com/office/drawing/2014/main" val="3353383056"/>
                    </a:ext>
                  </a:extLst>
                </a:gridCol>
                <a:gridCol w="304495">
                  <a:extLst>
                    <a:ext uri="{9D8B030D-6E8A-4147-A177-3AD203B41FA5}">
                      <a16:colId xmlns:a16="http://schemas.microsoft.com/office/drawing/2014/main" val="2863417317"/>
                    </a:ext>
                  </a:extLst>
                </a:gridCol>
                <a:gridCol w="304495">
                  <a:extLst>
                    <a:ext uri="{9D8B030D-6E8A-4147-A177-3AD203B41FA5}">
                      <a16:colId xmlns:a16="http://schemas.microsoft.com/office/drawing/2014/main" val="1660628916"/>
                    </a:ext>
                  </a:extLst>
                </a:gridCol>
                <a:gridCol w="304495">
                  <a:extLst>
                    <a:ext uri="{9D8B030D-6E8A-4147-A177-3AD203B41FA5}">
                      <a16:colId xmlns:a16="http://schemas.microsoft.com/office/drawing/2014/main" val="2563818083"/>
                    </a:ext>
                  </a:extLst>
                </a:gridCol>
                <a:gridCol w="304495">
                  <a:extLst>
                    <a:ext uri="{9D8B030D-6E8A-4147-A177-3AD203B41FA5}">
                      <a16:colId xmlns:a16="http://schemas.microsoft.com/office/drawing/2014/main" val="3983216094"/>
                    </a:ext>
                  </a:extLst>
                </a:gridCol>
                <a:gridCol w="304495">
                  <a:extLst>
                    <a:ext uri="{9D8B030D-6E8A-4147-A177-3AD203B41FA5}">
                      <a16:colId xmlns:a16="http://schemas.microsoft.com/office/drawing/2014/main" val="959144725"/>
                    </a:ext>
                  </a:extLst>
                </a:gridCol>
                <a:gridCol w="304495">
                  <a:extLst>
                    <a:ext uri="{9D8B030D-6E8A-4147-A177-3AD203B41FA5}">
                      <a16:colId xmlns:a16="http://schemas.microsoft.com/office/drawing/2014/main" val="2376027121"/>
                    </a:ext>
                  </a:extLst>
                </a:gridCol>
                <a:gridCol w="304495">
                  <a:extLst>
                    <a:ext uri="{9D8B030D-6E8A-4147-A177-3AD203B41FA5}">
                      <a16:colId xmlns:a16="http://schemas.microsoft.com/office/drawing/2014/main" val="4275757158"/>
                    </a:ext>
                  </a:extLst>
                </a:gridCol>
                <a:gridCol w="304495">
                  <a:extLst>
                    <a:ext uri="{9D8B030D-6E8A-4147-A177-3AD203B41FA5}">
                      <a16:colId xmlns:a16="http://schemas.microsoft.com/office/drawing/2014/main" val="532476433"/>
                    </a:ext>
                  </a:extLst>
                </a:gridCol>
                <a:gridCol w="304495">
                  <a:extLst>
                    <a:ext uri="{9D8B030D-6E8A-4147-A177-3AD203B41FA5}">
                      <a16:colId xmlns:a16="http://schemas.microsoft.com/office/drawing/2014/main" val="2789299295"/>
                    </a:ext>
                  </a:extLst>
                </a:gridCol>
                <a:gridCol w="304495">
                  <a:extLst>
                    <a:ext uri="{9D8B030D-6E8A-4147-A177-3AD203B41FA5}">
                      <a16:colId xmlns:a16="http://schemas.microsoft.com/office/drawing/2014/main" val="2330801477"/>
                    </a:ext>
                  </a:extLst>
                </a:gridCol>
                <a:gridCol w="304495">
                  <a:extLst>
                    <a:ext uri="{9D8B030D-6E8A-4147-A177-3AD203B41FA5}">
                      <a16:colId xmlns:a16="http://schemas.microsoft.com/office/drawing/2014/main" val="304094384"/>
                    </a:ext>
                  </a:extLst>
                </a:gridCol>
                <a:gridCol w="304495">
                  <a:extLst>
                    <a:ext uri="{9D8B030D-6E8A-4147-A177-3AD203B41FA5}">
                      <a16:colId xmlns:a16="http://schemas.microsoft.com/office/drawing/2014/main" val="3047845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796843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Tata 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98851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Vikram Solar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775235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Sterling And Wilson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31976501"/>
                  </a:ext>
                </a:extLst>
              </a:tr>
            </a:tbl>
          </a:graphicData>
        </a:graphic>
      </p:graphicFrame>
      <p:sp>
        <p:nvSpPr>
          <p:cNvPr id="4" name="Text Placeholder 3">
            <a:extLst>
              <a:ext uri="{FF2B5EF4-FFF2-40B4-BE49-F238E27FC236}">
                <a16:creationId xmlns:a16="http://schemas.microsoft.com/office/drawing/2014/main" id="{9EC2CDCE-247E-4FE9-B84F-4FEC3F0659AD}"/>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296838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7A778-84DC-4A72-AD42-1CE852E23A7B}"/>
              </a:ext>
            </a:extLst>
          </p:cNvPr>
          <p:cNvSpPr>
            <a:spLocks noGrp="1"/>
          </p:cNvSpPr>
          <p:nvPr>
            <p:ph type="title"/>
          </p:nvPr>
        </p:nvSpPr>
        <p:spPr/>
        <p:txBody>
          <a:bodyPr/>
          <a:lstStyle/>
          <a:p>
            <a:r>
              <a:rPr lang="en-US"/>
              <a:t>Facebook Key Metrics Table | All Pages - 6 of 6</a:t>
            </a:r>
          </a:p>
        </p:txBody>
      </p:sp>
      <p:graphicFrame>
        <p:nvGraphicFramePr>
          <p:cNvPr id="5" name="Table Placeholder 4">
            <a:extLst>
              <a:ext uri="{FF2B5EF4-FFF2-40B4-BE49-F238E27FC236}">
                <a16:creationId xmlns:a16="http://schemas.microsoft.com/office/drawing/2014/main" id="{043AAAC6-8712-43A6-A569-966A82DCA0A7}"/>
              </a:ext>
            </a:extLst>
          </p:cNvPr>
          <p:cNvGraphicFramePr>
            <a:graphicFrameLocks noGrp="1"/>
          </p:cNvGraphicFramePr>
          <p:nvPr>
            <p:ph type="tbl" sz="quarter" idx="13"/>
            <p:extLst>
              <p:ext uri="{D42A27DB-BD31-4B8C-83A1-F6EECF244321}">
                <p14:modId xmlns:p14="http://schemas.microsoft.com/office/powerpoint/2010/main" val="892953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957302418"/>
                    </a:ext>
                  </a:extLst>
                </a:gridCol>
                <a:gridCol w="411480">
                  <a:extLst>
                    <a:ext uri="{9D8B030D-6E8A-4147-A177-3AD203B41FA5}">
                      <a16:colId xmlns:a16="http://schemas.microsoft.com/office/drawing/2014/main" val="28853743"/>
                    </a:ext>
                  </a:extLst>
                </a:gridCol>
                <a:gridCol w="304495">
                  <a:extLst>
                    <a:ext uri="{9D8B030D-6E8A-4147-A177-3AD203B41FA5}">
                      <a16:colId xmlns:a16="http://schemas.microsoft.com/office/drawing/2014/main" val="3471713957"/>
                    </a:ext>
                  </a:extLst>
                </a:gridCol>
                <a:gridCol w="304495">
                  <a:extLst>
                    <a:ext uri="{9D8B030D-6E8A-4147-A177-3AD203B41FA5}">
                      <a16:colId xmlns:a16="http://schemas.microsoft.com/office/drawing/2014/main" val="766051968"/>
                    </a:ext>
                  </a:extLst>
                </a:gridCol>
                <a:gridCol w="304495">
                  <a:extLst>
                    <a:ext uri="{9D8B030D-6E8A-4147-A177-3AD203B41FA5}">
                      <a16:colId xmlns:a16="http://schemas.microsoft.com/office/drawing/2014/main" val="659453796"/>
                    </a:ext>
                  </a:extLst>
                </a:gridCol>
                <a:gridCol w="304495">
                  <a:extLst>
                    <a:ext uri="{9D8B030D-6E8A-4147-A177-3AD203B41FA5}">
                      <a16:colId xmlns:a16="http://schemas.microsoft.com/office/drawing/2014/main" val="2328001799"/>
                    </a:ext>
                  </a:extLst>
                </a:gridCol>
                <a:gridCol w="304495">
                  <a:extLst>
                    <a:ext uri="{9D8B030D-6E8A-4147-A177-3AD203B41FA5}">
                      <a16:colId xmlns:a16="http://schemas.microsoft.com/office/drawing/2014/main" val="606615240"/>
                    </a:ext>
                  </a:extLst>
                </a:gridCol>
                <a:gridCol w="304495">
                  <a:extLst>
                    <a:ext uri="{9D8B030D-6E8A-4147-A177-3AD203B41FA5}">
                      <a16:colId xmlns:a16="http://schemas.microsoft.com/office/drawing/2014/main" val="2155318436"/>
                    </a:ext>
                  </a:extLst>
                </a:gridCol>
                <a:gridCol w="304495">
                  <a:extLst>
                    <a:ext uri="{9D8B030D-6E8A-4147-A177-3AD203B41FA5}">
                      <a16:colId xmlns:a16="http://schemas.microsoft.com/office/drawing/2014/main" val="1656596418"/>
                    </a:ext>
                  </a:extLst>
                </a:gridCol>
                <a:gridCol w="304495">
                  <a:extLst>
                    <a:ext uri="{9D8B030D-6E8A-4147-A177-3AD203B41FA5}">
                      <a16:colId xmlns:a16="http://schemas.microsoft.com/office/drawing/2014/main" val="4275835218"/>
                    </a:ext>
                  </a:extLst>
                </a:gridCol>
                <a:gridCol w="304495">
                  <a:extLst>
                    <a:ext uri="{9D8B030D-6E8A-4147-A177-3AD203B41FA5}">
                      <a16:colId xmlns:a16="http://schemas.microsoft.com/office/drawing/2014/main" val="434024914"/>
                    </a:ext>
                  </a:extLst>
                </a:gridCol>
                <a:gridCol w="304495">
                  <a:extLst>
                    <a:ext uri="{9D8B030D-6E8A-4147-A177-3AD203B41FA5}">
                      <a16:colId xmlns:a16="http://schemas.microsoft.com/office/drawing/2014/main" val="3939876112"/>
                    </a:ext>
                  </a:extLst>
                </a:gridCol>
                <a:gridCol w="304495">
                  <a:extLst>
                    <a:ext uri="{9D8B030D-6E8A-4147-A177-3AD203B41FA5}">
                      <a16:colId xmlns:a16="http://schemas.microsoft.com/office/drawing/2014/main" val="432625617"/>
                    </a:ext>
                  </a:extLst>
                </a:gridCol>
                <a:gridCol w="304495">
                  <a:extLst>
                    <a:ext uri="{9D8B030D-6E8A-4147-A177-3AD203B41FA5}">
                      <a16:colId xmlns:a16="http://schemas.microsoft.com/office/drawing/2014/main" val="2964181509"/>
                    </a:ext>
                  </a:extLst>
                </a:gridCol>
                <a:gridCol w="304495">
                  <a:extLst>
                    <a:ext uri="{9D8B030D-6E8A-4147-A177-3AD203B41FA5}">
                      <a16:colId xmlns:a16="http://schemas.microsoft.com/office/drawing/2014/main" val="1182634102"/>
                    </a:ext>
                  </a:extLst>
                </a:gridCol>
                <a:gridCol w="304495">
                  <a:extLst>
                    <a:ext uri="{9D8B030D-6E8A-4147-A177-3AD203B41FA5}">
                      <a16:colId xmlns:a16="http://schemas.microsoft.com/office/drawing/2014/main" val="90973012"/>
                    </a:ext>
                  </a:extLst>
                </a:gridCol>
                <a:gridCol w="304495">
                  <a:extLst>
                    <a:ext uri="{9D8B030D-6E8A-4147-A177-3AD203B41FA5}">
                      <a16:colId xmlns:a16="http://schemas.microsoft.com/office/drawing/2014/main" val="3525593025"/>
                    </a:ext>
                  </a:extLst>
                </a:gridCol>
                <a:gridCol w="304495">
                  <a:extLst>
                    <a:ext uri="{9D8B030D-6E8A-4147-A177-3AD203B41FA5}">
                      <a16:colId xmlns:a16="http://schemas.microsoft.com/office/drawing/2014/main" val="3874528792"/>
                    </a:ext>
                  </a:extLst>
                </a:gridCol>
                <a:gridCol w="304495">
                  <a:extLst>
                    <a:ext uri="{9D8B030D-6E8A-4147-A177-3AD203B41FA5}">
                      <a16:colId xmlns:a16="http://schemas.microsoft.com/office/drawing/2014/main" val="2223561673"/>
                    </a:ext>
                  </a:extLst>
                </a:gridCol>
                <a:gridCol w="304495">
                  <a:extLst>
                    <a:ext uri="{9D8B030D-6E8A-4147-A177-3AD203B41FA5}">
                      <a16:colId xmlns:a16="http://schemas.microsoft.com/office/drawing/2014/main" val="3792001600"/>
                    </a:ext>
                  </a:extLst>
                </a:gridCol>
                <a:gridCol w="304495">
                  <a:extLst>
                    <a:ext uri="{9D8B030D-6E8A-4147-A177-3AD203B41FA5}">
                      <a16:colId xmlns:a16="http://schemas.microsoft.com/office/drawing/2014/main" val="3898429293"/>
                    </a:ext>
                  </a:extLst>
                </a:gridCol>
                <a:gridCol w="304495">
                  <a:extLst>
                    <a:ext uri="{9D8B030D-6E8A-4147-A177-3AD203B41FA5}">
                      <a16:colId xmlns:a16="http://schemas.microsoft.com/office/drawing/2014/main" val="354782536"/>
                    </a:ext>
                  </a:extLst>
                </a:gridCol>
                <a:gridCol w="304495">
                  <a:extLst>
                    <a:ext uri="{9D8B030D-6E8A-4147-A177-3AD203B41FA5}">
                      <a16:colId xmlns:a16="http://schemas.microsoft.com/office/drawing/2014/main" val="817147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424274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RelyOn Solar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335233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Prozeal Infra Engineering Pvt Ltd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214016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Harsha Abakus Solar Pvt Ltd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80332805"/>
                  </a:ext>
                </a:extLst>
              </a:tr>
            </a:tbl>
          </a:graphicData>
        </a:graphic>
      </p:graphicFrame>
      <p:sp>
        <p:nvSpPr>
          <p:cNvPr id="4" name="Text Placeholder 3">
            <a:extLst>
              <a:ext uri="{FF2B5EF4-FFF2-40B4-BE49-F238E27FC236}">
                <a16:creationId xmlns:a16="http://schemas.microsoft.com/office/drawing/2014/main" id="{6C326DC7-FDC4-480E-8DCA-2FCF3681B5C2}"/>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3411096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96DE0-9BF7-4AF8-89B4-020FE80B09EB}"/>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8C2F89FB-5414-497C-83CD-9C67FB0AD7CD}"/>
              </a:ext>
            </a:extLst>
          </p:cNvPr>
          <p:cNvGraphicFramePr>
            <a:graphicFrameLocks noGrp="1"/>
          </p:cNvGraphicFramePr>
          <p:nvPr>
            <p:ph type="chart" sz="quarter" idx="13"/>
            <p:extLst>
              <p:ext uri="{D42A27DB-BD31-4B8C-83A1-F6EECF244321}">
                <p14:modId xmlns:p14="http://schemas.microsoft.com/office/powerpoint/2010/main" val="3183236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C89A57-C8C6-43F7-B76B-3553E44D90AA}"/>
              </a:ext>
            </a:extLst>
          </p:cNvPr>
          <p:cNvSpPr>
            <a:spLocks noGrp="1"/>
          </p:cNvSpPr>
          <p:nvPr>
            <p:ph type="body" sz="quarter" idx="14"/>
          </p:nvPr>
        </p:nvSpPr>
        <p:spPr/>
        <p:txBody>
          <a:bodyPr/>
          <a:lstStyle/>
          <a:p>
            <a:r>
              <a:rPr lang="en-US"/>
              <a:t>08/12/2018 - 10/11/2018</a:t>
            </a:r>
          </a:p>
        </p:txBody>
      </p:sp>
      <p:sp>
        <p:nvSpPr>
          <p:cNvPr id="5" name="Footer Placeholder 4">
            <a:extLst>
              <a:ext uri="{FF2B5EF4-FFF2-40B4-BE49-F238E27FC236}">
                <a16:creationId xmlns:a16="http://schemas.microsoft.com/office/drawing/2014/main" id="{933BAF21-CEA8-43C3-A20B-E655453B8C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1241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CAE00-F605-482C-B8C3-146DBDA56B00}"/>
              </a:ext>
            </a:extLst>
          </p:cNvPr>
          <p:cNvSpPr>
            <a:spLocks noGrp="1"/>
          </p:cNvSpPr>
          <p:nvPr>
            <p:ph type="title"/>
          </p:nvPr>
        </p:nvSpPr>
        <p:spPr/>
        <p:txBody>
          <a:bodyPr/>
          <a:lstStyle/>
          <a:p>
            <a:r>
              <a:rPr lang="en-US"/>
              <a:t>Facebook Fans Change Rate | All Pages</a:t>
            </a:r>
          </a:p>
        </p:txBody>
      </p:sp>
      <p:graphicFrame>
        <p:nvGraphicFramePr>
          <p:cNvPr id="6" name="Chart Placeholder 5">
            <a:extLst>
              <a:ext uri="{FF2B5EF4-FFF2-40B4-BE49-F238E27FC236}">
                <a16:creationId xmlns:a16="http://schemas.microsoft.com/office/drawing/2014/main" id="{F6B2A4DE-F03B-497A-AF55-D1C07DAD4E44}"/>
              </a:ext>
            </a:extLst>
          </p:cNvPr>
          <p:cNvGraphicFramePr>
            <a:graphicFrameLocks noGrp="1"/>
          </p:cNvGraphicFramePr>
          <p:nvPr>
            <p:ph type="chart" sz="quarter" idx="13"/>
            <p:extLst>
              <p:ext uri="{D42A27DB-BD31-4B8C-83A1-F6EECF244321}">
                <p14:modId xmlns:p14="http://schemas.microsoft.com/office/powerpoint/2010/main" val="438838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F253EE-DAEE-4F1F-B8A9-BB45BF96894E}"/>
              </a:ext>
            </a:extLst>
          </p:cNvPr>
          <p:cNvSpPr>
            <a:spLocks noGrp="1"/>
          </p:cNvSpPr>
          <p:nvPr>
            <p:ph type="body" sz="quarter" idx="14"/>
          </p:nvPr>
        </p:nvSpPr>
        <p:spPr/>
        <p:txBody>
          <a:bodyPr/>
          <a:lstStyle/>
          <a:p>
            <a:r>
              <a:rPr lang="en-US"/>
              <a:t>08/12/2018 - 10/11/2018</a:t>
            </a:r>
          </a:p>
        </p:txBody>
      </p:sp>
      <p:sp>
        <p:nvSpPr>
          <p:cNvPr id="5" name="Footer Placeholder 4">
            <a:extLst>
              <a:ext uri="{FF2B5EF4-FFF2-40B4-BE49-F238E27FC236}">
                <a16:creationId xmlns:a16="http://schemas.microsoft.com/office/drawing/2014/main" id="{C7802A90-37B5-470D-B164-7CB91338BC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8984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67561-0998-4675-B1DE-81F7AA1D3102}"/>
              </a:ext>
            </a:extLst>
          </p:cNvPr>
          <p:cNvSpPr>
            <a:spLocks noGrp="1"/>
          </p:cNvSpPr>
          <p:nvPr>
            <p:ph type="title"/>
          </p:nvPr>
        </p:nvSpPr>
        <p:spPr/>
        <p:txBody>
          <a:bodyPr/>
          <a:lstStyle/>
          <a:p>
            <a:r>
              <a:rPr lang="en-US"/>
              <a:t>Facebook Total Interactions | All Pages</a:t>
            </a:r>
          </a:p>
        </p:txBody>
      </p:sp>
      <p:graphicFrame>
        <p:nvGraphicFramePr>
          <p:cNvPr id="6" name="Chart Placeholder 5">
            <a:extLst>
              <a:ext uri="{FF2B5EF4-FFF2-40B4-BE49-F238E27FC236}">
                <a16:creationId xmlns:a16="http://schemas.microsoft.com/office/drawing/2014/main" id="{3D217A8F-C8B1-44E4-AE15-E24E371E0A5F}"/>
              </a:ext>
            </a:extLst>
          </p:cNvPr>
          <p:cNvGraphicFramePr>
            <a:graphicFrameLocks noGrp="1"/>
          </p:cNvGraphicFramePr>
          <p:nvPr>
            <p:ph type="chart" sz="quarter" idx="13"/>
            <p:extLst>
              <p:ext uri="{D42A27DB-BD31-4B8C-83A1-F6EECF244321}">
                <p14:modId xmlns:p14="http://schemas.microsoft.com/office/powerpoint/2010/main" val="2291939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B836CD-E1AA-4D15-BAE6-0BE9671F7960}"/>
              </a:ext>
            </a:extLst>
          </p:cNvPr>
          <p:cNvSpPr>
            <a:spLocks noGrp="1"/>
          </p:cNvSpPr>
          <p:nvPr>
            <p:ph type="body" sz="quarter" idx="14"/>
          </p:nvPr>
        </p:nvSpPr>
        <p:spPr/>
        <p:txBody>
          <a:bodyPr/>
          <a:lstStyle/>
          <a:p>
            <a:r>
              <a:rPr lang="en-US"/>
              <a:t>08/12/2018 - 10/11/2018</a:t>
            </a:r>
          </a:p>
        </p:txBody>
      </p:sp>
      <p:sp>
        <p:nvSpPr>
          <p:cNvPr id="5" name="Footer Placeholder 4">
            <a:extLst>
              <a:ext uri="{FF2B5EF4-FFF2-40B4-BE49-F238E27FC236}">
                <a16:creationId xmlns:a16="http://schemas.microsoft.com/office/drawing/2014/main" id="{2AE5A43D-6A35-4F9F-BD5E-EAC2762AAE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8745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E7FB3-EF65-41F2-89FF-69A202D37B03}"/>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F6A52B0C-8CA7-43BE-AE25-01A8F9BEBB93}"/>
              </a:ext>
            </a:extLst>
          </p:cNvPr>
          <p:cNvGraphicFramePr>
            <a:graphicFrameLocks noGrp="1"/>
          </p:cNvGraphicFramePr>
          <p:nvPr>
            <p:ph type="chart" sz="quarter" idx="13"/>
            <p:extLst>
              <p:ext uri="{D42A27DB-BD31-4B8C-83A1-F6EECF244321}">
                <p14:modId xmlns:p14="http://schemas.microsoft.com/office/powerpoint/2010/main" val="2379146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EA526A-45A2-466B-B152-4B2A8DDAD29D}"/>
              </a:ext>
            </a:extLst>
          </p:cNvPr>
          <p:cNvSpPr>
            <a:spLocks noGrp="1"/>
          </p:cNvSpPr>
          <p:nvPr>
            <p:ph type="body" sz="quarter" idx="14"/>
          </p:nvPr>
        </p:nvSpPr>
        <p:spPr/>
        <p:txBody>
          <a:bodyPr/>
          <a:lstStyle/>
          <a:p>
            <a:r>
              <a:rPr lang="en-US"/>
              <a:t>08/12/2018 - 10/11/2018</a:t>
            </a:r>
          </a:p>
        </p:txBody>
      </p:sp>
      <p:sp>
        <p:nvSpPr>
          <p:cNvPr id="5" name="Footer Placeholder 4">
            <a:extLst>
              <a:ext uri="{FF2B5EF4-FFF2-40B4-BE49-F238E27FC236}">
                <a16:creationId xmlns:a16="http://schemas.microsoft.com/office/drawing/2014/main" id="{CF78D155-1600-416E-83CF-8317C994F3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1093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E2BC8-676A-4AE1-A6BD-57123D66CDFF}"/>
              </a:ext>
            </a:extLst>
          </p:cNvPr>
          <p:cNvSpPr>
            <a:spLocks noGrp="1"/>
          </p:cNvSpPr>
          <p:nvPr>
            <p:ph type="title"/>
          </p:nvPr>
        </p:nvSpPr>
        <p:spPr/>
        <p:txBody>
          <a:bodyPr/>
          <a:lstStyle/>
          <a:p>
            <a:r>
              <a:rPr lang="en-US"/>
              <a:t>Facebook Own Posts Table  | All Pages - 1 of 17</a:t>
            </a:r>
          </a:p>
        </p:txBody>
      </p:sp>
      <p:graphicFrame>
        <p:nvGraphicFramePr>
          <p:cNvPr id="5" name="Table Placeholder 4">
            <a:extLst>
              <a:ext uri="{FF2B5EF4-FFF2-40B4-BE49-F238E27FC236}">
                <a16:creationId xmlns:a16="http://schemas.microsoft.com/office/drawing/2014/main" id="{45ADB434-F3CD-4F44-81A8-BCA870E050B5}"/>
              </a:ext>
            </a:extLst>
          </p:cNvPr>
          <p:cNvGraphicFramePr>
            <a:graphicFrameLocks noGrp="1"/>
          </p:cNvGraphicFramePr>
          <p:nvPr>
            <p:ph type="tbl" sz="quarter" idx="13"/>
            <p:extLst>
              <p:ext uri="{D42A27DB-BD31-4B8C-83A1-F6EECF244321}">
                <p14:modId xmlns:p14="http://schemas.microsoft.com/office/powerpoint/2010/main" val="2139346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93125670"/>
                    </a:ext>
                  </a:extLst>
                </a:gridCol>
                <a:gridCol w="370332">
                  <a:extLst>
                    <a:ext uri="{9D8B030D-6E8A-4147-A177-3AD203B41FA5}">
                      <a16:colId xmlns:a16="http://schemas.microsoft.com/office/drawing/2014/main" val="2774018680"/>
                    </a:ext>
                  </a:extLst>
                </a:gridCol>
                <a:gridCol w="370332">
                  <a:extLst>
                    <a:ext uri="{9D8B030D-6E8A-4147-A177-3AD203B41FA5}">
                      <a16:colId xmlns:a16="http://schemas.microsoft.com/office/drawing/2014/main" val="496758831"/>
                    </a:ext>
                  </a:extLst>
                </a:gridCol>
                <a:gridCol w="370332">
                  <a:extLst>
                    <a:ext uri="{9D8B030D-6E8A-4147-A177-3AD203B41FA5}">
                      <a16:colId xmlns:a16="http://schemas.microsoft.com/office/drawing/2014/main" val="3150345964"/>
                    </a:ext>
                  </a:extLst>
                </a:gridCol>
                <a:gridCol w="329184">
                  <a:extLst>
                    <a:ext uri="{9D8B030D-6E8A-4147-A177-3AD203B41FA5}">
                      <a16:colId xmlns:a16="http://schemas.microsoft.com/office/drawing/2014/main" val="1550656551"/>
                    </a:ext>
                  </a:extLst>
                </a:gridCol>
                <a:gridCol w="329184">
                  <a:extLst>
                    <a:ext uri="{9D8B030D-6E8A-4147-A177-3AD203B41FA5}">
                      <a16:colId xmlns:a16="http://schemas.microsoft.com/office/drawing/2014/main" val="42699634"/>
                    </a:ext>
                  </a:extLst>
                </a:gridCol>
                <a:gridCol w="329184">
                  <a:extLst>
                    <a:ext uri="{9D8B030D-6E8A-4147-A177-3AD203B41FA5}">
                      <a16:colId xmlns:a16="http://schemas.microsoft.com/office/drawing/2014/main" val="2063582673"/>
                    </a:ext>
                  </a:extLst>
                </a:gridCol>
                <a:gridCol w="329184">
                  <a:extLst>
                    <a:ext uri="{9D8B030D-6E8A-4147-A177-3AD203B41FA5}">
                      <a16:colId xmlns:a16="http://schemas.microsoft.com/office/drawing/2014/main" val="1952523939"/>
                    </a:ext>
                  </a:extLst>
                </a:gridCol>
                <a:gridCol w="329184">
                  <a:extLst>
                    <a:ext uri="{9D8B030D-6E8A-4147-A177-3AD203B41FA5}">
                      <a16:colId xmlns:a16="http://schemas.microsoft.com/office/drawing/2014/main" val="1012487430"/>
                    </a:ext>
                  </a:extLst>
                </a:gridCol>
                <a:gridCol w="329184">
                  <a:extLst>
                    <a:ext uri="{9D8B030D-6E8A-4147-A177-3AD203B41FA5}">
                      <a16:colId xmlns:a16="http://schemas.microsoft.com/office/drawing/2014/main" val="2565452405"/>
                    </a:ext>
                  </a:extLst>
                </a:gridCol>
                <a:gridCol w="329184">
                  <a:extLst>
                    <a:ext uri="{9D8B030D-6E8A-4147-A177-3AD203B41FA5}">
                      <a16:colId xmlns:a16="http://schemas.microsoft.com/office/drawing/2014/main" val="3237125722"/>
                    </a:ext>
                  </a:extLst>
                </a:gridCol>
                <a:gridCol w="329184">
                  <a:extLst>
                    <a:ext uri="{9D8B030D-6E8A-4147-A177-3AD203B41FA5}">
                      <a16:colId xmlns:a16="http://schemas.microsoft.com/office/drawing/2014/main" val="2093911381"/>
                    </a:ext>
                  </a:extLst>
                </a:gridCol>
                <a:gridCol w="329184">
                  <a:extLst>
                    <a:ext uri="{9D8B030D-6E8A-4147-A177-3AD203B41FA5}">
                      <a16:colId xmlns:a16="http://schemas.microsoft.com/office/drawing/2014/main" val="1868579866"/>
                    </a:ext>
                  </a:extLst>
                </a:gridCol>
                <a:gridCol w="370332">
                  <a:extLst>
                    <a:ext uri="{9D8B030D-6E8A-4147-A177-3AD203B41FA5}">
                      <a16:colId xmlns:a16="http://schemas.microsoft.com/office/drawing/2014/main" val="1823300093"/>
                    </a:ext>
                  </a:extLst>
                </a:gridCol>
                <a:gridCol w="370332">
                  <a:extLst>
                    <a:ext uri="{9D8B030D-6E8A-4147-A177-3AD203B41FA5}">
                      <a16:colId xmlns:a16="http://schemas.microsoft.com/office/drawing/2014/main" val="790829444"/>
                    </a:ext>
                  </a:extLst>
                </a:gridCol>
                <a:gridCol w="329184">
                  <a:extLst>
                    <a:ext uri="{9D8B030D-6E8A-4147-A177-3AD203B41FA5}">
                      <a16:colId xmlns:a16="http://schemas.microsoft.com/office/drawing/2014/main" val="1528125686"/>
                    </a:ext>
                  </a:extLst>
                </a:gridCol>
                <a:gridCol w="329184">
                  <a:extLst>
                    <a:ext uri="{9D8B030D-6E8A-4147-A177-3AD203B41FA5}">
                      <a16:colId xmlns:a16="http://schemas.microsoft.com/office/drawing/2014/main" val="1992202663"/>
                    </a:ext>
                  </a:extLst>
                </a:gridCol>
                <a:gridCol w="370332">
                  <a:extLst>
                    <a:ext uri="{9D8B030D-6E8A-4147-A177-3AD203B41FA5}">
                      <a16:colId xmlns:a16="http://schemas.microsoft.com/office/drawing/2014/main" val="2551047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2355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Trina Solar - 2018-10-11 19:19:10 </a:t>
                      </a:r>
                      <a:r>
                        <a:rPr kumimoji="0" lang="en-US" sz="1000" b="0" i="0" u="none" strike="noStrike" kern="1200" cap="none" spc="0" normalizeH="0" baseline="0" noProof="0">
                          <a:ln>
                            <a:noFill/>
                          </a:ln>
                          <a:solidFill>
                            <a:prstClr val="black"/>
                          </a:solidFill>
                          <a:effectLst/>
                          <a:uLnTx/>
                          <a:uFillTx/>
                          <a:latin typeface="+mn-lt"/>
                          <a:ea typeface="+mn-ea"/>
                          <a:cs typeface="+mn-cs"/>
                        </a:rPr>
                        <a:t> 
 Solar Installers!: The Solar Energy Industries Association Quality Assurance Working Group has published an "Installation Best Practices Guide" for residential portfolios. Check it out to keep your skills up to date:
https://www.seia.org/sites/default/files/2018-09/SEIA-Residential-Installation-Best-Practices-Guide-2018-September.pdf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30698916"/>
                  </a:ext>
                </a:extLst>
              </a:tr>
            </a:tbl>
          </a:graphicData>
        </a:graphic>
      </p:graphicFrame>
      <p:sp>
        <p:nvSpPr>
          <p:cNvPr id="4" name="Text Placeholder 3">
            <a:extLst>
              <a:ext uri="{FF2B5EF4-FFF2-40B4-BE49-F238E27FC236}">
                <a16:creationId xmlns:a16="http://schemas.microsoft.com/office/drawing/2014/main" id="{B2AFB527-96D1-4C6C-9B93-82C9BAB9C9CC}"/>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2683958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B58A8-480A-45F4-B7E7-817F0C2B834D}"/>
              </a:ext>
            </a:extLst>
          </p:cNvPr>
          <p:cNvSpPr>
            <a:spLocks noGrp="1"/>
          </p:cNvSpPr>
          <p:nvPr>
            <p:ph type="title"/>
          </p:nvPr>
        </p:nvSpPr>
        <p:spPr/>
        <p:txBody>
          <a:bodyPr/>
          <a:lstStyle/>
          <a:p>
            <a:r>
              <a:rPr lang="en-US"/>
              <a:t>Facebook Own Posts Table  | All Pages - 2 of 17</a:t>
            </a:r>
          </a:p>
        </p:txBody>
      </p:sp>
      <p:graphicFrame>
        <p:nvGraphicFramePr>
          <p:cNvPr id="5" name="Table Placeholder 4">
            <a:extLst>
              <a:ext uri="{FF2B5EF4-FFF2-40B4-BE49-F238E27FC236}">
                <a16:creationId xmlns:a16="http://schemas.microsoft.com/office/drawing/2014/main" id="{69EC217D-B470-4133-985A-A12AC80C99BF}"/>
              </a:ext>
            </a:extLst>
          </p:cNvPr>
          <p:cNvGraphicFramePr>
            <a:graphicFrameLocks noGrp="1"/>
          </p:cNvGraphicFramePr>
          <p:nvPr>
            <p:ph type="tbl" sz="quarter" idx="13"/>
            <p:extLst>
              <p:ext uri="{D42A27DB-BD31-4B8C-83A1-F6EECF244321}">
                <p14:modId xmlns:p14="http://schemas.microsoft.com/office/powerpoint/2010/main" val="3577818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12503212"/>
                    </a:ext>
                  </a:extLst>
                </a:gridCol>
                <a:gridCol w="370332">
                  <a:extLst>
                    <a:ext uri="{9D8B030D-6E8A-4147-A177-3AD203B41FA5}">
                      <a16:colId xmlns:a16="http://schemas.microsoft.com/office/drawing/2014/main" val="2758651990"/>
                    </a:ext>
                  </a:extLst>
                </a:gridCol>
                <a:gridCol w="370332">
                  <a:extLst>
                    <a:ext uri="{9D8B030D-6E8A-4147-A177-3AD203B41FA5}">
                      <a16:colId xmlns:a16="http://schemas.microsoft.com/office/drawing/2014/main" val="2866243449"/>
                    </a:ext>
                  </a:extLst>
                </a:gridCol>
                <a:gridCol w="370332">
                  <a:extLst>
                    <a:ext uri="{9D8B030D-6E8A-4147-A177-3AD203B41FA5}">
                      <a16:colId xmlns:a16="http://schemas.microsoft.com/office/drawing/2014/main" val="4090480125"/>
                    </a:ext>
                  </a:extLst>
                </a:gridCol>
                <a:gridCol w="329184">
                  <a:extLst>
                    <a:ext uri="{9D8B030D-6E8A-4147-A177-3AD203B41FA5}">
                      <a16:colId xmlns:a16="http://schemas.microsoft.com/office/drawing/2014/main" val="3285157247"/>
                    </a:ext>
                  </a:extLst>
                </a:gridCol>
                <a:gridCol w="329184">
                  <a:extLst>
                    <a:ext uri="{9D8B030D-6E8A-4147-A177-3AD203B41FA5}">
                      <a16:colId xmlns:a16="http://schemas.microsoft.com/office/drawing/2014/main" val="4278309064"/>
                    </a:ext>
                  </a:extLst>
                </a:gridCol>
                <a:gridCol w="329184">
                  <a:extLst>
                    <a:ext uri="{9D8B030D-6E8A-4147-A177-3AD203B41FA5}">
                      <a16:colId xmlns:a16="http://schemas.microsoft.com/office/drawing/2014/main" val="4248944821"/>
                    </a:ext>
                  </a:extLst>
                </a:gridCol>
                <a:gridCol w="329184">
                  <a:extLst>
                    <a:ext uri="{9D8B030D-6E8A-4147-A177-3AD203B41FA5}">
                      <a16:colId xmlns:a16="http://schemas.microsoft.com/office/drawing/2014/main" val="3036340872"/>
                    </a:ext>
                  </a:extLst>
                </a:gridCol>
                <a:gridCol w="329184">
                  <a:extLst>
                    <a:ext uri="{9D8B030D-6E8A-4147-A177-3AD203B41FA5}">
                      <a16:colId xmlns:a16="http://schemas.microsoft.com/office/drawing/2014/main" val="2276486161"/>
                    </a:ext>
                  </a:extLst>
                </a:gridCol>
                <a:gridCol w="329184">
                  <a:extLst>
                    <a:ext uri="{9D8B030D-6E8A-4147-A177-3AD203B41FA5}">
                      <a16:colId xmlns:a16="http://schemas.microsoft.com/office/drawing/2014/main" val="1921912218"/>
                    </a:ext>
                  </a:extLst>
                </a:gridCol>
                <a:gridCol w="329184">
                  <a:extLst>
                    <a:ext uri="{9D8B030D-6E8A-4147-A177-3AD203B41FA5}">
                      <a16:colId xmlns:a16="http://schemas.microsoft.com/office/drawing/2014/main" val="3989108939"/>
                    </a:ext>
                  </a:extLst>
                </a:gridCol>
                <a:gridCol w="329184">
                  <a:extLst>
                    <a:ext uri="{9D8B030D-6E8A-4147-A177-3AD203B41FA5}">
                      <a16:colId xmlns:a16="http://schemas.microsoft.com/office/drawing/2014/main" val="4253328141"/>
                    </a:ext>
                  </a:extLst>
                </a:gridCol>
                <a:gridCol w="329184">
                  <a:extLst>
                    <a:ext uri="{9D8B030D-6E8A-4147-A177-3AD203B41FA5}">
                      <a16:colId xmlns:a16="http://schemas.microsoft.com/office/drawing/2014/main" val="582180539"/>
                    </a:ext>
                  </a:extLst>
                </a:gridCol>
                <a:gridCol w="370332">
                  <a:extLst>
                    <a:ext uri="{9D8B030D-6E8A-4147-A177-3AD203B41FA5}">
                      <a16:colId xmlns:a16="http://schemas.microsoft.com/office/drawing/2014/main" val="4270765066"/>
                    </a:ext>
                  </a:extLst>
                </a:gridCol>
                <a:gridCol w="370332">
                  <a:extLst>
                    <a:ext uri="{9D8B030D-6E8A-4147-A177-3AD203B41FA5}">
                      <a16:colId xmlns:a16="http://schemas.microsoft.com/office/drawing/2014/main" val="1279245713"/>
                    </a:ext>
                  </a:extLst>
                </a:gridCol>
                <a:gridCol w="329184">
                  <a:extLst>
                    <a:ext uri="{9D8B030D-6E8A-4147-A177-3AD203B41FA5}">
                      <a16:colId xmlns:a16="http://schemas.microsoft.com/office/drawing/2014/main" val="2612250351"/>
                    </a:ext>
                  </a:extLst>
                </a:gridCol>
                <a:gridCol w="329184">
                  <a:extLst>
                    <a:ext uri="{9D8B030D-6E8A-4147-A177-3AD203B41FA5}">
                      <a16:colId xmlns:a16="http://schemas.microsoft.com/office/drawing/2014/main" val="547609740"/>
                    </a:ext>
                  </a:extLst>
                </a:gridCol>
                <a:gridCol w="370332">
                  <a:extLst>
                    <a:ext uri="{9D8B030D-6E8A-4147-A177-3AD203B41FA5}">
                      <a16:colId xmlns:a16="http://schemas.microsoft.com/office/drawing/2014/main" val="87221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7990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Tata Power - 2018-10-11 17:25:06 </a:t>
                      </a:r>
                      <a:r>
                        <a:rPr kumimoji="0" lang="en-US" sz="1000" b="0" i="0" u="none" strike="noStrike" kern="1200" cap="none" spc="0" normalizeH="0" baseline="0" noProof="0">
                          <a:ln>
                            <a:noFill/>
                          </a:ln>
                          <a:solidFill>
                            <a:prstClr val="black"/>
                          </a:solidFill>
                          <a:effectLst/>
                          <a:uLnTx/>
                          <a:uFillTx/>
                          <a:latin typeface="+mn-lt"/>
                          <a:ea typeface="+mn-ea"/>
                          <a:cs typeface="+mn-cs"/>
                        </a:rPr>
                        <a:t> 
 Tata Power educates 1600 girls across 8 schools in Mumbai on personal hygiene and sanitation. This International #DayOfTheGirl lets commit support to every girl to reach her full potential. #DayOfTheGirl #WithHer #SkilledGirlForce #InternationalGirlChildDay #PowerHerUp UN Women #GirlsCanDoAnything #GenUnlimited #IDG2018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06530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Hero Future Energies - 2018-10-11 16:23:14 </a:t>
                      </a:r>
                      <a:r>
                        <a:rPr kumimoji="0" lang="en-US" sz="1000" b="0" i="0" u="none" strike="noStrike" kern="1200" cap="none" spc="0" normalizeH="0" baseline="0" noProof="0">
                          <a:ln>
                            <a:noFill/>
                          </a:ln>
                          <a:solidFill>
                            <a:prstClr val="black"/>
                          </a:solidFill>
                          <a:effectLst/>
                          <a:uLnTx/>
                          <a:uFillTx/>
                          <a:latin typeface="+mn-lt"/>
                          <a:ea typeface="+mn-ea"/>
                          <a:cs typeface="+mn-cs"/>
                        </a:rPr>
                        <a:t> 
 The latest report by International Energy Agency (IEA) puts the world in a better light by 2023 - literally.
BloombergQuint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00213414"/>
                  </a:ext>
                </a:extLst>
              </a:tr>
            </a:tbl>
          </a:graphicData>
        </a:graphic>
      </p:graphicFrame>
      <p:sp>
        <p:nvSpPr>
          <p:cNvPr id="4" name="Text Placeholder 3">
            <a:extLst>
              <a:ext uri="{FF2B5EF4-FFF2-40B4-BE49-F238E27FC236}">
                <a16:creationId xmlns:a16="http://schemas.microsoft.com/office/drawing/2014/main" id="{5FC66052-F8A1-4443-8F88-7D98241B0113}"/>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658030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BB3AC-0E1E-4234-BA6A-2E7DD1D8184D}"/>
              </a:ext>
            </a:extLst>
          </p:cNvPr>
          <p:cNvSpPr>
            <a:spLocks noGrp="1"/>
          </p:cNvSpPr>
          <p:nvPr>
            <p:ph type="title"/>
          </p:nvPr>
        </p:nvSpPr>
        <p:spPr/>
        <p:txBody>
          <a:bodyPr/>
          <a:lstStyle/>
          <a:p>
            <a:r>
              <a:rPr lang="en-US"/>
              <a:t>Facebook Own Posts Table  | All Pages - 3 of 17</a:t>
            </a:r>
          </a:p>
        </p:txBody>
      </p:sp>
      <p:graphicFrame>
        <p:nvGraphicFramePr>
          <p:cNvPr id="5" name="Table Placeholder 4">
            <a:extLst>
              <a:ext uri="{FF2B5EF4-FFF2-40B4-BE49-F238E27FC236}">
                <a16:creationId xmlns:a16="http://schemas.microsoft.com/office/drawing/2014/main" id="{9CDC9637-F9A5-471F-9E48-D1CCC3605D6A}"/>
              </a:ext>
            </a:extLst>
          </p:cNvPr>
          <p:cNvGraphicFramePr>
            <a:graphicFrameLocks noGrp="1"/>
          </p:cNvGraphicFramePr>
          <p:nvPr>
            <p:ph type="tbl" sz="quarter" idx="13"/>
            <p:extLst>
              <p:ext uri="{D42A27DB-BD31-4B8C-83A1-F6EECF244321}">
                <p14:modId xmlns:p14="http://schemas.microsoft.com/office/powerpoint/2010/main" val="3369234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46659841"/>
                    </a:ext>
                  </a:extLst>
                </a:gridCol>
                <a:gridCol w="370332">
                  <a:extLst>
                    <a:ext uri="{9D8B030D-6E8A-4147-A177-3AD203B41FA5}">
                      <a16:colId xmlns:a16="http://schemas.microsoft.com/office/drawing/2014/main" val="4123114570"/>
                    </a:ext>
                  </a:extLst>
                </a:gridCol>
                <a:gridCol w="370332">
                  <a:extLst>
                    <a:ext uri="{9D8B030D-6E8A-4147-A177-3AD203B41FA5}">
                      <a16:colId xmlns:a16="http://schemas.microsoft.com/office/drawing/2014/main" val="223992133"/>
                    </a:ext>
                  </a:extLst>
                </a:gridCol>
                <a:gridCol w="370332">
                  <a:extLst>
                    <a:ext uri="{9D8B030D-6E8A-4147-A177-3AD203B41FA5}">
                      <a16:colId xmlns:a16="http://schemas.microsoft.com/office/drawing/2014/main" val="2995385522"/>
                    </a:ext>
                  </a:extLst>
                </a:gridCol>
                <a:gridCol w="329184">
                  <a:extLst>
                    <a:ext uri="{9D8B030D-6E8A-4147-A177-3AD203B41FA5}">
                      <a16:colId xmlns:a16="http://schemas.microsoft.com/office/drawing/2014/main" val="34841371"/>
                    </a:ext>
                  </a:extLst>
                </a:gridCol>
                <a:gridCol w="329184">
                  <a:extLst>
                    <a:ext uri="{9D8B030D-6E8A-4147-A177-3AD203B41FA5}">
                      <a16:colId xmlns:a16="http://schemas.microsoft.com/office/drawing/2014/main" val="63494895"/>
                    </a:ext>
                  </a:extLst>
                </a:gridCol>
                <a:gridCol w="329184">
                  <a:extLst>
                    <a:ext uri="{9D8B030D-6E8A-4147-A177-3AD203B41FA5}">
                      <a16:colId xmlns:a16="http://schemas.microsoft.com/office/drawing/2014/main" val="441715932"/>
                    </a:ext>
                  </a:extLst>
                </a:gridCol>
                <a:gridCol w="329184">
                  <a:extLst>
                    <a:ext uri="{9D8B030D-6E8A-4147-A177-3AD203B41FA5}">
                      <a16:colId xmlns:a16="http://schemas.microsoft.com/office/drawing/2014/main" val="3456442994"/>
                    </a:ext>
                  </a:extLst>
                </a:gridCol>
                <a:gridCol w="329184">
                  <a:extLst>
                    <a:ext uri="{9D8B030D-6E8A-4147-A177-3AD203B41FA5}">
                      <a16:colId xmlns:a16="http://schemas.microsoft.com/office/drawing/2014/main" val="2168276559"/>
                    </a:ext>
                  </a:extLst>
                </a:gridCol>
                <a:gridCol w="329184">
                  <a:extLst>
                    <a:ext uri="{9D8B030D-6E8A-4147-A177-3AD203B41FA5}">
                      <a16:colId xmlns:a16="http://schemas.microsoft.com/office/drawing/2014/main" val="321456865"/>
                    </a:ext>
                  </a:extLst>
                </a:gridCol>
                <a:gridCol w="329184">
                  <a:extLst>
                    <a:ext uri="{9D8B030D-6E8A-4147-A177-3AD203B41FA5}">
                      <a16:colId xmlns:a16="http://schemas.microsoft.com/office/drawing/2014/main" val="1184364755"/>
                    </a:ext>
                  </a:extLst>
                </a:gridCol>
                <a:gridCol w="329184">
                  <a:extLst>
                    <a:ext uri="{9D8B030D-6E8A-4147-A177-3AD203B41FA5}">
                      <a16:colId xmlns:a16="http://schemas.microsoft.com/office/drawing/2014/main" val="3625472094"/>
                    </a:ext>
                  </a:extLst>
                </a:gridCol>
                <a:gridCol w="329184">
                  <a:extLst>
                    <a:ext uri="{9D8B030D-6E8A-4147-A177-3AD203B41FA5}">
                      <a16:colId xmlns:a16="http://schemas.microsoft.com/office/drawing/2014/main" val="331589750"/>
                    </a:ext>
                  </a:extLst>
                </a:gridCol>
                <a:gridCol w="370332">
                  <a:extLst>
                    <a:ext uri="{9D8B030D-6E8A-4147-A177-3AD203B41FA5}">
                      <a16:colId xmlns:a16="http://schemas.microsoft.com/office/drawing/2014/main" val="159914661"/>
                    </a:ext>
                  </a:extLst>
                </a:gridCol>
                <a:gridCol w="370332">
                  <a:extLst>
                    <a:ext uri="{9D8B030D-6E8A-4147-A177-3AD203B41FA5}">
                      <a16:colId xmlns:a16="http://schemas.microsoft.com/office/drawing/2014/main" val="3025664498"/>
                    </a:ext>
                  </a:extLst>
                </a:gridCol>
                <a:gridCol w="329184">
                  <a:extLst>
                    <a:ext uri="{9D8B030D-6E8A-4147-A177-3AD203B41FA5}">
                      <a16:colId xmlns:a16="http://schemas.microsoft.com/office/drawing/2014/main" val="1618256385"/>
                    </a:ext>
                  </a:extLst>
                </a:gridCol>
                <a:gridCol w="329184">
                  <a:extLst>
                    <a:ext uri="{9D8B030D-6E8A-4147-A177-3AD203B41FA5}">
                      <a16:colId xmlns:a16="http://schemas.microsoft.com/office/drawing/2014/main" val="1650979794"/>
                    </a:ext>
                  </a:extLst>
                </a:gridCol>
                <a:gridCol w="370332">
                  <a:extLst>
                    <a:ext uri="{9D8B030D-6E8A-4147-A177-3AD203B41FA5}">
                      <a16:colId xmlns:a16="http://schemas.microsoft.com/office/drawing/2014/main" val="1759902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6288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CleanMax Solar - 2018-10-11 16:19:22 </a:t>
                      </a:r>
                      <a:r>
                        <a:rPr kumimoji="0" lang="en-US" sz="1000" b="0" i="0" u="none" strike="noStrike" kern="1200" cap="none" spc="0" normalizeH="0" baseline="0" noProof="0">
                          <a:ln>
                            <a:noFill/>
                          </a:ln>
                          <a:solidFill>
                            <a:prstClr val="black"/>
                          </a:solidFill>
                          <a:effectLst/>
                          <a:uLnTx/>
                          <a:uFillTx/>
                          <a:latin typeface="+mn-lt"/>
                          <a:ea typeface="+mn-ea"/>
                          <a:cs typeface="+mn-cs"/>
                        </a:rPr>
                        <a:t> 
 Kuldeep Jain, Founder &amp; Managing Director, CleanMax Solar, makes a poignant point on scrapping subsidy schemes for government buildings at #ReInvest2018.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0812152"/>
                  </a:ext>
                </a:extLst>
              </a:tr>
            </a:tbl>
          </a:graphicData>
        </a:graphic>
      </p:graphicFrame>
      <p:sp>
        <p:nvSpPr>
          <p:cNvPr id="4" name="Text Placeholder 3">
            <a:extLst>
              <a:ext uri="{FF2B5EF4-FFF2-40B4-BE49-F238E27FC236}">
                <a16:creationId xmlns:a16="http://schemas.microsoft.com/office/drawing/2014/main" id="{FCA24620-4205-42DF-8BB6-7EE1A8C58FA1}"/>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1710419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0AAFD-0FD7-48F3-A940-CDC341E120AD}"/>
              </a:ext>
            </a:extLst>
          </p:cNvPr>
          <p:cNvSpPr>
            <a:spLocks noGrp="1"/>
          </p:cNvSpPr>
          <p:nvPr>
            <p:ph type="title"/>
          </p:nvPr>
        </p:nvSpPr>
        <p:spPr/>
        <p:txBody>
          <a:bodyPr/>
          <a:lstStyle/>
          <a:p>
            <a:r>
              <a:rPr lang="en-US"/>
              <a:t>Facebook Own Posts Table  | All Pages - 4 of 17</a:t>
            </a:r>
          </a:p>
        </p:txBody>
      </p:sp>
      <p:graphicFrame>
        <p:nvGraphicFramePr>
          <p:cNvPr id="5" name="Table Placeholder 4">
            <a:extLst>
              <a:ext uri="{FF2B5EF4-FFF2-40B4-BE49-F238E27FC236}">
                <a16:creationId xmlns:a16="http://schemas.microsoft.com/office/drawing/2014/main" id="{76246E5A-7F3A-4BDD-865B-1BB75C98E38D}"/>
              </a:ext>
            </a:extLst>
          </p:cNvPr>
          <p:cNvGraphicFramePr>
            <a:graphicFrameLocks noGrp="1"/>
          </p:cNvGraphicFramePr>
          <p:nvPr>
            <p:ph type="tbl" sz="quarter" idx="13"/>
            <p:extLst>
              <p:ext uri="{D42A27DB-BD31-4B8C-83A1-F6EECF244321}">
                <p14:modId xmlns:p14="http://schemas.microsoft.com/office/powerpoint/2010/main" val="261370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91433094"/>
                    </a:ext>
                  </a:extLst>
                </a:gridCol>
                <a:gridCol w="370332">
                  <a:extLst>
                    <a:ext uri="{9D8B030D-6E8A-4147-A177-3AD203B41FA5}">
                      <a16:colId xmlns:a16="http://schemas.microsoft.com/office/drawing/2014/main" val="4233994371"/>
                    </a:ext>
                  </a:extLst>
                </a:gridCol>
                <a:gridCol w="370332">
                  <a:extLst>
                    <a:ext uri="{9D8B030D-6E8A-4147-A177-3AD203B41FA5}">
                      <a16:colId xmlns:a16="http://schemas.microsoft.com/office/drawing/2014/main" val="3848286464"/>
                    </a:ext>
                  </a:extLst>
                </a:gridCol>
                <a:gridCol w="370332">
                  <a:extLst>
                    <a:ext uri="{9D8B030D-6E8A-4147-A177-3AD203B41FA5}">
                      <a16:colId xmlns:a16="http://schemas.microsoft.com/office/drawing/2014/main" val="184949849"/>
                    </a:ext>
                  </a:extLst>
                </a:gridCol>
                <a:gridCol w="329184">
                  <a:extLst>
                    <a:ext uri="{9D8B030D-6E8A-4147-A177-3AD203B41FA5}">
                      <a16:colId xmlns:a16="http://schemas.microsoft.com/office/drawing/2014/main" val="2284359223"/>
                    </a:ext>
                  </a:extLst>
                </a:gridCol>
                <a:gridCol w="329184">
                  <a:extLst>
                    <a:ext uri="{9D8B030D-6E8A-4147-A177-3AD203B41FA5}">
                      <a16:colId xmlns:a16="http://schemas.microsoft.com/office/drawing/2014/main" val="707196060"/>
                    </a:ext>
                  </a:extLst>
                </a:gridCol>
                <a:gridCol w="329184">
                  <a:extLst>
                    <a:ext uri="{9D8B030D-6E8A-4147-A177-3AD203B41FA5}">
                      <a16:colId xmlns:a16="http://schemas.microsoft.com/office/drawing/2014/main" val="2225572759"/>
                    </a:ext>
                  </a:extLst>
                </a:gridCol>
                <a:gridCol w="329184">
                  <a:extLst>
                    <a:ext uri="{9D8B030D-6E8A-4147-A177-3AD203B41FA5}">
                      <a16:colId xmlns:a16="http://schemas.microsoft.com/office/drawing/2014/main" val="1458689951"/>
                    </a:ext>
                  </a:extLst>
                </a:gridCol>
                <a:gridCol w="329184">
                  <a:extLst>
                    <a:ext uri="{9D8B030D-6E8A-4147-A177-3AD203B41FA5}">
                      <a16:colId xmlns:a16="http://schemas.microsoft.com/office/drawing/2014/main" val="2495810007"/>
                    </a:ext>
                  </a:extLst>
                </a:gridCol>
                <a:gridCol w="329184">
                  <a:extLst>
                    <a:ext uri="{9D8B030D-6E8A-4147-A177-3AD203B41FA5}">
                      <a16:colId xmlns:a16="http://schemas.microsoft.com/office/drawing/2014/main" val="4150973113"/>
                    </a:ext>
                  </a:extLst>
                </a:gridCol>
                <a:gridCol w="329184">
                  <a:extLst>
                    <a:ext uri="{9D8B030D-6E8A-4147-A177-3AD203B41FA5}">
                      <a16:colId xmlns:a16="http://schemas.microsoft.com/office/drawing/2014/main" val="2868936031"/>
                    </a:ext>
                  </a:extLst>
                </a:gridCol>
                <a:gridCol w="329184">
                  <a:extLst>
                    <a:ext uri="{9D8B030D-6E8A-4147-A177-3AD203B41FA5}">
                      <a16:colId xmlns:a16="http://schemas.microsoft.com/office/drawing/2014/main" val="127263201"/>
                    </a:ext>
                  </a:extLst>
                </a:gridCol>
                <a:gridCol w="329184">
                  <a:extLst>
                    <a:ext uri="{9D8B030D-6E8A-4147-A177-3AD203B41FA5}">
                      <a16:colId xmlns:a16="http://schemas.microsoft.com/office/drawing/2014/main" val="4227930370"/>
                    </a:ext>
                  </a:extLst>
                </a:gridCol>
                <a:gridCol w="370332">
                  <a:extLst>
                    <a:ext uri="{9D8B030D-6E8A-4147-A177-3AD203B41FA5}">
                      <a16:colId xmlns:a16="http://schemas.microsoft.com/office/drawing/2014/main" val="277711903"/>
                    </a:ext>
                  </a:extLst>
                </a:gridCol>
                <a:gridCol w="370332">
                  <a:extLst>
                    <a:ext uri="{9D8B030D-6E8A-4147-A177-3AD203B41FA5}">
                      <a16:colId xmlns:a16="http://schemas.microsoft.com/office/drawing/2014/main" val="327282794"/>
                    </a:ext>
                  </a:extLst>
                </a:gridCol>
                <a:gridCol w="329184">
                  <a:extLst>
                    <a:ext uri="{9D8B030D-6E8A-4147-A177-3AD203B41FA5}">
                      <a16:colId xmlns:a16="http://schemas.microsoft.com/office/drawing/2014/main" val="4252565199"/>
                    </a:ext>
                  </a:extLst>
                </a:gridCol>
                <a:gridCol w="329184">
                  <a:extLst>
                    <a:ext uri="{9D8B030D-6E8A-4147-A177-3AD203B41FA5}">
                      <a16:colId xmlns:a16="http://schemas.microsoft.com/office/drawing/2014/main" val="1854013067"/>
                    </a:ext>
                  </a:extLst>
                </a:gridCol>
                <a:gridCol w="370332">
                  <a:extLst>
                    <a:ext uri="{9D8B030D-6E8A-4147-A177-3AD203B41FA5}">
                      <a16:colId xmlns:a16="http://schemas.microsoft.com/office/drawing/2014/main" val="2546078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9466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Tata Power - 2018-10-11 15:38:02 </a:t>
                      </a:r>
                      <a:r>
                        <a:rPr kumimoji="0" lang="en-US" sz="1000" b="0" i="0" u="none" strike="noStrike" kern="1200" cap="none" spc="0" normalizeH="0" baseline="0" noProof="0">
                          <a:ln>
                            <a:noFill/>
                          </a:ln>
                          <a:solidFill>
                            <a:prstClr val="black"/>
                          </a:solidFill>
                          <a:effectLst/>
                          <a:uLnTx/>
                          <a:uFillTx/>
                          <a:latin typeface="+mn-lt"/>
                          <a:ea typeface="+mn-ea"/>
                          <a:cs typeface="+mn-cs"/>
                        </a:rPr>
                        <a:t> 
 Tata Power trains 215 adolescent girls from Mulshi and Bhira for our Life Skill Education Program which includes  behaviour change communication to improve their health and wellbeing. This International #DayOfTheGirl lets commit support to every girl to reach her full potential.
#DayOfTheGirl #WithHer #SkilledGirlForce #InternationalGirlChildDay #PowerHerUp UN Women #GirlsCanDoAnything #GenUnlimited #IDG2018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98655278"/>
                  </a:ext>
                </a:extLst>
              </a:tr>
            </a:tbl>
          </a:graphicData>
        </a:graphic>
      </p:graphicFrame>
      <p:sp>
        <p:nvSpPr>
          <p:cNvPr id="4" name="Text Placeholder 3">
            <a:extLst>
              <a:ext uri="{FF2B5EF4-FFF2-40B4-BE49-F238E27FC236}">
                <a16:creationId xmlns:a16="http://schemas.microsoft.com/office/drawing/2014/main" id="{CFFFBA03-32D6-4E55-8713-D6C6AD8B3B55}"/>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33398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D6B6C-D90F-41FF-BF5F-6D3841F2644A}"/>
              </a:ext>
            </a:extLst>
          </p:cNvPr>
          <p:cNvSpPr>
            <a:spLocks noGrp="1"/>
          </p:cNvSpPr>
          <p:nvPr>
            <p:ph type="title"/>
          </p:nvPr>
        </p:nvSpPr>
        <p:spPr/>
        <p:txBody>
          <a:bodyPr/>
          <a:lstStyle/>
          <a:p>
            <a:r>
              <a:rPr lang="en-US"/>
              <a:t>Facebook Own Posts Table  | All Pages - 5 of 17</a:t>
            </a:r>
          </a:p>
        </p:txBody>
      </p:sp>
      <p:graphicFrame>
        <p:nvGraphicFramePr>
          <p:cNvPr id="5" name="Table Placeholder 4">
            <a:extLst>
              <a:ext uri="{FF2B5EF4-FFF2-40B4-BE49-F238E27FC236}">
                <a16:creationId xmlns:a16="http://schemas.microsoft.com/office/drawing/2014/main" id="{A66E6FCB-ACE7-47E4-BA73-689428438D68}"/>
              </a:ext>
            </a:extLst>
          </p:cNvPr>
          <p:cNvGraphicFramePr>
            <a:graphicFrameLocks noGrp="1"/>
          </p:cNvGraphicFramePr>
          <p:nvPr>
            <p:ph type="tbl" sz="quarter" idx="13"/>
            <p:extLst>
              <p:ext uri="{D42A27DB-BD31-4B8C-83A1-F6EECF244321}">
                <p14:modId xmlns:p14="http://schemas.microsoft.com/office/powerpoint/2010/main" val="3680906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11583900"/>
                    </a:ext>
                  </a:extLst>
                </a:gridCol>
                <a:gridCol w="370332">
                  <a:extLst>
                    <a:ext uri="{9D8B030D-6E8A-4147-A177-3AD203B41FA5}">
                      <a16:colId xmlns:a16="http://schemas.microsoft.com/office/drawing/2014/main" val="2491230186"/>
                    </a:ext>
                  </a:extLst>
                </a:gridCol>
                <a:gridCol w="370332">
                  <a:extLst>
                    <a:ext uri="{9D8B030D-6E8A-4147-A177-3AD203B41FA5}">
                      <a16:colId xmlns:a16="http://schemas.microsoft.com/office/drawing/2014/main" val="481508715"/>
                    </a:ext>
                  </a:extLst>
                </a:gridCol>
                <a:gridCol w="370332">
                  <a:extLst>
                    <a:ext uri="{9D8B030D-6E8A-4147-A177-3AD203B41FA5}">
                      <a16:colId xmlns:a16="http://schemas.microsoft.com/office/drawing/2014/main" val="721032799"/>
                    </a:ext>
                  </a:extLst>
                </a:gridCol>
                <a:gridCol w="329184">
                  <a:extLst>
                    <a:ext uri="{9D8B030D-6E8A-4147-A177-3AD203B41FA5}">
                      <a16:colId xmlns:a16="http://schemas.microsoft.com/office/drawing/2014/main" val="718110946"/>
                    </a:ext>
                  </a:extLst>
                </a:gridCol>
                <a:gridCol w="329184">
                  <a:extLst>
                    <a:ext uri="{9D8B030D-6E8A-4147-A177-3AD203B41FA5}">
                      <a16:colId xmlns:a16="http://schemas.microsoft.com/office/drawing/2014/main" val="4056512282"/>
                    </a:ext>
                  </a:extLst>
                </a:gridCol>
                <a:gridCol w="329184">
                  <a:extLst>
                    <a:ext uri="{9D8B030D-6E8A-4147-A177-3AD203B41FA5}">
                      <a16:colId xmlns:a16="http://schemas.microsoft.com/office/drawing/2014/main" val="1842911483"/>
                    </a:ext>
                  </a:extLst>
                </a:gridCol>
                <a:gridCol w="329184">
                  <a:extLst>
                    <a:ext uri="{9D8B030D-6E8A-4147-A177-3AD203B41FA5}">
                      <a16:colId xmlns:a16="http://schemas.microsoft.com/office/drawing/2014/main" val="1869400497"/>
                    </a:ext>
                  </a:extLst>
                </a:gridCol>
                <a:gridCol w="329184">
                  <a:extLst>
                    <a:ext uri="{9D8B030D-6E8A-4147-A177-3AD203B41FA5}">
                      <a16:colId xmlns:a16="http://schemas.microsoft.com/office/drawing/2014/main" val="506946184"/>
                    </a:ext>
                  </a:extLst>
                </a:gridCol>
                <a:gridCol w="329184">
                  <a:extLst>
                    <a:ext uri="{9D8B030D-6E8A-4147-A177-3AD203B41FA5}">
                      <a16:colId xmlns:a16="http://schemas.microsoft.com/office/drawing/2014/main" val="3837548103"/>
                    </a:ext>
                  </a:extLst>
                </a:gridCol>
                <a:gridCol w="329184">
                  <a:extLst>
                    <a:ext uri="{9D8B030D-6E8A-4147-A177-3AD203B41FA5}">
                      <a16:colId xmlns:a16="http://schemas.microsoft.com/office/drawing/2014/main" val="1257599758"/>
                    </a:ext>
                  </a:extLst>
                </a:gridCol>
                <a:gridCol w="329184">
                  <a:extLst>
                    <a:ext uri="{9D8B030D-6E8A-4147-A177-3AD203B41FA5}">
                      <a16:colId xmlns:a16="http://schemas.microsoft.com/office/drawing/2014/main" val="3795698502"/>
                    </a:ext>
                  </a:extLst>
                </a:gridCol>
                <a:gridCol w="329184">
                  <a:extLst>
                    <a:ext uri="{9D8B030D-6E8A-4147-A177-3AD203B41FA5}">
                      <a16:colId xmlns:a16="http://schemas.microsoft.com/office/drawing/2014/main" val="2457822110"/>
                    </a:ext>
                  </a:extLst>
                </a:gridCol>
                <a:gridCol w="370332">
                  <a:extLst>
                    <a:ext uri="{9D8B030D-6E8A-4147-A177-3AD203B41FA5}">
                      <a16:colId xmlns:a16="http://schemas.microsoft.com/office/drawing/2014/main" val="3772796913"/>
                    </a:ext>
                  </a:extLst>
                </a:gridCol>
                <a:gridCol w="370332">
                  <a:extLst>
                    <a:ext uri="{9D8B030D-6E8A-4147-A177-3AD203B41FA5}">
                      <a16:colId xmlns:a16="http://schemas.microsoft.com/office/drawing/2014/main" val="1805178777"/>
                    </a:ext>
                  </a:extLst>
                </a:gridCol>
                <a:gridCol w="329184">
                  <a:extLst>
                    <a:ext uri="{9D8B030D-6E8A-4147-A177-3AD203B41FA5}">
                      <a16:colId xmlns:a16="http://schemas.microsoft.com/office/drawing/2014/main" val="3677476300"/>
                    </a:ext>
                  </a:extLst>
                </a:gridCol>
                <a:gridCol w="329184">
                  <a:extLst>
                    <a:ext uri="{9D8B030D-6E8A-4147-A177-3AD203B41FA5}">
                      <a16:colId xmlns:a16="http://schemas.microsoft.com/office/drawing/2014/main" val="1191581268"/>
                    </a:ext>
                  </a:extLst>
                </a:gridCol>
                <a:gridCol w="370332">
                  <a:extLst>
                    <a:ext uri="{9D8B030D-6E8A-4147-A177-3AD203B41FA5}">
                      <a16:colId xmlns:a16="http://schemas.microsoft.com/office/drawing/2014/main" val="540672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7047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ReNew Power - 2018-10-11 15:25:00 </a:t>
                      </a:r>
                      <a:r>
                        <a:rPr kumimoji="0" lang="en-US" sz="1000" b="0" i="0" u="none" strike="noStrike" kern="1200" cap="none" spc="0" normalizeH="0" baseline="0" noProof="0">
                          <a:ln>
                            <a:noFill/>
                          </a:ln>
                          <a:solidFill>
                            <a:prstClr val="black"/>
                          </a:solidFill>
                          <a:effectLst/>
                          <a:uLnTx/>
                          <a:uFillTx/>
                          <a:latin typeface="+mn-lt"/>
                          <a:ea typeface="+mn-ea"/>
                          <a:cs typeface="+mn-cs"/>
                        </a:rPr>
                        <a:t> 
 We welcome #ReNewers Mayank Bansal as President–Strategy &amp; Operations, Varun Sivaram as Chief Technology Officer &amp; Stephen O’Rourke as Managing Director - ReNew North America.
Read more here: https://renewpower.in/newroom/press-release/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40801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ReNew Power - 2018-10-11 14:46:41 </a:t>
                      </a:r>
                      <a:r>
                        <a:rPr kumimoji="0" lang="en-US" sz="1000" b="0" i="0" u="none" strike="noStrike" kern="1200" cap="none" spc="0" normalizeH="0" baseline="0" noProof="0">
                          <a:ln>
                            <a:noFill/>
                          </a:ln>
                          <a:solidFill>
                            <a:prstClr val="black"/>
                          </a:solidFill>
                          <a:effectLst/>
                          <a:uLnTx/>
                          <a:uFillTx/>
                          <a:latin typeface="+mn-lt"/>
                          <a:ea typeface="+mn-ea"/>
                          <a:cs typeface="+mn-cs"/>
                        </a:rPr>
                        <a:t> 
 From one to over 600 strong, it has been a great 7 years! #ThrowbackThursday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58984294"/>
                  </a:ext>
                </a:extLst>
              </a:tr>
            </a:tbl>
          </a:graphicData>
        </a:graphic>
      </p:graphicFrame>
      <p:sp>
        <p:nvSpPr>
          <p:cNvPr id="4" name="Text Placeholder 3">
            <a:extLst>
              <a:ext uri="{FF2B5EF4-FFF2-40B4-BE49-F238E27FC236}">
                <a16:creationId xmlns:a16="http://schemas.microsoft.com/office/drawing/2014/main" id="{0F2A1AC6-F5A8-4A0A-992E-1583101BBCC3}"/>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2658928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6B031-32DD-4955-976B-0064B5A16562}"/>
              </a:ext>
            </a:extLst>
          </p:cNvPr>
          <p:cNvSpPr>
            <a:spLocks noGrp="1"/>
          </p:cNvSpPr>
          <p:nvPr>
            <p:ph type="title"/>
          </p:nvPr>
        </p:nvSpPr>
        <p:spPr/>
        <p:txBody>
          <a:bodyPr/>
          <a:lstStyle/>
          <a:p>
            <a:r>
              <a:rPr lang="en-US"/>
              <a:t>Facebook Own Posts Table  | All Pages - 6 of 17</a:t>
            </a:r>
          </a:p>
        </p:txBody>
      </p:sp>
      <p:graphicFrame>
        <p:nvGraphicFramePr>
          <p:cNvPr id="5" name="Table Placeholder 4">
            <a:extLst>
              <a:ext uri="{FF2B5EF4-FFF2-40B4-BE49-F238E27FC236}">
                <a16:creationId xmlns:a16="http://schemas.microsoft.com/office/drawing/2014/main" id="{3CC1C2AE-5973-46FE-AF52-2BB7B7519981}"/>
              </a:ext>
            </a:extLst>
          </p:cNvPr>
          <p:cNvGraphicFramePr>
            <a:graphicFrameLocks noGrp="1"/>
          </p:cNvGraphicFramePr>
          <p:nvPr>
            <p:ph type="tbl" sz="quarter" idx="13"/>
            <p:extLst>
              <p:ext uri="{D42A27DB-BD31-4B8C-83A1-F6EECF244321}">
                <p14:modId xmlns:p14="http://schemas.microsoft.com/office/powerpoint/2010/main" val="2829660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64685303"/>
                    </a:ext>
                  </a:extLst>
                </a:gridCol>
                <a:gridCol w="370332">
                  <a:extLst>
                    <a:ext uri="{9D8B030D-6E8A-4147-A177-3AD203B41FA5}">
                      <a16:colId xmlns:a16="http://schemas.microsoft.com/office/drawing/2014/main" val="3787143699"/>
                    </a:ext>
                  </a:extLst>
                </a:gridCol>
                <a:gridCol w="370332">
                  <a:extLst>
                    <a:ext uri="{9D8B030D-6E8A-4147-A177-3AD203B41FA5}">
                      <a16:colId xmlns:a16="http://schemas.microsoft.com/office/drawing/2014/main" val="1333884884"/>
                    </a:ext>
                  </a:extLst>
                </a:gridCol>
                <a:gridCol w="370332">
                  <a:extLst>
                    <a:ext uri="{9D8B030D-6E8A-4147-A177-3AD203B41FA5}">
                      <a16:colId xmlns:a16="http://schemas.microsoft.com/office/drawing/2014/main" val="852239904"/>
                    </a:ext>
                  </a:extLst>
                </a:gridCol>
                <a:gridCol w="329184">
                  <a:extLst>
                    <a:ext uri="{9D8B030D-6E8A-4147-A177-3AD203B41FA5}">
                      <a16:colId xmlns:a16="http://schemas.microsoft.com/office/drawing/2014/main" val="500445751"/>
                    </a:ext>
                  </a:extLst>
                </a:gridCol>
                <a:gridCol w="329184">
                  <a:extLst>
                    <a:ext uri="{9D8B030D-6E8A-4147-A177-3AD203B41FA5}">
                      <a16:colId xmlns:a16="http://schemas.microsoft.com/office/drawing/2014/main" val="2813494452"/>
                    </a:ext>
                  </a:extLst>
                </a:gridCol>
                <a:gridCol w="329184">
                  <a:extLst>
                    <a:ext uri="{9D8B030D-6E8A-4147-A177-3AD203B41FA5}">
                      <a16:colId xmlns:a16="http://schemas.microsoft.com/office/drawing/2014/main" val="3495075758"/>
                    </a:ext>
                  </a:extLst>
                </a:gridCol>
                <a:gridCol w="329184">
                  <a:extLst>
                    <a:ext uri="{9D8B030D-6E8A-4147-A177-3AD203B41FA5}">
                      <a16:colId xmlns:a16="http://schemas.microsoft.com/office/drawing/2014/main" val="1654833327"/>
                    </a:ext>
                  </a:extLst>
                </a:gridCol>
                <a:gridCol w="329184">
                  <a:extLst>
                    <a:ext uri="{9D8B030D-6E8A-4147-A177-3AD203B41FA5}">
                      <a16:colId xmlns:a16="http://schemas.microsoft.com/office/drawing/2014/main" val="298772611"/>
                    </a:ext>
                  </a:extLst>
                </a:gridCol>
                <a:gridCol w="329184">
                  <a:extLst>
                    <a:ext uri="{9D8B030D-6E8A-4147-A177-3AD203B41FA5}">
                      <a16:colId xmlns:a16="http://schemas.microsoft.com/office/drawing/2014/main" val="817633639"/>
                    </a:ext>
                  </a:extLst>
                </a:gridCol>
                <a:gridCol w="329184">
                  <a:extLst>
                    <a:ext uri="{9D8B030D-6E8A-4147-A177-3AD203B41FA5}">
                      <a16:colId xmlns:a16="http://schemas.microsoft.com/office/drawing/2014/main" val="2935476237"/>
                    </a:ext>
                  </a:extLst>
                </a:gridCol>
                <a:gridCol w="329184">
                  <a:extLst>
                    <a:ext uri="{9D8B030D-6E8A-4147-A177-3AD203B41FA5}">
                      <a16:colId xmlns:a16="http://schemas.microsoft.com/office/drawing/2014/main" val="257093023"/>
                    </a:ext>
                  </a:extLst>
                </a:gridCol>
                <a:gridCol w="329184">
                  <a:extLst>
                    <a:ext uri="{9D8B030D-6E8A-4147-A177-3AD203B41FA5}">
                      <a16:colId xmlns:a16="http://schemas.microsoft.com/office/drawing/2014/main" val="414465832"/>
                    </a:ext>
                  </a:extLst>
                </a:gridCol>
                <a:gridCol w="370332">
                  <a:extLst>
                    <a:ext uri="{9D8B030D-6E8A-4147-A177-3AD203B41FA5}">
                      <a16:colId xmlns:a16="http://schemas.microsoft.com/office/drawing/2014/main" val="3891144015"/>
                    </a:ext>
                  </a:extLst>
                </a:gridCol>
                <a:gridCol w="370332">
                  <a:extLst>
                    <a:ext uri="{9D8B030D-6E8A-4147-A177-3AD203B41FA5}">
                      <a16:colId xmlns:a16="http://schemas.microsoft.com/office/drawing/2014/main" val="3470206769"/>
                    </a:ext>
                  </a:extLst>
                </a:gridCol>
                <a:gridCol w="329184">
                  <a:extLst>
                    <a:ext uri="{9D8B030D-6E8A-4147-A177-3AD203B41FA5}">
                      <a16:colId xmlns:a16="http://schemas.microsoft.com/office/drawing/2014/main" val="2785679934"/>
                    </a:ext>
                  </a:extLst>
                </a:gridCol>
                <a:gridCol w="329184">
                  <a:extLst>
                    <a:ext uri="{9D8B030D-6E8A-4147-A177-3AD203B41FA5}">
                      <a16:colId xmlns:a16="http://schemas.microsoft.com/office/drawing/2014/main" val="2466225347"/>
                    </a:ext>
                  </a:extLst>
                </a:gridCol>
                <a:gridCol w="370332">
                  <a:extLst>
                    <a:ext uri="{9D8B030D-6E8A-4147-A177-3AD203B41FA5}">
                      <a16:colId xmlns:a16="http://schemas.microsoft.com/office/drawing/2014/main" val="2587274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998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Tata Power - 2018-10-11 13:03:59 </a:t>
                      </a:r>
                      <a:r>
                        <a:rPr kumimoji="0" lang="en-US" sz="1000" b="0" i="0" u="none" strike="noStrike" kern="1200" cap="none" spc="0" normalizeH="0" baseline="0" noProof="0">
                          <a:ln>
                            <a:noFill/>
                          </a:ln>
                          <a:solidFill>
                            <a:prstClr val="black"/>
                          </a:solidFill>
                          <a:effectLst/>
                          <a:uLnTx/>
                          <a:uFillTx/>
                          <a:latin typeface="+mn-lt"/>
                          <a:ea typeface="+mn-ea"/>
                          <a:cs typeface="+mn-cs"/>
                        </a:rPr>
                        <a:t> 
 Tata Power Trombay Thermal Power Station wins the Safest Workplace Award by The Maharashtra Chapter of National Safety Council (NSC)
for achieving “Longest Accident Free Period (more than Ten Lakhs Man-Hours in a year) in Power Generation, Transmission &amp; Distribution Industrial Group” for the year 2017.
https://bit.ly/2OOzE5H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88005166"/>
                  </a:ext>
                </a:extLst>
              </a:tr>
            </a:tbl>
          </a:graphicData>
        </a:graphic>
      </p:graphicFrame>
      <p:sp>
        <p:nvSpPr>
          <p:cNvPr id="4" name="Text Placeholder 3">
            <a:extLst>
              <a:ext uri="{FF2B5EF4-FFF2-40B4-BE49-F238E27FC236}">
                <a16:creationId xmlns:a16="http://schemas.microsoft.com/office/drawing/2014/main" id="{006397EC-3575-4898-84C9-F9E8D22E81E5}"/>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2820479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9044C-D270-40DF-9BBB-79AD4C63B15E}"/>
              </a:ext>
            </a:extLst>
          </p:cNvPr>
          <p:cNvSpPr>
            <a:spLocks noGrp="1"/>
          </p:cNvSpPr>
          <p:nvPr>
            <p:ph type="title"/>
          </p:nvPr>
        </p:nvSpPr>
        <p:spPr/>
        <p:txBody>
          <a:bodyPr/>
          <a:lstStyle/>
          <a:p>
            <a:r>
              <a:rPr lang="en-US"/>
              <a:t>Facebook Own Posts Table  | All Pages - 7 of 17</a:t>
            </a:r>
          </a:p>
        </p:txBody>
      </p:sp>
      <p:graphicFrame>
        <p:nvGraphicFramePr>
          <p:cNvPr id="5" name="Table Placeholder 4">
            <a:extLst>
              <a:ext uri="{FF2B5EF4-FFF2-40B4-BE49-F238E27FC236}">
                <a16:creationId xmlns:a16="http://schemas.microsoft.com/office/drawing/2014/main" id="{A0EE0120-0BF7-4DDC-B1AF-B29706C55395}"/>
              </a:ext>
            </a:extLst>
          </p:cNvPr>
          <p:cNvGraphicFramePr>
            <a:graphicFrameLocks noGrp="1"/>
          </p:cNvGraphicFramePr>
          <p:nvPr>
            <p:ph type="tbl" sz="quarter" idx="13"/>
            <p:extLst>
              <p:ext uri="{D42A27DB-BD31-4B8C-83A1-F6EECF244321}">
                <p14:modId xmlns:p14="http://schemas.microsoft.com/office/powerpoint/2010/main" val="2296838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94825632"/>
                    </a:ext>
                  </a:extLst>
                </a:gridCol>
                <a:gridCol w="370332">
                  <a:extLst>
                    <a:ext uri="{9D8B030D-6E8A-4147-A177-3AD203B41FA5}">
                      <a16:colId xmlns:a16="http://schemas.microsoft.com/office/drawing/2014/main" val="1744926721"/>
                    </a:ext>
                  </a:extLst>
                </a:gridCol>
                <a:gridCol w="370332">
                  <a:extLst>
                    <a:ext uri="{9D8B030D-6E8A-4147-A177-3AD203B41FA5}">
                      <a16:colId xmlns:a16="http://schemas.microsoft.com/office/drawing/2014/main" val="2313508127"/>
                    </a:ext>
                  </a:extLst>
                </a:gridCol>
                <a:gridCol w="370332">
                  <a:extLst>
                    <a:ext uri="{9D8B030D-6E8A-4147-A177-3AD203B41FA5}">
                      <a16:colId xmlns:a16="http://schemas.microsoft.com/office/drawing/2014/main" val="2780006071"/>
                    </a:ext>
                  </a:extLst>
                </a:gridCol>
                <a:gridCol w="329184">
                  <a:extLst>
                    <a:ext uri="{9D8B030D-6E8A-4147-A177-3AD203B41FA5}">
                      <a16:colId xmlns:a16="http://schemas.microsoft.com/office/drawing/2014/main" val="2493482327"/>
                    </a:ext>
                  </a:extLst>
                </a:gridCol>
                <a:gridCol w="329184">
                  <a:extLst>
                    <a:ext uri="{9D8B030D-6E8A-4147-A177-3AD203B41FA5}">
                      <a16:colId xmlns:a16="http://schemas.microsoft.com/office/drawing/2014/main" val="146330354"/>
                    </a:ext>
                  </a:extLst>
                </a:gridCol>
                <a:gridCol w="329184">
                  <a:extLst>
                    <a:ext uri="{9D8B030D-6E8A-4147-A177-3AD203B41FA5}">
                      <a16:colId xmlns:a16="http://schemas.microsoft.com/office/drawing/2014/main" val="24875721"/>
                    </a:ext>
                  </a:extLst>
                </a:gridCol>
                <a:gridCol w="329184">
                  <a:extLst>
                    <a:ext uri="{9D8B030D-6E8A-4147-A177-3AD203B41FA5}">
                      <a16:colId xmlns:a16="http://schemas.microsoft.com/office/drawing/2014/main" val="2289544639"/>
                    </a:ext>
                  </a:extLst>
                </a:gridCol>
                <a:gridCol w="329184">
                  <a:extLst>
                    <a:ext uri="{9D8B030D-6E8A-4147-A177-3AD203B41FA5}">
                      <a16:colId xmlns:a16="http://schemas.microsoft.com/office/drawing/2014/main" val="2733817010"/>
                    </a:ext>
                  </a:extLst>
                </a:gridCol>
                <a:gridCol w="329184">
                  <a:extLst>
                    <a:ext uri="{9D8B030D-6E8A-4147-A177-3AD203B41FA5}">
                      <a16:colId xmlns:a16="http://schemas.microsoft.com/office/drawing/2014/main" val="367860113"/>
                    </a:ext>
                  </a:extLst>
                </a:gridCol>
                <a:gridCol w="329184">
                  <a:extLst>
                    <a:ext uri="{9D8B030D-6E8A-4147-A177-3AD203B41FA5}">
                      <a16:colId xmlns:a16="http://schemas.microsoft.com/office/drawing/2014/main" val="3381631231"/>
                    </a:ext>
                  </a:extLst>
                </a:gridCol>
                <a:gridCol w="329184">
                  <a:extLst>
                    <a:ext uri="{9D8B030D-6E8A-4147-A177-3AD203B41FA5}">
                      <a16:colId xmlns:a16="http://schemas.microsoft.com/office/drawing/2014/main" val="1285914814"/>
                    </a:ext>
                  </a:extLst>
                </a:gridCol>
                <a:gridCol w="329184">
                  <a:extLst>
                    <a:ext uri="{9D8B030D-6E8A-4147-A177-3AD203B41FA5}">
                      <a16:colId xmlns:a16="http://schemas.microsoft.com/office/drawing/2014/main" val="3998686734"/>
                    </a:ext>
                  </a:extLst>
                </a:gridCol>
                <a:gridCol w="370332">
                  <a:extLst>
                    <a:ext uri="{9D8B030D-6E8A-4147-A177-3AD203B41FA5}">
                      <a16:colId xmlns:a16="http://schemas.microsoft.com/office/drawing/2014/main" val="964228126"/>
                    </a:ext>
                  </a:extLst>
                </a:gridCol>
                <a:gridCol w="370332">
                  <a:extLst>
                    <a:ext uri="{9D8B030D-6E8A-4147-A177-3AD203B41FA5}">
                      <a16:colId xmlns:a16="http://schemas.microsoft.com/office/drawing/2014/main" val="4198729458"/>
                    </a:ext>
                  </a:extLst>
                </a:gridCol>
                <a:gridCol w="329184">
                  <a:extLst>
                    <a:ext uri="{9D8B030D-6E8A-4147-A177-3AD203B41FA5}">
                      <a16:colId xmlns:a16="http://schemas.microsoft.com/office/drawing/2014/main" val="44448046"/>
                    </a:ext>
                  </a:extLst>
                </a:gridCol>
                <a:gridCol w="329184">
                  <a:extLst>
                    <a:ext uri="{9D8B030D-6E8A-4147-A177-3AD203B41FA5}">
                      <a16:colId xmlns:a16="http://schemas.microsoft.com/office/drawing/2014/main" val="820956337"/>
                    </a:ext>
                  </a:extLst>
                </a:gridCol>
                <a:gridCol w="370332">
                  <a:extLst>
                    <a:ext uri="{9D8B030D-6E8A-4147-A177-3AD203B41FA5}">
                      <a16:colId xmlns:a16="http://schemas.microsoft.com/office/drawing/2014/main" val="1958021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089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WAAREE Group - 2018-10-11 12:45:21 </a:t>
                      </a:r>
                      <a:r>
                        <a:rPr kumimoji="0" lang="en-US" sz="1000" b="0" i="0" u="none" strike="noStrike" kern="1200" cap="none" spc="0" normalizeH="0" baseline="0" noProof="0">
                          <a:ln>
                            <a:noFill/>
                          </a:ln>
                          <a:solidFill>
                            <a:prstClr val="black"/>
                          </a:solidFill>
                          <a:effectLst/>
                          <a:uLnTx/>
                          <a:uFillTx/>
                          <a:latin typeface="+mn-lt"/>
                          <a:ea typeface="+mn-ea"/>
                          <a:cs typeface="+mn-cs"/>
                        </a:rPr>
                        <a:t> 
 #Dailyupdate #Waareegroup : Join hands to hold the temperature rise below 1.5°C by end of this century! #gosolar #greenenergy #cleanenergy #climatechange #solar #pv #CSR
The Intergovernmental Panel on Climate Change (IPCC) in its latest report suggested that the average temperature rise by the end of 21st century should remain below 1.5°C. The benefit of such limit, as pointed out by 91 authors are decreasing the likelihood of ice-free arctic, coral reef decline by 70-90% instead of &gt;99%, decrease in intensity &amp; frequency of extreme weather events, etc. This report comes before the COP24, the annual climate change conference which witness participation from world leaders. It also suggests that until 2035, the world would need an investment of around USD 2.4 trillion with a need of transition in industrial, agricultural, mobility and energy sectors. Additionally, it also suggested the concept of micro-grids in rural areas suggesting with utilization of renewable energy or “fuel-switch”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7180902"/>
                  </a:ext>
                </a:extLst>
              </a:tr>
            </a:tbl>
          </a:graphicData>
        </a:graphic>
      </p:graphicFrame>
      <p:sp>
        <p:nvSpPr>
          <p:cNvPr id="4" name="Text Placeholder 3">
            <a:extLst>
              <a:ext uri="{FF2B5EF4-FFF2-40B4-BE49-F238E27FC236}">
                <a16:creationId xmlns:a16="http://schemas.microsoft.com/office/drawing/2014/main" id="{D64956C0-CEB0-4209-9065-5B52A7045EB0}"/>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312843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B1B83-8B79-4A49-B713-C312C0295B69}"/>
              </a:ext>
            </a:extLst>
          </p:cNvPr>
          <p:cNvSpPr>
            <a:spLocks noGrp="1"/>
          </p:cNvSpPr>
          <p:nvPr>
            <p:ph type="title"/>
          </p:nvPr>
        </p:nvSpPr>
        <p:spPr/>
        <p:txBody>
          <a:bodyPr/>
          <a:lstStyle/>
          <a:p>
            <a:r>
              <a:rPr lang="en-US"/>
              <a:t>Facebook Own Posts Table  | All Pages - 8 of 17</a:t>
            </a:r>
          </a:p>
        </p:txBody>
      </p:sp>
      <p:graphicFrame>
        <p:nvGraphicFramePr>
          <p:cNvPr id="5" name="Table Placeholder 4">
            <a:extLst>
              <a:ext uri="{FF2B5EF4-FFF2-40B4-BE49-F238E27FC236}">
                <a16:creationId xmlns:a16="http://schemas.microsoft.com/office/drawing/2014/main" id="{E134E796-B630-4EF5-ACC3-8865DBD0A2C0}"/>
              </a:ext>
            </a:extLst>
          </p:cNvPr>
          <p:cNvGraphicFramePr>
            <a:graphicFrameLocks noGrp="1"/>
          </p:cNvGraphicFramePr>
          <p:nvPr>
            <p:ph type="tbl" sz="quarter" idx="13"/>
            <p:extLst>
              <p:ext uri="{D42A27DB-BD31-4B8C-83A1-F6EECF244321}">
                <p14:modId xmlns:p14="http://schemas.microsoft.com/office/powerpoint/2010/main" val="2794118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26908995"/>
                    </a:ext>
                  </a:extLst>
                </a:gridCol>
                <a:gridCol w="370332">
                  <a:extLst>
                    <a:ext uri="{9D8B030D-6E8A-4147-A177-3AD203B41FA5}">
                      <a16:colId xmlns:a16="http://schemas.microsoft.com/office/drawing/2014/main" val="354486216"/>
                    </a:ext>
                  </a:extLst>
                </a:gridCol>
                <a:gridCol w="370332">
                  <a:extLst>
                    <a:ext uri="{9D8B030D-6E8A-4147-A177-3AD203B41FA5}">
                      <a16:colId xmlns:a16="http://schemas.microsoft.com/office/drawing/2014/main" val="1115582240"/>
                    </a:ext>
                  </a:extLst>
                </a:gridCol>
                <a:gridCol w="370332">
                  <a:extLst>
                    <a:ext uri="{9D8B030D-6E8A-4147-A177-3AD203B41FA5}">
                      <a16:colId xmlns:a16="http://schemas.microsoft.com/office/drawing/2014/main" val="192221372"/>
                    </a:ext>
                  </a:extLst>
                </a:gridCol>
                <a:gridCol w="329184">
                  <a:extLst>
                    <a:ext uri="{9D8B030D-6E8A-4147-A177-3AD203B41FA5}">
                      <a16:colId xmlns:a16="http://schemas.microsoft.com/office/drawing/2014/main" val="1384422429"/>
                    </a:ext>
                  </a:extLst>
                </a:gridCol>
                <a:gridCol w="329184">
                  <a:extLst>
                    <a:ext uri="{9D8B030D-6E8A-4147-A177-3AD203B41FA5}">
                      <a16:colId xmlns:a16="http://schemas.microsoft.com/office/drawing/2014/main" val="2640893833"/>
                    </a:ext>
                  </a:extLst>
                </a:gridCol>
                <a:gridCol w="329184">
                  <a:extLst>
                    <a:ext uri="{9D8B030D-6E8A-4147-A177-3AD203B41FA5}">
                      <a16:colId xmlns:a16="http://schemas.microsoft.com/office/drawing/2014/main" val="3749393659"/>
                    </a:ext>
                  </a:extLst>
                </a:gridCol>
                <a:gridCol w="329184">
                  <a:extLst>
                    <a:ext uri="{9D8B030D-6E8A-4147-A177-3AD203B41FA5}">
                      <a16:colId xmlns:a16="http://schemas.microsoft.com/office/drawing/2014/main" val="1542541740"/>
                    </a:ext>
                  </a:extLst>
                </a:gridCol>
                <a:gridCol w="329184">
                  <a:extLst>
                    <a:ext uri="{9D8B030D-6E8A-4147-A177-3AD203B41FA5}">
                      <a16:colId xmlns:a16="http://schemas.microsoft.com/office/drawing/2014/main" val="1765012041"/>
                    </a:ext>
                  </a:extLst>
                </a:gridCol>
                <a:gridCol w="329184">
                  <a:extLst>
                    <a:ext uri="{9D8B030D-6E8A-4147-A177-3AD203B41FA5}">
                      <a16:colId xmlns:a16="http://schemas.microsoft.com/office/drawing/2014/main" val="1681688512"/>
                    </a:ext>
                  </a:extLst>
                </a:gridCol>
                <a:gridCol w="329184">
                  <a:extLst>
                    <a:ext uri="{9D8B030D-6E8A-4147-A177-3AD203B41FA5}">
                      <a16:colId xmlns:a16="http://schemas.microsoft.com/office/drawing/2014/main" val="3669783233"/>
                    </a:ext>
                  </a:extLst>
                </a:gridCol>
                <a:gridCol w="329184">
                  <a:extLst>
                    <a:ext uri="{9D8B030D-6E8A-4147-A177-3AD203B41FA5}">
                      <a16:colId xmlns:a16="http://schemas.microsoft.com/office/drawing/2014/main" val="1141638866"/>
                    </a:ext>
                  </a:extLst>
                </a:gridCol>
                <a:gridCol w="329184">
                  <a:extLst>
                    <a:ext uri="{9D8B030D-6E8A-4147-A177-3AD203B41FA5}">
                      <a16:colId xmlns:a16="http://schemas.microsoft.com/office/drawing/2014/main" val="1698268623"/>
                    </a:ext>
                  </a:extLst>
                </a:gridCol>
                <a:gridCol w="370332">
                  <a:extLst>
                    <a:ext uri="{9D8B030D-6E8A-4147-A177-3AD203B41FA5}">
                      <a16:colId xmlns:a16="http://schemas.microsoft.com/office/drawing/2014/main" val="1345137469"/>
                    </a:ext>
                  </a:extLst>
                </a:gridCol>
                <a:gridCol w="370332">
                  <a:extLst>
                    <a:ext uri="{9D8B030D-6E8A-4147-A177-3AD203B41FA5}">
                      <a16:colId xmlns:a16="http://schemas.microsoft.com/office/drawing/2014/main" val="3637014578"/>
                    </a:ext>
                  </a:extLst>
                </a:gridCol>
                <a:gridCol w="329184">
                  <a:extLst>
                    <a:ext uri="{9D8B030D-6E8A-4147-A177-3AD203B41FA5}">
                      <a16:colId xmlns:a16="http://schemas.microsoft.com/office/drawing/2014/main" val="4225918867"/>
                    </a:ext>
                  </a:extLst>
                </a:gridCol>
                <a:gridCol w="329184">
                  <a:extLst>
                    <a:ext uri="{9D8B030D-6E8A-4147-A177-3AD203B41FA5}">
                      <a16:colId xmlns:a16="http://schemas.microsoft.com/office/drawing/2014/main" val="836528174"/>
                    </a:ext>
                  </a:extLst>
                </a:gridCol>
                <a:gridCol w="370332">
                  <a:extLst>
                    <a:ext uri="{9D8B030D-6E8A-4147-A177-3AD203B41FA5}">
                      <a16:colId xmlns:a16="http://schemas.microsoft.com/office/drawing/2014/main" val="3477077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44933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ReNew Power - 2018-10-11 11:54:08 </a:t>
                      </a:r>
                      <a:r>
                        <a:rPr kumimoji="0" lang="en-US" sz="1000" b="0" i="0" u="none" strike="noStrike" kern="1200" cap="none" spc="0" normalizeH="0" baseline="0" noProof="0">
                          <a:ln>
                            <a:noFill/>
                          </a:ln>
                          <a:solidFill>
                            <a:prstClr val="black"/>
                          </a:solidFill>
                          <a:effectLst/>
                          <a:uLnTx/>
                          <a:uFillTx/>
                          <a:latin typeface="+mn-lt"/>
                          <a:ea typeface="+mn-ea"/>
                          <a:cs typeface="+mn-cs"/>
                        </a:rPr>
                        <a:t> 
 Proud to present quizzing events at Rendezvous 2018, IIT Delhi. Keep watching this space for more updates.
Rendezvous, IIT Delhi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9283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Jakson Group - 2018-10-11 11:49:42 </a:t>
                      </a:r>
                      <a:r>
                        <a:rPr kumimoji="0" lang="en-US" sz="1000" b="0" i="0" u="none" strike="noStrike" kern="1200" cap="none" spc="0" normalizeH="0" baseline="0" noProof="0">
                          <a:ln>
                            <a:noFill/>
                          </a:ln>
                          <a:solidFill>
                            <a:prstClr val="black"/>
                          </a:solidFill>
                          <a:effectLst/>
                          <a:uLnTx/>
                          <a:uFillTx/>
                          <a:latin typeface="+mn-lt"/>
                          <a:ea typeface="+mn-ea"/>
                          <a:cs typeface="+mn-cs"/>
                        </a:rPr>
                        <a:t> 
 Collaborate to Win #OrganizationalCulture #JaksonGroup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80721350"/>
                  </a:ext>
                </a:extLst>
              </a:tr>
            </a:tbl>
          </a:graphicData>
        </a:graphic>
      </p:graphicFrame>
      <p:sp>
        <p:nvSpPr>
          <p:cNvPr id="4" name="Text Placeholder 3">
            <a:extLst>
              <a:ext uri="{FF2B5EF4-FFF2-40B4-BE49-F238E27FC236}">
                <a16:creationId xmlns:a16="http://schemas.microsoft.com/office/drawing/2014/main" id="{39B2C3ED-617C-449B-88CD-2967E6621BA7}"/>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978988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D0C7B-F0CD-4515-A6B4-E782337DE697}"/>
              </a:ext>
            </a:extLst>
          </p:cNvPr>
          <p:cNvSpPr>
            <a:spLocks noGrp="1"/>
          </p:cNvSpPr>
          <p:nvPr>
            <p:ph type="title"/>
          </p:nvPr>
        </p:nvSpPr>
        <p:spPr/>
        <p:txBody>
          <a:bodyPr/>
          <a:lstStyle/>
          <a:p>
            <a:r>
              <a:rPr lang="en-US"/>
              <a:t>Facebook Own Posts Table  | All Pages - 9 of 17</a:t>
            </a:r>
          </a:p>
        </p:txBody>
      </p:sp>
      <p:graphicFrame>
        <p:nvGraphicFramePr>
          <p:cNvPr id="5" name="Table Placeholder 4">
            <a:extLst>
              <a:ext uri="{FF2B5EF4-FFF2-40B4-BE49-F238E27FC236}">
                <a16:creationId xmlns:a16="http://schemas.microsoft.com/office/drawing/2014/main" id="{C68AC9FF-B0D6-4129-B937-79B4E4392FC6}"/>
              </a:ext>
            </a:extLst>
          </p:cNvPr>
          <p:cNvGraphicFramePr>
            <a:graphicFrameLocks noGrp="1"/>
          </p:cNvGraphicFramePr>
          <p:nvPr>
            <p:ph type="tbl" sz="quarter" idx="13"/>
            <p:extLst>
              <p:ext uri="{D42A27DB-BD31-4B8C-83A1-F6EECF244321}">
                <p14:modId xmlns:p14="http://schemas.microsoft.com/office/powerpoint/2010/main" val="4156055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38731726"/>
                    </a:ext>
                  </a:extLst>
                </a:gridCol>
                <a:gridCol w="370332">
                  <a:extLst>
                    <a:ext uri="{9D8B030D-6E8A-4147-A177-3AD203B41FA5}">
                      <a16:colId xmlns:a16="http://schemas.microsoft.com/office/drawing/2014/main" val="2871435277"/>
                    </a:ext>
                  </a:extLst>
                </a:gridCol>
                <a:gridCol w="370332">
                  <a:extLst>
                    <a:ext uri="{9D8B030D-6E8A-4147-A177-3AD203B41FA5}">
                      <a16:colId xmlns:a16="http://schemas.microsoft.com/office/drawing/2014/main" val="3022793751"/>
                    </a:ext>
                  </a:extLst>
                </a:gridCol>
                <a:gridCol w="370332">
                  <a:extLst>
                    <a:ext uri="{9D8B030D-6E8A-4147-A177-3AD203B41FA5}">
                      <a16:colId xmlns:a16="http://schemas.microsoft.com/office/drawing/2014/main" val="1769722964"/>
                    </a:ext>
                  </a:extLst>
                </a:gridCol>
                <a:gridCol w="329184">
                  <a:extLst>
                    <a:ext uri="{9D8B030D-6E8A-4147-A177-3AD203B41FA5}">
                      <a16:colId xmlns:a16="http://schemas.microsoft.com/office/drawing/2014/main" val="1901271536"/>
                    </a:ext>
                  </a:extLst>
                </a:gridCol>
                <a:gridCol w="329184">
                  <a:extLst>
                    <a:ext uri="{9D8B030D-6E8A-4147-A177-3AD203B41FA5}">
                      <a16:colId xmlns:a16="http://schemas.microsoft.com/office/drawing/2014/main" val="2228180369"/>
                    </a:ext>
                  </a:extLst>
                </a:gridCol>
                <a:gridCol w="329184">
                  <a:extLst>
                    <a:ext uri="{9D8B030D-6E8A-4147-A177-3AD203B41FA5}">
                      <a16:colId xmlns:a16="http://schemas.microsoft.com/office/drawing/2014/main" val="3578848269"/>
                    </a:ext>
                  </a:extLst>
                </a:gridCol>
                <a:gridCol w="329184">
                  <a:extLst>
                    <a:ext uri="{9D8B030D-6E8A-4147-A177-3AD203B41FA5}">
                      <a16:colId xmlns:a16="http://schemas.microsoft.com/office/drawing/2014/main" val="3122480144"/>
                    </a:ext>
                  </a:extLst>
                </a:gridCol>
                <a:gridCol w="329184">
                  <a:extLst>
                    <a:ext uri="{9D8B030D-6E8A-4147-A177-3AD203B41FA5}">
                      <a16:colId xmlns:a16="http://schemas.microsoft.com/office/drawing/2014/main" val="1400513046"/>
                    </a:ext>
                  </a:extLst>
                </a:gridCol>
                <a:gridCol w="329184">
                  <a:extLst>
                    <a:ext uri="{9D8B030D-6E8A-4147-A177-3AD203B41FA5}">
                      <a16:colId xmlns:a16="http://schemas.microsoft.com/office/drawing/2014/main" val="704981016"/>
                    </a:ext>
                  </a:extLst>
                </a:gridCol>
                <a:gridCol w="329184">
                  <a:extLst>
                    <a:ext uri="{9D8B030D-6E8A-4147-A177-3AD203B41FA5}">
                      <a16:colId xmlns:a16="http://schemas.microsoft.com/office/drawing/2014/main" val="973971656"/>
                    </a:ext>
                  </a:extLst>
                </a:gridCol>
                <a:gridCol w="329184">
                  <a:extLst>
                    <a:ext uri="{9D8B030D-6E8A-4147-A177-3AD203B41FA5}">
                      <a16:colId xmlns:a16="http://schemas.microsoft.com/office/drawing/2014/main" val="1228664092"/>
                    </a:ext>
                  </a:extLst>
                </a:gridCol>
                <a:gridCol w="329184">
                  <a:extLst>
                    <a:ext uri="{9D8B030D-6E8A-4147-A177-3AD203B41FA5}">
                      <a16:colId xmlns:a16="http://schemas.microsoft.com/office/drawing/2014/main" val="3783993048"/>
                    </a:ext>
                  </a:extLst>
                </a:gridCol>
                <a:gridCol w="370332">
                  <a:extLst>
                    <a:ext uri="{9D8B030D-6E8A-4147-A177-3AD203B41FA5}">
                      <a16:colId xmlns:a16="http://schemas.microsoft.com/office/drawing/2014/main" val="3870906687"/>
                    </a:ext>
                  </a:extLst>
                </a:gridCol>
                <a:gridCol w="370332">
                  <a:extLst>
                    <a:ext uri="{9D8B030D-6E8A-4147-A177-3AD203B41FA5}">
                      <a16:colId xmlns:a16="http://schemas.microsoft.com/office/drawing/2014/main" val="1233786276"/>
                    </a:ext>
                  </a:extLst>
                </a:gridCol>
                <a:gridCol w="329184">
                  <a:extLst>
                    <a:ext uri="{9D8B030D-6E8A-4147-A177-3AD203B41FA5}">
                      <a16:colId xmlns:a16="http://schemas.microsoft.com/office/drawing/2014/main" val="1218648182"/>
                    </a:ext>
                  </a:extLst>
                </a:gridCol>
                <a:gridCol w="329184">
                  <a:extLst>
                    <a:ext uri="{9D8B030D-6E8A-4147-A177-3AD203B41FA5}">
                      <a16:colId xmlns:a16="http://schemas.microsoft.com/office/drawing/2014/main" val="2857928402"/>
                    </a:ext>
                  </a:extLst>
                </a:gridCol>
                <a:gridCol w="370332">
                  <a:extLst>
                    <a:ext uri="{9D8B030D-6E8A-4147-A177-3AD203B41FA5}">
                      <a16:colId xmlns:a16="http://schemas.microsoft.com/office/drawing/2014/main" val="1624111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50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Sunshot Technologies - 2018-10-11 11:43:19 </a:t>
                      </a:r>
                      <a:r>
                        <a:rPr kumimoji="0" lang="en-US" sz="1000" b="0" i="0" u="none" strike="noStrike" kern="1200" cap="none" spc="0" normalizeH="0" baseline="0" noProof="0">
                          <a:ln>
                            <a:noFill/>
                          </a:ln>
                          <a:solidFill>
                            <a:prstClr val="black"/>
                          </a:solidFill>
                          <a:effectLst/>
                          <a:uLnTx/>
                          <a:uFillTx/>
                          <a:latin typeface="+mn-lt"/>
                          <a:ea typeface="+mn-ea"/>
                          <a:cs typeface="+mn-cs"/>
                        </a:rPr>
                        <a:t> 
 Glimpses of Future of Power - Tamil Nadu conference organized by Madras Chamber of Commerce and Industries at Chennai on 5th Oct 2018. Mr. Sarang Garud, AVP, Sunshot Technologies got an opportunity to share his experience and views on “Energy saving for industries via rooftop solar - A techno-commercial perspective” at the conference. #mcci #sunshot #tamilnadu #chennai #Energysaving #Solarpower #FuturePower #cleanIndia #cleanenergy #ThursdayThoughts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27805247"/>
                  </a:ext>
                </a:extLst>
              </a:tr>
            </a:tbl>
          </a:graphicData>
        </a:graphic>
      </p:graphicFrame>
      <p:sp>
        <p:nvSpPr>
          <p:cNvPr id="4" name="Text Placeholder 3">
            <a:extLst>
              <a:ext uri="{FF2B5EF4-FFF2-40B4-BE49-F238E27FC236}">
                <a16:creationId xmlns:a16="http://schemas.microsoft.com/office/drawing/2014/main" id="{D1B2ACA6-2DFE-4C74-9E09-935F075FC2B1}"/>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611255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4417E-0D69-4CCA-A0FF-19C3D94D3F11}"/>
              </a:ext>
            </a:extLst>
          </p:cNvPr>
          <p:cNvSpPr>
            <a:spLocks noGrp="1"/>
          </p:cNvSpPr>
          <p:nvPr>
            <p:ph type="title"/>
          </p:nvPr>
        </p:nvSpPr>
        <p:spPr/>
        <p:txBody>
          <a:bodyPr/>
          <a:lstStyle/>
          <a:p>
            <a:r>
              <a:rPr lang="en-US"/>
              <a:t>Facebook Own Posts Table  | All Pages - 10 of 17</a:t>
            </a:r>
          </a:p>
        </p:txBody>
      </p:sp>
      <p:graphicFrame>
        <p:nvGraphicFramePr>
          <p:cNvPr id="5" name="Table Placeholder 4">
            <a:extLst>
              <a:ext uri="{FF2B5EF4-FFF2-40B4-BE49-F238E27FC236}">
                <a16:creationId xmlns:a16="http://schemas.microsoft.com/office/drawing/2014/main" id="{F4A19758-25EC-4590-9F8F-2EACCB352E03}"/>
              </a:ext>
            </a:extLst>
          </p:cNvPr>
          <p:cNvGraphicFramePr>
            <a:graphicFrameLocks noGrp="1"/>
          </p:cNvGraphicFramePr>
          <p:nvPr>
            <p:ph type="tbl" sz="quarter" idx="13"/>
            <p:extLst>
              <p:ext uri="{D42A27DB-BD31-4B8C-83A1-F6EECF244321}">
                <p14:modId xmlns:p14="http://schemas.microsoft.com/office/powerpoint/2010/main" val="3244586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92714673"/>
                    </a:ext>
                  </a:extLst>
                </a:gridCol>
                <a:gridCol w="370332">
                  <a:extLst>
                    <a:ext uri="{9D8B030D-6E8A-4147-A177-3AD203B41FA5}">
                      <a16:colId xmlns:a16="http://schemas.microsoft.com/office/drawing/2014/main" val="2763158488"/>
                    </a:ext>
                  </a:extLst>
                </a:gridCol>
                <a:gridCol w="370332">
                  <a:extLst>
                    <a:ext uri="{9D8B030D-6E8A-4147-A177-3AD203B41FA5}">
                      <a16:colId xmlns:a16="http://schemas.microsoft.com/office/drawing/2014/main" val="1775411441"/>
                    </a:ext>
                  </a:extLst>
                </a:gridCol>
                <a:gridCol w="370332">
                  <a:extLst>
                    <a:ext uri="{9D8B030D-6E8A-4147-A177-3AD203B41FA5}">
                      <a16:colId xmlns:a16="http://schemas.microsoft.com/office/drawing/2014/main" val="1022100338"/>
                    </a:ext>
                  </a:extLst>
                </a:gridCol>
                <a:gridCol w="329184">
                  <a:extLst>
                    <a:ext uri="{9D8B030D-6E8A-4147-A177-3AD203B41FA5}">
                      <a16:colId xmlns:a16="http://schemas.microsoft.com/office/drawing/2014/main" val="1552944332"/>
                    </a:ext>
                  </a:extLst>
                </a:gridCol>
                <a:gridCol w="329184">
                  <a:extLst>
                    <a:ext uri="{9D8B030D-6E8A-4147-A177-3AD203B41FA5}">
                      <a16:colId xmlns:a16="http://schemas.microsoft.com/office/drawing/2014/main" val="1146614881"/>
                    </a:ext>
                  </a:extLst>
                </a:gridCol>
                <a:gridCol w="329184">
                  <a:extLst>
                    <a:ext uri="{9D8B030D-6E8A-4147-A177-3AD203B41FA5}">
                      <a16:colId xmlns:a16="http://schemas.microsoft.com/office/drawing/2014/main" val="905370133"/>
                    </a:ext>
                  </a:extLst>
                </a:gridCol>
                <a:gridCol w="329184">
                  <a:extLst>
                    <a:ext uri="{9D8B030D-6E8A-4147-A177-3AD203B41FA5}">
                      <a16:colId xmlns:a16="http://schemas.microsoft.com/office/drawing/2014/main" val="2188744978"/>
                    </a:ext>
                  </a:extLst>
                </a:gridCol>
                <a:gridCol w="329184">
                  <a:extLst>
                    <a:ext uri="{9D8B030D-6E8A-4147-A177-3AD203B41FA5}">
                      <a16:colId xmlns:a16="http://schemas.microsoft.com/office/drawing/2014/main" val="445956140"/>
                    </a:ext>
                  </a:extLst>
                </a:gridCol>
                <a:gridCol w="329184">
                  <a:extLst>
                    <a:ext uri="{9D8B030D-6E8A-4147-A177-3AD203B41FA5}">
                      <a16:colId xmlns:a16="http://schemas.microsoft.com/office/drawing/2014/main" val="3692467578"/>
                    </a:ext>
                  </a:extLst>
                </a:gridCol>
                <a:gridCol w="329184">
                  <a:extLst>
                    <a:ext uri="{9D8B030D-6E8A-4147-A177-3AD203B41FA5}">
                      <a16:colId xmlns:a16="http://schemas.microsoft.com/office/drawing/2014/main" val="3180024857"/>
                    </a:ext>
                  </a:extLst>
                </a:gridCol>
                <a:gridCol w="329184">
                  <a:extLst>
                    <a:ext uri="{9D8B030D-6E8A-4147-A177-3AD203B41FA5}">
                      <a16:colId xmlns:a16="http://schemas.microsoft.com/office/drawing/2014/main" val="3028642774"/>
                    </a:ext>
                  </a:extLst>
                </a:gridCol>
                <a:gridCol w="329184">
                  <a:extLst>
                    <a:ext uri="{9D8B030D-6E8A-4147-A177-3AD203B41FA5}">
                      <a16:colId xmlns:a16="http://schemas.microsoft.com/office/drawing/2014/main" val="1051586187"/>
                    </a:ext>
                  </a:extLst>
                </a:gridCol>
                <a:gridCol w="370332">
                  <a:extLst>
                    <a:ext uri="{9D8B030D-6E8A-4147-A177-3AD203B41FA5}">
                      <a16:colId xmlns:a16="http://schemas.microsoft.com/office/drawing/2014/main" val="2300882297"/>
                    </a:ext>
                  </a:extLst>
                </a:gridCol>
                <a:gridCol w="370332">
                  <a:extLst>
                    <a:ext uri="{9D8B030D-6E8A-4147-A177-3AD203B41FA5}">
                      <a16:colId xmlns:a16="http://schemas.microsoft.com/office/drawing/2014/main" val="4186019382"/>
                    </a:ext>
                  </a:extLst>
                </a:gridCol>
                <a:gridCol w="329184">
                  <a:extLst>
                    <a:ext uri="{9D8B030D-6E8A-4147-A177-3AD203B41FA5}">
                      <a16:colId xmlns:a16="http://schemas.microsoft.com/office/drawing/2014/main" val="470348832"/>
                    </a:ext>
                  </a:extLst>
                </a:gridCol>
                <a:gridCol w="329184">
                  <a:extLst>
                    <a:ext uri="{9D8B030D-6E8A-4147-A177-3AD203B41FA5}">
                      <a16:colId xmlns:a16="http://schemas.microsoft.com/office/drawing/2014/main" val="25310243"/>
                    </a:ext>
                  </a:extLst>
                </a:gridCol>
                <a:gridCol w="370332">
                  <a:extLst>
                    <a:ext uri="{9D8B030D-6E8A-4147-A177-3AD203B41FA5}">
                      <a16:colId xmlns:a16="http://schemas.microsoft.com/office/drawing/2014/main" val="220859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3840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Tata Power - 2018-10-11 11:13:06 </a:t>
                      </a:r>
                      <a:r>
                        <a:rPr kumimoji="0" lang="en-US" sz="1000" b="0" i="0" u="none" strike="noStrike" kern="1200" cap="none" spc="0" normalizeH="0" baseline="0" noProof="0">
                          <a:ln>
                            <a:noFill/>
                          </a:ln>
                          <a:solidFill>
                            <a:prstClr val="black"/>
                          </a:solidFill>
                          <a:effectLst/>
                          <a:uLnTx/>
                          <a:uFillTx/>
                          <a:latin typeface="+mn-lt"/>
                          <a:ea typeface="+mn-ea"/>
                          <a:cs typeface="+mn-cs"/>
                        </a:rPr>
                        <a:t> 
 Tata Power provides training and sports facilities to girls of Sakur School to build their capabilities in sports. This International #DayOfTheGirl lets commit support to every girl to reach her full potential.
#DayOfTheGirl #WithHer #SkilledGirlForce #InternationalGirlChildDay #PowerHerUp UN Women #GirlsCanDoAnything #GenUnlimited #IDG2018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7930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WAAREE Group - 2018-10-11 10:36:24 </a:t>
                      </a:r>
                      <a:r>
                        <a:rPr kumimoji="0" lang="en-US" sz="1000" b="0" i="0" u="none" strike="noStrike" kern="1200" cap="none" spc="0" normalizeH="0" baseline="0" noProof="0">
                          <a:ln>
                            <a:noFill/>
                          </a:ln>
                          <a:solidFill>
                            <a:prstClr val="black"/>
                          </a:solidFill>
                          <a:effectLst/>
                          <a:uLnTx/>
                          <a:uFillTx/>
                          <a:latin typeface="+mn-lt"/>
                          <a:ea typeface="+mn-ea"/>
                          <a:cs typeface="+mn-cs"/>
                        </a:rPr>
                        <a:t> 
 Waaree Midnapore Solar centre opening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48486273"/>
                  </a:ext>
                </a:extLst>
              </a:tr>
            </a:tbl>
          </a:graphicData>
        </a:graphic>
      </p:graphicFrame>
      <p:sp>
        <p:nvSpPr>
          <p:cNvPr id="4" name="Text Placeholder 3">
            <a:extLst>
              <a:ext uri="{FF2B5EF4-FFF2-40B4-BE49-F238E27FC236}">
                <a16:creationId xmlns:a16="http://schemas.microsoft.com/office/drawing/2014/main" id="{F97645F1-00F4-4926-9EE1-73194FA4EF61}"/>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1830040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59880-BEEE-4C89-9B4E-6D4ACCFD9C57}"/>
              </a:ext>
            </a:extLst>
          </p:cNvPr>
          <p:cNvSpPr>
            <a:spLocks noGrp="1"/>
          </p:cNvSpPr>
          <p:nvPr>
            <p:ph type="title"/>
          </p:nvPr>
        </p:nvSpPr>
        <p:spPr/>
        <p:txBody>
          <a:bodyPr/>
          <a:lstStyle/>
          <a:p>
            <a:r>
              <a:rPr lang="en-US"/>
              <a:t>Facebook Own Posts Table  | All Pages - 11 of 17</a:t>
            </a:r>
          </a:p>
        </p:txBody>
      </p:sp>
      <p:graphicFrame>
        <p:nvGraphicFramePr>
          <p:cNvPr id="5" name="Table Placeholder 4">
            <a:extLst>
              <a:ext uri="{FF2B5EF4-FFF2-40B4-BE49-F238E27FC236}">
                <a16:creationId xmlns:a16="http://schemas.microsoft.com/office/drawing/2014/main" id="{ECCB0473-DD1D-459E-871C-5EF0B4BA37B6}"/>
              </a:ext>
            </a:extLst>
          </p:cNvPr>
          <p:cNvGraphicFramePr>
            <a:graphicFrameLocks noGrp="1"/>
          </p:cNvGraphicFramePr>
          <p:nvPr>
            <p:ph type="tbl" sz="quarter" idx="13"/>
            <p:extLst>
              <p:ext uri="{D42A27DB-BD31-4B8C-83A1-F6EECF244321}">
                <p14:modId xmlns:p14="http://schemas.microsoft.com/office/powerpoint/2010/main" val="3319413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85978755"/>
                    </a:ext>
                  </a:extLst>
                </a:gridCol>
                <a:gridCol w="370332">
                  <a:extLst>
                    <a:ext uri="{9D8B030D-6E8A-4147-A177-3AD203B41FA5}">
                      <a16:colId xmlns:a16="http://schemas.microsoft.com/office/drawing/2014/main" val="4208350052"/>
                    </a:ext>
                  </a:extLst>
                </a:gridCol>
                <a:gridCol w="370332">
                  <a:extLst>
                    <a:ext uri="{9D8B030D-6E8A-4147-A177-3AD203B41FA5}">
                      <a16:colId xmlns:a16="http://schemas.microsoft.com/office/drawing/2014/main" val="76239933"/>
                    </a:ext>
                  </a:extLst>
                </a:gridCol>
                <a:gridCol w="370332">
                  <a:extLst>
                    <a:ext uri="{9D8B030D-6E8A-4147-A177-3AD203B41FA5}">
                      <a16:colId xmlns:a16="http://schemas.microsoft.com/office/drawing/2014/main" val="46419089"/>
                    </a:ext>
                  </a:extLst>
                </a:gridCol>
                <a:gridCol w="329184">
                  <a:extLst>
                    <a:ext uri="{9D8B030D-6E8A-4147-A177-3AD203B41FA5}">
                      <a16:colId xmlns:a16="http://schemas.microsoft.com/office/drawing/2014/main" val="674953417"/>
                    </a:ext>
                  </a:extLst>
                </a:gridCol>
                <a:gridCol w="329184">
                  <a:extLst>
                    <a:ext uri="{9D8B030D-6E8A-4147-A177-3AD203B41FA5}">
                      <a16:colId xmlns:a16="http://schemas.microsoft.com/office/drawing/2014/main" val="218373248"/>
                    </a:ext>
                  </a:extLst>
                </a:gridCol>
                <a:gridCol w="329184">
                  <a:extLst>
                    <a:ext uri="{9D8B030D-6E8A-4147-A177-3AD203B41FA5}">
                      <a16:colId xmlns:a16="http://schemas.microsoft.com/office/drawing/2014/main" val="770204034"/>
                    </a:ext>
                  </a:extLst>
                </a:gridCol>
                <a:gridCol w="329184">
                  <a:extLst>
                    <a:ext uri="{9D8B030D-6E8A-4147-A177-3AD203B41FA5}">
                      <a16:colId xmlns:a16="http://schemas.microsoft.com/office/drawing/2014/main" val="4270210901"/>
                    </a:ext>
                  </a:extLst>
                </a:gridCol>
                <a:gridCol w="329184">
                  <a:extLst>
                    <a:ext uri="{9D8B030D-6E8A-4147-A177-3AD203B41FA5}">
                      <a16:colId xmlns:a16="http://schemas.microsoft.com/office/drawing/2014/main" val="255906889"/>
                    </a:ext>
                  </a:extLst>
                </a:gridCol>
                <a:gridCol w="329184">
                  <a:extLst>
                    <a:ext uri="{9D8B030D-6E8A-4147-A177-3AD203B41FA5}">
                      <a16:colId xmlns:a16="http://schemas.microsoft.com/office/drawing/2014/main" val="2940547545"/>
                    </a:ext>
                  </a:extLst>
                </a:gridCol>
                <a:gridCol w="329184">
                  <a:extLst>
                    <a:ext uri="{9D8B030D-6E8A-4147-A177-3AD203B41FA5}">
                      <a16:colId xmlns:a16="http://schemas.microsoft.com/office/drawing/2014/main" val="2980861844"/>
                    </a:ext>
                  </a:extLst>
                </a:gridCol>
                <a:gridCol w="329184">
                  <a:extLst>
                    <a:ext uri="{9D8B030D-6E8A-4147-A177-3AD203B41FA5}">
                      <a16:colId xmlns:a16="http://schemas.microsoft.com/office/drawing/2014/main" val="1696124574"/>
                    </a:ext>
                  </a:extLst>
                </a:gridCol>
                <a:gridCol w="329184">
                  <a:extLst>
                    <a:ext uri="{9D8B030D-6E8A-4147-A177-3AD203B41FA5}">
                      <a16:colId xmlns:a16="http://schemas.microsoft.com/office/drawing/2014/main" val="1591337239"/>
                    </a:ext>
                  </a:extLst>
                </a:gridCol>
                <a:gridCol w="370332">
                  <a:extLst>
                    <a:ext uri="{9D8B030D-6E8A-4147-A177-3AD203B41FA5}">
                      <a16:colId xmlns:a16="http://schemas.microsoft.com/office/drawing/2014/main" val="3244857740"/>
                    </a:ext>
                  </a:extLst>
                </a:gridCol>
                <a:gridCol w="370332">
                  <a:extLst>
                    <a:ext uri="{9D8B030D-6E8A-4147-A177-3AD203B41FA5}">
                      <a16:colId xmlns:a16="http://schemas.microsoft.com/office/drawing/2014/main" val="1751246947"/>
                    </a:ext>
                  </a:extLst>
                </a:gridCol>
                <a:gridCol w="329184">
                  <a:extLst>
                    <a:ext uri="{9D8B030D-6E8A-4147-A177-3AD203B41FA5}">
                      <a16:colId xmlns:a16="http://schemas.microsoft.com/office/drawing/2014/main" val="4015950631"/>
                    </a:ext>
                  </a:extLst>
                </a:gridCol>
                <a:gridCol w="329184">
                  <a:extLst>
                    <a:ext uri="{9D8B030D-6E8A-4147-A177-3AD203B41FA5}">
                      <a16:colId xmlns:a16="http://schemas.microsoft.com/office/drawing/2014/main" val="795912072"/>
                    </a:ext>
                  </a:extLst>
                </a:gridCol>
                <a:gridCol w="370332">
                  <a:extLst>
                    <a:ext uri="{9D8B030D-6E8A-4147-A177-3AD203B41FA5}">
                      <a16:colId xmlns:a16="http://schemas.microsoft.com/office/drawing/2014/main" val="906755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3302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CleanMax Solar - 2018-10-11 09:51:34 </a:t>
                      </a:r>
                      <a:r>
                        <a:rPr kumimoji="0" lang="en-US" sz="1000" b="0" i="0" u="none" strike="noStrike" kern="1200" cap="none" spc="0" normalizeH="0" baseline="0" noProof="0">
                          <a:ln>
                            <a:noFill/>
                          </a:ln>
                          <a:solidFill>
                            <a:prstClr val="black"/>
                          </a:solidFill>
                          <a:effectLst/>
                          <a:uLnTx/>
                          <a:uFillTx/>
                          <a:latin typeface="+mn-lt"/>
                          <a:ea typeface="+mn-ea"/>
                          <a:cs typeface="+mn-cs"/>
                        </a:rPr>
                        <a:t> 
 In a noble move towards helping rural India progress, CleanMax Solar donates a 20 kWp Solar plant to the gram panchayat of Komaravolu village in Andhra Pradesh (AP), which was inaugurated by honourable AP Chief Minister’s wife Smt. Nara Bhuvaneswari. Read more here: http://bit.ly/solar-plant-donation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84600526"/>
                  </a:ext>
                </a:extLst>
              </a:tr>
            </a:tbl>
          </a:graphicData>
        </a:graphic>
      </p:graphicFrame>
      <p:sp>
        <p:nvSpPr>
          <p:cNvPr id="4" name="Text Placeholder 3">
            <a:extLst>
              <a:ext uri="{FF2B5EF4-FFF2-40B4-BE49-F238E27FC236}">
                <a16:creationId xmlns:a16="http://schemas.microsoft.com/office/drawing/2014/main" id="{AF19F12B-8E88-46F5-8B14-4C1194E8F283}"/>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2656668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28291-3EA0-454C-B0ED-958E4B936468}"/>
              </a:ext>
            </a:extLst>
          </p:cNvPr>
          <p:cNvSpPr>
            <a:spLocks noGrp="1"/>
          </p:cNvSpPr>
          <p:nvPr>
            <p:ph type="title"/>
          </p:nvPr>
        </p:nvSpPr>
        <p:spPr/>
        <p:txBody>
          <a:bodyPr/>
          <a:lstStyle/>
          <a:p>
            <a:r>
              <a:rPr lang="en-US"/>
              <a:t>Facebook Own Posts Table  | All Pages - 12 of 17</a:t>
            </a:r>
          </a:p>
        </p:txBody>
      </p:sp>
      <p:graphicFrame>
        <p:nvGraphicFramePr>
          <p:cNvPr id="5" name="Table Placeholder 4">
            <a:extLst>
              <a:ext uri="{FF2B5EF4-FFF2-40B4-BE49-F238E27FC236}">
                <a16:creationId xmlns:a16="http://schemas.microsoft.com/office/drawing/2014/main" id="{66C9F428-50D5-49E5-8A9D-564269B5DC9C}"/>
              </a:ext>
            </a:extLst>
          </p:cNvPr>
          <p:cNvGraphicFramePr>
            <a:graphicFrameLocks noGrp="1"/>
          </p:cNvGraphicFramePr>
          <p:nvPr>
            <p:ph type="tbl" sz="quarter" idx="13"/>
            <p:extLst>
              <p:ext uri="{D42A27DB-BD31-4B8C-83A1-F6EECF244321}">
                <p14:modId xmlns:p14="http://schemas.microsoft.com/office/powerpoint/2010/main" val="3245029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77517501"/>
                    </a:ext>
                  </a:extLst>
                </a:gridCol>
                <a:gridCol w="370332">
                  <a:extLst>
                    <a:ext uri="{9D8B030D-6E8A-4147-A177-3AD203B41FA5}">
                      <a16:colId xmlns:a16="http://schemas.microsoft.com/office/drawing/2014/main" val="1296924466"/>
                    </a:ext>
                  </a:extLst>
                </a:gridCol>
                <a:gridCol w="370332">
                  <a:extLst>
                    <a:ext uri="{9D8B030D-6E8A-4147-A177-3AD203B41FA5}">
                      <a16:colId xmlns:a16="http://schemas.microsoft.com/office/drawing/2014/main" val="1966641767"/>
                    </a:ext>
                  </a:extLst>
                </a:gridCol>
                <a:gridCol w="370332">
                  <a:extLst>
                    <a:ext uri="{9D8B030D-6E8A-4147-A177-3AD203B41FA5}">
                      <a16:colId xmlns:a16="http://schemas.microsoft.com/office/drawing/2014/main" val="1326272852"/>
                    </a:ext>
                  </a:extLst>
                </a:gridCol>
                <a:gridCol w="329184">
                  <a:extLst>
                    <a:ext uri="{9D8B030D-6E8A-4147-A177-3AD203B41FA5}">
                      <a16:colId xmlns:a16="http://schemas.microsoft.com/office/drawing/2014/main" val="2637561584"/>
                    </a:ext>
                  </a:extLst>
                </a:gridCol>
                <a:gridCol w="329184">
                  <a:extLst>
                    <a:ext uri="{9D8B030D-6E8A-4147-A177-3AD203B41FA5}">
                      <a16:colId xmlns:a16="http://schemas.microsoft.com/office/drawing/2014/main" val="2787015364"/>
                    </a:ext>
                  </a:extLst>
                </a:gridCol>
                <a:gridCol w="329184">
                  <a:extLst>
                    <a:ext uri="{9D8B030D-6E8A-4147-A177-3AD203B41FA5}">
                      <a16:colId xmlns:a16="http://schemas.microsoft.com/office/drawing/2014/main" val="3217146169"/>
                    </a:ext>
                  </a:extLst>
                </a:gridCol>
                <a:gridCol w="329184">
                  <a:extLst>
                    <a:ext uri="{9D8B030D-6E8A-4147-A177-3AD203B41FA5}">
                      <a16:colId xmlns:a16="http://schemas.microsoft.com/office/drawing/2014/main" val="4266266736"/>
                    </a:ext>
                  </a:extLst>
                </a:gridCol>
                <a:gridCol w="329184">
                  <a:extLst>
                    <a:ext uri="{9D8B030D-6E8A-4147-A177-3AD203B41FA5}">
                      <a16:colId xmlns:a16="http://schemas.microsoft.com/office/drawing/2014/main" val="4143208611"/>
                    </a:ext>
                  </a:extLst>
                </a:gridCol>
                <a:gridCol w="329184">
                  <a:extLst>
                    <a:ext uri="{9D8B030D-6E8A-4147-A177-3AD203B41FA5}">
                      <a16:colId xmlns:a16="http://schemas.microsoft.com/office/drawing/2014/main" val="1167966800"/>
                    </a:ext>
                  </a:extLst>
                </a:gridCol>
                <a:gridCol w="329184">
                  <a:extLst>
                    <a:ext uri="{9D8B030D-6E8A-4147-A177-3AD203B41FA5}">
                      <a16:colId xmlns:a16="http://schemas.microsoft.com/office/drawing/2014/main" val="1538923209"/>
                    </a:ext>
                  </a:extLst>
                </a:gridCol>
                <a:gridCol w="329184">
                  <a:extLst>
                    <a:ext uri="{9D8B030D-6E8A-4147-A177-3AD203B41FA5}">
                      <a16:colId xmlns:a16="http://schemas.microsoft.com/office/drawing/2014/main" val="2396106552"/>
                    </a:ext>
                  </a:extLst>
                </a:gridCol>
                <a:gridCol w="329184">
                  <a:extLst>
                    <a:ext uri="{9D8B030D-6E8A-4147-A177-3AD203B41FA5}">
                      <a16:colId xmlns:a16="http://schemas.microsoft.com/office/drawing/2014/main" val="912171260"/>
                    </a:ext>
                  </a:extLst>
                </a:gridCol>
                <a:gridCol w="370332">
                  <a:extLst>
                    <a:ext uri="{9D8B030D-6E8A-4147-A177-3AD203B41FA5}">
                      <a16:colId xmlns:a16="http://schemas.microsoft.com/office/drawing/2014/main" val="598659623"/>
                    </a:ext>
                  </a:extLst>
                </a:gridCol>
                <a:gridCol w="370332">
                  <a:extLst>
                    <a:ext uri="{9D8B030D-6E8A-4147-A177-3AD203B41FA5}">
                      <a16:colId xmlns:a16="http://schemas.microsoft.com/office/drawing/2014/main" val="3072393593"/>
                    </a:ext>
                  </a:extLst>
                </a:gridCol>
                <a:gridCol w="329184">
                  <a:extLst>
                    <a:ext uri="{9D8B030D-6E8A-4147-A177-3AD203B41FA5}">
                      <a16:colId xmlns:a16="http://schemas.microsoft.com/office/drawing/2014/main" val="3001658775"/>
                    </a:ext>
                  </a:extLst>
                </a:gridCol>
                <a:gridCol w="329184">
                  <a:extLst>
                    <a:ext uri="{9D8B030D-6E8A-4147-A177-3AD203B41FA5}">
                      <a16:colId xmlns:a16="http://schemas.microsoft.com/office/drawing/2014/main" val="2009533219"/>
                    </a:ext>
                  </a:extLst>
                </a:gridCol>
                <a:gridCol w="370332">
                  <a:extLst>
                    <a:ext uri="{9D8B030D-6E8A-4147-A177-3AD203B41FA5}">
                      <a16:colId xmlns:a16="http://schemas.microsoft.com/office/drawing/2014/main" val="3156101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6903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Amplus Solar - 2018-10-11 09:29:59 </a:t>
                      </a:r>
                      <a:r>
                        <a:rPr kumimoji="0" lang="en-US" sz="1000" b="0" i="0" u="none" strike="noStrike" kern="1200" cap="none" spc="0" normalizeH="0" baseline="0" noProof="0">
                          <a:ln>
                            <a:noFill/>
                          </a:ln>
                          <a:solidFill>
                            <a:prstClr val="black"/>
                          </a:solidFill>
                          <a:effectLst/>
                          <a:uLnTx/>
                          <a:uFillTx/>
                          <a:latin typeface="+mn-lt"/>
                          <a:ea typeface="+mn-ea"/>
                          <a:cs typeface="+mn-cs"/>
                        </a:rPr>
                        <a:t> 
 This week, we at #Amplus celebrate the success of being awarded as the #winner under the #SME service industry for its success story on culture and employee practices in the employee relations and engagement category at the 2nd CII National HR Circle Competition 2018. 
With its flat hierarchy and open culture, Amplus provides a blank canvas to its employees to write their own story. 
Take ownership, make decisions quickly, push to experiment makes this place really a great place to work. 
Find out more about how to join our pool of talented teams to take your #career to a new high- http://bit.ly/2A4AwuA
Confederation of Indian Industry #AmplusSolar #Awards #Milestone #Achievement #WorkCulture #GreatPlaceToWork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3038405"/>
                  </a:ext>
                </a:extLst>
              </a:tr>
            </a:tbl>
          </a:graphicData>
        </a:graphic>
      </p:graphicFrame>
      <p:sp>
        <p:nvSpPr>
          <p:cNvPr id="4" name="Text Placeholder 3">
            <a:extLst>
              <a:ext uri="{FF2B5EF4-FFF2-40B4-BE49-F238E27FC236}">
                <a16:creationId xmlns:a16="http://schemas.microsoft.com/office/drawing/2014/main" id="{9702F26B-E554-4189-ADF6-98C43100C5B9}"/>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1447883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F2D47-E120-4D0D-A471-9395B5D02DAB}"/>
              </a:ext>
            </a:extLst>
          </p:cNvPr>
          <p:cNvSpPr>
            <a:spLocks noGrp="1"/>
          </p:cNvSpPr>
          <p:nvPr>
            <p:ph type="title"/>
          </p:nvPr>
        </p:nvSpPr>
        <p:spPr/>
        <p:txBody>
          <a:bodyPr/>
          <a:lstStyle/>
          <a:p>
            <a:r>
              <a:rPr lang="en-US"/>
              <a:t>Facebook Own Posts Table  | All Pages - 13 of 17</a:t>
            </a:r>
          </a:p>
        </p:txBody>
      </p:sp>
      <p:graphicFrame>
        <p:nvGraphicFramePr>
          <p:cNvPr id="5" name="Table Placeholder 4">
            <a:extLst>
              <a:ext uri="{FF2B5EF4-FFF2-40B4-BE49-F238E27FC236}">
                <a16:creationId xmlns:a16="http://schemas.microsoft.com/office/drawing/2014/main" id="{4A1C64E0-E68B-495E-BB8E-13305BF6B6A1}"/>
              </a:ext>
            </a:extLst>
          </p:cNvPr>
          <p:cNvGraphicFramePr>
            <a:graphicFrameLocks noGrp="1"/>
          </p:cNvGraphicFramePr>
          <p:nvPr>
            <p:ph type="tbl" sz="quarter" idx="13"/>
            <p:extLst>
              <p:ext uri="{D42A27DB-BD31-4B8C-83A1-F6EECF244321}">
                <p14:modId xmlns:p14="http://schemas.microsoft.com/office/powerpoint/2010/main" val="3669922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21620831"/>
                    </a:ext>
                  </a:extLst>
                </a:gridCol>
                <a:gridCol w="370332">
                  <a:extLst>
                    <a:ext uri="{9D8B030D-6E8A-4147-A177-3AD203B41FA5}">
                      <a16:colId xmlns:a16="http://schemas.microsoft.com/office/drawing/2014/main" val="1386294586"/>
                    </a:ext>
                  </a:extLst>
                </a:gridCol>
                <a:gridCol w="370332">
                  <a:extLst>
                    <a:ext uri="{9D8B030D-6E8A-4147-A177-3AD203B41FA5}">
                      <a16:colId xmlns:a16="http://schemas.microsoft.com/office/drawing/2014/main" val="1057036522"/>
                    </a:ext>
                  </a:extLst>
                </a:gridCol>
                <a:gridCol w="370332">
                  <a:extLst>
                    <a:ext uri="{9D8B030D-6E8A-4147-A177-3AD203B41FA5}">
                      <a16:colId xmlns:a16="http://schemas.microsoft.com/office/drawing/2014/main" val="4088363394"/>
                    </a:ext>
                  </a:extLst>
                </a:gridCol>
                <a:gridCol w="329184">
                  <a:extLst>
                    <a:ext uri="{9D8B030D-6E8A-4147-A177-3AD203B41FA5}">
                      <a16:colId xmlns:a16="http://schemas.microsoft.com/office/drawing/2014/main" val="3730033303"/>
                    </a:ext>
                  </a:extLst>
                </a:gridCol>
                <a:gridCol w="329184">
                  <a:extLst>
                    <a:ext uri="{9D8B030D-6E8A-4147-A177-3AD203B41FA5}">
                      <a16:colId xmlns:a16="http://schemas.microsoft.com/office/drawing/2014/main" val="75117186"/>
                    </a:ext>
                  </a:extLst>
                </a:gridCol>
                <a:gridCol w="329184">
                  <a:extLst>
                    <a:ext uri="{9D8B030D-6E8A-4147-A177-3AD203B41FA5}">
                      <a16:colId xmlns:a16="http://schemas.microsoft.com/office/drawing/2014/main" val="1626241379"/>
                    </a:ext>
                  </a:extLst>
                </a:gridCol>
                <a:gridCol w="329184">
                  <a:extLst>
                    <a:ext uri="{9D8B030D-6E8A-4147-A177-3AD203B41FA5}">
                      <a16:colId xmlns:a16="http://schemas.microsoft.com/office/drawing/2014/main" val="682446256"/>
                    </a:ext>
                  </a:extLst>
                </a:gridCol>
                <a:gridCol w="329184">
                  <a:extLst>
                    <a:ext uri="{9D8B030D-6E8A-4147-A177-3AD203B41FA5}">
                      <a16:colId xmlns:a16="http://schemas.microsoft.com/office/drawing/2014/main" val="3497801620"/>
                    </a:ext>
                  </a:extLst>
                </a:gridCol>
                <a:gridCol w="329184">
                  <a:extLst>
                    <a:ext uri="{9D8B030D-6E8A-4147-A177-3AD203B41FA5}">
                      <a16:colId xmlns:a16="http://schemas.microsoft.com/office/drawing/2014/main" val="565522769"/>
                    </a:ext>
                  </a:extLst>
                </a:gridCol>
                <a:gridCol w="329184">
                  <a:extLst>
                    <a:ext uri="{9D8B030D-6E8A-4147-A177-3AD203B41FA5}">
                      <a16:colId xmlns:a16="http://schemas.microsoft.com/office/drawing/2014/main" val="965290523"/>
                    </a:ext>
                  </a:extLst>
                </a:gridCol>
                <a:gridCol w="329184">
                  <a:extLst>
                    <a:ext uri="{9D8B030D-6E8A-4147-A177-3AD203B41FA5}">
                      <a16:colId xmlns:a16="http://schemas.microsoft.com/office/drawing/2014/main" val="4243015385"/>
                    </a:ext>
                  </a:extLst>
                </a:gridCol>
                <a:gridCol w="329184">
                  <a:extLst>
                    <a:ext uri="{9D8B030D-6E8A-4147-A177-3AD203B41FA5}">
                      <a16:colId xmlns:a16="http://schemas.microsoft.com/office/drawing/2014/main" val="3130180595"/>
                    </a:ext>
                  </a:extLst>
                </a:gridCol>
                <a:gridCol w="370332">
                  <a:extLst>
                    <a:ext uri="{9D8B030D-6E8A-4147-A177-3AD203B41FA5}">
                      <a16:colId xmlns:a16="http://schemas.microsoft.com/office/drawing/2014/main" val="4229600071"/>
                    </a:ext>
                  </a:extLst>
                </a:gridCol>
                <a:gridCol w="370332">
                  <a:extLst>
                    <a:ext uri="{9D8B030D-6E8A-4147-A177-3AD203B41FA5}">
                      <a16:colId xmlns:a16="http://schemas.microsoft.com/office/drawing/2014/main" val="546268062"/>
                    </a:ext>
                  </a:extLst>
                </a:gridCol>
                <a:gridCol w="329184">
                  <a:extLst>
                    <a:ext uri="{9D8B030D-6E8A-4147-A177-3AD203B41FA5}">
                      <a16:colId xmlns:a16="http://schemas.microsoft.com/office/drawing/2014/main" val="4085152848"/>
                    </a:ext>
                  </a:extLst>
                </a:gridCol>
                <a:gridCol w="329184">
                  <a:extLst>
                    <a:ext uri="{9D8B030D-6E8A-4147-A177-3AD203B41FA5}">
                      <a16:colId xmlns:a16="http://schemas.microsoft.com/office/drawing/2014/main" val="1430753879"/>
                    </a:ext>
                  </a:extLst>
                </a:gridCol>
                <a:gridCol w="370332">
                  <a:extLst>
                    <a:ext uri="{9D8B030D-6E8A-4147-A177-3AD203B41FA5}">
                      <a16:colId xmlns:a16="http://schemas.microsoft.com/office/drawing/2014/main" val="1449999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9112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Prozeal Infra Engineering Pvt Ltd - 2018-10-11 08:55:46 </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the inauguration of our new project site which will the FIRST OF ITS KIND ACROSS INDIA. It will be a 1.805 MW project at Upleta, Gujarat. This is under the newly launched - Wind Solar Hybrid Policy, announced by MNRE and  Gujarat will be the first state to implement it. The aim is to make optimum use of the wind and solar power which complement each other. 
This is a project of Pidilite Industries with Prozeal's EPC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51711045"/>
                  </a:ext>
                </a:extLst>
              </a:tr>
            </a:tbl>
          </a:graphicData>
        </a:graphic>
      </p:graphicFrame>
      <p:sp>
        <p:nvSpPr>
          <p:cNvPr id="4" name="Text Placeholder 3">
            <a:extLst>
              <a:ext uri="{FF2B5EF4-FFF2-40B4-BE49-F238E27FC236}">
                <a16:creationId xmlns:a16="http://schemas.microsoft.com/office/drawing/2014/main" id="{6505FBF7-955A-4286-8C7B-9983540846BA}"/>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42632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001BF-764D-476D-96EE-BBD3C037E0BE}"/>
              </a:ext>
            </a:extLst>
          </p:cNvPr>
          <p:cNvSpPr>
            <a:spLocks noGrp="1"/>
          </p:cNvSpPr>
          <p:nvPr>
            <p:ph type="title"/>
          </p:nvPr>
        </p:nvSpPr>
        <p:spPr/>
        <p:txBody>
          <a:bodyPr/>
          <a:lstStyle/>
          <a:p>
            <a:r>
              <a:rPr lang="en-US"/>
              <a:t>Facebook Own Posts Table  | All Pages - 14 of 17</a:t>
            </a:r>
          </a:p>
        </p:txBody>
      </p:sp>
      <p:graphicFrame>
        <p:nvGraphicFramePr>
          <p:cNvPr id="5" name="Table Placeholder 4">
            <a:extLst>
              <a:ext uri="{FF2B5EF4-FFF2-40B4-BE49-F238E27FC236}">
                <a16:creationId xmlns:a16="http://schemas.microsoft.com/office/drawing/2014/main" id="{66B40D84-3684-4328-83BE-979B93E519E9}"/>
              </a:ext>
            </a:extLst>
          </p:cNvPr>
          <p:cNvGraphicFramePr>
            <a:graphicFrameLocks noGrp="1"/>
          </p:cNvGraphicFramePr>
          <p:nvPr>
            <p:ph type="tbl" sz="quarter" idx="13"/>
            <p:extLst>
              <p:ext uri="{D42A27DB-BD31-4B8C-83A1-F6EECF244321}">
                <p14:modId xmlns:p14="http://schemas.microsoft.com/office/powerpoint/2010/main" val="3724981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30400564"/>
                    </a:ext>
                  </a:extLst>
                </a:gridCol>
                <a:gridCol w="370332">
                  <a:extLst>
                    <a:ext uri="{9D8B030D-6E8A-4147-A177-3AD203B41FA5}">
                      <a16:colId xmlns:a16="http://schemas.microsoft.com/office/drawing/2014/main" val="2690937682"/>
                    </a:ext>
                  </a:extLst>
                </a:gridCol>
                <a:gridCol w="370332">
                  <a:extLst>
                    <a:ext uri="{9D8B030D-6E8A-4147-A177-3AD203B41FA5}">
                      <a16:colId xmlns:a16="http://schemas.microsoft.com/office/drawing/2014/main" val="2217958846"/>
                    </a:ext>
                  </a:extLst>
                </a:gridCol>
                <a:gridCol w="370332">
                  <a:extLst>
                    <a:ext uri="{9D8B030D-6E8A-4147-A177-3AD203B41FA5}">
                      <a16:colId xmlns:a16="http://schemas.microsoft.com/office/drawing/2014/main" val="1667068426"/>
                    </a:ext>
                  </a:extLst>
                </a:gridCol>
                <a:gridCol w="329184">
                  <a:extLst>
                    <a:ext uri="{9D8B030D-6E8A-4147-A177-3AD203B41FA5}">
                      <a16:colId xmlns:a16="http://schemas.microsoft.com/office/drawing/2014/main" val="361291297"/>
                    </a:ext>
                  </a:extLst>
                </a:gridCol>
                <a:gridCol w="329184">
                  <a:extLst>
                    <a:ext uri="{9D8B030D-6E8A-4147-A177-3AD203B41FA5}">
                      <a16:colId xmlns:a16="http://schemas.microsoft.com/office/drawing/2014/main" val="2185562254"/>
                    </a:ext>
                  </a:extLst>
                </a:gridCol>
                <a:gridCol w="329184">
                  <a:extLst>
                    <a:ext uri="{9D8B030D-6E8A-4147-A177-3AD203B41FA5}">
                      <a16:colId xmlns:a16="http://schemas.microsoft.com/office/drawing/2014/main" val="1094752587"/>
                    </a:ext>
                  </a:extLst>
                </a:gridCol>
                <a:gridCol w="329184">
                  <a:extLst>
                    <a:ext uri="{9D8B030D-6E8A-4147-A177-3AD203B41FA5}">
                      <a16:colId xmlns:a16="http://schemas.microsoft.com/office/drawing/2014/main" val="421886458"/>
                    </a:ext>
                  </a:extLst>
                </a:gridCol>
                <a:gridCol w="329184">
                  <a:extLst>
                    <a:ext uri="{9D8B030D-6E8A-4147-A177-3AD203B41FA5}">
                      <a16:colId xmlns:a16="http://schemas.microsoft.com/office/drawing/2014/main" val="1622904683"/>
                    </a:ext>
                  </a:extLst>
                </a:gridCol>
                <a:gridCol w="329184">
                  <a:extLst>
                    <a:ext uri="{9D8B030D-6E8A-4147-A177-3AD203B41FA5}">
                      <a16:colId xmlns:a16="http://schemas.microsoft.com/office/drawing/2014/main" val="4272761059"/>
                    </a:ext>
                  </a:extLst>
                </a:gridCol>
                <a:gridCol w="329184">
                  <a:extLst>
                    <a:ext uri="{9D8B030D-6E8A-4147-A177-3AD203B41FA5}">
                      <a16:colId xmlns:a16="http://schemas.microsoft.com/office/drawing/2014/main" val="1447930130"/>
                    </a:ext>
                  </a:extLst>
                </a:gridCol>
                <a:gridCol w="329184">
                  <a:extLst>
                    <a:ext uri="{9D8B030D-6E8A-4147-A177-3AD203B41FA5}">
                      <a16:colId xmlns:a16="http://schemas.microsoft.com/office/drawing/2014/main" val="4049697915"/>
                    </a:ext>
                  </a:extLst>
                </a:gridCol>
                <a:gridCol w="329184">
                  <a:extLst>
                    <a:ext uri="{9D8B030D-6E8A-4147-A177-3AD203B41FA5}">
                      <a16:colId xmlns:a16="http://schemas.microsoft.com/office/drawing/2014/main" val="2830717027"/>
                    </a:ext>
                  </a:extLst>
                </a:gridCol>
                <a:gridCol w="370332">
                  <a:extLst>
                    <a:ext uri="{9D8B030D-6E8A-4147-A177-3AD203B41FA5}">
                      <a16:colId xmlns:a16="http://schemas.microsoft.com/office/drawing/2014/main" val="1898222376"/>
                    </a:ext>
                  </a:extLst>
                </a:gridCol>
                <a:gridCol w="370332">
                  <a:extLst>
                    <a:ext uri="{9D8B030D-6E8A-4147-A177-3AD203B41FA5}">
                      <a16:colId xmlns:a16="http://schemas.microsoft.com/office/drawing/2014/main" val="870162734"/>
                    </a:ext>
                  </a:extLst>
                </a:gridCol>
                <a:gridCol w="329184">
                  <a:extLst>
                    <a:ext uri="{9D8B030D-6E8A-4147-A177-3AD203B41FA5}">
                      <a16:colId xmlns:a16="http://schemas.microsoft.com/office/drawing/2014/main" val="2252566973"/>
                    </a:ext>
                  </a:extLst>
                </a:gridCol>
                <a:gridCol w="329184">
                  <a:extLst>
                    <a:ext uri="{9D8B030D-6E8A-4147-A177-3AD203B41FA5}">
                      <a16:colId xmlns:a16="http://schemas.microsoft.com/office/drawing/2014/main" val="3318054937"/>
                    </a:ext>
                  </a:extLst>
                </a:gridCol>
                <a:gridCol w="370332">
                  <a:extLst>
                    <a:ext uri="{9D8B030D-6E8A-4147-A177-3AD203B41FA5}">
                      <a16:colId xmlns:a16="http://schemas.microsoft.com/office/drawing/2014/main" val="2058186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995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Vikram Solar - 2018-10-11 08:30:18 </a:t>
                      </a:r>
                      <a:r>
                        <a:rPr kumimoji="0" lang="en-US" sz="1000" b="0" i="0" u="none" strike="noStrike" kern="1200" cap="none" spc="0" normalizeH="0" baseline="0" noProof="0">
                          <a:ln>
                            <a:noFill/>
                          </a:ln>
                          <a:solidFill>
                            <a:prstClr val="black"/>
                          </a:solidFill>
                          <a:effectLst/>
                          <a:uLnTx/>
                          <a:uFillTx/>
                          <a:latin typeface="+mn-lt"/>
                          <a:ea typeface="+mn-ea"/>
                          <a:cs typeface="+mn-cs"/>
                        </a:rPr>
                        <a:t> 
 Why the government must focus on improving solar adoption in rural India? Read here https://bit.ly/2pKJ9EI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89971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Sterling And Wilson - 2018-10-11 08:12:16 </a:t>
                      </a:r>
                      <a:r>
                        <a:rPr kumimoji="0" lang="en-US" sz="1000" b="0" i="0" u="none" strike="noStrike" kern="1200" cap="none" spc="0" normalizeH="0" baseline="0" noProof="0">
                          <a:ln>
                            <a:noFill/>
                          </a:ln>
                          <a:solidFill>
                            <a:prstClr val="black"/>
                          </a:solidFill>
                          <a:effectLst/>
                          <a:uLnTx/>
                          <a:uFillTx/>
                          <a:latin typeface="+mn-lt"/>
                          <a:ea typeface="+mn-ea"/>
                          <a:cs typeface="+mn-cs"/>
                        </a:rPr>
                        <a:t> 
 Join Vikas Bansal Head, Business Development – International Solar as he speaks on Solar PV + Energy Storage Solution at a webinar today at 10.30 AM CEST (12.30 PM Dubai Time &amp; 2 PM Indian time) Don't forget to register yourself for the webinar: https://bit.ly/2y6ns6L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4863371"/>
                  </a:ext>
                </a:extLst>
              </a:tr>
            </a:tbl>
          </a:graphicData>
        </a:graphic>
      </p:graphicFrame>
      <p:sp>
        <p:nvSpPr>
          <p:cNvPr id="4" name="Text Placeholder 3">
            <a:extLst>
              <a:ext uri="{FF2B5EF4-FFF2-40B4-BE49-F238E27FC236}">
                <a16:creationId xmlns:a16="http://schemas.microsoft.com/office/drawing/2014/main" id="{E166075B-321D-4D89-B314-C7F3451587AE}"/>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910782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38021-9ED8-4C30-AB10-55B6AB03F4E9}"/>
              </a:ext>
            </a:extLst>
          </p:cNvPr>
          <p:cNvSpPr>
            <a:spLocks noGrp="1"/>
          </p:cNvSpPr>
          <p:nvPr>
            <p:ph type="title"/>
          </p:nvPr>
        </p:nvSpPr>
        <p:spPr/>
        <p:txBody>
          <a:bodyPr/>
          <a:lstStyle/>
          <a:p>
            <a:r>
              <a:rPr lang="en-US"/>
              <a:t>Facebook Own Posts Table  | All Pages - 15 of 17</a:t>
            </a:r>
          </a:p>
        </p:txBody>
      </p:sp>
      <p:graphicFrame>
        <p:nvGraphicFramePr>
          <p:cNvPr id="5" name="Table Placeholder 4">
            <a:extLst>
              <a:ext uri="{FF2B5EF4-FFF2-40B4-BE49-F238E27FC236}">
                <a16:creationId xmlns:a16="http://schemas.microsoft.com/office/drawing/2014/main" id="{A16D60AD-4777-4F1B-9909-F23E98338D22}"/>
              </a:ext>
            </a:extLst>
          </p:cNvPr>
          <p:cNvGraphicFramePr>
            <a:graphicFrameLocks noGrp="1"/>
          </p:cNvGraphicFramePr>
          <p:nvPr>
            <p:ph type="tbl" sz="quarter" idx="13"/>
            <p:extLst>
              <p:ext uri="{D42A27DB-BD31-4B8C-83A1-F6EECF244321}">
                <p14:modId xmlns:p14="http://schemas.microsoft.com/office/powerpoint/2010/main" val="922224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64075854"/>
                    </a:ext>
                  </a:extLst>
                </a:gridCol>
                <a:gridCol w="370332">
                  <a:extLst>
                    <a:ext uri="{9D8B030D-6E8A-4147-A177-3AD203B41FA5}">
                      <a16:colId xmlns:a16="http://schemas.microsoft.com/office/drawing/2014/main" val="3014760559"/>
                    </a:ext>
                  </a:extLst>
                </a:gridCol>
                <a:gridCol w="370332">
                  <a:extLst>
                    <a:ext uri="{9D8B030D-6E8A-4147-A177-3AD203B41FA5}">
                      <a16:colId xmlns:a16="http://schemas.microsoft.com/office/drawing/2014/main" val="1298920815"/>
                    </a:ext>
                  </a:extLst>
                </a:gridCol>
                <a:gridCol w="370332">
                  <a:extLst>
                    <a:ext uri="{9D8B030D-6E8A-4147-A177-3AD203B41FA5}">
                      <a16:colId xmlns:a16="http://schemas.microsoft.com/office/drawing/2014/main" val="3516512144"/>
                    </a:ext>
                  </a:extLst>
                </a:gridCol>
                <a:gridCol w="329184">
                  <a:extLst>
                    <a:ext uri="{9D8B030D-6E8A-4147-A177-3AD203B41FA5}">
                      <a16:colId xmlns:a16="http://schemas.microsoft.com/office/drawing/2014/main" val="2557941554"/>
                    </a:ext>
                  </a:extLst>
                </a:gridCol>
                <a:gridCol w="329184">
                  <a:extLst>
                    <a:ext uri="{9D8B030D-6E8A-4147-A177-3AD203B41FA5}">
                      <a16:colId xmlns:a16="http://schemas.microsoft.com/office/drawing/2014/main" val="1425998004"/>
                    </a:ext>
                  </a:extLst>
                </a:gridCol>
                <a:gridCol w="329184">
                  <a:extLst>
                    <a:ext uri="{9D8B030D-6E8A-4147-A177-3AD203B41FA5}">
                      <a16:colId xmlns:a16="http://schemas.microsoft.com/office/drawing/2014/main" val="684479326"/>
                    </a:ext>
                  </a:extLst>
                </a:gridCol>
                <a:gridCol w="329184">
                  <a:extLst>
                    <a:ext uri="{9D8B030D-6E8A-4147-A177-3AD203B41FA5}">
                      <a16:colId xmlns:a16="http://schemas.microsoft.com/office/drawing/2014/main" val="2365625327"/>
                    </a:ext>
                  </a:extLst>
                </a:gridCol>
                <a:gridCol w="329184">
                  <a:extLst>
                    <a:ext uri="{9D8B030D-6E8A-4147-A177-3AD203B41FA5}">
                      <a16:colId xmlns:a16="http://schemas.microsoft.com/office/drawing/2014/main" val="940775129"/>
                    </a:ext>
                  </a:extLst>
                </a:gridCol>
                <a:gridCol w="329184">
                  <a:extLst>
                    <a:ext uri="{9D8B030D-6E8A-4147-A177-3AD203B41FA5}">
                      <a16:colId xmlns:a16="http://schemas.microsoft.com/office/drawing/2014/main" val="3354319886"/>
                    </a:ext>
                  </a:extLst>
                </a:gridCol>
                <a:gridCol w="329184">
                  <a:extLst>
                    <a:ext uri="{9D8B030D-6E8A-4147-A177-3AD203B41FA5}">
                      <a16:colId xmlns:a16="http://schemas.microsoft.com/office/drawing/2014/main" val="3670296141"/>
                    </a:ext>
                  </a:extLst>
                </a:gridCol>
                <a:gridCol w="329184">
                  <a:extLst>
                    <a:ext uri="{9D8B030D-6E8A-4147-A177-3AD203B41FA5}">
                      <a16:colId xmlns:a16="http://schemas.microsoft.com/office/drawing/2014/main" val="2800897745"/>
                    </a:ext>
                  </a:extLst>
                </a:gridCol>
                <a:gridCol w="329184">
                  <a:extLst>
                    <a:ext uri="{9D8B030D-6E8A-4147-A177-3AD203B41FA5}">
                      <a16:colId xmlns:a16="http://schemas.microsoft.com/office/drawing/2014/main" val="1005971375"/>
                    </a:ext>
                  </a:extLst>
                </a:gridCol>
                <a:gridCol w="370332">
                  <a:extLst>
                    <a:ext uri="{9D8B030D-6E8A-4147-A177-3AD203B41FA5}">
                      <a16:colId xmlns:a16="http://schemas.microsoft.com/office/drawing/2014/main" val="1178893008"/>
                    </a:ext>
                  </a:extLst>
                </a:gridCol>
                <a:gridCol w="370332">
                  <a:extLst>
                    <a:ext uri="{9D8B030D-6E8A-4147-A177-3AD203B41FA5}">
                      <a16:colId xmlns:a16="http://schemas.microsoft.com/office/drawing/2014/main" val="471875037"/>
                    </a:ext>
                  </a:extLst>
                </a:gridCol>
                <a:gridCol w="329184">
                  <a:extLst>
                    <a:ext uri="{9D8B030D-6E8A-4147-A177-3AD203B41FA5}">
                      <a16:colId xmlns:a16="http://schemas.microsoft.com/office/drawing/2014/main" val="1947976577"/>
                    </a:ext>
                  </a:extLst>
                </a:gridCol>
                <a:gridCol w="329184">
                  <a:extLst>
                    <a:ext uri="{9D8B030D-6E8A-4147-A177-3AD203B41FA5}">
                      <a16:colId xmlns:a16="http://schemas.microsoft.com/office/drawing/2014/main" val="3855555007"/>
                    </a:ext>
                  </a:extLst>
                </a:gridCol>
                <a:gridCol w="370332">
                  <a:extLst>
                    <a:ext uri="{9D8B030D-6E8A-4147-A177-3AD203B41FA5}">
                      <a16:colId xmlns:a16="http://schemas.microsoft.com/office/drawing/2014/main" val="2115155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888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Vikram Solar - 2018-10-11 07:12:53 </a:t>
                      </a:r>
                      <a:r>
                        <a:rPr kumimoji="0" lang="en-US" sz="1000" b="0" i="0" u="none" strike="noStrike" kern="1200" cap="none" spc="0" normalizeH="0" baseline="0" noProof="0">
                          <a:ln>
                            <a:noFill/>
                          </a:ln>
                          <a:solidFill>
                            <a:prstClr val="black"/>
                          </a:solidFill>
                          <a:effectLst/>
                          <a:uLnTx/>
                          <a:uFillTx/>
                          <a:latin typeface="+mn-lt"/>
                          <a:ea typeface="+mn-ea"/>
                          <a:cs typeface="+mn-cs"/>
                        </a:rPr>
                        <a:t> 
 See how Vikram Solar is creating climate for change at its Falta plant in West Bengal. #SeeTheChangeBeTheChange #CreatingClimateForChange #SwachhBharat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55647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Sterling And Wilson - 2018-10-11 07:00:19 </a:t>
                      </a:r>
                      <a:r>
                        <a:rPr kumimoji="0" lang="en-US" sz="1000" b="0" i="0" u="none" strike="noStrike" kern="1200" cap="none" spc="0" normalizeH="0" baseline="0" noProof="0">
                          <a:ln>
                            <a:noFill/>
                          </a:ln>
                          <a:solidFill>
                            <a:prstClr val="black"/>
                          </a:solidFill>
                          <a:effectLst/>
                          <a:uLnTx/>
                          <a:uFillTx/>
                          <a:latin typeface="+mn-lt"/>
                          <a:ea typeface="+mn-ea"/>
                          <a:cs typeface="+mn-cs"/>
                        </a:rPr>
                        <a:t> 
 At Sterling &amp; Wilson, we are committed to the training and development of all employees. This is why we provide financial assistance through educational grants to those who wish to pursue further education in India or overseas.
#GreatPlaceToWork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90516619"/>
                  </a:ext>
                </a:extLst>
              </a:tr>
            </a:tbl>
          </a:graphicData>
        </a:graphic>
      </p:graphicFrame>
      <p:sp>
        <p:nvSpPr>
          <p:cNvPr id="4" name="Text Placeholder 3">
            <a:extLst>
              <a:ext uri="{FF2B5EF4-FFF2-40B4-BE49-F238E27FC236}">
                <a16:creationId xmlns:a16="http://schemas.microsoft.com/office/drawing/2014/main" id="{7F3A10A4-560E-4E7B-9580-EF2409DF2357}"/>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364427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41619-2A50-419E-95C4-93C375934CFB}"/>
              </a:ext>
            </a:extLst>
          </p:cNvPr>
          <p:cNvSpPr>
            <a:spLocks noGrp="1"/>
          </p:cNvSpPr>
          <p:nvPr>
            <p:ph type="title"/>
          </p:nvPr>
        </p:nvSpPr>
        <p:spPr/>
        <p:txBody>
          <a:bodyPr/>
          <a:lstStyle/>
          <a:p>
            <a:r>
              <a:rPr lang="en-US"/>
              <a:t>Facebook Own Posts Table  | All Pages - 16 of 17</a:t>
            </a:r>
          </a:p>
        </p:txBody>
      </p:sp>
      <p:graphicFrame>
        <p:nvGraphicFramePr>
          <p:cNvPr id="5" name="Table Placeholder 4">
            <a:extLst>
              <a:ext uri="{FF2B5EF4-FFF2-40B4-BE49-F238E27FC236}">
                <a16:creationId xmlns:a16="http://schemas.microsoft.com/office/drawing/2014/main" id="{EBE2E89D-BDEA-4A89-886C-26F819323774}"/>
              </a:ext>
            </a:extLst>
          </p:cNvPr>
          <p:cNvGraphicFramePr>
            <a:graphicFrameLocks noGrp="1"/>
          </p:cNvGraphicFramePr>
          <p:nvPr>
            <p:ph type="tbl" sz="quarter" idx="13"/>
            <p:extLst>
              <p:ext uri="{D42A27DB-BD31-4B8C-83A1-F6EECF244321}">
                <p14:modId xmlns:p14="http://schemas.microsoft.com/office/powerpoint/2010/main" val="200724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30663318"/>
                    </a:ext>
                  </a:extLst>
                </a:gridCol>
                <a:gridCol w="370332">
                  <a:extLst>
                    <a:ext uri="{9D8B030D-6E8A-4147-A177-3AD203B41FA5}">
                      <a16:colId xmlns:a16="http://schemas.microsoft.com/office/drawing/2014/main" val="3683276335"/>
                    </a:ext>
                  </a:extLst>
                </a:gridCol>
                <a:gridCol w="370332">
                  <a:extLst>
                    <a:ext uri="{9D8B030D-6E8A-4147-A177-3AD203B41FA5}">
                      <a16:colId xmlns:a16="http://schemas.microsoft.com/office/drawing/2014/main" val="3048630883"/>
                    </a:ext>
                  </a:extLst>
                </a:gridCol>
                <a:gridCol w="370332">
                  <a:extLst>
                    <a:ext uri="{9D8B030D-6E8A-4147-A177-3AD203B41FA5}">
                      <a16:colId xmlns:a16="http://schemas.microsoft.com/office/drawing/2014/main" val="2626428221"/>
                    </a:ext>
                  </a:extLst>
                </a:gridCol>
                <a:gridCol w="329184">
                  <a:extLst>
                    <a:ext uri="{9D8B030D-6E8A-4147-A177-3AD203B41FA5}">
                      <a16:colId xmlns:a16="http://schemas.microsoft.com/office/drawing/2014/main" val="2401238347"/>
                    </a:ext>
                  </a:extLst>
                </a:gridCol>
                <a:gridCol w="329184">
                  <a:extLst>
                    <a:ext uri="{9D8B030D-6E8A-4147-A177-3AD203B41FA5}">
                      <a16:colId xmlns:a16="http://schemas.microsoft.com/office/drawing/2014/main" val="961055058"/>
                    </a:ext>
                  </a:extLst>
                </a:gridCol>
                <a:gridCol w="329184">
                  <a:extLst>
                    <a:ext uri="{9D8B030D-6E8A-4147-A177-3AD203B41FA5}">
                      <a16:colId xmlns:a16="http://schemas.microsoft.com/office/drawing/2014/main" val="1389650444"/>
                    </a:ext>
                  </a:extLst>
                </a:gridCol>
                <a:gridCol w="329184">
                  <a:extLst>
                    <a:ext uri="{9D8B030D-6E8A-4147-A177-3AD203B41FA5}">
                      <a16:colId xmlns:a16="http://schemas.microsoft.com/office/drawing/2014/main" val="1680538130"/>
                    </a:ext>
                  </a:extLst>
                </a:gridCol>
                <a:gridCol w="329184">
                  <a:extLst>
                    <a:ext uri="{9D8B030D-6E8A-4147-A177-3AD203B41FA5}">
                      <a16:colId xmlns:a16="http://schemas.microsoft.com/office/drawing/2014/main" val="310949830"/>
                    </a:ext>
                  </a:extLst>
                </a:gridCol>
                <a:gridCol w="329184">
                  <a:extLst>
                    <a:ext uri="{9D8B030D-6E8A-4147-A177-3AD203B41FA5}">
                      <a16:colId xmlns:a16="http://schemas.microsoft.com/office/drawing/2014/main" val="2346469406"/>
                    </a:ext>
                  </a:extLst>
                </a:gridCol>
                <a:gridCol w="329184">
                  <a:extLst>
                    <a:ext uri="{9D8B030D-6E8A-4147-A177-3AD203B41FA5}">
                      <a16:colId xmlns:a16="http://schemas.microsoft.com/office/drawing/2014/main" val="1870891603"/>
                    </a:ext>
                  </a:extLst>
                </a:gridCol>
                <a:gridCol w="329184">
                  <a:extLst>
                    <a:ext uri="{9D8B030D-6E8A-4147-A177-3AD203B41FA5}">
                      <a16:colId xmlns:a16="http://schemas.microsoft.com/office/drawing/2014/main" val="427060167"/>
                    </a:ext>
                  </a:extLst>
                </a:gridCol>
                <a:gridCol w="329184">
                  <a:extLst>
                    <a:ext uri="{9D8B030D-6E8A-4147-A177-3AD203B41FA5}">
                      <a16:colId xmlns:a16="http://schemas.microsoft.com/office/drawing/2014/main" val="3113922037"/>
                    </a:ext>
                  </a:extLst>
                </a:gridCol>
                <a:gridCol w="370332">
                  <a:extLst>
                    <a:ext uri="{9D8B030D-6E8A-4147-A177-3AD203B41FA5}">
                      <a16:colId xmlns:a16="http://schemas.microsoft.com/office/drawing/2014/main" val="2843476524"/>
                    </a:ext>
                  </a:extLst>
                </a:gridCol>
                <a:gridCol w="370332">
                  <a:extLst>
                    <a:ext uri="{9D8B030D-6E8A-4147-A177-3AD203B41FA5}">
                      <a16:colId xmlns:a16="http://schemas.microsoft.com/office/drawing/2014/main" val="810011879"/>
                    </a:ext>
                  </a:extLst>
                </a:gridCol>
                <a:gridCol w="329184">
                  <a:extLst>
                    <a:ext uri="{9D8B030D-6E8A-4147-A177-3AD203B41FA5}">
                      <a16:colId xmlns:a16="http://schemas.microsoft.com/office/drawing/2014/main" val="3760944846"/>
                    </a:ext>
                  </a:extLst>
                </a:gridCol>
                <a:gridCol w="329184">
                  <a:extLst>
                    <a:ext uri="{9D8B030D-6E8A-4147-A177-3AD203B41FA5}">
                      <a16:colId xmlns:a16="http://schemas.microsoft.com/office/drawing/2014/main" val="3420519980"/>
                    </a:ext>
                  </a:extLst>
                </a:gridCol>
                <a:gridCol w="370332">
                  <a:extLst>
                    <a:ext uri="{9D8B030D-6E8A-4147-A177-3AD203B41FA5}">
                      <a16:colId xmlns:a16="http://schemas.microsoft.com/office/drawing/2014/main" val="224681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815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Trina Solar - 2018-10-10 17:39:20 </a:t>
                      </a:r>
                      <a:r>
                        <a:rPr kumimoji="0" lang="en-US" sz="1000" b="0" i="0" u="none" strike="noStrike" kern="1200" cap="none" spc="0" normalizeH="0" baseline="0" noProof="0">
                          <a:ln>
                            <a:noFill/>
                          </a:ln>
                          <a:solidFill>
                            <a:prstClr val="black"/>
                          </a:solidFill>
                          <a:effectLst/>
                          <a:uLnTx/>
                          <a:uFillTx/>
                          <a:latin typeface="+mn-lt"/>
                          <a:ea typeface="+mn-ea"/>
                          <a:cs typeface="+mn-cs"/>
                        </a:rPr>
                        <a:t> 
 Solar power solutions have an important role to play in the growth of the internet of things.
https://www.trinasolar.com/us/resources/blog/how-solar-pv-solutions-and-internet-things-reinforce-each-other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8715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Hero Future Energies - 2018-10-10 16:52:25 </a:t>
                      </a:r>
                      <a:r>
                        <a:rPr kumimoji="0" lang="en-US" sz="1000" b="0" i="0" u="none" strike="noStrike" kern="1200" cap="none" spc="0" normalizeH="0" baseline="0" noProof="0">
                          <a:ln>
                            <a:noFill/>
                          </a:ln>
                          <a:solidFill>
                            <a:prstClr val="black"/>
                          </a:solidFill>
                          <a:effectLst/>
                          <a:uLnTx/>
                          <a:uFillTx/>
                          <a:latin typeface="+mn-lt"/>
                          <a:ea typeface="+mn-ea"/>
                          <a:cs typeface="+mn-cs"/>
                        </a:rPr>
                        <a:t> 
 If progressing from 60 MW in 2014 to 2,500 MW in 2018 is the bar #India is setting for itself, we can't help but get excited for the future of #renewableenergy in the 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6976167"/>
                  </a:ext>
                </a:extLst>
              </a:tr>
            </a:tbl>
          </a:graphicData>
        </a:graphic>
      </p:graphicFrame>
      <p:sp>
        <p:nvSpPr>
          <p:cNvPr id="4" name="Text Placeholder 3">
            <a:extLst>
              <a:ext uri="{FF2B5EF4-FFF2-40B4-BE49-F238E27FC236}">
                <a16:creationId xmlns:a16="http://schemas.microsoft.com/office/drawing/2014/main" id="{03D1E8D0-57D4-47B3-94C9-DDC420FAC05B}"/>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1379677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9637A-2C08-4922-AA94-A20349740DF4}"/>
              </a:ext>
            </a:extLst>
          </p:cNvPr>
          <p:cNvSpPr>
            <a:spLocks noGrp="1"/>
          </p:cNvSpPr>
          <p:nvPr>
            <p:ph type="title"/>
          </p:nvPr>
        </p:nvSpPr>
        <p:spPr/>
        <p:txBody>
          <a:bodyPr/>
          <a:lstStyle/>
          <a:p>
            <a:r>
              <a:rPr lang="en-US"/>
              <a:t>Facebook Own Posts Table  | All Pages - 17 of 17</a:t>
            </a:r>
          </a:p>
        </p:txBody>
      </p:sp>
      <p:graphicFrame>
        <p:nvGraphicFramePr>
          <p:cNvPr id="5" name="Table Placeholder 4">
            <a:extLst>
              <a:ext uri="{FF2B5EF4-FFF2-40B4-BE49-F238E27FC236}">
                <a16:creationId xmlns:a16="http://schemas.microsoft.com/office/drawing/2014/main" id="{A56391C9-05D7-49F3-A967-9FCFEC4AFD97}"/>
              </a:ext>
            </a:extLst>
          </p:cNvPr>
          <p:cNvGraphicFramePr>
            <a:graphicFrameLocks noGrp="1"/>
          </p:cNvGraphicFramePr>
          <p:nvPr>
            <p:ph type="tbl" sz="quarter" idx="13"/>
            <p:extLst>
              <p:ext uri="{D42A27DB-BD31-4B8C-83A1-F6EECF244321}">
                <p14:modId xmlns:p14="http://schemas.microsoft.com/office/powerpoint/2010/main" val="2716450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07529389"/>
                    </a:ext>
                  </a:extLst>
                </a:gridCol>
                <a:gridCol w="370332">
                  <a:extLst>
                    <a:ext uri="{9D8B030D-6E8A-4147-A177-3AD203B41FA5}">
                      <a16:colId xmlns:a16="http://schemas.microsoft.com/office/drawing/2014/main" val="3091186845"/>
                    </a:ext>
                  </a:extLst>
                </a:gridCol>
                <a:gridCol w="370332">
                  <a:extLst>
                    <a:ext uri="{9D8B030D-6E8A-4147-A177-3AD203B41FA5}">
                      <a16:colId xmlns:a16="http://schemas.microsoft.com/office/drawing/2014/main" val="2941588743"/>
                    </a:ext>
                  </a:extLst>
                </a:gridCol>
                <a:gridCol w="370332">
                  <a:extLst>
                    <a:ext uri="{9D8B030D-6E8A-4147-A177-3AD203B41FA5}">
                      <a16:colId xmlns:a16="http://schemas.microsoft.com/office/drawing/2014/main" val="999236764"/>
                    </a:ext>
                  </a:extLst>
                </a:gridCol>
                <a:gridCol w="329184">
                  <a:extLst>
                    <a:ext uri="{9D8B030D-6E8A-4147-A177-3AD203B41FA5}">
                      <a16:colId xmlns:a16="http://schemas.microsoft.com/office/drawing/2014/main" val="1826827950"/>
                    </a:ext>
                  </a:extLst>
                </a:gridCol>
                <a:gridCol w="329184">
                  <a:extLst>
                    <a:ext uri="{9D8B030D-6E8A-4147-A177-3AD203B41FA5}">
                      <a16:colId xmlns:a16="http://schemas.microsoft.com/office/drawing/2014/main" val="3053677358"/>
                    </a:ext>
                  </a:extLst>
                </a:gridCol>
                <a:gridCol w="329184">
                  <a:extLst>
                    <a:ext uri="{9D8B030D-6E8A-4147-A177-3AD203B41FA5}">
                      <a16:colId xmlns:a16="http://schemas.microsoft.com/office/drawing/2014/main" val="1149158839"/>
                    </a:ext>
                  </a:extLst>
                </a:gridCol>
                <a:gridCol w="329184">
                  <a:extLst>
                    <a:ext uri="{9D8B030D-6E8A-4147-A177-3AD203B41FA5}">
                      <a16:colId xmlns:a16="http://schemas.microsoft.com/office/drawing/2014/main" val="4086719938"/>
                    </a:ext>
                  </a:extLst>
                </a:gridCol>
                <a:gridCol w="329184">
                  <a:extLst>
                    <a:ext uri="{9D8B030D-6E8A-4147-A177-3AD203B41FA5}">
                      <a16:colId xmlns:a16="http://schemas.microsoft.com/office/drawing/2014/main" val="3977548119"/>
                    </a:ext>
                  </a:extLst>
                </a:gridCol>
                <a:gridCol w="329184">
                  <a:extLst>
                    <a:ext uri="{9D8B030D-6E8A-4147-A177-3AD203B41FA5}">
                      <a16:colId xmlns:a16="http://schemas.microsoft.com/office/drawing/2014/main" val="890176839"/>
                    </a:ext>
                  </a:extLst>
                </a:gridCol>
                <a:gridCol w="329184">
                  <a:extLst>
                    <a:ext uri="{9D8B030D-6E8A-4147-A177-3AD203B41FA5}">
                      <a16:colId xmlns:a16="http://schemas.microsoft.com/office/drawing/2014/main" val="1450417278"/>
                    </a:ext>
                  </a:extLst>
                </a:gridCol>
                <a:gridCol w="329184">
                  <a:extLst>
                    <a:ext uri="{9D8B030D-6E8A-4147-A177-3AD203B41FA5}">
                      <a16:colId xmlns:a16="http://schemas.microsoft.com/office/drawing/2014/main" val="2119442174"/>
                    </a:ext>
                  </a:extLst>
                </a:gridCol>
                <a:gridCol w="329184">
                  <a:extLst>
                    <a:ext uri="{9D8B030D-6E8A-4147-A177-3AD203B41FA5}">
                      <a16:colId xmlns:a16="http://schemas.microsoft.com/office/drawing/2014/main" val="75487929"/>
                    </a:ext>
                  </a:extLst>
                </a:gridCol>
                <a:gridCol w="370332">
                  <a:extLst>
                    <a:ext uri="{9D8B030D-6E8A-4147-A177-3AD203B41FA5}">
                      <a16:colId xmlns:a16="http://schemas.microsoft.com/office/drawing/2014/main" val="3122171832"/>
                    </a:ext>
                  </a:extLst>
                </a:gridCol>
                <a:gridCol w="370332">
                  <a:extLst>
                    <a:ext uri="{9D8B030D-6E8A-4147-A177-3AD203B41FA5}">
                      <a16:colId xmlns:a16="http://schemas.microsoft.com/office/drawing/2014/main" val="1094817405"/>
                    </a:ext>
                  </a:extLst>
                </a:gridCol>
                <a:gridCol w="329184">
                  <a:extLst>
                    <a:ext uri="{9D8B030D-6E8A-4147-A177-3AD203B41FA5}">
                      <a16:colId xmlns:a16="http://schemas.microsoft.com/office/drawing/2014/main" val="676295938"/>
                    </a:ext>
                  </a:extLst>
                </a:gridCol>
                <a:gridCol w="329184">
                  <a:extLst>
                    <a:ext uri="{9D8B030D-6E8A-4147-A177-3AD203B41FA5}">
                      <a16:colId xmlns:a16="http://schemas.microsoft.com/office/drawing/2014/main" val="2635992661"/>
                    </a:ext>
                  </a:extLst>
                </a:gridCol>
                <a:gridCol w="370332">
                  <a:extLst>
                    <a:ext uri="{9D8B030D-6E8A-4147-A177-3AD203B41FA5}">
                      <a16:colId xmlns:a16="http://schemas.microsoft.com/office/drawing/2014/main" val="644543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717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CleanMax Solar - 2018-10-10 16:20:00 </a:t>
                      </a:r>
                      <a:r>
                        <a:rPr kumimoji="0" lang="en-US" sz="1000" b="0" i="0" u="none" strike="noStrike" kern="1200" cap="none" spc="0" normalizeH="0" baseline="0" noProof="0">
                          <a:ln>
                            <a:noFill/>
                          </a:ln>
                          <a:solidFill>
                            <a:prstClr val="black"/>
                          </a:solidFill>
                          <a:effectLst/>
                          <a:uLnTx/>
                          <a:uFillTx/>
                          <a:latin typeface="+mn-lt"/>
                          <a:ea typeface="+mn-ea"/>
                          <a:cs typeface="+mn-cs"/>
                        </a:rPr>
                        <a:t> 
 California makes a signature move by pledging for 100 % clean electricity by 2045. Read more about it here: http://bit.ly/2OdFgWD
#sustainability #solar #solarenergy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2407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Tata Power - 2018-10-10 09:57:49 </a:t>
                      </a:r>
                      <a:r>
                        <a:rPr kumimoji="0" lang="en-US" sz="1000" b="0" i="0" u="none" strike="noStrike" kern="1200" cap="none" spc="0" normalizeH="0" baseline="0" noProof="0">
                          <a:ln>
                            <a:noFill/>
                          </a:ln>
                          <a:solidFill>
                            <a:prstClr val="black"/>
                          </a:solidFill>
                          <a:effectLst/>
                          <a:uLnTx/>
                          <a:uFillTx/>
                          <a:latin typeface="+mn-lt"/>
                          <a:ea typeface="+mn-ea"/>
                          <a:cs typeface="+mn-cs"/>
                        </a:rPr>
                        <a:t> 
 Take #TheTravelChallenge to #BeGreenHero.
Share a selfie to participate and win.
#EcoTravel #GoGreen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6003897"/>
                  </a:ext>
                </a:extLst>
              </a:tr>
            </a:tbl>
          </a:graphicData>
        </a:graphic>
      </p:graphicFrame>
      <p:sp>
        <p:nvSpPr>
          <p:cNvPr id="4" name="Text Placeholder 3">
            <a:extLst>
              <a:ext uri="{FF2B5EF4-FFF2-40B4-BE49-F238E27FC236}">
                <a16:creationId xmlns:a16="http://schemas.microsoft.com/office/drawing/2014/main" id="{765B3E18-5591-4EB5-96A3-33A9BD0F3AD1}"/>
              </a:ext>
            </a:extLst>
          </p:cNvPr>
          <p:cNvSpPr>
            <a:spLocks noGrp="1"/>
          </p:cNvSpPr>
          <p:nvPr>
            <p:ph type="body" sz="quarter" idx="14"/>
          </p:nvPr>
        </p:nvSpPr>
        <p:spPr/>
        <p:txBody>
          <a:bodyPr/>
          <a:lstStyle/>
          <a:p>
            <a:r>
              <a:rPr lang="en-US"/>
              <a:t>08/12/2018 - 10/11/2018</a:t>
            </a:r>
          </a:p>
        </p:txBody>
      </p:sp>
    </p:spTree>
    <p:extLst>
      <p:ext uri="{BB962C8B-B14F-4D97-AF65-F5344CB8AC3E}">
        <p14:creationId xmlns:p14="http://schemas.microsoft.com/office/powerpoint/2010/main" val="4055076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0345E-5A46-4875-9A7B-1648E23E44D5}"/>
              </a:ext>
            </a:extLst>
          </p:cNvPr>
          <p:cNvSpPr>
            <a:spLocks noGrp="1"/>
          </p:cNvSpPr>
          <p:nvPr>
            <p:ph type="title"/>
          </p:nvPr>
        </p:nvSpPr>
        <p:spPr/>
        <p:txBody>
          <a:bodyPr/>
          <a:lstStyle/>
          <a:p>
            <a:r>
              <a:rPr lang="en-US"/>
              <a:t>Facebook Key Metrics Radar | All Pages</a:t>
            </a:r>
          </a:p>
        </p:txBody>
      </p:sp>
      <p:graphicFrame>
        <p:nvGraphicFramePr>
          <p:cNvPr id="6" name="Chart Placeholder 5">
            <a:extLst>
              <a:ext uri="{FF2B5EF4-FFF2-40B4-BE49-F238E27FC236}">
                <a16:creationId xmlns:a16="http://schemas.microsoft.com/office/drawing/2014/main" id="{26BD0F0B-FC32-454F-B9BC-1A258FB3C9E6}"/>
              </a:ext>
            </a:extLst>
          </p:cNvPr>
          <p:cNvGraphicFramePr>
            <a:graphicFrameLocks noGrp="1"/>
          </p:cNvGraphicFramePr>
          <p:nvPr>
            <p:ph type="chart" sz="quarter" idx="13"/>
            <p:extLst>
              <p:ext uri="{D42A27DB-BD31-4B8C-83A1-F6EECF244321}">
                <p14:modId xmlns:p14="http://schemas.microsoft.com/office/powerpoint/2010/main" val="3334488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D9FD3A-70D7-4001-9120-E5EA9AB5F935}"/>
              </a:ext>
            </a:extLst>
          </p:cNvPr>
          <p:cNvSpPr>
            <a:spLocks noGrp="1"/>
          </p:cNvSpPr>
          <p:nvPr>
            <p:ph type="body" sz="quarter" idx="14"/>
          </p:nvPr>
        </p:nvSpPr>
        <p:spPr/>
        <p:txBody>
          <a:bodyPr/>
          <a:lstStyle/>
          <a:p>
            <a:r>
              <a:rPr lang="en-US"/>
              <a:t>08/12/2018 - 10/11/2018</a:t>
            </a:r>
          </a:p>
        </p:txBody>
      </p:sp>
      <p:sp>
        <p:nvSpPr>
          <p:cNvPr id="5" name="Footer Placeholder 4">
            <a:extLst>
              <a:ext uri="{FF2B5EF4-FFF2-40B4-BE49-F238E27FC236}">
                <a16:creationId xmlns:a16="http://schemas.microsoft.com/office/drawing/2014/main" id="{1716C04C-40C5-441B-845A-DB189D345A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84514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2314</Words>
  <Application>Microsoft Office PowerPoint</Application>
  <PresentationFormat>On-screen Show (4:3)</PresentationFormat>
  <Paragraphs>1394</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Overview</vt:lpstr>
      <vt:lpstr>Facebook Key Metrics Table | All Pages - 1 of 6</vt:lpstr>
      <vt:lpstr>Facebook Key Metrics Table | All Pages - 2 of 6</vt:lpstr>
      <vt:lpstr>Facebook Key Metrics Table | All Pages - 3 of 6</vt:lpstr>
      <vt:lpstr>Facebook Key Metrics Table | All Pages - 4 of 6</vt:lpstr>
      <vt:lpstr>Facebook Key Metrics Table | All Pages - 5 of 6</vt:lpstr>
      <vt:lpstr>Facebook Key Metrics Table | All Pages - 6 of 6</vt:lpstr>
      <vt:lpstr>Facebook Fans Total | All Pages</vt:lpstr>
      <vt:lpstr>Facebook Fans Change Rate | All Pages</vt:lpstr>
      <vt:lpstr>Facebook Total Interactions | All Pages</vt:lpstr>
      <vt:lpstr>Facebook Interaction Rate | All Pages</vt:lpstr>
      <vt:lpstr>Facebook Own Posts Table  | All Pages - 1 of 17</vt:lpstr>
      <vt:lpstr>Facebook Own Posts Table  | All Pages - 2 of 17</vt:lpstr>
      <vt:lpstr>Facebook Own Posts Table  | All Pages - 3 of 17</vt:lpstr>
      <vt:lpstr>Facebook Own Posts Table  | All Pages - 4 of 17</vt:lpstr>
      <vt:lpstr>Facebook Own Posts Table  | All Pages - 5 of 17</vt:lpstr>
      <vt:lpstr>Facebook Own Posts Table  | All Pages - 6 of 17</vt:lpstr>
      <vt:lpstr>Facebook Own Posts Table  | All Pages - 7 of 17</vt:lpstr>
      <vt:lpstr>Facebook Own Posts Table  | All Pages - 8 of 17</vt:lpstr>
      <vt:lpstr>Facebook Own Posts Table  | All Pages - 9 of 17</vt:lpstr>
      <vt:lpstr>Facebook Own Posts Table  | All Pages - 10 of 17</vt:lpstr>
      <vt:lpstr>Facebook Own Posts Table  | All Pages - 11 of 17</vt:lpstr>
      <vt:lpstr>Facebook Own Posts Table  | All Pages - 12 of 17</vt:lpstr>
      <vt:lpstr>Facebook Own Posts Table  | All Pages - 13 of 17</vt:lpstr>
      <vt:lpstr>Facebook Own Posts Table  | All Pages - 14 of 17</vt:lpstr>
      <vt:lpstr>Facebook Own Posts Table  | All Pages - 15 of 17</vt:lpstr>
      <vt:lpstr>Facebook Own Posts Table  | All Pages - 16 of 17</vt:lpstr>
      <vt:lpstr>Facebook Own Posts Table  | All Pages - 17 of 17</vt:lpstr>
      <vt:lpstr>Facebook Key Metrics Radar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2018-10-12T07:55:41Z</dcterms:created>
  <dcterms:modified xsi:type="dcterms:W3CDTF">2018-10-12T07:57:18Z</dcterms:modified>
</cp:coreProperties>
</file>