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A941F-0BE5-4266-BF1A-B21A02A158DE}"/>
              </a:ext>
            </a:extLst>
          </p:cNvPr>
          <p:cNvSpPr>
            <a:spLocks noGrp="1"/>
          </p:cNvSpPr>
          <p:nvPr>
            <p:ph type="title"/>
          </p:nvPr>
        </p:nvSpPr>
        <p:spPr/>
        <p:txBody>
          <a:bodyPr/>
          <a:lstStyle/>
          <a:p>
            <a:r>
              <a:rPr lang="pt-BR"/>
              <a:t>Instagram Posts Table | Nossas Marcas - 1 of 5</a:t>
            </a:r>
            <a:endParaRPr lang="en-US"/>
          </a:p>
        </p:txBody>
      </p:sp>
      <p:graphicFrame>
        <p:nvGraphicFramePr>
          <p:cNvPr id="5" name="Table Placeholder 4">
            <a:extLst>
              <a:ext uri="{FF2B5EF4-FFF2-40B4-BE49-F238E27FC236}">
                <a16:creationId xmlns:a16="http://schemas.microsoft.com/office/drawing/2014/main" id="{577CF9B9-85BE-4E5D-857A-DFFE1CFEE2FA}"/>
              </a:ext>
            </a:extLst>
          </p:cNvPr>
          <p:cNvGraphicFramePr>
            <a:graphicFrameLocks noGrp="1"/>
          </p:cNvGraphicFramePr>
          <p:nvPr>
            <p:ph type="tbl" sz="quarter" idx="13"/>
            <p:extLst>
              <p:ext uri="{D42A27DB-BD31-4B8C-83A1-F6EECF244321}">
                <p14:modId xmlns:p14="http://schemas.microsoft.com/office/powerpoint/2010/main" val="2916763510"/>
              </p:ext>
            </p:extLst>
          </p:nvPr>
        </p:nvGraphicFramePr>
        <p:xfrm>
          <a:off x="457200" y="1731963"/>
          <a:ext cx="8229600" cy="43332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66621330"/>
                    </a:ext>
                  </a:extLst>
                </a:gridCol>
                <a:gridCol w="987552">
                  <a:extLst>
                    <a:ext uri="{9D8B030D-6E8A-4147-A177-3AD203B41FA5}">
                      <a16:colId xmlns:a16="http://schemas.microsoft.com/office/drawing/2014/main" val="4026600222"/>
                    </a:ext>
                  </a:extLst>
                </a:gridCol>
                <a:gridCol w="987552">
                  <a:extLst>
                    <a:ext uri="{9D8B030D-6E8A-4147-A177-3AD203B41FA5}">
                      <a16:colId xmlns:a16="http://schemas.microsoft.com/office/drawing/2014/main" val="2464351651"/>
                    </a:ext>
                  </a:extLst>
                </a:gridCol>
                <a:gridCol w="987552">
                  <a:extLst>
                    <a:ext uri="{9D8B030D-6E8A-4147-A177-3AD203B41FA5}">
                      <a16:colId xmlns:a16="http://schemas.microsoft.com/office/drawing/2014/main" val="1799649754"/>
                    </a:ext>
                  </a:extLst>
                </a:gridCol>
                <a:gridCol w="987552">
                  <a:extLst>
                    <a:ext uri="{9D8B030D-6E8A-4147-A177-3AD203B41FA5}">
                      <a16:colId xmlns:a16="http://schemas.microsoft.com/office/drawing/2014/main" val="3418202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506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_sixoneoficial six - 2018-10-09 20:03:16 </a:t>
                      </a:r>
                      <a:r>
                        <a:rPr kumimoji="0" lang="pt-BR" sz="1000" b="0" i="0" u="none" strike="noStrike" kern="1200" cap="none" spc="0" normalizeH="0" baseline="0" noProof="0">
                          <a:ln>
                            <a:noFill/>
                          </a:ln>
                          <a:solidFill>
                            <a:prstClr val="black"/>
                          </a:solidFill>
                          <a:effectLst/>
                          <a:uLnTx/>
                          <a:uFillTx/>
                          <a:latin typeface="+mn-lt"/>
                          <a:ea typeface="+mn-ea"/>
                          <a:cs typeface="+mn-cs"/>
                        </a:rPr>
                        <a:t>
 A Six One empenha-se em cada detalhe para transformar toda peça em um sonho real para nossas divas. Do básico ao mais ousado, a Six pensa em você em todos momentos.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7636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clubdenimoficial club - 2018-10-09 19:45:54 </a:t>
                      </a:r>
                      <a:r>
                        <a:rPr kumimoji="0" lang="pt-BR" sz="1000" b="0" i="0" u="none" strike="noStrike" kern="1200" cap="none" spc="0" normalizeH="0" baseline="0" noProof="0">
                          <a:ln>
                            <a:noFill/>
                          </a:ln>
                          <a:solidFill>
                            <a:prstClr val="black"/>
                          </a:solidFill>
                          <a:effectLst/>
                          <a:uLnTx/>
                          <a:uFillTx/>
                          <a:latin typeface="+mn-lt"/>
                          <a:ea typeface="+mn-ea"/>
                          <a:cs typeface="+mn-cs"/>
                        </a:rPr>
                        <a:t>
 A diversidade é o que nos faz únicos e para a Club esse sentimento reflete em ser livre, é conseguir flutuar entre a diversidade e a multiplicidade, sem perder a própria identidade.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8169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clubdenimoficial club - 2018-10-09 16:33:49 </a:t>
                      </a:r>
                      <a:r>
                        <a:rPr kumimoji="0" lang="pt-BR" sz="1000" b="0" i="0" u="none" strike="noStrike" kern="1200" cap="none" spc="0" normalizeH="0" baseline="0" noProof="0">
                          <a:ln>
                            <a:noFill/>
                          </a:ln>
                          <a:solidFill>
                            <a:prstClr val="black"/>
                          </a:solidFill>
                          <a:effectLst/>
                          <a:uLnTx/>
                          <a:uFillTx/>
                          <a:latin typeface="+mn-lt"/>
                          <a:ea typeface="+mn-ea"/>
                          <a:cs typeface="+mn-cs"/>
                        </a:rPr>
                        <a:t>
 Na Club ele é o crush queridinho da coleção, sempre transmitindo uma atmosfera de diversidade, o xadrez nunca deixou de ser trend popular entre a galera, constantemente se renovando em novos estilos e padronagens, ele ressurge em novas tribos ao longo do tempo. 
#CLUB #clubdenim  #streetstyle #VoudeClub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302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yondersoficial yonders - 2018-10-09 16:31:04 </a:t>
                      </a:r>
                      <a:r>
                        <a:rPr kumimoji="0" lang="pt-BR" sz="1000" b="0" i="0" u="none" strike="noStrike" kern="1200" cap="none" spc="0" normalizeH="0" baseline="0" noProof="0">
                          <a:ln>
                            <a:noFill/>
                          </a:ln>
                          <a:solidFill>
                            <a:prstClr val="black"/>
                          </a:solidFill>
                          <a:effectLst/>
                          <a:uLnTx/>
                          <a:uFillTx/>
                          <a:latin typeface="+mn-lt"/>
                          <a:ea typeface="+mn-ea"/>
                          <a:cs typeface="+mn-cs"/>
                        </a:rPr>
                        <a:t>
 O macacão de alfaiataria com cinto proporciona elegância e leveza a silhueta marcada. Em sua modelagem fluída agracia conforto e sofisticação, que o torna peça chave para as festividades de fim de 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0627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_sixoneoficial six - 2018-10-09 16:24:07 </a:t>
                      </a:r>
                      <a:r>
                        <a:rPr kumimoji="0" lang="pt-BR" sz="1000" b="0" i="0" u="none" strike="noStrike" kern="1200" cap="none" spc="0" normalizeH="0" baseline="0" noProof="0">
                          <a:ln>
                            <a:noFill/>
                          </a:ln>
                          <a:solidFill>
                            <a:prstClr val="black"/>
                          </a:solidFill>
                          <a:effectLst/>
                          <a:uLnTx/>
                          <a:uFillTx/>
                          <a:latin typeface="+mn-lt"/>
                          <a:ea typeface="+mn-ea"/>
                          <a:cs typeface="+mn-cs"/>
                        </a:rPr>
                        <a:t>
 O vestido mais soltinho é a cara do verão, aposta certa para curtir um dia tranquilo. Além de ser uma peça leve e fresca, carrega todo um charme com sua barra bordada, seu decote e mangas ornamentados em renda, o que dá um up mais fashion ao modelo básico.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7804983"/>
                  </a:ext>
                </a:extLst>
              </a:tr>
            </a:tbl>
          </a:graphicData>
        </a:graphic>
      </p:graphicFrame>
      <p:sp>
        <p:nvSpPr>
          <p:cNvPr id="4" name="Text Placeholder 3">
            <a:extLst>
              <a:ext uri="{FF2B5EF4-FFF2-40B4-BE49-F238E27FC236}">
                <a16:creationId xmlns:a16="http://schemas.microsoft.com/office/drawing/2014/main" id="{78872239-731B-4ED3-8432-578C51F1A8E9}"/>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1769574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EBC8E-D8D7-4B81-824E-8780664FBA96}"/>
              </a:ext>
            </a:extLst>
          </p:cNvPr>
          <p:cNvSpPr>
            <a:spLocks noGrp="1"/>
          </p:cNvSpPr>
          <p:nvPr>
            <p:ph type="title"/>
          </p:nvPr>
        </p:nvSpPr>
        <p:spPr/>
        <p:txBody>
          <a:bodyPr/>
          <a:lstStyle/>
          <a:p>
            <a:r>
              <a:rPr lang="pt-BR"/>
              <a:t>Instagram Posts Table | Nossas Marcas - 2 of 5</a:t>
            </a:r>
            <a:endParaRPr lang="en-US"/>
          </a:p>
        </p:txBody>
      </p:sp>
      <p:graphicFrame>
        <p:nvGraphicFramePr>
          <p:cNvPr id="5" name="Table Placeholder 4">
            <a:extLst>
              <a:ext uri="{FF2B5EF4-FFF2-40B4-BE49-F238E27FC236}">
                <a16:creationId xmlns:a16="http://schemas.microsoft.com/office/drawing/2014/main" id="{D846DB34-17AE-4BAE-BAD1-13E128177F91}"/>
              </a:ext>
            </a:extLst>
          </p:cNvPr>
          <p:cNvGraphicFramePr>
            <a:graphicFrameLocks noGrp="1"/>
          </p:cNvGraphicFramePr>
          <p:nvPr>
            <p:ph type="tbl" sz="quarter" idx="13"/>
            <p:extLst>
              <p:ext uri="{D42A27DB-BD31-4B8C-83A1-F6EECF244321}">
                <p14:modId xmlns:p14="http://schemas.microsoft.com/office/powerpoint/2010/main" val="1412515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70505644"/>
                    </a:ext>
                  </a:extLst>
                </a:gridCol>
                <a:gridCol w="987552">
                  <a:extLst>
                    <a:ext uri="{9D8B030D-6E8A-4147-A177-3AD203B41FA5}">
                      <a16:colId xmlns:a16="http://schemas.microsoft.com/office/drawing/2014/main" val="2785612780"/>
                    </a:ext>
                  </a:extLst>
                </a:gridCol>
                <a:gridCol w="987552">
                  <a:extLst>
                    <a:ext uri="{9D8B030D-6E8A-4147-A177-3AD203B41FA5}">
                      <a16:colId xmlns:a16="http://schemas.microsoft.com/office/drawing/2014/main" val="4147584619"/>
                    </a:ext>
                  </a:extLst>
                </a:gridCol>
                <a:gridCol w="987552">
                  <a:extLst>
                    <a:ext uri="{9D8B030D-6E8A-4147-A177-3AD203B41FA5}">
                      <a16:colId xmlns:a16="http://schemas.microsoft.com/office/drawing/2014/main" val="2195888134"/>
                    </a:ext>
                  </a:extLst>
                </a:gridCol>
                <a:gridCol w="987552">
                  <a:extLst>
                    <a:ext uri="{9D8B030D-6E8A-4147-A177-3AD203B41FA5}">
                      <a16:colId xmlns:a16="http://schemas.microsoft.com/office/drawing/2014/main" val="1427941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276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yondersoficial yonders - 2018-10-09 10:39:38 </a:t>
                      </a:r>
                      <a:r>
                        <a:rPr kumimoji="0" lang="pt-BR" sz="1000" b="0" i="0" u="none" strike="noStrike" kern="1200" cap="none" spc="0" normalizeH="0" baseline="0" noProof="0">
                          <a:ln>
                            <a:noFill/>
                          </a:ln>
                          <a:solidFill>
                            <a:prstClr val="black"/>
                          </a:solidFill>
                          <a:effectLst/>
                          <a:uLnTx/>
                          <a:uFillTx/>
                          <a:latin typeface="+mn-lt"/>
                          <a:ea typeface="+mn-ea"/>
                          <a:cs typeface="+mn-cs"/>
                        </a:rPr>
                        <a:t>
 As cores suaves despontam na primavera, sensíveis ao olhar harmonizam os tons pastel conferindo suavidade e frescor às peças, características sensoriais da estação.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145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clubdenimoficial club - 2018-10-08 18:45:54 </a:t>
                      </a:r>
                      <a:r>
                        <a:rPr kumimoji="0" lang="pt-BR" sz="1000" b="0" i="0" u="none" strike="noStrike" kern="1200" cap="none" spc="0" normalizeH="0" baseline="0" noProof="0">
                          <a:ln>
                            <a:noFill/>
                          </a:ln>
                          <a:solidFill>
                            <a:prstClr val="black"/>
                          </a:solidFill>
                          <a:effectLst/>
                          <a:uLnTx/>
                          <a:uFillTx/>
                          <a:latin typeface="+mn-lt"/>
                          <a:ea typeface="+mn-ea"/>
                          <a:cs typeface="+mn-cs"/>
                        </a:rPr>
                        <a:t>
 A segunda deixa a gente marinado na preguiça, e nada como não pensar muito e se jogar na trend xadrez da nossa coleção, deixando o look irreverente, descolado e super 90’s. Assim a escolha perfeita é sempre ir de Club.  #Boogie #CLUB #clubdenim #denim #modamasculina  #streetstyle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063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_sixoneoficial six - 2018-10-08 18:09:00 </a:t>
                      </a:r>
                      <a:r>
                        <a:rPr kumimoji="0" lang="pt-BR" sz="1000" b="0" i="0" u="none" strike="noStrike" kern="1200" cap="none" spc="0" normalizeH="0" baseline="0" noProof="0">
                          <a:ln>
                            <a:noFill/>
                          </a:ln>
                          <a:solidFill>
                            <a:prstClr val="black"/>
                          </a:solidFill>
                          <a:effectLst/>
                          <a:uLnTx/>
                          <a:uFillTx/>
                          <a:latin typeface="+mn-lt"/>
                          <a:ea typeface="+mn-ea"/>
                          <a:cs typeface="+mn-cs"/>
                        </a:rPr>
                        <a:t>
 A diva Six ketryngoetten deslumbrante com macacão pantacourt Six One. Ela optou por escolher o modelo em um passeio na praia, composição perfeita para um dia de sol e descontração.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402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yondersoficial yonders - 2018-10-08 17:35:11 </a:t>
                      </a:r>
                      <a:r>
                        <a:rPr kumimoji="0" lang="pt-BR" sz="1000" b="0" i="0" u="none" strike="noStrike" kern="1200" cap="none" spc="0" normalizeH="0" baseline="0" noProof="0">
                          <a:ln>
                            <a:noFill/>
                          </a:ln>
                          <a:solidFill>
                            <a:prstClr val="black"/>
                          </a:solidFill>
                          <a:effectLst/>
                          <a:uLnTx/>
                          <a:uFillTx/>
                          <a:latin typeface="+mn-lt"/>
                          <a:ea typeface="+mn-ea"/>
                          <a:cs typeface="+mn-cs"/>
                        </a:rPr>
                        <a:t>
 O sentir está ligado a delicadeza do toque, explorar o sensorial ao nosso redor liga a alma ao mundo. Sentir tudo de todas as maneiras, viver tudo de todos os lados, ser a mesma coisa de todos os modos possíveis ao mesmo tempo, realizar em si toda a humanidade de todos os momentos.⠀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15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yondersoficial yonders - 2018-10-08 15:06:57 </a:t>
                      </a:r>
                      <a:r>
                        <a:rPr kumimoji="0" lang="pt-BR" sz="1000" b="0" i="0" u="none" strike="noStrike" kern="1200" cap="none" spc="0" normalizeH="0" baseline="0" noProof="0">
                          <a:ln>
                            <a:noFill/>
                          </a:ln>
                          <a:solidFill>
                            <a:prstClr val="black"/>
                          </a:solidFill>
                          <a:effectLst/>
                          <a:uLnTx/>
                          <a:uFillTx/>
                          <a:latin typeface="+mn-lt"/>
                          <a:ea typeface="+mn-ea"/>
                          <a:cs typeface="+mn-cs"/>
                        </a:rPr>
                        <a:t>
 O macacão pantacourt é trend da estação, o modelo de alfaiataria traz leveza em sua estampa alegre, compondo sofisticação ao look. Já sua amarração na cintura modela o corpo integrando elegância a forma.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5767692"/>
                  </a:ext>
                </a:extLst>
              </a:tr>
            </a:tbl>
          </a:graphicData>
        </a:graphic>
      </p:graphicFrame>
      <p:sp>
        <p:nvSpPr>
          <p:cNvPr id="4" name="Text Placeholder 3">
            <a:extLst>
              <a:ext uri="{FF2B5EF4-FFF2-40B4-BE49-F238E27FC236}">
                <a16:creationId xmlns:a16="http://schemas.microsoft.com/office/drawing/2014/main" id="{FD359A9E-4926-400B-B5E0-DEEAEB05E475}"/>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2332340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27881-30FF-41CD-8074-A0776E1BE2EE}"/>
              </a:ext>
            </a:extLst>
          </p:cNvPr>
          <p:cNvSpPr>
            <a:spLocks noGrp="1"/>
          </p:cNvSpPr>
          <p:nvPr>
            <p:ph type="title"/>
          </p:nvPr>
        </p:nvSpPr>
        <p:spPr/>
        <p:txBody>
          <a:bodyPr/>
          <a:lstStyle/>
          <a:p>
            <a:r>
              <a:rPr lang="pt-BR"/>
              <a:t>Instagram Posts Table | Nossas Marcas - 3 of 5</a:t>
            </a:r>
            <a:endParaRPr lang="en-US"/>
          </a:p>
        </p:txBody>
      </p:sp>
      <p:graphicFrame>
        <p:nvGraphicFramePr>
          <p:cNvPr id="5" name="Table Placeholder 4">
            <a:extLst>
              <a:ext uri="{FF2B5EF4-FFF2-40B4-BE49-F238E27FC236}">
                <a16:creationId xmlns:a16="http://schemas.microsoft.com/office/drawing/2014/main" id="{B848F598-7B26-4EB8-9BC9-C01890A00A16}"/>
              </a:ext>
            </a:extLst>
          </p:cNvPr>
          <p:cNvGraphicFramePr>
            <a:graphicFrameLocks noGrp="1"/>
          </p:cNvGraphicFramePr>
          <p:nvPr>
            <p:ph type="tbl" sz="quarter" idx="13"/>
            <p:extLst>
              <p:ext uri="{D42A27DB-BD31-4B8C-83A1-F6EECF244321}">
                <p14:modId xmlns:p14="http://schemas.microsoft.com/office/powerpoint/2010/main" val="3927579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94597292"/>
                    </a:ext>
                  </a:extLst>
                </a:gridCol>
                <a:gridCol w="987552">
                  <a:extLst>
                    <a:ext uri="{9D8B030D-6E8A-4147-A177-3AD203B41FA5}">
                      <a16:colId xmlns:a16="http://schemas.microsoft.com/office/drawing/2014/main" val="2853177779"/>
                    </a:ext>
                  </a:extLst>
                </a:gridCol>
                <a:gridCol w="987552">
                  <a:extLst>
                    <a:ext uri="{9D8B030D-6E8A-4147-A177-3AD203B41FA5}">
                      <a16:colId xmlns:a16="http://schemas.microsoft.com/office/drawing/2014/main" val="440872035"/>
                    </a:ext>
                  </a:extLst>
                </a:gridCol>
                <a:gridCol w="987552">
                  <a:extLst>
                    <a:ext uri="{9D8B030D-6E8A-4147-A177-3AD203B41FA5}">
                      <a16:colId xmlns:a16="http://schemas.microsoft.com/office/drawing/2014/main" val="3742311959"/>
                    </a:ext>
                  </a:extLst>
                </a:gridCol>
                <a:gridCol w="987552">
                  <a:extLst>
                    <a:ext uri="{9D8B030D-6E8A-4147-A177-3AD203B41FA5}">
                      <a16:colId xmlns:a16="http://schemas.microsoft.com/office/drawing/2014/main" val="2662863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3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_sixoneoficial six - 2018-10-08 14:55:53 </a:t>
                      </a:r>
                      <a:r>
                        <a:rPr kumimoji="0" lang="pt-BR" sz="1000" b="0" i="0" u="none" strike="noStrike" kern="1200" cap="none" spc="0" normalizeH="0" baseline="0" noProof="0">
                          <a:ln>
                            <a:noFill/>
                          </a:ln>
                          <a:solidFill>
                            <a:prstClr val="black"/>
                          </a:solidFill>
                          <a:effectLst/>
                          <a:uLnTx/>
                          <a:uFillTx/>
                          <a:latin typeface="+mn-lt"/>
                          <a:ea typeface="+mn-ea"/>
                          <a:cs typeface="+mn-cs"/>
                        </a:rPr>
                        <a:t>
 A barra desfiada é trend da coleção, a abertura na lateral dá destaque imponente a skinny desbotada. Aliada a blusa cropped que exala sensualidade, as peças harmonizam e contrastam o visual.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6718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clubdenimoficial club - 2018-10-08 14:37:01 </a:t>
                      </a:r>
                      <a:r>
                        <a:rPr kumimoji="0" lang="pt-BR" sz="1000" b="0" i="0" u="none" strike="noStrike" kern="1200" cap="none" spc="0" normalizeH="0" baseline="0" noProof="0">
                          <a:ln>
                            <a:noFill/>
                          </a:ln>
                          <a:solidFill>
                            <a:prstClr val="black"/>
                          </a:solidFill>
                          <a:effectLst/>
                          <a:uLnTx/>
                          <a:uFillTx/>
                          <a:latin typeface="+mn-lt"/>
                          <a:ea typeface="+mn-ea"/>
                          <a:cs typeface="+mn-cs"/>
                        </a:rPr>
                        <a:t>
 O jeans Skinny é a opção mais desejada nesta segunda, o cós mais altinho dá um toque old a peça, enquanto o contraste entre a lavagem frontal clara e o fundo, o deixa mais moderninho. Prático e hiper confortável o Skinny te deixa pronta para qualquer batalha nessa semana.
#Boogie #CLUB #clubdenim #denim #disco  #modafeminina  #streetstyle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292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clubdenimoficial club - 2018-10-07 19:15:07 </a:t>
                      </a:r>
                      <a:r>
                        <a:rPr kumimoji="0" lang="pt-BR" sz="1000" b="0" i="0" u="none" strike="noStrike" kern="1200" cap="none" spc="0" normalizeH="0" baseline="0" noProof="0">
                          <a:ln>
                            <a:noFill/>
                          </a:ln>
                          <a:solidFill>
                            <a:prstClr val="black"/>
                          </a:solidFill>
                          <a:effectLst/>
                          <a:uLnTx/>
                          <a:uFillTx/>
                          <a:latin typeface="+mn-lt"/>
                          <a:ea typeface="+mn-ea"/>
                          <a:cs typeface="+mn-cs"/>
                        </a:rPr>
                        <a:t>
 Ele é o rei do nosso estilo Club. O conjunto mais desejado da nossa coleção passando no seu feed para embalar essa nova semana.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3295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_sixoneoficial six - 2018-10-07 19:01:56 </a:t>
                      </a:r>
                      <a:r>
                        <a:rPr kumimoji="0" lang="pt-BR" sz="1000" b="0" i="0" u="none" strike="noStrike" kern="1200" cap="none" spc="0" normalizeH="0" baseline="0" noProof="0">
                          <a:ln>
                            <a:noFill/>
                          </a:ln>
                          <a:solidFill>
                            <a:prstClr val="black"/>
                          </a:solidFill>
                          <a:effectLst/>
                          <a:uLnTx/>
                          <a:uFillTx/>
                          <a:latin typeface="+mn-lt"/>
                          <a:ea typeface="+mn-ea"/>
                          <a:cs typeface="+mn-cs"/>
                        </a:rPr>
                        <a:t>
 O macaquinho com a estampa da primavera/verão, é o visual que todas querem, sensual na medida certa, além de ser todo suave.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916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yondersoficial yonders - 2018-10-07 19:01:54 </a:t>
                      </a:r>
                      <a:r>
                        <a:rPr kumimoji="0" lang="pt-BR" sz="1000" b="0" i="0" u="none" strike="noStrike" kern="1200" cap="none" spc="0" normalizeH="0" baseline="0" noProof="0">
                          <a:ln>
                            <a:noFill/>
                          </a:ln>
                          <a:solidFill>
                            <a:prstClr val="black"/>
                          </a:solidFill>
                          <a:effectLst/>
                          <a:uLnTx/>
                          <a:uFillTx/>
                          <a:latin typeface="+mn-lt"/>
                          <a:ea typeface="+mn-ea"/>
                          <a:cs typeface="+mn-cs"/>
                        </a:rPr>
                        <a:t>
 Aproveite a estação para compor looks leves. O conjunto com detalhes estampados deixa o visual elegante, mesmo em momentos casuais.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4383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_sixoneoficial six - 2018-10-07 12:06:47 </a:t>
                      </a:r>
                      <a:r>
                        <a:rPr kumimoji="0" lang="pt-BR" sz="1000" b="0" i="0" u="none" strike="noStrike" kern="1200" cap="none" spc="0" normalizeH="0" baseline="0" noProof="0">
                          <a:ln>
                            <a:noFill/>
                          </a:ln>
                          <a:solidFill>
                            <a:prstClr val="black"/>
                          </a:solidFill>
                          <a:effectLst/>
                          <a:uLnTx/>
                          <a:uFillTx/>
                          <a:latin typeface="+mn-lt"/>
                          <a:ea typeface="+mn-ea"/>
                          <a:cs typeface="+mn-cs"/>
                        </a:rPr>
                        <a:t>
 A blusa cropped com ombro caido carrega em si toda sensualidade da mulher Six, aliada a uma saia incrível deixa seu look perfeito para curtir o domingo.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751971"/>
                  </a:ext>
                </a:extLst>
              </a:tr>
            </a:tbl>
          </a:graphicData>
        </a:graphic>
      </p:graphicFrame>
      <p:sp>
        <p:nvSpPr>
          <p:cNvPr id="4" name="Text Placeholder 3">
            <a:extLst>
              <a:ext uri="{FF2B5EF4-FFF2-40B4-BE49-F238E27FC236}">
                <a16:creationId xmlns:a16="http://schemas.microsoft.com/office/drawing/2014/main" id="{DF7CBD11-B126-44DE-A6B2-17A8CDA68AB6}"/>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742424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7FD2-B7C1-4502-AE39-D18BD1D5CC4A}"/>
              </a:ext>
            </a:extLst>
          </p:cNvPr>
          <p:cNvSpPr>
            <a:spLocks noGrp="1"/>
          </p:cNvSpPr>
          <p:nvPr>
            <p:ph type="title"/>
          </p:nvPr>
        </p:nvSpPr>
        <p:spPr/>
        <p:txBody>
          <a:bodyPr/>
          <a:lstStyle/>
          <a:p>
            <a:r>
              <a:rPr lang="pt-BR"/>
              <a:t>Instagram Posts Table | Nossas Marcas - 4 of 5</a:t>
            </a:r>
            <a:endParaRPr lang="en-US"/>
          </a:p>
        </p:txBody>
      </p:sp>
      <p:graphicFrame>
        <p:nvGraphicFramePr>
          <p:cNvPr id="5" name="Table Placeholder 4">
            <a:extLst>
              <a:ext uri="{FF2B5EF4-FFF2-40B4-BE49-F238E27FC236}">
                <a16:creationId xmlns:a16="http://schemas.microsoft.com/office/drawing/2014/main" id="{81FEFDAA-8FE0-42A4-B697-54074E098639}"/>
              </a:ext>
            </a:extLst>
          </p:cNvPr>
          <p:cNvGraphicFramePr>
            <a:graphicFrameLocks noGrp="1"/>
          </p:cNvGraphicFramePr>
          <p:nvPr>
            <p:ph type="tbl" sz="quarter" idx="13"/>
            <p:extLst>
              <p:ext uri="{D42A27DB-BD31-4B8C-83A1-F6EECF244321}">
                <p14:modId xmlns:p14="http://schemas.microsoft.com/office/powerpoint/2010/main" val="303611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57846735"/>
                    </a:ext>
                  </a:extLst>
                </a:gridCol>
                <a:gridCol w="987552">
                  <a:extLst>
                    <a:ext uri="{9D8B030D-6E8A-4147-A177-3AD203B41FA5}">
                      <a16:colId xmlns:a16="http://schemas.microsoft.com/office/drawing/2014/main" val="4186649538"/>
                    </a:ext>
                  </a:extLst>
                </a:gridCol>
                <a:gridCol w="987552">
                  <a:extLst>
                    <a:ext uri="{9D8B030D-6E8A-4147-A177-3AD203B41FA5}">
                      <a16:colId xmlns:a16="http://schemas.microsoft.com/office/drawing/2014/main" val="4238232855"/>
                    </a:ext>
                  </a:extLst>
                </a:gridCol>
                <a:gridCol w="987552">
                  <a:extLst>
                    <a:ext uri="{9D8B030D-6E8A-4147-A177-3AD203B41FA5}">
                      <a16:colId xmlns:a16="http://schemas.microsoft.com/office/drawing/2014/main" val="1648980807"/>
                    </a:ext>
                  </a:extLst>
                </a:gridCol>
                <a:gridCol w="987552">
                  <a:extLst>
                    <a:ext uri="{9D8B030D-6E8A-4147-A177-3AD203B41FA5}">
                      <a16:colId xmlns:a16="http://schemas.microsoft.com/office/drawing/2014/main" val="2974219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626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yondersoficial yonders - 2018-10-07 11:04:29 </a:t>
                      </a:r>
                      <a:r>
                        <a:rPr kumimoji="0" lang="pt-BR" sz="1000" b="0" i="0" u="none" strike="noStrike" kern="1200" cap="none" spc="0" normalizeH="0" baseline="0" noProof="0">
                          <a:ln>
                            <a:noFill/>
                          </a:ln>
                          <a:solidFill>
                            <a:prstClr val="black"/>
                          </a:solidFill>
                          <a:effectLst/>
                          <a:uLnTx/>
                          <a:uFillTx/>
                          <a:latin typeface="+mn-lt"/>
                          <a:ea typeface="+mn-ea"/>
                          <a:cs typeface="+mn-cs"/>
                        </a:rPr>
                        <a:t>
 A blusa floral traz toda leveza e modernidade, alida a sofisticação e beleza.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02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clubdenimoficial club - 2018-10-07 11:04:26 </a:t>
                      </a:r>
                      <a:r>
                        <a:rPr kumimoji="0" lang="en-US" sz="1000" b="0" i="0" u="none" strike="noStrike" kern="1200" cap="none" spc="0" normalizeH="0" baseline="0" noProof="0">
                          <a:ln>
                            <a:noFill/>
                          </a:ln>
                          <a:solidFill>
                            <a:prstClr val="black"/>
                          </a:solidFill>
                          <a:effectLst/>
                          <a:uLnTx/>
                          <a:uFillTx/>
                          <a:latin typeface="+mn-lt"/>
                          <a:ea typeface="+mn-ea"/>
                          <a:cs typeface="+mn-cs"/>
                        </a:rPr>
                        <a:t>
 Autoconfiança é o primeiro passo pra brilhar. O segundo é usar Club em todos os momentos. ⠀
⠀
⠀
 #Boogie #CLUB #clubdenim #conectividade #denim #disco #diversidade #empoderamento #flashback #girlpower #moda #modafeminina #oogie #streetstyle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417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yondersoficial yonders - 2018-10-06 18:05:20 </a:t>
                      </a:r>
                      <a:r>
                        <a:rPr kumimoji="0" lang="pt-BR" sz="1000" b="0" i="0" u="none" strike="noStrike" kern="1200" cap="none" spc="0" normalizeH="0" baseline="0" noProof="0">
                          <a:ln>
                            <a:noFill/>
                          </a:ln>
                          <a:solidFill>
                            <a:prstClr val="black"/>
                          </a:solidFill>
                          <a:effectLst/>
                          <a:uLnTx/>
                          <a:uFillTx/>
                          <a:latin typeface="+mn-lt"/>
                          <a:ea typeface="+mn-ea"/>
                          <a:cs typeface="+mn-cs"/>
                        </a:rPr>
                        <a:t>
 A saia midi e o cropped  incorporam o look com requinte e sensualidade. A estampa floral equilibra com o cropped liso e deixa o visual elegante, formando uma combinação incrível para curtir os melhores momentos do seu final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52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_sixoneoficial six - 2018-10-06 18:03:52 </a:t>
                      </a:r>
                      <a:r>
                        <a:rPr kumimoji="0" lang="pt-BR" sz="1000" b="0" i="0" u="none" strike="noStrike" kern="1200" cap="none" spc="0" normalizeH="0" baseline="0" noProof="0">
                          <a:ln>
                            <a:noFill/>
                          </a:ln>
                          <a:solidFill>
                            <a:prstClr val="black"/>
                          </a:solidFill>
                          <a:effectLst/>
                          <a:uLnTx/>
                          <a:uFillTx/>
                          <a:latin typeface="+mn-lt"/>
                          <a:ea typeface="+mn-ea"/>
                          <a:cs typeface="+mn-cs"/>
                        </a:rPr>
                        <a:t>
 O vestido com estampa em tons pastel, te deixa elegante e a vontade para abusar dos max acéssorios em diversas combinações.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493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clubdenimoficial club - 2018-10-06 17:05:03 </a:t>
                      </a:r>
                      <a:r>
                        <a:rPr kumimoji="0" lang="pt-BR" sz="1000" b="0" i="0" u="none" strike="noStrike" kern="1200" cap="none" spc="0" normalizeH="0" baseline="0" noProof="0">
                          <a:ln>
                            <a:noFill/>
                          </a:ln>
                          <a:solidFill>
                            <a:prstClr val="black"/>
                          </a:solidFill>
                          <a:effectLst/>
                          <a:uLnTx/>
                          <a:uFillTx/>
                          <a:latin typeface="+mn-lt"/>
                          <a:ea typeface="+mn-ea"/>
                          <a:cs typeface="+mn-cs"/>
                        </a:rPr>
                        <a:t>
 Suas roupas tem que entrar no ritmo da sua vida, e na Club Denim você encontra sua batida perfeita.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8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_sixoneoficial six - 2018-10-06 13:03:45 </a:t>
                      </a:r>
                      <a:r>
                        <a:rPr kumimoji="0" lang="pt-BR" sz="1000" b="0" i="0" u="none" strike="noStrike" kern="1200" cap="none" spc="0" normalizeH="0" baseline="0" noProof="0">
                          <a:ln>
                            <a:noFill/>
                          </a:ln>
                          <a:solidFill>
                            <a:prstClr val="black"/>
                          </a:solidFill>
                          <a:effectLst/>
                          <a:uLnTx/>
                          <a:uFillTx/>
                          <a:latin typeface="+mn-lt"/>
                          <a:ea typeface="+mn-ea"/>
                          <a:cs typeface="+mn-cs"/>
                        </a:rPr>
                        <a:t>
 O look mais sobrio é a pedida perfeita pra curtir o sábado com estilo e beleza.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3777709"/>
                  </a:ext>
                </a:extLst>
              </a:tr>
            </a:tbl>
          </a:graphicData>
        </a:graphic>
      </p:graphicFrame>
      <p:sp>
        <p:nvSpPr>
          <p:cNvPr id="4" name="Text Placeholder 3">
            <a:extLst>
              <a:ext uri="{FF2B5EF4-FFF2-40B4-BE49-F238E27FC236}">
                <a16:creationId xmlns:a16="http://schemas.microsoft.com/office/drawing/2014/main" id="{E2C31A2B-2BA1-4C58-8771-7DFA575A5339}"/>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935731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8D6CE-986E-496E-A730-DC6629ADD388}"/>
              </a:ext>
            </a:extLst>
          </p:cNvPr>
          <p:cNvSpPr>
            <a:spLocks noGrp="1"/>
          </p:cNvSpPr>
          <p:nvPr>
            <p:ph type="title"/>
          </p:nvPr>
        </p:nvSpPr>
        <p:spPr/>
        <p:txBody>
          <a:bodyPr/>
          <a:lstStyle/>
          <a:p>
            <a:r>
              <a:rPr lang="pt-BR"/>
              <a:t>Instagram Posts Table | Nossas Marcas - 5 of 5</a:t>
            </a:r>
            <a:endParaRPr lang="en-US"/>
          </a:p>
        </p:txBody>
      </p:sp>
      <p:graphicFrame>
        <p:nvGraphicFramePr>
          <p:cNvPr id="5" name="Table Placeholder 4">
            <a:extLst>
              <a:ext uri="{FF2B5EF4-FFF2-40B4-BE49-F238E27FC236}">
                <a16:creationId xmlns:a16="http://schemas.microsoft.com/office/drawing/2014/main" id="{886C6B67-87D1-40B1-B166-631DEA3E0E95}"/>
              </a:ext>
            </a:extLst>
          </p:cNvPr>
          <p:cNvGraphicFramePr>
            <a:graphicFrameLocks noGrp="1"/>
          </p:cNvGraphicFramePr>
          <p:nvPr>
            <p:ph type="tbl" sz="quarter" idx="13"/>
            <p:extLst>
              <p:ext uri="{D42A27DB-BD31-4B8C-83A1-F6EECF244321}">
                <p14:modId xmlns:p14="http://schemas.microsoft.com/office/powerpoint/2010/main" val="965865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77800360"/>
                    </a:ext>
                  </a:extLst>
                </a:gridCol>
                <a:gridCol w="987552">
                  <a:extLst>
                    <a:ext uri="{9D8B030D-6E8A-4147-A177-3AD203B41FA5}">
                      <a16:colId xmlns:a16="http://schemas.microsoft.com/office/drawing/2014/main" val="1024613502"/>
                    </a:ext>
                  </a:extLst>
                </a:gridCol>
                <a:gridCol w="987552">
                  <a:extLst>
                    <a:ext uri="{9D8B030D-6E8A-4147-A177-3AD203B41FA5}">
                      <a16:colId xmlns:a16="http://schemas.microsoft.com/office/drawing/2014/main" val="295392146"/>
                    </a:ext>
                  </a:extLst>
                </a:gridCol>
                <a:gridCol w="987552">
                  <a:extLst>
                    <a:ext uri="{9D8B030D-6E8A-4147-A177-3AD203B41FA5}">
                      <a16:colId xmlns:a16="http://schemas.microsoft.com/office/drawing/2014/main" val="1275618991"/>
                    </a:ext>
                  </a:extLst>
                </a:gridCol>
                <a:gridCol w="987552">
                  <a:extLst>
                    <a:ext uri="{9D8B030D-6E8A-4147-A177-3AD203B41FA5}">
                      <a16:colId xmlns:a16="http://schemas.microsoft.com/office/drawing/2014/main" val="102979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21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yondersoficial yonders - 2018-10-06 12:10:31 </a:t>
                      </a:r>
                      <a:r>
                        <a:rPr kumimoji="0" lang="pt-BR" sz="1000" b="0" i="0" u="none" strike="noStrike" kern="1200" cap="none" spc="0" normalizeH="0" baseline="0" noProof="0">
                          <a:ln>
                            <a:noFill/>
                          </a:ln>
                          <a:solidFill>
                            <a:prstClr val="black"/>
                          </a:solidFill>
                          <a:effectLst/>
                          <a:uLnTx/>
                          <a:uFillTx/>
                          <a:latin typeface="+mn-lt"/>
                          <a:ea typeface="+mn-ea"/>
                          <a:cs typeface="+mn-cs"/>
                        </a:rPr>
                        <a:t>
 A Yonders traz a coleção em cores que remetem a estação mais vivida do ano, refletindo o toque sofisticado, colorido e fresco da primavera/verão.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836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clubdenimoficial club - 2018-10-06 12:10:27 </a:t>
                      </a:r>
                      <a:r>
                        <a:rPr kumimoji="0" lang="pt-BR" sz="1000" b="0" i="0" u="none" strike="noStrike" kern="1200" cap="none" spc="0" normalizeH="0" baseline="0" noProof="0">
                          <a:ln>
                            <a:noFill/>
                          </a:ln>
                          <a:solidFill>
                            <a:prstClr val="black"/>
                          </a:solidFill>
                          <a:effectLst/>
                          <a:uLnTx/>
                          <a:uFillTx/>
                          <a:latin typeface="+mn-lt"/>
                          <a:ea typeface="+mn-ea"/>
                          <a:cs typeface="+mn-cs"/>
                        </a:rPr>
                        <a:t>
 A club reflete o espírito da diversidade em cada peça. Bem como essa camisa que pode ser usada de modo versátil combinada com várias peças, amarrada, solta, por dentro, por fora, fechada ou mais aberta. Há inúmeras possibilidades para você sair do basiquinho.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0085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clubdenimoficial club - 2018-10-05 18:17:55 </a:t>
                      </a:r>
                      <a:r>
                        <a:rPr kumimoji="0" lang="pt-BR" sz="1000" b="0" i="0" u="none" strike="noStrike" kern="1200" cap="none" spc="0" normalizeH="0" baseline="0" noProof="0">
                          <a:ln>
                            <a:noFill/>
                          </a:ln>
                          <a:solidFill>
                            <a:prstClr val="black"/>
                          </a:solidFill>
                          <a:effectLst/>
                          <a:uLnTx/>
                          <a:uFillTx/>
                          <a:latin typeface="+mn-lt"/>
                          <a:ea typeface="+mn-ea"/>
                          <a:cs typeface="+mn-cs"/>
                        </a:rPr>
                        <a:t>
 O jeans dominou as estações do ano, indo do formal ao casual no mesmo look, é a opção perfeita para quem não pode parar com o ritmo acelerado do dia a dia. A camisa jeans que carrega um tom mais formal, usada mais aberta diversifica o look o deixando mais despojado.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2027615"/>
                  </a:ext>
                </a:extLst>
              </a:tr>
            </a:tbl>
          </a:graphicData>
        </a:graphic>
      </p:graphicFrame>
      <p:sp>
        <p:nvSpPr>
          <p:cNvPr id="4" name="Text Placeholder 3">
            <a:extLst>
              <a:ext uri="{FF2B5EF4-FFF2-40B4-BE49-F238E27FC236}">
                <a16:creationId xmlns:a16="http://schemas.microsoft.com/office/drawing/2014/main" id="{D7D165C2-FDC8-4653-8F6B-B725A186313D}"/>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32656865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348</Words>
  <Application>Microsoft Office PowerPoint</Application>
  <PresentationFormat>On-screen Show (4:3)</PresentationFormat>
  <Paragraphs>160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Instagram Posts Table | Nossas Marcas - 1 of 5</vt:lpstr>
      <vt:lpstr>Instagram Posts Table | Nossas Marcas - 2 of 5</vt:lpstr>
      <vt:lpstr>Instagram Posts Table | Nossas Marcas - 3 of 5</vt:lpstr>
      <vt:lpstr>Instagram Posts Table | Nossas Marcas - 4 of 5</vt:lpstr>
      <vt:lpstr>Instagram Posts Table | Nossas Marcas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Nossas Marcas - 1 of 5</dc:title>
  <dc:creator>Administrator</dc:creator>
  <cp:lastModifiedBy>Administrator</cp:lastModifiedBy>
  <cp:revision>1</cp:revision>
  <dcterms:created xsi:type="dcterms:W3CDTF">2018-10-10T12:55:53Z</dcterms:created>
  <dcterms:modified xsi:type="dcterms:W3CDTF">2018-10-10T12:57:04Z</dcterms:modified>
</cp:coreProperties>
</file>