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56A99-304C-4206-A21A-4C69AA50E147}"/>
              </a:ext>
            </a:extLst>
          </p:cNvPr>
          <p:cNvSpPr>
            <a:spLocks noGrp="1"/>
          </p:cNvSpPr>
          <p:nvPr>
            <p:ph type="title"/>
          </p:nvPr>
        </p:nvSpPr>
        <p:spPr/>
        <p:txBody>
          <a:bodyPr/>
          <a:lstStyle/>
          <a:p>
            <a:r>
              <a:rPr lang="pt-BR"/>
              <a:t>Instagram Posts Table | Nossas Marcas - 1 of 7</a:t>
            </a:r>
            <a:endParaRPr lang="en-US"/>
          </a:p>
        </p:txBody>
      </p:sp>
      <p:graphicFrame>
        <p:nvGraphicFramePr>
          <p:cNvPr id="5" name="Table Placeholder 4">
            <a:extLst>
              <a:ext uri="{FF2B5EF4-FFF2-40B4-BE49-F238E27FC236}">
                <a16:creationId xmlns:a16="http://schemas.microsoft.com/office/drawing/2014/main" id="{543AD5E8-0F67-47CE-872E-0DCAE0DE8E36}"/>
              </a:ext>
            </a:extLst>
          </p:cNvPr>
          <p:cNvGraphicFramePr>
            <a:graphicFrameLocks noGrp="1"/>
          </p:cNvGraphicFramePr>
          <p:nvPr>
            <p:ph type="tbl" sz="quarter" idx="13"/>
            <p:extLst>
              <p:ext uri="{D42A27DB-BD31-4B8C-83A1-F6EECF244321}">
                <p14:modId xmlns:p14="http://schemas.microsoft.com/office/powerpoint/2010/main" val="42407707"/>
              </p:ext>
            </p:extLst>
          </p:nvPr>
        </p:nvGraphicFramePr>
        <p:xfrm>
          <a:off x="457200" y="1731963"/>
          <a:ext cx="8229600" cy="371856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69106919"/>
                    </a:ext>
                  </a:extLst>
                </a:gridCol>
                <a:gridCol w="658368">
                  <a:extLst>
                    <a:ext uri="{9D8B030D-6E8A-4147-A177-3AD203B41FA5}">
                      <a16:colId xmlns:a16="http://schemas.microsoft.com/office/drawing/2014/main" val="550975971"/>
                    </a:ext>
                  </a:extLst>
                </a:gridCol>
                <a:gridCol w="658368">
                  <a:extLst>
                    <a:ext uri="{9D8B030D-6E8A-4147-A177-3AD203B41FA5}">
                      <a16:colId xmlns:a16="http://schemas.microsoft.com/office/drawing/2014/main" val="1793042590"/>
                    </a:ext>
                  </a:extLst>
                </a:gridCol>
                <a:gridCol w="658368">
                  <a:extLst>
                    <a:ext uri="{9D8B030D-6E8A-4147-A177-3AD203B41FA5}">
                      <a16:colId xmlns:a16="http://schemas.microsoft.com/office/drawing/2014/main" val="3198338675"/>
                    </a:ext>
                  </a:extLst>
                </a:gridCol>
                <a:gridCol w="658368">
                  <a:extLst>
                    <a:ext uri="{9D8B030D-6E8A-4147-A177-3AD203B41FA5}">
                      <a16:colId xmlns:a16="http://schemas.microsoft.com/office/drawing/2014/main" val="446133092"/>
                    </a:ext>
                  </a:extLst>
                </a:gridCol>
                <a:gridCol w="658368">
                  <a:extLst>
                    <a:ext uri="{9D8B030D-6E8A-4147-A177-3AD203B41FA5}">
                      <a16:colId xmlns:a16="http://schemas.microsoft.com/office/drawing/2014/main" val="3713106105"/>
                    </a:ext>
                  </a:extLst>
                </a:gridCol>
                <a:gridCol w="658368">
                  <a:extLst>
                    <a:ext uri="{9D8B030D-6E8A-4147-A177-3AD203B41FA5}">
                      <a16:colId xmlns:a16="http://schemas.microsoft.com/office/drawing/2014/main" val="1856416272"/>
                    </a:ext>
                  </a:extLst>
                </a:gridCol>
                <a:gridCol w="658368">
                  <a:extLst>
                    <a:ext uri="{9D8B030D-6E8A-4147-A177-3AD203B41FA5}">
                      <a16:colId xmlns:a16="http://schemas.microsoft.com/office/drawing/2014/main" val="2642432697"/>
                    </a:ext>
                  </a:extLst>
                </a:gridCol>
                <a:gridCol w="658368">
                  <a:extLst>
                    <a:ext uri="{9D8B030D-6E8A-4147-A177-3AD203B41FA5}">
                      <a16:colId xmlns:a16="http://schemas.microsoft.com/office/drawing/2014/main" val="11294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7425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- 2018-10-08 18:45:54 </a:t>
                      </a:r>
                      <a:r>
                        <a:rPr kumimoji="0" lang="pt-BR" sz="1000" b="0" i="0" u="none" strike="noStrike" kern="1200" cap="none" spc="0" normalizeH="0" baseline="0" noProof="0">
                          <a:ln>
                            <a:noFill/>
                          </a:ln>
                          <a:solidFill>
                            <a:prstClr val="black"/>
                          </a:solidFill>
                          <a:effectLst/>
                          <a:uLnTx/>
                          <a:uFillTx/>
                          <a:latin typeface="+mn-lt"/>
                          <a:ea typeface="+mn-ea"/>
                          <a:cs typeface="+mn-cs"/>
                        </a:rPr>
                        <a:t>
 A segunda deixa a gente marinado na preguiça, e nada como não pensar muito e se jogar na trend xadrez da nossa coleção, deixando o look irreverente, descolado e super 90’s. Assim a escolha perfeita é sempre ir de Club.  #Boogie #CLUB #clubdenim #denim #modamasculina  #streetstyle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extLst>
                  <a:ext uri="{0D108BD9-81ED-4DB2-BD59-A6C34878D82A}">
                    <a16:rowId xmlns:a16="http://schemas.microsoft.com/office/drawing/2014/main" val="272286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- 2018-10-08 18:09:00 </a:t>
                      </a:r>
                      <a:r>
                        <a:rPr kumimoji="0" lang="pt-BR" sz="1000" b="0" i="0" u="none" strike="noStrike" kern="1200" cap="none" spc="0" normalizeH="0" baseline="0" noProof="0">
                          <a:ln>
                            <a:noFill/>
                          </a:ln>
                          <a:solidFill>
                            <a:prstClr val="black"/>
                          </a:solidFill>
                          <a:effectLst/>
                          <a:uLnTx/>
                          <a:uFillTx/>
                          <a:latin typeface="+mn-lt"/>
                          <a:ea typeface="+mn-ea"/>
                          <a:cs typeface="+mn-cs"/>
                        </a:rPr>
                        <a:t>
 A diva Six @ketryngoetten deslumbrante com macacão pantacourt Six One. Ela optou por escolher o modelo em um passeio na praia, composição perfeita para um dia de sol e descontração.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extLst>
                  <a:ext uri="{0D108BD9-81ED-4DB2-BD59-A6C34878D82A}">
                    <a16:rowId xmlns:a16="http://schemas.microsoft.com/office/drawing/2014/main" val="63494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- 2018-10-08 17:35:11 </a:t>
                      </a:r>
                      <a:r>
                        <a:rPr kumimoji="0" lang="pt-BR" sz="1000" b="0" i="0" u="none" strike="noStrike" kern="1200" cap="none" spc="0" normalizeH="0" baseline="0" noProof="0">
                          <a:ln>
                            <a:noFill/>
                          </a:ln>
                          <a:solidFill>
                            <a:prstClr val="black"/>
                          </a:solidFill>
                          <a:effectLst/>
                          <a:uLnTx/>
                          <a:uFillTx/>
                          <a:latin typeface="+mn-lt"/>
                          <a:ea typeface="+mn-ea"/>
                          <a:cs typeface="+mn-cs"/>
                        </a:rPr>
                        <a:t>
 O sentir está ligado a delicadeza do toque, explorar o sensorial ao nosso redor liga a alma ao mundo. Sentir tudo de todas as maneiras, viver tudo de todos os lados, ser a mesma coisa de todos os modos possíveis ao mesmo tempo, realizar em si toda a humanidade de todos os momentos.⠀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632194526"/>
                  </a:ext>
                </a:extLst>
              </a:tr>
            </a:tbl>
          </a:graphicData>
        </a:graphic>
      </p:graphicFrame>
      <p:sp>
        <p:nvSpPr>
          <p:cNvPr id="4" name="Text Placeholder 3">
            <a:extLst>
              <a:ext uri="{FF2B5EF4-FFF2-40B4-BE49-F238E27FC236}">
                <a16:creationId xmlns:a16="http://schemas.microsoft.com/office/drawing/2014/main" id="{4610A7A2-E483-4EBB-BAE1-66EACD2BF9CF}"/>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78641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0A2E-F09F-44B1-A4AC-1C97F4055CB7}"/>
              </a:ext>
            </a:extLst>
          </p:cNvPr>
          <p:cNvSpPr>
            <a:spLocks noGrp="1"/>
          </p:cNvSpPr>
          <p:nvPr>
            <p:ph type="title"/>
          </p:nvPr>
        </p:nvSpPr>
        <p:spPr/>
        <p:txBody>
          <a:bodyPr/>
          <a:lstStyle/>
          <a:p>
            <a:r>
              <a:rPr lang="pt-BR"/>
              <a:t>Instagram Posts Table | Nossas Marcas - 2 of 7</a:t>
            </a:r>
            <a:endParaRPr lang="en-US"/>
          </a:p>
        </p:txBody>
      </p:sp>
      <p:graphicFrame>
        <p:nvGraphicFramePr>
          <p:cNvPr id="5" name="Table Placeholder 4">
            <a:extLst>
              <a:ext uri="{FF2B5EF4-FFF2-40B4-BE49-F238E27FC236}">
                <a16:creationId xmlns:a16="http://schemas.microsoft.com/office/drawing/2014/main" id="{FD4C2E17-A31F-4281-A421-DDC5BED79D3E}"/>
              </a:ext>
            </a:extLst>
          </p:cNvPr>
          <p:cNvGraphicFramePr>
            <a:graphicFrameLocks noGrp="1"/>
          </p:cNvGraphicFramePr>
          <p:nvPr>
            <p:ph type="tbl" sz="quarter" idx="13"/>
            <p:extLst>
              <p:ext uri="{D42A27DB-BD31-4B8C-83A1-F6EECF244321}">
                <p14:modId xmlns:p14="http://schemas.microsoft.com/office/powerpoint/2010/main" val="351909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98018736"/>
                    </a:ext>
                  </a:extLst>
                </a:gridCol>
                <a:gridCol w="658368">
                  <a:extLst>
                    <a:ext uri="{9D8B030D-6E8A-4147-A177-3AD203B41FA5}">
                      <a16:colId xmlns:a16="http://schemas.microsoft.com/office/drawing/2014/main" val="4091312505"/>
                    </a:ext>
                  </a:extLst>
                </a:gridCol>
                <a:gridCol w="658368">
                  <a:extLst>
                    <a:ext uri="{9D8B030D-6E8A-4147-A177-3AD203B41FA5}">
                      <a16:colId xmlns:a16="http://schemas.microsoft.com/office/drawing/2014/main" val="2609570731"/>
                    </a:ext>
                  </a:extLst>
                </a:gridCol>
                <a:gridCol w="658368">
                  <a:extLst>
                    <a:ext uri="{9D8B030D-6E8A-4147-A177-3AD203B41FA5}">
                      <a16:colId xmlns:a16="http://schemas.microsoft.com/office/drawing/2014/main" val="3379402964"/>
                    </a:ext>
                  </a:extLst>
                </a:gridCol>
                <a:gridCol w="658368">
                  <a:extLst>
                    <a:ext uri="{9D8B030D-6E8A-4147-A177-3AD203B41FA5}">
                      <a16:colId xmlns:a16="http://schemas.microsoft.com/office/drawing/2014/main" val="3284714032"/>
                    </a:ext>
                  </a:extLst>
                </a:gridCol>
                <a:gridCol w="658368">
                  <a:extLst>
                    <a:ext uri="{9D8B030D-6E8A-4147-A177-3AD203B41FA5}">
                      <a16:colId xmlns:a16="http://schemas.microsoft.com/office/drawing/2014/main" val="1026709663"/>
                    </a:ext>
                  </a:extLst>
                </a:gridCol>
                <a:gridCol w="658368">
                  <a:extLst>
                    <a:ext uri="{9D8B030D-6E8A-4147-A177-3AD203B41FA5}">
                      <a16:colId xmlns:a16="http://schemas.microsoft.com/office/drawing/2014/main" val="787773158"/>
                    </a:ext>
                  </a:extLst>
                </a:gridCol>
                <a:gridCol w="658368">
                  <a:extLst>
                    <a:ext uri="{9D8B030D-6E8A-4147-A177-3AD203B41FA5}">
                      <a16:colId xmlns:a16="http://schemas.microsoft.com/office/drawing/2014/main" val="2155109132"/>
                    </a:ext>
                  </a:extLst>
                </a:gridCol>
                <a:gridCol w="658368">
                  <a:extLst>
                    <a:ext uri="{9D8B030D-6E8A-4147-A177-3AD203B41FA5}">
                      <a16:colId xmlns:a16="http://schemas.microsoft.com/office/drawing/2014/main" val="318654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1793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- 2018-10-08 15:06:57 </a:t>
                      </a:r>
                      <a:r>
                        <a:rPr kumimoji="0" lang="pt-BR" sz="1000" b="0" i="0" u="none" strike="noStrike" kern="1200" cap="none" spc="0" normalizeH="0" baseline="0" noProof="0">
                          <a:ln>
                            <a:noFill/>
                          </a:ln>
                          <a:solidFill>
                            <a:prstClr val="black"/>
                          </a:solidFill>
                          <a:effectLst/>
                          <a:uLnTx/>
                          <a:uFillTx/>
                          <a:latin typeface="+mn-lt"/>
                          <a:ea typeface="+mn-ea"/>
                          <a:cs typeface="+mn-cs"/>
                        </a:rPr>
                        <a:t>
 O macacão pantacourt é trend da estação, o modelo de alfaiataria traz leveza em sua estampa alegre, compondo sofisticação ao look. Já sua amarração na cintura modela o corpo integrando elegância a forma.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extLst>
                  <a:ext uri="{0D108BD9-81ED-4DB2-BD59-A6C34878D82A}">
                    <a16:rowId xmlns:a16="http://schemas.microsoft.com/office/drawing/2014/main" val="259094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- 2018-10-08 14:55:53 </a:t>
                      </a:r>
                      <a:r>
                        <a:rPr kumimoji="0" lang="pt-BR" sz="1000" b="0" i="0" u="none" strike="noStrike" kern="1200" cap="none" spc="0" normalizeH="0" baseline="0" noProof="0">
                          <a:ln>
                            <a:noFill/>
                          </a:ln>
                          <a:solidFill>
                            <a:prstClr val="black"/>
                          </a:solidFill>
                          <a:effectLst/>
                          <a:uLnTx/>
                          <a:uFillTx/>
                          <a:latin typeface="+mn-lt"/>
                          <a:ea typeface="+mn-ea"/>
                          <a:cs typeface="+mn-cs"/>
                        </a:rPr>
                        <a:t>
 A barra desfiada é trend da coleção, a abertura na lateral dá destaque imponente a skinny desbotada. Aliada a blusa cropped que exala sensualidade, as peças harmonizam e contrastam o visual.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extLst>
                  <a:ext uri="{0D108BD9-81ED-4DB2-BD59-A6C34878D82A}">
                    <a16:rowId xmlns:a16="http://schemas.microsoft.com/office/drawing/2014/main" val="407787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- 2018-10-08 14:37:01 </a:t>
                      </a:r>
                      <a:r>
                        <a:rPr kumimoji="0" lang="pt-BR" sz="1000" b="0" i="0" u="none" strike="noStrike" kern="1200" cap="none" spc="0" normalizeH="0" baseline="0" noProof="0">
                          <a:ln>
                            <a:noFill/>
                          </a:ln>
                          <a:solidFill>
                            <a:prstClr val="black"/>
                          </a:solidFill>
                          <a:effectLst/>
                          <a:uLnTx/>
                          <a:uFillTx/>
                          <a:latin typeface="+mn-lt"/>
                          <a:ea typeface="+mn-ea"/>
                          <a:cs typeface="+mn-cs"/>
                        </a:rPr>
                        <a:t>
 O jeans Skinny é a opção mais desejada nesta segunda, o cós mais altinho dá um toque old a peça, enquanto o contraste entre a lavagem frontal clara e o fundo, o deixa mais moderninho. Prático e hiper confortável o Skinny te deixa pronta para qualquer batalha nessa semana.
#Boogie #CLUB #clubdenim #denim #disco  #modafeminina  #streetstyle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114550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- 2018-10-07 19:15:07 </a:t>
                      </a:r>
                      <a:r>
                        <a:rPr kumimoji="0" lang="pt-BR" sz="1000" b="0" i="0" u="none" strike="noStrike" kern="1200" cap="none" spc="0" normalizeH="0" baseline="0" noProof="0">
                          <a:ln>
                            <a:noFill/>
                          </a:ln>
                          <a:solidFill>
                            <a:prstClr val="black"/>
                          </a:solidFill>
                          <a:effectLst/>
                          <a:uLnTx/>
                          <a:uFillTx/>
                          <a:latin typeface="+mn-lt"/>
                          <a:ea typeface="+mn-ea"/>
                          <a:cs typeface="+mn-cs"/>
                        </a:rPr>
                        <a:t>
 Ele é o rei do nosso estilo Club. O conjunto mais desejado da nossa coleção passando no seu feed para embalar essa nova semana.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extLst>
                  <a:ext uri="{0D108BD9-81ED-4DB2-BD59-A6C34878D82A}">
                    <a16:rowId xmlns:a16="http://schemas.microsoft.com/office/drawing/2014/main" val="3022020268"/>
                  </a:ext>
                </a:extLst>
              </a:tr>
            </a:tbl>
          </a:graphicData>
        </a:graphic>
      </p:graphicFrame>
      <p:sp>
        <p:nvSpPr>
          <p:cNvPr id="4" name="Text Placeholder 3">
            <a:extLst>
              <a:ext uri="{FF2B5EF4-FFF2-40B4-BE49-F238E27FC236}">
                <a16:creationId xmlns:a16="http://schemas.microsoft.com/office/drawing/2014/main" id="{C13C7D80-539A-4B24-895A-628E6A16BEBF}"/>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3623094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04313-AEAE-4D10-A6C2-C8A274A6CBAA}"/>
              </a:ext>
            </a:extLst>
          </p:cNvPr>
          <p:cNvSpPr>
            <a:spLocks noGrp="1"/>
          </p:cNvSpPr>
          <p:nvPr>
            <p:ph type="title"/>
          </p:nvPr>
        </p:nvSpPr>
        <p:spPr/>
        <p:txBody>
          <a:bodyPr/>
          <a:lstStyle/>
          <a:p>
            <a:r>
              <a:rPr lang="pt-BR"/>
              <a:t>Instagram Posts Table | Nossas Marcas - 3 of 7</a:t>
            </a:r>
            <a:endParaRPr lang="en-US"/>
          </a:p>
        </p:txBody>
      </p:sp>
      <p:graphicFrame>
        <p:nvGraphicFramePr>
          <p:cNvPr id="5" name="Table Placeholder 4">
            <a:extLst>
              <a:ext uri="{FF2B5EF4-FFF2-40B4-BE49-F238E27FC236}">
                <a16:creationId xmlns:a16="http://schemas.microsoft.com/office/drawing/2014/main" id="{4826584E-6DAC-4E99-A79A-69625EDD6D70}"/>
              </a:ext>
            </a:extLst>
          </p:cNvPr>
          <p:cNvGraphicFramePr>
            <a:graphicFrameLocks noGrp="1"/>
          </p:cNvGraphicFramePr>
          <p:nvPr>
            <p:ph type="tbl" sz="quarter" idx="13"/>
            <p:extLst>
              <p:ext uri="{D42A27DB-BD31-4B8C-83A1-F6EECF244321}">
                <p14:modId xmlns:p14="http://schemas.microsoft.com/office/powerpoint/2010/main" val="365727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45771724"/>
                    </a:ext>
                  </a:extLst>
                </a:gridCol>
                <a:gridCol w="658368">
                  <a:extLst>
                    <a:ext uri="{9D8B030D-6E8A-4147-A177-3AD203B41FA5}">
                      <a16:colId xmlns:a16="http://schemas.microsoft.com/office/drawing/2014/main" val="2412861251"/>
                    </a:ext>
                  </a:extLst>
                </a:gridCol>
                <a:gridCol w="658368">
                  <a:extLst>
                    <a:ext uri="{9D8B030D-6E8A-4147-A177-3AD203B41FA5}">
                      <a16:colId xmlns:a16="http://schemas.microsoft.com/office/drawing/2014/main" val="3229645067"/>
                    </a:ext>
                  </a:extLst>
                </a:gridCol>
                <a:gridCol w="658368">
                  <a:extLst>
                    <a:ext uri="{9D8B030D-6E8A-4147-A177-3AD203B41FA5}">
                      <a16:colId xmlns:a16="http://schemas.microsoft.com/office/drawing/2014/main" val="1743294026"/>
                    </a:ext>
                  </a:extLst>
                </a:gridCol>
                <a:gridCol w="658368">
                  <a:extLst>
                    <a:ext uri="{9D8B030D-6E8A-4147-A177-3AD203B41FA5}">
                      <a16:colId xmlns:a16="http://schemas.microsoft.com/office/drawing/2014/main" val="1265003251"/>
                    </a:ext>
                  </a:extLst>
                </a:gridCol>
                <a:gridCol w="658368">
                  <a:extLst>
                    <a:ext uri="{9D8B030D-6E8A-4147-A177-3AD203B41FA5}">
                      <a16:colId xmlns:a16="http://schemas.microsoft.com/office/drawing/2014/main" val="964607337"/>
                    </a:ext>
                  </a:extLst>
                </a:gridCol>
                <a:gridCol w="658368">
                  <a:extLst>
                    <a:ext uri="{9D8B030D-6E8A-4147-A177-3AD203B41FA5}">
                      <a16:colId xmlns:a16="http://schemas.microsoft.com/office/drawing/2014/main" val="1258075169"/>
                    </a:ext>
                  </a:extLst>
                </a:gridCol>
                <a:gridCol w="658368">
                  <a:extLst>
                    <a:ext uri="{9D8B030D-6E8A-4147-A177-3AD203B41FA5}">
                      <a16:colId xmlns:a16="http://schemas.microsoft.com/office/drawing/2014/main" val="3759866299"/>
                    </a:ext>
                  </a:extLst>
                </a:gridCol>
                <a:gridCol w="658368">
                  <a:extLst>
                    <a:ext uri="{9D8B030D-6E8A-4147-A177-3AD203B41FA5}">
                      <a16:colId xmlns:a16="http://schemas.microsoft.com/office/drawing/2014/main" val="171750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4234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- 2018-10-07 19:01:56 </a:t>
                      </a:r>
                      <a:r>
                        <a:rPr kumimoji="0" lang="pt-BR" sz="1000" b="0" i="0" u="none" strike="noStrike" kern="1200" cap="none" spc="0" normalizeH="0" baseline="0" noProof="0">
                          <a:ln>
                            <a:noFill/>
                          </a:ln>
                          <a:solidFill>
                            <a:prstClr val="black"/>
                          </a:solidFill>
                          <a:effectLst/>
                          <a:uLnTx/>
                          <a:uFillTx/>
                          <a:latin typeface="+mn-lt"/>
                          <a:ea typeface="+mn-ea"/>
                          <a:cs typeface="+mn-cs"/>
                        </a:rPr>
                        <a:t>
 O macaquinho com a estampa da primavera/verão, é o visual que todas querem, sensual na medida certa, além de ser todo suave.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extLst>
                  <a:ext uri="{0D108BD9-81ED-4DB2-BD59-A6C34878D82A}">
                    <a16:rowId xmlns:a16="http://schemas.microsoft.com/office/drawing/2014/main" val="166719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- 2018-10-07 19:01:54 </a:t>
                      </a:r>
                      <a:r>
                        <a:rPr kumimoji="0" lang="pt-BR" sz="1000" b="0" i="0" u="none" strike="noStrike" kern="1200" cap="none" spc="0" normalizeH="0" baseline="0" noProof="0">
                          <a:ln>
                            <a:noFill/>
                          </a:ln>
                          <a:solidFill>
                            <a:prstClr val="black"/>
                          </a:solidFill>
                          <a:effectLst/>
                          <a:uLnTx/>
                          <a:uFillTx/>
                          <a:latin typeface="+mn-lt"/>
                          <a:ea typeface="+mn-ea"/>
                          <a:cs typeface="+mn-cs"/>
                        </a:rPr>
                        <a:t>
 Aproveite a estação para compor looks leves. O conjunto com detalhes estampados deixa o visual elegante, mesmo em momentos casuais.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extLst>
                  <a:ext uri="{0D108BD9-81ED-4DB2-BD59-A6C34878D82A}">
                    <a16:rowId xmlns:a16="http://schemas.microsoft.com/office/drawing/2014/main" val="53406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- 2018-10-07 12:06:47 </a:t>
                      </a:r>
                      <a:r>
                        <a:rPr kumimoji="0" lang="pt-BR" sz="1000" b="0" i="0" u="none" strike="noStrike" kern="1200" cap="none" spc="0" normalizeH="0" baseline="0" noProof="0">
                          <a:ln>
                            <a:noFill/>
                          </a:ln>
                          <a:solidFill>
                            <a:prstClr val="black"/>
                          </a:solidFill>
                          <a:effectLst/>
                          <a:uLnTx/>
                          <a:uFillTx/>
                          <a:latin typeface="+mn-lt"/>
                          <a:ea typeface="+mn-ea"/>
                          <a:cs typeface="+mn-cs"/>
                        </a:rPr>
                        <a:t>
 A blusa cropped com ombro caido carrega em si toda sensualidade da mulher Six, aliada a uma saia incrível deixa seu look perfeito para curtir o domingo.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extLst>
                  <a:ext uri="{0D108BD9-81ED-4DB2-BD59-A6C34878D82A}">
                    <a16:rowId xmlns:a16="http://schemas.microsoft.com/office/drawing/2014/main" val="14949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- 2018-10-07 11:04:29 </a:t>
                      </a:r>
                      <a:r>
                        <a:rPr kumimoji="0" lang="pt-BR" sz="1000" b="0" i="0" u="none" strike="noStrike" kern="1200" cap="none" spc="0" normalizeH="0" baseline="0" noProof="0">
                          <a:ln>
                            <a:noFill/>
                          </a:ln>
                          <a:solidFill>
                            <a:prstClr val="black"/>
                          </a:solidFill>
                          <a:effectLst/>
                          <a:uLnTx/>
                          <a:uFillTx/>
                          <a:latin typeface="+mn-lt"/>
                          <a:ea typeface="+mn-ea"/>
                          <a:cs typeface="+mn-cs"/>
                        </a:rPr>
                        <a:t>
 A blusa floral traz toda leveza e modernidade, alida a sofisticação e beleza.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extLst>
                  <a:ext uri="{0D108BD9-81ED-4DB2-BD59-A6C34878D82A}">
                    <a16:rowId xmlns:a16="http://schemas.microsoft.com/office/drawing/2014/main" val="2175804744"/>
                  </a:ext>
                </a:extLst>
              </a:tr>
            </a:tbl>
          </a:graphicData>
        </a:graphic>
      </p:graphicFrame>
      <p:sp>
        <p:nvSpPr>
          <p:cNvPr id="4" name="Text Placeholder 3">
            <a:extLst>
              <a:ext uri="{FF2B5EF4-FFF2-40B4-BE49-F238E27FC236}">
                <a16:creationId xmlns:a16="http://schemas.microsoft.com/office/drawing/2014/main" id="{FBE6E800-D4FE-4E6B-A1E2-4156832EBA26}"/>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294942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8EB3-CAD8-4878-87F9-3C031675AF86}"/>
              </a:ext>
            </a:extLst>
          </p:cNvPr>
          <p:cNvSpPr>
            <a:spLocks noGrp="1"/>
          </p:cNvSpPr>
          <p:nvPr>
            <p:ph type="title"/>
          </p:nvPr>
        </p:nvSpPr>
        <p:spPr/>
        <p:txBody>
          <a:bodyPr/>
          <a:lstStyle/>
          <a:p>
            <a:r>
              <a:rPr lang="pt-BR"/>
              <a:t>Instagram Posts Table | Nossas Marcas - 4 of 7</a:t>
            </a:r>
            <a:endParaRPr lang="en-US"/>
          </a:p>
        </p:txBody>
      </p:sp>
      <p:graphicFrame>
        <p:nvGraphicFramePr>
          <p:cNvPr id="5" name="Table Placeholder 4">
            <a:extLst>
              <a:ext uri="{FF2B5EF4-FFF2-40B4-BE49-F238E27FC236}">
                <a16:creationId xmlns:a16="http://schemas.microsoft.com/office/drawing/2014/main" id="{BD6E941A-A826-47F8-8995-CE9728A06733}"/>
              </a:ext>
            </a:extLst>
          </p:cNvPr>
          <p:cNvGraphicFramePr>
            <a:graphicFrameLocks noGrp="1"/>
          </p:cNvGraphicFramePr>
          <p:nvPr>
            <p:ph type="tbl" sz="quarter" idx="13"/>
            <p:extLst>
              <p:ext uri="{D42A27DB-BD31-4B8C-83A1-F6EECF244321}">
                <p14:modId xmlns:p14="http://schemas.microsoft.com/office/powerpoint/2010/main" val="401220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00729960"/>
                    </a:ext>
                  </a:extLst>
                </a:gridCol>
                <a:gridCol w="658368">
                  <a:extLst>
                    <a:ext uri="{9D8B030D-6E8A-4147-A177-3AD203B41FA5}">
                      <a16:colId xmlns:a16="http://schemas.microsoft.com/office/drawing/2014/main" val="1395816312"/>
                    </a:ext>
                  </a:extLst>
                </a:gridCol>
                <a:gridCol w="658368">
                  <a:extLst>
                    <a:ext uri="{9D8B030D-6E8A-4147-A177-3AD203B41FA5}">
                      <a16:colId xmlns:a16="http://schemas.microsoft.com/office/drawing/2014/main" val="2048527944"/>
                    </a:ext>
                  </a:extLst>
                </a:gridCol>
                <a:gridCol w="658368">
                  <a:extLst>
                    <a:ext uri="{9D8B030D-6E8A-4147-A177-3AD203B41FA5}">
                      <a16:colId xmlns:a16="http://schemas.microsoft.com/office/drawing/2014/main" val="2843073471"/>
                    </a:ext>
                  </a:extLst>
                </a:gridCol>
                <a:gridCol w="658368">
                  <a:extLst>
                    <a:ext uri="{9D8B030D-6E8A-4147-A177-3AD203B41FA5}">
                      <a16:colId xmlns:a16="http://schemas.microsoft.com/office/drawing/2014/main" val="2432262482"/>
                    </a:ext>
                  </a:extLst>
                </a:gridCol>
                <a:gridCol w="658368">
                  <a:extLst>
                    <a:ext uri="{9D8B030D-6E8A-4147-A177-3AD203B41FA5}">
                      <a16:colId xmlns:a16="http://schemas.microsoft.com/office/drawing/2014/main" val="1246052491"/>
                    </a:ext>
                  </a:extLst>
                </a:gridCol>
                <a:gridCol w="658368">
                  <a:extLst>
                    <a:ext uri="{9D8B030D-6E8A-4147-A177-3AD203B41FA5}">
                      <a16:colId xmlns:a16="http://schemas.microsoft.com/office/drawing/2014/main" val="3957513190"/>
                    </a:ext>
                  </a:extLst>
                </a:gridCol>
                <a:gridCol w="658368">
                  <a:extLst>
                    <a:ext uri="{9D8B030D-6E8A-4147-A177-3AD203B41FA5}">
                      <a16:colId xmlns:a16="http://schemas.microsoft.com/office/drawing/2014/main" val="3914799748"/>
                    </a:ext>
                  </a:extLst>
                </a:gridCol>
                <a:gridCol w="658368">
                  <a:extLst>
                    <a:ext uri="{9D8B030D-6E8A-4147-A177-3AD203B41FA5}">
                      <a16:colId xmlns:a16="http://schemas.microsoft.com/office/drawing/2014/main" val="3763738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1697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clubdenimoficial club - 2018-10-07 11:04:26 </a:t>
                      </a:r>
                      <a:r>
                        <a:rPr kumimoji="0" lang="en-US" sz="1000" b="0" i="0" u="none" strike="noStrike" kern="1200" cap="none" spc="0" normalizeH="0" baseline="0" noProof="0">
                          <a:ln>
                            <a:noFill/>
                          </a:ln>
                          <a:solidFill>
                            <a:prstClr val="black"/>
                          </a:solidFill>
                          <a:effectLst/>
                          <a:uLnTx/>
                          <a:uFillTx/>
                          <a:latin typeface="+mn-lt"/>
                          <a:ea typeface="+mn-ea"/>
                          <a:cs typeface="+mn-cs"/>
                        </a:rPr>
                        <a:t>
 Autoconfiança é o primeiro passo pra brilhar. O segundo é usar Club em todos os momentos. ⠀
⠀
⠀
 #Boogie #CLUB #clubdenim #conectividade #denim #disco #diversidade #empoderamento #flashback #girlpower #moda #modafeminina #oogie #streetstyle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extLst>
                  <a:ext uri="{0D108BD9-81ED-4DB2-BD59-A6C34878D82A}">
                    <a16:rowId xmlns:a16="http://schemas.microsoft.com/office/drawing/2014/main" val="105870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- 2018-10-06 18:05:20 </a:t>
                      </a:r>
                      <a:r>
                        <a:rPr kumimoji="0" lang="pt-BR" sz="1000" b="0" i="0" u="none" strike="noStrike" kern="1200" cap="none" spc="0" normalizeH="0" baseline="0" noProof="0">
                          <a:ln>
                            <a:noFill/>
                          </a:ln>
                          <a:solidFill>
                            <a:prstClr val="black"/>
                          </a:solidFill>
                          <a:effectLst/>
                          <a:uLnTx/>
                          <a:uFillTx/>
                          <a:latin typeface="+mn-lt"/>
                          <a:ea typeface="+mn-ea"/>
                          <a:cs typeface="+mn-cs"/>
                        </a:rPr>
                        <a:t>
 A saia midi e o cropped  incorporam o look com requinte e sensualidade. A estampa floral equilibra com o cropped liso e deixa o visual elegante, formando uma combinação incrível para curtir os melhores momentos do seu final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extLst>
                  <a:ext uri="{0D108BD9-81ED-4DB2-BD59-A6C34878D82A}">
                    <a16:rowId xmlns:a16="http://schemas.microsoft.com/office/drawing/2014/main" val="392502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- 2018-10-06 18:03:52 </a:t>
                      </a:r>
                      <a:r>
                        <a:rPr kumimoji="0" lang="pt-BR" sz="1000" b="0" i="0" u="none" strike="noStrike" kern="1200" cap="none" spc="0" normalizeH="0" baseline="0" noProof="0">
                          <a:ln>
                            <a:noFill/>
                          </a:ln>
                          <a:solidFill>
                            <a:prstClr val="black"/>
                          </a:solidFill>
                          <a:effectLst/>
                          <a:uLnTx/>
                          <a:uFillTx/>
                          <a:latin typeface="+mn-lt"/>
                          <a:ea typeface="+mn-ea"/>
                          <a:cs typeface="+mn-cs"/>
                        </a:rPr>
                        <a:t>
 O vestido com estampa em tons pastel, te deixa elegante e a vontade para abusar dos max acéssorios em diversas combinações.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extLst>
                  <a:ext uri="{0D108BD9-81ED-4DB2-BD59-A6C34878D82A}">
                    <a16:rowId xmlns:a16="http://schemas.microsoft.com/office/drawing/2014/main" val="408581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- 2018-10-06 17:05:03 </a:t>
                      </a:r>
                      <a:r>
                        <a:rPr kumimoji="0" lang="pt-BR" sz="1000" b="0" i="0" u="none" strike="noStrike" kern="1200" cap="none" spc="0" normalizeH="0" baseline="0" noProof="0">
                          <a:ln>
                            <a:noFill/>
                          </a:ln>
                          <a:solidFill>
                            <a:prstClr val="black"/>
                          </a:solidFill>
                          <a:effectLst/>
                          <a:uLnTx/>
                          <a:uFillTx/>
                          <a:latin typeface="+mn-lt"/>
                          <a:ea typeface="+mn-ea"/>
                          <a:cs typeface="+mn-cs"/>
                        </a:rPr>
                        <a:t>
 Suas roupas tem que entrar no ritmo da sua vida, e na Club Denim você encontra sua batida perfeita.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extLst>
                  <a:ext uri="{0D108BD9-81ED-4DB2-BD59-A6C34878D82A}">
                    <a16:rowId xmlns:a16="http://schemas.microsoft.com/office/drawing/2014/main" val="353609793"/>
                  </a:ext>
                </a:extLst>
              </a:tr>
            </a:tbl>
          </a:graphicData>
        </a:graphic>
      </p:graphicFrame>
      <p:sp>
        <p:nvSpPr>
          <p:cNvPr id="4" name="Text Placeholder 3">
            <a:extLst>
              <a:ext uri="{FF2B5EF4-FFF2-40B4-BE49-F238E27FC236}">
                <a16:creationId xmlns:a16="http://schemas.microsoft.com/office/drawing/2014/main" id="{11717C07-F430-496D-AFF5-9749AAE7FA0E}"/>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1640357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CF1A3-5600-4630-8084-B924A67BA2B8}"/>
              </a:ext>
            </a:extLst>
          </p:cNvPr>
          <p:cNvSpPr>
            <a:spLocks noGrp="1"/>
          </p:cNvSpPr>
          <p:nvPr>
            <p:ph type="title"/>
          </p:nvPr>
        </p:nvSpPr>
        <p:spPr/>
        <p:txBody>
          <a:bodyPr/>
          <a:lstStyle/>
          <a:p>
            <a:r>
              <a:rPr lang="pt-BR"/>
              <a:t>Instagram Posts Table | Nossas Marcas - 5 of 7</a:t>
            </a:r>
            <a:endParaRPr lang="en-US"/>
          </a:p>
        </p:txBody>
      </p:sp>
      <p:graphicFrame>
        <p:nvGraphicFramePr>
          <p:cNvPr id="5" name="Table Placeholder 4">
            <a:extLst>
              <a:ext uri="{FF2B5EF4-FFF2-40B4-BE49-F238E27FC236}">
                <a16:creationId xmlns:a16="http://schemas.microsoft.com/office/drawing/2014/main" id="{21AAE544-290E-402C-A9AD-8F0B75CCE2EF}"/>
              </a:ext>
            </a:extLst>
          </p:cNvPr>
          <p:cNvGraphicFramePr>
            <a:graphicFrameLocks noGrp="1"/>
          </p:cNvGraphicFramePr>
          <p:nvPr>
            <p:ph type="tbl" sz="quarter" idx="13"/>
            <p:extLst>
              <p:ext uri="{D42A27DB-BD31-4B8C-83A1-F6EECF244321}">
                <p14:modId xmlns:p14="http://schemas.microsoft.com/office/powerpoint/2010/main" val="156229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88066076"/>
                    </a:ext>
                  </a:extLst>
                </a:gridCol>
                <a:gridCol w="658368">
                  <a:extLst>
                    <a:ext uri="{9D8B030D-6E8A-4147-A177-3AD203B41FA5}">
                      <a16:colId xmlns:a16="http://schemas.microsoft.com/office/drawing/2014/main" val="734375012"/>
                    </a:ext>
                  </a:extLst>
                </a:gridCol>
                <a:gridCol w="658368">
                  <a:extLst>
                    <a:ext uri="{9D8B030D-6E8A-4147-A177-3AD203B41FA5}">
                      <a16:colId xmlns:a16="http://schemas.microsoft.com/office/drawing/2014/main" val="3490910097"/>
                    </a:ext>
                  </a:extLst>
                </a:gridCol>
                <a:gridCol w="658368">
                  <a:extLst>
                    <a:ext uri="{9D8B030D-6E8A-4147-A177-3AD203B41FA5}">
                      <a16:colId xmlns:a16="http://schemas.microsoft.com/office/drawing/2014/main" val="1158727923"/>
                    </a:ext>
                  </a:extLst>
                </a:gridCol>
                <a:gridCol w="658368">
                  <a:extLst>
                    <a:ext uri="{9D8B030D-6E8A-4147-A177-3AD203B41FA5}">
                      <a16:colId xmlns:a16="http://schemas.microsoft.com/office/drawing/2014/main" val="2328612278"/>
                    </a:ext>
                  </a:extLst>
                </a:gridCol>
                <a:gridCol w="658368">
                  <a:extLst>
                    <a:ext uri="{9D8B030D-6E8A-4147-A177-3AD203B41FA5}">
                      <a16:colId xmlns:a16="http://schemas.microsoft.com/office/drawing/2014/main" val="2036784345"/>
                    </a:ext>
                  </a:extLst>
                </a:gridCol>
                <a:gridCol w="658368">
                  <a:extLst>
                    <a:ext uri="{9D8B030D-6E8A-4147-A177-3AD203B41FA5}">
                      <a16:colId xmlns:a16="http://schemas.microsoft.com/office/drawing/2014/main" val="810172223"/>
                    </a:ext>
                  </a:extLst>
                </a:gridCol>
                <a:gridCol w="658368">
                  <a:extLst>
                    <a:ext uri="{9D8B030D-6E8A-4147-A177-3AD203B41FA5}">
                      <a16:colId xmlns:a16="http://schemas.microsoft.com/office/drawing/2014/main" val="3770162508"/>
                    </a:ext>
                  </a:extLst>
                </a:gridCol>
                <a:gridCol w="658368">
                  <a:extLst>
                    <a:ext uri="{9D8B030D-6E8A-4147-A177-3AD203B41FA5}">
                      <a16:colId xmlns:a16="http://schemas.microsoft.com/office/drawing/2014/main" val="56291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4363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- 2018-10-06 13:03:45 </a:t>
                      </a:r>
                      <a:r>
                        <a:rPr kumimoji="0" lang="pt-BR" sz="1000" b="0" i="0" u="none" strike="noStrike" kern="1200" cap="none" spc="0" normalizeH="0" baseline="0" noProof="0">
                          <a:ln>
                            <a:noFill/>
                          </a:ln>
                          <a:solidFill>
                            <a:prstClr val="black"/>
                          </a:solidFill>
                          <a:effectLst/>
                          <a:uLnTx/>
                          <a:uFillTx/>
                          <a:latin typeface="+mn-lt"/>
                          <a:ea typeface="+mn-ea"/>
                          <a:cs typeface="+mn-cs"/>
                        </a:rPr>
                        <a:t>
 O look mais sobrio é a pedida perfeita pra curtir o sábado com estilo e beleza.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extLst>
                  <a:ext uri="{0D108BD9-81ED-4DB2-BD59-A6C34878D82A}">
                    <a16:rowId xmlns:a16="http://schemas.microsoft.com/office/drawing/2014/main" val="301865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- 2018-10-06 12:10:31 </a:t>
                      </a:r>
                      <a:r>
                        <a:rPr kumimoji="0" lang="pt-BR" sz="1000" b="0" i="0" u="none" strike="noStrike" kern="1200" cap="none" spc="0" normalizeH="0" baseline="0" noProof="0">
                          <a:ln>
                            <a:noFill/>
                          </a:ln>
                          <a:solidFill>
                            <a:prstClr val="black"/>
                          </a:solidFill>
                          <a:effectLst/>
                          <a:uLnTx/>
                          <a:uFillTx/>
                          <a:latin typeface="+mn-lt"/>
                          <a:ea typeface="+mn-ea"/>
                          <a:cs typeface="+mn-cs"/>
                        </a:rPr>
                        <a:t>
 A Yonders traz a coleção em cores que remetem a estação mais vivida do ano, refletindo o toque sofisticado, colorido e fresco da primavera/verão.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178935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- 2018-10-06 12:10:27 </a:t>
                      </a:r>
                      <a:r>
                        <a:rPr kumimoji="0" lang="pt-BR" sz="1000" b="0" i="0" u="none" strike="noStrike" kern="1200" cap="none" spc="0" normalizeH="0" baseline="0" noProof="0">
                          <a:ln>
                            <a:noFill/>
                          </a:ln>
                          <a:solidFill>
                            <a:prstClr val="black"/>
                          </a:solidFill>
                          <a:effectLst/>
                          <a:uLnTx/>
                          <a:uFillTx/>
                          <a:latin typeface="+mn-lt"/>
                          <a:ea typeface="+mn-ea"/>
                          <a:cs typeface="+mn-cs"/>
                        </a:rPr>
                        <a:t>
 A club reflete o espírito da diversidade em cada peça. Bem como essa camisa que pode ser usada de modo versátil combinada com várias peças, amarrada, solta, por dentro, por fora, fechada ou mais aberta. Há inúmeras possibilidades para você sair do basiquinho.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extLst>
                  <a:ext uri="{0D108BD9-81ED-4DB2-BD59-A6C34878D82A}">
                    <a16:rowId xmlns:a16="http://schemas.microsoft.com/office/drawing/2014/main" val="279558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- 2018-10-05 18:17:55 </a:t>
                      </a:r>
                      <a:r>
                        <a:rPr kumimoji="0" lang="pt-BR" sz="1000" b="0" i="0" u="none" strike="noStrike" kern="1200" cap="none" spc="0" normalizeH="0" baseline="0" noProof="0">
                          <a:ln>
                            <a:noFill/>
                          </a:ln>
                          <a:solidFill>
                            <a:prstClr val="black"/>
                          </a:solidFill>
                          <a:effectLst/>
                          <a:uLnTx/>
                          <a:uFillTx/>
                          <a:latin typeface="+mn-lt"/>
                          <a:ea typeface="+mn-ea"/>
                          <a:cs typeface="+mn-cs"/>
                        </a:rPr>
                        <a:t>
 O jeans dominou as estações do ano, indo do formal ao casual no mesmo look, é a opção perfeita para quem não pode parar com o ritmo acelerado do dia a dia. A camisa jeans que carrega um tom mais formal, usada mais aberta diversifica o look o deixando mais despojado.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extLst>
                  <a:ext uri="{0D108BD9-81ED-4DB2-BD59-A6C34878D82A}">
                    <a16:rowId xmlns:a16="http://schemas.microsoft.com/office/drawing/2014/main" val="1794766990"/>
                  </a:ext>
                </a:extLst>
              </a:tr>
            </a:tbl>
          </a:graphicData>
        </a:graphic>
      </p:graphicFrame>
      <p:sp>
        <p:nvSpPr>
          <p:cNvPr id="4" name="Text Placeholder 3">
            <a:extLst>
              <a:ext uri="{FF2B5EF4-FFF2-40B4-BE49-F238E27FC236}">
                <a16:creationId xmlns:a16="http://schemas.microsoft.com/office/drawing/2014/main" id="{C6CA0FE2-A34F-4EB3-BA44-243A08F7B8B1}"/>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4066259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F7ED-4E91-4F43-A958-0AC73E6A52F2}"/>
              </a:ext>
            </a:extLst>
          </p:cNvPr>
          <p:cNvSpPr>
            <a:spLocks noGrp="1"/>
          </p:cNvSpPr>
          <p:nvPr>
            <p:ph type="title"/>
          </p:nvPr>
        </p:nvSpPr>
        <p:spPr/>
        <p:txBody>
          <a:bodyPr/>
          <a:lstStyle/>
          <a:p>
            <a:r>
              <a:rPr lang="pt-BR"/>
              <a:t>Instagram Posts Table | Nossas Marcas - 6 of 7</a:t>
            </a:r>
            <a:endParaRPr lang="en-US"/>
          </a:p>
        </p:txBody>
      </p:sp>
      <p:graphicFrame>
        <p:nvGraphicFramePr>
          <p:cNvPr id="5" name="Table Placeholder 4">
            <a:extLst>
              <a:ext uri="{FF2B5EF4-FFF2-40B4-BE49-F238E27FC236}">
                <a16:creationId xmlns:a16="http://schemas.microsoft.com/office/drawing/2014/main" id="{7368E007-620B-4ECB-A287-CB2AC73A3053}"/>
              </a:ext>
            </a:extLst>
          </p:cNvPr>
          <p:cNvGraphicFramePr>
            <a:graphicFrameLocks noGrp="1"/>
          </p:cNvGraphicFramePr>
          <p:nvPr>
            <p:ph type="tbl" sz="quarter" idx="13"/>
            <p:extLst>
              <p:ext uri="{D42A27DB-BD31-4B8C-83A1-F6EECF244321}">
                <p14:modId xmlns:p14="http://schemas.microsoft.com/office/powerpoint/2010/main" val="1227109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50509921"/>
                    </a:ext>
                  </a:extLst>
                </a:gridCol>
                <a:gridCol w="658368">
                  <a:extLst>
                    <a:ext uri="{9D8B030D-6E8A-4147-A177-3AD203B41FA5}">
                      <a16:colId xmlns:a16="http://schemas.microsoft.com/office/drawing/2014/main" val="1626754020"/>
                    </a:ext>
                  </a:extLst>
                </a:gridCol>
                <a:gridCol w="658368">
                  <a:extLst>
                    <a:ext uri="{9D8B030D-6E8A-4147-A177-3AD203B41FA5}">
                      <a16:colId xmlns:a16="http://schemas.microsoft.com/office/drawing/2014/main" val="430487692"/>
                    </a:ext>
                  </a:extLst>
                </a:gridCol>
                <a:gridCol w="658368">
                  <a:extLst>
                    <a:ext uri="{9D8B030D-6E8A-4147-A177-3AD203B41FA5}">
                      <a16:colId xmlns:a16="http://schemas.microsoft.com/office/drawing/2014/main" val="3631750091"/>
                    </a:ext>
                  </a:extLst>
                </a:gridCol>
                <a:gridCol w="658368">
                  <a:extLst>
                    <a:ext uri="{9D8B030D-6E8A-4147-A177-3AD203B41FA5}">
                      <a16:colId xmlns:a16="http://schemas.microsoft.com/office/drawing/2014/main" val="206367997"/>
                    </a:ext>
                  </a:extLst>
                </a:gridCol>
                <a:gridCol w="658368">
                  <a:extLst>
                    <a:ext uri="{9D8B030D-6E8A-4147-A177-3AD203B41FA5}">
                      <a16:colId xmlns:a16="http://schemas.microsoft.com/office/drawing/2014/main" val="4163964945"/>
                    </a:ext>
                  </a:extLst>
                </a:gridCol>
                <a:gridCol w="658368">
                  <a:extLst>
                    <a:ext uri="{9D8B030D-6E8A-4147-A177-3AD203B41FA5}">
                      <a16:colId xmlns:a16="http://schemas.microsoft.com/office/drawing/2014/main" val="1402034999"/>
                    </a:ext>
                  </a:extLst>
                </a:gridCol>
                <a:gridCol w="658368">
                  <a:extLst>
                    <a:ext uri="{9D8B030D-6E8A-4147-A177-3AD203B41FA5}">
                      <a16:colId xmlns:a16="http://schemas.microsoft.com/office/drawing/2014/main" val="1840692184"/>
                    </a:ext>
                  </a:extLst>
                </a:gridCol>
                <a:gridCol w="658368">
                  <a:extLst>
                    <a:ext uri="{9D8B030D-6E8A-4147-A177-3AD203B41FA5}">
                      <a16:colId xmlns:a16="http://schemas.microsoft.com/office/drawing/2014/main" val="2503053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2562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- 2018-10-05 18:15:32 </a:t>
                      </a:r>
                      <a:r>
                        <a:rPr kumimoji="0" lang="pt-BR" sz="1000" b="0" i="0" u="none" strike="noStrike" kern="1200" cap="none" spc="0" normalizeH="0" baseline="0" noProof="0">
                          <a:ln>
                            <a:noFill/>
                          </a:ln>
                          <a:solidFill>
                            <a:prstClr val="black"/>
                          </a:solidFill>
                          <a:effectLst/>
                          <a:uLnTx/>
                          <a:uFillTx/>
                          <a:latin typeface="+mn-lt"/>
                          <a:ea typeface="+mn-ea"/>
                          <a:cs typeface="+mn-cs"/>
                        </a:rPr>
                        <a:t>
 A calça jeans pantacurt é referência de trend. Ela alonga visualmente a silhueta, assim como proporciona leveza e frescor. O jeans trabalhado deixa a calça elegante, perfeita para compor peças mais atrativas com estampas e aplicações.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extLst>
                  <a:ext uri="{0D108BD9-81ED-4DB2-BD59-A6C34878D82A}">
                    <a16:rowId xmlns:a16="http://schemas.microsoft.com/office/drawing/2014/main" val="301086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- 2018-10-05 18:15:31 </a:t>
                      </a:r>
                      <a:r>
                        <a:rPr kumimoji="0" lang="pt-BR" sz="1000" b="0" i="0" u="none" strike="noStrike" kern="1200" cap="none" spc="0" normalizeH="0" baseline="0" noProof="0">
                          <a:ln>
                            <a:noFill/>
                          </a:ln>
                          <a:solidFill>
                            <a:prstClr val="black"/>
                          </a:solidFill>
                          <a:effectLst/>
                          <a:uLnTx/>
                          <a:uFillTx/>
                          <a:latin typeface="+mn-lt"/>
                          <a:ea typeface="+mn-ea"/>
                          <a:cs typeface="+mn-cs"/>
                        </a:rPr>
                        <a:t>
 O vestido ombro a ombro soltinho é a opção perfeita pra você curtir seu final de semana, ele arrebata com sensualidade marcante nos ombros e os recortes nas mangas o deixam com um toque moderno. Sem dizer que essa estampa é a cara da estação.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extLst>
                  <a:ext uri="{0D108BD9-81ED-4DB2-BD59-A6C34878D82A}">
                    <a16:rowId xmlns:a16="http://schemas.microsoft.com/office/drawing/2014/main" val="405167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- 2018-10-05 14:59:43 </a:t>
                      </a:r>
                      <a:r>
                        <a:rPr kumimoji="0" lang="pt-BR" sz="1000" b="0" i="0" u="none" strike="noStrike" kern="1200" cap="none" spc="0" normalizeH="0" baseline="0" noProof="0">
                          <a:ln>
                            <a:noFill/>
                          </a:ln>
                          <a:solidFill>
                            <a:prstClr val="black"/>
                          </a:solidFill>
                          <a:effectLst/>
                          <a:uLnTx/>
                          <a:uFillTx/>
                          <a:latin typeface="+mn-lt"/>
                          <a:ea typeface="+mn-ea"/>
                          <a:cs typeface="+mn-cs"/>
                        </a:rPr>
                        <a:t>
 A composição de jeans monocromático carrega uma leveza nas peças que as transformam sofisticadamente, as barras desfiadas harmonizam o look deixando-o refinado e os detalhes em metal dão toques de elegância.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extLst>
                  <a:ext uri="{0D108BD9-81ED-4DB2-BD59-A6C34878D82A}">
                    <a16:rowId xmlns:a16="http://schemas.microsoft.com/office/drawing/2014/main" val="218357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_sixoneoficial six - 2018-10-05 14:52:05 </a:t>
                      </a:r>
                      <a:r>
                        <a:rPr kumimoji="0" lang="pt-BR" sz="1000" b="0" i="0" u="none" strike="noStrike" kern="1200" cap="none" spc="0" normalizeH="0" baseline="0" noProof="0">
                          <a:ln>
                            <a:noFill/>
                          </a:ln>
                          <a:solidFill>
                            <a:prstClr val="black"/>
                          </a:solidFill>
                          <a:effectLst/>
                          <a:uLnTx/>
                          <a:uFillTx/>
                          <a:latin typeface="+mn-lt"/>
                          <a:ea typeface="+mn-ea"/>
                          <a:cs typeface="+mn-cs"/>
                        </a:rPr>
                        <a:t>
 A diva @jessicabelcost arrasou de Six One, combinando o macacão pantacourt com tênis compõem um look leve, descontraído e incrível.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extLst>
                  <a:ext uri="{0D108BD9-81ED-4DB2-BD59-A6C34878D82A}">
                    <a16:rowId xmlns:a16="http://schemas.microsoft.com/office/drawing/2014/main" val="2690536680"/>
                  </a:ext>
                </a:extLst>
              </a:tr>
            </a:tbl>
          </a:graphicData>
        </a:graphic>
      </p:graphicFrame>
      <p:sp>
        <p:nvSpPr>
          <p:cNvPr id="4" name="Text Placeholder 3">
            <a:extLst>
              <a:ext uri="{FF2B5EF4-FFF2-40B4-BE49-F238E27FC236}">
                <a16:creationId xmlns:a16="http://schemas.microsoft.com/office/drawing/2014/main" id="{1F9D595B-8B35-493D-81A1-1F1B4A4AB06A}"/>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3695632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81188-7863-4F8F-BCE5-24627A596948}"/>
              </a:ext>
            </a:extLst>
          </p:cNvPr>
          <p:cNvSpPr>
            <a:spLocks noGrp="1"/>
          </p:cNvSpPr>
          <p:nvPr>
            <p:ph type="title"/>
          </p:nvPr>
        </p:nvSpPr>
        <p:spPr/>
        <p:txBody>
          <a:bodyPr/>
          <a:lstStyle/>
          <a:p>
            <a:r>
              <a:rPr lang="pt-BR"/>
              <a:t>Instagram Posts Table | Nossas Marcas - 7 of 7</a:t>
            </a:r>
            <a:endParaRPr lang="en-US"/>
          </a:p>
        </p:txBody>
      </p:sp>
      <p:graphicFrame>
        <p:nvGraphicFramePr>
          <p:cNvPr id="5" name="Table Placeholder 4">
            <a:extLst>
              <a:ext uri="{FF2B5EF4-FFF2-40B4-BE49-F238E27FC236}">
                <a16:creationId xmlns:a16="http://schemas.microsoft.com/office/drawing/2014/main" id="{924C7C49-355D-46BA-9D74-8D65EDF15B5C}"/>
              </a:ext>
            </a:extLst>
          </p:cNvPr>
          <p:cNvGraphicFramePr>
            <a:graphicFrameLocks noGrp="1"/>
          </p:cNvGraphicFramePr>
          <p:nvPr>
            <p:ph type="tbl" sz="quarter" idx="13"/>
            <p:extLst>
              <p:ext uri="{D42A27DB-BD31-4B8C-83A1-F6EECF244321}">
                <p14:modId xmlns:p14="http://schemas.microsoft.com/office/powerpoint/2010/main" val="17935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09787111"/>
                    </a:ext>
                  </a:extLst>
                </a:gridCol>
                <a:gridCol w="658368">
                  <a:extLst>
                    <a:ext uri="{9D8B030D-6E8A-4147-A177-3AD203B41FA5}">
                      <a16:colId xmlns:a16="http://schemas.microsoft.com/office/drawing/2014/main" val="1198429896"/>
                    </a:ext>
                  </a:extLst>
                </a:gridCol>
                <a:gridCol w="658368">
                  <a:extLst>
                    <a:ext uri="{9D8B030D-6E8A-4147-A177-3AD203B41FA5}">
                      <a16:colId xmlns:a16="http://schemas.microsoft.com/office/drawing/2014/main" val="4185725381"/>
                    </a:ext>
                  </a:extLst>
                </a:gridCol>
                <a:gridCol w="658368">
                  <a:extLst>
                    <a:ext uri="{9D8B030D-6E8A-4147-A177-3AD203B41FA5}">
                      <a16:colId xmlns:a16="http://schemas.microsoft.com/office/drawing/2014/main" val="1920245587"/>
                    </a:ext>
                  </a:extLst>
                </a:gridCol>
                <a:gridCol w="658368">
                  <a:extLst>
                    <a:ext uri="{9D8B030D-6E8A-4147-A177-3AD203B41FA5}">
                      <a16:colId xmlns:a16="http://schemas.microsoft.com/office/drawing/2014/main" val="1892828342"/>
                    </a:ext>
                  </a:extLst>
                </a:gridCol>
                <a:gridCol w="658368">
                  <a:extLst>
                    <a:ext uri="{9D8B030D-6E8A-4147-A177-3AD203B41FA5}">
                      <a16:colId xmlns:a16="http://schemas.microsoft.com/office/drawing/2014/main" val="754375975"/>
                    </a:ext>
                  </a:extLst>
                </a:gridCol>
                <a:gridCol w="658368">
                  <a:extLst>
                    <a:ext uri="{9D8B030D-6E8A-4147-A177-3AD203B41FA5}">
                      <a16:colId xmlns:a16="http://schemas.microsoft.com/office/drawing/2014/main" val="1570590312"/>
                    </a:ext>
                  </a:extLst>
                </a:gridCol>
                <a:gridCol w="658368">
                  <a:extLst>
                    <a:ext uri="{9D8B030D-6E8A-4147-A177-3AD203B41FA5}">
                      <a16:colId xmlns:a16="http://schemas.microsoft.com/office/drawing/2014/main" val="1129251225"/>
                    </a:ext>
                  </a:extLst>
                </a:gridCol>
                <a:gridCol w="658368">
                  <a:extLst>
                    <a:ext uri="{9D8B030D-6E8A-4147-A177-3AD203B41FA5}">
                      <a16:colId xmlns:a16="http://schemas.microsoft.com/office/drawing/2014/main" val="2929101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2270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clubdenimoficial club - 2018-10-05 14:39:48 </a:t>
                      </a:r>
                      <a:r>
                        <a:rPr kumimoji="0" lang="pt-BR" sz="1000" b="0" i="0" u="none" strike="noStrike" kern="1200" cap="none" spc="0" normalizeH="0" baseline="0" noProof="0">
                          <a:ln>
                            <a:noFill/>
                          </a:ln>
                          <a:solidFill>
                            <a:prstClr val="black"/>
                          </a:solidFill>
                          <a:effectLst/>
                          <a:uLnTx/>
                          <a:uFillTx/>
                          <a:latin typeface="+mn-lt"/>
                          <a:ea typeface="+mn-ea"/>
                          <a:cs typeface="+mn-cs"/>
                        </a:rPr>
                        <a:t>
 A combinação de texturas jeans é um tiro certeiro para sua sexta, a composição versátil te deixa preparado para todos momentos do dia, desde seu trabalho pela manhã até o happy hour com os amigos no fim do dia. Vai de Club que a aposta é certa!  #clubdenim #denim #disco #streetstyle #VemProClub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411225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yondersoficial yonders - 2018-10-04 19:25:10 </a:t>
                      </a:r>
                      <a:r>
                        <a:rPr kumimoji="0" lang="pt-BR" sz="1000" b="0" i="0" u="none" strike="noStrike" kern="1200" cap="none" spc="0" normalizeH="0" baseline="0" noProof="0">
                          <a:ln>
                            <a:noFill/>
                          </a:ln>
                          <a:solidFill>
                            <a:prstClr val="black"/>
                          </a:solidFill>
                          <a:effectLst/>
                          <a:uLnTx/>
                          <a:uFillTx/>
                          <a:latin typeface="+mn-lt"/>
                          <a:ea typeface="+mn-ea"/>
                          <a:cs typeface="+mn-cs"/>
                        </a:rPr>
                        <a:t>
 @monalysaalcantara passando no seu feed surpreendentemente linda de Yonders!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extLst>
                  <a:ext uri="{0D108BD9-81ED-4DB2-BD59-A6C34878D82A}">
                    <a16:rowId xmlns:a16="http://schemas.microsoft.com/office/drawing/2014/main" val="2539820399"/>
                  </a:ext>
                </a:extLst>
              </a:tr>
            </a:tbl>
          </a:graphicData>
        </a:graphic>
      </p:graphicFrame>
      <p:sp>
        <p:nvSpPr>
          <p:cNvPr id="4" name="Text Placeholder 3">
            <a:extLst>
              <a:ext uri="{FF2B5EF4-FFF2-40B4-BE49-F238E27FC236}">
                <a16:creationId xmlns:a16="http://schemas.microsoft.com/office/drawing/2014/main" id="{E7387E62-AF78-4212-AC6C-64D15A66863A}"/>
              </a:ext>
            </a:extLst>
          </p:cNvPr>
          <p:cNvSpPr>
            <a:spLocks noGrp="1"/>
          </p:cNvSpPr>
          <p:nvPr>
            <p:ph type="body" sz="quarter" idx="14"/>
          </p:nvPr>
        </p:nvSpPr>
        <p:spPr/>
        <p:txBody>
          <a:bodyPr/>
          <a:lstStyle/>
          <a:p>
            <a:r>
              <a:rPr lang="en-US"/>
              <a:t>01/10/2018 - 09/10/2018</a:t>
            </a:r>
          </a:p>
        </p:txBody>
      </p:sp>
    </p:spTree>
    <p:extLst>
      <p:ext uri="{BB962C8B-B14F-4D97-AF65-F5344CB8AC3E}">
        <p14:creationId xmlns:p14="http://schemas.microsoft.com/office/powerpoint/2010/main" val="34814135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544</Words>
  <Application>Microsoft Office PowerPoint</Application>
  <PresentationFormat>On-screen Show (4:3)</PresentationFormat>
  <Paragraphs>302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Nossas Marcas - 1 of 7</vt:lpstr>
      <vt:lpstr>Instagram Posts Table | Nossas Marcas - 2 of 7</vt:lpstr>
      <vt:lpstr>Instagram Posts Table | Nossas Marcas - 3 of 7</vt:lpstr>
      <vt:lpstr>Instagram Posts Table | Nossas Marcas - 4 of 7</vt:lpstr>
      <vt:lpstr>Instagram Posts Table | Nossas Marcas - 5 of 7</vt:lpstr>
      <vt:lpstr>Instagram Posts Table | Nossas Marcas - 6 of 7</vt:lpstr>
      <vt:lpstr>Instagram Posts Table | Nossas Marcas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Nossas Marcas - 1 of 7</dc:title>
  <dc:creator>Administrator</dc:creator>
  <cp:lastModifiedBy>Administrator</cp:lastModifiedBy>
  <cp:revision>1</cp:revision>
  <dcterms:created xsi:type="dcterms:W3CDTF">2018-10-09T11:09:02Z</dcterms:created>
  <dcterms:modified xsi:type="dcterms:W3CDTF">2018-10-09T11:11:50Z</dcterms:modified>
</cp:coreProperties>
</file>