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D84EA-54E0-43F1-B529-0F2E263A9D5E}"/>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 </a:t>
            </a:r>
            <a:r>
              <a:rPr lang="en-US"/>
              <a:t>of 26</a:t>
            </a:r>
          </a:p>
        </p:txBody>
      </p:sp>
      <p:graphicFrame>
        <p:nvGraphicFramePr>
          <p:cNvPr id="5" name="Table Placeholder 4">
            <a:extLst>
              <a:ext uri="{FF2B5EF4-FFF2-40B4-BE49-F238E27FC236}">
                <a16:creationId xmlns:a16="http://schemas.microsoft.com/office/drawing/2014/main" id="{706E136B-AE90-45A8-8562-B61E36C2BF95}"/>
              </a:ext>
            </a:extLst>
          </p:cNvPr>
          <p:cNvGraphicFramePr>
            <a:graphicFrameLocks noGrp="1"/>
          </p:cNvGraphicFramePr>
          <p:nvPr>
            <p:ph type="tbl" sz="quarter" idx="13"/>
            <p:extLst>
              <p:ext uri="{D42A27DB-BD31-4B8C-83A1-F6EECF244321}">
                <p14:modId xmlns:p14="http://schemas.microsoft.com/office/powerpoint/2010/main" val="1678066107"/>
              </p:ext>
            </p:extLst>
          </p:nvPr>
        </p:nvGraphicFramePr>
        <p:xfrm>
          <a:off x="457200" y="1731963"/>
          <a:ext cx="7537704" cy="26822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86011391"/>
                    </a:ext>
                  </a:extLst>
                </a:gridCol>
                <a:gridCol w="411480">
                  <a:extLst>
                    <a:ext uri="{9D8B030D-6E8A-4147-A177-3AD203B41FA5}">
                      <a16:colId xmlns:a16="http://schemas.microsoft.com/office/drawing/2014/main" val="3032213823"/>
                    </a:ext>
                  </a:extLst>
                </a:gridCol>
                <a:gridCol w="246888">
                  <a:extLst>
                    <a:ext uri="{9D8B030D-6E8A-4147-A177-3AD203B41FA5}">
                      <a16:colId xmlns:a16="http://schemas.microsoft.com/office/drawing/2014/main" val="1143709892"/>
                    </a:ext>
                  </a:extLst>
                </a:gridCol>
                <a:gridCol w="740664">
                  <a:extLst>
                    <a:ext uri="{9D8B030D-6E8A-4147-A177-3AD203B41FA5}">
                      <a16:colId xmlns:a16="http://schemas.microsoft.com/office/drawing/2014/main" val="2903135048"/>
                    </a:ext>
                  </a:extLst>
                </a:gridCol>
                <a:gridCol w="208280">
                  <a:extLst>
                    <a:ext uri="{9D8B030D-6E8A-4147-A177-3AD203B41FA5}">
                      <a16:colId xmlns:a16="http://schemas.microsoft.com/office/drawing/2014/main" val="3916222631"/>
                    </a:ext>
                  </a:extLst>
                </a:gridCol>
                <a:gridCol w="208280">
                  <a:extLst>
                    <a:ext uri="{9D8B030D-6E8A-4147-A177-3AD203B41FA5}">
                      <a16:colId xmlns:a16="http://schemas.microsoft.com/office/drawing/2014/main" val="3354877966"/>
                    </a:ext>
                  </a:extLst>
                </a:gridCol>
                <a:gridCol w="329184">
                  <a:extLst>
                    <a:ext uri="{9D8B030D-6E8A-4147-A177-3AD203B41FA5}">
                      <a16:colId xmlns:a16="http://schemas.microsoft.com/office/drawing/2014/main" val="307018696"/>
                    </a:ext>
                  </a:extLst>
                </a:gridCol>
                <a:gridCol w="246888">
                  <a:extLst>
                    <a:ext uri="{9D8B030D-6E8A-4147-A177-3AD203B41FA5}">
                      <a16:colId xmlns:a16="http://schemas.microsoft.com/office/drawing/2014/main" val="184415563"/>
                    </a:ext>
                  </a:extLst>
                </a:gridCol>
                <a:gridCol w="208280">
                  <a:extLst>
                    <a:ext uri="{9D8B030D-6E8A-4147-A177-3AD203B41FA5}">
                      <a16:colId xmlns:a16="http://schemas.microsoft.com/office/drawing/2014/main" val="2518002582"/>
                    </a:ext>
                  </a:extLst>
                </a:gridCol>
                <a:gridCol w="246888">
                  <a:extLst>
                    <a:ext uri="{9D8B030D-6E8A-4147-A177-3AD203B41FA5}">
                      <a16:colId xmlns:a16="http://schemas.microsoft.com/office/drawing/2014/main" val="301150305"/>
                    </a:ext>
                  </a:extLst>
                </a:gridCol>
                <a:gridCol w="246888">
                  <a:extLst>
                    <a:ext uri="{9D8B030D-6E8A-4147-A177-3AD203B41FA5}">
                      <a16:colId xmlns:a16="http://schemas.microsoft.com/office/drawing/2014/main" val="3655216965"/>
                    </a:ext>
                  </a:extLst>
                </a:gridCol>
                <a:gridCol w="246888">
                  <a:extLst>
                    <a:ext uri="{9D8B030D-6E8A-4147-A177-3AD203B41FA5}">
                      <a16:colId xmlns:a16="http://schemas.microsoft.com/office/drawing/2014/main" val="3358812893"/>
                    </a:ext>
                  </a:extLst>
                </a:gridCol>
                <a:gridCol w="246888">
                  <a:extLst>
                    <a:ext uri="{9D8B030D-6E8A-4147-A177-3AD203B41FA5}">
                      <a16:colId xmlns:a16="http://schemas.microsoft.com/office/drawing/2014/main" val="733821110"/>
                    </a:ext>
                  </a:extLst>
                </a:gridCol>
                <a:gridCol w="329184">
                  <a:extLst>
                    <a:ext uri="{9D8B030D-6E8A-4147-A177-3AD203B41FA5}">
                      <a16:colId xmlns:a16="http://schemas.microsoft.com/office/drawing/2014/main" val="3485963598"/>
                    </a:ext>
                  </a:extLst>
                </a:gridCol>
                <a:gridCol w="329184">
                  <a:extLst>
                    <a:ext uri="{9D8B030D-6E8A-4147-A177-3AD203B41FA5}">
                      <a16:colId xmlns:a16="http://schemas.microsoft.com/office/drawing/2014/main" val="3499602528"/>
                    </a:ext>
                  </a:extLst>
                </a:gridCol>
                <a:gridCol w="246888">
                  <a:extLst>
                    <a:ext uri="{9D8B030D-6E8A-4147-A177-3AD203B41FA5}">
                      <a16:colId xmlns:a16="http://schemas.microsoft.com/office/drawing/2014/main" val="794971544"/>
                    </a:ext>
                  </a:extLst>
                </a:gridCol>
                <a:gridCol w="246888">
                  <a:extLst>
                    <a:ext uri="{9D8B030D-6E8A-4147-A177-3AD203B41FA5}">
                      <a16:colId xmlns:a16="http://schemas.microsoft.com/office/drawing/2014/main" val="283749355"/>
                    </a:ext>
                  </a:extLst>
                </a:gridCol>
                <a:gridCol w="246888">
                  <a:extLst>
                    <a:ext uri="{9D8B030D-6E8A-4147-A177-3AD203B41FA5}">
                      <a16:colId xmlns:a16="http://schemas.microsoft.com/office/drawing/2014/main" val="3665915320"/>
                    </a:ext>
                  </a:extLst>
                </a:gridCol>
                <a:gridCol w="329184">
                  <a:extLst>
                    <a:ext uri="{9D8B030D-6E8A-4147-A177-3AD203B41FA5}">
                      <a16:colId xmlns:a16="http://schemas.microsoft.com/office/drawing/2014/main" val="663975423"/>
                    </a:ext>
                  </a:extLst>
                </a:gridCol>
                <a:gridCol w="246888">
                  <a:extLst>
                    <a:ext uri="{9D8B030D-6E8A-4147-A177-3AD203B41FA5}">
                      <a16:colId xmlns:a16="http://schemas.microsoft.com/office/drawing/2014/main" val="4145437356"/>
                    </a:ext>
                  </a:extLst>
                </a:gridCol>
                <a:gridCol w="246888">
                  <a:extLst>
                    <a:ext uri="{9D8B030D-6E8A-4147-A177-3AD203B41FA5}">
                      <a16:colId xmlns:a16="http://schemas.microsoft.com/office/drawing/2014/main" val="69021544"/>
                    </a:ext>
                  </a:extLst>
                </a:gridCol>
                <a:gridCol w="246888">
                  <a:extLst>
                    <a:ext uri="{9D8B030D-6E8A-4147-A177-3AD203B41FA5}">
                      <a16:colId xmlns:a16="http://schemas.microsoft.com/office/drawing/2014/main" val="3434968607"/>
                    </a:ext>
                  </a:extLst>
                </a:gridCol>
                <a:gridCol w="246888">
                  <a:extLst>
                    <a:ext uri="{9D8B030D-6E8A-4147-A177-3AD203B41FA5}">
                      <a16:colId xmlns:a16="http://schemas.microsoft.com/office/drawing/2014/main" val="2507514239"/>
                    </a:ext>
                  </a:extLst>
                </a:gridCol>
                <a:gridCol w="493776">
                  <a:extLst>
                    <a:ext uri="{9D8B030D-6E8A-4147-A177-3AD203B41FA5}">
                      <a16:colId xmlns:a16="http://schemas.microsoft.com/office/drawing/2014/main" val="1809639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319142888"/>
                  </a:ext>
                </a:extLst>
              </a:tr>
            </a:tbl>
          </a:graphicData>
        </a:graphic>
      </p:graphicFrame>
      <p:sp>
        <p:nvSpPr>
          <p:cNvPr id="4" name="Text Placeholder 3">
            <a:extLst>
              <a:ext uri="{FF2B5EF4-FFF2-40B4-BE49-F238E27FC236}">
                <a16:creationId xmlns:a16="http://schemas.microsoft.com/office/drawing/2014/main" id="{182EF1F8-9FEF-47F3-9DFC-424066C6B4EF}"/>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2188506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1CED-290C-4928-9324-E53A3EB2D89D}"/>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 </a:t>
            </a:r>
            <a:r>
              <a:rPr lang="en-US"/>
              <a:t>of 26</a:t>
            </a:r>
          </a:p>
        </p:txBody>
      </p:sp>
      <p:graphicFrame>
        <p:nvGraphicFramePr>
          <p:cNvPr id="5" name="Table Placeholder 4">
            <a:extLst>
              <a:ext uri="{FF2B5EF4-FFF2-40B4-BE49-F238E27FC236}">
                <a16:creationId xmlns:a16="http://schemas.microsoft.com/office/drawing/2014/main" id="{638EDA11-AA84-4CEB-B800-3E6CCCE09448}"/>
              </a:ext>
            </a:extLst>
          </p:cNvPr>
          <p:cNvGraphicFramePr>
            <a:graphicFrameLocks noGrp="1"/>
          </p:cNvGraphicFramePr>
          <p:nvPr>
            <p:ph type="tbl" sz="quarter" idx="13"/>
            <p:extLst>
              <p:ext uri="{D42A27DB-BD31-4B8C-83A1-F6EECF244321}">
                <p14:modId xmlns:p14="http://schemas.microsoft.com/office/powerpoint/2010/main" val="212611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546726098"/>
                    </a:ext>
                  </a:extLst>
                </a:gridCol>
                <a:gridCol w="411480">
                  <a:extLst>
                    <a:ext uri="{9D8B030D-6E8A-4147-A177-3AD203B41FA5}">
                      <a16:colId xmlns:a16="http://schemas.microsoft.com/office/drawing/2014/main" val="418783884"/>
                    </a:ext>
                  </a:extLst>
                </a:gridCol>
                <a:gridCol w="246888">
                  <a:extLst>
                    <a:ext uri="{9D8B030D-6E8A-4147-A177-3AD203B41FA5}">
                      <a16:colId xmlns:a16="http://schemas.microsoft.com/office/drawing/2014/main" val="3569486822"/>
                    </a:ext>
                  </a:extLst>
                </a:gridCol>
                <a:gridCol w="740664">
                  <a:extLst>
                    <a:ext uri="{9D8B030D-6E8A-4147-A177-3AD203B41FA5}">
                      <a16:colId xmlns:a16="http://schemas.microsoft.com/office/drawing/2014/main" val="1611497498"/>
                    </a:ext>
                  </a:extLst>
                </a:gridCol>
                <a:gridCol w="208280">
                  <a:extLst>
                    <a:ext uri="{9D8B030D-6E8A-4147-A177-3AD203B41FA5}">
                      <a16:colId xmlns:a16="http://schemas.microsoft.com/office/drawing/2014/main" val="280824114"/>
                    </a:ext>
                  </a:extLst>
                </a:gridCol>
                <a:gridCol w="208280">
                  <a:extLst>
                    <a:ext uri="{9D8B030D-6E8A-4147-A177-3AD203B41FA5}">
                      <a16:colId xmlns:a16="http://schemas.microsoft.com/office/drawing/2014/main" val="3045595608"/>
                    </a:ext>
                  </a:extLst>
                </a:gridCol>
                <a:gridCol w="329184">
                  <a:extLst>
                    <a:ext uri="{9D8B030D-6E8A-4147-A177-3AD203B41FA5}">
                      <a16:colId xmlns:a16="http://schemas.microsoft.com/office/drawing/2014/main" val="2820782198"/>
                    </a:ext>
                  </a:extLst>
                </a:gridCol>
                <a:gridCol w="246888">
                  <a:extLst>
                    <a:ext uri="{9D8B030D-6E8A-4147-A177-3AD203B41FA5}">
                      <a16:colId xmlns:a16="http://schemas.microsoft.com/office/drawing/2014/main" val="1590283236"/>
                    </a:ext>
                  </a:extLst>
                </a:gridCol>
                <a:gridCol w="208280">
                  <a:extLst>
                    <a:ext uri="{9D8B030D-6E8A-4147-A177-3AD203B41FA5}">
                      <a16:colId xmlns:a16="http://schemas.microsoft.com/office/drawing/2014/main" val="594874714"/>
                    </a:ext>
                  </a:extLst>
                </a:gridCol>
                <a:gridCol w="246888">
                  <a:extLst>
                    <a:ext uri="{9D8B030D-6E8A-4147-A177-3AD203B41FA5}">
                      <a16:colId xmlns:a16="http://schemas.microsoft.com/office/drawing/2014/main" val="2599449464"/>
                    </a:ext>
                  </a:extLst>
                </a:gridCol>
                <a:gridCol w="246888">
                  <a:extLst>
                    <a:ext uri="{9D8B030D-6E8A-4147-A177-3AD203B41FA5}">
                      <a16:colId xmlns:a16="http://schemas.microsoft.com/office/drawing/2014/main" val="2086743045"/>
                    </a:ext>
                  </a:extLst>
                </a:gridCol>
                <a:gridCol w="246888">
                  <a:extLst>
                    <a:ext uri="{9D8B030D-6E8A-4147-A177-3AD203B41FA5}">
                      <a16:colId xmlns:a16="http://schemas.microsoft.com/office/drawing/2014/main" val="4270777390"/>
                    </a:ext>
                  </a:extLst>
                </a:gridCol>
                <a:gridCol w="246888">
                  <a:extLst>
                    <a:ext uri="{9D8B030D-6E8A-4147-A177-3AD203B41FA5}">
                      <a16:colId xmlns:a16="http://schemas.microsoft.com/office/drawing/2014/main" val="1504325716"/>
                    </a:ext>
                  </a:extLst>
                </a:gridCol>
                <a:gridCol w="329184">
                  <a:extLst>
                    <a:ext uri="{9D8B030D-6E8A-4147-A177-3AD203B41FA5}">
                      <a16:colId xmlns:a16="http://schemas.microsoft.com/office/drawing/2014/main" val="3466544983"/>
                    </a:ext>
                  </a:extLst>
                </a:gridCol>
                <a:gridCol w="329184">
                  <a:extLst>
                    <a:ext uri="{9D8B030D-6E8A-4147-A177-3AD203B41FA5}">
                      <a16:colId xmlns:a16="http://schemas.microsoft.com/office/drawing/2014/main" val="2879424964"/>
                    </a:ext>
                  </a:extLst>
                </a:gridCol>
                <a:gridCol w="246888">
                  <a:extLst>
                    <a:ext uri="{9D8B030D-6E8A-4147-A177-3AD203B41FA5}">
                      <a16:colId xmlns:a16="http://schemas.microsoft.com/office/drawing/2014/main" val="1511521835"/>
                    </a:ext>
                  </a:extLst>
                </a:gridCol>
                <a:gridCol w="246888">
                  <a:extLst>
                    <a:ext uri="{9D8B030D-6E8A-4147-A177-3AD203B41FA5}">
                      <a16:colId xmlns:a16="http://schemas.microsoft.com/office/drawing/2014/main" val="456826325"/>
                    </a:ext>
                  </a:extLst>
                </a:gridCol>
                <a:gridCol w="246888">
                  <a:extLst>
                    <a:ext uri="{9D8B030D-6E8A-4147-A177-3AD203B41FA5}">
                      <a16:colId xmlns:a16="http://schemas.microsoft.com/office/drawing/2014/main" val="1374582401"/>
                    </a:ext>
                  </a:extLst>
                </a:gridCol>
                <a:gridCol w="329184">
                  <a:extLst>
                    <a:ext uri="{9D8B030D-6E8A-4147-A177-3AD203B41FA5}">
                      <a16:colId xmlns:a16="http://schemas.microsoft.com/office/drawing/2014/main" val="2674698017"/>
                    </a:ext>
                  </a:extLst>
                </a:gridCol>
                <a:gridCol w="246888">
                  <a:extLst>
                    <a:ext uri="{9D8B030D-6E8A-4147-A177-3AD203B41FA5}">
                      <a16:colId xmlns:a16="http://schemas.microsoft.com/office/drawing/2014/main" val="350559096"/>
                    </a:ext>
                  </a:extLst>
                </a:gridCol>
                <a:gridCol w="246888">
                  <a:extLst>
                    <a:ext uri="{9D8B030D-6E8A-4147-A177-3AD203B41FA5}">
                      <a16:colId xmlns:a16="http://schemas.microsoft.com/office/drawing/2014/main" val="241050264"/>
                    </a:ext>
                  </a:extLst>
                </a:gridCol>
                <a:gridCol w="246888">
                  <a:extLst>
                    <a:ext uri="{9D8B030D-6E8A-4147-A177-3AD203B41FA5}">
                      <a16:colId xmlns:a16="http://schemas.microsoft.com/office/drawing/2014/main" val="132843403"/>
                    </a:ext>
                  </a:extLst>
                </a:gridCol>
                <a:gridCol w="246888">
                  <a:extLst>
                    <a:ext uri="{9D8B030D-6E8A-4147-A177-3AD203B41FA5}">
                      <a16:colId xmlns:a16="http://schemas.microsoft.com/office/drawing/2014/main" val="3429190636"/>
                    </a:ext>
                  </a:extLst>
                </a:gridCol>
                <a:gridCol w="493776">
                  <a:extLst>
                    <a:ext uri="{9D8B030D-6E8A-4147-A177-3AD203B41FA5}">
                      <a16:colId xmlns:a16="http://schemas.microsoft.com/office/drawing/2014/main" val="2861382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91108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- 2022-05-16 14:02:21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多少钱、哪里买</a:t>
                      </a:r>
                      <a:r>
                        <a:rPr kumimoji="0" lang="en-US" sz="1000" b="0" i="0" u="none" strike="noStrike" kern="1200" cap="none" spc="0" normalizeH="0" baseline="0" noProof="0">
                          <a:ln>
                            <a:noFill/>
                          </a:ln>
                          <a:solidFill>
                            <a:prstClr val="black"/>
                          </a:solidFill>
                          <a:effectLst/>
                          <a:uLnTx/>
                          <a:uFillTx/>
                          <a:latin typeface="+mn-lt"/>
                          <a:ea typeface="+mn-ea"/>
                          <a:cs typeface="+mn-cs"/>
                        </a:rPr>
                        <a:t>👉https://bit.ly/3sAg3ZD
-
</a:t>
                      </a:r>
                      <a:r>
                        <a:rPr kumimoji="0" lang="ja-JP" altLang="en-US" sz="1000" b="0" i="0" u="none" strike="noStrike" kern="1200" cap="none" spc="0" normalizeH="0" baseline="0" noProof="0">
                          <a:ln>
                            <a:noFill/>
                          </a:ln>
                          <a:solidFill>
                            <a:prstClr val="black"/>
                          </a:solidFill>
                          <a:effectLst/>
                          <a:uLnTx/>
                          <a:uFillTx/>
                          <a:latin typeface="+mn-lt"/>
                          <a:ea typeface="+mn-ea"/>
                          <a:cs typeface="+mn-cs"/>
                        </a:rPr>
                        <a:t>凉凉夏意怎么会少了充满夏天感的丝巾呢</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 Charles and Keith</a:t>
                      </a:r>
                      <a:r>
                        <a:rPr kumimoji="0" lang="ja-JP" altLang="en-US" sz="1000" b="0" i="0" u="none" strike="noStrike" kern="1200" cap="none" spc="0" normalizeH="0" baseline="0" noProof="0">
                          <a:ln>
                            <a:noFill/>
                          </a:ln>
                          <a:solidFill>
                            <a:prstClr val="black"/>
                          </a:solidFill>
                          <a:effectLst/>
                          <a:uLnTx/>
                          <a:uFillTx/>
                          <a:latin typeface="+mn-lt"/>
                          <a:ea typeface="+mn-ea"/>
                          <a:cs typeface="+mn-cs"/>
                        </a:rPr>
                        <a:t>推出了这款让少女们疯狂搜索的「丝巾链条腋下包」，集结复古与高级感十足的黑金颜色搭配和包款自带的丝巾，轻松打造随性个性感</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Niko | Charles and Keith MY Official
-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a:t>
                      </a:r>
                      <a:r>
                        <a:rPr kumimoji="0" lang="en-US" sz="1000" b="0" i="0" u="none" strike="noStrike" kern="1200" cap="none" spc="0" normalizeH="0" baseline="0" noProof="0">
                          <a:ln>
                            <a:noFill/>
                          </a:ln>
                          <a:solidFill>
                            <a:prstClr val="black"/>
                          </a:solidFill>
                          <a:effectLst/>
                          <a:uLnTx/>
                          <a:uFillTx/>
                          <a:latin typeface="+mn-lt"/>
                          <a:ea typeface="+mn-ea"/>
                          <a:cs typeface="+mn-cs"/>
                        </a:rPr>
                        <a:t>ck #CharlesandKeith #</a:t>
                      </a:r>
                      <a:r>
                        <a:rPr kumimoji="0" lang="ja-JP" altLang="en-US" sz="1000" b="0" i="0" u="none" strike="noStrike" kern="1200" cap="none" spc="0" normalizeH="0" baseline="0" noProof="0">
                          <a:ln>
                            <a:noFill/>
                          </a:ln>
                          <a:solidFill>
                            <a:prstClr val="black"/>
                          </a:solidFill>
                          <a:effectLst/>
                          <a:uLnTx/>
                          <a:uFillTx/>
                          <a:latin typeface="+mn-lt"/>
                          <a:ea typeface="+mn-ea"/>
                          <a:cs typeface="+mn-cs"/>
                        </a:rPr>
                        <a:t>腋下包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https://quintly-image-storage.s3.amazonaws.com/960c32603e3f29fbb114b476f69d2f8e/1a9fbf287b64a0a4687c429a21442ef7.jpg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https://www.facebook.com/957198917700400/posts/5113345388752378/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73669030"/>
                  </a:ext>
                </a:extLst>
              </a:tr>
            </a:tbl>
          </a:graphicData>
        </a:graphic>
      </p:graphicFrame>
      <p:sp>
        <p:nvSpPr>
          <p:cNvPr id="4" name="Text Placeholder 3">
            <a:extLst>
              <a:ext uri="{FF2B5EF4-FFF2-40B4-BE49-F238E27FC236}">
                <a16:creationId xmlns:a16="http://schemas.microsoft.com/office/drawing/2014/main" id="{EA2B0206-E72D-4969-98A6-CA48C9BB62B8}"/>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794995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399D-E502-4EE8-975F-0D46B3446866}"/>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- 3 </a:t>
            </a:r>
            <a:r>
              <a:rPr lang="en-US"/>
              <a:t>of 26</a:t>
            </a:r>
          </a:p>
        </p:txBody>
      </p:sp>
      <p:graphicFrame>
        <p:nvGraphicFramePr>
          <p:cNvPr id="5" name="Table Placeholder 4">
            <a:extLst>
              <a:ext uri="{FF2B5EF4-FFF2-40B4-BE49-F238E27FC236}">
                <a16:creationId xmlns:a16="http://schemas.microsoft.com/office/drawing/2014/main" id="{A787CA3E-E467-4792-9D89-BCE3631FFC8C}"/>
              </a:ext>
            </a:extLst>
          </p:cNvPr>
          <p:cNvGraphicFramePr>
            <a:graphicFrameLocks noGrp="1"/>
          </p:cNvGraphicFramePr>
          <p:nvPr>
            <p:ph type="tbl" sz="quarter" idx="13"/>
            <p:extLst>
              <p:ext uri="{D42A27DB-BD31-4B8C-83A1-F6EECF244321}">
                <p14:modId xmlns:p14="http://schemas.microsoft.com/office/powerpoint/2010/main" val="1290685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089411340"/>
                    </a:ext>
                  </a:extLst>
                </a:gridCol>
                <a:gridCol w="411480">
                  <a:extLst>
                    <a:ext uri="{9D8B030D-6E8A-4147-A177-3AD203B41FA5}">
                      <a16:colId xmlns:a16="http://schemas.microsoft.com/office/drawing/2014/main" val="2348458812"/>
                    </a:ext>
                  </a:extLst>
                </a:gridCol>
                <a:gridCol w="246888">
                  <a:extLst>
                    <a:ext uri="{9D8B030D-6E8A-4147-A177-3AD203B41FA5}">
                      <a16:colId xmlns:a16="http://schemas.microsoft.com/office/drawing/2014/main" val="197075838"/>
                    </a:ext>
                  </a:extLst>
                </a:gridCol>
                <a:gridCol w="740664">
                  <a:extLst>
                    <a:ext uri="{9D8B030D-6E8A-4147-A177-3AD203B41FA5}">
                      <a16:colId xmlns:a16="http://schemas.microsoft.com/office/drawing/2014/main" val="3380491612"/>
                    </a:ext>
                  </a:extLst>
                </a:gridCol>
                <a:gridCol w="208280">
                  <a:extLst>
                    <a:ext uri="{9D8B030D-6E8A-4147-A177-3AD203B41FA5}">
                      <a16:colId xmlns:a16="http://schemas.microsoft.com/office/drawing/2014/main" val="1452782314"/>
                    </a:ext>
                  </a:extLst>
                </a:gridCol>
                <a:gridCol w="208280">
                  <a:extLst>
                    <a:ext uri="{9D8B030D-6E8A-4147-A177-3AD203B41FA5}">
                      <a16:colId xmlns:a16="http://schemas.microsoft.com/office/drawing/2014/main" val="4053423841"/>
                    </a:ext>
                  </a:extLst>
                </a:gridCol>
                <a:gridCol w="329184">
                  <a:extLst>
                    <a:ext uri="{9D8B030D-6E8A-4147-A177-3AD203B41FA5}">
                      <a16:colId xmlns:a16="http://schemas.microsoft.com/office/drawing/2014/main" val="3921809535"/>
                    </a:ext>
                  </a:extLst>
                </a:gridCol>
                <a:gridCol w="246888">
                  <a:extLst>
                    <a:ext uri="{9D8B030D-6E8A-4147-A177-3AD203B41FA5}">
                      <a16:colId xmlns:a16="http://schemas.microsoft.com/office/drawing/2014/main" val="3533098895"/>
                    </a:ext>
                  </a:extLst>
                </a:gridCol>
                <a:gridCol w="208280">
                  <a:extLst>
                    <a:ext uri="{9D8B030D-6E8A-4147-A177-3AD203B41FA5}">
                      <a16:colId xmlns:a16="http://schemas.microsoft.com/office/drawing/2014/main" val="2201228641"/>
                    </a:ext>
                  </a:extLst>
                </a:gridCol>
                <a:gridCol w="246888">
                  <a:extLst>
                    <a:ext uri="{9D8B030D-6E8A-4147-A177-3AD203B41FA5}">
                      <a16:colId xmlns:a16="http://schemas.microsoft.com/office/drawing/2014/main" val="3798953264"/>
                    </a:ext>
                  </a:extLst>
                </a:gridCol>
                <a:gridCol w="246888">
                  <a:extLst>
                    <a:ext uri="{9D8B030D-6E8A-4147-A177-3AD203B41FA5}">
                      <a16:colId xmlns:a16="http://schemas.microsoft.com/office/drawing/2014/main" val="4278223798"/>
                    </a:ext>
                  </a:extLst>
                </a:gridCol>
                <a:gridCol w="246888">
                  <a:extLst>
                    <a:ext uri="{9D8B030D-6E8A-4147-A177-3AD203B41FA5}">
                      <a16:colId xmlns:a16="http://schemas.microsoft.com/office/drawing/2014/main" val="3041088225"/>
                    </a:ext>
                  </a:extLst>
                </a:gridCol>
                <a:gridCol w="246888">
                  <a:extLst>
                    <a:ext uri="{9D8B030D-6E8A-4147-A177-3AD203B41FA5}">
                      <a16:colId xmlns:a16="http://schemas.microsoft.com/office/drawing/2014/main" val="3683434313"/>
                    </a:ext>
                  </a:extLst>
                </a:gridCol>
                <a:gridCol w="329184">
                  <a:extLst>
                    <a:ext uri="{9D8B030D-6E8A-4147-A177-3AD203B41FA5}">
                      <a16:colId xmlns:a16="http://schemas.microsoft.com/office/drawing/2014/main" val="1082177017"/>
                    </a:ext>
                  </a:extLst>
                </a:gridCol>
                <a:gridCol w="329184">
                  <a:extLst>
                    <a:ext uri="{9D8B030D-6E8A-4147-A177-3AD203B41FA5}">
                      <a16:colId xmlns:a16="http://schemas.microsoft.com/office/drawing/2014/main" val="2148579356"/>
                    </a:ext>
                  </a:extLst>
                </a:gridCol>
                <a:gridCol w="246888">
                  <a:extLst>
                    <a:ext uri="{9D8B030D-6E8A-4147-A177-3AD203B41FA5}">
                      <a16:colId xmlns:a16="http://schemas.microsoft.com/office/drawing/2014/main" val="34992923"/>
                    </a:ext>
                  </a:extLst>
                </a:gridCol>
                <a:gridCol w="246888">
                  <a:extLst>
                    <a:ext uri="{9D8B030D-6E8A-4147-A177-3AD203B41FA5}">
                      <a16:colId xmlns:a16="http://schemas.microsoft.com/office/drawing/2014/main" val="2102448190"/>
                    </a:ext>
                  </a:extLst>
                </a:gridCol>
                <a:gridCol w="246888">
                  <a:extLst>
                    <a:ext uri="{9D8B030D-6E8A-4147-A177-3AD203B41FA5}">
                      <a16:colId xmlns:a16="http://schemas.microsoft.com/office/drawing/2014/main" val="2425541117"/>
                    </a:ext>
                  </a:extLst>
                </a:gridCol>
                <a:gridCol w="329184">
                  <a:extLst>
                    <a:ext uri="{9D8B030D-6E8A-4147-A177-3AD203B41FA5}">
                      <a16:colId xmlns:a16="http://schemas.microsoft.com/office/drawing/2014/main" val="2128929275"/>
                    </a:ext>
                  </a:extLst>
                </a:gridCol>
                <a:gridCol w="246888">
                  <a:extLst>
                    <a:ext uri="{9D8B030D-6E8A-4147-A177-3AD203B41FA5}">
                      <a16:colId xmlns:a16="http://schemas.microsoft.com/office/drawing/2014/main" val="3141990060"/>
                    </a:ext>
                  </a:extLst>
                </a:gridCol>
                <a:gridCol w="246888">
                  <a:extLst>
                    <a:ext uri="{9D8B030D-6E8A-4147-A177-3AD203B41FA5}">
                      <a16:colId xmlns:a16="http://schemas.microsoft.com/office/drawing/2014/main" val="101544216"/>
                    </a:ext>
                  </a:extLst>
                </a:gridCol>
                <a:gridCol w="246888">
                  <a:extLst>
                    <a:ext uri="{9D8B030D-6E8A-4147-A177-3AD203B41FA5}">
                      <a16:colId xmlns:a16="http://schemas.microsoft.com/office/drawing/2014/main" val="110167202"/>
                    </a:ext>
                  </a:extLst>
                </a:gridCol>
                <a:gridCol w="246888">
                  <a:extLst>
                    <a:ext uri="{9D8B030D-6E8A-4147-A177-3AD203B41FA5}">
                      <a16:colId xmlns:a16="http://schemas.microsoft.com/office/drawing/2014/main" val="1147985918"/>
                    </a:ext>
                  </a:extLst>
                </a:gridCol>
                <a:gridCol w="493776">
                  <a:extLst>
                    <a:ext uri="{9D8B030D-6E8A-4147-A177-3AD203B41FA5}">
                      <a16:colId xmlns:a16="http://schemas.microsoft.com/office/drawing/2014/main" val="354112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13098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- 2022-05-17 20:03:00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更多</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爸爸去哪儿</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萌娃现状👉🏼</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https://bit.ly/37WMnPi
-
</a:t>
                      </a:r>
                      <a:r>
                        <a:rPr kumimoji="0" lang="zh-CN" altLang="en-US" sz="1000" b="0" i="0" u="none" strike="noStrike" kern="1200" cap="none" spc="0" normalizeH="0" baseline="0" noProof="0">
                          <a:ln>
                            <a:noFill/>
                          </a:ln>
                          <a:solidFill>
                            <a:prstClr val="black"/>
                          </a:solidFill>
                          <a:effectLst/>
                          <a:uLnTx/>
                          <a:uFillTx/>
                          <a:latin typeface="+mn-lt"/>
                          <a:ea typeface="+mn-ea"/>
                          <a:cs typeface="+mn-cs"/>
                        </a:rPr>
                        <a:t>一共播了</a:t>
                      </a:r>
                      <a:r>
                        <a:rPr kumimoji="0" lang="en-US" altLang="zh-CN" sz="1000" b="0" i="0" u="none" strike="noStrike" kern="1200" cap="none" spc="0" normalizeH="0" baseline="0" noProof="0">
                          <a:ln>
                            <a:noFill/>
                          </a:ln>
                          <a:solidFill>
                            <a:prstClr val="black"/>
                          </a:solidFill>
                          <a:effectLst/>
                          <a:uLnTx/>
                          <a:uFillTx/>
                          <a:latin typeface="+mn-lt"/>
                          <a:ea typeface="+mn-ea"/>
                          <a:cs typeface="+mn-cs"/>
                        </a:rPr>
                        <a:t>5</a:t>
                      </a:r>
                      <a:r>
                        <a:rPr kumimoji="0" lang="zh-CN" altLang="en-US" sz="1000" b="0" i="0" u="none" strike="noStrike" kern="1200" cap="none" spc="0" normalizeH="0" baseline="0" noProof="0">
                          <a:ln>
                            <a:noFill/>
                          </a:ln>
                          <a:solidFill>
                            <a:prstClr val="black"/>
                          </a:solidFill>
                          <a:effectLst/>
                          <a:uLnTx/>
                          <a:uFillTx/>
                          <a:latin typeface="+mn-lt"/>
                          <a:ea typeface="+mn-ea"/>
                          <a:cs typeface="+mn-cs"/>
                        </a:rPr>
                        <a:t>季的亲子互动真人秀节目</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爸爸去哪儿</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从</a:t>
                      </a:r>
                      <a:r>
                        <a:rPr kumimoji="0" lang="en-US" altLang="zh-CN" sz="1000" b="0" i="0" u="none" strike="noStrike" kern="1200" cap="none" spc="0" normalizeH="0" baseline="0" noProof="0">
                          <a:ln>
                            <a:noFill/>
                          </a:ln>
                          <a:solidFill>
                            <a:prstClr val="black"/>
                          </a:solidFill>
                          <a:effectLst/>
                          <a:uLnTx/>
                          <a:uFillTx/>
                          <a:latin typeface="+mn-lt"/>
                          <a:ea typeface="+mn-ea"/>
                          <a:cs typeface="+mn-cs"/>
                        </a:rPr>
                        <a:t>2013</a:t>
                      </a:r>
                      <a:r>
                        <a:rPr kumimoji="0" lang="zh-CN" altLang="en-US" sz="1000" b="0" i="0" u="none" strike="noStrike" kern="1200" cap="none" spc="0" normalizeH="0" baseline="0" noProof="0">
                          <a:ln>
                            <a:noFill/>
                          </a:ln>
                          <a:solidFill>
                            <a:prstClr val="black"/>
                          </a:solidFill>
                          <a:effectLst/>
                          <a:uLnTx/>
                          <a:uFillTx/>
                          <a:latin typeface="+mn-lt"/>
                          <a:ea typeface="+mn-ea"/>
                          <a:cs typeface="+mn-cs"/>
                        </a:rPr>
                        <a:t>年的第一季到</a:t>
                      </a:r>
                      <a:r>
                        <a:rPr kumimoji="0" lang="en-US" altLang="zh-CN" sz="1000" b="0" i="0" u="none" strike="noStrike" kern="1200" cap="none" spc="0" normalizeH="0" baseline="0" noProof="0">
                          <a:ln>
                            <a:noFill/>
                          </a:ln>
                          <a:solidFill>
                            <a:prstClr val="black"/>
                          </a:solidFill>
                          <a:effectLst/>
                          <a:uLnTx/>
                          <a:uFillTx/>
                          <a:latin typeface="+mn-lt"/>
                          <a:ea typeface="+mn-ea"/>
                          <a:cs typeface="+mn-cs"/>
                        </a:rPr>
                        <a:t>2017</a:t>
                      </a:r>
                      <a:r>
                        <a:rPr kumimoji="0" lang="zh-CN" altLang="en-US" sz="1000" b="0" i="0" u="none" strike="noStrike" kern="1200" cap="none" spc="0" normalizeH="0" baseline="0" noProof="0">
                          <a:ln>
                            <a:noFill/>
                          </a:ln>
                          <a:solidFill>
                            <a:prstClr val="black"/>
                          </a:solidFill>
                          <a:effectLst/>
                          <a:uLnTx/>
                          <a:uFillTx/>
                          <a:latin typeface="+mn-lt"/>
                          <a:ea typeface="+mn-ea"/>
                          <a:cs typeface="+mn-cs"/>
                        </a:rPr>
                        <a:t>年的第</a:t>
                      </a:r>
                      <a:r>
                        <a:rPr kumimoji="0" lang="en-US" altLang="zh-CN" sz="1000" b="0" i="0" u="none" strike="noStrike" kern="1200" cap="none" spc="0" normalizeH="0" baseline="0" noProof="0">
                          <a:ln>
                            <a:noFill/>
                          </a:ln>
                          <a:solidFill>
                            <a:prstClr val="black"/>
                          </a:solidFill>
                          <a:effectLst/>
                          <a:uLnTx/>
                          <a:uFillTx/>
                          <a:latin typeface="+mn-lt"/>
                          <a:ea typeface="+mn-ea"/>
                          <a:cs typeface="+mn-cs"/>
                        </a:rPr>
                        <a:t>5</a:t>
                      </a:r>
                      <a:r>
                        <a:rPr kumimoji="0" lang="zh-CN" altLang="en-US" sz="1000" b="0" i="0" u="none" strike="noStrike" kern="1200" cap="none" spc="0" normalizeH="0" baseline="0" noProof="0">
                          <a:ln>
                            <a:noFill/>
                          </a:ln>
                          <a:solidFill>
                            <a:prstClr val="black"/>
                          </a:solidFill>
                          <a:effectLst/>
                          <a:uLnTx/>
                          <a:uFillTx/>
                          <a:latin typeface="+mn-lt"/>
                          <a:ea typeface="+mn-ea"/>
                          <a:cs typeface="+mn-cs"/>
                        </a:rPr>
                        <a:t>季，不管何时何地都让我们看到萌娃的当儿嘴角上扬🤩，心情不自禁雀跃起来！❤️而过了多年后的今天，当初的萌娃们已经飞快长大，进入了属于他们的青春时代啦！所以现在话不多说，让我们一起来看看萌娃们的现状为何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爸爸去哪儿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萌娃 </a:t>
                      </a:r>
                      <a:r>
                        <a:rPr kumimoji="0" lang="en-US" altLang="zh-CN" sz="1000" b="0" i="0" u="none" strike="noStrike" kern="1200" cap="none" spc="0" normalizeH="0" baseline="0" noProof="0">
                          <a:ln>
                            <a:noFill/>
                          </a:ln>
                          <a:solidFill>
                            <a:prstClr val="black"/>
                          </a:solidFill>
                          <a:effectLst/>
                          <a:uLnTx/>
                          <a:uFillTx/>
                          <a:latin typeface="+mn-lt"/>
                          <a:ea typeface="+mn-ea"/>
                          <a:cs typeface="+mn-cs"/>
                        </a:rPr>
                        <a:t>#jasper #</a:t>
                      </a:r>
                      <a:r>
                        <a:rPr kumimoji="0" lang="zh-CN" altLang="en-US" sz="1000" b="0" i="0" u="none" strike="noStrike" kern="1200" cap="none" spc="0" normalizeH="0" baseline="0" noProof="0">
                          <a:ln>
                            <a:noFill/>
                          </a:ln>
                          <a:solidFill>
                            <a:prstClr val="black"/>
                          </a:solidFill>
                          <a:effectLst/>
                          <a:uLnTx/>
                          <a:uFillTx/>
                          <a:latin typeface="+mn-lt"/>
                          <a:ea typeface="+mn-ea"/>
                          <a:cs typeface="+mn-cs"/>
                        </a:rPr>
                        <a:t>阿拉蕾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刘诺一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孩子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萌娃现状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https://quintly-image-storage.s3.amazonaws.com/960c32603e3f29fbb114b476f69d2f8e/4bcabc7053273df994842dffd75e1e7a.jpg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https://www.facebook.com/957198917700400/posts/5124977397589177/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9580561"/>
                  </a:ext>
                </a:extLst>
              </a:tr>
            </a:tbl>
          </a:graphicData>
        </a:graphic>
      </p:graphicFrame>
      <p:sp>
        <p:nvSpPr>
          <p:cNvPr id="4" name="Text Placeholder 3">
            <a:extLst>
              <a:ext uri="{FF2B5EF4-FFF2-40B4-BE49-F238E27FC236}">
                <a16:creationId xmlns:a16="http://schemas.microsoft.com/office/drawing/2014/main" id="{706E216C-8659-422D-8B0C-6404E5784801}"/>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690293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E991E-9CA1-45A8-96E9-C38DB04C37B0}"/>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- 4 </a:t>
            </a:r>
            <a:r>
              <a:rPr lang="en-US"/>
              <a:t>of 26</a:t>
            </a:r>
          </a:p>
        </p:txBody>
      </p:sp>
      <p:graphicFrame>
        <p:nvGraphicFramePr>
          <p:cNvPr id="5" name="Table Placeholder 4">
            <a:extLst>
              <a:ext uri="{FF2B5EF4-FFF2-40B4-BE49-F238E27FC236}">
                <a16:creationId xmlns:a16="http://schemas.microsoft.com/office/drawing/2014/main" id="{D5B2C13D-22CF-4E16-9FF4-A0F87DE42BCE}"/>
              </a:ext>
            </a:extLst>
          </p:cNvPr>
          <p:cNvGraphicFramePr>
            <a:graphicFrameLocks noGrp="1"/>
          </p:cNvGraphicFramePr>
          <p:nvPr>
            <p:ph type="tbl" sz="quarter" idx="13"/>
            <p:extLst>
              <p:ext uri="{D42A27DB-BD31-4B8C-83A1-F6EECF244321}">
                <p14:modId xmlns:p14="http://schemas.microsoft.com/office/powerpoint/2010/main" val="193100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662569968"/>
                    </a:ext>
                  </a:extLst>
                </a:gridCol>
                <a:gridCol w="411480">
                  <a:extLst>
                    <a:ext uri="{9D8B030D-6E8A-4147-A177-3AD203B41FA5}">
                      <a16:colId xmlns:a16="http://schemas.microsoft.com/office/drawing/2014/main" val="1906365092"/>
                    </a:ext>
                  </a:extLst>
                </a:gridCol>
                <a:gridCol w="246888">
                  <a:extLst>
                    <a:ext uri="{9D8B030D-6E8A-4147-A177-3AD203B41FA5}">
                      <a16:colId xmlns:a16="http://schemas.microsoft.com/office/drawing/2014/main" val="1990440737"/>
                    </a:ext>
                  </a:extLst>
                </a:gridCol>
                <a:gridCol w="740664">
                  <a:extLst>
                    <a:ext uri="{9D8B030D-6E8A-4147-A177-3AD203B41FA5}">
                      <a16:colId xmlns:a16="http://schemas.microsoft.com/office/drawing/2014/main" val="3087941004"/>
                    </a:ext>
                  </a:extLst>
                </a:gridCol>
                <a:gridCol w="208280">
                  <a:extLst>
                    <a:ext uri="{9D8B030D-6E8A-4147-A177-3AD203B41FA5}">
                      <a16:colId xmlns:a16="http://schemas.microsoft.com/office/drawing/2014/main" val="523749048"/>
                    </a:ext>
                  </a:extLst>
                </a:gridCol>
                <a:gridCol w="208280">
                  <a:extLst>
                    <a:ext uri="{9D8B030D-6E8A-4147-A177-3AD203B41FA5}">
                      <a16:colId xmlns:a16="http://schemas.microsoft.com/office/drawing/2014/main" val="2395354729"/>
                    </a:ext>
                  </a:extLst>
                </a:gridCol>
                <a:gridCol w="329184">
                  <a:extLst>
                    <a:ext uri="{9D8B030D-6E8A-4147-A177-3AD203B41FA5}">
                      <a16:colId xmlns:a16="http://schemas.microsoft.com/office/drawing/2014/main" val="3005121204"/>
                    </a:ext>
                  </a:extLst>
                </a:gridCol>
                <a:gridCol w="246888">
                  <a:extLst>
                    <a:ext uri="{9D8B030D-6E8A-4147-A177-3AD203B41FA5}">
                      <a16:colId xmlns:a16="http://schemas.microsoft.com/office/drawing/2014/main" val="2792942933"/>
                    </a:ext>
                  </a:extLst>
                </a:gridCol>
                <a:gridCol w="208280">
                  <a:extLst>
                    <a:ext uri="{9D8B030D-6E8A-4147-A177-3AD203B41FA5}">
                      <a16:colId xmlns:a16="http://schemas.microsoft.com/office/drawing/2014/main" val="341241587"/>
                    </a:ext>
                  </a:extLst>
                </a:gridCol>
                <a:gridCol w="246888">
                  <a:extLst>
                    <a:ext uri="{9D8B030D-6E8A-4147-A177-3AD203B41FA5}">
                      <a16:colId xmlns:a16="http://schemas.microsoft.com/office/drawing/2014/main" val="2166190063"/>
                    </a:ext>
                  </a:extLst>
                </a:gridCol>
                <a:gridCol w="246888">
                  <a:extLst>
                    <a:ext uri="{9D8B030D-6E8A-4147-A177-3AD203B41FA5}">
                      <a16:colId xmlns:a16="http://schemas.microsoft.com/office/drawing/2014/main" val="1194081770"/>
                    </a:ext>
                  </a:extLst>
                </a:gridCol>
                <a:gridCol w="246888">
                  <a:extLst>
                    <a:ext uri="{9D8B030D-6E8A-4147-A177-3AD203B41FA5}">
                      <a16:colId xmlns:a16="http://schemas.microsoft.com/office/drawing/2014/main" val="16668487"/>
                    </a:ext>
                  </a:extLst>
                </a:gridCol>
                <a:gridCol w="246888">
                  <a:extLst>
                    <a:ext uri="{9D8B030D-6E8A-4147-A177-3AD203B41FA5}">
                      <a16:colId xmlns:a16="http://schemas.microsoft.com/office/drawing/2014/main" val="3381871222"/>
                    </a:ext>
                  </a:extLst>
                </a:gridCol>
                <a:gridCol w="329184">
                  <a:extLst>
                    <a:ext uri="{9D8B030D-6E8A-4147-A177-3AD203B41FA5}">
                      <a16:colId xmlns:a16="http://schemas.microsoft.com/office/drawing/2014/main" val="1328904011"/>
                    </a:ext>
                  </a:extLst>
                </a:gridCol>
                <a:gridCol w="329184">
                  <a:extLst>
                    <a:ext uri="{9D8B030D-6E8A-4147-A177-3AD203B41FA5}">
                      <a16:colId xmlns:a16="http://schemas.microsoft.com/office/drawing/2014/main" val="2461524043"/>
                    </a:ext>
                  </a:extLst>
                </a:gridCol>
                <a:gridCol w="246888">
                  <a:extLst>
                    <a:ext uri="{9D8B030D-6E8A-4147-A177-3AD203B41FA5}">
                      <a16:colId xmlns:a16="http://schemas.microsoft.com/office/drawing/2014/main" val="2459081194"/>
                    </a:ext>
                  </a:extLst>
                </a:gridCol>
                <a:gridCol w="246888">
                  <a:extLst>
                    <a:ext uri="{9D8B030D-6E8A-4147-A177-3AD203B41FA5}">
                      <a16:colId xmlns:a16="http://schemas.microsoft.com/office/drawing/2014/main" val="4289578927"/>
                    </a:ext>
                  </a:extLst>
                </a:gridCol>
                <a:gridCol w="246888">
                  <a:extLst>
                    <a:ext uri="{9D8B030D-6E8A-4147-A177-3AD203B41FA5}">
                      <a16:colId xmlns:a16="http://schemas.microsoft.com/office/drawing/2014/main" val="3246236863"/>
                    </a:ext>
                  </a:extLst>
                </a:gridCol>
                <a:gridCol w="329184">
                  <a:extLst>
                    <a:ext uri="{9D8B030D-6E8A-4147-A177-3AD203B41FA5}">
                      <a16:colId xmlns:a16="http://schemas.microsoft.com/office/drawing/2014/main" val="1899522098"/>
                    </a:ext>
                  </a:extLst>
                </a:gridCol>
                <a:gridCol w="246888">
                  <a:extLst>
                    <a:ext uri="{9D8B030D-6E8A-4147-A177-3AD203B41FA5}">
                      <a16:colId xmlns:a16="http://schemas.microsoft.com/office/drawing/2014/main" val="236421225"/>
                    </a:ext>
                  </a:extLst>
                </a:gridCol>
                <a:gridCol w="246888">
                  <a:extLst>
                    <a:ext uri="{9D8B030D-6E8A-4147-A177-3AD203B41FA5}">
                      <a16:colId xmlns:a16="http://schemas.microsoft.com/office/drawing/2014/main" val="3483585133"/>
                    </a:ext>
                  </a:extLst>
                </a:gridCol>
                <a:gridCol w="246888">
                  <a:extLst>
                    <a:ext uri="{9D8B030D-6E8A-4147-A177-3AD203B41FA5}">
                      <a16:colId xmlns:a16="http://schemas.microsoft.com/office/drawing/2014/main" val="1645198425"/>
                    </a:ext>
                  </a:extLst>
                </a:gridCol>
                <a:gridCol w="246888">
                  <a:extLst>
                    <a:ext uri="{9D8B030D-6E8A-4147-A177-3AD203B41FA5}">
                      <a16:colId xmlns:a16="http://schemas.microsoft.com/office/drawing/2014/main" val="111337426"/>
                    </a:ext>
                  </a:extLst>
                </a:gridCol>
                <a:gridCol w="493776">
                  <a:extLst>
                    <a:ext uri="{9D8B030D-6E8A-4147-A177-3AD203B41FA5}">
                      <a16:colId xmlns:a16="http://schemas.microsoft.com/office/drawing/2014/main" val="94909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36482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- 2022-05-18 22:02:01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平穷限制了我的想象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来看看亚裔富豪的世界吧！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BlingEmpire #BlingEmpire2 #Netflix #</a:t>
                      </a:r>
                      <a:r>
                        <a:rPr kumimoji="0" lang="ja-JP" altLang="en-US" sz="1000" b="0" i="0" u="none" strike="noStrike" kern="1200" cap="none" spc="0" normalizeH="0" baseline="0" noProof="0">
                          <a:ln>
                            <a:noFill/>
                          </a:ln>
                          <a:solidFill>
                            <a:prstClr val="black"/>
                          </a:solidFill>
                          <a:effectLst/>
                          <a:uLnTx/>
                          <a:uFillTx/>
                          <a:latin typeface="+mn-lt"/>
                          <a:ea typeface="+mn-ea"/>
                          <a:cs typeface="+mn-cs"/>
                        </a:rPr>
                        <a:t>真人秀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璀璨帝国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璀璨帝国</a:t>
                      </a:r>
                      <a:r>
                        <a:rPr kumimoji="0" lang="en-US" altLang="ja-JP" sz="1000" b="0" i="0" u="none" strike="noStrike" kern="1200" cap="none" spc="0" normalizeH="0" baseline="0" noProof="0">
                          <a:ln>
                            <a:noFill/>
                          </a:ln>
                          <a:solidFill>
                            <a:prstClr val="black"/>
                          </a:solidFill>
                          <a:effectLst/>
                          <a:uLnTx/>
                          <a:uFillTx/>
                          <a:latin typeface="+mn-lt"/>
                          <a:ea typeface="+mn-ea"/>
                          <a:cs typeface="+mn-cs"/>
                        </a:rPr>
                        <a:t>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https://quintly-image-storage.s3.amazonaws.com/960c32603e3f29fbb114b476f69d2f8e/7df97db7a9ef9342f470c37a60b1f213.jpg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257750%3Futm_source%3Dfacebook-popdaily.my%26utm_medium%3Dpost%26utm_campaign%3Dblingempire2%26utm_content%3Dlink-20220518-%2F257750&amp;h=AT2NumSh0jjWxmqb86rYqZPtNjAYqghQ6MyMMOIUUrqafXKFWSCi67Z6jr1r-JIZ8fGOAcBQmksHE9FwXmO_iPG7m-XP-YTEy9QnF5ex7W76UYXoqz_Kuzk6TClL0fFhHUTeDLBeNEwN3Ei7atsX&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44415467"/>
                  </a:ext>
                </a:extLst>
              </a:tr>
            </a:tbl>
          </a:graphicData>
        </a:graphic>
      </p:graphicFrame>
      <p:sp>
        <p:nvSpPr>
          <p:cNvPr id="4" name="Text Placeholder 3">
            <a:extLst>
              <a:ext uri="{FF2B5EF4-FFF2-40B4-BE49-F238E27FC236}">
                <a16:creationId xmlns:a16="http://schemas.microsoft.com/office/drawing/2014/main" id="{E7CC3D81-DF52-46DC-96B8-A79FE6AAD887}"/>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3684025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39334-87CF-43DB-9826-3C3943AEC53D}"/>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- 5 </a:t>
            </a:r>
            <a:r>
              <a:rPr lang="en-US"/>
              <a:t>of 26</a:t>
            </a:r>
          </a:p>
        </p:txBody>
      </p:sp>
      <p:graphicFrame>
        <p:nvGraphicFramePr>
          <p:cNvPr id="5" name="Table Placeholder 4">
            <a:extLst>
              <a:ext uri="{FF2B5EF4-FFF2-40B4-BE49-F238E27FC236}">
                <a16:creationId xmlns:a16="http://schemas.microsoft.com/office/drawing/2014/main" id="{A5F5FF3D-7D46-4385-ADCD-F20B05A7DC3B}"/>
              </a:ext>
            </a:extLst>
          </p:cNvPr>
          <p:cNvGraphicFramePr>
            <a:graphicFrameLocks noGrp="1"/>
          </p:cNvGraphicFramePr>
          <p:nvPr>
            <p:ph type="tbl" sz="quarter" idx="13"/>
            <p:extLst>
              <p:ext uri="{D42A27DB-BD31-4B8C-83A1-F6EECF244321}">
                <p14:modId xmlns:p14="http://schemas.microsoft.com/office/powerpoint/2010/main" val="3270135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49098075"/>
                    </a:ext>
                  </a:extLst>
                </a:gridCol>
                <a:gridCol w="411480">
                  <a:extLst>
                    <a:ext uri="{9D8B030D-6E8A-4147-A177-3AD203B41FA5}">
                      <a16:colId xmlns:a16="http://schemas.microsoft.com/office/drawing/2014/main" val="1604112061"/>
                    </a:ext>
                  </a:extLst>
                </a:gridCol>
                <a:gridCol w="246888">
                  <a:extLst>
                    <a:ext uri="{9D8B030D-6E8A-4147-A177-3AD203B41FA5}">
                      <a16:colId xmlns:a16="http://schemas.microsoft.com/office/drawing/2014/main" val="3101010645"/>
                    </a:ext>
                  </a:extLst>
                </a:gridCol>
                <a:gridCol w="740664">
                  <a:extLst>
                    <a:ext uri="{9D8B030D-6E8A-4147-A177-3AD203B41FA5}">
                      <a16:colId xmlns:a16="http://schemas.microsoft.com/office/drawing/2014/main" val="2201189625"/>
                    </a:ext>
                  </a:extLst>
                </a:gridCol>
                <a:gridCol w="208280">
                  <a:extLst>
                    <a:ext uri="{9D8B030D-6E8A-4147-A177-3AD203B41FA5}">
                      <a16:colId xmlns:a16="http://schemas.microsoft.com/office/drawing/2014/main" val="1069705721"/>
                    </a:ext>
                  </a:extLst>
                </a:gridCol>
                <a:gridCol w="208280">
                  <a:extLst>
                    <a:ext uri="{9D8B030D-6E8A-4147-A177-3AD203B41FA5}">
                      <a16:colId xmlns:a16="http://schemas.microsoft.com/office/drawing/2014/main" val="2301797068"/>
                    </a:ext>
                  </a:extLst>
                </a:gridCol>
                <a:gridCol w="329184">
                  <a:extLst>
                    <a:ext uri="{9D8B030D-6E8A-4147-A177-3AD203B41FA5}">
                      <a16:colId xmlns:a16="http://schemas.microsoft.com/office/drawing/2014/main" val="286474807"/>
                    </a:ext>
                  </a:extLst>
                </a:gridCol>
                <a:gridCol w="246888">
                  <a:extLst>
                    <a:ext uri="{9D8B030D-6E8A-4147-A177-3AD203B41FA5}">
                      <a16:colId xmlns:a16="http://schemas.microsoft.com/office/drawing/2014/main" val="1326016909"/>
                    </a:ext>
                  </a:extLst>
                </a:gridCol>
                <a:gridCol w="208280">
                  <a:extLst>
                    <a:ext uri="{9D8B030D-6E8A-4147-A177-3AD203B41FA5}">
                      <a16:colId xmlns:a16="http://schemas.microsoft.com/office/drawing/2014/main" val="1137796762"/>
                    </a:ext>
                  </a:extLst>
                </a:gridCol>
                <a:gridCol w="246888">
                  <a:extLst>
                    <a:ext uri="{9D8B030D-6E8A-4147-A177-3AD203B41FA5}">
                      <a16:colId xmlns:a16="http://schemas.microsoft.com/office/drawing/2014/main" val="3522826499"/>
                    </a:ext>
                  </a:extLst>
                </a:gridCol>
                <a:gridCol w="246888">
                  <a:extLst>
                    <a:ext uri="{9D8B030D-6E8A-4147-A177-3AD203B41FA5}">
                      <a16:colId xmlns:a16="http://schemas.microsoft.com/office/drawing/2014/main" val="3078334838"/>
                    </a:ext>
                  </a:extLst>
                </a:gridCol>
                <a:gridCol w="246888">
                  <a:extLst>
                    <a:ext uri="{9D8B030D-6E8A-4147-A177-3AD203B41FA5}">
                      <a16:colId xmlns:a16="http://schemas.microsoft.com/office/drawing/2014/main" val="2680814613"/>
                    </a:ext>
                  </a:extLst>
                </a:gridCol>
                <a:gridCol w="246888">
                  <a:extLst>
                    <a:ext uri="{9D8B030D-6E8A-4147-A177-3AD203B41FA5}">
                      <a16:colId xmlns:a16="http://schemas.microsoft.com/office/drawing/2014/main" val="2853418597"/>
                    </a:ext>
                  </a:extLst>
                </a:gridCol>
                <a:gridCol w="329184">
                  <a:extLst>
                    <a:ext uri="{9D8B030D-6E8A-4147-A177-3AD203B41FA5}">
                      <a16:colId xmlns:a16="http://schemas.microsoft.com/office/drawing/2014/main" val="3548062894"/>
                    </a:ext>
                  </a:extLst>
                </a:gridCol>
                <a:gridCol w="329184">
                  <a:extLst>
                    <a:ext uri="{9D8B030D-6E8A-4147-A177-3AD203B41FA5}">
                      <a16:colId xmlns:a16="http://schemas.microsoft.com/office/drawing/2014/main" val="3190388935"/>
                    </a:ext>
                  </a:extLst>
                </a:gridCol>
                <a:gridCol w="246888">
                  <a:extLst>
                    <a:ext uri="{9D8B030D-6E8A-4147-A177-3AD203B41FA5}">
                      <a16:colId xmlns:a16="http://schemas.microsoft.com/office/drawing/2014/main" val="3256509204"/>
                    </a:ext>
                  </a:extLst>
                </a:gridCol>
                <a:gridCol w="246888">
                  <a:extLst>
                    <a:ext uri="{9D8B030D-6E8A-4147-A177-3AD203B41FA5}">
                      <a16:colId xmlns:a16="http://schemas.microsoft.com/office/drawing/2014/main" val="3028166172"/>
                    </a:ext>
                  </a:extLst>
                </a:gridCol>
                <a:gridCol w="246888">
                  <a:extLst>
                    <a:ext uri="{9D8B030D-6E8A-4147-A177-3AD203B41FA5}">
                      <a16:colId xmlns:a16="http://schemas.microsoft.com/office/drawing/2014/main" val="1687323064"/>
                    </a:ext>
                  </a:extLst>
                </a:gridCol>
                <a:gridCol w="329184">
                  <a:extLst>
                    <a:ext uri="{9D8B030D-6E8A-4147-A177-3AD203B41FA5}">
                      <a16:colId xmlns:a16="http://schemas.microsoft.com/office/drawing/2014/main" val="4013803601"/>
                    </a:ext>
                  </a:extLst>
                </a:gridCol>
                <a:gridCol w="246888">
                  <a:extLst>
                    <a:ext uri="{9D8B030D-6E8A-4147-A177-3AD203B41FA5}">
                      <a16:colId xmlns:a16="http://schemas.microsoft.com/office/drawing/2014/main" val="156402299"/>
                    </a:ext>
                  </a:extLst>
                </a:gridCol>
                <a:gridCol w="246888">
                  <a:extLst>
                    <a:ext uri="{9D8B030D-6E8A-4147-A177-3AD203B41FA5}">
                      <a16:colId xmlns:a16="http://schemas.microsoft.com/office/drawing/2014/main" val="2517770415"/>
                    </a:ext>
                  </a:extLst>
                </a:gridCol>
                <a:gridCol w="246888">
                  <a:extLst>
                    <a:ext uri="{9D8B030D-6E8A-4147-A177-3AD203B41FA5}">
                      <a16:colId xmlns:a16="http://schemas.microsoft.com/office/drawing/2014/main" val="2135662298"/>
                    </a:ext>
                  </a:extLst>
                </a:gridCol>
                <a:gridCol w="246888">
                  <a:extLst>
                    <a:ext uri="{9D8B030D-6E8A-4147-A177-3AD203B41FA5}">
                      <a16:colId xmlns:a16="http://schemas.microsoft.com/office/drawing/2014/main" val="2028772825"/>
                    </a:ext>
                  </a:extLst>
                </a:gridCol>
                <a:gridCol w="493776">
                  <a:extLst>
                    <a:ext uri="{9D8B030D-6E8A-4147-A177-3AD203B41FA5}">
                      <a16:colId xmlns:a16="http://schemas.microsoft.com/office/drawing/2014/main" val="1562332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6448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- 2022-05-21 10:02:03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雪隆</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ja-JP" altLang="en-US" sz="1000" b="0" i="0" u="none" strike="noStrike" kern="1200" cap="none" spc="0" normalizeH="0" baseline="0" noProof="0">
                          <a:ln>
                            <a:noFill/>
                          </a:ln>
                          <a:solidFill>
                            <a:prstClr val="black"/>
                          </a:solidFill>
                          <a:effectLst/>
                          <a:uLnTx/>
                          <a:uFillTx/>
                          <a:latin typeface="+mn-lt"/>
                          <a:ea typeface="+mn-ea"/>
                          <a:cs typeface="+mn-cs"/>
                        </a:rPr>
                        <a:t>间「必吃日式拉面」推荐</a:t>
                      </a:r>
                      <a:r>
                        <a:rPr kumimoji="0" lang="en-US" sz="1000" b="0" i="0" u="none" strike="noStrike" kern="1200" cap="none" spc="0" normalizeH="0" baseline="0" noProof="0">
                          <a:ln>
                            <a:noFill/>
                          </a:ln>
                          <a:solidFill>
                            <a:prstClr val="black"/>
                          </a:solidFill>
                          <a:effectLst/>
                          <a:uLnTx/>
                          <a:uFillTx/>
                          <a:latin typeface="+mn-lt"/>
                          <a:ea typeface="+mn-ea"/>
                          <a:cs typeface="+mn-cs"/>
                        </a:rPr>
                        <a:t>👉https://bit.ly/39DdwqO
-
</a:t>
                      </a:r>
                      <a:r>
                        <a:rPr kumimoji="0" lang="ja-JP" altLang="en-US" sz="1000" b="0" i="0" u="none" strike="noStrike" kern="1200" cap="none" spc="0" normalizeH="0" baseline="0" noProof="0">
                          <a:ln>
                            <a:noFill/>
                          </a:ln>
                          <a:solidFill>
                            <a:prstClr val="black"/>
                          </a:solidFill>
                          <a:effectLst/>
                          <a:uLnTx/>
                          <a:uFillTx/>
                          <a:latin typeface="+mn-lt"/>
                          <a:ea typeface="+mn-ea"/>
                          <a:cs typeface="+mn-cs"/>
                        </a:rPr>
                        <a:t>拉面对许多人来说是必吃的美食，一碗能满足拉面控味蕾的拉面</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浓郁的汤头配上有嚼劲的面条仅是基本的条件，搭配着惹味的叉烧和澎湃的流心温泉蛋才是让人无法忘怀的滋味</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在吉隆坡除了一风堂拉面以外，其实本地还有许多令人回味的道地日本拉面馆值得大家去探索！让我们一起看下去吧～</a:t>
                      </a:r>
                      <a:r>
                        <a:rPr kumimoji="0" lang="en-US" sz="1000" b="0" i="0" u="none" strike="noStrike" kern="1200" cap="none" spc="0" normalizeH="0" baseline="0" noProof="0">
                          <a:ln>
                            <a:noFill/>
                          </a:ln>
                          <a:solidFill>
                            <a:prstClr val="black"/>
                          </a:solidFill>
                          <a:effectLst/>
                          <a:uLnTx/>
                          <a:uFillTx/>
                          <a:latin typeface="+mn-lt"/>
                          <a:ea typeface="+mn-ea"/>
                          <a:cs typeface="+mn-cs"/>
                        </a:rPr>
                        <a:t>😍
-
📍 </a:t>
                      </a:r>
                      <a:r>
                        <a:rPr kumimoji="0" lang="ja-JP" altLang="en-US" sz="1000" b="0" i="0" u="none" strike="noStrike" kern="1200" cap="none" spc="0" normalizeH="0" baseline="0" noProof="0">
                          <a:ln>
                            <a:noFill/>
                          </a:ln>
                          <a:solidFill>
                            <a:prstClr val="black"/>
                          </a:solidFill>
                          <a:effectLst/>
                          <a:uLnTx/>
                          <a:uFillTx/>
                          <a:latin typeface="+mn-lt"/>
                          <a:ea typeface="+mn-ea"/>
                          <a:cs typeface="+mn-cs"/>
                        </a:rPr>
                        <a:t>豚麺処 官兵衛 </a:t>
                      </a:r>
                      <a:r>
                        <a:rPr kumimoji="0" lang="en-US" sz="1000" b="0" i="0" u="none" strike="noStrike" kern="1200" cap="none" spc="0" normalizeH="0" baseline="0" noProof="0">
                          <a:ln>
                            <a:noFill/>
                          </a:ln>
                          <a:solidFill>
                            <a:prstClr val="black"/>
                          </a:solidFill>
                          <a:effectLst/>
                          <a:uLnTx/>
                          <a:uFillTx/>
                          <a:latin typeface="+mn-lt"/>
                          <a:ea typeface="+mn-ea"/>
                          <a:cs typeface="+mn-cs"/>
                        </a:rPr>
                        <a:t>KANBE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GF-08, 163 Retail Park, 8, Jalan Kiara, Mont Kiara, 50480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9pm
📍 fusionman_noodle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17-</a:t>
                      </a:r>
                      <a:r>
                        <a:rPr kumimoji="0" lang="en-US" sz="1000" b="0" i="0" u="none" strike="noStrike" kern="1200" cap="none" spc="0" normalizeH="0" baseline="0" noProof="0">
                          <a:ln>
                            <a:noFill/>
                          </a:ln>
                          <a:solidFill>
                            <a:prstClr val="black"/>
                          </a:solidFill>
                          <a:effectLst/>
                          <a:uLnTx/>
                          <a:uFillTx/>
                          <a:latin typeface="+mn-lt"/>
                          <a:ea typeface="+mn-ea"/>
                          <a:cs typeface="+mn-cs"/>
                        </a:rPr>
                        <a:t>G, Jalan 1/114, Off, Jalan Kuchai Lama, 58200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11:30</a:t>
                      </a:r>
                      <a:r>
                        <a:rPr kumimoji="0" lang="en-US" sz="1000" b="0" i="0" u="none" strike="noStrike" kern="1200" cap="none" spc="0" normalizeH="0" baseline="0" noProof="0">
                          <a:ln>
                            <a:noFill/>
                          </a:ln>
                          <a:solidFill>
                            <a:prstClr val="black"/>
                          </a:solidFill>
                          <a:effectLst/>
                          <a:uLnTx/>
                          <a:uFillTx/>
                          <a:latin typeface="+mn-lt"/>
                          <a:ea typeface="+mn-ea"/>
                          <a:cs typeface="+mn-cs"/>
                        </a:rPr>
                        <a:t>am – 3pm｜5：30pm – 9pm ( Monday closed )
📍 Ramen Bar Shishido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The Gasket Alley, Pjs 13, 46200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3pm｜5pm – 10pm ( Monday closed )
📍 Menya Hanabi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No 16, Jalan Radin Bagus 6, Sri Petaling, 57000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10pm
📍 ICHIKAKUYA RAMEN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Unit 1-3A, Level 1, Tower 3, The Podium, Uoa Business park, No. 1, Jalan Pengaturcara U1/51a, Kawasan Perindustrian Temasya, 40150 Shah Alam,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9:30pm ( Sunday closed )
📍 Musashi Menya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Bandar Utama F101 Second Floor Isetan One Utama Shopping Centre Jaya, 1, Lebuh Bandar Utama, Bandar Utama, 47800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10pm 
📍 Tomo Ramen Bar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75, </a:t>
                      </a:r>
                      <a:r>
                        <a:rPr kumimoji="0" lang="en-US" sz="1000" b="0" i="0" u="none" strike="noStrike" kern="1200" cap="none" spc="0" normalizeH="0" baseline="0" noProof="0">
                          <a:ln>
                            <a:noFill/>
                          </a:ln>
                          <a:solidFill>
                            <a:prstClr val="black"/>
                          </a:solidFill>
                          <a:effectLst/>
                          <a:uLnTx/>
                          <a:uFillTx/>
                          <a:latin typeface="+mn-lt"/>
                          <a:ea typeface="+mn-ea"/>
                          <a:cs typeface="+mn-cs"/>
                        </a:rPr>
                        <a:t>Jalan SS 21/1a, Damansara Utama, 47400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3pm｜5pm – 9:30pm ( Monday closed )12pm – 10pm ( Weekend )
📍 Marutama Ra-men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LG 26 Lower Floor , Jalan SS 16/1, Subang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10:30</a:t>
                      </a:r>
                      <a:r>
                        <a:rPr kumimoji="0" lang="en-US" sz="1000" b="0" i="0" u="none" strike="noStrike" kern="1200" cap="none" spc="0" normalizeH="0" baseline="0" noProof="0">
                          <a:ln>
                            <a:noFill/>
                          </a:ln>
                          <a:solidFill>
                            <a:prstClr val="black"/>
                          </a:solidFill>
                          <a:effectLst/>
                          <a:uLnTx/>
                          <a:uFillTx/>
                          <a:latin typeface="+mn-lt"/>
                          <a:ea typeface="+mn-ea"/>
                          <a:cs typeface="+mn-cs"/>
                        </a:rPr>
                        <a:t>am – 10pm
📍 Shishido Kitchen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Lot 100 P2.039, The School Jaya One, No 72A, Jalan Universiti, 46200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9:30pm
📍 Super Ramen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65</a:t>
                      </a:r>
                      <a:r>
                        <a:rPr kumimoji="0" lang="en-US" sz="1000" b="0" i="0" u="none" strike="noStrike" kern="1200" cap="none" spc="0" normalizeH="0" baseline="0" noProof="0">
                          <a:ln>
                            <a:noFill/>
                          </a:ln>
                          <a:solidFill>
                            <a:prstClr val="black"/>
                          </a:solidFill>
                          <a:effectLst/>
                          <a:uLnTx/>
                          <a:uFillTx/>
                          <a:latin typeface="+mn-lt"/>
                          <a:ea typeface="+mn-ea"/>
                          <a:cs typeface="+mn-cs"/>
                        </a:rPr>
                        <a:t>g, Jalan Radin Bagus, Sri Petaling, 57000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9pm
-
📷 @nghuixuan @crazecraves @eat__tingz @hungryfoodiekl @wqeats @ @teejiaen、@tomoramenbar @euniceeunny、@waiken9、 @marutamamedan @eatwithstef.id @sxnflxwer_、@squarepad @ joeyyjt｜</a:t>
                      </a:r>
                      <a:r>
                        <a:rPr kumimoji="0" lang="ja-JP"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Poohpooh、@Y</a:t>
                      </a:r>
                      <a:r>
                        <a:rPr kumimoji="0" lang="ja-JP" altLang="en-US" sz="1000" b="0" i="0" u="none" strike="noStrike" kern="1200" cap="none" spc="0" normalizeH="0" baseline="0" noProof="0">
                          <a:ln>
                            <a:noFill/>
                          </a:ln>
                          <a:solidFill>
                            <a:prstClr val="black"/>
                          </a:solidFill>
                          <a:effectLst/>
                          <a:uLnTx/>
                          <a:uFillTx/>
                          <a:latin typeface="+mn-lt"/>
                          <a:ea typeface="+mn-ea"/>
                          <a:cs typeface="+mn-cs"/>
                        </a:rPr>
                        <a:t>歪の小空间、</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糯米鸡</a:t>
                      </a:r>
                      <a:r>
                        <a:rPr kumimoji="0" lang="en-US" sz="1000" b="0" i="0" u="none" strike="noStrike" kern="1200" cap="none" spc="0" normalizeH="0" baseline="0" noProof="0">
                          <a:ln>
                            <a:noFill/>
                          </a:ln>
                          <a:solidFill>
                            <a:prstClr val="black"/>
                          </a:solidFill>
                          <a:effectLst/>
                          <a:uLnTx/>
                          <a:uFillTx/>
                          <a:latin typeface="+mn-lt"/>
                          <a:ea typeface="+mn-ea"/>
                          <a:cs typeface="+mn-cs"/>
                        </a:rPr>
                        <a:t>🐔❤️
-
#ramen #</a:t>
                      </a:r>
                      <a:r>
                        <a:rPr kumimoji="0" lang="ja-JP" altLang="en-US" sz="1000" b="0" i="0" u="none" strike="noStrike" kern="1200" cap="none" spc="0" normalizeH="0" baseline="0" noProof="0">
                          <a:ln>
                            <a:noFill/>
                          </a:ln>
                          <a:solidFill>
                            <a:prstClr val="black"/>
                          </a:solidFill>
                          <a:effectLst/>
                          <a:uLnTx/>
                          <a:uFillTx/>
                          <a:latin typeface="+mn-lt"/>
                          <a:ea typeface="+mn-ea"/>
                          <a:cs typeface="+mn-cs"/>
                        </a:rPr>
                        <a:t>拉面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https://quintly-image-storage.s3.amazonaws.com/960c32603e3f29fbb114b476f69d2f8e/5b6fca440423d0e9f7feae631d5ba0ed.jpg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https://www.facebook.com/957198917700400/posts/5134443409975909/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74209085"/>
                  </a:ext>
                </a:extLst>
              </a:tr>
            </a:tbl>
          </a:graphicData>
        </a:graphic>
      </p:graphicFrame>
      <p:sp>
        <p:nvSpPr>
          <p:cNvPr id="4" name="Text Placeholder 3">
            <a:extLst>
              <a:ext uri="{FF2B5EF4-FFF2-40B4-BE49-F238E27FC236}">
                <a16:creationId xmlns:a16="http://schemas.microsoft.com/office/drawing/2014/main" id="{C60A2453-959D-4688-8B07-D3E938613080}"/>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170083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ED599-D241-4B78-8057-D87EACD37440}"/>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- 6 </a:t>
            </a:r>
            <a:r>
              <a:rPr lang="en-US"/>
              <a:t>of 26</a:t>
            </a:r>
          </a:p>
        </p:txBody>
      </p:sp>
      <p:graphicFrame>
        <p:nvGraphicFramePr>
          <p:cNvPr id="5" name="Table Placeholder 4">
            <a:extLst>
              <a:ext uri="{FF2B5EF4-FFF2-40B4-BE49-F238E27FC236}">
                <a16:creationId xmlns:a16="http://schemas.microsoft.com/office/drawing/2014/main" id="{024A4A32-6D4C-4D9D-BB24-35EB55172FD8}"/>
              </a:ext>
            </a:extLst>
          </p:cNvPr>
          <p:cNvGraphicFramePr>
            <a:graphicFrameLocks noGrp="1"/>
          </p:cNvGraphicFramePr>
          <p:nvPr>
            <p:ph type="tbl" sz="quarter" idx="13"/>
            <p:extLst>
              <p:ext uri="{D42A27DB-BD31-4B8C-83A1-F6EECF244321}">
                <p14:modId xmlns:p14="http://schemas.microsoft.com/office/powerpoint/2010/main" val="2832960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92470266"/>
                    </a:ext>
                  </a:extLst>
                </a:gridCol>
                <a:gridCol w="411480">
                  <a:extLst>
                    <a:ext uri="{9D8B030D-6E8A-4147-A177-3AD203B41FA5}">
                      <a16:colId xmlns:a16="http://schemas.microsoft.com/office/drawing/2014/main" val="2229942855"/>
                    </a:ext>
                  </a:extLst>
                </a:gridCol>
                <a:gridCol w="246888">
                  <a:extLst>
                    <a:ext uri="{9D8B030D-6E8A-4147-A177-3AD203B41FA5}">
                      <a16:colId xmlns:a16="http://schemas.microsoft.com/office/drawing/2014/main" val="3240999862"/>
                    </a:ext>
                  </a:extLst>
                </a:gridCol>
                <a:gridCol w="740664">
                  <a:extLst>
                    <a:ext uri="{9D8B030D-6E8A-4147-A177-3AD203B41FA5}">
                      <a16:colId xmlns:a16="http://schemas.microsoft.com/office/drawing/2014/main" val="169783939"/>
                    </a:ext>
                  </a:extLst>
                </a:gridCol>
                <a:gridCol w="208280">
                  <a:extLst>
                    <a:ext uri="{9D8B030D-6E8A-4147-A177-3AD203B41FA5}">
                      <a16:colId xmlns:a16="http://schemas.microsoft.com/office/drawing/2014/main" val="1719790981"/>
                    </a:ext>
                  </a:extLst>
                </a:gridCol>
                <a:gridCol w="208280">
                  <a:extLst>
                    <a:ext uri="{9D8B030D-6E8A-4147-A177-3AD203B41FA5}">
                      <a16:colId xmlns:a16="http://schemas.microsoft.com/office/drawing/2014/main" val="3228742267"/>
                    </a:ext>
                  </a:extLst>
                </a:gridCol>
                <a:gridCol w="329184">
                  <a:extLst>
                    <a:ext uri="{9D8B030D-6E8A-4147-A177-3AD203B41FA5}">
                      <a16:colId xmlns:a16="http://schemas.microsoft.com/office/drawing/2014/main" val="3952271458"/>
                    </a:ext>
                  </a:extLst>
                </a:gridCol>
                <a:gridCol w="246888">
                  <a:extLst>
                    <a:ext uri="{9D8B030D-6E8A-4147-A177-3AD203B41FA5}">
                      <a16:colId xmlns:a16="http://schemas.microsoft.com/office/drawing/2014/main" val="3160909010"/>
                    </a:ext>
                  </a:extLst>
                </a:gridCol>
                <a:gridCol w="208280">
                  <a:extLst>
                    <a:ext uri="{9D8B030D-6E8A-4147-A177-3AD203B41FA5}">
                      <a16:colId xmlns:a16="http://schemas.microsoft.com/office/drawing/2014/main" val="2729465728"/>
                    </a:ext>
                  </a:extLst>
                </a:gridCol>
                <a:gridCol w="246888">
                  <a:extLst>
                    <a:ext uri="{9D8B030D-6E8A-4147-A177-3AD203B41FA5}">
                      <a16:colId xmlns:a16="http://schemas.microsoft.com/office/drawing/2014/main" val="2519273614"/>
                    </a:ext>
                  </a:extLst>
                </a:gridCol>
                <a:gridCol w="246888">
                  <a:extLst>
                    <a:ext uri="{9D8B030D-6E8A-4147-A177-3AD203B41FA5}">
                      <a16:colId xmlns:a16="http://schemas.microsoft.com/office/drawing/2014/main" val="2741080956"/>
                    </a:ext>
                  </a:extLst>
                </a:gridCol>
                <a:gridCol w="246888">
                  <a:extLst>
                    <a:ext uri="{9D8B030D-6E8A-4147-A177-3AD203B41FA5}">
                      <a16:colId xmlns:a16="http://schemas.microsoft.com/office/drawing/2014/main" val="3643443561"/>
                    </a:ext>
                  </a:extLst>
                </a:gridCol>
                <a:gridCol w="246888">
                  <a:extLst>
                    <a:ext uri="{9D8B030D-6E8A-4147-A177-3AD203B41FA5}">
                      <a16:colId xmlns:a16="http://schemas.microsoft.com/office/drawing/2014/main" val="3314879731"/>
                    </a:ext>
                  </a:extLst>
                </a:gridCol>
                <a:gridCol w="329184">
                  <a:extLst>
                    <a:ext uri="{9D8B030D-6E8A-4147-A177-3AD203B41FA5}">
                      <a16:colId xmlns:a16="http://schemas.microsoft.com/office/drawing/2014/main" val="857986991"/>
                    </a:ext>
                  </a:extLst>
                </a:gridCol>
                <a:gridCol w="329184">
                  <a:extLst>
                    <a:ext uri="{9D8B030D-6E8A-4147-A177-3AD203B41FA5}">
                      <a16:colId xmlns:a16="http://schemas.microsoft.com/office/drawing/2014/main" val="73797502"/>
                    </a:ext>
                  </a:extLst>
                </a:gridCol>
                <a:gridCol w="246888">
                  <a:extLst>
                    <a:ext uri="{9D8B030D-6E8A-4147-A177-3AD203B41FA5}">
                      <a16:colId xmlns:a16="http://schemas.microsoft.com/office/drawing/2014/main" val="616919117"/>
                    </a:ext>
                  </a:extLst>
                </a:gridCol>
                <a:gridCol w="246888">
                  <a:extLst>
                    <a:ext uri="{9D8B030D-6E8A-4147-A177-3AD203B41FA5}">
                      <a16:colId xmlns:a16="http://schemas.microsoft.com/office/drawing/2014/main" val="1635968708"/>
                    </a:ext>
                  </a:extLst>
                </a:gridCol>
                <a:gridCol w="246888">
                  <a:extLst>
                    <a:ext uri="{9D8B030D-6E8A-4147-A177-3AD203B41FA5}">
                      <a16:colId xmlns:a16="http://schemas.microsoft.com/office/drawing/2014/main" val="3759025014"/>
                    </a:ext>
                  </a:extLst>
                </a:gridCol>
                <a:gridCol w="329184">
                  <a:extLst>
                    <a:ext uri="{9D8B030D-6E8A-4147-A177-3AD203B41FA5}">
                      <a16:colId xmlns:a16="http://schemas.microsoft.com/office/drawing/2014/main" val="725076798"/>
                    </a:ext>
                  </a:extLst>
                </a:gridCol>
                <a:gridCol w="246888">
                  <a:extLst>
                    <a:ext uri="{9D8B030D-6E8A-4147-A177-3AD203B41FA5}">
                      <a16:colId xmlns:a16="http://schemas.microsoft.com/office/drawing/2014/main" val="311079951"/>
                    </a:ext>
                  </a:extLst>
                </a:gridCol>
                <a:gridCol w="246888">
                  <a:extLst>
                    <a:ext uri="{9D8B030D-6E8A-4147-A177-3AD203B41FA5}">
                      <a16:colId xmlns:a16="http://schemas.microsoft.com/office/drawing/2014/main" val="3442838244"/>
                    </a:ext>
                  </a:extLst>
                </a:gridCol>
                <a:gridCol w="246888">
                  <a:extLst>
                    <a:ext uri="{9D8B030D-6E8A-4147-A177-3AD203B41FA5}">
                      <a16:colId xmlns:a16="http://schemas.microsoft.com/office/drawing/2014/main" val="4263543153"/>
                    </a:ext>
                  </a:extLst>
                </a:gridCol>
                <a:gridCol w="246888">
                  <a:extLst>
                    <a:ext uri="{9D8B030D-6E8A-4147-A177-3AD203B41FA5}">
                      <a16:colId xmlns:a16="http://schemas.microsoft.com/office/drawing/2014/main" val="982400663"/>
                    </a:ext>
                  </a:extLst>
                </a:gridCol>
                <a:gridCol w="493776">
                  <a:extLst>
                    <a:ext uri="{9D8B030D-6E8A-4147-A177-3AD203B41FA5}">
                      <a16:colId xmlns:a16="http://schemas.microsoft.com/office/drawing/2014/main" val="1585927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12292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- 2022-05-17 21:02:05</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风起陇西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真的超好看！</a:t>
                      </a:r>
                      <a:r>
                        <a:rPr kumimoji="0" lang="en-US" altLang="zh-CN" sz="1000" b="0" i="0" u="none" strike="noStrike" kern="1200" cap="none" spc="0" normalizeH="0" baseline="0" noProof="0">
                          <a:ln>
                            <a:noFill/>
                          </a:ln>
                          <a:solidFill>
                            <a:prstClr val="black"/>
                          </a:solidFill>
                          <a:effectLst/>
                          <a:uLnTx/>
                          <a:uFillTx/>
                          <a:latin typeface="+mn-lt"/>
                          <a:ea typeface="+mn-ea"/>
                          <a:cs typeface="+mn-cs"/>
                        </a:rPr>
                        <a:t>24</a:t>
                      </a:r>
                      <a:r>
                        <a:rPr kumimoji="0" lang="zh-CN" altLang="en-US" sz="1000" b="0" i="0" u="none" strike="noStrike" kern="1200" cap="none" spc="0" normalizeH="0" baseline="0" noProof="0">
                          <a:ln>
                            <a:noFill/>
                          </a:ln>
                          <a:solidFill>
                            <a:prstClr val="black"/>
                          </a:solidFill>
                          <a:effectLst/>
                          <a:uLnTx/>
                          <a:uFillTx/>
                          <a:latin typeface="+mn-lt"/>
                          <a:ea typeface="+mn-ea"/>
                          <a:cs typeface="+mn-cs"/>
                        </a:rPr>
                        <a:t>集根本不够！😍
所以是时候重刷</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琅琊榜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了吧～😂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陈坤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白宇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倪妮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天盛长歌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胡歌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王凯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刘涛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琅琊榜之风起长林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庆余年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张若昀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李沁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鹤唳华亭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虎啸龙吟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罗晋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李一桐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长安十二时辰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易烊千玺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https://quintly-image-storage.s3.amazonaws.com/960c32603e3f29fbb114b476f69d2f8e/51fbfebde5bacc40f13d0400ebf89385.jpg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257602%3Futm_source%3Dfacebook-popdaily.my%26utm_medium%3Dpost%26utm_campaign%3Dtacticalthemecdrama%26utm_content%3Dlink-20220517-%2F257602&amp;h=AT3Xd7XnluQwQy8PJgQ8rRw7G1ddSbUDldQf63cyautsawI3g1nAXfEDC7OkKFqTfScergEBoQwsnqhB4VADqASmYtqLjNRLFC3fH2Hh7jOXxeL0gjG-8QXWskkvRSwb7Tp2qXx55AhWvA1BL2wX&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20547711"/>
                  </a:ext>
                </a:extLst>
              </a:tr>
            </a:tbl>
          </a:graphicData>
        </a:graphic>
      </p:graphicFrame>
      <p:sp>
        <p:nvSpPr>
          <p:cNvPr id="4" name="Text Placeholder 3">
            <a:extLst>
              <a:ext uri="{FF2B5EF4-FFF2-40B4-BE49-F238E27FC236}">
                <a16:creationId xmlns:a16="http://schemas.microsoft.com/office/drawing/2014/main" id="{34E9DEC1-FCDE-47C8-84B4-C9FA16634D89}"/>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584008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A726F-8BCA-4A22-881C-EC7C7AEADA31}"/>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- 7 </a:t>
            </a:r>
            <a:r>
              <a:rPr lang="en-US"/>
              <a:t>of 26</a:t>
            </a:r>
          </a:p>
        </p:txBody>
      </p:sp>
      <p:graphicFrame>
        <p:nvGraphicFramePr>
          <p:cNvPr id="5" name="Table Placeholder 4">
            <a:extLst>
              <a:ext uri="{FF2B5EF4-FFF2-40B4-BE49-F238E27FC236}">
                <a16:creationId xmlns:a16="http://schemas.microsoft.com/office/drawing/2014/main" id="{1622D07B-B787-4749-851D-333712BDEBB1}"/>
              </a:ext>
            </a:extLst>
          </p:cNvPr>
          <p:cNvGraphicFramePr>
            <a:graphicFrameLocks noGrp="1"/>
          </p:cNvGraphicFramePr>
          <p:nvPr>
            <p:ph type="tbl" sz="quarter" idx="13"/>
            <p:extLst>
              <p:ext uri="{D42A27DB-BD31-4B8C-83A1-F6EECF244321}">
                <p14:modId xmlns:p14="http://schemas.microsoft.com/office/powerpoint/2010/main" val="307918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61445272"/>
                    </a:ext>
                  </a:extLst>
                </a:gridCol>
                <a:gridCol w="411480">
                  <a:extLst>
                    <a:ext uri="{9D8B030D-6E8A-4147-A177-3AD203B41FA5}">
                      <a16:colId xmlns:a16="http://schemas.microsoft.com/office/drawing/2014/main" val="916445125"/>
                    </a:ext>
                  </a:extLst>
                </a:gridCol>
                <a:gridCol w="246888">
                  <a:extLst>
                    <a:ext uri="{9D8B030D-6E8A-4147-A177-3AD203B41FA5}">
                      <a16:colId xmlns:a16="http://schemas.microsoft.com/office/drawing/2014/main" val="3182191558"/>
                    </a:ext>
                  </a:extLst>
                </a:gridCol>
                <a:gridCol w="740664">
                  <a:extLst>
                    <a:ext uri="{9D8B030D-6E8A-4147-A177-3AD203B41FA5}">
                      <a16:colId xmlns:a16="http://schemas.microsoft.com/office/drawing/2014/main" val="3197368172"/>
                    </a:ext>
                  </a:extLst>
                </a:gridCol>
                <a:gridCol w="208280">
                  <a:extLst>
                    <a:ext uri="{9D8B030D-6E8A-4147-A177-3AD203B41FA5}">
                      <a16:colId xmlns:a16="http://schemas.microsoft.com/office/drawing/2014/main" val="1942925199"/>
                    </a:ext>
                  </a:extLst>
                </a:gridCol>
                <a:gridCol w="208280">
                  <a:extLst>
                    <a:ext uri="{9D8B030D-6E8A-4147-A177-3AD203B41FA5}">
                      <a16:colId xmlns:a16="http://schemas.microsoft.com/office/drawing/2014/main" val="1869792467"/>
                    </a:ext>
                  </a:extLst>
                </a:gridCol>
                <a:gridCol w="329184">
                  <a:extLst>
                    <a:ext uri="{9D8B030D-6E8A-4147-A177-3AD203B41FA5}">
                      <a16:colId xmlns:a16="http://schemas.microsoft.com/office/drawing/2014/main" val="1546181662"/>
                    </a:ext>
                  </a:extLst>
                </a:gridCol>
                <a:gridCol w="246888">
                  <a:extLst>
                    <a:ext uri="{9D8B030D-6E8A-4147-A177-3AD203B41FA5}">
                      <a16:colId xmlns:a16="http://schemas.microsoft.com/office/drawing/2014/main" val="2928536920"/>
                    </a:ext>
                  </a:extLst>
                </a:gridCol>
                <a:gridCol w="208280">
                  <a:extLst>
                    <a:ext uri="{9D8B030D-6E8A-4147-A177-3AD203B41FA5}">
                      <a16:colId xmlns:a16="http://schemas.microsoft.com/office/drawing/2014/main" val="1025196785"/>
                    </a:ext>
                  </a:extLst>
                </a:gridCol>
                <a:gridCol w="246888">
                  <a:extLst>
                    <a:ext uri="{9D8B030D-6E8A-4147-A177-3AD203B41FA5}">
                      <a16:colId xmlns:a16="http://schemas.microsoft.com/office/drawing/2014/main" val="831889352"/>
                    </a:ext>
                  </a:extLst>
                </a:gridCol>
                <a:gridCol w="246888">
                  <a:extLst>
                    <a:ext uri="{9D8B030D-6E8A-4147-A177-3AD203B41FA5}">
                      <a16:colId xmlns:a16="http://schemas.microsoft.com/office/drawing/2014/main" val="1113717527"/>
                    </a:ext>
                  </a:extLst>
                </a:gridCol>
                <a:gridCol w="246888">
                  <a:extLst>
                    <a:ext uri="{9D8B030D-6E8A-4147-A177-3AD203B41FA5}">
                      <a16:colId xmlns:a16="http://schemas.microsoft.com/office/drawing/2014/main" val="3979854367"/>
                    </a:ext>
                  </a:extLst>
                </a:gridCol>
                <a:gridCol w="246888">
                  <a:extLst>
                    <a:ext uri="{9D8B030D-6E8A-4147-A177-3AD203B41FA5}">
                      <a16:colId xmlns:a16="http://schemas.microsoft.com/office/drawing/2014/main" val="4196951183"/>
                    </a:ext>
                  </a:extLst>
                </a:gridCol>
                <a:gridCol w="329184">
                  <a:extLst>
                    <a:ext uri="{9D8B030D-6E8A-4147-A177-3AD203B41FA5}">
                      <a16:colId xmlns:a16="http://schemas.microsoft.com/office/drawing/2014/main" val="556492852"/>
                    </a:ext>
                  </a:extLst>
                </a:gridCol>
                <a:gridCol w="329184">
                  <a:extLst>
                    <a:ext uri="{9D8B030D-6E8A-4147-A177-3AD203B41FA5}">
                      <a16:colId xmlns:a16="http://schemas.microsoft.com/office/drawing/2014/main" val="3160535442"/>
                    </a:ext>
                  </a:extLst>
                </a:gridCol>
                <a:gridCol w="246888">
                  <a:extLst>
                    <a:ext uri="{9D8B030D-6E8A-4147-A177-3AD203B41FA5}">
                      <a16:colId xmlns:a16="http://schemas.microsoft.com/office/drawing/2014/main" val="3431762160"/>
                    </a:ext>
                  </a:extLst>
                </a:gridCol>
                <a:gridCol w="246888">
                  <a:extLst>
                    <a:ext uri="{9D8B030D-6E8A-4147-A177-3AD203B41FA5}">
                      <a16:colId xmlns:a16="http://schemas.microsoft.com/office/drawing/2014/main" val="2075846613"/>
                    </a:ext>
                  </a:extLst>
                </a:gridCol>
                <a:gridCol w="246888">
                  <a:extLst>
                    <a:ext uri="{9D8B030D-6E8A-4147-A177-3AD203B41FA5}">
                      <a16:colId xmlns:a16="http://schemas.microsoft.com/office/drawing/2014/main" val="306400427"/>
                    </a:ext>
                  </a:extLst>
                </a:gridCol>
                <a:gridCol w="329184">
                  <a:extLst>
                    <a:ext uri="{9D8B030D-6E8A-4147-A177-3AD203B41FA5}">
                      <a16:colId xmlns:a16="http://schemas.microsoft.com/office/drawing/2014/main" val="2248996066"/>
                    </a:ext>
                  </a:extLst>
                </a:gridCol>
                <a:gridCol w="246888">
                  <a:extLst>
                    <a:ext uri="{9D8B030D-6E8A-4147-A177-3AD203B41FA5}">
                      <a16:colId xmlns:a16="http://schemas.microsoft.com/office/drawing/2014/main" val="3531927073"/>
                    </a:ext>
                  </a:extLst>
                </a:gridCol>
                <a:gridCol w="246888">
                  <a:extLst>
                    <a:ext uri="{9D8B030D-6E8A-4147-A177-3AD203B41FA5}">
                      <a16:colId xmlns:a16="http://schemas.microsoft.com/office/drawing/2014/main" val="121293294"/>
                    </a:ext>
                  </a:extLst>
                </a:gridCol>
                <a:gridCol w="246888">
                  <a:extLst>
                    <a:ext uri="{9D8B030D-6E8A-4147-A177-3AD203B41FA5}">
                      <a16:colId xmlns:a16="http://schemas.microsoft.com/office/drawing/2014/main" val="1649918600"/>
                    </a:ext>
                  </a:extLst>
                </a:gridCol>
                <a:gridCol w="246888">
                  <a:extLst>
                    <a:ext uri="{9D8B030D-6E8A-4147-A177-3AD203B41FA5}">
                      <a16:colId xmlns:a16="http://schemas.microsoft.com/office/drawing/2014/main" val="2605587791"/>
                    </a:ext>
                  </a:extLst>
                </a:gridCol>
                <a:gridCol w="493776">
                  <a:extLst>
                    <a:ext uri="{9D8B030D-6E8A-4147-A177-3AD203B41FA5}">
                      <a16:colId xmlns:a16="http://schemas.microsoft.com/office/drawing/2014/main" val="1369776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79900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- 2022-05-19 21:02:00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最近</a:t>
                      </a:r>
                      <a:r>
                        <a:rPr kumimoji="0" lang="en-US" sz="1000" b="0" i="0" u="none" strike="noStrike" kern="1200" cap="none" spc="0" normalizeH="0" baseline="0" noProof="0">
                          <a:ln>
                            <a:noFill/>
                          </a:ln>
                          <a:solidFill>
                            <a:prstClr val="black"/>
                          </a:solidFill>
                          <a:effectLst/>
                          <a:uLnTx/>
                          <a:uFillTx/>
                          <a:latin typeface="+mn-lt"/>
                          <a:ea typeface="+mn-ea"/>
                          <a:cs typeface="+mn-cs"/>
                        </a:rPr>
                        <a:t>Netflix</a:t>
                      </a:r>
                      <a:r>
                        <a:rPr kumimoji="0" lang="ja-JP" altLang="en-US" sz="1000" b="0" i="0" u="none" strike="noStrike" kern="1200" cap="none" spc="0" normalizeH="0" baseline="0" noProof="0">
                          <a:ln>
                            <a:noFill/>
                          </a:ln>
                          <a:solidFill>
                            <a:prstClr val="black"/>
                          </a:solidFill>
                          <a:effectLst/>
                          <a:uLnTx/>
                          <a:uFillTx/>
                          <a:latin typeface="+mn-lt"/>
                          <a:ea typeface="+mn-ea"/>
                          <a:cs typeface="+mn-cs"/>
                        </a:rPr>
                        <a:t>的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揭发</a:t>
                      </a:r>
                      <a:r>
                        <a:rPr kumimoji="0" lang="en-US" sz="1000" b="0" i="0" u="none" strike="noStrike" kern="1200" cap="none" spc="0" normalizeH="0" baseline="0" noProof="0">
                          <a:ln>
                            <a:noFill/>
                          </a:ln>
                          <a:solidFill>
                            <a:prstClr val="black"/>
                          </a:solidFill>
                          <a:effectLst/>
                          <a:uLnTx/>
                          <a:uFillTx/>
                          <a:latin typeface="+mn-lt"/>
                          <a:ea typeface="+mn-ea"/>
                          <a:cs typeface="+mn-cs"/>
                        </a:rPr>
                        <a:t>N</a:t>
                      </a:r>
                      <a:r>
                        <a:rPr kumimoji="0" lang="ja-JP" altLang="en-US" sz="1000" b="0" i="0" u="none" strike="noStrike" kern="1200" cap="none" spc="0" normalizeH="0" baseline="0" noProof="0">
                          <a:ln>
                            <a:noFill/>
                          </a:ln>
                          <a:solidFill>
                            <a:prstClr val="black"/>
                          </a:solidFill>
                          <a:effectLst/>
                          <a:uLnTx/>
                          <a:uFillTx/>
                          <a:latin typeface="+mn-lt"/>
                          <a:ea typeface="+mn-ea"/>
                          <a:cs typeface="+mn-cs"/>
                        </a:rPr>
                        <a:t>号房 和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OurFather </a:t>
                      </a:r>
                      <a:r>
                        <a:rPr kumimoji="0" lang="ja-JP" altLang="en-US" sz="1000" b="0" i="0" u="none" strike="noStrike" kern="1200" cap="none" spc="0" normalizeH="0" baseline="0" noProof="0">
                          <a:ln>
                            <a:noFill/>
                          </a:ln>
                          <a:solidFill>
                            <a:prstClr val="black"/>
                          </a:solidFill>
                          <a:effectLst/>
                          <a:uLnTx/>
                          <a:uFillTx/>
                          <a:latin typeface="+mn-lt"/>
                          <a:ea typeface="+mn-ea"/>
                          <a:cs typeface="+mn-cs"/>
                        </a:rPr>
                        <a:t>真的令人看了不知道该如何反应
波妞们都看了吗？</a:t>
                      </a:r>
                      <a:r>
                        <a:rPr kumimoji="0" lang="en-US" sz="1000" b="0" i="0" u="none" strike="noStrike" kern="1200" cap="none" spc="0" normalizeH="0" baseline="0" noProof="0">
                          <a:ln>
                            <a:noFill/>
                          </a:ln>
                          <a:solidFill>
                            <a:prstClr val="black"/>
                          </a:solidFill>
                          <a:effectLst/>
                          <a:uLnTx/>
                          <a:uFillTx/>
                          <a:latin typeface="+mn-lt"/>
                          <a:ea typeface="+mn-ea"/>
                          <a:cs typeface="+mn-cs"/>
                        </a:rPr>
                        <a:t>🤔
-
#Netflix #</a:t>
                      </a:r>
                      <a:r>
                        <a:rPr kumimoji="0" lang="ja-JP" altLang="en-US" sz="1000" b="0" i="0" u="none" strike="noStrike" kern="1200" cap="none" spc="0" normalizeH="0" baseline="0" noProof="0">
                          <a:ln>
                            <a:noFill/>
                          </a:ln>
                          <a:solidFill>
                            <a:prstClr val="black"/>
                          </a:solidFill>
                          <a:effectLst/>
                          <a:uLnTx/>
                          <a:uFillTx/>
                          <a:latin typeface="+mn-lt"/>
                          <a:ea typeface="+mn-ea"/>
                          <a:cs typeface="+mn-cs"/>
                        </a:rPr>
                        <a:t>纪录片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犯罪纪录片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TheRipper #tigerkingnetflix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https://quintly-image-storage.s3.amazonaws.com/960c32603e3f29fbb114b476f69d2f8e/04924ba172406cb084aae63fb87a8f82.jpg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202430%3Futm_source%3Dfacebook-popdaily.my%26utm_medium%3Dpost%26utm_campaign%3Dreallifedocumentarynetflix%26utm_content%3Dlink-20220519-%2F202430&amp;h=AT1AWMVN6tnnaz3THUjv7b51dppHA7rlOutXMiDbd_CVulDP_uC7jn0ac53LJYZrFPOVNsYeAxPQkogHj5DZ62fguwmBqMOUydrLpnuBIjPrNRju-ZAp8pcyGpI0PEy2MBvN6AVr3IFfcLr4pqdR&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79816750"/>
                  </a:ext>
                </a:extLst>
              </a:tr>
            </a:tbl>
          </a:graphicData>
        </a:graphic>
      </p:graphicFrame>
      <p:sp>
        <p:nvSpPr>
          <p:cNvPr id="4" name="Text Placeholder 3">
            <a:extLst>
              <a:ext uri="{FF2B5EF4-FFF2-40B4-BE49-F238E27FC236}">
                <a16:creationId xmlns:a16="http://schemas.microsoft.com/office/drawing/2014/main" id="{B7567B94-3057-4623-87CF-1555099D500D}"/>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2920272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CF71-7499-4748-AE83-BD896FEE2538}"/>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- 8 </a:t>
            </a:r>
            <a:r>
              <a:rPr lang="en-US"/>
              <a:t>of 26</a:t>
            </a:r>
          </a:p>
        </p:txBody>
      </p:sp>
      <p:graphicFrame>
        <p:nvGraphicFramePr>
          <p:cNvPr id="5" name="Table Placeholder 4">
            <a:extLst>
              <a:ext uri="{FF2B5EF4-FFF2-40B4-BE49-F238E27FC236}">
                <a16:creationId xmlns:a16="http://schemas.microsoft.com/office/drawing/2014/main" id="{E3BBAC07-381C-4124-A218-BF1D54C48C70}"/>
              </a:ext>
            </a:extLst>
          </p:cNvPr>
          <p:cNvGraphicFramePr>
            <a:graphicFrameLocks noGrp="1"/>
          </p:cNvGraphicFramePr>
          <p:nvPr>
            <p:ph type="tbl" sz="quarter" idx="13"/>
            <p:extLst>
              <p:ext uri="{D42A27DB-BD31-4B8C-83A1-F6EECF244321}">
                <p14:modId xmlns:p14="http://schemas.microsoft.com/office/powerpoint/2010/main" val="3730047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49557563"/>
                    </a:ext>
                  </a:extLst>
                </a:gridCol>
                <a:gridCol w="411480">
                  <a:extLst>
                    <a:ext uri="{9D8B030D-6E8A-4147-A177-3AD203B41FA5}">
                      <a16:colId xmlns:a16="http://schemas.microsoft.com/office/drawing/2014/main" val="543480665"/>
                    </a:ext>
                  </a:extLst>
                </a:gridCol>
                <a:gridCol w="246888">
                  <a:extLst>
                    <a:ext uri="{9D8B030D-6E8A-4147-A177-3AD203B41FA5}">
                      <a16:colId xmlns:a16="http://schemas.microsoft.com/office/drawing/2014/main" val="1056024581"/>
                    </a:ext>
                  </a:extLst>
                </a:gridCol>
                <a:gridCol w="740664">
                  <a:extLst>
                    <a:ext uri="{9D8B030D-6E8A-4147-A177-3AD203B41FA5}">
                      <a16:colId xmlns:a16="http://schemas.microsoft.com/office/drawing/2014/main" val="1478194913"/>
                    </a:ext>
                  </a:extLst>
                </a:gridCol>
                <a:gridCol w="208280">
                  <a:extLst>
                    <a:ext uri="{9D8B030D-6E8A-4147-A177-3AD203B41FA5}">
                      <a16:colId xmlns:a16="http://schemas.microsoft.com/office/drawing/2014/main" val="4129110149"/>
                    </a:ext>
                  </a:extLst>
                </a:gridCol>
                <a:gridCol w="208280">
                  <a:extLst>
                    <a:ext uri="{9D8B030D-6E8A-4147-A177-3AD203B41FA5}">
                      <a16:colId xmlns:a16="http://schemas.microsoft.com/office/drawing/2014/main" val="1808100438"/>
                    </a:ext>
                  </a:extLst>
                </a:gridCol>
                <a:gridCol w="329184">
                  <a:extLst>
                    <a:ext uri="{9D8B030D-6E8A-4147-A177-3AD203B41FA5}">
                      <a16:colId xmlns:a16="http://schemas.microsoft.com/office/drawing/2014/main" val="247107055"/>
                    </a:ext>
                  </a:extLst>
                </a:gridCol>
                <a:gridCol w="246888">
                  <a:extLst>
                    <a:ext uri="{9D8B030D-6E8A-4147-A177-3AD203B41FA5}">
                      <a16:colId xmlns:a16="http://schemas.microsoft.com/office/drawing/2014/main" val="2919251459"/>
                    </a:ext>
                  </a:extLst>
                </a:gridCol>
                <a:gridCol w="208280">
                  <a:extLst>
                    <a:ext uri="{9D8B030D-6E8A-4147-A177-3AD203B41FA5}">
                      <a16:colId xmlns:a16="http://schemas.microsoft.com/office/drawing/2014/main" val="126944394"/>
                    </a:ext>
                  </a:extLst>
                </a:gridCol>
                <a:gridCol w="246888">
                  <a:extLst>
                    <a:ext uri="{9D8B030D-6E8A-4147-A177-3AD203B41FA5}">
                      <a16:colId xmlns:a16="http://schemas.microsoft.com/office/drawing/2014/main" val="1173241658"/>
                    </a:ext>
                  </a:extLst>
                </a:gridCol>
                <a:gridCol w="246888">
                  <a:extLst>
                    <a:ext uri="{9D8B030D-6E8A-4147-A177-3AD203B41FA5}">
                      <a16:colId xmlns:a16="http://schemas.microsoft.com/office/drawing/2014/main" val="814806594"/>
                    </a:ext>
                  </a:extLst>
                </a:gridCol>
                <a:gridCol w="246888">
                  <a:extLst>
                    <a:ext uri="{9D8B030D-6E8A-4147-A177-3AD203B41FA5}">
                      <a16:colId xmlns:a16="http://schemas.microsoft.com/office/drawing/2014/main" val="3455289727"/>
                    </a:ext>
                  </a:extLst>
                </a:gridCol>
                <a:gridCol w="246888">
                  <a:extLst>
                    <a:ext uri="{9D8B030D-6E8A-4147-A177-3AD203B41FA5}">
                      <a16:colId xmlns:a16="http://schemas.microsoft.com/office/drawing/2014/main" val="1899928157"/>
                    </a:ext>
                  </a:extLst>
                </a:gridCol>
                <a:gridCol w="329184">
                  <a:extLst>
                    <a:ext uri="{9D8B030D-6E8A-4147-A177-3AD203B41FA5}">
                      <a16:colId xmlns:a16="http://schemas.microsoft.com/office/drawing/2014/main" val="2716562799"/>
                    </a:ext>
                  </a:extLst>
                </a:gridCol>
                <a:gridCol w="329184">
                  <a:extLst>
                    <a:ext uri="{9D8B030D-6E8A-4147-A177-3AD203B41FA5}">
                      <a16:colId xmlns:a16="http://schemas.microsoft.com/office/drawing/2014/main" val="2472492039"/>
                    </a:ext>
                  </a:extLst>
                </a:gridCol>
                <a:gridCol w="246888">
                  <a:extLst>
                    <a:ext uri="{9D8B030D-6E8A-4147-A177-3AD203B41FA5}">
                      <a16:colId xmlns:a16="http://schemas.microsoft.com/office/drawing/2014/main" val="2117763570"/>
                    </a:ext>
                  </a:extLst>
                </a:gridCol>
                <a:gridCol w="246888">
                  <a:extLst>
                    <a:ext uri="{9D8B030D-6E8A-4147-A177-3AD203B41FA5}">
                      <a16:colId xmlns:a16="http://schemas.microsoft.com/office/drawing/2014/main" val="2213882396"/>
                    </a:ext>
                  </a:extLst>
                </a:gridCol>
                <a:gridCol w="246888">
                  <a:extLst>
                    <a:ext uri="{9D8B030D-6E8A-4147-A177-3AD203B41FA5}">
                      <a16:colId xmlns:a16="http://schemas.microsoft.com/office/drawing/2014/main" val="3383875500"/>
                    </a:ext>
                  </a:extLst>
                </a:gridCol>
                <a:gridCol w="329184">
                  <a:extLst>
                    <a:ext uri="{9D8B030D-6E8A-4147-A177-3AD203B41FA5}">
                      <a16:colId xmlns:a16="http://schemas.microsoft.com/office/drawing/2014/main" val="2461640154"/>
                    </a:ext>
                  </a:extLst>
                </a:gridCol>
                <a:gridCol w="246888">
                  <a:extLst>
                    <a:ext uri="{9D8B030D-6E8A-4147-A177-3AD203B41FA5}">
                      <a16:colId xmlns:a16="http://schemas.microsoft.com/office/drawing/2014/main" val="2962348828"/>
                    </a:ext>
                  </a:extLst>
                </a:gridCol>
                <a:gridCol w="246888">
                  <a:extLst>
                    <a:ext uri="{9D8B030D-6E8A-4147-A177-3AD203B41FA5}">
                      <a16:colId xmlns:a16="http://schemas.microsoft.com/office/drawing/2014/main" val="391033164"/>
                    </a:ext>
                  </a:extLst>
                </a:gridCol>
                <a:gridCol w="246888">
                  <a:extLst>
                    <a:ext uri="{9D8B030D-6E8A-4147-A177-3AD203B41FA5}">
                      <a16:colId xmlns:a16="http://schemas.microsoft.com/office/drawing/2014/main" val="2943377406"/>
                    </a:ext>
                  </a:extLst>
                </a:gridCol>
                <a:gridCol w="246888">
                  <a:extLst>
                    <a:ext uri="{9D8B030D-6E8A-4147-A177-3AD203B41FA5}">
                      <a16:colId xmlns:a16="http://schemas.microsoft.com/office/drawing/2014/main" val="3830274622"/>
                    </a:ext>
                  </a:extLst>
                </a:gridCol>
                <a:gridCol w="493776">
                  <a:extLst>
                    <a:ext uri="{9D8B030D-6E8A-4147-A177-3AD203B41FA5}">
                      <a16:colId xmlns:a16="http://schemas.microsoft.com/office/drawing/2014/main" val="1168330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86766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- 2022-05-16 13:00:00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更多人气「</a:t>
                      </a:r>
                      <a:r>
                        <a:rPr kumimoji="0" lang="en-US" sz="1000" b="0" i="0" u="none" strike="noStrike" kern="1200" cap="none" spc="0" normalizeH="0" baseline="0" noProof="0">
                          <a:ln>
                            <a:noFill/>
                          </a:ln>
                          <a:solidFill>
                            <a:prstClr val="black"/>
                          </a:solidFill>
                          <a:effectLst/>
                          <a:uLnTx/>
                          <a:uFillTx/>
                          <a:latin typeface="+mn-lt"/>
                          <a:ea typeface="+mn-ea"/>
                          <a:cs typeface="+mn-cs"/>
                        </a:rPr>
                        <a:t>Bukit Bintang </a:t>
                      </a:r>
                      <a:r>
                        <a:rPr kumimoji="0" lang="ja-JP" altLang="en-US" sz="1000" b="0" i="0" u="none" strike="noStrike" kern="1200" cap="none" spc="0" normalizeH="0" baseline="0" noProof="0">
                          <a:ln>
                            <a:noFill/>
                          </a:ln>
                          <a:solidFill>
                            <a:prstClr val="black"/>
                          </a:solidFill>
                          <a:effectLst/>
                          <a:uLnTx/>
                          <a:uFillTx/>
                          <a:latin typeface="+mn-lt"/>
                          <a:ea typeface="+mn-ea"/>
                          <a:cs typeface="+mn-cs"/>
                        </a:rPr>
                        <a:t>咖啡厅」 </a:t>
                      </a:r>
                      <a:r>
                        <a:rPr kumimoji="0" lang="en-US" sz="1000" b="0" i="0" u="none" strike="noStrike" kern="1200" cap="none" spc="0" normalizeH="0" baseline="0" noProof="0">
                          <a:ln>
                            <a:noFill/>
                          </a:ln>
                          <a:solidFill>
                            <a:prstClr val="black"/>
                          </a:solidFill>
                          <a:effectLst/>
                          <a:uLnTx/>
                          <a:uFillTx/>
                          <a:latin typeface="+mn-lt"/>
                          <a:ea typeface="+mn-ea"/>
                          <a:cs typeface="+mn-cs"/>
                        </a:rPr>
                        <a:t>👉https://bit.ly/3yw2XAb
-
</a:t>
                      </a:r>
                      <a:r>
                        <a:rPr kumimoji="0" lang="ja-JP" altLang="en-US" sz="1000" b="0" i="0" u="none" strike="noStrike" kern="1200" cap="none" spc="0" normalizeH="0" baseline="0" noProof="0">
                          <a:ln>
                            <a:noFill/>
                          </a:ln>
                          <a:solidFill>
                            <a:prstClr val="black"/>
                          </a:solidFill>
                          <a:effectLst/>
                          <a:uLnTx/>
                          <a:uFillTx/>
                          <a:latin typeface="+mn-lt"/>
                          <a:ea typeface="+mn-ea"/>
                          <a:cs typeface="+mn-cs"/>
                        </a:rPr>
                        <a:t>位于吉隆坡市中心点，</a:t>
                      </a:r>
                      <a:r>
                        <a:rPr kumimoji="0" lang="en-US" sz="1000" b="0" i="0" u="none" strike="noStrike" kern="1200" cap="none" spc="0" normalizeH="0" baseline="0" noProof="0">
                          <a:ln>
                            <a:noFill/>
                          </a:ln>
                          <a:solidFill>
                            <a:prstClr val="black"/>
                          </a:solidFill>
                          <a:effectLst/>
                          <a:uLnTx/>
                          <a:uFillTx/>
                          <a:latin typeface="+mn-lt"/>
                          <a:ea typeface="+mn-ea"/>
                          <a:cs typeface="+mn-cs"/>
                        </a:rPr>
                        <a:t>Bukit Bintang </a:t>
                      </a:r>
                      <a:r>
                        <a:rPr kumimoji="0" lang="ja-JP" altLang="en-US" sz="1000" b="0" i="0" u="none" strike="noStrike" kern="1200" cap="none" spc="0" normalizeH="0" baseline="0" noProof="0">
                          <a:ln>
                            <a:noFill/>
                          </a:ln>
                          <a:solidFill>
                            <a:prstClr val="black"/>
                          </a:solidFill>
                          <a:effectLst/>
                          <a:uLnTx/>
                          <a:uFillTx/>
                          <a:latin typeface="+mn-lt"/>
                          <a:ea typeface="+mn-ea"/>
                          <a:cs typeface="+mn-cs"/>
                        </a:rPr>
                        <a:t>繁华的街区总是有无数车辆与人群往返。但宛如从早晨沸鼎至夜幕的 </a:t>
                      </a:r>
                      <a:r>
                        <a:rPr kumimoji="0" lang="en-US" sz="1000" b="0" i="0" u="none" strike="noStrike" kern="1200" cap="none" spc="0" normalizeH="0" baseline="0" noProof="0">
                          <a:ln>
                            <a:noFill/>
                          </a:ln>
                          <a:solidFill>
                            <a:prstClr val="black"/>
                          </a:solidFill>
                          <a:effectLst/>
                          <a:uLnTx/>
                          <a:uFillTx/>
                          <a:latin typeface="+mn-lt"/>
                          <a:ea typeface="+mn-ea"/>
                          <a:cs typeface="+mn-cs"/>
                        </a:rPr>
                        <a:t>Bukit Bintang </a:t>
                      </a:r>
                      <a:r>
                        <a:rPr kumimoji="0" lang="ja-JP" altLang="en-US" sz="1000" b="0" i="0" u="none" strike="noStrike" kern="1200" cap="none" spc="0" normalizeH="0" baseline="0" noProof="0">
                          <a:ln>
                            <a:noFill/>
                          </a:ln>
                          <a:solidFill>
                            <a:prstClr val="black"/>
                          </a:solidFill>
                          <a:effectLst/>
                          <a:uLnTx/>
                          <a:uFillTx/>
                          <a:latin typeface="+mn-lt"/>
                          <a:ea typeface="+mn-ea"/>
                          <a:cs typeface="+mn-cs"/>
                        </a:rPr>
                        <a:t>区，其实也藏着许多让这座城市放缓波动的质感咖啡厅。这篇精选了多家「</a:t>
                      </a:r>
                      <a:r>
                        <a:rPr kumimoji="0" lang="en-US" sz="1000" b="0" i="0" u="none" strike="noStrike" kern="1200" cap="none" spc="0" normalizeH="0" baseline="0" noProof="0">
                          <a:ln>
                            <a:noFill/>
                          </a:ln>
                          <a:solidFill>
                            <a:prstClr val="black"/>
                          </a:solidFill>
                          <a:effectLst/>
                          <a:uLnTx/>
                          <a:uFillTx/>
                          <a:latin typeface="+mn-lt"/>
                          <a:ea typeface="+mn-ea"/>
                          <a:cs typeface="+mn-cs"/>
                        </a:rPr>
                        <a:t>Bukit Bintang </a:t>
                      </a:r>
                      <a:r>
                        <a:rPr kumimoji="0" lang="ja-JP" altLang="en-US" sz="1000" b="0" i="0" u="none" strike="noStrike" kern="1200" cap="none" spc="0" normalizeH="0" baseline="0" noProof="0">
                          <a:ln>
                            <a:noFill/>
                          </a:ln>
                          <a:solidFill>
                            <a:prstClr val="black"/>
                          </a:solidFill>
                          <a:effectLst/>
                          <a:uLnTx/>
                          <a:uFillTx/>
                          <a:latin typeface="+mn-lt"/>
                          <a:ea typeface="+mn-ea"/>
                          <a:cs typeface="+mn-cs"/>
                        </a:rPr>
                        <a:t>人气咖啡厅」，若你也想趁着休息天探索市区中的悠闲所在，那以下清单或许能成为你的周末打卡指南！</a:t>
                      </a:r>
                      <a:r>
                        <a:rPr kumimoji="0" lang="en-US" sz="1000" b="0" i="0" u="none" strike="noStrike" kern="1200" cap="none" spc="0" normalizeH="0" baseline="0" noProof="0">
                          <a:ln>
                            <a:noFill/>
                          </a:ln>
                          <a:solidFill>
                            <a:prstClr val="black"/>
                          </a:solidFill>
                          <a:effectLst/>
                          <a:uLnTx/>
                          <a:uFillTx/>
                          <a:latin typeface="+mn-lt"/>
                          <a:ea typeface="+mn-ea"/>
                          <a:cs typeface="+mn-cs"/>
                        </a:rPr>
                        <a:t>😍😘
-
📍 The Coffee Academïcs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Lot C3.02.00, Pavilion, 55100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10:30pm
📍 Eden Cafe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Bukit Bintang, 55100 Kuala Lumpur, Federal Territory of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9</a:t>
                      </a:r>
                      <a:r>
                        <a:rPr kumimoji="0" lang="en-US" sz="1000" b="0" i="0" u="none" strike="noStrike" kern="1200" cap="none" spc="0" normalizeH="0" baseline="0" noProof="0">
                          <a:ln>
                            <a:noFill/>
                          </a:ln>
                          <a:solidFill>
                            <a:prstClr val="black"/>
                          </a:solidFill>
                          <a:effectLst/>
                          <a:uLnTx/>
                          <a:uFillTx/>
                          <a:latin typeface="+mn-lt"/>
                          <a:ea typeface="+mn-ea"/>
                          <a:cs typeface="+mn-cs"/>
                        </a:rPr>
                        <a:t>am – 5:30pm|
📍 WU DI Cafe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10, </a:t>
                      </a:r>
                      <a:r>
                        <a:rPr kumimoji="0" lang="en-US" sz="1000" b="0" i="0" u="none" strike="noStrike" kern="1200" cap="none" spc="0" normalizeH="0" baseline="0" noProof="0">
                          <a:ln>
                            <a:noFill/>
                          </a:ln>
                          <a:solidFill>
                            <a:prstClr val="black"/>
                          </a:solidFill>
                          <a:effectLst/>
                          <a:uLnTx/>
                          <a:uFillTx/>
                          <a:latin typeface="+mn-lt"/>
                          <a:ea typeface="+mn-ea"/>
                          <a:cs typeface="+mn-cs"/>
                        </a:rPr>
                        <a:t>Jalan Galloway, Bukit Bintang, 50150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10pm
📍 Three Years Old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en-US" sz="1000" b="0" i="0" u="none" strike="noStrike" kern="1200" cap="none" spc="0" normalizeH="0" baseline="0" noProof="0">
                          <a:ln>
                            <a:noFill/>
                          </a:ln>
                          <a:solidFill>
                            <a:prstClr val="black"/>
                          </a:solidFill>
                          <a:effectLst/>
                          <a:uLnTx/>
                          <a:uFillTx/>
                          <a:latin typeface="+mn-lt"/>
                          <a:ea typeface="+mn-ea"/>
                          <a:cs typeface="+mn-cs"/>
                        </a:rPr>
                        <a:t>Jalan Sin Chew Kee, Bukit Bintang, 50150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8:30</a:t>
                      </a:r>
                      <a:r>
                        <a:rPr kumimoji="0" lang="en-US" sz="1000" b="0" i="0" u="none" strike="noStrike" kern="1200" cap="none" spc="0" normalizeH="0" baseline="0" noProof="0">
                          <a:ln>
                            <a:noFill/>
                          </a:ln>
                          <a:solidFill>
                            <a:prstClr val="black"/>
                          </a:solidFill>
                          <a:effectLst/>
                          <a:uLnTx/>
                          <a:uFillTx/>
                          <a:latin typeface="+mn-lt"/>
                          <a:ea typeface="+mn-ea"/>
                          <a:cs typeface="+mn-cs"/>
                        </a:rPr>
                        <a:t>am – 6:30pm ( Tuesday closed )
📍 The Rabbit Hole x TAP TAP - Cocktails on Tap   xBrew&amp;Bread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14 – 16, </a:t>
                      </a:r>
                      <a:r>
                        <a:rPr kumimoji="0" lang="en-US" sz="1000" b="0" i="0" u="none" strike="noStrike" kern="1200" cap="none" spc="0" normalizeH="0" baseline="0" noProof="0">
                          <a:ln>
                            <a:noFill/>
                          </a:ln>
                          <a:solidFill>
                            <a:prstClr val="black"/>
                          </a:solidFill>
                          <a:effectLst/>
                          <a:uLnTx/>
                          <a:uFillTx/>
                          <a:latin typeface="+mn-lt"/>
                          <a:ea typeface="+mn-ea"/>
                          <a:cs typeface="+mn-cs"/>
                        </a:rPr>
                        <a:t>Changkat Bukit Bintang, Bukit Bintang, 50200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1am
📍 VCR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en-US" sz="1000" b="0" i="0" u="none" strike="noStrike" kern="1200" cap="none" spc="0" normalizeH="0" baseline="0" noProof="0">
                          <a:ln>
                            <a:noFill/>
                          </a:ln>
                          <a:solidFill>
                            <a:prstClr val="black"/>
                          </a:solidFill>
                          <a:effectLst/>
                          <a:uLnTx/>
                          <a:uFillTx/>
                          <a:latin typeface="+mn-lt"/>
                          <a:ea typeface="+mn-ea"/>
                          <a:cs typeface="+mn-cs"/>
                        </a:rPr>
                        <a:t>Jalan Galloway, Bukit Bintang, 50150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8:30</a:t>
                      </a:r>
                      <a:r>
                        <a:rPr kumimoji="0" lang="en-US" sz="1000" b="0" i="0" u="none" strike="noStrike" kern="1200" cap="none" spc="0" normalizeH="0" baseline="0" noProof="0">
                          <a:ln>
                            <a:noFill/>
                          </a:ln>
                          <a:solidFill>
                            <a:prstClr val="black"/>
                          </a:solidFill>
                          <a:effectLst/>
                          <a:uLnTx/>
                          <a:uFillTx/>
                          <a:latin typeface="+mn-lt"/>
                          <a:ea typeface="+mn-ea"/>
                          <a:cs typeface="+mn-cs"/>
                        </a:rPr>
                        <a:t>am – 5pm
📍 Sucrose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40, </a:t>
                      </a:r>
                      <a:r>
                        <a:rPr kumimoji="0" lang="en-US" sz="1000" b="0" i="0" u="none" strike="noStrike" kern="1200" cap="none" spc="0" normalizeH="0" baseline="0" noProof="0">
                          <a:ln>
                            <a:noFill/>
                          </a:ln>
                          <a:solidFill>
                            <a:prstClr val="black"/>
                          </a:solidFill>
                          <a:effectLst/>
                          <a:uLnTx/>
                          <a:uFillTx/>
                          <a:latin typeface="+mn-lt"/>
                          <a:ea typeface="+mn-ea"/>
                          <a:cs typeface="+mn-cs"/>
                        </a:rPr>
                        <a:t>Jalan 1/77A Off Jalan Imbi, Changkat Thambi Dollah, 55100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8pm ( Wednesday closed )
📍 Lucky Coffee Bar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227, </a:t>
                      </a:r>
                      <a:r>
                        <a:rPr kumimoji="0" lang="en-US" sz="1000" b="0" i="0" u="none" strike="noStrike" kern="1200" cap="none" spc="0" normalizeH="0" baseline="0" noProof="0">
                          <a:ln>
                            <a:noFill/>
                          </a:ln>
                          <a:solidFill>
                            <a:prstClr val="black"/>
                          </a:solidFill>
                          <a:effectLst/>
                          <a:uLnTx/>
                          <a:uFillTx/>
                          <a:latin typeface="+mn-lt"/>
                          <a:ea typeface="+mn-ea"/>
                          <a:cs typeface="+mn-cs"/>
                        </a:rPr>
                        <a:t>Bukit Bintang Street, Imbi, 55100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6pm
📍  Monroe KL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227, </a:t>
                      </a:r>
                      <a:r>
                        <a:rPr kumimoji="0" lang="en-US" sz="1000" b="0" i="0" u="none" strike="noStrike" kern="1200" cap="none" spc="0" normalizeH="0" baseline="0" noProof="0">
                          <a:ln>
                            <a:noFill/>
                          </a:ln>
                          <a:solidFill>
                            <a:prstClr val="black"/>
                          </a:solidFill>
                          <a:effectLst/>
                          <a:uLnTx/>
                          <a:uFillTx/>
                          <a:latin typeface="+mn-lt"/>
                          <a:ea typeface="+mn-ea"/>
                          <a:cs typeface="+mn-cs"/>
                        </a:rPr>
                        <a:t>Bukit Bintang Street, Imbi, 55100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7</a:t>
                      </a:r>
                      <a:r>
                        <a:rPr kumimoji="0" lang="en-US" sz="1000" b="0" i="0" u="none" strike="noStrike" kern="1200" cap="none" spc="0" normalizeH="0" baseline="0" noProof="0">
                          <a:ln>
                            <a:noFill/>
                          </a:ln>
                          <a:solidFill>
                            <a:prstClr val="black"/>
                          </a:solidFill>
                          <a:effectLst/>
                          <a:uLnTx/>
                          <a:uFillTx/>
                          <a:latin typeface="+mn-lt"/>
                          <a:ea typeface="+mn-ea"/>
                          <a:cs typeface="+mn-cs"/>
                        </a:rPr>
                        <a:t>am – 6pm
📍 8haus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8, </a:t>
                      </a:r>
                      <a:r>
                        <a:rPr kumimoji="0" lang="en-US" sz="1000" b="0" i="0" u="none" strike="noStrike" kern="1200" cap="none" spc="0" normalizeH="0" baseline="0" noProof="0">
                          <a:ln>
                            <a:noFill/>
                          </a:ln>
                          <a:solidFill>
                            <a:prstClr val="black"/>
                          </a:solidFill>
                          <a:effectLst/>
                          <a:uLnTx/>
                          <a:uFillTx/>
                          <a:latin typeface="+mn-lt"/>
                          <a:ea typeface="+mn-ea"/>
                          <a:cs typeface="+mn-cs"/>
                        </a:rPr>
                        <a:t>Jalan Sin Chew Kee, Bukit Bintang, 50150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 </a:t>
                      </a:r>
                      <a:r>
                        <a:rPr kumimoji="0" lang="en-US" sz="1000" b="0" i="0" u="none" strike="noStrike" kern="1200" cap="none" spc="0" normalizeH="0" baseline="0" noProof="0">
                          <a:ln>
                            <a:noFill/>
                          </a:ln>
                          <a:solidFill>
                            <a:prstClr val="black"/>
                          </a:solidFill>
                          <a:effectLst/>
                          <a:uLnTx/>
                          <a:uFillTx/>
                          <a:latin typeface="+mn-lt"/>
                          <a:ea typeface="+mn-ea"/>
                          <a:cs typeface="+mn-cs"/>
                        </a:rPr>
                        <a:t>am – 10pm ( Tuesday closed )
📍 Circle Cafe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No.57, Jalan Berangan, Bukit Bintang, 50200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5pm ( Friday closed )
📍 Calia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 </a:t>
                      </a:r>
                      <a:r>
                        <a:rPr kumimoji="0" lang="en-US" altLang="ja-JP" sz="1000" b="0" i="0" u="none" strike="noStrike" kern="1200" cap="none" spc="0" normalizeH="0" baseline="0" noProof="0">
                          <a:ln>
                            <a:noFill/>
                          </a:ln>
                          <a:solidFill>
                            <a:prstClr val="black"/>
                          </a:solidFill>
                          <a:effectLst/>
                          <a:uLnTx/>
                          <a:uFillTx/>
                          <a:latin typeface="+mn-lt"/>
                          <a:ea typeface="+mn-ea"/>
                          <a:cs typeface="+mn-cs"/>
                        </a:rPr>
                        <a:t>6</a:t>
                      </a:r>
                      <a:r>
                        <a:rPr kumimoji="0" lang="en-US" sz="1000" b="0" i="0" u="none" strike="noStrike" kern="1200" cap="none" spc="0" normalizeH="0" baseline="0" noProof="0">
                          <a:ln>
                            <a:noFill/>
                          </a:ln>
                          <a:solidFill>
                            <a:prstClr val="black"/>
                          </a:solidFill>
                          <a:effectLst/>
                          <a:uLnTx/>
                          <a:uFillTx/>
                          <a:latin typeface="+mn-lt"/>
                          <a:ea typeface="+mn-ea"/>
                          <a:cs typeface="+mn-cs"/>
                        </a:rPr>
                        <a:t>th Floor Pavilion KL Shopping Mall, 168, Jalan Bukit Bintang, 55100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10pm
📍 FEEKA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19, </a:t>
                      </a:r>
                      <a:r>
                        <a:rPr kumimoji="0" lang="en-US" sz="1000" b="0" i="0" u="none" strike="noStrike" kern="1200" cap="none" spc="0" normalizeH="0" baseline="0" noProof="0">
                          <a:ln>
                            <a:noFill/>
                          </a:ln>
                          <a:solidFill>
                            <a:prstClr val="black"/>
                          </a:solidFill>
                          <a:effectLst/>
                          <a:uLnTx/>
                          <a:uFillTx/>
                          <a:latin typeface="+mn-lt"/>
                          <a:ea typeface="+mn-ea"/>
                          <a:cs typeface="+mn-cs"/>
                        </a:rPr>
                        <a:t>Jalan Mesui 50200 Kuala Lumpur,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11pm
-
📷 photo via IG @yvonnesoo @cocoooi @somewhereinkl @melizecyx @_threeyearsold @purple_ngzeying @cindys0ng @5iveice__ @annabelleting_ @daka_club @sucrose.dessert @jd_chang @nataliekuak @b.berry__ @monroe.kl @haleywong97 @jumineats @8haus @maggie19c @i.am.suz @tiffany_000723 @micnienie @emmachenget @xiiaoyin｜</a:t>
                      </a:r>
                      <a:r>
                        <a:rPr kumimoji="0" lang="ja-JP" altLang="en-US" sz="1000" b="0" i="0" u="none" strike="noStrike" kern="1200" cap="none" spc="0" normalizeH="0" baseline="0" noProof="0">
                          <a:ln>
                            <a:noFill/>
                          </a:ln>
                          <a:solidFill>
                            <a:prstClr val="black"/>
                          </a:solidFill>
                          <a:effectLst/>
                          <a:uLnTx/>
                          <a:uFillTx/>
                          <a:latin typeface="+mn-lt"/>
                          <a:ea typeface="+mn-ea"/>
                          <a:cs typeface="+mn-cs"/>
                        </a:rPr>
                        <a:t>编辑拍摄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https://quintly-image-storage.s3.amazonaws.com/960c32603e3f29fbb114b476f69d2f8e/9abb93e23cef654691eb6024c6f6e2c4.jpg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裕雯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https://www.facebook.com/957198917700400/posts/5112697145483869/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93766746"/>
                  </a:ext>
                </a:extLst>
              </a:tr>
            </a:tbl>
          </a:graphicData>
        </a:graphic>
      </p:graphicFrame>
      <p:sp>
        <p:nvSpPr>
          <p:cNvPr id="4" name="Text Placeholder 3">
            <a:extLst>
              <a:ext uri="{FF2B5EF4-FFF2-40B4-BE49-F238E27FC236}">
                <a16:creationId xmlns:a16="http://schemas.microsoft.com/office/drawing/2014/main" id="{602D418C-4EF4-431C-AA7D-30C7D605D5E9}"/>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4176813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AC4B1-7868-4248-A52A-FE6813AAED57}"/>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- 9 </a:t>
            </a:r>
            <a:r>
              <a:rPr lang="en-US"/>
              <a:t>of 26</a:t>
            </a:r>
          </a:p>
        </p:txBody>
      </p:sp>
      <p:graphicFrame>
        <p:nvGraphicFramePr>
          <p:cNvPr id="5" name="Table Placeholder 4">
            <a:extLst>
              <a:ext uri="{FF2B5EF4-FFF2-40B4-BE49-F238E27FC236}">
                <a16:creationId xmlns:a16="http://schemas.microsoft.com/office/drawing/2014/main" id="{279E8035-6C85-4DD3-888F-84A9D85EEB3D}"/>
              </a:ext>
            </a:extLst>
          </p:cNvPr>
          <p:cNvGraphicFramePr>
            <a:graphicFrameLocks noGrp="1"/>
          </p:cNvGraphicFramePr>
          <p:nvPr>
            <p:ph type="tbl" sz="quarter" idx="13"/>
            <p:extLst>
              <p:ext uri="{D42A27DB-BD31-4B8C-83A1-F6EECF244321}">
                <p14:modId xmlns:p14="http://schemas.microsoft.com/office/powerpoint/2010/main" val="1615702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4577784"/>
                    </a:ext>
                  </a:extLst>
                </a:gridCol>
                <a:gridCol w="411480">
                  <a:extLst>
                    <a:ext uri="{9D8B030D-6E8A-4147-A177-3AD203B41FA5}">
                      <a16:colId xmlns:a16="http://schemas.microsoft.com/office/drawing/2014/main" val="1242471521"/>
                    </a:ext>
                  </a:extLst>
                </a:gridCol>
                <a:gridCol w="246888">
                  <a:extLst>
                    <a:ext uri="{9D8B030D-6E8A-4147-A177-3AD203B41FA5}">
                      <a16:colId xmlns:a16="http://schemas.microsoft.com/office/drawing/2014/main" val="4138742983"/>
                    </a:ext>
                  </a:extLst>
                </a:gridCol>
                <a:gridCol w="740664">
                  <a:extLst>
                    <a:ext uri="{9D8B030D-6E8A-4147-A177-3AD203B41FA5}">
                      <a16:colId xmlns:a16="http://schemas.microsoft.com/office/drawing/2014/main" val="3336432253"/>
                    </a:ext>
                  </a:extLst>
                </a:gridCol>
                <a:gridCol w="208280">
                  <a:extLst>
                    <a:ext uri="{9D8B030D-6E8A-4147-A177-3AD203B41FA5}">
                      <a16:colId xmlns:a16="http://schemas.microsoft.com/office/drawing/2014/main" val="1353184384"/>
                    </a:ext>
                  </a:extLst>
                </a:gridCol>
                <a:gridCol w="208280">
                  <a:extLst>
                    <a:ext uri="{9D8B030D-6E8A-4147-A177-3AD203B41FA5}">
                      <a16:colId xmlns:a16="http://schemas.microsoft.com/office/drawing/2014/main" val="2789496135"/>
                    </a:ext>
                  </a:extLst>
                </a:gridCol>
                <a:gridCol w="329184">
                  <a:extLst>
                    <a:ext uri="{9D8B030D-6E8A-4147-A177-3AD203B41FA5}">
                      <a16:colId xmlns:a16="http://schemas.microsoft.com/office/drawing/2014/main" val="709745434"/>
                    </a:ext>
                  </a:extLst>
                </a:gridCol>
                <a:gridCol w="246888">
                  <a:extLst>
                    <a:ext uri="{9D8B030D-6E8A-4147-A177-3AD203B41FA5}">
                      <a16:colId xmlns:a16="http://schemas.microsoft.com/office/drawing/2014/main" val="310792107"/>
                    </a:ext>
                  </a:extLst>
                </a:gridCol>
                <a:gridCol w="208280">
                  <a:extLst>
                    <a:ext uri="{9D8B030D-6E8A-4147-A177-3AD203B41FA5}">
                      <a16:colId xmlns:a16="http://schemas.microsoft.com/office/drawing/2014/main" val="4095263427"/>
                    </a:ext>
                  </a:extLst>
                </a:gridCol>
                <a:gridCol w="246888">
                  <a:extLst>
                    <a:ext uri="{9D8B030D-6E8A-4147-A177-3AD203B41FA5}">
                      <a16:colId xmlns:a16="http://schemas.microsoft.com/office/drawing/2014/main" val="4270021943"/>
                    </a:ext>
                  </a:extLst>
                </a:gridCol>
                <a:gridCol w="246888">
                  <a:extLst>
                    <a:ext uri="{9D8B030D-6E8A-4147-A177-3AD203B41FA5}">
                      <a16:colId xmlns:a16="http://schemas.microsoft.com/office/drawing/2014/main" val="4136245855"/>
                    </a:ext>
                  </a:extLst>
                </a:gridCol>
                <a:gridCol w="246888">
                  <a:extLst>
                    <a:ext uri="{9D8B030D-6E8A-4147-A177-3AD203B41FA5}">
                      <a16:colId xmlns:a16="http://schemas.microsoft.com/office/drawing/2014/main" val="2706539814"/>
                    </a:ext>
                  </a:extLst>
                </a:gridCol>
                <a:gridCol w="246888">
                  <a:extLst>
                    <a:ext uri="{9D8B030D-6E8A-4147-A177-3AD203B41FA5}">
                      <a16:colId xmlns:a16="http://schemas.microsoft.com/office/drawing/2014/main" val="2540426360"/>
                    </a:ext>
                  </a:extLst>
                </a:gridCol>
                <a:gridCol w="329184">
                  <a:extLst>
                    <a:ext uri="{9D8B030D-6E8A-4147-A177-3AD203B41FA5}">
                      <a16:colId xmlns:a16="http://schemas.microsoft.com/office/drawing/2014/main" val="4209131819"/>
                    </a:ext>
                  </a:extLst>
                </a:gridCol>
                <a:gridCol w="329184">
                  <a:extLst>
                    <a:ext uri="{9D8B030D-6E8A-4147-A177-3AD203B41FA5}">
                      <a16:colId xmlns:a16="http://schemas.microsoft.com/office/drawing/2014/main" val="1840451150"/>
                    </a:ext>
                  </a:extLst>
                </a:gridCol>
                <a:gridCol w="246888">
                  <a:extLst>
                    <a:ext uri="{9D8B030D-6E8A-4147-A177-3AD203B41FA5}">
                      <a16:colId xmlns:a16="http://schemas.microsoft.com/office/drawing/2014/main" val="1487784440"/>
                    </a:ext>
                  </a:extLst>
                </a:gridCol>
                <a:gridCol w="246888">
                  <a:extLst>
                    <a:ext uri="{9D8B030D-6E8A-4147-A177-3AD203B41FA5}">
                      <a16:colId xmlns:a16="http://schemas.microsoft.com/office/drawing/2014/main" val="3256025550"/>
                    </a:ext>
                  </a:extLst>
                </a:gridCol>
                <a:gridCol w="246888">
                  <a:extLst>
                    <a:ext uri="{9D8B030D-6E8A-4147-A177-3AD203B41FA5}">
                      <a16:colId xmlns:a16="http://schemas.microsoft.com/office/drawing/2014/main" val="4233945134"/>
                    </a:ext>
                  </a:extLst>
                </a:gridCol>
                <a:gridCol w="329184">
                  <a:extLst>
                    <a:ext uri="{9D8B030D-6E8A-4147-A177-3AD203B41FA5}">
                      <a16:colId xmlns:a16="http://schemas.microsoft.com/office/drawing/2014/main" val="2371678448"/>
                    </a:ext>
                  </a:extLst>
                </a:gridCol>
                <a:gridCol w="246888">
                  <a:extLst>
                    <a:ext uri="{9D8B030D-6E8A-4147-A177-3AD203B41FA5}">
                      <a16:colId xmlns:a16="http://schemas.microsoft.com/office/drawing/2014/main" val="4109807259"/>
                    </a:ext>
                  </a:extLst>
                </a:gridCol>
                <a:gridCol w="246888">
                  <a:extLst>
                    <a:ext uri="{9D8B030D-6E8A-4147-A177-3AD203B41FA5}">
                      <a16:colId xmlns:a16="http://schemas.microsoft.com/office/drawing/2014/main" val="1928941922"/>
                    </a:ext>
                  </a:extLst>
                </a:gridCol>
                <a:gridCol w="246888">
                  <a:extLst>
                    <a:ext uri="{9D8B030D-6E8A-4147-A177-3AD203B41FA5}">
                      <a16:colId xmlns:a16="http://schemas.microsoft.com/office/drawing/2014/main" val="2229087458"/>
                    </a:ext>
                  </a:extLst>
                </a:gridCol>
                <a:gridCol w="246888">
                  <a:extLst>
                    <a:ext uri="{9D8B030D-6E8A-4147-A177-3AD203B41FA5}">
                      <a16:colId xmlns:a16="http://schemas.microsoft.com/office/drawing/2014/main" val="1613994493"/>
                    </a:ext>
                  </a:extLst>
                </a:gridCol>
                <a:gridCol w="493776">
                  <a:extLst>
                    <a:ext uri="{9D8B030D-6E8A-4147-A177-3AD203B41FA5}">
                      <a16:colId xmlns:a16="http://schemas.microsoft.com/office/drawing/2014/main" val="155354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17549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- 2022-05-21 15:48:03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美美的</a:t>
                      </a:r>
                      <a:r>
                        <a:rPr kumimoji="0" lang="en-US" sz="1000" b="0" i="0" u="none" strike="noStrike" kern="1200" cap="none" spc="0" normalizeH="0" baseline="0" noProof="0">
                          <a:ln>
                            <a:noFill/>
                          </a:ln>
                          <a:solidFill>
                            <a:prstClr val="black"/>
                          </a:solidFill>
                          <a:effectLst/>
                          <a:uLnTx/>
                          <a:uFillTx/>
                          <a:latin typeface="+mn-lt"/>
                          <a:ea typeface="+mn-ea"/>
                          <a:cs typeface="+mn-cs"/>
                        </a:rPr>
                        <a:t>IG</a:t>
                      </a:r>
                      <a:r>
                        <a:rPr kumimoji="0" lang="ja-JP" altLang="en-US" sz="1000" b="0" i="0" u="none" strike="noStrike" kern="1200" cap="none" spc="0" normalizeH="0" baseline="0" noProof="0">
                          <a:ln>
                            <a:noFill/>
                          </a:ln>
                          <a:solidFill>
                            <a:prstClr val="black"/>
                          </a:solidFill>
                          <a:effectLst/>
                          <a:uLnTx/>
                          <a:uFillTx/>
                          <a:latin typeface="+mn-lt"/>
                          <a:ea typeface="+mn-ea"/>
                          <a:cs typeface="+mn-cs"/>
                        </a:rPr>
                        <a:t>网红蛋糕看这里</a:t>
                      </a:r>
                      <a:r>
                        <a:rPr kumimoji="0" lang="en-US" sz="1000" b="0" i="0" u="none" strike="noStrike" kern="1200" cap="none" spc="0" normalizeH="0" baseline="0" noProof="0">
                          <a:ln>
                            <a:noFill/>
                          </a:ln>
                          <a:solidFill>
                            <a:prstClr val="black"/>
                          </a:solidFill>
                          <a:effectLst/>
                          <a:uLnTx/>
                          <a:uFillTx/>
                          <a:latin typeface="+mn-lt"/>
                          <a:ea typeface="+mn-ea"/>
                          <a:cs typeface="+mn-cs"/>
                        </a:rPr>
                        <a:t>👉 https://bit.ly/3PvKcD7
-
</a:t>
                      </a:r>
                      <a:r>
                        <a:rPr kumimoji="0" lang="ja-JP" altLang="en-US" sz="1000" b="0" i="0" u="none" strike="noStrike" kern="1200" cap="none" spc="0" normalizeH="0" baseline="0" noProof="0">
                          <a:ln>
                            <a:noFill/>
                          </a:ln>
                          <a:solidFill>
                            <a:prstClr val="black"/>
                          </a:solidFill>
                          <a:effectLst/>
                          <a:uLnTx/>
                          <a:uFillTx/>
                          <a:latin typeface="+mn-lt"/>
                          <a:ea typeface="+mn-ea"/>
                          <a:cs typeface="+mn-cs"/>
                        </a:rPr>
                        <a:t>感情要好到什么程度才会让好友送你这样的蛋糕啊</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赶紧</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你冤种朋友来看看她喜欢吗</a:t>
                      </a:r>
                      <a:r>
                        <a:rPr kumimoji="0" lang="en-US" sz="1000" b="0" i="0" u="none" strike="noStrike" kern="1200" cap="none" spc="0" normalizeH="0" baseline="0" noProof="0">
                          <a:ln>
                            <a:noFill/>
                          </a:ln>
                          <a:solidFill>
                            <a:prstClr val="black"/>
                          </a:solidFill>
                          <a:effectLst/>
                          <a:uLnTx/>
                          <a:uFillTx/>
                          <a:latin typeface="+mn-lt"/>
                          <a:ea typeface="+mn-ea"/>
                          <a:cs typeface="+mn-cs"/>
                        </a:rPr>
                        <a:t>🥺✨
-
📷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小红书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做蛋糕的女侠、</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云层蛋糕店</a:t>
                      </a:r>
                      <a:r>
                        <a:rPr kumimoji="0" lang="en-US" sz="1000" b="0" i="0" u="none" strike="noStrike" kern="1200" cap="none" spc="0" normalizeH="0" baseline="0" noProof="0">
                          <a:ln>
                            <a:noFill/>
                          </a:ln>
                          <a:solidFill>
                            <a:prstClr val="black"/>
                          </a:solidFill>
                          <a:effectLst/>
                          <a:uLnTx/>
                          <a:uFillTx/>
                          <a:latin typeface="+mn-lt"/>
                          <a:ea typeface="+mn-ea"/>
                          <a:cs typeface="+mn-cs"/>
                        </a:rPr>
                        <a:t>⛅️、@hello sweet （</a:t>
                      </a:r>
                      <a:r>
                        <a:rPr kumimoji="0" lang="ja-JP" altLang="en-US" sz="1000" b="0" i="0" u="none" strike="noStrike" kern="1200" cap="none" spc="0" normalizeH="0" baseline="0" noProof="0">
                          <a:ln>
                            <a:noFill/>
                          </a:ln>
                          <a:solidFill>
                            <a:prstClr val="black"/>
                          </a:solidFill>
                          <a:effectLst/>
                          <a:uLnTx/>
                          <a:uFillTx/>
                          <a:latin typeface="+mn-lt"/>
                          <a:ea typeface="+mn-ea"/>
                          <a:cs typeface="+mn-cs"/>
                        </a:rPr>
                        <a:t>你好，甜心）、</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等甜、</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JIA、@O</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我是微微</a:t>
                      </a:r>
                      <a:r>
                        <a:rPr kumimoji="0" lang="en-US" sz="1000" b="0" i="0" u="none" strike="noStrike" kern="1200" cap="none" spc="0" normalizeH="0" baseline="0" noProof="0">
                          <a:ln>
                            <a:noFill/>
                          </a:ln>
                          <a:solidFill>
                            <a:prstClr val="black"/>
                          </a:solidFill>
                          <a:effectLst/>
                          <a:uLnTx/>
                          <a:uFillTx/>
                          <a:latin typeface="+mn-lt"/>
                          <a:ea typeface="+mn-ea"/>
                          <a:cs typeface="+mn-cs"/>
                        </a:rPr>
                        <a:t>O、@</a:t>
                      </a:r>
                      <a:r>
                        <a:rPr kumimoji="0" lang="ja-JP" altLang="en-US" sz="1000" b="0" i="0" u="none" strike="noStrike" kern="1200" cap="none" spc="0" normalizeH="0" baseline="0" noProof="0">
                          <a:ln>
                            <a:noFill/>
                          </a:ln>
                          <a:solidFill>
                            <a:prstClr val="black"/>
                          </a:solidFill>
                          <a:effectLst/>
                          <a:uLnTx/>
                          <a:uFillTx/>
                          <a:latin typeface="+mn-lt"/>
                          <a:ea typeface="+mn-ea"/>
                          <a:cs typeface="+mn-cs"/>
                        </a:rPr>
                        <a:t>我爱吃甜品、</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SWEET ONCE MORE
-
#</a:t>
                      </a:r>
                      <a:r>
                        <a:rPr kumimoji="0" lang="ja-JP" altLang="en-US" sz="1000" b="0" i="0" u="none" strike="noStrike" kern="1200" cap="none" spc="0" normalizeH="0" baseline="0" noProof="0">
                          <a:ln>
                            <a:noFill/>
                          </a:ln>
                          <a:solidFill>
                            <a:prstClr val="black"/>
                          </a:solidFill>
                          <a:effectLst/>
                          <a:uLnTx/>
                          <a:uFillTx/>
                          <a:latin typeface="+mn-lt"/>
                          <a:ea typeface="+mn-ea"/>
                          <a:cs typeface="+mn-cs"/>
                        </a:rPr>
                        <a:t>搞怪蛋糕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蛋糕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好友送的蛋糕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闺密送的蛋糕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https://quintly-image-storage.s3.amazonaws.com/960c32603e3f29fbb114b476f69d2f8e/e160c39953bff618117dfea5ed1e34e5.png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Juvory 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https://www.facebook.com/957198917700400/posts/5135269259893324/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7704483"/>
                  </a:ext>
                </a:extLst>
              </a:tr>
            </a:tbl>
          </a:graphicData>
        </a:graphic>
      </p:graphicFrame>
      <p:sp>
        <p:nvSpPr>
          <p:cNvPr id="4" name="Text Placeholder 3">
            <a:extLst>
              <a:ext uri="{FF2B5EF4-FFF2-40B4-BE49-F238E27FC236}">
                <a16:creationId xmlns:a16="http://schemas.microsoft.com/office/drawing/2014/main" id="{84A81F6D-6EF7-4205-AEE4-384D3734D5FE}"/>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59483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0833-6C9D-4172-9FF6-CF99C7EF511B}"/>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- 10 </a:t>
            </a:r>
            <a:r>
              <a:rPr lang="en-US"/>
              <a:t>of 26</a:t>
            </a:r>
          </a:p>
        </p:txBody>
      </p:sp>
      <p:graphicFrame>
        <p:nvGraphicFramePr>
          <p:cNvPr id="5" name="Table Placeholder 4">
            <a:extLst>
              <a:ext uri="{FF2B5EF4-FFF2-40B4-BE49-F238E27FC236}">
                <a16:creationId xmlns:a16="http://schemas.microsoft.com/office/drawing/2014/main" id="{4694D4BC-5C01-4605-AAE5-FD8D4264AABE}"/>
              </a:ext>
            </a:extLst>
          </p:cNvPr>
          <p:cNvGraphicFramePr>
            <a:graphicFrameLocks noGrp="1"/>
          </p:cNvGraphicFramePr>
          <p:nvPr>
            <p:ph type="tbl" sz="quarter" idx="13"/>
            <p:extLst>
              <p:ext uri="{D42A27DB-BD31-4B8C-83A1-F6EECF244321}">
                <p14:modId xmlns:p14="http://schemas.microsoft.com/office/powerpoint/2010/main" val="2497641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871641605"/>
                    </a:ext>
                  </a:extLst>
                </a:gridCol>
                <a:gridCol w="411480">
                  <a:extLst>
                    <a:ext uri="{9D8B030D-6E8A-4147-A177-3AD203B41FA5}">
                      <a16:colId xmlns:a16="http://schemas.microsoft.com/office/drawing/2014/main" val="1504218540"/>
                    </a:ext>
                  </a:extLst>
                </a:gridCol>
                <a:gridCol w="246888">
                  <a:extLst>
                    <a:ext uri="{9D8B030D-6E8A-4147-A177-3AD203B41FA5}">
                      <a16:colId xmlns:a16="http://schemas.microsoft.com/office/drawing/2014/main" val="517380820"/>
                    </a:ext>
                  </a:extLst>
                </a:gridCol>
                <a:gridCol w="740664">
                  <a:extLst>
                    <a:ext uri="{9D8B030D-6E8A-4147-A177-3AD203B41FA5}">
                      <a16:colId xmlns:a16="http://schemas.microsoft.com/office/drawing/2014/main" val="3208905926"/>
                    </a:ext>
                  </a:extLst>
                </a:gridCol>
                <a:gridCol w="208280">
                  <a:extLst>
                    <a:ext uri="{9D8B030D-6E8A-4147-A177-3AD203B41FA5}">
                      <a16:colId xmlns:a16="http://schemas.microsoft.com/office/drawing/2014/main" val="2104350858"/>
                    </a:ext>
                  </a:extLst>
                </a:gridCol>
                <a:gridCol w="208280">
                  <a:extLst>
                    <a:ext uri="{9D8B030D-6E8A-4147-A177-3AD203B41FA5}">
                      <a16:colId xmlns:a16="http://schemas.microsoft.com/office/drawing/2014/main" val="1280690039"/>
                    </a:ext>
                  </a:extLst>
                </a:gridCol>
                <a:gridCol w="329184">
                  <a:extLst>
                    <a:ext uri="{9D8B030D-6E8A-4147-A177-3AD203B41FA5}">
                      <a16:colId xmlns:a16="http://schemas.microsoft.com/office/drawing/2014/main" val="1089334270"/>
                    </a:ext>
                  </a:extLst>
                </a:gridCol>
                <a:gridCol w="246888">
                  <a:extLst>
                    <a:ext uri="{9D8B030D-6E8A-4147-A177-3AD203B41FA5}">
                      <a16:colId xmlns:a16="http://schemas.microsoft.com/office/drawing/2014/main" val="633041780"/>
                    </a:ext>
                  </a:extLst>
                </a:gridCol>
                <a:gridCol w="208280">
                  <a:extLst>
                    <a:ext uri="{9D8B030D-6E8A-4147-A177-3AD203B41FA5}">
                      <a16:colId xmlns:a16="http://schemas.microsoft.com/office/drawing/2014/main" val="679043894"/>
                    </a:ext>
                  </a:extLst>
                </a:gridCol>
                <a:gridCol w="246888">
                  <a:extLst>
                    <a:ext uri="{9D8B030D-6E8A-4147-A177-3AD203B41FA5}">
                      <a16:colId xmlns:a16="http://schemas.microsoft.com/office/drawing/2014/main" val="2279012960"/>
                    </a:ext>
                  </a:extLst>
                </a:gridCol>
                <a:gridCol w="246888">
                  <a:extLst>
                    <a:ext uri="{9D8B030D-6E8A-4147-A177-3AD203B41FA5}">
                      <a16:colId xmlns:a16="http://schemas.microsoft.com/office/drawing/2014/main" val="2710325138"/>
                    </a:ext>
                  </a:extLst>
                </a:gridCol>
                <a:gridCol w="246888">
                  <a:extLst>
                    <a:ext uri="{9D8B030D-6E8A-4147-A177-3AD203B41FA5}">
                      <a16:colId xmlns:a16="http://schemas.microsoft.com/office/drawing/2014/main" val="412045990"/>
                    </a:ext>
                  </a:extLst>
                </a:gridCol>
                <a:gridCol w="246888">
                  <a:extLst>
                    <a:ext uri="{9D8B030D-6E8A-4147-A177-3AD203B41FA5}">
                      <a16:colId xmlns:a16="http://schemas.microsoft.com/office/drawing/2014/main" val="407043868"/>
                    </a:ext>
                  </a:extLst>
                </a:gridCol>
                <a:gridCol w="329184">
                  <a:extLst>
                    <a:ext uri="{9D8B030D-6E8A-4147-A177-3AD203B41FA5}">
                      <a16:colId xmlns:a16="http://schemas.microsoft.com/office/drawing/2014/main" val="3349440638"/>
                    </a:ext>
                  </a:extLst>
                </a:gridCol>
                <a:gridCol w="329184">
                  <a:extLst>
                    <a:ext uri="{9D8B030D-6E8A-4147-A177-3AD203B41FA5}">
                      <a16:colId xmlns:a16="http://schemas.microsoft.com/office/drawing/2014/main" val="590550774"/>
                    </a:ext>
                  </a:extLst>
                </a:gridCol>
                <a:gridCol w="246888">
                  <a:extLst>
                    <a:ext uri="{9D8B030D-6E8A-4147-A177-3AD203B41FA5}">
                      <a16:colId xmlns:a16="http://schemas.microsoft.com/office/drawing/2014/main" val="134602766"/>
                    </a:ext>
                  </a:extLst>
                </a:gridCol>
                <a:gridCol w="246888">
                  <a:extLst>
                    <a:ext uri="{9D8B030D-6E8A-4147-A177-3AD203B41FA5}">
                      <a16:colId xmlns:a16="http://schemas.microsoft.com/office/drawing/2014/main" val="1349814083"/>
                    </a:ext>
                  </a:extLst>
                </a:gridCol>
                <a:gridCol w="246888">
                  <a:extLst>
                    <a:ext uri="{9D8B030D-6E8A-4147-A177-3AD203B41FA5}">
                      <a16:colId xmlns:a16="http://schemas.microsoft.com/office/drawing/2014/main" val="226517223"/>
                    </a:ext>
                  </a:extLst>
                </a:gridCol>
                <a:gridCol w="329184">
                  <a:extLst>
                    <a:ext uri="{9D8B030D-6E8A-4147-A177-3AD203B41FA5}">
                      <a16:colId xmlns:a16="http://schemas.microsoft.com/office/drawing/2014/main" val="3733013214"/>
                    </a:ext>
                  </a:extLst>
                </a:gridCol>
                <a:gridCol w="246888">
                  <a:extLst>
                    <a:ext uri="{9D8B030D-6E8A-4147-A177-3AD203B41FA5}">
                      <a16:colId xmlns:a16="http://schemas.microsoft.com/office/drawing/2014/main" val="388400506"/>
                    </a:ext>
                  </a:extLst>
                </a:gridCol>
                <a:gridCol w="246888">
                  <a:extLst>
                    <a:ext uri="{9D8B030D-6E8A-4147-A177-3AD203B41FA5}">
                      <a16:colId xmlns:a16="http://schemas.microsoft.com/office/drawing/2014/main" val="1232079425"/>
                    </a:ext>
                  </a:extLst>
                </a:gridCol>
                <a:gridCol w="246888">
                  <a:extLst>
                    <a:ext uri="{9D8B030D-6E8A-4147-A177-3AD203B41FA5}">
                      <a16:colId xmlns:a16="http://schemas.microsoft.com/office/drawing/2014/main" val="4081097106"/>
                    </a:ext>
                  </a:extLst>
                </a:gridCol>
                <a:gridCol w="246888">
                  <a:extLst>
                    <a:ext uri="{9D8B030D-6E8A-4147-A177-3AD203B41FA5}">
                      <a16:colId xmlns:a16="http://schemas.microsoft.com/office/drawing/2014/main" val="3734479351"/>
                    </a:ext>
                  </a:extLst>
                </a:gridCol>
                <a:gridCol w="493776">
                  <a:extLst>
                    <a:ext uri="{9D8B030D-6E8A-4147-A177-3AD203B41FA5}">
                      <a16:colId xmlns:a16="http://schemas.microsoft.com/office/drawing/2014/main" val="2741474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3903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- 2022-05-16 20:01:00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更多非情色</a:t>
                      </a:r>
                      <a:r>
                        <a:rPr kumimoji="0" lang="en-US" altLang="zh-CN" sz="1000" b="0" i="0" u="none" strike="noStrike" kern="1200" cap="none" spc="0" normalizeH="0" baseline="0" noProof="0">
                          <a:ln>
                            <a:noFill/>
                          </a:ln>
                          <a:solidFill>
                            <a:prstClr val="black"/>
                          </a:solidFill>
                          <a:effectLst/>
                          <a:uLnTx/>
                          <a:uFillTx/>
                          <a:latin typeface="+mn-lt"/>
                          <a:ea typeface="+mn-ea"/>
                          <a:cs typeface="+mn-cs"/>
                        </a:rPr>
                        <a:t>19</a:t>
                      </a:r>
                      <a:r>
                        <a:rPr kumimoji="0" lang="zh-CN" altLang="en-US" sz="1000" b="0" i="0" u="none" strike="noStrike" kern="1200" cap="none" spc="0" normalizeH="0" baseline="0" noProof="0">
                          <a:ln>
                            <a:noFill/>
                          </a:ln>
                          <a:solidFill>
                            <a:prstClr val="black"/>
                          </a:solidFill>
                          <a:effectLst/>
                          <a:uLnTx/>
                          <a:uFillTx/>
                          <a:latin typeface="+mn-lt"/>
                          <a:ea typeface="+mn-ea"/>
                          <a:cs typeface="+mn-cs"/>
                        </a:rPr>
                        <a:t>禁韩剧👉🏼</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https://bit.ly/3swZHAR
-
Netflix </a:t>
                      </a:r>
                      <a:r>
                        <a:rPr kumimoji="0" lang="zh-CN" altLang="en-US" sz="1000" b="0" i="0" u="none" strike="noStrike" kern="1200" cap="none" spc="0" normalizeH="0" baseline="0" noProof="0">
                          <a:ln>
                            <a:noFill/>
                          </a:ln>
                          <a:solidFill>
                            <a:prstClr val="black"/>
                          </a:solidFill>
                          <a:effectLst/>
                          <a:uLnTx/>
                          <a:uFillTx/>
                          <a:latin typeface="+mn-lt"/>
                          <a:ea typeface="+mn-ea"/>
                          <a:cs typeface="+mn-cs"/>
                        </a:rPr>
                        <a:t>的原创韩剧</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鱿鱼游戏</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和</a:t>
                      </a:r>
                      <a:r>
                        <a:rPr kumimoji="0" lang="en-US" altLang="zh-CN" sz="1000" b="0" i="0" u="none" strike="noStrike" kern="1200" cap="none" spc="0" normalizeH="0" baseline="0" noProof="0">
                          <a:ln>
                            <a:noFill/>
                          </a:ln>
                          <a:solidFill>
                            <a:prstClr val="black"/>
                          </a:solidFill>
                          <a:effectLst/>
                          <a:uLnTx/>
                          <a:uFillTx/>
                          <a:latin typeface="+mn-lt"/>
                          <a:ea typeface="+mn-ea"/>
                          <a:cs typeface="+mn-cs"/>
                        </a:rPr>
                        <a:t>《My Name </a:t>
                      </a:r>
                      <a:r>
                        <a:rPr kumimoji="0" lang="zh-CN" altLang="en-US" sz="1000" b="0" i="0" u="none" strike="noStrike" kern="1200" cap="none" spc="0" normalizeH="0" baseline="0" noProof="0">
                          <a:ln>
                            <a:noFill/>
                          </a:ln>
                          <a:solidFill>
                            <a:prstClr val="black"/>
                          </a:solidFill>
                          <a:effectLst/>
                          <a:uLnTx/>
                          <a:uFillTx/>
                          <a:latin typeface="+mn-lt"/>
                          <a:ea typeface="+mn-ea"/>
                          <a:cs typeface="+mn-cs"/>
                        </a:rPr>
                        <a:t>以吾之名</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不仅让韩国题材电视剧走向国际，剧本的优秀也让许多人看了表示意犹未尽，想看更多，没在因为 </a:t>
                      </a:r>
                      <a:r>
                        <a:rPr kumimoji="0" lang="en-US" altLang="zh-CN" sz="1000" b="0" i="0" u="none" strike="noStrike" kern="1200" cap="none" spc="0" normalizeH="0" baseline="0" noProof="0">
                          <a:ln>
                            <a:noFill/>
                          </a:ln>
                          <a:solidFill>
                            <a:prstClr val="black"/>
                          </a:solidFill>
                          <a:effectLst/>
                          <a:uLnTx/>
                          <a:uFillTx/>
                          <a:latin typeface="+mn-lt"/>
                          <a:ea typeface="+mn-ea"/>
                          <a:cs typeface="+mn-cs"/>
                        </a:rPr>
                        <a:t>19 </a:t>
                      </a:r>
                      <a:r>
                        <a:rPr kumimoji="0" lang="zh-CN" altLang="en-US" sz="1000" b="0" i="0" u="none" strike="noStrike" kern="1200" cap="none" spc="0" normalizeH="0" baseline="0" noProof="0">
                          <a:ln>
                            <a:noFill/>
                          </a:ln>
                          <a:solidFill>
                            <a:prstClr val="black"/>
                          </a:solidFill>
                          <a:effectLst/>
                          <a:uLnTx/>
                          <a:uFillTx/>
                          <a:latin typeface="+mn-lt"/>
                          <a:ea typeface="+mn-ea"/>
                          <a:cs typeface="+mn-cs"/>
                        </a:rPr>
                        <a:t>禁而却步！也因为 </a:t>
                      </a:r>
                      <a:r>
                        <a:rPr kumimoji="0" lang="en-US" altLang="zh-CN" sz="1000" b="0" i="0" u="none" strike="noStrike" kern="1200" cap="none" spc="0" normalizeH="0" baseline="0" noProof="0">
                          <a:ln>
                            <a:noFill/>
                          </a:ln>
                          <a:solidFill>
                            <a:prstClr val="black"/>
                          </a:solidFill>
                          <a:effectLst/>
                          <a:uLnTx/>
                          <a:uFillTx/>
                          <a:latin typeface="+mn-lt"/>
                          <a:ea typeface="+mn-ea"/>
                          <a:cs typeface="+mn-cs"/>
                        </a:rPr>
                        <a:t>Netflix </a:t>
                      </a:r>
                      <a:r>
                        <a:rPr kumimoji="0" lang="zh-CN" altLang="en-US" sz="1000" b="0" i="0" u="none" strike="noStrike" kern="1200" cap="none" spc="0" normalizeH="0" baseline="0" noProof="0">
                          <a:ln>
                            <a:noFill/>
                          </a:ln>
                          <a:solidFill>
                            <a:prstClr val="black"/>
                          </a:solidFill>
                          <a:effectLst/>
                          <a:uLnTx/>
                          <a:uFillTx/>
                          <a:latin typeface="+mn-lt"/>
                          <a:ea typeface="+mn-ea"/>
                          <a:cs typeface="+mn-cs"/>
                        </a:rPr>
                        <a:t>给予的创意自由，才会诞生如此新鲜、吸引人的 </a:t>
                      </a:r>
                      <a:r>
                        <a:rPr kumimoji="0" lang="en-US" altLang="zh-CN" sz="1000" b="0" i="0" u="none" strike="noStrike" kern="1200" cap="none" spc="0" normalizeH="0" baseline="0" noProof="0">
                          <a:ln>
                            <a:noFill/>
                          </a:ln>
                          <a:solidFill>
                            <a:prstClr val="black"/>
                          </a:solidFill>
                          <a:effectLst/>
                          <a:uLnTx/>
                          <a:uFillTx/>
                          <a:latin typeface="+mn-lt"/>
                          <a:ea typeface="+mn-ea"/>
                          <a:cs typeface="+mn-cs"/>
                        </a:rPr>
                        <a:t>19 </a:t>
                      </a:r>
                      <a:r>
                        <a:rPr kumimoji="0" lang="zh-CN" altLang="en-US" sz="1000" b="0" i="0" u="none" strike="noStrike" kern="1200" cap="none" spc="0" normalizeH="0" baseline="0" noProof="0">
                          <a:ln>
                            <a:noFill/>
                          </a:ln>
                          <a:solidFill>
                            <a:prstClr val="black"/>
                          </a:solidFill>
                          <a:effectLst/>
                          <a:uLnTx/>
                          <a:uFillTx/>
                          <a:latin typeface="+mn-lt"/>
                          <a:ea typeface="+mn-ea"/>
                          <a:cs typeface="+mn-cs"/>
                        </a:rPr>
                        <a:t>禁韩剧题材，所以就让我们一起看看不是情色题材的必看 </a:t>
                      </a:r>
                      <a:r>
                        <a:rPr kumimoji="0" lang="en-US" altLang="zh-CN" sz="1000" b="0" i="0" u="none" strike="noStrike" kern="1200" cap="none" spc="0" normalizeH="0" baseline="0" noProof="0">
                          <a:ln>
                            <a:noFill/>
                          </a:ln>
                          <a:solidFill>
                            <a:prstClr val="black"/>
                          </a:solidFill>
                          <a:effectLst/>
                          <a:uLnTx/>
                          <a:uFillTx/>
                          <a:latin typeface="+mn-lt"/>
                          <a:ea typeface="+mn-ea"/>
                          <a:cs typeface="+mn-cs"/>
                        </a:rPr>
                        <a:t>19 </a:t>
                      </a:r>
                      <a:r>
                        <a:rPr kumimoji="0" lang="zh-CN" altLang="en-US" sz="1000" b="0" i="0" u="none" strike="noStrike" kern="1200" cap="none" spc="0" normalizeH="0" baseline="0" noProof="0">
                          <a:ln>
                            <a:noFill/>
                          </a:ln>
                          <a:solidFill>
                            <a:prstClr val="black"/>
                          </a:solidFill>
                          <a:effectLst/>
                          <a:uLnTx/>
                          <a:uFillTx/>
                          <a:latin typeface="+mn-lt"/>
                          <a:ea typeface="+mn-ea"/>
                          <a:cs typeface="+mn-cs"/>
                        </a:rPr>
                        <a:t>禁韩剧有哪些吧！😍😍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韩剧 </a:t>
                      </a:r>
                      <a:r>
                        <a:rPr kumimoji="0" lang="en-US" altLang="zh-CN" sz="1000" b="0" i="0" u="none" strike="noStrike" kern="1200" cap="none" spc="0" normalizeH="0" baseline="0" noProof="0">
                          <a:ln>
                            <a:noFill/>
                          </a:ln>
                          <a:solidFill>
                            <a:prstClr val="black"/>
                          </a:solidFill>
                          <a:effectLst/>
                          <a:uLnTx/>
                          <a:uFillTx/>
                          <a:latin typeface="+mn-lt"/>
                          <a:ea typeface="+mn-ea"/>
                          <a:cs typeface="+mn-cs"/>
                        </a:rPr>
                        <a:t>#19</a:t>
                      </a:r>
                      <a:r>
                        <a:rPr kumimoji="0" lang="zh-CN" altLang="en-US" sz="1000" b="0" i="0" u="none" strike="noStrike" kern="1200" cap="none" spc="0" normalizeH="0" baseline="0" noProof="0">
                          <a:ln>
                            <a:noFill/>
                          </a:ln>
                          <a:solidFill>
                            <a:prstClr val="black"/>
                          </a:solidFill>
                          <a:effectLst/>
                          <a:uLnTx/>
                          <a:uFillTx/>
                          <a:latin typeface="+mn-lt"/>
                          <a:ea typeface="+mn-ea"/>
                          <a:cs typeface="+mn-cs"/>
                        </a:rPr>
                        <a:t>禁韩剧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非情色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鱿鱼游戏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以吾之名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不可杀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酒鬼都市的女人们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https://quintly-image-storage.s3.amazonaws.com/960c32603e3f29fbb114b476f69d2f8e/ef41f9da2e9e8ccd7b3da214a722d12d.jpg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https://www.facebook.com/957198917700400/posts/5113071812113069/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95277368"/>
                  </a:ext>
                </a:extLst>
              </a:tr>
            </a:tbl>
          </a:graphicData>
        </a:graphic>
      </p:graphicFrame>
      <p:sp>
        <p:nvSpPr>
          <p:cNvPr id="4" name="Text Placeholder 3">
            <a:extLst>
              <a:ext uri="{FF2B5EF4-FFF2-40B4-BE49-F238E27FC236}">
                <a16:creationId xmlns:a16="http://schemas.microsoft.com/office/drawing/2014/main" id="{93FB6371-2E9D-4079-8AF4-96C44F15716B}"/>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246009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13074-9F50-4527-B341-0E540EDC04AC}"/>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- 11 </a:t>
            </a:r>
            <a:r>
              <a:rPr lang="en-US"/>
              <a:t>of 26</a:t>
            </a:r>
          </a:p>
        </p:txBody>
      </p:sp>
      <p:graphicFrame>
        <p:nvGraphicFramePr>
          <p:cNvPr id="5" name="Table Placeholder 4">
            <a:extLst>
              <a:ext uri="{FF2B5EF4-FFF2-40B4-BE49-F238E27FC236}">
                <a16:creationId xmlns:a16="http://schemas.microsoft.com/office/drawing/2014/main" id="{783BF449-A3DA-4CD6-AD5C-5418A4682933}"/>
              </a:ext>
            </a:extLst>
          </p:cNvPr>
          <p:cNvGraphicFramePr>
            <a:graphicFrameLocks noGrp="1"/>
          </p:cNvGraphicFramePr>
          <p:nvPr>
            <p:ph type="tbl" sz="quarter" idx="13"/>
            <p:extLst>
              <p:ext uri="{D42A27DB-BD31-4B8C-83A1-F6EECF244321}">
                <p14:modId xmlns:p14="http://schemas.microsoft.com/office/powerpoint/2010/main" val="26231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8976073"/>
                    </a:ext>
                  </a:extLst>
                </a:gridCol>
                <a:gridCol w="411480">
                  <a:extLst>
                    <a:ext uri="{9D8B030D-6E8A-4147-A177-3AD203B41FA5}">
                      <a16:colId xmlns:a16="http://schemas.microsoft.com/office/drawing/2014/main" val="1397117602"/>
                    </a:ext>
                  </a:extLst>
                </a:gridCol>
                <a:gridCol w="246888">
                  <a:extLst>
                    <a:ext uri="{9D8B030D-6E8A-4147-A177-3AD203B41FA5}">
                      <a16:colId xmlns:a16="http://schemas.microsoft.com/office/drawing/2014/main" val="2453036190"/>
                    </a:ext>
                  </a:extLst>
                </a:gridCol>
                <a:gridCol w="740664">
                  <a:extLst>
                    <a:ext uri="{9D8B030D-6E8A-4147-A177-3AD203B41FA5}">
                      <a16:colId xmlns:a16="http://schemas.microsoft.com/office/drawing/2014/main" val="3260755850"/>
                    </a:ext>
                  </a:extLst>
                </a:gridCol>
                <a:gridCol w="208280">
                  <a:extLst>
                    <a:ext uri="{9D8B030D-6E8A-4147-A177-3AD203B41FA5}">
                      <a16:colId xmlns:a16="http://schemas.microsoft.com/office/drawing/2014/main" val="2453209945"/>
                    </a:ext>
                  </a:extLst>
                </a:gridCol>
                <a:gridCol w="208280">
                  <a:extLst>
                    <a:ext uri="{9D8B030D-6E8A-4147-A177-3AD203B41FA5}">
                      <a16:colId xmlns:a16="http://schemas.microsoft.com/office/drawing/2014/main" val="2635712486"/>
                    </a:ext>
                  </a:extLst>
                </a:gridCol>
                <a:gridCol w="329184">
                  <a:extLst>
                    <a:ext uri="{9D8B030D-6E8A-4147-A177-3AD203B41FA5}">
                      <a16:colId xmlns:a16="http://schemas.microsoft.com/office/drawing/2014/main" val="2909969484"/>
                    </a:ext>
                  </a:extLst>
                </a:gridCol>
                <a:gridCol w="246888">
                  <a:extLst>
                    <a:ext uri="{9D8B030D-6E8A-4147-A177-3AD203B41FA5}">
                      <a16:colId xmlns:a16="http://schemas.microsoft.com/office/drawing/2014/main" val="315305150"/>
                    </a:ext>
                  </a:extLst>
                </a:gridCol>
                <a:gridCol w="208280">
                  <a:extLst>
                    <a:ext uri="{9D8B030D-6E8A-4147-A177-3AD203B41FA5}">
                      <a16:colId xmlns:a16="http://schemas.microsoft.com/office/drawing/2014/main" val="4245120884"/>
                    </a:ext>
                  </a:extLst>
                </a:gridCol>
                <a:gridCol w="246888">
                  <a:extLst>
                    <a:ext uri="{9D8B030D-6E8A-4147-A177-3AD203B41FA5}">
                      <a16:colId xmlns:a16="http://schemas.microsoft.com/office/drawing/2014/main" val="2369141219"/>
                    </a:ext>
                  </a:extLst>
                </a:gridCol>
                <a:gridCol w="246888">
                  <a:extLst>
                    <a:ext uri="{9D8B030D-6E8A-4147-A177-3AD203B41FA5}">
                      <a16:colId xmlns:a16="http://schemas.microsoft.com/office/drawing/2014/main" val="3722117613"/>
                    </a:ext>
                  </a:extLst>
                </a:gridCol>
                <a:gridCol w="246888">
                  <a:extLst>
                    <a:ext uri="{9D8B030D-6E8A-4147-A177-3AD203B41FA5}">
                      <a16:colId xmlns:a16="http://schemas.microsoft.com/office/drawing/2014/main" val="2407579046"/>
                    </a:ext>
                  </a:extLst>
                </a:gridCol>
                <a:gridCol w="246888">
                  <a:extLst>
                    <a:ext uri="{9D8B030D-6E8A-4147-A177-3AD203B41FA5}">
                      <a16:colId xmlns:a16="http://schemas.microsoft.com/office/drawing/2014/main" val="3476614287"/>
                    </a:ext>
                  </a:extLst>
                </a:gridCol>
                <a:gridCol w="329184">
                  <a:extLst>
                    <a:ext uri="{9D8B030D-6E8A-4147-A177-3AD203B41FA5}">
                      <a16:colId xmlns:a16="http://schemas.microsoft.com/office/drawing/2014/main" val="184914214"/>
                    </a:ext>
                  </a:extLst>
                </a:gridCol>
                <a:gridCol w="329184">
                  <a:extLst>
                    <a:ext uri="{9D8B030D-6E8A-4147-A177-3AD203B41FA5}">
                      <a16:colId xmlns:a16="http://schemas.microsoft.com/office/drawing/2014/main" val="3323124247"/>
                    </a:ext>
                  </a:extLst>
                </a:gridCol>
                <a:gridCol w="246888">
                  <a:extLst>
                    <a:ext uri="{9D8B030D-6E8A-4147-A177-3AD203B41FA5}">
                      <a16:colId xmlns:a16="http://schemas.microsoft.com/office/drawing/2014/main" val="2569056327"/>
                    </a:ext>
                  </a:extLst>
                </a:gridCol>
                <a:gridCol w="246888">
                  <a:extLst>
                    <a:ext uri="{9D8B030D-6E8A-4147-A177-3AD203B41FA5}">
                      <a16:colId xmlns:a16="http://schemas.microsoft.com/office/drawing/2014/main" val="3975446614"/>
                    </a:ext>
                  </a:extLst>
                </a:gridCol>
                <a:gridCol w="246888">
                  <a:extLst>
                    <a:ext uri="{9D8B030D-6E8A-4147-A177-3AD203B41FA5}">
                      <a16:colId xmlns:a16="http://schemas.microsoft.com/office/drawing/2014/main" val="3892335370"/>
                    </a:ext>
                  </a:extLst>
                </a:gridCol>
                <a:gridCol w="329184">
                  <a:extLst>
                    <a:ext uri="{9D8B030D-6E8A-4147-A177-3AD203B41FA5}">
                      <a16:colId xmlns:a16="http://schemas.microsoft.com/office/drawing/2014/main" val="705013120"/>
                    </a:ext>
                  </a:extLst>
                </a:gridCol>
                <a:gridCol w="246888">
                  <a:extLst>
                    <a:ext uri="{9D8B030D-6E8A-4147-A177-3AD203B41FA5}">
                      <a16:colId xmlns:a16="http://schemas.microsoft.com/office/drawing/2014/main" val="3091835993"/>
                    </a:ext>
                  </a:extLst>
                </a:gridCol>
                <a:gridCol w="246888">
                  <a:extLst>
                    <a:ext uri="{9D8B030D-6E8A-4147-A177-3AD203B41FA5}">
                      <a16:colId xmlns:a16="http://schemas.microsoft.com/office/drawing/2014/main" val="2611454772"/>
                    </a:ext>
                  </a:extLst>
                </a:gridCol>
                <a:gridCol w="246888">
                  <a:extLst>
                    <a:ext uri="{9D8B030D-6E8A-4147-A177-3AD203B41FA5}">
                      <a16:colId xmlns:a16="http://schemas.microsoft.com/office/drawing/2014/main" val="1690719840"/>
                    </a:ext>
                  </a:extLst>
                </a:gridCol>
                <a:gridCol w="246888">
                  <a:extLst>
                    <a:ext uri="{9D8B030D-6E8A-4147-A177-3AD203B41FA5}">
                      <a16:colId xmlns:a16="http://schemas.microsoft.com/office/drawing/2014/main" val="1462974697"/>
                    </a:ext>
                  </a:extLst>
                </a:gridCol>
                <a:gridCol w="493776">
                  <a:extLst>
                    <a:ext uri="{9D8B030D-6E8A-4147-A177-3AD203B41FA5}">
                      <a16:colId xmlns:a16="http://schemas.microsoft.com/office/drawing/2014/main" val="1432893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96996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- 2022-05-19 20:02:06</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更多演反派女演员👉🏼</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https://bit.ly/3NkkoYI
-
</a:t>
                      </a:r>
                      <a:r>
                        <a:rPr kumimoji="0" lang="zh-CN" altLang="en-US" sz="1000" b="0" i="0" u="none" strike="noStrike" kern="1200" cap="none" spc="0" normalizeH="0" baseline="0" noProof="0">
                          <a:ln>
                            <a:noFill/>
                          </a:ln>
                          <a:solidFill>
                            <a:prstClr val="black"/>
                          </a:solidFill>
                          <a:effectLst/>
                          <a:uLnTx/>
                          <a:uFillTx/>
                          <a:latin typeface="+mn-lt"/>
                          <a:ea typeface="+mn-ea"/>
                          <a:cs typeface="+mn-cs"/>
                        </a:rPr>
                        <a:t>演艺圈是个充满了各种魅力的地方，而一部电视剧抑或是一部电影，除了有好人的角色外，也会有反派的角色来为故事进行趣味的点缀。🤩有些女演员因为长得太好人、清纯，所以在饰演反派的时候会被大家质疑是否能撑得起角色，但许多时候观众只有惊吓的份，看了大呼「怎么可以演那么好」呢！👍😍 不管是近期</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恰似故人归</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的郭晓婷，抑或是</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延禧攻略</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的佘诗曼，快和波编看看谁演反派也超令人爱的吧～❤️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反派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反派女演员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恰似故人归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与君初相识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佘诗曼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赵丽颖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郭晓婷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https://quintly-image-storage.s3.amazonaws.com/960c32603e3f29fbb114b476f69d2f8e/bab18b39a310e133e0afa3c54de8dce9.jpg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https://www.facebook.com/957198917700400/posts/5130633573690226/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9435091"/>
                  </a:ext>
                </a:extLst>
              </a:tr>
            </a:tbl>
          </a:graphicData>
        </a:graphic>
      </p:graphicFrame>
      <p:sp>
        <p:nvSpPr>
          <p:cNvPr id="4" name="Text Placeholder 3">
            <a:extLst>
              <a:ext uri="{FF2B5EF4-FFF2-40B4-BE49-F238E27FC236}">
                <a16:creationId xmlns:a16="http://schemas.microsoft.com/office/drawing/2014/main" id="{C785DE9F-F328-4E34-8BBC-BC1CA4BBBDFA}"/>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3396987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DEC6-86DD-43FE-BCA9-638EA195BD0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- 12 </a:t>
            </a:r>
            <a:r>
              <a:rPr lang="en-US"/>
              <a:t>of 26</a:t>
            </a:r>
          </a:p>
        </p:txBody>
      </p:sp>
      <p:graphicFrame>
        <p:nvGraphicFramePr>
          <p:cNvPr id="5" name="Table Placeholder 4">
            <a:extLst>
              <a:ext uri="{FF2B5EF4-FFF2-40B4-BE49-F238E27FC236}">
                <a16:creationId xmlns:a16="http://schemas.microsoft.com/office/drawing/2014/main" id="{07D92742-E8F4-4C1D-A10E-07721D9643F5}"/>
              </a:ext>
            </a:extLst>
          </p:cNvPr>
          <p:cNvGraphicFramePr>
            <a:graphicFrameLocks noGrp="1"/>
          </p:cNvGraphicFramePr>
          <p:nvPr>
            <p:ph type="tbl" sz="quarter" idx="13"/>
            <p:extLst>
              <p:ext uri="{D42A27DB-BD31-4B8C-83A1-F6EECF244321}">
                <p14:modId xmlns:p14="http://schemas.microsoft.com/office/powerpoint/2010/main" val="341387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2758713"/>
                    </a:ext>
                  </a:extLst>
                </a:gridCol>
                <a:gridCol w="411480">
                  <a:extLst>
                    <a:ext uri="{9D8B030D-6E8A-4147-A177-3AD203B41FA5}">
                      <a16:colId xmlns:a16="http://schemas.microsoft.com/office/drawing/2014/main" val="3890029207"/>
                    </a:ext>
                  </a:extLst>
                </a:gridCol>
                <a:gridCol w="246888">
                  <a:extLst>
                    <a:ext uri="{9D8B030D-6E8A-4147-A177-3AD203B41FA5}">
                      <a16:colId xmlns:a16="http://schemas.microsoft.com/office/drawing/2014/main" val="3615163919"/>
                    </a:ext>
                  </a:extLst>
                </a:gridCol>
                <a:gridCol w="740664">
                  <a:extLst>
                    <a:ext uri="{9D8B030D-6E8A-4147-A177-3AD203B41FA5}">
                      <a16:colId xmlns:a16="http://schemas.microsoft.com/office/drawing/2014/main" val="4177196360"/>
                    </a:ext>
                  </a:extLst>
                </a:gridCol>
                <a:gridCol w="208280">
                  <a:extLst>
                    <a:ext uri="{9D8B030D-6E8A-4147-A177-3AD203B41FA5}">
                      <a16:colId xmlns:a16="http://schemas.microsoft.com/office/drawing/2014/main" val="290124157"/>
                    </a:ext>
                  </a:extLst>
                </a:gridCol>
                <a:gridCol w="208280">
                  <a:extLst>
                    <a:ext uri="{9D8B030D-6E8A-4147-A177-3AD203B41FA5}">
                      <a16:colId xmlns:a16="http://schemas.microsoft.com/office/drawing/2014/main" val="3116826610"/>
                    </a:ext>
                  </a:extLst>
                </a:gridCol>
                <a:gridCol w="329184">
                  <a:extLst>
                    <a:ext uri="{9D8B030D-6E8A-4147-A177-3AD203B41FA5}">
                      <a16:colId xmlns:a16="http://schemas.microsoft.com/office/drawing/2014/main" val="3308686328"/>
                    </a:ext>
                  </a:extLst>
                </a:gridCol>
                <a:gridCol w="246888">
                  <a:extLst>
                    <a:ext uri="{9D8B030D-6E8A-4147-A177-3AD203B41FA5}">
                      <a16:colId xmlns:a16="http://schemas.microsoft.com/office/drawing/2014/main" val="63725468"/>
                    </a:ext>
                  </a:extLst>
                </a:gridCol>
                <a:gridCol w="208280">
                  <a:extLst>
                    <a:ext uri="{9D8B030D-6E8A-4147-A177-3AD203B41FA5}">
                      <a16:colId xmlns:a16="http://schemas.microsoft.com/office/drawing/2014/main" val="2639715599"/>
                    </a:ext>
                  </a:extLst>
                </a:gridCol>
                <a:gridCol w="246888">
                  <a:extLst>
                    <a:ext uri="{9D8B030D-6E8A-4147-A177-3AD203B41FA5}">
                      <a16:colId xmlns:a16="http://schemas.microsoft.com/office/drawing/2014/main" val="1797554879"/>
                    </a:ext>
                  </a:extLst>
                </a:gridCol>
                <a:gridCol w="246888">
                  <a:extLst>
                    <a:ext uri="{9D8B030D-6E8A-4147-A177-3AD203B41FA5}">
                      <a16:colId xmlns:a16="http://schemas.microsoft.com/office/drawing/2014/main" val="3943546384"/>
                    </a:ext>
                  </a:extLst>
                </a:gridCol>
                <a:gridCol w="246888">
                  <a:extLst>
                    <a:ext uri="{9D8B030D-6E8A-4147-A177-3AD203B41FA5}">
                      <a16:colId xmlns:a16="http://schemas.microsoft.com/office/drawing/2014/main" val="444337809"/>
                    </a:ext>
                  </a:extLst>
                </a:gridCol>
                <a:gridCol w="246888">
                  <a:extLst>
                    <a:ext uri="{9D8B030D-6E8A-4147-A177-3AD203B41FA5}">
                      <a16:colId xmlns:a16="http://schemas.microsoft.com/office/drawing/2014/main" val="3217943756"/>
                    </a:ext>
                  </a:extLst>
                </a:gridCol>
                <a:gridCol w="329184">
                  <a:extLst>
                    <a:ext uri="{9D8B030D-6E8A-4147-A177-3AD203B41FA5}">
                      <a16:colId xmlns:a16="http://schemas.microsoft.com/office/drawing/2014/main" val="239188793"/>
                    </a:ext>
                  </a:extLst>
                </a:gridCol>
                <a:gridCol w="329184">
                  <a:extLst>
                    <a:ext uri="{9D8B030D-6E8A-4147-A177-3AD203B41FA5}">
                      <a16:colId xmlns:a16="http://schemas.microsoft.com/office/drawing/2014/main" val="2805472137"/>
                    </a:ext>
                  </a:extLst>
                </a:gridCol>
                <a:gridCol w="246888">
                  <a:extLst>
                    <a:ext uri="{9D8B030D-6E8A-4147-A177-3AD203B41FA5}">
                      <a16:colId xmlns:a16="http://schemas.microsoft.com/office/drawing/2014/main" val="3372413059"/>
                    </a:ext>
                  </a:extLst>
                </a:gridCol>
                <a:gridCol w="246888">
                  <a:extLst>
                    <a:ext uri="{9D8B030D-6E8A-4147-A177-3AD203B41FA5}">
                      <a16:colId xmlns:a16="http://schemas.microsoft.com/office/drawing/2014/main" val="2627044493"/>
                    </a:ext>
                  </a:extLst>
                </a:gridCol>
                <a:gridCol w="246888">
                  <a:extLst>
                    <a:ext uri="{9D8B030D-6E8A-4147-A177-3AD203B41FA5}">
                      <a16:colId xmlns:a16="http://schemas.microsoft.com/office/drawing/2014/main" val="430018860"/>
                    </a:ext>
                  </a:extLst>
                </a:gridCol>
                <a:gridCol w="329184">
                  <a:extLst>
                    <a:ext uri="{9D8B030D-6E8A-4147-A177-3AD203B41FA5}">
                      <a16:colId xmlns:a16="http://schemas.microsoft.com/office/drawing/2014/main" val="217565053"/>
                    </a:ext>
                  </a:extLst>
                </a:gridCol>
                <a:gridCol w="246888">
                  <a:extLst>
                    <a:ext uri="{9D8B030D-6E8A-4147-A177-3AD203B41FA5}">
                      <a16:colId xmlns:a16="http://schemas.microsoft.com/office/drawing/2014/main" val="1419911944"/>
                    </a:ext>
                  </a:extLst>
                </a:gridCol>
                <a:gridCol w="246888">
                  <a:extLst>
                    <a:ext uri="{9D8B030D-6E8A-4147-A177-3AD203B41FA5}">
                      <a16:colId xmlns:a16="http://schemas.microsoft.com/office/drawing/2014/main" val="1912479444"/>
                    </a:ext>
                  </a:extLst>
                </a:gridCol>
                <a:gridCol w="246888">
                  <a:extLst>
                    <a:ext uri="{9D8B030D-6E8A-4147-A177-3AD203B41FA5}">
                      <a16:colId xmlns:a16="http://schemas.microsoft.com/office/drawing/2014/main" val="2813149221"/>
                    </a:ext>
                  </a:extLst>
                </a:gridCol>
                <a:gridCol w="246888">
                  <a:extLst>
                    <a:ext uri="{9D8B030D-6E8A-4147-A177-3AD203B41FA5}">
                      <a16:colId xmlns:a16="http://schemas.microsoft.com/office/drawing/2014/main" val="3180507921"/>
                    </a:ext>
                  </a:extLst>
                </a:gridCol>
                <a:gridCol w="493776">
                  <a:extLst>
                    <a:ext uri="{9D8B030D-6E8A-4147-A177-3AD203B41FA5}">
                      <a16:colId xmlns:a16="http://schemas.microsoft.com/office/drawing/2014/main" val="3188272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52163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- 2022-05-18 13:00:02</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地点、详细介绍 </a:t>
                      </a:r>
                      <a:r>
                        <a:rPr kumimoji="0" lang="en-US" sz="1000" b="0" i="0" u="none" strike="noStrike" kern="1200" cap="none" spc="0" normalizeH="0" baseline="0" noProof="0">
                          <a:ln>
                            <a:noFill/>
                          </a:ln>
                          <a:solidFill>
                            <a:prstClr val="black"/>
                          </a:solidFill>
                          <a:effectLst/>
                          <a:uLnTx/>
                          <a:uFillTx/>
                          <a:latin typeface="+mn-lt"/>
                          <a:ea typeface="+mn-ea"/>
                          <a:cs typeface="+mn-cs"/>
                        </a:rPr>
                        <a:t>👉 https://bit.ly/3NoSSZZ
-
</a:t>
                      </a:r>
                      <a:r>
                        <a:rPr kumimoji="0" lang="ja-JP" altLang="en-US" sz="1000" b="0" i="0" u="none" strike="noStrike" kern="1200" cap="none" spc="0" normalizeH="0" baseline="0" noProof="0">
                          <a:ln>
                            <a:noFill/>
                          </a:ln>
                          <a:solidFill>
                            <a:prstClr val="black"/>
                          </a:solidFill>
                          <a:effectLst/>
                          <a:uLnTx/>
                          <a:uFillTx/>
                          <a:latin typeface="+mn-lt"/>
                          <a:ea typeface="+mn-ea"/>
                          <a:cs typeface="+mn-cs"/>
                        </a:rPr>
                        <a:t>虽说每个女孩都具备另一个甜点胃</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但相信普遍下午茶所提供的精致甜品，也无法真的完全满足许多肉食系女孩的味蕾吧</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今天这篇专门整理出 </a:t>
                      </a:r>
                      <a:r>
                        <a:rPr kumimoji="0" lang="en-US" altLang="ja-JP" sz="1000" b="0" i="0" u="none" strike="noStrike" kern="1200" cap="none" spc="0" normalizeH="0" baseline="0" noProof="0">
                          <a:ln>
                            <a:noFill/>
                          </a:ln>
                          <a:solidFill>
                            <a:prstClr val="black"/>
                          </a:solidFill>
                          <a:effectLst/>
                          <a:uLnTx/>
                          <a:uFillTx/>
                          <a:latin typeface="+mn-lt"/>
                          <a:ea typeface="+mn-ea"/>
                          <a:cs typeface="+mn-cs"/>
                        </a:rPr>
                        <a:t>5 </a:t>
                      </a:r>
                      <a:r>
                        <a:rPr kumimoji="0" lang="ja-JP" altLang="en-US" sz="1000" b="0" i="0" u="none" strike="noStrike" kern="1200" cap="none" spc="0" normalizeH="0" baseline="0" noProof="0">
                          <a:ln>
                            <a:noFill/>
                          </a:ln>
                          <a:solidFill>
                            <a:prstClr val="black"/>
                          </a:solidFill>
                          <a:effectLst/>
                          <a:uLnTx/>
                          <a:uFillTx/>
                          <a:latin typeface="+mn-lt"/>
                          <a:ea typeface="+mn-ea"/>
                          <a:cs typeface="+mn-cs"/>
                        </a:rPr>
                        <a:t>间既能吃的满足还能同时享受下午茶的悠闲格调，专属肉食系女孩们的下午茶清单</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除了精致缤纷的甜点以外，还有超出色咸点惊艳你的味蕾！就一起来看看吧～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 TheStudio.KL  x Bar Shake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Platinum Park, Unit 3.3A, Level 2, Tower 1, 11, Persiaran KLCC, 50088 Kuala Lumpur
📍 BEAST by BIG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First Floor, Lot 6-A &amp; 6-1A, Jalan Batai, Bukit Damansara, 50490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下午茶时段：</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5pm ( Sunday &amp; Monday closed )
📍 Tràce Restaurant &amp; Bar 40th Floor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Element Kuala Lumpur，8, Jln Binjai, Menara Ilham, 50450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下午茶时段：</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en-US" sz="1000" b="0" i="0" u="none" strike="noStrike" kern="1200" cap="none" spc="0" normalizeH="0" baseline="0" noProof="0">
                          <a:ln>
                            <a:noFill/>
                          </a:ln>
                          <a:solidFill>
                            <a:prstClr val="black"/>
                          </a:solidFill>
                          <a:effectLst/>
                          <a:uLnTx/>
                          <a:uFillTx/>
                          <a:latin typeface="+mn-lt"/>
                          <a:ea typeface="+mn-ea"/>
                          <a:cs typeface="+mn-cs"/>
                        </a:rPr>
                        <a:t>pm - 5pm
📍 The Ritz-Carlton,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68, </a:t>
                      </a:r>
                      <a:r>
                        <a:rPr kumimoji="0" lang="en-US" sz="1000" b="0" i="0" u="none" strike="noStrike" kern="1200" cap="none" spc="0" normalizeH="0" baseline="0" noProof="0">
                          <a:ln>
                            <a:noFill/>
                          </a:ln>
                          <a:solidFill>
                            <a:prstClr val="black"/>
                          </a:solidFill>
                          <a:effectLst/>
                          <a:uLnTx/>
                          <a:uFillTx/>
                          <a:latin typeface="+mn-lt"/>
                          <a:ea typeface="+mn-ea"/>
                          <a:cs typeface="+mn-cs"/>
                        </a:rPr>
                        <a:t>Jalan Imbi, Bukit Bintang, 55100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下午茶时段：</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6pm 
📍 Nobu Kuala Lumpur Restaurant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 </a:t>
                      </a:r>
                      <a:r>
                        <a:rPr kumimoji="0" lang="en-US" sz="1000" b="0" i="0" u="none" strike="noStrike" kern="1200" cap="none" spc="0" normalizeH="0" baseline="0" noProof="0">
                          <a:ln>
                            <a:noFill/>
                          </a:ln>
                          <a:solidFill>
                            <a:prstClr val="black"/>
                          </a:solidFill>
                          <a:effectLst/>
                          <a:uLnTx/>
                          <a:uFillTx/>
                          <a:latin typeface="+mn-lt"/>
                          <a:ea typeface="+mn-ea"/>
                          <a:cs typeface="+mn-cs"/>
                        </a:rPr>
                        <a:t>L4A-05, Level 4A Shoppes at Four Seasons Place Kuala Lumpur No, 145, Jln Ampang, 50450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下午茶时段：</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en-US" sz="1000" b="0" i="0" u="none" strike="noStrike" kern="1200" cap="none" spc="0" normalizeH="0" baseline="0" noProof="0">
                          <a:ln>
                            <a:noFill/>
                          </a:ln>
                          <a:solidFill>
                            <a:prstClr val="black"/>
                          </a:solidFill>
                          <a:effectLst/>
                          <a:uLnTx/>
                          <a:uFillTx/>
                          <a:latin typeface="+mn-lt"/>
                          <a:ea typeface="+mn-ea"/>
                          <a:cs typeface="+mn-cs"/>
                        </a:rPr>
                        <a:t>pm – 4pm ( Weekend )
-
📷 IG@sixthsenselife、@munnie_eats、@nobu_kualalumpur｜</a:t>
                      </a:r>
                      <a:r>
                        <a:rPr kumimoji="0" lang="ja-JP"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🖤Chocky 🖤、@Natalie🐰Chen｜marriottbonvoyasia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https://quintly-image-storage.s3.amazonaws.com/960c32603e3f29fbb114b476f69d2f8e/6e13080267a5bfb34c2c2011540f9730.jpg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裕雯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https://www.facebook.com/957198917700400/posts/5127347104018873/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61814870"/>
                  </a:ext>
                </a:extLst>
              </a:tr>
            </a:tbl>
          </a:graphicData>
        </a:graphic>
      </p:graphicFrame>
      <p:sp>
        <p:nvSpPr>
          <p:cNvPr id="4" name="Text Placeholder 3">
            <a:extLst>
              <a:ext uri="{FF2B5EF4-FFF2-40B4-BE49-F238E27FC236}">
                <a16:creationId xmlns:a16="http://schemas.microsoft.com/office/drawing/2014/main" id="{5B472EC9-ABCF-4DE2-8D25-B10F022B9903}"/>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3334271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E0C12-2E2E-4DC6-9F27-0D2F65287465}"/>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- 13 </a:t>
            </a:r>
            <a:r>
              <a:rPr lang="en-US"/>
              <a:t>of 26</a:t>
            </a:r>
          </a:p>
        </p:txBody>
      </p:sp>
      <p:graphicFrame>
        <p:nvGraphicFramePr>
          <p:cNvPr id="5" name="Table Placeholder 4">
            <a:extLst>
              <a:ext uri="{FF2B5EF4-FFF2-40B4-BE49-F238E27FC236}">
                <a16:creationId xmlns:a16="http://schemas.microsoft.com/office/drawing/2014/main" id="{E49CCE90-D635-4C46-9143-E5A7E16D1D87}"/>
              </a:ext>
            </a:extLst>
          </p:cNvPr>
          <p:cNvGraphicFramePr>
            <a:graphicFrameLocks noGrp="1"/>
          </p:cNvGraphicFramePr>
          <p:nvPr>
            <p:ph type="tbl" sz="quarter" idx="13"/>
            <p:extLst>
              <p:ext uri="{D42A27DB-BD31-4B8C-83A1-F6EECF244321}">
                <p14:modId xmlns:p14="http://schemas.microsoft.com/office/powerpoint/2010/main" val="235283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776925820"/>
                    </a:ext>
                  </a:extLst>
                </a:gridCol>
                <a:gridCol w="411480">
                  <a:extLst>
                    <a:ext uri="{9D8B030D-6E8A-4147-A177-3AD203B41FA5}">
                      <a16:colId xmlns:a16="http://schemas.microsoft.com/office/drawing/2014/main" val="2143134488"/>
                    </a:ext>
                  </a:extLst>
                </a:gridCol>
                <a:gridCol w="246888">
                  <a:extLst>
                    <a:ext uri="{9D8B030D-6E8A-4147-A177-3AD203B41FA5}">
                      <a16:colId xmlns:a16="http://schemas.microsoft.com/office/drawing/2014/main" val="2011970058"/>
                    </a:ext>
                  </a:extLst>
                </a:gridCol>
                <a:gridCol w="740664">
                  <a:extLst>
                    <a:ext uri="{9D8B030D-6E8A-4147-A177-3AD203B41FA5}">
                      <a16:colId xmlns:a16="http://schemas.microsoft.com/office/drawing/2014/main" val="1549132781"/>
                    </a:ext>
                  </a:extLst>
                </a:gridCol>
                <a:gridCol w="208280">
                  <a:extLst>
                    <a:ext uri="{9D8B030D-6E8A-4147-A177-3AD203B41FA5}">
                      <a16:colId xmlns:a16="http://schemas.microsoft.com/office/drawing/2014/main" val="3361057807"/>
                    </a:ext>
                  </a:extLst>
                </a:gridCol>
                <a:gridCol w="208280">
                  <a:extLst>
                    <a:ext uri="{9D8B030D-6E8A-4147-A177-3AD203B41FA5}">
                      <a16:colId xmlns:a16="http://schemas.microsoft.com/office/drawing/2014/main" val="2924892061"/>
                    </a:ext>
                  </a:extLst>
                </a:gridCol>
                <a:gridCol w="329184">
                  <a:extLst>
                    <a:ext uri="{9D8B030D-6E8A-4147-A177-3AD203B41FA5}">
                      <a16:colId xmlns:a16="http://schemas.microsoft.com/office/drawing/2014/main" val="2429284229"/>
                    </a:ext>
                  </a:extLst>
                </a:gridCol>
                <a:gridCol w="246888">
                  <a:extLst>
                    <a:ext uri="{9D8B030D-6E8A-4147-A177-3AD203B41FA5}">
                      <a16:colId xmlns:a16="http://schemas.microsoft.com/office/drawing/2014/main" val="3311780045"/>
                    </a:ext>
                  </a:extLst>
                </a:gridCol>
                <a:gridCol w="208280">
                  <a:extLst>
                    <a:ext uri="{9D8B030D-6E8A-4147-A177-3AD203B41FA5}">
                      <a16:colId xmlns:a16="http://schemas.microsoft.com/office/drawing/2014/main" val="1844137903"/>
                    </a:ext>
                  </a:extLst>
                </a:gridCol>
                <a:gridCol w="246888">
                  <a:extLst>
                    <a:ext uri="{9D8B030D-6E8A-4147-A177-3AD203B41FA5}">
                      <a16:colId xmlns:a16="http://schemas.microsoft.com/office/drawing/2014/main" val="3964484928"/>
                    </a:ext>
                  </a:extLst>
                </a:gridCol>
                <a:gridCol w="246888">
                  <a:extLst>
                    <a:ext uri="{9D8B030D-6E8A-4147-A177-3AD203B41FA5}">
                      <a16:colId xmlns:a16="http://schemas.microsoft.com/office/drawing/2014/main" val="3702424928"/>
                    </a:ext>
                  </a:extLst>
                </a:gridCol>
                <a:gridCol w="246888">
                  <a:extLst>
                    <a:ext uri="{9D8B030D-6E8A-4147-A177-3AD203B41FA5}">
                      <a16:colId xmlns:a16="http://schemas.microsoft.com/office/drawing/2014/main" val="367446111"/>
                    </a:ext>
                  </a:extLst>
                </a:gridCol>
                <a:gridCol w="246888">
                  <a:extLst>
                    <a:ext uri="{9D8B030D-6E8A-4147-A177-3AD203B41FA5}">
                      <a16:colId xmlns:a16="http://schemas.microsoft.com/office/drawing/2014/main" val="1516352090"/>
                    </a:ext>
                  </a:extLst>
                </a:gridCol>
                <a:gridCol w="329184">
                  <a:extLst>
                    <a:ext uri="{9D8B030D-6E8A-4147-A177-3AD203B41FA5}">
                      <a16:colId xmlns:a16="http://schemas.microsoft.com/office/drawing/2014/main" val="2449590376"/>
                    </a:ext>
                  </a:extLst>
                </a:gridCol>
                <a:gridCol w="329184">
                  <a:extLst>
                    <a:ext uri="{9D8B030D-6E8A-4147-A177-3AD203B41FA5}">
                      <a16:colId xmlns:a16="http://schemas.microsoft.com/office/drawing/2014/main" val="2679862879"/>
                    </a:ext>
                  </a:extLst>
                </a:gridCol>
                <a:gridCol w="246888">
                  <a:extLst>
                    <a:ext uri="{9D8B030D-6E8A-4147-A177-3AD203B41FA5}">
                      <a16:colId xmlns:a16="http://schemas.microsoft.com/office/drawing/2014/main" val="2049329123"/>
                    </a:ext>
                  </a:extLst>
                </a:gridCol>
                <a:gridCol w="246888">
                  <a:extLst>
                    <a:ext uri="{9D8B030D-6E8A-4147-A177-3AD203B41FA5}">
                      <a16:colId xmlns:a16="http://schemas.microsoft.com/office/drawing/2014/main" val="2916181345"/>
                    </a:ext>
                  </a:extLst>
                </a:gridCol>
                <a:gridCol w="246888">
                  <a:extLst>
                    <a:ext uri="{9D8B030D-6E8A-4147-A177-3AD203B41FA5}">
                      <a16:colId xmlns:a16="http://schemas.microsoft.com/office/drawing/2014/main" val="125444829"/>
                    </a:ext>
                  </a:extLst>
                </a:gridCol>
                <a:gridCol w="329184">
                  <a:extLst>
                    <a:ext uri="{9D8B030D-6E8A-4147-A177-3AD203B41FA5}">
                      <a16:colId xmlns:a16="http://schemas.microsoft.com/office/drawing/2014/main" val="2736542906"/>
                    </a:ext>
                  </a:extLst>
                </a:gridCol>
                <a:gridCol w="246888">
                  <a:extLst>
                    <a:ext uri="{9D8B030D-6E8A-4147-A177-3AD203B41FA5}">
                      <a16:colId xmlns:a16="http://schemas.microsoft.com/office/drawing/2014/main" val="2256090934"/>
                    </a:ext>
                  </a:extLst>
                </a:gridCol>
                <a:gridCol w="246888">
                  <a:extLst>
                    <a:ext uri="{9D8B030D-6E8A-4147-A177-3AD203B41FA5}">
                      <a16:colId xmlns:a16="http://schemas.microsoft.com/office/drawing/2014/main" val="1842820391"/>
                    </a:ext>
                  </a:extLst>
                </a:gridCol>
                <a:gridCol w="246888">
                  <a:extLst>
                    <a:ext uri="{9D8B030D-6E8A-4147-A177-3AD203B41FA5}">
                      <a16:colId xmlns:a16="http://schemas.microsoft.com/office/drawing/2014/main" val="1570572725"/>
                    </a:ext>
                  </a:extLst>
                </a:gridCol>
                <a:gridCol w="246888">
                  <a:extLst>
                    <a:ext uri="{9D8B030D-6E8A-4147-A177-3AD203B41FA5}">
                      <a16:colId xmlns:a16="http://schemas.microsoft.com/office/drawing/2014/main" val="2153918626"/>
                    </a:ext>
                  </a:extLst>
                </a:gridCol>
                <a:gridCol w="493776">
                  <a:extLst>
                    <a:ext uri="{9D8B030D-6E8A-4147-A177-3AD203B41FA5}">
                      <a16:colId xmlns:a16="http://schemas.microsoft.com/office/drawing/2014/main" val="3451140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05171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- 2022-05-18 21:03:00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杨洋的魅力和演技真的超多元！😍
于途和</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特战荣耀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的燕破岳根本两个不同的人嘛～
剧抛脸就是他！❤️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剧抛脸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杨洋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任嘉伦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张新成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白宇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朱一龙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陈晓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易烊千玺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罗云熙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胡歌</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https://quintly-image-storage.s3.amazonaws.com/960c32603e3f29fbb114b476f69d2f8e/bc39435d77975b55a4b332a0efadc258.jpg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257084%3Futm_source%3Dfacebook-popdaily.my%26utm_medium%3Dpost%26utm_campaign%3Dmultifacecactor%26utm_content%3Dlink-20220518-%2F257084&amp;h=AT3YT9zcMDqeqJlNPOZHEmlzRd6aNeJv-jymigYJjl0WL1q8AVRZOjROCNVd58wTmmmPzSvoymqCzvshBnW9rPMBqDxHEWJbckTAyY5d-qDa_LOeLfa6ovJJIDJvcTO0JuGGibV6-5BPKv005JT-&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85229575"/>
                  </a:ext>
                </a:extLst>
              </a:tr>
            </a:tbl>
          </a:graphicData>
        </a:graphic>
      </p:graphicFrame>
      <p:sp>
        <p:nvSpPr>
          <p:cNvPr id="4" name="Text Placeholder 3">
            <a:extLst>
              <a:ext uri="{FF2B5EF4-FFF2-40B4-BE49-F238E27FC236}">
                <a16:creationId xmlns:a16="http://schemas.microsoft.com/office/drawing/2014/main" id="{AD035398-EE49-4A06-84CD-6B0D99375060}"/>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2099326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B7CD-6D8E-42A7-B0A7-CFEEBE7FDF04}"/>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- 14 </a:t>
            </a:r>
            <a:r>
              <a:rPr lang="en-US"/>
              <a:t>of 26</a:t>
            </a:r>
          </a:p>
        </p:txBody>
      </p:sp>
      <p:graphicFrame>
        <p:nvGraphicFramePr>
          <p:cNvPr id="5" name="Table Placeholder 4">
            <a:extLst>
              <a:ext uri="{FF2B5EF4-FFF2-40B4-BE49-F238E27FC236}">
                <a16:creationId xmlns:a16="http://schemas.microsoft.com/office/drawing/2014/main" id="{8A0A6FF2-74CB-4BBD-A20E-034D01B2EFC8}"/>
              </a:ext>
            </a:extLst>
          </p:cNvPr>
          <p:cNvGraphicFramePr>
            <a:graphicFrameLocks noGrp="1"/>
          </p:cNvGraphicFramePr>
          <p:nvPr>
            <p:ph type="tbl" sz="quarter" idx="13"/>
            <p:extLst>
              <p:ext uri="{D42A27DB-BD31-4B8C-83A1-F6EECF244321}">
                <p14:modId xmlns:p14="http://schemas.microsoft.com/office/powerpoint/2010/main" val="2068103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27919171"/>
                    </a:ext>
                  </a:extLst>
                </a:gridCol>
                <a:gridCol w="411480">
                  <a:extLst>
                    <a:ext uri="{9D8B030D-6E8A-4147-A177-3AD203B41FA5}">
                      <a16:colId xmlns:a16="http://schemas.microsoft.com/office/drawing/2014/main" val="1150658672"/>
                    </a:ext>
                  </a:extLst>
                </a:gridCol>
                <a:gridCol w="246888">
                  <a:extLst>
                    <a:ext uri="{9D8B030D-6E8A-4147-A177-3AD203B41FA5}">
                      <a16:colId xmlns:a16="http://schemas.microsoft.com/office/drawing/2014/main" val="2573734219"/>
                    </a:ext>
                  </a:extLst>
                </a:gridCol>
                <a:gridCol w="740664">
                  <a:extLst>
                    <a:ext uri="{9D8B030D-6E8A-4147-A177-3AD203B41FA5}">
                      <a16:colId xmlns:a16="http://schemas.microsoft.com/office/drawing/2014/main" val="3192471002"/>
                    </a:ext>
                  </a:extLst>
                </a:gridCol>
                <a:gridCol w="208280">
                  <a:extLst>
                    <a:ext uri="{9D8B030D-6E8A-4147-A177-3AD203B41FA5}">
                      <a16:colId xmlns:a16="http://schemas.microsoft.com/office/drawing/2014/main" val="666149986"/>
                    </a:ext>
                  </a:extLst>
                </a:gridCol>
                <a:gridCol w="208280">
                  <a:extLst>
                    <a:ext uri="{9D8B030D-6E8A-4147-A177-3AD203B41FA5}">
                      <a16:colId xmlns:a16="http://schemas.microsoft.com/office/drawing/2014/main" val="54274647"/>
                    </a:ext>
                  </a:extLst>
                </a:gridCol>
                <a:gridCol w="329184">
                  <a:extLst>
                    <a:ext uri="{9D8B030D-6E8A-4147-A177-3AD203B41FA5}">
                      <a16:colId xmlns:a16="http://schemas.microsoft.com/office/drawing/2014/main" val="3767077234"/>
                    </a:ext>
                  </a:extLst>
                </a:gridCol>
                <a:gridCol w="246888">
                  <a:extLst>
                    <a:ext uri="{9D8B030D-6E8A-4147-A177-3AD203B41FA5}">
                      <a16:colId xmlns:a16="http://schemas.microsoft.com/office/drawing/2014/main" val="2775107357"/>
                    </a:ext>
                  </a:extLst>
                </a:gridCol>
                <a:gridCol w="208280">
                  <a:extLst>
                    <a:ext uri="{9D8B030D-6E8A-4147-A177-3AD203B41FA5}">
                      <a16:colId xmlns:a16="http://schemas.microsoft.com/office/drawing/2014/main" val="3550821036"/>
                    </a:ext>
                  </a:extLst>
                </a:gridCol>
                <a:gridCol w="246888">
                  <a:extLst>
                    <a:ext uri="{9D8B030D-6E8A-4147-A177-3AD203B41FA5}">
                      <a16:colId xmlns:a16="http://schemas.microsoft.com/office/drawing/2014/main" val="4027421633"/>
                    </a:ext>
                  </a:extLst>
                </a:gridCol>
                <a:gridCol w="246888">
                  <a:extLst>
                    <a:ext uri="{9D8B030D-6E8A-4147-A177-3AD203B41FA5}">
                      <a16:colId xmlns:a16="http://schemas.microsoft.com/office/drawing/2014/main" val="3834387471"/>
                    </a:ext>
                  </a:extLst>
                </a:gridCol>
                <a:gridCol w="246888">
                  <a:extLst>
                    <a:ext uri="{9D8B030D-6E8A-4147-A177-3AD203B41FA5}">
                      <a16:colId xmlns:a16="http://schemas.microsoft.com/office/drawing/2014/main" val="1154446818"/>
                    </a:ext>
                  </a:extLst>
                </a:gridCol>
                <a:gridCol w="246888">
                  <a:extLst>
                    <a:ext uri="{9D8B030D-6E8A-4147-A177-3AD203B41FA5}">
                      <a16:colId xmlns:a16="http://schemas.microsoft.com/office/drawing/2014/main" val="45166696"/>
                    </a:ext>
                  </a:extLst>
                </a:gridCol>
                <a:gridCol w="329184">
                  <a:extLst>
                    <a:ext uri="{9D8B030D-6E8A-4147-A177-3AD203B41FA5}">
                      <a16:colId xmlns:a16="http://schemas.microsoft.com/office/drawing/2014/main" val="261669767"/>
                    </a:ext>
                  </a:extLst>
                </a:gridCol>
                <a:gridCol w="329184">
                  <a:extLst>
                    <a:ext uri="{9D8B030D-6E8A-4147-A177-3AD203B41FA5}">
                      <a16:colId xmlns:a16="http://schemas.microsoft.com/office/drawing/2014/main" val="1129028782"/>
                    </a:ext>
                  </a:extLst>
                </a:gridCol>
                <a:gridCol w="246888">
                  <a:extLst>
                    <a:ext uri="{9D8B030D-6E8A-4147-A177-3AD203B41FA5}">
                      <a16:colId xmlns:a16="http://schemas.microsoft.com/office/drawing/2014/main" val="2089148265"/>
                    </a:ext>
                  </a:extLst>
                </a:gridCol>
                <a:gridCol w="246888">
                  <a:extLst>
                    <a:ext uri="{9D8B030D-6E8A-4147-A177-3AD203B41FA5}">
                      <a16:colId xmlns:a16="http://schemas.microsoft.com/office/drawing/2014/main" val="3255981713"/>
                    </a:ext>
                  </a:extLst>
                </a:gridCol>
                <a:gridCol w="246888">
                  <a:extLst>
                    <a:ext uri="{9D8B030D-6E8A-4147-A177-3AD203B41FA5}">
                      <a16:colId xmlns:a16="http://schemas.microsoft.com/office/drawing/2014/main" val="1424117127"/>
                    </a:ext>
                  </a:extLst>
                </a:gridCol>
                <a:gridCol w="329184">
                  <a:extLst>
                    <a:ext uri="{9D8B030D-6E8A-4147-A177-3AD203B41FA5}">
                      <a16:colId xmlns:a16="http://schemas.microsoft.com/office/drawing/2014/main" val="4166586746"/>
                    </a:ext>
                  </a:extLst>
                </a:gridCol>
                <a:gridCol w="246888">
                  <a:extLst>
                    <a:ext uri="{9D8B030D-6E8A-4147-A177-3AD203B41FA5}">
                      <a16:colId xmlns:a16="http://schemas.microsoft.com/office/drawing/2014/main" val="3542905000"/>
                    </a:ext>
                  </a:extLst>
                </a:gridCol>
                <a:gridCol w="246888">
                  <a:extLst>
                    <a:ext uri="{9D8B030D-6E8A-4147-A177-3AD203B41FA5}">
                      <a16:colId xmlns:a16="http://schemas.microsoft.com/office/drawing/2014/main" val="253689005"/>
                    </a:ext>
                  </a:extLst>
                </a:gridCol>
                <a:gridCol w="246888">
                  <a:extLst>
                    <a:ext uri="{9D8B030D-6E8A-4147-A177-3AD203B41FA5}">
                      <a16:colId xmlns:a16="http://schemas.microsoft.com/office/drawing/2014/main" val="3495508662"/>
                    </a:ext>
                  </a:extLst>
                </a:gridCol>
                <a:gridCol w="246888">
                  <a:extLst>
                    <a:ext uri="{9D8B030D-6E8A-4147-A177-3AD203B41FA5}">
                      <a16:colId xmlns:a16="http://schemas.microsoft.com/office/drawing/2014/main" val="91125441"/>
                    </a:ext>
                  </a:extLst>
                </a:gridCol>
                <a:gridCol w="493776">
                  <a:extLst>
                    <a:ext uri="{9D8B030D-6E8A-4147-A177-3AD203B41FA5}">
                      <a16:colId xmlns:a16="http://schemas.microsoft.com/office/drawing/2014/main" val="49815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25812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- 2022-05-17 18:01:01</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更多萌萌软公仔推荐 👉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https://bit.ly/3lf6Q4X
-
</a:t>
                      </a:r>
                      <a:r>
                        <a:rPr kumimoji="0" lang="zh-CN" altLang="en-US" sz="1000" b="0" i="0" u="none" strike="noStrike" kern="1200" cap="none" spc="0" normalizeH="0" baseline="0" noProof="0">
                          <a:ln>
                            <a:noFill/>
                          </a:ln>
                          <a:solidFill>
                            <a:prstClr val="black"/>
                          </a:solidFill>
                          <a:effectLst/>
                          <a:uLnTx/>
                          <a:uFillTx/>
                          <a:latin typeface="+mn-lt"/>
                          <a:ea typeface="+mn-ea"/>
                          <a:cs typeface="+mn-cs"/>
                        </a:rPr>
                        <a:t>🐻 这只洗版小红书的蹲蹲熊，乖乖呆坐憨厚老实的样子让人看了瞬间就心软，忍不住想把它紧紧抱在怀里！顶着肥肥软软的大肚子，圆滚滚的肩膀，驼背傻憨的样子真的萌到了极点。🧸男友们，赶紧入手这只吃可爱长大的蹲蹲熊送女朋友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入手蹲蹲熊 🔗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https://bit.ly/38r8NbK
-
</a:t>
                      </a:r>
                      <a:r>
                        <a:rPr kumimoji="0" lang="zh-CN" altLang="en-US" sz="1000" b="0" i="0" u="none" strike="noStrike" kern="1200" cap="none" spc="0" normalizeH="0" baseline="0" noProof="0">
                          <a:ln>
                            <a:noFill/>
                          </a:ln>
                          <a:solidFill>
                            <a:prstClr val="black"/>
                          </a:solidFill>
                          <a:effectLst/>
                          <a:uLnTx/>
                          <a:uFillTx/>
                          <a:latin typeface="+mn-lt"/>
                          <a:ea typeface="+mn-ea"/>
                          <a:cs typeface="+mn-cs"/>
                        </a:rPr>
                        <a:t>📷 小红书</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汉宝宝人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付付</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https://quintly-image-storage.s3.amazonaws.com/960c32603e3f29fbb114b476f69d2f8e/510cd8652402b94ae7a86f5c8f86801d.jpg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https://www.facebook.com/957198917700400/posts/5124702780949972/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38953592"/>
                  </a:ext>
                </a:extLst>
              </a:tr>
            </a:tbl>
          </a:graphicData>
        </a:graphic>
      </p:graphicFrame>
      <p:sp>
        <p:nvSpPr>
          <p:cNvPr id="4" name="Text Placeholder 3">
            <a:extLst>
              <a:ext uri="{FF2B5EF4-FFF2-40B4-BE49-F238E27FC236}">
                <a16:creationId xmlns:a16="http://schemas.microsoft.com/office/drawing/2014/main" id="{05EB2A51-0155-4F93-B4B6-95AF0013DB5F}"/>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3856264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C7A29-91AB-4816-88E9-6CABC18542AC}"/>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- 15 </a:t>
            </a:r>
            <a:r>
              <a:rPr lang="en-US"/>
              <a:t>of 26</a:t>
            </a:r>
          </a:p>
        </p:txBody>
      </p:sp>
      <p:graphicFrame>
        <p:nvGraphicFramePr>
          <p:cNvPr id="5" name="Table Placeholder 4">
            <a:extLst>
              <a:ext uri="{FF2B5EF4-FFF2-40B4-BE49-F238E27FC236}">
                <a16:creationId xmlns:a16="http://schemas.microsoft.com/office/drawing/2014/main" id="{8697D34D-46A5-4500-985D-EE10FA34C10F}"/>
              </a:ext>
            </a:extLst>
          </p:cNvPr>
          <p:cNvGraphicFramePr>
            <a:graphicFrameLocks noGrp="1"/>
          </p:cNvGraphicFramePr>
          <p:nvPr>
            <p:ph type="tbl" sz="quarter" idx="13"/>
            <p:extLst>
              <p:ext uri="{D42A27DB-BD31-4B8C-83A1-F6EECF244321}">
                <p14:modId xmlns:p14="http://schemas.microsoft.com/office/powerpoint/2010/main" val="422561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55425737"/>
                    </a:ext>
                  </a:extLst>
                </a:gridCol>
                <a:gridCol w="411480">
                  <a:extLst>
                    <a:ext uri="{9D8B030D-6E8A-4147-A177-3AD203B41FA5}">
                      <a16:colId xmlns:a16="http://schemas.microsoft.com/office/drawing/2014/main" val="644726281"/>
                    </a:ext>
                  </a:extLst>
                </a:gridCol>
                <a:gridCol w="246888">
                  <a:extLst>
                    <a:ext uri="{9D8B030D-6E8A-4147-A177-3AD203B41FA5}">
                      <a16:colId xmlns:a16="http://schemas.microsoft.com/office/drawing/2014/main" val="385175298"/>
                    </a:ext>
                  </a:extLst>
                </a:gridCol>
                <a:gridCol w="740664">
                  <a:extLst>
                    <a:ext uri="{9D8B030D-6E8A-4147-A177-3AD203B41FA5}">
                      <a16:colId xmlns:a16="http://schemas.microsoft.com/office/drawing/2014/main" val="1203053322"/>
                    </a:ext>
                  </a:extLst>
                </a:gridCol>
                <a:gridCol w="208280">
                  <a:extLst>
                    <a:ext uri="{9D8B030D-6E8A-4147-A177-3AD203B41FA5}">
                      <a16:colId xmlns:a16="http://schemas.microsoft.com/office/drawing/2014/main" val="2907648904"/>
                    </a:ext>
                  </a:extLst>
                </a:gridCol>
                <a:gridCol w="208280">
                  <a:extLst>
                    <a:ext uri="{9D8B030D-6E8A-4147-A177-3AD203B41FA5}">
                      <a16:colId xmlns:a16="http://schemas.microsoft.com/office/drawing/2014/main" val="715960088"/>
                    </a:ext>
                  </a:extLst>
                </a:gridCol>
                <a:gridCol w="329184">
                  <a:extLst>
                    <a:ext uri="{9D8B030D-6E8A-4147-A177-3AD203B41FA5}">
                      <a16:colId xmlns:a16="http://schemas.microsoft.com/office/drawing/2014/main" val="2569224792"/>
                    </a:ext>
                  </a:extLst>
                </a:gridCol>
                <a:gridCol w="246888">
                  <a:extLst>
                    <a:ext uri="{9D8B030D-6E8A-4147-A177-3AD203B41FA5}">
                      <a16:colId xmlns:a16="http://schemas.microsoft.com/office/drawing/2014/main" val="2175333621"/>
                    </a:ext>
                  </a:extLst>
                </a:gridCol>
                <a:gridCol w="208280">
                  <a:extLst>
                    <a:ext uri="{9D8B030D-6E8A-4147-A177-3AD203B41FA5}">
                      <a16:colId xmlns:a16="http://schemas.microsoft.com/office/drawing/2014/main" val="3991833612"/>
                    </a:ext>
                  </a:extLst>
                </a:gridCol>
                <a:gridCol w="246888">
                  <a:extLst>
                    <a:ext uri="{9D8B030D-6E8A-4147-A177-3AD203B41FA5}">
                      <a16:colId xmlns:a16="http://schemas.microsoft.com/office/drawing/2014/main" val="160434006"/>
                    </a:ext>
                  </a:extLst>
                </a:gridCol>
                <a:gridCol w="246888">
                  <a:extLst>
                    <a:ext uri="{9D8B030D-6E8A-4147-A177-3AD203B41FA5}">
                      <a16:colId xmlns:a16="http://schemas.microsoft.com/office/drawing/2014/main" val="1757729508"/>
                    </a:ext>
                  </a:extLst>
                </a:gridCol>
                <a:gridCol w="246888">
                  <a:extLst>
                    <a:ext uri="{9D8B030D-6E8A-4147-A177-3AD203B41FA5}">
                      <a16:colId xmlns:a16="http://schemas.microsoft.com/office/drawing/2014/main" val="2625677408"/>
                    </a:ext>
                  </a:extLst>
                </a:gridCol>
                <a:gridCol w="246888">
                  <a:extLst>
                    <a:ext uri="{9D8B030D-6E8A-4147-A177-3AD203B41FA5}">
                      <a16:colId xmlns:a16="http://schemas.microsoft.com/office/drawing/2014/main" val="1469439967"/>
                    </a:ext>
                  </a:extLst>
                </a:gridCol>
                <a:gridCol w="329184">
                  <a:extLst>
                    <a:ext uri="{9D8B030D-6E8A-4147-A177-3AD203B41FA5}">
                      <a16:colId xmlns:a16="http://schemas.microsoft.com/office/drawing/2014/main" val="592430342"/>
                    </a:ext>
                  </a:extLst>
                </a:gridCol>
                <a:gridCol w="329184">
                  <a:extLst>
                    <a:ext uri="{9D8B030D-6E8A-4147-A177-3AD203B41FA5}">
                      <a16:colId xmlns:a16="http://schemas.microsoft.com/office/drawing/2014/main" val="2991441475"/>
                    </a:ext>
                  </a:extLst>
                </a:gridCol>
                <a:gridCol w="246888">
                  <a:extLst>
                    <a:ext uri="{9D8B030D-6E8A-4147-A177-3AD203B41FA5}">
                      <a16:colId xmlns:a16="http://schemas.microsoft.com/office/drawing/2014/main" val="3429580608"/>
                    </a:ext>
                  </a:extLst>
                </a:gridCol>
                <a:gridCol w="246888">
                  <a:extLst>
                    <a:ext uri="{9D8B030D-6E8A-4147-A177-3AD203B41FA5}">
                      <a16:colId xmlns:a16="http://schemas.microsoft.com/office/drawing/2014/main" val="809875563"/>
                    </a:ext>
                  </a:extLst>
                </a:gridCol>
                <a:gridCol w="246888">
                  <a:extLst>
                    <a:ext uri="{9D8B030D-6E8A-4147-A177-3AD203B41FA5}">
                      <a16:colId xmlns:a16="http://schemas.microsoft.com/office/drawing/2014/main" val="3648677405"/>
                    </a:ext>
                  </a:extLst>
                </a:gridCol>
                <a:gridCol w="329184">
                  <a:extLst>
                    <a:ext uri="{9D8B030D-6E8A-4147-A177-3AD203B41FA5}">
                      <a16:colId xmlns:a16="http://schemas.microsoft.com/office/drawing/2014/main" val="873300080"/>
                    </a:ext>
                  </a:extLst>
                </a:gridCol>
                <a:gridCol w="246888">
                  <a:extLst>
                    <a:ext uri="{9D8B030D-6E8A-4147-A177-3AD203B41FA5}">
                      <a16:colId xmlns:a16="http://schemas.microsoft.com/office/drawing/2014/main" val="668096933"/>
                    </a:ext>
                  </a:extLst>
                </a:gridCol>
                <a:gridCol w="246888">
                  <a:extLst>
                    <a:ext uri="{9D8B030D-6E8A-4147-A177-3AD203B41FA5}">
                      <a16:colId xmlns:a16="http://schemas.microsoft.com/office/drawing/2014/main" val="3107167907"/>
                    </a:ext>
                  </a:extLst>
                </a:gridCol>
                <a:gridCol w="246888">
                  <a:extLst>
                    <a:ext uri="{9D8B030D-6E8A-4147-A177-3AD203B41FA5}">
                      <a16:colId xmlns:a16="http://schemas.microsoft.com/office/drawing/2014/main" val="4238865897"/>
                    </a:ext>
                  </a:extLst>
                </a:gridCol>
                <a:gridCol w="246888">
                  <a:extLst>
                    <a:ext uri="{9D8B030D-6E8A-4147-A177-3AD203B41FA5}">
                      <a16:colId xmlns:a16="http://schemas.microsoft.com/office/drawing/2014/main" val="2726955505"/>
                    </a:ext>
                  </a:extLst>
                </a:gridCol>
                <a:gridCol w="493776">
                  <a:extLst>
                    <a:ext uri="{9D8B030D-6E8A-4147-A177-3AD203B41FA5}">
                      <a16:colId xmlns:a16="http://schemas.microsoft.com/office/drawing/2014/main" val="11148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60148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- 2022-05-17 16:32:01</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多少钱、哪里买👉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https://bit.ly/3LflfZr
-
</a:t>
                      </a:r>
                      <a:r>
                        <a:rPr kumimoji="0" lang="zh-CN" altLang="en-US" sz="1000" b="0" i="0" u="none" strike="noStrike" kern="1200" cap="none" spc="0" normalizeH="0" baseline="0" noProof="0">
                          <a:ln>
                            <a:noFill/>
                          </a:ln>
                          <a:solidFill>
                            <a:prstClr val="black"/>
                          </a:solidFill>
                          <a:effectLst/>
                          <a:uLnTx/>
                          <a:uFillTx/>
                          <a:latin typeface="+mn-lt"/>
                          <a:ea typeface="+mn-ea"/>
                          <a:cs typeface="+mn-cs"/>
                        </a:rPr>
                        <a:t>腋下包一直都是女孩们最爱的单品之一🤩 当中最火红的</a:t>
                      </a:r>
                      <a:r>
                        <a:rPr kumimoji="0" lang="en-US" altLang="zh-CN" sz="1000" b="0" i="0" u="none" strike="noStrike" kern="1200" cap="none" spc="0" normalizeH="0" baseline="0" noProof="0">
                          <a:ln>
                            <a:noFill/>
                          </a:ln>
                          <a:solidFill>
                            <a:prstClr val="black"/>
                          </a:solidFill>
                          <a:effectLst/>
                          <a:uLnTx/>
                          <a:uFillTx/>
                          <a:latin typeface="+mn-lt"/>
                          <a:ea typeface="+mn-ea"/>
                          <a:cs typeface="+mn-cs"/>
                        </a:rPr>
                        <a:t>Prada Re-Edition 2005</a:t>
                      </a:r>
                      <a:r>
                        <a:rPr kumimoji="0" lang="zh-CN" altLang="en-US" sz="1000" b="0" i="0" u="none" strike="noStrike" kern="1200" cap="none" spc="0" normalizeH="0" baseline="0" noProof="0">
                          <a:ln>
                            <a:noFill/>
                          </a:ln>
                          <a:solidFill>
                            <a:prstClr val="black"/>
                          </a:solidFill>
                          <a:effectLst/>
                          <a:uLnTx/>
                          <a:uFillTx/>
                          <a:latin typeface="+mn-lt"/>
                          <a:ea typeface="+mn-ea"/>
                          <a:cs typeface="+mn-cs"/>
                        </a:rPr>
                        <a:t>，除了性价比里较高，“三合一“的款式让你背法更多，质感简约的腋下包，让人每个都想入手一个🔥 波编给波妞们找了</a:t>
                      </a:r>
                      <a:r>
                        <a:rPr kumimoji="0" lang="en-US" altLang="zh-CN" sz="1000" b="0" i="0" u="none" strike="noStrike" kern="1200" cap="none" spc="0" normalizeH="0" baseline="0" noProof="0">
                          <a:ln>
                            <a:noFill/>
                          </a:ln>
                          <a:solidFill>
                            <a:prstClr val="black"/>
                          </a:solidFill>
                          <a:effectLst/>
                          <a:uLnTx/>
                          <a:uFillTx/>
                          <a:latin typeface="+mn-lt"/>
                          <a:ea typeface="+mn-ea"/>
                          <a:cs typeface="+mn-cs"/>
                        </a:rPr>
                        <a:t>11</a:t>
                      </a:r>
                      <a:r>
                        <a:rPr kumimoji="0" lang="zh-CN" altLang="en-US" sz="1000" b="0" i="0" u="none" strike="noStrike" kern="1200" cap="none" spc="0" normalizeH="0" baseline="0" noProof="0">
                          <a:ln>
                            <a:noFill/>
                          </a:ln>
                          <a:solidFill>
                            <a:prstClr val="black"/>
                          </a:solidFill>
                          <a:effectLst/>
                          <a:uLnTx/>
                          <a:uFillTx/>
                          <a:latin typeface="+mn-lt"/>
                          <a:ea typeface="+mn-ea"/>
                          <a:cs typeface="+mn-cs"/>
                        </a:rPr>
                        <a:t>款的腋下包，从小资女的平价至大牌，拉上你姐妹一起种草吧！🌱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腋下包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腋下包推荐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https://quintly-image-storage.s3.amazonaws.com/960c32603e3f29fbb114b476f69d2f8e/9428944f34941ecf8e5393337791b889.png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Juvory 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https://www.facebook.com/957198917700400/posts/5124932777593639/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02902091"/>
                  </a:ext>
                </a:extLst>
              </a:tr>
            </a:tbl>
          </a:graphicData>
        </a:graphic>
      </p:graphicFrame>
      <p:sp>
        <p:nvSpPr>
          <p:cNvPr id="4" name="Text Placeholder 3">
            <a:extLst>
              <a:ext uri="{FF2B5EF4-FFF2-40B4-BE49-F238E27FC236}">
                <a16:creationId xmlns:a16="http://schemas.microsoft.com/office/drawing/2014/main" id="{C1838F8A-4BA8-472E-9BE1-94F5BB10618E}"/>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392913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45BED-A3A5-4D33-9892-7D6CD7CD706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- 16 </a:t>
            </a:r>
            <a:r>
              <a:rPr lang="en-US"/>
              <a:t>of 26</a:t>
            </a:r>
          </a:p>
        </p:txBody>
      </p:sp>
      <p:graphicFrame>
        <p:nvGraphicFramePr>
          <p:cNvPr id="5" name="Table Placeholder 4">
            <a:extLst>
              <a:ext uri="{FF2B5EF4-FFF2-40B4-BE49-F238E27FC236}">
                <a16:creationId xmlns:a16="http://schemas.microsoft.com/office/drawing/2014/main" id="{60687E9D-2B6A-48E0-975F-AB0167844FC1}"/>
              </a:ext>
            </a:extLst>
          </p:cNvPr>
          <p:cNvGraphicFramePr>
            <a:graphicFrameLocks noGrp="1"/>
          </p:cNvGraphicFramePr>
          <p:nvPr>
            <p:ph type="tbl" sz="quarter" idx="13"/>
            <p:extLst>
              <p:ext uri="{D42A27DB-BD31-4B8C-83A1-F6EECF244321}">
                <p14:modId xmlns:p14="http://schemas.microsoft.com/office/powerpoint/2010/main" val="224824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83377327"/>
                    </a:ext>
                  </a:extLst>
                </a:gridCol>
                <a:gridCol w="411480">
                  <a:extLst>
                    <a:ext uri="{9D8B030D-6E8A-4147-A177-3AD203B41FA5}">
                      <a16:colId xmlns:a16="http://schemas.microsoft.com/office/drawing/2014/main" val="3405755048"/>
                    </a:ext>
                  </a:extLst>
                </a:gridCol>
                <a:gridCol w="246888">
                  <a:extLst>
                    <a:ext uri="{9D8B030D-6E8A-4147-A177-3AD203B41FA5}">
                      <a16:colId xmlns:a16="http://schemas.microsoft.com/office/drawing/2014/main" val="225652197"/>
                    </a:ext>
                  </a:extLst>
                </a:gridCol>
                <a:gridCol w="740664">
                  <a:extLst>
                    <a:ext uri="{9D8B030D-6E8A-4147-A177-3AD203B41FA5}">
                      <a16:colId xmlns:a16="http://schemas.microsoft.com/office/drawing/2014/main" val="3730114605"/>
                    </a:ext>
                  </a:extLst>
                </a:gridCol>
                <a:gridCol w="208280">
                  <a:extLst>
                    <a:ext uri="{9D8B030D-6E8A-4147-A177-3AD203B41FA5}">
                      <a16:colId xmlns:a16="http://schemas.microsoft.com/office/drawing/2014/main" val="68869723"/>
                    </a:ext>
                  </a:extLst>
                </a:gridCol>
                <a:gridCol w="208280">
                  <a:extLst>
                    <a:ext uri="{9D8B030D-6E8A-4147-A177-3AD203B41FA5}">
                      <a16:colId xmlns:a16="http://schemas.microsoft.com/office/drawing/2014/main" val="1525810230"/>
                    </a:ext>
                  </a:extLst>
                </a:gridCol>
                <a:gridCol w="329184">
                  <a:extLst>
                    <a:ext uri="{9D8B030D-6E8A-4147-A177-3AD203B41FA5}">
                      <a16:colId xmlns:a16="http://schemas.microsoft.com/office/drawing/2014/main" val="4097519583"/>
                    </a:ext>
                  </a:extLst>
                </a:gridCol>
                <a:gridCol w="246888">
                  <a:extLst>
                    <a:ext uri="{9D8B030D-6E8A-4147-A177-3AD203B41FA5}">
                      <a16:colId xmlns:a16="http://schemas.microsoft.com/office/drawing/2014/main" val="2812760620"/>
                    </a:ext>
                  </a:extLst>
                </a:gridCol>
                <a:gridCol w="208280">
                  <a:extLst>
                    <a:ext uri="{9D8B030D-6E8A-4147-A177-3AD203B41FA5}">
                      <a16:colId xmlns:a16="http://schemas.microsoft.com/office/drawing/2014/main" val="1558140009"/>
                    </a:ext>
                  </a:extLst>
                </a:gridCol>
                <a:gridCol w="246888">
                  <a:extLst>
                    <a:ext uri="{9D8B030D-6E8A-4147-A177-3AD203B41FA5}">
                      <a16:colId xmlns:a16="http://schemas.microsoft.com/office/drawing/2014/main" val="3942741630"/>
                    </a:ext>
                  </a:extLst>
                </a:gridCol>
                <a:gridCol w="246888">
                  <a:extLst>
                    <a:ext uri="{9D8B030D-6E8A-4147-A177-3AD203B41FA5}">
                      <a16:colId xmlns:a16="http://schemas.microsoft.com/office/drawing/2014/main" val="4134587431"/>
                    </a:ext>
                  </a:extLst>
                </a:gridCol>
                <a:gridCol w="246888">
                  <a:extLst>
                    <a:ext uri="{9D8B030D-6E8A-4147-A177-3AD203B41FA5}">
                      <a16:colId xmlns:a16="http://schemas.microsoft.com/office/drawing/2014/main" val="2740160868"/>
                    </a:ext>
                  </a:extLst>
                </a:gridCol>
                <a:gridCol w="246888">
                  <a:extLst>
                    <a:ext uri="{9D8B030D-6E8A-4147-A177-3AD203B41FA5}">
                      <a16:colId xmlns:a16="http://schemas.microsoft.com/office/drawing/2014/main" val="3845244178"/>
                    </a:ext>
                  </a:extLst>
                </a:gridCol>
                <a:gridCol w="329184">
                  <a:extLst>
                    <a:ext uri="{9D8B030D-6E8A-4147-A177-3AD203B41FA5}">
                      <a16:colId xmlns:a16="http://schemas.microsoft.com/office/drawing/2014/main" val="2742259158"/>
                    </a:ext>
                  </a:extLst>
                </a:gridCol>
                <a:gridCol w="329184">
                  <a:extLst>
                    <a:ext uri="{9D8B030D-6E8A-4147-A177-3AD203B41FA5}">
                      <a16:colId xmlns:a16="http://schemas.microsoft.com/office/drawing/2014/main" val="944811909"/>
                    </a:ext>
                  </a:extLst>
                </a:gridCol>
                <a:gridCol w="246888">
                  <a:extLst>
                    <a:ext uri="{9D8B030D-6E8A-4147-A177-3AD203B41FA5}">
                      <a16:colId xmlns:a16="http://schemas.microsoft.com/office/drawing/2014/main" val="2803534174"/>
                    </a:ext>
                  </a:extLst>
                </a:gridCol>
                <a:gridCol w="246888">
                  <a:extLst>
                    <a:ext uri="{9D8B030D-6E8A-4147-A177-3AD203B41FA5}">
                      <a16:colId xmlns:a16="http://schemas.microsoft.com/office/drawing/2014/main" val="3930748685"/>
                    </a:ext>
                  </a:extLst>
                </a:gridCol>
                <a:gridCol w="246888">
                  <a:extLst>
                    <a:ext uri="{9D8B030D-6E8A-4147-A177-3AD203B41FA5}">
                      <a16:colId xmlns:a16="http://schemas.microsoft.com/office/drawing/2014/main" val="643155332"/>
                    </a:ext>
                  </a:extLst>
                </a:gridCol>
                <a:gridCol w="329184">
                  <a:extLst>
                    <a:ext uri="{9D8B030D-6E8A-4147-A177-3AD203B41FA5}">
                      <a16:colId xmlns:a16="http://schemas.microsoft.com/office/drawing/2014/main" val="4012698639"/>
                    </a:ext>
                  </a:extLst>
                </a:gridCol>
                <a:gridCol w="246888">
                  <a:extLst>
                    <a:ext uri="{9D8B030D-6E8A-4147-A177-3AD203B41FA5}">
                      <a16:colId xmlns:a16="http://schemas.microsoft.com/office/drawing/2014/main" val="2289920200"/>
                    </a:ext>
                  </a:extLst>
                </a:gridCol>
                <a:gridCol w="246888">
                  <a:extLst>
                    <a:ext uri="{9D8B030D-6E8A-4147-A177-3AD203B41FA5}">
                      <a16:colId xmlns:a16="http://schemas.microsoft.com/office/drawing/2014/main" val="4169657199"/>
                    </a:ext>
                  </a:extLst>
                </a:gridCol>
                <a:gridCol w="246888">
                  <a:extLst>
                    <a:ext uri="{9D8B030D-6E8A-4147-A177-3AD203B41FA5}">
                      <a16:colId xmlns:a16="http://schemas.microsoft.com/office/drawing/2014/main" val="669823436"/>
                    </a:ext>
                  </a:extLst>
                </a:gridCol>
                <a:gridCol w="246888">
                  <a:extLst>
                    <a:ext uri="{9D8B030D-6E8A-4147-A177-3AD203B41FA5}">
                      <a16:colId xmlns:a16="http://schemas.microsoft.com/office/drawing/2014/main" val="2045164820"/>
                    </a:ext>
                  </a:extLst>
                </a:gridCol>
                <a:gridCol w="493776">
                  <a:extLst>
                    <a:ext uri="{9D8B030D-6E8A-4147-A177-3AD203B41FA5}">
                      <a16:colId xmlns:a16="http://schemas.microsoft.com/office/drawing/2014/main" val="371862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55749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- 2022-05-18 10:35:04</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更多雪隆「早鸟咖啡厅」推荐 </a:t>
                      </a:r>
                      <a:r>
                        <a:rPr kumimoji="0" lang="en-US" sz="1000" b="0" i="0" u="none" strike="noStrike" kern="1200" cap="none" spc="0" normalizeH="0" baseline="0" noProof="0">
                          <a:ln>
                            <a:noFill/>
                          </a:ln>
                          <a:solidFill>
                            <a:prstClr val="black"/>
                          </a:solidFill>
                          <a:effectLst/>
                          <a:uLnTx/>
                          <a:uFillTx/>
                          <a:latin typeface="+mn-lt"/>
                          <a:ea typeface="+mn-ea"/>
                          <a:cs typeface="+mn-cs"/>
                        </a:rPr>
                        <a:t>👉 https://bit.ly/3LtIEWR
-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这篇特别为各位早鸟族们搜来了 </a:t>
                      </a:r>
                      <a:r>
                        <a:rPr kumimoji="0" lang="en-US" altLang="ja-JP" sz="1000" b="0" i="0" u="none" strike="noStrike" kern="1200" cap="none" spc="0" normalizeH="0" baseline="0" noProof="0">
                          <a:ln>
                            <a:noFill/>
                          </a:ln>
                          <a:solidFill>
                            <a:prstClr val="black"/>
                          </a:solidFill>
                          <a:effectLst/>
                          <a:uLnTx/>
                          <a:uFillTx/>
                          <a:latin typeface="+mn-lt"/>
                          <a:ea typeface="+mn-ea"/>
                          <a:cs typeface="+mn-cs"/>
                        </a:rPr>
                        <a:t>9</a:t>
                      </a:r>
                      <a:r>
                        <a:rPr kumimoji="0" lang="en-US" sz="1000" b="0" i="0" u="none" strike="noStrike" kern="1200" cap="none" spc="0" normalizeH="0" baseline="0" noProof="0">
                          <a:ln>
                            <a:noFill/>
                          </a:ln>
                          <a:solidFill>
                            <a:prstClr val="black"/>
                          </a:solidFill>
                          <a:effectLst/>
                          <a:uLnTx/>
                          <a:uFillTx/>
                          <a:latin typeface="+mn-lt"/>
                          <a:ea typeface="+mn-ea"/>
                          <a:cs typeface="+mn-cs"/>
                        </a:rPr>
                        <a:t>am </a:t>
                      </a:r>
                      <a:r>
                        <a:rPr kumimoji="0" lang="ja-JP" altLang="en-US" sz="1000" b="0" i="0" u="none" strike="noStrike" kern="1200" cap="none" spc="0" normalizeH="0" baseline="0" noProof="0">
                          <a:ln>
                            <a:noFill/>
                          </a:ln>
                          <a:solidFill>
                            <a:prstClr val="black"/>
                          </a:solidFill>
                          <a:effectLst/>
                          <a:uLnTx/>
                          <a:uFillTx/>
                          <a:latin typeface="+mn-lt"/>
                          <a:ea typeface="+mn-ea"/>
                          <a:cs typeface="+mn-cs"/>
                        </a:rPr>
                        <a:t>前就营业的咖啡厅，除了人声沸鼎道地茶餐室外，这几间咖啡厅也可以为你的早起日常来带幸福的咖啡时光！</a:t>
                      </a:r>
                      <a:r>
                        <a:rPr kumimoji="0" lang="en-US" sz="1000" b="0" i="0" u="none" strike="noStrike" kern="1200" cap="none" spc="0" normalizeH="0" baseline="0" noProof="0">
                          <a:ln>
                            <a:noFill/>
                          </a:ln>
                          <a:solidFill>
                            <a:prstClr val="black"/>
                          </a:solidFill>
                          <a:effectLst/>
                          <a:uLnTx/>
                          <a:uFillTx/>
                          <a:latin typeface="+mn-lt"/>
                          <a:ea typeface="+mn-ea"/>
                          <a:cs typeface="+mn-cs"/>
                        </a:rPr>
                        <a:t>😍😘
-
📍 Dou Dou Bake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38, </a:t>
                      </a:r>
                      <a:r>
                        <a:rPr kumimoji="0" lang="en-US" sz="1000" b="0" i="0" u="none" strike="noStrike" kern="1200" cap="none" spc="0" normalizeH="0" baseline="0" noProof="0">
                          <a:ln>
                            <a:noFill/>
                          </a:ln>
                          <a:solidFill>
                            <a:prstClr val="black"/>
                          </a:solidFill>
                          <a:effectLst/>
                          <a:uLnTx/>
                          <a:uFillTx/>
                          <a:latin typeface="+mn-lt"/>
                          <a:ea typeface="+mn-ea"/>
                          <a:cs typeface="+mn-cs"/>
                        </a:rPr>
                        <a:t>Jalan SS 4c/5, Taman Rasa Sayang, 47301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7:30</a:t>
                      </a:r>
                      <a:r>
                        <a:rPr kumimoji="0" lang="en-US" sz="1000" b="0" i="0" u="none" strike="noStrike" kern="1200" cap="none" spc="0" normalizeH="0" baseline="0" noProof="0">
                          <a:ln>
                            <a:noFill/>
                          </a:ln>
                          <a:solidFill>
                            <a:prstClr val="black"/>
                          </a:solidFill>
                          <a:effectLst/>
                          <a:uLnTx/>
                          <a:uFillTx/>
                          <a:latin typeface="+mn-lt"/>
                          <a:ea typeface="+mn-ea"/>
                          <a:cs typeface="+mn-cs"/>
                        </a:rPr>
                        <a:t>am – 6pm
📍 Transparent Coffee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Sam Mansion Flat, Jalan Tuba, Kampung Attap, 50460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5pm
📍 Baristart Coffee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Lot G133A, Ground Floor Bangsar Shopping Centre, Bangsar, 59000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8:00</a:t>
                      </a:r>
                      <a:r>
                        <a:rPr kumimoji="0" lang="en-US" sz="1000" b="0" i="0" u="none" strike="noStrike" kern="1200" cap="none" spc="0" normalizeH="0" baseline="0" noProof="0">
                          <a:ln>
                            <a:noFill/>
                          </a:ln>
                          <a:solidFill>
                            <a:prstClr val="black"/>
                          </a:solidFill>
                          <a:effectLst/>
                          <a:uLnTx/>
                          <a:uFillTx/>
                          <a:latin typeface="+mn-lt"/>
                          <a:ea typeface="+mn-ea"/>
                          <a:cs typeface="+mn-cs"/>
                        </a:rPr>
                        <a:t>am – 11:00pm
📍 Cream Coffee Stand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84, </a:t>
                      </a:r>
                      <a:r>
                        <a:rPr kumimoji="0" lang="en-US" sz="1000" b="0" i="0" u="none" strike="noStrike" kern="1200" cap="none" spc="0" normalizeH="0" baseline="0" noProof="0">
                          <a:ln>
                            <a:noFill/>
                          </a:ln>
                          <a:solidFill>
                            <a:prstClr val="black"/>
                          </a:solidFill>
                          <a:effectLst/>
                          <a:uLnTx/>
                          <a:uFillTx/>
                          <a:latin typeface="+mn-lt"/>
                          <a:ea typeface="+mn-ea"/>
                          <a:cs typeface="+mn-cs"/>
                        </a:rPr>
                        <a:t>Jalan Raja Chulan, Kuala Lumpur, 50200 Kuala Lumpur, Wilayah Persekutuan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4pm ( Weekend closed )
📍 Circle Cafe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No.57, Jalan Berangan, Bukit Bintang, 50200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5pm ( Friday closed )
📍 The Lemon Tree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Ground Floor, Menara Lien Hoe, 8, Persiaran Tropicana, Tropicana, 47301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6pm
📍 Baker Next Door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Lot FF-30, 1st Floor, No. 5, Persiaran Residen, Desa Parkcity, 52200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8pm
📍 Kona Bakehouse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49, </a:t>
                      </a:r>
                      <a:r>
                        <a:rPr kumimoji="0" lang="en-US" sz="1000" b="0" i="0" u="none" strike="noStrike" kern="1200" cap="none" spc="0" normalizeH="0" baseline="0" noProof="0">
                          <a:ln>
                            <a:noFill/>
                          </a:ln>
                          <a:solidFill>
                            <a:prstClr val="black"/>
                          </a:solidFill>
                          <a:effectLst/>
                          <a:uLnTx/>
                          <a:uFillTx/>
                          <a:latin typeface="+mn-lt"/>
                          <a:ea typeface="+mn-ea"/>
                          <a:cs typeface="+mn-cs"/>
                        </a:rPr>
                        <a:t>Jalan ss2/30, SS 2, 47300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6pm ｜8am – 8pm ( Weekend )( Monday closed )
📍 Dough by Meg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 </a:t>
                      </a:r>
                      <a:r>
                        <a:rPr kumimoji="0" lang="en-US" altLang="ja-JP" sz="1000" b="0" i="0" u="none" strike="noStrike" kern="1200" cap="none" spc="0" normalizeH="0" baseline="0" noProof="0">
                          <a:ln>
                            <a:noFill/>
                          </a:ln>
                          <a:solidFill>
                            <a:prstClr val="black"/>
                          </a:solidFill>
                          <a:effectLst/>
                          <a:uLnTx/>
                          <a:uFillTx/>
                          <a:latin typeface="+mn-lt"/>
                          <a:ea typeface="+mn-ea"/>
                          <a:cs typeface="+mn-cs"/>
                        </a:rPr>
                        <a:t>9</a:t>
                      </a:r>
                      <a:r>
                        <a:rPr kumimoji="0" lang="en-US" sz="1000" b="0" i="0" u="none" strike="noStrike" kern="1200" cap="none" spc="0" normalizeH="0" baseline="0" noProof="0">
                          <a:ln>
                            <a:noFill/>
                          </a:ln>
                          <a:solidFill>
                            <a:prstClr val="black"/>
                          </a:solidFill>
                          <a:effectLst/>
                          <a:uLnTx/>
                          <a:uFillTx/>
                          <a:latin typeface="+mn-lt"/>
                          <a:ea typeface="+mn-ea"/>
                          <a:cs typeface="+mn-cs"/>
                        </a:rPr>
                        <a:t>C, Jalan Ceylon, Bukit Ceylon, 50200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8:30</a:t>
                      </a:r>
                      <a:r>
                        <a:rPr kumimoji="0" lang="en-US" sz="1000" b="0" i="0" u="none" strike="noStrike" kern="1200" cap="none" spc="0" normalizeH="0" baseline="0" noProof="0">
                          <a:ln>
                            <a:noFill/>
                          </a:ln>
                          <a:solidFill>
                            <a:prstClr val="black"/>
                          </a:solidFill>
                          <a:effectLst/>
                          <a:uLnTx/>
                          <a:uFillTx/>
                          <a:latin typeface="+mn-lt"/>
                          <a:ea typeface="+mn-ea"/>
                          <a:cs typeface="+mn-cs"/>
                        </a:rPr>
                        <a:t>am – 6pm ( Monday closed )
📍 VCR Bakehouse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Unit 2B, 2C Shoplex, Jalan Kiara, Mont Kiara, 50480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8:30</a:t>
                      </a:r>
                      <a:r>
                        <a:rPr kumimoji="0" lang="en-US" sz="1000" b="0" i="0" u="none" strike="noStrike" kern="1200" cap="none" spc="0" normalizeH="0" baseline="0" noProof="0">
                          <a:ln>
                            <a:noFill/>
                          </a:ln>
                          <a:solidFill>
                            <a:prstClr val="black"/>
                          </a:solidFill>
                          <a:effectLst/>
                          <a:uLnTx/>
                          <a:uFillTx/>
                          <a:latin typeface="+mn-lt"/>
                          <a:ea typeface="+mn-ea"/>
                          <a:cs typeface="+mn-cs"/>
                        </a:rPr>
                        <a:t>am – 5pm
📍 TheBotanist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GP3A-03M,LEVEL 3M,Tamarind square, Persiaran Multimedia, 63000 Cyberjaya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8.30</a:t>
                      </a:r>
                      <a:r>
                        <a:rPr kumimoji="0" lang="en-US" sz="1000" b="0" i="0" u="none" strike="noStrike" kern="1200" cap="none" spc="0" normalizeH="0" baseline="0" noProof="0">
                          <a:ln>
                            <a:noFill/>
                          </a:ln>
                          <a:solidFill>
                            <a:prstClr val="black"/>
                          </a:solidFill>
                          <a:effectLst/>
                          <a:uLnTx/>
                          <a:uFillTx/>
                          <a:latin typeface="+mn-lt"/>
                          <a:ea typeface="+mn-ea"/>
                          <a:cs typeface="+mn-cs"/>
                        </a:rPr>
                        <a:t>am-4.00pm ( Monday closed )
📍 Feelingplus.kl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The 5th Place, The Five @ KPD, Jalan Dungun, Bukit Damansara,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8.30</a:t>
                      </a:r>
                      <a:r>
                        <a:rPr kumimoji="0" lang="en-US" sz="1000" b="0" i="0" u="none" strike="noStrike" kern="1200" cap="none" spc="0" normalizeH="0" baseline="0" noProof="0">
                          <a:ln>
                            <a:noFill/>
                          </a:ln>
                          <a:solidFill>
                            <a:prstClr val="black"/>
                          </a:solidFill>
                          <a:effectLst/>
                          <a:uLnTx/>
                          <a:uFillTx/>
                          <a:latin typeface="+mn-lt"/>
                          <a:ea typeface="+mn-ea"/>
                          <a:cs typeface="+mn-cs"/>
                        </a:rPr>
                        <a:t>am-5pm ( Monday closed )
-
📷 photo via IG@mark_mah @coloriehunter @loveyfoodies__ @weichunnn__125 @venicekeqian @sherreenl @conniesimplelife @disznee @maggie19c @i.am.suz @kellychong @yvonnesoo @thehungrymeow @eaterybywallace @amandacqong @chlouyeeechang @hungry_potatoo @wafflewongg @daka_club @mun.yeow @thebotanistgreencafe @jd_chang @nisee._｜</a:t>
                      </a:r>
                      <a:r>
                        <a:rPr kumimoji="0" lang="ja-JP" altLang="en-US" sz="1000" b="0" i="0" u="none" strike="noStrike" kern="1200" cap="none" spc="0" normalizeH="0" baseline="0" noProof="0">
                          <a:ln>
                            <a:noFill/>
                          </a:ln>
                          <a:solidFill>
                            <a:prstClr val="black"/>
                          </a:solidFill>
                          <a:effectLst/>
                          <a:uLnTx/>
                          <a:uFillTx/>
                          <a:latin typeface="+mn-lt"/>
                          <a:ea typeface="+mn-ea"/>
                          <a:cs typeface="+mn-cs"/>
                        </a:rPr>
                        <a:t>编辑拍摄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https://quintly-image-storage.s3.amazonaws.com/960c32603e3f29fbb114b476f69d2f8e/e6dac0f92b7c3d794f0bf346c9f02e33.jpg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https://www.facebook.com/957198917700400/posts/5127228664030717/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21941829"/>
                  </a:ext>
                </a:extLst>
              </a:tr>
            </a:tbl>
          </a:graphicData>
        </a:graphic>
      </p:graphicFrame>
      <p:sp>
        <p:nvSpPr>
          <p:cNvPr id="4" name="Text Placeholder 3">
            <a:extLst>
              <a:ext uri="{FF2B5EF4-FFF2-40B4-BE49-F238E27FC236}">
                <a16:creationId xmlns:a16="http://schemas.microsoft.com/office/drawing/2014/main" id="{25AEE11A-E273-4B04-B6A1-3061D1F41D31}"/>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485177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F2A9C-74BE-4EA0-A409-2F4AC6395B00}"/>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- 17 </a:t>
            </a:r>
            <a:r>
              <a:rPr lang="en-US"/>
              <a:t>of 26</a:t>
            </a:r>
          </a:p>
        </p:txBody>
      </p:sp>
      <p:graphicFrame>
        <p:nvGraphicFramePr>
          <p:cNvPr id="5" name="Table Placeholder 4">
            <a:extLst>
              <a:ext uri="{FF2B5EF4-FFF2-40B4-BE49-F238E27FC236}">
                <a16:creationId xmlns:a16="http://schemas.microsoft.com/office/drawing/2014/main" id="{37E55355-3393-409C-982A-13AA11F30B95}"/>
              </a:ext>
            </a:extLst>
          </p:cNvPr>
          <p:cNvGraphicFramePr>
            <a:graphicFrameLocks noGrp="1"/>
          </p:cNvGraphicFramePr>
          <p:nvPr>
            <p:ph type="tbl" sz="quarter" idx="13"/>
            <p:extLst>
              <p:ext uri="{D42A27DB-BD31-4B8C-83A1-F6EECF244321}">
                <p14:modId xmlns:p14="http://schemas.microsoft.com/office/powerpoint/2010/main" val="214483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77860235"/>
                    </a:ext>
                  </a:extLst>
                </a:gridCol>
                <a:gridCol w="411480">
                  <a:extLst>
                    <a:ext uri="{9D8B030D-6E8A-4147-A177-3AD203B41FA5}">
                      <a16:colId xmlns:a16="http://schemas.microsoft.com/office/drawing/2014/main" val="660064909"/>
                    </a:ext>
                  </a:extLst>
                </a:gridCol>
                <a:gridCol w="246888">
                  <a:extLst>
                    <a:ext uri="{9D8B030D-6E8A-4147-A177-3AD203B41FA5}">
                      <a16:colId xmlns:a16="http://schemas.microsoft.com/office/drawing/2014/main" val="1908973271"/>
                    </a:ext>
                  </a:extLst>
                </a:gridCol>
                <a:gridCol w="740664">
                  <a:extLst>
                    <a:ext uri="{9D8B030D-6E8A-4147-A177-3AD203B41FA5}">
                      <a16:colId xmlns:a16="http://schemas.microsoft.com/office/drawing/2014/main" val="3028714432"/>
                    </a:ext>
                  </a:extLst>
                </a:gridCol>
                <a:gridCol w="208280">
                  <a:extLst>
                    <a:ext uri="{9D8B030D-6E8A-4147-A177-3AD203B41FA5}">
                      <a16:colId xmlns:a16="http://schemas.microsoft.com/office/drawing/2014/main" val="1410725701"/>
                    </a:ext>
                  </a:extLst>
                </a:gridCol>
                <a:gridCol w="208280">
                  <a:extLst>
                    <a:ext uri="{9D8B030D-6E8A-4147-A177-3AD203B41FA5}">
                      <a16:colId xmlns:a16="http://schemas.microsoft.com/office/drawing/2014/main" val="2603230929"/>
                    </a:ext>
                  </a:extLst>
                </a:gridCol>
                <a:gridCol w="329184">
                  <a:extLst>
                    <a:ext uri="{9D8B030D-6E8A-4147-A177-3AD203B41FA5}">
                      <a16:colId xmlns:a16="http://schemas.microsoft.com/office/drawing/2014/main" val="2765951291"/>
                    </a:ext>
                  </a:extLst>
                </a:gridCol>
                <a:gridCol w="246888">
                  <a:extLst>
                    <a:ext uri="{9D8B030D-6E8A-4147-A177-3AD203B41FA5}">
                      <a16:colId xmlns:a16="http://schemas.microsoft.com/office/drawing/2014/main" val="3167013700"/>
                    </a:ext>
                  </a:extLst>
                </a:gridCol>
                <a:gridCol w="208280">
                  <a:extLst>
                    <a:ext uri="{9D8B030D-6E8A-4147-A177-3AD203B41FA5}">
                      <a16:colId xmlns:a16="http://schemas.microsoft.com/office/drawing/2014/main" val="720155708"/>
                    </a:ext>
                  </a:extLst>
                </a:gridCol>
                <a:gridCol w="246888">
                  <a:extLst>
                    <a:ext uri="{9D8B030D-6E8A-4147-A177-3AD203B41FA5}">
                      <a16:colId xmlns:a16="http://schemas.microsoft.com/office/drawing/2014/main" val="805183664"/>
                    </a:ext>
                  </a:extLst>
                </a:gridCol>
                <a:gridCol w="246888">
                  <a:extLst>
                    <a:ext uri="{9D8B030D-6E8A-4147-A177-3AD203B41FA5}">
                      <a16:colId xmlns:a16="http://schemas.microsoft.com/office/drawing/2014/main" val="957928641"/>
                    </a:ext>
                  </a:extLst>
                </a:gridCol>
                <a:gridCol w="246888">
                  <a:extLst>
                    <a:ext uri="{9D8B030D-6E8A-4147-A177-3AD203B41FA5}">
                      <a16:colId xmlns:a16="http://schemas.microsoft.com/office/drawing/2014/main" val="4284591854"/>
                    </a:ext>
                  </a:extLst>
                </a:gridCol>
                <a:gridCol w="246888">
                  <a:extLst>
                    <a:ext uri="{9D8B030D-6E8A-4147-A177-3AD203B41FA5}">
                      <a16:colId xmlns:a16="http://schemas.microsoft.com/office/drawing/2014/main" val="4227501903"/>
                    </a:ext>
                  </a:extLst>
                </a:gridCol>
                <a:gridCol w="329184">
                  <a:extLst>
                    <a:ext uri="{9D8B030D-6E8A-4147-A177-3AD203B41FA5}">
                      <a16:colId xmlns:a16="http://schemas.microsoft.com/office/drawing/2014/main" val="2367623320"/>
                    </a:ext>
                  </a:extLst>
                </a:gridCol>
                <a:gridCol w="329184">
                  <a:extLst>
                    <a:ext uri="{9D8B030D-6E8A-4147-A177-3AD203B41FA5}">
                      <a16:colId xmlns:a16="http://schemas.microsoft.com/office/drawing/2014/main" val="1560987958"/>
                    </a:ext>
                  </a:extLst>
                </a:gridCol>
                <a:gridCol w="246888">
                  <a:extLst>
                    <a:ext uri="{9D8B030D-6E8A-4147-A177-3AD203B41FA5}">
                      <a16:colId xmlns:a16="http://schemas.microsoft.com/office/drawing/2014/main" val="20350264"/>
                    </a:ext>
                  </a:extLst>
                </a:gridCol>
                <a:gridCol w="246888">
                  <a:extLst>
                    <a:ext uri="{9D8B030D-6E8A-4147-A177-3AD203B41FA5}">
                      <a16:colId xmlns:a16="http://schemas.microsoft.com/office/drawing/2014/main" val="4236112369"/>
                    </a:ext>
                  </a:extLst>
                </a:gridCol>
                <a:gridCol w="246888">
                  <a:extLst>
                    <a:ext uri="{9D8B030D-6E8A-4147-A177-3AD203B41FA5}">
                      <a16:colId xmlns:a16="http://schemas.microsoft.com/office/drawing/2014/main" val="2033783332"/>
                    </a:ext>
                  </a:extLst>
                </a:gridCol>
                <a:gridCol w="329184">
                  <a:extLst>
                    <a:ext uri="{9D8B030D-6E8A-4147-A177-3AD203B41FA5}">
                      <a16:colId xmlns:a16="http://schemas.microsoft.com/office/drawing/2014/main" val="1954831529"/>
                    </a:ext>
                  </a:extLst>
                </a:gridCol>
                <a:gridCol w="246888">
                  <a:extLst>
                    <a:ext uri="{9D8B030D-6E8A-4147-A177-3AD203B41FA5}">
                      <a16:colId xmlns:a16="http://schemas.microsoft.com/office/drawing/2014/main" val="3151970967"/>
                    </a:ext>
                  </a:extLst>
                </a:gridCol>
                <a:gridCol w="246888">
                  <a:extLst>
                    <a:ext uri="{9D8B030D-6E8A-4147-A177-3AD203B41FA5}">
                      <a16:colId xmlns:a16="http://schemas.microsoft.com/office/drawing/2014/main" val="1260072028"/>
                    </a:ext>
                  </a:extLst>
                </a:gridCol>
                <a:gridCol w="246888">
                  <a:extLst>
                    <a:ext uri="{9D8B030D-6E8A-4147-A177-3AD203B41FA5}">
                      <a16:colId xmlns:a16="http://schemas.microsoft.com/office/drawing/2014/main" val="3683546831"/>
                    </a:ext>
                  </a:extLst>
                </a:gridCol>
                <a:gridCol w="246888">
                  <a:extLst>
                    <a:ext uri="{9D8B030D-6E8A-4147-A177-3AD203B41FA5}">
                      <a16:colId xmlns:a16="http://schemas.microsoft.com/office/drawing/2014/main" val="3217917475"/>
                    </a:ext>
                  </a:extLst>
                </a:gridCol>
                <a:gridCol w="493776">
                  <a:extLst>
                    <a:ext uri="{9D8B030D-6E8A-4147-A177-3AD203B41FA5}">
                      <a16:colId xmlns:a16="http://schemas.microsoft.com/office/drawing/2014/main" val="79910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8273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- 2022-05-22 10:31:01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绿意咖啡厅推荐 </a:t>
                      </a:r>
                      <a:r>
                        <a:rPr kumimoji="0" lang="en-US" sz="1000" b="0" i="0" u="none" strike="noStrike" kern="1200" cap="none" spc="0" normalizeH="0" baseline="0" noProof="0">
                          <a:ln>
                            <a:noFill/>
                          </a:ln>
                          <a:solidFill>
                            <a:prstClr val="black"/>
                          </a:solidFill>
                          <a:effectLst/>
                          <a:uLnTx/>
                          <a:uFillTx/>
                          <a:latin typeface="+mn-lt"/>
                          <a:ea typeface="+mn-ea"/>
                          <a:cs typeface="+mn-cs"/>
                        </a:rPr>
                        <a:t>👉 https://bit.ly/3sMBVAO
-
</a:t>
                      </a:r>
                      <a:r>
                        <a:rPr kumimoji="0" lang="ja-JP" altLang="en-US" sz="1000" b="0" i="0" u="none" strike="noStrike" kern="1200" cap="none" spc="0" normalizeH="0" baseline="0" noProof="0">
                          <a:ln>
                            <a:noFill/>
                          </a:ln>
                          <a:solidFill>
                            <a:prstClr val="black"/>
                          </a:solidFill>
                          <a:effectLst/>
                          <a:uLnTx/>
                          <a:uFillTx/>
                          <a:latin typeface="+mn-lt"/>
                          <a:ea typeface="+mn-ea"/>
                          <a:cs typeface="+mn-cs"/>
                        </a:rPr>
                        <a:t>如果你也想稍微的远离尘嚣那么就不能错过城中这 </a:t>
                      </a:r>
                      <a:r>
                        <a:rPr kumimoji="0" lang="en-US" altLang="ja-JP" sz="1000" b="0" i="0" u="none" strike="noStrike" kern="1200" cap="none" spc="0" normalizeH="0" baseline="0" noProof="0">
                          <a:ln>
                            <a:noFill/>
                          </a:ln>
                          <a:solidFill>
                            <a:prstClr val="black"/>
                          </a:solidFill>
                          <a:effectLst/>
                          <a:uLnTx/>
                          <a:uFillTx/>
                          <a:latin typeface="+mn-lt"/>
                          <a:ea typeface="+mn-ea"/>
                          <a:cs typeface="+mn-cs"/>
                        </a:rPr>
                        <a:t>8 </a:t>
                      </a:r>
                      <a:r>
                        <a:rPr kumimoji="0" lang="ja-JP" altLang="en-US" sz="1000" b="0" i="0" u="none" strike="noStrike" kern="1200" cap="none" spc="0" normalizeH="0" baseline="0" noProof="0">
                          <a:ln>
                            <a:noFill/>
                          </a:ln>
                          <a:solidFill>
                            <a:prstClr val="black"/>
                          </a:solidFill>
                          <a:effectLst/>
                          <a:uLnTx/>
                          <a:uFillTx/>
                          <a:latin typeface="+mn-lt"/>
                          <a:ea typeface="+mn-ea"/>
                          <a:cs typeface="+mn-cs"/>
                        </a:rPr>
                        <a:t>间「绿意咖啡厅」！店内大大的玻璃落地窗与室外的自然绿意链接，让人仿佛置身充满芬多精的大自然之中，绝对是繁忙城市中无可或缺的防空洞。</a:t>
                      </a:r>
                      <a:r>
                        <a:rPr kumimoji="0" lang="en-US" sz="1000" b="0" i="0" u="none" strike="noStrike" kern="1200" cap="none" spc="0" normalizeH="0" baseline="0" noProof="0">
                          <a:ln>
                            <a:noFill/>
                          </a:ln>
                          <a:solidFill>
                            <a:prstClr val="black"/>
                          </a:solidFill>
                          <a:effectLst/>
                          <a:uLnTx/>
                          <a:uFillTx/>
                          <a:latin typeface="+mn-lt"/>
                          <a:ea typeface="+mn-ea"/>
                          <a:cs typeface="+mn-cs"/>
                        </a:rPr>
                        <a:t>😋🥰
-
📍 Plant &amp; Pot Studio SippingCorner
Ampang</a:t>
                      </a:r>
                      <a:r>
                        <a:rPr kumimoji="0" lang="ja-JP" altLang="en-US" sz="1000" b="0" i="0" u="none" strike="noStrike" kern="1200" cap="none" spc="0" normalizeH="0" baseline="0" noProof="0">
                          <a:ln>
                            <a:noFill/>
                          </a:ln>
                          <a:solidFill>
                            <a:prstClr val="black"/>
                          </a:solidFill>
                          <a:effectLst/>
                          <a:uLnTx/>
                          <a:uFillTx/>
                          <a:latin typeface="+mn-lt"/>
                          <a:ea typeface="+mn-ea"/>
                          <a:cs typeface="+mn-cs"/>
                        </a:rPr>
                        <a:t>店：</a:t>
                      </a:r>
                      <a:r>
                        <a:rPr kumimoji="0" lang="en-US" altLang="ja-JP" sz="1000" b="0" i="0" u="none" strike="noStrike" kern="1200" cap="none" spc="0" normalizeH="0" baseline="0" noProof="0">
                          <a:ln>
                            <a:noFill/>
                          </a:ln>
                          <a:solidFill>
                            <a:prstClr val="black"/>
                          </a:solidFill>
                          <a:effectLst/>
                          <a:uLnTx/>
                          <a:uFillTx/>
                          <a:latin typeface="+mn-lt"/>
                          <a:ea typeface="+mn-ea"/>
                          <a:cs typeface="+mn-cs"/>
                        </a:rPr>
                        <a:t>1 &amp; 2, </a:t>
                      </a:r>
                      <a:r>
                        <a:rPr kumimoji="0" lang="en-US" sz="1000" b="0" i="0" u="none" strike="noStrike" kern="1200" cap="none" spc="0" normalizeH="0" baseline="0" noProof="0">
                          <a:ln>
                            <a:noFill/>
                          </a:ln>
                          <a:solidFill>
                            <a:prstClr val="black"/>
                          </a:solidFill>
                          <a:effectLst/>
                          <a:uLnTx/>
                          <a:uFillTx/>
                          <a:latin typeface="+mn-lt"/>
                          <a:ea typeface="+mn-ea"/>
                          <a:cs typeface="+mn-cs"/>
                        </a:rPr>
                        <a:t>Jalan Awf 3a, Ampang Waterfront, 68000 Ampang, Selangor
Puchong</a:t>
                      </a:r>
                      <a:r>
                        <a:rPr kumimoji="0" lang="ja-JP" altLang="en-US" sz="1000" b="0" i="0" u="none" strike="noStrike" kern="1200" cap="none" spc="0" normalizeH="0" baseline="0" noProof="0">
                          <a:ln>
                            <a:noFill/>
                          </a:ln>
                          <a:solidFill>
                            <a:prstClr val="black"/>
                          </a:solidFill>
                          <a:effectLst/>
                          <a:uLnTx/>
                          <a:uFillTx/>
                          <a:latin typeface="+mn-lt"/>
                          <a:ea typeface="+mn-ea"/>
                          <a:cs typeface="+mn-cs"/>
                        </a:rPr>
                        <a:t>店：</a:t>
                      </a:r>
                      <a:r>
                        <a:rPr kumimoji="0" lang="en-US" altLang="ja-JP" sz="1000" b="0" i="0" u="none" strike="noStrike" kern="1200" cap="none" spc="0" normalizeH="0" baseline="0" noProof="0">
                          <a:ln>
                            <a:noFill/>
                          </a:ln>
                          <a:solidFill>
                            <a:prstClr val="black"/>
                          </a:solidFill>
                          <a:effectLst/>
                          <a:uLnTx/>
                          <a:uFillTx/>
                          <a:latin typeface="+mn-lt"/>
                          <a:ea typeface="+mn-ea"/>
                          <a:cs typeface="+mn-cs"/>
                        </a:rPr>
                        <a:t>78</a:t>
                      </a:r>
                      <a:r>
                        <a:rPr kumimoji="0" lang="en-US" sz="1000" b="0" i="0" u="none" strike="noStrike" kern="1200" cap="none" spc="0" normalizeH="0" baseline="0" noProof="0">
                          <a:ln>
                            <a:noFill/>
                          </a:ln>
                          <a:solidFill>
                            <a:prstClr val="black"/>
                          </a:solidFill>
                          <a:effectLst/>
                          <a:uLnTx/>
                          <a:uFillTx/>
                          <a:latin typeface="+mn-lt"/>
                          <a:ea typeface="+mn-ea"/>
                          <a:cs typeface="+mn-cs"/>
                        </a:rPr>
                        <a:t>G, Jalan Puteri 5/5, Bandar Puteri, 47100 Puchong,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9</a:t>
                      </a:r>
                      <a:r>
                        <a:rPr kumimoji="0" lang="en-US" sz="1000" b="0" i="0" u="none" strike="noStrike" kern="1200" cap="none" spc="0" normalizeH="0" baseline="0" noProof="0">
                          <a:ln>
                            <a:noFill/>
                          </a:ln>
                          <a:solidFill>
                            <a:prstClr val="black"/>
                          </a:solidFill>
                          <a:effectLst/>
                          <a:uLnTx/>
                          <a:uFillTx/>
                          <a:latin typeface="+mn-lt"/>
                          <a:ea typeface="+mn-ea"/>
                          <a:cs typeface="+mn-cs"/>
                        </a:rPr>
                        <a:t>am – 6pm
📍 Planter Chin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6</a:t>
                      </a:r>
                      <a:r>
                        <a:rPr kumimoji="0" lang="en-US" sz="1000" b="0" i="0" u="none" strike="noStrike" kern="1200" cap="none" spc="0" normalizeH="0" baseline="0" noProof="0">
                          <a:ln>
                            <a:noFill/>
                          </a:ln>
                          <a:solidFill>
                            <a:prstClr val="black"/>
                          </a:solidFill>
                          <a:effectLst/>
                          <a:uLnTx/>
                          <a:uFillTx/>
                          <a:latin typeface="+mn-lt"/>
                          <a:ea typeface="+mn-ea"/>
                          <a:cs typeface="+mn-cs"/>
                        </a:rPr>
                        <a:t>a, Jalan Kemuja, Bangsar, 59000 Kuala Lumpur, Wilayah Persekutuan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5pm（</a:t>
                      </a:r>
                      <a:r>
                        <a:rPr kumimoji="0" lang="ja-JP" altLang="en-US" sz="1000" b="0" i="0" u="none" strike="noStrike" kern="1200" cap="none" spc="0" normalizeH="0" baseline="0" noProof="0">
                          <a:ln>
                            <a:noFill/>
                          </a:ln>
                          <a:solidFill>
                            <a:prstClr val="black"/>
                          </a:solidFill>
                          <a:effectLst/>
                          <a:uLnTx/>
                          <a:uFillTx/>
                          <a:latin typeface="+mn-lt"/>
                          <a:ea typeface="+mn-ea"/>
                          <a:cs typeface="+mn-cs"/>
                        </a:rPr>
                        <a:t>周一休息）
</a:t>
                      </a:r>
                      <a:r>
                        <a:rPr kumimoji="0" lang="en-US" sz="1000" b="0" i="0" u="none" strike="noStrike" kern="1200" cap="none" spc="0" normalizeH="0" baseline="0" noProof="0">
                          <a:ln>
                            <a:noFill/>
                          </a:ln>
                          <a:solidFill>
                            <a:prstClr val="black"/>
                          </a:solidFill>
                          <a:effectLst/>
                          <a:uLnTx/>
                          <a:uFillTx/>
                          <a:latin typeface="+mn-lt"/>
                          <a:ea typeface="+mn-ea"/>
                          <a:cs typeface="+mn-cs"/>
                        </a:rPr>
                        <a:t>📍 Gardenage MY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Jalan Anggerik Aranda A 31/A, Kota Kemuning, 40460 Shah Alam,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营业时间：周二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周五 </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6pm｜</a:t>
                      </a:r>
                      <a:r>
                        <a:rPr kumimoji="0" lang="ja-JP" altLang="en-US" sz="1000" b="0" i="0" u="none" strike="noStrike" kern="1200" cap="none" spc="0" normalizeH="0" baseline="0" noProof="0">
                          <a:ln>
                            <a:noFill/>
                          </a:ln>
                          <a:solidFill>
                            <a:prstClr val="black"/>
                          </a:solidFill>
                          <a:effectLst/>
                          <a:uLnTx/>
                          <a:uFillTx/>
                          <a:latin typeface="+mn-lt"/>
                          <a:ea typeface="+mn-ea"/>
                          <a:cs typeface="+mn-cs"/>
                        </a:rPr>
                        <a:t>周末 </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4pm（</a:t>
                      </a:r>
                      <a:r>
                        <a:rPr kumimoji="0" lang="ja-JP" altLang="en-US" sz="1000" b="0" i="0" u="none" strike="noStrike" kern="1200" cap="none" spc="0" normalizeH="0" baseline="0" noProof="0">
                          <a:ln>
                            <a:noFill/>
                          </a:ln>
                          <a:solidFill>
                            <a:prstClr val="black"/>
                          </a:solidFill>
                          <a:effectLst/>
                          <a:uLnTx/>
                          <a:uFillTx/>
                          <a:latin typeface="+mn-lt"/>
                          <a:ea typeface="+mn-ea"/>
                          <a:cs typeface="+mn-cs"/>
                        </a:rPr>
                        <a:t>周一休息）
</a:t>
                      </a:r>
                      <a:r>
                        <a:rPr kumimoji="0" lang="en-US" sz="1000" b="0" i="0" u="none" strike="noStrike" kern="1200" cap="none" spc="0" normalizeH="0" baseline="0" noProof="0">
                          <a:ln>
                            <a:noFill/>
                          </a:ln>
                          <a:solidFill>
                            <a:prstClr val="black"/>
                          </a:solidFill>
                          <a:effectLst/>
                          <a:uLnTx/>
                          <a:uFillTx/>
                          <a:latin typeface="+mn-lt"/>
                          <a:ea typeface="+mn-ea"/>
                          <a:cs typeface="+mn-cs"/>
                        </a:rPr>
                        <a:t>📍 Jibby By the Park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FF-17, The Waterfront, 5, Persiaran Residen, Desa Parkcity, 52200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11pm
：8am – 11pm ( Weekend )
📍 Lisette's Café &amp; Bakery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8, </a:t>
                      </a:r>
                      <a:r>
                        <a:rPr kumimoji="0" lang="en-US" sz="1000" b="0" i="0" u="none" strike="noStrike" kern="1200" cap="none" spc="0" normalizeH="0" baseline="0" noProof="0">
                          <a:ln>
                            <a:noFill/>
                          </a:ln>
                          <a:solidFill>
                            <a:prstClr val="black"/>
                          </a:solidFill>
                          <a:effectLst/>
                          <a:uLnTx/>
                          <a:uFillTx/>
                          <a:latin typeface="+mn-lt"/>
                          <a:ea typeface="+mn-ea"/>
                          <a:cs typeface="+mn-cs"/>
                        </a:rPr>
                        <a:t>Jalan Kemuja, Bangsar, 59000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9</a:t>
                      </a:r>
                      <a:r>
                        <a:rPr kumimoji="0" lang="en-US" sz="1000" b="0" i="0" u="none" strike="noStrike" kern="1200" cap="none" spc="0" normalizeH="0" baseline="0" noProof="0">
                          <a:ln>
                            <a:noFill/>
                          </a:ln>
                          <a:solidFill>
                            <a:prstClr val="black"/>
                          </a:solidFill>
                          <a:effectLst/>
                          <a:uLnTx/>
                          <a:uFillTx/>
                          <a:latin typeface="+mn-lt"/>
                          <a:ea typeface="+mn-ea"/>
                          <a:cs typeface="+mn-cs"/>
                        </a:rPr>
                        <a:t>am – 5pm
📍 If Only.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Ground floor, Regal House, 1, Jalan U Thant, Taman U Thant, 55000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5pm
📍 La Cour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13, </a:t>
                      </a:r>
                      <a:r>
                        <a:rPr kumimoji="0" lang="en-US" sz="1000" b="0" i="0" u="none" strike="noStrike" kern="1200" cap="none" spc="0" normalizeH="0" baseline="0" noProof="0">
                          <a:ln>
                            <a:noFill/>
                          </a:ln>
                          <a:solidFill>
                            <a:prstClr val="black"/>
                          </a:solidFill>
                          <a:effectLst/>
                          <a:uLnTx/>
                          <a:uFillTx/>
                          <a:latin typeface="+mn-lt"/>
                          <a:ea typeface="+mn-ea"/>
                          <a:cs typeface="+mn-cs"/>
                        </a:rPr>
                        <a:t>Jalan PPU 2A, Taman Perindustrian Pusat Bandar Puchong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11pm ( Weekday )
: 10am – 12am ( Saturday )
: 10am – 10pm ( Sunday )
📍 Pokok.kl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 </a:t>
                      </a:r>
                      <a:r>
                        <a:rPr kumimoji="0" lang="en-US" sz="1000" b="0" i="0" u="none" strike="noStrike" kern="1200" cap="none" spc="0" normalizeH="0" baseline="0" noProof="0">
                          <a:ln>
                            <a:noFill/>
                          </a:ln>
                          <a:solidFill>
                            <a:prstClr val="black"/>
                          </a:solidFill>
                          <a:effectLst/>
                          <a:uLnTx/>
                          <a:uFillTx/>
                          <a:latin typeface="+mn-lt"/>
                          <a:ea typeface="+mn-ea"/>
                          <a:cs typeface="+mn-cs"/>
                        </a:rPr>
                        <a:t>MAHSA Avenue, Block B, Jalan Elmu, off, Jalan Universiti, 59100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9</a:t>
                      </a:r>
                      <a:r>
                        <a:rPr kumimoji="0" lang="en-US" sz="1000" b="0" i="0" u="none" strike="noStrike" kern="1200" cap="none" spc="0" normalizeH="0" baseline="0" noProof="0">
                          <a:ln>
                            <a:noFill/>
                          </a:ln>
                          <a:solidFill>
                            <a:prstClr val="black"/>
                          </a:solidFill>
                          <a:effectLst/>
                          <a:uLnTx/>
                          <a:uFillTx/>
                          <a:latin typeface="+mn-lt"/>
                          <a:ea typeface="+mn-ea"/>
                          <a:cs typeface="+mn-cs"/>
                        </a:rPr>
                        <a:t>am – 9pm
：9am – 7pm ( Tuesday )
-
📷 photo via IG@t . w . k @planterchin @jessicachaw @carol.eats Kimmiemaey @lisettes.my SquarePad @ifonlykl @emjayy.l @iamround @lacourmy @mark0000619 @aminjamean @pokok.kl｜</a:t>
                      </a:r>
                      <a:r>
                        <a:rPr kumimoji="0" lang="ja-JP"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倩妤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mielifestyles @</a:t>
                      </a:r>
                      <a:r>
                        <a:rPr kumimoji="0" lang="ja-JP" altLang="en-US" sz="1000" b="0" i="0" u="none" strike="noStrike" kern="1200" cap="none" spc="0" normalizeH="0" baseline="0" noProof="0">
                          <a:ln>
                            <a:noFill/>
                          </a:ln>
                          <a:solidFill>
                            <a:prstClr val="black"/>
                          </a:solidFill>
                          <a:effectLst/>
                          <a:uLnTx/>
                          <a:uFillTx/>
                          <a:latin typeface="+mn-lt"/>
                          <a:ea typeface="+mn-ea"/>
                          <a:cs typeface="+mn-cs"/>
                        </a:rPr>
                        <a:t>喵琪儿</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https://quintly-image-storage.s3.amazonaws.com/960c32603e3f29fbb114b476f69d2f8e/e6298a326c46b48110ed67b2d89c2e47.jpg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https://www.facebook.com/957198917700400/posts/5135210733232510/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7568382"/>
                  </a:ext>
                </a:extLst>
              </a:tr>
            </a:tbl>
          </a:graphicData>
        </a:graphic>
      </p:graphicFrame>
      <p:sp>
        <p:nvSpPr>
          <p:cNvPr id="4" name="Text Placeholder 3">
            <a:extLst>
              <a:ext uri="{FF2B5EF4-FFF2-40B4-BE49-F238E27FC236}">
                <a16:creationId xmlns:a16="http://schemas.microsoft.com/office/drawing/2014/main" id="{4A71E184-E783-4A16-A7F3-DC7EAF6AA6B4}"/>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4059508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F3CA7-3712-4A55-A8D5-C217EF4DA310}"/>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- 18 </a:t>
            </a:r>
            <a:r>
              <a:rPr lang="en-US"/>
              <a:t>of 26</a:t>
            </a:r>
          </a:p>
        </p:txBody>
      </p:sp>
      <p:graphicFrame>
        <p:nvGraphicFramePr>
          <p:cNvPr id="5" name="Table Placeholder 4">
            <a:extLst>
              <a:ext uri="{FF2B5EF4-FFF2-40B4-BE49-F238E27FC236}">
                <a16:creationId xmlns:a16="http://schemas.microsoft.com/office/drawing/2014/main" id="{29681928-D9D8-41F8-B7FC-7FCEE45ABF2C}"/>
              </a:ext>
            </a:extLst>
          </p:cNvPr>
          <p:cNvGraphicFramePr>
            <a:graphicFrameLocks noGrp="1"/>
          </p:cNvGraphicFramePr>
          <p:nvPr>
            <p:ph type="tbl" sz="quarter" idx="13"/>
            <p:extLst>
              <p:ext uri="{D42A27DB-BD31-4B8C-83A1-F6EECF244321}">
                <p14:modId xmlns:p14="http://schemas.microsoft.com/office/powerpoint/2010/main" val="263152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91247404"/>
                    </a:ext>
                  </a:extLst>
                </a:gridCol>
                <a:gridCol w="411480">
                  <a:extLst>
                    <a:ext uri="{9D8B030D-6E8A-4147-A177-3AD203B41FA5}">
                      <a16:colId xmlns:a16="http://schemas.microsoft.com/office/drawing/2014/main" val="1025571371"/>
                    </a:ext>
                  </a:extLst>
                </a:gridCol>
                <a:gridCol w="246888">
                  <a:extLst>
                    <a:ext uri="{9D8B030D-6E8A-4147-A177-3AD203B41FA5}">
                      <a16:colId xmlns:a16="http://schemas.microsoft.com/office/drawing/2014/main" val="1781779338"/>
                    </a:ext>
                  </a:extLst>
                </a:gridCol>
                <a:gridCol w="740664">
                  <a:extLst>
                    <a:ext uri="{9D8B030D-6E8A-4147-A177-3AD203B41FA5}">
                      <a16:colId xmlns:a16="http://schemas.microsoft.com/office/drawing/2014/main" val="2536818229"/>
                    </a:ext>
                  </a:extLst>
                </a:gridCol>
                <a:gridCol w="208280">
                  <a:extLst>
                    <a:ext uri="{9D8B030D-6E8A-4147-A177-3AD203B41FA5}">
                      <a16:colId xmlns:a16="http://schemas.microsoft.com/office/drawing/2014/main" val="4019725430"/>
                    </a:ext>
                  </a:extLst>
                </a:gridCol>
                <a:gridCol w="208280">
                  <a:extLst>
                    <a:ext uri="{9D8B030D-6E8A-4147-A177-3AD203B41FA5}">
                      <a16:colId xmlns:a16="http://schemas.microsoft.com/office/drawing/2014/main" val="1063994370"/>
                    </a:ext>
                  </a:extLst>
                </a:gridCol>
                <a:gridCol w="329184">
                  <a:extLst>
                    <a:ext uri="{9D8B030D-6E8A-4147-A177-3AD203B41FA5}">
                      <a16:colId xmlns:a16="http://schemas.microsoft.com/office/drawing/2014/main" val="785557716"/>
                    </a:ext>
                  </a:extLst>
                </a:gridCol>
                <a:gridCol w="246888">
                  <a:extLst>
                    <a:ext uri="{9D8B030D-6E8A-4147-A177-3AD203B41FA5}">
                      <a16:colId xmlns:a16="http://schemas.microsoft.com/office/drawing/2014/main" val="3066015126"/>
                    </a:ext>
                  </a:extLst>
                </a:gridCol>
                <a:gridCol w="208280">
                  <a:extLst>
                    <a:ext uri="{9D8B030D-6E8A-4147-A177-3AD203B41FA5}">
                      <a16:colId xmlns:a16="http://schemas.microsoft.com/office/drawing/2014/main" val="364984800"/>
                    </a:ext>
                  </a:extLst>
                </a:gridCol>
                <a:gridCol w="246888">
                  <a:extLst>
                    <a:ext uri="{9D8B030D-6E8A-4147-A177-3AD203B41FA5}">
                      <a16:colId xmlns:a16="http://schemas.microsoft.com/office/drawing/2014/main" val="155625347"/>
                    </a:ext>
                  </a:extLst>
                </a:gridCol>
                <a:gridCol w="246888">
                  <a:extLst>
                    <a:ext uri="{9D8B030D-6E8A-4147-A177-3AD203B41FA5}">
                      <a16:colId xmlns:a16="http://schemas.microsoft.com/office/drawing/2014/main" val="722874246"/>
                    </a:ext>
                  </a:extLst>
                </a:gridCol>
                <a:gridCol w="246888">
                  <a:extLst>
                    <a:ext uri="{9D8B030D-6E8A-4147-A177-3AD203B41FA5}">
                      <a16:colId xmlns:a16="http://schemas.microsoft.com/office/drawing/2014/main" val="4290827497"/>
                    </a:ext>
                  </a:extLst>
                </a:gridCol>
                <a:gridCol w="246888">
                  <a:extLst>
                    <a:ext uri="{9D8B030D-6E8A-4147-A177-3AD203B41FA5}">
                      <a16:colId xmlns:a16="http://schemas.microsoft.com/office/drawing/2014/main" val="3027492354"/>
                    </a:ext>
                  </a:extLst>
                </a:gridCol>
                <a:gridCol w="329184">
                  <a:extLst>
                    <a:ext uri="{9D8B030D-6E8A-4147-A177-3AD203B41FA5}">
                      <a16:colId xmlns:a16="http://schemas.microsoft.com/office/drawing/2014/main" val="1553133296"/>
                    </a:ext>
                  </a:extLst>
                </a:gridCol>
                <a:gridCol w="329184">
                  <a:extLst>
                    <a:ext uri="{9D8B030D-6E8A-4147-A177-3AD203B41FA5}">
                      <a16:colId xmlns:a16="http://schemas.microsoft.com/office/drawing/2014/main" val="3832412762"/>
                    </a:ext>
                  </a:extLst>
                </a:gridCol>
                <a:gridCol w="246888">
                  <a:extLst>
                    <a:ext uri="{9D8B030D-6E8A-4147-A177-3AD203B41FA5}">
                      <a16:colId xmlns:a16="http://schemas.microsoft.com/office/drawing/2014/main" val="3301664220"/>
                    </a:ext>
                  </a:extLst>
                </a:gridCol>
                <a:gridCol w="246888">
                  <a:extLst>
                    <a:ext uri="{9D8B030D-6E8A-4147-A177-3AD203B41FA5}">
                      <a16:colId xmlns:a16="http://schemas.microsoft.com/office/drawing/2014/main" val="2338895997"/>
                    </a:ext>
                  </a:extLst>
                </a:gridCol>
                <a:gridCol w="246888">
                  <a:extLst>
                    <a:ext uri="{9D8B030D-6E8A-4147-A177-3AD203B41FA5}">
                      <a16:colId xmlns:a16="http://schemas.microsoft.com/office/drawing/2014/main" val="3115457717"/>
                    </a:ext>
                  </a:extLst>
                </a:gridCol>
                <a:gridCol w="329184">
                  <a:extLst>
                    <a:ext uri="{9D8B030D-6E8A-4147-A177-3AD203B41FA5}">
                      <a16:colId xmlns:a16="http://schemas.microsoft.com/office/drawing/2014/main" val="364764154"/>
                    </a:ext>
                  </a:extLst>
                </a:gridCol>
                <a:gridCol w="246888">
                  <a:extLst>
                    <a:ext uri="{9D8B030D-6E8A-4147-A177-3AD203B41FA5}">
                      <a16:colId xmlns:a16="http://schemas.microsoft.com/office/drawing/2014/main" val="2235071831"/>
                    </a:ext>
                  </a:extLst>
                </a:gridCol>
                <a:gridCol w="246888">
                  <a:extLst>
                    <a:ext uri="{9D8B030D-6E8A-4147-A177-3AD203B41FA5}">
                      <a16:colId xmlns:a16="http://schemas.microsoft.com/office/drawing/2014/main" val="3689384628"/>
                    </a:ext>
                  </a:extLst>
                </a:gridCol>
                <a:gridCol w="246888">
                  <a:extLst>
                    <a:ext uri="{9D8B030D-6E8A-4147-A177-3AD203B41FA5}">
                      <a16:colId xmlns:a16="http://schemas.microsoft.com/office/drawing/2014/main" val="1702898311"/>
                    </a:ext>
                  </a:extLst>
                </a:gridCol>
                <a:gridCol w="246888">
                  <a:extLst>
                    <a:ext uri="{9D8B030D-6E8A-4147-A177-3AD203B41FA5}">
                      <a16:colId xmlns:a16="http://schemas.microsoft.com/office/drawing/2014/main" val="3034275076"/>
                    </a:ext>
                  </a:extLst>
                </a:gridCol>
                <a:gridCol w="493776">
                  <a:extLst>
                    <a:ext uri="{9D8B030D-6E8A-4147-A177-3AD203B41FA5}">
                      <a16:colId xmlns:a16="http://schemas.microsoft.com/office/drawing/2014/main" val="121686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79032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- 2022-05-17 10:28:27</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雪隆 </a:t>
                      </a:r>
                      <a:r>
                        <a:rPr kumimoji="0" lang="en-US" altLang="ja-JP" sz="1000" b="0" i="0" u="none" strike="noStrike" kern="1200" cap="none" spc="0" normalizeH="0" baseline="0" noProof="0">
                          <a:ln>
                            <a:noFill/>
                          </a:ln>
                          <a:solidFill>
                            <a:prstClr val="black"/>
                          </a:solidFill>
                          <a:effectLst/>
                          <a:uLnTx/>
                          <a:uFillTx/>
                          <a:latin typeface="+mn-lt"/>
                          <a:ea typeface="+mn-ea"/>
                          <a:cs typeface="+mn-cs"/>
                        </a:rPr>
                        <a:t>9 </a:t>
                      </a:r>
                      <a:r>
                        <a:rPr kumimoji="0" lang="ja-JP" altLang="en-US" sz="1000" b="0" i="0" u="none" strike="noStrike" kern="1200" cap="none" spc="0" normalizeH="0" baseline="0" noProof="0">
                          <a:ln>
                            <a:noFill/>
                          </a:ln>
                          <a:solidFill>
                            <a:prstClr val="black"/>
                          </a:solidFill>
                          <a:effectLst/>
                          <a:uLnTx/>
                          <a:uFillTx/>
                          <a:latin typeface="+mn-lt"/>
                          <a:ea typeface="+mn-ea"/>
                          <a:cs typeface="+mn-cs"/>
                        </a:rPr>
                        <a:t>间「必吃咖啡厅美食」 </a:t>
                      </a:r>
                      <a:r>
                        <a:rPr kumimoji="0" lang="en-US" sz="1000" b="0" i="0" u="none" strike="noStrike" kern="1200" cap="none" spc="0" normalizeH="0" baseline="0" noProof="0">
                          <a:ln>
                            <a:noFill/>
                          </a:ln>
                          <a:solidFill>
                            <a:prstClr val="black"/>
                          </a:solidFill>
                          <a:effectLst/>
                          <a:uLnTx/>
                          <a:uFillTx/>
                          <a:latin typeface="+mn-lt"/>
                          <a:ea typeface="+mn-ea"/>
                          <a:cs typeface="+mn-cs"/>
                        </a:rPr>
                        <a:t>👉 https://bit.ly/3li6k5X
-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这篇将公开波编亲测不踩雷雪隆 </a:t>
                      </a:r>
                      <a:r>
                        <a:rPr kumimoji="0" lang="en-US" altLang="ja-JP" sz="1000" b="0" i="0" u="none" strike="noStrike" kern="1200" cap="none" spc="0" normalizeH="0" baseline="0" noProof="0">
                          <a:ln>
                            <a:noFill/>
                          </a:ln>
                          <a:solidFill>
                            <a:prstClr val="black"/>
                          </a:solidFill>
                          <a:effectLst/>
                          <a:uLnTx/>
                          <a:uFillTx/>
                          <a:latin typeface="+mn-lt"/>
                          <a:ea typeface="+mn-ea"/>
                          <a:cs typeface="+mn-cs"/>
                        </a:rPr>
                        <a:t>9 </a:t>
                      </a:r>
                      <a:r>
                        <a:rPr kumimoji="0" lang="ja-JP" altLang="en-US" sz="1000" b="0" i="0" u="none" strike="noStrike" kern="1200" cap="none" spc="0" normalizeH="0" baseline="0" noProof="0">
                          <a:ln>
                            <a:noFill/>
                          </a:ln>
                          <a:solidFill>
                            <a:prstClr val="black"/>
                          </a:solidFill>
                          <a:effectLst/>
                          <a:uLnTx/>
                          <a:uFillTx/>
                          <a:latin typeface="+mn-lt"/>
                          <a:ea typeface="+mn-ea"/>
                          <a:cs typeface="+mn-cs"/>
                        </a:rPr>
                        <a:t>间「必吃咖啡厅美食」，排名不分先后，以下清单的每一间都是波编私心最爱，还有真实不吹捧食评提供给各位吃货们参考！</a:t>
                      </a:r>
                      <a:r>
                        <a:rPr kumimoji="0" lang="en-US" sz="1000" b="0" i="0" u="none" strike="noStrike" kern="1200" cap="none" spc="0" normalizeH="0" baseline="0" noProof="0">
                          <a:ln>
                            <a:noFill/>
                          </a:ln>
                          <a:solidFill>
                            <a:prstClr val="black"/>
                          </a:solidFill>
                          <a:effectLst/>
                          <a:uLnTx/>
                          <a:uFillTx/>
                          <a:latin typeface="+mn-lt"/>
                          <a:ea typeface="+mn-ea"/>
                          <a:cs typeface="+mn-cs"/>
                        </a:rPr>
                        <a:t>😍😘
-
📍 Mori Kohi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Menu：Mori Signature Tendon｜Salad Cold Ramen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11, </a:t>
                      </a:r>
                      <a:r>
                        <a:rPr kumimoji="0" lang="en-US" sz="1000" b="0" i="0" u="none" strike="noStrike" kern="1200" cap="none" spc="0" normalizeH="0" baseline="0" noProof="0">
                          <a:ln>
                            <a:noFill/>
                          </a:ln>
                          <a:solidFill>
                            <a:prstClr val="black"/>
                          </a:solidFill>
                          <a:effectLst/>
                          <a:uLnTx/>
                          <a:uFillTx/>
                          <a:latin typeface="+mn-lt"/>
                          <a:ea typeface="+mn-ea"/>
                          <a:cs typeface="+mn-cs"/>
                        </a:rPr>
                        <a:t>JALAN AMAN, OFF, Jln Tun Razak, 55000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10pm
📍 Seasons By Spatula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Menu：Mushroom Melt｜Passion Lemon Tart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B-01-15, Aurora Place, Bukit Jalil, 57000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10:30</a:t>
                      </a:r>
                      <a:r>
                        <a:rPr kumimoji="0" lang="en-US" sz="1000" b="0" i="0" u="none" strike="noStrike" kern="1200" cap="none" spc="0" normalizeH="0" baseline="0" noProof="0">
                          <a:ln>
                            <a:noFill/>
                          </a:ln>
                          <a:solidFill>
                            <a:prstClr val="black"/>
                          </a:solidFill>
                          <a:effectLst/>
                          <a:uLnTx/>
                          <a:uFillTx/>
                          <a:latin typeface="+mn-lt"/>
                          <a:ea typeface="+mn-ea"/>
                          <a:cs typeface="+mn-cs"/>
                        </a:rPr>
                        <a:t>am – 6pm ( Monday closed )
📍 fusionman_noodle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a:t>
                      </a:r>
                      <a:r>
                        <a:rPr kumimoji="0" lang="ja-JP" altLang="en-US" sz="1000" b="0" i="0" u="none" strike="noStrike" kern="1200" cap="none" spc="0" normalizeH="0" baseline="0" noProof="0">
                          <a:ln>
                            <a:noFill/>
                          </a:ln>
                          <a:solidFill>
                            <a:prstClr val="black"/>
                          </a:solidFill>
                          <a:effectLst/>
                          <a:uLnTx/>
                          <a:uFillTx/>
                          <a:latin typeface="+mn-lt"/>
                          <a:ea typeface="+mn-ea"/>
                          <a:cs typeface="+mn-cs"/>
                        </a:rPr>
                        <a:t>招牌福森拉面｜火山拉面｜味增叉烧拉面
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17-</a:t>
                      </a:r>
                      <a:r>
                        <a:rPr kumimoji="0" lang="en-US" sz="1000" b="0" i="0" u="none" strike="noStrike" kern="1200" cap="none" spc="0" normalizeH="0" baseline="0" noProof="0">
                          <a:ln>
                            <a:noFill/>
                          </a:ln>
                          <a:solidFill>
                            <a:prstClr val="black"/>
                          </a:solidFill>
                          <a:effectLst/>
                          <a:uLnTx/>
                          <a:uFillTx/>
                          <a:latin typeface="+mn-lt"/>
                          <a:ea typeface="+mn-ea"/>
                          <a:cs typeface="+mn-cs"/>
                        </a:rPr>
                        <a:t>G, Jalan 1/114, Off, Jalan Kuchai Lama, 58200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11:30</a:t>
                      </a:r>
                      <a:r>
                        <a:rPr kumimoji="0" lang="en-US" sz="1000" b="0" i="0" u="none" strike="noStrike" kern="1200" cap="none" spc="0" normalizeH="0" baseline="0" noProof="0">
                          <a:ln>
                            <a:noFill/>
                          </a:ln>
                          <a:solidFill>
                            <a:prstClr val="black"/>
                          </a:solidFill>
                          <a:effectLst/>
                          <a:uLnTx/>
                          <a:uFillTx/>
                          <a:latin typeface="+mn-lt"/>
                          <a:ea typeface="+mn-ea"/>
                          <a:cs typeface="+mn-cs"/>
                        </a:rPr>
                        <a:t>am – 3pm｜5:30pm – 9pm ( Monday closed )
📍 Three Years Old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Menu：Croque Benedict｜Genmaicha Tart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en-US" sz="1000" b="0" i="0" u="none" strike="noStrike" kern="1200" cap="none" spc="0" normalizeH="0" baseline="0" noProof="0">
                          <a:ln>
                            <a:noFill/>
                          </a:ln>
                          <a:solidFill>
                            <a:prstClr val="black"/>
                          </a:solidFill>
                          <a:effectLst/>
                          <a:uLnTx/>
                          <a:uFillTx/>
                          <a:latin typeface="+mn-lt"/>
                          <a:ea typeface="+mn-ea"/>
                          <a:cs typeface="+mn-cs"/>
                        </a:rPr>
                        <a:t>Jalan Sin Chew Kee, Bukit Bintang, 50150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8:30</a:t>
                      </a:r>
                      <a:r>
                        <a:rPr kumimoji="0" lang="en-US" sz="1000" b="0" i="0" u="none" strike="noStrike" kern="1200" cap="none" spc="0" normalizeH="0" baseline="0" noProof="0">
                          <a:ln>
                            <a:noFill/>
                          </a:ln>
                          <a:solidFill>
                            <a:prstClr val="black"/>
                          </a:solidFill>
                          <a:effectLst/>
                          <a:uLnTx/>
                          <a:uFillTx/>
                          <a:latin typeface="+mn-lt"/>
                          <a:ea typeface="+mn-ea"/>
                          <a:cs typeface="+mn-cs"/>
                        </a:rPr>
                        <a:t>am – 6:30pm ( Tuesday closed )
📍 Papasan Canteen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Menu：Papasan Roll｜Salmon Bomb Bomb｜Omu Curry Rice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18-</a:t>
                      </a:r>
                      <a:r>
                        <a:rPr kumimoji="0" lang="en-US" sz="1000" b="0" i="0" u="none" strike="noStrike" kern="1200" cap="none" spc="0" normalizeH="0" baseline="0" noProof="0">
                          <a:ln>
                            <a:noFill/>
                          </a:ln>
                          <a:solidFill>
                            <a:prstClr val="black"/>
                          </a:solidFill>
                          <a:effectLst/>
                          <a:uLnTx/>
                          <a:uFillTx/>
                          <a:latin typeface="+mn-lt"/>
                          <a:ea typeface="+mn-ea"/>
                          <a:cs typeface="+mn-cs"/>
                        </a:rPr>
                        <a:t>G, Jalan 2/114, Off, Jalan Kuchai Lama, Kuchai Business Centre, 58200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3pm ｜5:30pm – 9pm ( Wednesday closed )
📍 </a:t>
                      </a:r>
                      <a:r>
                        <a:rPr kumimoji="0" lang="ja-JP" altLang="en-US" sz="1000" b="0" i="0" u="none" strike="noStrike" kern="1200" cap="none" spc="0" normalizeH="0" baseline="0" noProof="0">
                          <a:ln>
                            <a:noFill/>
                          </a:ln>
                          <a:solidFill>
                            <a:prstClr val="black"/>
                          </a:solidFill>
                          <a:effectLst/>
                          <a:uLnTx/>
                          <a:uFillTx/>
                          <a:latin typeface="+mn-lt"/>
                          <a:ea typeface="+mn-ea"/>
                          <a:cs typeface="+mn-cs"/>
                        </a:rPr>
                        <a:t>夏日即化 </a:t>
                      </a:r>
                      <a:r>
                        <a:rPr kumimoji="0" lang="en-US" sz="1000" b="0" i="0" u="none" strike="noStrike" kern="1200" cap="none" spc="0" normalizeH="0" baseline="0" noProof="0">
                          <a:ln>
                            <a:noFill/>
                          </a:ln>
                          <a:solidFill>
                            <a:prstClr val="black"/>
                          </a:solidFill>
                          <a:effectLst/>
                          <a:uLnTx/>
                          <a:uFillTx/>
                          <a:latin typeface="+mn-lt"/>
                          <a:ea typeface="+mn-ea"/>
                          <a:cs typeface="+mn-cs"/>
                        </a:rPr>
                        <a:t>Hello Summer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Menu：Sukiyaki｜Ochazuke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No. 276, Jalan Cheras, Maluri, 55100 Kuala Lumpur, Wilayah Persekutuan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 </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9pm
📍 CC by Mel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Menu：Ebi Matcha Sando｜Trio taco box｜Shroom Donabe Vegan Bowl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B-2-21, Aurora Place, Jalan Persiaran Jalil 1, Bukit Jalil, 57000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en-US" sz="1000" b="0" i="0" u="none" strike="noStrike" kern="1200" cap="none" spc="0" normalizeH="0" baseline="0" noProof="0">
                          <a:ln>
                            <a:noFill/>
                          </a:ln>
                          <a:solidFill>
                            <a:prstClr val="black"/>
                          </a:solidFill>
                          <a:effectLst/>
                          <a:uLnTx/>
                          <a:uFillTx/>
                          <a:latin typeface="+mn-lt"/>
                          <a:ea typeface="+mn-ea"/>
                          <a:cs typeface="+mn-cs"/>
                        </a:rPr>
                        <a:t>am – 10pm
📍 Baker Next Door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Menu：Salmon with Cream Cheese｜Great Fruit pie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Lot FF-30, 1st Floor, No. 5, Persiaran Residen, Desa Parkcity, 52200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8pm
📍 Nippori Bistro
</a:t>
                      </a:r>
                      <a:r>
                        <a:rPr kumimoji="0" lang="ja-JP" altLang="en-US" sz="1000" b="0" i="0" u="none" strike="noStrike" kern="1200" cap="none" spc="0" normalizeH="0" baseline="0" noProof="0">
                          <a:ln>
                            <a:noFill/>
                          </a:ln>
                          <a:solidFill>
                            <a:prstClr val="black"/>
                          </a:solidFill>
                          <a:effectLst/>
                          <a:uLnTx/>
                          <a:uFillTx/>
                          <a:latin typeface="+mn-lt"/>
                          <a:ea typeface="+mn-ea"/>
                          <a:cs typeface="+mn-cs"/>
                        </a:rPr>
                        <a:t>波编推荐 </a:t>
                      </a:r>
                      <a:r>
                        <a:rPr kumimoji="0" lang="en-US" sz="1000" b="0" i="0" u="none" strike="noStrike" kern="1200" cap="none" spc="0" normalizeH="0" baseline="0" noProof="0">
                          <a:ln>
                            <a:noFill/>
                          </a:ln>
                          <a:solidFill>
                            <a:prstClr val="black"/>
                          </a:solidFill>
                          <a:effectLst/>
                          <a:uLnTx/>
                          <a:uFillTx/>
                          <a:latin typeface="+mn-lt"/>
                          <a:ea typeface="+mn-ea"/>
                          <a:cs typeface="+mn-cs"/>
                        </a:rPr>
                        <a:t>Menu：Smoke Duck Feta｜Nippori signature Homemade Hamburg ｜Squid Ink Pasta｜Danish twist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Lot 2 and 3, B Land, Jalan 51a/225, Seksyen 51a, 46100 Petaling Jaya, Selangor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10pm ( Monday closed )
-
📷 photo via IG@hipponanaaa @heyjiesheng @yvonnesoo @nipporibistro｜</a:t>
                      </a:r>
                      <a:r>
                        <a:rPr kumimoji="0" lang="ja-JP" altLang="en-US" sz="1000" b="0" i="0" u="none" strike="noStrike" kern="1200" cap="none" spc="0" normalizeH="0" baseline="0" noProof="0">
                          <a:ln>
                            <a:noFill/>
                          </a:ln>
                          <a:solidFill>
                            <a:prstClr val="black"/>
                          </a:solidFill>
                          <a:effectLst/>
                          <a:uLnTx/>
                          <a:uFillTx/>
                          <a:latin typeface="+mn-lt"/>
                          <a:ea typeface="+mn-ea"/>
                          <a:cs typeface="+mn-cs"/>
                        </a:rPr>
                        <a:t>编辑拍摄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https://quintly-image-storage.s3.amazonaws.com/960c32603e3f29fbb114b476f69d2f8e/63d21b5079f98bb05a4e10a23b2cc0d8.jpg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https://www.facebook.com/957198917700400/posts/5124345390985711/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37461595"/>
                  </a:ext>
                </a:extLst>
              </a:tr>
            </a:tbl>
          </a:graphicData>
        </a:graphic>
      </p:graphicFrame>
      <p:sp>
        <p:nvSpPr>
          <p:cNvPr id="4" name="Text Placeholder 3">
            <a:extLst>
              <a:ext uri="{FF2B5EF4-FFF2-40B4-BE49-F238E27FC236}">
                <a16:creationId xmlns:a16="http://schemas.microsoft.com/office/drawing/2014/main" id="{F4E265DE-15C2-4666-8069-E117B6EAD874}"/>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2823462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29D0A-2AA9-48EA-8E7D-30D88CF0804D}"/>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- 19 </a:t>
            </a:r>
            <a:r>
              <a:rPr lang="en-US"/>
              <a:t>of 26</a:t>
            </a:r>
          </a:p>
        </p:txBody>
      </p:sp>
      <p:graphicFrame>
        <p:nvGraphicFramePr>
          <p:cNvPr id="5" name="Table Placeholder 4">
            <a:extLst>
              <a:ext uri="{FF2B5EF4-FFF2-40B4-BE49-F238E27FC236}">
                <a16:creationId xmlns:a16="http://schemas.microsoft.com/office/drawing/2014/main" id="{B5FD4719-BD54-4BAA-8646-04F860E982F4}"/>
              </a:ext>
            </a:extLst>
          </p:cNvPr>
          <p:cNvGraphicFramePr>
            <a:graphicFrameLocks noGrp="1"/>
          </p:cNvGraphicFramePr>
          <p:nvPr>
            <p:ph type="tbl" sz="quarter" idx="13"/>
            <p:extLst>
              <p:ext uri="{D42A27DB-BD31-4B8C-83A1-F6EECF244321}">
                <p14:modId xmlns:p14="http://schemas.microsoft.com/office/powerpoint/2010/main" val="3057737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853221893"/>
                    </a:ext>
                  </a:extLst>
                </a:gridCol>
                <a:gridCol w="411480">
                  <a:extLst>
                    <a:ext uri="{9D8B030D-6E8A-4147-A177-3AD203B41FA5}">
                      <a16:colId xmlns:a16="http://schemas.microsoft.com/office/drawing/2014/main" val="3280807210"/>
                    </a:ext>
                  </a:extLst>
                </a:gridCol>
                <a:gridCol w="246888">
                  <a:extLst>
                    <a:ext uri="{9D8B030D-6E8A-4147-A177-3AD203B41FA5}">
                      <a16:colId xmlns:a16="http://schemas.microsoft.com/office/drawing/2014/main" val="3822268672"/>
                    </a:ext>
                  </a:extLst>
                </a:gridCol>
                <a:gridCol w="740664">
                  <a:extLst>
                    <a:ext uri="{9D8B030D-6E8A-4147-A177-3AD203B41FA5}">
                      <a16:colId xmlns:a16="http://schemas.microsoft.com/office/drawing/2014/main" val="956364381"/>
                    </a:ext>
                  </a:extLst>
                </a:gridCol>
                <a:gridCol w="208280">
                  <a:extLst>
                    <a:ext uri="{9D8B030D-6E8A-4147-A177-3AD203B41FA5}">
                      <a16:colId xmlns:a16="http://schemas.microsoft.com/office/drawing/2014/main" val="1995001897"/>
                    </a:ext>
                  </a:extLst>
                </a:gridCol>
                <a:gridCol w="208280">
                  <a:extLst>
                    <a:ext uri="{9D8B030D-6E8A-4147-A177-3AD203B41FA5}">
                      <a16:colId xmlns:a16="http://schemas.microsoft.com/office/drawing/2014/main" val="1143220985"/>
                    </a:ext>
                  </a:extLst>
                </a:gridCol>
                <a:gridCol w="329184">
                  <a:extLst>
                    <a:ext uri="{9D8B030D-6E8A-4147-A177-3AD203B41FA5}">
                      <a16:colId xmlns:a16="http://schemas.microsoft.com/office/drawing/2014/main" val="2237463746"/>
                    </a:ext>
                  </a:extLst>
                </a:gridCol>
                <a:gridCol w="246888">
                  <a:extLst>
                    <a:ext uri="{9D8B030D-6E8A-4147-A177-3AD203B41FA5}">
                      <a16:colId xmlns:a16="http://schemas.microsoft.com/office/drawing/2014/main" val="4140033626"/>
                    </a:ext>
                  </a:extLst>
                </a:gridCol>
                <a:gridCol w="208280">
                  <a:extLst>
                    <a:ext uri="{9D8B030D-6E8A-4147-A177-3AD203B41FA5}">
                      <a16:colId xmlns:a16="http://schemas.microsoft.com/office/drawing/2014/main" val="3189501745"/>
                    </a:ext>
                  </a:extLst>
                </a:gridCol>
                <a:gridCol w="246888">
                  <a:extLst>
                    <a:ext uri="{9D8B030D-6E8A-4147-A177-3AD203B41FA5}">
                      <a16:colId xmlns:a16="http://schemas.microsoft.com/office/drawing/2014/main" val="966540599"/>
                    </a:ext>
                  </a:extLst>
                </a:gridCol>
                <a:gridCol w="246888">
                  <a:extLst>
                    <a:ext uri="{9D8B030D-6E8A-4147-A177-3AD203B41FA5}">
                      <a16:colId xmlns:a16="http://schemas.microsoft.com/office/drawing/2014/main" val="3238029234"/>
                    </a:ext>
                  </a:extLst>
                </a:gridCol>
                <a:gridCol w="246888">
                  <a:extLst>
                    <a:ext uri="{9D8B030D-6E8A-4147-A177-3AD203B41FA5}">
                      <a16:colId xmlns:a16="http://schemas.microsoft.com/office/drawing/2014/main" val="882543845"/>
                    </a:ext>
                  </a:extLst>
                </a:gridCol>
                <a:gridCol w="246888">
                  <a:extLst>
                    <a:ext uri="{9D8B030D-6E8A-4147-A177-3AD203B41FA5}">
                      <a16:colId xmlns:a16="http://schemas.microsoft.com/office/drawing/2014/main" val="2871603700"/>
                    </a:ext>
                  </a:extLst>
                </a:gridCol>
                <a:gridCol w="329184">
                  <a:extLst>
                    <a:ext uri="{9D8B030D-6E8A-4147-A177-3AD203B41FA5}">
                      <a16:colId xmlns:a16="http://schemas.microsoft.com/office/drawing/2014/main" val="2102245167"/>
                    </a:ext>
                  </a:extLst>
                </a:gridCol>
                <a:gridCol w="329184">
                  <a:extLst>
                    <a:ext uri="{9D8B030D-6E8A-4147-A177-3AD203B41FA5}">
                      <a16:colId xmlns:a16="http://schemas.microsoft.com/office/drawing/2014/main" val="2559195297"/>
                    </a:ext>
                  </a:extLst>
                </a:gridCol>
                <a:gridCol w="246888">
                  <a:extLst>
                    <a:ext uri="{9D8B030D-6E8A-4147-A177-3AD203B41FA5}">
                      <a16:colId xmlns:a16="http://schemas.microsoft.com/office/drawing/2014/main" val="1974955320"/>
                    </a:ext>
                  </a:extLst>
                </a:gridCol>
                <a:gridCol w="246888">
                  <a:extLst>
                    <a:ext uri="{9D8B030D-6E8A-4147-A177-3AD203B41FA5}">
                      <a16:colId xmlns:a16="http://schemas.microsoft.com/office/drawing/2014/main" val="371609361"/>
                    </a:ext>
                  </a:extLst>
                </a:gridCol>
                <a:gridCol w="246888">
                  <a:extLst>
                    <a:ext uri="{9D8B030D-6E8A-4147-A177-3AD203B41FA5}">
                      <a16:colId xmlns:a16="http://schemas.microsoft.com/office/drawing/2014/main" val="2376408736"/>
                    </a:ext>
                  </a:extLst>
                </a:gridCol>
                <a:gridCol w="329184">
                  <a:extLst>
                    <a:ext uri="{9D8B030D-6E8A-4147-A177-3AD203B41FA5}">
                      <a16:colId xmlns:a16="http://schemas.microsoft.com/office/drawing/2014/main" val="410699816"/>
                    </a:ext>
                  </a:extLst>
                </a:gridCol>
                <a:gridCol w="246888">
                  <a:extLst>
                    <a:ext uri="{9D8B030D-6E8A-4147-A177-3AD203B41FA5}">
                      <a16:colId xmlns:a16="http://schemas.microsoft.com/office/drawing/2014/main" val="3267561641"/>
                    </a:ext>
                  </a:extLst>
                </a:gridCol>
                <a:gridCol w="246888">
                  <a:extLst>
                    <a:ext uri="{9D8B030D-6E8A-4147-A177-3AD203B41FA5}">
                      <a16:colId xmlns:a16="http://schemas.microsoft.com/office/drawing/2014/main" val="397542828"/>
                    </a:ext>
                  </a:extLst>
                </a:gridCol>
                <a:gridCol w="246888">
                  <a:extLst>
                    <a:ext uri="{9D8B030D-6E8A-4147-A177-3AD203B41FA5}">
                      <a16:colId xmlns:a16="http://schemas.microsoft.com/office/drawing/2014/main" val="2156593439"/>
                    </a:ext>
                  </a:extLst>
                </a:gridCol>
                <a:gridCol w="246888">
                  <a:extLst>
                    <a:ext uri="{9D8B030D-6E8A-4147-A177-3AD203B41FA5}">
                      <a16:colId xmlns:a16="http://schemas.microsoft.com/office/drawing/2014/main" val="1404839585"/>
                    </a:ext>
                  </a:extLst>
                </a:gridCol>
                <a:gridCol w="493776">
                  <a:extLst>
                    <a:ext uri="{9D8B030D-6E8A-4147-A177-3AD203B41FA5}">
                      <a16:colId xmlns:a16="http://schemas.microsoft.com/office/drawing/2014/main" val="390953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65101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- 2022-05-17 22:01:00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点这里开始测试👉</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https://bit.ly/3MyOojq
-
</a:t>
                      </a:r>
                      <a:r>
                        <a:rPr kumimoji="0" lang="zh-CN" altLang="en-US" sz="1000" b="0" i="0" u="none" strike="noStrike" kern="1200" cap="none" spc="0" normalizeH="0" baseline="0" noProof="0">
                          <a:ln>
                            <a:noFill/>
                          </a:ln>
                          <a:solidFill>
                            <a:prstClr val="black"/>
                          </a:solidFill>
                          <a:effectLst/>
                          <a:uLnTx/>
                          <a:uFillTx/>
                          <a:latin typeface="+mn-lt"/>
                          <a:ea typeface="+mn-ea"/>
                          <a:cs typeface="+mn-cs"/>
                        </a:rPr>
                        <a:t>你了解自己或身边的人吗？每个人都有他不愿向他人披露的阴暗面，了解一个人的性格除了从他的嗜好、特质着手，负面人格更是不容忽视的一部分。本次就跟着波编的脚步，一起来揭露你的「社交负面人格」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编辑截图自</a:t>
                      </a:r>
                      <a:r>
                        <a:rPr kumimoji="0" lang="en-US" altLang="zh-CN" sz="1000" b="0" i="0" u="none" strike="noStrike" kern="1200" cap="none" spc="0" normalizeH="0" baseline="0" noProof="0">
                          <a:ln>
                            <a:noFill/>
                          </a:ln>
                          <a:solidFill>
                            <a:prstClr val="black"/>
                          </a:solidFill>
                          <a:effectLst/>
                          <a:uLnTx/>
                          <a:uFillTx/>
                          <a:latin typeface="+mn-lt"/>
                          <a:ea typeface="+mn-ea"/>
                          <a:cs typeface="+mn-cs"/>
                        </a:rPr>
                        <a:t>@AREALME
-
#</a:t>
                      </a:r>
                      <a:r>
                        <a:rPr kumimoji="0" lang="zh-CN" altLang="en-US" sz="1000" b="0" i="0" u="none" strike="noStrike" kern="1200" cap="none" spc="0" normalizeH="0" baseline="0" noProof="0">
                          <a:ln>
                            <a:noFill/>
                          </a:ln>
                          <a:solidFill>
                            <a:prstClr val="black"/>
                          </a:solidFill>
                          <a:effectLst/>
                          <a:uLnTx/>
                          <a:uFillTx/>
                          <a:latin typeface="+mn-lt"/>
                          <a:ea typeface="+mn-ea"/>
                          <a:cs typeface="+mn-cs"/>
                        </a:rPr>
                        <a:t>心理测验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负面情绪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阴暗面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社交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社牛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社死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负面人格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人格测试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https://quintly-image-storage.s3.amazonaws.com/960c32603e3f29fbb114b476f69d2f8e/7dd2453c4733c46b3841f510a6b6ab6c.jpg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https://www.facebook.com/957198917700400/posts/5124718067615110/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370361"/>
                  </a:ext>
                </a:extLst>
              </a:tr>
            </a:tbl>
          </a:graphicData>
        </a:graphic>
      </p:graphicFrame>
      <p:sp>
        <p:nvSpPr>
          <p:cNvPr id="4" name="Text Placeholder 3">
            <a:extLst>
              <a:ext uri="{FF2B5EF4-FFF2-40B4-BE49-F238E27FC236}">
                <a16:creationId xmlns:a16="http://schemas.microsoft.com/office/drawing/2014/main" id="{E292F79C-5208-4A92-A7F3-265ED4B50C0D}"/>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3816299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03345-E029-46E5-8425-52AA9DBF8E97}"/>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- 20 </a:t>
            </a:r>
            <a:r>
              <a:rPr lang="en-US"/>
              <a:t>of 26</a:t>
            </a:r>
          </a:p>
        </p:txBody>
      </p:sp>
      <p:graphicFrame>
        <p:nvGraphicFramePr>
          <p:cNvPr id="5" name="Table Placeholder 4">
            <a:extLst>
              <a:ext uri="{FF2B5EF4-FFF2-40B4-BE49-F238E27FC236}">
                <a16:creationId xmlns:a16="http://schemas.microsoft.com/office/drawing/2014/main" id="{E0CB553B-D45E-429A-B34B-774F341AE2BA}"/>
              </a:ext>
            </a:extLst>
          </p:cNvPr>
          <p:cNvGraphicFramePr>
            <a:graphicFrameLocks noGrp="1"/>
          </p:cNvGraphicFramePr>
          <p:nvPr>
            <p:ph type="tbl" sz="quarter" idx="13"/>
            <p:extLst>
              <p:ext uri="{D42A27DB-BD31-4B8C-83A1-F6EECF244321}">
                <p14:modId xmlns:p14="http://schemas.microsoft.com/office/powerpoint/2010/main" val="60381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49518782"/>
                    </a:ext>
                  </a:extLst>
                </a:gridCol>
                <a:gridCol w="411480">
                  <a:extLst>
                    <a:ext uri="{9D8B030D-6E8A-4147-A177-3AD203B41FA5}">
                      <a16:colId xmlns:a16="http://schemas.microsoft.com/office/drawing/2014/main" val="3124856509"/>
                    </a:ext>
                  </a:extLst>
                </a:gridCol>
                <a:gridCol w="246888">
                  <a:extLst>
                    <a:ext uri="{9D8B030D-6E8A-4147-A177-3AD203B41FA5}">
                      <a16:colId xmlns:a16="http://schemas.microsoft.com/office/drawing/2014/main" val="155771202"/>
                    </a:ext>
                  </a:extLst>
                </a:gridCol>
                <a:gridCol w="740664">
                  <a:extLst>
                    <a:ext uri="{9D8B030D-6E8A-4147-A177-3AD203B41FA5}">
                      <a16:colId xmlns:a16="http://schemas.microsoft.com/office/drawing/2014/main" val="4263136351"/>
                    </a:ext>
                  </a:extLst>
                </a:gridCol>
                <a:gridCol w="208280">
                  <a:extLst>
                    <a:ext uri="{9D8B030D-6E8A-4147-A177-3AD203B41FA5}">
                      <a16:colId xmlns:a16="http://schemas.microsoft.com/office/drawing/2014/main" val="2578280364"/>
                    </a:ext>
                  </a:extLst>
                </a:gridCol>
                <a:gridCol w="208280">
                  <a:extLst>
                    <a:ext uri="{9D8B030D-6E8A-4147-A177-3AD203B41FA5}">
                      <a16:colId xmlns:a16="http://schemas.microsoft.com/office/drawing/2014/main" val="541142652"/>
                    </a:ext>
                  </a:extLst>
                </a:gridCol>
                <a:gridCol w="329184">
                  <a:extLst>
                    <a:ext uri="{9D8B030D-6E8A-4147-A177-3AD203B41FA5}">
                      <a16:colId xmlns:a16="http://schemas.microsoft.com/office/drawing/2014/main" val="3473331550"/>
                    </a:ext>
                  </a:extLst>
                </a:gridCol>
                <a:gridCol w="246888">
                  <a:extLst>
                    <a:ext uri="{9D8B030D-6E8A-4147-A177-3AD203B41FA5}">
                      <a16:colId xmlns:a16="http://schemas.microsoft.com/office/drawing/2014/main" val="3463857954"/>
                    </a:ext>
                  </a:extLst>
                </a:gridCol>
                <a:gridCol w="208280">
                  <a:extLst>
                    <a:ext uri="{9D8B030D-6E8A-4147-A177-3AD203B41FA5}">
                      <a16:colId xmlns:a16="http://schemas.microsoft.com/office/drawing/2014/main" val="2416673630"/>
                    </a:ext>
                  </a:extLst>
                </a:gridCol>
                <a:gridCol w="246888">
                  <a:extLst>
                    <a:ext uri="{9D8B030D-6E8A-4147-A177-3AD203B41FA5}">
                      <a16:colId xmlns:a16="http://schemas.microsoft.com/office/drawing/2014/main" val="3217889789"/>
                    </a:ext>
                  </a:extLst>
                </a:gridCol>
                <a:gridCol w="246888">
                  <a:extLst>
                    <a:ext uri="{9D8B030D-6E8A-4147-A177-3AD203B41FA5}">
                      <a16:colId xmlns:a16="http://schemas.microsoft.com/office/drawing/2014/main" val="1048232079"/>
                    </a:ext>
                  </a:extLst>
                </a:gridCol>
                <a:gridCol w="246888">
                  <a:extLst>
                    <a:ext uri="{9D8B030D-6E8A-4147-A177-3AD203B41FA5}">
                      <a16:colId xmlns:a16="http://schemas.microsoft.com/office/drawing/2014/main" val="53578112"/>
                    </a:ext>
                  </a:extLst>
                </a:gridCol>
                <a:gridCol w="246888">
                  <a:extLst>
                    <a:ext uri="{9D8B030D-6E8A-4147-A177-3AD203B41FA5}">
                      <a16:colId xmlns:a16="http://schemas.microsoft.com/office/drawing/2014/main" val="2288322518"/>
                    </a:ext>
                  </a:extLst>
                </a:gridCol>
                <a:gridCol w="329184">
                  <a:extLst>
                    <a:ext uri="{9D8B030D-6E8A-4147-A177-3AD203B41FA5}">
                      <a16:colId xmlns:a16="http://schemas.microsoft.com/office/drawing/2014/main" val="2927808513"/>
                    </a:ext>
                  </a:extLst>
                </a:gridCol>
                <a:gridCol w="329184">
                  <a:extLst>
                    <a:ext uri="{9D8B030D-6E8A-4147-A177-3AD203B41FA5}">
                      <a16:colId xmlns:a16="http://schemas.microsoft.com/office/drawing/2014/main" val="3926362600"/>
                    </a:ext>
                  </a:extLst>
                </a:gridCol>
                <a:gridCol w="246888">
                  <a:extLst>
                    <a:ext uri="{9D8B030D-6E8A-4147-A177-3AD203B41FA5}">
                      <a16:colId xmlns:a16="http://schemas.microsoft.com/office/drawing/2014/main" val="4266139243"/>
                    </a:ext>
                  </a:extLst>
                </a:gridCol>
                <a:gridCol w="246888">
                  <a:extLst>
                    <a:ext uri="{9D8B030D-6E8A-4147-A177-3AD203B41FA5}">
                      <a16:colId xmlns:a16="http://schemas.microsoft.com/office/drawing/2014/main" val="740540288"/>
                    </a:ext>
                  </a:extLst>
                </a:gridCol>
                <a:gridCol w="246888">
                  <a:extLst>
                    <a:ext uri="{9D8B030D-6E8A-4147-A177-3AD203B41FA5}">
                      <a16:colId xmlns:a16="http://schemas.microsoft.com/office/drawing/2014/main" val="1180187923"/>
                    </a:ext>
                  </a:extLst>
                </a:gridCol>
                <a:gridCol w="329184">
                  <a:extLst>
                    <a:ext uri="{9D8B030D-6E8A-4147-A177-3AD203B41FA5}">
                      <a16:colId xmlns:a16="http://schemas.microsoft.com/office/drawing/2014/main" val="1209925681"/>
                    </a:ext>
                  </a:extLst>
                </a:gridCol>
                <a:gridCol w="246888">
                  <a:extLst>
                    <a:ext uri="{9D8B030D-6E8A-4147-A177-3AD203B41FA5}">
                      <a16:colId xmlns:a16="http://schemas.microsoft.com/office/drawing/2014/main" val="2929059918"/>
                    </a:ext>
                  </a:extLst>
                </a:gridCol>
                <a:gridCol w="246888">
                  <a:extLst>
                    <a:ext uri="{9D8B030D-6E8A-4147-A177-3AD203B41FA5}">
                      <a16:colId xmlns:a16="http://schemas.microsoft.com/office/drawing/2014/main" val="632658444"/>
                    </a:ext>
                  </a:extLst>
                </a:gridCol>
                <a:gridCol w="246888">
                  <a:extLst>
                    <a:ext uri="{9D8B030D-6E8A-4147-A177-3AD203B41FA5}">
                      <a16:colId xmlns:a16="http://schemas.microsoft.com/office/drawing/2014/main" val="656249424"/>
                    </a:ext>
                  </a:extLst>
                </a:gridCol>
                <a:gridCol w="246888">
                  <a:extLst>
                    <a:ext uri="{9D8B030D-6E8A-4147-A177-3AD203B41FA5}">
                      <a16:colId xmlns:a16="http://schemas.microsoft.com/office/drawing/2014/main" val="215403656"/>
                    </a:ext>
                  </a:extLst>
                </a:gridCol>
                <a:gridCol w="493776">
                  <a:extLst>
                    <a:ext uri="{9D8B030D-6E8A-4147-A177-3AD203B41FA5}">
                      <a16:colId xmlns:a16="http://schemas.microsoft.com/office/drawing/2014/main" val="362985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44588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- 2022-05-22 16:33:00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价格看这里👉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https://bit.ly/3Np8TiL
-
</a:t>
                      </a:r>
                      <a:r>
                        <a:rPr kumimoji="0" lang="zh-CN" altLang="en-US" sz="1000" b="0" i="0" u="none" strike="noStrike" kern="1200" cap="none" spc="0" normalizeH="0" baseline="0" noProof="0">
                          <a:ln>
                            <a:noFill/>
                          </a:ln>
                          <a:solidFill>
                            <a:prstClr val="black"/>
                          </a:solidFill>
                          <a:effectLst/>
                          <a:uLnTx/>
                          <a:uFillTx/>
                          <a:latin typeface="+mn-lt"/>
                          <a:ea typeface="+mn-ea"/>
                          <a:cs typeface="+mn-cs"/>
                        </a:rPr>
                        <a:t>香奈儿的</a:t>
                      </a:r>
                      <a:r>
                        <a:rPr kumimoji="0" lang="en-US" altLang="zh-CN" sz="1000" b="0" i="0" u="none" strike="noStrike" kern="1200" cap="none" spc="0" normalizeH="0" baseline="0" noProof="0">
                          <a:ln>
                            <a:noFill/>
                          </a:ln>
                          <a:solidFill>
                            <a:prstClr val="black"/>
                          </a:solidFill>
                          <a:effectLst/>
                          <a:uLnTx/>
                          <a:uFillTx/>
                          <a:latin typeface="+mn-lt"/>
                          <a:ea typeface="+mn-ea"/>
                          <a:cs typeface="+mn-cs"/>
                        </a:rPr>
                        <a:t>2022</a:t>
                      </a:r>
                      <a:r>
                        <a:rPr kumimoji="0" lang="zh-CN" altLang="en-US" sz="1000" b="0" i="0" u="none" strike="noStrike" kern="1200" cap="none" spc="0" normalizeH="0" baseline="0" noProof="0">
                          <a:ln>
                            <a:noFill/>
                          </a:ln>
                          <a:solidFill>
                            <a:prstClr val="black"/>
                          </a:solidFill>
                          <a:effectLst/>
                          <a:uLnTx/>
                          <a:uFillTx/>
                          <a:latin typeface="+mn-lt"/>
                          <a:ea typeface="+mn-ea"/>
                          <a:cs typeface="+mn-cs"/>
                        </a:rPr>
                        <a:t>季推出的羊皮粗链条小包真的太生火了🔥 以</a:t>
                      </a:r>
                      <a:r>
                        <a:rPr kumimoji="0" lang="en-US" altLang="zh-CN" sz="1000" b="0" i="0" u="none" strike="noStrike" kern="1200" cap="none" spc="0" normalizeH="0" baseline="0" noProof="0">
                          <a:ln>
                            <a:noFill/>
                          </a:ln>
                          <a:solidFill>
                            <a:prstClr val="black"/>
                          </a:solidFill>
                          <a:effectLst/>
                          <a:uLnTx/>
                          <a:uFillTx/>
                          <a:latin typeface="+mn-lt"/>
                          <a:ea typeface="+mn-ea"/>
                          <a:cs typeface="+mn-cs"/>
                        </a:rPr>
                        <a:t>Chanel</a:t>
                      </a:r>
                      <a:r>
                        <a:rPr kumimoji="0" lang="zh-CN" altLang="en-US" sz="1000" b="0" i="0" u="none" strike="noStrike" kern="1200" cap="none" spc="0" normalizeH="0" baseline="0" noProof="0">
                          <a:ln>
                            <a:noFill/>
                          </a:ln>
                          <a:solidFill>
                            <a:prstClr val="black"/>
                          </a:solidFill>
                          <a:effectLst/>
                          <a:uLnTx/>
                          <a:uFillTx/>
                          <a:latin typeface="+mn-lt"/>
                          <a:ea typeface="+mn-ea"/>
                          <a:cs typeface="+mn-cs"/>
                        </a:rPr>
                        <a:t>经典的菱格纹搭配复古粗金链条，一上身瞬间让人感到优雅帅气。除了是香奈儿的经典设计，粗链条在穿搭上几乎算是百搭，如果喜欢“小废包”的话，不妨考虑这款</a:t>
                      </a:r>
                      <a:r>
                        <a:rPr kumimoji="0" lang="en-US" altLang="zh-CN" sz="1000" b="0" i="0" u="none" strike="noStrike" kern="1200" cap="none" spc="0" normalizeH="0" baseline="0" noProof="0">
                          <a:ln>
                            <a:noFill/>
                          </a:ln>
                          <a:solidFill>
                            <a:prstClr val="black"/>
                          </a:solidFill>
                          <a:effectLst/>
                          <a:uLnTx/>
                          <a:uFillTx/>
                          <a:latin typeface="+mn-lt"/>
                          <a:ea typeface="+mn-ea"/>
                          <a:cs typeface="+mn-cs"/>
                        </a:rPr>
                        <a:t>Small Flap Bag</a:t>
                      </a:r>
                      <a:r>
                        <a:rPr kumimoji="0" lang="zh-CN" altLang="en-US" sz="1000" b="0" i="0" u="none" strike="noStrike" kern="1200" cap="none" spc="0" normalizeH="0" baseline="0" noProof="0">
                          <a:ln>
                            <a:noFill/>
                          </a:ln>
                          <a:solidFill>
                            <a:prstClr val="black"/>
                          </a:solidFill>
                          <a:effectLst/>
                          <a:uLnTx/>
                          <a:uFillTx/>
                          <a:latin typeface="+mn-lt"/>
                          <a:ea typeface="+mn-ea"/>
                          <a:cs typeface="+mn-cs"/>
                        </a:rPr>
                        <a:t>吧</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小红书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狮子女帝、</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刘瑶瑶</a:t>
                      </a:r>
                      <a:r>
                        <a:rPr kumimoji="0" lang="en-US" altLang="zh-CN" sz="1000" b="0" i="0" u="none" strike="noStrike" kern="1200" cap="none" spc="0" normalizeH="0" baseline="0" noProof="0">
                          <a:ln>
                            <a:noFill/>
                          </a:ln>
                          <a:solidFill>
                            <a:prstClr val="black"/>
                          </a:solidFill>
                          <a:effectLst/>
                          <a:uLnTx/>
                          <a:uFillTx/>
                          <a:latin typeface="+mn-lt"/>
                          <a:ea typeface="+mn-ea"/>
                          <a:cs typeface="+mn-cs"/>
                        </a:rPr>
                        <a:t>Annie
-
#chanel #chanel2022 #</a:t>
                      </a:r>
                      <a:r>
                        <a:rPr kumimoji="0" lang="zh-CN" altLang="en-US" sz="1000" b="0" i="0" u="none" strike="noStrike" kern="1200" cap="none" spc="0" normalizeH="0" baseline="0" noProof="0">
                          <a:ln>
                            <a:noFill/>
                          </a:ln>
                          <a:solidFill>
                            <a:prstClr val="black"/>
                          </a:solidFill>
                          <a:effectLst/>
                          <a:uLnTx/>
                          <a:uFillTx/>
                          <a:latin typeface="+mn-lt"/>
                          <a:ea typeface="+mn-ea"/>
                          <a:cs typeface="+mn-cs"/>
                        </a:rPr>
                        <a:t>香奈儿春夏包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香奈儿春夏款</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https://quintly-image-storage.s3.amazonaws.com/960c32603e3f29fbb114b476f69d2f8e/ebe6e9e005f2700fc846a284b0708ae3.png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Juvory 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https://www.facebook.com/957198917700400/posts/5135617236525193/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79718204"/>
                  </a:ext>
                </a:extLst>
              </a:tr>
            </a:tbl>
          </a:graphicData>
        </a:graphic>
      </p:graphicFrame>
      <p:sp>
        <p:nvSpPr>
          <p:cNvPr id="4" name="Text Placeholder 3">
            <a:extLst>
              <a:ext uri="{FF2B5EF4-FFF2-40B4-BE49-F238E27FC236}">
                <a16:creationId xmlns:a16="http://schemas.microsoft.com/office/drawing/2014/main" id="{BAEAC36F-0BFA-40FE-921E-CB7A4D6B15F6}"/>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704564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4479-0655-4990-96CC-8D7EC64B5A9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- 21 </a:t>
            </a:r>
            <a:r>
              <a:rPr lang="en-US"/>
              <a:t>of 26</a:t>
            </a:r>
          </a:p>
        </p:txBody>
      </p:sp>
      <p:graphicFrame>
        <p:nvGraphicFramePr>
          <p:cNvPr id="5" name="Table Placeholder 4">
            <a:extLst>
              <a:ext uri="{FF2B5EF4-FFF2-40B4-BE49-F238E27FC236}">
                <a16:creationId xmlns:a16="http://schemas.microsoft.com/office/drawing/2014/main" id="{C3CD69D6-8467-4116-A73A-D733A4A217D8}"/>
              </a:ext>
            </a:extLst>
          </p:cNvPr>
          <p:cNvGraphicFramePr>
            <a:graphicFrameLocks noGrp="1"/>
          </p:cNvGraphicFramePr>
          <p:nvPr>
            <p:ph type="tbl" sz="quarter" idx="13"/>
            <p:extLst>
              <p:ext uri="{D42A27DB-BD31-4B8C-83A1-F6EECF244321}">
                <p14:modId xmlns:p14="http://schemas.microsoft.com/office/powerpoint/2010/main" val="3258090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98881472"/>
                    </a:ext>
                  </a:extLst>
                </a:gridCol>
                <a:gridCol w="411480">
                  <a:extLst>
                    <a:ext uri="{9D8B030D-6E8A-4147-A177-3AD203B41FA5}">
                      <a16:colId xmlns:a16="http://schemas.microsoft.com/office/drawing/2014/main" val="3307898576"/>
                    </a:ext>
                  </a:extLst>
                </a:gridCol>
                <a:gridCol w="246888">
                  <a:extLst>
                    <a:ext uri="{9D8B030D-6E8A-4147-A177-3AD203B41FA5}">
                      <a16:colId xmlns:a16="http://schemas.microsoft.com/office/drawing/2014/main" val="4222732437"/>
                    </a:ext>
                  </a:extLst>
                </a:gridCol>
                <a:gridCol w="740664">
                  <a:extLst>
                    <a:ext uri="{9D8B030D-6E8A-4147-A177-3AD203B41FA5}">
                      <a16:colId xmlns:a16="http://schemas.microsoft.com/office/drawing/2014/main" val="3184279941"/>
                    </a:ext>
                  </a:extLst>
                </a:gridCol>
                <a:gridCol w="208280">
                  <a:extLst>
                    <a:ext uri="{9D8B030D-6E8A-4147-A177-3AD203B41FA5}">
                      <a16:colId xmlns:a16="http://schemas.microsoft.com/office/drawing/2014/main" val="2708844195"/>
                    </a:ext>
                  </a:extLst>
                </a:gridCol>
                <a:gridCol w="208280">
                  <a:extLst>
                    <a:ext uri="{9D8B030D-6E8A-4147-A177-3AD203B41FA5}">
                      <a16:colId xmlns:a16="http://schemas.microsoft.com/office/drawing/2014/main" val="2269884451"/>
                    </a:ext>
                  </a:extLst>
                </a:gridCol>
                <a:gridCol w="329184">
                  <a:extLst>
                    <a:ext uri="{9D8B030D-6E8A-4147-A177-3AD203B41FA5}">
                      <a16:colId xmlns:a16="http://schemas.microsoft.com/office/drawing/2014/main" val="1616050097"/>
                    </a:ext>
                  </a:extLst>
                </a:gridCol>
                <a:gridCol w="246888">
                  <a:extLst>
                    <a:ext uri="{9D8B030D-6E8A-4147-A177-3AD203B41FA5}">
                      <a16:colId xmlns:a16="http://schemas.microsoft.com/office/drawing/2014/main" val="3095451035"/>
                    </a:ext>
                  </a:extLst>
                </a:gridCol>
                <a:gridCol w="208280">
                  <a:extLst>
                    <a:ext uri="{9D8B030D-6E8A-4147-A177-3AD203B41FA5}">
                      <a16:colId xmlns:a16="http://schemas.microsoft.com/office/drawing/2014/main" val="3342700920"/>
                    </a:ext>
                  </a:extLst>
                </a:gridCol>
                <a:gridCol w="246888">
                  <a:extLst>
                    <a:ext uri="{9D8B030D-6E8A-4147-A177-3AD203B41FA5}">
                      <a16:colId xmlns:a16="http://schemas.microsoft.com/office/drawing/2014/main" val="1955236720"/>
                    </a:ext>
                  </a:extLst>
                </a:gridCol>
                <a:gridCol w="246888">
                  <a:extLst>
                    <a:ext uri="{9D8B030D-6E8A-4147-A177-3AD203B41FA5}">
                      <a16:colId xmlns:a16="http://schemas.microsoft.com/office/drawing/2014/main" val="358641090"/>
                    </a:ext>
                  </a:extLst>
                </a:gridCol>
                <a:gridCol w="246888">
                  <a:extLst>
                    <a:ext uri="{9D8B030D-6E8A-4147-A177-3AD203B41FA5}">
                      <a16:colId xmlns:a16="http://schemas.microsoft.com/office/drawing/2014/main" val="325640105"/>
                    </a:ext>
                  </a:extLst>
                </a:gridCol>
                <a:gridCol w="246888">
                  <a:extLst>
                    <a:ext uri="{9D8B030D-6E8A-4147-A177-3AD203B41FA5}">
                      <a16:colId xmlns:a16="http://schemas.microsoft.com/office/drawing/2014/main" val="2008033325"/>
                    </a:ext>
                  </a:extLst>
                </a:gridCol>
                <a:gridCol w="329184">
                  <a:extLst>
                    <a:ext uri="{9D8B030D-6E8A-4147-A177-3AD203B41FA5}">
                      <a16:colId xmlns:a16="http://schemas.microsoft.com/office/drawing/2014/main" val="718763871"/>
                    </a:ext>
                  </a:extLst>
                </a:gridCol>
                <a:gridCol w="329184">
                  <a:extLst>
                    <a:ext uri="{9D8B030D-6E8A-4147-A177-3AD203B41FA5}">
                      <a16:colId xmlns:a16="http://schemas.microsoft.com/office/drawing/2014/main" val="1695661995"/>
                    </a:ext>
                  </a:extLst>
                </a:gridCol>
                <a:gridCol w="246888">
                  <a:extLst>
                    <a:ext uri="{9D8B030D-6E8A-4147-A177-3AD203B41FA5}">
                      <a16:colId xmlns:a16="http://schemas.microsoft.com/office/drawing/2014/main" val="3331141272"/>
                    </a:ext>
                  </a:extLst>
                </a:gridCol>
                <a:gridCol w="246888">
                  <a:extLst>
                    <a:ext uri="{9D8B030D-6E8A-4147-A177-3AD203B41FA5}">
                      <a16:colId xmlns:a16="http://schemas.microsoft.com/office/drawing/2014/main" val="1912692508"/>
                    </a:ext>
                  </a:extLst>
                </a:gridCol>
                <a:gridCol w="246888">
                  <a:extLst>
                    <a:ext uri="{9D8B030D-6E8A-4147-A177-3AD203B41FA5}">
                      <a16:colId xmlns:a16="http://schemas.microsoft.com/office/drawing/2014/main" val="3482515570"/>
                    </a:ext>
                  </a:extLst>
                </a:gridCol>
                <a:gridCol w="329184">
                  <a:extLst>
                    <a:ext uri="{9D8B030D-6E8A-4147-A177-3AD203B41FA5}">
                      <a16:colId xmlns:a16="http://schemas.microsoft.com/office/drawing/2014/main" val="3872480728"/>
                    </a:ext>
                  </a:extLst>
                </a:gridCol>
                <a:gridCol w="246888">
                  <a:extLst>
                    <a:ext uri="{9D8B030D-6E8A-4147-A177-3AD203B41FA5}">
                      <a16:colId xmlns:a16="http://schemas.microsoft.com/office/drawing/2014/main" val="437413352"/>
                    </a:ext>
                  </a:extLst>
                </a:gridCol>
                <a:gridCol w="246888">
                  <a:extLst>
                    <a:ext uri="{9D8B030D-6E8A-4147-A177-3AD203B41FA5}">
                      <a16:colId xmlns:a16="http://schemas.microsoft.com/office/drawing/2014/main" val="4213715874"/>
                    </a:ext>
                  </a:extLst>
                </a:gridCol>
                <a:gridCol w="246888">
                  <a:extLst>
                    <a:ext uri="{9D8B030D-6E8A-4147-A177-3AD203B41FA5}">
                      <a16:colId xmlns:a16="http://schemas.microsoft.com/office/drawing/2014/main" val="2880413393"/>
                    </a:ext>
                  </a:extLst>
                </a:gridCol>
                <a:gridCol w="246888">
                  <a:extLst>
                    <a:ext uri="{9D8B030D-6E8A-4147-A177-3AD203B41FA5}">
                      <a16:colId xmlns:a16="http://schemas.microsoft.com/office/drawing/2014/main" val="2821660106"/>
                    </a:ext>
                  </a:extLst>
                </a:gridCol>
                <a:gridCol w="493776">
                  <a:extLst>
                    <a:ext uri="{9D8B030D-6E8A-4147-A177-3AD203B41FA5}">
                      <a16:colId xmlns:a16="http://schemas.microsoft.com/office/drawing/2014/main" val="225394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08159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- 2022-05-17 14:02:00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乘风破浪的姐姐</a:t>
                      </a:r>
                      <a:r>
                        <a:rPr kumimoji="0" lang="en-US" altLang="zh-CN" sz="1000" b="0" i="0" u="none" strike="noStrike" kern="1200" cap="none" spc="0" normalizeH="0" baseline="0" noProof="0">
                          <a:ln>
                            <a:noFill/>
                          </a:ln>
                          <a:solidFill>
                            <a:prstClr val="black"/>
                          </a:solidFill>
                          <a:effectLst/>
                          <a:uLnTx/>
                          <a:uFillTx/>
                          <a:latin typeface="+mn-lt"/>
                          <a:ea typeface="+mn-ea"/>
                          <a:cs typeface="+mn-cs"/>
                        </a:rPr>
                        <a:t>3》</a:t>
                      </a:r>
                      <a:r>
                        <a:rPr kumimoji="0" lang="zh-CN" altLang="en-US" sz="1000" b="0" i="0" u="none" strike="noStrike" kern="1200" cap="none" spc="0" normalizeH="0" baseline="0" noProof="0">
                          <a:ln>
                            <a:noFill/>
                          </a:ln>
                          <a:solidFill>
                            <a:prstClr val="black"/>
                          </a:solidFill>
                          <a:effectLst/>
                          <a:uLnTx/>
                          <a:uFillTx/>
                          <a:latin typeface="+mn-lt"/>
                          <a:ea typeface="+mn-ea"/>
                          <a:cs typeface="+mn-cs"/>
                        </a:rPr>
                        <a:t>完整名单👉</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https://bit.ly/3yHNbCp
-
《</a:t>
                      </a:r>
                      <a:r>
                        <a:rPr kumimoji="0" lang="zh-CN" altLang="en-US" sz="1000" b="0" i="0" u="none" strike="noStrike" kern="1200" cap="none" spc="0" normalizeH="0" baseline="0" noProof="0">
                          <a:ln>
                            <a:noFill/>
                          </a:ln>
                          <a:solidFill>
                            <a:prstClr val="black"/>
                          </a:solidFill>
                          <a:effectLst/>
                          <a:uLnTx/>
                          <a:uFillTx/>
                          <a:latin typeface="+mn-lt"/>
                          <a:ea typeface="+mn-ea"/>
                          <a:cs typeface="+mn-cs"/>
                        </a:rPr>
                        <a:t>乘风破浪的姐姐</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第三季终于官宣阵容啦🥳 透过和时尚芭莎杂志拍摄的照片，一字排开的</a:t>
                      </a:r>
                      <a:r>
                        <a:rPr kumimoji="0" lang="en-US" altLang="zh-CN" sz="1000" b="0" i="0" u="none" strike="noStrike" kern="1200" cap="none" spc="0" normalizeH="0" baseline="0" noProof="0">
                          <a:ln>
                            <a:noFill/>
                          </a:ln>
                          <a:solidFill>
                            <a:prstClr val="black"/>
                          </a:solidFill>
                          <a:effectLst/>
                          <a:uLnTx/>
                          <a:uFillTx/>
                          <a:latin typeface="+mn-lt"/>
                          <a:ea typeface="+mn-ea"/>
                          <a:cs typeface="+mn-cs"/>
                        </a:rPr>
                        <a:t>30</a:t>
                      </a:r>
                      <a:r>
                        <a:rPr kumimoji="0" lang="zh-CN" altLang="en-US" sz="1000" b="0" i="0" u="none" strike="noStrike" kern="1200" cap="none" spc="0" normalizeH="0" baseline="0" noProof="0">
                          <a:ln>
                            <a:noFill/>
                          </a:ln>
                          <a:solidFill>
                            <a:prstClr val="black"/>
                          </a:solidFill>
                          <a:effectLst/>
                          <a:uLnTx/>
                          <a:uFillTx/>
                          <a:latin typeface="+mn-lt"/>
                          <a:ea typeface="+mn-ea"/>
                          <a:cs typeface="+mn-cs"/>
                        </a:rPr>
                        <a:t>位姐姐华丽阵容，从那英、胡杏儿、</a:t>
                      </a:r>
                      <a:r>
                        <a:rPr kumimoji="0" lang="en-US" altLang="zh-CN" sz="1000" b="0" i="0" u="none" strike="noStrike" kern="1200" cap="none" spc="0" normalizeH="0" baseline="0" noProof="0">
                          <a:ln>
                            <a:noFill/>
                          </a:ln>
                          <a:solidFill>
                            <a:prstClr val="black"/>
                          </a:solidFill>
                          <a:effectLst/>
                          <a:uLnTx/>
                          <a:uFillTx/>
                          <a:latin typeface="+mn-lt"/>
                          <a:ea typeface="+mn-ea"/>
                          <a:cs typeface="+mn-cs"/>
                        </a:rPr>
                        <a:t>Jessica</a:t>
                      </a:r>
                      <a:r>
                        <a:rPr kumimoji="0" lang="zh-CN" altLang="en-US" sz="1000" b="0" i="0" u="none" strike="noStrike" kern="1200" cap="none" spc="0" normalizeH="0" baseline="0" noProof="0">
                          <a:ln>
                            <a:noFill/>
                          </a:ln>
                          <a:solidFill>
                            <a:prstClr val="black"/>
                          </a:solidFill>
                          <a:effectLst/>
                          <a:uLnTx/>
                          <a:uFillTx/>
                          <a:latin typeface="+mn-lt"/>
                          <a:ea typeface="+mn-ea"/>
                          <a:cs typeface="+mn-cs"/>
                        </a:rPr>
                        <a:t>郑秀妍，到吴谨言、王心凌、蔡卓妍、钟欣潼，一袭白色衣裳的姐姐们势必要我们再度因她们的帅气魅力心动😍 全新的阵容，全新的竞技，编辑表示已经等不及播出第三季的播出啦！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乘风破浪的姐姐</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官方微博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乘风破浪的姐姐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姐姐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乘风破浪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那英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胡杏儿 </a:t>
                      </a:r>
                      <a:r>
                        <a:rPr kumimoji="0" lang="en-US" altLang="zh-CN" sz="1000" b="0" i="0" u="none" strike="noStrike" kern="1200" cap="none" spc="0" normalizeH="0" baseline="0" noProof="0">
                          <a:ln>
                            <a:noFill/>
                          </a:ln>
                          <a:solidFill>
                            <a:prstClr val="black"/>
                          </a:solidFill>
                          <a:effectLst/>
                          <a:uLnTx/>
                          <a:uFillTx/>
                          <a:latin typeface="+mn-lt"/>
                          <a:ea typeface="+mn-ea"/>
                          <a:cs typeface="+mn-cs"/>
                        </a:rPr>
                        <a:t>#Jessica #</a:t>
                      </a:r>
                      <a:r>
                        <a:rPr kumimoji="0" lang="zh-CN" altLang="en-US" sz="1000" b="0" i="0" u="none" strike="noStrike" kern="1200" cap="none" spc="0" normalizeH="0" baseline="0" noProof="0">
                          <a:ln>
                            <a:noFill/>
                          </a:ln>
                          <a:solidFill>
                            <a:prstClr val="black"/>
                          </a:solidFill>
                          <a:effectLst/>
                          <a:uLnTx/>
                          <a:uFillTx/>
                          <a:latin typeface="+mn-lt"/>
                          <a:ea typeface="+mn-ea"/>
                          <a:cs typeface="+mn-cs"/>
                        </a:rPr>
                        <a:t>郑秀妍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吴谨言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王心凌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蔡卓妍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钟欣潼 </a:t>
                      </a:r>
                      <a:r>
                        <a:rPr kumimoji="0" lang="en-US" altLang="zh-CN" sz="1000" b="0" i="0" u="none" strike="noStrike" kern="1200" cap="none" spc="0" normalizeH="0" baseline="0" noProof="0">
                          <a:ln>
                            <a:noFill/>
                          </a:ln>
                          <a:solidFill>
                            <a:prstClr val="black"/>
                          </a:solidFill>
                          <a:effectLst/>
                          <a:uLnTx/>
                          <a:uFillTx/>
                          <a:latin typeface="+mn-lt"/>
                          <a:ea typeface="+mn-ea"/>
                          <a:cs typeface="+mn-cs"/>
                        </a:rPr>
                        <a:t>#TWINS #</a:t>
                      </a:r>
                      <a:r>
                        <a:rPr kumimoji="0" lang="zh-CN" altLang="en-US" sz="1000" b="0" i="0" u="none" strike="noStrike" kern="1200" cap="none" spc="0" normalizeH="0" baseline="0" noProof="0">
                          <a:ln>
                            <a:noFill/>
                          </a:ln>
                          <a:solidFill>
                            <a:prstClr val="black"/>
                          </a:solidFill>
                          <a:effectLst/>
                          <a:uLnTx/>
                          <a:uFillTx/>
                          <a:latin typeface="+mn-lt"/>
                          <a:ea typeface="+mn-ea"/>
                          <a:cs typeface="+mn-cs"/>
                        </a:rPr>
                        <a:t>于文文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郭采洁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https://quintly-image-storage.s3.amazonaws.com/960c32603e3f29fbb114b476f69d2f8e/418d69ce6d35b269f00ddcaed3978b62.jpg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https://www.facebook.com/957198917700400/posts/5124694237617493/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5792405"/>
                  </a:ext>
                </a:extLst>
              </a:tr>
            </a:tbl>
          </a:graphicData>
        </a:graphic>
      </p:graphicFrame>
      <p:sp>
        <p:nvSpPr>
          <p:cNvPr id="4" name="Text Placeholder 3">
            <a:extLst>
              <a:ext uri="{FF2B5EF4-FFF2-40B4-BE49-F238E27FC236}">
                <a16:creationId xmlns:a16="http://schemas.microsoft.com/office/drawing/2014/main" id="{517313CD-C17E-49BA-B1F9-6D35D8EC1F26}"/>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916117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C68A8-597E-49FB-9115-8172188B2A1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- 22 </a:t>
            </a:r>
            <a:r>
              <a:rPr lang="en-US"/>
              <a:t>of 26</a:t>
            </a:r>
          </a:p>
        </p:txBody>
      </p:sp>
      <p:graphicFrame>
        <p:nvGraphicFramePr>
          <p:cNvPr id="5" name="Table Placeholder 4">
            <a:extLst>
              <a:ext uri="{FF2B5EF4-FFF2-40B4-BE49-F238E27FC236}">
                <a16:creationId xmlns:a16="http://schemas.microsoft.com/office/drawing/2014/main" id="{7FE28B66-BFE9-4309-BD1B-AA2E290A99C9}"/>
              </a:ext>
            </a:extLst>
          </p:cNvPr>
          <p:cNvGraphicFramePr>
            <a:graphicFrameLocks noGrp="1"/>
          </p:cNvGraphicFramePr>
          <p:nvPr>
            <p:ph type="tbl" sz="quarter" idx="13"/>
            <p:extLst>
              <p:ext uri="{D42A27DB-BD31-4B8C-83A1-F6EECF244321}">
                <p14:modId xmlns:p14="http://schemas.microsoft.com/office/powerpoint/2010/main" val="367218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922179321"/>
                    </a:ext>
                  </a:extLst>
                </a:gridCol>
                <a:gridCol w="411480">
                  <a:extLst>
                    <a:ext uri="{9D8B030D-6E8A-4147-A177-3AD203B41FA5}">
                      <a16:colId xmlns:a16="http://schemas.microsoft.com/office/drawing/2014/main" val="501689196"/>
                    </a:ext>
                  </a:extLst>
                </a:gridCol>
                <a:gridCol w="246888">
                  <a:extLst>
                    <a:ext uri="{9D8B030D-6E8A-4147-A177-3AD203B41FA5}">
                      <a16:colId xmlns:a16="http://schemas.microsoft.com/office/drawing/2014/main" val="1875295628"/>
                    </a:ext>
                  </a:extLst>
                </a:gridCol>
                <a:gridCol w="740664">
                  <a:extLst>
                    <a:ext uri="{9D8B030D-6E8A-4147-A177-3AD203B41FA5}">
                      <a16:colId xmlns:a16="http://schemas.microsoft.com/office/drawing/2014/main" val="4087870729"/>
                    </a:ext>
                  </a:extLst>
                </a:gridCol>
                <a:gridCol w="208280">
                  <a:extLst>
                    <a:ext uri="{9D8B030D-6E8A-4147-A177-3AD203B41FA5}">
                      <a16:colId xmlns:a16="http://schemas.microsoft.com/office/drawing/2014/main" val="456296327"/>
                    </a:ext>
                  </a:extLst>
                </a:gridCol>
                <a:gridCol w="208280">
                  <a:extLst>
                    <a:ext uri="{9D8B030D-6E8A-4147-A177-3AD203B41FA5}">
                      <a16:colId xmlns:a16="http://schemas.microsoft.com/office/drawing/2014/main" val="2924639469"/>
                    </a:ext>
                  </a:extLst>
                </a:gridCol>
                <a:gridCol w="329184">
                  <a:extLst>
                    <a:ext uri="{9D8B030D-6E8A-4147-A177-3AD203B41FA5}">
                      <a16:colId xmlns:a16="http://schemas.microsoft.com/office/drawing/2014/main" val="3336917996"/>
                    </a:ext>
                  </a:extLst>
                </a:gridCol>
                <a:gridCol w="246888">
                  <a:extLst>
                    <a:ext uri="{9D8B030D-6E8A-4147-A177-3AD203B41FA5}">
                      <a16:colId xmlns:a16="http://schemas.microsoft.com/office/drawing/2014/main" val="8950757"/>
                    </a:ext>
                  </a:extLst>
                </a:gridCol>
                <a:gridCol w="208280">
                  <a:extLst>
                    <a:ext uri="{9D8B030D-6E8A-4147-A177-3AD203B41FA5}">
                      <a16:colId xmlns:a16="http://schemas.microsoft.com/office/drawing/2014/main" val="4281917494"/>
                    </a:ext>
                  </a:extLst>
                </a:gridCol>
                <a:gridCol w="246888">
                  <a:extLst>
                    <a:ext uri="{9D8B030D-6E8A-4147-A177-3AD203B41FA5}">
                      <a16:colId xmlns:a16="http://schemas.microsoft.com/office/drawing/2014/main" val="2444757120"/>
                    </a:ext>
                  </a:extLst>
                </a:gridCol>
                <a:gridCol w="246888">
                  <a:extLst>
                    <a:ext uri="{9D8B030D-6E8A-4147-A177-3AD203B41FA5}">
                      <a16:colId xmlns:a16="http://schemas.microsoft.com/office/drawing/2014/main" val="2560312513"/>
                    </a:ext>
                  </a:extLst>
                </a:gridCol>
                <a:gridCol w="246888">
                  <a:extLst>
                    <a:ext uri="{9D8B030D-6E8A-4147-A177-3AD203B41FA5}">
                      <a16:colId xmlns:a16="http://schemas.microsoft.com/office/drawing/2014/main" val="1653861063"/>
                    </a:ext>
                  </a:extLst>
                </a:gridCol>
                <a:gridCol w="246888">
                  <a:extLst>
                    <a:ext uri="{9D8B030D-6E8A-4147-A177-3AD203B41FA5}">
                      <a16:colId xmlns:a16="http://schemas.microsoft.com/office/drawing/2014/main" val="1346504268"/>
                    </a:ext>
                  </a:extLst>
                </a:gridCol>
                <a:gridCol w="329184">
                  <a:extLst>
                    <a:ext uri="{9D8B030D-6E8A-4147-A177-3AD203B41FA5}">
                      <a16:colId xmlns:a16="http://schemas.microsoft.com/office/drawing/2014/main" val="2501323584"/>
                    </a:ext>
                  </a:extLst>
                </a:gridCol>
                <a:gridCol w="329184">
                  <a:extLst>
                    <a:ext uri="{9D8B030D-6E8A-4147-A177-3AD203B41FA5}">
                      <a16:colId xmlns:a16="http://schemas.microsoft.com/office/drawing/2014/main" val="301796946"/>
                    </a:ext>
                  </a:extLst>
                </a:gridCol>
                <a:gridCol w="246888">
                  <a:extLst>
                    <a:ext uri="{9D8B030D-6E8A-4147-A177-3AD203B41FA5}">
                      <a16:colId xmlns:a16="http://schemas.microsoft.com/office/drawing/2014/main" val="223985536"/>
                    </a:ext>
                  </a:extLst>
                </a:gridCol>
                <a:gridCol w="246888">
                  <a:extLst>
                    <a:ext uri="{9D8B030D-6E8A-4147-A177-3AD203B41FA5}">
                      <a16:colId xmlns:a16="http://schemas.microsoft.com/office/drawing/2014/main" val="565057367"/>
                    </a:ext>
                  </a:extLst>
                </a:gridCol>
                <a:gridCol w="246888">
                  <a:extLst>
                    <a:ext uri="{9D8B030D-6E8A-4147-A177-3AD203B41FA5}">
                      <a16:colId xmlns:a16="http://schemas.microsoft.com/office/drawing/2014/main" val="130866052"/>
                    </a:ext>
                  </a:extLst>
                </a:gridCol>
                <a:gridCol w="329184">
                  <a:extLst>
                    <a:ext uri="{9D8B030D-6E8A-4147-A177-3AD203B41FA5}">
                      <a16:colId xmlns:a16="http://schemas.microsoft.com/office/drawing/2014/main" val="1536372727"/>
                    </a:ext>
                  </a:extLst>
                </a:gridCol>
                <a:gridCol w="246888">
                  <a:extLst>
                    <a:ext uri="{9D8B030D-6E8A-4147-A177-3AD203B41FA5}">
                      <a16:colId xmlns:a16="http://schemas.microsoft.com/office/drawing/2014/main" val="4061860454"/>
                    </a:ext>
                  </a:extLst>
                </a:gridCol>
                <a:gridCol w="246888">
                  <a:extLst>
                    <a:ext uri="{9D8B030D-6E8A-4147-A177-3AD203B41FA5}">
                      <a16:colId xmlns:a16="http://schemas.microsoft.com/office/drawing/2014/main" val="2845380906"/>
                    </a:ext>
                  </a:extLst>
                </a:gridCol>
                <a:gridCol w="246888">
                  <a:extLst>
                    <a:ext uri="{9D8B030D-6E8A-4147-A177-3AD203B41FA5}">
                      <a16:colId xmlns:a16="http://schemas.microsoft.com/office/drawing/2014/main" val="794028845"/>
                    </a:ext>
                  </a:extLst>
                </a:gridCol>
                <a:gridCol w="246888">
                  <a:extLst>
                    <a:ext uri="{9D8B030D-6E8A-4147-A177-3AD203B41FA5}">
                      <a16:colId xmlns:a16="http://schemas.microsoft.com/office/drawing/2014/main" val="2653803819"/>
                    </a:ext>
                  </a:extLst>
                </a:gridCol>
                <a:gridCol w="493776">
                  <a:extLst>
                    <a:ext uri="{9D8B030D-6E8A-4147-A177-3AD203B41FA5}">
                      <a16:colId xmlns:a16="http://schemas.microsoft.com/office/drawing/2014/main" val="354434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82018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- 2022-05-16 10:31:03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「异域美食餐厅」推荐 </a:t>
                      </a:r>
                      <a:r>
                        <a:rPr kumimoji="0" lang="en-US" sz="1000" b="0" i="0" u="none" strike="noStrike" kern="1200" cap="none" spc="0" normalizeH="0" baseline="0" noProof="0">
                          <a:ln>
                            <a:noFill/>
                          </a:ln>
                          <a:solidFill>
                            <a:prstClr val="black"/>
                          </a:solidFill>
                          <a:effectLst/>
                          <a:uLnTx/>
                          <a:uFillTx/>
                          <a:latin typeface="+mn-lt"/>
                          <a:ea typeface="+mn-ea"/>
                          <a:cs typeface="+mn-cs"/>
                        </a:rPr>
                        <a:t>👉 https://bit.ly/39Nzdo6
-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这一次精选了 </a:t>
                      </a:r>
                      <a:r>
                        <a:rPr kumimoji="0" lang="en-US" altLang="ja-JP" sz="1000" b="0" i="0" u="none" strike="noStrike" kern="1200" cap="none" spc="0" normalizeH="0" baseline="0" noProof="0">
                          <a:ln>
                            <a:noFill/>
                          </a:ln>
                          <a:solidFill>
                            <a:prstClr val="black"/>
                          </a:solidFill>
                          <a:effectLst/>
                          <a:uLnTx/>
                          <a:uFillTx/>
                          <a:latin typeface="+mn-lt"/>
                          <a:ea typeface="+mn-ea"/>
                          <a:cs typeface="+mn-cs"/>
                        </a:rPr>
                        <a:t>6 </a:t>
                      </a:r>
                      <a:r>
                        <a:rPr kumimoji="0" lang="ja-JP" altLang="en-US" sz="1000" b="0" i="0" u="none" strike="noStrike" kern="1200" cap="none" spc="0" normalizeH="0" baseline="0" noProof="0">
                          <a:ln>
                            <a:noFill/>
                          </a:ln>
                          <a:solidFill>
                            <a:prstClr val="black"/>
                          </a:solidFill>
                          <a:effectLst/>
                          <a:uLnTx/>
                          <a:uFillTx/>
                          <a:latin typeface="+mn-lt"/>
                          <a:ea typeface="+mn-ea"/>
                          <a:cs typeface="+mn-cs"/>
                        </a:rPr>
                        <a:t>间超精致的「异域美食餐厅」与大家分享，推荐给想在马来西亚感受异国风情的每一个你。</a:t>
                      </a:r>
                      <a:r>
                        <a:rPr kumimoji="0" lang="en-US" sz="1000" b="0" i="0" u="none" strike="noStrike" kern="1200" cap="none" spc="0" normalizeH="0" baseline="0" noProof="0">
                          <a:ln>
                            <a:noFill/>
                          </a:ln>
                          <a:solidFill>
                            <a:prstClr val="black"/>
                          </a:solidFill>
                          <a:effectLst/>
                          <a:uLnTx/>
                          <a:uFillTx/>
                          <a:latin typeface="+mn-lt"/>
                          <a:ea typeface="+mn-ea"/>
                          <a:cs typeface="+mn-cs"/>
                        </a:rPr>
                        <a:t>😍😋
-
📍 Tarbush @Jw Marriott Hotel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Upper Ground (UG) Floor, JW Marriott Hotel, No, 181, Jln Bukit Bintang, 55100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12am
📍 ALIYAA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No 48 G&amp;M, Jalan Medan Setia 2, Bukit Damansara, 50490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en-US" sz="1000" b="0" i="0" u="none" strike="noStrike" kern="1200" cap="none" spc="0" normalizeH="0" baseline="0" noProof="0">
                          <a:ln>
                            <a:noFill/>
                          </a:ln>
                          <a:solidFill>
                            <a:prstClr val="black"/>
                          </a:solidFill>
                          <a:effectLst/>
                          <a:uLnTx/>
                          <a:uFillTx/>
                          <a:latin typeface="+mn-lt"/>
                          <a:ea typeface="+mn-ea"/>
                          <a:cs typeface="+mn-cs"/>
                        </a:rPr>
                        <a:t>pm – 3pm｜6pm – 11pm
📍 Luca BSC KL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sz="1000" b="0" i="0" u="none" strike="noStrike" kern="1200" cap="none" spc="0" normalizeH="0" baseline="0" noProof="0">
                          <a:ln>
                            <a:noFill/>
                          </a:ln>
                          <a:solidFill>
                            <a:prstClr val="black"/>
                          </a:solidFill>
                          <a:effectLst/>
                          <a:uLnTx/>
                          <a:uFillTx/>
                          <a:latin typeface="+mn-lt"/>
                          <a:ea typeface="+mn-ea"/>
                          <a:cs typeface="+mn-cs"/>
                        </a:rPr>
                        <a:t>Lot G9, Ground Floor, Bangsar Shopping Centre, 285, Jalan Maarof, 59000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11:30</a:t>
                      </a:r>
                      <a:r>
                        <a:rPr kumimoji="0" lang="en-US" sz="1000" b="0" i="0" u="none" strike="noStrike" kern="1200" cap="none" spc="0" normalizeH="0" baseline="0" noProof="0">
                          <a:ln>
                            <a:noFill/>
                          </a:ln>
                          <a:solidFill>
                            <a:prstClr val="black"/>
                          </a:solidFill>
                          <a:effectLst/>
                          <a:uLnTx/>
                          <a:uFillTx/>
                          <a:latin typeface="+mn-lt"/>
                          <a:ea typeface="+mn-ea"/>
                          <a:cs typeface="+mn-cs"/>
                        </a:rPr>
                        <a:t>am – 11:30pm
📍 FLOUR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12, </a:t>
                      </a:r>
                      <a:r>
                        <a:rPr kumimoji="0" lang="en-US" sz="1000" b="0" i="0" u="none" strike="noStrike" kern="1200" cap="none" spc="0" normalizeH="0" baseline="0" noProof="0">
                          <a:ln>
                            <a:noFill/>
                          </a:ln>
                          <a:solidFill>
                            <a:prstClr val="black"/>
                          </a:solidFill>
                          <a:effectLst/>
                          <a:uLnTx/>
                          <a:uFillTx/>
                          <a:latin typeface="+mn-lt"/>
                          <a:ea typeface="+mn-ea"/>
                          <a:cs typeface="+mn-cs"/>
                        </a:rPr>
                        <a:t>Jalan Kamuning, Off, Jalan Imbi, 55100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6</a:t>
                      </a:r>
                      <a:r>
                        <a:rPr kumimoji="0" lang="en-US" sz="1000" b="0" i="0" u="none" strike="noStrike" kern="1200" cap="none" spc="0" normalizeH="0" baseline="0" noProof="0">
                          <a:ln>
                            <a:noFill/>
                          </a:ln>
                          <a:solidFill>
                            <a:prstClr val="black"/>
                          </a:solidFill>
                          <a:effectLst/>
                          <a:uLnTx/>
                          <a:uFillTx/>
                          <a:latin typeface="+mn-lt"/>
                          <a:ea typeface="+mn-ea"/>
                          <a:cs typeface="+mn-cs"/>
                        </a:rPr>
                        <a:t>pm – 10pm
📍 JOLOKO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43, </a:t>
                      </a:r>
                      <a:r>
                        <a:rPr kumimoji="0" lang="en-US" sz="1000" b="0" i="0" u="none" strike="noStrike" kern="1200" cap="none" spc="0" normalizeH="0" baseline="0" noProof="0">
                          <a:ln>
                            <a:noFill/>
                          </a:ln>
                          <a:solidFill>
                            <a:prstClr val="black"/>
                          </a:solidFill>
                          <a:effectLst/>
                          <a:uLnTx/>
                          <a:uFillTx/>
                          <a:latin typeface="+mn-lt"/>
                          <a:ea typeface="+mn-ea"/>
                          <a:cs typeface="+mn-cs"/>
                        </a:rPr>
                        <a:t>Jalan Kamunting, Chow Kit, 50300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en-US" sz="1000" b="0" i="0" u="none" strike="noStrike" kern="1200" cap="none" spc="0" normalizeH="0" baseline="0" noProof="0">
                          <a:ln>
                            <a:noFill/>
                          </a:ln>
                          <a:solidFill>
                            <a:prstClr val="black"/>
                          </a:solidFill>
                          <a:effectLst/>
                          <a:uLnTx/>
                          <a:uFillTx/>
                          <a:latin typeface="+mn-lt"/>
                          <a:ea typeface="+mn-ea"/>
                          <a:cs typeface="+mn-cs"/>
                        </a:rPr>
                        <a:t>pm – 1am ( Monday – Thursday )
: 12pm – 1am ( Friday – Saturday )
📍 Passage Thru India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4, </a:t>
                      </a:r>
                      <a:r>
                        <a:rPr kumimoji="0" lang="en-US" sz="1000" b="0" i="0" u="none" strike="noStrike" kern="1200" cap="none" spc="0" normalizeH="0" baseline="0" noProof="0">
                          <a:ln>
                            <a:noFill/>
                          </a:ln>
                          <a:solidFill>
                            <a:prstClr val="black"/>
                          </a:solidFill>
                          <a:effectLst/>
                          <a:uLnTx/>
                          <a:uFillTx/>
                          <a:latin typeface="+mn-lt"/>
                          <a:ea typeface="+mn-ea"/>
                          <a:cs typeface="+mn-cs"/>
                        </a:rPr>
                        <a:t>Jalan Delima, Off, Jln Bukit Bintang, 50400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11:30</a:t>
                      </a:r>
                      <a:r>
                        <a:rPr kumimoji="0" lang="en-US" sz="1000" b="0" i="0" u="none" strike="noStrike" kern="1200" cap="none" spc="0" normalizeH="0" baseline="0" noProof="0">
                          <a:ln>
                            <a:noFill/>
                          </a:ln>
                          <a:solidFill>
                            <a:prstClr val="black"/>
                          </a:solidFill>
                          <a:effectLst/>
                          <a:uLnTx/>
                          <a:uFillTx/>
                          <a:latin typeface="+mn-lt"/>
                          <a:ea typeface="+mn-ea"/>
                          <a:cs typeface="+mn-cs"/>
                        </a:rPr>
                        <a:t>am – 3pm｜6pm – 9:45pm
12pm – 3pm｜6pm – 10pm ( Weekend )
-
📷 photo via IG@stephyshuen @christie_ysl @luca.bsckl @faiznur.zaini @jaseatshereandthere @debby1001 @irenesin @gisselle_lim @thixxchloe｜</a:t>
                      </a:r>
                      <a:r>
                        <a:rPr kumimoji="0" lang="ja-JP"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Stephy</a:t>
                      </a:r>
                      <a:r>
                        <a:rPr kumimoji="0" lang="ja-JP" altLang="en-US" sz="1000" b="0" i="0" u="none" strike="noStrike" kern="1200" cap="none" spc="0" normalizeH="0" baseline="0" noProof="0">
                          <a:ln>
                            <a:noFill/>
                          </a:ln>
                          <a:solidFill>
                            <a:prstClr val="black"/>
                          </a:solidFill>
                          <a:effectLst/>
                          <a:uLnTx/>
                          <a:uFillTx/>
                          <a:latin typeface="+mn-lt"/>
                          <a:ea typeface="+mn-ea"/>
                          <a:cs typeface="+mn-cs"/>
                        </a:rPr>
                        <a:t>璇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有點青 </a:t>
                      </a:r>
                      <a:r>
                        <a:rPr kumimoji="0" lang="en-US" sz="1000" b="0" i="0" u="none" strike="noStrike" kern="1200" cap="none" spc="0" normalizeH="0" baseline="0" noProof="0">
                          <a:ln>
                            <a:noFill/>
                          </a:ln>
                          <a:solidFill>
                            <a:prstClr val="black"/>
                          </a:solidFill>
                          <a:effectLst/>
                          <a:uLnTx/>
                          <a:uFillTx/>
                          <a:latin typeface="+mn-lt"/>
                          <a:ea typeface="+mn-ea"/>
                          <a:cs typeface="+mn-cs"/>
                        </a:rPr>
                        <a:t>🌿 @YY @Tan Yann Ju @</a:t>
                      </a:r>
                      <a:r>
                        <a:rPr kumimoji="0" lang="ja-JP" altLang="en-US" sz="1000" b="0" i="0" u="none" strike="noStrike" kern="1200" cap="none" spc="0" normalizeH="0" baseline="0" noProof="0">
                          <a:ln>
                            <a:noFill/>
                          </a:ln>
                          <a:solidFill>
                            <a:prstClr val="black"/>
                          </a:solidFill>
                          <a:effectLst/>
                          <a:uLnTx/>
                          <a:uFillTx/>
                          <a:latin typeface="+mn-lt"/>
                          <a:ea typeface="+mn-ea"/>
                          <a:cs typeface="+mn-cs"/>
                        </a:rPr>
                        <a:t>糯米鸡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https://quintly-image-storage.s3.amazonaws.com/960c32603e3f29fbb114b476f69d2f8e/ebdfdcf0eafd21c7d26671d5775c7468.jpg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https://www.facebook.com/957198917700400/posts/5113666162053634/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17602254"/>
                  </a:ext>
                </a:extLst>
              </a:tr>
            </a:tbl>
          </a:graphicData>
        </a:graphic>
      </p:graphicFrame>
      <p:sp>
        <p:nvSpPr>
          <p:cNvPr id="4" name="Text Placeholder 3">
            <a:extLst>
              <a:ext uri="{FF2B5EF4-FFF2-40B4-BE49-F238E27FC236}">
                <a16:creationId xmlns:a16="http://schemas.microsoft.com/office/drawing/2014/main" id="{8E8CB82B-A2E0-4F9E-AE83-993D0580B9BE}"/>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2351815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9C1B6-9930-4AE7-AC7F-A6B6BCEA49C8}"/>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- 23 </a:t>
            </a:r>
            <a:r>
              <a:rPr lang="en-US"/>
              <a:t>of 26</a:t>
            </a:r>
          </a:p>
        </p:txBody>
      </p:sp>
      <p:graphicFrame>
        <p:nvGraphicFramePr>
          <p:cNvPr id="5" name="Table Placeholder 4">
            <a:extLst>
              <a:ext uri="{FF2B5EF4-FFF2-40B4-BE49-F238E27FC236}">
                <a16:creationId xmlns:a16="http://schemas.microsoft.com/office/drawing/2014/main" id="{CA314FD9-F438-4218-8596-2921FBBD3DB9}"/>
              </a:ext>
            </a:extLst>
          </p:cNvPr>
          <p:cNvGraphicFramePr>
            <a:graphicFrameLocks noGrp="1"/>
          </p:cNvGraphicFramePr>
          <p:nvPr>
            <p:ph type="tbl" sz="quarter" idx="13"/>
            <p:extLst>
              <p:ext uri="{D42A27DB-BD31-4B8C-83A1-F6EECF244321}">
                <p14:modId xmlns:p14="http://schemas.microsoft.com/office/powerpoint/2010/main" val="153181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16593608"/>
                    </a:ext>
                  </a:extLst>
                </a:gridCol>
                <a:gridCol w="411480">
                  <a:extLst>
                    <a:ext uri="{9D8B030D-6E8A-4147-A177-3AD203B41FA5}">
                      <a16:colId xmlns:a16="http://schemas.microsoft.com/office/drawing/2014/main" val="920604859"/>
                    </a:ext>
                  </a:extLst>
                </a:gridCol>
                <a:gridCol w="246888">
                  <a:extLst>
                    <a:ext uri="{9D8B030D-6E8A-4147-A177-3AD203B41FA5}">
                      <a16:colId xmlns:a16="http://schemas.microsoft.com/office/drawing/2014/main" val="736747529"/>
                    </a:ext>
                  </a:extLst>
                </a:gridCol>
                <a:gridCol w="740664">
                  <a:extLst>
                    <a:ext uri="{9D8B030D-6E8A-4147-A177-3AD203B41FA5}">
                      <a16:colId xmlns:a16="http://schemas.microsoft.com/office/drawing/2014/main" val="2960743917"/>
                    </a:ext>
                  </a:extLst>
                </a:gridCol>
                <a:gridCol w="208280">
                  <a:extLst>
                    <a:ext uri="{9D8B030D-6E8A-4147-A177-3AD203B41FA5}">
                      <a16:colId xmlns:a16="http://schemas.microsoft.com/office/drawing/2014/main" val="646389516"/>
                    </a:ext>
                  </a:extLst>
                </a:gridCol>
                <a:gridCol w="208280">
                  <a:extLst>
                    <a:ext uri="{9D8B030D-6E8A-4147-A177-3AD203B41FA5}">
                      <a16:colId xmlns:a16="http://schemas.microsoft.com/office/drawing/2014/main" val="844293116"/>
                    </a:ext>
                  </a:extLst>
                </a:gridCol>
                <a:gridCol w="329184">
                  <a:extLst>
                    <a:ext uri="{9D8B030D-6E8A-4147-A177-3AD203B41FA5}">
                      <a16:colId xmlns:a16="http://schemas.microsoft.com/office/drawing/2014/main" val="4268718782"/>
                    </a:ext>
                  </a:extLst>
                </a:gridCol>
                <a:gridCol w="246888">
                  <a:extLst>
                    <a:ext uri="{9D8B030D-6E8A-4147-A177-3AD203B41FA5}">
                      <a16:colId xmlns:a16="http://schemas.microsoft.com/office/drawing/2014/main" val="255862747"/>
                    </a:ext>
                  </a:extLst>
                </a:gridCol>
                <a:gridCol w="208280">
                  <a:extLst>
                    <a:ext uri="{9D8B030D-6E8A-4147-A177-3AD203B41FA5}">
                      <a16:colId xmlns:a16="http://schemas.microsoft.com/office/drawing/2014/main" val="3947877045"/>
                    </a:ext>
                  </a:extLst>
                </a:gridCol>
                <a:gridCol w="246888">
                  <a:extLst>
                    <a:ext uri="{9D8B030D-6E8A-4147-A177-3AD203B41FA5}">
                      <a16:colId xmlns:a16="http://schemas.microsoft.com/office/drawing/2014/main" val="1548243252"/>
                    </a:ext>
                  </a:extLst>
                </a:gridCol>
                <a:gridCol w="246888">
                  <a:extLst>
                    <a:ext uri="{9D8B030D-6E8A-4147-A177-3AD203B41FA5}">
                      <a16:colId xmlns:a16="http://schemas.microsoft.com/office/drawing/2014/main" val="505551378"/>
                    </a:ext>
                  </a:extLst>
                </a:gridCol>
                <a:gridCol w="246888">
                  <a:extLst>
                    <a:ext uri="{9D8B030D-6E8A-4147-A177-3AD203B41FA5}">
                      <a16:colId xmlns:a16="http://schemas.microsoft.com/office/drawing/2014/main" val="3491131981"/>
                    </a:ext>
                  </a:extLst>
                </a:gridCol>
                <a:gridCol w="246888">
                  <a:extLst>
                    <a:ext uri="{9D8B030D-6E8A-4147-A177-3AD203B41FA5}">
                      <a16:colId xmlns:a16="http://schemas.microsoft.com/office/drawing/2014/main" val="2317387543"/>
                    </a:ext>
                  </a:extLst>
                </a:gridCol>
                <a:gridCol w="329184">
                  <a:extLst>
                    <a:ext uri="{9D8B030D-6E8A-4147-A177-3AD203B41FA5}">
                      <a16:colId xmlns:a16="http://schemas.microsoft.com/office/drawing/2014/main" val="1096339936"/>
                    </a:ext>
                  </a:extLst>
                </a:gridCol>
                <a:gridCol w="329184">
                  <a:extLst>
                    <a:ext uri="{9D8B030D-6E8A-4147-A177-3AD203B41FA5}">
                      <a16:colId xmlns:a16="http://schemas.microsoft.com/office/drawing/2014/main" val="1232762864"/>
                    </a:ext>
                  </a:extLst>
                </a:gridCol>
                <a:gridCol w="246888">
                  <a:extLst>
                    <a:ext uri="{9D8B030D-6E8A-4147-A177-3AD203B41FA5}">
                      <a16:colId xmlns:a16="http://schemas.microsoft.com/office/drawing/2014/main" val="3218173765"/>
                    </a:ext>
                  </a:extLst>
                </a:gridCol>
                <a:gridCol w="246888">
                  <a:extLst>
                    <a:ext uri="{9D8B030D-6E8A-4147-A177-3AD203B41FA5}">
                      <a16:colId xmlns:a16="http://schemas.microsoft.com/office/drawing/2014/main" val="305458323"/>
                    </a:ext>
                  </a:extLst>
                </a:gridCol>
                <a:gridCol w="246888">
                  <a:extLst>
                    <a:ext uri="{9D8B030D-6E8A-4147-A177-3AD203B41FA5}">
                      <a16:colId xmlns:a16="http://schemas.microsoft.com/office/drawing/2014/main" val="3211230098"/>
                    </a:ext>
                  </a:extLst>
                </a:gridCol>
                <a:gridCol w="329184">
                  <a:extLst>
                    <a:ext uri="{9D8B030D-6E8A-4147-A177-3AD203B41FA5}">
                      <a16:colId xmlns:a16="http://schemas.microsoft.com/office/drawing/2014/main" val="440204547"/>
                    </a:ext>
                  </a:extLst>
                </a:gridCol>
                <a:gridCol w="246888">
                  <a:extLst>
                    <a:ext uri="{9D8B030D-6E8A-4147-A177-3AD203B41FA5}">
                      <a16:colId xmlns:a16="http://schemas.microsoft.com/office/drawing/2014/main" val="2732989065"/>
                    </a:ext>
                  </a:extLst>
                </a:gridCol>
                <a:gridCol w="246888">
                  <a:extLst>
                    <a:ext uri="{9D8B030D-6E8A-4147-A177-3AD203B41FA5}">
                      <a16:colId xmlns:a16="http://schemas.microsoft.com/office/drawing/2014/main" val="1616317846"/>
                    </a:ext>
                  </a:extLst>
                </a:gridCol>
                <a:gridCol w="246888">
                  <a:extLst>
                    <a:ext uri="{9D8B030D-6E8A-4147-A177-3AD203B41FA5}">
                      <a16:colId xmlns:a16="http://schemas.microsoft.com/office/drawing/2014/main" val="1861084388"/>
                    </a:ext>
                  </a:extLst>
                </a:gridCol>
                <a:gridCol w="246888">
                  <a:extLst>
                    <a:ext uri="{9D8B030D-6E8A-4147-A177-3AD203B41FA5}">
                      <a16:colId xmlns:a16="http://schemas.microsoft.com/office/drawing/2014/main" val="1571067262"/>
                    </a:ext>
                  </a:extLst>
                </a:gridCol>
                <a:gridCol w="493776">
                  <a:extLst>
                    <a:ext uri="{9D8B030D-6E8A-4147-A177-3AD203B41FA5}">
                      <a16:colId xmlns:a16="http://schemas.microsoft.com/office/drawing/2014/main" val="3645370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36693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- 2022-05-22 13:00:00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TTDI </a:t>
                      </a:r>
                      <a:r>
                        <a:rPr kumimoji="0" lang="ja-JP" altLang="en-US" sz="1000" b="0" i="0" u="none" strike="noStrike" kern="1200" cap="none" spc="0" normalizeH="0" baseline="0" noProof="0">
                          <a:ln>
                            <a:noFill/>
                          </a:ln>
                          <a:solidFill>
                            <a:prstClr val="black"/>
                          </a:solidFill>
                          <a:effectLst/>
                          <a:uLnTx/>
                          <a:uFillTx/>
                          <a:latin typeface="+mn-lt"/>
                          <a:ea typeface="+mn-ea"/>
                          <a:cs typeface="+mn-cs"/>
                        </a:rPr>
                        <a:t>咖啡厅」推荐 </a:t>
                      </a:r>
                      <a:r>
                        <a:rPr kumimoji="0" lang="en-US" sz="1000" b="0" i="0" u="none" strike="noStrike" kern="1200" cap="none" spc="0" normalizeH="0" baseline="0" noProof="0">
                          <a:ln>
                            <a:noFill/>
                          </a:ln>
                          <a:solidFill>
                            <a:prstClr val="black"/>
                          </a:solidFill>
                          <a:effectLst/>
                          <a:uLnTx/>
                          <a:uFillTx/>
                          <a:latin typeface="+mn-lt"/>
                          <a:ea typeface="+mn-ea"/>
                          <a:cs typeface="+mn-cs"/>
                        </a:rPr>
                        <a:t>👉 https://bit.ly/3G3UKFp
-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来到周末，悠闲的造访市区中新冒出的咖啡厅似乎是不错的行程。若你也想好好的放松一番，掏空被上周繁杂工作榨干的思绪，那低调隐藏在 </a:t>
                      </a:r>
                      <a:r>
                        <a:rPr kumimoji="0" lang="en-US" sz="1000" b="0" i="0" u="none" strike="noStrike" kern="1200" cap="none" spc="0" normalizeH="0" baseline="0" noProof="0">
                          <a:ln>
                            <a:noFill/>
                          </a:ln>
                          <a:solidFill>
                            <a:prstClr val="black"/>
                          </a:solidFill>
                          <a:effectLst/>
                          <a:uLnTx/>
                          <a:uFillTx/>
                          <a:latin typeface="+mn-lt"/>
                          <a:ea typeface="+mn-ea"/>
                          <a:cs typeface="+mn-cs"/>
                        </a:rPr>
                        <a:t>Taman Tun Dr Ismail </a:t>
                      </a:r>
                      <a:r>
                        <a:rPr kumimoji="0" lang="ja-JP" altLang="en-US" sz="1000" b="0" i="0" u="none" strike="noStrike" kern="1200" cap="none" spc="0" normalizeH="0" baseline="0" noProof="0">
                          <a:ln>
                            <a:noFill/>
                          </a:ln>
                          <a:solidFill>
                            <a:prstClr val="black"/>
                          </a:solidFill>
                          <a:effectLst/>
                          <a:uLnTx/>
                          <a:uFillTx/>
                          <a:latin typeface="+mn-lt"/>
                          <a:ea typeface="+mn-ea"/>
                          <a:cs typeface="+mn-cs"/>
                        </a:rPr>
                        <a:t>之中的这 </a:t>
                      </a:r>
                      <a:r>
                        <a:rPr kumimoji="0" lang="en-US" altLang="ja-JP" sz="1000" b="0" i="0" u="none" strike="noStrike" kern="1200" cap="none" spc="0" normalizeH="0" baseline="0" noProof="0">
                          <a:ln>
                            <a:noFill/>
                          </a:ln>
                          <a:solidFill>
                            <a:prstClr val="black"/>
                          </a:solidFill>
                          <a:effectLst/>
                          <a:uLnTx/>
                          <a:uFillTx/>
                          <a:latin typeface="+mn-lt"/>
                          <a:ea typeface="+mn-ea"/>
                          <a:cs typeface="+mn-cs"/>
                        </a:rPr>
                        <a:t>5 </a:t>
                      </a:r>
                      <a:r>
                        <a:rPr kumimoji="0" lang="ja-JP" altLang="en-US" sz="1000" b="0" i="0" u="none" strike="noStrike" kern="1200" cap="none" spc="0" normalizeH="0" baseline="0" noProof="0">
                          <a:ln>
                            <a:noFill/>
                          </a:ln>
                          <a:solidFill>
                            <a:prstClr val="black"/>
                          </a:solidFill>
                          <a:effectLst/>
                          <a:uLnTx/>
                          <a:uFillTx/>
                          <a:latin typeface="+mn-lt"/>
                          <a:ea typeface="+mn-ea"/>
                          <a:cs typeface="+mn-cs"/>
                        </a:rPr>
                        <a:t>间质感咖啡厅，或许能帮你沉淀平复依旧亢奋的情绪，为全新到来的一周养精蓄锐！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 The Bread Bar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 </a:t>
                      </a:r>
                      <a:r>
                        <a:rPr kumimoji="0" lang="en-US" altLang="ja-JP" sz="1000" b="0" i="0" u="none" strike="noStrike" kern="1200" cap="none" spc="0" normalizeH="0" baseline="0" noProof="0">
                          <a:ln>
                            <a:noFill/>
                          </a:ln>
                          <a:solidFill>
                            <a:prstClr val="black"/>
                          </a:solidFill>
                          <a:effectLst/>
                          <a:uLnTx/>
                          <a:uFillTx/>
                          <a:latin typeface="+mn-lt"/>
                          <a:ea typeface="+mn-ea"/>
                          <a:cs typeface="+mn-cs"/>
                        </a:rPr>
                        <a:t>57, </a:t>
                      </a:r>
                      <a:r>
                        <a:rPr kumimoji="0" lang="en-US" sz="1000" b="0" i="0" u="none" strike="noStrike" kern="1200" cap="none" spc="0" normalizeH="0" baseline="0" noProof="0">
                          <a:ln>
                            <a:noFill/>
                          </a:ln>
                          <a:solidFill>
                            <a:prstClr val="black"/>
                          </a:solidFill>
                          <a:effectLst/>
                          <a:uLnTx/>
                          <a:uFillTx/>
                          <a:latin typeface="+mn-lt"/>
                          <a:ea typeface="+mn-ea"/>
                          <a:cs typeface="+mn-cs"/>
                        </a:rPr>
                        <a:t>Lorong Rahim Kajai 13, Taman Tun Dr Ismail, 60000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5:30pm ( Wednesday closed )
📍 neutrals.ttdi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30</a:t>
                      </a:r>
                      <a:r>
                        <a:rPr kumimoji="0" lang="en-US" sz="1000" b="0" i="0" u="none" strike="noStrike" kern="1200" cap="none" spc="0" normalizeH="0" baseline="0" noProof="0">
                          <a:ln>
                            <a:noFill/>
                          </a:ln>
                          <a:solidFill>
                            <a:prstClr val="black"/>
                          </a:solidFill>
                          <a:effectLst/>
                          <a:uLnTx/>
                          <a:uFillTx/>
                          <a:latin typeface="+mn-lt"/>
                          <a:ea typeface="+mn-ea"/>
                          <a:cs typeface="+mn-cs"/>
                        </a:rPr>
                        <a:t>A, Persiaran Zaaba, Taman Tun Dr Ismail, 60000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8:00</a:t>
                      </a:r>
                      <a:r>
                        <a:rPr kumimoji="0" lang="en-US" sz="1000" b="0" i="0" u="none" strike="noStrike" kern="1200" cap="none" spc="0" normalizeH="0" baseline="0" noProof="0">
                          <a:ln>
                            <a:noFill/>
                          </a:ln>
                          <a:solidFill>
                            <a:prstClr val="black"/>
                          </a:solidFill>
                          <a:effectLst/>
                          <a:uLnTx/>
                          <a:uFillTx/>
                          <a:latin typeface="+mn-lt"/>
                          <a:ea typeface="+mn-ea"/>
                          <a:cs typeface="+mn-cs"/>
                        </a:rPr>
                        <a:t>am-10pm ( Wednesday closed )
📍 Kissa X Coffee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86</a:t>
                      </a:r>
                      <a:r>
                        <a:rPr kumimoji="0" lang="en-US" sz="1000" b="0" i="0" u="none" strike="noStrike" kern="1200" cap="none" spc="0" normalizeH="0" baseline="0" noProof="0">
                          <a:ln>
                            <a:noFill/>
                          </a:ln>
                          <a:solidFill>
                            <a:prstClr val="black"/>
                          </a:solidFill>
                          <a:effectLst/>
                          <a:uLnTx/>
                          <a:uFillTx/>
                          <a:latin typeface="+mn-lt"/>
                          <a:ea typeface="+mn-ea"/>
                          <a:cs typeface="+mn-cs"/>
                        </a:rPr>
                        <a:t>a, Jalan Burhanuddin Helmi, Taman Tun Dr Ismail, 60000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7pm ( Monday – Thursday closed )
📍 Dough &amp; Dolce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24</a:t>
                      </a:r>
                      <a:r>
                        <a:rPr kumimoji="0" lang="en-US" sz="1000" b="0" i="0" u="none" strike="noStrike" kern="1200" cap="none" spc="0" normalizeH="0" baseline="0" noProof="0">
                          <a:ln>
                            <a:noFill/>
                          </a:ln>
                          <a:solidFill>
                            <a:prstClr val="black"/>
                          </a:solidFill>
                          <a:effectLst/>
                          <a:uLnTx/>
                          <a:uFillTx/>
                          <a:latin typeface="+mn-lt"/>
                          <a:ea typeface="+mn-ea"/>
                          <a:cs typeface="+mn-cs"/>
                        </a:rPr>
                        <a:t>A, Lorong Datuk Sulaiman 1, Taman Tun Dr Ismail, 60000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en-US" sz="1000" b="0" i="0" u="none" strike="noStrike" kern="1200" cap="none" spc="0" normalizeH="0" baseline="0" noProof="0">
                          <a:ln>
                            <a:noFill/>
                          </a:ln>
                          <a:solidFill>
                            <a:prstClr val="black"/>
                          </a:solidFill>
                          <a:effectLst/>
                          <a:uLnTx/>
                          <a:uFillTx/>
                          <a:latin typeface="+mn-lt"/>
                          <a:ea typeface="+mn-ea"/>
                          <a:cs typeface="+mn-cs"/>
                        </a:rPr>
                        <a:t>am – 6pm ( Tuesday closed )
📍 Oh Cha Matcha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130, </a:t>
                      </a:r>
                      <a:r>
                        <a:rPr kumimoji="0" lang="en-US" sz="1000" b="0" i="0" u="none" strike="noStrike" kern="1200" cap="none" spc="0" normalizeH="0" baseline="0" noProof="0">
                          <a:ln>
                            <a:noFill/>
                          </a:ln>
                          <a:solidFill>
                            <a:prstClr val="black"/>
                          </a:solidFill>
                          <a:effectLst/>
                          <a:uLnTx/>
                          <a:uFillTx/>
                          <a:latin typeface="+mn-lt"/>
                          <a:ea typeface="+mn-ea"/>
                          <a:cs typeface="+mn-cs"/>
                        </a:rPr>
                        <a:t>Jalan Burhanuddin Helmi, Taman Tun Dr Ismail Kuala Lumpur,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7</a:t>
                      </a:r>
                      <a:r>
                        <a:rPr kumimoji="0" lang="en-US" sz="1000" b="0" i="0" u="none" strike="noStrike" kern="1200" cap="none" spc="0" normalizeH="0" baseline="0" noProof="0">
                          <a:ln>
                            <a:noFill/>
                          </a:ln>
                          <a:solidFill>
                            <a:prstClr val="black"/>
                          </a:solidFill>
                          <a:effectLst/>
                          <a:uLnTx/>
                          <a:uFillTx/>
                          <a:latin typeface="+mn-lt"/>
                          <a:ea typeface="+mn-ea"/>
                          <a:cs typeface="+mn-cs"/>
                        </a:rPr>
                        <a:t>am – 11pm
-
📷IG@hannathediva @jd_chang @caffeinetizen  @janiss_foong @mark_mah @kissa_xcoffee @crystalpuiyan @shuuvern @sarahtym @smashpop @ohchamatcha.kl｜</a:t>
                      </a:r>
                      <a:r>
                        <a:rPr kumimoji="0" lang="ja-JP"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小圆熊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https://quintly-image-storage.s3.amazonaws.com/960c32603e3f29fbb114b476f69d2f8e/1c3ca08d4cd45f05b5e21c1e414f2146.jpg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裕雯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https://www.facebook.com/957198917700400/posts/5133632056723711/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80918944"/>
                  </a:ext>
                </a:extLst>
              </a:tr>
            </a:tbl>
          </a:graphicData>
        </a:graphic>
      </p:graphicFrame>
      <p:sp>
        <p:nvSpPr>
          <p:cNvPr id="4" name="Text Placeholder 3">
            <a:extLst>
              <a:ext uri="{FF2B5EF4-FFF2-40B4-BE49-F238E27FC236}">
                <a16:creationId xmlns:a16="http://schemas.microsoft.com/office/drawing/2014/main" id="{AEA3DDAC-444C-47AA-960A-01CE33FABF73}"/>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3452656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3A8D-BC33-4117-9ED0-91085A8021B6}"/>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- 24 </a:t>
            </a:r>
            <a:r>
              <a:rPr lang="en-US"/>
              <a:t>of 26</a:t>
            </a:r>
          </a:p>
        </p:txBody>
      </p:sp>
      <p:graphicFrame>
        <p:nvGraphicFramePr>
          <p:cNvPr id="5" name="Table Placeholder 4">
            <a:extLst>
              <a:ext uri="{FF2B5EF4-FFF2-40B4-BE49-F238E27FC236}">
                <a16:creationId xmlns:a16="http://schemas.microsoft.com/office/drawing/2014/main" id="{2453293D-7D5C-4147-AD7E-D0D337732534}"/>
              </a:ext>
            </a:extLst>
          </p:cNvPr>
          <p:cNvGraphicFramePr>
            <a:graphicFrameLocks noGrp="1"/>
          </p:cNvGraphicFramePr>
          <p:nvPr>
            <p:ph type="tbl" sz="quarter" idx="13"/>
            <p:extLst>
              <p:ext uri="{D42A27DB-BD31-4B8C-83A1-F6EECF244321}">
                <p14:modId xmlns:p14="http://schemas.microsoft.com/office/powerpoint/2010/main" val="3837724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50242469"/>
                    </a:ext>
                  </a:extLst>
                </a:gridCol>
                <a:gridCol w="411480">
                  <a:extLst>
                    <a:ext uri="{9D8B030D-6E8A-4147-A177-3AD203B41FA5}">
                      <a16:colId xmlns:a16="http://schemas.microsoft.com/office/drawing/2014/main" val="3378364572"/>
                    </a:ext>
                  </a:extLst>
                </a:gridCol>
                <a:gridCol w="246888">
                  <a:extLst>
                    <a:ext uri="{9D8B030D-6E8A-4147-A177-3AD203B41FA5}">
                      <a16:colId xmlns:a16="http://schemas.microsoft.com/office/drawing/2014/main" val="110827576"/>
                    </a:ext>
                  </a:extLst>
                </a:gridCol>
                <a:gridCol w="740664">
                  <a:extLst>
                    <a:ext uri="{9D8B030D-6E8A-4147-A177-3AD203B41FA5}">
                      <a16:colId xmlns:a16="http://schemas.microsoft.com/office/drawing/2014/main" val="1763994482"/>
                    </a:ext>
                  </a:extLst>
                </a:gridCol>
                <a:gridCol w="208280">
                  <a:extLst>
                    <a:ext uri="{9D8B030D-6E8A-4147-A177-3AD203B41FA5}">
                      <a16:colId xmlns:a16="http://schemas.microsoft.com/office/drawing/2014/main" val="1981911421"/>
                    </a:ext>
                  </a:extLst>
                </a:gridCol>
                <a:gridCol w="208280">
                  <a:extLst>
                    <a:ext uri="{9D8B030D-6E8A-4147-A177-3AD203B41FA5}">
                      <a16:colId xmlns:a16="http://schemas.microsoft.com/office/drawing/2014/main" val="3016493685"/>
                    </a:ext>
                  </a:extLst>
                </a:gridCol>
                <a:gridCol w="329184">
                  <a:extLst>
                    <a:ext uri="{9D8B030D-6E8A-4147-A177-3AD203B41FA5}">
                      <a16:colId xmlns:a16="http://schemas.microsoft.com/office/drawing/2014/main" val="1072340991"/>
                    </a:ext>
                  </a:extLst>
                </a:gridCol>
                <a:gridCol w="246888">
                  <a:extLst>
                    <a:ext uri="{9D8B030D-6E8A-4147-A177-3AD203B41FA5}">
                      <a16:colId xmlns:a16="http://schemas.microsoft.com/office/drawing/2014/main" val="1050118754"/>
                    </a:ext>
                  </a:extLst>
                </a:gridCol>
                <a:gridCol w="208280">
                  <a:extLst>
                    <a:ext uri="{9D8B030D-6E8A-4147-A177-3AD203B41FA5}">
                      <a16:colId xmlns:a16="http://schemas.microsoft.com/office/drawing/2014/main" val="2603820408"/>
                    </a:ext>
                  </a:extLst>
                </a:gridCol>
                <a:gridCol w="246888">
                  <a:extLst>
                    <a:ext uri="{9D8B030D-6E8A-4147-A177-3AD203B41FA5}">
                      <a16:colId xmlns:a16="http://schemas.microsoft.com/office/drawing/2014/main" val="3379412819"/>
                    </a:ext>
                  </a:extLst>
                </a:gridCol>
                <a:gridCol w="246888">
                  <a:extLst>
                    <a:ext uri="{9D8B030D-6E8A-4147-A177-3AD203B41FA5}">
                      <a16:colId xmlns:a16="http://schemas.microsoft.com/office/drawing/2014/main" val="3949404407"/>
                    </a:ext>
                  </a:extLst>
                </a:gridCol>
                <a:gridCol w="246888">
                  <a:extLst>
                    <a:ext uri="{9D8B030D-6E8A-4147-A177-3AD203B41FA5}">
                      <a16:colId xmlns:a16="http://schemas.microsoft.com/office/drawing/2014/main" val="798572560"/>
                    </a:ext>
                  </a:extLst>
                </a:gridCol>
                <a:gridCol w="246888">
                  <a:extLst>
                    <a:ext uri="{9D8B030D-6E8A-4147-A177-3AD203B41FA5}">
                      <a16:colId xmlns:a16="http://schemas.microsoft.com/office/drawing/2014/main" val="4252581717"/>
                    </a:ext>
                  </a:extLst>
                </a:gridCol>
                <a:gridCol w="329184">
                  <a:extLst>
                    <a:ext uri="{9D8B030D-6E8A-4147-A177-3AD203B41FA5}">
                      <a16:colId xmlns:a16="http://schemas.microsoft.com/office/drawing/2014/main" val="2313153423"/>
                    </a:ext>
                  </a:extLst>
                </a:gridCol>
                <a:gridCol w="329184">
                  <a:extLst>
                    <a:ext uri="{9D8B030D-6E8A-4147-A177-3AD203B41FA5}">
                      <a16:colId xmlns:a16="http://schemas.microsoft.com/office/drawing/2014/main" val="2680570680"/>
                    </a:ext>
                  </a:extLst>
                </a:gridCol>
                <a:gridCol w="246888">
                  <a:extLst>
                    <a:ext uri="{9D8B030D-6E8A-4147-A177-3AD203B41FA5}">
                      <a16:colId xmlns:a16="http://schemas.microsoft.com/office/drawing/2014/main" val="88275354"/>
                    </a:ext>
                  </a:extLst>
                </a:gridCol>
                <a:gridCol w="246888">
                  <a:extLst>
                    <a:ext uri="{9D8B030D-6E8A-4147-A177-3AD203B41FA5}">
                      <a16:colId xmlns:a16="http://schemas.microsoft.com/office/drawing/2014/main" val="2527722788"/>
                    </a:ext>
                  </a:extLst>
                </a:gridCol>
                <a:gridCol w="246888">
                  <a:extLst>
                    <a:ext uri="{9D8B030D-6E8A-4147-A177-3AD203B41FA5}">
                      <a16:colId xmlns:a16="http://schemas.microsoft.com/office/drawing/2014/main" val="132750087"/>
                    </a:ext>
                  </a:extLst>
                </a:gridCol>
                <a:gridCol w="329184">
                  <a:extLst>
                    <a:ext uri="{9D8B030D-6E8A-4147-A177-3AD203B41FA5}">
                      <a16:colId xmlns:a16="http://schemas.microsoft.com/office/drawing/2014/main" val="362991555"/>
                    </a:ext>
                  </a:extLst>
                </a:gridCol>
                <a:gridCol w="246888">
                  <a:extLst>
                    <a:ext uri="{9D8B030D-6E8A-4147-A177-3AD203B41FA5}">
                      <a16:colId xmlns:a16="http://schemas.microsoft.com/office/drawing/2014/main" val="3131444880"/>
                    </a:ext>
                  </a:extLst>
                </a:gridCol>
                <a:gridCol w="246888">
                  <a:extLst>
                    <a:ext uri="{9D8B030D-6E8A-4147-A177-3AD203B41FA5}">
                      <a16:colId xmlns:a16="http://schemas.microsoft.com/office/drawing/2014/main" val="2129379080"/>
                    </a:ext>
                  </a:extLst>
                </a:gridCol>
                <a:gridCol w="246888">
                  <a:extLst>
                    <a:ext uri="{9D8B030D-6E8A-4147-A177-3AD203B41FA5}">
                      <a16:colId xmlns:a16="http://schemas.microsoft.com/office/drawing/2014/main" val="1729593482"/>
                    </a:ext>
                  </a:extLst>
                </a:gridCol>
                <a:gridCol w="246888">
                  <a:extLst>
                    <a:ext uri="{9D8B030D-6E8A-4147-A177-3AD203B41FA5}">
                      <a16:colId xmlns:a16="http://schemas.microsoft.com/office/drawing/2014/main" val="257988339"/>
                    </a:ext>
                  </a:extLst>
                </a:gridCol>
                <a:gridCol w="493776">
                  <a:extLst>
                    <a:ext uri="{9D8B030D-6E8A-4147-A177-3AD203B41FA5}">
                      <a16:colId xmlns:a16="http://schemas.microsoft.com/office/drawing/2014/main" val="72577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11993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- 2022-05-22 22:01:00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又害羞又想看</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画得也太好了啦！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Illustration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插画</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https://quintly-image-storage.s3.amazonaws.com/960c32603e3f29fbb114b476f69d2f8e/6c54503081be5571c5f13e67a2828bd3.jpg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162783%3Futm_source%3Dfacebook-popdaily.my%26utm_medium%3Dpost%26utm_campaign%3D18jinillustration%26utm_content%3Dlink-20220522-%2F162783&amp;h=AT1dM7OhYChd0oYOx0PHbkNqJhJ4SoXq-4MPrBNr1X1GtmHs0655jqu5N7AKZn_wHg3AWHkT1L8bCDbiYDtkuORieNrXteVHdxbnoPKKU2zCnLEf46GV_3R3b0-z9agKX0JAZc-8lPjtQbkgnY_f&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54449337"/>
                  </a:ext>
                </a:extLst>
              </a:tr>
            </a:tbl>
          </a:graphicData>
        </a:graphic>
      </p:graphicFrame>
      <p:sp>
        <p:nvSpPr>
          <p:cNvPr id="4" name="Text Placeholder 3">
            <a:extLst>
              <a:ext uri="{FF2B5EF4-FFF2-40B4-BE49-F238E27FC236}">
                <a16:creationId xmlns:a16="http://schemas.microsoft.com/office/drawing/2014/main" id="{196ABFE6-E279-4D05-B9B2-253DDEB2499A}"/>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2290723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9DC5F-CEB5-4389-A83A-8BA736852C65}"/>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- 25 </a:t>
            </a:r>
            <a:r>
              <a:rPr lang="en-US"/>
              <a:t>of 26</a:t>
            </a:r>
          </a:p>
        </p:txBody>
      </p:sp>
      <p:graphicFrame>
        <p:nvGraphicFramePr>
          <p:cNvPr id="5" name="Table Placeholder 4">
            <a:extLst>
              <a:ext uri="{FF2B5EF4-FFF2-40B4-BE49-F238E27FC236}">
                <a16:creationId xmlns:a16="http://schemas.microsoft.com/office/drawing/2014/main" id="{1CD270DD-DD66-42B7-96DF-E597DDD17D27}"/>
              </a:ext>
            </a:extLst>
          </p:cNvPr>
          <p:cNvGraphicFramePr>
            <a:graphicFrameLocks noGrp="1"/>
          </p:cNvGraphicFramePr>
          <p:nvPr>
            <p:ph type="tbl" sz="quarter" idx="13"/>
            <p:extLst>
              <p:ext uri="{D42A27DB-BD31-4B8C-83A1-F6EECF244321}">
                <p14:modId xmlns:p14="http://schemas.microsoft.com/office/powerpoint/2010/main" val="280863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054878769"/>
                    </a:ext>
                  </a:extLst>
                </a:gridCol>
                <a:gridCol w="411480">
                  <a:extLst>
                    <a:ext uri="{9D8B030D-6E8A-4147-A177-3AD203B41FA5}">
                      <a16:colId xmlns:a16="http://schemas.microsoft.com/office/drawing/2014/main" val="2420305682"/>
                    </a:ext>
                  </a:extLst>
                </a:gridCol>
                <a:gridCol w="246888">
                  <a:extLst>
                    <a:ext uri="{9D8B030D-6E8A-4147-A177-3AD203B41FA5}">
                      <a16:colId xmlns:a16="http://schemas.microsoft.com/office/drawing/2014/main" val="765920293"/>
                    </a:ext>
                  </a:extLst>
                </a:gridCol>
                <a:gridCol w="740664">
                  <a:extLst>
                    <a:ext uri="{9D8B030D-6E8A-4147-A177-3AD203B41FA5}">
                      <a16:colId xmlns:a16="http://schemas.microsoft.com/office/drawing/2014/main" val="3718042185"/>
                    </a:ext>
                  </a:extLst>
                </a:gridCol>
                <a:gridCol w="208280">
                  <a:extLst>
                    <a:ext uri="{9D8B030D-6E8A-4147-A177-3AD203B41FA5}">
                      <a16:colId xmlns:a16="http://schemas.microsoft.com/office/drawing/2014/main" val="561193742"/>
                    </a:ext>
                  </a:extLst>
                </a:gridCol>
                <a:gridCol w="208280">
                  <a:extLst>
                    <a:ext uri="{9D8B030D-6E8A-4147-A177-3AD203B41FA5}">
                      <a16:colId xmlns:a16="http://schemas.microsoft.com/office/drawing/2014/main" val="3939966746"/>
                    </a:ext>
                  </a:extLst>
                </a:gridCol>
                <a:gridCol w="329184">
                  <a:extLst>
                    <a:ext uri="{9D8B030D-6E8A-4147-A177-3AD203B41FA5}">
                      <a16:colId xmlns:a16="http://schemas.microsoft.com/office/drawing/2014/main" val="442712536"/>
                    </a:ext>
                  </a:extLst>
                </a:gridCol>
                <a:gridCol w="246888">
                  <a:extLst>
                    <a:ext uri="{9D8B030D-6E8A-4147-A177-3AD203B41FA5}">
                      <a16:colId xmlns:a16="http://schemas.microsoft.com/office/drawing/2014/main" val="1859281611"/>
                    </a:ext>
                  </a:extLst>
                </a:gridCol>
                <a:gridCol w="208280">
                  <a:extLst>
                    <a:ext uri="{9D8B030D-6E8A-4147-A177-3AD203B41FA5}">
                      <a16:colId xmlns:a16="http://schemas.microsoft.com/office/drawing/2014/main" val="3202871858"/>
                    </a:ext>
                  </a:extLst>
                </a:gridCol>
                <a:gridCol w="246888">
                  <a:extLst>
                    <a:ext uri="{9D8B030D-6E8A-4147-A177-3AD203B41FA5}">
                      <a16:colId xmlns:a16="http://schemas.microsoft.com/office/drawing/2014/main" val="3527699594"/>
                    </a:ext>
                  </a:extLst>
                </a:gridCol>
                <a:gridCol w="246888">
                  <a:extLst>
                    <a:ext uri="{9D8B030D-6E8A-4147-A177-3AD203B41FA5}">
                      <a16:colId xmlns:a16="http://schemas.microsoft.com/office/drawing/2014/main" val="2249378614"/>
                    </a:ext>
                  </a:extLst>
                </a:gridCol>
                <a:gridCol w="246888">
                  <a:extLst>
                    <a:ext uri="{9D8B030D-6E8A-4147-A177-3AD203B41FA5}">
                      <a16:colId xmlns:a16="http://schemas.microsoft.com/office/drawing/2014/main" val="1012458980"/>
                    </a:ext>
                  </a:extLst>
                </a:gridCol>
                <a:gridCol w="246888">
                  <a:extLst>
                    <a:ext uri="{9D8B030D-6E8A-4147-A177-3AD203B41FA5}">
                      <a16:colId xmlns:a16="http://schemas.microsoft.com/office/drawing/2014/main" val="1587709319"/>
                    </a:ext>
                  </a:extLst>
                </a:gridCol>
                <a:gridCol w="329184">
                  <a:extLst>
                    <a:ext uri="{9D8B030D-6E8A-4147-A177-3AD203B41FA5}">
                      <a16:colId xmlns:a16="http://schemas.microsoft.com/office/drawing/2014/main" val="1196103462"/>
                    </a:ext>
                  </a:extLst>
                </a:gridCol>
                <a:gridCol w="329184">
                  <a:extLst>
                    <a:ext uri="{9D8B030D-6E8A-4147-A177-3AD203B41FA5}">
                      <a16:colId xmlns:a16="http://schemas.microsoft.com/office/drawing/2014/main" val="1451348034"/>
                    </a:ext>
                  </a:extLst>
                </a:gridCol>
                <a:gridCol w="246888">
                  <a:extLst>
                    <a:ext uri="{9D8B030D-6E8A-4147-A177-3AD203B41FA5}">
                      <a16:colId xmlns:a16="http://schemas.microsoft.com/office/drawing/2014/main" val="3359436137"/>
                    </a:ext>
                  </a:extLst>
                </a:gridCol>
                <a:gridCol w="246888">
                  <a:extLst>
                    <a:ext uri="{9D8B030D-6E8A-4147-A177-3AD203B41FA5}">
                      <a16:colId xmlns:a16="http://schemas.microsoft.com/office/drawing/2014/main" val="4088747873"/>
                    </a:ext>
                  </a:extLst>
                </a:gridCol>
                <a:gridCol w="246888">
                  <a:extLst>
                    <a:ext uri="{9D8B030D-6E8A-4147-A177-3AD203B41FA5}">
                      <a16:colId xmlns:a16="http://schemas.microsoft.com/office/drawing/2014/main" val="37349721"/>
                    </a:ext>
                  </a:extLst>
                </a:gridCol>
                <a:gridCol w="329184">
                  <a:extLst>
                    <a:ext uri="{9D8B030D-6E8A-4147-A177-3AD203B41FA5}">
                      <a16:colId xmlns:a16="http://schemas.microsoft.com/office/drawing/2014/main" val="230605018"/>
                    </a:ext>
                  </a:extLst>
                </a:gridCol>
                <a:gridCol w="246888">
                  <a:extLst>
                    <a:ext uri="{9D8B030D-6E8A-4147-A177-3AD203B41FA5}">
                      <a16:colId xmlns:a16="http://schemas.microsoft.com/office/drawing/2014/main" val="1961046168"/>
                    </a:ext>
                  </a:extLst>
                </a:gridCol>
                <a:gridCol w="246888">
                  <a:extLst>
                    <a:ext uri="{9D8B030D-6E8A-4147-A177-3AD203B41FA5}">
                      <a16:colId xmlns:a16="http://schemas.microsoft.com/office/drawing/2014/main" val="1187605890"/>
                    </a:ext>
                  </a:extLst>
                </a:gridCol>
                <a:gridCol w="246888">
                  <a:extLst>
                    <a:ext uri="{9D8B030D-6E8A-4147-A177-3AD203B41FA5}">
                      <a16:colId xmlns:a16="http://schemas.microsoft.com/office/drawing/2014/main" val="4213155336"/>
                    </a:ext>
                  </a:extLst>
                </a:gridCol>
                <a:gridCol w="246888">
                  <a:extLst>
                    <a:ext uri="{9D8B030D-6E8A-4147-A177-3AD203B41FA5}">
                      <a16:colId xmlns:a16="http://schemas.microsoft.com/office/drawing/2014/main" val="1204226029"/>
                    </a:ext>
                  </a:extLst>
                </a:gridCol>
                <a:gridCol w="493776">
                  <a:extLst>
                    <a:ext uri="{9D8B030D-6E8A-4147-A177-3AD203B41FA5}">
                      <a16:colId xmlns:a16="http://schemas.microsoft.com/office/drawing/2014/main" val="277717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98389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- 2022-05-21 15:00:00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2022</a:t>
                      </a:r>
                      <a:r>
                        <a:rPr kumimoji="0" lang="ja-JP" altLang="en-US" sz="1000" b="0" i="0" u="none" strike="noStrike" kern="1200" cap="none" spc="0" normalizeH="0" baseline="0" noProof="0">
                          <a:ln>
                            <a:noFill/>
                          </a:ln>
                          <a:solidFill>
                            <a:prstClr val="black"/>
                          </a:solidFill>
                          <a:effectLst/>
                          <a:uLnTx/>
                          <a:uFillTx/>
                          <a:latin typeface="+mn-lt"/>
                          <a:ea typeface="+mn-ea"/>
                          <a:cs typeface="+mn-cs"/>
                        </a:rPr>
                        <a:t>年最新「茨厂街美食」推荐</a:t>
                      </a:r>
                      <a:r>
                        <a:rPr kumimoji="0" lang="en-US" sz="1000" b="0" i="0" u="none" strike="noStrike" kern="1200" cap="none" spc="0" normalizeH="0" baseline="0" noProof="0">
                          <a:ln>
                            <a:noFill/>
                          </a:ln>
                          <a:solidFill>
                            <a:prstClr val="black"/>
                          </a:solidFill>
                          <a:effectLst/>
                          <a:uLnTx/>
                          <a:uFillTx/>
                          <a:latin typeface="+mn-lt"/>
                          <a:ea typeface="+mn-ea"/>
                          <a:cs typeface="+mn-cs"/>
                        </a:rPr>
                        <a:t>👉https://bit.ly/3yOgS4J
-
</a:t>
                      </a:r>
                      <a:r>
                        <a:rPr kumimoji="0" lang="ja-JP" altLang="en-US" sz="1000" b="0" i="0" u="none" strike="noStrike" kern="1200" cap="none" spc="0" normalizeH="0" baseline="0" noProof="0">
                          <a:ln>
                            <a:noFill/>
                          </a:ln>
                          <a:solidFill>
                            <a:prstClr val="black"/>
                          </a:solidFill>
                          <a:effectLst/>
                          <a:uLnTx/>
                          <a:uFillTx/>
                          <a:latin typeface="+mn-lt"/>
                          <a:ea typeface="+mn-ea"/>
                          <a:cs typeface="+mn-cs"/>
                        </a:rPr>
                        <a:t>位于苏丹街全新开张的無敵麵家，充满着</a:t>
                      </a:r>
                      <a:r>
                        <a:rPr kumimoji="0" lang="en-US" sz="1000" b="0" i="0" u="none" strike="noStrike" kern="1200" cap="none" spc="0" normalizeH="0" baseline="0" noProof="0">
                          <a:ln>
                            <a:noFill/>
                          </a:ln>
                          <a:solidFill>
                            <a:prstClr val="black"/>
                          </a:solidFill>
                          <a:effectLst/>
                          <a:uLnTx/>
                          <a:uFillTx/>
                          <a:latin typeface="+mn-lt"/>
                          <a:ea typeface="+mn-ea"/>
                          <a:cs typeface="+mn-cs"/>
                        </a:rPr>
                        <a:t>Ins</a:t>
                      </a:r>
                      <a:r>
                        <a:rPr kumimoji="0" lang="ja-JP" altLang="en-US" sz="1000" b="0" i="0" u="none" strike="noStrike" kern="1200" cap="none" spc="0" normalizeH="0" baseline="0" noProof="0">
                          <a:ln>
                            <a:noFill/>
                          </a:ln>
                          <a:solidFill>
                            <a:prstClr val="black"/>
                          </a:solidFill>
                          <a:effectLst/>
                          <a:uLnTx/>
                          <a:uFillTx/>
                          <a:latin typeface="+mn-lt"/>
                          <a:ea typeface="+mn-ea"/>
                          <a:cs typeface="+mn-cs"/>
                        </a:rPr>
                        <a:t>风大气纯白设计的店面，绝对会打破你对传统面家的印象，超值得打卡！無敵麵家主打着惹味的猪骨汤米线，波编亲测了招牌必点奶香系列的大虾奶香猪骨汤米线和无敌战斧猪扒咖喱面都完全不踩雷超好吃！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📍WUDI Noodle </a:t>
                      </a:r>
                      <a:r>
                        <a:rPr kumimoji="0" lang="ja-JP" altLang="en-US" sz="1000" b="0" i="0" u="none" strike="noStrike" kern="1200" cap="none" spc="0" normalizeH="0" baseline="0" noProof="0">
                          <a:ln>
                            <a:noFill/>
                          </a:ln>
                          <a:solidFill>
                            <a:prstClr val="black"/>
                          </a:solidFill>
                          <a:effectLst/>
                          <a:uLnTx/>
                          <a:uFillTx/>
                          <a:latin typeface="+mn-lt"/>
                          <a:ea typeface="+mn-ea"/>
                          <a:cs typeface="+mn-cs"/>
                        </a:rPr>
                        <a:t>無敵麵家 
地址：</a:t>
                      </a:r>
                      <a:r>
                        <a:rPr kumimoji="0" lang="en-US" altLang="ja-JP" sz="1000" b="0" i="0" u="none" strike="noStrike" kern="1200" cap="none" spc="0" normalizeH="0" baseline="0" noProof="0">
                          <a:ln>
                            <a:noFill/>
                          </a:ln>
                          <a:solidFill>
                            <a:prstClr val="black"/>
                          </a:solidFill>
                          <a:effectLst/>
                          <a:uLnTx/>
                          <a:uFillTx/>
                          <a:latin typeface="+mn-lt"/>
                          <a:ea typeface="+mn-ea"/>
                          <a:cs typeface="+mn-cs"/>
                        </a:rPr>
                        <a:t>105, </a:t>
                      </a:r>
                      <a:r>
                        <a:rPr kumimoji="0" lang="en-US" sz="1000" b="0" i="0" u="none" strike="noStrike" kern="1200" cap="none" spc="0" normalizeH="0" baseline="0" noProof="0">
                          <a:ln>
                            <a:noFill/>
                          </a:ln>
                          <a:solidFill>
                            <a:prstClr val="black"/>
                          </a:solidFill>
                          <a:effectLst/>
                          <a:uLnTx/>
                          <a:uFillTx/>
                          <a:latin typeface="+mn-lt"/>
                          <a:ea typeface="+mn-ea"/>
                          <a:cs typeface="+mn-cs"/>
                        </a:rPr>
                        <a:t>Jalan Sultan, City Centre, 50000 Kuala Lumpur
</a:t>
                      </a:r>
                      <a:r>
                        <a:rPr kumimoji="0" lang="ja-JP" altLang="en-US" sz="1000" b="0" i="0" u="none" strike="noStrike" kern="1200" cap="none" spc="0" normalizeH="0" baseline="0" noProof="0">
                          <a:ln>
                            <a:noFill/>
                          </a:ln>
                          <a:solidFill>
                            <a:prstClr val="black"/>
                          </a:solidFill>
                          <a:effectLst/>
                          <a:uLnTx/>
                          <a:uFillTx/>
                          <a:latin typeface="+mn-lt"/>
                          <a:ea typeface="+mn-ea"/>
                          <a:cs typeface="+mn-cs"/>
                        </a:rPr>
                        <a:t>营业时间：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- 5pm
-
📷 </a:t>
                      </a:r>
                      <a:r>
                        <a:rPr kumimoji="0" lang="ja-JP" altLang="en-US" sz="1000" b="0" i="0" u="none" strike="noStrike" kern="1200" cap="none" spc="0" normalizeH="0" baseline="0" noProof="0">
                          <a:ln>
                            <a:noFill/>
                          </a:ln>
                          <a:solidFill>
                            <a:prstClr val="black"/>
                          </a:solidFill>
                          <a:effectLst/>
                          <a:uLnTx/>
                          <a:uFillTx/>
                          <a:latin typeface="+mn-lt"/>
                          <a:ea typeface="+mn-ea"/>
                          <a:cs typeface="+mn-cs"/>
                        </a:rPr>
                        <a:t>编辑拍摄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茨厂街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茨厂街美食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茨厂街最新美食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打卡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https://quintly-image-storage.s3.amazonaws.com/960c32603e3f29fbb114b476f69d2f8e/e30a8ab61247de7d683fd0b6e6ded1a9.png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Yi Zhuan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https://www.facebook.com/957198917700400/posts/5134307499989500/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54022378"/>
                  </a:ext>
                </a:extLst>
              </a:tr>
            </a:tbl>
          </a:graphicData>
        </a:graphic>
      </p:graphicFrame>
      <p:sp>
        <p:nvSpPr>
          <p:cNvPr id="4" name="Text Placeholder 3">
            <a:extLst>
              <a:ext uri="{FF2B5EF4-FFF2-40B4-BE49-F238E27FC236}">
                <a16:creationId xmlns:a16="http://schemas.microsoft.com/office/drawing/2014/main" id="{A94ABA64-91B2-44DE-856A-7A950AEE3470}"/>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4092721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27723-692C-48EE-A17B-6596B0EBA3E2}"/>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- 26 </a:t>
            </a:r>
            <a:r>
              <a:rPr lang="en-US"/>
              <a:t>of 26</a:t>
            </a:r>
          </a:p>
        </p:txBody>
      </p:sp>
      <p:graphicFrame>
        <p:nvGraphicFramePr>
          <p:cNvPr id="5" name="Table Placeholder 4">
            <a:extLst>
              <a:ext uri="{FF2B5EF4-FFF2-40B4-BE49-F238E27FC236}">
                <a16:creationId xmlns:a16="http://schemas.microsoft.com/office/drawing/2014/main" id="{9576E02D-B6D7-4650-AEB0-4B37E6375AE7}"/>
              </a:ext>
            </a:extLst>
          </p:cNvPr>
          <p:cNvGraphicFramePr>
            <a:graphicFrameLocks noGrp="1"/>
          </p:cNvGraphicFramePr>
          <p:nvPr>
            <p:ph type="tbl" sz="quarter" idx="13"/>
            <p:extLst>
              <p:ext uri="{D42A27DB-BD31-4B8C-83A1-F6EECF244321}">
                <p14:modId xmlns:p14="http://schemas.microsoft.com/office/powerpoint/2010/main" val="1402817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903614562"/>
                    </a:ext>
                  </a:extLst>
                </a:gridCol>
                <a:gridCol w="411480">
                  <a:extLst>
                    <a:ext uri="{9D8B030D-6E8A-4147-A177-3AD203B41FA5}">
                      <a16:colId xmlns:a16="http://schemas.microsoft.com/office/drawing/2014/main" val="4007535197"/>
                    </a:ext>
                  </a:extLst>
                </a:gridCol>
                <a:gridCol w="246888">
                  <a:extLst>
                    <a:ext uri="{9D8B030D-6E8A-4147-A177-3AD203B41FA5}">
                      <a16:colId xmlns:a16="http://schemas.microsoft.com/office/drawing/2014/main" val="2575616122"/>
                    </a:ext>
                  </a:extLst>
                </a:gridCol>
                <a:gridCol w="740664">
                  <a:extLst>
                    <a:ext uri="{9D8B030D-6E8A-4147-A177-3AD203B41FA5}">
                      <a16:colId xmlns:a16="http://schemas.microsoft.com/office/drawing/2014/main" val="1920811466"/>
                    </a:ext>
                  </a:extLst>
                </a:gridCol>
                <a:gridCol w="208280">
                  <a:extLst>
                    <a:ext uri="{9D8B030D-6E8A-4147-A177-3AD203B41FA5}">
                      <a16:colId xmlns:a16="http://schemas.microsoft.com/office/drawing/2014/main" val="3257929172"/>
                    </a:ext>
                  </a:extLst>
                </a:gridCol>
                <a:gridCol w="208280">
                  <a:extLst>
                    <a:ext uri="{9D8B030D-6E8A-4147-A177-3AD203B41FA5}">
                      <a16:colId xmlns:a16="http://schemas.microsoft.com/office/drawing/2014/main" val="2444753454"/>
                    </a:ext>
                  </a:extLst>
                </a:gridCol>
                <a:gridCol w="329184">
                  <a:extLst>
                    <a:ext uri="{9D8B030D-6E8A-4147-A177-3AD203B41FA5}">
                      <a16:colId xmlns:a16="http://schemas.microsoft.com/office/drawing/2014/main" val="2982939980"/>
                    </a:ext>
                  </a:extLst>
                </a:gridCol>
                <a:gridCol w="246888">
                  <a:extLst>
                    <a:ext uri="{9D8B030D-6E8A-4147-A177-3AD203B41FA5}">
                      <a16:colId xmlns:a16="http://schemas.microsoft.com/office/drawing/2014/main" val="290360168"/>
                    </a:ext>
                  </a:extLst>
                </a:gridCol>
                <a:gridCol w="208280">
                  <a:extLst>
                    <a:ext uri="{9D8B030D-6E8A-4147-A177-3AD203B41FA5}">
                      <a16:colId xmlns:a16="http://schemas.microsoft.com/office/drawing/2014/main" val="2971894586"/>
                    </a:ext>
                  </a:extLst>
                </a:gridCol>
                <a:gridCol w="246888">
                  <a:extLst>
                    <a:ext uri="{9D8B030D-6E8A-4147-A177-3AD203B41FA5}">
                      <a16:colId xmlns:a16="http://schemas.microsoft.com/office/drawing/2014/main" val="3267109122"/>
                    </a:ext>
                  </a:extLst>
                </a:gridCol>
                <a:gridCol w="246888">
                  <a:extLst>
                    <a:ext uri="{9D8B030D-6E8A-4147-A177-3AD203B41FA5}">
                      <a16:colId xmlns:a16="http://schemas.microsoft.com/office/drawing/2014/main" val="4166956630"/>
                    </a:ext>
                  </a:extLst>
                </a:gridCol>
                <a:gridCol w="246888">
                  <a:extLst>
                    <a:ext uri="{9D8B030D-6E8A-4147-A177-3AD203B41FA5}">
                      <a16:colId xmlns:a16="http://schemas.microsoft.com/office/drawing/2014/main" val="595935450"/>
                    </a:ext>
                  </a:extLst>
                </a:gridCol>
                <a:gridCol w="246888">
                  <a:extLst>
                    <a:ext uri="{9D8B030D-6E8A-4147-A177-3AD203B41FA5}">
                      <a16:colId xmlns:a16="http://schemas.microsoft.com/office/drawing/2014/main" val="1323525038"/>
                    </a:ext>
                  </a:extLst>
                </a:gridCol>
                <a:gridCol w="329184">
                  <a:extLst>
                    <a:ext uri="{9D8B030D-6E8A-4147-A177-3AD203B41FA5}">
                      <a16:colId xmlns:a16="http://schemas.microsoft.com/office/drawing/2014/main" val="2842169206"/>
                    </a:ext>
                  </a:extLst>
                </a:gridCol>
                <a:gridCol w="329184">
                  <a:extLst>
                    <a:ext uri="{9D8B030D-6E8A-4147-A177-3AD203B41FA5}">
                      <a16:colId xmlns:a16="http://schemas.microsoft.com/office/drawing/2014/main" val="20052973"/>
                    </a:ext>
                  </a:extLst>
                </a:gridCol>
                <a:gridCol w="246888">
                  <a:extLst>
                    <a:ext uri="{9D8B030D-6E8A-4147-A177-3AD203B41FA5}">
                      <a16:colId xmlns:a16="http://schemas.microsoft.com/office/drawing/2014/main" val="2417256875"/>
                    </a:ext>
                  </a:extLst>
                </a:gridCol>
                <a:gridCol w="246888">
                  <a:extLst>
                    <a:ext uri="{9D8B030D-6E8A-4147-A177-3AD203B41FA5}">
                      <a16:colId xmlns:a16="http://schemas.microsoft.com/office/drawing/2014/main" val="712148497"/>
                    </a:ext>
                  </a:extLst>
                </a:gridCol>
                <a:gridCol w="246888">
                  <a:extLst>
                    <a:ext uri="{9D8B030D-6E8A-4147-A177-3AD203B41FA5}">
                      <a16:colId xmlns:a16="http://schemas.microsoft.com/office/drawing/2014/main" val="1695766015"/>
                    </a:ext>
                  </a:extLst>
                </a:gridCol>
                <a:gridCol w="329184">
                  <a:extLst>
                    <a:ext uri="{9D8B030D-6E8A-4147-A177-3AD203B41FA5}">
                      <a16:colId xmlns:a16="http://schemas.microsoft.com/office/drawing/2014/main" val="79400295"/>
                    </a:ext>
                  </a:extLst>
                </a:gridCol>
                <a:gridCol w="246888">
                  <a:extLst>
                    <a:ext uri="{9D8B030D-6E8A-4147-A177-3AD203B41FA5}">
                      <a16:colId xmlns:a16="http://schemas.microsoft.com/office/drawing/2014/main" val="4083152316"/>
                    </a:ext>
                  </a:extLst>
                </a:gridCol>
                <a:gridCol w="246888">
                  <a:extLst>
                    <a:ext uri="{9D8B030D-6E8A-4147-A177-3AD203B41FA5}">
                      <a16:colId xmlns:a16="http://schemas.microsoft.com/office/drawing/2014/main" val="3095328193"/>
                    </a:ext>
                  </a:extLst>
                </a:gridCol>
                <a:gridCol w="246888">
                  <a:extLst>
                    <a:ext uri="{9D8B030D-6E8A-4147-A177-3AD203B41FA5}">
                      <a16:colId xmlns:a16="http://schemas.microsoft.com/office/drawing/2014/main" val="3316682350"/>
                    </a:ext>
                  </a:extLst>
                </a:gridCol>
                <a:gridCol w="246888">
                  <a:extLst>
                    <a:ext uri="{9D8B030D-6E8A-4147-A177-3AD203B41FA5}">
                      <a16:colId xmlns:a16="http://schemas.microsoft.com/office/drawing/2014/main" val="1144140404"/>
                    </a:ext>
                  </a:extLst>
                </a:gridCol>
                <a:gridCol w="493776">
                  <a:extLst>
                    <a:ext uri="{9D8B030D-6E8A-4147-A177-3AD203B41FA5}">
                      <a16:colId xmlns:a16="http://schemas.microsoft.com/office/drawing/2014/main" val="358557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67391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- 2022-05-19 22:01:00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点这里下载滤镜👉</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https://bit.ly/3Nd25om
-
</a:t>
                      </a:r>
                      <a:r>
                        <a:rPr kumimoji="0" lang="zh-CN" altLang="en-US" sz="1000" b="0" i="0" u="none" strike="noStrike" kern="1200" cap="none" spc="0" normalizeH="0" baseline="0" noProof="0">
                          <a:ln>
                            <a:noFill/>
                          </a:ln>
                          <a:solidFill>
                            <a:prstClr val="black"/>
                          </a:solidFill>
                          <a:effectLst/>
                          <a:uLnTx/>
                          <a:uFillTx/>
                          <a:latin typeface="+mn-lt"/>
                          <a:ea typeface="+mn-ea"/>
                          <a:cs typeface="+mn-cs"/>
                        </a:rPr>
                        <a:t>有时候就想在</a:t>
                      </a:r>
                      <a:r>
                        <a:rPr kumimoji="0" lang="en-US" altLang="zh-CN" sz="1000" b="0" i="0" u="none" strike="noStrike" kern="1200" cap="none" spc="0" normalizeH="0" baseline="0" noProof="0">
                          <a:ln>
                            <a:noFill/>
                          </a:ln>
                          <a:solidFill>
                            <a:prstClr val="black"/>
                          </a:solidFill>
                          <a:effectLst/>
                          <a:uLnTx/>
                          <a:uFillTx/>
                          <a:latin typeface="+mn-lt"/>
                          <a:ea typeface="+mn-ea"/>
                          <a:cs typeface="+mn-cs"/>
                        </a:rPr>
                        <a:t>IG Story</a:t>
                      </a:r>
                      <a:r>
                        <a:rPr kumimoji="0" lang="zh-CN" altLang="en-US" sz="1000" b="0" i="0" u="none" strike="noStrike" kern="1200" cap="none" spc="0" normalizeH="0" baseline="0" noProof="0">
                          <a:ln>
                            <a:noFill/>
                          </a:ln>
                          <a:solidFill>
                            <a:prstClr val="black"/>
                          </a:solidFill>
                          <a:effectLst/>
                          <a:uLnTx/>
                          <a:uFillTx/>
                          <a:latin typeface="+mn-lt"/>
                          <a:ea typeface="+mn-ea"/>
                          <a:cs typeface="+mn-cs"/>
                        </a:rPr>
                        <a:t>上完全不用后期，随意的发一发自拍，而这种时候</a:t>
                      </a:r>
                      <a:r>
                        <a:rPr kumimoji="0" lang="en-US" altLang="zh-CN" sz="1000" b="0" i="0" u="none" strike="noStrike" kern="1200" cap="none" spc="0" normalizeH="0" baseline="0" noProof="0">
                          <a:ln>
                            <a:noFill/>
                          </a:ln>
                          <a:solidFill>
                            <a:prstClr val="black"/>
                          </a:solidFill>
                          <a:effectLst/>
                          <a:uLnTx/>
                          <a:uFillTx/>
                          <a:latin typeface="+mn-lt"/>
                          <a:ea typeface="+mn-ea"/>
                          <a:cs typeface="+mn-cs"/>
                        </a:rPr>
                        <a:t>IG Story</a:t>
                      </a:r>
                      <a:r>
                        <a:rPr kumimoji="0" lang="zh-CN" altLang="en-US" sz="1000" b="0" i="0" u="none" strike="noStrike" kern="1200" cap="none" spc="0" normalizeH="0" baseline="0" noProof="0">
                          <a:ln>
                            <a:noFill/>
                          </a:ln>
                          <a:solidFill>
                            <a:prstClr val="black"/>
                          </a:solidFill>
                          <a:effectLst/>
                          <a:uLnTx/>
                          <a:uFillTx/>
                          <a:latin typeface="+mn-lt"/>
                          <a:ea typeface="+mn-ea"/>
                          <a:cs typeface="+mn-cs"/>
                        </a:rPr>
                        <a:t>的收藏夹中那几款出图旅超高的绝美滤镜就派得上用场了🤩 这篇波编就化身为</a:t>
                      </a:r>
                      <a:r>
                        <a:rPr kumimoji="0" lang="en-US" altLang="zh-CN" sz="1000" b="0" i="0" u="none" strike="noStrike" kern="1200" cap="none" spc="0" normalizeH="0" baseline="0" noProof="0">
                          <a:ln>
                            <a:noFill/>
                          </a:ln>
                          <a:solidFill>
                            <a:prstClr val="black"/>
                          </a:solidFill>
                          <a:effectLst/>
                          <a:uLnTx/>
                          <a:uFillTx/>
                          <a:latin typeface="+mn-lt"/>
                          <a:ea typeface="+mn-ea"/>
                          <a:cs typeface="+mn-cs"/>
                        </a:rPr>
                        <a:t>IG Story</a:t>
                      </a:r>
                      <a:r>
                        <a:rPr kumimoji="0" lang="zh-CN" altLang="en-US" sz="1000" b="0" i="0" u="none" strike="noStrike" kern="1200" cap="none" spc="0" normalizeH="0" baseline="0" noProof="0">
                          <a:ln>
                            <a:noFill/>
                          </a:ln>
                          <a:solidFill>
                            <a:prstClr val="black"/>
                          </a:solidFill>
                          <a:effectLst/>
                          <a:uLnTx/>
                          <a:uFillTx/>
                          <a:latin typeface="+mn-lt"/>
                          <a:ea typeface="+mn-ea"/>
                          <a:cs typeface="+mn-cs"/>
                        </a:rPr>
                        <a:t>滤镜挖掘机，为各位</a:t>
                      </a:r>
                      <a:r>
                        <a:rPr kumimoji="0" lang="en-US" altLang="zh-CN" sz="1000" b="0" i="0" u="none" strike="noStrike" kern="1200" cap="none" spc="0" normalizeH="0" baseline="0" noProof="0">
                          <a:ln>
                            <a:noFill/>
                          </a:ln>
                          <a:solidFill>
                            <a:prstClr val="black"/>
                          </a:solidFill>
                          <a:effectLst/>
                          <a:uLnTx/>
                          <a:uFillTx/>
                          <a:latin typeface="+mn-lt"/>
                          <a:ea typeface="+mn-ea"/>
                          <a:cs typeface="+mn-cs"/>
                        </a:rPr>
                        <a:t>Ins</a:t>
                      </a:r>
                      <a:r>
                        <a:rPr kumimoji="0" lang="zh-CN" altLang="en-US" sz="1000" b="0" i="0" u="none" strike="noStrike" kern="1200" cap="none" spc="0" normalizeH="0" baseline="0" noProof="0">
                          <a:ln>
                            <a:noFill/>
                          </a:ln>
                          <a:solidFill>
                            <a:prstClr val="black"/>
                          </a:solidFill>
                          <a:effectLst/>
                          <a:uLnTx/>
                          <a:uFillTx/>
                          <a:latin typeface="+mn-lt"/>
                          <a:ea typeface="+mn-ea"/>
                          <a:cs typeface="+mn-cs"/>
                        </a:rPr>
                        <a:t>辣妹们精心挑选出一系列谁用谁美「</a:t>
                      </a:r>
                      <a:r>
                        <a:rPr kumimoji="0" lang="en-US" altLang="zh-CN" sz="1000" b="0" i="0" u="none" strike="noStrike" kern="1200" cap="none" spc="0" normalizeH="0" baseline="0" noProof="0">
                          <a:ln>
                            <a:noFill/>
                          </a:ln>
                          <a:solidFill>
                            <a:prstClr val="black"/>
                          </a:solidFill>
                          <a:effectLst/>
                          <a:uLnTx/>
                          <a:uFillTx/>
                          <a:latin typeface="+mn-lt"/>
                          <a:ea typeface="+mn-ea"/>
                          <a:cs typeface="+mn-cs"/>
                        </a:rPr>
                        <a:t>IG Story</a:t>
                      </a:r>
                      <a:r>
                        <a:rPr kumimoji="0" lang="zh-CN" altLang="en-US" sz="1000" b="0" i="0" u="none" strike="noStrike" kern="1200" cap="none" spc="0" normalizeH="0" baseline="0" noProof="0">
                          <a:ln>
                            <a:noFill/>
                          </a:ln>
                          <a:solidFill>
                            <a:prstClr val="black"/>
                          </a:solidFill>
                          <a:effectLst/>
                          <a:uLnTx/>
                          <a:uFillTx/>
                          <a:latin typeface="+mn-lt"/>
                          <a:ea typeface="+mn-ea"/>
                          <a:cs typeface="+mn-cs"/>
                        </a:rPr>
                        <a:t>滤镜」，只要一套上就算是素颜拍也能不用后期直接发🥳✨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zh-CN" sz="1000" b="0" i="0" u="none" strike="noStrike" kern="1200" cap="none" spc="0" normalizeH="0" baseline="0" noProof="0">
                          <a:ln>
                            <a:noFill/>
                          </a:ln>
                          <a:solidFill>
                            <a:prstClr val="black"/>
                          </a:solidFill>
                          <a:effectLst/>
                          <a:uLnTx/>
                          <a:uFillTx/>
                          <a:latin typeface="+mn-lt"/>
                          <a:ea typeface="+mn-ea"/>
                          <a:cs typeface="+mn-cs"/>
                        </a:rPr>
                        <a:t>IG@uraep.gy</a:t>
                      </a:r>
                      <a:r>
                        <a:rPr kumimoji="0" lang="zh-CN"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zh-CN" sz="1000" b="0" i="0" u="none" strike="noStrike" kern="1200" cap="none" spc="0" normalizeH="0" baseline="0" noProof="0">
                          <a:ln>
                            <a:noFill/>
                          </a:ln>
                          <a:solidFill>
                            <a:prstClr val="black"/>
                          </a:solidFill>
                          <a:effectLst/>
                          <a:uLnTx/>
                          <a:uFillTx/>
                          <a:latin typeface="+mn-lt"/>
                          <a:ea typeface="+mn-ea"/>
                          <a:cs typeface="+mn-cs"/>
                        </a:rPr>
                        <a:t>@Uraep&amp;</a:t>
                      </a:r>
                      <a:r>
                        <a:rPr kumimoji="0" lang="zh-CN" altLang="en-US" sz="1000" b="0" i="0" u="none" strike="noStrike" kern="1200" cap="none" spc="0" normalizeH="0" baseline="0" noProof="0">
                          <a:ln>
                            <a:noFill/>
                          </a:ln>
                          <a:solidFill>
                            <a:prstClr val="black"/>
                          </a:solidFill>
                          <a:effectLst/>
                          <a:uLnTx/>
                          <a:uFillTx/>
                          <a:latin typeface="+mn-lt"/>
                          <a:ea typeface="+mn-ea"/>
                          <a:cs typeface="+mn-cs"/>
                        </a:rPr>
                        <a:t>、小红书</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喂鱼橙子、小红书</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美美</a:t>
                      </a:r>
                      <a:r>
                        <a:rPr kumimoji="0" lang="en-US" altLang="zh-CN" sz="1000" b="0" i="0" u="none" strike="noStrike" kern="1200" cap="none" spc="0" normalizeH="0" baseline="0" noProof="0">
                          <a:ln>
                            <a:noFill/>
                          </a:ln>
                          <a:solidFill>
                            <a:prstClr val="black"/>
                          </a:solidFill>
                          <a:effectLst/>
                          <a:uLnTx/>
                          <a:uFillTx/>
                          <a:latin typeface="+mn-lt"/>
                          <a:ea typeface="+mn-ea"/>
                          <a:cs typeface="+mn-cs"/>
                        </a:rPr>
                        <a:t>MM</a:t>
                      </a:r>
                      <a:r>
                        <a:rPr kumimoji="0" lang="zh-CN" altLang="en-US" sz="1000" b="0" i="0" u="none" strike="noStrike" kern="1200" cap="none" spc="0" normalizeH="0" baseline="0" noProof="0">
                          <a:ln>
                            <a:noFill/>
                          </a:ln>
                          <a:solidFill>
                            <a:prstClr val="black"/>
                          </a:solidFill>
                          <a:effectLst/>
                          <a:uLnTx/>
                          <a:uFillTx/>
                          <a:latin typeface="+mn-lt"/>
                          <a:ea typeface="+mn-ea"/>
                          <a:cs typeface="+mn-cs"/>
                        </a:rPr>
                        <a:t>酱、小红书</a:t>
                      </a:r>
                      <a:r>
                        <a:rPr kumimoji="0" lang="en-US" altLang="zh-CN" sz="1000" b="0" i="0" u="none" strike="noStrike" kern="1200" cap="none" spc="0" normalizeH="0" baseline="0" noProof="0">
                          <a:ln>
                            <a:noFill/>
                          </a:ln>
                          <a:solidFill>
                            <a:prstClr val="black"/>
                          </a:solidFill>
                          <a:effectLst/>
                          <a:uLnTx/>
                          <a:uFillTx/>
                          <a:latin typeface="+mn-lt"/>
                          <a:ea typeface="+mn-ea"/>
                          <a:cs typeface="+mn-cs"/>
                        </a:rPr>
                        <a:t>@Joanne Chien
-
#igstory #story #</a:t>
                      </a:r>
                      <a:r>
                        <a:rPr kumimoji="0" lang="zh-CN" altLang="en-US" sz="1000" b="0" i="0" u="none" strike="noStrike" kern="1200" cap="none" spc="0" normalizeH="0" baseline="0" noProof="0">
                          <a:ln>
                            <a:noFill/>
                          </a:ln>
                          <a:solidFill>
                            <a:prstClr val="black"/>
                          </a:solidFill>
                          <a:effectLst/>
                          <a:uLnTx/>
                          <a:uFillTx/>
                          <a:latin typeface="+mn-lt"/>
                          <a:ea typeface="+mn-ea"/>
                          <a:cs typeface="+mn-cs"/>
                        </a:rPr>
                        <a:t>限时动态 </a:t>
                      </a:r>
                      <a:r>
                        <a:rPr kumimoji="0" lang="en-US" altLang="zh-CN" sz="1000" b="0" i="0" u="none" strike="noStrike" kern="1200" cap="none" spc="0" normalizeH="0" baseline="0" noProof="0">
                          <a:ln>
                            <a:noFill/>
                          </a:ln>
                          <a:solidFill>
                            <a:prstClr val="black"/>
                          </a:solidFill>
                          <a:effectLst/>
                          <a:uLnTx/>
                          <a:uFillTx/>
                          <a:latin typeface="+mn-lt"/>
                          <a:ea typeface="+mn-ea"/>
                          <a:cs typeface="+mn-cs"/>
                        </a:rPr>
                        <a:t>#filter #</a:t>
                      </a:r>
                      <a:r>
                        <a:rPr kumimoji="0" lang="zh-CN" altLang="en-US" sz="1000" b="0" i="0" u="none" strike="noStrike" kern="1200" cap="none" spc="0" normalizeH="0" baseline="0" noProof="0">
                          <a:ln>
                            <a:noFill/>
                          </a:ln>
                          <a:solidFill>
                            <a:prstClr val="black"/>
                          </a:solidFill>
                          <a:effectLst/>
                          <a:uLnTx/>
                          <a:uFillTx/>
                          <a:latin typeface="+mn-lt"/>
                          <a:ea typeface="+mn-ea"/>
                          <a:cs typeface="+mn-cs"/>
                        </a:rPr>
                        <a:t>滤镜 </a:t>
                      </a:r>
                      <a:r>
                        <a:rPr kumimoji="0" lang="en-US" altLang="zh-CN" sz="1000" b="0" i="0" u="none" strike="noStrike" kern="1200" cap="none" spc="0" normalizeH="0" baseline="0" noProof="0">
                          <a:ln>
                            <a:noFill/>
                          </a:ln>
                          <a:solidFill>
                            <a:prstClr val="black"/>
                          </a:solidFill>
                          <a:effectLst/>
                          <a:uLnTx/>
                          <a:uFillTx/>
                          <a:latin typeface="+mn-lt"/>
                          <a:ea typeface="+mn-ea"/>
                          <a:cs typeface="+mn-cs"/>
                        </a:rPr>
                        <a:t>#ins #</a:t>
                      </a:r>
                      <a:r>
                        <a:rPr kumimoji="0" lang="zh-CN" altLang="en-US" sz="1000" b="0" i="0" u="none" strike="noStrike" kern="1200" cap="none" spc="0" normalizeH="0" baseline="0" noProof="0">
                          <a:ln>
                            <a:noFill/>
                          </a:ln>
                          <a:solidFill>
                            <a:prstClr val="black"/>
                          </a:solidFill>
                          <a:effectLst/>
                          <a:uLnTx/>
                          <a:uFillTx/>
                          <a:latin typeface="+mn-lt"/>
                          <a:ea typeface="+mn-ea"/>
                          <a:cs typeface="+mn-cs"/>
                        </a:rPr>
                        <a:t>辣妹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素颜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自拍 </a:t>
                      </a:r>
                      <a:r>
                        <a:rPr kumimoji="0" lang="en-US" altLang="zh-CN" sz="1000" b="0" i="0" u="none" strike="noStrike" kern="1200" cap="none" spc="0" normalizeH="0" baseline="0" noProof="0">
                          <a:ln>
                            <a:noFill/>
                          </a:ln>
                          <a:solidFill>
                            <a:prstClr val="black"/>
                          </a:solidFill>
                          <a:effectLst/>
                          <a:uLnTx/>
                          <a:uFillTx/>
                          <a:latin typeface="+mn-lt"/>
                          <a:ea typeface="+mn-ea"/>
                          <a:cs typeface="+mn-cs"/>
                        </a:rPr>
                        <a:t>#selfie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https://quintly-image-storage.s3.amazonaws.com/960c32603e3f29fbb114b476f69d2f8e/64c8d17e76a11278069cd4be9427689f.jpg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https://www.facebook.com/957198917700400/posts/5128184180601832/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05/23/2022 14:13:47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79296501"/>
                  </a:ext>
                </a:extLst>
              </a:tr>
            </a:tbl>
          </a:graphicData>
        </a:graphic>
      </p:graphicFrame>
      <p:sp>
        <p:nvSpPr>
          <p:cNvPr id="4" name="Text Placeholder 3">
            <a:extLst>
              <a:ext uri="{FF2B5EF4-FFF2-40B4-BE49-F238E27FC236}">
                <a16:creationId xmlns:a16="http://schemas.microsoft.com/office/drawing/2014/main" id="{5EDB550A-5634-4FD7-B428-EE3E69F598F6}"/>
              </a:ext>
            </a:extLst>
          </p:cNvPr>
          <p:cNvSpPr>
            <a:spLocks noGrp="1"/>
          </p:cNvSpPr>
          <p:nvPr>
            <p:ph type="body" sz="quarter" idx="14"/>
          </p:nvPr>
        </p:nvSpPr>
        <p:spPr/>
        <p:txBody>
          <a:bodyPr/>
          <a:lstStyle/>
          <a:p>
            <a:r>
              <a:rPr lang="en-US"/>
              <a:t>05/16/2022 - 05/22/2022</a:t>
            </a:r>
          </a:p>
        </p:txBody>
      </p:sp>
    </p:spTree>
    <p:extLst>
      <p:ext uri="{BB962C8B-B14F-4D97-AF65-F5344CB8AC3E}">
        <p14:creationId xmlns:p14="http://schemas.microsoft.com/office/powerpoint/2010/main" val="15455789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34</TotalTime>
  <Words>3694</Words>
  <Application>Microsoft Office PowerPoint</Application>
  <PresentationFormat>On-screen Show (4:3)</PresentationFormat>
  <Paragraphs>1251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貼文資訊 | PopDaily 波波黛莉的异想世界 马来西亚 - 1 of 26</vt:lpstr>
      <vt:lpstr>Facebook 貼文資訊 | PopDaily 波波黛莉的异想世界 马来西亚 - 2 of 26</vt:lpstr>
      <vt:lpstr>Facebook 貼文資訊 | PopDaily 波波黛莉的异想世界 马来西亚 - 3 of 26</vt:lpstr>
      <vt:lpstr>Facebook 貼文資訊 | PopDaily 波波黛莉的异想世界 马来西亚 - 4 of 26</vt:lpstr>
      <vt:lpstr>Facebook 貼文資訊 | PopDaily 波波黛莉的异想世界 马来西亚 - 5 of 26</vt:lpstr>
      <vt:lpstr>Facebook 貼文資訊 | PopDaily 波波黛莉的异想世界 马来西亚 - 6 of 26</vt:lpstr>
      <vt:lpstr>Facebook 貼文資訊 | PopDaily 波波黛莉的异想世界 马来西亚 - 7 of 26</vt:lpstr>
      <vt:lpstr>Facebook 貼文資訊 | PopDaily 波波黛莉的异想世界 马来西亚 - 8 of 26</vt:lpstr>
      <vt:lpstr>Facebook 貼文資訊 | PopDaily 波波黛莉的异想世界 马来西亚 - 9 of 26</vt:lpstr>
      <vt:lpstr>Facebook 貼文資訊 | PopDaily 波波黛莉的异想世界 马来西亚 - 10 of 26</vt:lpstr>
      <vt:lpstr>Facebook 貼文資訊 | PopDaily 波波黛莉的异想世界 马来西亚 - 11 of 26</vt:lpstr>
      <vt:lpstr>Facebook 貼文資訊 | PopDaily 波波黛莉的异想世界 马来西亚 - 12 of 26</vt:lpstr>
      <vt:lpstr>Facebook 貼文資訊 | PopDaily 波波黛莉的异想世界 马来西亚 - 13 of 26</vt:lpstr>
      <vt:lpstr>Facebook 貼文資訊 | PopDaily 波波黛莉的异想世界 马来西亚 - 14 of 26</vt:lpstr>
      <vt:lpstr>Facebook 貼文資訊 | PopDaily 波波黛莉的异想世界 马来西亚 - 15 of 26</vt:lpstr>
      <vt:lpstr>Facebook 貼文資訊 | PopDaily 波波黛莉的异想世界 马来西亚 - 16 of 26</vt:lpstr>
      <vt:lpstr>Facebook 貼文資訊 | PopDaily 波波黛莉的异想世界 马来西亚 - 17 of 26</vt:lpstr>
      <vt:lpstr>Facebook 貼文資訊 | PopDaily 波波黛莉的异想世界 马来西亚 - 18 of 26</vt:lpstr>
      <vt:lpstr>Facebook 貼文資訊 | PopDaily 波波黛莉的异想世界 马来西亚 - 19 of 26</vt:lpstr>
      <vt:lpstr>Facebook 貼文資訊 | PopDaily 波波黛莉的异想世界 马来西亚 - 20 of 26</vt:lpstr>
      <vt:lpstr>Facebook 貼文資訊 | PopDaily 波波黛莉的异想世界 马来西亚 - 21 of 26</vt:lpstr>
      <vt:lpstr>Facebook 貼文資訊 | PopDaily 波波黛莉的异想世界 马来西亚 - 22 of 26</vt:lpstr>
      <vt:lpstr>Facebook 貼文資訊 | PopDaily 波波黛莉的异想世界 马来西亚 - 23 of 26</vt:lpstr>
      <vt:lpstr>Facebook 貼文資訊 | PopDaily 波波黛莉的异想世界 马来西亚 - 24 of 26</vt:lpstr>
      <vt:lpstr>Facebook 貼文資訊 | PopDaily 波波黛莉的异想世界 马来西亚 - 25 of 26</vt:lpstr>
      <vt:lpstr>Facebook 貼文資訊 | PopDaily 波波黛莉的异想世界 马来西亚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4</cp:revision>
  <dcterms:created xsi:type="dcterms:W3CDTF">2022-05-23T09:26:35Z</dcterms:created>
  <dcterms:modified xsi:type="dcterms:W3CDTF">2022-05-23T10:00:47Z</dcterms:modified>
</cp:coreProperties>
</file>