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793282</c:v>
                </c:pt>
                <c:pt idx="1">
                  <c:v>793272</c:v>
                </c:pt>
                <c:pt idx="2">
                  <c:v>793282</c:v>
                </c:pt>
                <c:pt idx="3">
                  <c:v>793283</c:v>
                </c:pt>
                <c:pt idx="4">
                  <c:v>793299</c:v>
                </c:pt>
                <c:pt idx="5">
                  <c:v>793320</c:v>
                </c:pt>
                <c:pt idx="6">
                  <c:v>793358</c:v>
                </c:pt>
                <c:pt idx="7">
                  <c:v>793366</c:v>
                </c:pt>
                <c:pt idx="8">
                  <c:v>793353</c:v>
                </c:pt>
                <c:pt idx="9">
                  <c:v>793360</c:v>
                </c:pt>
                <c:pt idx="10">
                  <c:v>793357</c:v>
                </c:pt>
                <c:pt idx="11">
                  <c:v>793346</c:v>
                </c:pt>
                <c:pt idx="12">
                  <c:v>793327</c:v>
                </c:pt>
                <c:pt idx="13">
                  <c:v>793319</c:v>
                </c:pt>
                <c:pt idx="14">
                  <c:v>793311</c:v>
                </c:pt>
                <c:pt idx="15">
                  <c:v>793342</c:v>
                </c:pt>
                <c:pt idx="16">
                  <c:v>793369</c:v>
                </c:pt>
                <c:pt idx="17">
                  <c:v>793378</c:v>
                </c:pt>
                <c:pt idx="18">
                  <c:v>793374</c:v>
                </c:pt>
                <c:pt idx="19">
                  <c:v>793365</c:v>
                </c:pt>
                <c:pt idx="20">
                  <c:v>793347</c:v>
                </c:pt>
                <c:pt idx="21">
                  <c:v>793342</c:v>
                </c:pt>
                <c:pt idx="22">
                  <c:v>793356</c:v>
                </c:pt>
                <c:pt idx="23">
                  <c:v>793355</c:v>
                </c:pt>
                <c:pt idx="24">
                  <c:v>793349</c:v>
                </c:pt>
                <c:pt idx="25">
                  <c:v>793368</c:v>
                </c:pt>
                <c:pt idx="26">
                  <c:v>793356</c:v>
                </c:pt>
                <c:pt idx="27">
                  <c:v>793370</c:v>
                </c:pt>
                <c:pt idx="28">
                  <c:v>793489</c:v>
                </c:pt>
                <c:pt idx="29">
                  <c:v>793522</c:v>
                </c:pt>
                <c:pt idx="30">
                  <c:v>793570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B2-4BEF-9352-9F2EF1F62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49304"/>
        <c:axId val="383340800"/>
      </c:lineChart>
      <c:dateAx>
        <c:axId val="327349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40800"/>
        <c:crosses val="autoZero"/>
        <c:auto val="1"/>
        <c:lblOffset val="100"/>
        <c:baseTimeUnit val="days"/>
      </c:dateAx>
      <c:valAx>
        <c:axId val="38334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4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</c:v>
                </c:pt>
                <c:pt idx="1">
                  <c:v>-10</c:v>
                </c:pt>
                <c:pt idx="2">
                  <c:v>10</c:v>
                </c:pt>
                <c:pt idx="3">
                  <c:v>1</c:v>
                </c:pt>
                <c:pt idx="4">
                  <c:v>16</c:v>
                </c:pt>
                <c:pt idx="5">
                  <c:v>21</c:v>
                </c:pt>
                <c:pt idx="6">
                  <c:v>38</c:v>
                </c:pt>
                <c:pt idx="7">
                  <c:v>8</c:v>
                </c:pt>
                <c:pt idx="8">
                  <c:v>-13</c:v>
                </c:pt>
                <c:pt idx="9">
                  <c:v>7</c:v>
                </c:pt>
                <c:pt idx="10">
                  <c:v>-3</c:v>
                </c:pt>
                <c:pt idx="11">
                  <c:v>-11</c:v>
                </c:pt>
                <c:pt idx="12">
                  <c:v>-19</c:v>
                </c:pt>
                <c:pt idx="13">
                  <c:v>-8</c:v>
                </c:pt>
                <c:pt idx="14">
                  <c:v>-8</c:v>
                </c:pt>
                <c:pt idx="15">
                  <c:v>31</c:v>
                </c:pt>
                <c:pt idx="16">
                  <c:v>27</c:v>
                </c:pt>
                <c:pt idx="17">
                  <c:v>9</c:v>
                </c:pt>
                <c:pt idx="18">
                  <c:v>-4</c:v>
                </c:pt>
                <c:pt idx="19">
                  <c:v>-9</c:v>
                </c:pt>
                <c:pt idx="20">
                  <c:v>-18</c:v>
                </c:pt>
                <c:pt idx="21">
                  <c:v>-5</c:v>
                </c:pt>
                <c:pt idx="22">
                  <c:v>14</c:v>
                </c:pt>
                <c:pt idx="23">
                  <c:v>-1</c:v>
                </c:pt>
                <c:pt idx="24">
                  <c:v>-6</c:v>
                </c:pt>
                <c:pt idx="25">
                  <c:v>19</c:v>
                </c:pt>
                <c:pt idx="26">
                  <c:v>-12</c:v>
                </c:pt>
                <c:pt idx="27">
                  <c:v>14</c:v>
                </c:pt>
                <c:pt idx="28">
                  <c:v>119</c:v>
                </c:pt>
                <c:pt idx="29">
                  <c:v>33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0-4A89-8B5F-703C27735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48320"/>
        <c:axId val="324519840"/>
      </c:lineChart>
      <c:dateAx>
        <c:axId val="32734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19840"/>
        <c:crosses val="autoZero"/>
        <c:auto val="1"/>
        <c:lblOffset val="100"/>
        <c:baseTimeUnit val="days"/>
      </c:dateAx>
      <c:valAx>
        <c:axId val="32451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A-4140-B2C3-A6190F0C4A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A-4140-B2C3-A6190F0C4A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5A-4140-B2C3-A6190F0C4A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5A-4140-B2C3-A6190F0C4A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5A-4140-B2C3-A6190F0C4A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5A-4140-B2C3-A6190F0C4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681888"/>
        <c:axId val="383340144"/>
      </c:barChart>
      <c:catAx>
        <c:axId val="3306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40144"/>
        <c:crosses val="autoZero"/>
        <c:auto val="1"/>
        <c:lblAlgn val="ctr"/>
        <c:lblOffset val="100"/>
        <c:noMultiLvlLbl val="0"/>
      </c:catAx>
      <c:valAx>
        <c:axId val="38334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8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10</c:v>
                </c:pt>
                <c:pt idx="2">
                  <c:v>9</c:v>
                </c:pt>
                <c:pt idx="3">
                  <c:v>11</c:v>
                </c:pt>
                <c:pt idx="4">
                  <c:v>9</c:v>
                </c:pt>
                <c:pt idx="5">
                  <c:v>10</c:v>
                </c:pt>
                <c:pt idx="6">
                  <c:v>7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8</c:v>
                </c:pt>
                <c:pt idx="11">
                  <c:v>8</c:v>
                </c:pt>
                <c:pt idx="12">
                  <c:v>10</c:v>
                </c:pt>
                <c:pt idx="13">
                  <c:v>8</c:v>
                </c:pt>
                <c:pt idx="14">
                  <c:v>8</c:v>
                </c:pt>
                <c:pt idx="15">
                  <c:v>10</c:v>
                </c:pt>
                <c:pt idx="16">
                  <c:v>9</c:v>
                </c:pt>
                <c:pt idx="17">
                  <c:v>10</c:v>
                </c:pt>
                <c:pt idx="18">
                  <c:v>11</c:v>
                </c:pt>
                <c:pt idx="19">
                  <c:v>10</c:v>
                </c:pt>
                <c:pt idx="20">
                  <c:v>9</c:v>
                </c:pt>
                <c:pt idx="21">
                  <c:v>9</c:v>
                </c:pt>
                <c:pt idx="22">
                  <c:v>7</c:v>
                </c:pt>
                <c:pt idx="23">
                  <c:v>9</c:v>
                </c:pt>
                <c:pt idx="24">
                  <c:v>10</c:v>
                </c:pt>
                <c:pt idx="25">
                  <c:v>9</c:v>
                </c:pt>
                <c:pt idx="26">
                  <c:v>12</c:v>
                </c:pt>
                <c:pt idx="27">
                  <c:v>9</c:v>
                </c:pt>
                <c:pt idx="28">
                  <c:v>8</c:v>
                </c:pt>
                <c:pt idx="29">
                  <c:v>10</c:v>
                </c:pt>
                <c:pt idx="3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A-4497-A9CC-51F20376D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52216"/>
        <c:axId val="385252872"/>
      </c:barChart>
      <c:dateAx>
        <c:axId val="38525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52872"/>
        <c:crosses val="autoZero"/>
        <c:auto val="1"/>
        <c:lblOffset val="100"/>
        <c:baseTimeUnit val="days"/>
      </c:dateAx>
      <c:valAx>
        <c:axId val="38525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5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13029</c:v>
                </c:pt>
                <c:pt idx="1">
                  <c:v>33184</c:v>
                </c:pt>
                <c:pt idx="2">
                  <c:v>32686</c:v>
                </c:pt>
                <c:pt idx="3">
                  <c:v>46602</c:v>
                </c:pt>
                <c:pt idx="4">
                  <c:v>19206</c:v>
                </c:pt>
                <c:pt idx="5">
                  <c:v>56561</c:v>
                </c:pt>
                <c:pt idx="6">
                  <c:v>38258</c:v>
                </c:pt>
                <c:pt idx="7">
                  <c:v>21565</c:v>
                </c:pt>
                <c:pt idx="8">
                  <c:v>23803</c:v>
                </c:pt>
                <c:pt idx="9">
                  <c:v>37597</c:v>
                </c:pt>
                <c:pt idx="10">
                  <c:v>16882</c:v>
                </c:pt>
                <c:pt idx="11">
                  <c:v>14519</c:v>
                </c:pt>
                <c:pt idx="12">
                  <c:v>13393</c:v>
                </c:pt>
                <c:pt idx="13">
                  <c:v>14654</c:v>
                </c:pt>
                <c:pt idx="14">
                  <c:v>12094</c:v>
                </c:pt>
                <c:pt idx="15">
                  <c:v>20240</c:v>
                </c:pt>
                <c:pt idx="16">
                  <c:v>15718</c:v>
                </c:pt>
                <c:pt idx="17">
                  <c:v>12548</c:v>
                </c:pt>
                <c:pt idx="18">
                  <c:v>17982</c:v>
                </c:pt>
                <c:pt idx="19">
                  <c:v>31992</c:v>
                </c:pt>
                <c:pt idx="20">
                  <c:v>22658</c:v>
                </c:pt>
                <c:pt idx="21">
                  <c:v>25791</c:v>
                </c:pt>
                <c:pt idx="22">
                  <c:v>22059</c:v>
                </c:pt>
                <c:pt idx="23">
                  <c:v>34010</c:v>
                </c:pt>
                <c:pt idx="24">
                  <c:v>46495</c:v>
                </c:pt>
                <c:pt idx="25">
                  <c:v>50297</c:v>
                </c:pt>
                <c:pt idx="26">
                  <c:v>145880</c:v>
                </c:pt>
                <c:pt idx="27">
                  <c:v>173599</c:v>
                </c:pt>
                <c:pt idx="28">
                  <c:v>63239</c:v>
                </c:pt>
                <c:pt idx="29">
                  <c:v>80377</c:v>
                </c:pt>
                <c:pt idx="30">
                  <c:v>117907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CB-49C5-9DF4-76AE2A4A3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86112"/>
        <c:axId val="386089064"/>
      </c:lineChart>
      <c:dateAx>
        <c:axId val="38608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9064"/>
        <c:crosses val="autoZero"/>
        <c:auto val="1"/>
        <c:lblOffset val="100"/>
        <c:baseTimeUnit val="days"/>
      </c:dateAx>
      <c:valAx>
        <c:axId val="38608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</c:v>
                </c:pt>
                <c:pt idx="1">
                  <c:v>25</c:v>
                </c:pt>
                <c:pt idx="2">
                  <c:v>103</c:v>
                </c:pt>
                <c:pt idx="3">
                  <c:v>83</c:v>
                </c:pt>
                <c:pt idx="4">
                  <c:v>41</c:v>
                </c:pt>
                <c:pt idx="5">
                  <c:v>55</c:v>
                </c:pt>
                <c:pt idx="6">
                  <c:v>55</c:v>
                </c:pt>
                <c:pt idx="7">
                  <c:v>28</c:v>
                </c:pt>
                <c:pt idx="8">
                  <c:v>70</c:v>
                </c:pt>
                <c:pt idx="9">
                  <c:v>59</c:v>
                </c:pt>
                <c:pt idx="10">
                  <c:v>45</c:v>
                </c:pt>
                <c:pt idx="11">
                  <c:v>21</c:v>
                </c:pt>
                <c:pt idx="12">
                  <c:v>26</c:v>
                </c:pt>
                <c:pt idx="13">
                  <c:v>24</c:v>
                </c:pt>
                <c:pt idx="14">
                  <c:v>160</c:v>
                </c:pt>
                <c:pt idx="15">
                  <c:v>74</c:v>
                </c:pt>
                <c:pt idx="16">
                  <c:v>45</c:v>
                </c:pt>
                <c:pt idx="17">
                  <c:v>35</c:v>
                </c:pt>
                <c:pt idx="18">
                  <c:v>38</c:v>
                </c:pt>
                <c:pt idx="19">
                  <c:v>60</c:v>
                </c:pt>
                <c:pt idx="20">
                  <c:v>36</c:v>
                </c:pt>
                <c:pt idx="21">
                  <c:v>514</c:v>
                </c:pt>
                <c:pt idx="22">
                  <c:v>31</c:v>
                </c:pt>
                <c:pt idx="23">
                  <c:v>50</c:v>
                </c:pt>
                <c:pt idx="24">
                  <c:v>50</c:v>
                </c:pt>
                <c:pt idx="25">
                  <c:v>21</c:v>
                </c:pt>
                <c:pt idx="26">
                  <c:v>54</c:v>
                </c:pt>
                <c:pt idx="27">
                  <c:v>35</c:v>
                </c:pt>
                <c:pt idx="28">
                  <c:v>71</c:v>
                </c:pt>
                <c:pt idx="29">
                  <c:v>29</c:v>
                </c:pt>
                <c:pt idx="30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48-4A14-B463-B42326368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84472"/>
        <c:axId val="384866152"/>
      </c:lineChart>
      <c:dateAx>
        <c:axId val="38608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6152"/>
        <c:crosses val="autoZero"/>
        <c:auto val="1"/>
        <c:lblOffset val="100"/>
        <c:baseTimeUnit val="days"/>
      </c:dateAx>
      <c:valAx>
        <c:axId val="3848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1322356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C-42F3-831B-019785E217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Non-viral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27357478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CC-42F3-831B-019785E21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249592"/>
        <c:axId val="385249920"/>
      </c:barChart>
      <c:catAx>
        <c:axId val="38524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9920"/>
        <c:crosses val="autoZero"/>
        <c:auto val="1"/>
        <c:lblAlgn val="ctr"/>
        <c:lblOffset val="100"/>
        <c:noMultiLvlLbl val="0"/>
      </c:catAx>
      <c:valAx>
        <c:axId val="38524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1-4C76-9A2C-24C4392193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81-4C76-9A2C-24C4392193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81-4C76-9A2C-24C4392193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81-4C76-9A2C-24C4392193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76262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81-4C76-9A2C-24C4392193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PopYummy 波波發胖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96908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81-4C76-9A2C-24C439219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865168"/>
        <c:axId val="384866480"/>
      </c:barChart>
      <c:catAx>
        <c:axId val="38486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6480"/>
        <c:crosses val="autoZero"/>
        <c:auto val="1"/>
        <c:lblAlgn val="ctr"/>
        <c:lblOffset val="100"/>
        <c:noMultiLvlLbl val="0"/>
      </c:catAx>
      <c:valAx>
        <c:axId val="38486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6.5152154899263806E-2</c:v>
                </c:pt>
                <c:pt idx="1">
                  <c:v>8.7696722160053198E-2</c:v>
                </c:pt>
                <c:pt idx="2">
                  <c:v>0.117223541512259</c:v>
                </c:pt>
                <c:pt idx="3">
                  <c:v>8.9923130118801903E-2</c:v>
                </c:pt>
                <c:pt idx="4">
                  <c:v>3.2143487941043797E-2</c:v>
                </c:pt>
                <c:pt idx="5">
                  <c:v>6.7099889163599297E-2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7-4C66-88CB-E7D14299C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339816"/>
        <c:axId val="386086440"/>
      </c:barChart>
      <c:catAx>
        <c:axId val="38333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6440"/>
        <c:crosses val="autoZero"/>
        <c:auto val="1"/>
        <c:lblAlgn val="ctr"/>
        <c:lblOffset val="100"/>
        <c:noMultiLvlLbl val="0"/>
      </c:catAx>
      <c:valAx>
        <c:axId val="38608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3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27.0691936439129</c:v>
                </c:pt>
                <c:pt idx="1">
                  <c:v>24.917776629660899</c:v>
                </c:pt>
                <c:pt idx="2">
                  <c:v>34.129818415514698</c:v>
                </c:pt>
                <c:pt idx="3">
                  <c:v>66.416951245636795</c:v>
                </c:pt>
                <c:pt idx="4">
                  <c:v>49.795103141499801</c:v>
                </c:pt>
                <c:pt idx="5">
                  <c:v>60.259334400241897</c:v>
                </c:pt>
                <c:pt idx="6">
                  <c:v>55.360333681968797</c:v>
                </c:pt>
                <c:pt idx="7">
                  <c:v>34.674823897072699</c:v>
                </c:pt>
                <c:pt idx="8">
                  <c:v>39.1453809997858</c:v>
                </c:pt>
                <c:pt idx="9">
                  <c:v>49.441763171490898</c:v>
                </c:pt>
                <c:pt idx="10">
                  <c:v>37.0780145418804</c:v>
                </c:pt>
                <c:pt idx="11">
                  <c:v>32.574820116687903</c:v>
                </c:pt>
                <c:pt idx="12">
                  <c:v>32.794586488904599</c:v>
                </c:pt>
                <c:pt idx="13">
                  <c:v>36.320551432135801</c:v>
                </c:pt>
                <c:pt idx="14">
                  <c:v>37.829807074360197</c:v>
                </c:pt>
                <c:pt idx="15">
                  <c:v>64.814824149098399</c:v>
                </c:pt>
                <c:pt idx="16">
                  <c:v>42.618798593696802</c:v>
                </c:pt>
                <c:pt idx="17">
                  <c:v>36.240281260632301</c:v>
                </c:pt>
                <c:pt idx="18">
                  <c:v>48.714795166147901</c:v>
                </c:pt>
                <c:pt idx="19">
                  <c:v>66.915962044936194</c:v>
                </c:pt>
                <c:pt idx="20">
                  <c:v>46.766510830802602</c:v>
                </c:pt>
                <c:pt idx="21">
                  <c:v>54.610179316254403</c:v>
                </c:pt>
                <c:pt idx="22">
                  <c:v>42.315359703617801</c:v>
                </c:pt>
                <c:pt idx="23">
                  <c:v>58.4444976498608</c:v>
                </c:pt>
                <c:pt idx="24">
                  <c:v>54.467532794838498</c:v>
                </c:pt>
                <c:pt idx="25">
                  <c:v>54.881232909510203</c:v>
                </c:pt>
                <c:pt idx="26">
                  <c:v>72.894766687248804</c:v>
                </c:pt>
                <c:pt idx="27">
                  <c:v>73.319429917965707</c:v>
                </c:pt>
                <c:pt idx="28">
                  <c:v>65.655455725392798</c:v>
                </c:pt>
                <c:pt idx="29">
                  <c:v>59.380394924203301</c:v>
                </c:pt>
                <c:pt idx="30">
                  <c:v>82.748087755333501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3C-471F-A3C0-903C05888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745888"/>
        <c:axId val="385745232"/>
      </c:lineChart>
      <c:dateAx>
        <c:axId val="38574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45232"/>
        <c:crosses val="autoZero"/>
        <c:auto val="1"/>
        <c:lblOffset val="100"/>
        <c:baseTimeUnit val="days"/>
      </c:dateAx>
      <c:valAx>
        <c:axId val="38574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DEE9A-B847-4C14-AAB6-671CE68C99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FB｜</a:t>
            </a:r>
            <a:r>
              <a:rPr lang="ja-JP" altLang="en-US"/>
              <a:t>內容運營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89C30E-F7AE-4EB5-A4CE-E6FE4391F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PopDaily</a:t>
            </a:r>
          </a:p>
        </p:txBody>
      </p:sp>
    </p:spTree>
    <p:extLst>
      <p:ext uri="{BB962C8B-B14F-4D97-AF65-F5344CB8AC3E}">
        <p14:creationId xmlns:p14="http://schemas.microsoft.com/office/powerpoint/2010/main" val="150858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B99C-D0CD-45E0-907A-A125FB00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粉絲總數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BC74A-FF70-4429-9CA9-A5B0414485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675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ED783-5BC5-466B-B237-81942BEDD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7E609-CB6C-4D10-A7E2-E25F0DE7D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8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88BF-B2A7-4764-8361-F6C87D08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粉絲成長數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CD603F-5B41-4FB1-BAF5-EE79D7B09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601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49552-46A3-4CF3-B43C-7A13E67B4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06784-30A2-4450-8F54-F048908A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262F-806A-4845-87A5-08250F65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Facebook </a:t>
            </a:r>
            <a:r>
              <a:rPr lang="zh-TW" altLang="en-US"/>
              <a:t>發文類型 總數 </a:t>
            </a:r>
            <a:r>
              <a:rPr lang="en-US" altLang="zh-TW"/>
              <a:t>| PopYummy </a:t>
            </a:r>
            <a:r>
              <a:rPr lang="zh-TW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1ADBC-26F7-4863-9796-0643C9270C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7720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0E7AF-6A3D-41BE-A2DF-0BD42B0D2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9BE04-D9E8-4977-B2E7-D9798641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5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4C13-8651-4B88-81C8-709CD76D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發文數量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C3F1E-F7BA-46A8-9F52-863B5E4E9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545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F8A26-1888-4257-AF98-263CF34A1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B862C-D317-4C37-88DB-0B0CAB7C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02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F0C27-F45F-4442-9F80-CEF088301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總擴散觸及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1D605-FF0E-404F-81E9-3065F2BBB5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3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0EF45-1D2D-446A-BB37-E8F8BDF16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DC29-8FD7-46B9-BC13-8E4F0D48B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4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4475-19B7-4E6D-818D-43930ACC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平均分享數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97033B-B7D9-41F8-B4EB-72257CFE26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615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A1C1-C028-41FF-85D5-5361C6E8A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0C70E-2655-466D-9436-107442D1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6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64EB6-651A-46CF-9072-39542CB8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擴散</a:t>
            </a:r>
            <a:r>
              <a:rPr lang="en-US" altLang="ja-JP"/>
              <a:t>/</a:t>
            </a:r>
            <a:r>
              <a:rPr lang="ja-JP" altLang="en-US"/>
              <a:t>非擴散 觸及比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5F15F9-1550-469F-AEC0-3C58F94FA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99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43C1D-F313-40D8-A0B7-B4472A1EF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71B25-04F5-4759-A9E5-B7AD34E9F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86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E1580-92C4-4D30-8D67-9E10E234A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貼文類型 平均自然觸及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92B0B-4CFD-4843-BF84-EB8CD1455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0850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1A970-4B1A-471B-9962-D799EE237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F34E3-C92D-495C-BADF-55A426D3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87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87957-FA84-4A2E-9049-478849B7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貼文類型 平均互動率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3E3FC-26FC-4F5E-8882-115C102786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6300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819B4-56FB-436B-AF13-D2E50D72B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AE59A-F43E-4533-B1C6-BB8200BA0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3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F628-82B6-4858-9375-3C9F100FD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粉絲觸及率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30DE84-9799-4CB8-833C-8A770593D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352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1C314-D133-44EB-A242-BABFA2DB6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614F-3EB2-4607-AAD7-B8FC2BF77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95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F8E9-D173-453B-9969-1C00B624B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</a:t>
            </a:r>
            <a:r>
              <a:rPr lang="ja-JP" altLang="en-US"/>
              <a:t>成效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C0648-7A83-4531-9EDD-2BCE2D8D1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550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95391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7043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1997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22196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2429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6495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0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143.23728813559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35.067796610169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13.067796610169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191.37288135593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2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152.81395348837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19.860465116279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12.232558139535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184.90697674419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8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甜點系下酒菜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159.56097560976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20.829268292683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12.80487804878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193.19512195122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17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以前要你排隊現在幫你送到家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4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#2021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夯肉流水席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237.94444444444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1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4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80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中秋送禮不用錢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175.84615384615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2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波波選物所試營運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0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夯肉流水席折扣不斷電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56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19FDA-C447-4E92-8622-87F29F80A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76130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DB32-04FC-44F8-BB2E-E47F4948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</a:t>
            </a:r>
            <a:r>
              <a:rPr lang="ja-JP" altLang="en-US"/>
              <a:t>成效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4EA26-F43C-4D09-A71A-CB56A8C65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031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60068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64614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493574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67712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0888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1479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25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抽獎好禮滿天飛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8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夯肉流水席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日上線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51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現在也開始賣咖啡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38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濃巧醬糜冰起司蛋糕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37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父親節在家跟爸一起享用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3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青鳥旅行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04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茶敬茶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59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流水席全額返還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1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限時限量買千送千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08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很適合替父親節準備起來喔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023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EE164-5D7F-44DC-A4A9-B482EEDE5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78260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AF8B-4CDB-46B5-BAEC-E09319F8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</a:t>
            </a:r>
            <a:r>
              <a:rPr lang="ja-JP" altLang="en-US"/>
              <a:t>成效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393F6-9346-46A5-ADAB-63849C141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47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1096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543396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95082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55747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5409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6094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91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伯爵巧克力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8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不用去永康街就買得到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7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常溫可保存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1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閃閃絢光迷戀甜點盒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4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消費滿額贈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0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23024-18B1-4AFE-8D3C-1CDB78A62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62804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8402-6120-4004-87F6-134C77B5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AFAB4-4118-47FA-A22C-014024081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77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54934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027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058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43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517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996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52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679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1242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49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679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835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93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57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188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301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18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44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71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53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536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308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685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128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E813F-6A8A-4E25-ADD2-70E599D85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48334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88F8-4CB1-4447-9AF7-3743703B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F7C2C-DAA1-4972-BF0C-03BC6016E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706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8299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255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801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3085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868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444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79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734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03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110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096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345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02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830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584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655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869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51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778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878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38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82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0261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855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7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- 2021-08-04 17:07:33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薯條控！！嗨起來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📖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冰萃檸檬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https://quintly-image-storage.s3.amazonaws.com/40c39d8e2ff3552c55588efd1c765f82/1e77d9daa81f823e0563203805c1dcfa.jpg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1060333%3Futm_source%3Dfacebook-popyummy%26utm_medium%3Dpost%26utm_campaign%3Dmc%26utm_content%3Dlink-20210804-forum%2Ffood%2F1060333&amp;h=AT0PJsABFJ_nFw07qjkAuWBMsbhXzmCf_4YAdS_vvXDC8kl8PrB_1XElSb4ne1Xz_g4IhPOBXAawTPtkL4eMXQAbazpGPrFjHNMEHhUzuiOExI31PjpXfPyBk-zcNQe8EXHJ8kRBF9zV9AfEZu6_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22:48:39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23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BBAE9-82CE-46AC-A3FB-7C2CF1EA9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418813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A673-7E1B-4887-A6CE-4365EAA3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68DB9-5B05-4FD2-BBFF-C690A921D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371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6939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221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926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0403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25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2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23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553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7020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904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710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61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856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831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469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852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138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878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80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73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07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053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183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088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1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- 2021-08-20 22:00:47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網友票選最討人厭星座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👉https://bit.ly/3svAfuq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這幾個星座抱歉～得罪了！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https://quintly-image-storage.s3.amazonaws.com/40c39d8e2ff3552c55588efd1c765f82/e358b8bc3cb9c98f76e239c252ff5278.jpg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https://www.facebook.com/PopYummyMag/photos/a.1703270859952342/3047911595488255/?type=3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09/19/2021 20:45:08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36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1728A-BFE7-41AB-9F0F-064782751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66290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6D32-DC4C-4038-B9A9-EFC67ABC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A565A-B555-4FA9-BC9F-7B8FB55AA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49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69747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602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155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0364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4989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40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885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67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5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99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9703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386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551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4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32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825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073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463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811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340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078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1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096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94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1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- 2021-08-16 22:00:27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第一名竟然是他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👉https://bit.ly/3jTtlva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我還以為會是天蠍座！！（抱歉誤會你了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https://quintly-image-storage.s3.amazonaws.com/40c39d8e2ff3552c55588efd1c765f82/bb1677838127e7760c20a0de10221cef.jpg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https://www.facebook.com/PopYummyMag/photos/a.1703270859952342/3044302539182494/?type=3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09/15/2021 20:15:00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931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23389-2647-46BA-8EBB-3095BFBEE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153534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64F8A-8A78-4C0A-97FB-6482AA9C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911A9-07D5-4AC1-9AE2-29A438C754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305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35366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4789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050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6175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819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67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426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281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830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167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39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508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506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948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54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0926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2675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49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07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34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522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30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079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37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84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- 2021-08-31 18:00:07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網友票選第一名壽司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👉https://bit.ly/3mLJSnP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這個第一名很出乎我意料耶～
但我身邊真的很多朋友很愛吃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https://quintly-image-storage.s3.amazonaws.com/40c39d8e2ff3552c55588efd1c765f82/7201d3b7d32a35e658aade10164450da.jpg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https://www.facebook.com/PopYummyMag/photos/a.1703270859952342/3056405487972199/?type=3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11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0F50B-50A2-49D6-8A7B-7FCC0ED5A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04875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EBC4-7AB1-4988-8D05-67D974183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492B6-353D-402C-95D4-7500F6B13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320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20971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561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8793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8404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246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458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20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676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346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77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03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016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031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395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90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128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771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711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689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890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96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86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552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469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- 2021-08-19 18:00:17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最難追就是他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👉https://bit.ly/3z4iJ2L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大家有覺得這幾個星座真的很難追嗎？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https://quintly-image-storage.s3.amazonaws.com/40c39d8e2ff3552c55588efd1c765f82/d7f367f104836076843de6ad287ff5d3.jpg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https://www.facebook.com/PopYummyMag/photos/a.1703270859952342/3047143045565110/?type=3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09/18/2021 14:45:29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06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55F76-8B05-4F67-B37B-116806ABC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791722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1F46E-7409-472F-AB23-D36FF473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CEF15-3047-4A39-9CD7-F0FA2D825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30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23537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962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000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3650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3959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457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186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997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288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210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076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07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290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41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78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15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47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563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6529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45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099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11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50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801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12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- 2021-08-22 13:04:00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還我薯餅！！！
＃蠻期待地瓜條的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📖poper@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冰萃檸檬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https://quintly-image-storage.s3.amazonaws.com/40c39d8e2ff3552c55588efd1c765f82/ede12cb8e07064ebd046d376c6b0b9a4.jpg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1081126%3Futm_source%3Dfacebook-popyummy%26utm_medium%3Dpost%26utm_campaign%3Dmc%26utm_content%3Dlink-20210822-forum%2Ffood%2F1081126&amp;h=AT2uIYgNCVVYySq60bzEn5DJ0ImaSs1bV6S6YPfiJf5pA97ouoEZXaFuOIYwbSzJ4xWBiRkoP7XLYGunczD2fZtP1sGFs3zNmss-mBUt9gS4Hb9tVOQIcQUyK8zP-0KI_6Dvy-3fPN6_NKqrXbq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09/21/2021 08:45:24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62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D9106-645A-4109-8355-4F328548D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946480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888B-1193-4029-951D-1017DB53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70CE4-515C-4339-88C3-1F3EE7537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73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69461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646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4197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9003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104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843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69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889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984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871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014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99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85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436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0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15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8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2044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485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924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463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93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61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48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7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- 2021-08-20 19:00:44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星座女的最佳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👉https://bit.ly/3AYefLy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你跟你的另一半是最佳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嗎？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https://quintly-image-storage.s3.amazonaws.com/40c39d8e2ff3552c55588efd1c765f82/8fe744abcb3a767d297b340c4a31cee7.jpg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https://www.facebook.com/1699540293658732/posts/3047789475500467/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09/19/2021 14:45:05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87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ADFBD-C060-4178-A9D8-43FA9A4A5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36523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8422-A978-44BE-B472-70CC3F886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87A4C-77D5-44E9-88CF-EFCFC0075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1745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9073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084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425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8414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0605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7792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64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176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64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864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33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767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193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275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129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03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597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02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78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607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67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905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534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12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3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- 2021-08-24 15:00:27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重症公主病患者就是他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👉https://bit.ly/2Wg06uc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如果昨天的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億是我中走
我想我就會變成真的公主＾＾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https://quintly-image-storage.s3.amazonaws.com/40c39d8e2ff3552c55588efd1c765f82/5e41d0a2688df47860846300e2df13c3.jpg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https://www.facebook.com/PopYummyMag/photos/a.1703270859952342/3050981211847960/?type=3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09/23/2021 14:46:14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34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53E58-DE23-4369-BB14-C0D293883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12223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B8E47-357E-49AB-B8BF-061A15525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B0B3C-8878-4558-9893-738D04711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5401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35572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549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508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4016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567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231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86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08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150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01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954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46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41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09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897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126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13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520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550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203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12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36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360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834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8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- 2021-08-26 22:00:51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最強雙面人是他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👉https://bit.ly/3B8DHy2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第一名真的完全不意外！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https://quintly-image-storage.s3.amazonaws.com/40c39d8e2ff3552c55588efd1c765f82/49aaa93c76672f0ed91439c4599cd39b.jpg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https://www.facebook.com/PopYummyMag/photos/a.1703270859952342/3052703351675746/?type=3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39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F358C-52F6-4946-92DE-CE92F4AD1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34125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6323-BEF2-4F13-A0D6-5328E662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3B8E5-7D23-4A28-9A20-DF62F42B6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990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08230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178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102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016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020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2902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572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949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37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733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38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907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80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19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648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363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6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275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71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82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226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878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38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325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7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- 2021-08-30 18:00:48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最佳長跑員就是他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👉https://bit.ly/2XYGpI6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大家覺得要多久才算是長跑？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https://quintly-image-storage.s3.amazonaws.com/40c39d8e2ff3552c55588efd1c765f82/730ccf7537afa3e647ce3838e200d6f1.jpg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https://www.facebook.com/PopYummyMag/photos/a.1703270859952342/3055260388086709/?type=3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22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961C4-8477-431D-B10A-023BDBC14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13994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AF5E6-1A94-480F-B57C-9CD444D1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0E020-68E6-43DC-9D38-E1571F5FB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19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1406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428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046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195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4712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301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442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902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12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742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39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20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92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168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492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91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872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575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02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59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857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153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68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745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81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- 2021-08-28 22:00:56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折磨人第一名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👉https://bit.ly/3ymklUj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怎麼可能會有水瓶座！！我這麼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nice!!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https://quintly-image-storage.s3.amazonaws.com/40c39d8e2ff3552c55588efd1c765f82/020ecb5f22359ae8c7494c9a577d4822.jpg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https://www.facebook.com/PopYummyMag/photos/a.1703270859952342/3053349738277774/?type=3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032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FC5B3-B869-4BFC-80ED-72D1180FB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664613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3C6E-B985-40DE-9E89-D2F5A703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EF7FB-47B7-4996-A139-8BE2EE5A1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563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91718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10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862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097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901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293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182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35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426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533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161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318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92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49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938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857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82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025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80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2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733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52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57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683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51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- 2021-08-15 14:00:14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台中夜晚約會好去處～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https://quintly-image-storage.s3.amazonaws.com/40c39d8e2ff3552c55588efd1c765f82/b9ed1aa0b0f7cd29ab8814a77a0dccf7.jpg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1053582%3Futm_source%3Dfacebook-popyummy%26utm_medium%3Dpost%26utm_campaign%3Dtaichung%26utm_content%3Dlink-20210814-food%2F1051547&amp;h=AT1rwp7epaloBbrPz0IXjYwXaBh3EWFfzI0Ts24iWuE7xr7j8FoejVIahBUcmDyJtSlh-yJew_qPQIHyeZUw4KEo82HB_Ki0Qjsgv5mcyeUQ__-iAD1XGvSmdSVP1BNT65IsfmXq286AB7OW4HS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09/14/2021 08:15:08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17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3785B-A337-477F-8844-430B9F2FD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17947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B3B7-2609-49BD-A3AF-3CA87AC7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D69CD-3012-4030-954D-487829C87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4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168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6224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529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060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353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6766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78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857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115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5025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5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415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96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0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046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782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41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46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945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07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21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648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5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059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2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- 2021-08-03 12:01:06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有加薯餅我就給過啦！
終於不用等過年的薯來堡了～～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https://quintly-image-storage.s3.amazonaws.com/40c39d8e2ff3552c55588efd1c765f82/de67d278119be0833f1cfec271f4f6cf.jpg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1057823%3Futm_source%3Dfacebook-popyummy%26utm_medium%3Dpost%26utm_campaign%3Dmc%26utm_content%3Dlink-20210803-food%2F1057823&amp;h=AT1Rs1Q_ybe4b4-3BqEae-EuEoSmAKIdUcaRKumrzwZqj30ICIvWEsWPkcIUlkZ252J4doiRqxcs07JGiNBdVhPcz2Id-yZtKkoKSh41qu0Nfpfa0zKbpOwa9nvf2VUeUe_0eN4brDio3-pk0rdT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22:48:33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12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3D6EF-63F3-429E-B75E-9345AB7A9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735149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C669D-F74C-4FB0-A26C-3F974E80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B97AC-BCCE-49F7-9D22-26ABBC8C6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92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57430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498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460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8712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591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7003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924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492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180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945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353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2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756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809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273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599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48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257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753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713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39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615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838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85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73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- 2021-08-13 14:00:52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最佳女友是他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👉https://bit.ly/3xGQg1k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沒有我？？？？不準啦不準啦！！（氣死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https://quintly-image-storage.s3.amazonaws.com/40c39d8e2ff3552c55588efd1c765f82/45d97c202b1c781320c98b0b6f4f4f43.jpg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https://www.facebook.com/PopYummyMag/photos/a.1703270859952342/3041691096110305/?type=3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22:48:32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6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2F1C5-7A5E-4A2A-A5D7-E989F1FB4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841417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5C0FD-321C-47F7-A503-A6F1AADA4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250AF-D9DF-4A70-BDD4-5AC9BF70E6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40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43926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920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338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5317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5589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02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4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866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81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85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833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82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313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861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59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519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88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287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551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63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54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634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644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97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- 2021-08-27 12:00:01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網友票選台北第一名燒肉是他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👉https://bit.ly/3zmMmMW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中秋節要到了大家準備好吃肉了嗎？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https://quintly-image-storage.s3.amazonaws.com/40c39d8e2ff3552c55588efd1c765f82/a2c59cd352e7065cc6068d6516feeedb.jpg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https://www.facebook.com/PopYummyMag/photos/a.1703270859952342/3053271904952224/?type=3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19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5E592-64CB-49B6-AA2A-D4FC1755A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435090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B61BD-B0CF-4C84-89E1-0CCD7FD95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21384-E063-4521-A4B1-042F24A95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800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343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926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35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8840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312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710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01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131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839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11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41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8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00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82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199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186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07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410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447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98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66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244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560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562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42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- 2021-08-25 12:00:38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👉https://bit.ly/3DgsEVh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大家有認同嗎？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https://quintly-image-storage.s3.amazonaws.com/40c39d8e2ff3552c55588efd1c765f82/2e8832697df5ba9de29bbee217bc45f0.jpg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https://www.facebook.com/PopYummyMag/photos/a.1703270859952342/3051724985106916/?type=3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51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E6BFD-CD78-4C50-808F-053B0E6A0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0040153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19862-2B2D-498E-A673-7AF184997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C727C-A67E-4D2A-ADF0-FD6348F8F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865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25491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429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357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3531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4250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834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443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833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90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50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34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30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9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604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500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033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08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09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339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075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382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79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48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535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83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- 2021-08-10 16:00:38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限定日期＆價格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👉https://bit.ly/3iuDNJQ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有薯餅就是優！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https://quintly-image-storage.s3.amazonaws.com/40c39d8e2ff3552c55588efd1c765f82/f19625a2e254d504d7a98f418ff49546.jpg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https://www.facebook.com/1699540293658732/posts/3039660969646651/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09/09/2021 14:15:30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C16E4-E5ED-4360-AF14-29FED237B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2253052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D9CA-3CE8-45C2-96EE-2022FC370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BBBF7-6988-4BD7-B8B3-F901645A5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658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44673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25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226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751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158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704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866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364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427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348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71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50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18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3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997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064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92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70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136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729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51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78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295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7665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23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- 2021-08-19 16:00:24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有機會到板橋記得買一些帶回家啊～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https://quintly-image-storage.s3.amazonaws.com/40c39d8e2ff3552c55588efd1c765f82/c65694dcdb3e7362bd6c5ac158ebbc73.jpg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954351%3Futm_source%3Dfacebook-popyummy%26utm_medium%3Deditor-post%26utm_campaign%3Deditor-facebook-popyummy-2021-popselect-softlaunch%26utm_content%3D20210819-link-all-editor-ponpie-ponpie-ponpie-popdaily&amp;h=AT0xZlU8DEnEeNHINpFWS8s3TNxnNqF7qGuMWNexxmaangNR-YEvsdhavlVKl5zWxguOOwGmTVMh3odG9uZqXHw98QrFYLk4pm7BHhUw-fTNA2B-FyUQ3qDX7roXLKXPnEVDddzFaBdZy5kXgWh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09/18/2021 14:45:29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5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BBCC0-6672-478E-A4E3-F79EC8A4B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7114843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A1008-D7BF-4CD2-8543-6E927C018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E2E9C-0C45-42B0-A1AD-21420386A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414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32848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76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54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1228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951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03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504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800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218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415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959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88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0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119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75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781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997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374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078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63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956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553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79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63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3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- 2021-08-29 19:30:38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日本話題甜點，台灣也買得到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&gt;&gt; https://bit.ly/3ys0qDu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每天都被太陽曬到要乾掉，必須要消暑一夏！
日本話題不斷的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濃巧醬糜冰起司蛋糕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北海道奶霜醬糜冰起司蛋糕 絕對是比冰淇淋更適合夏天的甜點！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北海道雪印乳源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檸檬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酥波蘿碎粒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鮮奶油
口感豐富，一口吃得到多種層次，又清涼消暑，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值超高啊～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國內外網友都在推，不吃嗎？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☞ 8/26-8/31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中秋送禮不用錢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&gt;&gt; https://bit.ly/3ys0qDu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到活動頁玩「想吃哪種口味的月餅？」留言活動，即可抽中原價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LDC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雲朗觀光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雲朗月餅禮盒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四入組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
#2021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夯肉流水席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#popselect #PopDaily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https://quintly-image-storage.s3.amazonaws.com/40c39d8e2ff3552c55588efd1c765f82/38894735425fa12c96c4efa41d5fe19d.jpg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Jerry 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https://www.facebook.com/1699540293658732/posts/3053474914931923/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84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9F5AF-5950-4218-9927-52A3EE4CC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82789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CEC6A-E863-4FAF-ADC9-68C856FC3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30337-7C87-4333-85F3-AC2CF7932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70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18894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5402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0115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4416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917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75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85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861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777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66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703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9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83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4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4886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218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622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94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437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07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4376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69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452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433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8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- 2021-08-12 18:00:55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醋王就是他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👉https://bit.ly/3yHgXob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大家的另一半上榜了嗎？
＃有什麼最狂的吃醋經驗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https://quintly-image-storage.s3.amazonaws.com/40c39d8e2ff3552c55588efd1c765f82/1a21aca056b8e92ea88df603d7dbdc27.jpg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https://www.facebook.com/PopYummyMag/photos/a.1703270859952342/3041671959445552/?type=3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09/11/2021 14:15:06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0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2F83D-6EF2-4454-AD05-917D13150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083680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1BAF-7B22-4884-A431-18C6680BD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E6DF48-23FB-4E2E-B32A-05954AA41B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33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21934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71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113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7071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110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085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51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9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143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21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805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460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24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01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24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03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55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322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44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328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114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87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017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440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8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- 2021-08-16 14:00:01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又像餅乾又像蛋糕，很特別～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https://quintly-image-storage.s3.amazonaws.com/40c39d8e2ff3552c55588efd1c765f82/80aa2121e6b648d6a008dcb85468d3b1.jpg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889615%3Futm_source%3Dfacebook-popyummy%26utm_medium%3Deditor-post%26utm_campaign%3Deditor-facebook-popyummy-2021-popselect-softlaunch%26utm_content%3D20210816-link-all-editor-choco-choco-choco-popdaily&amp;h=AT1DywnG4--NEMiZEXO4ieL8cLyU7LwcnpMsLQAwK5h72vHplToWCwE6mIjeqlME4DANI4c_yLmQRHIeHfO1ICyYiIDKatyoTRsNOEb3uT75MOOoOeD_aVztldTvcl3S3YuCl-10akyPncOl2hf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09/15/2021 08:15:58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81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E804B-B1E7-4408-9AD0-EC4B0B591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71578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50D95-D390-4B9D-AF7F-28F4B278E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02732-5414-431A-B851-B77725FD3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434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88672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425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0201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6172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439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986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33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17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028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60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151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783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751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76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389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502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237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326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870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87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373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404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193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4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53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- 2021-08-01 22:00:16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花花世界的花花公子～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https://quintly-image-storage.s3.amazonaws.com/40c39d8e2ff3552c55588efd1c765f82/a341fd4455f08d25cb151b5d1355ab18.jpg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1053734%3Futm_source%3Dfacebook-popyummy%26utm_medium%3Dpost%26utm_campaign%3Dplayboy%26utm_content%3Dlink-20210801-life%2F1053734&amp;h=AT1lUQk7n3pp6sB3Ldl8-3Pto0i2njT_sowu5jOeju1iKWJr1zbYABgyyFHjwHx7jX9movN2xaeybHGZ-fU1Yc-ZJAmtvlX-VVBO17KkA4D_ysI0E-1z3_hoC-oexlFE0WOZNBDsa_RuI0QkpycN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22:48:33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8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DCEDF-C1B6-4A7D-93C4-C098E8E1D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8559730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D831-8AD8-4B35-B420-2188644DD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DF3F3-9355-43FB-AB9A-FAC487FC1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432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27926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859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362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232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42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04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791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118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965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86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05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262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58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444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963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667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57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57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291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369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26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603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934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283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8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- 2021-08-05 12:00:55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其他日期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https://bit.ly/3AafHKl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個人覺得蠻精準的耶！！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https://quintly-image-storage.s3.amazonaws.com/40c39d8e2ff3552c55588efd1c765f82/580e6f4ce554b2a615505376d0da3f4f.jpg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https://www.facebook.com/1699540293658732/posts/3036267096652705/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09/13/2021 22:48:39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62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333EA-D600-4682-BF46-4A1F4D772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059834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D957E-8B8A-4921-BFD1-5EE49A0D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C5AC0-6B4E-4BB2-813A-25D744A69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056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0255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5476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876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391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807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9709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345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619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134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329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0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881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50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250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084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9855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832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014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157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212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855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849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420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73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94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- 2021-08-29 14:00:24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內湖原來那麼好玩！
＃相揪一日遊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https://quintly-image-storage.s3.amazonaws.com/40c39d8e2ff3552c55588efd1c765f82/d778484f9ca718bd869f1b8b794ab5c2.jpg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2164%3Futm_source%3Dfacebook-popyummy%26utm_medium%3Dpost%26utm_campaign%3Dneihu%26utm_content%3Dlink-20210829-travel%2F2164&amp;h=AT0G59HsGPvhb5pdjsB8y-d-bH52V3XJmW86x7Ytq5sApHW5ND1B4zAnDG6FoU7AtaG6SLxm48CVznXTJRWF9uVM3aTLeG_zei0-xECReI1vJo3A9DlnBfLEDfoKfHiiQyFmRL6xRDgto3TdUJKN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09/24/2021 02:46:27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5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DF47D-537C-4535-8EFC-48D13A174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4567394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6C77F-1646-4F4A-9886-8700342C1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BDE78-D190-4091-B167-B7482CC3F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03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0068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096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278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7876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581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852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961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849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411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186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797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3184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782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43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479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513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99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652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898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896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68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649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13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83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18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- 2021-08-17 22:00:57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👉https://bit.ly/3iS41X5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跟星座無關，每一句話都惹怒我！！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https://quintly-image-storage.s3.amazonaws.com/40c39d8e2ff3552c55588efd1c765f82/10b8c6c74fa9f60f23a7e3d0c7cf07ff.jpg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https://www.facebook.com/1699540293658732/posts/3045459299066818/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09/16/2021 20:45:56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78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167A7-1AE7-4FA1-AEB8-FA2908077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4353580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B546-328F-4417-9D37-E0DF61C6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作者成效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BFCAE-DA5D-4471-805A-DFD064B99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343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51285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932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3247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454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0321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228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557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44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947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3782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687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6844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Avg.viral reach-rate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9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Chloe Hsieh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行銷</a:t>
                      </a:r>
                      <a:r>
                        <a:rPr lang="en-US" altLang="ja-JP" sz="1000"/>
                        <a:t>/</a:t>
                      </a:r>
                      <a:r>
                        <a:rPr lang="ja-JP" altLang="en-US" sz="1000"/>
                        <a:t>電商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0.0050499949500051 %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0.075749924250076 %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7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Diane Tsai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製作部節目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0.64547640339248 %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0.58451276725983 %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87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Hannah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製作部節目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32288.193548387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32288.193548387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0.73170565342417 %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0.15688576931842 %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5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Jerry 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製作部節目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142497.33333333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1.3361000054727 %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0.78471308080919 %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5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王嘉琪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製作部節目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49971.428571429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49971.428571429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0.83002138277342 %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0.21836280286728 %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9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陳 儀珊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1000"/>
                        <a:t>製作部節目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109664.54857143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109664.54857143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2.085083098653 %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0.58802802181785 %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58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A0DD4-B2CD-4985-B9BC-22D01F36A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487616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4255</Words>
  <Application>Microsoft Office PowerPoint</Application>
  <PresentationFormat>On-screen Show (4:3)</PresentationFormat>
  <Paragraphs>1543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FB｜內容運營</vt:lpstr>
      <vt:lpstr>Facebook 粉絲總數 | PopYummy 波波發胖</vt:lpstr>
      <vt:lpstr>Facebook 粉絲成長數 | PopYummy 波波發胖</vt:lpstr>
      <vt:lpstr>Facebook 發文類型 總數 | PopYummy 波波發胖</vt:lpstr>
      <vt:lpstr>Facebook 發文數量 | PopYummy 波波發胖</vt:lpstr>
      <vt:lpstr>Facebook 總擴散觸及 | PopYummy 波波發胖</vt:lpstr>
      <vt:lpstr>Facebook 平均分享數 | PopYummy 波波發胖</vt:lpstr>
      <vt:lpstr>Facebook 擴散/非擴散 觸及比 | PopYummy 波波發胖</vt:lpstr>
      <vt:lpstr>Facebook 貼文類型 平均自然觸及 | PopYummy 波波發胖</vt:lpstr>
      <vt:lpstr>Facebook 貼文類型 平均互動率 | PopYummy 波波發胖</vt:lpstr>
      <vt:lpstr>Facebook 粉絲觸及率 | PopYummy 波波發胖</vt:lpstr>
      <vt:lpstr>Facebook Hashtag 成效 | PopYummy 波波發胖 - 1 of 3</vt:lpstr>
      <vt:lpstr>Facebook Hashtag 成效 | PopYummy 波波發胖 - 2 of 3</vt:lpstr>
      <vt:lpstr>Facebook Hashtag 成效 | PopYummy 波波發胖 - 3 of 3</vt:lpstr>
      <vt:lpstr>Facebook 貼文資訊 | PopYummy 波波發胖 - 1 of 26</vt:lpstr>
      <vt:lpstr>Facebook 貼文資訊 | PopYummy 波波發胖 - 2 of 26</vt:lpstr>
      <vt:lpstr>Facebook 貼文資訊 | PopYummy 波波發胖 - 3 of 26</vt:lpstr>
      <vt:lpstr>Facebook 貼文資訊 | PopYummy 波波發胖 - 4 of 26</vt:lpstr>
      <vt:lpstr>Facebook 貼文資訊 | PopYummy 波波發胖 - 5 of 26</vt:lpstr>
      <vt:lpstr>Facebook 貼文資訊 | PopYummy 波波發胖 - 6 of 26</vt:lpstr>
      <vt:lpstr>Facebook 貼文資訊 | PopYummy 波波發胖 - 7 of 26</vt:lpstr>
      <vt:lpstr>Facebook 貼文資訊 | PopYummy 波波發胖 - 8 of 26</vt:lpstr>
      <vt:lpstr>Facebook 貼文資訊 | PopYummy 波波發胖 - 9 of 26</vt:lpstr>
      <vt:lpstr>Facebook 貼文資訊 | PopYummy 波波發胖 - 10 of 26</vt:lpstr>
      <vt:lpstr>Facebook 貼文資訊 | PopYummy 波波發胖 - 11 of 26</vt:lpstr>
      <vt:lpstr>Facebook 貼文資訊 | PopYummy 波波發胖 - 12 of 26</vt:lpstr>
      <vt:lpstr>Facebook 貼文資訊 | PopYummy 波波發胖 - 13 of 26</vt:lpstr>
      <vt:lpstr>Facebook 貼文資訊 | PopYummy 波波發胖 - 14 of 26</vt:lpstr>
      <vt:lpstr>Facebook 貼文資訊 | PopYummy 波波發胖 - 15 of 26</vt:lpstr>
      <vt:lpstr>Facebook 貼文資訊 | PopYummy 波波發胖 - 16 of 26</vt:lpstr>
      <vt:lpstr>Facebook 貼文資訊 | PopYummy 波波發胖 - 17 of 26</vt:lpstr>
      <vt:lpstr>Facebook 貼文資訊 | PopYummy 波波發胖 - 18 of 26</vt:lpstr>
      <vt:lpstr>Facebook 貼文資訊 | PopYummy 波波發胖 - 19 of 26</vt:lpstr>
      <vt:lpstr>Facebook 貼文資訊 | PopYummy 波波發胖 - 20 of 26</vt:lpstr>
      <vt:lpstr>Facebook 貼文資訊 | PopYummy 波波發胖 - 21 of 26</vt:lpstr>
      <vt:lpstr>Facebook 貼文資訊 | PopYummy 波波發胖 - 22 of 26</vt:lpstr>
      <vt:lpstr>Facebook 貼文資訊 | PopYummy 波波發胖 - 23 of 26</vt:lpstr>
      <vt:lpstr>Facebook 貼文資訊 | PopYummy 波波發胖 - 24 of 26</vt:lpstr>
      <vt:lpstr>Facebook 貼文資訊 | PopYummy 波波發胖 - 25 of 26</vt:lpstr>
      <vt:lpstr>Facebook 貼文資訊 | PopYummy 波波發胖 - 26 of 26</vt:lpstr>
      <vt:lpstr>Facebook 作者成效 | PopYummy 波波發胖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FB｜內容運營</dc:title>
  <dc:creator>Frederik Peiniger</dc:creator>
  <cp:lastModifiedBy>Frederik Peiniger</cp:lastModifiedBy>
  <cp:revision>1</cp:revision>
  <dcterms:created xsi:type="dcterms:W3CDTF">2021-09-23T19:24:22Z</dcterms:created>
  <dcterms:modified xsi:type="dcterms:W3CDTF">2021-09-23T19:27:38Z</dcterms:modified>
</cp:coreProperties>
</file>