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DaunPenh" panose="01010101010101010101" pitchFamily="2"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422B9-7964-4B97-9BC1-A5ACE344523C}"/>
              </a:ext>
            </a:extLst>
          </p:cNvPr>
          <p:cNvSpPr>
            <a:spLocks noGrp="1"/>
          </p:cNvSpPr>
          <p:nvPr>
            <p:ph type="title"/>
          </p:nvPr>
        </p:nvSpPr>
        <p:spPr/>
        <p:txBody>
          <a:bodyPr/>
          <a:lstStyle/>
          <a:p>
            <a:r>
              <a:rPr lang="en-US"/>
              <a:t>Facebook Own Posts Table  | Demo - 1 of 13</a:t>
            </a:r>
          </a:p>
        </p:txBody>
      </p:sp>
      <p:graphicFrame>
        <p:nvGraphicFramePr>
          <p:cNvPr id="5" name="Table Placeholder 4">
            <a:extLst>
              <a:ext uri="{FF2B5EF4-FFF2-40B4-BE49-F238E27FC236}">
                <a16:creationId xmlns:a16="http://schemas.microsoft.com/office/drawing/2014/main" id="{E8619132-0631-4D72-90D6-E8946D1BEAB6}"/>
              </a:ext>
            </a:extLst>
          </p:cNvPr>
          <p:cNvGraphicFramePr>
            <a:graphicFrameLocks noGrp="1"/>
          </p:cNvGraphicFramePr>
          <p:nvPr>
            <p:ph type="tbl" sz="quarter" idx="13"/>
            <p:extLst>
              <p:ext uri="{D42A27DB-BD31-4B8C-83A1-F6EECF244321}">
                <p14:modId xmlns:p14="http://schemas.microsoft.com/office/powerpoint/2010/main" val="1103272633"/>
              </p:ext>
            </p:extLst>
          </p:nvPr>
        </p:nvGraphicFramePr>
        <p:xfrm>
          <a:off x="457200" y="1731963"/>
          <a:ext cx="8229600" cy="26212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6445687"/>
                    </a:ext>
                  </a:extLst>
                </a:gridCol>
                <a:gridCol w="370332">
                  <a:extLst>
                    <a:ext uri="{9D8B030D-6E8A-4147-A177-3AD203B41FA5}">
                      <a16:colId xmlns:a16="http://schemas.microsoft.com/office/drawing/2014/main" val="3231847242"/>
                    </a:ext>
                  </a:extLst>
                </a:gridCol>
                <a:gridCol w="370332">
                  <a:extLst>
                    <a:ext uri="{9D8B030D-6E8A-4147-A177-3AD203B41FA5}">
                      <a16:colId xmlns:a16="http://schemas.microsoft.com/office/drawing/2014/main" val="719957799"/>
                    </a:ext>
                  </a:extLst>
                </a:gridCol>
                <a:gridCol w="370332">
                  <a:extLst>
                    <a:ext uri="{9D8B030D-6E8A-4147-A177-3AD203B41FA5}">
                      <a16:colId xmlns:a16="http://schemas.microsoft.com/office/drawing/2014/main" val="2316200737"/>
                    </a:ext>
                  </a:extLst>
                </a:gridCol>
                <a:gridCol w="329184">
                  <a:extLst>
                    <a:ext uri="{9D8B030D-6E8A-4147-A177-3AD203B41FA5}">
                      <a16:colId xmlns:a16="http://schemas.microsoft.com/office/drawing/2014/main" val="4228128399"/>
                    </a:ext>
                  </a:extLst>
                </a:gridCol>
                <a:gridCol w="329184">
                  <a:extLst>
                    <a:ext uri="{9D8B030D-6E8A-4147-A177-3AD203B41FA5}">
                      <a16:colId xmlns:a16="http://schemas.microsoft.com/office/drawing/2014/main" val="4040420532"/>
                    </a:ext>
                  </a:extLst>
                </a:gridCol>
                <a:gridCol w="329184">
                  <a:extLst>
                    <a:ext uri="{9D8B030D-6E8A-4147-A177-3AD203B41FA5}">
                      <a16:colId xmlns:a16="http://schemas.microsoft.com/office/drawing/2014/main" val="2027313278"/>
                    </a:ext>
                  </a:extLst>
                </a:gridCol>
                <a:gridCol w="329184">
                  <a:extLst>
                    <a:ext uri="{9D8B030D-6E8A-4147-A177-3AD203B41FA5}">
                      <a16:colId xmlns:a16="http://schemas.microsoft.com/office/drawing/2014/main" val="534285747"/>
                    </a:ext>
                  </a:extLst>
                </a:gridCol>
                <a:gridCol w="329184">
                  <a:extLst>
                    <a:ext uri="{9D8B030D-6E8A-4147-A177-3AD203B41FA5}">
                      <a16:colId xmlns:a16="http://schemas.microsoft.com/office/drawing/2014/main" val="3629831050"/>
                    </a:ext>
                  </a:extLst>
                </a:gridCol>
                <a:gridCol w="329184">
                  <a:extLst>
                    <a:ext uri="{9D8B030D-6E8A-4147-A177-3AD203B41FA5}">
                      <a16:colId xmlns:a16="http://schemas.microsoft.com/office/drawing/2014/main" val="1922941351"/>
                    </a:ext>
                  </a:extLst>
                </a:gridCol>
                <a:gridCol w="329184">
                  <a:extLst>
                    <a:ext uri="{9D8B030D-6E8A-4147-A177-3AD203B41FA5}">
                      <a16:colId xmlns:a16="http://schemas.microsoft.com/office/drawing/2014/main" val="950065659"/>
                    </a:ext>
                  </a:extLst>
                </a:gridCol>
                <a:gridCol w="329184">
                  <a:extLst>
                    <a:ext uri="{9D8B030D-6E8A-4147-A177-3AD203B41FA5}">
                      <a16:colId xmlns:a16="http://schemas.microsoft.com/office/drawing/2014/main" val="329829600"/>
                    </a:ext>
                  </a:extLst>
                </a:gridCol>
                <a:gridCol w="329184">
                  <a:extLst>
                    <a:ext uri="{9D8B030D-6E8A-4147-A177-3AD203B41FA5}">
                      <a16:colId xmlns:a16="http://schemas.microsoft.com/office/drawing/2014/main" val="1233918967"/>
                    </a:ext>
                  </a:extLst>
                </a:gridCol>
                <a:gridCol w="370332">
                  <a:extLst>
                    <a:ext uri="{9D8B030D-6E8A-4147-A177-3AD203B41FA5}">
                      <a16:colId xmlns:a16="http://schemas.microsoft.com/office/drawing/2014/main" val="669332986"/>
                    </a:ext>
                  </a:extLst>
                </a:gridCol>
                <a:gridCol w="370332">
                  <a:extLst>
                    <a:ext uri="{9D8B030D-6E8A-4147-A177-3AD203B41FA5}">
                      <a16:colId xmlns:a16="http://schemas.microsoft.com/office/drawing/2014/main" val="487115074"/>
                    </a:ext>
                  </a:extLst>
                </a:gridCol>
                <a:gridCol w="329184">
                  <a:extLst>
                    <a:ext uri="{9D8B030D-6E8A-4147-A177-3AD203B41FA5}">
                      <a16:colId xmlns:a16="http://schemas.microsoft.com/office/drawing/2014/main" val="2900800226"/>
                    </a:ext>
                  </a:extLst>
                </a:gridCol>
                <a:gridCol w="329184">
                  <a:extLst>
                    <a:ext uri="{9D8B030D-6E8A-4147-A177-3AD203B41FA5}">
                      <a16:colId xmlns:a16="http://schemas.microsoft.com/office/drawing/2014/main" val="2217944770"/>
                    </a:ext>
                  </a:extLst>
                </a:gridCol>
                <a:gridCol w="370332">
                  <a:extLst>
                    <a:ext uri="{9D8B030D-6E8A-4147-A177-3AD203B41FA5}">
                      <a16:colId xmlns:a16="http://schemas.microsoft.com/office/drawing/2014/main" val="865375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669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VOA Khmer - 2018-08-31 23:59:47 </a:t>
                      </a:r>
                      <a:r>
                        <a:rPr kumimoji="0" lang="en-US" sz="1000" b="0" i="0" u="none" strike="noStrike" kern="1200" cap="none" spc="0" normalizeH="0" baseline="0" noProof="0">
                          <a:ln>
                            <a:noFill/>
                          </a:ln>
                          <a:solidFill>
                            <a:prstClr val="black"/>
                          </a:solidFill>
                          <a:effectLst/>
                          <a:uLnTx/>
                          <a:uFillTx/>
                          <a:latin typeface="+mn-lt"/>
                          <a:ea typeface="+mn-ea"/>
                          <a:cs typeface="+mn-cs"/>
                        </a:rPr>
                        <a:t> 
 #VOAKhLive: </a:t>
                      </a:r>
                      <a:r>
                        <a:rPr kumimoji="0" lang="km-KH" sz="1000" b="0" i="0" u="none" strike="noStrike" kern="1200" cap="none" spc="0" normalizeH="0" baseline="0" noProof="0">
                          <a:ln>
                            <a:noFill/>
                          </a:ln>
                          <a:solidFill>
                            <a:prstClr val="black"/>
                          </a:solidFill>
                          <a:effectLst/>
                          <a:uLnTx/>
                          <a:uFillTx/>
                          <a:latin typeface="+mn-lt"/>
                          <a:ea typeface="+mn-ea"/>
                          <a:cs typeface="+mn-cs"/>
                        </a:rPr>
                        <a:t>កម្មវិធីផ្សាយផ្ទាល់ព័ត៌មានពេលព្រឹករបស់វិទ្យុ </a:t>
                      </a:r>
                      <a:r>
                        <a:rPr kumimoji="0" lang="en-US" sz="1000" b="0" i="0" u="none" strike="noStrike" kern="1200" cap="none" spc="0" normalizeH="0" baseline="0" noProof="0">
                          <a:ln>
                            <a:noFill/>
                          </a:ln>
                          <a:solidFill>
                            <a:prstClr val="black"/>
                          </a:solidFill>
                          <a:effectLst/>
                          <a:uLnTx/>
                          <a:uFillTx/>
                          <a:latin typeface="+mn-lt"/>
                          <a:ea typeface="+mn-ea"/>
                          <a:cs typeface="+mn-cs"/>
                        </a:rPr>
                        <a:t>VOA </a:t>
                      </a:r>
                      <a:r>
                        <a:rPr kumimoji="0" lang="km-KH" sz="1000" b="0" i="0" u="none" strike="noStrike" kern="1200" cap="none" spc="0" normalizeH="0" baseline="0" noProof="0">
                          <a:ln>
                            <a:noFill/>
                          </a:ln>
                          <a:solidFill>
                            <a:prstClr val="black"/>
                          </a:solidFill>
                          <a:effectLst/>
                          <a:uLnTx/>
                          <a:uFillTx/>
                          <a:latin typeface="+mn-lt"/>
                          <a:ea typeface="+mn-ea"/>
                          <a:cs typeface="+mn-cs"/>
                        </a:rPr>
                        <a:t>សម្រាប់ថ្ងៃទី ០១ ខែ កញ្ញា ឆ្នាំ ២០១៨៖
ក្រៅពី </a:t>
                      </a:r>
                      <a:r>
                        <a:rPr kumimoji="0" lang="en-US" sz="1000" b="0" i="0" u="none" strike="noStrike" kern="1200" cap="none" spc="0" normalizeH="0" baseline="0" noProof="0">
                          <a:ln>
                            <a:noFill/>
                          </a:ln>
                          <a:solidFill>
                            <a:prstClr val="black"/>
                          </a:solidFill>
                          <a:effectLst/>
                          <a:uLnTx/>
                          <a:uFillTx/>
                          <a:latin typeface="+mn-lt"/>
                          <a:ea typeface="+mn-ea"/>
                          <a:cs typeface="+mn-cs"/>
                        </a:rPr>
                        <a:t>Facebook Live </a:t>
                      </a:r>
                      <a:r>
                        <a:rPr kumimoji="0" lang="km-KH" sz="1000" b="0" i="0" u="none" strike="noStrike" kern="1200" cap="none" spc="0" normalizeH="0" baseline="0" noProof="0">
                          <a:ln>
                            <a:noFill/>
                          </a:ln>
                          <a:solidFill>
                            <a:prstClr val="black"/>
                          </a:solidFill>
                          <a:effectLst/>
                          <a:uLnTx/>
                          <a:uFillTx/>
                          <a:latin typeface="+mn-lt"/>
                          <a:ea typeface="+mn-ea"/>
                          <a:cs typeface="+mn-cs"/>
                        </a:rPr>
                        <a:t>លោកអ្នក ក៏អាចស្តាប់ការផ្សាយផ្ទាល់របស់ </a:t>
                      </a:r>
                      <a:r>
                        <a:rPr kumimoji="0" lang="en-US" sz="1000" b="0" i="0" u="none" strike="noStrike" kern="1200" cap="none" spc="0" normalizeH="0" baseline="0" noProof="0">
                          <a:ln>
                            <a:noFill/>
                          </a:ln>
                          <a:solidFill>
                            <a:prstClr val="black"/>
                          </a:solidFill>
                          <a:effectLst/>
                          <a:uLnTx/>
                          <a:uFillTx/>
                          <a:latin typeface="+mn-lt"/>
                          <a:ea typeface="+mn-ea"/>
                          <a:cs typeface="+mn-cs"/>
                        </a:rPr>
                        <a:t>VOA </a:t>
                      </a:r>
                      <a:r>
                        <a:rPr kumimoji="0" lang="km-KH" sz="1000" b="0" i="0" u="none" strike="noStrike" kern="1200" cap="none" spc="0" normalizeH="0" baseline="0" noProof="0">
                          <a:ln>
                            <a:noFill/>
                          </a:ln>
                          <a:solidFill>
                            <a:prstClr val="black"/>
                          </a:solidFill>
                          <a:effectLst/>
                          <a:uLnTx/>
                          <a:uFillTx/>
                          <a:latin typeface="+mn-lt"/>
                          <a:ea typeface="+mn-ea"/>
                          <a:cs typeface="+mn-cs"/>
                        </a:rPr>
                        <a:t>២លើកក្នុងមួយថ្ងៃ គឺពេលព្រឹកចាប់ពីម៉ោង ៥ ដល់៥:៣០នាទី និងពេលរាត្រីចាប់ពីម៉ោង៨:៣០នាទី ដល់ម៉ោង ៩:៣០នាទី តាមរលកវិទ្យុ </a:t>
                      </a:r>
                      <a:r>
                        <a:rPr kumimoji="0" lang="en-US" sz="1000" b="0" i="0" u="none" strike="noStrike" kern="1200" cap="none" spc="0" normalizeH="0" baseline="0" noProof="0">
                          <a:ln>
                            <a:noFill/>
                          </a:ln>
                          <a:solidFill>
                            <a:prstClr val="black"/>
                          </a:solidFill>
                          <a:effectLst/>
                          <a:uLnTx/>
                          <a:uFillTx/>
                          <a:latin typeface="+mn-lt"/>
                          <a:ea typeface="+mn-ea"/>
                          <a:cs typeface="+mn-cs"/>
                        </a:rPr>
                        <a:t>AM</a:t>
                      </a:r>
                      <a:r>
                        <a:rPr kumimoji="0" lang="km-KH" sz="1000" b="0" i="0" u="none" strike="noStrike" kern="1200" cap="none" spc="0" normalizeH="0" baseline="0" noProof="0">
                          <a:ln>
                            <a:noFill/>
                          </a:ln>
                          <a:solidFill>
                            <a:prstClr val="black"/>
                          </a:solidFill>
                          <a:effectLst/>
                          <a:uLnTx/>
                          <a:uFillTx/>
                          <a:latin typeface="+mn-lt"/>
                          <a:ea typeface="+mn-ea"/>
                          <a:cs typeface="+mn-cs"/>
                        </a:rPr>
                        <a:t>កម្រិត ១៥៧៥ </a:t>
                      </a:r>
                      <a:r>
                        <a:rPr kumimoji="0" lang="en-US" sz="1000" b="0" i="0" u="none" strike="noStrike" kern="1200" cap="none" spc="0" normalizeH="0" baseline="0" noProof="0">
                          <a:ln>
                            <a:noFill/>
                          </a:ln>
                          <a:solidFill>
                            <a:prstClr val="black"/>
                          </a:solidFill>
                          <a:effectLst/>
                          <a:uLnTx/>
                          <a:uFillTx/>
                          <a:latin typeface="+mn-lt"/>
                          <a:ea typeface="+mn-ea"/>
                          <a:cs typeface="+mn-cs"/>
                        </a:rPr>
                        <a:t>Kilohertz </a:t>
                      </a:r>
                      <a:r>
                        <a:rPr kumimoji="0" lang="km-KH" sz="1000" b="0" i="0" u="none" strike="noStrike" kern="1200" cap="none" spc="0" normalizeH="0" baseline="0" noProof="0">
                          <a:ln>
                            <a:noFill/>
                          </a:ln>
                          <a:solidFill>
                            <a:prstClr val="black"/>
                          </a:solidFill>
                          <a:effectLst/>
                          <a:uLnTx/>
                          <a:uFillTx/>
                          <a:latin typeface="+mn-lt"/>
                          <a:ea typeface="+mn-ea"/>
                          <a:cs typeface="+mn-cs"/>
                        </a:rPr>
                        <a:t>ឬ តាមគេហទំព័រ </a:t>
                      </a:r>
                      <a:r>
                        <a:rPr kumimoji="0" lang="en-US" sz="1000" b="0" i="0" u="none" strike="noStrike" kern="1200" cap="none" spc="0" normalizeH="0" baseline="0" noProof="0">
                          <a:ln>
                            <a:noFill/>
                          </a:ln>
                          <a:solidFill>
                            <a:prstClr val="black"/>
                          </a:solidFill>
                          <a:effectLst/>
                          <a:uLnTx/>
                          <a:uFillTx/>
                          <a:latin typeface="+mn-lt"/>
                          <a:ea typeface="+mn-ea"/>
                          <a:cs typeface="+mn-cs"/>
                        </a:rPr>
                        <a:t>Khmer.voanews.com/radio</a:t>
                      </a:r>
                      <a:r>
                        <a:rPr kumimoji="0" lang="km-KH"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voakhradio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Audio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72351120"/>
                  </a:ext>
                </a:extLst>
              </a:tr>
            </a:tbl>
          </a:graphicData>
        </a:graphic>
      </p:graphicFrame>
      <p:sp>
        <p:nvSpPr>
          <p:cNvPr id="4" name="Text Placeholder 3">
            <a:extLst>
              <a:ext uri="{FF2B5EF4-FFF2-40B4-BE49-F238E27FC236}">
                <a16:creationId xmlns:a16="http://schemas.microsoft.com/office/drawing/2014/main" id="{43ECE770-D312-4B06-B9F0-F0C18DC13D6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45165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BFBED-25FD-42E1-8A84-894FAE09152A}"/>
              </a:ext>
            </a:extLst>
          </p:cNvPr>
          <p:cNvSpPr>
            <a:spLocks noGrp="1"/>
          </p:cNvSpPr>
          <p:nvPr>
            <p:ph type="title"/>
          </p:nvPr>
        </p:nvSpPr>
        <p:spPr/>
        <p:txBody>
          <a:bodyPr/>
          <a:lstStyle/>
          <a:p>
            <a:r>
              <a:rPr lang="en-US"/>
              <a:t>Facebook Own Posts Table  | Demo - 2 of 13</a:t>
            </a:r>
          </a:p>
        </p:txBody>
      </p:sp>
      <p:graphicFrame>
        <p:nvGraphicFramePr>
          <p:cNvPr id="5" name="Table Placeholder 4">
            <a:extLst>
              <a:ext uri="{FF2B5EF4-FFF2-40B4-BE49-F238E27FC236}">
                <a16:creationId xmlns:a16="http://schemas.microsoft.com/office/drawing/2014/main" id="{B70007AB-C961-44CA-A213-C4FB45F19930}"/>
              </a:ext>
            </a:extLst>
          </p:cNvPr>
          <p:cNvGraphicFramePr>
            <a:graphicFrameLocks noGrp="1"/>
          </p:cNvGraphicFramePr>
          <p:nvPr>
            <p:ph type="tbl" sz="quarter" idx="13"/>
            <p:extLst>
              <p:ext uri="{D42A27DB-BD31-4B8C-83A1-F6EECF244321}">
                <p14:modId xmlns:p14="http://schemas.microsoft.com/office/powerpoint/2010/main" val="385794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6520902"/>
                    </a:ext>
                  </a:extLst>
                </a:gridCol>
                <a:gridCol w="370332">
                  <a:extLst>
                    <a:ext uri="{9D8B030D-6E8A-4147-A177-3AD203B41FA5}">
                      <a16:colId xmlns:a16="http://schemas.microsoft.com/office/drawing/2014/main" val="1452649037"/>
                    </a:ext>
                  </a:extLst>
                </a:gridCol>
                <a:gridCol w="370332">
                  <a:extLst>
                    <a:ext uri="{9D8B030D-6E8A-4147-A177-3AD203B41FA5}">
                      <a16:colId xmlns:a16="http://schemas.microsoft.com/office/drawing/2014/main" val="2113216440"/>
                    </a:ext>
                  </a:extLst>
                </a:gridCol>
                <a:gridCol w="370332">
                  <a:extLst>
                    <a:ext uri="{9D8B030D-6E8A-4147-A177-3AD203B41FA5}">
                      <a16:colId xmlns:a16="http://schemas.microsoft.com/office/drawing/2014/main" val="835830894"/>
                    </a:ext>
                  </a:extLst>
                </a:gridCol>
                <a:gridCol w="329184">
                  <a:extLst>
                    <a:ext uri="{9D8B030D-6E8A-4147-A177-3AD203B41FA5}">
                      <a16:colId xmlns:a16="http://schemas.microsoft.com/office/drawing/2014/main" val="3784657896"/>
                    </a:ext>
                  </a:extLst>
                </a:gridCol>
                <a:gridCol w="329184">
                  <a:extLst>
                    <a:ext uri="{9D8B030D-6E8A-4147-A177-3AD203B41FA5}">
                      <a16:colId xmlns:a16="http://schemas.microsoft.com/office/drawing/2014/main" val="377848270"/>
                    </a:ext>
                  </a:extLst>
                </a:gridCol>
                <a:gridCol w="329184">
                  <a:extLst>
                    <a:ext uri="{9D8B030D-6E8A-4147-A177-3AD203B41FA5}">
                      <a16:colId xmlns:a16="http://schemas.microsoft.com/office/drawing/2014/main" val="4262191285"/>
                    </a:ext>
                  </a:extLst>
                </a:gridCol>
                <a:gridCol w="329184">
                  <a:extLst>
                    <a:ext uri="{9D8B030D-6E8A-4147-A177-3AD203B41FA5}">
                      <a16:colId xmlns:a16="http://schemas.microsoft.com/office/drawing/2014/main" val="3662160054"/>
                    </a:ext>
                  </a:extLst>
                </a:gridCol>
                <a:gridCol w="329184">
                  <a:extLst>
                    <a:ext uri="{9D8B030D-6E8A-4147-A177-3AD203B41FA5}">
                      <a16:colId xmlns:a16="http://schemas.microsoft.com/office/drawing/2014/main" val="1098717710"/>
                    </a:ext>
                  </a:extLst>
                </a:gridCol>
                <a:gridCol w="329184">
                  <a:extLst>
                    <a:ext uri="{9D8B030D-6E8A-4147-A177-3AD203B41FA5}">
                      <a16:colId xmlns:a16="http://schemas.microsoft.com/office/drawing/2014/main" val="1788286409"/>
                    </a:ext>
                  </a:extLst>
                </a:gridCol>
                <a:gridCol w="329184">
                  <a:extLst>
                    <a:ext uri="{9D8B030D-6E8A-4147-A177-3AD203B41FA5}">
                      <a16:colId xmlns:a16="http://schemas.microsoft.com/office/drawing/2014/main" val="1499888553"/>
                    </a:ext>
                  </a:extLst>
                </a:gridCol>
                <a:gridCol w="329184">
                  <a:extLst>
                    <a:ext uri="{9D8B030D-6E8A-4147-A177-3AD203B41FA5}">
                      <a16:colId xmlns:a16="http://schemas.microsoft.com/office/drawing/2014/main" val="4001109003"/>
                    </a:ext>
                  </a:extLst>
                </a:gridCol>
                <a:gridCol w="329184">
                  <a:extLst>
                    <a:ext uri="{9D8B030D-6E8A-4147-A177-3AD203B41FA5}">
                      <a16:colId xmlns:a16="http://schemas.microsoft.com/office/drawing/2014/main" val="693489234"/>
                    </a:ext>
                  </a:extLst>
                </a:gridCol>
                <a:gridCol w="370332">
                  <a:extLst>
                    <a:ext uri="{9D8B030D-6E8A-4147-A177-3AD203B41FA5}">
                      <a16:colId xmlns:a16="http://schemas.microsoft.com/office/drawing/2014/main" val="4216137943"/>
                    </a:ext>
                  </a:extLst>
                </a:gridCol>
                <a:gridCol w="370332">
                  <a:extLst>
                    <a:ext uri="{9D8B030D-6E8A-4147-A177-3AD203B41FA5}">
                      <a16:colId xmlns:a16="http://schemas.microsoft.com/office/drawing/2014/main" val="1113398416"/>
                    </a:ext>
                  </a:extLst>
                </a:gridCol>
                <a:gridCol w="329184">
                  <a:extLst>
                    <a:ext uri="{9D8B030D-6E8A-4147-A177-3AD203B41FA5}">
                      <a16:colId xmlns:a16="http://schemas.microsoft.com/office/drawing/2014/main" val="2085907333"/>
                    </a:ext>
                  </a:extLst>
                </a:gridCol>
                <a:gridCol w="329184">
                  <a:extLst>
                    <a:ext uri="{9D8B030D-6E8A-4147-A177-3AD203B41FA5}">
                      <a16:colId xmlns:a16="http://schemas.microsoft.com/office/drawing/2014/main" val="2835080910"/>
                    </a:ext>
                  </a:extLst>
                </a:gridCol>
                <a:gridCol w="370332">
                  <a:extLst>
                    <a:ext uri="{9D8B030D-6E8A-4147-A177-3AD203B41FA5}">
                      <a16:colId xmlns:a16="http://schemas.microsoft.com/office/drawing/2014/main" val="3221366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249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VOA Khmer - 2018-08-31 20:06:28 </a:t>
                      </a:r>
                      <a:r>
                        <a:rPr kumimoji="0" lang="en-US" sz="1000" b="0" i="0" u="none" strike="noStrike" kern="1200" cap="none" spc="0" normalizeH="0" baseline="0" noProof="0">
                          <a:ln>
                            <a:noFill/>
                          </a:ln>
                          <a:solidFill>
                            <a:prstClr val="black"/>
                          </a:solidFill>
                          <a:effectLst/>
                          <a:uLnTx/>
                          <a:uFillTx/>
                          <a:latin typeface="+mn-lt"/>
                          <a:ea typeface="+mn-ea"/>
                          <a:cs typeface="+mn-cs"/>
                        </a:rPr>
                        <a:t> 
 #VOAKhLive </a:t>
                      </a:r>
                      <a:r>
                        <a:rPr kumimoji="0" lang="km-KH" sz="1000" b="0" i="0" u="none" strike="noStrike" kern="1200" cap="none" spc="0" normalizeH="0" baseline="0" noProof="0">
                          <a:ln>
                            <a:noFill/>
                          </a:ln>
                          <a:solidFill>
                            <a:prstClr val="black"/>
                          </a:solidFill>
                          <a:effectLst/>
                          <a:uLnTx/>
                          <a:uFillTx/>
                          <a:latin typeface="+mn-lt"/>
                          <a:ea typeface="+mn-ea"/>
                          <a:cs typeface="+mn-cs"/>
                        </a:rPr>
                        <a:t>សហព័ន្ធខ្មែរកម្ពុជាក្រោមជួបមន្ត្រីស.រ.អា.សុំឲ្យការពារសិទ្ធិជនជាតិខ្មែរនៅកម្ពុជាក្រោម
កាលពីថ្ងៃព្រហស្បតិ៍ម្សិលមិញ អ្នកតំណាង សហព័ន្ធខ្មែរកម្ពុជាក្រោមបានទទួលការអនុញ្ញាតចូលជួបមន្ត្រីក្រសួងការបរទេសនិងមន្ត្រីក្រសួងអន្តរសាសនាស.រ.អា. ដោយបានរាយការណ៍អំពីការរំលោភសិទ្ធិមនុស្សនៅក្នុងប្រទេសវៀតណាម ជាពិសេសជនជាតិខ្មែរនៅកម្ពុជាក្រោម។ អ្នកតំណាងសហព័ន្ធខ្មែរកម្ពុជាក្រោមបានសុំឲ្យមន្ត្រីរដ្ឋាភិបាលស.រ.អា.ជួយធ្វើអន្តរាគមន៍។ 
ការរំលោភសិទ្ធិមនុស្សទាំងនោះមានទាក់ទងនឹងការប្រណិបត្តិសាសានា ការរៀនភាសាខ្មែរ និងបញ្ហាជាច្រើនទៀត។
បញ្ហាមួួយទៀត ដែលពលរដ្ឋខ្មែរចាប់អារម្មណ៍គឺអនាគតបូរណភាពទឹកដីកម្ពុជាក្រោម។
លោកប្រាក់ សិរីវុឌ្ឍ ប្រធានសហព័ន្ធខ្មែរកម្ពុជាក្រោមនិងព្រះតេជព្រះគុណធីធីះម្មោ ប្រធានគណៈកម្មការអន្តរសាសនានៃសហព័ន្ធខ្មែរកម្ពុជាក្រោម បានផ្តល់បទសម្ភាសន៍អំពីលទ្ធផលនៃការជួបជាមួយមន្ត្រីស.រ.អា.ដូតតទៅ៖</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14331072"/>
                  </a:ext>
                </a:extLst>
              </a:tr>
            </a:tbl>
          </a:graphicData>
        </a:graphic>
      </p:graphicFrame>
      <p:sp>
        <p:nvSpPr>
          <p:cNvPr id="4" name="Text Placeholder 3">
            <a:extLst>
              <a:ext uri="{FF2B5EF4-FFF2-40B4-BE49-F238E27FC236}">
                <a16:creationId xmlns:a16="http://schemas.microsoft.com/office/drawing/2014/main" id="{FA52770D-2949-4D3E-B90A-C5D45C01AB2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35636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B651-7897-4865-A8AE-FF69273C8F73}"/>
              </a:ext>
            </a:extLst>
          </p:cNvPr>
          <p:cNvSpPr>
            <a:spLocks noGrp="1"/>
          </p:cNvSpPr>
          <p:nvPr>
            <p:ph type="title"/>
          </p:nvPr>
        </p:nvSpPr>
        <p:spPr/>
        <p:txBody>
          <a:bodyPr/>
          <a:lstStyle/>
          <a:p>
            <a:r>
              <a:rPr lang="en-US"/>
              <a:t>Facebook Own Posts Table  | Demo - 3 of 13</a:t>
            </a:r>
          </a:p>
        </p:txBody>
      </p:sp>
      <p:graphicFrame>
        <p:nvGraphicFramePr>
          <p:cNvPr id="5" name="Table Placeholder 4">
            <a:extLst>
              <a:ext uri="{FF2B5EF4-FFF2-40B4-BE49-F238E27FC236}">
                <a16:creationId xmlns:a16="http://schemas.microsoft.com/office/drawing/2014/main" id="{E02017D7-3698-45A3-B39E-9F98CD6709A7}"/>
              </a:ext>
            </a:extLst>
          </p:cNvPr>
          <p:cNvGraphicFramePr>
            <a:graphicFrameLocks noGrp="1"/>
          </p:cNvGraphicFramePr>
          <p:nvPr>
            <p:ph type="tbl" sz="quarter" idx="13"/>
            <p:extLst>
              <p:ext uri="{D42A27DB-BD31-4B8C-83A1-F6EECF244321}">
                <p14:modId xmlns:p14="http://schemas.microsoft.com/office/powerpoint/2010/main" val="176366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7086474"/>
                    </a:ext>
                  </a:extLst>
                </a:gridCol>
                <a:gridCol w="370332">
                  <a:extLst>
                    <a:ext uri="{9D8B030D-6E8A-4147-A177-3AD203B41FA5}">
                      <a16:colId xmlns:a16="http://schemas.microsoft.com/office/drawing/2014/main" val="761832334"/>
                    </a:ext>
                  </a:extLst>
                </a:gridCol>
                <a:gridCol w="370332">
                  <a:extLst>
                    <a:ext uri="{9D8B030D-6E8A-4147-A177-3AD203B41FA5}">
                      <a16:colId xmlns:a16="http://schemas.microsoft.com/office/drawing/2014/main" val="3695253761"/>
                    </a:ext>
                  </a:extLst>
                </a:gridCol>
                <a:gridCol w="370332">
                  <a:extLst>
                    <a:ext uri="{9D8B030D-6E8A-4147-A177-3AD203B41FA5}">
                      <a16:colId xmlns:a16="http://schemas.microsoft.com/office/drawing/2014/main" val="3676265853"/>
                    </a:ext>
                  </a:extLst>
                </a:gridCol>
                <a:gridCol w="329184">
                  <a:extLst>
                    <a:ext uri="{9D8B030D-6E8A-4147-A177-3AD203B41FA5}">
                      <a16:colId xmlns:a16="http://schemas.microsoft.com/office/drawing/2014/main" val="1357833969"/>
                    </a:ext>
                  </a:extLst>
                </a:gridCol>
                <a:gridCol w="329184">
                  <a:extLst>
                    <a:ext uri="{9D8B030D-6E8A-4147-A177-3AD203B41FA5}">
                      <a16:colId xmlns:a16="http://schemas.microsoft.com/office/drawing/2014/main" val="118426903"/>
                    </a:ext>
                  </a:extLst>
                </a:gridCol>
                <a:gridCol w="329184">
                  <a:extLst>
                    <a:ext uri="{9D8B030D-6E8A-4147-A177-3AD203B41FA5}">
                      <a16:colId xmlns:a16="http://schemas.microsoft.com/office/drawing/2014/main" val="688754807"/>
                    </a:ext>
                  </a:extLst>
                </a:gridCol>
                <a:gridCol w="329184">
                  <a:extLst>
                    <a:ext uri="{9D8B030D-6E8A-4147-A177-3AD203B41FA5}">
                      <a16:colId xmlns:a16="http://schemas.microsoft.com/office/drawing/2014/main" val="2800903589"/>
                    </a:ext>
                  </a:extLst>
                </a:gridCol>
                <a:gridCol w="329184">
                  <a:extLst>
                    <a:ext uri="{9D8B030D-6E8A-4147-A177-3AD203B41FA5}">
                      <a16:colId xmlns:a16="http://schemas.microsoft.com/office/drawing/2014/main" val="3978141072"/>
                    </a:ext>
                  </a:extLst>
                </a:gridCol>
                <a:gridCol w="329184">
                  <a:extLst>
                    <a:ext uri="{9D8B030D-6E8A-4147-A177-3AD203B41FA5}">
                      <a16:colId xmlns:a16="http://schemas.microsoft.com/office/drawing/2014/main" val="320900357"/>
                    </a:ext>
                  </a:extLst>
                </a:gridCol>
                <a:gridCol w="329184">
                  <a:extLst>
                    <a:ext uri="{9D8B030D-6E8A-4147-A177-3AD203B41FA5}">
                      <a16:colId xmlns:a16="http://schemas.microsoft.com/office/drawing/2014/main" val="1284710575"/>
                    </a:ext>
                  </a:extLst>
                </a:gridCol>
                <a:gridCol w="329184">
                  <a:extLst>
                    <a:ext uri="{9D8B030D-6E8A-4147-A177-3AD203B41FA5}">
                      <a16:colId xmlns:a16="http://schemas.microsoft.com/office/drawing/2014/main" val="4182941396"/>
                    </a:ext>
                  </a:extLst>
                </a:gridCol>
                <a:gridCol w="329184">
                  <a:extLst>
                    <a:ext uri="{9D8B030D-6E8A-4147-A177-3AD203B41FA5}">
                      <a16:colId xmlns:a16="http://schemas.microsoft.com/office/drawing/2014/main" val="1407199174"/>
                    </a:ext>
                  </a:extLst>
                </a:gridCol>
                <a:gridCol w="370332">
                  <a:extLst>
                    <a:ext uri="{9D8B030D-6E8A-4147-A177-3AD203B41FA5}">
                      <a16:colId xmlns:a16="http://schemas.microsoft.com/office/drawing/2014/main" val="3901964604"/>
                    </a:ext>
                  </a:extLst>
                </a:gridCol>
                <a:gridCol w="370332">
                  <a:extLst>
                    <a:ext uri="{9D8B030D-6E8A-4147-A177-3AD203B41FA5}">
                      <a16:colId xmlns:a16="http://schemas.microsoft.com/office/drawing/2014/main" val="3138995701"/>
                    </a:ext>
                  </a:extLst>
                </a:gridCol>
                <a:gridCol w="329184">
                  <a:extLst>
                    <a:ext uri="{9D8B030D-6E8A-4147-A177-3AD203B41FA5}">
                      <a16:colId xmlns:a16="http://schemas.microsoft.com/office/drawing/2014/main" val="1142021986"/>
                    </a:ext>
                  </a:extLst>
                </a:gridCol>
                <a:gridCol w="329184">
                  <a:extLst>
                    <a:ext uri="{9D8B030D-6E8A-4147-A177-3AD203B41FA5}">
                      <a16:colId xmlns:a16="http://schemas.microsoft.com/office/drawing/2014/main" val="2796703330"/>
                    </a:ext>
                  </a:extLst>
                </a:gridCol>
                <a:gridCol w="370332">
                  <a:extLst>
                    <a:ext uri="{9D8B030D-6E8A-4147-A177-3AD203B41FA5}">
                      <a16:colId xmlns:a16="http://schemas.microsoft.com/office/drawing/2014/main" val="3767869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494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 Rainsy - 2018-08-31 19:00:42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៣១ សីហា ២០១៨ / 31 </a:t>
                      </a:r>
                      <a:r>
                        <a:rPr kumimoji="0" lang="en-US" sz="1000" b="0" i="0" u="none" strike="noStrike" kern="1200" cap="none" spc="0" normalizeH="0" baseline="0" noProof="0">
                          <a:ln>
                            <a:noFill/>
                          </a:ln>
                          <a:solidFill>
                            <a:prstClr val="black"/>
                          </a:solidFill>
                          <a:effectLst/>
                          <a:uLnTx/>
                          <a:uFillTx/>
                          <a:latin typeface="+mn-lt"/>
                          <a:ea typeface="+mn-ea"/>
                          <a:cs typeface="+mn-cs"/>
                        </a:rPr>
                        <a:t>August 2018 - Founding of the 1st free trade union in Cambodia (*)
</a:t>
                      </a:r>
                      <a:r>
                        <a:rPr kumimoji="0" lang="km-KH" sz="1000" b="0" i="0" u="none" strike="noStrike" kern="1200" cap="none" spc="0" normalizeH="0" baseline="0" noProof="0">
                          <a:ln>
                            <a:noFill/>
                          </a:ln>
                          <a:solidFill>
                            <a:prstClr val="black"/>
                          </a:solidFill>
                          <a:effectLst/>
                          <a:uLnTx/>
                          <a:uFillTx/>
                          <a:latin typeface="+mn-lt"/>
                          <a:ea typeface="+mn-ea"/>
                          <a:cs typeface="+mn-cs"/>
                        </a:rPr>
                        <a:t>យោងឯកសារប្រវត្តិសាស្ត្រភ្ជាប់មកជាមួយនេះ ព្រឹទ្ធសភារដ្ឋ កាលីហ្វរញ៉ា (</a:t>
                      </a:r>
                      <a:r>
                        <a:rPr kumimoji="0" lang="en-US" sz="1000" b="0" i="0" u="none" strike="noStrike" kern="1200" cap="none" spc="0" normalizeH="0" baseline="0" noProof="0">
                          <a:ln>
                            <a:noFill/>
                          </a:ln>
                          <a:solidFill>
                            <a:prstClr val="black"/>
                          </a:solidFill>
                          <a:effectLst/>
                          <a:uLnTx/>
                          <a:uFillTx/>
                          <a:latin typeface="+mn-lt"/>
                          <a:ea typeface="+mn-ea"/>
                          <a:cs typeface="+mn-cs"/>
                        </a:rPr>
                        <a:t>California) </a:t>
                      </a:r>
                      <a:r>
                        <a:rPr kumimoji="0" lang="km-KH" sz="1000" b="0" i="0" u="none" strike="noStrike" kern="1200" cap="none" spc="0" normalizeH="0" baseline="0" noProof="0">
                          <a:ln>
                            <a:noFill/>
                          </a:ln>
                          <a:solidFill>
                            <a:prstClr val="black"/>
                          </a:solidFill>
                          <a:effectLst/>
                          <a:uLnTx/>
                          <a:uFillTx/>
                          <a:latin typeface="+mn-lt"/>
                          <a:ea typeface="+mn-ea"/>
                          <a:cs typeface="+mn-cs"/>
                        </a:rPr>
                        <a:t>សហរដ្ឋអាមេរិក ទទួលស្គាល់លោក សម រង្ស៊ី ថាជាជើងឯកប្រជាធិបតេយ្យ និងជាបិតាសហជីពកម្មករ នៅប្រទេសកម្ពុជា។ គេនិយាយពី សហជីពសេរី ដែលបម្រើផលប្រយោជន៍កម្មករពិតប្រាកដ  មានន័យថា មិនរណបរដ្ឋាភិបាល និងមិនរណបថៅកែ។
កាលពីលោក សម រង្ស៊ី ជួយបង្កើតសហជីពសេរី មុនគេបង្អស់ ជាមួយលោក ជា វិជ្ជា នៅប្រទេសកម្ពុជា ក្នុងឆ្នាំ ១៩៩៦ លក្ខខណ្ឌការងារ និងជីវភាពរស់នៅ របស់កម្មករ ពិបាកជាងសព្វថ្ងៃឆ្ងាយណាស់។ ពេលនោះ លោក សម រង្ស៊ី ត្រូវចុះទៅដល់រោងចក្រជាញឹកញាប់ ដើម្បីជួយរកយុត្តិធម៌ជូនកម្មករ ដែលត្រូវថៅកែបរទេសជិះជាន់ បង្ខំឲ្យធ្វើការទាំងថ្ងៃទាំងយប់ មិនបើកប្រាក់ខែឲ្យត្រឹមត្រូវ ហើយបញ្ឈប់ពីការងារតាមអំពើចិត្ត។
(*) </a:t>
                      </a:r>
                      <a:r>
                        <a:rPr kumimoji="0" lang="en-US" sz="1000" b="0" i="0" u="none" strike="noStrike" kern="1200" cap="none" spc="0" normalizeH="0" baseline="0" noProof="0">
                          <a:ln>
                            <a:noFill/>
                          </a:ln>
                          <a:solidFill>
                            <a:prstClr val="black"/>
                          </a:solidFill>
                          <a:effectLst/>
                          <a:uLnTx/>
                          <a:uFillTx/>
                          <a:latin typeface="+mn-lt"/>
                          <a:ea typeface="+mn-ea"/>
                          <a:cs typeface="+mn-cs"/>
                        </a:rPr>
                        <a:t>On the basis of the attached historical evidence the Senate of the US State of California acknowledges Sam Rainsy as "Champion of Democracy and Father of Labor Unions in Cambodia." The Senate refers to workers' free trade unions, which really serve workers' interests 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2561119"/>
                  </a:ext>
                </a:extLst>
              </a:tr>
            </a:tbl>
          </a:graphicData>
        </a:graphic>
      </p:graphicFrame>
      <p:sp>
        <p:nvSpPr>
          <p:cNvPr id="4" name="Text Placeholder 3">
            <a:extLst>
              <a:ext uri="{FF2B5EF4-FFF2-40B4-BE49-F238E27FC236}">
                <a16:creationId xmlns:a16="http://schemas.microsoft.com/office/drawing/2014/main" id="{C5F69CEE-F049-44B8-BB31-DDDE541B4E6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25982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B89EB-B354-4B14-ADD6-0520AC8C4ABD}"/>
              </a:ext>
            </a:extLst>
          </p:cNvPr>
          <p:cNvSpPr>
            <a:spLocks noGrp="1"/>
          </p:cNvSpPr>
          <p:nvPr>
            <p:ph type="title"/>
          </p:nvPr>
        </p:nvSpPr>
        <p:spPr/>
        <p:txBody>
          <a:bodyPr/>
          <a:lstStyle/>
          <a:p>
            <a:r>
              <a:rPr lang="en-US"/>
              <a:t>Facebook Own Posts Table  | Demo - 4 of 13</a:t>
            </a:r>
          </a:p>
        </p:txBody>
      </p:sp>
      <p:graphicFrame>
        <p:nvGraphicFramePr>
          <p:cNvPr id="5" name="Table Placeholder 4">
            <a:extLst>
              <a:ext uri="{FF2B5EF4-FFF2-40B4-BE49-F238E27FC236}">
                <a16:creationId xmlns:a16="http://schemas.microsoft.com/office/drawing/2014/main" id="{B8BA9DDA-58B1-4B5E-8BBC-B39CA490A759}"/>
              </a:ext>
            </a:extLst>
          </p:cNvPr>
          <p:cNvGraphicFramePr>
            <a:graphicFrameLocks noGrp="1"/>
          </p:cNvGraphicFramePr>
          <p:nvPr>
            <p:ph type="tbl" sz="quarter" idx="13"/>
            <p:extLst>
              <p:ext uri="{D42A27DB-BD31-4B8C-83A1-F6EECF244321}">
                <p14:modId xmlns:p14="http://schemas.microsoft.com/office/powerpoint/2010/main" val="1014636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3903051"/>
                    </a:ext>
                  </a:extLst>
                </a:gridCol>
                <a:gridCol w="370332">
                  <a:extLst>
                    <a:ext uri="{9D8B030D-6E8A-4147-A177-3AD203B41FA5}">
                      <a16:colId xmlns:a16="http://schemas.microsoft.com/office/drawing/2014/main" val="967366923"/>
                    </a:ext>
                  </a:extLst>
                </a:gridCol>
                <a:gridCol w="370332">
                  <a:extLst>
                    <a:ext uri="{9D8B030D-6E8A-4147-A177-3AD203B41FA5}">
                      <a16:colId xmlns:a16="http://schemas.microsoft.com/office/drawing/2014/main" val="3864856259"/>
                    </a:ext>
                  </a:extLst>
                </a:gridCol>
                <a:gridCol w="370332">
                  <a:extLst>
                    <a:ext uri="{9D8B030D-6E8A-4147-A177-3AD203B41FA5}">
                      <a16:colId xmlns:a16="http://schemas.microsoft.com/office/drawing/2014/main" val="737199630"/>
                    </a:ext>
                  </a:extLst>
                </a:gridCol>
                <a:gridCol w="329184">
                  <a:extLst>
                    <a:ext uri="{9D8B030D-6E8A-4147-A177-3AD203B41FA5}">
                      <a16:colId xmlns:a16="http://schemas.microsoft.com/office/drawing/2014/main" val="1707076985"/>
                    </a:ext>
                  </a:extLst>
                </a:gridCol>
                <a:gridCol w="329184">
                  <a:extLst>
                    <a:ext uri="{9D8B030D-6E8A-4147-A177-3AD203B41FA5}">
                      <a16:colId xmlns:a16="http://schemas.microsoft.com/office/drawing/2014/main" val="913038056"/>
                    </a:ext>
                  </a:extLst>
                </a:gridCol>
                <a:gridCol w="329184">
                  <a:extLst>
                    <a:ext uri="{9D8B030D-6E8A-4147-A177-3AD203B41FA5}">
                      <a16:colId xmlns:a16="http://schemas.microsoft.com/office/drawing/2014/main" val="3059891343"/>
                    </a:ext>
                  </a:extLst>
                </a:gridCol>
                <a:gridCol w="329184">
                  <a:extLst>
                    <a:ext uri="{9D8B030D-6E8A-4147-A177-3AD203B41FA5}">
                      <a16:colId xmlns:a16="http://schemas.microsoft.com/office/drawing/2014/main" val="2522303004"/>
                    </a:ext>
                  </a:extLst>
                </a:gridCol>
                <a:gridCol w="329184">
                  <a:extLst>
                    <a:ext uri="{9D8B030D-6E8A-4147-A177-3AD203B41FA5}">
                      <a16:colId xmlns:a16="http://schemas.microsoft.com/office/drawing/2014/main" val="2148182629"/>
                    </a:ext>
                  </a:extLst>
                </a:gridCol>
                <a:gridCol w="329184">
                  <a:extLst>
                    <a:ext uri="{9D8B030D-6E8A-4147-A177-3AD203B41FA5}">
                      <a16:colId xmlns:a16="http://schemas.microsoft.com/office/drawing/2014/main" val="1196630563"/>
                    </a:ext>
                  </a:extLst>
                </a:gridCol>
                <a:gridCol w="329184">
                  <a:extLst>
                    <a:ext uri="{9D8B030D-6E8A-4147-A177-3AD203B41FA5}">
                      <a16:colId xmlns:a16="http://schemas.microsoft.com/office/drawing/2014/main" val="224144194"/>
                    </a:ext>
                  </a:extLst>
                </a:gridCol>
                <a:gridCol w="329184">
                  <a:extLst>
                    <a:ext uri="{9D8B030D-6E8A-4147-A177-3AD203B41FA5}">
                      <a16:colId xmlns:a16="http://schemas.microsoft.com/office/drawing/2014/main" val="188392361"/>
                    </a:ext>
                  </a:extLst>
                </a:gridCol>
                <a:gridCol w="329184">
                  <a:extLst>
                    <a:ext uri="{9D8B030D-6E8A-4147-A177-3AD203B41FA5}">
                      <a16:colId xmlns:a16="http://schemas.microsoft.com/office/drawing/2014/main" val="2650099050"/>
                    </a:ext>
                  </a:extLst>
                </a:gridCol>
                <a:gridCol w="370332">
                  <a:extLst>
                    <a:ext uri="{9D8B030D-6E8A-4147-A177-3AD203B41FA5}">
                      <a16:colId xmlns:a16="http://schemas.microsoft.com/office/drawing/2014/main" val="3192099671"/>
                    </a:ext>
                  </a:extLst>
                </a:gridCol>
                <a:gridCol w="370332">
                  <a:extLst>
                    <a:ext uri="{9D8B030D-6E8A-4147-A177-3AD203B41FA5}">
                      <a16:colId xmlns:a16="http://schemas.microsoft.com/office/drawing/2014/main" val="1303542481"/>
                    </a:ext>
                  </a:extLst>
                </a:gridCol>
                <a:gridCol w="329184">
                  <a:extLst>
                    <a:ext uri="{9D8B030D-6E8A-4147-A177-3AD203B41FA5}">
                      <a16:colId xmlns:a16="http://schemas.microsoft.com/office/drawing/2014/main" val="1382213304"/>
                    </a:ext>
                  </a:extLst>
                </a:gridCol>
                <a:gridCol w="329184">
                  <a:extLst>
                    <a:ext uri="{9D8B030D-6E8A-4147-A177-3AD203B41FA5}">
                      <a16:colId xmlns:a16="http://schemas.microsoft.com/office/drawing/2014/main" val="2854452306"/>
                    </a:ext>
                  </a:extLst>
                </a:gridCol>
                <a:gridCol w="370332">
                  <a:extLst>
                    <a:ext uri="{9D8B030D-6E8A-4147-A177-3AD203B41FA5}">
                      <a16:colId xmlns:a16="http://schemas.microsoft.com/office/drawing/2014/main" val="2546483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934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18:56:10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ទស្សនៈទាន​បច្ចេកវិទ្យា​ប្លុក​ឆេ​ន និង​ការ​អនុវត្ត​សាកល្បង​ប្លុក​រ៉ា​យស៍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5269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18:45:23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អាណិតប្អូនទាំង១២នាក់ដែររងទុក្ខពីថៅកែចិត្តខ្មៅ</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1484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18:06:16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ភ្ញាក់ផ្អើលប្រជាពលរដ្ឋទាំងកណ្ដាលយប់!  ថៅកែនំលោកខែមិនព្រមបើកលុយអោយហើយទាលុយគ្នាទៀត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0947770"/>
                  </a:ext>
                </a:extLst>
              </a:tr>
            </a:tbl>
          </a:graphicData>
        </a:graphic>
      </p:graphicFrame>
      <p:sp>
        <p:nvSpPr>
          <p:cNvPr id="4" name="Text Placeholder 3">
            <a:extLst>
              <a:ext uri="{FF2B5EF4-FFF2-40B4-BE49-F238E27FC236}">
                <a16:creationId xmlns:a16="http://schemas.microsoft.com/office/drawing/2014/main" id="{9E6F0FDF-449A-4FD3-AEEF-001760BF369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29396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685C-4C5B-42F8-960D-92C81B4433B4}"/>
              </a:ext>
            </a:extLst>
          </p:cNvPr>
          <p:cNvSpPr>
            <a:spLocks noGrp="1"/>
          </p:cNvSpPr>
          <p:nvPr>
            <p:ph type="title"/>
          </p:nvPr>
        </p:nvSpPr>
        <p:spPr/>
        <p:txBody>
          <a:bodyPr/>
          <a:lstStyle/>
          <a:p>
            <a:r>
              <a:rPr lang="en-US"/>
              <a:t>Facebook Own Posts Table  | Demo - 5 of 13</a:t>
            </a:r>
          </a:p>
        </p:txBody>
      </p:sp>
      <p:graphicFrame>
        <p:nvGraphicFramePr>
          <p:cNvPr id="5" name="Table Placeholder 4">
            <a:extLst>
              <a:ext uri="{FF2B5EF4-FFF2-40B4-BE49-F238E27FC236}">
                <a16:creationId xmlns:a16="http://schemas.microsoft.com/office/drawing/2014/main" id="{E90E6976-12D8-41A4-84C3-B98D3175D630}"/>
              </a:ext>
            </a:extLst>
          </p:cNvPr>
          <p:cNvGraphicFramePr>
            <a:graphicFrameLocks noGrp="1"/>
          </p:cNvGraphicFramePr>
          <p:nvPr>
            <p:ph type="tbl" sz="quarter" idx="13"/>
            <p:extLst>
              <p:ext uri="{D42A27DB-BD31-4B8C-83A1-F6EECF244321}">
                <p14:modId xmlns:p14="http://schemas.microsoft.com/office/powerpoint/2010/main" val="1209381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65486815"/>
                    </a:ext>
                  </a:extLst>
                </a:gridCol>
                <a:gridCol w="370332">
                  <a:extLst>
                    <a:ext uri="{9D8B030D-6E8A-4147-A177-3AD203B41FA5}">
                      <a16:colId xmlns:a16="http://schemas.microsoft.com/office/drawing/2014/main" val="1864969448"/>
                    </a:ext>
                  </a:extLst>
                </a:gridCol>
                <a:gridCol w="370332">
                  <a:extLst>
                    <a:ext uri="{9D8B030D-6E8A-4147-A177-3AD203B41FA5}">
                      <a16:colId xmlns:a16="http://schemas.microsoft.com/office/drawing/2014/main" val="53097032"/>
                    </a:ext>
                  </a:extLst>
                </a:gridCol>
                <a:gridCol w="370332">
                  <a:extLst>
                    <a:ext uri="{9D8B030D-6E8A-4147-A177-3AD203B41FA5}">
                      <a16:colId xmlns:a16="http://schemas.microsoft.com/office/drawing/2014/main" val="851472076"/>
                    </a:ext>
                  </a:extLst>
                </a:gridCol>
                <a:gridCol w="329184">
                  <a:extLst>
                    <a:ext uri="{9D8B030D-6E8A-4147-A177-3AD203B41FA5}">
                      <a16:colId xmlns:a16="http://schemas.microsoft.com/office/drawing/2014/main" val="1888518189"/>
                    </a:ext>
                  </a:extLst>
                </a:gridCol>
                <a:gridCol w="329184">
                  <a:extLst>
                    <a:ext uri="{9D8B030D-6E8A-4147-A177-3AD203B41FA5}">
                      <a16:colId xmlns:a16="http://schemas.microsoft.com/office/drawing/2014/main" val="3059587861"/>
                    </a:ext>
                  </a:extLst>
                </a:gridCol>
                <a:gridCol w="329184">
                  <a:extLst>
                    <a:ext uri="{9D8B030D-6E8A-4147-A177-3AD203B41FA5}">
                      <a16:colId xmlns:a16="http://schemas.microsoft.com/office/drawing/2014/main" val="4037536877"/>
                    </a:ext>
                  </a:extLst>
                </a:gridCol>
                <a:gridCol w="329184">
                  <a:extLst>
                    <a:ext uri="{9D8B030D-6E8A-4147-A177-3AD203B41FA5}">
                      <a16:colId xmlns:a16="http://schemas.microsoft.com/office/drawing/2014/main" val="1866940811"/>
                    </a:ext>
                  </a:extLst>
                </a:gridCol>
                <a:gridCol w="329184">
                  <a:extLst>
                    <a:ext uri="{9D8B030D-6E8A-4147-A177-3AD203B41FA5}">
                      <a16:colId xmlns:a16="http://schemas.microsoft.com/office/drawing/2014/main" val="3087690042"/>
                    </a:ext>
                  </a:extLst>
                </a:gridCol>
                <a:gridCol w="329184">
                  <a:extLst>
                    <a:ext uri="{9D8B030D-6E8A-4147-A177-3AD203B41FA5}">
                      <a16:colId xmlns:a16="http://schemas.microsoft.com/office/drawing/2014/main" val="2134570720"/>
                    </a:ext>
                  </a:extLst>
                </a:gridCol>
                <a:gridCol w="329184">
                  <a:extLst>
                    <a:ext uri="{9D8B030D-6E8A-4147-A177-3AD203B41FA5}">
                      <a16:colId xmlns:a16="http://schemas.microsoft.com/office/drawing/2014/main" val="3631212222"/>
                    </a:ext>
                  </a:extLst>
                </a:gridCol>
                <a:gridCol w="329184">
                  <a:extLst>
                    <a:ext uri="{9D8B030D-6E8A-4147-A177-3AD203B41FA5}">
                      <a16:colId xmlns:a16="http://schemas.microsoft.com/office/drawing/2014/main" val="4033437127"/>
                    </a:ext>
                  </a:extLst>
                </a:gridCol>
                <a:gridCol w="329184">
                  <a:extLst>
                    <a:ext uri="{9D8B030D-6E8A-4147-A177-3AD203B41FA5}">
                      <a16:colId xmlns:a16="http://schemas.microsoft.com/office/drawing/2014/main" val="966656785"/>
                    </a:ext>
                  </a:extLst>
                </a:gridCol>
                <a:gridCol w="370332">
                  <a:extLst>
                    <a:ext uri="{9D8B030D-6E8A-4147-A177-3AD203B41FA5}">
                      <a16:colId xmlns:a16="http://schemas.microsoft.com/office/drawing/2014/main" val="3247654232"/>
                    </a:ext>
                  </a:extLst>
                </a:gridCol>
                <a:gridCol w="370332">
                  <a:extLst>
                    <a:ext uri="{9D8B030D-6E8A-4147-A177-3AD203B41FA5}">
                      <a16:colId xmlns:a16="http://schemas.microsoft.com/office/drawing/2014/main" val="2331357206"/>
                    </a:ext>
                  </a:extLst>
                </a:gridCol>
                <a:gridCol w="329184">
                  <a:extLst>
                    <a:ext uri="{9D8B030D-6E8A-4147-A177-3AD203B41FA5}">
                      <a16:colId xmlns:a16="http://schemas.microsoft.com/office/drawing/2014/main" val="3934223953"/>
                    </a:ext>
                  </a:extLst>
                </a:gridCol>
                <a:gridCol w="329184">
                  <a:extLst>
                    <a:ext uri="{9D8B030D-6E8A-4147-A177-3AD203B41FA5}">
                      <a16:colId xmlns:a16="http://schemas.microsoft.com/office/drawing/2014/main" val="636260192"/>
                    </a:ext>
                  </a:extLst>
                </a:gridCol>
                <a:gridCol w="370332">
                  <a:extLst>
                    <a:ext uri="{9D8B030D-6E8A-4147-A177-3AD203B41FA5}">
                      <a16:colId xmlns:a16="http://schemas.microsoft.com/office/drawing/2014/main" val="1397335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584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18:05:52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ប្រមុខ​រាជរដ្ឋាភិបាល សម្រេច​ឲ្យ​ក្រសួងមហាផ្ទៃ​សិក្សា​រៀបចំ​បង្កើត​ខេត្ត​ថ្មី​ចំនួន​២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0147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17:57:02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បណ្ដេញគ្នាចេញហើយ​ មិនបើកលុយអោយហើយ​ ថែមទាំងទាលុយគ្នាថែម20$ទៀត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3533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17:51:31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សហជីព​គ្រោង​ដាក់​តួលេខ​ជាង​២០០​ដុល្លារ សម្រាប់​ការ​ចរចា​ប្រាក់​ឈ្នួល</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8930308"/>
                  </a:ext>
                </a:extLst>
              </a:tr>
            </a:tbl>
          </a:graphicData>
        </a:graphic>
      </p:graphicFrame>
      <p:sp>
        <p:nvSpPr>
          <p:cNvPr id="4" name="Text Placeholder 3">
            <a:extLst>
              <a:ext uri="{FF2B5EF4-FFF2-40B4-BE49-F238E27FC236}">
                <a16:creationId xmlns:a16="http://schemas.microsoft.com/office/drawing/2014/main" id="{6173DEA9-96B4-43D2-9DA7-78034D54E09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16548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35233-1D9D-46DA-9275-6B6750E55D44}"/>
              </a:ext>
            </a:extLst>
          </p:cNvPr>
          <p:cNvSpPr>
            <a:spLocks noGrp="1"/>
          </p:cNvSpPr>
          <p:nvPr>
            <p:ph type="title"/>
          </p:nvPr>
        </p:nvSpPr>
        <p:spPr/>
        <p:txBody>
          <a:bodyPr/>
          <a:lstStyle/>
          <a:p>
            <a:r>
              <a:rPr lang="en-US"/>
              <a:t>Facebook Own Posts Table  | Demo - 6 of 13</a:t>
            </a:r>
          </a:p>
        </p:txBody>
      </p:sp>
      <p:graphicFrame>
        <p:nvGraphicFramePr>
          <p:cNvPr id="5" name="Table Placeholder 4">
            <a:extLst>
              <a:ext uri="{FF2B5EF4-FFF2-40B4-BE49-F238E27FC236}">
                <a16:creationId xmlns:a16="http://schemas.microsoft.com/office/drawing/2014/main" id="{E485562D-2D0E-46A7-8049-F510996D1BCB}"/>
              </a:ext>
            </a:extLst>
          </p:cNvPr>
          <p:cNvGraphicFramePr>
            <a:graphicFrameLocks noGrp="1"/>
          </p:cNvGraphicFramePr>
          <p:nvPr>
            <p:ph type="tbl" sz="quarter" idx="13"/>
            <p:extLst>
              <p:ext uri="{D42A27DB-BD31-4B8C-83A1-F6EECF244321}">
                <p14:modId xmlns:p14="http://schemas.microsoft.com/office/powerpoint/2010/main" val="424545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97266375"/>
                    </a:ext>
                  </a:extLst>
                </a:gridCol>
                <a:gridCol w="370332">
                  <a:extLst>
                    <a:ext uri="{9D8B030D-6E8A-4147-A177-3AD203B41FA5}">
                      <a16:colId xmlns:a16="http://schemas.microsoft.com/office/drawing/2014/main" val="2286177867"/>
                    </a:ext>
                  </a:extLst>
                </a:gridCol>
                <a:gridCol w="370332">
                  <a:extLst>
                    <a:ext uri="{9D8B030D-6E8A-4147-A177-3AD203B41FA5}">
                      <a16:colId xmlns:a16="http://schemas.microsoft.com/office/drawing/2014/main" val="1220215643"/>
                    </a:ext>
                  </a:extLst>
                </a:gridCol>
                <a:gridCol w="370332">
                  <a:extLst>
                    <a:ext uri="{9D8B030D-6E8A-4147-A177-3AD203B41FA5}">
                      <a16:colId xmlns:a16="http://schemas.microsoft.com/office/drawing/2014/main" val="1402145060"/>
                    </a:ext>
                  </a:extLst>
                </a:gridCol>
                <a:gridCol w="329184">
                  <a:extLst>
                    <a:ext uri="{9D8B030D-6E8A-4147-A177-3AD203B41FA5}">
                      <a16:colId xmlns:a16="http://schemas.microsoft.com/office/drawing/2014/main" val="3868700354"/>
                    </a:ext>
                  </a:extLst>
                </a:gridCol>
                <a:gridCol w="329184">
                  <a:extLst>
                    <a:ext uri="{9D8B030D-6E8A-4147-A177-3AD203B41FA5}">
                      <a16:colId xmlns:a16="http://schemas.microsoft.com/office/drawing/2014/main" val="715790724"/>
                    </a:ext>
                  </a:extLst>
                </a:gridCol>
                <a:gridCol w="329184">
                  <a:extLst>
                    <a:ext uri="{9D8B030D-6E8A-4147-A177-3AD203B41FA5}">
                      <a16:colId xmlns:a16="http://schemas.microsoft.com/office/drawing/2014/main" val="1913969785"/>
                    </a:ext>
                  </a:extLst>
                </a:gridCol>
                <a:gridCol w="329184">
                  <a:extLst>
                    <a:ext uri="{9D8B030D-6E8A-4147-A177-3AD203B41FA5}">
                      <a16:colId xmlns:a16="http://schemas.microsoft.com/office/drawing/2014/main" val="3948824949"/>
                    </a:ext>
                  </a:extLst>
                </a:gridCol>
                <a:gridCol w="329184">
                  <a:extLst>
                    <a:ext uri="{9D8B030D-6E8A-4147-A177-3AD203B41FA5}">
                      <a16:colId xmlns:a16="http://schemas.microsoft.com/office/drawing/2014/main" val="214177981"/>
                    </a:ext>
                  </a:extLst>
                </a:gridCol>
                <a:gridCol w="329184">
                  <a:extLst>
                    <a:ext uri="{9D8B030D-6E8A-4147-A177-3AD203B41FA5}">
                      <a16:colId xmlns:a16="http://schemas.microsoft.com/office/drawing/2014/main" val="3117791489"/>
                    </a:ext>
                  </a:extLst>
                </a:gridCol>
                <a:gridCol w="329184">
                  <a:extLst>
                    <a:ext uri="{9D8B030D-6E8A-4147-A177-3AD203B41FA5}">
                      <a16:colId xmlns:a16="http://schemas.microsoft.com/office/drawing/2014/main" val="3671541804"/>
                    </a:ext>
                  </a:extLst>
                </a:gridCol>
                <a:gridCol w="329184">
                  <a:extLst>
                    <a:ext uri="{9D8B030D-6E8A-4147-A177-3AD203B41FA5}">
                      <a16:colId xmlns:a16="http://schemas.microsoft.com/office/drawing/2014/main" val="4214039296"/>
                    </a:ext>
                  </a:extLst>
                </a:gridCol>
                <a:gridCol w="329184">
                  <a:extLst>
                    <a:ext uri="{9D8B030D-6E8A-4147-A177-3AD203B41FA5}">
                      <a16:colId xmlns:a16="http://schemas.microsoft.com/office/drawing/2014/main" val="4121270070"/>
                    </a:ext>
                  </a:extLst>
                </a:gridCol>
                <a:gridCol w="370332">
                  <a:extLst>
                    <a:ext uri="{9D8B030D-6E8A-4147-A177-3AD203B41FA5}">
                      <a16:colId xmlns:a16="http://schemas.microsoft.com/office/drawing/2014/main" val="3779944925"/>
                    </a:ext>
                  </a:extLst>
                </a:gridCol>
                <a:gridCol w="370332">
                  <a:extLst>
                    <a:ext uri="{9D8B030D-6E8A-4147-A177-3AD203B41FA5}">
                      <a16:colId xmlns:a16="http://schemas.microsoft.com/office/drawing/2014/main" val="3984037235"/>
                    </a:ext>
                  </a:extLst>
                </a:gridCol>
                <a:gridCol w="329184">
                  <a:extLst>
                    <a:ext uri="{9D8B030D-6E8A-4147-A177-3AD203B41FA5}">
                      <a16:colId xmlns:a16="http://schemas.microsoft.com/office/drawing/2014/main" val="878076142"/>
                    </a:ext>
                  </a:extLst>
                </a:gridCol>
                <a:gridCol w="329184">
                  <a:extLst>
                    <a:ext uri="{9D8B030D-6E8A-4147-A177-3AD203B41FA5}">
                      <a16:colId xmlns:a16="http://schemas.microsoft.com/office/drawing/2014/main" val="3656601224"/>
                    </a:ext>
                  </a:extLst>
                </a:gridCol>
                <a:gridCol w="370332">
                  <a:extLst>
                    <a:ext uri="{9D8B030D-6E8A-4147-A177-3AD203B41FA5}">
                      <a16:colId xmlns:a16="http://schemas.microsoft.com/office/drawing/2014/main" val="343009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569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17:48:42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សម័យនេះហើយនៅមានថៅកែបែប​នេះទៀត​! បណ្ដេញគ្នាចេញហើយមិនបើកលុយអោយទៀត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15385484"/>
                  </a:ext>
                </a:extLst>
              </a:tr>
            </a:tbl>
          </a:graphicData>
        </a:graphic>
      </p:graphicFrame>
      <p:sp>
        <p:nvSpPr>
          <p:cNvPr id="4" name="Text Placeholder 3">
            <a:extLst>
              <a:ext uri="{FF2B5EF4-FFF2-40B4-BE49-F238E27FC236}">
                <a16:creationId xmlns:a16="http://schemas.microsoft.com/office/drawing/2014/main" id="{8A54B5B6-0255-43A7-A888-031363B8CF3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3078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15318-B873-451B-9D6E-5CC56F6C0459}"/>
              </a:ext>
            </a:extLst>
          </p:cNvPr>
          <p:cNvSpPr>
            <a:spLocks noGrp="1"/>
          </p:cNvSpPr>
          <p:nvPr>
            <p:ph type="title"/>
          </p:nvPr>
        </p:nvSpPr>
        <p:spPr/>
        <p:txBody>
          <a:bodyPr/>
          <a:lstStyle/>
          <a:p>
            <a:r>
              <a:rPr lang="en-US"/>
              <a:t>Facebook Own Posts Table  | Demo - 7 of 13</a:t>
            </a:r>
          </a:p>
        </p:txBody>
      </p:sp>
      <p:graphicFrame>
        <p:nvGraphicFramePr>
          <p:cNvPr id="5" name="Table Placeholder 4">
            <a:extLst>
              <a:ext uri="{FF2B5EF4-FFF2-40B4-BE49-F238E27FC236}">
                <a16:creationId xmlns:a16="http://schemas.microsoft.com/office/drawing/2014/main" id="{28052F10-9A8F-4F62-92A5-1EBB1297AA94}"/>
              </a:ext>
            </a:extLst>
          </p:cNvPr>
          <p:cNvGraphicFramePr>
            <a:graphicFrameLocks noGrp="1"/>
          </p:cNvGraphicFramePr>
          <p:nvPr>
            <p:ph type="tbl" sz="quarter" idx="13"/>
            <p:extLst>
              <p:ext uri="{D42A27DB-BD31-4B8C-83A1-F6EECF244321}">
                <p14:modId xmlns:p14="http://schemas.microsoft.com/office/powerpoint/2010/main" val="3998616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45317988"/>
                    </a:ext>
                  </a:extLst>
                </a:gridCol>
                <a:gridCol w="370332">
                  <a:extLst>
                    <a:ext uri="{9D8B030D-6E8A-4147-A177-3AD203B41FA5}">
                      <a16:colId xmlns:a16="http://schemas.microsoft.com/office/drawing/2014/main" val="2655094142"/>
                    </a:ext>
                  </a:extLst>
                </a:gridCol>
                <a:gridCol w="370332">
                  <a:extLst>
                    <a:ext uri="{9D8B030D-6E8A-4147-A177-3AD203B41FA5}">
                      <a16:colId xmlns:a16="http://schemas.microsoft.com/office/drawing/2014/main" val="1631031032"/>
                    </a:ext>
                  </a:extLst>
                </a:gridCol>
                <a:gridCol w="370332">
                  <a:extLst>
                    <a:ext uri="{9D8B030D-6E8A-4147-A177-3AD203B41FA5}">
                      <a16:colId xmlns:a16="http://schemas.microsoft.com/office/drawing/2014/main" val="1932613753"/>
                    </a:ext>
                  </a:extLst>
                </a:gridCol>
                <a:gridCol w="329184">
                  <a:extLst>
                    <a:ext uri="{9D8B030D-6E8A-4147-A177-3AD203B41FA5}">
                      <a16:colId xmlns:a16="http://schemas.microsoft.com/office/drawing/2014/main" val="1287042864"/>
                    </a:ext>
                  </a:extLst>
                </a:gridCol>
                <a:gridCol w="329184">
                  <a:extLst>
                    <a:ext uri="{9D8B030D-6E8A-4147-A177-3AD203B41FA5}">
                      <a16:colId xmlns:a16="http://schemas.microsoft.com/office/drawing/2014/main" val="1181335234"/>
                    </a:ext>
                  </a:extLst>
                </a:gridCol>
                <a:gridCol w="329184">
                  <a:extLst>
                    <a:ext uri="{9D8B030D-6E8A-4147-A177-3AD203B41FA5}">
                      <a16:colId xmlns:a16="http://schemas.microsoft.com/office/drawing/2014/main" val="2956671282"/>
                    </a:ext>
                  </a:extLst>
                </a:gridCol>
                <a:gridCol w="329184">
                  <a:extLst>
                    <a:ext uri="{9D8B030D-6E8A-4147-A177-3AD203B41FA5}">
                      <a16:colId xmlns:a16="http://schemas.microsoft.com/office/drawing/2014/main" val="1817749168"/>
                    </a:ext>
                  </a:extLst>
                </a:gridCol>
                <a:gridCol w="329184">
                  <a:extLst>
                    <a:ext uri="{9D8B030D-6E8A-4147-A177-3AD203B41FA5}">
                      <a16:colId xmlns:a16="http://schemas.microsoft.com/office/drawing/2014/main" val="1215509947"/>
                    </a:ext>
                  </a:extLst>
                </a:gridCol>
                <a:gridCol w="329184">
                  <a:extLst>
                    <a:ext uri="{9D8B030D-6E8A-4147-A177-3AD203B41FA5}">
                      <a16:colId xmlns:a16="http://schemas.microsoft.com/office/drawing/2014/main" val="1789664469"/>
                    </a:ext>
                  </a:extLst>
                </a:gridCol>
                <a:gridCol w="329184">
                  <a:extLst>
                    <a:ext uri="{9D8B030D-6E8A-4147-A177-3AD203B41FA5}">
                      <a16:colId xmlns:a16="http://schemas.microsoft.com/office/drawing/2014/main" val="1194175071"/>
                    </a:ext>
                  </a:extLst>
                </a:gridCol>
                <a:gridCol w="329184">
                  <a:extLst>
                    <a:ext uri="{9D8B030D-6E8A-4147-A177-3AD203B41FA5}">
                      <a16:colId xmlns:a16="http://schemas.microsoft.com/office/drawing/2014/main" val="3345619967"/>
                    </a:ext>
                  </a:extLst>
                </a:gridCol>
                <a:gridCol w="329184">
                  <a:extLst>
                    <a:ext uri="{9D8B030D-6E8A-4147-A177-3AD203B41FA5}">
                      <a16:colId xmlns:a16="http://schemas.microsoft.com/office/drawing/2014/main" val="1356094644"/>
                    </a:ext>
                  </a:extLst>
                </a:gridCol>
                <a:gridCol w="370332">
                  <a:extLst>
                    <a:ext uri="{9D8B030D-6E8A-4147-A177-3AD203B41FA5}">
                      <a16:colId xmlns:a16="http://schemas.microsoft.com/office/drawing/2014/main" val="430280132"/>
                    </a:ext>
                  </a:extLst>
                </a:gridCol>
                <a:gridCol w="370332">
                  <a:extLst>
                    <a:ext uri="{9D8B030D-6E8A-4147-A177-3AD203B41FA5}">
                      <a16:colId xmlns:a16="http://schemas.microsoft.com/office/drawing/2014/main" val="1586800884"/>
                    </a:ext>
                  </a:extLst>
                </a:gridCol>
                <a:gridCol w="329184">
                  <a:extLst>
                    <a:ext uri="{9D8B030D-6E8A-4147-A177-3AD203B41FA5}">
                      <a16:colId xmlns:a16="http://schemas.microsoft.com/office/drawing/2014/main" val="2982879797"/>
                    </a:ext>
                  </a:extLst>
                </a:gridCol>
                <a:gridCol w="329184">
                  <a:extLst>
                    <a:ext uri="{9D8B030D-6E8A-4147-A177-3AD203B41FA5}">
                      <a16:colId xmlns:a16="http://schemas.microsoft.com/office/drawing/2014/main" val="1117456948"/>
                    </a:ext>
                  </a:extLst>
                </a:gridCol>
                <a:gridCol w="370332">
                  <a:extLst>
                    <a:ext uri="{9D8B030D-6E8A-4147-A177-3AD203B41FA5}">
                      <a16:colId xmlns:a16="http://schemas.microsoft.com/office/drawing/2014/main" val="205986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456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Sam Rainsy - 2018-08-31 16:45:12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៣១ សីហា ២០១៨ / 31 </a:t>
                      </a:r>
                      <a:r>
                        <a:rPr kumimoji="0" lang="en-US" sz="1000" b="0" i="0" u="none" strike="noStrike" kern="1200" cap="none" spc="0" normalizeH="0" baseline="0" noProof="0">
                          <a:ln>
                            <a:noFill/>
                          </a:ln>
                          <a:solidFill>
                            <a:prstClr val="black"/>
                          </a:solidFill>
                          <a:effectLst/>
                          <a:uLnTx/>
                          <a:uFillTx/>
                          <a:latin typeface="+mn-lt"/>
                          <a:ea typeface="+mn-ea"/>
                          <a:cs typeface="+mn-cs"/>
                        </a:rPr>
                        <a:t>August 2018 – In memory of John McCain (*)
</a:t>
                      </a:r>
                      <a:r>
                        <a:rPr kumimoji="0" lang="km-KH" sz="1000" b="0" i="0" u="none" strike="noStrike" kern="1200" cap="none" spc="0" normalizeH="0" baseline="0" noProof="0">
                          <a:ln>
                            <a:noFill/>
                          </a:ln>
                          <a:solidFill>
                            <a:prstClr val="black"/>
                          </a:solidFill>
                          <a:effectLst/>
                          <a:uLnTx/>
                          <a:uFillTx/>
                          <a:latin typeface="+mn-lt"/>
                          <a:ea typeface="+mn-ea"/>
                          <a:cs typeface="+mn-cs"/>
                        </a:rPr>
                        <a:t>វត្តខេមររង្សី ទីក្រុង </a:t>
                      </a:r>
                      <a:r>
                        <a:rPr kumimoji="0" lang="en-US" sz="1000" b="0" i="0" u="none" strike="noStrike" kern="1200" cap="none" spc="0" normalizeH="0" baseline="0" noProof="0">
                          <a:ln>
                            <a:noFill/>
                          </a:ln>
                          <a:solidFill>
                            <a:prstClr val="black"/>
                          </a:solidFill>
                          <a:effectLst/>
                          <a:uLnTx/>
                          <a:uFillTx/>
                          <a:latin typeface="+mn-lt"/>
                          <a:ea typeface="+mn-ea"/>
                          <a:cs typeface="+mn-cs"/>
                        </a:rPr>
                        <a:t>San Jose </a:t>
                      </a:r>
                      <a:r>
                        <a:rPr kumimoji="0" lang="km-KH" sz="1000" b="0" i="0" u="none" strike="noStrike" kern="1200" cap="none" spc="0" normalizeH="0" baseline="0" noProof="0">
                          <a:ln>
                            <a:noFill/>
                          </a:ln>
                          <a:solidFill>
                            <a:prstClr val="black"/>
                          </a:solidFill>
                          <a:effectLst/>
                          <a:uLnTx/>
                          <a:uFillTx/>
                          <a:latin typeface="+mn-lt"/>
                          <a:ea typeface="+mn-ea"/>
                          <a:cs typeface="+mn-cs"/>
                        </a:rPr>
                        <a:t>រដ្ឋ </a:t>
                      </a:r>
                      <a:r>
                        <a:rPr kumimoji="0" lang="en-US" sz="1000" b="0" i="0" u="none" strike="noStrike" kern="1200" cap="none" spc="0" normalizeH="0" baseline="0" noProof="0">
                          <a:ln>
                            <a:noFill/>
                          </a:ln>
                          <a:solidFill>
                            <a:prstClr val="black"/>
                          </a:solidFill>
                          <a:effectLst/>
                          <a:uLnTx/>
                          <a:uFillTx/>
                          <a:latin typeface="+mn-lt"/>
                          <a:ea typeface="+mn-ea"/>
                          <a:cs typeface="+mn-cs"/>
                        </a:rPr>
                        <a:t>California </a:t>
                      </a:r>
                      <a:r>
                        <a:rPr kumimoji="0" lang="km-KH" sz="1000" b="0" i="0" u="none" strike="noStrike" kern="1200" cap="none" spc="0" normalizeH="0" baseline="0" noProof="0">
                          <a:ln>
                            <a:noFill/>
                          </a:ln>
                          <a:solidFill>
                            <a:prstClr val="black"/>
                          </a:solidFill>
                          <a:effectLst/>
                          <a:uLnTx/>
                          <a:uFillTx/>
                          <a:latin typeface="+mn-lt"/>
                          <a:ea typeface="+mn-ea"/>
                          <a:cs typeface="+mn-cs"/>
                        </a:rPr>
                        <a:t>សហរដ្ឋអាមេរិក ថ្ងៃ ៣០ សីហា ៖ ពិធីបង្សុកូល ដើម្បីឧទ្ទិសកុសលជូនដល់វិញ្ញាណក្ខន្ធលោក </a:t>
                      </a:r>
                      <a:r>
                        <a:rPr kumimoji="0" lang="en-US" sz="1000" b="0" i="0" u="none" strike="noStrike" kern="1200" cap="none" spc="0" normalizeH="0" baseline="0" noProof="0">
                          <a:ln>
                            <a:noFill/>
                          </a:ln>
                          <a:solidFill>
                            <a:prstClr val="black"/>
                          </a:solidFill>
                          <a:effectLst/>
                          <a:uLnTx/>
                          <a:uFillTx/>
                          <a:latin typeface="+mn-lt"/>
                          <a:ea typeface="+mn-ea"/>
                          <a:cs typeface="+mn-cs"/>
                        </a:rPr>
                        <a:t>John McCain</a:t>
                      </a:r>
                      <a:r>
                        <a:rPr kumimoji="0" lang="km-KH" sz="1000" b="0" i="0" u="none" strike="noStrike" kern="1200" cap="none" spc="0" normalizeH="0" baseline="0" noProof="0">
                          <a:ln>
                            <a:noFill/>
                          </a:ln>
                          <a:solidFill>
                            <a:prstClr val="black"/>
                          </a:solidFill>
                          <a:effectLst/>
                          <a:uLnTx/>
                          <a:uFillTx/>
                          <a:latin typeface="+mn-lt"/>
                          <a:ea typeface="+mn-ea"/>
                          <a:cs typeface="+mn-cs"/>
                        </a:rPr>
                        <a:t>។ ពិធីនេះ ជានិមិត្តរូបនៃការដឹងគុណ របស់ជនជាតិខ្មែរ ចំពោះលោក </a:t>
                      </a:r>
                      <a:r>
                        <a:rPr kumimoji="0" lang="en-US" sz="1000" b="0" i="0" u="none" strike="noStrike" kern="1200" cap="none" spc="0" normalizeH="0" baseline="0" noProof="0">
                          <a:ln>
                            <a:noFill/>
                          </a:ln>
                          <a:solidFill>
                            <a:prstClr val="black"/>
                          </a:solidFill>
                          <a:effectLst/>
                          <a:uLnTx/>
                          <a:uFillTx/>
                          <a:latin typeface="+mn-lt"/>
                          <a:ea typeface="+mn-ea"/>
                          <a:cs typeface="+mn-cs"/>
                        </a:rPr>
                        <a:t>John McCain </a:t>
                      </a:r>
                      <a:r>
                        <a:rPr kumimoji="0" lang="km-KH" sz="1000" b="0" i="0" u="none" strike="noStrike" kern="1200" cap="none" spc="0" normalizeH="0" baseline="0" noProof="0">
                          <a:ln>
                            <a:noFill/>
                          </a:ln>
                          <a:solidFill>
                            <a:prstClr val="black"/>
                          </a:solidFill>
                          <a:effectLst/>
                          <a:uLnTx/>
                          <a:uFillTx/>
                          <a:latin typeface="+mn-lt"/>
                          <a:ea typeface="+mn-ea"/>
                          <a:cs typeface="+mn-cs"/>
                        </a:rPr>
                        <a:t>ដែលជា វីរបុរស ការពារបុព្វហេតុសេរីភាព សម្រាប់ទូទាំងពិភពលោក។
(*) </a:t>
                      </a:r>
                      <a:r>
                        <a:rPr kumimoji="0" lang="en-US" sz="1000" b="0" i="0" u="none" strike="noStrike" kern="1200" cap="none" spc="0" normalizeH="0" baseline="0" noProof="0">
                          <a:ln>
                            <a:noFill/>
                          </a:ln>
                          <a:solidFill>
                            <a:prstClr val="black"/>
                          </a:solidFill>
                          <a:effectLst/>
                          <a:uLnTx/>
                          <a:uFillTx/>
                          <a:latin typeface="+mn-lt"/>
                          <a:ea typeface="+mn-ea"/>
                          <a:cs typeface="+mn-cs"/>
                        </a:rPr>
                        <a:t>A Buddhist religious ceremony on Aug. 30 at the San Jose pagoda, California, in memory of John McCain. The ceremony symbolizes the Cambodian community's recognition of this great defender of liberty.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3914758"/>
                  </a:ext>
                </a:extLst>
              </a:tr>
            </a:tbl>
          </a:graphicData>
        </a:graphic>
      </p:graphicFrame>
      <p:sp>
        <p:nvSpPr>
          <p:cNvPr id="4" name="Text Placeholder 3">
            <a:extLst>
              <a:ext uri="{FF2B5EF4-FFF2-40B4-BE49-F238E27FC236}">
                <a16:creationId xmlns:a16="http://schemas.microsoft.com/office/drawing/2014/main" id="{D0AFE218-70FB-4275-9F7B-D4CF0D7CF04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8327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B2C46-9EDB-41A7-96F9-0D7DC669049C}"/>
              </a:ext>
            </a:extLst>
          </p:cNvPr>
          <p:cNvSpPr>
            <a:spLocks noGrp="1"/>
          </p:cNvSpPr>
          <p:nvPr>
            <p:ph type="title"/>
          </p:nvPr>
        </p:nvSpPr>
        <p:spPr/>
        <p:txBody>
          <a:bodyPr/>
          <a:lstStyle/>
          <a:p>
            <a:r>
              <a:rPr lang="en-US"/>
              <a:t>Facebook Own Posts Table  | Demo - 8 of 13</a:t>
            </a:r>
          </a:p>
        </p:txBody>
      </p:sp>
      <p:graphicFrame>
        <p:nvGraphicFramePr>
          <p:cNvPr id="5" name="Table Placeholder 4">
            <a:extLst>
              <a:ext uri="{FF2B5EF4-FFF2-40B4-BE49-F238E27FC236}">
                <a16:creationId xmlns:a16="http://schemas.microsoft.com/office/drawing/2014/main" id="{4857442E-0876-49E5-A683-656D11EBE76C}"/>
              </a:ext>
            </a:extLst>
          </p:cNvPr>
          <p:cNvGraphicFramePr>
            <a:graphicFrameLocks noGrp="1"/>
          </p:cNvGraphicFramePr>
          <p:nvPr>
            <p:ph type="tbl" sz="quarter" idx="13"/>
            <p:extLst>
              <p:ext uri="{D42A27DB-BD31-4B8C-83A1-F6EECF244321}">
                <p14:modId xmlns:p14="http://schemas.microsoft.com/office/powerpoint/2010/main" val="1522653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11517128"/>
                    </a:ext>
                  </a:extLst>
                </a:gridCol>
                <a:gridCol w="370332">
                  <a:extLst>
                    <a:ext uri="{9D8B030D-6E8A-4147-A177-3AD203B41FA5}">
                      <a16:colId xmlns:a16="http://schemas.microsoft.com/office/drawing/2014/main" val="4294085908"/>
                    </a:ext>
                  </a:extLst>
                </a:gridCol>
                <a:gridCol w="370332">
                  <a:extLst>
                    <a:ext uri="{9D8B030D-6E8A-4147-A177-3AD203B41FA5}">
                      <a16:colId xmlns:a16="http://schemas.microsoft.com/office/drawing/2014/main" val="1798913114"/>
                    </a:ext>
                  </a:extLst>
                </a:gridCol>
                <a:gridCol w="370332">
                  <a:extLst>
                    <a:ext uri="{9D8B030D-6E8A-4147-A177-3AD203B41FA5}">
                      <a16:colId xmlns:a16="http://schemas.microsoft.com/office/drawing/2014/main" val="1282015523"/>
                    </a:ext>
                  </a:extLst>
                </a:gridCol>
                <a:gridCol w="329184">
                  <a:extLst>
                    <a:ext uri="{9D8B030D-6E8A-4147-A177-3AD203B41FA5}">
                      <a16:colId xmlns:a16="http://schemas.microsoft.com/office/drawing/2014/main" val="2046480370"/>
                    </a:ext>
                  </a:extLst>
                </a:gridCol>
                <a:gridCol w="329184">
                  <a:extLst>
                    <a:ext uri="{9D8B030D-6E8A-4147-A177-3AD203B41FA5}">
                      <a16:colId xmlns:a16="http://schemas.microsoft.com/office/drawing/2014/main" val="2075270346"/>
                    </a:ext>
                  </a:extLst>
                </a:gridCol>
                <a:gridCol w="329184">
                  <a:extLst>
                    <a:ext uri="{9D8B030D-6E8A-4147-A177-3AD203B41FA5}">
                      <a16:colId xmlns:a16="http://schemas.microsoft.com/office/drawing/2014/main" val="1515470557"/>
                    </a:ext>
                  </a:extLst>
                </a:gridCol>
                <a:gridCol w="329184">
                  <a:extLst>
                    <a:ext uri="{9D8B030D-6E8A-4147-A177-3AD203B41FA5}">
                      <a16:colId xmlns:a16="http://schemas.microsoft.com/office/drawing/2014/main" val="1376509814"/>
                    </a:ext>
                  </a:extLst>
                </a:gridCol>
                <a:gridCol w="329184">
                  <a:extLst>
                    <a:ext uri="{9D8B030D-6E8A-4147-A177-3AD203B41FA5}">
                      <a16:colId xmlns:a16="http://schemas.microsoft.com/office/drawing/2014/main" val="3358640669"/>
                    </a:ext>
                  </a:extLst>
                </a:gridCol>
                <a:gridCol w="329184">
                  <a:extLst>
                    <a:ext uri="{9D8B030D-6E8A-4147-A177-3AD203B41FA5}">
                      <a16:colId xmlns:a16="http://schemas.microsoft.com/office/drawing/2014/main" val="1683742853"/>
                    </a:ext>
                  </a:extLst>
                </a:gridCol>
                <a:gridCol w="329184">
                  <a:extLst>
                    <a:ext uri="{9D8B030D-6E8A-4147-A177-3AD203B41FA5}">
                      <a16:colId xmlns:a16="http://schemas.microsoft.com/office/drawing/2014/main" val="892377400"/>
                    </a:ext>
                  </a:extLst>
                </a:gridCol>
                <a:gridCol w="329184">
                  <a:extLst>
                    <a:ext uri="{9D8B030D-6E8A-4147-A177-3AD203B41FA5}">
                      <a16:colId xmlns:a16="http://schemas.microsoft.com/office/drawing/2014/main" val="4153069725"/>
                    </a:ext>
                  </a:extLst>
                </a:gridCol>
                <a:gridCol w="329184">
                  <a:extLst>
                    <a:ext uri="{9D8B030D-6E8A-4147-A177-3AD203B41FA5}">
                      <a16:colId xmlns:a16="http://schemas.microsoft.com/office/drawing/2014/main" val="629649569"/>
                    </a:ext>
                  </a:extLst>
                </a:gridCol>
                <a:gridCol w="370332">
                  <a:extLst>
                    <a:ext uri="{9D8B030D-6E8A-4147-A177-3AD203B41FA5}">
                      <a16:colId xmlns:a16="http://schemas.microsoft.com/office/drawing/2014/main" val="792301120"/>
                    </a:ext>
                  </a:extLst>
                </a:gridCol>
                <a:gridCol w="370332">
                  <a:extLst>
                    <a:ext uri="{9D8B030D-6E8A-4147-A177-3AD203B41FA5}">
                      <a16:colId xmlns:a16="http://schemas.microsoft.com/office/drawing/2014/main" val="2318577059"/>
                    </a:ext>
                  </a:extLst>
                </a:gridCol>
                <a:gridCol w="329184">
                  <a:extLst>
                    <a:ext uri="{9D8B030D-6E8A-4147-A177-3AD203B41FA5}">
                      <a16:colId xmlns:a16="http://schemas.microsoft.com/office/drawing/2014/main" val="346502085"/>
                    </a:ext>
                  </a:extLst>
                </a:gridCol>
                <a:gridCol w="329184">
                  <a:extLst>
                    <a:ext uri="{9D8B030D-6E8A-4147-A177-3AD203B41FA5}">
                      <a16:colId xmlns:a16="http://schemas.microsoft.com/office/drawing/2014/main" val="3234001161"/>
                    </a:ext>
                  </a:extLst>
                </a:gridCol>
                <a:gridCol w="370332">
                  <a:extLst>
                    <a:ext uri="{9D8B030D-6E8A-4147-A177-3AD203B41FA5}">
                      <a16:colId xmlns:a16="http://schemas.microsoft.com/office/drawing/2014/main" val="3744327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481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16:02:38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បុរស​ម្នាក់​ព្យាយាម​ចងក​សម្លាប់​ខ្លួន រហូត​បាន​សម្រេច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8555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16:00:00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គ្មាន​ការ​ដក​ពាន​ណូបែល​សន្តិភាព​ពី​លោកស្រី​ស៊ូ​ជី
#</a:t>
                      </a:r>
                      <a:r>
                        <a:rPr kumimoji="0" lang="en-US" sz="1000" b="0" i="0" u="none" strike="noStrike" kern="1200" cap="none" spc="0" normalizeH="0" baseline="0" noProof="0">
                          <a:ln>
                            <a:noFill/>
                          </a:ln>
                          <a:solidFill>
                            <a:prstClr val="black"/>
                          </a:solidFill>
                          <a:effectLst/>
                          <a:uLnTx/>
                          <a:uFillTx/>
                          <a:latin typeface="+mn-lt"/>
                          <a:ea typeface="+mn-ea"/>
                          <a:cs typeface="+mn-cs"/>
                        </a:rPr>
                        <a:t>KohSantepheap60Buzz
</a:t>
                      </a:r>
                      <a:r>
                        <a:rPr kumimoji="0" lang="km-KH" sz="1000" b="0" i="0" u="none" strike="noStrike" kern="1200" cap="none" spc="0" normalizeH="0" baseline="0" noProof="0">
                          <a:ln>
                            <a:noFill/>
                          </a:ln>
                          <a:solidFill>
                            <a:prstClr val="black"/>
                          </a:solidFill>
                          <a:effectLst/>
                          <a:uLnTx/>
                          <a:uFillTx/>
                          <a:latin typeface="+mn-lt"/>
                          <a:ea typeface="+mn-ea"/>
                          <a:cs typeface="+mn-cs"/>
                        </a:rPr>
                        <a:t>ព័ត៌មានលំអិត៖ </a:t>
                      </a:r>
                      <a:r>
                        <a:rPr kumimoji="0" lang="en-US" sz="1000" b="0" i="0" u="none" strike="noStrike" kern="1200" cap="none" spc="0" normalizeH="0" baseline="0" noProof="0">
                          <a:ln>
                            <a:noFill/>
                          </a:ln>
                          <a:solidFill>
                            <a:prstClr val="black"/>
                          </a:solidFill>
                          <a:effectLst/>
                          <a:uLnTx/>
                          <a:uFillTx/>
                          <a:latin typeface="+mn-lt"/>
                          <a:ea typeface="+mn-ea"/>
                          <a:cs typeface="+mn-cs"/>
                        </a:rPr>
                        <a:t>https://kohsantepheapdaily.com.kh/article/695625.html
Subscribe YouTube Channel: https://goo.gl/EF823x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4416886"/>
                  </a:ext>
                </a:extLst>
              </a:tr>
            </a:tbl>
          </a:graphicData>
        </a:graphic>
      </p:graphicFrame>
      <p:sp>
        <p:nvSpPr>
          <p:cNvPr id="4" name="Text Placeholder 3">
            <a:extLst>
              <a:ext uri="{FF2B5EF4-FFF2-40B4-BE49-F238E27FC236}">
                <a16:creationId xmlns:a16="http://schemas.microsoft.com/office/drawing/2014/main" id="{9CB92CDF-D3DE-4D12-8DE3-5462BF2218A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07318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F2E97-BBCF-48C9-B9D3-518CC0443D73}"/>
              </a:ext>
            </a:extLst>
          </p:cNvPr>
          <p:cNvSpPr>
            <a:spLocks noGrp="1"/>
          </p:cNvSpPr>
          <p:nvPr>
            <p:ph type="title"/>
          </p:nvPr>
        </p:nvSpPr>
        <p:spPr/>
        <p:txBody>
          <a:bodyPr/>
          <a:lstStyle/>
          <a:p>
            <a:r>
              <a:rPr lang="en-US"/>
              <a:t>Facebook Own Posts Table  | Demo - 9 of 13</a:t>
            </a:r>
          </a:p>
        </p:txBody>
      </p:sp>
      <p:graphicFrame>
        <p:nvGraphicFramePr>
          <p:cNvPr id="5" name="Table Placeholder 4">
            <a:extLst>
              <a:ext uri="{FF2B5EF4-FFF2-40B4-BE49-F238E27FC236}">
                <a16:creationId xmlns:a16="http://schemas.microsoft.com/office/drawing/2014/main" id="{F8EB7E63-396F-48DC-8F38-5B0202205FC8}"/>
              </a:ext>
            </a:extLst>
          </p:cNvPr>
          <p:cNvGraphicFramePr>
            <a:graphicFrameLocks noGrp="1"/>
          </p:cNvGraphicFramePr>
          <p:nvPr>
            <p:ph type="tbl" sz="quarter" idx="13"/>
            <p:extLst>
              <p:ext uri="{D42A27DB-BD31-4B8C-83A1-F6EECF244321}">
                <p14:modId xmlns:p14="http://schemas.microsoft.com/office/powerpoint/2010/main" val="413378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5836409"/>
                    </a:ext>
                  </a:extLst>
                </a:gridCol>
                <a:gridCol w="370332">
                  <a:extLst>
                    <a:ext uri="{9D8B030D-6E8A-4147-A177-3AD203B41FA5}">
                      <a16:colId xmlns:a16="http://schemas.microsoft.com/office/drawing/2014/main" val="3805417477"/>
                    </a:ext>
                  </a:extLst>
                </a:gridCol>
                <a:gridCol w="370332">
                  <a:extLst>
                    <a:ext uri="{9D8B030D-6E8A-4147-A177-3AD203B41FA5}">
                      <a16:colId xmlns:a16="http://schemas.microsoft.com/office/drawing/2014/main" val="2930777569"/>
                    </a:ext>
                  </a:extLst>
                </a:gridCol>
                <a:gridCol w="370332">
                  <a:extLst>
                    <a:ext uri="{9D8B030D-6E8A-4147-A177-3AD203B41FA5}">
                      <a16:colId xmlns:a16="http://schemas.microsoft.com/office/drawing/2014/main" val="1589396383"/>
                    </a:ext>
                  </a:extLst>
                </a:gridCol>
                <a:gridCol w="329184">
                  <a:extLst>
                    <a:ext uri="{9D8B030D-6E8A-4147-A177-3AD203B41FA5}">
                      <a16:colId xmlns:a16="http://schemas.microsoft.com/office/drawing/2014/main" val="2286066888"/>
                    </a:ext>
                  </a:extLst>
                </a:gridCol>
                <a:gridCol w="329184">
                  <a:extLst>
                    <a:ext uri="{9D8B030D-6E8A-4147-A177-3AD203B41FA5}">
                      <a16:colId xmlns:a16="http://schemas.microsoft.com/office/drawing/2014/main" val="1566624059"/>
                    </a:ext>
                  </a:extLst>
                </a:gridCol>
                <a:gridCol w="329184">
                  <a:extLst>
                    <a:ext uri="{9D8B030D-6E8A-4147-A177-3AD203B41FA5}">
                      <a16:colId xmlns:a16="http://schemas.microsoft.com/office/drawing/2014/main" val="213935879"/>
                    </a:ext>
                  </a:extLst>
                </a:gridCol>
                <a:gridCol w="329184">
                  <a:extLst>
                    <a:ext uri="{9D8B030D-6E8A-4147-A177-3AD203B41FA5}">
                      <a16:colId xmlns:a16="http://schemas.microsoft.com/office/drawing/2014/main" val="2116625271"/>
                    </a:ext>
                  </a:extLst>
                </a:gridCol>
                <a:gridCol w="329184">
                  <a:extLst>
                    <a:ext uri="{9D8B030D-6E8A-4147-A177-3AD203B41FA5}">
                      <a16:colId xmlns:a16="http://schemas.microsoft.com/office/drawing/2014/main" val="1384646951"/>
                    </a:ext>
                  </a:extLst>
                </a:gridCol>
                <a:gridCol w="329184">
                  <a:extLst>
                    <a:ext uri="{9D8B030D-6E8A-4147-A177-3AD203B41FA5}">
                      <a16:colId xmlns:a16="http://schemas.microsoft.com/office/drawing/2014/main" val="4229627967"/>
                    </a:ext>
                  </a:extLst>
                </a:gridCol>
                <a:gridCol w="329184">
                  <a:extLst>
                    <a:ext uri="{9D8B030D-6E8A-4147-A177-3AD203B41FA5}">
                      <a16:colId xmlns:a16="http://schemas.microsoft.com/office/drawing/2014/main" val="2480421013"/>
                    </a:ext>
                  </a:extLst>
                </a:gridCol>
                <a:gridCol w="329184">
                  <a:extLst>
                    <a:ext uri="{9D8B030D-6E8A-4147-A177-3AD203B41FA5}">
                      <a16:colId xmlns:a16="http://schemas.microsoft.com/office/drawing/2014/main" val="3936890060"/>
                    </a:ext>
                  </a:extLst>
                </a:gridCol>
                <a:gridCol w="329184">
                  <a:extLst>
                    <a:ext uri="{9D8B030D-6E8A-4147-A177-3AD203B41FA5}">
                      <a16:colId xmlns:a16="http://schemas.microsoft.com/office/drawing/2014/main" val="3801002691"/>
                    </a:ext>
                  </a:extLst>
                </a:gridCol>
                <a:gridCol w="370332">
                  <a:extLst>
                    <a:ext uri="{9D8B030D-6E8A-4147-A177-3AD203B41FA5}">
                      <a16:colId xmlns:a16="http://schemas.microsoft.com/office/drawing/2014/main" val="3118252771"/>
                    </a:ext>
                  </a:extLst>
                </a:gridCol>
                <a:gridCol w="370332">
                  <a:extLst>
                    <a:ext uri="{9D8B030D-6E8A-4147-A177-3AD203B41FA5}">
                      <a16:colId xmlns:a16="http://schemas.microsoft.com/office/drawing/2014/main" val="1407183293"/>
                    </a:ext>
                  </a:extLst>
                </a:gridCol>
                <a:gridCol w="329184">
                  <a:extLst>
                    <a:ext uri="{9D8B030D-6E8A-4147-A177-3AD203B41FA5}">
                      <a16:colId xmlns:a16="http://schemas.microsoft.com/office/drawing/2014/main" val="2302451882"/>
                    </a:ext>
                  </a:extLst>
                </a:gridCol>
                <a:gridCol w="329184">
                  <a:extLst>
                    <a:ext uri="{9D8B030D-6E8A-4147-A177-3AD203B41FA5}">
                      <a16:colId xmlns:a16="http://schemas.microsoft.com/office/drawing/2014/main" val="1370722674"/>
                    </a:ext>
                  </a:extLst>
                </a:gridCol>
                <a:gridCol w="370332">
                  <a:extLst>
                    <a:ext uri="{9D8B030D-6E8A-4147-A177-3AD203B41FA5}">
                      <a16:colId xmlns:a16="http://schemas.microsoft.com/office/drawing/2014/main" val="5413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919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15:40:47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អាជ្ញាធរ​ភ្នំពេញ​សុំ​ឲ្យ​ម្ចាស់​សណ្ឋាគារ ក្លឹ​ប​កម្សាន្ត​…​ចូលរួម​ទប់​ស្តា​ត់​គ្រឿងញៀន</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2956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RFA Khmer - 2018-08-31 15:34:22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15644796"/>
                  </a:ext>
                </a:extLst>
              </a:tr>
            </a:tbl>
          </a:graphicData>
        </a:graphic>
      </p:graphicFrame>
      <p:sp>
        <p:nvSpPr>
          <p:cNvPr id="4" name="Text Placeholder 3">
            <a:extLst>
              <a:ext uri="{FF2B5EF4-FFF2-40B4-BE49-F238E27FC236}">
                <a16:creationId xmlns:a16="http://schemas.microsoft.com/office/drawing/2014/main" id="{46D88053-577C-488D-97AB-16E28E26844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97430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ADDC-86A1-4BC2-B9CD-39501C0D17F6}"/>
              </a:ext>
            </a:extLst>
          </p:cNvPr>
          <p:cNvSpPr>
            <a:spLocks noGrp="1"/>
          </p:cNvSpPr>
          <p:nvPr>
            <p:ph type="title"/>
          </p:nvPr>
        </p:nvSpPr>
        <p:spPr/>
        <p:txBody>
          <a:bodyPr/>
          <a:lstStyle/>
          <a:p>
            <a:r>
              <a:rPr lang="en-US"/>
              <a:t>Facebook Own Posts Table  | Demo - 10 of 13</a:t>
            </a:r>
          </a:p>
        </p:txBody>
      </p:sp>
      <p:graphicFrame>
        <p:nvGraphicFramePr>
          <p:cNvPr id="5" name="Table Placeholder 4">
            <a:extLst>
              <a:ext uri="{FF2B5EF4-FFF2-40B4-BE49-F238E27FC236}">
                <a16:creationId xmlns:a16="http://schemas.microsoft.com/office/drawing/2014/main" id="{928708C7-1039-43E6-95AF-61C94E2CFE2B}"/>
              </a:ext>
            </a:extLst>
          </p:cNvPr>
          <p:cNvGraphicFramePr>
            <a:graphicFrameLocks noGrp="1"/>
          </p:cNvGraphicFramePr>
          <p:nvPr>
            <p:ph type="tbl" sz="quarter" idx="13"/>
            <p:extLst>
              <p:ext uri="{D42A27DB-BD31-4B8C-83A1-F6EECF244321}">
                <p14:modId xmlns:p14="http://schemas.microsoft.com/office/powerpoint/2010/main" val="2672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44707698"/>
                    </a:ext>
                  </a:extLst>
                </a:gridCol>
                <a:gridCol w="370332">
                  <a:extLst>
                    <a:ext uri="{9D8B030D-6E8A-4147-A177-3AD203B41FA5}">
                      <a16:colId xmlns:a16="http://schemas.microsoft.com/office/drawing/2014/main" val="2736858308"/>
                    </a:ext>
                  </a:extLst>
                </a:gridCol>
                <a:gridCol w="370332">
                  <a:extLst>
                    <a:ext uri="{9D8B030D-6E8A-4147-A177-3AD203B41FA5}">
                      <a16:colId xmlns:a16="http://schemas.microsoft.com/office/drawing/2014/main" val="1430717461"/>
                    </a:ext>
                  </a:extLst>
                </a:gridCol>
                <a:gridCol w="370332">
                  <a:extLst>
                    <a:ext uri="{9D8B030D-6E8A-4147-A177-3AD203B41FA5}">
                      <a16:colId xmlns:a16="http://schemas.microsoft.com/office/drawing/2014/main" val="610939863"/>
                    </a:ext>
                  </a:extLst>
                </a:gridCol>
                <a:gridCol w="329184">
                  <a:extLst>
                    <a:ext uri="{9D8B030D-6E8A-4147-A177-3AD203B41FA5}">
                      <a16:colId xmlns:a16="http://schemas.microsoft.com/office/drawing/2014/main" val="956038156"/>
                    </a:ext>
                  </a:extLst>
                </a:gridCol>
                <a:gridCol w="329184">
                  <a:extLst>
                    <a:ext uri="{9D8B030D-6E8A-4147-A177-3AD203B41FA5}">
                      <a16:colId xmlns:a16="http://schemas.microsoft.com/office/drawing/2014/main" val="3449733372"/>
                    </a:ext>
                  </a:extLst>
                </a:gridCol>
                <a:gridCol w="329184">
                  <a:extLst>
                    <a:ext uri="{9D8B030D-6E8A-4147-A177-3AD203B41FA5}">
                      <a16:colId xmlns:a16="http://schemas.microsoft.com/office/drawing/2014/main" val="2676065895"/>
                    </a:ext>
                  </a:extLst>
                </a:gridCol>
                <a:gridCol w="329184">
                  <a:extLst>
                    <a:ext uri="{9D8B030D-6E8A-4147-A177-3AD203B41FA5}">
                      <a16:colId xmlns:a16="http://schemas.microsoft.com/office/drawing/2014/main" val="3952163415"/>
                    </a:ext>
                  </a:extLst>
                </a:gridCol>
                <a:gridCol w="329184">
                  <a:extLst>
                    <a:ext uri="{9D8B030D-6E8A-4147-A177-3AD203B41FA5}">
                      <a16:colId xmlns:a16="http://schemas.microsoft.com/office/drawing/2014/main" val="1115595498"/>
                    </a:ext>
                  </a:extLst>
                </a:gridCol>
                <a:gridCol w="329184">
                  <a:extLst>
                    <a:ext uri="{9D8B030D-6E8A-4147-A177-3AD203B41FA5}">
                      <a16:colId xmlns:a16="http://schemas.microsoft.com/office/drawing/2014/main" val="311607739"/>
                    </a:ext>
                  </a:extLst>
                </a:gridCol>
                <a:gridCol w="329184">
                  <a:extLst>
                    <a:ext uri="{9D8B030D-6E8A-4147-A177-3AD203B41FA5}">
                      <a16:colId xmlns:a16="http://schemas.microsoft.com/office/drawing/2014/main" val="3070978393"/>
                    </a:ext>
                  </a:extLst>
                </a:gridCol>
                <a:gridCol w="329184">
                  <a:extLst>
                    <a:ext uri="{9D8B030D-6E8A-4147-A177-3AD203B41FA5}">
                      <a16:colId xmlns:a16="http://schemas.microsoft.com/office/drawing/2014/main" val="3220020381"/>
                    </a:ext>
                  </a:extLst>
                </a:gridCol>
                <a:gridCol w="329184">
                  <a:extLst>
                    <a:ext uri="{9D8B030D-6E8A-4147-A177-3AD203B41FA5}">
                      <a16:colId xmlns:a16="http://schemas.microsoft.com/office/drawing/2014/main" val="2700581856"/>
                    </a:ext>
                  </a:extLst>
                </a:gridCol>
                <a:gridCol w="370332">
                  <a:extLst>
                    <a:ext uri="{9D8B030D-6E8A-4147-A177-3AD203B41FA5}">
                      <a16:colId xmlns:a16="http://schemas.microsoft.com/office/drawing/2014/main" val="1900367118"/>
                    </a:ext>
                  </a:extLst>
                </a:gridCol>
                <a:gridCol w="370332">
                  <a:extLst>
                    <a:ext uri="{9D8B030D-6E8A-4147-A177-3AD203B41FA5}">
                      <a16:colId xmlns:a16="http://schemas.microsoft.com/office/drawing/2014/main" val="3252944611"/>
                    </a:ext>
                  </a:extLst>
                </a:gridCol>
                <a:gridCol w="329184">
                  <a:extLst>
                    <a:ext uri="{9D8B030D-6E8A-4147-A177-3AD203B41FA5}">
                      <a16:colId xmlns:a16="http://schemas.microsoft.com/office/drawing/2014/main" val="1630993094"/>
                    </a:ext>
                  </a:extLst>
                </a:gridCol>
                <a:gridCol w="329184">
                  <a:extLst>
                    <a:ext uri="{9D8B030D-6E8A-4147-A177-3AD203B41FA5}">
                      <a16:colId xmlns:a16="http://schemas.microsoft.com/office/drawing/2014/main" val="4216650982"/>
                    </a:ext>
                  </a:extLst>
                </a:gridCol>
                <a:gridCol w="370332">
                  <a:extLst>
                    <a:ext uri="{9D8B030D-6E8A-4147-A177-3AD203B41FA5}">
                      <a16:colId xmlns:a16="http://schemas.microsoft.com/office/drawing/2014/main" val="3521244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153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VOA Khmer - 2018-08-31 15:29:41 </a:t>
                      </a:r>
                      <a:r>
                        <a:rPr kumimoji="0" lang="en-US" sz="1000" b="0" i="0" u="none" strike="noStrike" kern="1200" cap="none" spc="0" normalizeH="0" baseline="0" noProof="0">
                          <a:ln>
                            <a:noFill/>
                          </a:ln>
                          <a:solidFill>
                            <a:prstClr val="black"/>
                          </a:solidFill>
                          <a:effectLst/>
                          <a:uLnTx/>
                          <a:uFillTx/>
                          <a:latin typeface="+mn-lt"/>
                          <a:ea typeface="+mn-ea"/>
                          <a:cs typeface="+mn-cs"/>
                        </a:rPr>
                        <a:t> 
 #VOAKhLive 31/08/18: </a:t>
                      </a:r>
                      <a:r>
                        <a:rPr kumimoji="0" lang="km-KH" sz="1000" b="0" i="0" u="none" strike="noStrike" kern="1200" cap="none" spc="0" normalizeH="0" baseline="0" noProof="0">
                          <a:ln>
                            <a:noFill/>
                          </a:ln>
                          <a:solidFill>
                            <a:prstClr val="black"/>
                          </a:solidFill>
                          <a:effectLst/>
                          <a:uLnTx/>
                          <a:uFillTx/>
                          <a:latin typeface="+mn-lt"/>
                          <a:ea typeface="+mn-ea"/>
                          <a:cs typeface="+mn-cs"/>
                        </a:rPr>
                        <a:t>កម្មវិធីផ្សាយផ្ទាល់ព័ត៌មានពេលរាត្រីរបស់វិទ្យុ </a:t>
                      </a:r>
                      <a:r>
                        <a:rPr kumimoji="0" lang="en-US" sz="1000" b="0" i="0" u="none" strike="noStrike" kern="1200" cap="none" spc="0" normalizeH="0" baseline="0" noProof="0">
                          <a:ln>
                            <a:noFill/>
                          </a:ln>
                          <a:solidFill>
                            <a:prstClr val="black"/>
                          </a:solidFill>
                          <a:effectLst/>
                          <a:uLnTx/>
                          <a:uFillTx/>
                          <a:latin typeface="+mn-lt"/>
                          <a:ea typeface="+mn-ea"/>
                          <a:cs typeface="+mn-cs"/>
                        </a:rPr>
                        <a:t>VOA </a:t>
                      </a:r>
                      <a:r>
                        <a:rPr kumimoji="0" lang="km-KH" sz="1000" b="0" i="0" u="none" strike="noStrike" kern="1200" cap="none" spc="0" normalizeH="0" baseline="0" noProof="0">
                          <a:ln>
                            <a:noFill/>
                          </a:ln>
                          <a:solidFill>
                            <a:prstClr val="black"/>
                          </a:solidFill>
                          <a:effectLst/>
                          <a:uLnTx/>
                          <a:uFillTx/>
                          <a:latin typeface="+mn-lt"/>
                          <a:ea typeface="+mn-ea"/>
                          <a:cs typeface="+mn-cs"/>
                        </a:rPr>
                        <a:t>សម្រាប់ថ្ងៃទី៣១ ខែ​សីហា​​ ឆ្នាំ២០១៨៖
ក្រៅពីការផ្សាយផ្ទាល់តាមហ្វេសប៊ុក លោកអ្នកនាង ក៏អាចស្តាប់ការផ្សាយផ្ទាល់របស់ </a:t>
                      </a:r>
                      <a:r>
                        <a:rPr kumimoji="0" lang="en-US" sz="1000" b="0" i="0" u="none" strike="noStrike" kern="1200" cap="none" spc="0" normalizeH="0" baseline="0" noProof="0">
                          <a:ln>
                            <a:noFill/>
                          </a:ln>
                          <a:solidFill>
                            <a:prstClr val="black"/>
                          </a:solidFill>
                          <a:effectLst/>
                          <a:uLnTx/>
                          <a:uFillTx/>
                          <a:latin typeface="+mn-lt"/>
                          <a:ea typeface="+mn-ea"/>
                          <a:cs typeface="+mn-cs"/>
                        </a:rPr>
                        <a:t>VOA </a:t>
                      </a:r>
                      <a:r>
                        <a:rPr kumimoji="0" lang="km-KH" sz="1000" b="0" i="0" u="none" strike="noStrike" kern="1200" cap="none" spc="0" normalizeH="0" baseline="0" noProof="0">
                          <a:ln>
                            <a:noFill/>
                          </a:ln>
                          <a:solidFill>
                            <a:prstClr val="black"/>
                          </a:solidFill>
                          <a:effectLst/>
                          <a:uLnTx/>
                          <a:uFillTx/>
                          <a:latin typeface="+mn-lt"/>
                          <a:ea typeface="+mn-ea"/>
                          <a:cs typeface="+mn-cs"/>
                        </a:rPr>
                        <a:t>២លើកក្នុងមួយថ្ងៃ គឺពេលព្រឹកចាប់ពីម៉ោង ៥ ដល់៥:៣០នាទី និងពេលរាត្រីចាប់ពីម៉ោង៨:៣០នាទី ដល់ម៉ោង ៩:៣០នាទី តាមរលកវិទ្យុ </a:t>
                      </a:r>
                      <a:r>
                        <a:rPr kumimoji="0" lang="en-US" sz="1000" b="0" i="0" u="none" strike="noStrike" kern="1200" cap="none" spc="0" normalizeH="0" baseline="0" noProof="0">
                          <a:ln>
                            <a:noFill/>
                          </a:ln>
                          <a:solidFill>
                            <a:prstClr val="black"/>
                          </a:solidFill>
                          <a:effectLst/>
                          <a:uLnTx/>
                          <a:uFillTx/>
                          <a:latin typeface="+mn-lt"/>
                          <a:ea typeface="+mn-ea"/>
                          <a:cs typeface="+mn-cs"/>
                        </a:rPr>
                        <a:t>AM</a:t>
                      </a:r>
                      <a:r>
                        <a:rPr kumimoji="0" lang="km-KH" sz="1000" b="0" i="0" u="none" strike="noStrike" kern="1200" cap="none" spc="0" normalizeH="0" baseline="0" noProof="0">
                          <a:ln>
                            <a:noFill/>
                          </a:ln>
                          <a:solidFill>
                            <a:prstClr val="black"/>
                          </a:solidFill>
                          <a:effectLst/>
                          <a:uLnTx/>
                          <a:uFillTx/>
                          <a:latin typeface="+mn-lt"/>
                          <a:ea typeface="+mn-ea"/>
                          <a:cs typeface="+mn-cs"/>
                        </a:rPr>
                        <a:t>កម្រិត ១៥៧៥ </a:t>
                      </a:r>
                      <a:r>
                        <a:rPr kumimoji="0" lang="en-US" sz="1000" b="0" i="0" u="none" strike="noStrike" kern="1200" cap="none" spc="0" normalizeH="0" baseline="0" noProof="0">
                          <a:ln>
                            <a:noFill/>
                          </a:ln>
                          <a:solidFill>
                            <a:prstClr val="black"/>
                          </a:solidFill>
                          <a:effectLst/>
                          <a:uLnTx/>
                          <a:uFillTx/>
                          <a:latin typeface="+mn-lt"/>
                          <a:ea typeface="+mn-ea"/>
                          <a:cs typeface="+mn-cs"/>
                        </a:rPr>
                        <a:t>Kilohertz </a:t>
                      </a:r>
                      <a:r>
                        <a:rPr kumimoji="0" lang="km-KH" sz="1000" b="0" i="0" u="none" strike="noStrike" kern="1200" cap="none" spc="0" normalizeH="0" baseline="0" noProof="0">
                          <a:ln>
                            <a:noFill/>
                          </a:ln>
                          <a:solidFill>
                            <a:prstClr val="black"/>
                          </a:solidFill>
                          <a:effectLst/>
                          <a:uLnTx/>
                          <a:uFillTx/>
                          <a:latin typeface="+mn-lt"/>
                          <a:ea typeface="+mn-ea"/>
                          <a:cs typeface="+mn-cs"/>
                        </a:rPr>
                        <a:t>ឬ តាមគេហទំព័រ </a:t>
                      </a:r>
                      <a:r>
                        <a:rPr kumimoji="0" lang="en-US" sz="1000" b="0" i="0" u="none" strike="noStrike" kern="1200" cap="none" spc="0" normalizeH="0" baseline="0" noProof="0">
                          <a:ln>
                            <a:noFill/>
                          </a:ln>
                          <a:solidFill>
                            <a:prstClr val="black"/>
                          </a:solidFill>
                          <a:effectLst/>
                          <a:uLnTx/>
                          <a:uFillTx/>
                          <a:latin typeface="+mn-lt"/>
                          <a:ea typeface="+mn-ea"/>
                          <a:cs typeface="+mn-cs"/>
                        </a:rPr>
                        <a:t>Khmer.voanews.com/radio</a:t>
                      </a:r>
                      <a:r>
                        <a:rPr kumimoji="0" lang="km-KH"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voakhradio #voakhradio60
khmer.voanews.com | voacambodia.com ‪#cambodia‬ ‪#khmer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5849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15:12:29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អាសូរ​ប្រពន្ធ​ចេះតែរង់​​ចាំមើលផ្លូវ​ប្តី លុះមានគេមកប្រាប់​ស្លាប់បាត់ហើយ</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20248468"/>
                  </a:ext>
                </a:extLst>
              </a:tr>
            </a:tbl>
          </a:graphicData>
        </a:graphic>
      </p:graphicFrame>
      <p:sp>
        <p:nvSpPr>
          <p:cNvPr id="4" name="Text Placeholder 3">
            <a:extLst>
              <a:ext uri="{FF2B5EF4-FFF2-40B4-BE49-F238E27FC236}">
                <a16:creationId xmlns:a16="http://schemas.microsoft.com/office/drawing/2014/main" id="{ACFDE0DE-5824-4BDA-A8FF-38154E8760D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11438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8715-47F3-48E9-A846-9D2BA428D010}"/>
              </a:ext>
            </a:extLst>
          </p:cNvPr>
          <p:cNvSpPr>
            <a:spLocks noGrp="1"/>
          </p:cNvSpPr>
          <p:nvPr>
            <p:ph type="title"/>
          </p:nvPr>
        </p:nvSpPr>
        <p:spPr/>
        <p:txBody>
          <a:bodyPr/>
          <a:lstStyle/>
          <a:p>
            <a:r>
              <a:rPr lang="en-US"/>
              <a:t>Facebook Own Posts Table  | Demo - 11 of 13</a:t>
            </a:r>
          </a:p>
        </p:txBody>
      </p:sp>
      <p:graphicFrame>
        <p:nvGraphicFramePr>
          <p:cNvPr id="5" name="Table Placeholder 4">
            <a:extLst>
              <a:ext uri="{FF2B5EF4-FFF2-40B4-BE49-F238E27FC236}">
                <a16:creationId xmlns:a16="http://schemas.microsoft.com/office/drawing/2014/main" id="{229B8F87-039F-427D-8613-28A95E8A3AE9}"/>
              </a:ext>
            </a:extLst>
          </p:cNvPr>
          <p:cNvGraphicFramePr>
            <a:graphicFrameLocks noGrp="1"/>
          </p:cNvGraphicFramePr>
          <p:nvPr>
            <p:ph type="tbl" sz="quarter" idx="13"/>
            <p:extLst>
              <p:ext uri="{D42A27DB-BD31-4B8C-83A1-F6EECF244321}">
                <p14:modId xmlns:p14="http://schemas.microsoft.com/office/powerpoint/2010/main" val="148280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2517126"/>
                    </a:ext>
                  </a:extLst>
                </a:gridCol>
                <a:gridCol w="370332">
                  <a:extLst>
                    <a:ext uri="{9D8B030D-6E8A-4147-A177-3AD203B41FA5}">
                      <a16:colId xmlns:a16="http://schemas.microsoft.com/office/drawing/2014/main" val="2819626524"/>
                    </a:ext>
                  </a:extLst>
                </a:gridCol>
                <a:gridCol w="370332">
                  <a:extLst>
                    <a:ext uri="{9D8B030D-6E8A-4147-A177-3AD203B41FA5}">
                      <a16:colId xmlns:a16="http://schemas.microsoft.com/office/drawing/2014/main" val="2141769970"/>
                    </a:ext>
                  </a:extLst>
                </a:gridCol>
                <a:gridCol w="370332">
                  <a:extLst>
                    <a:ext uri="{9D8B030D-6E8A-4147-A177-3AD203B41FA5}">
                      <a16:colId xmlns:a16="http://schemas.microsoft.com/office/drawing/2014/main" val="2694922032"/>
                    </a:ext>
                  </a:extLst>
                </a:gridCol>
                <a:gridCol w="329184">
                  <a:extLst>
                    <a:ext uri="{9D8B030D-6E8A-4147-A177-3AD203B41FA5}">
                      <a16:colId xmlns:a16="http://schemas.microsoft.com/office/drawing/2014/main" val="1035494447"/>
                    </a:ext>
                  </a:extLst>
                </a:gridCol>
                <a:gridCol w="329184">
                  <a:extLst>
                    <a:ext uri="{9D8B030D-6E8A-4147-A177-3AD203B41FA5}">
                      <a16:colId xmlns:a16="http://schemas.microsoft.com/office/drawing/2014/main" val="3781413569"/>
                    </a:ext>
                  </a:extLst>
                </a:gridCol>
                <a:gridCol w="329184">
                  <a:extLst>
                    <a:ext uri="{9D8B030D-6E8A-4147-A177-3AD203B41FA5}">
                      <a16:colId xmlns:a16="http://schemas.microsoft.com/office/drawing/2014/main" val="3397341631"/>
                    </a:ext>
                  </a:extLst>
                </a:gridCol>
                <a:gridCol w="329184">
                  <a:extLst>
                    <a:ext uri="{9D8B030D-6E8A-4147-A177-3AD203B41FA5}">
                      <a16:colId xmlns:a16="http://schemas.microsoft.com/office/drawing/2014/main" val="3361170237"/>
                    </a:ext>
                  </a:extLst>
                </a:gridCol>
                <a:gridCol w="329184">
                  <a:extLst>
                    <a:ext uri="{9D8B030D-6E8A-4147-A177-3AD203B41FA5}">
                      <a16:colId xmlns:a16="http://schemas.microsoft.com/office/drawing/2014/main" val="1222161558"/>
                    </a:ext>
                  </a:extLst>
                </a:gridCol>
                <a:gridCol w="329184">
                  <a:extLst>
                    <a:ext uri="{9D8B030D-6E8A-4147-A177-3AD203B41FA5}">
                      <a16:colId xmlns:a16="http://schemas.microsoft.com/office/drawing/2014/main" val="3572744474"/>
                    </a:ext>
                  </a:extLst>
                </a:gridCol>
                <a:gridCol w="329184">
                  <a:extLst>
                    <a:ext uri="{9D8B030D-6E8A-4147-A177-3AD203B41FA5}">
                      <a16:colId xmlns:a16="http://schemas.microsoft.com/office/drawing/2014/main" val="4082434614"/>
                    </a:ext>
                  </a:extLst>
                </a:gridCol>
                <a:gridCol w="329184">
                  <a:extLst>
                    <a:ext uri="{9D8B030D-6E8A-4147-A177-3AD203B41FA5}">
                      <a16:colId xmlns:a16="http://schemas.microsoft.com/office/drawing/2014/main" val="800603351"/>
                    </a:ext>
                  </a:extLst>
                </a:gridCol>
                <a:gridCol w="329184">
                  <a:extLst>
                    <a:ext uri="{9D8B030D-6E8A-4147-A177-3AD203B41FA5}">
                      <a16:colId xmlns:a16="http://schemas.microsoft.com/office/drawing/2014/main" val="2959304891"/>
                    </a:ext>
                  </a:extLst>
                </a:gridCol>
                <a:gridCol w="370332">
                  <a:extLst>
                    <a:ext uri="{9D8B030D-6E8A-4147-A177-3AD203B41FA5}">
                      <a16:colId xmlns:a16="http://schemas.microsoft.com/office/drawing/2014/main" val="789597115"/>
                    </a:ext>
                  </a:extLst>
                </a:gridCol>
                <a:gridCol w="370332">
                  <a:extLst>
                    <a:ext uri="{9D8B030D-6E8A-4147-A177-3AD203B41FA5}">
                      <a16:colId xmlns:a16="http://schemas.microsoft.com/office/drawing/2014/main" val="2090121739"/>
                    </a:ext>
                  </a:extLst>
                </a:gridCol>
                <a:gridCol w="329184">
                  <a:extLst>
                    <a:ext uri="{9D8B030D-6E8A-4147-A177-3AD203B41FA5}">
                      <a16:colId xmlns:a16="http://schemas.microsoft.com/office/drawing/2014/main" val="1963972955"/>
                    </a:ext>
                  </a:extLst>
                </a:gridCol>
                <a:gridCol w="329184">
                  <a:extLst>
                    <a:ext uri="{9D8B030D-6E8A-4147-A177-3AD203B41FA5}">
                      <a16:colId xmlns:a16="http://schemas.microsoft.com/office/drawing/2014/main" val="2974708474"/>
                    </a:ext>
                  </a:extLst>
                </a:gridCol>
                <a:gridCol w="370332">
                  <a:extLst>
                    <a:ext uri="{9D8B030D-6E8A-4147-A177-3AD203B41FA5}">
                      <a16:colId xmlns:a16="http://schemas.microsoft.com/office/drawing/2014/main" val="130402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171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15:07:28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សមត្ថកិច្ច​ឃាត់ខ្លួន មន្ត្រី​អង្គការ​សារមន្ទីរ​មីន​កម្ពុជា​ចំនួន​៣​នាក់</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90146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RFA Khmer - 2018-08-31 14:30:34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កម្មវិធីផ្សាយផ្ទាល់វិទ្យុអាស៊ីសេរី សម្រាប់យប់ថ្ងៃសុក្រ ទី៣១ ខែ សីហា ឆ្នាំ២០១៨ ដែលផ្សាយដំណាលគ្នាតាមរលកធាតុអាកាសខ្លី (</a:t>
                      </a:r>
                      <a:r>
                        <a:rPr kumimoji="0" lang="en-US" sz="1000" b="0" i="0" u="none" strike="noStrike" kern="1200" cap="none" spc="0" normalizeH="0" baseline="0" noProof="0">
                          <a:ln>
                            <a:noFill/>
                          </a:ln>
                          <a:solidFill>
                            <a:prstClr val="black"/>
                          </a:solidFill>
                          <a:effectLst/>
                          <a:uLnTx/>
                          <a:uFillTx/>
                          <a:latin typeface="+mn-lt"/>
                          <a:ea typeface="+mn-ea"/>
                          <a:cs typeface="+mn-cs"/>
                        </a:rPr>
                        <a:t>SW) </a:t>
                      </a:r>
                      <a:r>
                        <a:rPr kumimoji="0" lang="km-KH" sz="1000" b="0" i="0" u="none" strike="noStrike" kern="1200" cap="none" spc="0" normalizeH="0" baseline="0" noProof="0">
                          <a:ln>
                            <a:noFill/>
                          </a:ln>
                          <a:solidFill>
                            <a:prstClr val="black"/>
                          </a:solidFill>
                          <a:effectLst/>
                          <a:uLnTx/>
                          <a:uFillTx/>
                          <a:latin typeface="+mn-lt"/>
                          <a:ea typeface="+mn-ea"/>
                          <a:cs typeface="+mn-cs"/>
                        </a:rPr>
                        <a:t>១២៧៤០គីឡូហឺត្ស ស្មើនឹងកម្ពស់ ២២ម៉ែត្រ ចាប់ពីម៉ោង ៧:៣០-៨:៣០នាទីយប់ (ម៉ោងនៅកម្ពុជា)។ 
សូមអរគុណ!</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8132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RFA Khmer - 2018-08-31 14:13:26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មន្ត្រី​សិទ្ធិ​មនុស្ស​​ថា ការ​សម្រេច​ក្តី​​​លោក​ ជេមស៍ រិកខិតសិន ជា​រឿង​អយុត្តិធម៌ ដោយ​សារ​តុលាការ​គ្មាន​ភស្តុតាង​ច្បាស់​លាស់​បង្ហាញ​ពី​អំពើ​ចារកម្ម​ ដែល​លោក​​បាន​ប្រព្រឹត្ត​ឡើយ។</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61025239"/>
                  </a:ext>
                </a:extLst>
              </a:tr>
            </a:tbl>
          </a:graphicData>
        </a:graphic>
      </p:graphicFrame>
      <p:sp>
        <p:nvSpPr>
          <p:cNvPr id="4" name="Text Placeholder 3">
            <a:extLst>
              <a:ext uri="{FF2B5EF4-FFF2-40B4-BE49-F238E27FC236}">
                <a16:creationId xmlns:a16="http://schemas.microsoft.com/office/drawing/2014/main" id="{DC5CB739-5A69-40CA-9D51-AF6FB0DB708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3255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D3EA-2AAA-4FBF-A67C-3DD54C5F775E}"/>
              </a:ext>
            </a:extLst>
          </p:cNvPr>
          <p:cNvSpPr>
            <a:spLocks noGrp="1"/>
          </p:cNvSpPr>
          <p:nvPr>
            <p:ph type="title"/>
          </p:nvPr>
        </p:nvSpPr>
        <p:spPr/>
        <p:txBody>
          <a:bodyPr/>
          <a:lstStyle/>
          <a:p>
            <a:r>
              <a:rPr lang="en-US"/>
              <a:t>Facebook Own Posts Table  | Demo - 12 of 13</a:t>
            </a:r>
          </a:p>
        </p:txBody>
      </p:sp>
      <p:graphicFrame>
        <p:nvGraphicFramePr>
          <p:cNvPr id="5" name="Table Placeholder 4">
            <a:extLst>
              <a:ext uri="{FF2B5EF4-FFF2-40B4-BE49-F238E27FC236}">
                <a16:creationId xmlns:a16="http://schemas.microsoft.com/office/drawing/2014/main" id="{59080665-AC23-4B7B-A9B9-88403A015C9A}"/>
              </a:ext>
            </a:extLst>
          </p:cNvPr>
          <p:cNvGraphicFramePr>
            <a:graphicFrameLocks noGrp="1"/>
          </p:cNvGraphicFramePr>
          <p:nvPr>
            <p:ph type="tbl" sz="quarter" idx="13"/>
            <p:extLst>
              <p:ext uri="{D42A27DB-BD31-4B8C-83A1-F6EECF244321}">
                <p14:modId xmlns:p14="http://schemas.microsoft.com/office/powerpoint/2010/main" val="74520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83286458"/>
                    </a:ext>
                  </a:extLst>
                </a:gridCol>
                <a:gridCol w="370332">
                  <a:extLst>
                    <a:ext uri="{9D8B030D-6E8A-4147-A177-3AD203B41FA5}">
                      <a16:colId xmlns:a16="http://schemas.microsoft.com/office/drawing/2014/main" val="1584640357"/>
                    </a:ext>
                  </a:extLst>
                </a:gridCol>
                <a:gridCol w="370332">
                  <a:extLst>
                    <a:ext uri="{9D8B030D-6E8A-4147-A177-3AD203B41FA5}">
                      <a16:colId xmlns:a16="http://schemas.microsoft.com/office/drawing/2014/main" val="186240389"/>
                    </a:ext>
                  </a:extLst>
                </a:gridCol>
                <a:gridCol w="370332">
                  <a:extLst>
                    <a:ext uri="{9D8B030D-6E8A-4147-A177-3AD203B41FA5}">
                      <a16:colId xmlns:a16="http://schemas.microsoft.com/office/drawing/2014/main" val="651469376"/>
                    </a:ext>
                  </a:extLst>
                </a:gridCol>
                <a:gridCol w="329184">
                  <a:extLst>
                    <a:ext uri="{9D8B030D-6E8A-4147-A177-3AD203B41FA5}">
                      <a16:colId xmlns:a16="http://schemas.microsoft.com/office/drawing/2014/main" val="1804922890"/>
                    </a:ext>
                  </a:extLst>
                </a:gridCol>
                <a:gridCol w="329184">
                  <a:extLst>
                    <a:ext uri="{9D8B030D-6E8A-4147-A177-3AD203B41FA5}">
                      <a16:colId xmlns:a16="http://schemas.microsoft.com/office/drawing/2014/main" val="3402210103"/>
                    </a:ext>
                  </a:extLst>
                </a:gridCol>
                <a:gridCol w="329184">
                  <a:extLst>
                    <a:ext uri="{9D8B030D-6E8A-4147-A177-3AD203B41FA5}">
                      <a16:colId xmlns:a16="http://schemas.microsoft.com/office/drawing/2014/main" val="1215767433"/>
                    </a:ext>
                  </a:extLst>
                </a:gridCol>
                <a:gridCol w="329184">
                  <a:extLst>
                    <a:ext uri="{9D8B030D-6E8A-4147-A177-3AD203B41FA5}">
                      <a16:colId xmlns:a16="http://schemas.microsoft.com/office/drawing/2014/main" val="1261422836"/>
                    </a:ext>
                  </a:extLst>
                </a:gridCol>
                <a:gridCol w="329184">
                  <a:extLst>
                    <a:ext uri="{9D8B030D-6E8A-4147-A177-3AD203B41FA5}">
                      <a16:colId xmlns:a16="http://schemas.microsoft.com/office/drawing/2014/main" val="960373096"/>
                    </a:ext>
                  </a:extLst>
                </a:gridCol>
                <a:gridCol w="329184">
                  <a:extLst>
                    <a:ext uri="{9D8B030D-6E8A-4147-A177-3AD203B41FA5}">
                      <a16:colId xmlns:a16="http://schemas.microsoft.com/office/drawing/2014/main" val="540912640"/>
                    </a:ext>
                  </a:extLst>
                </a:gridCol>
                <a:gridCol w="329184">
                  <a:extLst>
                    <a:ext uri="{9D8B030D-6E8A-4147-A177-3AD203B41FA5}">
                      <a16:colId xmlns:a16="http://schemas.microsoft.com/office/drawing/2014/main" val="1212674883"/>
                    </a:ext>
                  </a:extLst>
                </a:gridCol>
                <a:gridCol w="329184">
                  <a:extLst>
                    <a:ext uri="{9D8B030D-6E8A-4147-A177-3AD203B41FA5}">
                      <a16:colId xmlns:a16="http://schemas.microsoft.com/office/drawing/2014/main" val="415759170"/>
                    </a:ext>
                  </a:extLst>
                </a:gridCol>
                <a:gridCol w="329184">
                  <a:extLst>
                    <a:ext uri="{9D8B030D-6E8A-4147-A177-3AD203B41FA5}">
                      <a16:colId xmlns:a16="http://schemas.microsoft.com/office/drawing/2014/main" val="3485791315"/>
                    </a:ext>
                  </a:extLst>
                </a:gridCol>
                <a:gridCol w="370332">
                  <a:extLst>
                    <a:ext uri="{9D8B030D-6E8A-4147-A177-3AD203B41FA5}">
                      <a16:colId xmlns:a16="http://schemas.microsoft.com/office/drawing/2014/main" val="593995159"/>
                    </a:ext>
                  </a:extLst>
                </a:gridCol>
                <a:gridCol w="370332">
                  <a:extLst>
                    <a:ext uri="{9D8B030D-6E8A-4147-A177-3AD203B41FA5}">
                      <a16:colId xmlns:a16="http://schemas.microsoft.com/office/drawing/2014/main" val="1699055513"/>
                    </a:ext>
                  </a:extLst>
                </a:gridCol>
                <a:gridCol w="329184">
                  <a:extLst>
                    <a:ext uri="{9D8B030D-6E8A-4147-A177-3AD203B41FA5}">
                      <a16:colId xmlns:a16="http://schemas.microsoft.com/office/drawing/2014/main" val="1317290328"/>
                    </a:ext>
                  </a:extLst>
                </a:gridCol>
                <a:gridCol w="329184">
                  <a:extLst>
                    <a:ext uri="{9D8B030D-6E8A-4147-A177-3AD203B41FA5}">
                      <a16:colId xmlns:a16="http://schemas.microsoft.com/office/drawing/2014/main" val="667708993"/>
                    </a:ext>
                  </a:extLst>
                </a:gridCol>
                <a:gridCol w="370332">
                  <a:extLst>
                    <a:ext uri="{9D8B030D-6E8A-4147-A177-3AD203B41FA5}">
                      <a16:colId xmlns:a16="http://schemas.microsoft.com/office/drawing/2014/main" val="2935370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982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RFA Khmer - 2018-08-31 14:07:57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លោក </a:t>
                      </a:r>
                      <a:r>
                        <a:rPr kumimoji="0" lang="en-US" sz="1000" b="0" i="0" u="none" strike="noStrike" kern="1200" cap="none" spc="0" normalizeH="0" baseline="0" noProof="0">
                          <a:ln>
                            <a:noFill/>
                          </a:ln>
                          <a:solidFill>
                            <a:prstClr val="black"/>
                          </a:solidFill>
                          <a:effectLst/>
                          <a:uLnTx/>
                          <a:uFillTx/>
                          <a:latin typeface="+mn-lt"/>
                          <a:ea typeface="+mn-ea"/>
                          <a:cs typeface="+mn-cs"/>
                        </a:rPr>
                        <a:t>Brad Adams </a:t>
                      </a:r>
                      <a:r>
                        <a:rPr kumimoji="0" lang="km-KH" sz="1000" b="0" i="0" u="none" strike="noStrike" kern="1200" cap="none" spc="0" normalizeH="0" baseline="0" noProof="0">
                          <a:ln>
                            <a:noFill/>
                          </a:ln>
                          <a:solidFill>
                            <a:prstClr val="black"/>
                          </a:solidFill>
                          <a:effectLst/>
                          <a:uLnTx/>
                          <a:uFillTx/>
                          <a:latin typeface="+mn-lt"/>
                          <a:ea typeface="+mn-ea"/>
                          <a:cs typeface="+mn-cs"/>
                        </a:rPr>
                        <a:t>នាយក​អង្គការ​សិទ្ធិមនុស្ស យូមែនរ៉ៃស៍ វ៉ច្ឆ (</a:t>
                      </a:r>
                      <a:r>
                        <a:rPr kumimoji="0" lang="en-US" sz="1000" b="0" i="0" u="none" strike="noStrike" kern="1200" cap="none" spc="0" normalizeH="0" baseline="0" noProof="0">
                          <a:ln>
                            <a:noFill/>
                          </a:ln>
                          <a:solidFill>
                            <a:prstClr val="black"/>
                          </a:solidFill>
                          <a:effectLst/>
                          <a:uLnTx/>
                          <a:uFillTx/>
                          <a:latin typeface="+mn-lt"/>
                          <a:ea typeface="+mn-ea"/>
                          <a:cs typeface="+mn-cs"/>
                        </a:rPr>
                        <a:t>Human Rights Watch) </a:t>
                      </a:r>
                      <a:r>
                        <a:rPr kumimoji="0" lang="km-KH" sz="1000" b="0" i="0" u="none" strike="noStrike" kern="1200" cap="none" spc="0" normalizeH="0" baseline="0" noProof="0">
                          <a:ln>
                            <a:noFill/>
                          </a:ln>
                          <a:solidFill>
                            <a:prstClr val="black"/>
                          </a:solidFill>
                          <a:effectLst/>
                          <a:uLnTx/>
                          <a:uFillTx/>
                          <a:latin typeface="+mn-lt"/>
                          <a:ea typeface="+mn-ea"/>
                          <a:cs typeface="+mn-cs"/>
                        </a:rPr>
                        <a:t>ប្រចាំ​តំបន់​អាស៊ី​ ថ្លែង​​ថា ក្រុម​ម៉ុងតាញ៉ា នឹង​ត្រូវ​ទទួល​ទោស​ធ្ងន់ធ្ង ប្រសិន​បើ​អាជ្ញាធរ​ថៃ​បញ្ជូន​ពួក​គេ​ត្រឡប់​ទៅ​ប្រទេស​វៀតណាម និង​ប្រទេស​កម្ពុជា​វិញ។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6967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14:05:27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ប្រតិភូ​កីឡា​តេ​ក្វា​ន់​ដូត្រឡប់​មក​វិញ​​នាំ​យក​មេដាយ​ជើងឯក2​គ្រឿង​ជូន​ជាតិ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5290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RFA Khmer - 2018-08-31 14:05:05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ពលរដ្ឋ​រងគ្រោះ​ដោយ​ទឹក​ជំនន់​នៅ​ថ្ងៃ​ទី​ ២៩ ​សីហា ​អំពាវនាវ​ឲ្យ​អាជ្ញាធរ​ខេត្ត​ស្ទឹងត្រែង​ ​ផ្តល់​អំណោយ​ជូន​ពលរដ្ឋ​រងគ្រោះ​ឲ្យ​ពិតប្រាកដ​ តម្លាភាព​ ​និង​មិន​រើសអើង​និន្នាការ​នយោបាយ។</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0132954"/>
                  </a:ext>
                </a:extLst>
              </a:tr>
            </a:tbl>
          </a:graphicData>
        </a:graphic>
      </p:graphicFrame>
      <p:sp>
        <p:nvSpPr>
          <p:cNvPr id="4" name="Text Placeholder 3">
            <a:extLst>
              <a:ext uri="{FF2B5EF4-FFF2-40B4-BE49-F238E27FC236}">
                <a16:creationId xmlns:a16="http://schemas.microsoft.com/office/drawing/2014/main" id="{DB12FAD7-27C4-4092-9859-CE4FDD4C4CB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98178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A1F8-B732-41B8-AA23-03F3A9091278}"/>
              </a:ext>
            </a:extLst>
          </p:cNvPr>
          <p:cNvSpPr>
            <a:spLocks noGrp="1"/>
          </p:cNvSpPr>
          <p:nvPr>
            <p:ph type="title"/>
          </p:nvPr>
        </p:nvSpPr>
        <p:spPr/>
        <p:txBody>
          <a:bodyPr/>
          <a:lstStyle/>
          <a:p>
            <a:r>
              <a:rPr lang="en-US"/>
              <a:t>Facebook Own Posts Table  | Demo - 13 of 13</a:t>
            </a:r>
          </a:p>
        </p:txBody>
      </p:sp>
      <p:graphicFrame>
        <p:nvGraphicFramePr>
          <p:cNvPr id="5" name="Table Placeholder 4">
            <a:extLst>
              <a:ext uri="{FF2B5EF4-FFF2-40B4-BE49-F238E27FC236}">
                <a16:creationId xmlns:a16="http://schemas.microsoft.com/office/drawing/2014/main" id="{94F40C4C-79DF-4CB7-83CE-5D8E0347D827}"/>
              </a:ext>
            </a:extLst>
          </p:cNvPr>
          <p:cNvGraphicFramePr>
            <a:graphicFrameLocks noGrp="1"/>
          </p:cNvGraphicFramePr>
          <p:nvPr>
            <p:ph type="tbl" sz="quarter" idx="13"/>
            <p:extLst>
              <p:ext uri="{D42A27DB-BD31-4B8C-83A1-F6EECF244321}">
                <p14:modId xmlns:p14="http://schemas.microsoft.com/office/powerpoint/2010/main" val="2878278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12278492"/>
                    </a:ext>
                  </a:extLst>
                </a:gridCol>
                <a:gridCol w="370332">
                  <a:extLst>
                    <a:ext uri="{9D8B030D-6E8A-4147-A177-3AD203B41FA5}">
                      <a16:colId xmlns:a16="http://schemas.microsoft.com/office/drawing/2014/main" val="2030938042"/>
                    </a:ext>
                  </a:extLst>
                </a:gridCol>
                <a:gridCol w="370332">
                  <a:extLst>
                    <a:ext uri="{9D8B030D-6E8A-4147-A177-3AD203B41FA5}">
                      <a16:colId xmlns:a16="http://schemas.microsoft.com/office/drawing/2014/main" val="1447201632"/>
                    </a:ext>
                  </a:extLst>
                </a:gridCol>
                <a:gridCol w="370332">
                  <a:extLst>
                    <a:ext uri="{9D8B030D-6E8A-4147-A177-3AD203B41FA5}">
                      <a16:colId xmlns:a16="http://schemas.microsoft.com/office/drawing/2014/main" val="1165882763"/>
                    </a:ext>
                  </a:extLst>
                </a:gridCol>
                <a:gridCol w="329184">
                  <a:extLst>
                    <a:ext uri="{9D8B030D-6E8A-4147-A177-3AD203B41FA5}">
                      <a16:colId xmlns:a16="http://schemas.microsoft.com/office/drawing/2014/main" val="1267342390"/>
                    </a:ext>
                  </a:extLst>
                </a:gridCol>
                <a:gridCol w="329184">
                  <a:extLst>
                    <a:ext uri="{9D8B030D-6E8A-4147-A177-3AD203B41FA5}">
                      <a16:colId xmlns:a16="http://schemas.microsoft.com/office/drawing/2014/main" val="2517233926"/>
                    </a:ext>
                  </a:extLst>
                </a:gridCol>
                <a:gridCol w="329184">
                  <a:extLst>
                    <a:ext uri="{9D8B030D-6E8A-4147-A177-3AD203B41FA5}">
                      <a16:colId xmlns:a16="http://schemas.microsoft.com/office/drawing/2014/main" val="3929447760"/>
                    </a:ext>
                  </a:extLst>
                </a:gridCol>
                <a:gridCol w="329184">
                  <a:extLst>
                    <a:ext uri="{9D8B030D-6E8A-4147-A177-3AD203B41FA5}">
                      <a16:colId xmlns:a16="http://schemas.microsoft.com/office/drawing/2014/main" val="1127342803"/>
                    </a:ext>
                  </a:extLst>
                </a:gridCol>
                <a:gridCol w="329184">
                  <a:extLst>
                    <a:ext uri="{9D8B030D-6E8A-4147-A177-3AD203B41FA5}">
                      <a16:colId xmlns:a16="http://schemas.microsoft.com/office/drawing/2014/main" val="711497680"/>
                    </a:ext>
                  </a:extLst>
                </a:gridCol>
                <a:gridCol w="329184">
                  <a:extLst>
                    <a:ext uri="{9D8B030D-6E8A-4147-A177-3AD203B41FA5}">
                      <a16:colId xmlns:a16="http://schemas.microsoft.com/office/drawing/2014/main" val="3108724892"/>
                    </a:ext>
                  </a:extLst>
                </a:gridCol>
                <a:gridCol w="329184">
                  <a:extLst>
                    <a:ext uri="{9D8B030D-6E8A-4147-A177-3AD203B41FA5}">
                      <a16:colId xmlns:a16="http://schemas.microsoft.com/office/drawing/2014/main" val="2124608083"/>
                    </a:ext>
                  </a:extLst>
                </a:gridCol>
                <a:gridCol w="329184">
                  <a:extLst>
                    <a:ext uri="{9D8B030D-6E8A-4147-A177-3AD203B41FA5}">
                      <a16:colId xmlns:a16="http://schemas.microsoft.com/office/drawing/2014/main" val="374700807"/>
                    </a:ext>
                  </a:extLst>
                </a:gridCol>
                <a:gridCol w="329184">
                  <a:extLst>
                    <a:ext uri="{9D8B030D-6E8A-4147-A177-3AD203B41FA5}">
                      <a16:colId xmlns:a16="http://schemas.microsoft.com/office/drawing/2014/main" val="3437074252"/>
                    </a:ext>
                  </a:extLst>
                </a:gridCol>
                <a:gridCol w="370332">
                  <a:extLst>
                    <a:ext uri="{9D8B030D-6E8A-4147-A177-3AD203B41FA5}">
                      <a16:colId xmlns:a16="http://schemas.microsoft.com/office/drawing/2014/main" val="2358318788"/>
                    </a:ext>
                  </a:extLst>
                </a:gridCol>
                <a:gridCol w="370332">
                  <a:extLst>
                    <a:ext uri="{9D8B030D-6E8A-4147-A177-3AD203B41FA5}">
                      <a16:colId xmlns:a16="http://schemas.microsoft.com/office/drawing/2014/main" val="1889981828"/>
                    </a:ext>
                  </a:extLst>
                </a:gridCol>
                <a:gridCol w="329184">
                  <a:extLst>
                    <a:ext uri="{9D8B030D-6E8A-4147-A177-3AD203B41FA5}">
                      <a16:colId xmlns:a16="http://schemas.microsoft.com/office/drawing/2014/main" val="1580223048"/>
                    </a:ext>
                  </a:extLst>
                </a:gridCol>
                <a:gridCol w="329184">
                  <a:extLst>
                    <a:ext uri="{9D8B030D-6E8A-4147-A177-3AD203B41FA5}">
                      <a16:colId xmlns:a16="http://schemas.microsoft.com/office/drawing/2014/main" val="3309816834"/>
                    </a:ext>
                  </a:extLst>
                </a:gridCol>
                <a:gridCol w="370332">
                  <a:extLst>
                    <a:ext uri="{9D8B030D-6E8A-4147-A177-3AD203B41FA5}">
                      <a16:colId xmlns:a16="http://schemas.microsoft.com/office/drawing/2014/main" val="89479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8527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VOA Khmer - 2018-08-31 13:00:02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លោក​ ​</a:t>
                      </a:r>
                      <a:r>
                        <a:rPr kumimoji="0" lang="en-US" sz="1000" b="0" i="0" u="none" strike="noStrike" kern="1200" cap="none" spc="0" normalizeH="0" baseline="0" noProof="0">
                          <a:ln>
                            <a:noFill/>
                          </a:ln>
                          <a:solidFill>
                            <a:prstClr val="black"/>
                          </a:solidFill>
                          <a:effectLst/>
                          <a:uLnTx/>
                          <a:uFillTx/>
                          <a:latin typeface="+mn-lt"/>
                          <a:ea typeface="+mn-ea"/>
                          <a:cs typeface="+mn-cs"/>
                        </a:rPr>
                        <a:t>Ricketson​ ​</a:t>
                      </a:r>
                      <a:r>
                        <a:rPr kumimoji="0" lang="km-KH" sz="1000" b="0" i="0" u="none" strike="noStrike" kern="1200" cap="none" spc="0" normalizeH="0" baseline="0" noProof="0">
                          <a:ln>
                            <a:noFill/>
                          </a:ln>
                          <a:solidFill>
                            <a:prstClr val="black"/>
                          </a:solidFill>
                          <a:effectLst/>
                          <a:uLnTx/>
                          <a:uFillTx/>
                          <a:latin typeface="+mn-lt"/>
                          <a:ea typeface="+mn-ea"/>
                          <a:cs typeface="+mn-cs"/>
                        </a:rPr>
                        <a:t>ដែល​ស្ថិត​ក្នុង​ឯកសណ្ឋាន​អ្នក​ជាប់​ឃុំ អាវដៃ​វែង​ ​និង​ខោជើង​វែង​ ​ពណ៌​ទឹកក្រូច​ ​មាន​សភាព​បែកញើស​លើ​រាងកាយ​ផង​ ​បាន​លើក​ត្រដាង​ដៃ​ទាំងពីរ​ ​ហើយ​បាន​ស្រែក​ថា៖​ ​«មិន​គួរ​ឲ្យ​ជឿ​សោះ!​ ​តើ​ប្រទេស​ណាមួយ​ដែល​ខ្ញុំ​ធ្វើ​ចារកម្ម [ហើយ​បញ្ជូន​ព័ត៌មាន​ទៅ] ឲ្យ?​»
សូមស្តាប់ព័ត៌មានវិទ្យុ </a:t>
                      </a:r>
                      <a:r>
                        <a:rPr kumimoji="0" lang="en-US" sz="1000" b="0" i="0" u="none" strike="noStrike" kern="1200" cap="none" spc="0" normalizeH="0" baseline="0" noProof="0">
                          <a:ln>
                            <a:noFill/>
                          </a:ln>
                          <a:solidFill>
                            <a:prstClr val="black"/>
                          </a:solidFill>
                          <a:effectLst/>
                          <a:uLnTx/>
                          <a:uFillTx/>
                          <a:latin typeface="+mn-lt"/>
                          <a:ea typeface="+mn-ea"/>
                          <a:cs typeface="+mn-cs"/>
                        </a:rPr>
                        <a:t>VOA </a:t>
                      </a:r>
                      <a:r>
                        <a:rPr kumimoji="0" lang="km-KH" sz="1000" b="0" i="0" u="none" strike="noStrike" kern="1200" cap="none" spc="0" normalizeH="0" baseline="0" noProof="0">
                          <a:ln>
                            <a:noFill/>
                          </a:ln>
                          <a:solidFill>
                            <a:prstClr val="black"/>
                          </a:solidFill>
                          <a:effectLst/>
                          <a:uLnTx/>
                          <a:uFillTx/>
                          <a:latin typeface="+mn-lt"/>
                          <a:ea typeface="+mn-ea"/>
                          <a:cs typeface="+mn-cs"/>
                        </a:rPr>
                        <a:t>តាម វិទ្យុ </a:t>
                      </a:r>
                      <a:r>
                        <a:rPr kumimoji="0" lang="en-US" sz="1000" b="0" i="0" u="none" strike="noStrike" kern="1200" cap="none" spc="0" normalizeH="0" baseline="0" noProof="0">
                          <a:ln>
                            <a:noFill/>
                          </a:ln>
                          <a:solidFill>
                            <a:prstClr val="black"/>
                          </a:solidFill>
                          <a:effectLst/>
                          <a:uLnTx/>
                          <a:uFillTx/>
                          <a:latin typeface="+mn-lt"/>
                          <a:ea typeface="+mn-ea"/>
                          <a:cs typeface="+mn-cs"/>
                        </a:rPr>
                        <a:t>AM 1575
</a:t>
                      </a:r>
                      <a:r>
                        <a:rPr kumimoji="0" lang="km-KH" sz="1000" b="0" i="0" u="none" strike="noStrike" kern="1200" cap="none" spc="0" normalizeH="0" baseline="0" noProof="0">
                          <a:ln>
                            <a:noFill/>
                          </a:ln>
                          <a:solidFill>
                            <a:prstClr val="black"/>
                          </a:solidFill>
                          <a:effectLst/>
                          <a:uLnTx/>
                          <a:uFillTx/>
                          <a:latin typeface="+mn-lt"/>
                          <a:ea typeface="+mn-ea"/>
                          <a:cs typeface="+mn-cs"/>
                        </a:rPr>
                        <a:t>ផ្ទាល់តាមអ៊ីនធឺណិត៖
</a:t>
                      </a:r>
                      <a:r>
                        <a:rPr kumimoji="0" lang="en-US" sz="1000" b="0" i="0" u="none" strike="noStrike" kern="1200" cap="none" spc="0" normalizeH="0" baseline="0" noProof="0">
                          <a:ln>
                            <a:noFill/>
                          </a:ln>
                          <a:solidFill>
                            <a:prstClr val="black"/>
                          </a:solidFill>
                          <a:effectLst/>
                          <a:uLnTx/>
                          <a:uFillTx/>
                          <a:latin typeface="+mn-lt"/>
                          <a:ea typeface="+mn-ea"/>
                          <a:cs typeface="+mn-cs"/>
                        </a:rPr>
                        <a:t>khmer.voanews.com/radio
news.com | voacambodia.com #Cambodia #Khmer #voakhmer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4760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 Santepheap Daily - 2018-08-31 12:42:06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km-KH" sz="1000" b="0" i="0" u="none" strike="noStrike" kern="1200" cap="none" spc="0" normalizeH="0" baseline="0" noProof="0">
                          <a:ln>
                            <a:noFill/>
                          </a:ln>
                          <a:solidFill>
                            <a:prstClr val="black"/>
                          </a:solidFill>
                          <a:effectLst/>
                          <a:uLnTx/>
                          <a:uFillTx/>
                          <a:latin typeface="+mn-lt"/>
                          <a:ea typeface="+mn-ea"/>
                          <a:cs typeface="+mn-cs"/>
                        </a:rPr>
                        <a:t>មក​ដឹង​ពី​ដំណាំ​ប៉ិកួៈ និង​អំពៅ​មើល​តិច​មើល៎​យ៉ាងណា​នោះ​!</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19724562"/>
                  </a:ext>
                </a:extLst>
              </a:tr>
            </a:tbl>
          </a:graphicData>
        </a:graphic>
      </p:graphicFrame>
      <p:sp>
        <p:nvSpPr>
          <p:cNvPr id="4" name="Text Placeholder 3">
            <a:extLst>
              <a:ext uri="{FF2B5EF4-FFF2-40B4-BE49-F238E27FC236}">
                <a16:creationId xmlns:a16="http://schemas.microsoft.com/office/drawing/2014/main" id="{40F7D488-0CE6-41C4-9231-38C0D0CA120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868042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19</TotalTime>
  <Words>1165</Words>
  <Application>Microsoft Office PowerPoint</Application>
  <PresentationFormat>On-screen Show (4:3)</PresentationFormat>
  <Paragraphs>710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DaunPenh</vt:lpstr>
      <vt:lpstr>Arial</vt:lpstr>
      <vt:lpstr>quintly_template</vt:lpstr>
      <vt:lpstr>Facebook Own Posts Table  | Demo - 1 of 13</vt:lpstr>
      <vt:lpstr>Facebook Own Posts Table  | Demo - 2 of 13</vt:lpstr>
      <vt:lpstr>Facebook Own Posts Table  | Demo - 3 of 13</vt:lpstr>
      <vt:lpstr>Facebook Own Posts Table  | Demo - 4 of 13</vt:lpstr>
      <vt:lpstr>Facebook Own Posts Table  | Demo - 5 of 13</vt:lpstr>
      <vt:lpstr>Facebook Own Posts Table  | Demo - 6 of 13</vt:lpstr>
      <vt:lpstr>Facebook Own Posts Table  | Demo - 7 of 13</vt:lpstr>
      <vt:lpstr>Facebook Own Posts Table  | Demo - 8 of 13</vt:lpstr>
      <vt:lpstr>Facebook Own Posts Table  | Demo - 9 of 13</vt:lpstr>
      <vt:lpstr>Facebook Own Posts Table  | Demo - 10 of 13</vt:lpstr>
      <vt:lpstr>Facebook Own Posts Table  | Demo - 11 of 13</vt:lpstr>
      <vt:lpstr>Facebook Own Posts Table  | Demo - 12 of 13</vt:lpstr>
      <vt:lpstr>Facebook Own Posts Table  | Demo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cp:revision>
  <dcterms:created xsi:type="dcterms:W3CDTF">2018-09-14T11:02:21Z</dcterms:created>
  <dcterms:modified xsi:type="dcterms:W3CDTF">2018-09-14T11:21:55Z</dcterms:modified>
</cp:coreProperties>
</file>