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fntdata" ContentType="application/x-fontdata"/>
  <Default Extension="xlsx" ContentType="application/vnd.openxmlformats-officedocument.spreadsheetml.sheet"/>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6" r:id="rId2"/>
    <p:sldId id="257" r:id="rId3"/>
    <p:sldId id="258" r:id="rId4"/>
    <p:sldId id="260" r:id="rId5"/>
    <p:sldId id="261" r:id="rId6"/>
    <p:sldId id="262" r:id="rId7"/>
    <p:sldId id="263" r:id="rId8"/>
    <p:sldId id="264" r:id="rId9"/>
    <p:sldId id="265" r:id="rId10"/>
    <p:sldId id="266" r:id="rId11"/>
    <p:sldId id="267" r:id="rId12"/>
    <p:sldId id="268" r:id="rId13"/>
    <p:sldId id="269" r:id="rId14"/>
    <p:sldId id="270" r:id="rId15"/>
    <p:sldId id="271" r:id="rId16"/>
    <p:sldId id="272" r:id="rId17"/>
    <p:sldId id="273" r:id="rId18"/>
    <p:sldId id="274" r:id="rId19"/>
    <p:sldId id="275" r:id="rId20"/>
    <p:sldId id="276" r:id="rId21"/>
    <p:sldId id="277" r:id="rId22"/>
  </p:sldIdLst>
  <p:sldSz cx="9144000" cy="6858000" type="screen4x3"/>
  <p:notesSz cx="6858000" cy="9144000"/>
  <p:embeddedFontLst>
    <p:embeddedFont>
      <p:font typeface="Calibri" panose="020F0502020204030204" pitchFamily="34" charset="0"/>
      <p:regular r:id="rId23"/>
      <p:bold r:id="rId24"/>
      <p:italic r:id="rId25"/>
      <p:boldItalic r:id="rId26"/>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017" autoAdjust="0"/>
    <p:restoredTop sz="94692" autoAdjust="0"/>
  </p:normalViewPr>
  <p:slideViewPr>
    <p:cSldViewPr snapToGrid="0">
      <p:cViewPr varScale="1">
        <p:scale>
          <a:sx n="113" d="100"/>
          <a:sy n="113" d="100"/>
        </p:scale>
        <p:origin x="2040" y="102"/>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font" Target="fonts/font4.fntdata"/><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font" Target="fonts/font3.fntdata"/><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font" Target="fonts/font2.fntdata"/><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font" Target="fonts/font1.fntdata"/><Relationship Id="rId28"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presProps" Target="presProps.xml"/><Relationship Id="rId30" Type="http://schemas.openxmlformats.org/officeDocument/2006/relationships/tableStyles" Target="tableStyles.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4.xml"/><Relationship Id="rId1" Type="http://schemas.microsoft.com/office/2011/relationships/chartStyle" Target="style4.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Multiplus</c:v>
                </c:pt>
              </c:strCache>
            </c:strRef>
          </c:tx>
          <c:spPr>
            <a:ln w="28575" cap="rnd">
              <a:solidFill>
                <a:schemeClr val="accent1"/>
              </a:solidFill>
              <a:round/>
            </a:ln>
            <a:effectLst/>
          </c:spPr>
          <c:marker>
            <c:symbol val="none"/>
          </c:marker>
          <c:cat>
            <c:numRef>
              <c:f>Sheet1!$A$2:$A$13</c:f>
              <c:numCache>
                <c:formatCode>m/d/yyyy</c:formatCode>
                <c:ptCount val="12"/>
                <c:pt idx="0">
                  <c:v>43109</c:v>
                </c:pt>
                <c:pt idx="1">
                  <c:v>43140</c:v>
                </c:pt>
                <c:pt idx="2">
                  <c:v>43168</c:v>
                </c:pt>
                <c:pt idx="3">
                  <c:v>43199</c:v>
                </c:pt>
                <c:pt idx="4">
                  <c:v>43229</c:v>
                </c:pt>
                <c:pt idx="5">
                  <c:v>43260</c:v>
                </c:pt>
                <c:pt idx="6">
                  <c:v>43290</c:v>
                </c:pt>
                <c:pt idx="7">
                  <c:v>43321</c:v>
                </c:pt>
                <c:pt idx="8">
                  <c:v>43352</c:v>
                </c:pt>
                <c:pt idx="9">
                  <c:v>43382</c:v>
                </c:pt>
                <c:pt idx="10">
                  <c:v>43413</c:v>
                </c:pt>
                <c:pt idx="11">
                  <c:v>43443</c:v>
                </c:pt>
              </c:numCache>
            </c:numRef>
          </c:cat>
          <c:val>
            <c:numRef>
              <c:f>Sheet1!$B$2:$B$13</c:f>
              <c:numCache>
                <c:formatCode>General</c:formatCode>
                <c:ptCount val="12"/>
                <c:pt idx="0">
                  <c:v>1</c:v>
                </c:pt>
                <c:pt idx="1">
                  <c:v>1</c:v>
                </c:pt>
                <c:pt idx="2">
                  <c:v>1</c:v>
                </c:pt>
                <c:pt idx="3">
                  <c:v>3</c:v>
                </c:pt>
                <c:pt idx="4">
                  <c:v>0</c:v>
                </c:pt>
                <c:pt idx="5">
                  <c:v>2</c:v>
                </c:pt>
                <c:pt idx="6">
                  <c:v>1</c:v>
                </c:pt>
                <c:pt idx="7">
                  <c:v>1</c:v>
                </c:pt>
                <c:pt idx="8">
                  <c:v>1</c:v>
                </c:pt>
                <c:pt idx="9">
                  <c:v>1</c:v>
                </c:pt>
                <c:pt idx="10">
                  <c:v>2</c:v>
                </c:pt>
                <c:pt idx="11">
                  <c:v>2</c:v>
                </c:pt>
              </c:numCache>
            </c:numRef>
          </c:val>
          <c:smooth val="0"/>
          <c:extLst>
            <c:ext xmlns:c16="http://schemas.microsoft.com/office/drawing/2014/chart" uri="{C3380CC4-5D6E-409C-BE32-E72D297353CC}">
              <c16:uniqueId val="{00000000-B0F1-45A1-BB9B-B98F150C9FDB}"/>
            </c:ext>
          </c:extLst>
        </c:ser>
        <c:ser>
          <c:idx val="1"/>
          <c:order val="1"/>
          <c:tx>
            <c:strRef>
              <c:f>Sheet1!$C$1</c:f>
              <c:strCache>
                <c:ptCount val="1"/>
                <c:pt idx="0">
                  <c:v>Dotz</c:v>
                </c:pt>
              </c:strCache>
            </c:strRef>
          </c:tx>
          <c:spPr>
            <a:ln w="28575" cap="rnd">
              <a:solidFill>
                <a:schemeClr val="accent2"/>
              </a:solidFill>
              <a:round/>
            </a:ln>
            <a:effectLst/>
          </c:spPr>
          <c:marker>
            <c:symbol val="none"/>
          </c:marker>
          <c:cat>
            <c:numRef>
              <c:f>Sheet1!$A$2:$A$13</c:f>
              <c:numCache>
                <c:formatCode>m/d/yyyy</c:formatCode>
                <c:ptCount val="12"/>
                <c:pt idx="0">
                  <c:v>43109</c:v>
                </c:pt>
                <c:pt idx="1">
                  <c:v>43140</c:v>
                </c:pt>
                <c:pt idx="2">
                  <c:v>43168</c:v>
                </c:pt>
                <c:pt idx="3">
                  <c:v>43199</c:v>
                </c:pt>
                <c:pt idx="4">
                  <c:v>43229</c:v>
                </c:pt>
                <c:pt idx="5">
                  <c:v>43260</c:v>
                </c:pt>
                <c:pt idx="6">
                  <c:v>43290</c:v>
                </c:pt>
                <c:pt idx="7">
                  <c:v>43321</c:v>
                </c:pt>
                <c:pt idx="8">
                  <c:v>43352</c:v>
                </c:pt>
                <c:pt idx="9">
                  <c:v>43382</c:v>
                </c:pt>
                <c:pt idx="10">
                  <c:v>43413</c:v>
                </c:pt>
                <c:pt idx="11">
                  <c:v>43443</c:v>
                </c:pt>
              </c:numCache>
            </c:numRef>
          </c:cat>
          <c:val>
            <c:numRef>
              <c:f>Sheet1!$C$2:$C$13</c:f>
              <c:numCache>
                <c:formatCode>General</c:formatCode>
                <c:ptCount val="12"/>
                <c:pt idx="0">
                  <c:v>0</c:v>
                </c:pt>
                <c:pt idx="1">
                  <c:v>0</c:v>
                </c:pt>
                <c:pt idx="2">
                  <c:v>0</c:v>
                </c:pt>
                <c:pt idx="3">
                  <c:v>0</c:v>
                </c:pt>
                <c:pt idx="4">
                  <c:v>0</c:v>
                </c:pt>
                <c:pt idx="5">
                  <c:v>0</c:v>
                </c:pt>
                <c:pt idx="6">
                  <c:v>0</c:v>
                </c:pt>
                <c:pt idx="7">
                  <c:v>0</c:v>
                </c:pt>
                <c:pt idx="8">
                  <c:v>0</c:v>
                </c:pt>
                <c:pt idx="9">
                  <c:v>0</c:v>
                </c:pt>
                <c:pt idx="10">
                  <c:v>0</c:v>
                </c:pt>
                <c:pt idx="11">
                  <c:v>1</c:v>
                </c:pt>
              </c:numCache>
            </c:numRef>
          </c:val>
          <c:smooth val="0"/>
          <c:extLst>
            <c:ext xmlns:c16="http://schemas.microsoft.com/office/drawing/2014/chart" uri="{C3380CC4-5D6E-409C-BE32-E72D297353CC}">
              <c16:uniqueId val="{00000001-B0F1-45A1-BB9B-B98F150C9FDB}"/>
            </c:ext>
          </c:extLst>
        </c:ser>
        <c:ser>
          <c:idx val="2"/>
          <c:order val="2"/>
          <c:tx>
            <c:strRef>
              <c:f>Sheet1!$D$1</c:f>
              <c:strCache>
                <c:ptCount val="1"/>
                <c:pt idx="0">
                  <c:v>Smiles</c:v>
                </c:pt>
              </c:strCache>
            </c:strRef>
          </c:tx>
          <c:spPr>
            <a:ln w="28575" cap="rnd">
              <a:solidFill>
                <a:schemeClr val="accent3"/>
              </a:solidFill>
              <a:round/>
            </a:ln>
            <a:effectLst/>
          </c:spPr>
          <c:marker>
            <c:symbol val="none"/>
          </c:marker>
          <c:cat>
            <c:numRef>
              <c:f>Sheet1!$A$2:$A$13</c:f>
              <c:numCache>
                <c:formatCode>m/d/yyyy</c:formatCode>
                <c:ptCount val="12"/>
                <c:pt idx="0">
                  <c:v>43109</c:v>
                </c:pt>
                <c:pt idx="1">
                  <c:v>43140</c:v>
                </c:pt>
                <c:pt idx="2">
                  <c:v>43168</c:v>
                </c:pt>
                <c:pt idx="3">
                  <c:v>43199</c:v>
                </c:pt>
                <c:pt idx="4">
                  <c:v>43229</c:v>
                </c:pt>
                <c:pt idx="5">
                  <c:v>43260</c:v>
                </c:pt>
                <c:pt idx="6">
                  <c:v>43290</c:v>
                </c:pt>
                <c:pt idx="7">
                  <c:v>43321</c:v>
                </c:pt>
                <c:pt idx="8">
                  <c:v>43352</c:v>
                </c:pt>
                <c:pt idx="9">
                  <c:v>43382</c:v>
                </c:pt>
                <c:pt idx="10">
                  <c:v>43413</c:v>
                </c:pt>
                <c:pt idx="11">
                  <c:v>43443</c:v>
                </c:pt>
              </c:numCache>
            </c:numRef>
          </c:cat>
          <c:val>
            <c:numRef>
              <c:f>Sheet1!$D$2:$D$13</c:f>
              <c:numCache>
                <c:formatCode>General</c:formatCode>
                <c:ptCount val="12"/>
                <c:pt idx="0">
                  <c:v>0</c:v>
                </c:pt>
                <c:pt idx="1">
                  <c:v>1</c:v>
                </c:pt>
                <c:pt idx="2">
                  <c:v>1</c:v>
                </c:pt>
                <c:pt idx="3">
                  <c:v>1</c:v>
                </c:pt>
                <c:pt idx="4">
                  <c:v>1</c:v>
                </c:pt>
                <c:pt idx="5">
                  <c:v>1</c:v>
                </c:pt>
                <c:pt idx="6">
                  <c:v>1</c:v>
                </c:pt>
                <c:pt idx="7">
                  <c:v>1</c:v>
                </c:pt>
                <c:pt idx="8">
                  <c:v>0</c:v>
                </c:pt>
                <c:pt idx="9">
                  <c:v>1</c:v>
                </c:pt>
                <c:pt idx="10">
                  <c:v>0</c:v>
                </c:pt>
                <c:pt idx="11">
                  <c:v>1</c:v>
                </c:pt>
              </c:numCache>
            </c:numRef>
          </c:val>
          <c:smooth val="0"/>
          <c:extLst>
            <c:ext xmlns:c16="http://schemas.microsoft.com/office/drawing/2014/chart" uri="{C3380CC4-5D6E-409C-BE32-E72D297353CC}">
              <c16:uniqueId val="{00000002-B0F1-45A1-BB9B-B98F150C9FDB}"/>
            </c:ext>
          </c:extLst>
        </c:ser>
        <c:ser>
          <c:idx val="3"/>
          <c:order val="3"/>
          <c:tx>
            <c:strRef>
              <c:f>Sheet1!$E$1</c:f>
              <c:strCache>
                <c:ptCount val="1"/>
                <c:pt idx="0">
                  <c:v>Livelo</c:v>
                </c:pt>
              </c:strCache>
            </c:strRef>
          </c:tx>
          <c:spPr>
            <a:ln w="28575" cap="rnd">
              <a:solidFill>
                <a:schemeClr val="accent4"/>
              </a:solidFill>
              <a:round/>
            </a:ln>
            <a:effectLst/>
          </c:spPr>
          <c:marker>
            <c:symbol val="none"/>
          </c:marker>
          <c:cat>
            <c:numRef>
              <c:f>Sheet1!$A$2:$A$13</c:f>
              <c:numCache>
                <c:formatCode>m/d/yyyy</c:formatCode>
                <c:ptCount val="12"/>
                <c:pt idx="0">
                  <c:v>43109</c:v>
                </c:pt>
                <c:pt idx="1">
                  <c:v>43140</c:v>
                </c:pt>
                <c:pt idx="2">
                  <c:v>43168</c:v>
                </c:pt>
                <c:pt idx="3">
                  <c:v>43199</c:v>
                </c:pt>
                <c:pt idx="4">
                  <c:v>43229</c:v>
                </c:pt>
                <c:pt idx="5">
                  <c:v>43260</c:v>
                </c:pt>
                <c:pt idx="6">
                  <c:v>43290</c:v>
                </c:pt>
                <c:pt idx="7">
                  <c:v>43321</c:v>
                </c:pt>
                <c:pt idx="8">
                  <c:v>43352</c:v>
                </c:pt>
                <c:pt idx="9">
                  <c:v>43382</c:v>
                </c:pt>
                <c:pt idx="10">
                  <c:v>43413</c:v>
                </c:pt>
                <c:pt idx="11">
                  <c:v>43443</c:v>
                </c:pt>
              </c:numCache>
            </c:numRef>
          </c:cat>
          <c:val>
            <c:numRef>
              <c:f>Sheet1!$E$2:$E$13</c:f>
              <c:numCache>
                <c:formatCode>General</c:formatCode>
                <c:ptCount val="12"/>
                <c:pt idx="0">
                  <c:v>0</c:v>
                </c:pt>
                <c:pt idx="1">
                  <c:v>0</c:v>
                </c:pt>
                <c:pt idx="2">
                  <c:v>1</c:v>
                </c:pt>
                <c:pt idx="3">
                  <c:v>0</c:v>
                </c:pt>
                <c:pt idx="4">
                  <c:v>1</c:v>
                </c:pt>
                <c:pt idx="5">
                  <c:v>0</c:v>
                </c:pt>
                <c:pt idx="6">
                  <c:v>0</c:v>
                </c:pt>
                <c:pt idx="7">
                  <c:v>0</c:v>
                </c:pt>
                <c:pt idx="8">
                  <c:v>0</c:v>
                </c:pt>
                <c:pt idx="9">
                  <c:v>0</c:v>
                </c:pt>
                <c:pt idx="10">
                  <c:v>0</c:v>
                </c:pt>
                <c:pt idx="11">
                  <c:v>0</c:v>
                </c:pt>
              </c:numCache>
            </c:numRef>
          </c:val>
          <c:smooth val="0"/>
          <c:extLst>
            <c:ext xmlns:c16="http://schemas.microsoft.com/office/drawing/2014/chart" uri="{C3380CC4-5D6E-409C-BE32-E72D297353CC}">
              <c16:uniqueId val="{00000003-B0F1-45A1-BB9B-B98F150C9FDB}"/>
            </c:ext>
          </c:extLst>
        </c:ser>
        <c:dLbls>
          <c:showLegendKey val="0"/>
          <c:showVal val="0"/>
          <c:showCatName val="0"/>
          <c:showSerName val="0"/>
          <c:showPercent val="0"/>
          <c:showBubbleSize val="0"/>
        </c:dLbls>
        <c:smooth val="0"/>
        <c:axId val="353689544"/>
        <c:axId val="353686264"/>
      </c:lineChart>
      <c:dateAx>
        <c:axId val="353689544"/>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53686264"/>
        <c:crosses val="autoZero"/>
        <c:auto val="1"/>
        <c:lblOffset val="100"/>
        <c:baseTimeUnit val="months"/>
      </c:dateAx>
      <c:valAx>
        <c:axId val="35368626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5368954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Multiplus</c:v>
                </c:pt>
              </c:strCache>
            </c:strRef>
          </c:tx>
          <c:spPr>
            <a:solidFill>
              <a:schemeClr val="accent1"/>
            </a:solidFill>
            <a:ln>
              <a:noFill/>
            </a:ln>
            <a:effectLst/>
          </c:spPr>
          <c:invertIfNegative val="0"/>
          <c:cat>
            <c:strRef>
              <c:f>Sheet1!$A$2:$A$4</c:f>
              <c:strCache>
                <c:ptCount val="3"/>
                <c:pt idx="0">
                  <c:v>Link</c:v>
                </c:pt>
                <c:pt idx="1">
                  <c:v>Photo</c:v>
                </c:pt>
                <c:pt idx="2">
                  <c:v>Video</c:v>
                </c:pt>
              </c:strCache>
            </c:strRef>
          </c:cat>
          <c:val>
            <c:numRef>
              <c:f>Sheet1!$B$2:$B$4</c:f>
              <c:numCache>
                <c:formatCode>General</c:formatCode>
                <c:ptCount val="3"/>
                <c:pt idx="0">
                  <c:v>1.7089156060736E-3</c:v>
                </c:pt>
                <c:pt idx="1">
                  <c:v>2.4159570077516E-3</c:v>
                </c:pt>
                <c:pt idx="2">
                  <c:v>0</c:v>
                </c:pt>
              </c:numCache>
            </c:numRef>
          </c:val>
          <c:extLst>
            <c:ext xmlns:c16="http://schemas.microsoft.com/office/drawing/2014/chart" uri="{C3380CC4-5D6E-409C-BE32-E72D297353CC}">
              <c16:uniqueId val="{00000000-9B29-405B-A538-D5AAD896BEDF}"/>
            </c:ext>
          </c:extLst>
        </c:ser>
        <c:ser>
          <c:idx val="1"/>
          <c:order val="1"/>
          <c:tx>
            <c:strRef>
              <c:f>Sheet1!$C$1</c:f>
              <c:strCache>
                <c:ptCount val="1"/>
                <c:pt idx="0">
                  <c:v>Dotz</c:v>
                </c:pt>
              </c:strCache>
            </c:strRef>
          </c:tx>
          <c:spPr>
            <a:solidFill>
              <a:schemeClr val="accent2"/>
            </a:solidFill>
            <a:ln>
              <a:noFill/>
            </a:ln>
            <a:effectLst/>
          </c:spPr>
          <c:invertIfNegative val="0"/>
          <c:cat>
            <c:strRef>
              <c:f>Sheet1!$A$2:$A$4</c:f>
              <c:strCache>
                <c:ptCount val="3"/>
                <c:pt idx="0">
                  <c:v>Link</c:v>
                </c:pt>
                <c:pt idx="1">
                  <c:v>Photo</c:v>
                </c:pt>
                <c:pt idx="2">
                  <c:v>Video</c:v>
                </c:pt>
              </c:strCache>
            </c:strRef>
          </c:cat>
          <c:val>
            <c:numRef>
              <c:f>Sheet1!$C$2:$C$4</c:f>
              <c:numCache>
                <c:formatCode>General</c:formatCode>
                <c:ptCount val="3"/>
                <c:pt idx="0">
                  <c:v>0</c:v>
                </c:pt>
                <c:pt idx="1">
                  <c:v>0</c:v>
                </c:pt>
                <c:pt idx="2">
                  <c:v>1.1567256478108999E-3</c:v>
                </c:pt>
              </c:numCache>
            </c:numRef>
          </c:val>
          <c:extLst>
            <c:ext xmlns:c16="http://schemas.microsoft.com/office/drawing/2014/chart" uri="{C3380CC4-5D6E-409C-BE32-E72D297353CC}">
              <c16:uniqueId val="{00000001-9B29-405B-A538-D5AAD896BEDF}"/>
            </c:ext>
          </c:extLst>
        </c:ser>
        <c:ser>
          <c:idx val="2"/>
          <c:order val="2"/>
          <c:tx>
            <c:strRef>
              <c:f>Sheet1!$D$1</c:f>
              <c:strCache>
                <c:ptCount val="1"/>
                <c:pt idx="0">
                  <c:v>Smiles</c:v>
                </c:pt>
              </c:strCache>
            </c:strRef>
          </c:tx>
          <c:spPr>
            <a:solidFill>
              <a:schemeClr val="accent3"/>
            </a:solidFill>
            <a:ln>
              <a:noFill/>
            </a:ln>
            <a:effectLst/>
          </c:spPr>
          <c:invertIfNegative val="0"/>
          <c:cat>
            <c:strRef>
              <c:f>Sheet1!$A$2:$A$4</c:f>
              <c:strCache>
                <c:ptCount val="3"/>
                <c:pt idx="0">
                  <c:v>Link</c:v>
                </c:pt>
                <c:pt idx="1">
                  <c:v>Photo</c:v>
                </c:pt>
                <c:pt idx="2">
                  <c:v>Video</c:v>
                </c:pt>
              </c:strCache>
            </c:strRef>
          </c:cat>
          <c:val>
            <c:numRef>
              <c:f>Sheet1!$D$2:$D$4</c:f>
              <c:numCache>
                <c:formatCode>General</c:formatCode>
                <c:ptCount val="3"/>
                <c:pt idx="0">
                  <c:v>0</c:v>
                </c:pt>
                <c:pt idx="1">
                  <c:v>1.403777323444E-2</c:v>
                </c:pt>
                <c:pt idx="2">
                  <c:v>1.8151174732892999E-2</c:v>
                </c:pt>
              </c:numCache>
            </c:numRef>
          </c:val>
          <c:extLst>
            <c:ext xmlns:c16="http://schemas.microsoft.com/office/drawing/2014/chart" uri="{C3380CC4-5D6E-409C-BE32-E72D297353CC}">
              <c16:uniqueId val="{00000002-9B29-405B-A538-D5AAD896BEDF}"/>
            </c:ext>
          </c:extLst>
        </c:ser>
        <c:ser>
          <c:idx val="3"/>
          <c:order val="3"/>
          <c:tx>
            <c:strRef>
              <c:f>Sheet1!$E$1</c:f>
              <c:strCache>
                <c:ptCount val="1"/>
                <c:pt idx="0">
                  <c:v>Livelo</c:v>
                </c:pt>
              </c:strCache>
            </c:strRef>
          </c:tx>
          <c:spPr>
            <a:solidFill>
              <a:schemeClr val="accent4"/>
            </a:solidFill>
            <a:ln>
              <a:noFill/>
            </a:ln>
            <a:effectLst/>
          </c:spPr>
          <c:invertIfNegative val="0"/>
          <c:cat>
            <c:strRef>
              <c:f>Sheet1!$A$2:$A$4</c:f>
              <c:strCache>
                <c:ptCount val="3"/>
                <c:pt idx="0">
                  <c:v>Link</c:v>
                </c:pt>
                <c:pt idx="1">
                  <c:v>Photo</c:v>
                </c:pt>
                <c:pt idx="2">
                  <c:v>Video</c:v>
                </c:pt>
              </c:strCache>
            </c:strRef>
          </c:cat>
          <c:val>
            <c:numRef>
              <c:f>Sheet1!$E$2:$E$4</c:f>
              <c:numCache>
                <c:formatCode>General</c:formatCode>
                <c:ptCount val="3"/>
                <c:pt idx="0">
                  <c:v>0</c:v>
                </c:pt>
                <c:pt idx="1">
                  <c:v>8.0328312095202994E-3</c:v>
                </c:pt>
                <c:pt idx="2">
                  <c:v>0</c:v>
                </c:pt>
              </c:numCache>
            </c:numRef>
          </c:val>
          <c:extLst>
            <c:ext xmlns:c16="http://schemas.microsoft.com/office/drawing/2014/chart" uri="{C3380CC4-5D6E-409C-BE32-E72D297353CC}">
              <c16:uniqueId val="{00000003-9B29-405B-A538-D5AAD896BEDF}"/>
            </c:ext>
          </c:extLst>
        </c:ser>
        <c:dLbls>
          <c:showLegendKey val="0"/>
          <c:showVal val="0"/>
          <c:showCatName val="0"/>
          <c:showSerName val="0"/>
          <c:showPercent val="0"/>
          <c:showBubbleSize val="0"/>
        </c:dLbls>
        <c:gapWidth val="219"/>
        <c:overlap val="-27"/>
        <c:axId val="353686920"/>
        <c:axId val="353686592"/>
      </c:barChart>
      <c:catAx>
        <c:axId val="35368692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53686592"/>
        <c:crosses val="autoZero"/>
        <c:auto val="1"/>
        <c:lblAlgn val="ctr"/>
        <c:lblOffset val="100"/>
        <c:noMultiLvlLbl val="0"/>
      </c:catAx>
      <c:valAx>
        <c:axId val="35368659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5368692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radarChart>
        <c:radarStyle val="marker"/>
        <c:varyColors val="0"/>
        <c:ser>
          <c:idx val="0"/>
          <c:order val="0"/>
          <c:tx>
            <c:strRef>
              <c:f>Sheet1!$B$1</c:f>
              <c:strCache>
                <c:ptCount val="1"/>
                <c:pt idx="0">
                  <c:v>Multiplus</c:v>
                </c:pt>
              </c:strCache>
            </c:strRef>
          </c:tx>
          <c:spPr>
            <a:ln w="28575" cap="rnd">
              <a:solidFill>
                <a:schemeClr val="accent1"/>
              </a:solidFill>
              <a:round/>
            </a:ln>
            <a:effectLst/>
          </c:spPr>
          <c:marker>
            <c:symbol val="none"/>
          </c:marker>
          <c:cat>
            <c:strRef>
              <c:f>Sheet1!$A$2:$A$7</c:f>
              <c:strCache>
                <c:ptCount val="6"/>
                <c:pt idx="0">
                  <c:v>Fans</c:v>
                </c:pt>
                <c:pt idx="1">
                  <c:v>Own Posts</c:v>
                </c:pt>
                <c:pt idx="2">
                  <c:v>Interactions Total</c:v>
                </c:pt>
                <c:pt idx="3">
                  <c:v>Response Rate</c:v>
                </c:pt>
                <c:pt idx="4">
                  <c:v>Interaction Rate</c:v>
                </c:pt>
                <c:pt idx="5">
                  <c:v>Fans Change Rate</c:v>
                </c:pt>
              </c:strCache>
            </c:strRef>
          </c:cat>
          <c:val>
            <c:numRef>
              <c:f>Sheet1!$B$2:$B$7</c:f>
              <c:numCache>
                <c:formatCode>General</c:formatCode>
                <c:ptCount val="6"/>
                <c:pt idx="0">
                  <c:v>100</c:v>
                </c:pt>
                <c:pt idx="1">
                  <c:v>100</c:v>
                </c:pt>
                <c:pt idx="2">
                  <c:v>97.282600000000002</c:v>
                </c:pt>
                <c:pt idx="3">
                  <c:v>0</c:v>
                </c:pt>
                <c:pt idx="4">
                  <c:v>13.099600000000001</c:v>
                </c:pt>
                <c:pt idx="5">
                  <c:v>100</c:v>
                </c:pt>
              </c:numCache>
            </c:numRef>
          </c:val>
          <c:extLst>
            <c:ext xmlns:c16="http://schemas.microsoft.com/office/drawing/2014/chart" uri="{C3380CC4-5D6E-409C-BE32-E72D297353CC}">
              <c16:uniqueId val="{00000000-4968-42F3-A197-E99AF73AD568}"/>
            </c:ext>
          </c:extLst>
        </c:ser>
        <c:ser>
          <c:idx val="1"/>
          <c:order val="1"/>
          <c:tx>
            <c:strRef>
              <c:f>Sheet1!$C$1</c:f>
              <c:strCache>
                <c:ptCount val="1"/>
                <c:pt idx="0">
                  <c:v>Dotz</c:v>
                </c:pt>
              </c:strCache>
            </c:strRef>
          </c:tx>
          <c:spPr>
            <a:ln w="28575" cap="rnd">
              <a:solidFill>
                <a:schemeClr val="accent2"/>
              </a:solidFill>
              <a:round/>
            </a:ln>
            <a:effectLst/>
          </c:spPr>
          <c:marker>
            <c:symbol val="none"/>
          </c:marker>
          <c:cat>
            <c:strRef>
              <c:f>Sheet1!$A$2:$A$7</c:f>
              <c:strCache>
                <c:ptCount val="6"/>
                <c:pt idx="0">
                  <c:v>Fans</c:v>
                </c:pt>
                <c:pt idx="1">
                  <c:v>Own Posts</c:v>
                </c:pt>
                <c:pt idx="2">
                  <c:v>Interactions Total</c:v>
                </c:pt>
                <c:pt idx="3">
                  <c:v>Response Rate</c:v>
                </c:pt>
                <c:pt idx="4">
                  <c:v>Interaction Rate</c:v>
                </c:pt>
                <c:pt idx="5">
                  <c:v>Fans Change Rate</c:v>
                </c:pt>
              </c:strCache>
            </c:strRef>
          </c:cat>
          <c:val>
            <c:numRef>
              <c:f>Sheet1!$C$2:$C$7</c:f>
              <c:numCache>
                <c:formatCode>General</c:formatCode>
                <c:ptCount val="6"/>
                <c:pt idx="0">
                  <c:v>50.674399999999999</c:v>
                </c:pt>
                <c:pt idx="1">
                  <c:v>6.25</c:v>
                </c:pt>
                <c:pt idx="2">
                  <c:v>1.7663</c:v>
                </c:pt>
                <c:pt idx="3">
                  <c:v>0</c:v>
                </c:pt>
                <c:pt idx="4">
                  <c:v>7.5053999999999998</c:v>
                </c:pt>
                <c:pt idx="5">
                  <c:v>-83.9405</c:v>
                </c:pt>
              </c:numCache>
            </c:numRef>
          </c:val>
          <c:extLst>
            <c:ext xmlns:c16="http://schemas.microsoft.com/office/drawing/2014/chart" uri="{C3380CC4-5D6E-409C-BE32-E72D297353CC}">
              <c16:uniqueId val="{00000001-4968-42F3-A197-E99AF73AD568}"/>
            </c:ext>
          </c:extLst>
        </c:ser>
        <c:ser>
          <c:idx val="2"/>
          <c:order val="2"/>
          <c:tx>
            <c:strRef>
              <c:f>Sheet1!$D$1</c:f>
              <c:strCache>
                <c:ptCount val="1"/>
                <c:pt idx="0">
                  <c:v>Smiles</c:v>
                </c:pt>
              </c:strCache>
            </c:strRef>
          </c:tx>
          <c:spPr>
            <a:ln w="28575" cap="rnd">
              <a:solidFill>
                <a:schemeClr val="accent3"/>
              </a:solidFill>
              <a:round/>
            </a:ln>
            <a:effectLst/>
          </c:spPr>
          <c:marker>
            <c:symbol val="none"/>
          </c:marker>
          <c:cat>
            <c:strRef>
              <c:f>Sheet1!$A$2:$A$7</c:f>
              <c:strCache>
                <c:ptCount val="6"/>
                <c:pt idx="0">
                  <c:v>Fans</c:v>
                </c:pt>
                <c:pt idx="1">
                  <c:v>Own Posts</c:v>
                </c:pt>
                <c:pt idx="2">
                  <c:v>Interactions Total</c:v>
                </c:pt>
                <c:pt idx="3">
                  <c:v>Response Rate</c:v>
                </c:pt>
                <c:pt idx="4">
                  <c:v>Interaction Rate</c:v>
                </c:pt>
                <c:pt idx="5">
                  <c:v>Fans Change Rate</c:v>
                </c:pt>
              </c:strCache>
            </c:strRef>
          </c:cat>
          <c:val>
            <c:numRef>
              <c:f>Sheet1!$D$2:$D$7</c:f>
              <c:numCache>
                <c:formatCode>General</c:formatCode>
                <c:ptCount val="6"/>
                <c:pt idx="0">
                  <c:v>23.932400000000001</c:v>
                </c:pt>
                <c:pt idx="1">
                  <c:v>56.25</c:v>
                </c:pt>
                <c:pt idx="2">
                  <c:v>100</c:v>
                </c:pt>
                <c:pt idx="3">
                  <c:v>0</c:v>
                </c:pt>
                <c:pt idx="4">
                  <c:v>100</c:v>
                </c:pt>
                <c:pt idx="5">
                  <c:v>15.024699999999999</c:v>
                </c:pt>
              </c:numCache>
            </c:numRef>
          </c:val>
          <c:extLst>
            <c:ext xmlns:c16="http://schemas.microsoft.com/office/drawing/2014/chart" uri="{C3380CC4-5D6E-409C-BE32-E72D297353CC}">
              <c16:uniqueId val="{00000002-4968-42F3-A197-E99AF73AD568}"/>
            </c:ext>
          </c:extLst>
        </c:ser>
        <c:ser>
          <c:idx val="3"/>
          <c:order val="3"/>
          <c:tx>
            <c:strRef>
              <c:f>Sheet1!$E$1</c:f>
              <c:strCache>
                <c:ptCount val="1"/>
                <c:pt idx="0">
                  <c:v>Livelo</c:v>
                </c:pt>
              </c:strCache>
            </c:strRef>
          </c:tx>
          <c:spPr>
            <a:ln w="28575" cap="rnd">
              <a:solidFill>
                <a:schemeClr val="accent4"/>
              </a:solidFill>
              <a:round/>
            </a:ln>
            <a:effectLst/>
          </c:spPr>
          <c:marker>
            <c:symbol val="none"/>
          </c:marker>
          <c:cat>
            <c:strRef>
              <c:f>Sheet1!$A$2:$A$7</c:f>
              <c:strCache>
                <c:ptCount val="6"/>
                <c:pt idx="0">
                  <c:v>Fans</c:v>
                </c:pt>
                <c:pt idx="1">
                  <c:v>Own Posts</c:v>
                </c:pt>
                <c:pt idx="2">
                  <c:v>Interactions Total</c:v>
                </c:pt>
                <c:pt idx="3">
                  <c:v>Response Rate</c:v>
                </c:pt>
                <c:pt idx="4">
                  <c:v>Interaction Rate</c:v>
                </c:pt>
                <c:pt idx="5">
                  <c:v>Fans Change Rate</c:v>
                </c:pt>
              </c:strCache>
            </c:strRef>
          </c:cat>
          <c:val>
            <c:numRef>
              <c:f>Sheet1!$E$2:$E$7</c:f>
              <c:numCache>
                <c:formatCode>General</c:formatCode>
                <c:ptCount val="6"/>
                <c:pt idx="0">
                  <c:v>34.814700000000002</c:v>
                </c:pt>
                <c:pt idx="1">
                  <c:v>12.5</c:v>
                </c:pt>
                <c:pt idx="2">
                  <c:v>16.847799999999999</c:v>
                </c:pt>
                <c:pt idx="3">
                  <c:v>0</c:v>
                </c:pt>
                <c:pt idx="4">
                  <c:v>52.124499999999998</c:v>
                </c:pt>
                <c:pt idx="5">
                  <c:v>61.987699999999997</c:v>
                </c:pt>
              </c:numCache>
            </c:numRef>
          </c:val>
          <c:extLst>
            <c:ext xmlns:c16="http://schemas.microsoft.com/office/drawing/2014/chart" uri="{C3380CC4-5D6E-409C-BE32-E72D297353CC}">
              <c16:uniqueId val="{00000003-4968-42F3-A197-E99AF73AD568}"/>
            </c:ext>
          </c:extLst>
        </c:ser>
        <c:dLbls>
          <c:showLegendKey val="0"/>
          <c:showVal val="0"/>
          <c:showCatName val="0"/>
          <c:showSerName val="0"/>
          <c:showPercent val="0"/>
          <c:showBubbleSize val="0"/>
        </c:dLbls>
        <c:axId val="505255152"/>
        <c:axId val="505255480"/>
      </c:radarChart>
      <c:catAx>
        <c:axId val="50525515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05255480"/>
        <c:crosses val="autoZero"/>
        <c:auto val="1"/>
        <c:lblAlgn val="ctr"/>
        <c:lblOffset val="100"/>
        <c:noMultiLvlLbl val="0"/>
      </c:catAx>
      <c:valAx>
        <c:axId val="50525548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0525515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Multiplus</c:v>
                </c:pt>
              </c:strCache>
            </c:strRef>
          </c:tx>
          <c:spPr>
            <a:ln w="28575" cap="rnd">
              <a:solidFill>
                <a:schemeClr val="accent1"/>
              </a:solidFill>
              <a:round/>
            </a:ln>
            <a:effectLst/>
          </c:spPr>
          <c:marker>
            <c:symbol val="none"/>
          </c:marker>
          <c:cat>
            <c:numRef>
              <c:f>Sheet1!$A$2:$A$13</c:f>
              <c:numCache>
                <c:formatCode>m/d/yyyy</c:formatCode>
                <c:ptCount val="12"/>
                <c:pt idx="0">
                  <c:v>43109</c:v>
                </c:pt>
                <c:pt idx="1">
                  <c:v>43140</c:v>
                </c:pt>
                <c:pt idx="2">
                  <c:v>43168</c:v>
                </c:pt>
                <c:pt idx="3">
                  <c:v>43199</c:v>
                </c:pt>
                <c:pt idx="4">
                  <c:v>43229</c:v>
                </c:pt>
                <c:pt idx="5">
                  <c:v>43260</c:v>
                </c:pt>
                <c:pt idx="6">
                  <c:v>43290</c:v>
                </c:pt>
                <c:pt idx="7">
                  <c:v>43321</c:v>
                </c:pt>
                <c:pt idx="8">
                  <c:v>43352</c:v>
                </c:pt>
                <c:pt idx="9">
                  <c:v>43382</c:v>
                </c:pt>
                <c:pt idx="10">
                  <c:v>43413</c:v>
                </c:pt>
                <c:pt idx="11">
                  <c:v>43443</c:v>
                </c:pt>
              </c:numCache>
            </c:numRef>
          </c:cat>
          <c:val>
            <c:numRef>
              <c:f>Sheet1!$B$2:$B$13</c:f>
              <c:numCache>
                <c:formatCode>General</c:formatCode>
                <c:ptCount val="12"/>
                <c:pt idx="0">
                  <c:v>3.2032252417758E-3</c:v>
                </c:pt>
                <c:pt idx="1">
                  <c:v>2.2105519116536998E-3</c:v>
                </c:pt>
                <c:pt idx="2">
                  <c:v>2.526218539557E-3</c:v>
                </c:pt>
                <c:pt idx="3">
                  <c:v>2.4057238183948998E-3</c:v>
                </c:pt>
                <c:pt idx="4">
                  <c:v>0</c:v>
                </c:pt>
                <c:pt idx="5">
                  <c:v>1.5107627187055E-3</c:v>
                </c:pt>
                <c:pt idx="6">
                  <c:v>1.0372101392251999E-3</c:v>
                </c:pt>
                <c:pt idx="7">
                  <c:v>5.8623863429848005E-4</c:v>
                </c:pt>
                <c:pt idx="8">
                  <c:v>2.7958392500657E-3</c:v>
                </c:pt>
                <c:pt idx="9">
                  <c:v>9.9206572886393002E-4</c:v>
                </c:pt>
                <c:pt idx="10">
                  <c:v>2.7506880102018999E-3</c:v>
                </c:pt>
                <c:pt idx="11">
                  <c:v>1.6007330004409999E-3</c:v>
                </c:pt>
              </c:numCache>
            </c:numRef>
          </c:val>
          <c:smooth val="0"/>
          <c:extLst>
            <c:ext xmlns:c16="http://schemas.microsoft.com/office/drawing/2014/chart" uri="{C3380CC4-5D6E-409C-BE32-E72D297353CC}">
              <c16:uniqueId val="{00000000-E598-42AE-928B-BFB204CFE763}"/>
            </c:ext>
          </c:extLst>
        </c:ser>
        <c:ser>
          <c:idx val="1"/>
          <c:order val="1"/>
          <c:tx>
            <c:strRef>
              <c:f>Sheet1!$C$1</c:f>
              <c:strCache>
                <c:ptCount val="1"/>
                <c:pt idx="0">
                  <c:v>Dotz</c:v>
                </c:pt>
              </c:strCache>
            </c:strRef>
          </c:tx>
          <c:spPr>
            <a:ln w="28575" cap="rnd">
              <a:solidFill>
                <a:schemeClr val="accent2"/>
              </a:solidFill>
              <a:round/>
            </a:ln>
            <a:effectLst/>
          </c:spPr>
          <c:marker>
            <c:symbol val="none"/>
          </c:marker>
          <c:cat>
            <c:numRef>
              <c:f>Sheet1!$A$2:$A$13</c:f>
              <c:numCache>
                <c:formatCode>m/d/yyyy</c:formatCode>
                <c:ptCount val="12"/>
                <c:pt idx="0">
                  <c:v>43109</c:v>
                </c:pt>
                <c:pt idx="1">
                  <c:v>43140</c:v>
                </c:pt>
                <c:pt idx="2">
                  <c:v>43168</c:v>
                </c:pt>
                <c:pt idx="3">
                  <c:v>43199</c:v>
                </c:pt>
                <c:pt idx="4">
                  <c:v>43229</c:v>
                </c:pt>
                <c:pt idx="5">
                  <c:v>43260</c:v>
                </c:pt>
                <c:pt idx="6">
                  <c:v>43290</c:v>
                </c:pt>
                <c:pt idx="7">
                  <c:v>43321</c:v>
                </c:pt>
                <c:pt idx="8">
                  <c:v>43352</c:v>
                </c:pt>
                <c:pt idx="9">
                  <c:v>43382</c:v>
                </c:pt>
                <c:pt idx="10">
                  <c:v>43413</c:v>
                </c:pt>
                <c:pt idx="11">
                  <c:v>43443</c:v>
                </c:pt>
              </c:numCache>
            </c:numRef>
          </c:cat>
          <c:val>
            <c:numRef>
              <c:f>Sheet1!$C$2:$C$13</c:f>
              <c:numCache>
                <c:formatCode>General</c:formatCode>
                <c:ptCount val="12"/>
                <c:pt idx="0">
                  <c:v>0</c:v>
                </c:pt>
                <c:pt idx="1">
                  <c:v>0</c:v>
                </c:pt>
                <c:pt idx="2">
                  <c:v>0</c:v>
                </c:pt>
                <c:pt idx="3">
                  <c:v>0</c:v>
                </c:pt>
                <c:pt idx="4">
                  <c:v>0</c:v>
                </c:pt>
                <c:pt idx="5">
                  <c:v>0</c:v>
                </c:pt>
                <c:pt idx="6">
                  <c:v>0</c:v>
                </c:pt>
                <c:pt idx="7">
                  <c:v>0</c:v>
                </c:pt>
                <c:pt idx="8">
                  <c:v>0</c:v>
                </c:pt>
                <c:pt idx="9">
                  <c:v>0</c:v>
                </c:pt>
                <c:pt idx="10">
                  <c:v>0</c:v>
                </c:pt>
                <c:pt idx="11">
                  <c:v>1.1567318232941E-3</c:v>
                </c:pt>
              </c:numCache>
            </c:numRef>
          </c:val>
          <c:smooth val="0"/>
          <c:extLst>
            <c:ext xmlns:c16="http://schemas.microsoft.com/office/drawing/2014/chart" uri="{C3380CC4-5D6E-409C-BE32-E72D297353CC}">
              <c16:uniqueId val="{00000001-E598-42AE-928B-BFB204CFE763}"/>
            </c:ext>
          </c:extLst>
        </c:ser>
        <c:ser>
          <c:idx val="2"/>
          <c:order val="2"/>
          <c:tx>
            <c:strRef>
              <c:f>Sheet1!$D$1</c:f>
              <c:strCache>
                <c:ptCount val="1"/>
                <c:pt idx="0">
                  <c:v>Smiles</c:v>
                </c:pt>
              </c:strCache>
            </c:strRef>
          </c:tx>
          <c:spPr>
            <a:ln w="28575" cap="rnd">
              <a:solidFill>
                <a:schemeClr val="accent3"/>
              </a:solidFill>
              <a:round/>
            </a:ln>
            <a:effectLst/>
          </c:spPr>
          <c:marker>
            <c:symbol val="none"/>
          </c:marker>
          <c:cat>
            <c:numRef>
              <c:f>Sheet1!$A$2:$A$13</c:f>
              <c:numCache>
                <c:formatCode>m/d/yyyy</c:formatCode>
                <c:ptCount val="12"/>
                <c:pt idx="0">
                  <c:v>43109</c:v>
                </c:pt>
                <c:pt idx="1">
                  <c:v>43140</c:v>
                </c:pt>
                <c:pt idx="2">
                  <c:v>43168</c:v>
                </c:pt>
                <c:pt idx="3">
                  <c:v>43199</c:v>
                </c:pt>
                <c:pt idx="4">
                  <c:v>43229</c:v>
                </c:pt>
                <c:pt idx="5">
                  <c:v>43260</c:v>
                </c:pt>
                <c:pt idx="6">
                  <c:v>43290</c:v>
                </c:pt>
                <c:pt idx="7">
                  <c:v>43321</c:v>
                </c:pt>
                <c:pt idx="8">
                  <c:v>43352</c:v>
                </c:pt>
                <c:pt idx="9">
                  <c:v>43382</c:v>
                </c:pt>
                <c:pt idx="10">
                  <c:v>43413</c:v>
                </c:pt>
                <c:pt idx="11">
                  <c:v>43443</c:v>
                </c:pt>
              </c:numCache>
            </c:numRef>
          </c:cat>
          <c:val>
            <c:numRef>
              <c:f>Sheet1!$D$2:$D$13</c:f>
              <c:numCache>
                <c:formatCode>General</c:formatCode>
                <c:ptCount val="12"/>
                <c:pt idx="0">
                  <c:v>0</c:v>
                </c:pt>
                <c:pt idx="1">
                  <c:v>1.017483762655E-2</c:v>
                </c:pt>
                <c:pt idx="2">
                  <c:v>3.0148007876167001E-2</c:v>
                </c:pt>
                <c:pt idx="3">
                  <c:v>4.3337598004209001E-3</c:v>
                </c:pt>
                <c:pt idx="4">
                  <c:v>1.4508455414763E-2</c:v>
                </c:pt>
                <c:pt idx="5">
                  <c:v>3.0712472843956E-2</c:v>
                </c:pt>
                <c:pt idx="6">
                  <c:v>1.3377850801164E-2</c:v>
                </c:pt>
                <c:pt idx="7">
                  <c:v>9.2327578247622995E-3</c:v>
                </c:pt>
                <c:pt idx="8">
                  <c:v>0</c:v>
                </c:pt>
                <c:pt idx="9">
                  <c:v>2.1858335374700999E-2</c:v>
                </c:pt>
                <c:pt idx="10">
                  <c:v>0</c:v>
                </c:pt>
                <c:pt idx="11">
                  <c:v>4.3335230034706003E-3</c:v>
                </c:pt>
              </c:numCache>
            </c:numRef>
          </c:val>
          <c:smooth val="0"/>
          <c:extLst>
            <c:ext xmlns:c16="http://schemas.microsoft.com/office/drawing/2014/chart" uri="{C3380CC4-5D6E-409C-BE32-E72D297353CC}">
              <c16:uniqueId val="{00000002-E598-42AE-928B-BFB204CFE763}"/>
            </c:ext>
          </c:extLst>
        </c:ser>
        <c:ser>
          <c:idx val="3"/>
          <c:order val="3"/>
          <c:tx>
            <c:strRef>
              <c:f>Sheet1!$E$1</c:f>
              <c:strCache>
                <c:ptCount val="1"/>
                <c:pt idx="0">
                  <c:v>Livelo</c:v>
                </c:pt>
              </c:strCache>
            </c:strRef>
          </c:tx>
          <c:spPr>
            <a:ln w="28575" cap="rnd">
              <a:solidFill>
                <a:schemeClr val="accent4"/>
              </a:solidFill>
              <a:round/>
            </a:ln>
            <a:effectLst/>
          </c:spPr>
          <c:marker>
            <c:symbol val="none"/>
          </c:marker>
          <c:cat>
            <c:numRef>
              <c:f>Sheet1!$A$2:$A$13</c:f>
              <c:numCache>
                <c:formatCode>m/d/yyyy</c:formatCode>
                <c:ptCount val="12"/>
                <c:pt idx="0">
                  <c:v>43109</c:v>
                </c:pt>
                <c:pt idx="1">
                  <c:v>43140</c:v>
                </c:pt>
                <c:pt idx="2">
                  <c:v>43168</c:v>
                </c:pt>
                <c:pt idx="3">
                  <c:v>43199</c:v>
                </c:pt>
                <c:pt idx="4">
                  <c:v>43229</c:v>
                </c:pt>
                <c:pt idx="5">
                  <c:v>43260</c:v>
                </c:pt>
                <c:pt idx="6">
                  <c:v>43290</c:v>
                </c:pt>
                <c:pt idx="7">
                  <c:v>43321</c:v>
                </c:pt>
                <c:pt idx="8">
                  <c:v>43352</c:v>
                </c:pt>
                <c:pt idx="9">
                  <c:v>43382</c:v>
                </c:pt>
                <c:pt idx="10">
                  <c:v>43413</c:v>
                </c:pt>
                <c:pt idx="11">
                  <c:v>43443</c:v>
                </c:pt>
              </c:numCache>
            </c:numRef>
          </c:cat>
          <c:val>
            <c:numRef>
              <c:f>Sheet1!$E$2:$E$13</c:f>
              <c:numCache>
                <c:formatCode>General</c:formatCode>
                <c:ptCount val="12"/>
                <c:pt idx="0">
                  <c:v>0</c:v>
                </c:pt>
                <c:pt idx="1">
                  <c:v>0</c:v>
                </c:pt>
                <c:pt idx="2">
                  <c:v>5.1832673762560004E-3</c:v>
                </c:pt>
                <c:pt idx="3">
                  <c:v>0</c:v>
                </c:pt>
                <c:pt idx="4">
                  <c:v>1.0882506500354E-2</c:v>
                </c:pt>
                <c:pt idx="5">
                  <c:v>0</c:v>
                </c:pt>
                <c:pt idx="6">
                  <c:v>0</c:v>
                </c:pt>
                <c:pt idx="7">
                  <c:v>0</c:v>
                </c:pt>
                <c:pt idx="8">
                  <c:v>0</c:v>
                </c:pt>
                <c:pt idx="9">
                  <c:v>0</c:v>
                </c:pt>
                <c:pt idx="10">
                  <c:v>0</c:v>
                </c:pt>
                <c:pt idx="11">
                  <c:v>0</c:v>
                </c:pt>
              </c:numCache>
            </c:numRef>
          </c:val>
          <c:smooth val="0"/>
          <c:extLst>
            <c:ext xmlns:c16="http://schemas.microsoft.com/office/drawing/2014/chart" uri="{C3380CC4-5D6E-409C-BE32-E72D297353CC}">
              <c16:uniqueId val="{00000003-E598-42AE-928B-BFB204CFE763}"/>
            </c:ext>
          </c:extLst>
        </c:ser>
        <c:dLbls>
          <c:showLegendKey val="0"/>
          <c:showVal val="0"/>
          <c:showCatName val="0"/>
          <c:showSerName val="0"/>
          <c:showPercent val="0"/>
          <c:showBubbleSize val="0"/>
        </c:dLbls>
        <c:smooth val="0"/>
        <c:axId val="519507096"/>
        <c:axId val="519502176"/>
      </c:lineChart>
      <c:dateAx>
        <c:axId val="519507096"/>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19502176"/>
        <c:crosses val="autoZero"/>
        <c:auto val="1"/>
        <c:lblOffset val="100"/>
        <c:baseTimeUnit val="months"/>
      </c:dateAx>
      <c:valAx>
        <c:axId val="51950217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1950709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31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9/14/2018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9/14/2018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9/14/2018</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9/14/2018</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9/14/2018</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9/14/2018</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9/14/2018</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9/14/2018</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9/14/2018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9/14/2018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73E698D-7673-47F8-A89C-A3B36865FE98}"/>
              </a:ext>
            </a:extLst>
          </p:cNvPr>
          <p:cNvSpPr>
            <a:spLocks noGrp="1"/>
          </p:cNvSpPr>
          <p:nvPr>
            <p:ph type="ctrTitle"/>
          </p:nvPr>
        </p:nvSpPr>
        <p:spPr/>
        <p:txBody>
          <a:bodyPr/>
          <a:lstStyle/>
          <a:p>
            <a:r>
              <a:rPr lang="en-US"/>
              <a:t>Facebook - concorrência</a:t>
            </a:r>
          </a:p>
        </p:txBody>
      </p:sp>
      <p:sp>
        <p:nvSpPr>
          <p:cNvPr id="3" name="Subtitle 2">
            <a:extLst>
              <a:ext uri="{FF2B5EF4-FFF2-40B4-BE49-F238E27FC236}">
                <a16:creationId xmlns:a16="http://schemas.microsoft.com/office/drawing/2014/main" id="{15BF19BD-CDC7-4619-AE15-2EBDF83C9E53}"/>
              </a:ext>
            </a:extLst>
          </p:cNvPr>
          <p:cNvSpPr>
            <a:spLocks noGrp="1"/>
          </p:cNvSpPr>
          <p:nvPr>
            <p:ph type="subTitle" idx="1"/>
          </p:nvPr>
        </p:nvSpPr>
        <p:spPr/>
        <p:txBody>
          <a:bodyPr/>
          <a:lstStyle/>
          <a:p>
            <a:r>
              <a:rPr lang="en-US"/>
              <a:t>Cadastra</a:t>
            </a:r>
          </a:p>
        </p:txBody>
      </p:sp>
    </p:spTree>
    <p:extLst>
      <p:ext uri="{BB962C8B-B14F-4D97-AF65-F5344CB8AC3E}">
        <p14:creationId xmlns:p14="http://schemas.microsoft.com/office/powerpoint/2010/main" val="173999046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3AECAF4-BC1A-4EAE-B644-1CC46E1FAE7A}"/>
              </a:ext>
            </a:extLst>
          </p:cNvPr>
          <p:cNvSpPr>
            <a:spLocks noGrp="1"/>
          </p:cNvSpPr>
          <p:nvPr>
            <p:ph type="title"/>
          </p:nvPr>
        </p:nvSpPr>
        <p:spPr/>
        <p:txBody>
          <a:bodyPr/>
          <a:lstStyle/>
          <a:p>
            <a:r>
              <a:rPr lang="en-US"/>
              <a:t>Facebook Own Posts | All Pages</a:t>
            </a:r>
          </a:p>
        </p:txBody>
      </p:sp>
      <p:graphicFrame>
        <p:nvGraphicFramePr>
          <p:cNvPr id="6" name="Chart Placeholder 5">
            <a:extLst>
              <a:ext uri="{FF2B5EF4-FFF2-40B4-BE49-F238E27FC236}">
                <a16:creationId xmlns:a16="http://schemas.microsoft.com/office/drawing/2014/main" id="{190E9334-8CB6-4B39-A0C6-BB103BB773EC}"/>
              </a:ext>
            </a:extLst>
          </p:cNvPr>
          <p:cNvGraphicFramePr>
            <a:graphicFrameLocks noGrp="1"/>
          </p:cNvGraphicFramePr>
          <p:nvPr>
            <p:ph type="chart" sz="quarter" idx="13"/>
            <p:extLst>
              <p:ext uri="{D42A27DB-BD31-4B8C-83A1-F6EECF244321}">
                <p14:modId xmlns:p14="http://schemas.microsoft.com/office/powerpoint/2010/main" val="950881296"/>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2A57562D-BACC-4E7F-A7C0-4C6D610C903B}"/>
              </a:ext>
            </a:extLst>
          </p:cNvPr>
          <p:cNvSpPr>
            <a:spLocks noGrp="1"/>
          </p:cNvSpPr>
          <p:nvPr>
            <p:ph type="body" sz="quarter" idx="14"/>
          </p:nvPr>
        </p:nvSpPr>
        <p:spPr/>
        <p:txBody>
          <a:bodyPr/>
          <a:lstStyle/>
          <a:p>
            <a:r>
              <a:rPr lang="en-US"/>
              <a:t>01/09/2018 - 12/09/2018</a:t>
            </a:r>
          </a:p>
        </p:txBody>
      </p:sp>
      <p:sp>
        <p:nvSpPr>
          <p:cNvPr id="5" name="Footer Placeholder 4">
            <a:extLst>
              <a:ext uri="{FF2B5EF4-FFF2-40B4-BE49-F238E27FC236}">
                <a16:creationId xmlns:a16="http://schemas.microsoft.com/office/drawing/2014/main" id="{27162B49-B4EF-468B-978A-9DAF27860BD5}"/>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84963014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6FA19B9-46C4-4EF3-8C2B-78A23D5CAF82}"/>
              </a:ext>
            </a:extLst>
          </p:cNvPr>
          <p:cNvSpPr>
            <a:spLocks noGrp="1"/>
          </p:cNvSpPr>
          <p:nvPr>
            <p:ph type="title"/>
          </p:nvPr>
        </p:nvSpPr>
        <p:spPr/>
        <p:txBody>
          <a:bodyPr/>
          <a:lstStyle/>
          <a:p>
            <a:r>
              <a:rPr lang="en-US"/>
              <a:t>Facebook Interaction Rate By Post Type | All Pages</a:t>
            </a:r>
          </a:p>
        </p:txBody>
      </p:sp>
      <p:graphicFrame>
        <p:nvGraphicFramePr>
          <p:cNvPr id="6" name="Chart Placeholder 5">
            <a:extLst>
              <a:ext uri="{FF2B5EF4-FFF2-40B4-BE49-F238E27FC236}">
                <a16:creationId xmlns:a16="http://schemas.microsoft.com/office/drawing/2014/main" id="{8EDA94A9-3F13-4C3F-B6D0-3EF167DA2132}"/>
              </a:ext>
            </a:extLst>
          </p:cNvPr>
          <p:cNvGraphicFramePr>
            <a:graphicFrameLocks noGrp="1"/>
          </p:cNvGraphicFramePr>
          <p:nvPr>
            <p:ph type="chart" sz="quarter" idx="13"/>
            <p:extLst>
              <p:ext uri="{D42A27DB-BD31-4B8C-83A1-F6EECF244321}">
                <p14:modId xmlns:p14="http://schemas.microsoft.com/office/powerpoint/2010/main" val="3044077397"/>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483E2812-5FB8-4BC4-88C9-E1E44873C561}"/>
              </a:ext>
            </a:extLst>
          </p:cNvPr>
          <p:cNvSpPr>
            <a:spLocks noGrp="1"/>
          </p:cNvSpPr>
          <p:nvPr>
            <p:ph type="body" sz="quarter" idx="14"/>
          </p:nvPr>
        </p:nvSpPr>
        <p:spPr/>
        <p:txBody>
          <a:bodyPr/>
          <a:lstStyle/>
          <a:p>
            <a:r>
              <a:rPr lang="en-US"/>
              <a:t>01/09/2018 - 12/09/2018</a:t>
            </a:r>
          </a:p>
        </p:txBody>
      </p:sp>
      <p:sp>
        <p:nvSpPr>
          <p:cNvPr id="5" name="Footer Placeholder 4">
            <a:extLst>
              <a:ext uri="{FF2B5EF4-FFF2-40B4-BE49-F238E27FC236}">
                <a16:creationId xmlns:a16="http://schemas.microsoft.com/office/drawing/2014/main" id="{14E43B25-AC86-45B1-BF9C-01AC342A762B}"/>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411727787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010706D-7ED5-4369-BE68-32F91C8E6B85}"/>
              </a:ext>
            </a:extLst>
          </p:cNvPr>
          <p:cNvSpPr>
            <a:spLocks noGrp="1"/>
          </p:cNvSpPr>
          <p:nvPr>
            <p:ph type="title"/>
          </p:nvPr>
        </p:nvSpPr>
        <p:spPr/>
        <p:txBody>
          <a:bodyPr/>
          <a:lstStyle/>
          <a:p>
            <a:r>
              <a:rPr lang="en-US"/>
              <a:t>Facebook Own Posts Table  | All Pages - 1 of 16</a:t>
            </a:r>
          </a:p>
        </p:txBody>
      </p:sp>
      <p:graphicFrame>
        <p:nvGraphicFramePr>
          <p:cNvPr id="5" name="Table Placeholder 4">
            <a:extLst>
              <a:ext uri="{FF2B5EF4-FFF2-40B4-BE49-F238E27FC236}">
                <a16:creationId xmlns:a16="http://schemas.microsoft.com/office/drawing/2014/main" id="{5E99B566-D996-48D9-84AF-A7E270C429A9}"/>
              </a:ext>
            </a:extLst>
          </p:cNvPr>
          <p:cNvGraphicFramePr>
            <a:graphicFrameLocks noGrp="1"/>
          </p:cNvGraphicFramePr>
          <p:nvPr>
            <p:ph type="tbl" sz="quarter" idx="13"/>
            <p:extLst>
              <p:ext uri="{D42A27DB-BD31-4B8C-83A1-F6EECF244321}">
                <p14:modId xmlns:p14="http://schemas.microsoft.com/office/powerpoint/2010/main" val="185307804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2548929562"/>
                    </a:ext>
                  </a:extLst>
                </a:gridCol>
                <a:gridCol w="370332">
                  <a:extLst>
                    <a:ext uri="{9D8B030D-6E8A-4147-A177-3AD203B41FA5}">
                      <a16:colId xmlns:a16="http://schemas.microsoft.com/office/drawing/2014/main" val="3082011700"/>
                    </a:ext>
                  </a:extLst>
                </a:gridCol>
                <a:gridCol w="370332">
                  <a:extLst>
                    <a:ext uri="{9D8B030D-6E8A-4147-A177-3AD203B41FA5}">
                      <a16:colId xmlns:a16="http://schemas.microsoft.com/office/drawing/2014/main" val="1408629256"/>
                    </a:ext>
                  </a:extLst>
                </a:gridCol>
                <a:gridCol w="370332">
                  <a:extLst>
                    <a:ext uri="{9D8B030D-6E8A-4147-A177-3AD203B41FA5}">
                      <a16:colId xmlns:a16="http://schemas.microsoft.com/office/drawing/2014/main" val="3781150177"/>
                    </a:ext>
                  </a:extLst>
                </a:gridCol>
                <a:gridCol w="329184">
                  <a:extLst>
                    <a:ext uri="{9D8B030D-6E8A-4147-A177-3AD203B41FA5}">
                      <a16:colId xmlns:a16="http://schemas.microsoft.com/office/drawing/2014/main" val="265316664"/>
                    </a:ext>
                  </a:extLst>
                </a:gridCol>
                <a:gridCol w="329184">
                  <a:extLst>
                    <a:ext uri="{9D8B030D-6E8A-4147-A177-3AD203B41FA5}">
                      <a16:colId xmlns:a16="http://schemas.microsoft.com/office/drawing/2014/main" val="2236342841"/>
                    </a:ext>
                  </a:extLst>
                </a:gridCol>
                <a:gridCol w="329184">
                  <a:extLst>
                    <a:ext uri="{9D8B030D-6E8A-4147-A177-3AD203B41FA5}">
                      <a16:colId xmlns:a16="http://schemas.microsoft.com/office/drawing/2014/main" val="303807073"/>
                    </a:ext>
                  </a:extLst>
                </a:gridCol>
                <a:gridCol w="329184">
                  <a:extLst>
                    <a:ext uri="{9D8B030D-6E8A-4147-A177-3AD203B41FA5}">
                      <a16:colId xmlns:a16="http://schemas.microsoft.com/office/drawing/2014/main" val="1923941769"/>
                    </a:ext>
                  </a:extLst>
                </a:gridCol>
                <a:gridCol w="329184">
                  <a:extLst>
                    <a:ext uri="{9D8B030D-6E8A-4147-A177-3AD203B41FA5}">
                      <a16:colId xmlns:a16="http://schemas.microsoft.com/office/drawing/2014/main" val="689620222"/>
                    </a:ext>
                  </a:extLst>
                </a:gridCol>
                <a:gridCol w="329184">
                  <a:extLst>
                    <a:ext uri="{9D8B030D-6E8A-4147-A177-3AD203B41FA5}">
                      <a16:colId xmlns:a16="http://schemas.microsoft.com/office/drawing/2014/main" val="3906454729"/>
                    </a:ext>
                  </a:extLst>
                </a:gridCol>
                <a:gridCol w="329184">
                  <a:extLst>
                    <a:ext uri="{9D8B030D-6E8A-4147-A177-3AD203B41FA5}">
                      <a16:colId xmlns:a16="http://schemas.microsoft.com/office/drawing/2014/main" val="2036553154"/>
                    </a:ext>
                  </a:extLst>
                </a:gridCol>
                <a:gridCol w="329184">
                  <a:extLst>
                    <a:ext uri="{9D8B030D-6E8A-4147-A177-3AD203B41FA5}">
                      <a16:colId xmlns:a16="http://schemas.microsoft.com/office/drawing/2014/main" val="2159052845"/>
                    </a:ext>
                  </a:extLst>
                </a:gridCol>
                <a:gridCol w="329184">
                  <a:extLst>
                    <a:ext uri="{9D8B030D-6E8A-4147-A177-3AD203B41FA5}">
                      <a16:colId xmlns:a16="http://schemas.microsoft.com/office/drawing/2014/main" val="4267043060"/>
                    </a:ext>
                  </a:extLst>
                </a:gridCol>
                <a:gridCol w="370332">
                  <a:extLst>
                    <a:ext uri="{9D8B030D-6E8A-4147-A177-3AD203B41FA5}">
                      <a16:colId xmlns:a16="http://schemas.microsoft.com/office/drawing/2014/main" val="3967670473"/>
                    </a:ext>
                  </a:extLst>
                </a:gridCol>
                <a:gridCol w="370332">
                  <a:extLst>
                    <a:ext uri="{9D8B030D-6E8A-4147-A177-3AD203B41FA5}">
                      <a16:colId xmlns:a16="http://schemas.microsoft.com/office/drawing/2014/main" val="1556032001"/>
                    </a:ext>
                  </a:extLst>
                </a:gridCol>
                <a:gridCol w="329184">
                  <a:extLst>
                    <a:ext uri="{9D8B030D-6E8A-4147-A177-3AD203B41FA5}">
                      <a16:colId xmlns:a16="http://schemas.microsoft.com/office/drawing/2014/main" val="3541455417"/>
                    </a:ext>
                  </a:extLst>
                </a:gridCol>
                <a:gridCol w="329184">
                  <a:extLst>
                    <a:ext uri="{9D8B030D-6E8A-4147-A177-3AD203B41FA5}">
                      <a16:colId xmlns:a16="http://schemas.microsoft.com/office/drawing/2014/main" val="3774022471"/>
                    </a:ext>
                  </a:extLst>
                </a:gridCol>
                <a:gridCol w="370332">
                  <a:extLst>
                    <a:ext uri="{9D8B030D-6E8A-4147-A177-3AD203B41FA5}">
                      <a16:colId xmlns:a16="http://schemas.microsoft.com/office/drawing/2014/main" val="397895579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Thankful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193661902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a:ln>
                            <a:noFill/>
                          </a:ln>
                          <a:solidFill>
                            <a:prstClr val="black"/>
                          </a:solidFill>
                          <a:effectLst/>
                          <a:uLnTx/>
                          <a:uFillTx/>
                          <a:latin typeface="+mn-lt"/>
                          <a:ea typeface="+mn-ea"/>
                          <a:cs typeface="+mn-cs"/>
                        </a:rPr>
                        <a:t> Multiplus - 2018-09-12 21:00:01 </a:t>
                      </a:r>
                      <a:r>
                        <a:rPr kumimoji="0" lang="pt-BR" sz="1000" b="0" i="0" u="none" strike="noStrike" kern="1200" cap="none" spc="0" normalizeH="0" baseline="0" noProof="0">
                          <a:ln>
                            <a:noFill/>
                          </a:ln>
                          <a:solidFill>
                            <a:prstClr val="black"/>
                          </a:solidFill>
                          <a:effectLst/>
                          <a:uLnTx/>
                          <a:uFillTx/>
                          <a:latin typeface="+mn-lt"/>
                          <a:ea typeface="+mn-ea"/>
                          <a:cs typeface="+mn-cs"/>
                        </a:rPr>
                        <a:t> 
 São Paulo é cheia de construções icônicas, não é?
Uma delas é o charmoso Theatro Municipal, que foi inaugurado neste dia, em 1911. Dá para curtir o lugar vendo um espetáculo ou fazendo um tour por suas salas e ambientes.
No blog, eu reuni dicas de 5 passeios incríveis para fazer em Sampa. Confira: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0.0014 %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Not yet classified</a:t>
                      </a:r>
                    </a:p>
                  </a:txBody>
                  <a:tcPr/>
                </a:tc>
                <a:extLst>
                  <a:ext uri="{0D108BD9-81ED-4DB2-BD59-A6C34878D82A}">
                    <a16:rowId xmlns:a16="http://schemas.microsoft.com/office/drawing/2014/main" val="1460985147"/>
                  </a:ext>
                </a:extLst>
              </a:tr>
            </a:tbl>
          </a:graphicData>
        </a:graphic>
      </p:graphicFrame>
      <p:sp>
        <p:nvSpPr>
          <p:cNvPr id="4" name="Text Placeholder 3">
            <a:extLst>
              <a:ext uri="{FF2B5EF4-FFF2-40B4-BE49-F238E27FC236}">
                <a16:creationId xmlns:a16="http://schemas.microsoft.com/office/drawing/2014/main" id="{51D1D9A7-4158-4DF5-87DF-3E41BEC417AE}"/>
              </a:ext>
            </a:extLst>
          </p:cNvPr>
          <p:cNvSpPr>
            <a:spLocks noGrp="1"/>
          </p:cNvSpPr>
          <p:nvPr>
            <p:ph type="body" sz="quarter" idx="14"/>
          </p:nvPr>
        </p:nvSpPr>
        <p:spPr/>
        <p:txBody>
          <a:bodyPr/>
          <a:lstStyle/>
          <a:p>
            <a:r>
              <a:rPr lang="en-US"/>
              <a:t>01/09/2018 - 12/09/2018</a:t>
            </a:r>
          </a:p>
        </p:txBody>
      </p:sp>
    </p:spTree>
    <p:extLst>
      <p:ext uri="{BB962C8B-B14F-4D97-AF65-F5344CB8AC3E}">
        <p14:creationId xmlns:p14="http://schemas.microsoft.com/office/powerpoint/2010/main" val="1151398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205B4EF-820F-4AA6-A526-1246931C6C87}"/>
              </a:ext>
            </a:extLst>
          </p:cNvPr>
          <p:cNvSpPr>
            <a:spLocks noGrp="1"/>
          </p:cNvSpPr>
          <p:nvPr>
            <p:ph type="title"/>
          </p:nvPr>
        </p:nvSpPr>
        <p:spPr/>
        <p:txBody>
          <a:bodyPr/>
          <a:lstStyle/>
          <a:p>
            <a:r>
              <a:rPr lang="en-US"/>
              <a:t>Facebook Own Posts Table  | All Pages - 2 of 16</a:t>
            </a:r>
          </a:p>
        </p:txBody>
      </p:sp>
      <p:graphicFrame>
        <p:nvGraphicFramePr>
          <p:cNvPr id="5" name="Table Placeholder 4">
            <a:extLst>
              <a:ext uri="{FF2B5EF4-FFF2-40B4-BE49-F238E27FC236}">
                <a16:creationId xmlns:a16="http://schemas.microsoft.com/office/drawing/2014/main" id="{B77D60D9-2E86-424D-938E-02D79F8831C7}"/>
              </a:ext>
            </a:extLst>
          </p:cNvPr>
          <p:cNvGraphicFramePr>
            <a:graphicFrameLocks noGrp="1"/>
          </p:cNvGraphicFramePr>
          <p:nvPr>
            <p:ph type="tbl" sz="quarter" idx="13"/>
            <p:extLst>
              <p:ext uri="{D42A27DB-BD31-4B8C-83A1-F6EECF244321}">
                <p14:modId xmlns:p14="http://schemas.microsoft.com/office/powerpoint/2010/main" val="12528599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2904358128"/>
                    </a:ext>
                  </a:extLst>
                </a:gridCol>
                <a:gridCol w="370332">
                  <a:extLst>
                    <a:ext uri="{9D8B030D-6E8A-4147-A177-3AD203B41FA5}">
                      <a16:colId xmlns:a16="http://schemas.microsoft.com/office/drawing/2014/main" val="949376317"/>
                    </a:ext>
                  </a:extLst>
                </a:gridCol>
                <a:gridCol w="370332">
                  <a:extLst>
                    <a:ext uri="{9D8B030D-6E8A-4147-A177-3AD203B41FA5}">
                      <a16:colId xmlns:a16="http://schemas.microsoft.com/office/drawing/2014/main" val="2124814815"/>
                    </a:ext>
                  </a:extLst>
                </a:gridCol>
                <a:gridCol w="370332">
                  <a:extLst>
                    <a:ext uri="{9D8B030D-6E8A-4147-A177-3AD203B41FA5}">
                      <a16:colId xmlns:a16="http://schemas.microsoft.com/office/drawing/2014/main" val="623901025"/>
                    </a:ext>
                  </a:extLst>
                </a:gridCol>
                <a:gridCol w="329184">
                  <a:extLst>
                    <a:ext uri="{9D8B030D-6E8A-4147-A177-3AD203B41FA5}">
                      <a16:colId xmlns:a16="http://schemas.microsoft.com/office/drawing/2014/main" val="1081548329"/>
                    </a:ext>
                  </a:extLst>
                </a:gridCol>
                <a:gridCol w="329184">
                  <a:extLst>
                    <a:ext uri="{9D8B030D-6E8A-4147-A177-3AD203B41FA5}">
                      <a16:colId xmlns:a16="http://schemas.microsoft.com/office/drawing/2014/main" val="2406183170"/>
                    </a:ext>
                  </a:extLst>
                </a:gridCol>
                <a:gridCol w="329184">
                  <a:extLst>
                    <a:ext uri="{9D8B030D-6E8A-4147-A177-3AD203B41FA5}">
                      <a16:colId xmlns:a16="http://schemas.microsoft.com/office/drawing/2014/main" val="2539114144"/>
                    </a:ext>
                  </a:extLst>
                </a:gridCol>
                <a:gridCol w="329184">
                  <a:extLst>
                    <a:ext uri="{9D8B030D-6E8A-4147-A177-3AD203B41FA5}">
                      <a16:colId xmlns:a16="http://schemas.microsoft.com/office/drawing/2014/main" val="1137105377"/>
                    </a:ext>
                  </a:extLst>
                </a:gridCol>
                <a:gridCol w="329184">
                  <a:extLst>
                    <a:ext uri="{9D8B030D-6E8A-4147-A177-3AD203B41FA5}">
                      <a16:colId xmlns:a16="http://schemas.microsoft.com/office/drawing/2014/main" val="1728365584"/>
                    </a:ext>
                  </a:extLst>
                </a:gridCol>
                <a:gridCol w="329184">
                  <a:extLst>
                    <a:ext uri="{9D8B030D-6E8A-4147-A177-3AD203B41FA5}">
                      <a16:colId xmlns:a16="http://schemas.microsoft.com/office/drawing/2014/main" val="1764979029"/>
                    </a:ext>
                  </a:extLst>
                </a:gridCol>
                <a:gridCol w="329184">
                  <a:extLst>
                    <a:ext uri="{9D8B030D-6E8A-4147-A177-3AD203B41FA5}">
                      <a16:colId xmlns:a16="http://schemas.microsoft.com/office/drawing/2014/main" val="2349819658"/>
                    </a:ext>
                  </a:extLst>
                </a:gridCol>
                <a:gridCol w="329184">
                  <a:extLst>
                    <a:ext uri="{9D8B030D-6E8A-4147-A177-3AD203B41FA5}">
                      <a16:colId xmlns:a16="http://schemas.microsoft.com/office/drawing/2014/main" val="1030603724"/>
                    </a:ext>
                  </a:extLst>
                </a:gridCol>
                <a:gridCol w="329184">
                  <a:extLst>
                    <a:ext uri="{9D8B030D-6E8A-4147-A177-3AD203B41FA5}">
                      <a16:colId xmlns:a16="http://schemas.microsoft.com/office/drawing/2014/main" val="4098721341"/>
                    </a:ext>
                  </a:extLst>
                </a:gridCol>
                <a:gridCol w="370332">
                  <a:extLst>
                    <a:ext uri="{9D8B030D-6E8A-4147-A177-3AD203B41FA5}">
                      <a16:colId xmlns:a16="http://schemas.microsoft.com/office/drawing/2014/main" val="419593665"/>
                    </a:ext>
                  </a:extLst>
                </a:gridCol>
                <a:gridCol w="370332">
                  <a:extLst>
                    <a:ext uri="{9D8B030D-6E8A-4147-A177-3AD203B41FA5}">
                      <a16:colId xmlns:a16="http://schemas.microsoft.com/office/drawing/2014/main" val="972061115"/>
                    </a:ext>
                  </a:extLst>
                </a:gridCol>
                <a:gridCol w="329184">
                  <a:extLst>
                    <a:ext uri="{9D8B030D-6E8A-4147-A177-3AD203B41FA5}">
                      <a16:colId xmlns:a16="http://schemas.microsoft.com/office/drawing/2014/main" val="1573466717"/>
                    </a:ext>
                  </a:extLst>
                </a:gridCol>
                <a:gridCol w="329184">
                  <a:extLst>
                    <a:ext uri="{9D8B030D-6E8A-4147-A177-3AD203B41FA5}">
                      <a16:colId xmlns:a16="http://schemas.microsoft.com/office/drawing/2014/main" val="3441526736"/>
                    </a:ext>
                  </a:extLst>
                </a:gridCol>
                <a:gridCol w="370332">
                  <a:extLst>
                    <a:ext uri="{9D8B030D-6E8A-4147-A177-3AD203B41FA5}">
                      <a16:colId xmlns:a16="http://schemas.microsoft.com/office/drawing/2014/main" val="25900071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Thankful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425610440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a:ln>
                            <a:noFill/>
                          </a:ln>
                          <a:solidFill>
                            <a:prstClr val="black"/>
                          </a:solidFill>
                          <a:effectLst/>
                          <a:uLnTx/>
                          <a:uFillTx/>
                          <a:latin typeface="+mn-lt"/>
                          <a:ea typeface="+mn-ea"/>
                          <a:cs typeface="+mn-cs"/>
                        </a:rPr>
                        <a:t> Smiles - 2018-09-12 18:00:02 </a:t>
                      </a:r>
                      <a:r>
                        <a:rPr kumimoji="0" lang="pt-BR" sz="1000" b="0" i="0" u="none" strike="noStrike" kern="1200" cap="none" spc="0" normalizeH="0" baseline="0" noProof="0">
                          <a:ln>
                            <a:noFill/>
                          </a:ln>
                          <a:solidFill>
                            <a:prstClr val="black"/>
                          </a:solidFill>
                          <a:effectLst/>
                          <a:uLnTx/>
                          <a:uFillTx/>
                          <a:latin typeface="+mn-lt"/>
                          <a:ea typeface="+mn-ea"/>
                          <a:cs typeface="+mn-cs"/>
                        </a:rPr>
                        <a:t> 
 A Smiles acredita na cultura, e por isso é patrocinadora do clássico da Broadway “Annie, o Musical”! O espetáculo conta com Ingrid Guimarães e Miguel Falabella no elenco e está em cena em São Paulo. Com a parceria Smiles e Ingresso Rápido, clientes dos cartões de crédito Smiles possuem desconto especial de 30%. Garanta já a sua entrada e boa peça: http://bit.ly/2NCP8ZI
📸: João Caldas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0.0043 %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Not yet classified</a:t>
                      </a:r>
                    </a:p>
                  </a:txBody>
                  <a:tcPr/>
                </a:tc>
                <a:extLst>
                  <a:ext uri="{0D108BD9-81ED-4DB2-BD59-A6C34878D82A}">
                    <a16:rowId xmlns:a16="http://schemas.microsoft.com/office/drawing/2014/main" val="2260098397"/>
                  </a:ext>
                </a:extLst>
              </a:tr>
            </a:tbl>
          </a:graphicData>
        </a:graphic>
      </p:graphicFrame>
      <p:sp>
        <p:nvSpPr>
          <p:cNvPr id="4" name="Text Placeholder 3">
            <a:extLst>
              <a:ext uri="{FF2B5EF4-FFF2-40B4-BE49-F238E27FC236}">
                <a16:creationId xmlns:a16="http://schemas.microsoft.com/office/drawing/2014/main" id="{765F19E5-CEF1-4236-B877-5B015139F9F7}"/>
              </a:ext>
            </a:extLst>
          </p:cNvPr>
          <p:cNvSpPr>
            <a:spLocks noGrp="1"/>
          </p:cNvSpPr>
          <p:nvPr>
            <p:ph type="body" sz="quarter" idx="14"/>
          </p:nvPr>
        </p:nvSpPr>
        <p:spPr/>
        <p:txBody>
          <a:bodyPr/>
          <a:lstStyle/>
          <a:p>
            <a:r>
              <a:rPr lang="en-US"/>
              <a:t>01/09/2018 - 12/09/2018</a:t>
            </a:r>
          </a:p>
        </p:txBody>
      </p:sp>
    </p:spTree>
    <p:extLst>
      <p:ext uri="{BB962C8B-B14F-4D97-AF65-F5344CB8AC3E}">
        <p14:creationId xmlns:p14="http://schemas.microsoft.com/office/powerpoint/2010/main" val="417119633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495C4EC-C789-4AB8-B297-3B9AE0EF2CEE}"/>
              </a:ext>
            </a:extLst>
          </p:cNvPr>
          <p:cNvSpPr>
            <a:spLocks noGrp="1"/>
          </p:cNvSpPr>
          <p:nvPr>
            <p:ph type="title"/>
          </p:nvPr>
        </p:nvSpPr>
        <p:spPr/>
        <p:txBody>
          <a:bodyPr/>
          <a:lstStyle/>
          <a:p>
            <a:r>
              <a:rPr lang="en-US"/>
              <a:t>Facebook Own Posts Table  | All Pages - 3 of 16</a:t>
            </a:r>
          </a:p>
        </p:txBody>
      </p:sp>
      <p:graphicFrame>
        <p:nvGraphicFramePr>
          <p:cNvPr id="5" name="Table Placeholder 4">
            <a:extLst>
              <a:ext uri="{FF2B5EF4-FFF2-40B4-BE49-F238E27FC236}">
                <a16:creationId xmlns:a16="http://schemas.microsoft.com/office/drawing/2014/main" id="{6BC2A665-04C5-4F56-A979-3F92C2D80E1E}"/>
              </a:ext>
            </a:extLst>
          </p:cNvPr>
          <p:cNvGraphicFramePr>
            <a:graphicFrameLocks noGrp="1"/>
          </p:cNvGraphicFramePr>
          <p:nvPr>
            <p:ph type="tbl" sz="quarter" idx="13"/>
            <p:extLst>
              <p:ext uri="{D42A27DB-BD31-4B8C-83A1-F6EECF244321}">
                <p14:modId xmlns:p14="http://schemas.microsoft.com/office/powerpoint/2010/main" val="232226530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3237450130"/>
                    </a:ext>
                  </a:extLst>
                </a:gridCol>
                <a:gridCol w="370332">
                  <a:extLst>
                    <a:ext uri="{9D8B030D-6E8A-4147-A177-3AD203B41FA5}">
                      <a16:colId xmlns:a16="http://schemas.microsoft.com/office/drawing/2014/main" val="3942647881"/>
                    </a:ext>
                  </a:extLst>
                </a:gridCol>
                <a:gridCol w="370332">
                  <a:extLst>
                    <a:ext uri="{9D8B030D-6E8A-4147-A177-3AD203B41FA5}">
                      <a16:colId xmlns:a16="http://schemas.microsoft.com/office/drawing/2014/main" val="3754347552"/>
                    </a:ext>
                  </a:extLst>
                </a:gridCol>
                <a:gridCol w="370332">
                  <a:extLst>
                    <a:ext uri="{9D8B030D-6E8A-4147-A177-3AD203B41FA5}">
                      <a16:colId xmlns:a16="http://schemas.microsoft.com/office/drawing/2014/main" val="1038740294"/>
                    </a:ext>
                  </a:extLst>
                </a:gridCol>
                <a:gridCol w="329184">
                  <a:extLst>
                    <a:ext uri="{9D8B030D-6E8A-4147-A177-3AD203B41FA5}">
                      <a16:colId xmlns:a16="http://schemas.microsoft.com/office/drawing/2014/main" val="601674292"/>
                    </a:ext>
                  </a:extLst>
                </a:gridCol>
                <a:gridCol w="329184">
                  <a:extLst>
                    <a:ext uri="{9D8B030D-6E8A-4147-A177-3AD203B41FA5}">
                      <a16:colId xmlns:a16="http://schemas.microsoft.com/office/drawing/2014/main" val="883230639"/>
                    </a:ext>
                  </a:extLst>
                </a:gridCol>
                <a:gridCol w="329184">
                  <a:extLst>
                    <a:ext uri="{9D8B030D-6E8A-4147-A177-3AD203B41FA5}">
                      <a16:colId xmlns:a16="http://schemas.microsoft.com/office/drawing/2014/main" val="2302771606"/>
                    </a:ext>
                  </a:extLst>
                </a:gridCol>
                <a:gridCol w="329184">
                  <a:extLst>
                    <a:ext uri="{9D8B030D-6E8A-4147-A177-3AD203B41FA5}">
                      <a16:colId xmlns:a16="http://schemas.microsoft.com/office/drawing/2014/main" val="3557011495"/>
                    </a:ext>
                  </a:extLst>
                </a:gridCol>
                <a:gridCol w="329184">
                  <a:extLst>
                    <a:ext uri="{9D8B030D-6E8A-4147-A177-3AD203B41FA5}">
                      <a16:colId xmlns:a16="http://schemas.microsoft.com/office/drawing/2014/main" val="3540633416"/>
                    </a:ext>
                  </a:extLst>
                </a:gridCol>
                <a:gridCol w="329184">
                  <a:extLst>
                    <a:ext uri="{9D8B030D-6E8A-4147-A177-3AD203B41FA5}">
                      <a16:colId xmlns:a16="http://schemas.microsoft.com/office/drawing/2014/main" val="1409292609"/>
                    </a:ext>
                  </a:extLst>
                </a:gridCol>
                <a:gridCol w="329184">
                  <a:extLst>
                    <a:ext uri="{9D8B030D-6E8A-4147-A177-3AD203B41FA5}">
                      <a16:colId xmlns:a16="http://schemas.microsoft.com/office/drawing/2014/main" val="2796330910"/>
                    </a:ext>
                  </a:extLst>
                </a:gridCol>
                <a:gridCol w="329184">
                  <a:extLst>
                    <a:ext uri="{9D8B030D-6E8A-4147-A177-3AD203B41FA5}">
                      <a16:colId xmlns:a16="http://schemas.microsoft.com/office/drawing/2014/main" val="3288136233"/>
                    </a:ext>
                  </a:extLst>
                </a:gridCol>
                <a:gridCol w="329184">
                  <a:extLst>
                    <a:ext uri="{9D8B030D-6E8A-4147-A177-3AD203B41FA5}">
                      <a16:colId xmlns:a16="http://schemas.microsoft.com/office/drawing/2014/main" val="3744814916"/>
                    </a:ext>
                  </a:extLst>
                </a:gridCol>
                <a:gridCol w="370332">
                  <a:extLst>
                    <a:ext uri="{9D8B030D-6E8A-4147-A177-3AD203B41FA5}">
                      <a16:colId xmlns:a16="http://schemas.microsoft.com/office/drawing/2014/main" val="3532992671"/>
                    </a:ext>
                  </a:extLst>
                </a:gridCol>
                <a:gridCol w="370332">
                  <a:extLst>
                    <a:ext uri="{9D8B030D-6E8A-4147-A177-3AD203B41FA5}">
                      <a16:colId xmlns:a16="http://schemas.microsoft.com/office/drawing/2014/main" val="1220683378"/>
                    </a:ext>
                  </a:extLst>
                </a:gridCol>
                <a:gridCol w="329184">
                  <a:extLst>
                    <a:ext uri="{9D8B030D-6E8A-4147-A177-3AD203B41FA5}">
                      <a16:colId xmlns:a16="http://schemas.microsoft.com/office/drawing/2014/main" val="3971870323"/>
                    </a:ext>
                  </a:extLst>
                </a:gridCol>
                <a:gridCol w="329184">
                  <a:extLst>
                    <a:ext uri="{9D8B030D-6E8A-4147-A177-3AD203B41FA5}">
                      <a16:colId xmlns:a16="http://schemas.microsoft.com/office/drawing/2014/main" val="777308293"/>
                    </a:ext>
                  </a:extLst>
                </a:gridCol>
                <a:gridCol w="370332">
                  <a:extLst>
                    <a:ext uri="{9D8B030D-6E8A-4147-A177-3AD203B41FA5}">
                      <a16:colId xmlns:a16="http://schemas.microsoft.com/office/drawing/2014/main" val="286456521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Thankful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243105076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a:ln>
                            <a:noFill/>
                          </a:ln>
                          <a:solidFill>
                            <a:prstClr val="black"/>
                          </a:solidFill>
                          <a:effectLst/>
                          <a:uLnTx/>
                          <a:uFillTx/>
                          <a:latin typeface="+mn-lt"/>
                          <a:ea typeface="+mn-ea"/>
                          <a:cs typeface="+mn-cs"/>
                        </a:rPr>
                        <a:t> Dotz - 2018-09-12 10:58:34 </a:t>
                      </a:r>
                      <a:r>
                        <a:rPr kumimoji="0" lang="pt-BR" sz="1000" b="0" i="0" u="none" strike="noStrike" kern="1200" cap="none" spc="0" normalizeH="0" baseline="0" noProof="0">
                          <a:ln>
                            <a:noFill/>
                          </a:ln>
                          <a:solidFill>
                            <a:prstClr val="black"/>
                          </a:solidFill>
                          <a:effectLst/>
                          <a:uLnTx/>
                          <a:uFillTx/>
                          <a:latin typeface="+mn-lt"/>
                          <a:ea typeface="+mn-ea"/>
                          <a:cs typeface="+mn-cs"/>
                        </a:rPr>
                        <a:t> 
 Você sabia que assim como a Angela, que usa seus Dotz para recarregar o celular da neta Gabriela, você também pode trocar seus Dotz por recargas de celular? Assista ao vídeo e veja como a avó e a neta fazem a vida render mais com Dotz! Saiba mais em http://goo.gl/6VN3yo</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0.0012 %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Not yet classified</a:t>
                      </a:r>
                    </a:p>
                  </a:txBody>
                  <a:tcPr/>
                </a:tc>
                <a:extLst>
                  <a:ext uri="{0D108BD9-81ED-4DB2-BD59-A6C34878D82A}">
                    <a16:rowId xmlns:a16="http://schemas.microsoft.com/office/drawing/2014/main" val="232336600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a:ln>
                            <a:noFill/>
                          </a:ln>
                          <a:solidFill>
                            <a:prstClr val="black"/>
                          </a:solidFill>
                          <a:effectLst/>
                          <a:uLnTx/>
                          <a:uFillTx/>
                          <a:latin typeface="+mn-lt"/>
                          <a:ea typeface="+mn-ea"/>
                          <a:cs typeface="+mn-cs"/>
                        </a:rPr>
                        <a:t> Multiplus - 2018-09-12 10:19:53 </a:t>
                      </a:r>
                      <a:r>
                        <a:rPr kumimoji="0" lang="pt-BR" sz="1000" b="0" i="0" u="none" strike="noStrike" kern="1200" cap="none" spc="0" normalizeH="0" baseline="0" noProof="0">
                          <a:ln>
                            <a:noFill/>
                          </a:ln>
                          <a:solidFill>
                            <a:prstClr val="black"/>
                          </a:solidFill>
                          <a:effectLst/>
                          <a:uLnTx/>
                          <a:uFillTx/>
                          <a:latin typeface="+mn-lt"/>
                          <a:ea typeface="+mn-ea"/>
                          <a:cs typeface="+mn-cs"/>
                        </a:rPr>
                        <a:t> 
 A Oferta Ninja de hoje está SENSACIONAL! 😍😍
Você pode trocar seus pontos Multiplus por uma confortável Cadeira Finlandek Office Detroit ou por um Ferro de Passar a Vapor Oster. 😉
Corre lá ➡️ multipl.us/MplusON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0.0018 %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Not yet classified</a:t>
                      </a:r>
                    </a:p>
                  </a:txBody>
                  <a:tcPr/>
                </a:tc>
                <a:extLst>
                  <a:ext uri="{0D108BD9-81ED-4DB2-BD59-A6C34878D82A}">
                    <a16:rowId xmlns:a16="http://schemas.microsoft.com/office/drawing/2014/main" val="4134546111"/>
                  </a:ext>
                </a:extLst>
              </a:tr>
            </a:tbl>
          </a:graphicData>
        </a:graphic>
      </p:graphicFrame>
      <p:sp>
        <p:nvSpPr>
          <p:cNvPr id="4" name="Text Placeholder 3">
            <a:extLst>
              <a:ext uri="{FF2B5EF4-FFF2-40B4-BE49-F238E27FC236}">
                <a16:creationId xmlns:a16="http://schemas.microsoft.com/office/drawing/2014/main" id="{FAB12BDC-A59A-4667-9339-894284B8B60E}"/>
              </a:ext>
            </a:extLst>
          </p:cNvPr>
          <p:cNvSpPr>
            <a:spLocks noGrp="1"/>
          </p:cNvSpPr>
          <p:nvPr>
            <p:ph type="body" sz="quarter" idx="14"/>
          </p:nvPr>
        </p:nvSpPr>
        <p:spPr/>
        <p:txBody>
          <a:bodyPr/>
          <a:lstStyle/>
          <a:p>
            <a:r>
              <a:rPr lang="en-US"/>
              <a:t>01/09/2018 - 12/09/2018</a:t>
            </a:r>
          </a:p>
        </p:txBody>
      </p:sp>
    </p:spTree>
    <p:extLst>
      <p:ext uri="{BB962C8B-B14F-4D97-AF65-F5344CB8AC3E}">
        <p14:creationId xmlns:p14="http://schemas.microsoft.com/office/powerpoint/2010/main" val="339233607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105BCC4-33CF-416D-B801-00DB937FEA24}"/>
              </a:ext>
            </a:extLst>
          </p:cNvPr>
          <p:cNvSpPr>
            <a:spLocks noGrp="1"/>
          </p:cNvSpPr>
          <p:nvPr>
            <p:ph type="title"/>
          </p:nvPr>
        </p:nvSpPr>
        <p:spPr/>
        <p:txBody>
          <a:bodyPr/>
          <a:lstStyle/>
          <a:p>
            <a:r>
              <a:rPr lang="en-US"/>
              <a:t>Facebook Own Posts Table  | All Pages - 4 of 16</a:t>
            </a:r>
          </a:p>
        </p:txBody>
      </p:sp>
      <p:graphicFrame>
        <p:nvGraphicFramePr>
          <p:cNvPr id="5" name="Table Placeholder 4">
            <a:extLst>
              <a:ext uri="{FF2B5EF4-FFF2-40B4-BE49-F238E27FC236}">
                <a16:creationId xmlns:a16="http://schemas.microsoft.com/office/drawing/2014/main" id="{4898626C-E7CB-42D0-A448-9FA8EAD46038}"/>
              </a:ext>
            </a:extLst>
          </p:cNvPr>
          <p:cNvGraphicFramePr>
            <a:graphicFrameLocks noGrp="1"/>
          </p:cNvGraphicFramePr>
          <p:nvPr>
            <p:ph type="tbl" sz="quarter" idx="13"/>
            <p:extLst>
              <p:ext uri="{D42A27DB-BD31-4B8C-83A1-F6EECF244321}">
                <p14:modId xmlns:p14="http://schemas.microsoft.com/office/powerpoint/2010/main" val="202534286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4056500373"/>
                    </a:ext>
                  </a:extLst>
                </a:gridCol>
                <a:gridCol w="370332">
                  <a:extLst>
                    <a:ext uri="{9D8B030D-6E8A-4147-A177-3AD203B41FA5}">
                      <a16:colId xmlns:a16="http://schemas.microsoft.com/office/drawing/2014/main" val="2438035162"/>
                    </a:ext>
                  </a:extLst>
                </a:gridCol>
                <a:gridCol w="370332">
                  <a:extLst>
                    <a:ext uri="{9D8B030D-6E8A-4147-A177-3AD203B41FA5}">
                      <a16:colId xmlns:a16="http://schemas.microsoft.com/office/drawing/2014/main" val="2580541771"/>
                    </a:ext>
                  </a:extLst>
                </a:gridCol>
                <a:gridCol w="370332">
                  <a:extLst>
                    <a:ext uri="{9D8B030D-6E8A-4147-A177-3AD203B41FA5}">
                      <a16:colId xmlns:a16="http://schemas.microsoft.com/office/drawing/2014/main" val="739521085"/>
                    </a:ext>
                  </a:extLst>
                </a:gridCol>
                <a:gridCol w="329184">
                  <a:extLst>
                    <a:ext uri="{9D8B030D-6E8A-4147-A177-3AD203B41FA5}">
                      <a16:colId xmlns:a16="http://schemas.microsoft.com/office/drawing/2014/main" val="3164424054"/>
                    </a:ext>
                  </a:extLst>
                </a:gridCol>
                <a:gridCol w="329184">
                  <a:extLst>
                    <a:ext uri="{9D8B030D-6E8A-4147-A177-3AD203B41FA5}">
                      <a16:colId xmlns:a16="http://schemas.microsoft.com/office/drawing/2014/main" val="919229369"/>
                    </a:ext>
                  </a:extLst>
                </a:gridCol>
                <a:gridCol w="329184">
                  <a:extLst>
                    <a:ext uri="{9D8B030D-6E8A-4147-A177-3AD203B41FA5}">
                      <a16:colId xmlns:a16="http://schemas.microsoft.com/office/drawing/2014/main" val="2736936279"/>
                    </a:ext>
                  </a:extLst>
                </a:gridCol>
                <a:gridCol w="329184">
                  <a:extLst>
                    <a:ext uri="{9D8B030D-6E8A-4147-A177-3AD203B41FA5}">
                      <a16:colId xmlns:a16="http://schemas.microsoft.com/office/drawing/2014/main" val="1000549781"/>
                    </a:ext>
                  </a:extLst>
                </a:gridCol>
                <a:gridCol w="329184">
                  <a:extLst>
                    <a:ext uri="{9D8B030D-6E8A-4147-A177-3AD203B41FA5}">
                      <a16:colId xmlns:a16="http://schemas.microsoft.com/office/drawing/2014/main" val="508551014"/>
                    </a:ext>
                  </a:extLst>
                </a:gridCol>
                <a:gridCol w="329184">
                  <a:extLst>
                    <a:ext uri="{9D8B030D-6E8A-4147-A177-3AD203B41FA5}">
                      <a16:colId xmlns:a16="http://schemas.microsoft.com/office/drawing/2014/main" val="1012389148"/>
                    </a:ext>
                  </a:extLst>
                </a:gridCol>
                <a:gridCol w="329184">
                  <a:extLst>
                    <a:ext uri="{9D8B030D-6E8A-4147-A177-3AD203B41FA5}">
                      <a16:colId xmlns:a16="http://schemas.microsoft.com/office/drawing/2014/main" val="1827207064"/>
                    </a:ext>
                  </a:extLst>
                </a:gridCol>
                <a:gridCol w="329184">
                  <a:extLst>
                    <a:ext uri="{9D8B030D-6E8A-4147-A177-3AD203B41FA5}">
                      <a16:colId xmlns:a16="http://schemas.microsoft.com/office/drawing/2014/main" val="412215849"/>
                    </a:ext>
                  </a:extLst>
                </a:gridCol>
                <a:gridCol w="329184">
                  <a:extLst>
                    <a:ext uri="{9D8B030D-6E8A-4147-A177-3AD203B41FA5}">
                      <a16:colId xmlns:a16="http://schemas.microsoft.com/office/drawing/2014/main" val="1325085961"/>
                    </a:ext>
                  </a:extLst>
                </a:gridCol>
                <a:gridCol w="370332">
                  <a:extLst>
                    <a:ext uri="{9D8B030D-6E8A-4147-A177-3AD203B41FA5}">
                      <a16:colId xmlns:a16="http://schemas.microsoft.com/office/drawing/2014/main" val="1614899703"/>
                    </a:ext>
                  </a:extLst>
                </a:gridCol>
                <a:gridCol w="370332">
                  <a:extLst>
                    <a:ext uri="{9D8B030D-6E8A-4147-A177-3AD203B41FA5}">
                      <a16:colId xmlns:a16="http://schemas.microsoft.com/office/drawing/2014/main" val="4223515657"/>
                    </a:ext>
                  </a:extLst>
                </a:gridCol>
                <a:gridCol w="329184">
                  <a:extLst>
                    <a:ext uri="{9D8B030D-6E8A-4147-A177-3AD203B41FA5}">
                      <a16:colId xmlns:a16="http://schemas.microsoft.com/office/drawing/2014/main" val="269836337"/>
                    </a:ext>
                  </a:extLst>
                </a:gridCol>
                <a:gridCol w="329184">
                  <a:extLst>
                    <a:ext uri="{9D8B030D-6E8A-4147-A177-3AD203B41FA5}">
                      <a16:colId xmlns:a16="http://schemas.microsoft.com/office/drawing/2014/main" val="1633142436"/>
                    </a:ext>
                  </a:extLst>
                </a:gridCol>
                <a:gridCol w="370332">
                  <a:extLst>
                    <a:ext uri="{9D8B030D-6E8A-4147-A177-3AD203B41FA5}">
                      <a16:colId xmlns:a16="http://schemas.microsoft.com/office/drawing/2014/main" val="40375457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Thankful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191693336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a:ln>
                            <a:noFill/>
                          </a:ln>
                          <a:solidFill>
                            <a:prstClr val="black"/>
                          </a:solidFill>
                          <a:effectLst/>
                          <a:uLnTx/>
                          <a:uFillTx/>
                          <a:latin typeface="+mn-lt"/>
                          <a:ea typeface="+mn-ea"/>
                          <a:cs typeface="+mn-cs"/>
                        </a:rPr>
                        <a:t> Multiplus - 2018-09-11 21:00:00 </a:t>
                      </a:r>
                      <a:r>
                        <a:rPr kumimoji="0" lang="pt-BR" sz="1000" b="0" i="0" u="none" strike="noStrike" kern="1200" cap="none" spc="0" normalizeH="0" baseline="0" noProof="0">
                          <a:ln>
                            <a:noFill/>
                          </a:ln>
                          <a:solidFill>
                            <a:prstClr val="black"/>
                          </a:solidFill>
                          <a:effectLst/>
                          <a:uLnTx/>
                          <a:uFillTx/>
                          <a:latin typeface="+mn-lt"/>
                          <a:ea typeface="+mn-ea"/>
                          <a:cs typeface="+mn-cs"/>
                        </a:rPr>
                        <a:t> 
 Cuiabá é porta de entrada para quem quer conhecer um pouco da natureza do Brasil em lugares como o Parque Nacional da Chapada dos Guimarães e o Pantanal.
Quer mais dicas do que fazer por lá? Confira: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0.0015 %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Not yet classified</a:t>
                      </a:r>
                    </a:p>
                  </a:txBody>
                  <a:tcPr/>
                </a:tc>
                <a:extLst>
                  <a:ext uri="{0D108BD9-81ED-4DB2-BD59-A6C34878D82A}">
                    <a16:rowId xmlns:a16="http://schemas.microsoft.com/office/drawing/2014/main" val="242805978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a:ln>
                            <a:noFill/>
                          </a:ln>
                          <a:solidFill>
                            <a:prstClr val="black"/>
                          </a:solidFill>
                          <a:effectLst/>
                          <a:uLnTx/>
                          <a:uFillTx/>
                          <a:latin typeface="+mn-lt"/>
                          <a:ea typeface="+mn-ea"/>
                          <a:cs typeface="+mn-cs"/>
                        </a:rPr>
                        <a:t> Multiplus - 2018-09-11 10:05:54 </a:t>
                      </a:r>
                      <a:r>
                        <a:rPr kumimoji="0" lang="pt-BR" sz="1000" b="0" i="0" u="none" strike="noStrike" kern="1200" cap="none" spc="0" normalizeH="0" baseline="0" noProof="0">
                          <a:ln>
                            <a:noFill/>
                          </a:ln>
                          <a:solidFill>
                            <a:prstClr val="black"/>
                          </a:solidFill>
                          <a:effectLst/>
                          <a:uLnTx/>
                          <a:uFillTx/>
                          <a:latin typeface="+mn-lt"/>
                          <a:ea typeface="+mn-ea"/>
                          <a:cs typeface="+mn-cs"/>
                        </a:rPr>
                        <a:t> 
 Começou a Semana do Cliente da Multiplus! 😍
Separamos ofertas INCRÍVEIS para você! Não perca tempo e aproveite este momento especial. Válido de 11 a 16/09.
Corre lá ➡️multipl.us/Scmplus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0.0040 %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Not yet classified</a:t>
                      </a:r>
                    </a:p>
                  </a:txBody>
                  <a:tcPr/>
                </a:tc>
                <a:extLst>
                  <a:ext uri="{0D108BD9-81ED-4DB2-BD59-A6C34878D82A}">
                    <a16:rowId xmlns:a16="http://schemas.microsoft.com/office/drawing/2014/main" val="446585888"/>
                  </a:ext>
                </a:extLst>
              </a:tr>
            </a:tbl>
          </a:graphicData>
        </a:graphic>
      </p:graphicFrame>
      <p:sp>
        <p:nvSpPr>
          <p:cNvPr id="4" name="Text Placeholder 3">
            <a:extLst>
              <a:ext uri="{FF2B5EF4-FFF2-40B4-BE49-F238E27FC236}">
                <a16:creationId xmlns:a16="http://schemas.microsoft.com/office/drawing/2014/main" id="{7BA205C0-44B3-4195-9870-F752BCDE19B6}"/>
              </a:ext>
            </a:extLst>
          </p:cNvPr>
          <p:cNvSpPr>
            <a:spLocks noGrp="1"/>
          </p:cNvSpPr>
          <p:nvPr>
            <p:ph type="body" sz="quarter" idx="14"/>
          </p:nvPr>
        </p:nvSpPr>
        <p:spPr/>
        <p:txBody>
          <a:bodyPr/>
          <a:lstStyle/>
          <a:p>
            <a:r>
              <a:rPr lang="en-US"/>
              <a:t>01/09/2018 - 12/09/2018</a:t>
            </a:r>
          </a:p>
        </p:txBody>
      </p:sp>
    </p:spTree>
    <p:extLst>
      <p:ext uri="{BB962C8B-B14F-4D97-AF65-F5344CB8AC3E}">
        <p14:creationId xmlns:p14="http://schemas.microsoft.com/office/powerpoint/2010/main" val="162986775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C88A5AE-3A8E-4299-B1AF-4F263CD7B521}"/>
              </a:ext>
            </a:extLst>
          </p:cNvPr>
          <p:cNvSpPr>
            <a:spLocks noGrp="1"/>
          </p:cNvSpPr>
          <p:nvPr>
            <p:ph type="title"/>
          </p:nvPr>
        </p:nvSpPr>
        <p:spPr/>
        <p:txBody>
          <a:bodyPr/>
          <a:lstStyle/>
          <a:p>
            <a:r>
              <a:rPr lang="en-US"/>
              <a:t>Facebook Own Posts Table  | All Pages - 5 of 16</a:t>
            </a:r>
          </a:p>
        </p:txBody>
      </p:sp>
      <p:graphicFrame>
        <p:nvGraphicFramePr>
          <p:cNvPr id="5" name="Table Placeholder 4">
            <a:extLst>
              <a:ext uri="{FF2B5EF4-FFF2-40B4-BE49-F238E27FC236}">
                <a16:creationId xmlns:a16="http://schemas.microsoft.com/office/drawing/2014/main" id="{5F9CD2F8-3C73-4717-AF42-C4E18120C670}"/>
              </a:ext>
            </a:extLst>
          </p:cNvPr>
          <p:cNvGraphicFramePr>
            <a:graphicFrameLocks noGrp="1"/>
          </p:cNvGraphicFramePr>
          <p:nvPr>
            <p:ph type="tbl" sz="quarter" idx="13"/>
            <p:extLst>
              <p:ext uri="{D42A27DB-BD31-4B8C-83A1-F6EECF244321}">
                <p14:modId xmlns:p14="http://schemas.microsoft.com/office/powerpoint/2010/main" val="392583646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1271972942"/>
                    </a:ext>
                  </a:extLst>
                </a:gridCol>
                <a:gridCol w="370332">
                  <a:extLst>
                    <a:ext uri="{9D8B030D-6E8A-4147-A177-3AD203B41FA5}">
                      <a16:colId xmlns:a16="http://schemas.microsoft.com/office/drawing/2014/main" val="1138695381"/>
                    </a:ext>
                  </a:extLst>
                </a:gridCol>
                <a:gridCol w="370332">
                  <a:extLst>
                    <a:ext uri="{9D8B030D-6E8A-4147-A177-3AD203B41FA5}">
                      <a16:colId xmlns:a16="http://schemas.microsoft.com/office/drawing/2014/main" val="2065187586"/>
                    </a:ext>
                  </a:extLst>
                </a:gridCol>
                <a:gridCol w="370332">
                  <a:extLst>
                    <a:ext uri="{9D8B030D-6E8A-4147-A177-3AD203B41FA5}">
                      <a16:colId xmlns:a16="http://schemas.microsoft.com/office/drawing/2014/main" val="4259251193"/>
                    </a:ext>
                  </a:extLst>
                </a:gridCol>
                <a:gridCol w="329184">
                  <a:extLst>
                    <a:ext uri="{9D8B030D-6E8A-4147-A177-3AD203B41FA5}">
                      <a16:colId xmlns:a16="http://schemas.microsoft.com/office/drawing/2014/main" val="3331677946"/>
                    </a:ext>
                  </a:extLst>
                </a:gridCol>
                <a:gridCol w="329184">
                  <a:extLst>
                    <a:ext uri="{9D8B030D-6E8A-4147-A177-3AD203B41FA5}">
                      <a16:colId xmlns:a16="http://schemas.microsoft.com/office/drawing/2014/main" val="810685102"/>
                    </a:ext>
                  </a:extLst>
                </a:gridCol>
                <a:gridCol w="329184">
                  <a:extLst>
                    <a:ext uri="{9D8B030D-6E8A-4147-A177-3AD203B41FA5}">
                      <a16:colId xmlns:a16="http://schemas.microsoft.com/office/drawing/2014/main" val="1887224657"/>
                    </a:ext>
                  </a:extLst>
                </a:gridCol>
                <a:gridCol w="329184">
                  <a:extLst>
                    <a:ext uri="{9D8B030D-6E8A-4147-A177-3AD203B41FA5}">
                      <a16:colId xmlns:a16="http://schemas.microsoft.com/office/drawing/2014/main" val="1994838985"/>
                    </a:ext>
                  </a:extLst>
                </a:gridCol>
                <a:gridCol w="329184">
                  <a:extLst>
                    <a:ext uri="{9D8B030D-6E8A-4147-A177-3AD203B41FA5}">
                      <a16:colId xmlns:a16="http://schemas.microsoft.com/office/drawing/2014/main" val="1435239441"/>
                    </a:ext>
                  </a:extLst>
                </a:gridCol>
                <a:gridCol w="329184">
                  <a:extLst>
                    <a:ext uri="{9D8B030D-6E8A-4147-A177-3AD203B41FA5}">
                      <a16:colId xmlns:a16="http://schemas.microsoft.com/office/drawing/2014/main" val="1883494901"/>
                    </a:ext>
                  </a:extLst>
                </a:gridCol>
                <a:gridCol w="329184">
                  <a:extLst>
                    <a:ext uri="{9D8B030D-6E8A-4147-A177-3AD203B41FA5}">
                      <a16:colId xmlns:a16="http://schemas.microsoft.com/office/drawing/2014/main" val="158654432"/>
                    </a:ext>
                  </a:extLst>
                </a:gridCol>
                <a:gridCol w="329184">
                  <a:extLst>
                    <a:ext uri="{9D8B030D-6E8A-4147-A177-3AD203B41FA5}">
                      <a16:colId xmlns:a16="http://schemas.microsoft.com/office/drawing/2014/main" val="3909623684"/>
                    </a:ext>
                  </a:extLst>
                </a:gridCol>
                <a:gridCol w="329184">
                  <a:extLst>
                    <a:ext uri="{9D8B030D-6E8A-4147-A177-3AD203B41FA5}">
                      <a16:colId xmlns:a16="http://schemas.microsoft.com/office/drawing/2014/main" val="3637186144"/>
                    </a:ext>
                  </a:extLst>
                </a:gridCol>
                <a:gridCol w="370332">
                  <a:extLst>
                    <a:ext uri="{9D8B030D-6E8A-4147-A177-3AD203B41FA5}">
                      <a16:colId xmlns:a16="http://schemas.microsoft.com/office/drawing/2014/main" val="717355837"/>
                    </a:ext>
                  </a:extLst>
                </a:gridCol>
                <a:gridCol w="370332">
                  <a:extLst>
                    <a:ext uri="{9D8B030D-6E8A-4147-A177-3AD203B41FA5}">
                      <a16:colId xmlns:a16="http://schemas.microsoft.com/office/drawing/2014/main" val="2455540702"/>
                    </a:ext>
                  </a:extLst>
                </a:gridCol>
                <a:gridCol w="329184">
                  <a:extLst>
                    <a:ext uri="{9D8B030D-6E8A-4147-A177-3AD203B41FA5}">
                      <a16:colId xmlns:a16="http://schemas.microsoft.com/office/drawing/2014/main" val="2950216625"/>
                    </a:ext>
                  </a:extLst>
                </a:gridCol>
                <a:gridCol w="329184">
                  <a:extLst>
                    <a:ext uri="{9D8B030D-6E8A-4147-A177-3AD203B41FA5}">
                      <a16:colId xmlns:a16="http://schemas.microsoft.com/office/drawing/2014/main" val="843473322"/>
                    </a:ext>
                  </a:extLst>
                </a:gridCol>
                <a:gridCol w="370332">
                  <a:extLst>
                    <a:ext uri="{9D8B030D-6E8A-4147-A177-3AD203B41FA5}">
                      <a16:colId xmlns:a16="http://schemas.microsoft.com/office/drawing/2014/main" val="282645761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Thankful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166562554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a:ln>
                            <a:noFill/>
                          </a:ln>
                          <a:solidFill>
                            <a:prstClr val="black"/>
                          </a:solidFill>
                          <a:effectLst/>
                          <a:uLnTx/>
                          <a:uFillTx/>
                          <a:latin typeface="+mn-lt"/>
                          <a:ea typeface="+mn-ea"/>
                          <a:cs typeface="+mn-cs"/>
                        </a:rPr>
                        <a:t> Multiplus - 2018-09-10 21:00:00 </a:t>
                      </a:r>
                      <a:r>
                        <a:rPr kumimoji="0" lang="pt-BR" sz="1000" b="0" i="0" u="none" strike="noStrike" kern="1200" cap="none" spc="0" normalizeH="0" baseline="0" noProof="0">
                          <a:ln>
                            <a:noFill/>
                          </a:ln>
                          <a:solidFill>
                            <a:prstClr val="black"/>
                          </a:solidFill>
                          <a:effectLst/>
                          <a:uLnTx/>
                          <a:uFillTx/>
                          <a:latin typeface="+mn-lt"/>
                          <a:ea typeface="+mn-ea"/>
                          <a:cs typeface="+mn-cs"/>
                        </a:rPr>
                        <a:t> 
 Que tal conhecer a MAIOR floresta tropical do mundo?
Quem viaja para Manaus pode aproveitar para sentir um gostinho especial da Amazônia, com direito ao visual inesquecível do encontro dos rios Negro e Solimões.
Vem cá que eu te ajudo a começar a planejar sua aventura: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0.0010 %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Not yet classified</a:t>
                      </a:r>
                    </a:p>
                  </a:txBody>
                  <a:tcPr/>
                </a:tc>
                <a:extLst>
                  <a:ext uri="{0D108BD9-81ED-4DB2-BD59-A6C34878D82A}">
                    <a16:rowId xmlns:a16="http://schemas.microsoft.com/office/drawing/2014/main" val="1250568637"/>
                  </a:ext>
                </a:extLst>
              </a:tr>
            </a:tbl>
          </a:graphicData>
        </a:graphic>
      </p:graphicFrame>
      <p:sp>
        <p:nvSpPr>
          <p:cNvPr id="4" name="Text Placeholder 3">
            <a:extLst>
              <a:ext uri="{FF2B5EF4-FFF2-40B4-BE49-F238E27FC236}">
                <a16:creationId xmlns:a16="http://schemas.microsoft.com/office/drawing/2014/main" id="{CBD5DDB4-BA17-4A3B-B48B-829572C28CDA}"/>
              </a:ext>
            </a:extLst>
          </p:cNvPr>
          <p:cNvSpPr>
            <a:spLocks noGrp="1"/>
          </p:cNvSpPr>
          <p:nvPr>
            <p:ph type="body" sz="quarter" idx="14"/>
          </p:nvPr>
        </p:nvSpPr>
        <p:spPr/>
        <p:txBody>
          <a:bodyPr/>
          <a:lstStyle/>
          <a:p>
            <a:r>
              <a:rPr lang="en-US"/>
              <a:t>01/09/2018 - 12/09/2018</a:t>
            </a:r>
          </a:p>
        </p:txBody>
      </p:sp>
    </p:spTree>
    <p:extLst>
      <p:ext uri="{BB962C8B-B14F-4D97-AF65-F5344CB8AC3E}">
        <p14:creationId xmlns:p14="http://schemas.microsoft.com/office/powerpoint/2010/main" val="181051829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5B8BDBF-2F82-4331-8CA0-26C8A5A091F7}"/>
              </a:ext>
            </a:extLst>
          </p:cNvPr>
          <p:cNvSpPr>
            <a:spLocks noGrp="1"/>
          </p:cNvSpPr>
          <p:nvPr>
            <p:ph type="title"/>
          </p:nvPr>
        </p:nvSpPr>
        <p:spPr/>
        <p:txBody>
          <a:bodyPr/>
          <a:lstStyle/>
          <a:p>
            <a:r>
              <a:rPr lang="en-US"/>
              <a:t>Facebook Own Posts Table  | All Pages - 6 of 16</a:t>
            </a:r>
          </a:p>
        </p:txBody>
      </p:sp>
      <p:graphicFrame>
        <p:nvGraphicFramePr>
          <p:cNvPr id="5" name="Table Placeholder 4">
            <a:extLst>
              <a:ext uri="{FF2B5EF4-FFF2-40B4-BE49-F238E27FC236}">
                <a16:creationId xmlns:a16="http://schemas.microsoft.com/office/drawing/2014/main" id="{CD2DA17B-D108-461E-95F9-587B3A2E5C40}"/>
              </a:ext>
            </a:extLst>
          </p:cNvPr>
          <p:cNvGraphicFramePr>
            <a:graphicFrameLocks noGrp="1"/>
          </p:cNvGraphicFramePr>
          <p:nvPr>
            <p:ph type="tbl" sz="quarter" idx="13"/>
            <p:extLst>
              <p:ext uri="{D42A27DB-BD31-4B8C-83A1-F6EECF244321}">
                <p14:modId xmlns:p14="http://schemas.microsoft.com/office/powerpoint/2010/main" val="155698092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4022535913"/>
                    </a:ext>
                  </a:extLst>
                </a:gridCol>
                <a:gridCol w="370332">
                  <a:extLst>
                    <a:ext uri="{9D8B030D-6E8A-4147-A177-3AD203B41FA5}">
                      <a16:colId xmlns:a16="http://schemas.microsoft.com/office/drawing/2014/main" val="79828898"/>
                    </a:ext>
                  </a:extLst>
                </a:gridCol>
                <a:gridCol w="370332">
                  <a:extLst>
                    <a:ext uri="{9D8B030D-6E8A-4147-A177-3AD203B41FA5}">
                      <a16:colId xmlns:a16="http://schemas.microsoft.com/office/drawing/2014/main" val="3161333197"/>
                    </a:ext>
                  </a:extLst>
                </a:gridCol>
                <a:gridCol w="370332">
                  <a:extLst>
                    <a:ext uri="{9D8B030D-6E8A-4147-A177-3AD203B41FA5}">
                      <a16:colId xmlns:a16="http://schemas.microsoft.com/office/drawing/2014/main" val="2502344205"/>
                    </a:ext>
                  </a:extLst>
                </a:gridCol>
                <a:gridCol w="329184">
                  <a:extLst>
                    <a:ext uri="{9D8B030D-6E8A-4147-A177-3AD203B41FA5}">
                      <a16:colId xmlns:a16="http://schemas.microsoft.com/office/drawing/2014/main" val="2372781917"/>
                    </a:ext>
                  </a:extLst>
                </a:gridCol>
                <a:gridCol w="329184">
                  <a:extLst>
                    <a:ext uri="{9D8B030D-6E8A-4147-A177-3AD203B41FA5}">
                      <a16:colId xmlns:a16="http://schemas.microsoft.com/office/drawing/2014/main" val="3736586042"/>
                    </a:ext>
                  </a:extLst>
                </a:gridCol>
                <a:gridCol w="329184">
                  <a:extLst>
                    <a:ext uri="{9D8B030D-6E8A-4147-A177-3AD203B41FA5}">
                      <a16:colId xmlns:a16="http://schemas.microsoft.com/office/drawing/2014/main" val="2191812804"/>
                    </a:ext>
                  </a:extLst>
                </a:gridCol>
                <a:gridCol w="329184">
                  <a:extLst>
                    <a:ext uri="{9D8B030D-6E8A-4147-A177-3AD203B41FA5}">
                      <a16:colId xmlns:a16="http://schemas.microsoft.com/office/drawing/2014/main" val="3176660908"/>
                    </a:ext>
                  </a:extLst>
                </a:gridCol>
                <a:gridCol w="329184">
                  <a:extLst>
                    <a:ext uri="{9D8B030D-6E8A-4147-A177-3AD203B41FA5}">
                      <a16:colId xmlns:a16="http://schemas.microsoft.com/office/drawing/2014/main" val="2792448121"/>
                    </a:ext>
                  </a:extLst>
                </a:gridCol>
                <a:gridCol w="329184">
                  <a:extLst>
                    <a:ext uri="{9D8B030D-6E8A-4147-A177-3AD203B41FA5}">
                      <a16:colId xmlns:a16="http://schemas.microsoft.com/office/drawing/2014/main" val="2160070712"/>
                    </a:ext>
                  </a:extLst>
                </a:gridCol>
                <a:gridCol w="329184">
                  <a:extLst>
                    <a:ext uri="{9D8B030D-6E8A-4147-A177-3AD203B41FA5}">
                      <a16:colId xmlns:a16="http://schemas.microsoft.com/office/drawing/2014/main" val="1995595968"/>
                    </a:ext>
                  </a:extLst>
                </a:gridCol>
                <a:gridCol w="329184">
                  <a:extLst>
                    <a:ext uri="{9D8B030D-6E8A-4147-A177-3AD203B41FA5}">
                      <a16:colId xmlns:a16="http://schemas.microsoft.com/office/drawing/2014/main" val="1444137786"/>
                    </a:ext>
                  </a:extLst>
                </a:gridCol>
                <a:gridCol w="329184">
                  <a:extLst>
                    <a:ext uri="{9D8B030D-6E8A-4147-A177-3AD203B41FA5}">
                      <a16:colId xmlns:a16="http://schemas.microsoft.com/office/drawing/2014/main" val="647001757"/>
                    </a:ext>
                  </a:extLst>
                </a:gridCol>
                <a:gridCol w="370332">
                  <a:extLst>
                    <a:ext uri="{9D8B030D-6E8A-4147-A177-3AD203B41FA5}">
                      <a16:colId xmlns:a16="http://schemas.microsoft.com/office/drawing/2014/main" val="1890846231"/>
                    </a:ext>
                  </a:extLst>
                </a:gridCol>
                <a:gridCol w="370332">
                  <a:extLst>
                    <a:ext uri="{9D8B030D-6E8A-4147-A177-3AD203B41FA5}">
                      <a16:colId xmlns:a16="http://schemas.microsoft.com/office/drawing/2014/main" val="4122963726"/>
                    </a:ext>
                  </a:extLst>
                </a:gridCol>
                <a:gridCol w="329184">
                  <a:extLst>
                    <a:ext uri="{9D8B030D-6E8A-4147-A177-3AD203B41FA5}">
                      <a16:colId xmlns:a16="http://schemas.microsoft.com/office/drawing/2014/main" val="793319396"/>
                    </a:ext>
                  </a:extLst>
                </a:gridCol>
                <a:gridCol w="329184">
                  <a:extLst>
                    <a:ext uri="{9D8B030D-6E8A-4147-A177-3AD203B41FA5}">
                      <a16:colId xmlns:a16="http://schemas.microsoft.com/office/drawing/2014/main" val="2542248818"/>
                    </a:ext>
                  </a:extLst>
                </a:gridCol>
                <a:gridCol w="370332">
                  <a:extLst>
                    <a:ext uri="{9D8B030D-6E8A-4147-A177-3AD203B41FA5}">
                      <a16:colId xmlns:a16="http://schemas.microsoft.com/office/drawing/2014/main" val="85588889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Thankful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117675115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a:ln>
                            <a:noFill/>
                          </a:ln>
                          <a:solidFill>
                            <a:prstClr val="black"/>
                          </a:solidFill>
                          <a:effectLst/>
                          <a:uLnTx/>
                          <a:uFillTx/>
                          <a:latin typeface="+mn-lt"/>
                          <a:ea typeface="+mn-ea"/>
                          <a:cs typeface="+mn-cs"/>
                        </a:rPr>
                        <a:t> Smiles - 2018-09-10 19:00:00 </a:t>
                      </a:r>
                      <a:r>
                        <a:rPr kumimoji="0" lang="pt-BR" sz="1000" b="0" i="0" u="none" strike="noStrike" kern="1200" cap="none" spc="0" normalizeH="0" baseline="0" noProof="0">
                          <a:ln>
                            <a:noFill/>
                          </a:ln>
                          <a:solidFill>
                            <a:prstClr val="black"/>
                          </a:solidFill>
                          <a:effectLst/>
                          <a:uLnTx/>
                          <a:uFillTx/>
                          <a:latin typeface="+mn-lt"/>
                          <a:ea typeface="+mn-ea"/>
                          <a:cs typeface="+mn-cs"/>
                        </a:rPr>
                        <a:t> 
 Pode ir preparando a mala para fazer a viagem dos seus sonhos! Vem aí um dia com vantagens super especiais para quem é membro do Clube Smiles! Se você ainda não faz parte do Clube, acesse o nosso site, confira as vantagens e escolha o plano que mais combina com você: http://bit.ly/2x28pJM</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0.0219 %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Not yet classified</a:t>
                      </a:r>
                    </a:p>
                  </a:txBody>
                  <a:tcPr/>
                </a:tc>
                <a:extLst>
                  <a:ext uri="{0D108BD9-81ED-4DB2-BD59-A6C34878D82A}">
                    <a16:rowId xmlns:a16="http://schemas.microsoft.com/office/drawing/2014/main" val="158299196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a:ln>
                            <a:noFill/>
                          </a:ln>
                          <a:solidFill>
                            <a:prstClr val="black"/>
                          </a:solidFill>
                          <a:effectLst/>
                          <a:uLnTx/>
                          <a:uFillTx/>
                          <a:latin typeface="+mn-lt"/>
                          <a:ea typeface="+mn-ea"/>
                          <a:cs typeface="+mn-cs"/>
                        </a:rPr>
                        <a:t> Multiplus - 2018-09-09 14:30:00 </a:t>
                      </a:r>
                      <a:r>
                        <a:rPr kumimoji="0" lang="pt-BR" sz="1000" b="0" i="0" u="none" strike="noStrike" kern="1200" cap="none" spc="0" normalizeH="0" baseline="0" noProof="0">
                          <a:ln>
                            <a:noFill/>
                          </a:ln>
                          <a:solidFill>
                            <a:prstClr val="black"/>
                          </a:solidFill>
                          <a:effectLst/>
                          <a:uLnTx/>
                          <a:uFillTx/>
                          <a:latin typeface="+mn-lt"/>
                          <a:ea typeface="+mn-ea"/>
                          <a:cs typeface="+mn-cs"/>
                        </a:rPr>
                        <a:t> 
 Em São Paulo, ele vem com purê de batata, em Nova York, com molho de mostarda!
Não importa se acompanhado de bacon, milho, ervilha, catupiry, ovo de codorna, cheddar, alface, cenoura ralada ou purê de batata, hot dog é sempre uma delícia! #DiadoHotDog</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0.0028 %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Not yet classified</a:t>
                      </a:r>
                    </a:p>
                  </a:txBody>
                  <a:tcPr/>
                </a:tc>
                <a:extLst>
                  <a:ext uri="{0D108BD9-81ED-4DB2-BD59-A6C34878D82A}">
                    <a16:rowId xmlns:a16="http://schemas.microsoft.com/office/drawing/2014/main" val="3799100719"/>
                  </a:ext>
                </a:extLst>
              </a:tr>
            </a:tbl>
          </a:graphicData>
        </a:graphic>
      </p:graphicFrame>
      <p:sp>
        <p:nvSpPr>
          <p:cNvPr id="4" name="Text Placeholder 3">
            <a:extLst>
              <a:ext uri="{FF2B5EF4-FFF2-40B4-BE49-F238E27FC236}">
                <a16:creationId xmlns:a16="http://schemas.microsoft.com/office/drawing/2014/main" id="{40D9EC6C-2A73-42EE-8E1A-49C0160D4EAA}"/>
              </a:ext>
            </a:extLst>
          </p:cNvPr>
          <p:cNvSpPr>
            <a:spLocks noGrp="1"/>
          </p:cNvSpPr>
          <p:nvPr>
            <p:ph type="body" sz="quarter" idx="14"/>
          </p:nvPr>
        </p:nvSpPr>
        <p:spPr/>
        <p:txBody>
          <a:bodyPr/>
          <a:lstStyle/>
          <a:p>
            <a:r>
              <a:rPr lang="en-US"/>
              <a:t>01/09/2018 - 12/09/2018</a:t>
            </a:r>
          </a:p>
        </p:txBody>
      </p:sp>
    </p:spTree>
    <p:extLst>
      <p:ext uri="{BB962C8B-B14F-4D97-AF65-F5344CB8AC3E}">
        <p14:creationId xmlns:p14="http://schemas.microsoft.com/office/powerpoint/2010/main" val="387986806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258492E-35B2-4C3F-903C-252984004DEA}"/>
              </a:ext>
            </a:extLst>
          </p:cNvPr>
          <p:cNvSpPr>
            <a:spLocks noGrp="1"/>
          </p:cNvSpPr>
          <p:nvPr>
            <p:ph type="title"/>
          </p:nvPr>
        </p:nvSpPr>
        <p:spPr/>
        <p:txBody>
          <a:bodyPr/>
          <a:lstStyle/>
          <a:p>
            <a:r>
              <a:rPr lang="en-US"/>
              <a:t>Facebook Own Posts Table  | All Pages - 7 of 16</a:t>
            </a:r>
          </a:p>
        </p:txBody>
      </p:sp>
      <p:graphicFrame>
        <p:nvGraphicFramePr>
          <p:cNvPr id="5" name="Table Placeholder 4">
            <a:extLst>
              <a:ext uri="{FF2B5EF4-FFF2-40B4-BE49-F238E27FC236}">
                <a16:creationId xmlns:a16="http://schemas.microsoft.com/office/drawing/2014/main" id="{5D1C9EF3-5E4F-44B8-AEBA-70C877E486A2}"/>
              </a:ext>
            </a:extLst>
          </p:cNvPr>
          <p:cNvGraphicFramePr>
            <a:graphicFrameLocks noGrp="1"/>
          </p:cNvGraphicFramePr>
          <p:nvPr>
            <p:ph type="tbl" sz="quarter" idx="13"/>
            <p:extLst>
              <p:ext uri="{D42A27DB-BD31-4B8C-83A1-F6EECF244321}">
                <p14:modId xmlns:p14="http://schemas.microsoft.com/office/powerpoint/2010/main" val="410359408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753229327"/>
                    </a:ext>
                  </a:extLst>
                </a:gridCol>
                <a:gridCol w="370332">
                  <a:extLst>
                    <a:ext uri="{9D8B030D-6E8A-4147-A177-3AD203B41FA5}">
                      <a16:colId xmlns:a16="http://schemas.microsoft.com/office/drawing/2014/main" val="1259453817"/>
                    </a:ext>
                  </a:extLst>
                </a:gridCol>
                <a:gridCol w="370332">
                  <a:extLst>
                    <a:ext uri="{9D8B030D-6E8A-4147-A177-3AD203B41FA5}">
                      <a16:colId xmlns:a16="http://schemas.microsoft.com/office/drawing/2014/main" val="805606940"/>
                    </a:ext>
                  </a:extLst>
                </a:gridCol>
                <a:gridCol w="370332">
                  <a:extLst>
                    <a:ext uri="{9D8B030D-6E8A-4147-A177-3AD203B41FA5}">
                      <a16:colId xmlns:a16="http://schemas.microsoft.com/office/drawing/2014/main" val="541585806"/>
                    </a:ext>
                  </a:extLst>
                </a:gridCol>
                <a:gridCol w="329184">
                  <a:extLst>
                    <a:ext uri="{9D8B030D-6E8A-4147-A177-3AD203B41FA5}">
                      <a16:colId xmlns:a16="http://schemas.microsoft.com/office/drawing/2014/main" val="3663254074"/>
                    </a:ext>
                  </a:extLst>
                </a:gridCol>
                <a:gridCol w="329184">
                  <a:extLst>
                    <a:ext uri="{9D8B030D-6E8A-4147-A177-3AD203B41FA5}">
                      <a16:colId xmlns:a16="http://schemas.microsoft.com/office/drawing/2014/main" val="3495750672"/>
                    </a:ext>
                  </a:extLst>
                </a:gridCol>
                <a:gridCol w="329184">
                  <a:extLst>
                    <a:ext uri="{9D8B030D-6E8A-4147-A177-3AD203B41FA5}">
                      <a16:colId xmlns:a16="http://schemas.microsoft.com/office/drawing/2014/main" val="463137292"/>
                    </a:ext>
                  </a:extLst>
                </a:gridCol>
                <a:gridCol w="329184">
                  <a:extLst>
                    <a:ext uri="{9D8B030D-6E8A-4147-A177-3AD203B41FA5}">
                      <a16:colId xmlns:a16="http://schemas.microsoft.com/office/drawing/2014/main" val="1160662333"/>
                    </a:ext>
                  </a:extLst>
                </a:gridCol>
                <a:gridCol w="329184">
                  <a:extLst>
                    <a:ext uri="{9D8B030D-6E8A-4147-A177-3AD203B41FA5}">
                      <a16:colId xmlns:a16="http://schemas.microsoft.com/office/drawing/2014/main" val="3525057492"/>
                    </a:ext>
                  </a:extLst>
                </a:gridCol>
                <a:gridCol w="329184">
                  <a:extLst>
                    <a:ext uri="{9D8B030D-6E8A-4147-A177-3AD203B41FA5}">
                      <a16:colId xmlns:a16="http://schemas.microsoft.com/office/drawing/2014/main" val="1233424832"/>
                    </a:ext>
                  </a:extLst>
                </a:gridCol>
                <a:gridCol w="329184">
                  <a:extLst>
                    <a:ext uri="{9D8B030D-6E8A-4147-A177-3AD203B41FA5}">
                      <a16:colId xmlns:a16="http://schemas.microsoft.com/office/drawing/2014/main" val="2553783994"/>
                    </a:ext>
                  </a:extLst>
                </a:gridCol>
                <a:gridCol w="329184">
                  <a:extLst>
                    <a:ext uri="{9D8B030D-6E8A-4147-A177-3AD203B41FA5}">
                      <a16:colId xmlns:a16="http://schemas.microsoft.com/office/drawing/2014/main" val="1137976293"/>
                    </a:ext>
                  </a:extLst>
                </a:gridCol>
                <a:gridCol w="329184">
                  <a:extLst>
                    <a:ext uri="{9D8B030D-6E8A-4147-A177-3AD203B41FA5}">
                      <a16:colId xmlns:a16="http://schemas.microsoft.com/office/drawing/2014/main" val="2773933486"/>
                    </a:ext>
                  </a:extLst>
                </a:gridCol>
                <a:gridCol w="370332">
                  <a:extLst>
                    <a:ext uri="{9D8B030D-6E8A-4147-A177-3AD203B41FA5}">
                      <a16:colId xmlns:a16="http://schemas.microsoft.com/office/drawing/2014/main" val="4211662635"/>
                    </a:ext>
                  </a:extLst>
                </a:gridCol>
                <a:gridCol w="370332">
                  <a:extLst>
                    <a:ext uri="{9D8B030D-6E8A-4147-A177-3AD203B41FA5}">
                      <a16:colId xmlns:a16="http://schemas.microsoft.com/office/drawing/2014/main" val="951100018"/>
                    </a:ext>
                  </a:extLst>
                </a:gridCol>
                <a:gridCol w="329184">
                  <a:extLst>
                    <a:ext uri="{9D8B030D-6E8A-4147-A177-3AD203B41FA5}">
                      <a16:colId xmlns:a16="http://schemas.microsoft.com/office/drawing/2014/main" val="2997280944"/>
                    </a:ext>
                  </a:extLst>
                </a:gridCol>
                <a:gridCol w="329184">
                  <a:extLst>
                    <a:ext uri="{9D8B030D-6E8A-4147-A177-3AD203B41FA5}">
                      <a16:colId xmlns:a16="http://schemas.microsoft.com/office/drawing/2014/main" val="1383214977"/>
                    </a:ext>
                  </a:extLst>
                </a:gridCol>
                <a:gridCol w="370332">
                  <a:extLst>
                    <a:ext uri="{9D8B030D-6E8A-4147-A177-3AD203B41FA5}">
                      <a16:colId xmlns:a16="http://schemas.microsoft.com/office/drawing/2014/main" val="68998747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Thankful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166937247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a:ln>
                            <a:noFill/>
                          </a:ln>
                          <a:solidFill>
                            <a:prstClr val="black"/>
                          </a:solidFill>
                          <a:effectLst/>
                          <a:uLnTx/>
                          <a:uFillTx/>
                          <a:latin typeface="+mn-lt"/>
                          <a:ea typeface="+mn-ea"/>
                          <a:cs typeface="+mn-cs"/>
                        </a:rPr>
                        <a:t> Smiles - 2018-09-08 19:00:00 </a:t>
                      </a:r>
                      <a:r>
                        <a:rPr kumimoji="0" lang="pt-BR" sz="1000" b="0" i="0" u="none" strike="noStrike" kern="1200" cap="none" spc="0" normalizeH="0" baseline="0" noProof="0">
                          <a:ln>
                            <a:noFill/>
                          </a:ln>
                          <a:solidFill>
                            <a:prstClr val="black"/>
                          </a:solidFill>
                          <a:effectLst/>
                          <a:uLnTx/>
                          <a:uFillTx/>
                          <a:latin typeface="+mn-lt"/>
                          <a:ea typeface="+mn-ea"/>
                          <a:cs typeface="+mn-cs"/>
                        </a:rPr>
                        <a:t> 
 É inverno no Brasil, mas muitas cidades estão com um ótimo clima para curtir o trio mar + sol + areia! 🏖 Confira dicas de destinos maravilhosos no vídeo e resgate já as suas milhas: http://bit.ly/2Nsc9hQ</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0.0092 %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Not yet classified</a:t>
                      </a:r>
                    </a:p>
                  </a:txBody>
                  <a:tcPr/>
                </a:tc>
                <a:extLst>
                  <a:ext uri="{0D108BD9-81ED-4DB2-BD59-A6C34878D82A}">
                    <a16:rowId xmlns:a16="http://schemas.microsoft.com/office/drawing/2014/main" val="402566072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a:ln>
                            <a:noFill/>
                          </a:ln>
                          <a:solidFill>
                            <a:prstClr val="black"/>
                          </a:solidFill>
                          <a:effectLst/>
                          <a:uLnTx/>
                          <a:uFillTx/>
                          <a:latin typeface="+mn-lt"/>
                          <a:ea typeface="+mn-ea"/>
                          <a:cs typeface="+mn-cs"/>
                        </a:rPr>
                        <a:t> Multiplus - 2018-09-08 15:00:01 </a:t>
                      </a:r>
                      <a:r>
                        <a:rPr kumimoji="0" lang="pt-BR" sz="1000" b="0" i="0" u="none" strike="noStrike" kern="1200" cap="none" spc="0" normalizeH="0" baseline="0" noProof="0">
                          <a:ln>
                            <a:noFill/>
                          </a:ln>
                          <a:solidFill>
                            <a:prstClr val="black"/>
                          </a:solidFill>
                          <a:effectLst/>
                          <a:uLnTx/>
                          <a:uFillTx/>
                          <a:latin typeface="+mn-lt"/>
                          <a:ea typeface="+mn-ea"/>
                          <a:cs typeface="+mn-cs"/>
                        </a:rPr>
                        <a:t> 
 Tem duas cidades maravilhosas fazendo aniversário hoje! 🎂
Em uma delas, a gente percebe um charme único nas ruas, causado por uma influência francesa bem legal. Em outra, dá para curtir algumas das praias mais sensacionais do nosso Brasil.
Para saber mais sobre São Luís e Vitória, acesse o Guia de Destinos: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0.0006 %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Not yet classified</a:t>
                      </a:r>
                    </a:p>
                  </a:txBody>
                  <a:tcPr/>
                </a:tc>
                <a:extLst>
                  <a:ext uri="{0D108BD9-81ED-4DB2-BD59-A6C34878D82A}">
                    <a16:rowId xmlns:a16="http://schemas.microsoft.com/office/drawing/2014/main" val="3281303114"/>
                  </a:ext>
                </a:extLst>
              </a:tr>
            </a:tbl>
          </a:graphicData>
        </a:graphic>
      </p:graphicFrame>
      <p:sp>
        <p:nvSpPr>
          <p:cNvPr id="4" name="Text Placeholder 3">
            <a:extLst>
              <a:ext uri="{FF2B5EF4-FFF2-40B4-BE49-F238E27FC236}">
                <a16:creationId xmlns:a16="http://schemas.microsoft.com/office/drawing/2014/main" id="{1E4CCA5A-7270-4A8E-BC5D-0AC6B4F09360}"/>
              </a:ext>
            </a:extLst>
          </p:cNvPr>
          <p:cNvSpPr>
            <a:spLocks noGrp="1"/>
          </p:cNvSpPr>
          <p:nvPr>
            <p:ph type="body" sz="quarter" idx="14"/>
          </p:nvPr>
        </p:nvSpPr>
        <p:spPr/>
        <p:txBody>
          <a:bodyPr/>
          <a:lstStyle/>
          <a:p>
            <a:r>
              <a:rPr lang="en-US"/>
              <a:t>01/09/2018 - 12/09/2018</a:t>
            </a:r>
          </a:p>
        </p:txBody>
      </p:sp>
    </p:spTree>
    <p:extLst>
      <p:ext uri="{BB962C8B-B14F-4D97-AF65-F5344CB8AC3E}">
        <p14:creationId xmlns:p14="http://schemas.microsoft.com/office/powerpoint/2010/main" val="182618472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24789F5-541F-4544-AE86-A9D33205E5DB}"/>
              </a:ext>
            </a:extLst>
          </p:cNvPr>
          <p:cNvSpPr>
            <a:spLocks noGrp="1"/>
          </p:cNvSpPr>
          <p:nvPr>
            <p:ph type="title"/>
          </p:nvPr>
        </p:nvSpPr>
        <p:spPr/>
        <p:txBody>
          <a:bodyPr/>
          <a:lstStyle/>
          <a:p>
            <a:r>
              <a:rPr lang="en-US"/>
              <a:t>Facebook Own Posts Table  | All Pages - 8 of 16</a:t>
            </a:r>
          </a:p>
        </p:txBody>
      </p:sp>
      <p:graphicFrame>
        <p:nvGraphicFramePr>
          <p:cNvPr id="5" name="Table Placeholder 4">
            <a:extLst>
              <a:ext uri="{FF2B5EF4-FFF2-40B4-BE49-F238E27FC236}">
                <a16:creationId xmlns:a16="http://schemas.microsoft.com/office/drawing/2014/main" id="{5A2D0B68-8CF5-4238-97E4-5FF05DA3F1D4}"/>
              </a:ext>
            </a:extLst>
          </p:cNvPr>
          <p:cNvGraphicFramePr>
            <a:graphicFrameLocks noGrp="1"/>
          </p:cNvGraphicFramePr>
          <p:nvPr>
            <p:ph type="tbl" sz="quarter" idx="13"/>
            <p:extLst>
              <p:ext uri="{D42A27DB-BD31-4B8C-83A1-F6EECF244321}">
                <p14:modId xmlns:p14="http://schemas.microsoft.com/office/powerpoint/2010/main" val="164405305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21854758"/>
                    </a:ext>
                  </a:extLst>
                </a:gridCol>
                <a:gridCol w="370332">
                  <a:extLst>
                    <a:ext uri="{9D8B030D-6E8A-4147-A177-3AD203B41FA5}">
                      <a16:colId xmlns:a16="http://schemas.microsoft.com/office/drawing/2014/main" val="4250910342"/>
                    </a:ext>
                  </a:extLst>
                </a:gridCol>
                <a:gridCol w="370332">
                  <a:extLst>
                    <a:ext uri="{9D8B030D-6E8A-4147-A177-3AD203B41FA5}">
                      <a16:colId xmlns:a16="http://schemas.microsoft.com/office/drawing/2014/main" val="3872346859"/>
                    </a:ext>
                  </a:extLst>
                </a:gridCol>
                <a:gridCol w="370332">
                  <a:extLst>
                    <a:ext uri="{9D8B030D-6E8A-4147-A177-3AD203B41FA5}">
                      <a16:colId xmlns:a16="http://schemas.microsoft.com/office/drawing/2014/main" val="1862609247"/>
                    </a:ext>
                  </a:extLst>
                </a:gridCol>
                <a:gridCol w="329184">
                  <a:extLst>
                    <a:ext uri="{9D8B030D-6E8A-4147-A177-3AD203B41FA5}">
                      <a16:colId xmlns:a16="http://schemas.microsoft.com/office/drawing/2014/main" val="2056986070"/>
                    </a:ext>
                  </a:extLst>
                </a:gridCol>
                <a:gridCol w="329184">
                  <a:extLst>
                    <a:ext uri="{9D8B030D-6E8A-4147-A177-3AD203B41FA5}">
                      <a16:colId xmlns:a16="http://schemas.microsoft.com/office/drawing/2014/main" val="1208797509"/>
                    </a:ext>
                  </a:extLst>
                </a:gridCol>
                <a:gridCol w="329184">
                  <a:extLst>
                    <a:ext uri="{9D8B030D-6E8A-4147-A177-3AD203B41FA5}">
                      <a16:colId xmlns:a16="http://schemas.microsoft.com/office/drawing/2014/main" val="2368958809"/>
                    </a:ext>
                  </a:extLst>
                </a:gridCol>
                <a:gridCol w="329184">
                  <a:extLst>
                    <a:ext uri="{9D8B030D-6E8A-4147-A177-3AD203B41FA5}">
                      <a16:colId xmlns:a16="http://schemas.microsoft.com/office/drawing/2014/main" val="2919209325"/>
                    </a:ext>
                  </a:extLst>
                </a:gridCol>
                <a:gridCol w="329184">
                  <a:extLst>
                    <a:ext uri="{9D8B030D-6E8A-4147-A177-3AD203B41FA5}">
                      <a16:colId xmlns:a16="http://schemas.microsoft.com/office/drawing/2014/main" val="4238221351"/>
                    </a:ext>
                  </a:extLst>
                </a:gridCol>
                <a:gridCol w="329184">
                  <a:extLst>
                    <a:ext uri="{9D8B030D-6E8A-4147-A177-3AD203B41FA5}">
                      <a16:colId xmlns:a16="http://schemas.microsoft.com/office/drawing/2014/main" val="2821566880"/>
                    </a:ext>
                  </a:extLst>
                </a:gridCol>
                <a:gridCol w="329184">
                  <a:extLst>
                    <a:ext uri="{9D8B030D-6E8A-4147-A177-3AD203B41FA5}">
                      <a16:colId xmlns:a16="http://schemas.microsoft.com/office/drawing/2014/main" val="4284182699"/>
                    </a:ext>
                  </a:extLst>
                </a:gridCol>
                <a:gridCol w="329184">
                  <a:extLst>
                    <a:ext uri="{9D8B030D-6E8A-4147-A177-3AD203B41FA5}">
                      <a16:colId xmlns:a16="http://schemas.microsoft.com/office/drawing/2014/main" val="1978055732"/>
                    </a:ext>
                  </a:extLst>
                </a:gridCol>
                <a:gridCol w="329184">
                  <a:extLst>
                    <a:ext uri="{9D8B030D-6E8A-4147-A177-3AD203B41FA5}">
                      <a16:colId xmlns:a16="http://schemas.microsoft.com/office/drawing/2014/main" val="3284072966"/>
                    </a:ext>
                  </a:extLst>
                </a:gridCol>
                <a:gridCol w="370332">
                  <a:extLst>
                    <a:ext uri="{9D8B030D-6E8A-4147-A177-3AD203B41FA5}">
                      <a16:colId xmlns:a16="http://schemas.microsoft.com/office/drawing/2014/main" val="2572408840"/>
                    </a:ext>
                  </a:extLst>
                </a:gridCol>
                <a:gridCol w="370332">
                  <a:extLst>
                    <a:ext uri="{9D8B030D-6E8A-4147-A177-3AD203B41FA5}">
                      <a16:colId xmlns:a16="http://schemas.microsoft.com/office/drawing/2014/main" val="2334017010"/>
                    </a:ext>
                  </a:extLst>
                </a:gridCol>
                <a:gridCol w="329184">
                  <a:extLst>
                    <a:ext uri="{9D8B030D-6E8A-4147-A177-3AD203B41FA5}">
                      <a16:colId xmlns:a16="http://schemas.microsoft.com/office/drawing/2014/main" val="3021037540"/>
                    </a:ext>
                  </a:extLst>
                </a:gridCol>
                <a:gridCol w="329184">
                  <a:extLst>
                    <a:ext uri="{9D8B030D-6E8A-4147-A177-3AD203B41FA5}">
                      <a16:colId xmlns:a16="http://schemas.microsoft.com/office/drawing/2014/main" val="4059023481"/>
                    </a:ext>
                  </a:extLst>
                </a:gridCol>
                <a:gridCol w="370332">
                  <a:extLst>
                    <a:ext uri="{9D8B030D-6E8A-4147-A177-3AD203B41FA5}">
                      <a16:colId xmlns:a16="http://schemas.microsoft.com/office/drawing/2014/main" val="191298535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Thankful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343715597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a:ln>
                            <a:noFill/>
                          </a:ln>
                          <a:solidFill>
                            <a:prstClr val="black"/>
                          </a:solidFill>
                          <a:effectLst/>
                          <a:uLnTx/>
                          <a:uFillTx/>
                          <a:latin typeface="+mn-lt"/>
                          <a:ea typeface="+mn-ea"/>
                          <a:cs typeface="+mn-cs"/>
                        </a:rPr>
                        <a:t> Multiplus - 2018-09-07 12:00:01 </a:t>
                      </a:r>
                      <a:r>
                        <a:rPr kumimoji="0" lang="pt-BR" sz="1000" b="0" i="0" u="none" strike="noStrike" kern="1200" cap="none" spc="0" normalizeH="0" baseline="0" noProof="0">
                          <a:ln>
                            <a:noFill/>
                          </a:ln>
                          <a:solidFill>
                            <a:prstClr val="black"/>
                          </a:solidFill>
                          <a:effectLst/>
                          <a:uLnTx/>
                          <a:uFillTx/>
                          <a:latin typeface="+mn-lt"/>
                          <a:ea typeface="+mn-ea"/>
                          <a:cs typeface="+mn-cs"/>
                        </a:rPr>
                        <a:t> 
 No dia do 🇧🇷️, bora planejar viagens por esse Brasilzão incrível?
No Guia de Destinos da Multiplus você encontra dicas do que fazer, onde comer e até do que levar para curtir ao máximo as principais cidades brasileiras. Confira: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0.0010 %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66468479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a:ln>
                            <a:noFill/>
                          </a:ln>
                          <a:solidFill>
                            <a:prstClr val="black"/>
                          </a:solidFill>
                          <a:effectLst/>
                          <a:uLnTx/>
                          <a:uFillTx/>
                          <a:latin typeface="+mn-lt"/>
                          <a:ea typeface="+mn-ea"/>
                          <a:cs typeface="+mn-cs"/>
                        </a:rPr>
                        <a:t> Smiles - 2018-09-07 09:00:01 </a:t>
                      </a:r>
                      <a:r>
                        <a:rPr kumimoji="0" lang="pt-BR" sz="1000" b="0" i="0" u="none" strike="noStrike" kern="1200" cap="none" spc="0" normalizeH="0" baseline="0" noProof="0">
                          <a:ln>
                            <a:noFill/>
                          </a:ln>
                          <a:solidFill>
                            <a:prstClr val="black"/>
                          </a:solidFill>
                          <a:effectLst/>
                          <a:uLnTx/>
                          <a:uFillTx/>
                          <a:latin typeface="+mn-lt"/>
                          <a:ea typeface="+mn-ea"/>
                          <a:cs typeface="+mn-cs"/>
                        </a:rPr>
                        <a:t> 
 Hoje é o #DiadaIndependência! Há 196 anos nos tornamos um país mais forte, com um povo batalhador e dono de uma energia incrível. Vá #VoandoSmiles e se surpreenda com as lindas paisagens que o Brasil tem a oferecer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0.0134 %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846527693"/>
                  </a:ext>
                </a:extLst>
              </a:tr>
            </a:tbl>
          </a:graphicData>
        </a:graphic>
      </p:graphicFrame>
      <p:sp>
        <p:nvSpPr>
          <p:cNvPr id="4" name="Text Placeholder 3">
            <a:extLst>
              <a:ext uri="{FF2B5EF4-FFF2-40B4-BE49-F238E27FC236}">
                <a16:creationId xmlns:a16="http://schemas.microsoft.com/office/drawing/2014/main" id="{02B75B29-5B81-4A95-8C2A-661AE1B3A517}"/>
              </a:ext>
            </a:extLst>
          </p:cNvPr>
          <p:cNvSpPr>
            <a:spLocks noGrp="1"/>
          </p:cNvSpPr>
          <p:nvPr>
            <p:ph type="body" sz="quarter" idx="14"/>
          </p:nvPr>
        </p:nvSpPr>
        <p:spPr/>
        <p:txBody>
          <a:bodyPr/>
          <a:lstStyle/>
          <a:p>
            <a:r>
              <a:rPr lang="en-US"/>
              <a:t>01/09/2018 - 12/09/2018</a:t>
            </a:r>
          </a:p>
        </p:txBody>
      </p:sp>
    </p:spTree>
    <p:extLst>
      <p:ext uri="{BB962C8B-B14F-4D97-AF65-F5344CB8AC3E}">
        <p14:creationId xmlns:p14="http://schemas.microsoft.com/office/powerpoint/2010/main" val="304457996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5395C66-96DD-47AE-9C9F-1C9E2947E705}"/>
              </a:ext>
            </a:extLst>
          </p:cNvPr>
          <p:cNvSpPr>
            <a:spLocks noGrp="1"/>
          </p:cNvSpPr>
          <p:nvPr>
            <p:ph type="title"/>
          </p:nvPr>
        </p:nvSpPr>
        <p:spPr/>
        <p:txBody>
          <a:bodyPr/>
          <a:lstStyle/>
          <a:p>
            <a:r>
              <a:rPr lang="en-US"/>
              <a:t>Facebook Own Posts Table  | All Pages - 9 of 16</a:t>
            </a:r>
          </a:p>
        </p:txBody>
      </p:sp>
      <p:graphicFrame>
        <p:nvGraphicFramePr>
          <p:cNvPr id="5" name="Table Placeholder 4">
            <a:extLst>
              <a:ext uri="{FF2B5EF4-FFF2-40B4-BE49-F238E27FC236}">
                <a16:creationId xmlns:a16="http://schemas.microsoft.com/office/drawing/2014/main" id="{66EE97F9-85B2-4850-934E-21DE35D04E03}"/>
              </a:ext>
            </a:extLst>
          </p:cNvPr>
          <p:cNvGraphicFramePr>
            <a:graphicFrameLocks noGrp="1"/>
          </p:cNvGraphicFramePr>
          <p:nvPr>
            <p:ph type="tbl" sz="quarter" idx="13"/>
            <p:extLst>
              <p:ext uri="{D42A27DB-BD31-4B8C-83A1-F6EECF244321}">
                <p14:modId xmlns:p14="http://schemas.microsoft.com/office/powerpoint/2010/main" val="213437189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3552927670"/>
                    </a:ext>
                  </a:extLst>
                </a:gridCol>
                <a:gridCol w="370332">
                  <a:extLst>
                    <a:ext uri="{9D8B030D-6E8A-4147-A177-3AD203B41FA5}">
                      <a16:colId xmlns:a16="http://schemas.microsoft.com/office/drawing/2014/main" val="72425748"/>
                    </a:ext>
                  </a:extLst>
                </a:gridCol>
                <a:gridCol w="370332">
                  <a:extLst>
                    <a:ext uri="{9D8B030D-6E8A-4147-A177-3AD203B41FA5}">
                      <a16:colId xmlns:a16="http://schemas.microsoft.com/office/drawing/2014/main" val="1531756824"/>
                    </a:ext>
                  </a:extLst>
                </a:gridCol>
                <a:gridCol w="370332">
                  <a:extLst>
                    <a:ext uri="{9D8B030D-6E8A-4147-A177-3AD203B41FA5}">
                      <a16:colId xmlns:a16="http://schemas.microsoft.com/office/drawing/2014/main" val="450470305"/>
                    </a:ext>
                  </a:extLst>
                </a:gridCol>
                <a:gridCol w="329184">
                  <a:extLst>
                    <a:ext uri="{9D8B030D-6E8A-4147-A177-3AD203B41FA5}">
                      <a16:colId xmlns:a16="http://schemas.microsoft.com/office/drawing/2014/main" val="156605023"/>
                    </a:ext>
                  </a:extLst>
                </a:gridCol>
                <a:gridCol w="329184">
                  <a:extLst>
                    <a:ext uri="{9D8B030D-6E8A-4147-A177-3AD203B41FA5}">
                      <a16:colId xmlns:a16="http://schemas.microsoft.com/office/drawing/2014/main" val="878277864"/>
                    </a:ext>
                  </a:extLst>
                </a:gridCol>
                <a:gridCol w="329184">
                  <a:extLst>
                    <a:ext uri="{9D8B030D-6E8A-4147-A177-3AD203B41FA5}">
                      <a16:colId xmlns:a16="http://schemas.microsoft.com/office/drawing/2014/main" val="7021500"/>
                    </a:ext>
                  </a:extLst>
                </a:gridCol>
                <a:gridCol w="329184">
                  <a:extLst>
                    <a:ext uri="{9D8B030D-6E8A-4147-A177-3AD203B41FA5}">
                      <a16:colId xmlns:a16="http://schemas.microsoft.com/office/drawing/2014/main" val="3125075223"/>
                    </a:ext>
                  </a:extLst>
                </a:gridCol>
                <a:gridCol w="329184">
                  <a:extLst>
                    <a:ext uri="{9D8B030D-6E8A-4147-A177-3AD203B41FA5}">
                      <a16:colId xmlns:a16="http://schemas.microsoft.com/office/drawing/2014/main" val="3940213889"/>
                    </a:ext>
                  </a:extLst>
                </a:gridCol>
                <a:gridCol w="329184">
                  <a:extLst>
                    <a:ext uri="{9D8B030D-6E8A-4147-A177-3AD203B41FA5}">
                      <a16:colId xmlns:a16="http://schemas.microsoft.com/office/drawing/2014/main" val="2991098263"/>
                    </a:ext>
                  </a:extLst>
                </a:gridCol>
                <a:gridCol w="329184">
                  <a:extLst>
                    <a:ext uri="{9D8B030D-6E8A-4147-A177-3AD203B41FA5}">
                      <a16:colId xmlns:a16="http://schemas.microsoft.com/office/drawing/2014/main" val="3921912422"/>
                    </a:ext>
                  </a:extLst>
                </a:gridCol>
                <a:gridCol w="329184">
                  <a:extLst>
                    <a:ext uri="{9D8B030D-6E8A-4147-A177-3AD203B41FA5}">
                      <a16:colId xmlns:a16="http://schemas.microsoft.com/office/drawing/2014/main" val="1269389853"/>
                    </a:ext>
                  </a:extLst>
                </a:gridCol>
                <a:gridCol w="329184">
                  <a:extLst>
                    <a:ext uri="{9D8B030D-6E8A-4147-A177-3AD203B41FA5}">
                      <a16:colId xmlns:a16="http://schemas.microsoft.com/office/drawing/2014/main" val="2902479229"/>
                    </a:ext>
                  </a:extLst>
                </a:gridCol>
                <a:gridCol w="370332">
                  <a:extLst>
                    <a:ext uri="{9D8B030D-6E8A-4147-A177-3AD203B41FA5}">
                      <a16:colId xmlns:a16="http://schemas.microsoft.com/office/drawing/2014/main" val="3777559419"/>
                    </a:ext>
                  </a:extLst>
                </a:gridCol>
                <a:gridCol w="370332">
                  <a:extLst>
                    <a:ext uri="{9D8B030D-6E8A-4147-A177-3AD203B41FA5}">
                      <a16:colId xmlns:a16="http://schemas.microsoft.com/office/drawing/2014/main" val="3273862836"/>
                    </a:ext>
                  </a:extLst>
                </a:gridCol>
                <a:gridCol w="329184">
                  <a:extLst>
                    <a:ext uri="{9D8B030D-6E8A-4147-A177-3AD203B41FA5}">
                      <a16:colId xmlns:a16="http://schemas.microsoft.com/office/drawing/2014/main" val="79401082"/>
                    </a:ext>
                  </a:extLst>
                </a:gridCol>
                <a:gridCol w="329184">
                  <a:extLst>
                    <a:ext uri="{9D8B030D-6E8A-4147-A177-3AD203B41FA5}">
                      <a16:colId xmlns:a16="http://schemas.microsoft.com/office/drawing/2014/main" val="3264507914"/>
                    </a:ext>
                  </a:extLst>
                </a:gridCol>
                <a:gridCol w="370332">
                  <a:extLst>
                    <a:ext uri="{9D8B030D-6E8A-4147-A177-3AD203B41FA5}">
                      <a16:colId xmlns:a16="http://schemas.microsoft.com/office/drawing/2014/main" val="392547602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Thankful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23715971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a:ln>
                            <a:noFill/>
                          </a:ln>
                          <a:solidFill>
                            <a:prstClr val="black"/>
                          </a:solidFill>
                          <a:effectLst/>
                          <a:uLnTx/>
                          <a:uFillTx/>
                          <a:latin typeface="+mn-lt"/>
                          <a:ea typeface="+mn-ea"/>
                          <a:cs typeface="+mn-cs"/>
                        </a:rPr>
                        <a:t> Multiplus - 2018-09-06 21:00:01 </a:t>
                      </a:r>
                      <a:r>
                        <a:rPr kumimoji="0" lang="pt-BR" sz="1000" b="0" i="0" u="none" strike="noStrike" kern="1200" cap="none" spc="0" normalizeH="0" baseline="0" noProof="0">
                          <a:ln>
                            <a:noFill/>
                          </a:ln>
                          <a:solidFill>
                            <a:prstClr val="black"/>
                          </a:solidFill>
                          <a:effectLst/>
                          <a:uLnTx/>
                          <a:uFillTx/>
                          <a:latin typeface="+mn-lt"/>
                          <a:ea typeface="+mn-ea"/>
                          <a:cs typeface="+mn-cs"/>
                        </a:rPr>
                        <a:t> 
 Seu sonho é estar em dois lugares ao mesmo tempo? 
Se você quer estar em dois hemisférios na mesma hora e no mesmo lugar, vem descobrir em quais destinos do mundo dá para fazer isso!</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0.0019 %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78160756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a:ln>
                            <a:noFill/>
                          </a:ln>
                          <a:solidFill>
                            <a:prstClr val="black"/>
                          </a:solidFill>
                          <a:effectLst/>
                          <a:uLnTx/>
                          <a:uFillTx/>
                          <a:latin typeface="+mn-lt"/>
                          <a:ea typeface="+mn-ea"/>
                          <a:cs typeface="+mn-cs"/>
                        </a:rPr>
                        <a:t> Smiles - 2018-09-06 18:00:00 </a:t>
                      </a:r>
                      <a:r>
                        <a:rPr kumimoji="0" lang="pt-BR" sz="1000" b="0" i="0" u="none" strike="noStrike" kern="1200" cap="none" spc="0" normalizeH="0" baseline="0" noProof="0">
                          <a:ln>
                            <a:noFill/>
                          </a:ln>
                          <a:solidFill>
                            <a:prstClr val="black"/>
                          </a:solidFill>
                          <a:effectLst/>
                          <a:uLnTx/>
                          <a:uFillTx/>
                          <a:latin typeface="+mn-lt"/>
                          <a:ea typeface="+mn-ea"/>
                          <a:cs typeface="+mn-cs"/>
                        </a:rPr>
                        <a:t> 
 A Smiles tem o primeiro e o maior clube de benefícios do Brasil! Preparem-se, porque o Clube Smiles Day está chegando! Para fazer parte é muito fácil, confira: http://bit.ly/2CuuSoG</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0.0307 %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856209702"/>
                  </a:ext>
                </a:extLst>
              </a:tr>
            </a:tbl>
          </a:graphicData>
        </a:graphic>
      </p:graphicFrame>
      <p:sp>
        <p:nvSpPr>
          <p:cNvPr id="4" name="Text Placeholder 3">
            <a:extLst>
              <a:ext uri="{FF2B5EF4-FFF2-40B4-BE49-F238E27FC236}">
                <a16:creationId xmlns:a16="http://schemas.microsoft.com/office/drawing/2014/main" id="{571D57DC-4FFA-46C0-B30A-D8DF63F02F87}"/>
              </a:ext>
            </a:extLst>
          </p:cNvPr>
          <p:cNvSpPr>
            <a:spLocks noGrp="1"/>
          </p:cNvSpPr>
          <p:nvPr>
            <p:ph type="body" sz="quarter" idx="14"/>
          </p:nvPr>
        </p:nvSpPr>
        <p:spPr/>
        <p:txBody>
          <a:bodyPr/>
          <a:lstStyle/>
          <a:p>
            <a:r>
              <a:rPr lang="en-US"/>
              <a:t>01/09/2018 - 12/09/2018</a:t>
            </a:r>
          </a:p>
        </p:txBody>
      </p:sp>
    </p:spTree>
    <p:extLst>
      <p:ext uri="{BB962C8B-B14F-4D97-AF65-F5344CB8AC3E}">
        <p14:creationId xmlns:p14="http://schemas.microsoft.com/office/powerpoint/2010/main" val="44961857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C2DF0F9-E61D-4D04-B753-CE61669BB2C5}"/>
              </a:ext>
            </a:extLst>
          </p:cNvPr>
          <p:cNvSpPr>
            <a:spLocks noGrp="1"/>
          </p:cNvSpPr>
          <p:nvPr>
            <p:ph type="title"/>
          </p:nvPr>
        </p:nvSpPr>
        <p:spPr/>
        <p:txBody>
          <a:bodyPr/>
          <a:lstStyle/>
          <a:p>
            <a:r>
              <a:rPr lang="en-US"/>
              <a:t>Facebook Own Posts Table  | All Pages - 10 of 16</a:t>
            </a:r>
          </a:p>
        </p:txBody>
      </p:sp>
      <p:graphicFrame>
        <p:nvGraphicFramePr>
          <p:cNvPr id="5" name="Table Placeholder 4">
            <a:extLst>
              <a:ext uri="{FF2B5EF4-FFF2-40B4-BE49-F238E27FC236}">
                <a16:creationId xmlns:a16="http://schemas.microsoft.com/office/drawing/2014/main" id="{269EE309-78AB-4FFD-A175-147A2323EFCE}"/>
              </a:ext>
            </a:extLst>
          </p:cNvPr>
          <p:cNvGraphicFramePr>
            <a:graphicFrameLocks noGrp="1"/>
          </p:cNvGraphicFramePr>
          <p:nvPr>
            <p:ph type="tbl" sz="quarter" idx="13"/>
            <p:extLst>
              <p:ext uri="{D42A27DB-BD31-4B8C-83A1-F6EECF244321}">
                <p14:modId xmlns:p14="http://schemas.microsoft.com/office/powerpoint/2010/main" val="361730678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870034951"/>
                    </a:ext>
                  </a:extLst>
                </a:gridCol>
                <a:gridCol w="370332">
                  <a:extLst>
                    <a:ext uri="{9D8B030D-6E8A-4147-A177-3AD203B41FA5}">
                      <a16:colId xmlns:a16="http://schemas.microsoft.com/office/drawing/2014/main" val="1199039700"/>
                    </a:ext>
                  </a:extLst>
                </a:gridCol>
                <a:gridCol w="370332">
                  <a:extLst>
                    <a:ext uri="{9D8B030D-6E8A-4147-A177-3AD203B41FA5}">
                      <a16:colId xmlns:a16="http://schemas.microsoft.com/office/drawing/2014/main" val="3557688391"/>
                    </a:ext>
                  </a:extLst>
                </a:gridCol>
                <a:gridCol w="370332">
                  <a:extLst>
                    <a:ext uri="{9D8B030D-6E8A-4147-A177-3AD203B41FA5}">
                      <a16:colId xmlns:a16="http://schemas.microsoft.com/office/drawing/2014/main" val="1458498863"/>
                    </a:ext>
                  </a:extLst>
                </a:gridCol>
                <a:gridCol w="329184">
                  <a:extLst>
                    <a:ext uri="{9D8B030D-6E8A-4147-A177-3AD203B41FA5}">
                      <a16:colId xmlns:a16="http://schemas.microsoft.com/office/drawing/2014/main" val="439802856"/>
                    </a:ext>
                  </a:extLst>
                </a:gridCol>
                <a:gridCol w="329184">
                  <a:extLst>
                    <a:ext uri="{9D8B030D-6E8A-4147-A177-3AD203B41FA5}">
                      <a16:colId xmlns:a16="http://schemas.microsoft.com/office/drawing/2014/main" val="2507423005"/>
                    </a:ext>
                  </a:extLst>
                </a:gridCol>
                <a:gridCol w="329184">
                  <a:extLst>
                    <a:ext uri="{9D8B030D-6E8A-4147-A177-3AD203B41FA5}">
                      <a16:colId xmlns:a16="http://schemas.microsoft.com/office/drawing/2014/main" val="3859802088"/>
                    </a:ext>
                  </a:extLst>
                </a:gridCol>
                <a:gridCol w="329184">
                  <a:extLst>
                    <a:ext uri="{9D8B030D-6E8A-4147-A177-3AD203B41FA5}">
                      <a16:colId xmlns:a16="http://schemas.microsoft.com/office/drawing/2014/main" val="3441040570"/>
                    </a:ext>
                  </a:extLst>
                </a:gridCol>
                <a:gridCol w="329184">
                  <a:extLst>
                    <a:ext uri="{9D8B030D-6E8A-4147-A177-3AD203B41FA5}">
                      <a16:colId xmlns:a16="http://schemas.microsoft.com/office/drawing/2014/main" val="93409537"/>
                    </a:ext>
                  </a:extLst>
                </a:gridCol>
                <a:gridCol w="329184">
                  <a:extLst>
                    <a:ext uri="{9D8B030D-6E8A-4147-A177-3AD203B41FA5}">
                      <a16:colId xmlns:a16="http://schemas.microsoft.com/office/drawing/2014/main" val="1621042141"/>
                    </a:ext>
                  </a:extLst>
                </a:gridCol>
                <a:gridCol w="329184">
                  <a:extLst>
                    <a:ext uri="{9D8B030D-6E8A-4147-A177-3AD203B41FA5}">
                      <a16:colId xmlns:a16="http://schemas.microsoft.com/office/drawing/2014/main" val="1155368989"/>
                    </a:ext>
                  </a:extLst>
                </a:gridCol>
                <a:gridCol w="329184">
                  <a:extLst>
                    <a:ext uri="{9D8B030D-6E8A-4147-A177-3AD203B41FA5}">
                      <a16:colId xmlns:a16="http://schemas.microsoft.com/office/drawing/2014/main" val="3246366272"/>
                    </a:ext>
                  </a:extLst>
                </a:gridCol>
                <a:gridCol w="329184">
                  <a:extLst>
                    <a:ext uri="{9D8B030D-6E8A-4147-A177-3AD203B41FA5}">
                      <a16:colId xmlns:a16="http://schemas.microsoft.com/office/drawing/2014/main" val="149472416"/>
                    </a:ext>
                  </a:extLst>
                </a:gridCol>
                <a:gridCol w="370332">
                  <a:extLst>
                    <a:ext uri="{9D8B030D-6E8A-4147-A177-3AD203B41FA5}">
                      <a16:colId xmlns:a16="http://schemas.microsoft.com/office/drawing/2014/main" val="3619974994"/>
                    </a:ext>
                  </a:extLst>
                </a:gridCol>
                <a:gridCol w="370332">
                  <a:extLst>
                    <a:ext uri="{9D8B030D-6E8A-4147-A177-3AD203B41FA5}">
                      <a16:colId xmlns:a16="http://schemas.microsoft.com/office/drawing/2014/main" val="997169257"/>
                    </a:ext>
                  </a:extLst>
                </a:gridCol>
                <a:gridCol w="329184">
                  <a:extLst>
                    <a:ext uri="{9D8B030D-6E8A-4147-A177-3AD203B41FA5}">
                      <a16:colId xmlns:a16="http://schemas.microsoft.com/office/drawing/2014/main" val="1476602571"/>
                    </a:ext>
                  </a:extLst>
                </a:gridCol>
                <a:gridCol w="329184">
                  <a:extLst>
                    <a:ext uri="{9D8B030D-6E8A-4147-A177-3AD203B41FA5}">
                      <a16:colId xmlns:a16="http://schemas.microsoft.com/office/drawing/2014/main" val="374742735"/>
                    </a:ext>
                  </a:extLst>
                </a:gridCol>
                <a:gridCol w="370332">
                  <a:extLst>
                    <a:ext uri="{9D8B030D-6E8A-4147-A177-3AD203B41FA5}">
                      <a16:colId xmlns:a16="http://schemas.microsoft.com/office/drawing/2014/main" val="59096084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Thankful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315576498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a:ln>
                            <a:noFill/>
                          </a:ln>
                          <a:solidFill>
                            <a:prstClr val="black"/>
                          </a:solidFill>
                          <a:effectLst/>
                          <a:uLnTx/>
                          <a:uFillTx/>
                          <a:latin typeface="+mn-lt"/>
                          <a:ea typeface="+mn-ea"/>
                          <a:cs typeface="+mn-cs"/>
                        </a:rPr>
                        <a:t> Multiplus - 2018-09-06 13:50:27 </a:t>
                      </a:r>
                      <a:r>
                        <a:rPr kumimoji="0" lang="pt-BR" sz="1000" b="0" i="0" u="none" strike="noStrike" kern="1200" cap="none" spc="0" normalizeH="0" baseline="0" noProof="0">
                          <a:ln>
                            <a:noFill/>
                          </a:ln>
                          <a:solidFill>
                            <a:prstClr val="black"/>
                          </a:solidFill>
                          <a:effectLst/>
                          <a:uLnTx/>
                          <a:uFillTx/>
                          <a:latin typeface="+mn-lt"/>
                          <a:ea typeface="+mn-ea"/>
                          <a:cs typeface="+mn-cs"/>
                        </a:rPr>
                        <a:t> 
 Oi, PontoLover!
Só para lembrar que a promo com a DotPet termina amanhã! Corre lá para comprar aquele mimo para o seu melhor amigo! 🐕🐈🐾 ❤️
A cada 1 real em compras para seu pet você GANHA 4 pontos Multiplus! Confira condições e áreas de atuação da loja ➡️ multipl.us/Mplus2Dotpet</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0.0011 %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03198669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a:ln>
                            <a:noFill/>
                          </a:ln>
                          <a:solidFill>
                            <a:prstClr val="black"/>
                          </a:solidFill>
                          <a:effectLst/>
                          <a:uLnTx/>
                          <a:uFillTx/>
                          <a:latin typeface="+mn-lt"/>
                          <a:ea typeface="+mn-ea"/>
                          <a:cs typeface="+mn-cs"/>
                        </a:rPr>
                        <a:t> Smiles - 2018-09-05 18:00:13 </a:t>
                      </a:r>
                      <a:r>
                        <a:rPr kumimoji="0" lang="pt-BR" sz="1000" b="0" i="0" u="none" strike="noStrike" kern="1200" cap="none" spc="0" normalizeH="0" baseline="0" noProof="0">
                          <a:ln>
                            <a:noFill/>
                          </a:ln>
                          <a:solidFill>
                            <a:prstClr val="black"/>
                          </a:solidFill>
                          <a:effectLst/>
                          <a:uLnTx/>
                          <a:uFillTx/>
                          <a:latin typeface="+mn-lt"/>
                          <a:ea typeface="+mn-ea"/>
                          <a:cs typeface="+mn-cs"/>
                        </a:rPr>
                        <a:t> 
 Na Argentina você pode: comer assados na parrilla, fazer uma tour nas vinícolas locais, assistir um jogo de futebol ou dançar tango pelas ruas 😃 Aproveite essa oferta GOL e resgate a sua passagem: http://bit.ly/2Q7n1k3</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0.0145 %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34922555"/>
                  </a:ext>
                </a:extLst>
              </a:tr>
            </a:tbl>
          </a:graphicData>
        </a:graphic>
      </p:graphicFrame>
      <p:sp>
        <p:nvSpPr>
          <p:cNvPr id="4" name="Text Placeholder 3">
            <a:extLst>
              <a:ext uri="{FF2B5EF4-FFF2-40B4-BE49-F238E27FC236}">
                <a16:creationId xmlns:a16="http://schemas.microsoft.com/office/drawing/2014/main" id="{11A4A79C-B410-4F5D-96E6-67FA46C251DB}"/>
              </a:ext>
            </a:extLst>
          </p:cNvPr>
          <p:cNvSpPr>
            <a:spLocks noGrp="1"/>
          </p:cNvSpPr>
          <p:nvPr>
            <p:ph type="body" sz="quarter" idx="14"/>
          </p:nvPr>
        </p:nvSpPr>
        <p:spPr/>
        <p:txBody>
          <a:bodyPr/>
          <a:lstStyle/>
          <a:p>
            <a:r>
              <a:rPr lang="en-US"/>
              <a:t>01/09/2018 - 12/09/2018</a:t>
            </a:r>
          </a:p>
        </p:txBody>
      </p:sp>
    </p:spTree>
    <p:extLst>
      <p:ext uri="{BB962C8B-B14F-4D97-AF65-F5344CB8AC3E}">
        <p14:creationId xmlns:p14="http://schemas.microsoft.com/office/powerpoint/2010/main" val="125852538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185EA90-7464-4FE1-BA5C-D7C7295EE9ED}"/>
              </a:ext>
            </a:extLst>
          </p:cNvPr>
          <p:cNvSpPr>
            <a:spLocks noGrp="1"/>
          </p:cNvSpPr>
          <p:nvPr>
            <p:ph type="title"/>
          </p:nvPr>
        </p:nvSpPr>
        <p:spPr/>
        <p:txBody>
          <a:bodyPr/>
          <a:lstStyle/>
          <a:p>
            <a:r>
              <a:rPr lang="en-US"/>
              <a:t>Facebook Own Posts Table  | All Pages - 11 of 16</a:t>
            </a:r>
          </a:p>
        </p:txBody>
      </p:sp>
      <p:graphicFrame>
        <p:nvGraphicFramePr>
          <p:cNvPr id="5" name="Table Placeholder 4">
            <a:extLst>
              <a:ext uri="{FF2B5EF4-FFF2-40B4-BE49-F238E27FC236}">
                <a16:creationId xmlns:a16="http://schemas.microsoft.com/office/drawing/2014/main" id="{CAE5599C-BEF1-4FA4-81BC-BAEB743F0310}"/>
              </a:ext>
            </a:extLst>
          </p:cNvPr>
          <p:cNvGraphicFramePr>
            <a:graphicFrameLocks noGrp="1"/>
          </p:cNvGraphicFramePr>
          <p:nvPr>
            <p:ph type="tbl" sz="quarter" idx="13"/>
            <p:extLst>
              <p:ext uri="{D42A27DB-BD31-4B8C-83A1-F6EECF244321}">
                <p14:modId xmlns:p14="http://schemas.microsoft.com/office/powerpoint/2010/main" val="170545138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2128017714"/>
                    </a:ext>
                  </a:extLst>
                </a:gridCol>
                <a:gridCol w="370332">
                  <a:extLst>
                    <a:ext uri="{9D8B030D-6E8A-4147-A177-3AD203B41FA5}">
                      <a16:colId xmlns:a16="http://schemas.microsoft.com/office/drawing/2014/main" val="4098708124"/>
                    </a:ext>
                  </a:extLst>
                </a:gridCol>
                <a:gridCol w="370332">
                  <a:extLst>
                    <a:ext uri="{9D8B030D-6E8A-4147-A177-3AD203B41FA5}">
                      <a16:colId xmlns:a16="http://schemas.microsoft.com/office/drawing/2014/main" val="2547434512"/>
                    </a:ext>
                  </a:extLst>
                </a:gridCol>
                <a:gridCol w="370332">
                  <a:extLst>
                    <a:ext uri="{9D8B030D-6E8A-4147-A177-3AD203B41FA5}">
                      <a16:colId xmlns:a16="http://schemas.microsoft.com/office/drawing/2014/main" val="206879790"/>
                    </a:ext>
                  </a:extLst>
                </a:gridCol>
                <a:gridCol w="329184">
                  <a:extLst>
                    <a:ext uri="{9D8B030D-6E8A-4147-A177-3AD203B41FA5}">
                      <a16:colId xmlns:a16="http://schemas.microsoft.com/office/drawing/2014/main" val="672671004"/>
                    </a:ext>
                  </a:extLst>
                </a:gridCol>
                <a:gridCol w="329184">
                  <a:extLst>
                    <a:ext uri="{9D8B030D-6E8A-4147-A177-3AD203B41FA5}">
                      <a16:colId xmlns:a16="http://schemas.microsoft.com/office/drawing/2014/main" val="169854323"/>
                    </a:ext>
                  </a:extLst>
                </a:gridCol>
                <a:gridCol w="329184">
                  <a:extLst>
                    <a:ext uri="{9D8B030D-6E8A-4147-A177-3AD203B41FA5}">
                      <a16:colId xmlns:a16="http://schemas.microsoft.com/office/drawing/2014/main" val="1808032809"/>
                    </a:ext>
                  </a:extLst>
                </a:gridCol>
                <a:gridCol w="329184">
                  <a:extLst>
                    <a:ext uri="{9D8B030D-6E8A-4147-A177-3AD203B41FA5}">
                      <a16:colId xmlns:a16="http://schemas.microsoft.com/office/drawing/2014/main" val="1891945341"/>
                    </a:ext>
                  </a:extLst>
                </a:gridCol>
                <a:gridCol w="329184">
                  <a:extLst>
                    <a:ext uri="{9D8B030D-6E8A-4147-A177-3AD203B41FA5}">
                      <a16:colId xmlns:a16="http://schemas.microsoft.com/office/drawing/2014/main" val="2239113274"/>
                    </a:ext>
                  </a:extLst>
                </a:gridCol>
                <a:gridCol w="329184">
                  <a:extLst>
                    <a:ext uri="{9D8B030D-6E8A-4147-A177-3AD203B41FA5}">
                      <a16:colId xmlns:a16="http://schemas.microsoft.com/office/drawing/2014/main" val="329590817"/>
                    </a:ext>
                  </a:extLst>
                </a:gridCol>
                <a:gridCol w="329184">
                  <a:extLst>
                    <a:ext uri="{9D8B030D-6E8A-4147-A177-3AD203B41FA5}">
                      <a16:colId xmlns:a16="http://schemas.microsoft.com/office/drawing/2014/main" val="1518729233"/>
                    </a:ext>
                  </a:extLst>
                </a:gridCol>
                <a:gridCol w="329184">
                  <a:extLst>
                    <a:ext uri="{9D8B030D-6E8A-4147-A177-3AD203B41FA5}">
                      <a16:colId xmlns:a16="http://schemas.microsoft.com/office/drawing/2014/main" val="1607407914"/>
                    </a:ext>
                  </a:extLst>
                </a:gridCol>
                <a:gridCol w="329184">
                  <a:extLst>
                    <a:ext uri="{9D8B030D-6E8A-4147-A177-3AD203B41FA5}">
                      <a16:colId xmlns:a16="http://schemas.microsoft.com/office/drawing/2014/main" val="899159970"/>
                    </a:ext>
                  </a:extLst>
                </a:gridCol>
                <a:gridCol w="370332">
                  <a:extLst>
                    <a:ext uri="{9D8B030D-6E8A-4147-A177-3AD203B41FA5}">
                      <a16:colId xmlns:a16="http://schemas.microsoft.com/office/drawing/2014/main" val="2532724632"/>
                    </a:ext>
                  </a:extLst>
                </a:gridCol>
                <a:gridCol w="370332">
                  <a:extLst>
                    <a:ext uri="{9D8B030D-6E8A-4147-A177-3AD203B41FA5}">
                      <a16:colId xmlns:a16="http://schemas.microsoft.com/office/drawing/2014/main" val="2485123843"/>
                    </a:ext>
                  </a:extLst>
                </a:gridCol>
                <a:gridCol w="329184">
                  <a:extLst>
                    <a:ext uri="{9D8B030D-6E8A-4147-A177-3AD203B41FA5}">
                      <a16:colId xmlns:a16="http://schemas.microsoft.com/office/drawing/2014/main" val="1909861968"/>
                    </a:ext>
                  </a:extLst>
                </a:gridCol>
                <a:gridCol w="329184">
                  <a:extLst>
                    <a:ext uri="{9D8B030D-6E8A-4147-A177-3AD203B41FA5}">
                      <a16:colId xmlns:a16="http://schemas.microsoft.com/office/drawing/2014/main" val="2433303595"/>
                    </a:ext>
                  </a:extLst>
                </a:gridCol>
                <a:gridCol w="370332">
                  <a:extLst>
                    <a:ext uri="{9D8B030D-6E8A-4147-A177-3AD203B41FA5}">
                      <a16:colId xmlns:a16="http://schemas.microsoft.com/office/drawing/2014/main" val="354208527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Thankful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297625836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a:ln>
                            <a:noFill/>
                          </a:ln>
                          <a:solidFill>
                            <a:prstClr val="black"/>
                          </a:solidFill>
                          <a:effectLst/>
                          <a:uLnTx/>
                          <a:uFillTx/>
                          <a:latin typeface="+mn-lt"/>
                          <a:ea typeface="+mn-ea"/>
                          <a:cs typeface="+mn-cs"/>
                        </a:rPr>
                        <a:t> Livelo - 2018-09-05 09:00:01 </a:t>
                      </a:r>
                      <a:r>
                        <a:rPr kumimoji="0" lang="pt-BR" sz="1000" b="0" i="0" u="none" strike="noStrike" kern="1200" cap="none" spc="0" normalizeH="0" baseline="0" noProof="0">
                          <a:ln>
                            <a:noFill/>
                          </a:ln>
                          <a:solidFill>
                            <a:prstClr val="black"/>
                          </a:solidFill>
                          <a:effectLst/>
                          <a:uLnTx/>
                          <a:uFillTx/>
                          <a:latin typeface="+mn-lt"/>
                          <a:ea typeface="+mn-ea"/>
                          <a:cs typeface="+mn-cs"/>
                        </a:rPr>
                        <a:t> 
 Com mais de 5 milhões de hectares, a Amazônia é sem dúvida um dos maiores tesouros do Brasil! O que muita gente não sabe é que existem diversas opções de turismo para conhecer e vivenciar experiências únicas na maior floresta tropical do mundo. Curioso? Visite nossa agência de viagens online e prepare as malas! bit.ly/Dia-Amazonia
 #livelo #seuspontos #suasescolhas #amoviajar</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0.0109 %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448850233"/>
                  </a:ext>
                </a:extLst>
              </a:tr>
            </a:tbl>
          </a:graphicData>
        </a:graphic>
      </p:graphicFrame>
      <p:sp>
        <p:nvSpPr>
          <p:cNvPr id="4" name="Text Placeholder 3">
            <a:extLst>
              <a:ext uri="{FF2B5EF4-FFF2-40B4-BE49-F238E27FC236}">
                <a16:creationId xmlns:a16="http://schemas.microsoft.com/office/drawing/2014/main" id="{2B78DE11-58DF-4B13-891A-A6D4C7569DE1}"/>
              </a:ext>
            </a:extLst>
          </p:cNvPr>
          <p:cNvSpPr>
            <a:spLocks noGrp="1"/>
          </p:cNvSpPr>
          <p:nvPr>
            <p:ph type="body" sz="quarter" idx="14"/>
          </p:nvPr>
        </p:nvSpPr>
        <p:spPr/>
        <p:txBody>
          <a:bodyPr/>
          <a:lstStyle/>
          <a:p>
            <a:r>
              <a:rPr lang="en-US"/>
              <a:t>01/09/2018 - 12/09/2018</a:t>
            </a:r>
          </a:p>
        </p:txBody>
      </p:sp>
    </p:spTree>
    <p:extLst>
      <p:ext uri="{BB962C8B-B14F-4D97-AF65-F5344CB8AC3E}">
        <p14:creationId xmlns:p14="http://schemas.microsoft.com/office/powerpoint/2010/main" val="287640068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C3492F6-18D6-4D6E-AF56-C3D7E526601A}"/>
              </a:ext>
            </a:extLst>
          </p:cNvPr>
          <p:cNvSpPr>
            <a:spLocks noGrp="1"/>
          </p:cNvSpPr>
          <p:nvPr>
            <p:ph type="title"/>
          </p:nvPr>
        </p:nvSpPr>
        <p:spPr/>
        <p:txBody>
          <a:bodyPr/>
          <a:lstStyle/>
          <a:p>
            <a:r>
              <a:rPr lang="en-US"/>
              <a:t>Facebook Own Posts Table  | All Pages - 12 of 16</a:t>
            </a:r>
          </a:p>
        </p:txBody>
      </p:sp>
      <p:graphicFrame>
        <p:nvGraphicFramePr>
          <p:cNvPr id="5" name="Table Placeholder 4">
            <a:extLst>
              <a:ext uri="{FF2B5EF4-FFF2-40B4-BE49-F238E27FC236}">
                <a16:creationId xmlns:a16="http://schemas.microsoft.com/office/drawing/2014/main" id="{381A403C-CA42-4928-98FC-6DC718D1017B}"/>
              </a:ext>
            </a:extLst>
          </p:cNvPr>
          <p:cNvGraphicFramePr>
            <a:graphicFrameLocks noGrp="1"/>
          </p:cNvGraphicFramePr>
          <p:nvPr>
            <p:ph type="tbl" sz="quarter" idx="13"/>
            <p:extLst>
              <p:ext uri="{D42A27DB-BD31-4B8C-83A1-F6EECF244321}">
                <p14:modId xmlns:p14="http://schemas.microsoft.com/office/powerpoint/2010/main" val="195668804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388947743"/>
                    </a:ext>
                  </a:extLst>
                </a:gridCol>
                <a:gridCol w="370332">
                  <a:extLst>
                    <a:ext uri="{9D8B030D-6E8A-4147-A177-3AD203B41FA5}">
                      <a16:colId xmlns:a16="http://schemas.microsoft.com/office/drawing/2014/main" val="1042832269"/>
                    </a:ext>
                  </a:extLst>
                </a:gridCol>
                <a:gridCol w="370332">
                  <a:extLst>
                    <a:ext uri="{9D8B030D-6E8A-4147-A177-3AD203B41FA5}">
                      <a16:colId xmlns:a16="http://schemas.microsoft.com/office/drawing/2014/main" val="289023282"/>
                    </a:ext>
                  </a:extLst>
                </a:gridCol>
                <a:gridCol w="370332">
                  <a:extLst>
                    <a:ext uri="{9D8B030D-6E8A-4147-A177-3AD203B41FA5}">
                      <a16:colId xmlns:a16="http://schemas.microsoft.com/office/drawing/2014/main" val="2955753145"/>
                    </a:ext>
                  </a:extLst>
                </a:gridCol>
                <a:gridCol w="329184">
                  <a:extLst>
                    <a:ext uri="{9D8B030D-6E8A-4147-A177-3AD203B41FA5}">
                      <a16:colId xmlns:a16="http://schemas.microsoft.com/office/drawing/2014/main" val="2398404902"/>
                    </a:ext>
                  </a:extLst>
                </a:gridCol>
                <a:gridCol w="329184">
                  <a:extLst>
                    <a:ext uri="{9D8B030D-6E8A-4147-A177-3AD203B41FA5}">
                      <a16:colId xmlns:a16="http://schemas.microsoft.com/office/drawing/2014/main" val="4062539739"/>
                    </a:ext>
                  </a:extLst>
                </a:gridCol>
                <a:gridCol w="329184">
                  <a:extLst>
                    <a:ext uri="{9D8B030D-6E8A-4147-A177-3AD203B41FA5}">
                      <a16:colId xmlns:a16="http://schemas.microsoft.com/office/drawing/2014/main" val="263468075"/>
                    </a:ext>
                  </a:extLst>
                </a:gridCol>
                <a:gridCol w="329184">
                  <a:extLst>
                    <a:ext uri="{9D8B030D-6E8A-4147-A177-3AD203B41FA5}">
                      <a16:colId xmlns:a16="http://schemas.microsoft.com/office/drawing/2014/main" val="1773861331"/>
                    </a:ext>
                  </a:extLst>
                </a:gridCol>
                <a:gridCol w="329184">
                  <a:extLst>
                    <a:ext uri="{9D8B030D-6E8A-4147-A177-3AD203B41FA5}">
                      <a16:colId xmlns:a16="http://schemas.microsoft.com/office/drawing/2014/main" val="3412254884"/>
                    </a:ext>
                  </a:extLst>
                </a:gridCol>
                <a:gridCol w="329184">
                  <a:extLst>
                    <a:ext uri="{9D8B030D-6E8A-4147-A177-3AD203B41FA5}">
                      <a16:colId xmlns:a16="http://schemas.microsoft.com/office/drawing/2014/main" val="1989104393"/>
                    </a:ext>
                  </a:extLst>
                </a:gridCol>
                <a:gridCol w="329184">
                  <a:extLst>
                    <a:ext uri="{9D8B030D-6E8A-4147-A177-3AD203B41FA5}">
                      <a16:colId xmlns:a16="http://schemas.microsoft.com/office/drawing/2014/main" val="954621127"/>
                    </a:ext>
                  </a:extLst>
                </a:gridCol>
                <a:gridCol w="329184">
                  <a:extLst>
                    <a:ext uri="{9D8B030D-6E8A-4147-A177-3AD203B41FA5}">
                      <a16:colId xmlns:a16="http://schemas.microsoft.com/office/drawing/2014/main" val="60351009"/>
                    </a:ext>
                  </a:extLst>
                </a:gridCol>
                <a:gridCol w="329184">
                  <a:extLst>
                    <a:ext uri="{9D8B030D-6E8A-4147-A177-3AD203B41FA5}">
                      <a16:colId xmlns:a16="http://schemas.microsoft.com/office/drawing/2014/main" val="3773291487"/>
                    </a:ext>
                  </a:extLst>
                </a:gridCol>
                <a:gridCol w="370332">
                  <a:extLst>
                    <a:ext uri="{9D8B030D-6E8A-4147-A177-3AD203B41FA5}">
                      <a16:colId xmlns:a16="http://schemas.microsoft.com/office/drawing/2014/main" val="4011943095"/>
                    </a:ext>
                  </a:extLst>
                </a:gridCol>
                <a:gridCol w="370332">
                  <a:extLst>
                    <a:ext uri="{9D8B030D-6E8A-4147-A177-3AD203B41FA5}">
                      <a16:colId xmlns:a16="http://schemas.microsoft.com/office/drawing/2014/main" val="1413159053"/>
                    </a:ext>
                  </a:extLst>
                </a:gridCol>
                <a:gridCol w="329184">
                  <a:extLst>
                    <a:ext uri="{9D8B030D-6E8A-4147-A177-3AD203B41FA5}">
                      <a16:colId xmlns:a16="http://schemas.microsoft.com/office/drawing/2014/main" val="373009183"/>
                    </a:ext>
                  </a:extLst>
                </a:gridCol>
                <a:gridCol w="329184">
                  <a:extLst>
                    <a:ext uri="{9D8B030D-6E8A-4147-A177-3AD203B41FA5}">
                      <a16:colId xmlns:a16="http://schemas.microsoft.com/office/drawing/2014/main" val="3013165780"/>
                    </a:ext>
                  </a:extLst>
                </a:gridCol>
                <a:gridCol w="370332">
                  <a:extLst>
                    <a:ext uri="{9D8B030D-6E8A-4147-A177-3AD203B41FA5}">
                      <a16:colId xmlns:a16="http://schemas.microsoft.com/office/drawing/2014/main" val="336459750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Thankful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38766691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a:ln>
                            <a:noFill/>
                          </a:ln>
                          <a:solidFill>
                            <a:prstClr val="black"/>
                          </a:solidFill>
                          <a:effectLst/>
                          <a:uLnTx/>
                          <a:uFillTx/>
                          <a:latin typeface="+mn-lt"/>
                          <a:ea typeface="+mn-ea"/>
                          <a:cs typeface="+mn-cs"/>
                        </a:rPr>
                        <a:t> Smiles - 2018-09-04 18:00:02 </a:t>
                      </a:r>
                      <a:r>
                        <a:rPr kumimoji="0" lang="pt-BR" sz="1000" b="0" i="0" u="none" strike="noStrike" kern="1200" cap="none" spc="0" normalizeH="0" baseline="0" noProof="0">
                          <a:ln>
                            <a:noFill/>
                          </a:ln>
                          <a:solidFill>
                            <a:prstClr val="black"/>
                          </a:solidFill>
                          <a:effectLst/>
                          <a:uLnTx/>
                          <a:uFillTx/>
                          <a:latin typeface="+mn-lt"/>
                          <a:ea typeface="+mn-ea"/>
                          <a:cs typeface="+mn-cs"/>
                        </a:rPr>
                        <a:t> 
 Ela é a segunda maior cidade dos EUA, famosa pelo clima ameno e por abrigar um distrito considerado a capital mundial das produções cinematográficas. Você consegue identificar de qual cidade estamos falando? Ela é o nosso Destino do Mês! Saiba a resposta aqui: http://bit.ly/2Q0lRXp</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0.0043 %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41369267"/>
                  </a:ext>
                </a:extLst>
              </a:tr>
            </a:tbl>
          </a:graphicData>
        </a:graphic>
      </p:graphicFrame>
      <p:sp>
        <p:nvSpPr>
          <p:cNvPr id="4" name="Text Placeholder 3">
            <a:extLst>
              <a:ext uri="{FF2B5EF4-FFF2-40B4-BE49-F238E27FC236}">
                <a16:creationId xmlns:a16="http://schemas.microsoft.com/office/drawing/2014/main" id="{DAA3748E-9AB6-4060-A56A-5FE1D289B363}"/>
              </a:ext>
            </a:extLst>
          </p:cNvPr>
          <p:cNvSpPr>
            <a:spLocks noGrp="1"/>
          </p:cNvSpPr>
          <p:nvPr>
            <p:ph type="body" sz="quarter" idx="14"/>
          </p:nvPr>
        </p:nvSpPr>
        <p:spPr/>
        <p:txBody>
          <a:bodyPr/>
          <a:lstStyle/>
          <a:p>
            <a:r>
              <a:rPr lang="en-US"/>
              <a:t>01/09/2018 - 12/09/2018</a:t>
            </a:r>
          </a:p>
        </p:txBody>
      </p:sp>
    </p:spTree>
    <p:extLst>
      <p:ext uri="{BB962C8B-B14F-4D97-AF65-F5344CB8AC3E}">
        <p14:creationId xmlns:p14="http://schemas.microsoft.com/office/powerpoint/2010/main" val="44979463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49A7424-DD27-4BC8-B65D-C2A5719F88F5}"/>
              </a:ext>
            </a:extLst>
          </p:cNvPr>
          <p:cNvSpPr>
            <a:spLocks noGrp="1"/>
          </p:cNvSpPr>
          <p:nvPr>
            <p:ph type="title"/>
          </p:nvPr>
        </p:nvSpPr>
        <p:spPr/>
        <p:txBody>
          <a:bodyPr/>
          <a:lstStyle/>
          <a:p>
            <a:r>
              <a:rPr lang="en-US"/>
              <a:t>Facebook Own Posts Table  | All Pages - 13 of 16</a:t>
            </a:r>
          </a:p>
        </p:txBody>
      </p:sp>
      <p:graphicFrame>
        <p:nvGraphicFramePr>
          <p:cNvPr id="5" name="Table Placeholder 4">
            <a:extLst>
              <a:ext uri="{FF2B5EF4-FFF2-40B4-BE49-F238E27FC236}">
                <a16:creationId xmlns:a16="http://schemas.microsoft.com/office/drawing/2014/main" id="{897D5D44-E63B-4D1A-9FD9-484385C726C3}"/>
              </a:ext>
            </a:extLst>
          </p:cNvPr>
          <p:cNvGraphicFramePr>
            <a:graphicFrameLocks noGrp="1"/>
          </p:cNvGraphicFramePr>
          <p:nvPr>
            <p:ph type="tbl" sz="quarter" idx="13"/>
            <p:extLst>
              <p:ext uri="{D42A27DB-BD31-4B8C-83A1-F6EECF244321}">
                <p14:modId xmlns:p14="http://schemas.microsoft.com/office/powerpoint/2010/main" val="125050116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1118167011"/>
                    </a:ext>
                  </a:extLst>
                </a:gridCol>
                <a:gridCol w="370332">
                  <a:extLst>
                    <a:ext uri="{9D8B030D-6E8A-4147-A177-3AD203B41FA5}">
                      <a16:colId xmlns:a16="http://schemas.microsoft.com/office/drawing/2014/main" val="4132119782"/>
                    </a:ext>
                  </a:extLst>
                </a:gridCol>
                <a:gridCol w="370332">
                  <a:extLst>
                    <a:ext uri="{9D8B030D-6E8A-4147-A177-3AD203B41FA5}">
                      <a16:colId xmlns:a16="http://schemas.microsoft.com/office/drawing/2014/main" val="1716165467"/>
                    </a:ext>
                  </a:extLst>
                </a:gridCol>
                <a:gridCol w="370332">
                  <a:extLst>
                    <a:ext uri="{9D8B030D-6E8A-4147-A177-3AD203B41FA5}">
                      <a16:colId xmlns:a16="http://schemas.microsoft.com/office/drawing/2014/main" val="1165516680"/>
                    </a:ext>
                  </a:extLst>
                </a:gridCol>
                <a:gridCol w="329184">
                  <a:extLst>
                    <a:ext uri="{9D8B030D-6E8A-4147-A177-3AD203B41FA5}">
                      <a16:colId xmlns:a16="http://schemas.microsoft.com/office/drawing/2014/main" val="3974116458"/>
                    </a:ext>
                  </a:extLst>
                </a:gridCol>
                <a:gridCol w="329184">
                  <a:extLst>
                    <a:ext uri="{9D8B030D-6E8A-4147-A177-3AD203B41FA5}">
                      <a16:colId xmlns:a16="http://schemas.microsoft.com/office/drawing/2014/main" val="4250155530"/>
                    </a:ext>
                  </a:extLst>
                </a:gridCol>
                <a:gridCol w="329184">
                  <a:extLst>
                    <a:ext uri="{9D8B030D-6E8A-4147-A177-3AD203B41FA5}">
                      <a16:colId xmlns:a16="http://schemas.microsoft.com/office/drawing/2014/main" val="49554857"/>
                    </a:ext>
                  </a:extLst>
                </a:gridCol>
                <a:gridCol w="329184">
                  <a:extLst>
                    <a:ext uri="{9D8B030D-6E8A-4147-A177-3AD203B41FA5}">
                      <a16:colId xmlns:a16="http://schemas.microsoft.com/office/drawing/2014/main" val="4270237887"/>
                    </a:ext>
                  </a:extLst>
                </a:gridCol>
                <a:gridCol w="329184">
                  <a:extLst>
                    <a:ext uri="{9D8B030D-6E8A-4147-A177-3AD203B41FA5}">
                      <a16:colId xmlns:a16="http://schemas.microsoft.com/office/drawing/2014/main" val="2131687754"/>
                    </a:ext>
                  </a:extLst>
                </a:gridCol>
                <a:gridCol w="329184">
                  <a:extLst>
                    <a:ext uri="{9D8B030D-6E8A-4147-A177-3AD203B41FA5}">
                      <a16:colId xmlns:a16="http://schemas.microsoft.com/office/drawing/2014/main" val="2374809419"/>
                    </a:ext>
                  </a:extLst>
                </a:gridCol>
                <a:gridCol w="329184">
                  <a:extLst>
                    <a:ext uri="{9D8B030D-6E8A-4147-A177-3AD203B41FA5}">
                      <a16:colId xmlns:a16="http://schemas.microsoft.com/office/drawing/2014/main" val="744836829"/>
                    </a:ext>
                  </a:extLst>
                </a:gridCol>
                <a:gridCol w="329184">
                  <a:extLst>
                    <a:ext uri="{9D8B030D-6E8A-4147-A177-3AD203B41FA5}">
                      <a16:colId xmlns:a16="http://schemas.microsoft.com/office/drawing/2014/main" val="1041807433"/>
                    </a:ext>
                  </a:extLst>
                </a:gridCol>
                <a:gridCol w="329184">
                  <a:extLst>
                    <a:ext uri="{9D8B030D-6E8A-4147-A177-3AD203B41FA5}">
                      <a16:colId xmlns:a16="http://schemas.microsoft.com/office/drawing/2014/main" val="419035695"/>
                    </a:ext>
                  </a:extLst>
                </a:gridCol>
                <a:gridCol w="370332">
                  <a:extLst>
                    <a:ext uri="{9D8B030D-6E8A-4147-A177-3AD203B41FA5}">
                      <a16:colId xmlns:a16="http://schemas.microsoft.com/office/drawing/2014/main" val="3465449805"/>
                    </a:ext>
                  </a:extLst>
                </a:gridCol>
                <a:gridCol w="370332">
                  <a:extLst>
                    <a:ext uri="{9D8B030D-6E8A-4147-A177-3AD203B41FA5}">
                      <a16:colId xmlns:a16="http://schemas.microsoft.com/office/drawing/2014/main" val="2856901429"/>
                    </a:ext>
                  </a:extLst>
                </a:gridCol>
                <a:gridCol w="329184">
                  <a:extLst>
                    <a:ext uri="{9D8B030D-6E8A-4147-A177-3AD203B41FA5}">
                      <a16:colId xmlns:a16="http://schemas.microsoft.com/office/drawing/2014/main" val="2445495628"/>
                    </a:ext>
                  </a:extLst>
                </a:gridCol>
                <a:gridCol w="329184">
                  <a:extLst>
                    <a:ext uri="{9D8B030D-6E8A-4147-A177-3AD203B41FA5}">
                      <a16:colId xmlns:a16="http://schemas.microsoft.com/office/drawing/2014/main" val="3409440322"/>
                    </a:ext>
                  </a:extLst>
                </a:gridCol>
                <a:gridCol w="370332">
                  <a:extLst>
                    <a:ext uri="{9D8B030D-6E8A-4147-A177-3AD203B41FA5}">
                      <a16:colId xmlns:a16="http://schemas.microsoft.com/office/drawing/2014/main" val="101490076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Thankful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414258316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a:ln>
                            <a:noFill/>
                          </a:ln>
                          <a:solidFill>
                            <a:prstClr val="black"/>
                          </a:solidFill>
                          <a:effectLst/>
                          <a:uLnTx/>
                          <a:uFillTx/>
                          <a:latin typeface="+mn-lt"/>
                          <a:ea typeface="+mn-ea"/>
                          <a:cs typeface="+mn-cs"/>
                        </a:rPr>
                        <a:t> Multiplus - 2018-09-04 16:12:06 </a:t>
                      </a:r>
                      <a:r>
                        <a:rPr kumimoji="0" lang="pt-BR" sz="1000" b="0" i="0" u="none" strike="noStrike" kern="1200" cap="none" spc="0" normalizeH="0" baseline="0" noProof="0">
                          <a:ln>
                            <a:noFill/>
                          </a:ln>
                          <a:solidFill>
                            <a:prstClr val="black"/>
                          </a:solidFill>
                          <a:effectLst/>
                          <a:uLnTx/>
                          <a:uFillTx/>
                          <a:latin typeface="+mn-lt"/>
                          <a:ea typeface="+mn-ea"/>
                          <a:cs typeface="+mn-cs"/>
                        </a:rPr>
                        <a:t> 
 Na Comprei Pontuei tem Tramontina, tem Arno e Mondial! 
Até o dia 09/09/2018, as compras de produtos destas marcas estão com uma condição mais que ESPECIAL! São 8 pontos para cada 1 real em compras. Não vai perder, né? 🍳🍲🍴
Acesse: multipl.us/Mplus2CP</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0.0033 %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71783834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a:ln>
                            <a:noFill/>
                          </a:ln>
                          <a:solidFill>
                            <a:prstClr val="black"/>
                          </a:solidFill>
                          <a:effectLst/>
                          <a:uLnTx/>
                          <a:uFillTx/>
                          <a:latin typeface="+mn-lt"/>
                          <a:ea typeface="+mn-ea"/>
                          <a:cs typeface="+mn-cs"/>
                        </a:rPr>
                        <a:t> Multiplus - 2018-09-04 10:30:00 </a:t>
                      </a:r>
                      <a:r>
                        <a:rPr kumimoji="0" lang="pt-BR" sz="1000" b="0" i="0" u="none" strike="noStrike" kern="1200" cap="none" spc="0" normalizeH="0" baseline="0" noProof="0">
                          <a:ln>
                            <a:noFill/>
                          </a:ln>
                          <a:solidFill>
                            <a:prstClr val="black"/>
                          </a:solidFill>
                          <a:effectLst/>
                          <a:uLnTx/>
                          <a:uFillTx/>
                          <a:latin typeface="+mn-lt"/>
                          <a:ea typeface="+mn-ea"/>
                          <a:cs typeface="+mn-cs"/>
                        </a:rPr>
                        <a:t> 
 Ler faz bem e com a Multiplus você ainda pode ganhar pontos por isso! A cada um real em compras na Livraria Cultura você GANHA 8 pontos Multiplus! 📖📓
Válido até 05/09/2018. Confira condições ➡️ multipl.us/MplusLC8x1</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0.0023 %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35602029"/>
                  </a:ext>
                </a:extLst>
              </a:tr>
            </a:tbl>
          </a:graphicData>
        </a:graphic>
      </p:graphicFrame>
      <p:sp>
        <p:nvSpPr>
          <p:cNvPr id="4" name="Text Placeholder 3">
            <a:extLst>
              <a:ext uri="{FF2B5EF4-FFF2-40B4-BE49-F238E27FC236}">
                <a16:creationId xmlns:a16="http://schemas.microsoft.com/office/drawing/2014/main" id="{82768FF6-BAE8-4769-8338-50C161AE1BEF}"/>
              </a:ext>
            </a:extLst>
          </p:cNvPr>
          <p:cNvSpPr>
            <a:spLocks noGrp="1"/>
          </p:cNvSpPr>
          <p:nvPr>
            <p:ph type="body" sz="quarter" idx="14"/>
          </p:nvPr>
        </p:nvSpPr>
        <p:spPr/>
        <p:txBody>
          <a:bodyPr/>
          <a:lstStyle/>
          <a:p>
            <a:r>
              <a:rPr lang="en-US"/>
              <a:t>01/09/2018 - 12/09/2018</a:t>
            </a:r>
          </a:p>
        </p:txBody>
      </p:sp>
    </p:spTree>
    <p:extLst>
      <p:ext uri="{BB962C8B-B14F-4D97-AF65-F5344CB8AC3E}">
        <p14:creationId xmlns:p14="http://schemas.microsoft.com/office/powerpoint/2010/main" val="2176259836"/>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7AB84C2-319F-4056-A7B7-786ADF430BD5}"/>
              </a:ext>
            </a:extLst>
          </p:cNvPr>
          <p:cNvSpPr>
            <a:spLocks noGrp="1"/>
          </p:cNvSpPr>
          <p:nvPr>
            <p:ph type="title"/>
          </p:nvPr>
        </p:nvSpPr>
        <p:spPr/>
        <p:txBody>
          <a:bodyPr/>
          <a:lstStyle/>
          <a:p>
            <a:r>
              <a:rPr lang="en-US"/>
              <a:t>Facebook Own Posts Table  | All Pages - 14 of 16</a:t>
            </a:r>
          </a:p>
        </p:txBody>
      </p:sp>
      <p:graphicFrame>
        <p:nvGraphicFramePr>
          <p:cNvPr id="5" name="Table Placeholder 4">
            <a:extLst>
              <a:ext uri="{FF2B5EF4-FFF2-40B4-BE49-F238E27FC236}">
                <a16:creationId xmlns:a16="http://schemas.microsoft.com/office/drawing/2014/main" id="{40655286-2A19-4CD9-996B-77CBF172F385}"/>
              </a:ext>
            </a:extLst>
          </p:cNvPr>
          <p:cNvGraphicFramePr>
            <a:graphicFrameLocks noGrp="1"/>
          </p:cNvGraphicFramePr>
          <p:nvPr>
            <p:ph type="tbl" sz="quarter" idx="13"/>
            <p:extLst>
              <p:ext uri="{D42A27DB-BD31-4B8C-83A1-F6EECF244321}">
                <p14:modId xmlns:p14="http://schemas.microsoft.com/office/powerpoint/2010/main" val="170517706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3405801527"/>
                    </a:ext>
                  </a:extLst>
                </a:gridCol>
                <a:gridCol w="370332">
                  <a:extLst>
                    <a:ext uri="{9D8B030D-6E8A-4147-A177-3AD203B41FA5}">
                      <a16:colId xmlns:a16="http://schemas.microsoft.com/office/drawing/2014/main" val="168899924"/>
                    </a:ext>
                  </a:extLst>
                </a:gridCol>
                <a:gridCol w="370332">
                  <a:extLst>
                    <a:ext uri="{9D8B030D-6E8A-4147-A177-3AD203B41FA5}">
                      <a16:colId xmlns:a16="http://schemas.microsoft.com/office/drawing/2014/main" val="3538161111"/>
                    </a:ext>
                  </a:extLst>
                </a:gridCol>
                <a:gridCol w="370332">
                  <a:extLst>
                    <a:ext uri="{9D8B030D-6E8A-4147-A177-3AD203B41FA5}">
                      <a16:colId xmlns:a16="http://schemas.microsoft.com/office/drawing/2014/main" val="1999874191"/>
                    </a:ext>
                  </a:extLst>
                </a:gridCol>
                <a:gridCol w="329184">
                  <a:extLst>
                    <a:ext uri="{9D8B030D-6E8A-4147-A177-3AD203B41FA5}">
                      <a16:colId xmlns:a16="http://schemas.microsoft.com/office/drawing/2014/main" val="3245776707"/>
                    </a:ext>
                  </a:extLst>
                </a:gridCol>
                <a:gridCol w="329184">
                  <a:extLst>
                    <a:ext uri="{9D8B030D-6E8A-4147-A177-3AD203B41FA5}">
                      <a16:colId xmlns:a16="http://schemas.microsoft.com/office/drawing/2014/main" val="1778051557"/>
                    </a:ext>
                  </a:extLst>
                </a:gridCol>
                <a:gridCol w="329184">
                  <a:extLst>
                    <a:ext uri="{9D8B030D-6E8A-4147-A177-3AD203B41FA5}">
                      <a16:colId xmlns:a16="http://schemas.microsoft.com/office/drawing/2014/main" val="3895030848"/>
                    </a:ext>
                  </a:extLst>
                </a:gridCol>
                <a:gridCol w="329184">
                  <a:extLst>
                    <a:ext uri="{9D8B030D-6E8A-4147-A177-3AD203B41FA5}">
                      <a16:colId xmlns:a16="http://schemas.microsoft.com/office/drawing/2014/main" val="383024608"/>
                    </a:ext>
                  </a:extLst>
                </a:gridCol>
                <a:gridCol w="329184">
                  <a:extLst>
                    <a:ext uri="{9D8B030D-6E8A-4147-A177-3AD203B41FA5}">
                      <a16:colId xmlns:a16="http://schemas.microsoft.com/office/drawing/2014/main" val="1548497665"/>
                    </a:ext>
                  </a:extLst>
                </a:gridCol>
                <a:gridCol w="329184">
                  <a:extLst>
                    <a:ext uri="{9D8B030D-6E8A-4147-A177-3AD203B41FA5}">
                      <a16:colId xmlns:a16="http://schemas.microsoft.com/office/drawing/2014/main" val="2275917141"/>
                    </a:ext>
                  </a:extLst>
                </a:gridCol>
                <a:gridCol w="329184">
                  <a:extLst>
                    <a:ext uri="{9D8B030D-6E8A-4147-A177-3AD203B41FA5}">
                      <a16:colId xmlns:a16="http://schemas.microsoft.com/office/drawing/2014/main" val="3719468199"/>
                    </a:ext>
                  </a:extLst>
                </a:gridCol>
                <a:gridCol w="329184">
                  <a:extLst>
                    <a:ext uri="{9D8B030D-6E8A-4147-A177-3AD203B41FA5}">
                      <a16:colId xmlns:a16="http://schemas.microsoft.com/office/drawing/2014/main" val="3680024457"/>
                    </a:ext>
                  </a:extLst>
                </a:gridCol>
                <a:gridCol w="329184">
                  <a:extLst>
                    <a:ext uri="{9D8B030D-6E8A-4147-A177-3AD203B41FA5}">
                      <a16:colId xmlns:a16="http://schemas.microsoft.com/office/drawing/2014/main" val="3334003270"/>
                    </a:ext>
                  </a:extLst>
                </a:gridCol>
                <a:gridCol w="370332">
                  <a:extLst>
                    <a:ext uri="{9D8B030D-6E8A-4147-A177-3AD203B41FA5}">
                      <a16:colId xmlns:a16="http://schemas.microsoft.com/office/drawing/2014/main" val="1147400387"/>
                    </a:ext>
                  </a:extLst>
                </a:gridCol>
                <a:gridCol w="370332">
                  <a:extLst>
                    <a:ext uri="{9D8B030D-6E8A-4147-A177-3AD203B41FA5}">
                      <a16:colId xmlns:a16="http://schemas.microsoft.com/office/drawing/2014/main" val="2037427262"/>
                    </a:ext>
                  </a:extLst>
                </a:gridCol>
                <a:gridCol w="329184">
                  <a:extLst>
                    <a:ext uri="{9D8B030D-6E8A-4147-A177-3AD203B41FA5}">
                      <a16:colId xmlns:a16="http://schemas.microsoft.com/office/drawing/2014/main" val="897661380"/>
                    </a:ext>
                  </a:extLst>
                </a:gridCol>
                <a:gridCol w="329184">
                  <a:extLst>
                    <a:ext uri="{9D8B030D-6E8A-4147-A177-3AD203B41FA5}">
                      <a16:colId xmlns:a16="http://schemas.microsoft.com/office/drawing/2014/main" val="1281216987"/>
                    </a:ext>
                  </a:extLst>
                </a:gridCol>
                <a:gridCol w="370332">
                  <a:extLst>
                    <a:ext uri="{9D8B030D-6E8A-4147-A177-3AD203B41FA5}">
                      <a16:colId xmlns:a16="http://schemas.microsoft.com/office/drawing/2014/main" val="216205430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Thankful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208509072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a:ln>
                            <a:noFill/>
                          </a:ln>
                          <a:solidFill>
                            <a:prstClr val="black"/>
                          </a:solidFill>
                          <a:effectLst/>
                          <a:uLnTx/>
                          <a:uFillTx/>
                          <a:latin typeface="+mn-lt"/>
                          <a:ea typeface="+mn-ea"/>
                          <a:cs typeface="+mn-cs"/>
                        </a:rPr>
                        <a:t> Multiplus - 2018-09-04 07:58:06 </a:t>
                      </a:r>
                      <a:r>
                        <a:rPr kumimoji="0" lang="pt-BR" sz="1000" b="0" i="0" u="none" strike="noStrike" kern="1200" cap="none" spc="0" normalizeH="0" baseline="0" noProof="0">
                          <a:ln>
                            <a:noFill/>
                          </a:ln>
                          <a:solidFill>
                            <a:prstClr val="black"/>
                          </a:solidFill>
                          <a:effectLst/>
                          <a:uLnTx/>
                          <a:uFillTx/>
                          <a:latin typeface="+mn-lt"/>
                          <a:ea typeface="+mn-ea"/>
                          <a:cs typeface="+mn-cs"/>
                        </a:rPr>
                        <a:t> 
 Amar e cuidar do seu melhor amigo é maravilhoso.❤️ E se você ganhasse pontos Multiplus por isso? A cada 1 real em compras para seu pet você GANHA 4 pontos Multiplus! Incrível, né? 🐕🐈🐾
Aproveite! De 03 a 07/09/2018, confira condições e áreas de atuação da loja ➡️ multipl.us/Mplus2Dotpet</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0.0015 %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65797285"/>
                  </a:ext>
                </a:extLst>
              </a:tr>
            </a:tbl>
          </a:graphicData>
        </a:graphic>
      </p:graphicFrame>
      <p:sp>
        <p:nvSpPr>
          <p:cNvPr id="4" name="Text Placeholder 3">
            <a:extLst>
              <a:ext uri="{FF2B5EF4-FFF2-40B4-BE49-F238E27FC236}">
                <a16:creationId xmlns:a16="http://schemas.microsoft.com/office/drawing/2014/main" id="{B8100D8F-69F6-490D-8384-BC12BC3C385D}"/>
              </a:ext>
            </a:extLst>
          </p:cNvPr>
          <p:cNvSpPr>
            <a:spLocks noGrp="1"/>
          </p:cNvSpPr>
          <p:nvPr>
            <p:ph type="body" sz="quarter" idx="14"/>
          </p:nvPr>
        </p:nvSpPr>
        <p:spPr/>
        <p:txBody>
          <a:bodyPr/>
          <a:lstStyle/>
          <a:p>
            <a:r>
              <a:rPr lang="en-US"/>
              <a:t>01/09/2018 - 12/09/2018</a:t>
            </a:r>
          </a:p>
        </p:txBody>
      </p:sp>
    </p:spTree>
    <p:extLst>
      <p:ext uri="{BB962C8B-B14F-4D97-AF65-F5344CB8AC3E}">
        <p14:creationId xmlns:p14="http://schemas.microsoft.com/office/powerpoint/2010/main" val="2473340953"/>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437605A-AB95-4471-B215-AADCAF8D1115}"/>
              </a:ext>
            </a:extLst>
          </p:cNvPr>
          <p:cNvSpPr>
            <a:spLocks noGrp="1"/>
          </p:cNvSpPr>
          <p:nvPr>
            <p:ph type="title"/>
          </p:nvPr>
        </p:nvSpPr>
        <p:spPr/>
        <p:txBody>
          <a:bodyPr/>
          <a:lstStyle/>
          <a:p>
            <a:r>
              <a:rPr lang="en-US"/>
              <a:t>Facebook Own Posts Table  | All Pages - 15 of 16</a:t>
            </a:r>
          </a:p>
        </p:txBody>
      </p:sp>
      <p:graphicFrame>
        <p:nvGraphicFramePr>
          <p:cNvPr id="5" name="Table Placeholder 4">
            <a:extLst>
              <a:ext uri="{FF2B5EF4-FFF2-40B4-BE49-F238E27FC236}">
                <a16:creationId xmlns:a16="http://schemas.microsoft.com/office/drawing/2014/main" id="{863EAB56-1729-42A2-AC09-940258D58EFC}"/>
              </a:ext>
            </a:extLst>
          </p:cNvPr>
          <p:cNvGraphicFramePr>
            <a:graphicFrameLocks noGrp="1"/>
          </p:cNvGraphicFramePr>
          <p:nvPr>
            <p:ph type="tbl" sz="quarter" idx="13"/>
            <p:extLst>
              <p:ext uri="{D42A27DB-BD31-4B8C-83A1-F6EECF244321}">
                <p14:modId xmlns:p14="http://schemas.microsoft.com/office/powerpoint/2010/main" val="227034819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1968369408"/>
                    </a:ext>
                  </a:extLst>
                </a:gridCol>
                <a:gridCol w="370332">
                  <a:extLst>
                    <a:ext uri="{9D8B030D-6E8A-4147-A177-3AD203B41FA5}">
                      <a16:colId xmlns:a16="http://schemas.microsoft.com/office/drawing/2014/main" val="187840923"/>
                    </a:ext>
                  </a:extLst>
                </a:gridCol>
                <a:gridCol w="370332">
                  <a:extLst>
                    <a:ext uri="{9D8B030D-6E8A-4147-A177-3AD203B41FA5}">
                      <a16:colId xmlns:a16="http://schemas.microsoft.com/office/drawing/2014/main" val="1604232375"/>
                    </a:ext>
                  </a:extLst>
                </a:gridCol>
                <a:gridCol w="370332">
                  <a:extLst>
                    <a:ext uri="{9D8B030D-6E8A-4147-A177-3AD203B41FA5}">
                      <a16:colId xmlns:a16="http://schemas.microsoft.com/office/drawing/2014/main" val="2110438330"/>
                    </a:ext>
                  </a:extLst>
                </a:gridCol>
                <a:gridCol w="329184">
                  <a:extLst>
                    <a:ext uri="{9D8B030D-6E8A-4147-A177-3AD203B41FA5}">
                      <a16:colId xmlns:a16="http://schemas.microsoft.com/office/drawing/2014/main" val="2529139259"/>
                    </a:ext>
                  </a:extLst>
                </a:gridCol>
                <a:gridCol w="329184">
                  <a:extLst>
                    <a:ext uri="{9D8B030D-6E8A-4147-A177-3AD203B41FA5}">
                      <a16:colId xmlns:a16="http://schemas.microsoft.com/office/drawing/2014/main" val="2628354063"/>
                    </a:ext>
                  </a:extLst>
                </a:gridCol>
                <a:gridCol w="329184">
                  <a:extLst>
                    <a:ext uri="{9D8B030D-6E8A-4147-A177-3AD203B41FA5}">
                      <a16:colId xmlns:a16="http://schemas.microsoft.com/office/drawing/2014/main" val="2030860409"/>
                    </a:ext>
                  </a:extLst>
                </a:gridCol>
                <a:gridCol w="329184">
                  <a:extLst>
                    <a:ext uri="{9D8B030D-6E8A-4147-A177-3AD203B41FA5}">
                      <a16:colId xmlns:a16="http://schemas.microsoft.com/office/drawing/2014/main" val="1258296758"/>
                    </a:ext>
                  </a:extLst>
                </a:gridCol>
                <a:gridCol w="329184">
                  <a:extLst>
                    <a:ext uri="{9D8B030D-6E8A-4147-A177-3AD203B41FA5}">
                      <a16:colId xmlns:a16="http://schemas.microsoft.com/office/drawing/2014/main" val="3328812948"/>
                    </a:ext>
                  </a:extLst>
                </a:gridCol>
                <a:gridCol w="329184">
                  <a:extLst>
                    <a:ext uri="{9D8B030D-6E8A-4147-A177-3AD203B41FA5}">
                      <a16:colId xmlns:a16="http://schemas.microsoft.com/office/drawing/2014/main" val="3029660521"/>
                    </a:ext>
                  </a:extLst>
                </a:gridCol>
                <a:gridCol w="329184">
                  <a:extLst>
                    <a:ext uri="{9D8B030D-6E8A-4147-A177-3AD203B41FA5}">
                      <a16:colId xmlns:a16="http://schemas.microsoft.com/office/drawing/2014/main" val="395094317"/>
                    </a:ext>
                  </a:extLst>
                </a:gridCol>
                <a:gridCol w="329184">
                  <a:extLst>
                    <a:ext uri="{9D8B030D-6E8A-4147-A177-3AD203B41FA5}">
                      <a16:colId xmlns:a16="http://schemas.microsoft.com/office/drawing/2014/main" val="1058285112"/>
                    </a:ext>
                  </a:extLst>
                </a:gridCol>
                <a:gridCol w="329184">
                  <a:extLst>
                    <a:ext uri="{9D8B030D-6E8A-4147-A177-3AD203B41FA5}">
                      <a16:colId xmlns:a16="http://schemas.microsoft.com/office/drawing/2014/main" val="3271427208"/>
                    </a:ext>
                  </a:extLst>
                </a:gridCol>
                <a:gridCol w="370332">
                  <a:extLst>
                    <a:ext uri="{9D8B030D-6E8A-4147-A177-3AD203B41FA5}">
                      <a16:colId xmlns:a16="http://schemas.microsoft.com/office/drawing/2014/main" val="1414007628"/>
                    </a:ext>
                  </a:extLst>
                </a:gridCol>
                <a:gridCol w="370332">
                  <a:extLst>
                    <a:ext uri="{9D8B030D-6E8A-4147-A177-3AD203B41FA5}">
                      <a16:colId xmlns:a16="http://schemas.microsoft.com/office/drawing/2014/main" val="524195753"/>
                    </a:ext>
                  </a:extLst>
                </a:gridCol>
                <a:gridCol w="329184">
                  <a:extLst>
                    <a:ext uri="{9D8B030D-6E8A-4147-A177-3AD203B41FA5}">
                      <a16:colId xmlns:a16="http://schemas.microsoft.com/office/drawing/2014/main" val="3181386823"/>
                    </a:ext>
                  </a:extLst>
                </a:gridCol>
                <a:gridCol w="329184">
                  <a:extLst>
                    <a:ext uri="{9D8B030D-6E8A-4147-A177-3AD203B41FA5}">
                      <a16:colId xmlns:a16="http://schemas.microsoft.com/office/drawing/2014/main" val="2357731467"/>
                    </a:ext>
                  </a:extLst>
                </a:gridCol>
                <a:gridCol w="370332">
                  <a:extLst>
                    <a:ext uri="{9D8B030D-6E8A-4147-A177-3AD203B41FA5}">
                      <a16:colId xmlns:a16="http://schemas.microsoft.com/office/drawing/2014/main" val="207585964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Thankful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93017959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a:ln>
                            <a:noFill/>
                          </a:ln>
                          <a:solidFill>
                            <a:prstClr val="black"/>
                          </a:solidFill>
                          <a:effectLst/>
                          <a:uLnTx/>
                          <a:uFillTx/>
                          <a:latin typeface="+mn-lt"/>
                          <a:ea typeface="+mn-ea"/>
                          <a:cs typeface="+mn-cs"/>
                        </a:rPr>
                        <a:t> Multiplus - 2018-09-03 19:30:00 </a:t>
                      </a:r>
                      <a:r>
                        <a:rPr kumimoji="0" lang="pt-BR" sz="1000" b="0" i="0" u="none" strike="noStrike" kern="1200" cap="none" spc="0" normalizeH="0" baseline="0" noProof="0">
                          <a:ln>
                            <a:noFill/>
                          </a:ln>
                          <a:solidFill>
                            <a:prstClr val="black"/>
                          </a:solidFill>
                          <a:effectLst/>
                          <a:uLnTx/>
                          <a:uFillTx/>
                          <a:latin typeface="+mn-lt"/>
                          <a:ea typeface="+mn-ea"/>
                          <a:cs typeface="+mn-cs"/>
                        </a:rPr>
                        <a:t> 
 Quem viaja para o Uruguai tem um montão de opções gastronômicas para se jogar.
Vem descobrir o que você não pode deixar de saborear em uma visita ao nosso vizinho!
Me conta: qual item da lista você já experimentou?</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0.0025 %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84144338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a:ln>
                            <a:noFill/>
                          </a:ln>
                          <a:solidFill>
                            <a:prstClr val="black"/>
                          </a:solidFill>
                          <a:effectLst/>
                          <a:uLnTx/>
                          <a:uFillTx/>
                          <a:latin typeface="+mn-lt"/>
                          <a:ea typeface="+mn-ea"/>
                          <a:cs typeface="+mn-cs"/>
                        </a:rPr>
                        <a:t> Smiles - 2018-09-03 11:00:02 </a:t>
                      </a:r>
                      <a:r>
                        <a:rPr kumimoji="0" lang="pt-BR" sz="1000" b="0" i="0" u="none" strike="noStrike" kern="1200" cap="none" spc="0" normalizeH="0" baseline="0" noProof="0">
                          <a:ln>
                            <a:noFill/>
                          </a:ln>
                          <a:solidFill>
                            <a:prstClr val="black"/>
                          </a:solidFill>
                          <a:effectLst/>
                          <a:uLnTx/>
                          <a:uFillTx/>
                          <a:latin typeface="+mn-lt"/>
                          <a:ea typeface="+mn-ea"/>
                          <a:cs typeface="+mn-cs"/>
                        </a:rPr>
                        <a:t> 
 Preparem-se todos, porque o Clube Smiles Day está chegando! Saiba mais sobre as vantagens e assine agora mesmo para não ficar de fora dessa oportunidade única: http://bit.ly/2wuXiJR</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0.0301 %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520966974"/>
                  </a:ext>
                </a:extLst>
              </a:tr>
            </a:tbl>
          </a:graphicData>
        </a:graphic>
      </p:graphicFrame>
      <p:sp>
        <p:nvSpPr>
          <p:cNvPr id="4" name="Text Placeholder 3">
            <a:extLst>
              <a:ext uri="{FF2B5EF4-FFF2-40B4-BE49-F238E27FC236}">
                <a16:creationId xmlns:a16="http://schemas.microsoft.com/office/drawing/2014/main" id="{0981C5B2-BD83-41B4-8C72-FCA68865FE5B}"/>
              </a:ext>
            </a:extLst>
          </p:cNvPr>
          <p:cNvSpPr>
            <a:spLocks noGrp="1"/>
          </p:cNvSpPr>
          <p:nvPr>
            <p:ph type="body" sz="quarter" idx="14"/>
          </p:nvPr>
        </p:nvSpPr>
        <p:spPr/>
        <p:txBody>
          <a:bodyPr/>
          <a:lstStyle/>
          <a:p>
            <a:r>
              <a:rPr lang="en-US"/>
              <a:t>01/09/2018 - 12/09/2018</a:t>
            </a:r>
          </a:p>
        </p:txBody>
      </p:sp>
    </p:spTree>
    <p:extLst>
      <p:ext uri="{BB962C8B-B14F-4D97-AF65-F5344CB8AC3E}">
        <p14:creationId xmlns:p14="http://schemas.microsoft.com/office/powerpoint/2010/main" val="3441083910"/>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20097B8-AD67-4E1F-BDF2-B9E103618FF0}"/>
              </a:ext>
            </a:extLst>
          </p:cNvPr>
          <p:cNvSpPr>
            <a:spLocks noGrp="1"/>
          </p:cNvSpPr>
          <p:nvPr>
            <p:ph type="title"/>
          </p:nvPr>
        </p:nvSpPr>
        <p:spPr/>
        <p:txBody>
          <a:bodyPr/>
          <a:lstStyle/>
          <a:p>
            <a:r>
              <a:rPr lang="en-US"/>
              <a:t>Facebook Own Posts Table  | All Pages - 16 of 16</a:t>
            </a:r>
          </a:p>
        </p:txBody>
      </p:sp>
      <p:graphicFrame>
        <p:nvGraphicFramePr>
          <p:cNvPr id="5" name="Table Placeholder 4">
            <a:extLst>
              <a:ext uri="{FF2B5EF4-FFF2-40B4-BE49-F238E27FC236}">
                <a16:creationId xmlns:a16="http://schemas.microsoft.com/office/drawing/2014/main" id="{0CA7D726-18A5-4D2B-8DB0-54476F41D86E}"/>
              </a:ext>
            </a:extLst>
          </p:cNvPr>
          <p:cNvGraphicFramePr>
            <a:graphicFrameLocks noGrp="1"/>
          </p:cNvGraphicFramePr>
          <p:nvPr>
            <p:ph type="tbl" sz="quarter" idx="13"/>
            <p:extLst>
              <p:ext uri="{D42A27DB-BD31-4B8C-83A1-F6EECF244321}">
                <p14:modId xmlns:p14="http://schemas.microsoft.com/office/powerpoint/2010/main" val="232988482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758030222"/>
                    </a:ext>
                  </a:extLst>
                </a:gridCol>
                <a:gridCol w="370332">
                  <a:extLst>
                    <a:ext uri="{9D8B030D-6E8A-4147-A177-3AD203B41FA5}">
                      <a16:colId xmlns:a16="http://schemas.microsoft.com/office/drawing/2014/main" val="2584786675"/>
                    </a:ext>
                  </a:extLst>
                </a:gridCol>
                <a:gridCol w="370332">
                  <a:extLst>
                    <a:ext uri="{9D8B030D-6E8A-4147-A177-3AD203B41FA5}">
                      <a16:colId xmlns:a16="http://schemas.microsoft.com/office/drawing/2014/main" val="3923605869"/>
                    </a:ext>
                  </a:extLst>
                </a:gridCol>
                <a:gridCol w="370332">
                  <a:extLst>
                    <a:ext uri="{9D8B030D-6E8A-4147-A177-3AD203B41FA5}">
                      <a16:colId xmlns:a16="http://schemas.microsoft.com/office/drawing/2014/main" val="714634809"/>
                    </a:ext>
                  </a:extLst>
                </a:gridCol>
                <a:gridCol w="329184">
                  <a:extLst>
                    <a:ext uri="{9D8B030D-6E8A-4147-A177-3AD203B41FA5}">
                      <a16:colId xmlns:a16="http://schemas.microsoft.com/office/drawing/2014/main" val="2977180091"/>
                    </a:ext>
                  </a:extLst>
                </a:gridCol>
                <a:gridCol w="329184">
                  <a:extLst>
                    <a:ext uri="{9D8B030D-6E8A-4147-A177-3AD203B41FA5}">
                      <a16:colId xmlns:a16="http://schemas.microsoft.com/office/drawing/2014/main" val="2125953032"/>
                    </a:ext>
                  </a:extLst>
                </a:gridCol>
                <a:gridCol w="329184">
                  <a:extLst>
                    <a:ext uri="{9D8B030D-6E8A-4147-A177-3AD203B41FA5}">
                      <a16:colId xmlns:a16="http://schemas.microsoft.com/office/drawing/2014/main" val="3855525943"/>
                    </a:ext>
                  </a:extLst>
                </a:gridCol>
                <a:gridCol w="329184">
                  <a:extLst>
                    <a:ext uri="{9D8B030D-6E8A-4147-A177-3AD203B41FA5}">
                      <a16:colId xmlns:a16="http://schemas.microsoft.com/office/drawing/2014/main" val="2661746472"/>
                    </a:ext>
                  </a:extLst>
                </a:gridCol>
                <a:gridCol w="329184">
                  <a:extLst>
                    <a:ext uri="{9D8B030D-6E8A-4147-A177-3AD203B41FA5}">
                      <a16:colId xmlns:a16="http://schemas.microsoft.com/office/drawing/2014/main" val="121082091"/>
                    </a:ext>
                  </a:extLst>
                </a:gridCol>
                <a:gridCol w="329184">
                  <a:extLst>
                    <a:ext uri="{9D8B030D-6E8A-4147-A177-3AD203B41FA5}">
                      <a16:colId xmlns:a16="http://schemas.microsoft.com/office/drawing/2014/main" val="3153395494"/>
                    </a:ext>
                  </a:extLst>
                </a:gridCol>
                <a:gridCol w="329184">
                  <a:extLst>
                    <a:ext uri="{9D8B030D-6E8A-4147-A177-3AD203B41FA5}">
                      <a16:colId xmlns:a16="http://schemas.microsoft.com/office/drawing/2014/main" val="2823151105"/>
                    </a:ext>
                  </a:extLst>
                </a:gridCol>
                <a:gridCol w="329184">
                  <a:extLst>
                    <a:ext uri="{9D8B030D-6E8A-4147-A177-3AD203B41FA5}">
                      <a16:colId xmlns:a16="http://schemas.microsoft.com/office/drawing/2014/main" val="1550979745"/>
                    </a:ext>
                  </a:extLst>
                </a:gridCol>
                <a:gridCol w="329184">
                  <a:extLst>
                    <a:ext uri="{9D8B030D-6E8A-4147-A177-3AD203B41FA5}">
                      <a16:colId xmlns:a16="http://schemas.microsoft.com/office/drawing/2014/main" val="262240844"/>
                    </a:ext>
                  </a:extLst>
                </a:gridCol>
                <a:gridCol w="370332">
                  <a:extLst>
                    <a:ext uri="{9D8B030D-6E8A-4147-A177-3AD203B41FA5}">
                      <a16:colId xmlns:a16="http://schemas.microsoft.com/office/drawing/2014/main" val="3097599670"/>
                    </a:ext>
                  </a:extLst>
                </a:gridCol>
                <a:gridCol w="370332">
                  <a:extLst>
                    <a:ext uri="{9D8B030D-6E8A-4147-A177-3AD203B41FA5}">
                      <a16:colId xmlns:a16="http://schemas.microsoft.com/office/drawing/2014/main" val="1953213723"/>
                    </a:ext>
                  </a:extLst>
                </a:gridCol>
                <a:gridCol w="329184">
                  <a:extLst>
                    <a:ext uri="{9D8B030D-6E8A-4147-A177-3AD203B41FA5}">
                      <a16:colId xmlns:a16="http://schemas.microsoft.com/office/drawing/2014/main" val="1655383750"/>
                    </a:ext>
                  </a:extLst>
                </a:gridCol>
                <a:gridCol w="329184">
                  <a:extLst>
                    <a:ext uri="{9D8B030D-6E8A-4147-A177-3AD203B41FA5}">
                      <a16:colId xmlns:a16="http://schemas.microsoft.com/office/drawing/2014/main" val="1651443943"/>
                    </a:ext>
                  </a:extLst>
                </a:gridCol>
                <a:gridCol w="370332">
                  <a:extLst>
                    <a:ext uri="{9D8B030D-6E8A-4147-A177-3AD203B41FA5}">
                      <a16:colId xmlns:a16="http://schemas.microsoft.com/office/drawing/2014/main" val="383859394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Thankful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111440878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a:ln>
                            <a:noFill/>
                          </a:ln>
                          <a:solidFill>
                            <a:prstClr val="black"/>
                          </a:solidFill>
                          <a:effectLst/>
                          <a:uLnTx/>
                          <a:uFillTx/>
                          <a:latin typeface="+mn-lt"/>
                          <a:ea typeface="+mn-ea"/>
                          <a:cs typeface="+mn-cs"/>
                        </a:rPr>
                        <a:t> Livelo - 2018-09-03 09:17:17 </a:t>
                      </a:r>
                      <a:r>
                        <a:rPr kumimoji="0" lang="pt-BR" sz="1000" b="0" i="0" u="none" strike="noStrike" kern="1200" cap="none" spc="0" normalizeH="0" baseline="0" noProof="0">
                          <a:ln>
                            <a:noFill/>
                          </a:ln>
                          <a:solidFill>
                            <a:prstClr val="black"/>
                          </a:solidFill>
                          <a:effectLst/>
                          <a:uLnTx/>
                          <a:uFillTx/>
                          <a:latin typeface="+mn-lt"/>
                          <a:ea typeface="+mn-ea"/>
                          <a:cs typeface="+mn-cs"/>
                        </a:rPr>
                        <a:t> 
 O feriadão está chegando... Já decidiu como vai aproveitar? Cineminha com o crush, zerando vários jogos, pondo as séries em dia, viajando… Conta pra gente nos comentários! #livelo #seuspontos #suasescolhas #feriado</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0.0052 %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781425358"/>
                  </a:ext>
                </a:extLst>
              </a:tr>
            </a:tbl>
          </a:graphicData>
        </a:graphic>
      </p:graphicFrame>
      <p:sp>
        <p:nvSpPr>
          <p:cNvPr id="4" name="Text Placeholder 3">
            <a:extLst>
              <a:ext uri="{FF2B5EF4-FFF2-40B4-BE49-F238E27FC236}">
                <a16:creationId xmlns:a16="http://schemas.microsoft.com/office/drawing/2014/main" id="{4F1A2F2A-17A5-4CEA-B29C-A1C437657BFF}"/>
              </a:ext>
            </a:extLst>
          </p:cNvPr>
          <p:cNvSpPr>
            <a:spLocks noGrp="1"/>
          </p:cNvSpPr>
          <p:nvPr>
            <p:ph type="body" sz="quarter" idx="14"/>
          </p:nvPr>
        </p:nvSpPr>
        <p:spPr/>
        <p:txBody>
          <a:bodyPr/>
          <a:lstStyle/>
          <a:p>
            <a:r>
              <a:rPr lang="en-US"/>
              <a:t>01/09/2018 - 12/09/2018</a:t>
            </a:r>
          </a:p>
        </p:txBody>
      </p:sp>
    </p:spTree>
    <p:extLst>
      <p:ext uri="{BB962C8B-B14F-4D97-AF65-F5344CB8AC3E}">
        <p14:creationId xmlns:p14="http://schemas.microsoft.com/office/powerpoint/2010/main" val="3836697871"/>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19DB61D-ECDB-456C-87E4-7E3AB6BBEB7D}"/>
              </a:ext>
            </a:extLst>
          </p:cNvPr>
          <p:cNvSpPr>
            <a:spLocks noGrp="1"/>
          </p:cNvSpPr>
          <p:nvPr>
            <p:ph type="title"/>
          </p:nvPr>
        </p:nvSpPr>
        <p:spPr/>
        <p:txBody>
          <a:bodyPr/>
          <a:lstStyle/>
          <a:p>
            <a:r>
              <a:rPr lang="en-US"/>
              <a:t>Facebook Key Metrics Radar | All Pages</a:t>
            </a:r>
          </a:p>
        </p:txBody>
      </p:sp>
      <p:graphicFrame>
        <p:nvGraphicFramePr>
          <p:cNvPr id="6" name="Chart Placeholder 5">
            <a:extLst>
              <a:ext uri="{FF2B5EF4-FFF2-40B4-BE49-F238E27FC236}">
                <a16:creationId xmlns:a16="http://schemas.microsoft.com/office/drawing/2014/main" id="{0059F3E5-7A8C-4D17-95F5-59F3FB6AFA40}"/>
              </a:ext>
            </a:extLst>
          </p:cNvPr>
          <p:cNvGraphicFramePr>
            <a:graphicFrameLocks noGrp="1"/>
          </p:cNvGraphicFramePr>
          <p:nvPr>
            <p:ph type="chart" sz="quarter" idx="13"/>
            <p:extLst>
              <p:ext uri="{D42A27DB-BD31-4B8C-83A1-F6EECF244321}">
                <p14:modId xmlns:p14="http://schemas.microsoft.com/office/powerpoint/2010/main" val="2718951683"/>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1641BF2B-AEF5-4342-950A-75C4B9A91295}"/>
              </a:ext>
            </a:extLst>
          </p:cNvPr>
          <p:cNvSpPr>
            <a:spLocks noGrp="1"/>
          </p:cNvSpPr>
          <p:nvPr>
            <p:ph type="body" sz="quarter" idx="14"/>
          </p:nvPr>
        </p:nvSpPr>
        <p:spPr/>
        <p:txBody>
          <a:bodyPr/>
          <a:lstStyle/>
          <a:p>
            <a:r>
              <a:rPr lang="en-US"/>
              <a:t>01/09/2018 - 12/09/2018</a:t>
            </a:r>
          </a:p>
        </p:txBody>
      </p:sp>
      <p:sp>
        <p:nvSpPr>
          <p:cNvPr id="5" name="Footer Placeholder 4">
            <a:extLst>
              <a:ext uri="{FF2B5EF4-FFF2-40B4-BE49-F238E27FC236}">
                <a16:creationId xmlns:a16="http://schemas.microsoft.com/office/drawing/2014/main" id="{6B7BA6AB-6C20-42A3-B3C9-4C8FC4BF4872}"/>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265746168"/>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C7BD720-8F58-4071-A19A-48A3328CB21D}"/>
              </a:ext>
            </a:extLst>
          </p:cNvPr>
          <p:cNvSpPr>
            <a:spLocks noGrp="1"/>
          </p:cNvSpPr>
          <p:nvPr>
            <p:ph type="title"/>
          </p:nvPr>
        </p:nvSpPr>
        <p:spPr/>
        <p:txBody>
          <a:bodyPr/>
          <a:lstStyle/>
          <a:p>
            <a:r>
              <a:rPr lang="en-US"/>
              <a:t>Facebook Interaction Rate | All Pages</a:t>
            </a:r>
          </a:p>
        </p:txBody>
      </p:sp>
      <p:graphicFrame>
        <p:nvGraphicFramePr>
          <p:cNvPr id="6" name="Chart Placeholder 5">
            <a:extLst>
              <a:ext uri="{FF2B5EF4-FFF2-40B4-BE49-F238E27FC236}">
                <a16:creationId xmlns:a16="http://schemas.microsoft.com/office/drawing/2014/main" id="{C2980793-B7DB-439E-9E8B-109D2552513E}"/>
              </a:ext>
            </a:extLst>
          </p:cNvPr>
          <p:cNvGraphicFramePr>
            <a:graphicFrameLocks noGrp="1"/>
          </p:cNvGraphicFramePr>
          <p:nvPr>
            <p:ph type="chart" sz="quarter" idx="13"/>
            <p:extLst>
              <p:ext uri="{D42A27DB-BD31-4B8C-83A1-F6EECF244321}">
                <p14:modId xmlns:p14="http://schemas.microsoft.com/office/powerpoint/2010/main" val="1239770992"/>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F2C32680-B152-42E1-B857-CF8E3D181CD8}"/>
              </a:ext>
            </a:extLst>
          </p:cNvPr>
          <p:cNvSpPr>
            <a:spLocks noGrp="1"/>
          </p:cNvSpPr>
          <p:nvPr>
            <p:ph type="body" sz="quarter" idx="14"/>
          </p:nvPr>
        </p:nvSpPr>
        <p:spPr/>
        <p:txBody>
          <a:bodyPr/>
          <a:lstStyle/>
          <a:p>
            <a:r>
              <a:rPr lang="en-US"/>
              <a:t>01/09/2018 - 12/09/2018</a:t>
            </a:r>
          </a:p>
        </p:txBody>
      </p:sp>
      <p:sp>
        <p:nvSpPr>
          <p:cNvPr id="5" name="Footer Placeholder 4">
            <a:extLst>
              <a:ext uri="{FF2B5EF4-FFF2-40B4-BE49-F238E27FC236}">
                <a16:creationId xmlns:a16="http://schemas.microsoft.com/office/drawing/2014/main" id="{21185572-28A2-4D30-BD85-1AF2E35690A5}"/>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235834407"/>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1</TotalTime>
  <Words>1291</Words>
  <Application>Microsoft Office PowerPoint</Application>
  <PresentationFormat>On-screen Show (4:3)</PresentationFormat>
  <Paragraphs>784</Paragraphs>
  <Slides>21</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21</vt:i4>
      </vt:variant>
    </vt:vector>
  </HeadingPairs>
  <TitlesOfParts>
    <vt:vector size="24" baseType="lpstr">
      <vt:lpstr>Calibri</vt:lpstr>
      <vt:lpstr>Arial</vt:lpstr>
      <vt:lpstr>quintly_template</vt:lpstr>
      <vt:lpstr>Facebook - concorrência</vt:lpstr>
      <vt:lpstr>Facebook Own Posts | All Pages</vt:lpstr>
      <vt:lpstr>Facebook Interaction Rate By Post Type | All Pages</vt:lpstr>
      <vt:lpstr>Facebook Own Posts Table  | All Pages - 1 of 16</vt:lpstr>
      <vt:lpstr>Facebook Own Posts Table  | All Pages - 2 of 16</vt:lpstr>
      <vt:lpstr>Facebook Own Posts Table  | All Pages - 3 of 16</vt:lpstr>
      <vt:lpstr>Facebook Own Posts Table  | All Pages - 4 of 16</vt:lpstr>
      <vt:lpstr>Facebook Own Posts Table  | All Pages - 5 of 16</vt:lpstr>
      <vt:lpstr>Facebook Own Posts Table  | All Pages - 6 of 16</vt:lpstr>
      <vt:lpstr>Facebook Own Posts Table  | All Pages - 7 of 16</vt:lpstr>
      <vt:lpstr>Facebook Own Posts Table  | All Pages - 8 of 16</vt:lpstr>
      <vt:lpstr>Facebook Own Posts Table  | All Pages - 9 of 16</vt:lpstr>
      <vt:lpstr>Facebook Own Posts Table  | All Pages - 10 of 16</vt:lpstr>
      <vt:lpstr>Facebook Own Posts Table  | All Pages - 11 of 16</vt:lpstr>
      <vt:lpstr>Facebook Own Posts Table  | All Pages - 12 of 16</vt:lpstr>
      <vt:lpstr>Facebook Own Posts Table  | All Pages - 13 of 16</vt:lpstr>
      <vt:lpstr>Facebook Own Posts Table  | All Pages - 14 of 16</vt:lpstr>
      <vt:lpstr>Facebook Own Posts Table  | All Pages - 15 of 16</vt:lpstr>
      <vt:lpstr>Facebook Own Posts Table  | All Pages - 16 of 16</vt:lpstr>
      <vt:lpstr>Facebook Key Metrics Radar | All Pages</vt:lpstr>
      <vt:lpstr>Facebook Interaction Rate | All Pages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Facebook - concorrência</dc:title>
  <dc:creator>Administrator</dc:creator>
  <cp:lastModifiedBy>Administrator</cp:lastModifiedBy>
  <cp:revision>1</cp:revision>
  <dcterms:created xsi:type="dcterms:W3CDTF">2018-09-14T13:58:34Z</dcterms:created>
  <dcterms:modified xsi:type="dcterms:W3CDTF">2018-09-14T13:59:50Z</dcterms:modified>
</cp:coreProperties>
</file>