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Lst>
  <p:sldSz cx="9144000" cy="6858000" type="screen4x3"/>
  <p:notesSz cx="6858000" cy="9144000"/>
  <p:embeddedFontLst>
    <p:embeddedFont>
      <p:font typeface="Calibri" panose="020F0502020204030204" pitchFamily="34" charset="0"/>
      <p:regular r:id="rId8"/>
      <p:bold r:id="rId9"/>
      <p:italic r:id="rId10"/>
      <p:boldItalic r:id="rId1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3/14/2019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3/14/2019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3/14/2019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14C96-AA10-466A-9DB9-6B83155159CC}"/>
              </a:ext>
            </a:extLst>
          </p:cNvPr>
          <p:cNvSpPr>
            <a:spLocks noGrp="1"/>
          </p:cNvSpPr>
          <p:nvPr>
            <p:ph type="title"/>
          </p:nvPr>
        </p:nvSpPr>
        <p:spPr/>
        <p:txBody>
          <a:bodyPr/>
          <a:lstStyle/>
          <a:p>
            <a:r>
              <a:rPr lang="en-US"/>
              <a:t>Facebook FB Own Posts Table (Keywords filtered) | Snow Groomers - 1 of 6</a:t>
            </a:r>
          </a:p>
        </p:txBody>
      </p:sp>
      <p:graphicFrame>
        <p:nvGraphicFramePr>
          <p:cNvPr id="5" name="Table Placeholder 4">
            <a:extLst>
              <a:ext uri="{FF2B5EF4-FFF2-40B4-BE49-F238E27FC236}">
                <a16:creationId xmlns:a16="http://schemas.microsoft.com/office/drawing/2014/main" id="{EDCB57F9-1378-4A6D-9F71-5165D40FA90C}"/>
              </a:ext>
            </a:extLst>
          </p:cNvPr>
          <p:cNvGraphicFramePr>
            <a:graphicFrameLocks noGrp="1"/>
          </p:cNvGraphicFramePr>
          <p:nvPr>
            <p:ph type="tbl" sz="quarter" idx="13"/>
            <p:extLst>
              <p:ext uri="{D42A27DB-BD31-4B8C-83A1-F6EECF244321}">
                <p14:modId xmlns:p14="http://schemas.microsoft.com/office/powerpoint/2010/main" val="945008557"/>
              </p:ext>
            </p:extLst>
          </p:nvPr>
        </p:nvGraphicFramePr>
        <p:xfrm>
          <a:off x="457200" y="1731963"/>
          <a:ext cx="8229599" cy="2926080"/>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4153479273"/>
                    </a:ext>
                  </a:extLst>
                </a:gridCol>
                <a:gridCol w="370332">
                  <a:extLst>
                    <a:ext uri="{9D8B030D-6E8A-4147-A177-3AD203B41FA5}">
                      <a16:colId xmlns:a16="http://schemas.microsoft.com/office/drawing/2014/main" val="1367279264"/>
                    </a:ext>
                  </a:extLst>
                </a:gridCol>
                <a:gridCol w="370332">
                  <a:extLst>
                    <a:ext uri="{9D8B030D-6E8A-4147-A177-3AD203B41FA5}">
                      <a16:colId xmlns:a16="http://schemas.microsoft.com/office/drawing/2014/main" val="2127042982"/>
                    </a:ext>
                  </a:extLst>
                </a:gridCol>
                <a:gridCol w="370332">
                  <a:extLst>
                    <a:ext uri="{9D8B030D-6E8A-4147-A177-3AD203B41FA5}">
                      <a16:colId xmlns:a16="http://schemas.microsoft.com/office/drawing/2014/main" val="1228691966"/>
                    </a:ext>
                  </a:extLst>
                </a:gridCol>
                <a:gridCol w="329184">
                  <a:extLst>
                    <a:ext uri="{9D8B030D-6E8A-4147-A177-3AD203B41FA5}">
                      <a16:colId xmlns:a16="http://schemas.microsoft.com/office/drawing/2014/main" val="2926955235"/>
                    </a:ext>
                  </a:extLst>
                </a:gridCol>
                <a:gridCol w="329184">
                  <a:extLst>
                    <a:ext uri="{9D8B030D-6E8A-4147-A177-3AD203B41FA5}">
                      <a16:colId xmlns:a16="http://schemas.microsoft.com/office/drawing/2014/main" val="1112071558"/>
                    </a:ext>
                  </a:extLst>
                </a:gridCol>
                <a:gridCol w="329184">
                  <a:extLst>
                    <a:ext uri="{9D8B030D-6E8A-4147-A177-3AD203B41FA5}">
                      <a16:colId xmlns:a16="http://schemas.microsoft.com/office/drawing/2014/main" val="1758905644"/>
                    </a:ext>
                  </a:extLst>
                </a:gridCol>
                <a:gridCol w="329184">
                  <a:extLst>
                    <a:ext uri="{9D8B030D-6E8A-4147-A177-3AD203B41FA5}">
                      <a16:colId xmlns:a16="http://schemas.microsoft.com/office/drawing/2014/main" val="2543814444"/>
                    </a:ext>
                  </a:extLst>
                </a:gridCol>
                <a:gridCol w="329184">
                  <a:extLst>
                    <a:ext uri="{9D8B030D-6E8A-4147-A177-3AD203B41FA5}">
                      <a16:colId xmlns:a16="http://schemas.microsoft.com/office/drawing/2014/main" val="2575026771"/>
                    </a:ext>
                  </a:extLst>
                </a:gridCol>
                <a:gridCol w="329184">
                  <a:extLst>
                    <a:ext uri="{9D8B030D-6E8A-4147-A177-3AD203B41FA5}">
                      <a16:colId xmlns:a16="http://schemas.microsoft.com/office/drawing/2014/main" val="1693847341"/>
                    </a:ext>
                  </a:extLst>
                </a:gridCol>
                <a:gridCol w="329184">
                  <a:extLst>
                    <a:ext uri="{9D8B030D-6E8A-4147-A177-3AD203B41FA5}">
                      <a16:colId xmlns:a16="http://schemas.microsoft.com/office/drawing/2014/main" val="2533096594"/>
                    </a:ext>
                  </a:extLst>
                </a:gridCol>
                <a:gridCol w="329184">
                  <a:extLst>
                    <a:ext uri="{9D8B030D-6E8A-4147-A177-3AD203B41FA5}">
                      <a16:colId xmlns:a16="http://schemas.microsoft.com/office/drawing/2014/main" val="1337427644"/>
                    </a:ext>
                  </a:extLst>
                </a:gridCol>
                <a:gridCol w="370332">
                  <a:extLst>
                    <a:ext uri="{9D8B030D-6E8A-4147-A177-3AD203B41FA5}">
                      <a16:colId xmlns:a16="http://schemas.microsoft.com/office/drawing/2014/main" val="1880625958"/>
                    </a:ext>
                  </a:extLst>
                </a:gridCol>
                <a:gridCol w="370332">
                  <a:extLst>
                    <a:ext uri="{9D8B030D-6E8A-4147-A177-3AD203B41FA5}">
                      <a16:colId xmlns:a16="http://schemas.microsoft.com/office/drawing/2014/main" val="959219408"/>
                    </a:ext>
                  </a:extLst>
                </a:gridCol>
                <a:gridCol w="329184">
                  <a:extLst>
                    <a:ext uri="{9D8B030D-6E8A-4147-A177-3AD203B41FA5}">
                      <a16:colId xmlns:a16="http://schemas.microsoft.com/office/drawing/2014/main" val="1979864712"/>
                    </a:ext>
                  </a:extLst>
                </a:gridCol>
                <a:gridCol w="329184">
                  <a:extLst>
                    <a:ext uri="{9D8B030D-6E8A-4147-A177-3AD203B41FA5}">
                      <a16:colId xmlns:a16="http://schemas.microsoft.com/office/drawing/2014/main" val="2249871946"/>
                    </a:ext>
                  </a:extLst>
                </a:gridCol>
                <a:gridCol w="370332">
                  <a:extLst>
                    <a:ext uri="{9D8B030D-6E8A-4147-A177-3AD203B41FA5}">
                      <a16:colId xmlns:a16="http://schemas.microsoft.com/office/drawing/2014/main" val="18220950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67723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PRINOTH - Snow Groomers - 2019-02-21 14:00:01 </a:t>
                      </a:r>
                      <a:r>
                        <a:rPr kumimoji="0" lang="en-US" sz="1000" b="0" i="0" u="none" strike="noStrike" kern="1200" cap="none" spc="0" normalizeH="0" baseline="0" noProof="0">
                          <a:ln>
                            <a:noFill/>
                          </a:ln>
                          <a:solidFill>
                            <a:prstClr val="black"/>
                          </a:solidFill>
                          <a:effectLst/>
                          <a:uLnTx/>
                          <a:uFillTx/>
                          <a:latin typeface="+mn-lt"/>
                          <a:ea typeface="+mn-ea"/>
                          <a:cs typeface="+mn-cs"/>
                        </a:rPr>
                        <a:t> 
 😯 Wow, that #BISONX sure is a head turner! 🙃
Follow us also at PRINOTH - Tracked Vehicles ❄️❄️❄️
Video Credits: Nick Schwartzbauer 🎥
 — Products shown: (NA Shop) PRINOTH PADDED SILVER JACKET and (EU Shop) X PON PON CAP.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4351017"/>
                  </a:ext>
                </a:extLst>
              </a:tr>
            </a:tbl>
          </a:graphicData>
        </a:graphic>
      </p:graphicFrame>
      <p:sp>
        <p:nvSpPr>
          <p:cNvPr id="4" name="Text Placeholder 3">
            <a:extLst>
              <a:ext uri="{FF2B5EF4-FFF2-40B4-BE49-F238E27FC236}">
                <a16:creationId xmlns:a16="http://schemas.microsoft.com/office/drawing/2014/main" id="{60A11898-1CBA-4BF5-BB48-B7AEFF22E1C1}"/>
              </a:ext>
            </a:extLst>
          </p:cNvPr>
          <p:cNvSpPr>
            <a:spLocks noGrp="1"/>
          </p:cNvSpPr>
          <p:nvPr>
            <p:ph type="body" sz="quarter" idx="14"/>
          </p:nvPr>
        </p:nvSpPr>
        <p:spPr/>
        <p:txBody>
          <a:bodyPr/>
          <a:lstStyle/>
          <a:p>
            <a:r>
              <a:rPr lang="en-US"/>
              <a:t>09/01/2018 - 02/28/2019</a:t>
            </a:r>
          </a:p>
        </p:txBody>
      </p:sp>
    </p:spTree>
    <p:extLst>
      <p:ext uri="{BB962C8B-B14F-4D97-AF65-F5344CB8AC3E}">
        <p14:creationId xmlns:p14="http://schemas.microsoft.com/office/powerpoint/2010/main" val="34941220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F3AE0-09A8-441C-BC9F-6BD5ED1C5BD8}"/>
              </a:ext>
            </a:extLst>
          </p:cNvPr>
          <p:cNvSpPr>
            <a:spLocks noGrp="1"/>
          </p:cNvSpPr>
          <p:nvPr>
            <p:ph type="title"/>
          </p:nvPr>
        </p:nvSpPr>
        <p:spPr/>
        <p:txBody>
          <a:bodyPr/>
          <a:lstStyle/>
          <a:p>
            <a:r>
              <a:rPr lang="en-US"/>
              <a:t>Facebook FB Own Posts Table (Keywords filtered) | Snow Groomers - 2 of 6</a:t>
            </a:r>
          </a:p>
        </p:txBody>
      </p:sp>
      <p:graphicFrame>
        <p:nvGraphicFramePr>
          <p:cNvPr id="5" name="Table Placeholder 4">
            <a:extLst>
              <a:ext uri="{FF2B5EF4-FFF2-40B4-BE49-F238E27FC236}">
                <a16:creationId xmlns:a16="http://schemas.microsoft.com/office/drawing/2014/main" id="{32D35A57-198A-4E90-B0EF-14BB5A09160B}"/>
              </a:ext>
            </a:extLst>
          </p:cNvPr>
          <p:cNvGraphicFramePr>
            <a:graphicFrameLocks noGrp="1"/>
          </p:cNvGraphicFramePr>
          <p:nvPr>
            <p:ph type="tbl" sz="quarter" idx="13"/>
            <p:extLst>
              <p:ext uri="{D42A27DB-BD31-4B8C-83A1-F6EECF244321}">
                <p14:modId xmlns:p14="http://schemas.microsoft.com/office/powerpoint/2010/main" val="22946779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2638918039"/>
                    </a:ext>
                  </a:extLst>
                </a:gridCol>
                <a:gridCol w="370332">
                  <a:extLst>
                    <a:ext uri="{9D8B030D-6E8A-4147-A177-3AD203B41FA5}">
                      <a16:colId xmlns:a16="http://schemas.microsoft.com/office/drawing/2014/main" val="1867723851"/>
                    </a:ext>
                  </a:extLst>
                </a:gridCol>
                <a:gridCol w="370332">
                  <a:extLst>
                    <a:ext uri="{9D8B030D-6E8A-4147-A177-3AD203B41FA5}">
                      <a16:colId xmlns:a16="http://schemas.microsoft.com/office/drawing/2014/main" val="1524901704"/>
                    </a:ext>
                  </a:extLst>
                </a:gridCol>
                <a:gridCol w="370332">
                  <a:extLst>
                    <a:ext uri="{9D8B030D-6E8A-4147-A177-3AD203B41FA5}">
                      <a16:colId xmlns:a16="http://schemas.microsoft.com/office/drawing/2014/main" val="178021394"/>
                    </a:ext>
                  </a:extLst>
                </a:gridCol>
                <a:gridCol w="329184">
                  <a:extLst>
                    <a:ext uri="{9D8B030D-6E8A-4147-A177-3AD203B41FA5}">
                      <a16:colId xmlns:a16="http://schemas.microsoft.com/office/drawing/2014/main" val="2445131203"/>
                    </a:ext>
                  </a:extLst>
                </a:gridCol>
                <a:gridCol w="329184">
                  <a:extLst>
                    <a:ext uri="{9D8B030D-6E8A-4147-A177-3AD203B41FA5}">
                      <a16:colId xmlns:a16="http://schemas.microsoft.com/office/drawing/2014/main" val="3036360722"/>
                    </a:ext>
                  </a:extLst>
                </a:gridCol>
                <a:gridCol w="329184">
                  <a:extLst>
                    <a:ext uri="{9D8B030D-6E8A-4147-A177-3AD203B41FA5}">
                      <a16:colId xmlns:a16="http://schemas.microsoft.com/office/drawing/2014/main" val="3600413514"/>
                    </a:ext>
                  </a:extLst>
                </a:gridCol>
                <a:gridCol w="329184">
                  <a:extLst>
                    <a:ext uri="{9D8B030D-6E8A-4147-A177-3AD203B41FA5}">
                      <a16:colId xmlns:a16="http://schemas.microsoft.com/office/drawing/2014/main" val="819087868"/>
                    </a:ext>
                  </a:extLst>
                </a:gridCol>
                <a:gridCol w="329184">
                  <a:extLst>
                    <a:ext uri="{9D8B030D-6E8A-4147-A177-3AD203B41FA5}">
                      <a16:colId xmlns:a16="http://schemas.microsoft.com/office/drawing/2014/main" val="852410453"/>
                    </a:ext>
                  </a:extLst>
                </a:gridCol>
                <a:gridCol w="329184">
                  <a:extLst>
                    <a:ext uri="{9D8B030D-6E8A-4147-A177-3AD203B41FA5}">
                      <a16:colId xmlns:a16="http://schemas.microsoft.com/office/drawing/2014/main" val="1434266732"/>
                    </a:ext>
                  </a:extLst>
                </a:gridCol>
                <a:gridCol w="329184">
                  <a:extLst>
                    <a:ext uri="{9D8B030D-6E8A-4147-A177-3AD203B41FA5}">
                      <a16:colId xmlns:a16="http://schemas.microsoft.com/office/drawing/2014/main" val="402324955"/>
                    </a:ext>
                  </a:extLst>
                </a:gridCol>
                <a:gridCol w="329184">
                  <a:extLst>
                    <a:ext uri="{9D8B030D-6E8A-4147-A177-3AD203B41FA5}">
                      <a16:colId xmlns:a16="http://schemas.microsoft.com/office/drawing/2014/main" val="3048578022"/>
                    </a:ext>
                  </a:extLst>
                </a:gridCol>
                <a:gridCol w="370332">
                  <a:extLst>
                    <a:ext uri="{9D8B030D-6E8A-4147-A177-3AD203B41FA5}">
                      <a16:colId xmlns:a16="http://schemas.microsoft.com/office/drawing/2014/main" val="2978012778"/>
                    </a:ext>
                  </a:extLst>
                </a:gridCol>
                <a:gridCol w="370332">
                  <a:extLst>
                    <a:ext uri="{9D8B030D-6E8A-4147-A177-3AD203B41FA5}">
                      <a16:colId xmlns:a16="http://schemas.microsoft.com/office/drawing/2014/main" val="4168662961"/>
                    </a:ext>
                  </a:extLst>
                </a:gridCol>
                <a:gridCol w="329184">
                  <a:extLst>
                    <a:ext uri="{9D8B030D-6E8A-4147-A177-3AD203B41FA5}">
                      <a16:colId xmlns:a16="http://schemas.microsoft.com/office/drawing/2014/main" val="4148117820"/>
                    </a:ext>
                  </a:extLst>
                </a:gridCol>
                <a:gridCol w="329184">
                  <a:extLst>
                    <a:ext uri="{9D8B030D-6E8A-4147-A177-3AD203B41FA5}">
                      <a16:colId xmlns:a16="http://schemas.microsoft.com/office/drawing/2014/main" val="957114969"/>
                    </a:ext>
                  </a:extLst>
                </a:gridCol>
                <a:gridCol w="370332">
                  <a:extLst>
                    <a:ext uri="{9D8B030D-6E8A-4147-A177-3AD203B41FA5}">
                      <a16:colId xmlns:a16="http://schemas.microsoft.com/office/drawing/2014/main" val="3035302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34978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PRINOTH - Snow Groomers - 2019-02-20 11:00:15 </a:t>
                      </a:r>
                      <a:r>
                        <a:rPr kumimoji="0" lang="en-US" sz="1000" b="0" i="0" u="none" strike="noStrike" kern="1200" cap="none" spc="0" normalizeH="0" baseline="0" noProof="0">
                          <a:ln>
                            <a:noFill/>
                          </a:ln>
                          <a:solidFill>
                            <a:prstClr val="black"/>
                          </a:solidFill>
                          <a:effectLst/>
                          <a:uLnTx/>
                          <a:uFillTx/>
                          <a:latin typeface="+mn-lt"/>
                          <a:ea typeface="+mn-ea"/>
                          <a:cs typeface="+mn-cs"/>
                        </a:rPr>
                        <a:t> 
 ❄️ ❄️ ❄️ Need to move lots of snow from one site to another❓ Check out our 👉 PRINOTH - Tracked Vehicles 👈 which offer payloads starting at 12,000 lb (5,443 kg) 🏔  Look at this job done in the beautiful European Alps as a good example of this application 👍
ℹ️ Find more info on our website ► http://bit.ly/PRINOTH-TV 🌐
#PRINOTH #prinothtrackedvehicles
 — Products shown: (EU Shop) CLASSIC BLACK DENIM BASEBALL CAP and (NA Shop) GREY HOODIE WITH ZIP.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70250876"/>
                  </a:ext>
                </a:extLst>
              </a:tr>
            </a:tbl>
          </a:graphicData>
        </a:graphic>
      </p:graphicFrame>
      <p:sp>
        <p:nvSpPr>
          <p:cNvPr id="4" name="Text Placeholder 3">
            <a:extLst>
              <a:ext uri="{FF2B5EF4-FFF2-40B4-BE49-F238E27FC236}">
                <a16:creationId xmlns:a16="http://schemas.microsoft.com/office/drawing/2014/main" id="{2BBB372B-A95E-4091-9223-2AFE5F072A06}"/>
              </a:ext>
            </a:extLst>
          </p:cNvPr>
          <p:cNvSpPr>
            <a:spLocks noGrp="1"/>
          </p:cNvSpPr>
          <p:nvPr>
            <p:ph type="body" sz="quarter" idx="14"/>
          </p:nvPr>
        </p:nvSpPr>
        <p:spPr/>
        <p:txBody>
          <a:bodyPr/>
          <a:lstStyle/>
          <a:p>
            <a:r>
              <a:rPr lang="en-US"/>
              <a:t>09/01/2018 - 02/28/2019</a:t>
            </a:r>
          </a:p>
        </p:txBody>
      </p:sp>
    </p:spTree>
    <p:extLst>
      <p:ext uri="{BB962C8B-B14F-4D97-AF65-F5344CB8AC3E}">
        <p14:creationId xmlns:p14="http://schemas.microsoft.com/office/powerpoint/2010/main" val="30329323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6BCA1-DC01-4D71-B7C4-BD84F255962A}"/>
              </a:ext>
            </a:extLst>
          </p:cNvPr>
          <p:cNvSpPr>
            <a:spLocks noGrp="1"/>
          </p:cNvSpPr>
          <p:nvPr>
            <p:ph type="title"/>
          </p:nvPr>
        </p:nvSpPr>
        <p:spPr/>
        <p:txBody>
          <a:bodyPr/>
          <a:lstStyle/>
          <a:p>
            <a:r>
              <a:rPr lang="en-US"/>
              <a:t>Facebook FB Own Posts Table (Keywords filtered) | Snow Groomers - 3 of 6</a:t>
            </a:r>
          </a:p>
        </p:txBody>
      </p:sp>
      <p:graphicFrame>
        <p:nvGraphicFramePr>
          <p:cNvPr id="5" name="Table Placeholder 4">
            <a:extLst>
              <a:ext uri="{FF2B5EF4-FFF2-40B4-BE49-F238E27FC236}">
                <a16:creationId xmlns:a16="http://schemas.microsoft.com/office/drawing/2014/main" id="{9FB1DDF0-20B6-4402-8EB5-4E61FE3E21ED}"/>
              </a:ext>
            </a:extLst>
          </p:cNvPr>
          <p:cNvGraphicFramePr>
            <a:graphicFrameLocks noGrp="1"/>
          </p:cNvGraphicFramePr>
          <p:nvPr>
            <p:ph type="tbl" sz="quarter" idx="13"/>
            <p:extLst>
              <p:ext uri="{D42A27DB-BD31-4B8C-83A1-F6EECF244321}">
                <p14:modId xmlns:p14="http://schemas.microsoft.com/office/powerpoint/2010/main" val="18151196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3232972399"/>
                    </a:ext>
                  </a:extLst>
                </a:gridCol>
                <a:gridCol w="370332">
                  <a:extLst>
                    <a:ext uri="{9D8B030D-6E8A-4147-A177-3AD203B41FA5}">
                      <a16:colId xmlns:a16="http://schemas.microsoft.com/office/drawing/2014/main" val="2204308162"/>
                    </a:ext>
                  </a:extLst>
                </a:gridCol>
                <a:gridCol w="370332">
                  <a:extLst>
                    <a:ext uri="{9D8B030D-6E8A-4147-A177-3AD203B41FA5}">
                      <a16:colId xmlns:a16="http://schemas.microsoft.com/office/drawing/2014/main" val="255274175"/>
                    </a:ext>
                  </a:extLst>
                </a:gridCol>
                <a:gridCol w="370332">
                  <a:extLst>
                    <a:ext uri="{9D8B030D-6E8A-4147-A177-3AD203B41FA5}">
                      <a16:colId xmlns:a16="http://schemas.microsoft.com/office/drawing/2014/main" val="3275628145"/>
                    </a:ext>
                  </a:extLst>
                </a:gridCol>
                <a:gridCol w="329184">
                  <a:extLst>
                    <a:ext uri="{9D8B030D-6E8A-4147-A177-3AD203B41FA5}">
                      <a16:colId xmlns:a16="http://schemas.microsoft.com/office/drawing/2014/main" val="1421275967"/>
                    </a:ext>
                  </a:extLst>
                </a:gridCol>
                <a:gridCol w="329184">
                  <a:extLst>
                    <a:ext uri="{9D8B030D-6E8A-4147-A177-3AD203B41FA5}">
                      <a16:colId xmlns:a16="http://schemas.microsoft.com/office/drawing/2014/main" val="157252138"/>
                    </a:ext>
                  </a:extLst>
                </a:gridCol>
                <a:gridCol w="329184">
                  <a:extLst>
                    <a:ext uri="{9D8B030D-6E8A-4147-A177-3AD203B41FA5}">
                      <a16:colId xmlns:a16="http://schemas.microsoft.com/office/drawing/2014/main" val="4129171425"/>
                    </a:ext>
                  </a:extLst>
                </a:gridCol>
                <a:gridCol w="329184">
                  <a:extLst>
                    <a:ext uri="{9D8B030D-6E8A-4147-A177-3AD203B41FA5}">
                      <a16:colId xmlns:a16="http://schemas.microsoft.com/office/drawing/2014/main" val="3125150777"/>
                    </a:ext>
                  </a:extLst>
                </a:gridCol>
                <a:gridCol w="329184">
                  <a:extLst>
                    <a:ext uri="{9D8B030D-6E8A-4147-A177-3AD203B41FA5}">
                      <a16:colId xmlns:a16="http://schemas.microsoft.com/office/drawing/2014/main" val="3363076210"/>
                    </a:ext>
                  </a:extLst>
                </a:gridCol>
                <a:gridCol w="329184">
                  <a:extLst>
                    <a:ext uri="{9D8B030D-6E8A-4147-A177-3AD203B41FA5}">
                      <a16:colId xmlns:a16="http://schemas.microsoft.com/office/drawing/2014/main" val="3293887021"/>
                    </a:ext>
                  </a:extLst>
                </a:gridCol>
                <a:gridCol w="329184">
                  <a:extLst>
                    <a:ext uri="{9D8B030D-6E8A-4147-A177-3AD203B41FA5}">
                      <a16:colId xmlns:a16="http://schemas.microsoft.com/office/drawing/2014/main" val="211741669"/>
                    </a:ext>
                  </a:extLst>
                </a:gridCol>
                <a:gridCol w="329184">
                  <a:extLst>
                    <a:ext uri="{9D8B030D-6E8A-4147-A177-3AD203B41FA5}">
                      <a16:colId xmlns:a16="http://schemas.microsoft.com/office/drawing/2014/main" val="3559238794"/>
                    </a:ext>
                  </a:extLst>
                </a:gridCol>
                <a:gridCol w="370332">
                  <a:extLst>
                    <a:ext uri="{9D8B030D-6E8A-4147-A177-3AD203B41FA5}">
                      <a16:colId xmlns:a16="http://schemas.microsoft.com/office/drawing/2014/main" val="1218637683"/>
                    </a:ext>
                  </a:extLst>
                </a:gridCol>
                <a:gridCol w="370332">
                  <a:extLst>
                    <a:ext uri="{9D8B030D-6E8A-4147-A177-3AD203B41FA5}">
                      <a16:colId xmlns:a16="http://schemas.microsoft.com/office/drawing/2014/main" val="512617469"/>
                    </a:ext>
                  </a:extLst>
                </a:gridCol>
                <a:gridCol w="329184">
                  <a:extLst>
                    <a:ext uri="{9D8B030D-6E8A-4147-A177-3AD203B41FA5}">
                      <a16:colId xmlns:a16="http://schemas.microsoft.com/office/drawing/2014/main" val="431261489"/>
                    </a:ext>
                  </a:extLst>
                </a:gridCol>
                <a:gridCol w="329184">
                  <a:extLst>
                    <a:ext uri="{9D8B030D-6E8A-4147-A177-3AD203B41FA5}">
                      <a16:colId xmlns:a16="http://schemas.microsoft.com/office/drawing/2014/main" val="3195175469"/>
                    </a:ext>
                  </a:extLst>
                </a:gridCol>
                <a:gridCol w="370332">
                  <a:extLst>
                    <a:ext uri="{9D8B030D-6E8A-4147-A177-3AD203B41FA5}">
                      <a16:colId xmlns:a16="http://schemas.microsoft.com/office/drawing/2014/main" val="10027600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69261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PRINOTH - Snow Groomers - 2018-12-21 13:00:01 </a:t>
                      </a:r>
                      <a:r>
                        <a:rPr kumimoji="0" lang="en-US" sz="1000" b="0" i="0" u="none" strike="noStrike" kern="1200" cap="none" spc="0" normalizeH="0" baseline="0" noProof="0">
                          <a:ln>
                            <a:noFill/>
                          </a:ln>
                          <a:solidFill>
                            <a:prstClr val="black"/>
                          </a:solidFill>
                          <a:effectLst/>
                          <a:uLnTx/>
                          <a:uFillTx/>
                          <a:latin typeface="+mn-lt"/>
                          <a:ea typeface="+mn-ea"/>
                          <a:cs typeface="+mn-cs"/>
                        </a:rPr>
                        <a:t> 
 PRINOTH - Snow Groomers is proud to announce the opening of its new National Parts Distribution HUB in Salt Lake City, UT‼️
➕ 24/7 response capacity
➕ 24,000 ft² warehouse facility
➕ Over 100,000 parts available
 👉 The most efficient parts distribution in the industry more on: goo.gl/tDBSk1 #AFTERSALESNETWORK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95430969"/>
                  </a:ext>
                </a:extLst>
              </a:tr>
            </a:tbl>
          </a:graphicData>
        </a:graphic>
      </p:graphicFrame>
      <p:sp>
        <p:nvSpPr>
          <p:cNvPr id="4" name="Text Placeholder 3">
            <a:extLst>
              <a:ext uri="{FF2B5EF4-FFF2-40B4-BE49-F238E27FC236}">
                <a16:creationId xmlns:a16="http://schemas.microsoft.com/office/drawing/2014/main" id="{9D192D3D-4BAA-4BBF-BD2F-22F24137FCD1}"/>
              </a:ext>
            </a:extLst>
          </p:cNvPr>
          <p:cNvSpPr>
            <a:spLocks noGrp="1"/>
          </p:cNvSpPr>
          <p:nvPr>
            <p:ph type="body" sz="quarter" idx="14"/>
          </p:nvPr>
        </p:nvSpPr>
        <p:spPr/>
        <p:txBody>
          <a:bodyPr/>
          <a:lstStyle/>
          <a:p>
            <a:r>
              <a:rPr lang="en-US"/>
              <a:t>09/01/2018 - 02/28/2019</a:t>
            </a:r>
          </a:p>
        </p:txBody>
      </p:sp>
    </p:spTree>
    <p:extLst>
      <p:ext uri="{BB962C8B-B14F-4D97-AF65-F5344CB8AC3E}">
        <p14:creationId xmlns:p14="http://schemas.microsoft.com/office/powerpoint/2010/main" val="12182461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B4040-CB56-4711-BE52-36E5CF54BF1B}"/>
              </a:ext>
            </a:extLst>
          </p:cNvPr>
          <p:cNvSpPr>
            <a:spLocks noGrp="1"/>
          </p:cNvSpPr>
          <p:nvPr>
            <p:ph type="title"/>
          </p:nvPr>
        </p:nvSpPr>
        <p:spPr/>
        <p:txBody>
          <a:bodyPr/>
          <a:lstStyle/>
          <a:p>
            <a:r>
              <a:rPr lang="en-US"/>
              <a:t>Facebook FB Own Posts Table (Keywords filtered) | Snow Groomers - 4 of 6</a:t>
            </a:r>
          </a:p>
        </p:txBody>
      </p:sp>
      <p:graphicFrame>
        <p:nvGraphicFramePr>
          <p:cNvPr id="5" name="Table Placeholder 4">
            <a:extLst>
              <a:ext uri="{FF2B5EF4-FFF2-40B4-BE49-F238E27FC236}">
                <a16:creationId xmlns:a16="http://schemas.microsoft.com/office/drawing/2014/main" id="{D1876C5A-58D4-4D3B-97BF-A0C5D7E07C03}"/>
              </a:ext>
            </a:extLst>
          </p:cNvPr>
          <p:cNvGraphicFramePr>
            <a:graphicFrameLocks noGrp="1"/>
          </p:cNvGraphicFramePr>
          <p:nvPr>
            <p:ph type="tbl" sz="quarter" idx="13"/>
            <p:extLst>
              <p:ext uri="{D42A27DB-BD31-4B8C-83A1-F6EECF244321}">
                <p14:modId xmlns:p14="http://schemas.microsoft.com/office/powerpoint/2010/main" val="18824547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1622840309"/>
                    </a:ext>
                  </a:extLst>
                </a:gridCol>
                <a:gridCol w="370332">
                  <a:extLst>
                    <a:ext uri="{9D8B030D-6E8A-4147-A177-3AD203B41FA5}">
                      <a16:colId xmlns:a16="http://schemas.microsoft.com/office/drawing/2014/main" val="1688009790"/>
                    </a:ext>
                  </a:extLst>
                </a:gridCol>
                <a:gridCol w="370332">
                  <a:extLst>
                    <a:ext uri="{9D8B030D-6E8A-4147-A177-3AD203B41FA5}">
                      <a16:colId xmlns:a16="http://schemas.microsoft.com/office/drawing/2014/main" val="454662467"/>
                    </a:ext>
                  </a:extLst>
                </a:gridCol>
                <a:gridCol w="370332">
                  <a:extLst>
                    <a:ext uri="{9D8B030D-6E8A-4147-A177-3AD203B41FA5}">
                      <a16:colId xmlns:a16="http://schemas.microsoft.com/office/drawing/2014/main" val="3788540025"/>
                    </a:ext>
                  </a:extLst>
                </a:gridCol>
                <a:gridCol w="329184">
                  <a:extLst>
                    <a:ext uri="{9D8B030D-6E8A-4147-A177-3AD203B41FA5}">
                      <a16:colId xmlns:a16="http://schemas.microsoft.com/office/drawing/2014/main" val="136209910"/>
                    </a:ext>
                  </a:extLst>
                </a:gridCol>
                <a:gridCol w="329184">
                  <a:extLst>
                    <a:ext uri="{9D8B030D-6E8A-4147-A177-3AD203B41FA5}">
                      <a16:colId xmlns:a16="http://schemas.microsoft.com/office/drawing/2014/main" val="2456248366"/>
                    </a:ext>
                  </a:extLst>
                </a:gridCol>
                <a:gridCol w="329184">
                  <a:extLst>
                    <a:ext uri="{9D8B030D-6E8A-4147-A177-3AD203B41FA5}">
                      <a16:colId xmlns:a16="http://schemas.microsoft.com/office/drawing/2014/main" val="214217941"/>
                    </a:ext>
                  </a:extLst>
                </a:gridCol>
                <a:gridCol w="329184">
                  <a:extLst>
                    <a:ext uri="{9D8B030D-6E8A-4147-A177-3AD203B41FA5}">
                      <a16:colId xmlns:a16="http://schemas.microsoft.com/office/drawing/2014/main" val="3161841972"/>
                    </a:ext>
                  </a:extLst>
                </a:gridCol>
                <a:gridCol w="329184">
                  <a:extLst>
                    <a:ext uri="{9D8B030D-6E8A-4147-A177-3AD203B41FA5}">
                      <a16:colId xmlns:a16="http://schemas.microsoft.com/office/drawing/2014/main" val="3298614205"/>
                    </a:ext>
                  </a:extLst>
                </a:gridCol>
                <a:gridCol w="329184">
                  <a:extLst>
                    <a:ext uri="{9D8B030D-6E8A-4147-A177-3AD203B41FA5}">
                      <a16:colId xmlns:a16="http://schemas.microsoft.com/office/drawing/2014/main" val="3595712585"/>
                    </a:ext>
                  </a:extLst>
                </a:gridCol>
                <a:gridCol w="329184">
                  <a:extLst>
                    <a:ext uri="{9D8B030D-6E8A-4147-A177-3AD203B41FA5}">
                      <a16:colId xmlns:a16="http://schemas.microsoft.com/office/drawing/2014/main" val="274379928"/>
                    </a:ext>
                  </a:extLst>
                </a:gridCol>
                <a:gridCol w="329184">
                  <a:extLst>
                    <a:ext uri="{9D8B030D-6E8A-4147-A177-3AD203B41FA5}">
                      <a16:colId xmlns:a16="http://schemas.microsoft.com/office/drawing/2014/main" val="898316982"/>
                    </a:ext>
                  </a:extLst>
                </a:gridCol>
                <a:gridCol w="370332">
                  <a:extLst>
                    <a:ext uri="{9D8B030D-6E8A-4147-A177-3AD203B41FA5}">
                      <a16:colId xmlns:a16="http://schemas.microsoft.com/office/drawing/2014/main" val="1182982732"/>
                    </a:ext>
                  </a:extLst>
                </a:gridCol>
                <a:gridCol w="370332">
                  <a:extLst>
                    <a:ext uri="{9D8B030D-6E8A-4147-A177-3AD203B41FA5}">
                      <a16:colId xmlns:a16="http://schemas.microsoft.com/office/drawing/2014/main" val="3964542213"/>
                    </a:ext>
                  </a:extLst>
                </a:gridCol>
                <a:gridCol w="329184">
                  <a:extLst>
                    <a:ext uri="{9D8B030D-6E8A-4147-A177-3AD203B41FA5}">
                      <a16:colId xmlns:a16="http://schemas.microsoft.com/office/drawing/2014/main" val="2277471194"/>
                    </a:ext>
                  </a:extLst>
                </a:gridCol>
                <a:gridCol w="329184">
                  <a:extLst>
                    <a:ext uri="{9D8B030D-6E8A-4147-A177-3AD203B41FA5}">
                      <a16:colId xmlns:a16="http://schemas.microsoft.com/office/drawing/2014/main" val="2659482663"/>
                    </a:ext>
                  </a:extLst>
                </a:gridCol>
                <a:gridCol w="370332">
                  <a:extLst>
                    <a:ext uri="{9D8B030D-6E8A-4147-A177-3AD203B41FA5}">
                      <a16:colId xmlns:a16="http://schemas.microsoft.com/office/drawing/2014/main" val="21986614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56415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PRINOTH - Snow Groomers - 2018-12-11 14:00:00 </a:t>
                      </a:r>
                      <a:r>
                        <a:rPr kumimoji="0" lang="en-US" sz="1000" b="0" i="0" u="none" strike="noStrike" kern="1200" cap="none" spc="0" normalizeH="0" baseline="0" noProof="0">
                          <a:ln>
                            <a:noFill/>
                          </a:ln>
                          <a:solidFill>
                            <a:prstClr val="black"/>
                          </a:solidFill>
                          <a:effectLst/>
                          <a:uLnTx/>
                          <a:uFillTx/>
                          <a:latin typeface="+mn-lt"/>
                          <a:ea typeface="+mn-ea"/>
                          <a:cs typeface="+mn-cs"/>
                        </a:rPr>
                        <a:t> 
 🔧 ⚙️ Competent and always available ► To ensure that your snow groomers are 100% operational in winter, we offer fast and reliable service ► AFTER SALES NETWORK 💪  #PRINOTH #prinothsnowgroomers
 — Products shown: (EU Shop) PRINOTH | PEAK PERFORMANCE - DOWN HELIUM HYBRID THERMO JACKET.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27785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PRINOTH - Snow Groomers - 2018-11-24 17:32:41 </a:t>
                      </a:r>
                      <a:r>
                        <a:rPr kumimoji="0" lang="en-US" sz="1000" b="0" i="0" u="none" strike="noStrike" kern="1200" cap="none" spc="0" normalizeH="0" baseline="0" noProof="0">
                          <a:ln>
                            <a:noFill/>
                          </a:ln>
                          <a:solidFill>
                            <a:prstClr val="black"/>
                          </a:solidFill>
                          <a:effectLst/>
                          <a:uLnTx/>
                          <a:uFillTx/>
                          <a:latin typeface="+mn-lt"/>
                          <a:ea typeface="+mn-ea"/>
                          <a:cs typeface="+mn-cs"/>
                        </a:rPr>
                        <a:t> 
 PRINOTH sales manager Walter Piekarz alongside National Winter Activity Center’s Schone Malliet and Brian Heon of Attitash Ski Resort / Wildcat Mountain at the Killington Ski World Cup Thanks for the good company! Enjoy the races!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11424979"/>
                  </a:ext>
                </a:extLst>
              </a:tr>
            </a:tbl>
          </a:graphicData>
        </a:graphic>
      </p:graphicFrame>
      <p:sp>
        <p:nvSpPr>
          <p:cNvPr id="4" name="Text Placeholder 3">
            <a:extLst>
              <a:ext uri="{FF2B5EF4-FFF2-40B4-BE49-F238E27FC236}">
                <a16:creationId xmlns:a16="http://schemas.microsoft.com/office/drawing/2014/main" id="{552D9A46-492A-47EC-BF1C-E6328F519059}"/>
              </a:ext>
            </a:extLst>
          </p:cNvPr>
          <p:cNvSpPr>
            <a:spLocks noGrp="1"/>
          </p:cNvSpPr>
          <p:nvPr>
            <p:ph type="body" sz="quarter" idx="14"/>
          </p:nvPr>
        </p:nvSpPr>
        <p:spPr/>
        <p:txBody>
          <a:bodyPr/>
          <a:lstStyle/>
          <a:p>
            <a:r>
              <a:rPr lang="en-US"/>
              <a:t>09/01/2018 - 02/28/2019</a:t>
            </a:r>
          </a:p>
        </p:txBody>
      </p:sp>
    </p:spTree>
    <p:extLst>
      <p:ext uri="{BB962C8B-B14F-4D97-AF65-F5344CB8AC3E}">
        <p14:creationId xmlns:p14="http://schemas.microsoft.com/office/powerpoint/2010/main" val="41379464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621B5-402F-449B-9966-FB6CF5F683A0}"/>
              </a:ext>
            </a:extLst>
          </p:cNvPr>
          <p:cNvSpPr>
            <a:spLocks noGrp="1"/>
          </p:cNvSpPr>
          <p:nvPr>
            <p:ph type="title"/>
          </p:nvPr>
        </p:nvSpPr>
        <p:spPr/>
        <p:txBody>
          <a:bodyPr/>
          <a:lstStyle/>
          <a:p>
            <a:r>
              <a:rPr lang="en-US"/>
              <a:t>Facebook FB Own Posts Table (Keywords filtered) | Snow Groomers - 5 of 6</a:t>
            </a:r>
          </a:p>
        </p:txBody>
      </p:sp>
      <p:graphicFrame>
        <p:nvGraphicFramePr>
          <p:cNvPr id="5" name="Table Placeholder 4">
            <a:extLst>
              <a:ext uri="{FF2B5EF4-FFF2-40B4-BE49-F238E27FC236}">
                <a16:creationId xmlns:a16="http://schemas.microsoft.com/office/drawing/2014/main" id="{B439D78D-78FF-4E57-8DD0-5376956ABFE7}"/>
              </a:ext>
            </a:extLst>
          </p:cNvPr>
          <p:cNvGraphicFramePr>
            <a:graphicFrameLocks noGrp="1"/>
          </p:cNvGraphicFramePr>
          <p:nvPr>
            <p:ph type="tbl" sz="quarter" idx="13"/>
            <p:extLst>
              <p:ext uri="{D42A27DB-BD31-4B8C-83A1-F6EECF244321}">
                <p14:modId xmlns:p14="http://schemas.microsoft.com/office/powerpoint/2010/main" val="2780890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3299238756"/>
                    </a:ext>
                  </a:extLst>
                </a:gridCol>
                <a:gridCol w="370332">
                  <a:extLst>
                    <a:ext uri="{9D8B030D-6E8A-4147-A177-3AD203B41FA5}">
                      <a16:colId xmlns:a16="http://schemas.microsoft.com/office/drawing/2014/main" val="4118071835"/>
                    </a:ext>
                  </a:extLst>
                </a:gridCol>
                <a:gridCol w="370332">
                  <a:extLst>
                    <a:ext uri="{9D8B030D-6E8A-4147-A177-3AD203B41FA5}">
                      <a16:colId xmlns:a16="http://schemas.microsoft.com/office/drawing/2014/main" val="1335756957"/>
                    </a:ext>
                  </a:extLst>
                </a:gridCol>
                <a:gridCol w="370332">
                  <a:extLst>
                    <a:ext uri="{9D8B030D-6E8A-4147-A177-3AD203B41FA5}">
                      <a16:colId xmlns:a16="http://schemas.microsoft.com/office/drawing/2014/main" val="1074594923"/>
                    </a:ext>
                  </a:extLst>
                </a:gridCol>
                <a:gridCol w="329184">
                  <a:extLst>
                    <a:ext uri="{9D8B030D-6E8A-4147-A177-3AD203B41FA5}">
                      <a16:colId xmlns:a16="http://schemas.microsoft.com/office/drawing/2014/main" val="1494347242"/>
                    </a:ext>
                  </a:extLst>
                </a:gridCol>
                <a:gridCol w="329184">
                  <a:extLst>
                    <a:ext uri="{9D8B030D-6E8A-4147-A177-3AD203B41FA5}">
                      <a16:colId xmlns:a16="http://schemas.microsoft.com/office/drawing/2014/main" val="482603083"/>
                    </a:ext>
                  </a:extLst>
                </a:gridCol>
                <a:gridCol w="329184">
                  <a:extLst>
                    <a:ext uri="{9D8B030D-6E8A-4147-A177-3AD203B41FA5}">
                      <a16:colId xmlns:a16="http://schemas.microsoft.com/office/drawing/2014/main" val="3605086064"/>
                    </a:ext>
                  </a:extLst>
                </a:gridCol>
                <a:gridCol w="329184">
                  <a:extLst>
                    <a:ext uri="{9D8B030D-6E8A-4147-A177-3AD203B41FA5}">
                      <a16:colId xmlns:a16="http://schemas.microsoft.com/office/drawing/2014/main" val="3440597792"/>
                    </a:ext>
                  </a:extLst>
                </a:gridCol>
                <a:gridCol w="329184">
                  <a:extLst>
                    <a:ext uri="{9D8B030D-6E8A-4147-A177-3AD203B41FA5}">
                      <a16:colId xmlns:a16="http://schemas.microsoft.com/office/drawing/2014/main" val="2127603032"/>
                    </a:ext>
                  </a:extLst>
                </a:gridCol>
                <a:gridCol w="329184">
                  <a:extLst>
                    <a:ext uri="{9D8B030D-6E8A-4147-A177-3AD203B41FA5}">
                      <a16:colId xmlns:a16="http://schemas.microsoft.com/office/drawing/2014/main" val="989443836"/>
                    </a:ext>
                  </a:extLst>
                </a:gridCol>
                <a:gridCol w="329184">
                  <a:extLst>
                    <a:ext uri="{9D8B030D-6E8A-4147-A177-3AD203B41FA5}">
                      <a16:colId xmlns:a16="http://schemas.microsoft.com/office/drawing/2014/main" val="1596310740"/>
                    </a:ext>
                  </a:extLst>
                </a:gridCol>
                <a:gridCol w="329184">
                  <a:extLst>
                    <a:ext uri="{9D8B030D-6E8A-4147-A177-3AD203B41FA5}">
                      <a16:colId xmlns:a16="http://schemas.microsoft.com/office/drawing/2014/main" val="2215345651"/>
                    </a:ext>
                  </a:extLst>
                </a:gridCol>
                <a:gridCol w="370332">
                  <a:extLst>
                    <a:ext uri="{9D8B030D-6E8A-4147-A177-3AD203B41FA5}">
                      <a16:colId xmlns:a16="http://schemas.microsoft.com/office/drawing/2014/main" val="1486033225"/>
                    </a:ext>
                  </a:extLst>
                </a:gridCol>
                <a:gridCol w="370332">
                  <a:extLst>
                    <a:ext uri="{9D8B030D-6E8A-4147-A177-3AD203B41FA5}">
                      <a16:colId xmlns:a16="http://schemas.microsoft.com/office/drawing/2014/main" val="394489569"/>
                    </a:ext>
                  </a:extLst>
                </a:gridCol>
                <a:gridCol w="329184">
                  <a:extLst>
                    <a:ext uri="{9D8B030D-6E8A-4147-A177-3AD203B41FA5}">
                      <a16:colId xmlns:a16="http://schemas.microsoft.com/office/drawing/2014/main" val="1565046641"/>
                    </a:ext>
                  </a:extLst>
                </a:gridCol>
                <a:gridCol w="329184">
                  <a:extLst>
                    <a:ext uri="{9D8B030D-6E8A-4147-A177-3AD203B41FA5}">
                      <a16:colId xmlns:a16="http://schemas.microsoft.com/office/drawing/2014/main" val="4083104622"/>
                    </a:ext>
                  </a:extLst>
                </a:gridCol>
                <a:gridCol w="370332">
                  <a:extLst>
                    <a:ext uri="{9D8B030D-6E8A-4147-A177-3AD203B41FA5}">
                      <a16:colId xmlns:a16="http://schemas.microsoft.com/office/drawing/2014/main" val="7656352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65281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PRINOTH - Snow Groomers - 2018-11-05 14:00:01 </a:t>
                      </a:r>
                      <a:r>
                        <a:rPr kumimoji="0" lang="en-US" sz="1000" b="0" i="0" u="none" strike="noStrike" kern="1200" cap="none" spc="0" normalizeH="0" baseline="0" noProof="0">
                          <a:ln>
                            <a:noFill/>
                          </a:ln>
                          <a:solidFill>
                            <a:prstClr val="black"/>
                          </a:solidFill>
                          <a:effectLst/>
                          <a:uLnTx/>
                          <a:uFillTx/>
                          <a:latin typeface="+mn-lt"/>
                          <a:ea typeface="+mn-ea"/>
                          <a:cs typeface="+mn-cs"/>
                        </a:rPr>
                        <a:t> 
 ‼️ Latest editions of PRINOTH WORLD 02/2018 ► DOWNLOAD: bit.ly/PRINOTH-WORLD2018 ‼️ PRINOTH World is our Worldwide Client Magazine for Pistes Technology, but it also covers topics for both the PRINOTH - Tracked Vehicles and PRINOTH - Vegetation Management Business Units of PRINOTH. We wish you an enjoyable reading! 📰 😊 #PRINOTH #PRINOTHWORLD #prinothsnowgroomers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19898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PistenBullyUSA - 2018-10-24 15:23:26 </a:t>
                      </a:r>
                      <a:r>
                        <a:rPr kumimoji="0" lang="en-US" sz="1000" b="0" i="0" u="none" strike="noStrike" kern="1200" cap="none" spc="0" normalizeH="0" baseline="0" noProof="0">
                          <a:ln>
                            <a:noFill/>
                          </a:ln>
                          <a:solidFill>
                            <a:prstClr val="black"/>
                          </a:solidFill>
                          <a:effectLst/>
                          <a:uLnTx/>
                          <a:uFillTx/>
                          <a:latin typeface="+mn-lt"/>
                          <a:ea typeface="+mn-ea"/>
                          <a:cs typeface="+mn-cs"/>
                        </a:rPr>
                        <a:t> 
 Our new Eastern Dealer facility is officially open!  Mohawk Industrial Werks has moved to Queensbury, NY.  The new facility is designed for the storage, sales and service of snow groomers and parts.  Mohawk is excited for the enhanced customer experience that it can now provide!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29268081"/>
                  </a:ext>
                </a:extLst>
              </a:tr>
            </a:tbl>
          </a:graphicData>
        </a:graphic>
      </p:graphicFrame>
      <p:sp>
        <p:nvSpPr>
          <p:cNvPr id="4" name="Text Placeholder 3">
            <a:extLst>
              <a:ext uri="{FF2B5EF4-FFF2-40B4-BE49-F238E27FC236}">
                <a16:creationId xmlns:a16="http://schemas.microsoft.com/office/drawing/2014/main" id="{034EE680-45CD-40F4-8CE4-94F74ABD5D1C}"/>
              </a:ext>
            </a:extLst>
          </p:cNvPr>
          <p:cNvSpPr>
            <a:spLocks noGrp="1"/>
          </p:cNvSpPr>
          <p:nvPr>
            <p:ph type="body" sz="quarter" idx="14"/>
          </p:nvPr>
        </p:nvSpPr>
        <p:spPr/>
        <p:txBody>
          <a:bodyPr/>
          <a:lstStyle/>
          <a:p>
            <a:r>
              <a:rPr lang="en-US"/>
              <a:t>09/01/2018 - 02/28/2019</a:t>
            </a:r>
          </a:p>
        </p:txBody>
      </p:sp>
    </p:spTree>
    <p:extLst>
      <p:ext uri="{BB962C8B-B14F-4D97-AF65-F5344CB8AC3E}">
        <p14:creationId xmlns:p14="http://schemas.microsoft.com/office/powerpoint/2010/main" val="16616944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4AA98-4022-4C36-BDCC-3DC981A08F58}"/>
              </a:ext>
            </a:extLst>
          </p:cNvPr>
          <p:cNvSpPr>
            <a:spLocks noGrp="1"/>
          </p:cNvSpPr>
          <p:nvPr>
            <p:ph type="title"/>
          </p:nvPr>
        </p:nvSpPr>
        <p:spPr/>
        <p:txBody>
          <a:bodyPr/>
          <a:lstStyle/>
          <a:p>
            <a:r>
              <a:rPr lang="en-US"/>
              <a:t>Facebook FB Own Posts Table (Keywords filtered) | Snow Groomers - 6 of 6</a:t>
            </a:r>
          </a:p>
        </p:txBody>
      </p:sp>
      <p:graphicFrame>
        <p:nvGraphicFramePr>
          <p:cNvPr id="5" name="Table Placeholder 4">
            <a:extLst>
              <a:ext uri="{FF2B5EF4-FFF2-40B4-BE49-F238E27FC236}">
                <a16:creationId xmlns:a16="http://schemas.microsoft.com/office/drawing/2014/main" id="{10B430A5-98CB-49F8-8087-B8FD29C694C9}"/>
              </a:ext>
            </a:extLst>
          </p:cNvPr>
          <p:cNvGraphicFramePr>
            <a:graphicFrameLocks noGrp="1"/>
          </p:cNvGraphicFramePr>
          <p:nvPr>
            <p:ph type="tbl" sz="quarter" idx="13"/>
            <p:extLst>
              <p:ext uri="{D42A27DB-BD31-4B8C-83A1-F6EECF244321}">
                <p14:modId xmlns:p14="http://schemas.microsoft.com/office/powerpoint/2010/main" val="13155286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2250306006"/>
                    </a:ext>
                  </a:extLst>
                </a:gridCol>
                <a:gridCol w="370332">
                  <a:extLst>
                    <a:ext uri="{9D8B030D-6E8A-4147-A177-3AD203B41FA5}">
                      <a16:colId xmlns:a16="http://schemas.microsoft.com/office/drawing/2014/main" val="416503292"/>
                    </a:ext>
                  </a:extLst>
                </a:gridCol>
                <a:gridCol w="370332">
                  <a:extLst>
                    <a:ext uri="{9D8B030D-6E8A-4147-A177-3AD203B41FA5}">
                      <a16:colId xmlns:a16="http://schemas.microsoft.com/office/drawing/2014/main" val="4246554621"/>
                    </a:ext>
                  </a:extLst>
                </a:gridCol>
                <a:gridCol w="370332">
                  <a:extLst>
                    <a:ext uri="{9D8B030D-6E8A-4147-A177-3AD203B41FA5}">
                      <a16:colId xmlns:a16="http://schemas.microsoft.com/office/drawing/2014/main" val="2069579907"/>
                    </a:ext>
                  </a:extLst>
                </a:gridCol>
                <a:gridCol w="329184">
                  <a:extLst>
                    <a:ext uri="{9D8B030D-6E8A-4147-A177-3AD203B41FA5}">
                      <a16:colId xmlns:a16="http://schemas.microsoft.com/office/drawing/2014/main" val="1257994826"/>
                    </a:ext>
                  </a:extLst>
                </a:gridCol>
                <a:gridCol w="329184">
                  <a:extLst>
                    <a:ext uri="{9D8B030D-6E8A-4147-A177-3AD203B41FA5}">
                      <a16:colId xmlns:a16="http://schemas.microsoft.com/office/drawing/2014/main" val="1148706163"/>
                    </a:ext>
                  </a:extLst>
                </a:gridCol>
                <a:gridCol w="329184">
                  <a:extLst>
                    <a:ext uri="{9D8B030D-6E8A-4147-A177-3AD203B41FA5}">
                      <a16:colId xmlns:a16="http://schemas.microsoft.com/office/drawing/2014/main" val="2766437012"/>
                    </a:ext>
                  </a:extLst>
                </a:gridCol>
                <a:gridCol w="329184">
                  <a:extLst>
                    <a:ext uri="{9D8B030D-6E8A-4147-A177-3AD203B41FA5}">
                      <a16:colId xmlns:a16="http://schemas.microsoft.com/office/drawing/2014/main" val="482621469"/>
                    </a:ext>
                  </a:extLst>
                </a:gridCol>
                <a:gridCol w="329184">
                  <a:extLst>
                    <a:ext uri="{9D8B030D-6E8A-4147-A177-3AD203B41FA5}">
                      <a16:colId xmlns:a16="http://schemas.microsoft.com/office/drawing/2014/main" val="1917275916"/>
                    </a:ext>
                  </a:extLst>
                </a:gridCol>
                <a:gridCol w="329184">
                  <a:extLst>
                    <a:ext uri="{9D8B030D-6E8A-4147-A177-3AD203B41FA5}">
                      <a16:colId xmlns:a16="http://schemas.microsoft.com/office/drawing/2014/main" val="1594340907"/>
                    </a:ext>
                  </a:extLst>
                </a:gridCol>
                <a:gridCol w="329184">
                  <a:extLst>
                    <a:ext uri="{9D8B030D-6E8A-4147-A177-3AD203B41FA5}">
                      <a16:colId xmlns:a16="http://schemas.microsoft.com/office/drawing/2014/main" val="43913313"/>
                    </a:ext>
                  </a:extLst>
                </a:gridCol>
                <a:gridCol w="329184">
                  <a:extLst>
                    <a:ext uri="{9D8B030D-6E8A-4147-A177-3AD203B41FA5}">
                      <a16:colId xmlns:a16="http://schemas.microsoft.com/office/drawing/2014/main" val="3510991749"/>
                    </a:ext>
                  </a:extLst>
                </a:gridCol>
                <a:gridCol w="370332">
                  <a:extLst>
                    <a:ext uri="{9D8B030D-6E8A-4147-A177-3AD203B41FA5}">
                      <a16:colId xmlns:a16="http://schemas.microsoft.com/office/drawing/2014/main" val="4198360734"/>
                    </a:ext>
                  </a:extLst>
                </a:gridCol>
                <a:gridCol w="370332">
                  <a:extLst>
                    <a:ext uri="{9D8B030D-6E8A-4147-A177-3AD203B41FA5}">
                      <a16:colId xmlns:a16="http://schemas.microsoft.com/office/drawing/2014/main" val="2000283513"/>
                    </a:ext>
                  </a:extLst>
                </a:gridCol>
                <a:gridCol w="329184">
                  <a:extLst>
                    <a:ext uri="{9D8B030D-6E8A-4147-A177-3AD203B41FA5}">
                      <a16:colId xmlns:a16="http://schemas.microsoft.com/office/drawing/2014/main" val="462120779"/>
                    </a:ext>
                  </a:extLst>
                </a:gridCol>
                <a:gridCol w="329184">
                  <a:extLst>
                    <a:ext uri="{9D8B030D-6E8A-4147-A177-3AD203B41FA5}">
                      <a16:colId xmlns:a16="http://schemas.microsoft.com/office/drawing/2014/main" val="1893087059"/>
                    </a:ext>
                  </a:extLst>
                </a:gridCol>
                <a:gridCol w="370332">
                  <a:extLst>
                    <a:ext uri="{9D8B030D-6E8A-4147-A177-3AD203B41FA5}">
                      <a16:colId xmlns:a16="http://schemas.microsoft.com/office/drawing/2014/main" val="27013138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95054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PRINOTH - Snow Groomers - 2018-09-23 10:00:02 </a:t>
                      </a:r>
                      <a:r>
                        <a:rPr kumimoji="0" lang="en-US" sz="1000" b="0" i="0" u="none" strike="noStrike" kern="1200" cap="none" spc="0" normalizeH="0" baseline="0" noProof="0">
                          <a:ln>
                            <a:noFill/>
                          </a:ln>
                          <a:solidFill>
                            <a:prstClr val="black"/>
                          </a:solidFill>
                          <a:effectLst/>
                          <a:uLnTx/>
                          <a:uFillTx/>
                          <a:latin typeface="+mn-lt"/>
                          <a:ea typeface="+mn-ea"/>
                          <a:cs typeface="+mn-cs"/>
                        </a:rPr>
                        <a:t> 
 💪 😎 ⚡️Follow us also ► PRINOTH - Tracked Vehicles with ease of customization and implement installation!  👈  👈  👈 #PRINOTH #prinothtrackedvehicles
 — Products shown: (US &amp; CA) HUNTING COOLER BAG and (US &amp; CA) HUNTING HOODY PULLOVER.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63595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PRINOTH - Snow Groomers - 2018-09-08 10:00:01 </a:t>
                      </a:r>
                      <a:r>
                        <a:rPr kumimoji="0" lang="en-US" sz="1000" b="0" i="0" u="none" strike="noStrike" kern="1200" cap="none" spc="0" normalizeH="0" baseline="0" noProof="0">
                          <a:ln>
                            <a:noFill/>
                          </a:ln>
                          <a:solidFill>
                            <a:prstClr val="black"/>
                          </a:solidFill>
                          <a:effectLst/>
                          <a:uLnTx/>
                          <a:uFillTx/>
                          <a:latin typeface="+mn-lt"/>
                          <a:ea typeface="+mn-ea"/>
                          <a:cs typeface="+mn-cs"/>
                        </a:rPr>
                        <a:t> 
 💪 😎 ⚡️Follow us also ► PRINOTH - Tracked Vehicles 👈 👈 👈 #PRINOTH #PANTHERT16
 — Products shown: (US &amp; CA) HUNTING COOLER BAG and (US &amp; CA) HUNTING HOODY PULLOVER.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65566867"/>
                  </a:ext>
                </a:extLst>
              </a:tr>
            </a:tbl>
          </a:graphicData>
        </a:graphic>
      </p:graphicFrame>
      <p:sp>
        <p:nvSpPr>
          <p:cNvPr id="4" name="Text Placeholder 3">
            <a:extLst>
              <a:ext uri="{FF2B5EF4-FFF2-40B4-BE49-F238E27FC236}">
                <a16:creationId xmlns:a16="http://schemas.microsoft.com/office/drawing/2014/main" id="{9DB99059-AC4B-4E77-B692-229FE586F228}"/>
              </a:ext>
            </a:extLst>
          </p:cNvPr>
          <p:cNvSpPr>
            <a:spLocks noGrp="1"/>
          </p:cNvSpPr>
          <p:nvPr>
            <p:ph type="body" sz="quarter" idx="14"/>
          </p:nvPr>
        </p:nvSpPr>
        <p:spPr/>
        <p:txBody>
          <a:bodyPr/>
          <a:lstStyle/>
          <a:p>
            <a:r>
              <a:rPr lang="en-US"/>
              <a:t>09/01/2018 - 02/28/2019</a:t>
            </a:r>
          </a:p>
        </p:txBody>
      </p:sp>
    </p:spTree>
    <p:extLst>
      <p:ext uri="{BB962C8B-B14F-4D97-AF65-F5344CB8AC3E}">
        <p14:creationId xmlns:p14="http://schemas.microsoft.com/office/powerpoint/2010/main" val="103077942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489</Words>
  <Application>Microsoft Office PowerPoint</Application>
  <PresentationFormat>On-screen Show (4:3)</PresentationFormat>
  <Paragraphs>267</Paragraphs>
  <Slides>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quintly_template</vt:lpstr>
      <vt:lpstr>Facebook FB Own Posts Table (Keywords filtered) | Snow Groomers - 1 of 6</vt:lpstr>
      <vt:lpstr>Facebook FB Own Posts Table (Keywords filtered) | Snow Groomers - 2 of 6</vt:lpstr>
      <vt:lpstr>Facebook FB Own Posts Table (Keywords filtered) | Snow Groomers - 3 of 6</vt:lpstr>
      <vt:lpstr>Facebook FB Own Posts Table (Keywords filtered) | Snow Groomers - 4 of 6</vt:lpstr>
      <vt:lpstr>Facebook FB Own Posts Table (Keywords filtered) | Snow Groomers - 5 of 6</vt:lpstr>
      <vt:lpstr>Facebook FB Own Posts Table (Keywords filtered) | Snow Groomers - 6 of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FB Own Posts Table (Keywords filtered) | Snow Groomers - 1 of 6</dc:title>
  <dc:creator>Frederik Peiniger</dc:creator>
  <cp:lastModifiedBy>Frederik Peiniger</cp:lastModifiedBy>
  <cp:revision>1</cp:revision>
  <dcterms:created xsi:type="dcterms:W3CDTF">2019-03-14T10:02:28Z</dcterms:created>
  <dcterms:modified xsi:type="dcterms:W3CDTF">2019-03-14T10:04:35Z</dcterms:modified>
</cp:coreProperties>
</file>