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Sheet1!$A$2:$A$7</c:f>
              <c:strCache>
                <c:ptCount val="6"/>
                <c:pt idx="0">
                  <c:v>PRINOTH - Tracked Vehicles</c:v>
                </c:pt>
                <c:pt idx="1">
                  <c:v>Morooka USA, LLC</c:v>
                </c:pt>
                <c:pt idx="2">
                  <c:v>Morooka</c:v>
                </c:pt>
                <c:pt idx="3">
                  <c:v>Terramac LLC</c:v>
                </c:pt>
                <c:pt idx="4">
                  <c:v>PowerBully</c:v>
                </c:pt>
                <c:pt idx="5">
                  <c:v>PowerTraxx</c:v>
                </c:pt>
              </c:strCache>
            </c:strRef>
          </c:cat>
          <c:val>
            <c:numRef>
              <c:f>Sheet1!$B$2:$B$7</c:f>
              <c:numCache>
                <c:formatCode>General</c:formatCode>
                <c:ptCount val="6"/>
                <c:pt idx="0">
                  <c:v>8</c:v>
                </c:pt>
                <c:pt idx="1">
                  <c:v>1</c:v>
                </c:pt>
                <c:pt idx="2">
                  <c:v>1</c:v>
                </c:pt>
                <c:pt idx="3">
                  <c:v>11</c:v>
                </c:pt>
                <c:pt idx="4">
                  <c:v>1</c:v>
                </c:pt>
                <c:pt idx="5">
                  <c:v>5</c:v>
                </c:pt>
              </c:numCache>
            </c:numRef>
          </c:val>
          <c:extLst>
            <c:ext xmlns:c16="http://schemas.microsoft.com/office/drawing/2014/chart" uri="{C3380CC4-5D6E-409C-BE32-E72D297353CC}">
              <c16:uniqueId val="{00000000-780C-4F36-A3FD-710FF07FB819}"/>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Sheet1!$A$2:$A$7</c:f>
              <c:strCache>
                <c:ptCount val="6"/>
                <c:pt idx="0">
                  <c:v>PRINOTH - Tracked Vehicles</c:v>
                </c:pt>
                <c:pt idx="1">
                  <c:v>Morooka USA, LLC</c:v>
                </c:pt>
                <c:pt idx="2">
                  <c:v>Morooka</c:v>
                </c:pt>
                <c:pt idx="3">
                  <c:v>Terramac LLC</c:v>
                </c:pt>
                <c:pt idx="4">
                  <c:v>PowerBully</c:v>
                </c:pt>
                <c:pt idx="5">
                  <c:v>PowerTraxx</c:v>
                </c:pt>
              </c:strCache>
            </c:strRef>
          </c:cat>
          <c:val>
            <c:numRef>
              <c:f>Sheet1!$C$2:$C$7</c:f>
              <c:numCache>
                <c:formatCode>General</c:formatCode>
                <c:ptCount val="6"/>
                <c:pt idx="0">
                  <c:v>1</c:v>
                </c:pt>
                <c:pt idx="1">
                  <c:v>0</c:v>
                </c:pt>
                <c:pt idx="2">
                  <c:v>0</c:v>
                </c:pt>
                <c:pt idx="3">
                  <c:v>0</c:v>
                </c:pt>
                <c:pt idx="4">
                  <c:v>0</c:v>
                </c:pt>
                <c:pt idx="5">
                  <c:v>0</c:v>
                </c:pt>
              </c:numCache>
            </c:numRef>
          </c:val>
          <c:extLst>
            <c:ext xmlns:c16="http://schemas.microsoft.com/office/drawing/2014/chart" uri="{C3380CC4-5D6E-409C-BE32-E72D297353CC}">
              <c16:uniqueId val="{00000001-780C-4F36-A3FD-710FF07FB819}"/>
            </c:ext>
          </c:extLst>
        </c:ser>
        <c:ser>
          <c:idx val="2"/>
          <c:order val="2"/>
          <c:tx>
            <c:strRef>
              <c:f>Sheet1!$D$1</c:f>
              <c:strCache>
                <c:ptCount val="1"/>
                <c:pt idx="0">
                  <c:v>Not yet tagged</c:v>
                </c:pt>
              </c:strCache>
            </c:strRef>
          </c:tx>
          <c:spPr>
            <a:solidFill>
              <a:schemeClr val="accent3"/>
            </a:solidFill>
            <a:ln>
              <a:noFill/>
            </a:ln>
            <a:effectLst/>
          </c:spPr>
          <c:invertIfNegative val="0"/>
          <c:cat>
            <c:strRef>
              <c:f>Sheet1!$A$2:$A$7</c:f>
              <c:strCache>
                <c:ptCount val="6"/>
                <c:pt idx="0">
                  <c:v>PRINOTH - Tracked Vehicles</c:v>
                </c:pt>
                <c:pt idx="1">
                  <c:v>Morooka USA, LLC</c:v>
                </c:pt>
                <c:pt idx="2">
                  <c:v>Morooka</c:v>
                </c:pt>
                <c:pt idx="3">
                  <c:v>Terramac LLC</c:v>
                </c:pt>
                <c:pt idx="4">
                  <c:v>PowerBully</c:v>
                </c:pt>
                <c:pt idx="5">
                  <c:v>PowerTraxx</c:v>
                </c:pt>
              </c:strCache>
            </c:strRef>
          </c:cat>
          <c:val>
            <c:numRef>
              <c:f>Sheet1!$D$2:$D$7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780C-4F36-A3FD-710FF07FB819}"/>
            </c:ext>
          </c:extLst>
        </c:ser>
        <c:dLbls>
          <c:showLegendKey val="0"/>
          <c:showVal val="0"/>
          <c:showCatName val="0"/>
          <c:showSerName val="0"/>
          <c:showPercent val="0"/>
          <c:showBubbleSize val="0"/>
        </c:dLbls>
        <c:gapWidth val="150"/>
        <c:overlap val="100"/>
        <c:axId val="357806328"/>
        <c:axId val="357809608"/>
      </c:barChart>
      <c:catAx>
        <c:axId val="357806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09608"/>
        <c:crosses val="autoZero"/>
        <c:auto val="1"/>
        <c:lblAlgn val="ctr"/>
        <c:lblOffset val="100"/>
        <c:noMultiLvlLbl val="0"/>
      </c:catAx>
      <c:valAx>
        <c:axId val="3578096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06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PRINOTH - Tracked Vehicles</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0</c:v>
                </c:pt>
                <c:pt idx="1">
                  <c:v>0</c:v>
                </c:pt>
                <c:pt idx="2">
                  <c:v>0</c:v>
                </c:pt>
                <c:pt idx="3">
                  <c:v>1</c:v>
                </c:pt>
                <c:pt idx="4">
                  <c:v>1</c:v>
                </c:pt>
                <c:pt idx="5">
                  <c:v>1</c:v>
                </c:pt>
                <c:pt idx="6">
                  <c:v>1</c:v>
                </c:pt>
                <c:pt idx="7">
                  <c:v>1</c:v>
                </c:pt>
                <c:pt idx="8">
                  <c:v>0</c:v>
                </c:pt>
                <c:pt idx="9">
                  <c:v>0</c:v>
                </c:pt>
                <c:pt idx="10">
                  <c:v>0</c:v>
                </c:pt>
                <c:pt idx="11">
                  <c:v>0</c:v>
                </c:pt>
                <c:pt idx="12">
                  <c:v>0</c:v>
                </c:pt>
                <c:pt idx="13">
                  <c:v>0</c:v>
                </c:pt>
                <c:pt idx="14">
                  <c:v>0</c:v>
                </c:pt>
                <c:pt idx="15">
                  <c:v>0</c:v>
                </c:pt>
                <c:pt idx="16">
                  <c:v>0</c:v>
                </c:pt>
                <c:pt idx="17">
                  <c:v>1</c:v>
                </c:pt>
                <c:pt idx="18">
                  <c:v>0</c:v>
                </c:pt>
                <c:pt idx="19">
                  <c:v>1</c:v>
                </c:pt>
                <c:pt idx="20">
                  <c:v>0</c:v>
                </c:pt>
                <c:pt idx="21">
                  <c:v>1</c:v>
                </c:pt>
                <c:pt idx="22">
                  <c:v>0</c:v>
                </c:pt>
                <c:pt idx="23">
                  <c:v>0</c:v>
                </c:pt>
                <c:pt idx="24">
                  <c:v>0</c:v>
                </c:pt>
                <c:pt idx="25">
                  <c:v>1</c:v>
                </c:pt>
                <c:pt idx="26">
                  <c:v>0</c:v>
                </c:pt>
                <c:pt idx="27">
                  <c:v>0</c:v>
                </c:pt>
              </c:numCache>
            </c:numRef>
          </c:val>
          <c:smooth val="0"/>
          <c:extLst>
            <c:ext xmlns:c16="http://schemas.microsoft.com/office/drawing/2014/chart" uri="{C3380CC4-5D6E-409C-BE32-E72D297353CC}">
              <c16:uniqueId val="{00000000-4E25-4A5C-AB9E-DF6A663E5432}"/>
            </c:ext>
          </c:extLst>
        </c:ser>
        <c:ser>
          <c:idx val="1"/>
          <c:order val="1"/>
          <c:tx>
            <c:strRef>
              <c:f>Sheet1!$C$1</c:f>
              <c:strCache>
                <c:ptCount val="1"/>
                <c:pt idx="0">
                  <c:v>Morooka USA, LLC</c:v>
                </c:pt>
              </c:strCache>
            </c:strRef>
          </c:tx>
          <c:spPr>
            <a:ln w="28575" cap="rnd">
              <a:solidFill>
                <a:schemeClr val="accent2"/>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Sheet1!$C$2:$C$29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4E25-4A5C-AB9E-DF6A663E5432}"/>
            </c:ext>
          </c:extLst>
        </c:ser>
        <c:ser>
          <c:idx val="2"/>
          <c:order val="2"/>
          <c:tx>
            <c:strRef>
              <c:f>Sheet1!$D$1</c:f>
              <c:strCache>
                <c:ptCount val="1"/>
                <c:pt idx="0">
                  <c:v>Morooka</c:v>
                </c:pt>
              </c:strCache>
            </c:strRef>
          </c:tx>
          <c:spPr>
            <a:ln w="28575" cap="rnd">
              <a:solidFill>
                <a:schemeClr val="accent3"/>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Sheet1!$D$2:$D$29</c:f>
              <c:numCache>
                <c:formatCode>General</c:formatCode>
                <c:ptCount val="28"/>
                <c:pt idx="0">
                  <c:v>0</c:v>
                </c:pt>
                <c:pt idx="1">
                  <c:v>0</c:v>
                </c:pt>
                <c:pt idx="2">
                  <c:v>0</c:v>
                </c:pt>
                <c:pt idx="3">
                  <c:v>0</c:v>
                </c:pt>
                <c:pt idx="4">
                  <c:v>0</c:v>
                </c:pt>
                <c:pt idx="5">
                  <c:v>1</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2-4E25-4A5C-AB9E-DF6A663E5432}"/>
            </c:ext>
          </c:extLst>
        </c:ser>
        <c:ser>
          <c:idx val="3"/>
          <c:order val="3"/>
          <c:tx>
            <c:strRef>
              <c:f>Sheet1!$E$1</c:f>
              <c:strCache>
                <c:ptCount val="1"/>
                <c:pt idx="0">
                  <c:v>Terramac LLC</c:v>
                </c:pt>
              </c:strCache>
            </c:strRef>
          </c:tx>
          <c:spPr>
            <a:ln w="28575" cap="rnd">
              <a:solidFill>
                <a:schemeClr val="accent4"/>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Sheet1!$E$2:$E$29</c:f>
              <c:numCache>
                <c:formatCode>General</c:formatCode>
                <c:ptCount val="28"/>
                <c:pt idx="0">
                  <c:v>1</c:v>
                </c:pt>
                <c:pt idx="1">
                  <c:v>0</c:v>
                </c:pt>
                <c:pt idx="2">
                  <c:v>0</c:v>
                </c:pt>
                <c:pt idx="3">
                  <c:v>0</c:v>
                </c:pt>
                <c:pt idx="4">
                  <c:v>1</c:v>
                </c:pt>
                <c:pt idx="5">
                  <c:v>1</c:v>
                </c:pt>
                <c:pt idx="6">
                  <c:v>1</c:v>
                </c:pt>
                <c:pt idx="7">
                  <c:v>0</c:v>
                </c:pt>
                <c:pt idx="8">
                  <c:v>0</c:v>
                </c:pt>
                <c:pt idx="9">
                  <c:v>0</c:v>
                </c:pt>
                <c:pt idx="10">
                  <c:v>1</c:v>
                </c:pt>
                <c:pt idx="11">
                  <c:v>1</c:v>
                </c:pt>
                <c:pt idx="12">
                  <c:v>0</c:v>
                </c:pt>
                <c:pt idx="13">
                  <c:v>0</c:v>
                </c:pt>
                <c:pt idx="14">
                  <c:v>0</c:v>
                </c:pt>
                <c:pt idx="15">
                  <c:v>0</c:v>
                </c:pt>
                <c:pt idx="16">
                  <c:v>0</c:v>
                </c:pt>
                <c:pt idx="17">
                  <c:v>0</c:v>
                </c:pt>
                <c:pt idx="18">
                  <c:v>0</c:v>
                </c:pt>
                <c:pt idx="19">
                  <c:v>0</c:v>
                </c:pt>
                <c:pt idx="20">
                  <c:v>2</c:v>
                </c:pt>
                <c:pt idx="21">
                  <c:v>1</c:v>
                </c:pt>
                <c:pt idx="22">
                  <c:v>0</c:v>
                </c:pt>
                <c:pt idx="23">
                  <c:v>0</c:v>
                </c:pt>
                <c:pt idx="24">
                  <c:v>2</c:v>
                </c:pt>
                <c:pt idx="25">
                  <c:v>0</c:v>
                </c:pt>
                <c:pt idx="26">
                  <c:v>0</c:v>
                </c:pt>
                <c:pt idx="27">
                  <c:v>0</c:v>
                </c:pt>
              </c:numCache>
            </c:numRef>
          </c:val>
          <c:smooth val="0"/>
          <c:extLst>
            <c:ext xmlns:c16="http://schemas.microsoft.com/office/drawing/2014/chart" uri="{C3380CC4-5D6E-409C-BE32-E72D297353CC}">
              <c16:uniqueId val="{00000003-4E25-4A5C-AB9E-DF6A663E5432}"/>
            </c:ext>
          </c:extLst>
        </c:ser>
        <c:ser>
          <c:idx val="4"/>
          <c:order val="4"/>
          <c:tx>
            <c:strRef>
              <c:f>Sheet1!$F$1</c:f>
              <c:strCache>
                <c:ptCount val="1"/>
                <c:pt idx="0">
                  <c:v>PowerBully</c:v>
                </c:pt>
              </c:strCache>
            </c:strRef>
          </c:tx>
          <c:spPr>
            <a:ln w="28575" cap="rnd">
              <a:solidFill>
                <a:schemeClr val="accent5"/>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Sheet1!$F$2:$F$29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1</c:v>
                </c:pt>
                <c:pt idx="27">
                  <c:v>0</c:v>
                </c:pt>
              </c:numCache>
            </c:numRef>
          </c:val>
          <c:smooth val="0"/>
          <c:extLst>
            <c:ext xmlns:c16="http://schemas.microsoft.com/office/drawing/2014/chart" uri="{C3380CC4-5D6E-409C-BE32-E72D297353CC}">
              <c16:uniqueId val="{00000004-4E25-4A5C-AB9E-DF6A663E5432}"/>
            </c:ext>
          </c:extLst>
        </c:ser>
        <c:ser>
          <c:idx val="5"/>
          <c:order val="5"/>
          <c:tx>
            <c:strRef>
              <c:f>Sheet1!$G$1</c:f>
              <c:strCache>
                <c:ptCount val="1"/>
                <c:pt idx="0">
                  <c:v>PowerTraxx</c:v>
                </c:pt>
              </c:strCache>
            </c:strRef>
          </c:tx>
          <c:spPr>
            <a:ln w="28575" cap="rnd">
              <a:solidFill>
                <a:schemeClr val="accent6"/>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Sheet1!$G$2:$G$29</c:f>
              <c:numCache>
                <c:formatCode>General</c:formatCode>
                <c:ptCount val="28"/>
                <c:pt idx="0">
                  <c:v>0</c:v>
                </c:pt>
                <c:pt idx="1">
                  <c:v>0</c:v>
                </c:pt>
                <c:pt idx="2">
                  <c:v>0</c:v>
                </c:pt>
                <c:pt idx="3">
                  <c:v>0</c:v>
                </c:pt>
                <c:pt idx="4">
                  <c:v>2</c:v>
                </c:pt>
                <c:pt idx="5">
                  <c:v>0</c:v>
                </c:pt>
                <c:pt idx="6">
                  <c:v>1</c:v>
                </c:pt>
                <c:pt idx="7">
                  <c:v>0</c:v>
                </c:pt>
                <c:pt idx="8">
                  <c:v>0</c:v>
                </c:pt>
                <c:pt idx="9">
                  <c:v>0</c:v>
                </c:pt>
                <c:pt idx="10">
                  <c:v>0</c:v>
                </c:pt>
                <c:pt idx="11">
                  <c:v>0</c:v>
                </c:pt>
                <c:pt idx="12">
                  <c:v>1</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1</c:v>
                </c:pt>
              </c:numCache>
            </c:numRef>
          </c:val>
          <c:smooth val="0"/>
          <c:extLst>
            <c:ext xmlns:c16="http://schemas.microsoft.com/office/drawing/2014/chart" uri="{C3380CC4-5D6E-409C-BE32-E72D297353CC}">
              <c16:uniqueId val="{00000005-4E25-4A5C-AB9E-DF6A663E5432}"/>
            </c:ext>
          </c:extLst>
        </c:ser>
        <c:dLbls>
          <c:showLegendKey val="0"/>
          <c:showVal val="0"/>
          <c:showCatName val="0"/>
          <c:showSerName val="0"/>
          <c:showPercent val="0"/>
          <c:showBubbleSize val="0"/>
        </c:dLbls>
        <c:smooth val="0"/>
        <c:axId val="454941688"/>
        <c:axId val="454942344"/>
      </c:lineChart>
      <c:dateAx>
        <c:axId val="454941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942344"/>
        <c:crosses val="autoZero"/>
        <c:auto val="1"/>
        <c:lblOffset val="100"/>
        <c:baseTimeUnit val="days"/>
      </c:dateAx>
      <c:valAx>
        <c:axId val="454942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941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94F4C-258D-406F-9B8B-7E5B80DF539D}"/>
              </a:ext>
            </a:extLst>
          </p:cNvPr>
          <p:cNvSpPr>
            <a:spLocks noGrp="1"/>
          </p:cNvSpPr>
          <p:nvPr>
            <p:ph type="ctrTitle"/>
          </p:nvPr>
        </p:nvSpPr>
        <p:spPr/>
        <p:txBody>
          <a:bodyPr/>
          <a:lstStyle/>
          <a:p>
            <a:r>
              <a:rPr lang="en-US"/>
              <a:t>Executive_Summary_Monthly</a:t>
            </a:r>
          </a:p>
        </p:txBody>
      </p:sp>
      <p:sp>
        <p:nvSpPr>
          <p:cNvPr id="3" name="Subtitle 2">
            <a:extLst>
              <a:ext uri="{FF2B5EF4-FFF2-40B4-BE49-F238E27FC236}">
                <a16:creationId xmlns:a16="http://schemas.microsoft.com/office/drawing/2014/main" id="{26F022D6-50A2-4087-9161-82CF6F0DCA33}"/>
              </a:ext>
            </a:extLst>
          </p:cNvPr>
          <p:cNvSpPr>
            <a:spLocks noGrp="1"/>
          </p:cNvSpPr>
          <p:nvPr>
            <p:ph type="subTitle" idx="1"/>
          </p:nvPr>
        </p:nvSpPr>
        <p:spPr/>
        <p:txBody>
          <a:bodyPr/>
          <a:lstStyle/>
          <a:p>
            <a:r>
              <a:rPr lang="en-US"/>
              <a:t>PRINOTH AG</a:t>
            </a:r>
          </a:p>
        </p:txBody>
      </p:sp>
    </p:spTree>
    <p:extLst>
      <p:ext uri="{BB962C8B-B14F-4D97-AF65-F5344CB8AC3E}">
        <p14:creationId xmlns:p14="http://schemas.microsoft.com/office/powerpoint/2010/main" val="30865055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0ECC2-EE69-4123-AA93-8B51D843895F}"/>
              </a:ext>
            </a:extLst>
          </p:cNvPr>
          <p:cNvSpPr>
            <a:spLocks noGrp="1"/>
          </p:cNvSpPr>
          <p:nvPr>
            <p:ph type="title"/>
          </p:nvPr>
        </p:nvSpPr>
        <p:spPr/>
        <p:txBody>
          <a:bodyPr/>
          <a:lstStyle/>
          <a:p>
            <a:r>
              <a:rPr lang="en-US"/>
              <a:t>Facebook Fans Table | Tracked Vehicles</a:t>
            </a:r>
          </a:p>
        </p:txBody>
      </p:sp>
      <p:graphicFrame>
        <p:nvGraphicFramePr>
          <p:cNvPr id="5" name="Table Placeholder 4">
            <a:extLst>
              <a:ext uri="{FF2B5EF4-FFF2-40B4-BE49-F238E27FC236}">
                <a16:creationId xmlns:a16="http://schemas.microsoft.com/office/drawing/2014/main" id="{1DCC025B-2A57-4F7E-BD7E-1FFD2F681708}"/>
              </a:ext>
            </a:extLst>
          </p:cNvPr>
          <p:cNvGraphicFramePr>
            <a:graphicFrameLocks noGrp="1"/>
          </p:cNvGraphicFramePr>
          <p:nvPr>
            <p:ph type="tbl" sz="quarter" idx="13"/>
            <p:extLst>
              <p:ext uri="{D42A27DB-BD31-4B8C-83A1-F6EECF244321}">
                <p14:modId xmlns:p14="http://schemas.microsoft.com/office/powerpoint/2010/main" val="2179098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64009734"/>
                    </a:ext>
                  </a:extLst>
                </a:gridCol>
                <a:gridCol w="1234440">
                  <a:extLst>
                    <a:ext uri="{9D8B030D-6E8A-4147-A177-3AD203B41FA5}">
                      <a16:colId xmlns:a16="http://schemas.microsoft.com/office/drawing/2014/main" val="250593947"/>
                    </a:ext>
                  </a:extLst>
                </a:gridCol>
                <a:gridCol w="822960">
                  <a:extLst>
                    <a:ext uri="{9D8B030D-6E8A-4147-A177-3AD203B41FA5}">
                      <a16:colId xmlns:a16="http://schemas.microsoft.com/office/drawing/2014/main" val="3886379458"/>
                    </a:ext>
                  </a:extLst>
                </a:gridCol>
                <a:gridCol w="822960">
                  <a:extLst>
                    <a:ext uri="{9D8B030D-6E8A-4147-A177-3AD203B41FA5}">
                      <a16:colId xmlns:a16="http://schemas.microsoft.com/office/drawing/2014/main" val="2334233561"/>
                    </a:ext>
                  </a:extLst>
                </a:gridCol>
                <a:gridCol w="822960">
                  <a:extLst>
                    <a:ext uri="{9D8B030D-6E8A-4147-A177-3AD203B41FA5}">
                      <a16:colId xmlns:a16="http://schemas.microsoft.com/office/drawing/2014/main" val="682913679"/>
                    </a:ext>
                  </a:extLst>
                </a:gridCol>
                <a:gridCol w="822960">
                  <a:extLst>
                    <a:ext uri="{9D8B030D-6E8A-4147-A177-3AD203B41FA5}">
                      <a16:colId xmlns:a16="http://schemas.microsoft.com/office/drawing/2014/main" val="564000668"/>
                    </a:ext>
                  </a:extLst>
                </a:gridCol>
                <a:gridCol w="822960">
                  <a:extLst>
                    <a:ext uri="{9D8B030D-6E8A-4147-A177-3AD203B41FA5}">
                      <a16:colId xmlns:a16="http://schemas.microsoft.com/office/drawing/2014/main" val="1921985805"/>
                    </a:ext>
                  </a:extLst>
                </a:gridCol>
                <a:gridCol w="822960">
                  <a:extLst>
                    <a:ext uri="{9D8B030D-6E8A-4147-A177-3AD203B41FA5}">
                      <a16:colId xmlns:a16="http://schemas.microsoft.com/office/drawing/2014/main" val="180057143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832939314"/>
                  </a:ext>
                </a:extLst>
              </a:tr>
              <a:tr h="370840">
                <a:tc>
                  <a:txBody>
                    <a:bodyPr/>
                    <a:lstStyle/>
                    <a:p>
                      <a:r>
                        <a:rPr lang="en-US" sz="1000"/>
                        <a:t>PRINOTH - Tracked Vehicles</a:t>
                      </a:r>
                    </a:p>
                  </a:txBody>
                  <a:tcPr/>
                </a:tc>
                <a:tc>
                  <a:txBody>
                    <a:bodyPr/>
                    <a:lstStyle/>
                    <a:p>
                      <a:r>
                        <a:rPr lang="en-US" sz="1000"/>
                        <a:t>27586</a:t>
                      </a:r>
                    </a:p>
                  </a:txBody>
                  <a:tcPr/>
                </a:tc>
                <a:tc>
                  <a:txBody>
                    <a:bodyPr/>
                    <a:lstStyle/>
                    <a:p>
                      <a:r>
                        <a:rPr lang="en-US" sz="1000"/>
                        <a:t>-1</a:t>
                      </a:r>
                    </a:p>
                  </a:txBody>
                  <a:tcPr/>
                </a:tc>
                <a:tc>
                  <a:txBody>
                    <a:bodyPr/>
                    <a:lstStyle/>
                    <a:p>
                      <a:r>
                        <a:rPr lang="en-US" sz="1000"/>
                        <a:t>-0.0 %</a:t>
                      </a:r>
                    </a:p>
                  </a:txBody>
                  <a:tcPr/>
                </a:tc>
                <a:tc>
                  <a:txBody>
                    <a:bodyPr/>
                    <a:lstStyle/>
                    <a:p>
                      <a:r>
                        <a:rPr lang="en-US" sz="1000"/>
                        <a:t>4</a:t>
                      </a:r>
                    </a:p>
                  </a:txBody>
                  <a:tcPr/>
                </a:tc>
                <a:tc>
                  <a:txBody>
                    <a:bodyPr/>
                    <a:lstStyle/>
                    <a:p>
                      <a:r>
                        <a:rPr lang="en-US" sz="1000"/>
                        <a:t>0.0 %</a:t>
                      </a:r>
                    </a:p>
                  </a:txBody>
                  <a:tcPr/>
                </a:tc>
                <a:tc>
                  <a:txBody>
                    <a:bodyPr/>
                    <a:lstStyle/>
                    <a:p>
                      <a:r>
                        <a:rPr lang="en-US" sz="1000"/>
                        <a:t>-44</a:t>
                      </a:r>
                    </a:p>
                  </a:txBody>
                  <a:tcPr/>
                </a:tc>
                <a:tc>
                  <a:txBody>
                    <a:bodyPr/>
                    <a:lstStyle/>
                    <a:p>
                      <a:r>
                        <a:rPr lang="en-US" sz="1000"/>
                        <a:t>-0.2 %</a:t>
                      </a:r>
                    </a:p>
                  </a:txBody>
                  <a:tcPr/>
                </a:tc>
                <a:extLst>
                  <a:ext uri="{0D108BD9-81ED-4DB2-BD59-A6C34878D82A}">
                    <a16:rowId xmlns:a16="http://schemas.microsoft.com/office/drawing/2014/main" val="2005504437"/>
                  </a:ext>
                </a:extLst>
              </a:tr>
              <a:tr h="370840">
                <a:tc>
                  <a:txBody>
                    <a:bodyPr/>
                    <a:lstStyle/>
                    <a:p>
                      <a:r>
                        <a:rPr lang="en-US" sz="1000"/>
                        <a:t>Morooka USA, LLC</a:t>
                      </a:r>
                    </a:p>
                  </a:txBody>
                  <a:tcPr/>
                </a:tc>
                <a:tc>
                  <a:txBody>
                    <a:bodyPr/>
                    <a:lstStyle/>
                    <a:p>
                      <a:r>
                        <a:rPr lang="en-US" sz="1000"/>
                        <a:t>306</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tc>
                  <a:txBody>
                    <a:bodyPr/>
                    <a:lstStyle/>
                    <a:p>
                      <a:r>
                        <a:rPr lang="en-US" sz="1000"/>
                        <a:t>4</a:t>
                      </a:r>
                    </a:p>
                  </a:txBody>
                  <a:tcPr/>
                </a:tc>
                <a:tc>
                  <a:txBody>
                    <a:bodyPr/>
                    <a:lstStyle/>
                    <a:p>
                      <a:r>
                        <a:rPr lang="en-US" sz="1000"/>
                        <a:t>1.3 %</a:t>
                      </a:r>
                    </a:p>
                  </a:txBody>
                  <a:tcPr/>
                </a:tc>
                <a:extLst>
                  <a:ext uri="{0D108BD9-81ED-4DB2-BD59-A6C34878D82A}">
                    <a16:rowId xmlns:a16="http://schemas.microsoft.com/office/drawing/2014/main" val="2223513680"/>
                  </a:ext>
                </a:extLst>
              </a:tr>
              <a:tr h="370840">
                <a:tc>
                  <a:txBody>
                    <a:bodyPr/>
                    <a:lstStyle/>
                    <a:p>
                      <a:r>
                        <a:rPr lang="en-US" sz="1000"/>
                        <a:t>Morooka</a:t>
                      </a:r>
                    </a:p>
                  </a:txBody>
                  <a:tcPr/>
                </a:tc>
                <a:tc>
                  <a:txBody>
                    <a:bodyPr/>
                    <a:lstStyle/>
                    <a:p>
                      <a:r>
                        <a:rPr lang="en-US" sz="1000"/>
                        <a:t>533</a:t>
                      </a:r>
                    </a:p>
                  </a:txBody>
                  <a:tcPr/>
                </a:tc>
                <a:tc>
                  <a:txBody>
                    <a:bodyPr/>
                    <a:lstStyle/>
                    <a:p>
                      <a:r>
                        <a:rPr lang="en-US" sz="1000"/>
                        <a:t>1</a:t>
                      </a:r>
                    </a:p>
                  </a:txBody>
                  <a:tcPr/>
                </a:tc>
                <a:tc>
                  <a:txBody>
                    <a:bodyPr/>
                    <a:lstStyle/>
                    <a:p>
                      <a:r>
                        <a:rPr lang="en-US" sz="1000"/>
                        <a:t>0.2 %</a:t>
                      </a:r>
                    </a:p>
                  </a:txBody>
                  <a:tcPr/>
                </a:tc>
                <a:tc>
                  <a:txBody>
                    <a:bodyPr/>
                    <a:lstStyle/>
                    <a:p>
                      <a:r>
                        <a:rPr lang="en-US" sz="1000"/>
                        <a:t>1</a:t>
                      </a:r>
                    </a:p>
                  </a:txBody>
                  <a:tcPr/>
                </a:tc>
                <a:tc>
                  <a:txBody>
                    <a:bodyPr/>
                    <a:lstStyle/>
                    <a:p>
                      <a:r>
                        <a:rPr lang="en-US" sz="1000"/>
                        <a:t>0.2 %</a:t>
                      </a:r>
                    </a:p>
                  </a:txBody>
                  <a:tcPr/>
                </a:tc>
                <a:tc>
                  <a:txBody>
                    <a:bodyPr/>
                    <a:lstStyle/>
                    <a:p>
                      <a:r>
                        <a:rPr lang="en-US" sz="1000"/>
                        <a:t>3</a:t>
                      </a:r>
                    </a:p>
                  </a:txBody>
                  <a:tcPr/>
                </a:tc>
                <a:tc>
                  <a:txBody>
                    <a:bodyPr/>
                    <a:lstStyle/>
                    <a:p>
                      <a:r>
                        <a:rPr lang="en-US" sz="1000"/>
                        <a:t>0.6 %</a:t>
                      </a:r>
                    </a:p>
                  </a:txBody>
                  <a:tcPr/>
                </a:tc>
                <a:extLst>
                  <a:ext uri="{0D108BD9-81ED-4DB2-BD59-A6C34878D82A}">
                    <a16:rowId xmlns:a16="http://schemas.microsoft.com/office/drawing/2014/main" val="1673741918"/>
                  </a:ext>
                </a:extLst>
              </a:tr>
              <a:tr h="370840">
                <a:tc>
                  <a:txBody>
                    <a:bodyPr/>
                    <a:lstStyle/>
                    <a:p>
                      <a:r>
                        <a:rPr lang="en-US" sz="1000"/>
                        <a:t>Terramac LLC</a:t>
                      </a:r>
                    </a:p>
                  </a:txBody>
                  <a:tcPr/>
                </a:tc>
                <a:tc>
                  <a:txBody>
                    <a:bodyPr/>
                    <a:lstStyle/>
                    <a:p>
                      <a:r>
                        <a:rPr lang="en-US" sz="1000"/>
                        <a:t>4668</a:t>
                      </a:r>
                    </a:p>
                  </a:txBody>
                  <a:tcPr/>
                </a:tc>
                <a:tc>
                  <a:txBody>
                    <a:bodyPr/>
                    <a:lstStyle/>
                    <a:p>
                      <a:r>
                        <a:rPr lang="en-US" sz="1000"/>
                        <a:t>6</a:t>
                      </a:r>
                    </a:p>
                  </a:txBody>
                  <a:tcPr/>
                </a:tc>
                <a:tc>
                  <a:txBody>
                    <a:bodyPr/>
                    <a:lstStyle/>
                    <a:p>
                      <a:r>
                        <a:rPr lang="en-US" sz="1000"/>
                        <a:t>0.1 %</a:t>
                      </a:r>
                    </a:p>
                  </a:txBody>
                  <a:tcPr/>
                </a:tc>
                <a:tc>
                  <a:txBody>
                    <a:bodyPr/>
                    <a:lstStyle/>
                    <a:p>
                      <a:r>
                        <a:rPr lang="en-US" sz="1000"/>
                        <a:t>111</a:t>
                      </a:r>
                    </a:p>
                  </a:txBody>
                  <a:tcPr/>
                </a:tc>
                <a:tc>
                  <a:txBody>
                    <a:bodyPr/>
                    <a:lstStyle/>
                    <a:p>
                      <a:r>
                        <a:rPr lang="en-US" sz="1000"/>
                        <a:t>2.4 %</a:t>
                      </a:r>
                    </a:p>
                  </a:txBody>
                  <a:tcPr/>
                </a:tc>
                <a:tc>
                  <a:txBody>
                    <a:bodyPr/>
                    <a:lstStyle/>
                    <a:p>
                      <a:r>
                        <a:rPr lang="en-US" sz="1000"/>
                        <a:t>775</a:t>
                      </a:r>
                    </a:p>
                  </a:txBody>
                  <a:tcPr/>
                </a:tc>
                <a:tc>
                  <a:txBody>
                    <a:bodyPr/>
                    <a:lstStyle/>
                    <a:p>
                      <a:r>
                        <a:rPr lang="en-US" sz="1000"/>
                        <a:t>19.9 %</a:t>
                      </a:r>
                    </a:p>
                  </a:txBody>
                  <a:tcPr/>
                </a:tc>
                <a:extLst>
                  <a:ext uri="{0D108BD9-81ED-4DB2-BD59-A6C34878D82A}">
                    <a16:rowId xmlns:a16="http://schemas.microsoft.com/office/drawing/2014/main" val="1020665371"/>
                  </a:ext>
                </a:extLst>
              </a:tr>
              <a:tr h="370840">
                <a:tc>
                  <a:txBody>
                    <a:bodyPr/>
                    <a:lstStyle/>
                    <a:p>
                      <a:r>
                        <a:rPr lang="en-US" sz="1000"/>
                        <a:t>PowerBully</a:t>
                      </a:r>
                    </a:p>
                  </a:txBody>
                  <a:tcPr/>
                </a:tc>
                <a:tc>
                  <a:txBody>
                    <a:bodyPr/>
                    <a:lstStyle/>
                    <a:p>
                      <a:r>
                        <a:rPr lang="en-US" sz="1000"/>
                        <a:t>2524</a:t>
                      </a:r>
                    </a:p>
                  </a:txBody>
                  <a:tcPr/>
                </a:tc>
                <a:tc>
                  <a:txBody>
                    <a:bodyPr/>
                    <a:lstStyle/>
                    <a:p>
                      <a:r>
                        <a:rPr lang="en-US" sz="1000"/>
                        <a:t>0</a:t>
                      </a:r>
                    </a:p>
                  </a:txBody>
                  <a:tcPr/>
                </a:tc>
                <a:tc>
                  <a:txBody>
                    <a:bodyPr/>
                    <a:lstStyle/>
                    <a:p>
                      <a:r>
                        <a:rPr lang="en-US" sz="1000"/>
                        <a:t>0.0 %</a:t>
                      </a:r>
                    </a:p>
                  </a:txBody>
                  <a:tcPr/>
                </a:tc>
                <a:tc>
                  <a:txBody>
                    <a:bodyPr/>
                    <a:lstStyle/>
                    <a:p>
                      <a:r>
                        <a:rPr lang="en-US" sz="1000"/>
                        <a:t>-1</a:t>
                      </a:r>
                    </a:p>
                  </a:txBody>
                  <a:tcPr/>
                </a:tc>
                <a:tc>
                  <a:txBody>
                    <a:bodyPr/>
                    <a:lstStyle/>
                    <a:p>
                      <a:r>
                        <a:rPr lang="en-US" sz="1000"/>
                        <a:t>-0.0 %</a:t>
                      </a:r>
                    </a:p>
                  </a:txBody>
                  <a:tcPr/>
                </a:tc>
                <a:tc>
                  <a:txBody>
                    <a:bodyPr/>
                    <a:lstStyle/>
                    <a:p>
                      <a:r>
                        <a:rPr lang="en-US" sz="1000"/>
                        <a:t>-5</a:t>
                      </a:r>
                    </a:p>
                  </a:txBody>
                  <a:tcPr/>
                </a:tc>
                <a:tc>
                  <a:txBody>
                    <a:bodyPr/>
                    <a:lstStyle/>
                    <a:p>
                      <a:r>
                        <a:rPr lang="en-US" sz="1000"/>
                        <a:t>-0.2 %</a:t>
                      </a:r>
                    </a:p>
                  </a:txBody>
                  <a:tcPr/>
                </a:tc>
                <a:extLst>
                  <a:ext uri="{0D108BD9-81ED-4DB2-BD59-A6C34878D82A}">
                    <a16:rowId xmlns:a16="http://schemas.microsoft.com/office/drawing/2014/main" val="3306902911"/>
                  </a:ext>
                </a:extLst>
              </a:tr>
              <a:tr h="370840">
                <a:tc>
                  <a:txBody>
                    <a:bodyPr/>
                    <a:lstStyle/>
                    <a:p>
                      <a:r>
                        <a:rPr lang="en-US" sz="1000"/>
                        <a:t>PowerTraxx</a:t>
                      </a:r>
                    </a:p>
                  </a:txBody>
                  <a:tcPr/>
                </a:tc>
                <a:tc>
                  <a:txBody>
                    <a:bodyPr/>
                    <a:lstStyle/>
                    <a:p>
                      <a:r>
                        <a:rPr lang="en-US" sz="1000"/>
                        <a:t>100</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tc>
                  <a:txBody>
                    <a:bodyPr/>
                    <a:lstStyle/>
                    <a:p>
                      <a:r>
                        <a:rPr lang="en-US" sz="1000"/>
                        <a:t>5</a:t>
                      </a:r>
                    </a:p>
                  </a:txBody>
                  <a:tcPr/>
                </a:tc>
                <a:tc>
                  <a:txBody>
                    <a:bodyPr/>
                    <a:lstStyle/>
                    <a:p>
                      <a:r>
                        <a:rPr lang="en-US" sz="1000"/>
                        <a:t>5.3 %</a:t>
                      </a:r>
                    </a:p>
                  </a:txBody>
                  <a:tcPr/>
                </a:tc>
                <a:extLst>
                  <a:ext uri="{0D108BD9-81ED-4DB2-BD59-A6C34878D82A}">
                    <a16:rowId xmlns:a16="http://schemas.microsoft.com/office/drawing/2014/main" val="2283339153"/>
                  </a:ext>
                </a:extLst>
              </a:tr>
            </a:tbl>
          </a:graphicData>
        </a:graphic>
      </p:graphicFrame>
      <p:sp>
        <p:nvSpPr>
          <p:cNvPr id="4" name="Text Placeholder 3">
            <a:extLst>
              <a:ext uri="{FF2B5EF4-FFF2-40B4-BE49-F238E27FC236}">
                <a16:creationId xmlns:a16="http://schemas.microsoft.com/office/drawing/2014/main" id="{EFE2C69D-6F73-4882-8135-F58BC9AE278F}"/>
              </a:ext>
            </a:extLst>
          </p:cNvPr>
          <p:cNvSpPr>
            <a:spLocks noGrp="1"/>
          </p:cNvSpPr>
          <p:nvPr>
            <p:ph type="body" sz="quarter" idx="14"/>
          </p:nvPr>
        </p:nvSpPr>
        <p:spPr/>
        <p:txBody>
          <a:bodyPr/>
          <a:lstStyle/>
          <a:p>
            <a:r>
              <a:rPr lang="en-US"/>
              <a:t>01/29/2019 - 02/28/2019</a:t>
            </a:r>
          </a:p>
        </p:txBody>
      </p:sp>
    </p:spTree>
    <p:extLst>
      <p:ext uri="{BB962C8B-B14F-4D97-AF65-F5344CB8AC3E}">
        <p14:creationId xmlns:p14="http://schemas.microsoft.com/office/powerpoint/2010/main" val="2207184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47362-15C1-47AC-B432-CC14D42A43D6}"/>
              </a:ext>
            </a:extLst>
          </p:cNvPr>
          <p:cNvSpPr>
            <a:spLocks noGrp="1"/>
          </p:cNvSpPr>
          <p:nvPr>
            <p:ph type="title"/>
          </p:nvPr>
        </p:nvSpPr>
        <p:spPr/>
        <p:txBody>
          <a:bodyPr/>
          <a:lstStyle/>
          <a:p>
            <a:r>
              <a:rPr lang="en-US"/>
              <a:t>Instagram Followers Table | Tracked Vehicles</a:t>
            </a:r>
          </a:p>
        </p:txBody>
      </p:sp>
      <p:graphicFrame>
        <p:nvGraphicFramePr>
          <p:cNvPr id="5" name="Table Placeholder 4">
            <a:extLst>
              <a:ext uri="{FF2B5EF4-FFF2-40B4-BE49-F238E27FC236}">
                <a16:creationId xmlns:a16="http://schemas.microsoft.com/office/drawing/2014/main" id="{3C3722CA-9D59-4A4C-B9E9-329B9A7F5C42}"/>
              </a:ext>
            </a:extLst>
          </p:cNvPr>
          <p:cNvGraphicFramePr>
            <a:graphicFrameLocks noGrp="1"/>
          </p:cNvGraphicFramePr>
          <p:nvPr>
            <p:ph type="tbl" sz="quarter" idx="13"/>
            <p:extLst>
              <p:ext uri="{D42A27DB-BD31-4B8C-83A1-F6EECF244321}">
                <p14:modId xmlns:p14="http://schemas.microsoft.com/office/powerpoint/2010/main" val="1212941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4911852"/>
                    </a:ext>
                  </a:extLst>
                </a:gridCol>
                <a:gridCol w="1234440">
                  <a:extLst>
                    <a:ext uri="{9D8B030D-6E8A-4147-A177-3AD203B41FA5}">
                      <a16:colId xmlns:a16="http://schemas.microsoft.com/office/drawing/2014/main" val="2491854984"/>
                    </a:ext>
                  </a:extLst>
                </a:gridCol>
                <a:gridCol w="822960">
                  <a:extLst>
                    <a:ext uri="{9D8B030D-6E8A-4147-A177-3AD203B41FA5}">
                      <a16:colId xmlns:a16="http://schemas.microsoft.com/office/drawing/2014/main" val="2337793394"/>
                    </a:ext>
                  </a:extLst>
                </a:gridCol>
                <a:gridCol w="822960">
                  <a:extLst>
                    <a:ext uri="{9D8B030D-6E8A-4147-A177-3AD203B41FA5}">
                      <a16:colId xmlns:a16="http://schemas.microsoft.com/office/drawing/2014/main" val="3395543116"/>
                    </a:ext>
                  </a:extLst>
                </a:gridCol>
                <a:gridCol w="822960">
                  <a:extLst>
                    <a:ext uri="{9D8B030D-6E8A-4147-A177-3AD203B41FA5}">
                      <a16:colId xmlns:a16="http://schemas.microsoft.com/office/drawing/2014/main" val="2265790793"/>
                    </a:ext>
                  </a:extLst>
                </a:gridCol>
                <a:gridCol w="822960">
                  <a:extLst>
                    <a:ext uri="{9D8B030D-6E8A-4147-A177-3AD203B41FA5}">
                      <a16:colId xmlns:a16="http://schemas.microsoft.com/office/drawing/2014/main" val="675929375"/>
                    </a:ext>
                  </a:extLst>
                </a:gridCol>
                <a:gridCol w="822960">
                  <a:extLst>
                    <a:ext uri="{9D8B030D-6E8A-4147-A177-3AD203B41FA5}">
                      <a16:colId xmlns:a16="http://schemas.microsoft.com/office/drawing/2014/main" val="159571626"/>
                    </a:ext>
                  </a:extLst>
                </a:gridCol>
                <a:gridCol w="822960">
                  <a:extLst>
                    <a:ext uri="{9D8B030D-6E8A-4147-A177-3AD203B41FA5}">
                      <a16:colId xmlns:a16="http://schemas.microsoft.com/office/drawing/2014/main" val="410033556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814858067"/>
                  </a:ext>
                </a:extLst>
              </a:tr>
              <a:tr h="370840">
                <a:tc>
                  <a:txBody>
                    <a:bodyPr/>
                    <a:lstStyle/>
                    <a:p>
                      <a:r>
                        <a:rPr lang="en-US" sz="1000"/>
                        <a:t>prinoth_trackedvehicles</a:t>
                      </a:r>
                    </a:p>
                  </a:txBody>
                  <a:tcPr/>
                </a:tc>
                <a:tc>
                  <a:txBody>
                    <a:bodyPr/>
                    <a:lstStyle/>
                    <a:p>
                      <a:r>
                        <a:rPr lang="en-US" sz="1000"/>
                        <a:t>4745</a:t>
                      </a:r>
                    </a:p>
                  </a:txBody>
                  <a:tcPr/>
                </a:tc>
                <a:tc>
                  <a:txBody>
                    <a:bodyPr/>
                    <a:lstStyle/>
                    <a:p>
                      <a:r>
                        <a:rPr lang="en-US" sz="1000"/>
                        <a:t>48</a:t>
                      </a:r>
                    </a:p>
                  </a:txBody>
                  <a:tcPr/>
                </a:tc>
                <a:tc>
                  <a:txBody>
                    <a:bodyPr/>
                    <a:lstStyle/>
                    <a:p>
                      <a:r>
                        <a:rPr lang="en-US" sz="1000"/>
                        <a:t>1.0 %</a:t>
                      </a:r>
                    </a:p>
                  </a:txBody>
                  <a:tcPr/>
                </a:tc>
                <a:tc>
                  <a:txBody>
                    <a:bodyPr/>
                    <a:lstStyle/>
                    <a:p>
                      <a:r>
                        <a:rPr lang="en-US" sz="1000"/>
                        <a:t>90</a:t>
                      </a:r>
                    </a:p>
                  </a:txBody>
                  <a:tcPr/>
                </a:tc>
                <a:tc>
                  <a:txBody>
                    <a:bodyPr/>
                    <a:lstStyle/>
                    <a:p>
                      <a:r>
                        <a:rPr lang="en-US" sz="1000"/>
                        <a:t>1.9 %</a:t>
                      </a:r>
                    </a:p>
                  </a:txBody>
                  <a:tcPr/>
                </a:tc>
                <a:tc>
                  <a:txBody>
                    <a:bodyPr/>
                    <a:lstStyle/>
                    <a:p>
                      <a:r>
                        <a:rPr lang="en-US" sz="1000"/>
                        <a:t>328</a:t>
                      </a:r>
                    </a:p>
                  </a:txBody>
                  <a:tcPr/>
                </a:tc>
                <a:tc>
                  <a:txBody>
                    <a:bodyPr/>
                    <a:lstStyle/>
                    <a:p>
                      <a:r>
                        <a:rPr lang="en-US" sz="1000"/>
                        <a:t>7.4 %</a:t>
                      </a:r>
                    </a:p>
                  </a:txBody>
                  <a:tcPr/>
                </a:tc>
                <a:extLst>
                  <a:ext uri="{0D108BD9-81ED-4DB2-BD59-A6C34878D82A}">
                    <a16:rowId xmlns:a16="http://schemas.microsoft.com/office/drawing/2014/main" val="3790100917"/>
                  </a:ext>
                </a:extLst>
              </a:tr>
            </a:tbl>
          </a:graphicData>
        </a:graphic>
      </p:graphicFrame>
      <p:sp>
        <p:nvSpPr>
          <p:cNvPr id="4" name="Text Placeholder 3">
            <a:extLst>
              <a:ext uri="{FF2B5EF4-FFF2-40B4-BE49-F238E27FC236}">
                <a16:creationId xmlns:a16="http://schemas.microsoft.com/office/drawing/2014/main" id="{94B71E05-9736-4E16-9836-98D1DAEC0E3E}"/>
              </a:ext>
            </a:extLst>
          </p:cNvPr>
          <p:cNvSpPr>
            <a:spLocks noGrp="1"/>
          </p:cNvSpPr>
          <p:nvPr>
            <p:ph type="body" sz="quarter" idx="14"/>
          </p:nvPr>
        </p:nvSpPr>
        <p:spPr/>
        <p:txBody>
          <a:bodyPr/>
          <a:lstStyle/>
          <a:p>
            <a:r>
              <a:rPr lang="en-US"/>
              <a:t>01/29/2019 - 02/28/2019</a:t>
            </a:r>
          </a:p>
        </p:txBody>
      </p:sp>
    </p:spTree>
    <p:extLst>
      <p:ext uri="{BB962C8B-B14F-4D97-AF65-F5344CB8AC3E}">
        <p14:creationId xmlns:p14="http://schemas.microsoft.com/office/powerpoint/2010/main" val="2253993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C4C95-9218-4DFF-A0FE-F32E3EF03364}"/>
              </a:ext>
            </a:extLst>
          </p:cNvPr>
          <p:cNvSpPr>
            <a:spLocks noGrp="1"/>
          </p:cNvSpPr>
          <p:nvPr>
            <p:ph type="title"/>
          </p:nvPr>
        </p:nvSpPr>
        <p:spPr/>
        <p:txBody>
          <a:bodyPr/>
          <a:lstStyle/>
          <a:p>
            <a:r>
              <a:rPr lang="en-US"/>
              <a:t>Youtube Key Metrics Table | Tracked Vehicles</a:t>
            </a:r>
          </a:p>
        </p:txBody>
      </p:sp>
      <p:graphicFrame>
        <p:nvGraphicFramePr>
          <p:cNvPr id="5" name="Table Placeholder 4">
            <a:extLst>
              <a:ext uri="{FF2B5EF4-FFF2-40B4-BE49-F238E27FC236}">
                <a16:creationId xmlns:a16="http://schemas.microsoft.com/office/drawing/2014/main" id="{0D158086-4131-468C-AA76-9BA67B80E55E}"/>
              </a:ext>
            </a:extLst>
          </p:cNvPr>
          <p:cNvGraphicFramePr>
            <a:graphicFrameLocks noGrp="1"/>
          </p:cNvGraphicFramePr>
          <p:nvPr>
            <p:ph type="tbl" sz="quarter" idx="13"/>
            <p:extLst>
              <p:ext uri="{D42A27DB-BD31-4B8C-83A1-F6EECF244321}">
                <p14:modId xmlns:p14="http://schemas.microsoft.com/office/powerpoint/2010/main" val="36851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38034601"/>
                    </a:ext>
                  </a:extLst>
                </a:gridCol>
                <a:gridCol w="1645920">
                  <a:extLst>
                    <a:ext uri="{9D8B030D-6E8A-4147-A177-3AD203B41FA5}">
                      <a16:colId xmlns:a16="http://schemas.microsoft.com/office/drawing/2014/main" val="1509076680"/>
                    </a:ext>
                  </a:extLst>
                </a:gridCol>
                <a:gridCol w="1645920">
                  <a:extLst>
                    <a:ext uri="{9D8B030D-6E8A-4147-A177-3AD203B41FA5}">
                      <a16:colId xmlns:a16="http://schemas.microsoft.com/office/drawing/2014/main" val="3674435710"/>
                    </a:ext>
                  </a:extLst>
                </a:gridCol>
                <a:gridCol w="1645920">
                  <a:extLst>
                    <a:ext uri="{9D8B030D-6E8A-4147-A177-3AD203B41FA5}">
                      <a16:colId xmlns:a16="http://schemas.microsoft.com/office/drawing/2014/main" val="4152940119"/>
                    </a:ext>
                  </a:extLst>
                </a:gridCol>
                <a:gridCol w="1645920">
                  <a:extLst>
                    <a:ext uri="{9D8B030D-6E8A-4147-A177-3AD203B41FA5}">
                      <a16:colId xmlns:a16="http://schemas.microsoft.com/office/drawing/2014/main" val="472703851"/>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tc>
                  <a:txBody>
                    <a:bodyPr/>
                    <a:lstStyle/>
                    <a:p>
                      <a:r>
                        <a:rPr lang="en-US" sz="1000"/>
                        <a:t>Total comments</a:t>
                      </a:r>
                    </a:p>
                  </a:txBody>
                  <a:tcPr/>
                </a:tc>
                <a:extLst>
                  <a:ext uri="{0D108BD9-81ED-4DB2-BD59-A6C34878D82A}">
                    <a16:rowId xmlns:a16="http://schemas.microsoft.com/office/drawing/2014/main" val="3212346483"/>
                  </a:ext>
                </a:extLst>
              </a:tr>
              <a:tr h="370840">
                <a:tc>
                  <a:txBody>
                    <a:bodyPr/>
                    <a:lstStyle/>
                    <a:p>
                      <a:r>
                        <a:rPr lang="en-US" sz="1000"/>
                        <a:t>PRINOTH - Official</a:t>
                      </a:r>
                    </a:p>
                  </a:txBody>
                  <a:tcPr/>
                </a:tc>
                <a:tc>
                  <a:txBody>
                    <a:bodyPr/>
                    <a:lstStyle/>
                    <a:p>
                      <a:r>
                        <a:rPr lang="en-US" sz="1000"/>
                        <a:t>3745</a:t>
                      </a:r>
                    </a:p>
                  </a:txBody>
                  <a:tcPr/>
                </a:tc>
                <a:tc>
                  <a:txBody>
                    <a:bodyPr/>
                    <a:lstStyle/>
                    <a:p>
                      <a:r>
                        <a:rPr lang="en-US" sz="1000"/>
                        <a:t>153</a:t>
                      </a:r>
                    </a:p>
                  </a:txBody>
                  <a:tcPr/>
                </a:tc>
                <a:tc>
                  <a:txBody>
                    <a:bodyPr/>
                    <a:lstStyle/>
                    <a:p>
                      <a:r>
                        <a:rPr lang="en-US" sz="1000"/>
                        <a:t>1898396</a:t>
                      </a:r>
                    </a:p>
                  </a:txBody>
                  <a:tcPr/>
                </a:tc>
                <a:tc>
                  <a:txBody>
                    <a:bodyPr/>
                    <a:lstStyle/>
                    <a:p>
                      <a:r>
                        <a:rPr lang="en-US" sz="1000"/>
                        <a:t>0</a:t>
                      </a:r>
                    </a:p>
                  </a:txBody>
                  <a:tcPr/>
                </a:tc>
                <a:extLst>
                  <a:ext uri="{0D108BD9-81ED-4DB2-BD59-A6C34878D82A}">
                    <a16:rowId xmlns:a16="http://schemas.microsoft.com/office/drawing/2014/main" val="1257827910"/>
                  </a:ext>
                </a:extLst>
              </a:tr>
              <a:tr h="370840">
                <a:tc>
                  <a:txBody>
                    <a:bodyPr/>
                    <a:lstStyle/>
                    <a:p>
                      <a:r>
                        <a:rPr lang="en-US" sz="1000"/>
                        <a:t>Terramac, LLC</a:t>
                      </a:r>
                    </a:p>
                  </a:txBody>
                  <a:tcPr/>
                </a:tc>
                <a:tc>
                  <a:txBody>
                    <a:bodyPr/>
                    <a:lstStyle/>
                    <a:p>
                      <a:r>
                        <a:rPr lang="en-US" sz="1000"/>
                        <a:t>101</a:t>
                      </a:r>
                    </a:p>
                  </a:txBody>
                  <a:tcPr/>
                </a:tc>
                <a:tc>
                  <a:txBody>
                    <a:bodyPr/>
                    <a:lstStyle/>
                    <a:p>
                      <a:r>
                        <a:rPr lang="en-US" sz="1000"/>
                        <a:t>17</a:t>
                      </a:r>
                    </a:p>
                  </a:txBody>
                  <a:tcPr/>
                </a:tc>
                <a:tc>
                  <a:txBody>
                    <a:bodyPr/>
                    <a:lstStyle/>
                    <a:p>
                      <a:r>
                        <a:rPr lang="en-US" sz="1000"/>
                        <a:t>24443</a:t>
                      </a:r>
                    </a:p>
                  </a:txBody>
                  <a:tcPr/>
                </a:tc>
                <a:tc>
                  <a:txBody>
                    <a:bodyPr/>
                    <a:lstStyle/>
                    <a:p>
                      <a:r>
                        <a:rPr lang="en-US" sz="1000"/>
                        <a:t>0</a:t>
                      </a:r>
                    </a:p>
                  </a:txBody>
                  <a:tcPr/>
                </a:tc>
                <a:extLst>
                  <a:ext uri="{0D108BD9-81ED-4DB2-BD59-A6C34878D82A}">
                    <a16:rowId xmlns:a16="http://schemas.microsoft.com/office/drawing/2014/main" val="2545705313"/>
                  </a:ext>
                </a:extLst>
              </a:tr>
            </a:tbl>
          </a:graphicData>
        </a:graphic>
      </p:graphicFrame>
      <p:sp>
        <p:nvSpPr>
          <p:cNvPr id="4" name="Text Placeholder 3">
            <a:extLst>
              <a:ext uri="{FF2B5EF4-FFF2-40B4-BE49-F238E27FC236}">
                <a16:creationId xmlns:a16="http://schemas.microsoft.com/office/drawing/2014/main" id="{4B1445AB-26E3-4ED4-BE4B-575CB4804CFE}"/>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648197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8FCF9-854F-4F8A-B6E5-E82C4643A39C}"/>
              </a:ext>
            </a:extLst>
          </p:cNvPr>
          <p:cNvSpPr>
            <a:spLocks noGrp="1"/>
          </p:cNvSpPr>
          <p:nvPr>
            <p:ph type="title"/>
          </p:nvPr>
        </p:nvSpPr>
        <p:spPr/>
        <p:txBody>
          <a:bodyPr/>
          <a:lstStyle/>
          <a:p>
            <a:r>
              <a:rPr lang="en-US"/>
              <a:t>LinkedIn Followers Table | Tracked Vehicles</a:t>
            </a:r>
          </a:p>
        </p:txBody>
      </p:sp>
      <p:graphicFrame>
        <p:nvGraphicFramePr>
          <p:cNvPr id="5" name="Table Placeholder 4">
            <a:extLst>
              <a:ext uri="{FF2B5EF4-FFF2-40B4-BE49-F238E27FC236}">
                <a16:creationId xmlns:a16="http://schemas.microsoft.com/office/drawing/2014/main" id="{E7865E3F-2ECC-42AF-AB47-96B957385BA9}"/>
              </a:ext>
            </a:extLst>
          </p:cNvPr>
          <p:cNvGraphicFramePr>
            <a:graphicFrameLocks noGrp="1"/>
          </p:cNvGraphicFramePr>
          <p:nvPr>
            <p:ph type="tbl" sz="quarter" idx="13"/>
            <p:extLst>
              <p:ext uri="{D42A27DB-BD31-4B8C-83A1-F6EECF244321}">
                <p14:modId xmlns:p14="http://schemas.microsoft.com/office/powerpoint/2010/main" val="2653080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80008666"/>
                    </a:ext>
                  </a:extLst>
                </a:gridCol>
                <a:gridCol w="1234440">
                  <a:extLst>
                    <a:ext uri="{9D8B030D-6E8A-4147-A177-3AD203B41FA5}">
                      <a16:colId xmlns:a16="http://schemas.microsoft.com/office/drawing/2014/main" val="4253374505"/>
                    </a:ext>
                  </a:extLst>
                </a:gridCol>
                <a:gridCol w="822960">
                  <a:extLst>
                    <a:ext uri="{9D8B030D-6E8A-4147-A177-3AD203B41FA5}">
                      <a16:colId xmlns:a16="http://schemas.microsoft.com/office/drawing/2014/main" val="3917489221"/>
                    </a:ext>
                  </a:extLst>
                </a:gridCol>
                <a:gridCol w="822960">
                  <a:extLst>
                    <a:ext uri="{9D8B030D-6E8A-4147-A177-3AD203B41FA5}">
                      <a16:colId xmlns:a16="http://schemas.microsoft.com/office/drawing/2014/main" val="3517716488"/>
                    </a:ext>
                  </a:extLst>
                </a:gridCol>
                <a:gridCol w="822960">
                  <a:extLst>
                    <a:ext uri="{9D8B030D-6E8A-4147-A177-3AD203B41FA5}">
                      <a16:colId xmlns:a16="http://schemas.microsoft.com/office/drawing/2014/main" val="176833959"/>
                    </a:ext>
                  </a:extLst>
                </a:gridCol>
                <a:gridCol w="822960">
                  <a:extLst>
                    <a:ext uri="{9D8B030D-6E8A-4147-A177-3AD203B41FA5}">
                      <a16:colId xmlns:a16="http://schemas.microsoft.com/office/drawing/2014/main" val="2319304907"/>
                    </a:ext>
                  </a:extLst>
                </a:gridCol>
                <a:gridCol w="822960">
                  <a:extLst>
                    <a:ext uri="{9D8B030D-6E8A-4147-A177-3AD203B41FA5}">
                      <a16:colId xmlns:a16="http://schemas.microsoft.com/office/drawing/2014/main" val="1705565882"/>
                    </a:ext>
                  </a:extLst>
                </a:gridCol>
                <a:gridCol w="822960">
                  <a:extLst>
                    <a:ext uri="{9D8B030D-6E8A-4147-A177-3AD203B41FA5}">
                      <a16:colId xmlns:a16="http://schemas.microsoft.com/office/drawing/2014/main" val="211245239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187869103"/>
                  </a:ext>
                </a:extLst>
              </a:tr>
              <a:tr h="370840">
                <a:tc>
                  <a:txBody>
                    <a:bodyPr/>
                    <a:lstStyle/>
                    <a:p>
                      <a:r>
                        <a:rPr lang="en-US" sz="1000"/>
                        <a:t>PRINOTH</a:t>
                      </a:r>
                    </a:p>
                  </a:txBody>
                  <a:tcPr/>
                </a:tc>
                <a:tc>
                  <a:txBody>
                    <a:bodyPr/>
                    <a:lstStyle/>
                    <a:p>
                      <a:r>
                        <a:rPr lang="en-US" sz="1000"/>
                        <a:t>4526</a:t>
                      </a:r>
                    </a:p>
                  </a:txBody>
                  <a:tcPr/>
                </a:tc>
                <a:tc>
                  <a:txBody>
                    <a:bodyPr/>
                    <a:lstStyle/>
                    <a:p>
                      <a:r>
                        <a:rPr lang="en-US" sz="1000"/>
                        <a:t>24</a:t>
                      </a:r>
                    </a:p>
                  </a:txBody>
                  <a:tcPr/>
                </a:tc>
                <a:tc>
                  <a:txBody>
                    <a:bodyPr/>
                    <a:lstStyle/>
                    <a:p>
                      <a:r>
                        <a:rPr lang="en-US" sz="1000"/>
                        <a:t>0.5 %</a:t>
                      </a:r>
                    </a:p>
                  </a:txBody>
                  <a:tcPr/>
                </a:tc>
                <a:tc>
                  <a:txBody>
                    <a:bodyPr/>
                    <a:lstStyle/>
                    <a:p>
                      <a:r>
                        <a:rPr lang="en-US" sz="1000"/>
                        <a:t>39</a:t>
                      </a:r>
                    </a:p>
                  </a:txBody>
                  <a:tcPr/>
                </a:tc>
                <a:tc>
                  <a:txBody>
                    <a:bodyPr/>
                    <a:lstStyle/>
                    <a:p>
                      <a:r>
                        <a:rPr lang="en-US" sz="1000"/>
                        <a:t>0.9 %</a:t>
                      </a:r>
                    </a:p>
                  </a:txBody>
                  <a:tcPr/>
                </a:tc>
                <a:tc>
                  <a:txBody>
                    <a:bodyPr/>
                    <a:lstStyle/>
                    <a:p>
                      <a:r>
                        <a:rPr lang="en-US" sz="1000"/>
                        <a:t>188</a:t>
                      </a:r>
                    </a:p>
                  </a:txBody>
                  <a:tcPr/>
                </a:tc>
                <a:tc>
                  <a:txBody>
                    <a:bodyPr/>
                    <a:lstStyle/>
                    <a:p>
                      <a:r>
                        <a:rPr lang="en-US" sz="1000"/>
                        <a:t>4.3 %</a:t>
                      </a:r>
                    </a:p>
                  </a:txBody>
                  <a:tcPr/>
                </a:tc>
                <a:extLst>
                  <a:ext uri="{0D108BD9-81ED-4DB2-BD59-A6C34878D82A}">
                    <a16:rowId xmlns:a16="http://schemas.microsoft.com/office/drawing/2014/main" val="689351436"/>
                  </a:ext>
                </a:extLst>
              </a:tr>
              <a:tr h="370840">
                <a:tc>
                  <a:txBody>
                    <a:bodyPr/>
                    <a:lstStyle/>
                    <a:p>
                      <a:r>
                        <a:rPr lang="en-US" sz="1000"/>
                        <a:t>Kässbohrer All Terrain Vehicles, Inc.</a:t>
                      </a:r>
                    </a:p>
                  </a:txBody>
                  <a:tcPr/>
                </a:tc>
                <a:tc>
                  <a:txBody>
                    <a:bodyPr/>
                    <a:lstStyle/>
                    <a:p>
                      <a:r>
                        <a:rPr lang="en-US" sz="1000"/>
                        <a:t>1134</a:t>
                      </a:r>
                    </a:p>
                  </a:txBody>
                  <a:tcPr/>
                </a:tc>
                <a:tc>
                  <a:txBody>
                    <a:bodyPr/>
                    <a:lstStyle/>
                    <a:p>
                      <a:r>
                        <a:rPr lang="en-US" sz="1000"/>
                        <a:t>1</a:t>
                      </a:r>
                    </a:p>
                  </a:txBody>
                  <a:tcPr/>
                </a:tc>
                <a:tc>
                  <a:txBody>
                    <a:bodyPr/>
                    <a:lstStyle/>
                    <a:p>
                      <a:r>
                        <a:rPr lang="en-US" sz="1000"/>
                        <a:t>0.1 %</a:t>
                      </a:r>
                    </a:p>
                  </a:txBody>
                  <a:tcPr/>
                </a:tc>
                <a:tc>
                  <a:txBody>
                    <a:bodyPr/>
                    <a:lstStyle/>
                    <a:p>
                      <a:r>
                        <a:rPr lang="en-US" sz="1000"/>
                        <a:t>6</a:t>
                      </a:r>
                    </a:p>
                  </a:txBody>
                  <a:tcPr/>
                </a:tc>
                <a:tc>
                  <a:txBody>
                    <a:bodyPr/>
                    <a:lstStyle/>
                    <a:p>
                      <a:r>
                        <a:rPr lang="en-US" sz="1000"/>
                        <a:t>0.5 %</a:t>
                      </a:r>
                    </a:p>
                  </a:txBody>
                  <a:tcPr/>
                </a:tc>
                <a:tc>
                  <a:txBody>
                    <a:bodyPr/>
                    <a:lstStyle/>
                    <a:p>
                      <a:r>
                        <a:rPr lang="en-US" sz="1000"/>
                        <a:t>57</a:t>
                      </a:r>
                    </a:p>
                  </a:txBody>
                  <a:tcPr/>
                </a:tc>
                <a:tc>
                  <a:txBody>
                    <a:bodyPr/>
                    <a:lstStyle/>
                    <a:p>
                      <a:r>
                        <a:rPr lang="en-US" sz="1000"/>
                        <a:t>5.3 %</a:t>
                      </a:r>
                    </a:p>
                  </a:txBody>
                  <a:tcPr/>
                </a:tc>
                <a:extLst>
                  <a:ext uri="{0D108BD9-81ED-4DB2-BD59-A6C34878D82A}">
                    <a16:rowId xmlns:a16="http://schemas.microsoft.com/office/drawing/2014/main" val="3987926106"/>
                  </a:ext>
                </a:extLst>
              </a:tr>
              <a:tr h="370840">
                <a:tc>
                  <a:txBody>
                    <a:bodyPr/>
                    <a:lstStyle/>
                    <a:p>
                      <a:r>
                        <a:rPr lang="en-US" sz="1000"/>
                        <a:t>Terramac LLC</a:t>
                      </a:r>
                    </a:p>
                  </a:txBody>
                  <a:tcPr/>
                </a:tc>
                <a:tc>
                  <a:txBody>
                    <a:bodyPr/>
                    <a:lstStyle/>
                    <a:p>
                      <a:r>
                        <a:rPr lang="en-US" sz="1000"/>
                        <a:t>611</a:t>
                      </a:r>
                    </a:p>
                  </a:txBody>
                  <a:tcPr/>
                </a:tc>
                <a:tc>
                  <a:txBody>
                    <a:bodyPr/>
                    <a:lstStyle/>
                    <a:p>
                      <a:r>
                        <a:rPr lang="en-US" sz="1000"/>
                        <a:t>1</a:t>
                      </a:r>
                    </a:p>
                  </a:txBody>
                  <a:tcPr/>
                </a:tc>
                <a:tc>
                  <a:txBody>
                    <a:bodyPr/>
                    <a:lstStyle/>
                    <a:p>
                      <a:r>
                        <a:rPr lang="en-US" sz="1000"/>
                        <a:t>0.2 %</a:t>
                      </a:r>
                    </a:p>
                  </a:txBody>
                  <a:tcPr/>
                </a:tc>
                <a:tc>
                  <a:txBody>
                    <a:bodyPr/>
                    <a:lstStyle/>
                    <a:p>
                      <a:r>
                        <a:rPr lang="en-US" sz="1000"/>
                        <a:t>8</a:t>
                      </a:r>
                    </a:p>
                  </a:txBody>
                  <a:tcPr/>
                </a:tc>
                <a:tc>
                  <a:txBody>
                    <a:bodyPr/>
                    <a:lstStyle/>
                    <a:p>
                      <a:r>
                        <a:rPr lang="en-US" sz="1000"/>
                        <a:t>1.3 %</a:t>
                      </a:r>
                    </a:p>
                  </a:txBody>
                  <a:tcPr/>
                </a:tc>
                <a:tc>
                  <a:txBody>
                    <a:bodyPr/>
                    <a:lstStyle/>
                    <a:p>
                      <a:r>
                        <a:rPr lang="en-US" sz="1000"/>
                        <a:t>28</a:t>
                      </a:r>
                    </a:p>
                  </a:txBody>
                  <a:tcPr/>
                </a:tc>
                <a:tc>
                  <a:txBody>
                    <a:bodyPr/>
                    <a:lstStyle/>
                    <a:p>
                      <a:r>
                        <a:rPr lang="en-US" sz="1000"/>
                        <a:t>4.8 %</a:t>
                      </a:r>
                    </a:p>
                  </a:txBody>
                  <a:tcPr/>
                </a:tc>
                <a:extLst>
                  <a:ext uri="{0D108BD9-81ED-4DB2-BD59-A6C34878D82A}">
                    <a16:rowId xmlns:a16="http://schemas.microsoft.com/office/drawing/2014/main" val="2101750252"/>
                  </a:ext>
                </a:extLst>
              </a:tr>
              <a:tr h="370840">
                <a:tc>
                  <a:txBody>
                    <a:bodyPr/>
                    <a:lstStyle/>
                    <a:p>
                      <a:r>
                        <a:rPr lang="en-US" sz="1000"/>
                        <a:t>PowerTraxx</a:t>
                      </a:r>
                    </a:p>
                  </a:txBody>
                  <a:tcPr/>
                </a:tc>
                <a:tc>
                  <a:txBody>
                    <a:bodyPr/>
                    <a:lstStyle/>
                    <a:p>
                      <a:r>
                        <a:rPr lang="en-US" sz="1000"/>
                        <a:t>168</a:t>
                      </a:r>
                    </a:p>
                  </a:txBody>
                  <a:tcPr/>
                </a:tc>
                <a:tc>
                  <a:txBody>
                    <a:bodyPr/>
                    <a:lstStyle/>
                    <a:p>
                      <a:r>
                        <a:rPr lang="en-US" sz="1000"/>
                        <a:t>1</a:t>
                      </a:r>
                    </a:p>
                  </a:txBody>
                  <a:tcPr/>
                </a:tc>
                <a:tc>
                  <a:txBody>
                    <a:bodyPr/>
                    <a:lstStyle/>
                    <a:p>
                      <a:r>
                        <a:rPr lang="en-US" sz="1000"/>
                        <a:t>0.6 %</a:t>
                      </a:r>
                    </a:p>
                  </a:txBody>
                  <a:tcPr/>
                </a:tc>
                <a:tc>
                  <a:txBody>
                    <a:bodyPr/>
                    <a:lstStyle/>
                    <a:p>
                      <a:r>
                        <a:rPr lang="en-US" sz="1000"/>
                        <a:t>4</a:t>
                      </a:r>
                    </a:p>
                  </a:txBody>
                  <a:tcPr/>
                </a:tc>
                <a:tc>
                  <a:txBody>
                    <a:bodyPr/>
                    <a:lstStyle/>
                    <a:p>
                      <a:r>
                        <a:rPr lang="en-US" sz="1000"/>
                        <a:t>2.4 %</a:t>
                      </a:r>
                    </a:p>
                  </a:txBody>
                  <a:tcPr/>
                </a:tc>
                <a:tc>
                  <a:txBody>
                    <a:bodyPr/>
                    <a:lstStyle/>
                    <a:p>
                      <a:r>
                        <a:rPr lang="en-US" sz="1000"/>
                        <a:t>11</a:t>
                      </a:r>
                    </a:p>
                  </a:txBody>
                  <a:tcPr/>
                </a:tc>
                <a:tc>
                  <a:txBody>
                    <a:bodyPr/>
                    <a:lstStyle/>
                    <a:p>
                      <a:r>
                        <a:rPr lang="en-US" sz="1000"/>
                        <a:t>7.0 %</a:t>
                      </a:r>
                    </a:p>
                  </a:txBody>
                  <a:tcPr/>
                </a:tc>
                <a:extLst>
                  <a:ext uri="{0D108BD9-81ED-4DB2-BD59-A6C34878D82A}">
                    <a16:rowId xmlns:a16="http://schemas.microsoft.com/office/drawing/2014/main" val="3718871761"/>
                  </a:ext>
                </a:extLst>
              </a:tr>
              <a:tr h="370840">
                <a:tc>
                  <a:txBody>
                    <a:bodyPr/>
                    <a:lstStyle/>
                    <a:p>
                      <a:r>
                        <a:rPr lang="en-US" sz="1000"/>
                        <a:t>Kässbohrer </a:t>
                      </a:r>
                    </a:p>
                  </a:txBody>
                  <a:tcPr/>
                </a:tc>
                <a:tc>
                  <a:txBody>
                    <a:bodyPr/>
                    <a:lstStyle/>
                    <a:p>
                      <a:r>
                        <a:rPr lang="en-US" sz="1000"/>
                        <a:t>n/a</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92889335"/>
                  </a:ext>
                </a:extLst>
              </a:tr>
            </a:tbl>
          </a:graphicData>
        </a:graphic>
      </p:graphicFrame>
      <p:sp>
        <p:nvSpPr>
          <p:cNvPr id="4" name="Text Placeholder 3">
            <a:extLst>
              <a:ext uri="{FF2B5EF4-FFF2-40B4-BE49-F238E27FC236}">
                <a16:creationId xmlns:a16="http://schemas.microsoft.com/office/drawing/2014/main" id="{FD1246B3-5BD4-4A8B-BA0F-60F97C455125}"/>
              </a:ext>
            </a:extLst>
          </p:cNvPr>
          <p:cNvSpPr>
            <a:spLocks noGrp="1"/>
          </p:cNvSpPr>
          <p:nvPr>
            <p:ph type="body" sz="quarter" idx="14"/>
          </p:nvPr>
        </p:nvSpPr>
        <p:spPr/>
        <p:txBody>
          <a:bodyPr/>
          <a:lstStyle/>
          <a:p>
            <a:r>
              <a:rPr lang="en-US"/>
              <a:t>01/29/2019 - 02/28/2019</a:t>
            </a:r>
          </a:p>
        </p:txBody>
      </p:sp>
    </p:spTree>
    <p:extLst>
      <p:ext uri="{BB962C8B-B14F-4D97-AF65-F5344CB8AC3E}">
        <p14:creationId xmlns:p14="http://schemas.microsoft.com/office/powerpoint/2010/main" val="1443861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3663C-5C1E-4330-98E5-0B447C40117C}"/>
              </a:ext>
            </a:extLst>
          </p:cNvPr>
          <p:cNvSpPr>
            <a:spLocks noGrp="1"/>
          </p:cNvSpPr>
          <p:nvPr>
            <p:ph type="title"/>
          </p:nvPr>
        </p:nvSpPr>
        <p:spPr/>
        <p:txBody>
          <a:bodyPr/>
          <a:lstStyle/>
          <a:p>
            <a:r>
              <a:rPr lang="en-US"/>
              <a:t>Facebook Sponsored Posts Distribution | Tracked Vehicles</a:t>
            </a:r>
          </a:p>
        </p:txBody>
      </p:sp>
      <p:graphicFrame>
        <p:nvGraphicFramePr>
          <p:cNvPr id="6" name="Chart Placeholder 5">
            <a:extLst>
              <a:ext uri="{FF2B5EF4-FFF2-40B4-BE49-F238E27FC236}">
                <a16:creationId xmlns:a16="http://schemas.microsoft.com/office/drawing/2014/main" id="{24CC334D-4D0F-4D0B-886A-E05F4E04C794}"/>
              </a:ext>
            </a:extLst>
          </p:cNvPr>
          <p:cNvGraphicFramePr>
            <a:graphicFrameLocks noGrp="1"/>
          </p:cNvGraphicFramePr>
          <p:nvPr>
            <p:ph type="chart" sz="quarter" idx="13"/>
            <p:extLst>
              <p:ext uri="{D42A27DB-BD31-4B8C-83A1-F6EECF244321}">
                <p14:modId xmlns:p14="http://schemas.microsoft.com/office/powerpoint/2010/main" val="3016419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E43BCC-B7E7-4FF5-A570-36363CEE20A0}"/>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0EDC6C2A-63A6-4076-ABBD-7DC2F07B87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2295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80D06-89BF-43D2-B417-C77201773076}"/>
              </a:ext>
            </a:extLst>
          </p:cNvPr>
          <p:cNvSpPr>
            <a:spLocks noGrp="1"/>
          </p:cNvSpPr>
          <p:nvPr>
            <p:ph type="title"/>
          </p:nvPr>
        </p:nvSpPr>
        <p:spPr/>
        <p:txBody>
          <a:bodyPr/>
          <a:lstStyle/>
          <a:p>
            <a:r>
              <a:rPr lang="en-US"/>
              <a:t>Facebook FB Own Posts Table (Keywords filtered) | Tracked Vehicles - 1 of 14</a:t>
            </a:r>
          </a:p>
        </p:txBody>
      </p:sp>
      <p:graphicFrame>
        <p:nvGraphicFramePr>
          <p:cNvPr id="5" name="Table Placeholder 4">
            <a:extLst>
              <a:ext uri="{FF2B5EF4-FFF2-40B4-BE49-F238E27FC236}">
                <a16:creationId xmlns:a16="http://schemas.microsoft.com/office/drawing/2014/main" id="{86842D69-D1C2-4047-B1B9-3F31DEB2268F}"/>
              </a:ext>
            </a:extLst>
          </p:cNvPr>
          <p:cNvGraphicFramePr>
            <a:graphicFrameLocks noGrp="1"/>
          </p:cNvGraphicFramePr>
          <p:nvPr>
            <p:ph type="tbl" sz="quarter" idx="13"/>
            <p:extLst>
              <p:ext uri="{D42A27DB-BD31-4B8C-83A1-F6EECF244321}">
                <p14:modId xmlns:p14="http://schemas.microsoft.com/office/powerpoint/2010/main" val="2516744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656072968"/>
                    </a:ext>
                  </a:extLst>
                </a:gridCol>
                <a:gridCol w="370332">
                  <a:extLst>
                    <a:ext uri="{9D8B030D-6E8A-4147-A177-3AD203B41FA5}">
                      <a16:colId xmlns:a16="http://schemas.microsoft.com/office/drawing/2014/main" val="1400752364"/>
                    </a:ext>
                  </a:extLst>
                </a:gridCol>
                <a:gridCol w="370332">
                  <a:extLst>
                    <a:ext uri="{9D8B030D-6E8A-4147-A177-3AD203B41FA5}">
                      <a16:colId xmlns:a16="http://schemas.microsoft.com/office/drawing/2014/main" val="139921953"/>
                    </a:ext>
                  </a:extLst>
                </a:gridCol>
                <a:gridCol w="370332">
                  <a:extLst>
                    <a:ext uri="{9D8B030D-6E8A-4147-A177-3AD203B41FA5}">
                      <a16:colId xmlns:a16="http://schemas.microsoft.com/office/drawing/2014/main" val="3707249492"/>
                    </a:ext>
                  </a:extLst>
                </a:gridCol>
                <a:gridCol w="329184">
                  <a:extLst>
                    <a:ext uri="{9D8B030D-6E8A-4147-A177-3AD203B41FA5}">
                      <a16:colId xmlns:a16="http://schemas.microsoft.com/office/drawing/2014/main" val="4240810007"/>
                    </a:ext>
                  </a:extLst>
                </a:gridCol>
                <a:gridCol w="329184">
                  <a:extLst>
                    <a:ext uri="{9D8B030D-6E8A-4147-A177-3AD203B41FA5}">
                      <a16:colId xmlns:a16="http://schemas.microsoft.com/office/drawing/2014/main" val="288299487"/>
                    </a:ext>
                  </a:extLst>
                </a:gridCol>
                <a:gridCol w="329184">
                  <a:extLst>
                    <a:ext uri="{9D8B030D-6E8A-4147-A177-3AD203B41FA5}">
                      <a16:colId xmlns:a16="http://schemas.microsoft.com/office/drawing/2014/main" val="552918136"/>
                    </a:ext>
                  </a:extLst>
                </a:gridCol>
                <a:gridCol w="329184">
                  <a:extLst>
                    <a:ext uri="{9D8B030D-6E8A-4147-A177-3AD203B41FA5}">
                      <a16:colId xmlns:a16="http://schemas.microsoft.com/office/drawing/2014/main" val="1498499427"/>
                    </a:ext>
                  </a:extLst>
                </a:gridCol>
                <a:gridCol w="329184">
                  <a:extLst>
                    <a:ext uri="{9D8B030D-6E8A-4147-A177-3AD203B41FA5}">
                      <a16:colId xmlns:a16="http://schemas.microsoft.com/office/drawing/2014/main" val="1238424562"/>
                    </a:ext>
                  </a:extLst>
                </a:gridCol>
                <a:gridCol w="329184">
                  <a:extLst>
                    <a:ext uri="{9D8B030D-6E8A-4147-A177-3AD203B41FA5}">
                      <a16:colId xmlns:a16="http://schemas.microsoft.com/office/drawing/2014/main" val="4001021905"/>
                    </a:ext>
                  </a:extLst>
                </a:gridCol>
                <a:gridCol w="329184">
                  <a:extLst>
                    <a:ext uri="{9D8B030D-6E8A-4147-A177-3AD203B41FA5}">
                      <a16:colId xmlns:a16="http://schemas.microsoft.com/office/drawing/2014/main" val="3294832875"/>
                    </a:ext>
                  </a:extLst>
                </a:gridCol>
                <a:gridCol w="329184">
                  <a:extLst>
                    <a:ext uri="{9D8B030D-6E8A-4147-A177-3AD203B41FA5}">
                      <a16:colId xmlns:a16="http://schemas.microsoft.com/office/drawing/2014/main" val="2773426214"/>
                    </a:ext>
                  </a:extLst>
                </a:gridCol>
                <a:gridCol w="370332">
                  <a:extLst>
                    <a:ext uri="{9D8B030D-6E8A-4147-A177-3AD203B41FA5}">
                      <a16:colId xmlns:a16="http://schemas.microsoft.com/office/drawing/2014/main" val="2040914762"/>
                    </a:ext>
                  </a:extLst>
                </a:gridCol>
                <a:gridCol w="370332">
                  <a:extLst>
                    <a:ext uri="{9D8B030D-6E8A-4147-A177-3AD203B41FA5}">
                      <a16:colId xmlns:a16="http://schemas.microsoft.com/office/drawing/2014/main" val="3765426911"/>
                    </a:ext>
                  </a:extLst>
                </a:gridCol>
                <a:gridCol w="329184">
                  <a:extLst>
                    <a:ext uri="{9D8B030D-6E8A-4147-A177-3AD203B41FA5}">
                      <a16:colId xmlns:a16="http://schemas.microsoft.com/office/drawing/2014/main" val="2033954148"/>
                    </a:ext>
                  </a:extLst>
                </a:gridCol>
                <a:gridCol w="329184">
                  <a:extLst>
                    <a:ext uri="{9D8B030D-6E8A-4147-A177-3AD203B41FA5}">
                      <a16:colId xmlns:a16="http://schemas.microsoft.com/office/drawing/2014/main" val="1693141860"/>
                    </a:ext>
                  </a:extLst>
                </a:gridCol>
                <a:gridCol w="370332">
                  <a:extLst>
                    <a:ext uri="{9D8B030D-6E8A-4147-A177-3AD203B41FA5}">
                      <a16:colId xmlns:a16="http://schemas.microsoft.com/office/drawing/2014/main" val="2036315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38039665"/>
                  </a:ext>
                </a:extLst>
              </a:tr>
            </a:tbl>
          </a:graphicData>
        </a:graphic>
      </p:graphicFrame>
      <p:sp>
        <p:nvSpPr>
          <p:cNvPr id="4" name="Text Placeholder 3">
            <a:extLst>
              <a:ext uri="{FF2B5EF4-FFF2-40B4-BE49-F238E27FC236}">
                <a16:creationId xmlns:a16="http://schemas.microsoft.com/office/drawing/2014/main" id="{D7096591-7263-407C-AF5B-FE2D58EDFE66}"/>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625334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05195-A5EC-41F1-BC42-1F5BAB7C413F}"/>
              </a:ext>
            </a:extLst>
          </p:cNvPr>
          <p:cNvSpPr>
            <a:spLocks noGrp="1"/>
          </p:cNvSpPr>
          <p:nvPr>
            <p:ph type="title"/>
          </p:nvPr>
        </p:nvSpPr>
        <p:spPr/>
        <p:txBody>
          <a:bodyPr/>
          <a:lstStyle/>
          <a:p>
            <a:r>
              <a:rPr lang="en-US"/>
              <a:t>Facebook FB Own Posts Table (Keywords filtered) | Tracked Vehicles - 2 of 14</a:t>
            </a:r>
          </a:p>
        </p:txBody>
      </p:sp>
      <p:graphicFrame>
        <p:nvGraphicFramePr>
          <p:cNvPr id="5" name="Table Placeholder 4">
            <a:extLst>
              <a:ext uri="{FF2B5EF4-FFF2-40B4-BE49-F238E27FC236}">
                <a16:creationId xmlns:a16="http://schemas.microsoft.com/office/drawing/2014/main" id="{47E62848-6046-4161-BD9C-89E2F1179731}"/>
              </a:ext>
            </a:extLst>
          </p:cNvPr>
          <p:cNvGraphicFramePr>
            <a:graphicFrameLocks noGrp="1"/>
          </p:cNvGraphicFramePr>
          <p:nvPr>
            <p:ph type="tbl" sz="quarter" idx="13"/>
            <p:extLst>
              <p:ext uri="{D42A27DB-BD31-4B8C-83A1-F6EECF244321}">
                <p14:modId xmlns:p14="http://schemas.microsoft.com/office/powerpoint/2010/main" val="1056440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630582166"/>
                    </a:ext>
                  </a:extLst>
                </a:gridCol>
                <a:gridCol w="370332">
                  <a:extLst>
                    <a:ext uri="{9D8B030D-6E8A-4147-A177-3AD203B41FA5}">
                      <a16:colId xmlns:a16="http://schemas.microsoft.com/office/drawing/2014/main" val="4291324553"/>
                    </a:ext>
                  </a:extLst>
                </a:gridCol>
                <a:gridCol w="370332">
                  <a:extLst>
                    <a:ext uri="{9D8B030D-6E8A-4147-A177-3AD203B41FA5}">
                      <a16:colId xmlns:a16="http://schemas.microsoft.com/office/drawing/2014/main" val="4109547146"/>
                    </a:ext>
                  </a:extLst>
                </a:gridCol>
                <a:gridCol w="370332">
                  <a:extLst>
                    <a:ext uri="{9D8B030D-6E8A-4147-A177-3AD203B41FA5}">
                      <a16:colId xmlns:a16="http://schemas.microsoft.com/office/drawing/2014/main" val="296142302"/>
                    </a:ext>
                  </a:extLst>
                </a:gridCol>
                <a:gridCol w="329184">
                  <a:extLst>
                    <a:ext uri="{9D8B030D-6E8A-4147-A177-3AD203B41FA5}">
                      <a16:colId xmlns:a16="http://schemas.microsoft.com/office/drawing/2014/main" val="2245017509"/>
                    </a:ext>
                  </a:extLst>
                </a:gridCol>
                <a:gridCol w="329184">
                  <a:extLst>
                    <a:ext uri="{9D8B030D-6E8A-4147-A177-3AD203B41FA5}">
                      <a16:colId xmlns:a16="http://schemas.microsoft.com/office/drawing/2014/main" val="6534628"/>
                    </a:ext>
                  </a:extLst>
                </a:gridCol>
                <a:gridCol w="329184">
                  <a:extLst>
                    <a:ext uri="{9D8B030D-6E8A-4147-A177-3AD203B41FA5}">
                      <a16:colId xmlns:a16="http://schemas.microsoft.com/office/drawing/2014/main" val="2347343614"/>
                    </a:ext>
                  </a:extLst>
                </a:gridCol>
                <a:gridCol w="329184">
                  <a:extLst>
                    <a:ext uri="{9D8B030D-6E8A-4147-A177-3AD203B41FA5}">
                      <a16:colId xmlns:a16="http://schemas.microsoft.com/office/drawing/2014/main" val="1677324631"/>
                    </a:ext>
                  </a:extLst>
                </a:gridCol>
                <a:gridCol w="329184">
                  <a:extLst>
                    <a:ext uri="{9D8B030D-6E8A-4147-A177-3AD203B41FA5}">
                      <a16:colId xmlns:a16="http://schemas.microsoft.com/office/drawing/2014/main" val="2213522114"/>
                    </a:ext>
                  </a:extLst>
                </a:gridCol>
                <a:gridCol w="329184">
                  <a:extLst>
                    <a:ext uri="{9D8B030D-6E8A-4147-A177-3AD203B41FA5}">
                      <a16:colId xmlns:a16="http://schemas.microsoft.com/office/drawing/2014/main" val="1835790859"/>
                    </a:ext>
                  </a:extLst>
                </a:gridCol>
                <a:gridCol w="329184">
                  <a:extLst>
                    <a:ext uri="{9D8B030D-6E8A-4147-A177-3AD203B41FA5}">
                      <a16:colId xmlns:a16="http://schemas.microsoft.com/office/drawing/2014/main" val="2986421579"/>
                    </a:ext>
                  </a:extLst>
                </a:gridCol>
                <a:gridCol w="329184">
                  <a:extLst>
                    <a:ext uri="{9D8B030D-6E8A-4147-A177-3AD203B41FA5}">
                      <a16:colId xmlns:a16="http://schemas.microsoft.com/office/drawing/2014/main" val="2962358588"/>
                    </a:ext>
                  </a:extLst>
                </a:gridCol>
                <a:gridCol w="370332">
                  <a:extLst>
                    <a:ext uri="{9D8B030D-6E8A-4147-A177-3AD203B41FA5}">
                      <a16:colId xmlns:a16="http://schemas.microsoft.com/office/drawing/2014/main" val="1452004059"/>
                    </a:ext>
                  </a:extLst>
                </a:gridCol>
                <a:gridCol w="370332">
                  <a:extLst>
                    <a:ext uri="{9D8B030D-6E8A-4147-A177-3AD203B41FA5}">
                      <a16:colId xmlns:a16="http://schemas.microsoft.com/office/drawing/2014/main" val="330424498"/>
                    </a:ext>
                  </a:extLst>
                </a:gridCol>
                <a:gridCol w="329184">
                  <a:extLst>
                    <a:ext uri="{9D8B030D-6E8A-4147-A177-3AD203B41FA5}">
                      <a16:colId xmlns:a16="http://schemas.microsoft.com/office/drawing/2014/main" val="2616322829"/>
                    </a:ext>
                  </a:extLst>
                </a:gridCol>
                <a:gridCol w="329184">
                  <a:extLst>
                    <a:ext uri="{9D8B030D-6E8A-4147-A177-3AD203B41FA5}">
                      <a16:colId xmlns:a16="http://schemas.microsoft.com/office/drawing/2014/main" val="2854833042"/>
                    </a:ext>
                  </a:extLst>
                </a:gridCol>
                <a:gridCol w="370332">
                  <a:extLst>
                    <a:ext uri="{9D8B030D-6E8A-4147-A177-3AD203B41FA5}">
                      <a16:colId xmlns:a16="http://schemas.microsoft.com/office/drawing/2014/main" val="1585171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42664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PowerTraxx - 2019-02-28 16:48:27 </a:t>
                      </a:r>
                      <a:r>
                        <a:rPr kumimoji="0" lang="en-US" sz="1000" b="0" i="0" u="none" strike="noStrike" kern="1200" cap="none" spc="0" normalizeH="0" baseline="0" noProof="0">
                          <a:ln>
                            <a:noFill/>
                          </a:ln>
                          <a:solidFill>
                            <a:prstClr val="black"/>
                          </a:solidFill>
                          <a:effectLst/>
                          <a:uLnTx/>
                          <a:uFillTx/>
                          <a:latin typeface="+mn-lt"/>
                          <a:ea typeface="+mn-ea"/>
                          <a:cs typeface="+mn-cs"/>
                        </a:rPr>
                        <a:t> 
 Today is Repetitive Strain Injury (RSI) Awareness Day! As the only "non-repetitive" day of the year, it’s the ideal date to devote to raising awareness of repetitive strain injuries.
Also known as musculoskeletal disorders (MSDs), repetitive strain injuries are an umbrella term used to describe a family of painful disorders affecting tendons, muscles, nerves and joints in the neck, upper and lower back, chest, shoulders, arms and hands. MSDs are the most frequent type of lost-time injury and the single largest source of lost-time costs in Canada.
Hazards are best eliminated at the source. Prevention of RSIs should focus on eliminating repetitive work through job design which may involve mechanizing certain tasks. In addition, jobs should be structured so that workers can rotate between different tasks, using different muscles groups.
For more information, visit www.twitter.com/RSIDay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5048222"/>
                  </a:ext>
                </a:extLst>
              </a:tr>
            </a:tbl>
          </a:graphicData>
        </a:graphic>
      </p:graphicFrame>
      <p:sp>
        <p:nvSpPr>
          <p:cNvPr id="4" name="Text Placeholder 3">
            <a:extLst>
              <a:ext uri="{FF2B5EF4-FFF2-40B4-BE49-F238E27FC236}">
                <a16:creationId xmlns:a16="http://schemas.microsoft.com/office/drawing/2014/main" id="{8FC2F30E-801A-484F-B869-AE5D900EE0E7}"/>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564747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FD4BF-AA5A-4812-AA48-9ADF95F742BB}"/>
              </a:ext>
            </a:extLst>
          </p:cNvPr>
          <p:cNvSpPr>
            <a:spLocks noGrp="1"/>
          </p:cNvSpPr>
          <p:nvPr>
            <p:ph type="title"/>
          </p:nvPr>
        </p:nvSpPr>
        <p:spPr/>
        <p:txBody>
          <a:bodyPr/>
          <a:lstStyle/>
          <a:p>
            <a:r>
              <a:rPr lang="en-US"/>
              <a:t>Facebook FB Own Posts Table (Keywords filtered) | Tracked Vehicles - 3 of 14</a:t>
            </a:r>
          </a:p>
        </p:txBody>
      </p:sp>
      <p:graphicFrame>
        <p:nvGraphicFramePr>
          <p:cNvPr id="5" name="Table Placeholder 4">
            <a:extLst>
              <a:ext uri="{FF2B5EF4-FFF2-40B4-BE49-F238E27FC236}">
                <a16:creationId xmlns:a16="http://schemas.microsoft.com/office/drawing/2014/main" id="{2674900E-849A-4A02-B25D-1ED129E6CBD4}"/>
              </a:ext>
            </a:extLst>
          </p:cNvPr>
          <p:cNvGraphicFramePr>
            <a:graphicFrameLocks noGrp="1"/>
          </p:cNvGraphicFramePr>
          <p:nvPr>
            <p:ph type="tbl" sz="quarter" idx="13"/>
            <p:extLst>
              <p:ext uri="{D42A27DB-BD31-4B8C-83A1-F6EECF244321}">
                <p14:modId xmlns:p14="http://schemas.microsoft.com/office/powerpoint/2010/main" val="3034608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762952791"/>
                    </a:ext>
                  </a:extLst>
                </a:gridCol>
                <a:gridCol w="370332">
                  <a:extLst>
                    <a:ext uri="{9D8B030D-6E8A-4147-A177-3AD203B41FA5}">
                      <a16:colId xmlns:a16="http://schemas.microsoft.com/office/drawing/2014/main" val="3641674737"/>
                    </a:ext>
                  </a:extLst>
                </a:gridCol>
                <a:gridCol w="370332">
                  <a:extLst>
                    <a:ext uri="{9D8B030D-6E8A-4147-A177-3AD203B41FA5}">
                      <a16:colId xmlns:a16="http://schemas.microsoft.com/office/drawing/2014/main" val="3211669335"/>
                    </a:ext>
                  </a:extLst>
                </a:gridCol>
                <a:gridCol w="370332">
                  <a:extLst>
                    <a:ext uri="{9D8B030D-6E8A-4147-A177-3AD203B41FA5}">
                      <a16:colId xmlns:a16="http://schemas.microsoft.com/office/drawing/2014/main" val="4195803196"/>
                    </a:ext>
                  </a:extLst>
                </a:gridCol>
                <a:gridCol w="329184">
                  <a:extLst>
                    <a:ext uri="{9D8B030D-6E8A-4147-A177-3AD203B41FA5}">
                      <a16:colId xmlns:a16="http://schemas.microsoft.com/office/drawing/2014/main" val="991800399"/>
                    </a:ext>
                  </a:extLst>
                </a:gridCol>
                <a:gridCol w="329184">
                  <a:extLst>
                    <a:ext uri="{9D8B030D-6E8A-4147-A177-3AD203B41FA5}">
                      <a16:colId xmlns:a16="http://schemas.microsoft.com/office/drawing/2014/main" val="2060978148"/>
                    </a:ext>
                  </a:extLst>
                </a:gridCol>
                <a:gridCol w="329184">
                  <a:extLst>
                    <a:ext uri="{9D8B030D-6E8A-4147-A177-3AD203B41FA5}">
                      <a16:colId xmlns:a16="http://schemas.microsoft.com/office/drawing/2014/main" val="912397857"/>
                    </a:ext>
                  </a:extLst>
                </a:gridCol>
                <a:gridCol w="329184">
                  <a:extLst>
                    <a:ext uri="{9D8B030D-6E8A-4147-A177-3AD203B41FA5}">
                      <a16:colId xmlns:a16="http://schemas.microsoft.com/office/drawing/2014/main" val="3748633717"/>
                    </a:ext>
                  </a:extLst>
                </a:gridCol>
                <a:gridCol w="329184">
                  <a:extLst>
                    <a:ext uri="{9D8B030D-6E8A-4147-A177-3AD203B41FA5}">
                      <a16:colId xmlns:a16="http://schemas.microsoft.com/office/drawing/2014/main" val="1691672219"/>
                    </a:ext>
                  </a:extLst>
                </a:gridCol>
                <a:gridCol w="329184">
                  <a:extLst>
                    <a:ext uri="{9D8B030D-6E8A-4147-A177-3AD203B41FA5}">
                      <a16:colId xmlns:a16="http://schemas.microsoft.com/office/drawing/2014/main" val="4180515958"/>
                    </a:ext>
                  </a:extLst>
                </a:gridCol>
                <a:gridCol w="329184">
                  <a:extLst>
                    <a:ext uri="{9D8B030D-6E8A-4147-A177-3AD203B41FA5}">
                      <a16:colId xmlns:a16="http://schemas.microsoft.com/office/drawing/2014/main" val="4010294571"/>
                    </a:ext>
                  </a:extLst>
                </a:gridCol>
                <a:gridCol w="329184">
                  <a:extLst>
                    <a:ext uri="{9D8B030D-6E8A-4147-A177-3AD203B41FA5}">
                      <a16:colId xmlns:a16="http://schemas.microsoft.com/office/drawing/2014/main" val="2574399756"/>
                    </a:ext>
                  </a:extLst>
                </a:gridCol>
                <a:gridCol w="370332">
                  <a:extLst>
                    <a:ext uri="{9D8B030D-6E8A-4147-A177-3AD203B41FA5}">
                      <a16:colId xmlns:a16="http://schemas.microsoft.com/office/drawing/2014/main" val="2853367855"/>
                    </a:ext>
                  </a:extLst>
                </a:gridCol>
                <a:gridCol w="370332">
                  <a:extLst>
                    <a:ext uri="{9D8B030D-6E8A-4147-A177-3AD203B41FA5}">
                      <a16:colId xmlns:a16="http://schemas.microsoft.com/office/drawing/2014/main" val="2353060054"/>
                    </a:ext>
                  </a:extLst>
                </a:gridCol>
                <a:gridCol w="329184">
                  <a:extLst>
                    <a:ext uri="{9D8B030D-6E8A-4147-A177-3AD203B41FA5}">
                      <a16:colId xmlns:a16="http://schemas.microsoft.com/office/drawing/2014/main" val="2041278932"/>
                    </a:ext>
                  </a:extLst>
                </a:gridCol>
                <a:gridCol w="329184">
                  <a:extLst>
                    <a:ext uri="{9D8B030D-6E8A-4147-A177-3AD203B41FA5}">
                      <a16:colId xmlns:a16="http://schemas.microsoft.com/office/drawing/2014/main" val="1999232334"/>
                    </a:ext>
                  </a:extLst>
                </a:gridCol>
                <a:gridCol w="370332">
                  <a:extLst>
                    <a:ext uri="{9D8B030D-6E8A-4147-A177-3AD203B41FA5}">
                      <a16:colId xmlns:a16="http://schemas.microsoft.com/office/drawing/2014/main" val="291951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84426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- 2019-02-26 14:00:01 </a:t>
                      </a:r>
                      <a:r>
                        <a:rPr kumimoji="0" lang="en-US" sz="1000" b="0" i="0" u="none" strike="noStrike" kern="1200" cap="none" spc="0" normalizeH="0" baseline="0" noProof="0">
                          <a:ln>
                            <a:noFill/>
                          </a:ln>
                          <a:solidFill>
                            <a:prstClr val="black"/>
                          </a:solidFill>
                          <a:effectLst/>
                          <a:uLnTx/>
                          <a:uFillTx/>
                          <a:latin typeface="+mn-lt"/>
                          <a:ea typeface="+mn-ea"/>
                          <a:cs typeface="+mn-cs"/>
                        </a:rPr>
                        <a:t> 
 Need to ride around this kind of stuff a lot ❓ We've got just the thing for you ❗ Meet PRINOTH - Tracked Vehicles at Prospectors and Developers Association of Canada (PDAC) 2019 Mining Convention | 3 - 6 March, Toronto 📍 🇨🇦 #PRINOTH
 — Products shown: (NA Shop) PADDED JACKET and (NA Shop) PANTHER BEANIE.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9267119"/>
                  </a:ext>
                </a:extLst>
              </a:tr>
            </a:tbl>
          </a:graphicData>
        </a:graphic>
      </p:graphicFrame>
      <p:sp>
        <p:nvSpPr>
          <p:cNvPr id="4" name="Text Placeholder 3">
            <a:extLst>
              <a:ext uri="{FF2B5EF4-FFF2-40B4-BE49-F238E27FC236}">
                <a16:creationId xmlns:a16="http://schemas.microsoft.com/office/drawing/2014/main" id="{9F0B9913-6834-4823-81F0-A3B931BBF4E7}"/>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4175204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5A59A-2DA1-4591-8A03-94B6F64A2EBB}"/>
              </a:ext>
            </a:extLst>
          </p:cNvPr>
          <p:cNvSpPr>
            <a:spLocks noGrp="1"/>
          </p:cNvSpPr>
          <p:nvPr>
            <p:ph type="title"/>
          </p:nvPr>
        </p:nvSpPr>
        <p:spPr/>
        <p:txBody>
          <a:bodyPr/>
          <a:lstStyle/>
          <a:p>
            <a:r>
              <a:rPr lang="en-US"/>
              <a:t>Facebook FB Own Posts Table (Keywords filtered) | Tracked Vehicles - 4 of 14</a:t>
            </a:r>
          </a:p>
        </p:txBody>
      </p:sp>
      <p:graphicFrame>
        <p:nvGraphicFramePr>
          <p:cNvPr id="5" name="Table Placeholder 4">
            <a:extLst>
              <a:ext uri="{FF2B5EF4-FFF2-40B4-BE49-F238E27FC236}">
                <a16:creationId xmlns:a16="http://schemas.microsoft.com/office/drawing/2014/main" id="{4269F109-C248-49B0-89EB-0C04B14C8241}"/>
              </a:ext>
            </a:extLst>
          </p:cNvPr>
          <p:cNvGraphicFramePr>
            <a:graphicFrameLocks noGrp="1"/>
          </p:cNvGraphicFramePr>
          <p:nvPr>
            <p:ph type="tbl" sz="quarter" idx="13"/>
            <p:extLst>
              <p:ext uri="{D42A27DB-BD31-4B8C-83A1-F6EECF244321}">
                <p14:modId xmlns:p14="http://schemas.microsoft.com/office/powerpoint/2010/main" val="894606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70801581"/>
                    </a:ext>
                  </a:extLst>
                </a:gridCol>
                <a:gridCol w="370332">
                  <a:extLst>
                    <a:ext uri="{9D8B030D-6E8A-4147-A177-3AD203B41FA5}">
                      <a16:colId xmlns:a16="http://schemas.microsoft.com/office/drawing/2014/main" val="4197810052"/>
                    </a:ext>
                  </a:extLst>
                </a:gridCol>
                <a:gridCol w="370332">
                  <a:extLst>
                    <a:ext uri="{9D8B030D-6E8A-4147-A177-3AD203B41FA5}">
                      <a16:colId xmlns:a16="http://schemas.microsoft.com/office/drawing/2014/main" val="1960220443"/>
                    </a:ext>
                  </a:extLst>
                </a:gridCol>
                <a:gridCol w="370332">
                  <a:extLst>
                    <a:ext uri="{9D8B030D-6E8A-4147-A177-3AD203B41FA5}">
                      <a16:colId xmlns:a16="http://schemas.microsoft.com/office/drawing/2014/main" val="2169613273"/>
                    </a:ext>
                  </a:extLst>
                </a:gridCol>
                <a:gridCol w="329184">
                  <a:extLst>
                    <a:ext uri="{9D8B030D-6E8A-4147-A177-3AD203B41FA5}">
                      <a16:colId xmlns:a16="http://schemas.microsoft.com/office/drawing/2014/main" val="2292255948"/>
                    </a:ext>
                  </a:extLst>
                </a:gridCol>
                <a:gridCol w="329184">
                  <a:extLst>
                    <a:ext uri="{9D8B030D-6E8A-4147-A177-3AD203B41FA5}">
                      <a16:colId xmlns:a16="http://schemas.microsoft.com/office/drawing/2014/main" val="1273691412"/>
                    </a:ext>
                  </a:extLst>
                </a:gridCol>
                <a:gridCol w="329184">
                  <a:extLst>
                    <a:ext uri="{9D8B030D-6E8A-4147-A177-3AD203B41FA5}">
                      <a16:colId xmlns:a16="http://schemas.microsoft.com/office/drawing/2014/main" val="29196252"/>
                    </a:ext>
                  </a:extLst>
                </a:gridCol>
                <a:gridCol w="329184">
                  <a:extLst>
                    <a:ext uri="{9D8B030D-6E8A-4147-A177-3AD203B41FA5}">
                      <a16:colId xmlns:a16="http://schemas.microsoft.com/office/drawing/2014/main" val="1852310389"/>
                    </a:ext>
                  </a:extLst>
                </a:gridCol>
                <a:gridCol w="329184">
                  <a:extLst>
                    <a:ext uri="{9D8B030D-6E8A-4147-A177-3AD203B41FA5}">
                      <a16:colId xmlns:a16="http://schemas.microsoft.com/office/drawing/2014/main" val="332876059"/>
                    </a:ext>
                  </a:extLst>
                </a:gridCol>
                <a:gridCol w="329184">
                  <a:extLst>
                    <a:ext uri="{9D8B030D-6E8A-4147-A177-3AD203B41FA5}">
                      <a16:colId xmlns:a16="http://schemas.microsoft.com/office/drawing/2014/main" val="1495994370"/>
                    </a:ext>
                  </a:extLst>
                </a:gridCol>
                <a:gridCol w="329184">
                  <a:extLst>
                    <a:ext uri="{9D8B030D-6E8A-4147-A177-3AD203B41FA5}">
                      <a16:colId xmlns:a16="http://schemas.microsoft.com/office/drawing/2014/main" val="1697776650"/>
                    </a:ext>
                  </a:extLst>
                </a:gridCol>
                <a:gridCol w="329184">
                  <a:extLst>
                    <a:ext uri="{9D8B030D-6E8A-4147-A177-3AD203B41FA5}">
                      <a16:colId xmlns:a16="http://schemas.microsoft.com/office/drawing/2014/main" val="2035245086"/>
                    </a:ext>
                  </a:extLst>
                </a:gridCol>
                <a:gridCol w="370332">
                  <a:extLst>
                    <a:ext uri="{9D8B030D-6E8A-4147-A177-3AD203B41FA5}">
                      <a16:colId xmlns:a16="http://schemas.microsoft.com/office/drawing/2014/main" val="3575869075"/>
                    </a:ext>
                  </a:extLst>
                </a:gridCol>
                <a:gridCol w="370332">
                  <a:extLst>
                    <a:ext uri="{9D8B030D-6E8A-4147-A177-3AD203B41FA5}">
                      <a16:colId xmlns:a16="http://schemas.microsoft.com/office/drawing/2014/main" val="1282208431"/>
                    </a:ext>
                  </a:extLst>
                </a:gridCol>
                <a:gridCol w="329184">
                  <a:extLst>
                    <a:ext uri="{9D8B030D-6E8A-4147-A177-3AD203B41FA5}">
                      <a16:colId xmlns:a16="http://schemas.microsoft.com/office/drawing/2014/main" val="1418486686"/>
                    </a:ext>
                  </a:extLst>
                </a:gridCol>
                <a:gridCol w="329184">
                  <a:extLst>
                    <a:ext uri="{9D8B030D-6E8A-4147-A177-3AD203B41FA5}">
                      <a16:colId xmlns:a16="http://schemas.microsoft.com/office/drawing/2014/main" val="1211925822"/>
                    </a:ext>
                  </a:extLst>
                </a:gridCol>
                <a:gridCol w="370332">
                  <a:extLst>
                    <a:ext uri="{9D8B030D-6E8A-4147-A177-3AD203B41FA5}">
                      <a16:colId xmlns:a16="http://schemas.microsoft.com/office/drawing/2014/main" val="1134655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85717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Terramac LLC - 2019-02-25 18:46:06 </a:t>
                      </a:r>
                      <a:r>
                        <a:rPr kumimoji="0" lang="en-US" sz="1000" b="0" i="0" u="none" strike="noStrike" kern="1200" cap="none" spc="0" normalizeH="0" baseline="0" noProof="0">
                          <a:ln>
                            <a:noFill/>
                          </a:ln>
                          <a:solidFill>
                            <a:prstClr val="black"/>
                          </a:solidFill>
                          <a:effectLst/>
                          <a:uLnTx/>
                          <a:uFillTx/>
                          <a:latin typeface="+mn-lt"/>
                          <a:ea typeface="+mn-ea"/>
                          <a:cs typeface="+mn-cs"/>
                        </a:rPr>
                        <a:t> 
 Discover the difference between D-rings and pull plates to ensure you're optimizing performance and safety. All Terramac models include front and rear D-rings which should only be used as tie down points during the transportation of the machine. The RT9 &amp; RT14 Tier 4 models include front and rear pull plates which can be used to pull support equipment. #Terramac #CrawlerCarriers #SafetyFirst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8664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Terramac LLC - 2019-02-25 18:01:43 </a:t>
                      </a:r>
                      <a:r>
                        <a:rPr kumimoji="0" lang="en-US" sz="1000" b="0" i="0" u="none" strike="noStrike" kern="1200" cap="none" spc="0" normalizeH="0" baseline="0" noProof="0">
                          <a:ln>
                            <a:noFill/>
                          </a:ln>
                          <a:solidFill>
                            <a:prstClr val="black"/>
                          </a:solidFill>
                          <a:effectLst/>
                          <a:uLnTx/>
                          <a:uFillTx/>
                          <a:latin typeface="+mn-lt"/>
                          <a:ea typeface="+mn-ea"/>
                          <a:cs typeface="+mn-cs"/>
                        </a:rPr>
                        <a:t> 
 Track mounted to a Terramac RT9, this straw blower is being used daily on pipeline right-of-ways to stabilize ground conditions. #PipelineEquipment #CrawlerCarriers #OffRoadVehicles #Terramac #StawBlowers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0270133"/>
                  </a:ext>
                </a:extLst>
              </a:tr>
            </a:tbl>
          </a:graphicData>
        </a:graphic>
      </p:graphicFrame>
      <p:sp>
        <p:nvSpPr>
          <p:cNvPr id="4" name="Text Placeholder 3">
            <a:extLst>
              <a:ext uri="{FF2B5EF4-FFF2-40B4-BE49-F238E27FC236}">
                <a16:creationId xmlns:a16="http://schemas.microsoft.com/office/drawing/2014/main" id="{60373929-B208-4AB9-BA08-ACE2543A641A}"/>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458876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CC521-95B4-4BA7-97C8-A0FF80969052}"/>
              </a:ext>
            </a:extLst>
          </p:cNvPr>
          <p:cNvSpPr>
            <a:spLocks noGrp="1"/>
          </p:cNvSpPr>
          <p:nvPr>
            <p:ph type="title"/>
          </p:nvPr>
        </p:nvSpPr>
        <p:spPr/>
        <p:txBody>
          <a:bodyPr/>
          <a:lstStyle/>
          <a:p>
            <a:r>
              <a:rPr lang="en-US"/>
              <a:t>Facebook FB Own Posts Table (Keywords filtered) | Tracked Vehicles - 5 of 14</a:t>
            </a:r>
          </a:p>
        </p:txBody>
      </p:sp>
      <p:graphicFrame>
        <p:nvGraphicFramePr>
          <p:cNvPr id="5" name="Table Placeholder 4">
            <a:extLst>
              <a:ext uri="{FF2B5EF4-FFF2-40B4-BE49-F238E27FC236}">
                <a16:creationId xmlns:a16="http://schemas.microsoft.com/office/drawing/2014/main" id="{2FBCFAEE-52F9-4770-A29A-6157FAC0E6A9}"/>
              </a:ext>
            </a:extLst>
          </p:cNvPr>
          <p:cNvGraphicFramePr>
            <a:graphicFrameLocks noGrp="1"/>
          </p:cNvGraphicFramePr>
          <p:nvPr>
            <p:ph type="tbl" sz="quarter" idx="13"/>
            <p:extLst>
              <p:ext uri="{D42A27DB-BD31-4B8C-83A1-F6EECF244321}">
                <p14:modId xmlns:p14="http://schemas.microsoft.com/office/powerpoint/2010/main" val="3418049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061813484"/>
                    </a:ext>
                  </a:extLst>
                </a:gridCol>
                <a:gridCol w="370332">
                  <a:extLst>
                    <a:ext uri="{9D8B030D-6E8A-4147-A177-3AD203B41FA5}">
                      <a16:colId xmlns:a16="http://schemas.microsoft.com/office/drawing/2014/main" val="3017601750"/>
                    </a:ext>
                  </a:extLst>
                </a:gridCol>
                <a:gridCol w="370332">
                  <a:extLst>
                    <a:ext uri="{9D8B030D-6E8A-4147-A177-3AD203B41FA5}">
                      <a16:colId xmlns:a16="http://schemas.microsoft.com/office/drawing/2014/main" val="3503068690"/>
                    </a:ext>
                  </a:extLst>
                </a:gridCol>
                <a:gridCol w="370332">
                  <a:extLst>
                    <a:ext uri="{9D8B030D-6E8A-4147-A177-3AD203B41FA5}">
                      <a16:colId xmlns:a16="http://schemas.microsoft.com/office/drawing/2014/main" val="805326840"/>
                    </a:ext>
                  </a:extLst>
                </a:gridCol>
                <a:gridCol w="329184">
                  <a:extLst>
                    <a:ext uri="{9D8B030D-6E8A-4147-A177-3AD203B41FA5}">
                      <a16:colId xmlns:a16="http://schemas.microsoft.com/office/drawing/2014/main" val="602052951"/>
                    </a:ext>
                  </a:extLst>
                </a:gridCol>
                <a:gridCol w="329184">
                  <a:extLst>
                    <a:ext uri="{9D8B030D-6E8A-4147-A177-3AD203B41FA5}">
                      <a16:colId xmlns:a16="http://schemas.microsoft.com/office/drawing/2014/main" val="3230823065"/>
                    </a:ext>
                  </a:extLst>
                </a:gridCol>
                <a:gridCol w="329184">
                  <a:extLst>
                    <a:ext uri="{9D8B030D-6E8A-4147-A177-3AD203B41FA5}">
                      <a16:colId xmlns:a16="http://schemas.microsoft.com/office/drawing/2014/main" val="680941578"/>
                    </a:ext>
                  </a:extLst>
                </a:gridCol>
                <a:gridCol w="329184">
                  <a:extLst>
                    <a:ext uri="{9D8B030D-6E8A-4147-A177-3AD203B41FA5}">
                      <a16:colId xmlns:a16="http://schemas.microsoft.com/office/drawing/2014/main" val="1590713223"/>
                    </a:ext>
                  </a:extLst>
                </a:gridCol>
                <a:gridCol w="329184">
                  <a:extLst>
                    <a:ext uri="{9D8B030D-6E8A-4147-A177-3AD203B41FA5}">
                      <a16:colId xmlns:a16="http://schemas.microsoft.com/office/drawing/2014/main" val="607183616"/>
                    </a:ext>
                  </a:extLst>
                </a:gridCol>
                <a:gridCol w="329184">
                  <a:extLst>
                    <a:ext uri="{9D8B030D-6E8A-4147-A177-3AD203B41FA5}">
                      <a16:colId xmlns:a16="http://schemas.microsoft.com/office/drawing/2014/main" val="1977362218"/>
                    </a:ext>
                  </a:extLst>
                </a:gridCol>
                <a:gridCol w="329184">
                  <a:extLst>
                    <a:ext uri="{9D8B030D-6E8A-4147-A177-3AD203B41FA5}">
                      <a16:colId xmlns:a16="http://schemas.microsoft.com/office/drawing/2014/main" val="4218274660"/>
                    </a:ext>
                  </a:extLst>
                </a:gridCol>
                <a:gridCol w="329184">
                  <a:extLst>
                    <a:ext uri="{9D8B030D-6E8A-4147-A177-3AD203B41FA5}">
                      <a16:colId xmlns:a16="http://schemas.microsoft.com/office/drawing/2014/main" val="1357141355"/>
                    </a:ext>
                  </a:extLst>
                </a:gridCol>
                <a:gridCol w="370332">
                  <a:extLst>
                    <a:ext uri="{9D8B030D-6E8A-4147-A177-3AD203B41FA5}">
                      <a16:colId xmlns:a16="http://schemas.microsoft.com/office/drawing/2014/main" val="1711674768"/>
                    </a:ext>
                  </a:extLst>
                </a:gridCol>
                <a:gridCol w="370332">
                  <a:extLst>
                    <a:ext uri="{9D8B030D-6E8A-4147-A177-3AD203B41FA5}">
                      <a16:colId xmlns:a16="http://schemas.microsoft.com/office/drawing/2014/main" val="4125203597"/>
                    </a:ext>
                  </a:extLst>
                </a:gridCol>
                <a:gridCol w="329184">
                  <a:extLst>
                    <a:ext uri="{9D8B030D-6E8A-4147-A177-3AD203B41FA5}">
                      <a16:colId xmlns:a16="http://schemas.microsoft.com/office/drawing/2014/main" val="466944504"/>
                    </a:ext>
                  </a:extLst>
                </a:gridCol>
                <a:gridCol w="329184">
                  <a:extLst>
                    <a:ext uri="{9D8B030D-6E8A-4147-A177-3AD203B41FA5}">
                      <a16:colId xmlns:a16="http://schemas.microsoft.com/office/drawing/2014/main" val="1669248967"/>
                    </a:ext>
                  </a:extLst>
                </a:gridCol>
                <a:gridCol w="370332">
                  <a:extLst>
                    <a:ext uri="{9D8B030D-6E8A-4147-A177-3AD203B41FA5}">
                      <a16:colId xmlns:a16="http://schemas.microsoft.com/office/drawing/2014/main" val="3492194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64018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Terramac LLC - 2019-02-22 15:01:30 </a:t>
                      </a:r>
                      <a:r>
                        <a:rPr kumimoji="0" lang="en-US" sz="1000" b="0" i="0" u="none" strike="noStrike" kern="1200" cap="none" spc="0" normalizeH="0" baseline="0" noProof="0">
                          <a:ln>
                            <a:noFill/>
                          </a:ln>
                          <a:solidFill>
                            <a:prstClr val="black"/>
                          </a:solidFill>
                          <a:effectLst/>
                          <a:uLnTx/>
                          <a:uFillTx/>
                          <a:latin typeface="+mn-lt"/>
                          <a:ea typeface="+mn-ea"/>
                          <a:cs typeface="+mn-cs"/>
                        </a:rPr>
                        <a:t> 
 Dealer, Groff Tractor is taking full advantage of Terramac's service training programs! #Terramac #CrawlerCarriers #OffRoadEquipment #TopNotchService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0937928"/>
                  </a:ext>
                </a:extLst>
              </a:tr>
            </a:tbl>
          </a:graphicData>
        </a:graphic>
      </p:graphicFrame>
      <p:sp>
        <p:nvSpPr>
          <p:cNvPr id="4" name="Text Placeholder 3">
            <a:extLst>
              <a:ext uri="{FF2B5EF4-FFF2-40B4-BE49-F238E27FC236}">
                <a16:creationId xmlns:a16="http://schemas.microsoft.com/office/drawing/2014/main" id="{AC70247A-5C0C-4A1D-BF4B-AEC0F721DF00}"/>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7019416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E23B2-7B0A-4A21-94A7-FF2601EF0C05}"/>
              </a:ext>
            </a:extLst>
          </p:cNvPr>
          <p:cNvSpPr>
            <a:spLocks noGrp="1"/>
          </p:cNvSpPr>
          <p:nvPr>
            <p:ph type="title"/>
          </p:nvPr>
        </p:nvSpPr>
        <p:spPr/>
        <p:txBody>
          <a:bodyPr/>
          <a:lstStyle/>
          <a:p>
            <a:r>
              <a:rPr lang="en-US"/>
              <a:t>Facebook FB Own Posts Table (Keywords filtered) | Tracked Vehicles - 6 of 14</a:t>
            </a:r>
          </a:p>
        </p:txBody>
      </p:sp>
      <p:graphicFrame>
        <p:nvGraphicFramePr>
          <p:cNvPr id="5" name="Table Placeholder 4">
            <a:extLst>
              <a:ext uri="{FF2B5EF4-FFF2-40B4-BE49-F238E27FC236}">
                <a16:creationId xmlns:a16="http://schemas.microsoft.com/office/drawing/2014/main" id="{1EDA766C-C058-4578-8338-0268E92D67EC}"/>
              </a:ext>
            </a:extLst>
          </p:cNvPr>
          <p:cNvGraphicFramePr>
            <a:graphicFrameLocks noGrp="1"/>
          </p:cNvGraphicFramePr>
          <p:nvPr>
            <p:ph type="tbl" sz="quarter" idx="13"/>
            <p:extLst>
              <p:ext uri="{D42A27DB-BD31-4B8C-83A1-F6EECF244321}">
                <p14:modId xmlns:p14="http://schemas.microsoft.com/office/powerpoint/2010/main" val="2837114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824270307"/>
                    </a:ext>
                  </a:extLst>
                </a:gridCol>
                <a:gridCol w="370332">
                  <a:extLst>
                    <a:ext uri="{9D8B030D-6E8A-4147-A177-3AD203B41FA5}">
                      <a16:colId xmlns:a16="http://schemas.microsoft.com/office/drawing/2014/main" val="3445967559"/>
                    </a:ext>
                  </a:extLst>
                </a:gridCol>
                <a:gridCol w="370332">
                  <a:extLst>
                    <a:ext uri="{9D8B030D-6E8A-4147-A177-3AD203B41FA5}">
                      <a16:colId xmlns:a16="http://schemas.microsoft.com/office/drawing/2014/main" val="4264112113"/>
                    </a:ext>
                  </a:extLst>
                </a:gridCol>
                <a:gridCol w="370332">
                  <a:extLst>
                    <a:ext uri="{9D8B030D-6E8A-4147-A177-3AD203B41FA5}">
                      <a16:colId xmlns:a16="http://schemas.microsoft.com/office/drawing/2014/main" val="1091449368"/>
                    </a:ext>
                  </a:extLst>
                </a:gridCol>
                <a:gridCol w="329184">
                  <a:extLst>
                    <a:ext uri="{9D8B030D-6E8A-4147-A177-3AD203B41FA5}">
                      <a16:colId xmlns:a16="http://schemas.microsoft.com/office/drawing/2014/main" val="1485158655"/>
                    </a:ext>
                  </a:extLst>
                </a:gridCol>
                <a:gridCol w="329184">
                  <a:extLst>
                    <a:ext uri="{9D8B030D-6E8A-4147-A177-3AD203B41FA5}">
                      <a16:colId xmlns:a16="http://schemas.microsoft.com/office/drawing/2014/main" val="4095114121"/>
                    </a:ext>
                  </a:extLst>
                </a:gridCol>
                <a:gridCol w="329184">
                  <a:extLst>
                    <a:ext uri="{9D8B030D-6E8A-4147-A177-3AD203B41FA5}">
                      <a16:colId xmlns:a16="http://schemas.microsoft.com/office/drawing/2014/main" val="1498050103"/>
                    </a:ext>
                  </a:extLst>
                </a:gridCol>
                <a:gridCol w="329184">
                  <a:extLst>
                    <a:ext uri="{9D8B030D-6E8A-4147-A177-3AD203B41FA5}">
                      <a16:colId xmlns:a16="http://schemas.microsoft.com/office/drawing/2014/main" val="2928316333"/>
                    </a:ext>
                  </a:extLst>
                </a:gridCol>
                <a:gridCol w="329184">
                  <a:extLst>
                    <a:ext uri="{9D8B030D-6E8A-4147-A177-3AD203B41FA5}">
                      <a16:colId xmlns:a16="http://schemas.microsoft.com/office/drawing/2014/main" val="3983024752"/>
                    </a:ext>
                  </a:extLst>
                </a:gridCol>
                <a:gridCol w="329184">
                  <a:extLst>
                    <a:ext uri="{9D8B030D-6E8A-4147-A177-3AD203B41FA5}">
                      <a16:colId xmlns:a16="http://schemas.microsoft.com/office/drawing/2014/main" val="3276650875"/>
                    </a:ext>
                  </a:extLst>
                </a:gridCol>
                <a:gridCol w="329184">
                  <a:extLst>
                    <a:ext uri="{9D8B030D-6E8A-4147-A177-3AD203B41FA5}">
                      <a16:colId xmlns:a16="http://schemas.microsoft.com/office/drawing/2014/main" val="2637382326"/>
                    </a:ext>
                  </a:extLst>
                </a:gridCol>
                <a:gridCol w="329184">
                  <a:extLst>
                    <a:ext uri="{9D8B030D-6E8A-4147-A177-3AD203B41FA5}">
                      <a16:colId xmlns:a16="http://schemas.microsoft.com/office/drawing/2014/main" val="1662500336"/>
                    </a:ext>
                  </a:extLst>
                </a:gridCol>
                <a:gridCol w="370332">
                  <a:extLst>
                    <a:ext uri="{9D8B030D-6E8A-4147-A177-3AD203B41FA5}">
                      <a16:colId xmlns:a16="http://schemas.microsoft.com/office/drawing/2014/main" val="1798203659"/>
                    </a:ext>
                  </a:extLst>
                </a:gridCol>
                <a:gridCol w="370332">
                  <a:extLst>
                    <a:ext uri="{9D8B030D-6E8A-4147-A177-3AD203B41FA5}">
                      <a16:colId xmlns:a16="http://schemas.microsoft.com/office/drawing/2014/main" val="578121122"/>
                    </a:ext>
                  </a:extLst>
                </a:gridCol>
                <a:gridCol w="329184">
                  <a:extLst>
                    <a:ext uri="{9D8B030D-6E8A-4147-A177-3AD203B41FA5}">
                      <a16:colId xmlns:a16="http://schemas.microsoft.com/office/drawing/2014/main" val="2722614661"/>
                    </a:ext>
                  </a:extLst>
                </a:gridCol>
                <a:gridCol w="329184">
                  <a:extLst>
                    <a:ext uri="{9D8B030D-6E8A-4147-A177-3AD203B41FA5}">
                      <a16:colId xmlns:a16="http://schemas.microsoft.com/office/drawing/2014/main" val="4067774804"/>
                    </a:ext>
                  </a:extLst>
                </a:gridCol>
                <a:gridCol w="370332">
                  <a:extLst>
                    <a:ext uri="{9D8B030D-6E8A-4147-A177-3AD203B41FA5}">
                      <a16:colId xmlns:a16="http://schemas.microsoft.com/office/drawing/2014/main" val="419046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87913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- 2019-02-22 14:00:01 </a:t>
                      </a:r>
                      <a:r>
                        <a:rPr kumimoji="0" lang="en-US" sz="1000" b="0" i="0" u="none" strike="noStrike" kern="1200" cap="none" spc="0" normalizeH="0" baseline="0" noProof="0">
                          <a:ln>
                            <a:noFill/>
                          </a:ln>
                          <a:solidFill>
                            <a:prstClr val="black"/>
                          </a:solidFill>
                          <a:effectLst/>
                          <a:uLnTx/>
                          <a:uFillTx/>
                          <a:latin typeface="+mn-lt"/>
                          <a:ea typeface="+mn-ea"/>
                          <a:cs typeface="+mn-cs"/>
                        </a:rPr>
                        <a:t> 
 Our #PANTHERT14R vehicles feel right at home in the snow ❄️ ❄️ ❄️
With unmatched off-road capabilities, these machines are a useful 4-season tool for ski areas 🎿 🏔️ 
✅ Replacing/Installing water lines
✅ Building terrain
✅ Vegetation removal
✅ Equipment/Supply/Personnel transport
✅ Earth/Snow/Material moving
Repost: Nick Schwartzbauer 📽️
 — Products shown: (NA Shop) PANTHER T14R HEAVYLOAD #1 T-SHIRT and (NA Shop) BLACK PRINOTH PRIMALOFT JACKET.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3132035"/>
                  </a:ext>
                </a:extLst>
              </a:tr>
            </a:tbl>
          </a:graphicData>
        </a:graphic>
      </p:graphicFrame>
      <p:sp>
        <p:nvSpPr>
          <p:cNvPr id="4" name="Text Placeholder 3">
            <a:extLst>
              <a:ext uri="{FF2B5EF4-FFF2-40B4-BE49-F238E27FC236}">
                <a16:creationId xmlns:a16="http://schemas.microsoft.com/office/drawing/2014/main" id="{CCED3406-176E-4A41-B89E-E05C2A51309E}"/>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4249341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40135-B118-498D-9755-81C834BC236C}"/>
              </a:ext>
            </a:extLst>
          </p:cNvPr>
          <p:cNvSpPr>
            <a:spLocks noGrp="1"/>
          </p:cNvSpPr>
          <p:nvPr>
            <p:ph type="title"/>
          </p:nvPr>
        </p:nvSpPr>
        <p:spPr/>
        <p:txBody>
          <a:bodyPr/>
          <a:lstStyle/>
          <a:p>
            <a:r>
              <a:rPr lang="en-US"/>
              <a:t>Facebook FB Own Posts Table (Keywords filtered) | Tracked Vehicles - 7 of 14</a:t>
            </a:r>
          </a:p>
        </p:txBody>
      </p:sp>
      <p:graphicFrame>
        <p:nvGraphicFramePr>
          <p:cNvPr id="5" name="Table Placeholder 4">
            <a:extLst>
              <a:ext uri="{FF2B5EF4-FFF2-40B4-BE49-F238E27FC236}">
                <a16:creationId xmlns:a16="http://schemas.microsoft.com/office/drawing/2014/main" id="{6CBBDBD7-02B9-4BB6-AF98-91F34CF30A0A}"/>
              </a:ext>
            </a:extLst>
          </p:cNvPr>
          <p:cNvGraphicFramePr>
            <a:graphicFrameLocks noGrp="1"/>
          </p:cNvGraphicFramePr>
          <p:nvPr>
            <p:ph type="tbl" sz="quarter" idx="13"/>
            <p:extLst>
              <p:ext uri="{D42A27DB-BD31-4B8C-83A1-F6EECF244321}">
                <p14:modId xmlns:p14="http://schemas.microsoft.com/office/powerpoint/2010/main" val="1519824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888247486"/>
                    </a:ext>
                  </a:extLst>
                </a:gridCol>
                <a:gridCol w="370332">
                  <a:extLst>
                    <a:ext uri="{9D8B030D-6E8A-4147-A177-3AD203B41FA5}">
                      <a16:colId xmlns:a16="http://schemas.microsoft.com/office/drawing/2014/main" val="4134967881"/>
                    </a:ext>
                  </a:extLst>
                </a:gridCol>
                <a:gridCol w="370332">
                  <a:extLst>
                    <a:ext uri="{9D8B030D-6E8A-4147-A177-3AD203B41FA5}">
                      <a16:colId xmlns:a16="http://schemas.microsoft.com/office/drawing/2014/main" val="2139446765"/>
                    </a:ext>
                  </a:extLst>
                </a:gridCol>
                <a:gridCol w="370332">
                  <a:extLst>
                    <a:ext uri="{9D8B030D-6E8A-4147-A177-3AD203B41FA5}">
                      <a16:colId xmlns:a16="http://schemas.microsoft.com/office/drawing/2014/main" val="1084131364"/>
                    </a:ext>
                  </a:extLst>
                </a:gridCol>
                <a:gridCol w="329184">
                  <a:extLst>
                    <a:ext uri="{9D8B030D-6E8A-4147-A177-3AD203B41FA5}">
                      <a16:colId xmlns:a16="http://schemas.microsoft.com/office/drawing/2014/main" val="1732115433"/>
                    </a:ext>
                  </a:extLst>
                </a:gridCol>
                <a:gridCol w="329184">
                  <a:extLst>
                    <a:ext uri="{9D8B030D-6E8A-4147-A177-3AD203B41FA5}">
                      <a16:colId xmlns:a16="http://schemas.microsoft.com/office/drawing/2014/main" val="3975087250"/>
                    </a:ext>
                  </a:extLst>
                </a:gridCol>
                <a:gridCol w="329184">
                  <a:extLst>
                    <a:ext uri="{9D8B030D-6E8A-4147-A177-3AD203B41FA5}">
                      <a16:colId xmlns:a16="http://schemas.microsoft.com/office/drawing/2014/main" val="3331666934"/>
                    </a:ext>
                  </a:extLst>
                </a:gridCol>
                <a:gridCol w="329184">
                  <a:extLst>
                    <a:ext uri="{9D8B030D-6E8A-4147-A177-3AD203B41FA5}">
                      <a16:colId xmlns:a16="http://schemas.microsoft.com/office/drawing/2014/main" val="4248953150"/>
                    </a:ext>
                  </a:extLst>
                </a:gridCol>
                <a:gridCol w="329184">
                  <a:extLst>
                    <a:ext uri="{9D8B030D-6E8A-4147-A177-3AD203B41FA5}">
                      <a16:colId xmlns:a16="http://schemas.microsoft.com/office/drawing/2014/main" val="123243111"/>
                    </a:ext>
                  </a:extLst>
                </a:gridCol>
                <a:gridCol w="329184">
                  <a:extLst>
                    <a:ext uri="{9D8B030D-6E8A-4147-A177-3AD203B41FA5}">
                      <a16:colId xmlns:a16="http://schemas.microsoft.com/office/drawing/2014/main" val="804268208"/>
                    </a:ext>
                  </a:extLst>
                </a:gridCol>
                <a:gridCol w="329184">
                  <a:extLst>
                    <a:ext uri="{9D8B030D-6E8A-4147-A177-3AD203B41FA5}">
                      <a16:colId xmlns:a16="http://schemas.microsoft.com/office/drawing/2014/main" val="266145424"/>
                    </a:ext>
                  </a:extLst>
                </a:gridCol>
                <a:gridCol w="329184">
                  <a:extLst>
                    <a:ext uri="{9D8B030D-6E8A-4147-A177-3AD203B41FA5}">
                      <a16:colId xmlns:a16="http://schemas.microsoft.com/office/drawing/2014/main" val="765209910"/>
                    </a:ext>
                  </a:extLst>
                </a:gridCol>
                <a:gridCol w="370332">
                  <a:extLst>
                    <a:ext uri="{9D8B030D-6E8A-4147-A177-3AD203B41FA5}">
                      <a16:colId xmlns:a16="http://schemas.microsoft.com/office/drawing/2014/main" val="3030038637"/>
                    </a:ext>
                  </a:extLst>
                </a:gridCol>
                <a:gridCol w="370332">
                  <a:extLst>
                    <a:ext uri="{9D8B030D-6E8A-4147-A177-3AD203B41FA5}">
                      <a16:colId xmlns:a16="http://schemas.microsoft.com/office/drawing/2014/main" val="663182723"/>
                    </a:ext>
                  </a:extLst>
                </a:gridCol>
                <a:gridCol w="329184">
                  <a:extLst>
                    <a:ext uri="{9D8B030D-6E8A-4147-A177-3AD203B41FA5}">
                      <a16:colId xmlns:a16="http://schemas.microsoft.com/office/drawing/2014/main" val="421683881"/>
                    </a:ext>
                  </a:extLst>
                </a:gridCol>
                <a:gridCol w="329184">
                  <a:extLst>
                    <a:ext uri="{9D8B030D-6E8A-4147-A177-3AD203B41FA5}">
                      <a16:colId xmlns:a16="http://schemas.microsoft.com/office/drawing/2014/main" val="3477859679"/>
                    </a:ext>
                  </a:extLst>
                </a:gridCol>
                <a:gridCol w="370332">
                  <a:extLst>
                    <a:ext uri="{9D8B030D-6E8A-4147-A177-3AD203B41FA5}">
                      <a16:colId xmlns:a16="http://schemas.microsoft.com/office/drawing/2014/main" val="1534701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96117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Terramac LLC - 2019-02-21 18:26:21 </a:t>
                      </a:r>
                      <a:r>
                        <a:rPr kumimoji="0" lang="en-US" sz="1000" b="0" i="0" u="none" strike="noStrike" kern="1200" cap="none" spc="0" normalizeH="0" baseline="0" noProof="0">
                          <a:ln>
                            <a:noFill/>
                          </a:ln>
                          <a:solidFill>
                            <a:prstClr val="black"/>
                          </a:solidFill>
                          <a:effectLst/>
                          <a:uLnTx/>
                          <a:uFillTx/>
                          <a:latin typeface="+mn-lt"/>
                          <a:ea typeface="+mn-ea"/>
                          <a:cs typeface="+mn-cs"/>
                        </a:rPr>
                        <a:t> 
 Photos from our team at the IECA's Annual Convention going on NOW! #Booth524 #IECA2019 #ErosionControl #CrawlerCarriers #OffRoadVehicles #Terramac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37563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Terramac LLC - 2019-02-21 18:23:10 </a:t>
                      </a:r>
                      <a:r>
                        <a:rPr kumimoji="0" lang="en-US" sz="1000" b="0" i="0" u="none" strike="noStrike" kern="1200" cap="none" spc="0" normalizeH="0" baseline="0" noProof="0">
                          <a:ln>
                            <a:noFill/>
                          </a:ln>
                          <a:solidFill>
                            <a:prstClr val="black"/>
                          </a:solidFill>
                          <a:effectLst/>
                          <a:uLnTx/>
                          <a:uFillTx/>
                          <a:latin typeface="+mn-lt"/>
                          <a:ea typeface="+mn-ea"/>
                          <a:cs typeface="+mn-cs"/>
                        </a:rPr>
                        <a:t> 
 RT14R working on a diversion ditch below the road. The unit is being used to haul loads of stone and rip rap. #CrawlerCarriers #TrackedVehicles #DiversionDitches #ErosionControl #LowGroundPressure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9934904"/>
                  </a:ext>
                </a:extLst>
              </a:tr>
            </a:tbl>
          </a:graphicData>
        </a:graphic>
      </p:graphicFrame>
      <p:sp>
        <p:nvSpPr>
          <p:cNvPr id="4" name="Text Placeholder 3">
            <a:extLst>
              <a:ext uri="{FF2B5EF4-FFF2-40B4-BE49-F238E27FC236}">
                <a16:creationId xmlns:a16="http://schemas.microsoft.com/office/drawing/2014/main" id="{0AC19927-F253-4110-8ABC-44AD32E3AB5D}"/>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1388773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86C31-DC05-4E06-A5D5-D8005176913F}"/>
              </a:ext>
            </a:extLst>
          </p:cNvPr>
          <p:cNvSpPr>
            <a:spLocks noGrp="1"/>
          </p:cNvSpPr>
          <p:nvPr>
            <p:ph type="title"/>
          </p:nvPr>
        </p:nvSpPr>
        <p:spPr/>
        <p:txBody>
          <a:bodyPr/>
          <a:lstStyle/>
          <a:p>
            <a:r>
              <a:rPr lang="en-US"/>
              <a:t>Facebook FB Own Posts Table (Keywords filtered) | Tracked Vehicles - 8 of 14</a:t>
            </a:r>
          </a:p>
        </p:txBody>
      </p:sp>
      <p:graphicFrame>
        <p:nvGraphicFramePr>
          <p:cNvPr id="5" name="Table Placeholder 4">
            <a:extLst>
              <a:ext uri="{FF2B5EF4-FFF2-40B4-BE49-F238E27FC236}">
                <a16:creationId xmlns:a16="http://schemas.microsoft.com/office/drawing/2014/main" id="{1CDE2527-B028-4520-849B-84AEF5B41DBB}"/>
              </a:ext>
            </a:extLst>
          </p:cNvPr>
          <p:cNvGraphicFramePr>
            <a:graphicFrameLocks noGrp="1"/>
          </p:cNvGraphicFramePr>
          <p:nvPr>
            <p:ph type="tbl" sz="quarter" idx="13"/>
            <p:extLst>
              <p:ext uri="{D42A27DB-BD31-4B8C-83A1-F6EECF244321}">
                <p14:modId xmlns:p14="http://schemas.microsoft.com/office/powerpoint/2010/main" val="460159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029952619"/>
                    </a:ext>
                  </a:extLst>
                </a:gridCol>
                <a:gridCol w="370332">
                  <a:extLst>
                    <a:ext uri="{9D8B030D-6E8A-4147-A177-3AD203B41FA5}">
                      <a16:colId xmlns:a16="http://schemas.microsoft.com/office/drawing/2014/main" val="1059351094"/>
                    </a:ext>
                  </a:extLst>
                </a:gridCol>
                <a:gridCol w="370332">
                  <a:extLst>
                    <a:ext uri="{9D8B030D-6E8A-4147-A177-3AD203B41FA5}">
                      <a16:colId xmlns:a16="http://schemas.microsoft.com/office/drawing/2014/main" val="694719215"/>
                    </a:ext>
                  </a:extLst>
                </a:gridCol>
                <a:gridCol w="370332">
                  <a:extLst>
                    <a:ext uri="{9D8B030D-6E8A-4147-A177-3AD203B41FA5}">
                      <a16:colId xmlns:a16="http://schemas.microsoft.com/office/drawing/2014/main" val="1417223577"/>
                    </a:ext>
                  </a:extLst>
                </a:gridCol>
                <a:gridCol w="329184">
                  <a:extLst>
                    <a:ext uri="{9D8B030D-6E8A-4147-A177-3AD203B41FA5}">
                      <a16:colId xmlns:a16="http://schemas.microsoft.com/office/drawing/2014/main" val="2039994106"/>
                    </a:ext>
                  </a:extLst>
                </a:gridCol>
                <a:gridCol w="329184">
                  <a:extLst>
                    <a:ext uri="{9D8B030D-6E8A-4147-A177-3AD203B41FA5}">
                      <a16:colId xmlns:a16="http://schemas.microsoft.com/office/drawing/2014/main" val="1871206925"/>
                    </a:ext>
                  </a:extLst>
                </a:gridCol>
                <a:gridCol w="329184">
                  <a:extLst>
                    <a:ext uri="{9D8B030D-6E8A-4147-A177-3AD203B41FA5}">
                      <a16:colId xmlns:a16="http://schemas.microsoft.com/office/drawing/2014/main" val="3281549066"/>
                    </a:ext>
                  </a:extLst>
                </a:gridCol>
                <a:gridCol w="329184">
                  <a:extLst>
                    <a:ext uri="{9D8B030D-6E8A-4147-A177-3AD203B41FA5}">
                      <a16:colId xmlns:a16="http://schemas.microsoft.com/office/drawing/2014/main" val="3729869028"/>
                    </a:ext>
                  </a:extLst>
                </a:gridCol>
                <a:gridCol w="329184">
                  <a:extLst>
                    <a:ext uri="{9D8B030D-6E8A-4147-A177-3AD203B41FA5}">
                      <a16:colId xmlns:a16="http://schemas.microsoft.com/office/drawing/2014/main" val="3956901106"/>
                    </a:ext>
                  </a:extLst>
                </a:gridCol>
                <a:gridCol w="329184">
                  <a:extLst>
                    <a:ext uri="{9D8B030D-6E8A-4147-A177-3AD203B41FA5}">
                      <a16:colId xmlns:a16="http://schemas.microsoft.com/office/drawing/2014/main" val="1603331853"/>
                    </a:ext>
                  </a:extLst>
                </a:gridCol>
                <a:gridCol w="329184">
                  <a:extLst>
                    <a:ext uri="{9D8B030D-6E8A-4147-A177-3AD203B41FA5}">
                      <a16:colId xmlns:a16="http://schemas.microsoft.com/office/drawing/2014/main" val="2243700005"/>
                    </a:ext>
                  </a:extLst>
                </a:gridCol>
                <a:gridCol w="329184">
                  <a:extLst>
                    <a:ext uri="{9D8B030D-6E8A-4147-A177-3AD203B41FA5}">
                      <a16:colId xmlns:a16="http://schemas.microsoft.com/office/drawing/2014/main" val="4261116420"/>
                    </a:ext>
                  </a:extLst>
                </a:gridCol>
                <a:gridCol w="370332">
                  <a:extLst>
                    <a:ext uri="{9D8B030D-6E8A-4147-A177-3AD203B41FA5}">
                      <a16:colId xmlns:a16="http://schemas.microsoft.com/office/drawing/2014/main" val="1652000269"/>
                    </a:ext>
                  </a:extLst>
                </a:gridCol>
                <a:gridCol w="370332">
                  <a:extLst>
                    <a:ext uri="{9D8B030D-6E8A-4147-A177-3AD203B41FA5}">
                      <a16:colId xmlns:a16="http://schemas.microsoft.com/office/drawing/2014/main" val="1007891143"/>
                    </a:ext>
                  </a:extLst>
                </a:gridCol>
                <a:gridCol w="329184">
                  <a:extLst>
                    <a:ext uri="{9D8B030D-6E8A-4147-A177-3AD203B41FA5}">
                      <a16:colId xmlns:a16="http://schemas.microsoft.com/office/drawing/2014/main" val="1441987764"/>
                    </a:ext>
                  </a:extLst>
                </a:gridCol>
                <a:gridCol w="329184">
                  <a:extLst>
                    <a:ext uri="{9D8B030D-6E8A-4147-A177-3AD203B41FA5}">
                      <a16:colId xmlns:a16="http://schemas.microsoft.com/office/drawing/2014/main" val="3499003114"/>
                    </a:ext>
                  </a:extLst>
                </a:gridCol>
                <a:gridCol w="370332">
                  <a:extLst>
                    <a:ext uri="{9D8B030D-6E8A-4147-A177-3AD203B41FA5}">
                      <a16:colId xmlns:a16="http://schemas.microsoft.com/office/drawing/2014/main" val="2462806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29601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- 2019-02-20 14:00:01 </a:t>
                      </a:r>
                      <a:r>
                        <a:rPr kumimoji="0" lang="en-US" sz="1000" b="0" i="0" u="none" strike="noStrike" kern="1200" cap="none" spc="0" normalizeH="0" baseline="0" noProof="0">
                          <a:ln>
                            <a:noFill/>
                          </a:ln>
                          <a:solidFill>
                            <a:prstClr val="black"/>
                          </a:solidFill>
                          <a:effectLst/>
                          <a:uLnTx/>
                          <a:uFillTx/>
                          <a:latin typeface="+mn-lt"/>
                          <a:ea typeface="+mn-ea"/>
                          <a:cs typeface="+mn-cs"/>
                        </a:rPr>
                        <a:t> 
 We’re planning on showcasing our latest equipment together wit PRINOTH - Vegetation Management at ICUEE - The Demo Expo 2019 👏 👏👏
👇 Check out the new virtual tour of ICUEE Demo Expo 👇 
Will we see you in Louisville, Kentucky 🇺🇸 Oct 1-3, 2019 ❓
#PRINOTH #prinothtrackedvehicles #prinothvegetationmanagement
 — Products shown: (NA Shop) PANTHER BEANIE and (NA Shop) HUNTING HOODY PULLOVER.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6938125"/>
                  </a:ext>
                </a:extLst>
              </a:tr>
            </a:tbl>
          </a:graphicData>
        </a:graphic>
      </p:graphicFrame>
      <p:sp>
        <p:nvSpPr>
          <p:cNvPr id="4" name="Text Placeholder 3">
            <a:extLst>
              <a:ext uri="{FF2B5EF4-FFF2-40B4-BE49-F238E27FC236}">
                <a16:creationId xmlns:a16="http://schemas.microsoft.com/office/drawing/2014/main" id="{E3AEC0DC-C133-4BAA-A0C7-4162DEED9D51}"/>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3585157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7FC14-5636-4457-A0DA-9E66E20346B1}"/>
              </a:ext>
            </a:extLst>
          </p:cNvPr>
          <p:cNvSpPr>
            <a:spLocks noGrp="1"/>
          </p:cNvSpPr>
          <p:nvPr>
            <p:ph type="title"/>
          </p:nvPr>
        </p:nvSpPr>
        <p:spPr/>
        <p:txBody>
          <a:bodyPr/>
          <a:lstStyle/>
          <a:p>
            <a:r>
              <a:rPr lang="en-US"/>
              <a:t>Facebook FB Own Posts Table (Keywords filtered) | Tracked Vehicles - 9 of 14</a:t>
            </a:r>
          </a:p>
        </p:txBody>
      </p:sp>
      <p:graphicFrame>
        <p:nvGraphicFramePr>
          <p:cNvPr id="5" name="Table Placeholder 4">
            <a:extLst>
              <a:ext uri="{FF2B5EF4-FFF2-40B4-BE49-F238E27FC236}">
                <a16:creationId xmlns:a16="http://schemas.microsoft.com/office/drawing/2014/main" id="{B25DBC87-CA0D-442E-BFC9-3CE96717231E}"/>
              </a:ext>
            </a:extLst>
          </p:cNvPr>
          <p:cNvGraphicFramePr>
            <a:graphicFrameLocks noGrp="1"/>
          </p:cNvGraphicFramePr>
          <p:nvPr>
            <p:ph type="tbl" sz="quarter" idx="13"/>
            <p:extLst>
              <p:ext uri="{D42A27DB-BD31-4B8C-83A1-F6EECF244321}">
                <p14:modId xmlns:p14="http://schemas.microsoft.com/office/powerpoint/2010/main" val="4288529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477686936"/>
                    </a:ext>
                  </a:extLst>
                </a:gridCol>
                <a:gridCol w="370332">
                  <a:extLst>
                    <a:ext uri="{9D8B030D-6E8A-4147-A177-3AD203B41FA5}">
                      <a16:colId xmlns:a16="http://schemas.microsoft.com/office/drawing/2014/main" val="2013595015"/>
                    </a:ext>
                  </a:extLst>
                </a:gridCol>
                <a:gridCol w="370332">
                  <a:extLst>
                    <a:ext uri="{9D8B030D-6E8A-4147-A177-3AD203B41FA5}">
                      <a16:colId xmlns:a16="http://schemas.microsoft.com/office/drawing/2014/main" val="37439772"/>
                    </a:ext>
                  </a:extLst>
                </a:gridCol>
                <a:gridCol w="370332">
                  <a:extLst>
                    <a:ext uri="{9D8B030D-6E8A-4147-A177-3AD203B41FA5}">
                      <a16:colId xmlns:a16="http://schemas.microsoft.com/office/drawing/2014/main" val="3903332928"/>
                    </a:ext>
                  </a:extLst>
                </a:gridCol>
                <a:gridCol w="329184">
                  <a:extLst>
                    <a:ext uri="{9D8B030D-6E8A-4147-A177-3AD203B41FA5}">
                      <a16:colId xmlns:a16="http://schemas.microsoft.com/office/drawing/2014/main" val="1408777906"/>
                    </a:ext>
                  </a:extLst>
                </a:gridCol>
                <a:gridCol w="329184">
                  <a:extLst>
                    <a:ext uri="{9D8B030D-6E8A-4147-A177-3AD203B41FA5}">
                      <a16:colId xmlns:a16="http://schemas.microsoft.com/office/drawing/2014/main" val="2393800819"/>
                    </a:ext>
                  </a:extLst>
                </a:gridCol>
                <a:gridCol w="329184">
                  <a:extLst>
                    <a:ext uri="{9D8B030D-6E8A-4147-A177-3AD203B41FA5}">
                      <a16:colId xmlns:a16="http://schemas.microsoft.com/office/drawing/2014/main" val="1701979137"/>
                    </a:ext>
                  </a:extLst>
                </a:gridCol>
                <a:gridCol w="329184">
                  <a:extLst>
                    <a:ext uri="{9D8B030D-6E8A-4147-A177-3AD203B41FA5}">
                      <a16:colId xmlns:a16="http://schemas.microsoft.com/office/drawing/2014/main" val="1170869389"/>
                    </a:ext>
                  </a:extLst>
                </a:gridCol>
                <a:gridCol w="329184">
                  <a:extLst>
                    <a:ext uri="{9D8B030D-6E8A-4147-A177-3AD203B41FA5}">
                      <a16:colId xmlns:a16="http://schemas.microsoft.com/office/drawing/2014/main" val="1983709944"/>
                    </a:ext>
                  </a:extLst>
                </a:gridCol>
                <a:gridCol w="329184">
                  <a:extLst>
                    <a:ext uri="{9D8B030D-6E8A-4147-A177-3AD203B41FA5}">
                      <a16:colId xmlns:a16="http://schemas.microsoft.com/office/drawing/2014/main" val="4015622810"/>
                    </a:ext>
                  </a:extLst>
                </a:gridCol>
                <a:gridCol w="329184">
                  <a:extLst>
                    <a:ext uri="{9D8B030D-6E8A-4147-A177-3AD203B41FA5}">
                      <a16:colId xmlns:a16="http://schemas.microsoft.com/office/drawing/2014/main" val="4049671756"/>
                    </a:ext>
                  </a:extLst>
                </a:gridCol>
                <a:gridCol w="329184">
                  <a:extLst>
                    <a:ext uri="{9D8B030D-6E8A-4147-A177-3AD203B41FA5}">
                      <a16:colId xmlns:a16="http://schemas.microsoft.com/office/drawing/2014/main" val="3810767316"/>
                    </a:ext>
                  </a:extLst>
                </a:gridCol>
                <a:gridCol w="370332">
                  <a:extLst>
                    <a:ext uri="{9D8B030D-6E8A-4147-A177-3AD203B41FA5}">
                      <a16:colId xmlns:a16="http://schemas.microsoft.com/office/drawing/2014/main" val="676809267"/>
                    </a:ext>
                  </a:extLst>
                </a:gridCol>
                <a:gridCol w="370332">
                  <a:extLst>
                    <a:ext uri="{9D8B030D-6E8A-4147-A177-3AD203B41FA5}">
                      <a16:colId xmlns:a16="http://schemas.microsoft.com/office/drawing/2014/main" val="2459932635"/>
                    </a:ext>
                  </a:extLst>
                </a:gridCol>
                <a:gridCol w="329184">
                  <a:extLst>
                    <a:ext uri="{9D8B030D-6E8A-4147-A177-3AD203B41FA5}">
                      <a16:colId xmlns:a16="http://schemas.microsoft.com/office/drawing/2014/main" val="3948550874"/>
                    </a:ext>
                  </a:extLst>
                </a:gridCol>
                <a:gridCol w="329184">
                  <a:extLst>
                    <a:ext uri="{9D8B030D-6E8A-4147-A177-3AD203B41FA5}">
                      <a16:colId xmlns:a16="http://schemas.microsoft.com/office/drawing/2014/main" val="3291853436"/>
                    </a:ext>
                  </a:extLst>
                </a:gridCol>
                <a:gridCol w="370332">
                  <a:extLst>
                    <a:ext uri="{9D8B030D-6E8A-4147-A177-3AD203B41FA5}">
                      <a16:colId xmlns:a16="http://schemas.microsoft.com/office/drawing/2014/main" val="2416143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1561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- 2019-02-18 17:15:00 </a:t>
                      </a:r>
                      <a:r>
                        <a:rPr kumimoji="0" lang="en-US" sz="1000" b="0" i="0" u="none" strike="noStrike" kern="1200" cap="none" spc="0" normalizeH="0" baseline="0" noProof="0">
                          <a:ln>
                            <a:noFill/>
                          </a:ln>
                          <a:solidFill>
                            <a:prstClr val="black"/>
                          </a:solidFill>
                          <a:effectLst/>
                          <a:uLnTx/>
                          <a:uFillTx/>
                          <a:latin typeface="+mn-lt"/>
                          <a:ea typeface="+mn-ea"/>
                          <a:cs typeface="+mn-cs"/>
                        </a:rPr>
                        <a:t> 
 ❄️ 🏔 Quite a success last week at Snowbasin Resort for the PRINOTH centralized DEMO 😀👍 Vehicles, training sessions, great crowd... everything set for a good time! Thank you to all who attended 🙌 🇺🇸 #PRINOTH #PANTHERT14R #prinothtrackedvehicles
 — Products shown: (NA Shop) GREY HOODIE WITH ZIP and (EU Shop) PRINOTH | PEAK PERFORMANCE - DOWN HELIUM HYBRID THERMO JACKET.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82310947"/>
                  </a:ext>
                </a:extLst>
              </a:tr>
            </a:tbl>
          </a:graphicData>
        </a:graphic>
      </p:graphicFrame>
      <p:sp>
        <p:nvSpPr>
          <p:cNvPr id="4" name="Text Placeholder 3">
            <a:extLst>
              <a:ext uri="{FF2B5EF4-FFF2-40B4-BE49-F238E27FC236}">
                <a16:creationId xmlns:a16="http://schemas.microsoft.com/office/drawing/2014/main" id="{0C1E95CB-1D96-471B-B793-0D3DBDCA1CAD}"/>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90430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B26C6-52FA-4848-8761-905E027DFDE0}"/>
              </a:ext>
            </a:extLst>
          </p:cNvPr>
          <p:cNvSpPr>
            <a:spLocks noGrp="1"/>
          </p:cNvSpPr>
          <p:nvPr>
            <p:ph type="title"/>
          </p:nvPr>
        </p:nvSpPr>
        <p:spPr/>
        <p:txBody>
          <a:bodyPr/>
          <a:lstStyle/>
          <a:p>
            <a:r>
              <a:rPr lang="en-US"/>
              <a:t>Facebook FB Own Posts Table (Keywords filtered) | Tracked Vehicles - 10 of 14</a:t>
            </a:r>
          </a:p>
        </p:txBody>
      </p:sp>
      <p:graphicFrame>
        <p:nvGraphicFramePr>
          <p:cNvPr id="5" name="Table Placeholder 4">
            <a:extLst>
              <a:ext uri="{FF2B5EF4-FFF2-40B4-BE49-F238E27FC236}">
                <a16:creationId xmlns:a16="http://schemas.microsoft.com/office/drawing/2014/main" id="{29C4B149-EE2E-498A-B219-B6C936A74627}"/>
              </a:ext>
            </a:extLst>
          </p:cNvPr>
          <p:cNvGraphicFramePr>
            <a:graphicFrameLocks noGrp="1"/>
          </p:cNvGraphicFramePr>
          <p:nvPr>
            <p:ph type="tbl" sz="quarter" idx="13"/>
            <p:extLst>
              <p:ext uri="{D42A27DB-BD31-4B8C-83A1-F6EECF244321}">
                <p14:modId xmlns:p14="http://schemas.microsoft.com/office/powerpoint/2010/main" val="4126561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138229755"/>
                    </a:ext>
                  </a:extLst>
                </a:gridCol>
                <a:gridCol w="370332">
                  <a:extLst>
                    <a:ext uri="{9D8B030D-6E8A-4147-A177-3AD203B41FA5}">
                      <a16:colId xmlns:a16="http://schemas.microsoft.com/office/drawing/2014/main" val="3762626349"/>
                    </a:ext>
                  </a:extLst>
                </a:gridCol>
                <a:gridCol w="370332">
                  <a:extLst>
                    <a:ext uri="{9D8B030D-6E8A-4147-A177-3AD203B41FA5}">
                      <a16:colId xmlns:a16="http://schemas.microsoft.com/office/drawing/2014/main" val="2163347279"/>
                    </a:ext>
                  </a:extLst>
                </a:gridCol>
                <a:gridCol w="370332">
                  <a:extLst>
                    <a:ext uri="{9D8B030D-6E8A-4147-A177-3AD203B41FA5}">
                      <a16:colId xmlns:a16="http://schemas.microsoft.com/office/drawing/2014/main" val="3554423712"/>
                    </a:ext>
                  </a:extLst>
                </a:gridCol>
                <a:gridCol w="329184">
                  <a:extLst>
                    <a:ext uri="{9D8B030D-6E8A-4147-A177-3AD203B41FA5}">
                      <a16:colId xmlns:a16="http://schemas.microsoft.com/office/drawing/2014/main" val="3688604694"/>
                    </a:ext>
                  </a:extLst>
                </a:gridCol>
                <a:gridCol w="329184">
                  <a:extLst>
                    <a:ext uri="{9D8B030D-6E8A-4147-A177-3AD203B41FA5}">
                      <a16:colId xmlns:a16="http://schemas.microsoft.com/office/drawing/2014/main" val="749599671"/>
                    </a:ext>
                  </a:extLst>
                </a:gridCol>
                <a:gridCol w="329184">
                  <a:extLst>
                    <a:ext uri="{9D8B030D-6E8A-4147-A177-3AD203B41FA5}">
                      <a16:colId xmlns:a16="http://schemas.microsoft.com/office/drawing/2014/main" val="956012169"/>
                    </a:ext>
                  </a:extLst>
                </a:gridCol>
                <a:gridCol w="329184">
                  <a:extLst>
                    <a:ext uri="{9D8B030D-6E8A-4147-A177-3AD203B41FA5}">
                      <a16:colId xmlns:a16="http://schemas.microsoft.com/office/drawing/2014/main" val="3499731787"/>
                    </a:ext>
                  </a:extLst>
                </a:gridCol>
                <a:gridCol w="329184">
                  <a:extLst>
                    <a:ext uri="{9D8B030D-6E8A-4147-A177-3AD203B41FA5}">
                      <a16:colId xmlns:a16="http://schemas.microsoft.com/office/drawing/2014/main" val="1845654756"/>
                    </a:ext>
                  </a:extLst>
                </a:gridCol>
                <a:gridCol w="329184">
                  <a:extLst>
                    <a:ext uri="{9D8B030D-6E8A-4147-A177-3AD203B41FA5}">
                      <a16:colId xmlns:a16="http://schemas.microsoft.com/office/drawing/2014/main" val="2377071398"/>
                    </a:ext>
                  </a:extLst>
                </a:gridCol>
                <a:gridCol w="329184">
                  <a:extLst>
                    <a:ext uri="{9D8B030D-6E8A-4147-A177-3AD203B41FA5}">
                      <a16:colId xmlns:a16="http://schemas.microsoft.com/office/drawing/2014/main" val="3749265175"/>
                    </a:ext>
                  </a:extLst>
                </a:gridCol>
                <a:gridCol w="329184">
                  <a:extLst>
                    <a:ext uri="{9D8B030D-6E8A-4147-A177-3AD203B41FA5}">
                      <a16:colId xmlns:a16="http://schemas.microsoft.com/office/drawing/2014/main" val="1820185150"/>
                    </a:ext>
                  </a:extLst>
                </a:gridCol>
                <a:gridCol w="370332">
                  <a:extLst>
                    <a:ext uri="{9D8B030D-6E8A-4147-A177-3AD203B41FA5}">
                      <a16:colId xmlns:a16="http://schemas.microsoft.com/office/drawing/2014/main" val="1787080794"/>
                    </a:ext>
                  </a:extLst>
                </a:gridCol>
                <a:gridCol w="370332">
                  <a:extLst>
                    <a:ext uri="{9D8B030D-6E8A-4147-A177-3AD203B41FA5}">
                      <a16:colId xmlns:a16="http://schemas.microsoft.com/office/drawing/2014/main" val="287187175"/>
                    </a:ext>
                  </a:extLst>
                </a:gridCol>
                <a:gridCol w="329184">
                  <a:extLst>
                    <a:ext uri="{9D8B030D-6E8A-4147-A177-3AD203B41FA5}">
                      <a16:colId xmlns:a16="http://schemas.microsoft.com/office/drawing/2014/main" val="3307032894"/>
                    </a:ext>
                  </a:extLst>
                </a:gridCol>
                <a:gridCol w="329184">
                  <a:extLst>
                    <a:ext uri="{9D8B030D-6E8A-4147-A177-3AD203B41FA5}">
                      <a16:colId xmlns:a16="http://schemas.microsoft.com/office/drawing/2014/main" val="2107822736"/>
                    </a:ext>
                  </a:extLst>
                </a:gridCol>
                <a:gridCol w="370332">
                  <a:extLst>
                    <a:ext uri="{9D8B030D-6E8A-4147-A177-3AD203B41FA5}">
                      <a16:colId xmlns:a16="http://schemas.microsoft.com/office/drawing/2014/main" val="884896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4393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Terramac LLC - 2019-02-12 15:01:48 </a:t>
                      </a:r>
                      <a:r>
                        <a:rPr kumimoji="0" lang="en-US" sz="1000" b="0" i="0" u="none" strike="noStrike" kern="1200" cap="none" spc="0" normalizeH="0" baseline="0" noProof="0">
                          <a:ln>
                            <a:noFill/>
                          </a:ln>
                          <a:solidFill>
                            <a:prstClr val="black"/>
                          </a:solidFill>
                          <a:effectLst/>
                          <a:uLnTx/>
                          <a:uFillTx/>
                          <a:latin typeface="+mn-lt"/>
                          <a:ea typeface="+mn-ea"/>
                          <a:cs typeface="+mn-cs"/>
                        </a:rPr>
                        <a:t> 
 Terramac is excited to announce our attendance at Solid Waste Association of North America SWANApalooza in Boston, MA February 26-28, 2019! As a first time exhibitor we're looking forward to educating attendees on the variety of ways crawler carriers can be used in the waste industry. #CrawlerCarriers #Terramac #LandfillEquipment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66764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Terramac LLC - 2019-02-07 18:01:35 </a:t>
                      </a:r>
                      <a:r>
                        <a:rPr kumimoji="0" lang="en-US" sz="1000" b="0" i="0" u="none" strike="noStrike" kern="1200" cap="none" spc="0" normalizeH="0" baseline="0" noProof="0">
                          <a:ln>
                            <a:noFill/>
                          </a:ln>
                          <a:solidFill>
                            <a:prstClr val="black"/>
                          </a:solidFill>
                          <a:effectLst/>
                          <a:uLnTx/>
                          <a:uFillTx/>
                          <a:latin typeface="+mn-lt"/>
                          <a:ea typeface="+mn-ea"/>
                          <a:cs typeface="+mn-cs"/>
                        </a:rPr>
                        <a:t> 
 Track mounted to an RT9 carrier, this hydroseeder is spreading a slurry of seed and mulch across an old mine site. #MineReclamation #Hydroseeding #Terramac #CrawlerCarriers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38619689"/>
                  </a:ext>
                </a:extLst>
              </a:tr>
            </a:tbl>
          </a:graphicData>
        </a:graphic>
      </p:graphicFrame>
      <p:sp>
        <p:nvSpPr>
          <p:cNvPr id="4" name="Text Placeholder 3">
            <a:extLst>
              <a:ext uri="{FF2B5EF4-FFF2-40B4-BE49-F238E27FC236}">
                <a16:creationId xmlns:a16="http://schemas.microsoft.com/office/drawing/2014/main" id="{2E387E13-94DF-48FE-BD9B-F5B1C46B30CA}"/>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3981442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28411-6857-445C-842F-95256ABB41BE}"/>
              </a:ext>
            </a:extLst>
          </p:cNvPr>
          <p:cNvSpPr>
            <a:spLocks noGrp="1"/>
          </p:cNvSpPr>
          <p:nvPr>
            <p:ph type="title"/>
          </p:nvPr>
        </p:nvSpPr>
        <p:spPr/>
        <p:txBody>
          <a:bodyPr/>
          <a:lstStyle/>
          <a:p>
            <a:r>
              <a:rPr lang="en-US"/>
              <a:t>Facebook FB Own Posts Table (Keywords filtered) | Tracked Vehicles - 11 of 14</a:t>
            </a:r>
          </a:p>
        </p:txBody>
      </p:sp>
      <p:graphicFrame>
        <p:nvGraphicFramePr>
          <p:cNvPr id="5" name="Table Placeholder 4">
            <a:extLst>
              <a:ext uri="{FF2B5EF4-FFF2-40B4-BE49-F238E27FC236}">
                <a16:creationId xmlns:a16="http://schemas.microsoft.com/office/drawing/2014/main" id="{1C754B8C-D809-43F4-B1D6-918C4D127FBC}"/>
              </a:ext>
            </a:extLst>
          </p:cNvPr>
          <p:cNvGraphicFramePr>
            <a:graphicFrameLocks noGrp="1"/>
          </p:cNvGraphicFramePr>
          <p:nvPr>
            <p:ph type="tbl" sz="quarter" idx="13"/>
            <p:extLst>
              <p:ext uri="{D42A27DB-BD31-4B8C-83A1-F6EECF244321}">
                <p14:modId xmlns:p14="http://schemas.microsoft.com/office/powerpoint/2010/main" val="1620166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660867606"/>
                    </a:ext>
                  </a:extLst>
                </a:gridCol>
                <a:gridCol w="370332">
                  <a:extLst>
                    <a:ext uri="{9D8B030D-6E8A-4147-A177-3AD203B41FA5}">
                      <a16:colId xmlns:a16="http://schemas.microsoft.com/office/drawing/2014/main" val="3822387948"/>
                    </a:ext>
                  </a:extLst>
                </a:gridCol>
                <a:gridCol w="370332">
                  <a:extLst>
                    <a:ext uri="{9D8B030D-6E8A-4147-A177-3AD203B41FA5}">
                      <a16:colId xmlns:a16="http://schemas.microsoft.com/office/drawing/2014/main" val="4229606001"/>
                    </a:ext>
                  </a:extLst>
                </a:gridCol>
                <a:gridCol w="370332">
                  <a:extLst>
                    <a:ext uri="{9D8B030D-6E8A-4147-A177-3AD203B41FA5}">
                      <a16:colId xmlns:a16="http://schemas.microsoft.com/office/drawing/2014/main" val="625246653"/>
                    </a:ext>
                  </a:extLst>
                </a:gridCol>
                <a:gridCol w="329184">
                  <a:extLst>
                    <a:ext uri="{9D8B030D-6E8A-4147-A177-3AD203B41FA5}">
                      <a16:colId xmlns:a16="http://schemas.microsoft.com/office/drawing/2014/main" val="951361663"/>
                    </a:ext>
                  </a:extLst>
                </a:gridCol>
                <a:gridCol w="329184">
                  <a:extLst>
                    <a:ext uri="{9D8B030D-6E8A-4147-A177-3AD203B41FA5}">
                      <a16:colId xmlns:a16="http://schemas.microsoft.com/office/drawing/2014/main" val="2238765473"/>
                    </a:ext>
                  </a:extLst>
                </a:gridCol>
                <a:gridCol w="329184">
                  <a:extLst>
                    <a:ext uri="{9D8B030D-6E8A-4147-A177-3AD203B41FA5}">
                      <a16:colId xmlns:a16="http://schemas.microsoft.com/office/drawing/2014/main" val="1414260334"/>
                    </a:ext>
                  </a:extLst>
                </a:gridCol>
                <a:gridCol w="329184">
                  <a:extLst>
                    <a:ext uri="{9D8B030D-6E8A-4147-A177-3AD203B41FA5}">
                      <a16:colId xmlns:a16="http://schemas.microsoft.com/office/drawing/2014/main" val="1771449704"/>
                    </a:ext>
                  </a:extLst>
                </a:gridCol>
                <a:gridCol w="329184">
                  <a:extLst>
                    <a:ext uri="{9D8B030D-6E8A-4147-A177-3AD203B41FA5}">
                      <a16:colId xmlns:a16="http://schemas.microsoft.com/office/drawing/2014/main" val="3594671384"/>
                    </a:ext>
                  </a:extLst>
                </a:gridCol>
                <a:gridCol w="329184">
                  <a:extLst>
                    <a:ext uri="{9D8B030D-6E8A-4147-A177-3AD203B41FA5}">
                      <a16:colId xmlns:a16="http://schemas.microsoft.com/office/drawing/2014/main" val="617096872"/>
                    </a:ext>
                  </a:extLst>
                </a:gridCol>
                <a:gridCol w="329184">
                  <a:extLst>
                    <a:ext uri="{9D8B030D-6E8A-4147-A177-3AD203B41FA5}">
                      <a16:colId xmlns:a16="http://schemas.microsoft.com/office/drawing/2014/main" val="702906804"/>
                    </a:ext>
                  </a:extLst>
                </a:gridCol>
                <a:gridCol w="329184">
                  <a:extLst>
                    <a:ext uri="{9D8B030D-6E8A-4147-A177-3AD203B41FA5}">
                      <a16:colId xmlns:a16="http://schemas.microsoft.com/office/drawing/2014/main" val="2407136329"/>
                    </a:ext>
                  </a:extLst>
                </a:gridCol>
                <a:gridCol w="370332">
                  <a:extLst>
                    <a:ext uri="{9D8B030D-6E8A-4147-A177-3AD203B41FA5}">
                      <a16:colId xmlns:a16="http://schemas.microsoft.com/office/drawing/2014/main" val="2327194100"/>
                    </a:ext>
                  </a:extLst>
                </a:gridCol>
                <a:gridCol w="370332">
                  <a:extLst>
                    <a:ext uri="{9D8B030D-6E8A-4147-A177-3AD203B41FA5}">
                      <a16:colId xmlns:a16="http://schemas.microsoft.com/office/drawing/2014/main" val="3042765187"/>
                    </a:ext>
                  </a:extLst>
                </a:gridCol>
                <a:gridCol w="329184">
                  <a:extLst>
                    <a:ext uri="{9D8B030D-6E8A-4147-A177-3AD203B41FA5}">
                      <a16:colId xmlns:a16="http://schemas.microsoft.com/office/drawing/2014/main" val="1734442528"/>
                    </a:ext>
                  </a:extLst>
                </a:gridCol>
                <a:gridCol w="329184">
                  <a:extLst>
                    <a:ext uri="{9D8B030D-6E8A-4147-A177-3AD203B41FA5}">
                      <a16:colId xmlns:a16="http://schemas.microsoft.com/office/drawing/2014/main" val="320081053"/>
                    </a:ext>
                  </a:extLst>
                </a:gridCol>
                <a:gridCol w="370332">
                  <a:extLst>
                    <a:ext uri="{9D8B030D-6E8A-4147-A177-3AD203B41FA5}">
                      <a16:colId xmlns:a16="http://schemas.microsoft.com/office/drawing/2014/main" val="3094974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33720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- 2019-02-07 16:00:00 </a:t>
                      </a:r>
                      <a:r>
                        <a:rPr kumimoji="0" lang="en-US" sz="1000" b="0" i="0" u="none" strike="noStrike" kern="1200" cap="none" spc="0" normalizeH="0" baseline="0" noProof="0">
                          <a:ln>
                            <a:noFill/>
                          </a:ln>
                          <a:solidFill>
                            <a:prstClr val="black"/>
                          </a:solidFill>
                          <a:effectLst/>
                          <a:uLnTx/>
                          <a:uFillTx/>
                          <a:latin typeface="+mn-lt"/>
                          <a:ea typeface="+mn-ea"/>
                          <a:cs typeface="+mn-cs"/>
                        </a:rPr>
                        <a:t> 
 📸 Multi Machine Inc. sending out a #PANTHERT6 and a #PANTHERT8 on a single load to Oklahoma 🇺🇸 
ℹ️ Check out our PANTHER T6 ► http://bit.ly/PRINOTH-PANTHERT6 
ℹ️ Check out our PANTHER T8 ► http://bit.ly/PRINOTH-PANTHERT8
#PRINOTH #prinothtrackedvehicle
 — Products shown: (EU Shop) PRINOTH | 2-LAYER GORETEX GRAVITY SKI PANTS.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6817913"/>
                  </a:ext>
                </a:extLst>
              </a:tr>
            </a:tbl>
          </a:graphicData>
        </a:graphic>
      </p:graphicFrame>
      <p:sp>
        <p:nvSpPr>
          <p:cNvPr id="4" name="Text Placeholder 3">
            <a:extLst>
              <a:ext uri="{FF2B5EF4-FFF2-40B4-BE49-F238E27FC236}">
                <a16:creationId xmlns:a16="http://schemas.microsoft.com/office/drawing/2014/main" id="{05719CEA-B9EA-495C-AEA8-527E15DF33D6}"/>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7461789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4A478-60A1-4F35-91B0-CA2B85CAE0B3}"/>
              </a:ext>
            </a:extLst>
          </p:cNvPr>
          <p:cNvSpPr>
            <a:spLocks noGrp="1"/>
          </p:cNvSpPr>
          <p:nvPr>
            <p:ph type="title"/>
          </p:nvPr>
        </p:nvSpPr>
        <p:spPr/>
        <p:txBody>
          <a:bodyPr/>
          <a:lstStyle/>
          <a:p>
            <a:r>
              <a:rPr lang="en-US"/>
              <a:t>Facebook FB Own Posts Table (Keywords filtered) | Tracked Vehicles - 12 of 14</a:t>
            </a:r>
          </a:p>
        </p:txBody>
      </p:sp>
      <p:graphicFrame>
        <p:nvGraphicFramePr>
          <p:cNvPr id="5" name="Table Placeholder 4">
            <a:extLst>
              <a:ext uri="{FF2B5EF4-FFF2-40B4-BE49-F238E27FC236}">
                <a16:creationId xmlns:a16="http://schemas.microsoft.com/office/drawing/2014/main" id="{B0FB1A14-9310-493A-982E-41A3F6351C8D}"/>
              </a:ext>
            </a:extLst>
          </p:cNvPr>
          <p:cNvGraphicFramePr>
            <a:graphicFrameLocks noGrp="1"/>
          </p:cNvGraphicFramePr>
          <p:nvPr>
            <p:ph type="tbl" sz="quarter" idx="13"/>
            <p:extLst>
              <p:ext uri="{D42A27DB-BD31-4B8C-83A1-F6EECF244321}">
                <p14:modId xmlns:p14="http://schemas.microsoft.com/office/powerpoint/2010/main" val="3725679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785137398"/>
                    </a:ext>
                  </a:extLst>
                </a:gridCol>
                <a:gridCol w="370332">
                  <a:extLst>
                    <a:ext uri="{9D8B030D-6E8A-4147-A177-3AD203B41FA5}">
                      <a16:colId xmlns:a16="http://schemas.microsoft.com/office/drawing/2014/main" val="892507733"/>
                    </a:ext>
                  </a:extLst>
                </a:gridCol>
                <a:gridCol w="370332">
                  <a:extLst>
                    <a:ext uri="{9D8B030D-6E8A-4147-A177-3AD203B41FA5}">
                      <a16:colId xmlns:a16="http://schemas.microsoft.com/office/drawing/2014/main" val="2564977399"/>
                    </a:ext>
                  </a:extLst>
                </a:gridCol>
                <a:gridCol w="370332">
                  <a:extLst>
                    <a:ext uri="{9D8B030D-6E8A-4147-A177-3AD203B41FA5}">
                      <a16:colId xmlns:a16="http://schemas.microsoft.com/office/drawing/2014/main" val="1972801122"/>
                    </a:ext>
                  </a:extLst>
                </a:gridCol>
                <a:gridCol w="329184">
                  <a:extLst>
                    <a:ext uri="{9D8B030D-6E8A-4147-A177-3AD203B41FA5}">
                      <a16:colId xmlns:a16="http://schemas.microsoft.com/office/drawing/2014/main" val="3353381825"/>
                    </a:ext>
                  </a:extLst>
                </a:gridCol>
                <a:gridCol w="329184">
                  <a:extLst>
                    <a:ext uri="{9D8B030D-6E8A-4147-A177-3AD203B41FA5}">
                      <a16:colId xmlns:a16="http://schemas.microsoft.com/office/drawing/2014/main" val="3366331325"/>
                    </a:ext>
                  </a:extLst>
                </a:gridCol>
                <a:gridCol w="329184">
                  <a:extLst>
                    <a:ext uri="{9D8B030D-6E8A-4147-A177-3AD203B41FA5}">
                      <a16:colId xmlns:a16="http://schemas.microsoft.com/office/drawing/2014/main" val="489598351"/>
                    </a:ext>
                  </a:extLst>
                </a:gridCol>
                <a:gridCol w="329184">
                  <a:extLst>
                    <a:ext uri="{9D8B030D-6E8A-4147-A177-3AD203B41FA5}">
                      <a16:colId xmlns:a16="http://schemas.microsoft.com/office/drawing/2014/main" val="3975624371"/>
                    </a:ext>
                  </a:extLst>
                </a:gridCol>
                <a:gridCol w="329184">
                  <a:extLst>
                    <a:ext uri="{9D8B030D-6E8A-4147-A177-3AD203B41FA5}">
                      <a16:colId xmlns:a16="http://schemas.microsoft.com/office/drawing/2014/main" val="3813856908"/>
                    </a:ext>
                  </a:extLst>
                </a:gridCol>
                <a:gridCol w="329184">
                  <a:extLst>
                    <a:ext uri="{9D8B030D-6E8A-4147-A177-3AD203B41FA5}">
                      <a16:colId xmlns:a16="http://schemas.microsoft.com/office/drawing/2014/main" val="766657512"/>
                    </a:ext>
                  </a:extLst>
                </a:gridCol>
                <a:gridCol w="329184">
                  <a:extLst>
                    <a:ext uri="{9D8B030D-6E8A-4147-A177-3AD203B41FA5}">
                      <a16:colId xmlns:a16="http://schemas.microsoft.com/office/drawing/2014/main" val="1778259140"/>
                    </a:ext>
                  </a:extLst>
                </a:gridCol>
                <a:gridCol w="329184">
                  <a:extLst>
                    <a:ext uri="{9D8B030D-6E8A-4147-A177-3AD203B41FA5}">
                      <a16:colId xmlns:a16="http://schemas.microsoft.com/office/drawing/2014/main" val="3787091135"/>
                    </a:ext>
                  </a:extLst>
                </a:gridCol>
                <a:gridCol w="370332">
                  <a:extLst>
                    <a:ext uri="{9D8B030D-6E8A-4147-A177-3AD203B41FA5}">
                      <a16:colId xmlns:a16="http://schemas.microsoft.com/office/drawing/2014/main" val="2420746008"/>
                    </a:ext>
                  </a:extLst>
                </a:gridCol>
                <a:gridCol w="370332">
                  <a:extLst>
                    <a:ext uri="{9D8B030D-6E8A-4147-A177-3AD203B41FA5}">
                      <a16:colId xmlns:a16="http://schemas.microsoft.com/office/drawing/2014/main" val="2659397677"/>
                    </a:ext>
                  </a:extLst>
                </a:gridCol>
                <a:gridCol w="329184">
                  <a:extLst>
                    <a:ext uri="{9D8B030D-6E8A-4147-A177-3AD203B41FA5}">
                      <a16:colId xmlns:a16="http://schemas.microsoft.com/office/drawing/2014/main" val="3526896845"/>
                    </a:ext>
                  </a:extLst>
                </a:gridCol>
                <a:gridCol w="329184">
                  <a:extLst>
                    <a:ext uri="{9D8B030D-6E8A-4147-A177-3AD203B41FA5}">
                      <a16:colId xmlns:a16="http://schemas.microsoft.com/office/drawing/2014/main" val="2037920920"/>
                    </a:ext>
                  </a:extLst>
                </a:gridCol>
                <a:gridCol w="370332">
                  <a:extLst>
                    <a:ext uri="{9D8B030D-6E8A-4147-A177-3AD203B41FA5}">
                      <a16:colId xmlns:a16="http://schemas.microsoft.com/office/drawing/2014/main" val="614160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5435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- 2019-02-06 16:00:01 </a:t>
                      </a:r>
                      <a:r>
                        <a:rPr kumimoji="0" lang="en-US" sz="1000" b="0" i="0" u="none" strike="noStrike" kern="1200" cap="none" spc="0" normalizeH="0" baseline="0" noProof="0">
                          <a:ln>
                            <a:noFill/>
                          </a:ln>
                          <a:solidFill>
                            <a:prstClr val="black"/>
                          </a:solidFill>
                          <a:effectLst/>
                          <a:uLnTx/>
                          <a:uFillTx/>
                          <a:latin typeface="+mn-lt"/>
                          <a:ea typeface="+mn-ea"/>
                          <a:cs typeface="+mn-cs"/>
                        </a:rPr>
                        <a:t> 
 💪 Ready to rent ⁉️ Check out our PRINOTH - Tracked Vehicles at Multi Machine Inc. 📸 #PRINOTH #prinothtrackedvehicles
 — Products shown: (EU Shop) PRINOTH | PEAK PERFORMANCE - 2-LAYER GORETEX GRAVITY SKI JACKET and (EU Shop) PRINOTH | PEAK PERFORMANCE - DOWN HELIUM HYBRID THERMO JACKET.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1680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Terramac LLC - 2019-02-05 18:01:30 </a:t>
                      </a:r>
                      <a:r>
                        <a:rPr kumimoji="0" lang="en-US" sz="1000" b="0" i="0" u="none" strike="noStrike" kern="1200" cap="none" spc="0" normalizeH="0" baseline="0" noProof="0">
                          <a:ln>
                            <a:noFill/>
                          </a:ln>
                          <a:solidFill>
                            <a:prstClr val="black"/>
                          </a:solidFill>
                          <a:effectLst/>
                          <a:uLnTx/>
                          <a:uFillTx/>
                          <a:latin typeface="+mn-lt"/>
                          <a:ea typeface="+mn-ea"/>
                          <a:cs typeface="+mn-cs"/>
                        </a:rPr>
                        <a:t> 
 Get ready for the 2019 IECA Annual Conference &amp; Expo taking place February 19-22 in Denver, CO.  This year Terramac will be exhibiting in Booth #524 and will display a Terramac RT9 with Apex hydroseeding attachment. #Hydroseeding #LandReclamation #CrawlerCarriers #Terramac #IECA19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4740879"/>
                  </a:ext>
                </a:extLst>
              </a:tr>
            </a:tbl>
          </a:graphicData>
        </a:graphic>
      </p:graphicFrame>
      <p:sp>
        <p:nvSpPr>
          <p:cNvPr id="4" name="Text Placeholder 3">
            <a:extLst>
              <a:ext uri="{FF2B5EF4-FFF2-40B4-BE49-F238E27FC236}">
                <a16:creationId xmlns:a16="http://schemas.microsoft.com/office/drawing/2014/main" id="{92811397-DF04-4B51-9659-6646D3A40620}"/>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395294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ACAFA-0E1F-459E-A521-CB370AEFE494}"/>
              </a:ext>
            </a:extLst>
          </p:cNvPr>
          <p:cNvSpPr>
            <a:spLocks noGrp="1"/>
          </p:cNvSpPr>
          <p:nvPr>
            <p:ph type="title"/>
          </p:nvPr>
        </p:nvSpPr>
        <p:spPr/>
        <p:txBody>
          <a:bodyPr/>
          <a:lstStyle/>
          <a:p>
            <a:r>
              <a:rPr lang="en-US"/>
              <a:t>Facebook FB Own Posts Table (Keywords filtered) | Tracked Vehicles - 13 of 14</a:t>
            </a:r>
          </a:p>
        </p:txBody>
      </p:sp>
      <p:graphicFrame>
        <p:nvGraphicFramePr>
          <p:cNvPr id="5" name="Table Placeholder 4">
            <a:extLst>
              <a:ext uri="{FF2B5EF4-FFF2-40B4-BE49-F238E27FC236}">
                <a16:creationId xmlns:a16="http://schemas.microsoft.com/office/drawing/2014/main" id="{0150A668-F888-4AD7-B33D-CFD11B13FF45}"/>
              </a:ext>
            </a:extLst>
          </p:cNvPr>
          <p:cNvGraphicFramePr>
            <a:graphicFrameLocks noGrp="1"/>
          </p:cNvGraphicFramePr>
          <p:nvPr>
            <p:ph type="tbl" sz="quarter" idx="13"/>
            <p:extLst>
              <p:ext uri="{D42A27DB-BD31-4B8C-83A1-F6EECF244321}">
                <p14:modId xmlns:p14="http://schemas.microsoft.com/office/powerpoint/2010/main" val="822303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742349101"/>
                    </a:ext>
                  </a:extLst>
                </a:gridCol>
                <a:gridCol w="370332">
                  <a:extLst>
                    <a:ext uri="{9D8B030D-6E8A-4147-A177-3AD203B41FA5}">
                      <a16:colId xmlns:a16="http://schemas.microsoft.com/office/drawing/2014/main" val="530900281"/>
                    </a:ext>
                  </a:extLst>
                </a:gridCol>
                <a:gridCol w="370332">
                  <a:extLst>
                    <a:ext uri="{9D8B030D-6E8A-4147-A177-3AD203B41FA5}">
                      <a16:colId xmlns:a16="http://schemas.microsoft.com/office/drawing/2014/main" val="208878692"/>
                    </a:ext>
                  </a:extLst>
                </a:gridCol>
                <a:gridCol w="370332">
                  <a:extLst>
                    <a:ext uri="{9D8B030D-6E8A-4147-A177-3AD203B41FA5}">
                      <a16:colId xmlns:a16="http://schemas.microsoft.com/office/drawing/2014/main" val="3387324409"/>
                    </a:ext>
                  </a:extLst>
                </a:gridCol>
                <a:gridCol w="329184">
                  <a:extLst>
                    <a:ext uri="{9D8B030D-6E8A-4147-A177-3AD203B41FA5}">
                      <a16:colId xmlns:a16="http://schemas.microsoft.com/office/drawing/2014/main" val="3470895437"/>
                    </a:ext>
                  </a:extLst>
                </a:gridCol>
                <a:gridCol w="329184">
                  <a:extLst>
                    <a:ext uri="{9D8B030D-6E8A-4147-A177-3AD203B41FA5}">
                      <a16:colId xmlns:a16="http://schemas.microsoft.com/office/drawing/2014/main" val="1718142060"/>
                    </a:ext>
                  </a:extLst>
                </a:gridCol>
                <a:gridCol w="329184">
                  <a:extLst>
                    <a:ext uri="{9D8B030D-6E8A-4147-A177-3AD203B41FA5}">
                      <a16:colId xmlns:a16="http://schemas.microsoft.com/office/drawing/2014/main" val="1635425318"/>
                    </a:ext>
                  </a:extLst>
                </a:gridCol>
                <a:gridCol w="329184">
                  <a:extLst>
                    <a:ext uri="{9D8B030D-6E8A-4147-A177-3AD203B41FA5}">
                      <a16:colId xmlns:a16="http://schemas.microsoft.com/office/drawing/2014/main" val="3195052898"/>
                    </a:ext>
                  </a:extLst>
                </a:gridCol>
                <a:gridCol w="329184">
                  <a:extLst>
                    <a:ext uri="{9D8B030D-6E8A-4147-A177-3AD203B41FA5}">
                      <a16:colId xmlns:a16="http://schemas.microsoft.com/office/drawing/2014/main" val="1095184338"/>
                    </a:ext>
                  </a:extLst>
                </a:gridCol>
                <a:gridCol w="329184">
                  <a:extLst>
                    <a:ext uri="{9D8B030D-6E8A-4147-A177-3AD203B41FA5}">
                      <a16:colId xmlns:a16="http://schemas.microsoft.com/office/drawing/2014/main" val="341726343"/>
                    </a:ext>
                  </a:extLst>
                </a:gridCol>
                <a:gridCol w="329184">
                  <a:extLst>
                    <a:ext uri="{9D8B030D-6E8A-4147-A177-3AD203B41FA5}">
                      <a16:colId xmlns:a16="http://schemas.microsoft.com/office/drawing/2014/main" val="134472578"/>
                    </a:ext>
                  </a:extLst>
                </a:gridCol>
                <a:gridCol w="329184">
                  <a:extLst>
                    <a:ext uri="{9D8B030D-6E8A-4147-A177-3AD203B41FA5}">
                      <a16:colId xmlns:a16="http://schemas.microsoft.com/office/drawing/2014/main" val="313759899"/>
                    </a:ext>
                  </a:extLst>
                </a:gridCol>
                <a:gridCol w="370332">
                  <a:extLst>
                    <a:ext uri="{9D8B030D-6E8A-4147-A177-3AD203B41FA5}">
                      <a16:colId xmlns:a16="http://schemas.microsoft.com/office/drawing/2014/main" val="3642649661"/>
                    </a:ext>
                  </a:extLst>
                </a:gridCol>
                <a:gridCol w="370332">
                  <a:extLst>
                    <a:ext uri="{9D8B030D-6E8A-4147-A177-3AD203B41FA5}">
                      <a16:colId xmlns:a16="http://schemas.microsoft.com/office/drawing/2014/main" val="2771873212"/>
                    </a:ext>
                  </a:extLst>
                </a:gridCol>
                <a:gridCol w="329184">
                  <a:extLst>
                    <a:ext uri="{9D8B030D-6E8A-4147-A177-3AD203B41FA5}">
                      <a16:colId xmlns:a16="http://schemas.microsoft.com/office/drawing/2014/main" val="3154971598"/>
                    </a:ext>
                  </a:extLst>
                </a:gridCol>
                <a:gridCol w="329184">
                  <a:extLst>
                    <a:ext uri="{9D8B030D-6E8A-4147-A177-3AD203B41FA5}">
                      <a16:colId xmlns:a16="http://schemas.microsoft.com/office/drawing/2014/main" val="554767657"/>
                    </a:ext>
                  </a:extLst>
                </a:gridCol>
                <a:gridCol w="370332">
                  <a:extLst>
                    <a:ext uri="{9D8B030D-6E8A-4147-A177-3AD203B41FA5}">
                      <a16:colId xmlns:a16="http://schemas.microsoft.com/office/drawing/2014/main" val="2008725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0676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- 2019-02-05 14:00:00 </a:t>
                      </a:r>
                      <a:r>
                        <a:rPr kumimoji="0" lang="en-US" sz="1000" b="0" i="0" u="none" strike="noStrike" kern="1200" cap="none" spc="0" normalizeH="0" baseline="0" noProof="0">
                          <a:ln>
                            <a:noFill/>
                          </a:ln>
                          <a:solidFill>
                            <a:prstClr val="black"/>
                          </a:solidFill>
                          <a:effectLst/>
                          <a:uLnTx/>
                          <a:uFillTx/>
                          <a:latin typeface="+mn-lt"/>
                          <a:ea typeface="+mn-ea"/>
                          <a:cs typeface="+mn-cs"/>
                        </a:rPr>
                        <a:t> 
 ℹ️ Walk-around video of the PRINOTH #PANTHERT14R ℹ️ 
👉 Discover all the features and benefits this machine has to offer 👈
Video was done in collaboration with PipeLine Machinery International, the Caterpillar Pipeline dealer, a long-time partner of PRINOTH - Tracked Vehicles 📽️ #PRINOTH #prinothtrackedvehicles 
More info here ► http://bit.ly/PRINOTH-PANTHERT14R
 — Products shown: (EU Shop) CAMO BLUE DENIM SHIRT and (NA Shop) PADDED JACKET.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19641273"/>
                  </a:ext>
                </a:extLst>
              </a:tr>
            </a:tbl>
          </a:graphicData>
        </a:graphic>
      </p:graphicFrame>
      <p:sp>
        <p:nvSpPr>
          <p:cNvPr id="4" name="Text Placeholder 3">
            <a:extLst>
              <a:ext uri="{FF2B5EF4-FFF2-40B4-BE49-F238E27FC236}">
                <a16:creationId xmlns:a16="http://schemas.microsoft.com/office/drawing/2014/main" id="{3A889D8D-FBE4-4B54-B2AA-1DB007CF4AA1}"/>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9822986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FD9AB-B033-4D3E-8F80-6A4E2C7A0E37}"/>
              </a:ext>
            </a:extLst>
          </p:cNvPr>
          <p:cNvSpPr>
            <a:spLocks noGrp="1"/>
          </p:cNvSpPr>
          <p:nvPr>
            <p:ph type="title"/>
          </p:nvPr>
        </p:nvSpPr>
        <p:spPr/>
        <p:txBody>
          <a:bodyPr/>
          <a:lstStyle/>
          <a:p>
            <a:r>
              <a:rPr lang="en-US"/>
              <a:t>Facebook FB Own Posts Table (Keywords filtered) | Tracked Vehicles - 14 of 14</a:t>
            </a:r>
          </a:p>
        </p:txBody>
      </p:sp>
      <p:graphicFrame>
        <p:nvGraphicFramePr>
          <p:cNvPr id="5" name="Table Placeholder 4">
            <a:extLst>
              <a:ext uri="{FF2B5EF4-FFF2-40B4-BE49-F238E27FC236}">
                <a16:creationId xmlns:a16="http://schemas.microsoft.com/office/drawing/2014/main" id="{F017CD47-3193-4500-8321-A74AAB2977C8}"/>
              </a:ext>
            </a:extLst>
          </p:cNvPr>
          <p:cNvGraphicFramePr>
            <a:graphicFrameLocks noGrp="1"/>
          </p:cNvGraphicFramePr>
          <p:nvPr>
            <p:ph type="tbl" sz="quarter" idx="13"/>
            <p:extLst>
              <p:ext uri="{D42A27DB-BD31-4B8C-83A1-F6EECF244321}">
                <p14:modId xmlns:p14="http://schemas.microsoft.com/office/powerpoint/2010/main" val="3121688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815830760"/>
                    </a:ext>
                  </a:extLst>
                </a:gridCol>
                <a:gridCol w="370332">
                  <a:extLst>
                    <a:ext uri="{9D8B030D-6E8A-4147-A177-3AD203B41FA5}">
                      <a16:colId xmlns:a16="http://schemas.microsoft.com/office/drawing/2014/main" val="4288710071"/>
                    </a:ext>
                  </a:extLst>
                </a:gridCol>
                <a:gridCol w="370332">
                  <a:extLst>
                    <a:ext uri="{9D8B030D-6E8A-4147-A177-3AD203B41FA5}">
                      <a16:colId xmlns:a16="http://schemas.microsoft.com/office/drawing/2014/main" val="4271040778"/>
                    </a:ext>
                  </a:extLst>
                </a:gridCol>
                <a:gridCol w="370332">
                  <a:extLst>
                    <a:ext uri="{9D8B030D-6E8A-4147-A177-3AD203B41FA5}">
                      <a16:colId xmlns:a16="http://schemas.microsoft.com/office/drawing/2014/main" val="2352770489"/>
                    </a:ext>
                  </a:extLst>
                </a:gridCol>
                <a:gridCol w="329184">
                  <a:extLst>
                    <a:ext uri="{9D8B030D-6E8A-4147-A177-3AD203B41FA5}">
                      <a16:colId xmlns:a16="http://schemas.microsoft.com/office/drawing/2014/main" val="3311457756"/>
                    </a:ext>
                  </a:extLst>
                </a:gridCol>
                <a:gridCol w="329184">
                  <a:extLst>
                    <a:ext uri="{9D8B030D-6E8A-4147-A177-3AD203B41FA5}">
                      <a16:colId xmlns:a16="http://schemas.microsoft.com/office/drawing/2014/main" val="227841296"/>
                    </a:ext>
                  </a:extLst>
                </a:gridCol>
                <a:gridCol w="329184">
                  <a:extLst>
                    <a:ext uri="{9D8B030D-6E8A-4147-A177-3AD203B41FA5}">
                      <a16:colId xmlns:a16="http://schemas.microsoft.com/office/drawing/2014/main" val="3222244173"/>
                    </a:ext>
                  </a:extLst>
                </a:gridCol>
                <a:gridCol w="329184">
                  <a:extLst>
                    <a:ext uri="{9D8B030D-6E8A-4147-A177-3AD203B41FA5}">
                      <a16:colId xmlns:a16="http://schemas.microsoft.com/office/drawing/2014/main" val="2032724596"/>
                    </a:ext>
                  </a:extLst>
                </a:gridCol>
                <a:gridCol w="329184">
                  <a:extLst>
                    <a:ext uri="{9D8B030D-6E8A-4147-A177-3AD203B41FA5}">
                      <a16:colId xmlns:a16="http://schemas.microsoft.com/office/drawing/2014/main" val="2514915930"/>
                    </a:ext>
                  </a:extLst>
                </a:gridCol>
                <a:gridCol w="329184">
                  <a:extLst>
                    <a:ext uri="{9D8B030D-6E8A-4147-A177-3AD203B41FA5}">
                      <a16:colId xmlns:a16="http://schemas.microsoft.com/office/drawing/2014/main" val="217422711"/>
                    </a:ext>
                  </a:extLst>
                </a:gridCol>
                <a:gridCol w="329184">
                  <a:extLst>
                    <a:ext uri="{9D8B030D-6E8A-4147-A177-3AD203B41FA5}">
                      <a16:colId xmlns:a16="http://schemas.microsoft.com/office/drawing/2014/main" val="85369627"/>
                    </a:ext>
                  </a:extLst>
                </a:gridCol>
                <a:gridCol w="329184">
                  <a:extLst>
                    <a:ext uri="{9D8B030D-6E8A-4147-A177-3AD203B41FA5}">
                      <a16:colId xmlns:a16="http://schemas.microsoft.com/office/drawing/2014/main" val="3743859519"/>
                    </a:ext>
                  </a:extLst>
                </a:gridCol>
                <a:gridCol w="370332">
                  <a:extLst>
                    <a:ext uri="{9D8B030D-6E8A-4147-A177-3AD203B41FA5}">
                      <a16:colId xmlns:a16="http://schemas.microsoft.com/office/drawing/2014/main" val="3394304516"/>
                    </a:ext>
                  </a:extLst>
                </a:gridCol>
                <a:gridCol w="370332">
                  <a:extLst>
                    <a:ext uri="{9D8B030D-6E8A-4147-A177-3AD203B41FA5}">
                      <a16:colId xmlns:a16="http://schemas.microsoft.com/office/drawing/2014/main" val="4175715269"/>
                    </a:ext>
                  </a:extLst>
                </a:gridCol>
                <a:gridCol w="329184">
                  <a:extLst>
                    <a:ext uri="{9D8B030D-6E8A-4147-A177-3AD203B41FA5}">
                      <a16:colId xmlns:a16="http://schemas.microsoft.com/office/drawing/2014/main" val="3352285321"/>
                    </a:ext>
                  </a:extLst>
                </a:gridCol>
                <a:gridCol w="329184">
                  <a:extLst>
                    <a:ext uri="{9D8B030D-6E8A-4147-A177-3AD203B41FA5}">
                      <a16:colId xmlns:a16="http://schemas.microsoft.com/office/drawing/2014/main" val="2416031909"/>
                    </a:ext>
                  </a:extLst>
                </a:gridCol>
                <a:gridCol w="370332">
                  <a:extLst>
                    <a:ext uri="{9D8B030D-6E8A-4147-A177-3AD203B41FA5}">
                      <a16:colId xmlns:a16="http://schemas.microsoft.com/office/drawing/2014/main" val="1774557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85696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- 2019-02-04 16:00:01 </a:t>
                      </a:r>
                      <a:r>
                        <a:rPr kumimoji="0" lang="en-US" sz="1000" b="0" i="0" u="none" strike="noStrike" kern="1200" cap="none" spc="0" normalizeH="0" baseline="0" noProof="0">
                          <a:ln>
                            <a:noFill/>
                          </a:ln>
                          <a:solidFill>
                            <a:prstClr val="black"/>
                          </a:solidFill>
                          <a:effectLst/>
                          <a:uLnTx/>
                          <a:uFillTx/>
                          <a:latin typeface="+mn-lt"/>
                          <a:ea typeface="+mn-ea"/>
                          <a:cs typeface="+mn-cs"/>
                        </a:rPr>
                        <a:t> 
 Multi Machine Inc. getting a #PANTHERT6 serviced in New Jersey 🇺🇸 
ℹ️ More info here ► http://bit.ly/PRINOTH-PANTHERT6 🌐
#PRINOTH #prinothtrackedvehicles
 — Products shown: (NA Shop) GREY HOODIE WITH ZIP and (EU Shop) PADDED JACKET.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7686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Terramac LLC - 2019-02-01 18:01:45 </a:t>
                      </a:r>
                      <a:r>
                        <a:rPr kumimoji="0" lang="en-US" sz="1000" b="0" i="0" u="none" strike="noStrike" kern="1200" cap="none" spc="0" normalizeH="0" baseline="0" noProof="0">
                          <a:ln>
                            <a:noFill/>
                          </a:ln>
                          <a:solidFill>
                            <a:prstClr val="black"/>
                          </a:solidFill>
                          <a:effectLst/>
                          <a:uLnTx/>
                          <a:uFillTx/>
                          <a:latin typeface="+mn-lt"/>
                          <a:ea typeface="+mn-ea"/>
                          <a:cs typeface="+mn-cs"/>
                        </a:rPr>
                        <a:t> 
 Photo of the Month - The Terramac RT9 with a full size TSI 150 ATV rig. #SonicDrills #Terramac #CrawlerCarriers #DrillingEquipment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1138106"/>
                  </a:ext>
                </a:extLst>
              </a:tr>
            </a:tbl>
          </a:graphicData>
        </a:graphic>
      </p:graphicFrame>
      <p:sp>
        <p:nvSpPr>
          <p:cNvPr id="4" name="Text Placeholder 3">
            <a:extLst>
              <a:ext uri="{FF2B5EF4-FFF2-40B4-BE49-F238E27FC236}">
                <a16:creationId xmlns:a16="http://schemas.microsoft.com/office/drawing/2014/main" id="{93351354-1D6D-4518-AC3B-5DA48CE932B3}"/>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668472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F08BD-F3F6-4A73-BA68-7C043FB92E39}"/>
              </a:ext>
            </a:extLst>
          </p:cNvPr>
          <p:cNvSpPr>
            <a:spLocks noGrp="1"/>
          </p:cNvSpPr>
          <p:nvPr>
            <p:ph type="title"/>
          </p:nvPr>
        </p:nvSpPr>
        <p:spPr/>
        <p:txBody>
          <a:bodyPr/>
          <a:lstStyle/>
          <a:p>
            <a:r>
              <a:rPr lang="en-US"/>
              <a:t>Facebook Own Posts | Tracked Vehicles</a:t>
            </a:r>
          </a:p>
        </p:txBody>
      </p:sp>
      <p:graphicFrame>
        <p:nvGraphicFramePr>
          <p:cNvPr id="6" name="Chart Placeholder 5">
            <a:extLst>
              <a:ext uri="{FF2B5EF4-FFF2-40B4-BE49-F238E27FC236}">
                <a16:creationId xmlns:a16="http://schemas.microsoft.com/office/drawing/2014/main" id="{82A78BC4-3139-4EEB-955A-E5C95CBABD3C}"/>
              </a:ext>
            </a:extLst>
          </p:cNvPr>
          <p:cNvGraphicFramePr>
            <a:graphicFrameLocks noGrp="1"/>
          </p:cNvGraphicFramePr>
          <p:nvPr>
            <p:ph type="chart" sz="quarter" idx="13"/>
            <p:extLst>
              <p:ext uri="{D42A27DB-BD31-4B8C-83A1-F6EECF244321}">
                <p14:modId xmlns:p14="http://schemas.microsoft.com/office/powerpoint/2010/main" val="2217558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9CB8B2-29C1-45E6-99FC-D6650E01CAC7}"/>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A968D013-DA16-4E3C-B729-3B7F876A82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27371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35707-D7AE-4481-8B78-133575DBE48F}"/>
              </a:ext>
            </a:extLst>
          </p:cNvPr>
          <p:cNvSpPr>
            <a:spLocks noGrp="1"/>
          </p:cNvSpPr>
          <p:nvPr>
            <p:ph type="title"/>
          </p:nvPr>
        </p:nvSpPr>
        <p:spPr/>
        <p:txBody>
          <a:bodyPr/>
          <a:lstStyle/>
          <a:p>
            <a:r>
              <a:rPr lang="en-US"/>
              <a:t>Facebook Key Metrics Table | Tracked Vehicles - 1 of 3</a:t>
            </a:r>
          </a:p>
        </p:txBody>
      </p:sp>
      <p:graphicFrame>
        <p:nvGraphicFramePr>
          <p:cNvPr id="5" name="Table Placeholder 4">
            <a:extLst>
              <a:ext uri="{FF2B5EF4-FFF2-40B4-BE49-F238E27FC236}">
                <a16:creationId xmlns:a16="http://schemas.microsoft.com/office/drawing/2014/main" id="{A0B76049-BCAF-4DE5-9489-1423C5B8AE7E}"/>
              </a:ext>
            </a:extLst>
          </p:cNvPr>
          <p:cNvGraphicFramePr>
            <a:graphicFrameLocks noGrp="1"/>
          </p:cNvGraphicFramePr>
          <p:nvPr>
            <p:ph type="tbl" sz="quarter" idx="13"/>
            <p:extLst>
              <p:ext uri="{D42A27DB-BD31-4B8C-83A1-F6EECF244321}">
                <p14:modId xmlns:p14="http://schemas.microsoft.com/office/powerpoint/2010/main" val="1972796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878389679"/>
                    </a:ext>
                  </a:extLst>
                </a:gridCol>
                <a:gridCol w="411480">
                  <a:extLst>
                    <a:ext uri="{9D8B030D-6E8A-4147-A177-3AD203B41FA5}">
                      <a16:colId xmlns:a16="http://schemas.microsoft.com/office/drawing/2014/main" val="4270774976"/>
                    </a:ext>
                  </a:extLst>
                </a:gridCol>
                <a:gridCol w="304495">
                  <a:extLst>
                    <a:ext uri="{9D8B030D-6E8A-4147-A177-3AD203B41FA5}">
                      <a16:colId xmlns:a16="http://schemas.microsoft.com/office/drawing/2014/main" val="2846810391"/>
                    </a:ext>
                  </a:extLst>
                </a:gridCol>
                <a:gridCol w="304495">
                  <a:extLst>
                    <a:ext uri="{9D8B030D-6E8A-4147-A177-3AD203B41FA5}">
                      <a16:colId xmlns:a16="http://schemas.microsoft.com/office/drawing/2014/main" val="1725870829"/>
                    </a:ext>
                  </a:extLst>
                </a:gridCol>
                <a:gridCol w="304495">
                  <a:extLst>
                    <a:ext uri="{9D8B030D-6E8A-4147-A177-3AD203B41FA5}">
                      <a16:colId xmlns:a16="http://schemas.microsoft.com/office/drawing/2014/main" val="3799597518"/>
                    </a:ext>
                  </a:extLst>
                </a:gridCol>
                <a:gridCol w="304495">
                  <a:extLst>
                    <a:ext uri="{9D8B030D-6E8A-4147-A177-3AD203B41FA5}">
                      <a16:colId xmlns:a16="http://schemas.microsoft.com/office/drawing/2014/main" val="3736368859"/>
                    </a:ext>
                  </a:extLst>
                </a:gridCol>
                <a:gridCol w="304495">
                  <a:extLst>
                    <a:ext uri="{9D8B030D-6E8A-4147-A177-3AD203B41FA5}">
                      <a16:colId xmlns:a16="http://schemas.microsoft.com/office/drawing/2014/main" val="2031749725"/>
                    </a:ext>
                  </a:extLst>
                </a:gridCol>
                <a:gridCol w="304495">
                  <a:extLst>
                    <a:ext uri="{9D8B030D-6E8A-4147-A177-3AD203B41FA5}">
                      <a16:colId xmlns:a16="http://schemas.microsoft.com/office/drawing/2014/main" val="2303316545"/>
                    </a:ext>
                  </a:extLst>
                </a:gridCol>
                <a:gridCol w="304495">
                  <a:extLst>
                    <a:ext uri="{9D8B030D-6E8A-4147-A177-3AD203B41FA5}">
                      <a16:colId xmlns:a16="http://schemas.microsoft.com/office/drawing/2014/main" val="2294684035"/>
                    </a:ext>
                  </a:extLst>
                </a:gridCol>
                <a:gridCol w="304495">
                  <a:extLst>
                    <a:ext uri="{9D8B030D-6E8A-4147-A177-3AD203B41FA5}">
                      <a16:colId xmlns:a16="http://schemas.microsoft.com/office/drawing/2014/main" val="3687275137"/>
                    </a:ext>
                  </a:extLst>
                </a:gridCol>
                <a:gridCol w="304495">
                  <a:extLst>
                    <a:ext uri="{9D8B030D-6E8A-4147-A177-3AD203B41FA5}">
                      <a16:colId xmlns:a16="http://schemas.microsoft.com/office/drawing/2014/main" val="100504718"/>
                    </a:ext>
                  </a:extLst>
                </a:gridCol>
                <a:gridCol w="304495">
                  <a:extLst>
                    <a:ext uri="{9D8B030D-6E8A-4147-A177-3AD203B41FA5}">
                      <a16:colId xmlns:a16="http://schemas.microsoft.com/office/drawing/2014/main" val="2068635276"/>
                    </a:ext>
                  </a:extLst>
                </a:gridCol>
                <a:gridCol w="304495">
                  <a:extLst>
                    <a:ext uri="{9D8B030D-6E8A-4147-A177-3AD203B41FA5}">
                      <a16:colId xmlns:a16="http://schemas.microsoft.com/office/drawing/2014/main" val="102784880"/>
                    </a:ext>
                  </a:extLst>
                </a:gridCol>
                <a:gridCol w="304495">
                  <a:extLst>
                    <a:ext uri="{9D8B030D-6E8A-4147-A177-3AD203B41FA5}">
                      <a16:colId xmlns:a16="http://schemas.microsoft.com/office/drawing/2014/main" val="432845833"/>
                    </a:ext>
                  </a:extLst>
                </a:gridCol>
                <a:gridCol w="304495">
                  <a:extLst>
                    <a:ext uri="{9D8B030D-6E8A-4147-A177-3AD203B41FA5}">
                      <a16:colId xmlns:a16="http://schemas.microsoft.com/office/drawing/2014/main" val="1783127046"/>
                    </a:ext>
                  </a:extLst>
                </a:gridCol>
                <a:gridCol w="304495">
                  <a:extLst>
                    <a:ext uri="{9D8B030D-6E8A-4147-A177-3AD203B41FA5}">
                      <a16:colId xmlns:a16="http://schemas.microsoft.com/office/drawing/2014/main" val="3866133510"/>
                    </a:ext>
                  </a:extLst>
                </a:gridCol>
                <a:gridCol w="304495">
                  <a:extLst>
                    <a:ext uri="{9D8B030D-6E8A-4147-A177-3AD203B41FA5}">
                      <a16:colId xmlns:a16="http://schemas.microsoft.com/office/drawing/2014/main" val="3331681041"/>
                    </a:ext>
                  </a:extLst>
                </a:gridCol>
                <a:gridCol w="304495">
                  <a:extLst>
                    <a:ext uri="{9D8B030D-6E8A-4147-A177-3AD203B41FA5}">
                      <a16:colId xmlns:a16="http://schemas.microsoft.com/office/drawing/2014/main" val="1399533466"/>
                    </a:ext>
                  </a:extLst>
                </a:gridCol>
                <a:gridCol w="304495">
                  <a:extLst>
                    <a:ext uri="{9D8B030D-6E8A-4147-A177-3AD203B41FA5}">
                      <a16:colId xmlns:a16="http://schemas.microsoft.com/office/drawing/2014/main" val="3618394438"/>
                    </a:ext>
                  </a:extLst>
                </a:gridCol>
                <a:gridCol w="304495">
                  <a:extLst>
                    <a:ext uri="{9D8B030D-6E8A-4147-A177-3AD203B41FA5}">
                      <a16:colId xmlns:a16="http://schemas.microsoft.com/office/drawing/2014/main" val="3553235172"/>
                    </a:ext>
                  </a:extLst>
                </a:gridCol>
                <a:gridCol w="304495">
                  <a:extLst>
                    <a:ext uri="{9D8B030D-6E8A-4147-A177-3AD203B41FA5}">
                      <a16:colId xmlns:a16="http://schemas.microsoft.com/office/drawing/2014/main" val="629997312"/>
                    </a:ext>
                  </a:extLst>
                </a:gridCol>
                <a:gridCol w="304495">
                  <a:extLst>
                    <a:ext uri="{9D8B030D-6E8A-4147-A177-3AD203B41FA5}">
                      <a16:colId xmlns:a16="http://schemas.microsoft.com/office/drawing/2014/main" val="3124467680"/>
                    </a:ext>
                  </a:extLst>
                </a:gridCol>
                <a:gridCol w="304495">
                  <a:extLst>
                    <a:ext uri="{9D8B030D-6E8A-4147-A177-3AD203B41FA5}">
                      <a16:colId xmlns:a16="http://schemas.microsoft.com/office/drawing/2014/main" val="2023709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373835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PRINOTH - Tracked Vehicles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165931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Morooka USA, LLC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308950208"/>
                  </a:ext>
                </a:extLst>
              </a:tr>
            </a:tbl>
          </a:graphicData>
        </a:graphic>
      </p:graphicFrame>
      <p:sp>
        <p:nvSpPr>
          <p:cNvPr id="4" name="Text Placeholder 3">
            <a:extLst>
              <a:ext uri="{FF2B5EF4-FFF2-40B4-BE49-F238E27FC236}">
                <a16:creationId xmlns:a16="http://schemas.microsoft.com/office/drawing/2014/main" id="{335B4853-C0FD-47C2-B2F8-7D61C986EF2B}"/>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9011808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B0E42-0848-4CA6-86F8-8D592CD6481D}"/>
              </a:ext>
            </a:extLst>
          </p:cNvPr>
          <p:cNvSpPr>
            <a:spLocks noGrp="1"/>
          </p:cNvSpPr>
          <p:nvPr>
            <p:ph type="title"/>
          </p:nvPr>
        </p:nvSpPr>
        <p:spPr/>
        <p:txBody>
          <a:bodyPr/>
          <a:lstStyle/>
          <a:p>
            <a:r>
              <a:rPr lang="en-US"/>
              <a:t>Facebook Key Metrics Table | Tracked Vehicles - 2 of 3</a:t>
            </a:r>
          </a:p>
        </p:txBody>
      </p:sp>
      <p:graphicFrame>
        <p:nvGraphicFramePr>
          <p:cNvPr id="5" name="Table Placeholder 4">
            <a:extLst>
              <a:ext uri="{FF2B5EF4-FFF2-40B4-BE49-F238E27FC236}">
                <a16:creationId xmlns:a16="http://schemas.microsoft.com/office/drawing/2014/main" id="{06EF0D1E-D216-4D17-A285-D14E218EB2FE}"/>
              </a:ext>
            </a:extLst>
          </p:cNvPr>
          <p:cNvGraphicFramePr>
            <a:graphicFrameLocks noGrp="1"/>
          </p:cNvGraphicFramePr>
          <p:nvPr>
            <p:ph type="tbl" sz="quarter" idx="13"/>
            <p:extLst>
              <p:ext uri="{D42A27DB-BD31-4B8C-83A1-F6EECF244321}">
                <p14:modId xmlns:p14="http://schemas.microsoft.com/office/powerpoint/2010/main" val="1812538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82664827"/>
                    </a:ext>
                  </a:extLst>
                </a:gridCol>
                <a:gridCol w="411480">
                  <a:extLst>
                    <a:ext uri="{9D8B030D-6E8A-4147-A177-3AD203B41FA5}">
                      <a16:colId xmlns:a16="http://schemas.microsoft.com/office/drawing/2014/main" val="1268842321"/>
                    </a:ext>
                  </a:extLst>
                </a:gridCol>
                <a:gridCol w="304495">
                  <a:extLst>
                    <a:ext uri="{9D8B030D-6E8A-4147-A177-3AD203B41FA5}">
                      <a16:colId xmlns:a16="http://schemas.microsoft.com/office/drawing/2014/main" val="2156178264"/>
                    </a:ext>
                  </a:extLst>
                </a:gridCol>
                <a:gridCol w="304495">
                  <a:extLst>
                    <a:ext uri="{9D8B030D-6E8A-4147-A177-3AD203B41FA5}">
                      <a16:colId xmlns:a16="http://schemas.microsoft.com/office/drawing/2014/main" val="1138344677"/>
                    </a:ext>
                  </a:extLst>
                </a:gridCol>
                <a:gridCol w="304495">
                  <a:extLst>
                    <a:ext uri="{9D8B030D-6E8A-4147-A177-3AD203B41FA5}">
                      <a16:colId xmlns:a16="http://schemas.microsoft.com/office/drawing/2014/main" val="2206092998"/>
                    </a:ext>
                  </a:extLst>
                </a:gridCol>
                <a:gridCol w="304495">
                  <a:extLst>
                    <a:ext uri="{9D8B030D-6E8A-4147-A177-3AD203B41FA5}">
                      <a16:colId xmlns:a16="http://schemas.microsoft.com/office/drawing/2014/main" val="2487097770"/>
                    </a:ext>
                  </a:extLst>
                </a:gridCol>
                <a:gridCol w="304495">
                  <a:extLst>
                    <a:ext uri="{9D8B030D-6E8A-4147-A177-3AD203B41FA5}">
                      <a16:colId xmlns:a16="http://schemas.microsoft.com/office/drawing/2014/main" val="3217002208"/>
                    </a:ext>
                  </a:extLst>
                </a:gridCol>
                <a:gridCol w="304495">
                  <a:extLst>
                    <a:ext uri="{9D8B030D-6E8A-4147-A177-3AD203B41FA5}">
                      <a16:colId xmlns:a16="http://schemas.microsoft.com/office/drawing/2014/main" val="3002986173"/>
                    </a:ext>
                  </a:extLst>
                </a:gridCol>
                <a:gridCol w="304495">
                  <a:extLst>
                    <a:ext uri="{9D8B030D-6E8A-4147-A177-3AD203B41FA5}">
                      <a16:colId xmlns:a16="http://schemas.microsoft.com/office/drawing/2014/main" val="3789386024"/>
                    </a:ext>
                  </a:extLst>
                </a:gridCol>
                <a:gridCol w="304495">
                  <a:extLst>
                    <a:ext uri="{9D8B030D-6E8A-4147-A177-3AD203B41FA5}">
                      <a16:colId xmlns:a16="http://schemas.microsoft.com/office/drawing/2014/main" val="1031859028"/>
                    </a:ext>
                  </a:extLst>
                </a:gridCol>
                <a:gridCol w="304495">
                  <a:extLst>
                    <a:ext uri="{9D8B030D-6E8A-4147-A177-3AD203B41FA5}">
                      <a16:colId xmlns:a16="http://schemas.microsoft.com/office/drawing/2014/main" val="751756783"/>
                    </a:ext>
                  </a:extLst>
                </a:gridCol>
                <a:gridCol w="304495">
                  <a:extLst>
                    <a:ext uri="{9D8B030D-6E8A-4147-A177-3AD203B41FA5}">
                      <a16:colId xmlns:a16="http://schemas.microsoft.com/office/drawing/2014/main" val="3636607286"/>
                    </a:ext>
                  </a:extLst>
                </a:gridCol>
                <a:gridCol w="304495">
                  <a:extLst>
                    <a:ext uri="{9D8B030D-6E8A-4147-A177-3AD203B41FA5}">
                      <a16:colId xmlns:a16="http://schemas.microsoft.com/office/drawing/2014/main" val="3773061936"/>
                    </a:ext>
                  </a:extLst>
                </a:gridCol>
                <a:gridCol w="304495">
                  <a:extLst>
                    <a:ext uri="{9D8B030D-6E8A-4147-A177-3AD203B41FA5}">
                      <a16:colId xmlns:a16="http://schemas.microsoft.com/office/drawing/2014/main" val="456455456"/>
                    </a:ext>
                  </a:extLst>
                </a:gridCol>
                <a:gridCol w="304495">
                  <a:extLst>
                    <a:ext uri="{9D8B030D-6E8A-4147-A177-3AD203B41FA5}">
                      <a16:colId xmlns:a16="http://schemas.microsoft.com/office/drawing/2014/main" val="2415569087"/>
                    </a:ext>
                  </a:extLst>
                </a:gridCol>
                <a:gridCol w="304495">
                  <a:extLst>
                    <a:ext uri="{9D8B030D-6E8A-4147-A177-3AD203B41FA5}">
                      <a16:colId xmlns:a16="http://schemas.microsoft.com/office/drawing/2014/main" val="1888295182"/>
                    </a:ext>
                  </a:extLst>
                </a:gridCol>
                <a:gridCol w="304495">
                  <a:extLst>
                    <a:ext uri="{9D8B030D-6E8A-4147-A177-3AD203B41FA5}">
                      <a16:colId xmlns:a16="http://schemas.microsoft.com/office/drawing/2014/main" val="3061095474"/>
                    </a:ext>
                  </a:extLst>
                </a:gridCol>
                <a:gridCol w="304495">
                  <a:extLst>
                    <a:ext uri="{9D8B030D-6E8A-4147-A177-3AD203B41FA5}">
                      <a16:colId xmlns:a16="http://schemas.microsoft.com/office/drawing/2014/main" val="2586740288"/>
                    </a:ext>
                  </a:extLst>
                </a:gridCol>
                <a:gridCol w="304495">
                  <a:extLst>
                    <a:ext uri="{9D8B030D-6E8A-4147-A177-3AD203B41FA5}">
                      <a16:colId xmlns:a16="http://schemas.microsoft.com/office/drawing/2014/main" val="2102128802"/>
                    </a:ext>
                  </a:extLst>
                </a:gridCol>
                <a:gridCol w="304495">
                  <a:extLst>
                    <a:ext uri="{9D8B030D-6E8A-4147-A177-3AD203B41FA5}">
                      <a16:colId xmlns:a16="http://schemas.microsoft.com/office/drawing/2014/main" val="1749301773"/>
                    </a:ext>
                  </a:extLst>
                </a:gridCol>
                <a:gridCol w="304495">
                  <a:extLst>
                    <a:ext uri="{9D8B030D-6E8A-4147-A177-3AD203B41FA5}">
                      <a16:colId xmlns:a16="http://schemas.microsoft.com/office/drawing/2014/main" val="519254524"/>
                    </a:ext>
                  </a:extLst>
                </a:gridCol>
                <a:gridCol w="304495">
                  <a:extLst>
                    <a:ext uri="{9D8B030D-6E8A-4147-A177-3AD203B41FA5}">
                      <a16:colId xmlns:a16="http://schemas.microsoft.com/office/drawing/2014/main" val="3544584522"/>
                    </a:ext>
                  </a:extLst>
                </a:gridCol>
                <a:gridCol w="304495">
                  <a:extLst>
                    <a:ext uri="{9D8B030D-6E8A-4147-A177-3AD203B41FA5}">
                      <a16:colId xmlns:a16="http://schemas.microsoft.com/office/drawing/2014/main" val="1569459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165737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Morooka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884820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Terramac LLC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566394844"/>
                  </a:ext>
                </a:extLst>
              </a:tr>
            </a:tbl>
          </a:graphicData>
        </a:graphic>
      </p:graphicFrame>
      <p:sp>
        <p:nvSpPr>
          <p:cNvPr id="4" name="Text Placeholder 3">
            <a:extLst>
              <a:ext uri="{FF2B5EF4-FFF2-40B4-BE49-F238E27FC236}">
                <a16:creationId xmlns:a16="http://schemas.microsoft.com/office/drawing/2014/main" id="{F186774B-598D-422A-84D5-8FB6DFDFA361}"/>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8075187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809B3-8843-4C4B-804B-099DDC9E3633}"/>
              </a:ext>
            </a:extLst>
          </p:cNvPr>
          <p:cNvSpPr>
            <a:spLocks noGrp="1"/>
          </p:cNvSpPr>
          <p:nvPr>
            <p:ph type="title"/>
          </p:nvPr>
        </p:nvSpPr>
        <p:spPr/>
        <p:txBody>
          <a:bodyPr/>
          <a:lstStyle/>
          <a:p>
            <a:r>
              <a:rPr lang="en-US"/>
              <a:t>Facebook Key Metrics Table | Tracked Vehicles - 3 of 3</a:t>
            </a:r>
          </a:p>
        </p:txBody>
      </p:sp>
      <p:graphicFrame>
        <p:nvGraphicFramePr>
          <p:cNvPr id="5" name="Table Placeholder 4">
            <a:extLst>
              <a:ext uri="{FF2B5EF4-FFF2-40B4-BE49-F238E27FC236}">
                <a16:creationId xmlns:a16="http://schemas.microsoft.com/office/drawing/2014/main" id="{AA618341-2863-4F76-BF7B-93A19539224D}"/>
              </a:ext>
            </a:extLst>
          </p:cNvPr>
          <p:cNvGraphicFramePr>
            <a:graphicFrameLocks noGrp="1"/>
          </p:cNvGraphicFramePr>
          <p:nvPr>
            <p:ph type="tbl" sz="quarter" idx="13"/>
            <p:extLst>
              <p:ext uri="{D42A27DB-BD31-4B8C-83A1-F6EECF244321}">
                <p14:modId xmlns:p14="http://schemas.microsoft.com/office/powerpoint/2010/main" val="2516899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020752098"/>
                    </a:ext>
                  </a:extLst>
                </a:gridCol>
                <a:gridCol w="411480">
                  <a:extLst>
                    <a:ext uri="{9D8B030D-6E8A-4147-A177-3AD203B41FA5}">
                      <a16:colId xmlns:a16="http://schemas.microsoft.com/office/drawing/2014/main" val="3082492095"/>
                    </a:ext>
                  </a:extLst>
                </a:gridCol>
                <a:gridCol w="304495">
                  <a:extLst>
                    <a:ext uri="{9D8B030D-6E8A-4147-A177-3AD203B41FA5}">
                      <a16:colId xmlns:a16="http://schemas.microsoft.com/office/drawing/2014/main" val="3491382080"/>
                    </a:ext>
                  </a:extLst>
                </a:gridCol>
                <a:gridCol w="304495">
                  <a:extLst>
                    <a:ext uri="{9D8B030D-6E8A-4147-A177-3AD203B41FA5}">
                      <a16:colId xmlns:a16="http://schemas.microsoft.com/office/drawing/2014/main" val="1796004719"/>
                    </a:ext>
                  </a:extLst>
                </a:gridCol>
                <a:gridCol w="304495">
                  <a:extLst>
                    <a:ext uri="{9D8B030D-6E8A-4147-A177-3AD203B41FA5}">
                      <a16:colId xmlns:a16="http://schemas.microsoft.com/office/drawing/2014/main" val="2173710723"/>
                    </a:ext>
                  </a:extLst>
                </a:gridCol>
                <a:gridCol w="304495">
                  <a:extLst>
                    <a:ext uri="{9D8B030D-6E8A-4147-A177-3AD203B41FA5}">
                      <a16:colId xmlns:a16="http://schemas.microsoft.com/office/drawing/2014/main" val="2338273841"/>
                    </a:ext>
                  </a:extLst>
                </a:gridCol>
                <a:gridCol w="304495">
                  <a:extLst>
                    <a:ext uri="{9D8B030D-6E8A-4147-A177-3AD203B41FA5}">
                      <a16:colId xmlns:a16="http://schemas.microsoft.com/office/drawing/2014/main" val="1914055178"/>
                    </a:ext>
                  </a:extLst>
                </a:gridCol>
                <a:gridCol w="304495">
                  <a:extLst>
                    <a:ext uri="{9D8B030D-6E8A-4147-A177-3AD203B41FA5}">
                      <a16:colId xmlns:a16="http://schemas.microsoft.com/office/drawing/2014/main" val="160253132"/>
                    </a:ext>
                  </a:extLst>
                </a:gridCol>
                <a:gridCol w="304495">
                  <a:extLst>
                    <a:ext uri="{9D8B030D-6E8A-4147-A177-3AD203B41FA5}">
                      <a16:colId xmlns:a16="http://schemas.microsoft.com/office/drawing/2014/main" val="2163547499"/>
                    </a:ext>
                  </a:extLst>
                </a:gridCol>
                <a:gridCol w="304495">
                  <a:extLst>
                    <a:ext uri="{9D8B030D-6E8A-4147-A177-3AD203B41FA5}">
                      <a16:colId xmlns:a16="http://schemas.microsoft.com/office/drawing/2014/main" val="3910584336"/>
                    </a:ext>
                  </a:extLst>
                </a:gridCol>
                <a:gridCol w="304495">
                  <a:extLst>
                    <a:ext uri="{9D8B030D-6E8A-4147-A177-3AD203B41FA5}">
                      <a16:colId xmlns:a16="http://schemas.microsoft.com/office/drawing/2014/main" val="2616415591"/>
                    </a:ext>
                  </a:extLst>
                </a:gridCol>
                <a:gridCol w="304495">
                  <a:extLst>
                    <a:ext uri="{9D8B030D-6E8A-4147-A177-3AD203B41FA5}">
                      <a16:colId xmlns:a16="http://schemas.microsoft.com/office/drawing/2014/main" val="1159082196"/>
                    </a:ext>
                  </a:extLst>
                </a:gridCol>
                <a:gridCol w="304495">
                  <a:extLst>
                    <a:ext uri="{9D8B030D-6E8A-4147-A177-3AD203B41FA5}">
                      <a16:colId xmlns:a16="http://schemas.microsoft.com/office/drawing/2014/main" val="3465807582"/>
                    </a:ext>
                  </a:extLst>
                </a:gridCol>
                <a:gridCol w="304495">
                  <a:extLst>
                    <a:ext uri="{9D8B030D-6E8A-4147-A177-3AD203B41FA5}">
                      <a16:colId xmlns:a16="http://schemas.microsoft.com/office/drawing/2014/main" val="1626845698"/>
                    </a:ext>
                  </a:extLst>
                </a:gridCol>
                <a:gridCol w="304495">
                  <a:extLst>
                    <a:ext uri="{9D8B030D-6E8A-4147-A177-3AD203B41FA5}">
                      <a16:colId xmlns:a16="http://schemas.microsoft.com/office/drawing/2014/main" val="1422383483"/>
                    </a:ext>
                  </a:extLst>
                </a:gridCol>
                <a:gridCol w="304495">
                  <a:extLst>
                    <a:ext uri="{9D8B030D-6E8A-4147-A177-3AD203B41FA5}">
                      <a16:colId xmlns:a16="http://schemas.microsoft.com/office/drawing/2014/main" val="2261920739"/>
                    </a:ext>
                  </a:extLst>
                </a:gridCol>
                <a:gridCol w="304495">
                  <a:extLst>
                    <a:ext uri="{9D8B030D-6E8A-4147-A177-3AD203B41FA5}">
                      <a16:colId xmlns:a16="http://schemas.microsoft.com/office/drawing/2014/main" val="4163618788"/>
                    </a:ext>
                  </a:extLst>
                </a:gridCol>
                <a:gridCol w="304495">
                  <a:extLst>
                    <a:ext uri="{9D8B030D-6E8A-4147-A177-3AD203B41FA5}">
                      <a16:colId xmlns:a16="http://schemas.microsoft.com/office/drawing/2014/main" val="1689632205"/>
                    </a:ext>
                  </a:extLst>
                </a:gridCol>
                <a:gridCol w="304495">
                  <a:extLst>
                    <a:ext uri="{9D8B030D-6E8A-4147-A177-3AD203B41FA5}">
                      <a16:colId xmlns:a16="http://schemas.microsoft.com/office/drawing/2014/main" val="2885896899"/>
                    </a:ext>
                  </a:extLst>
                </a:gridCol>
                <a:gridCol w="304495">
                  <a:extLst>
                    <a:ext uri="{9D8B030D-6E8A-4147-A177-3AD203B41FA5}">
                      <a16:colId xmlns:a16="http://schemas.microsoft.com/office/drawing/2014/main" val="642846479"/>
                    </a:ext>
                  </a:extLst>
                </a:gridCol>
                <a:gridCol w="304495">
                  <a:extLst>
                    <a:ext uri="{9D8B030D-6E8A-4147-A177-3AD203B41FA5}">
                      <a16:colId xmlns:a16="http://schemas.microsoft.com/office/drawing/2014/main" val="3828227469"/>
                    </a:ext>
                  </a:extLst>
                </a:gridCol>
                <a:gridCol w="304495">
                  <a:extLst>
                    <a:ext uri="{9D8B030D-6E8A-4147-A177-3AD203B41FA5}">
                      <a16:colId xmlns:a16="http://schemas.microsoft.com/office/drawing/2014/main" val="1225402969"/>
                    </a:ext>
                  </a:extLst>
                </a:gridCol>
                <a:gridCol w="304495">
                  <a:extLst>
                    <a:ext uri="{9D8B030D-6E8A-4147-A177-3AD203B41FA5}">
                      <a16:colId xmlns:a16="http://schemas.microsoft.com/office/drawing/2014/main" val="1852322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497196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PowerBully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388607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PowerTraxx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424178987"/>
                  </a:ext>
                </a:extLst>
              </a:tr>
            </a:tbl>
          </a:graphicData>
        </a:graphic>
      </p:graphicFrame>
      <p:sp>
        <p:nvSpPr>
          <p:cNvPr id="4" name="Text Placeholder 3">
            <a:extLst>
              <a:ext uri="{FF2B5EF4-FFF2-40B4-BE49-F238E27FC236}">
                <a16:creationId xmlns:a16="http://schemas.microsoft.com/office/drawing/2014/main" id="{F03F101B-082E-4AA1-A35C-3D3D35BC9733}"/>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23195803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1634</Words>
  <Application>Microsoft Office PowerPoint</Application>
  <PresentationFormat>On-screen Show (4:3)</PresentationFormat>
  <Paragraphs>936</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Executive_Summary_Monthly</vt:lpstr>
      <vt:lpstr>Facebook Fans Table | Tracked Vehicles</vt:lpstr>
      <vt:lpstr>Instagram Followers Table | Tracked Vehicles</vt:lpstr>
      <vt:lpstr>Youtube Key Metrics Table | Tracked Vehicles</vt:lpstr>
      <vt:lpstr>LinkedIn Followers Table | Tracked Vehicles</vt:lpstr>
      <vt:lpstr>Facebook Sponsored Posts Distribution | Tracked Vehicles</vt:lpstr>
      <vt:lpstr>Facebook FB Own Posts Table (Keywords filtered) | Tracked Vehicles - 1 of 14</vt:lpstr>
      <vt:lpstr>Facebook FB Own Posts Table (Keywords filtered) | Tracked Vehicles - 2 of 14</vt:lpstr>
      <vt:lpstr>Facebook FB Own Posts Table (Keywords filtered) | Tracked Vehicles - 3 of 14</vt:lpstr>
      <vt:lpstr>Facebook FB Own Posts Table (Keywords filtered) | Tracked Vehicles - 4 of 14</vt:lpstr>
      <vt:lpstr>Facebook FB Own Posts Table (Keywords filtered) | Tracked Vehicles - 5 of 14</vt:lpstr>
      <vt:lpstr>Facebook FB Own Posts Table (Keywords filtered) | Tracked Vehicles - 6 of 14</vt:lpstr>
      <vt:lpstr>Facebook FB Own Posts Table (Keywords filtered) | Tracked Vehicles - 7 of 14</vt:lpstr>
      <vt:lpstr>Facebook FB Own Posts Table (Keywords filtered) | Tracked Vehicles - 8 of 14</vt:lpstr>
      <vt:lpstr>Facebook FB Own Posts Table (Keywords filtered) | Tracked Vehicles - 9 of 14</vt:lpstr>
      <vt:lpstr>Facebook FB Own Posts Table (Keywords filtered) | Tracked Vehicles - 10 of 14</vt:lpstr>
      <vt:lpstr>Facebook FB Own Posts Table (Keywords filtered) | Tracked Vehicles - 11 of 14</vt:lpstr>
      <vt:lpstr>Facebook FB Own Posts Table (Keywords filtered) | Tracked Vehicles - 12 of 14</vt:lpstr>
      <vt:lpstr>Facebook FB Own Posts Table (Keywords filtered) | Tracked Vehicles - 13 of 14</vt:lpstr>
      <vt:lpstr>Facebook FB Own Posts Table (Keywords filtered) | Tracked Vehicles - 14 of 14</vt:lpstr>
      <vt:lpstr>Facebook Own Posts | Tracked Vehicles</vt:lpstr>
      <vt:lpstr>Facebook Key Metrics Table | Tracked Vehicles - 1 of 3</vt:lpstr>
      <vt:lpstr>Facebook Key Metrics Table | Tracked Vehicles - 2 of 3</vt:lpstr>
      <vt:lpstr>Facebook Key Metrics Table | Tracked Vehicles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Executive_Summary_Monthly</dc:title>
  <dc:creator>Frederik Peiniger</dc:creator>
  <cp:lastModifiedBy>Frederik Peiniger</cp:lastModifiedBy>
  <cp:revision>1</cp:revision>
  <dcterms:created xsi:type="dcterms:W3CDTF">2019-03-11T15:09:22Z</dcterms:created>
  <dcterms:modified xsi:type="dcterms:W3CDTF">2019-03-11T15:10:21Z</dcterms:modified>
</cp:coreProperties>
</file>