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PRINOTH - Vegetation Management</c:v>
                </c:pt>
                <c:pt idx="1">
                  <c:v>DENIS CIMAF Inc.</c:v>
                </c:pt>
                <c:pt idx="2">
                  <c:v>FAE USA, Inc.</c:v>
                </c:pt>
                <c:pt idx="3">
                  <c:v>Fecon, Inc.</c:v>
                </c:pt>
                <c:pt idx="4">
                  <c:v>Tigercat forestry equipment</c:v>
                </c:pt>
                <c:pt idx="5">
                  <c:v>TMC Cancela</c:v>
                </c:pt>
              </c:strCache>
            </c:strRef>
          </c:cat>
          <c:val>
            <c:numRef>
              <c:f>Sheet1!$B$2:$B$7</c:f>
              <c:numCache>
                <c:formatCode>General</c:formatCode>
                <c:ptCount val="6"/>
                <c:pt idx="0">
                  <c:v>20</c:v>
                </c:pt>
                <c:pt idx="1">
                  <c:v>7</c:v>
                </c:pt>
                <c:pt idx="2">
                  <c:v>20</c:v>
                </c:pt>
                <c:pt idx="3">
                  <c:v>21</c:v>
                </c:pt>
                <c:pt idx="4">
                  <c:v>9</c:v>
                </c:pt>
                <c:pt idx="5">
                  <c:v>2</c:v>
                </c:pt>
              </c:numCache>
            </c:numRef>
          </c:val>
          <c:extLst>
            <c:ext xmlns:c16="http://schemas.microsoft.com/office/drawing/2014/chart" uri="{C3380CC4-5D6E-409C-BE32-E72D297353CC}">
              <c16:uniqueId val="{00000000-5C8C-4851-85B2-883F1EBAFDC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PRINOTH - Vegetation Management</c:v>
                </c:pt>
                <c:pt idx="1">
                  <c:v>DENIS CIMAF Inc.</c:v>
                </c:pt>
                <c:pt idx="2">
                  <c:v>FAE USA, Inc.</c:v>
                </c:pt>
                <c:pt idx="3">
                  <c:v>Fecon, Inc.</c:v>
                </c:pt>
                <c:pt idx="4">
                  <c:v>Tigercat forestry equipment</c:v>
                </c:pt>
                <c:pt idx="5">
                  <c:v>TMC Cancela</c:v>
                </c:pt>
              </c:strCache>
            </c:strRef>
          </c:cat>
          <c:val>
            <c:numRef>
              <c:f>Sheet1!$C$2:$C$7</c:f>
              <c:numCache>
                <c:formatCode>General</c:formatCode>
                <c:ptCount val="6"/>
                <c:pt idx="0">
                  <c:v>0</c:v>
                </c:pt>
                <c:pt idx="1">
                  <c:v>2</c:v>
                </c:pt>
                <c:pt idx="2">
                  <c:v>0</c:v>
                </c:pt>
                <c:pt idx="3">
                  <c:v>0</c:v>
                </c:pt>
                <c:pt idx="4">
                  <c:v>5</c:v>
                </c:pt>
                <c:pt idx="5">
                  <c:v>8</c:v>
                </c:pt>
              </c:numCache>
            </c:numRef>
          </c:val>
          <c:extLst>
            <c:ext xmlns:c16="http://schemas.microsoft.com/office/drawing/2014/chart" uri="{C3380CC4-5D6E-409C-BE32-E72D297353CC}">
              <c16:uniqueId val="{00000001-5C8C-4851-85B2-883F1EBAFDC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PRINOTH - Vegetation Management</c:v>
                </c:pt>
                <c:pt idx="1">
                  <c:v>DENIS CIMAF Inc.</c:v>
                </c:pt>
                <c:pt idx="2">
                  <c:v>FAE USA, Inc.</c:v>
                </c:pt>
                <c:pt idx="3">
                  <c:v>Fecon, Inc.</c:v>
                </c:pt>
                <c:pt idx="4">
                  <c:v>Tigercat forestry equipment</c:v>
                </c:pt>
                <c:pt idx="5">
                  <c:v>TMC Cancela</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C8C-4851-85B2-883F1EBAFDC6}"/>
            </c:ext>
          </c:extLst>
        </c:ser>
        <c:dLbls>
          <c:showLegendKey val="0"/>
          <c:showVal val="0"/>
          <c:showCatName val="0"/>
          <c:showSerName val="0"/>
          <c:showPercent val="0"/>
          <c:showBubbleSize val="0"/>
        </c:dLbls>
        <c:gapWidth val="150"/>
        <c:overlap val="100"/>
        <c:axId val="360240320"/>
        <c:axId val="360239008"/>
      </c:barChart>
      <c:catAx>
        <c:axId val="36024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9008"/>
        <c:crosses val="autoZero"/>
        <c:auto val="1"/>
        <c:lblAlgn val="ctr"/>
        <c:lblOffset val="100"/>
        <c:noMultiLvlLbl val="0"/>
      </c:catAx>
      <c:valAx>
        <c:axId val="360239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4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PRINOTH - Vegetation Management</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c:v>
                </c:pt>
                <c:pt idx="1">
                  <c:v>0</c:v>
                </c:pt>
                <c:pt idx="2">
                  <c:v>0</c:v>
                </c:pt>
                <c:pt idx="3">
                  <c:v>1</c:v>
                </c:pt>
                <c:pt idx="4">
                  <c:v>1</c:v>
                </c:pt>
                <c:pt idx="5">
                  <c:v>1</c:v>
                </c:pt>
                <c:pt idx="6">
                  <c:v>1</c:v>
                </c:pt>
                <c:pt idx="7">
                  <c:v>1</c:v>
                </c:pt>
                <c:pt idx="8">
                  <c:v>0</c:v>
                </c:pt>
                <c:pt idx="9">
                  <c:v>0</c:v>
                </c:pt>
                <c:pt idx="10">
                  <c:v>1</c:v>
                </c:pt>
                <c:pt idx="11">
                  <c:v>1</c:v>
                </c:pt>
                <c:pt idx="12">
                  <c:v>1</c:v>
                </c:pt>
                <c:pt idx="13">
                  <c:v>1</c:v>
                </c:pt>
                <c:pt idx="14">
                  <c:v>1</c:v>
                </c:pt>
                <c:pt idx="15">
                  <c:v>0</c:v>
                </c:pt>
                <c:pt idx="16">
                  <c:v>0</c:v>
                </c:pt>
                <c:pt idx="17">
                  <c:v>1</c:v>
                </c:pt>
                <c:pt idx="18">
                  <c:v>1</c:v>
                </c:pt>
                <c:pt idx="19">
                  <c:v>1</c:v>
                </c:pt>
                <c:pt idx="20">
                  <c:v>1</c:v>
                </c:pt>
                <c:pt idx="21">
                  <c:v>1</c:v>
                </c:pt>
                <c:pt idx="22">
                  <c:v>0</c:v>
                </c:pt>
                <c:pt idx="23">
                  <c:v>0</c:v>
                </c:pt>
                <c:pt idx="24">
                  <c:v>1</c:v>
                </c:pt>
                <c:pt idx="25">
                  <c:v>1</c:v>
                </c:pt>
                <c:pt idx="26">
                  <c:v>1</c:v>
                </c:pt>
                <c:pt idx="27">
                  <c:v>1</c:v>
                </c:pt>
              </c:numCache>
            </c:numRef>
          </c:val>
          <c:smooth val="0"/>
          <c:extLst>
            <c:ext xmlns:c16="http://schemas.microsoft.com/office/drawing/2014/chart" uri="{C3380CC4-5D6E-409C-BE32-E72D297353CC}">
              <c16:uniqueId val="{00000000-D4D8-4001-8047-09452D1CF600}"/>
            </c:ext>
          </c:extLst>
        </c:ser>
        <c:ser>
          <c:idx val="1"/>
          <c:order val="1"/>
          <c:tx>
            <c:strRef>
              <c:f>Sheet1!$C$1</c:f>
              <c:strCache>
                <c:ptCount val="1"/>
                <c:pt idx="0">
                  <c:v>DENIS CIMAF Inc.</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1</c:v>
                </c:pt>
                <c:pt idx="1">
                  <c:v>0</c:v>
                </c:pt>
                <c:pt idx="2">
                  <c:v>0</c:v>
                </c:pt>
                <c:pt idx="3">
                  <c:v>0</c:v>
                </c:pt>
                <c:pt idx="4">
                  <c:v>0</c:v>
                </c:pt>
                <c:pt idx="5">
                  <c:v>0</c:v>
                </c:pt>
                <c:pt idx="6">
                  <c:v>0</c:v>
                </c:pt>
                <c:pt idx="7">
                  <c:v>1</c:v>
                </c:pt>
                <c:pt idx="8">
                  <c:v>0</c:v>
                </c:pt>
                <c:pt idx="9">
                  <c:v>0</c:v>
                </c:pt>
                <c:pt idx="10">
                  <c:v>1</c:v>
                </c:pt>
                <c:pt idx="11">
                  <c:v>0</c:v>
                </c:pt>
                <c:pt idx="12">
                  <c:v>0</c:v>
                </c:pt>
                <c:pt idx="13">
                  <c:v>0</c:v>
                </c:pt>
                <c:pt idx="14">
                  <c:v>0</c:v>
                </c:pt>
                <c:pt idx="15">
                  <c:v>0</c:v>
                </c:pt>
                <c:pt idx="16">
                  <c:v>0</c:v>
                </c:pt>
                <c:pt idx="17">
                  <c:v>1</c:v>
                </c:pt>
                <c:pt idx="18">
                  <c:v>1</c:v>
                </c:pt>
                <c:pt idx="19">
                  <c:v>1</c:v>
                </c:pt>
                <c:pt idx="20">
                  <c:v>1</c:v>
                </c:pt>
                <c:pt idx="21">
                  <c:v>0</c:v>
                </c:pt>
                <c:pt idx="22">
                  <c:v>0</c:v>
                </c:pt>
                <c:pt idx="23">
                  <c:v>1</c:v>
                </c:pt>
                <c:pt idx="24">
                  <c:v>1</c:v>
                </c:pt>
                <c:pt idx="25">
                  <c:v>0</c:v>
                </c:pt>
                <c:pt idx="26">
                  <c:v>0</c:v>
                </c:pt>
                <c:pt idx="27">
                  <c:v>0</c:v>
                </c:pt>
              </c:numCache>
            </c:numRef>
          </c:val>
          <c:smooth val="0"/>
          <c:extLst>
            <c:ext xmlns:c16="http://schemas.microsoft.com/office/drawing/2014/chart" uri="{C3380CC4-5D6E-409C-BE32-E72D297353CC}">
              <c16:uniqueId val="{00000001-D4D8-4001-8047-09452D1CF600}"/>
            </c:ext>
          </c:extLst>
        </c:ser>
        <c:ser>
          <c:idx val="2"/>
          <c:order val="2"/>
          <c:tx>
            <c:strRef>
              <c:f>Sheet1!$D$1</c:f>
              <c:strCache>
                <c:ptCount val="1"/>
                <c:pt idx="0">
                  <c:v>FAE USA, Inc.</c:v>
                </c:pt>
              </c:strCache>
            </c:strRef>
          </c:tx>
          <c:spPr>
            <a:ln w="28575" cap="rnd">
              <a:solidFill>
                <a:schemeClr val="accent3"/>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Sheet1!$D$2:$D$29</c:f>
              <c:numCache>
                <c:formatCode>General</c:formatCode>
                <c:ptCount val="28"/>
                <c:pt idx="0">
                  <c:v>1</c:v>
                </c:pt>
                <c:pt idx="1">
                  <c:v>0</c:v>
                </c:pt>
                <c:pt idx="2">
                  <c:v>0</c:v>
                </c:pt>
                <c:pt idx="3">
                  <c:v>0</c:v>
                </c:pt>
                <c:pt idx="4">
                  <c:v>1</c:v>
                </c:pt>
                <c:pt idx="5">
                  <c:v>1</c:v>
                </c:pt>
                <c:pt idx="6">
                  <c:v>1</c:v>
                </c:pt>
                <c:pt idx="7">
                  <c:v>0</c:v>
                </c:pt>
                <c:pt idx="8">
                  <c:v>0</c:v>
                </c:pt>
                <c:pt idx="9">
                  <c:v>1</c:v>
                </c:pt>
                <c:pt idx="10">
                  <c:v>0</c:v>
                </c:pt>
                <c:pt idx="11">
                  <c:v>2</c:v>
                </c:pt>
                <c:pt idx="12">
                  <c:v>2</c:v>
                </c:pt>
                <c:pt idx="13">
                  <c:v>1</c:v>
                </c:pt>
                <c:pt idx="14">
                  <c:v>0</c:v>
                </c:pt>
                <c:pt idx="15">
                  <c:v>0</c:v>
                </c:pt>
                <c:pt idx="16">
                  <c:v>0</c:v>
                </c:pt>
                <c:pt idx="17">
                  <c:v>2</c:v>
                </c:pt>
                <c:pt idx="18">
                  <c:v>1</c:v>
                </c:pt>
                <c:pt idx="19">
                  <c:v>2</c:v>
                </c:pt>
                <c:pt idx="20">
                  <c:v>1</c:v>
                </c:pt>
                <c:pt idx="21">
                  <c:v>0</c:v>
                </c:pt>
                <c:pt idx="22">
                  <c:v>1</c:v>
                </c:pt>
                <c:pt idx="23">
                  <c:v>0</c:v>
                </c:pt>
                <c:pt idx="24">
                  <c:v>2</c:v>
                </c:pt>
                <c:pt idx="25">
                  <c:v>1</c:v>
                </c:pt>
                <c:pt idx="26">
                  <c:v>0</c:v>
                </c:pt>
                <c:pt idx="27">
                  <c:v>0</c:v>
                </c:pt>
              </c:numCache>
            </c:numRef>
          </c:val>
          <c:smooth val="0"/>
          <c:extLst>
            <c:ext xmlns:c16="http://schemas.microsoft.com/office/drawing/2014/chart" uri="{C3380CC4-5D6E-409C-BE32-E72D297353CC}">
              <c16:uniqueId val="{00000002-D4D8-4001-8047-09452D1CF600}"/>
            </c:ext>
          </c:extLst>
        </c:ser>
        <c:ser>
          <c:idx val="3"/>
          <c:order val="3"/>
          <c:tx>
            <c:strRef>
              <c:f>Sheet1!$E$1</c:f>
              <c:strCache>
                <c:ptCount val="1"/>
                <c:pt idx="0">
                  <c:v>Fecon, Inc.</c:v>
                </c:pt>
              </c:strCache>
            </c:strRef>
          </c:tx>
          <c:spPr>
            <a:ln w="28575" cap="rnd">
              <a:solidFill>
                <a:schemeClr val="accent4"/>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Sheet1!$E$2:$E$29</c:f>
              <c:numCache>
                <c:formatCode>General</c:formatCode>
                <c:ptCount val="28"/>
                <c:pt idx="0">
                  <c:v>1</c:v>
                </c:pt>
                <c:pt idx="1">
                  <c:v>0</c:v>
                </c:pt>
                <c:pt idx="2">
                  <c:v>0</c:v>
                </c:pt>
                <c:pt idx="3">
                  <c:v>1</c:v>
                </c:pt>
                <c:pt idx="4">
                  <c:v>0</c:v>
                </c:pt>
                <c:pt idx="5">
                  <c:v>1</c:v>
                </c:pt>
                <c:pt idx="6">
                  <c:v>1</c:v>
                </c:pt>
                <c:pt idx="7">
                  <c:v>1</c:v>
                </c:pt>
                <c:pt idx="8">
                  <c:v>0</c:v>
                </c:pt>
                <c:pt idx="9">
                  <c:v>0</c:v>
                </c:pt>
                <c:pt idx="10">
                  <c:v>1</c:v>
                </c:pt>
                <c:pt idx="11">
                  <c:v>1</c:v>
                </c:pt>
                <c:pt idx="12">
                  <c:v>2</c:v>
                </c:pt>
                <c:pt idx="13">
                  <c:v>1</c:v>
                </c:pt>
                <c:pt idx="14">
                  <c:v>1</c:v>
                </c:pt>
                <c:pt idx="15">
                  <c:v>0</c:v>
                </c:pt>
                <c:pt idx="16">
                  <c:v>0</c:v>
                </c:pt>
                <c:pt idx="17">
                  <c:v>2</c:v>
                </c:pt>
                <c:pt idx="18">
                  <c:v>1</c:v>
                </c:pt>
                <c:pt idx="19">
                  <c:v>1</c:v>
                </c:pt>
                <c:pt idx="20">
                  <c:v>1</c:v>
                </c:pt>
                <c:pt idx="21">
                  <c:v>1</c:v>
                </c:pt>
                <c:pt idx="22">
                  <c:v>0</c:v>
                </c:pt>
                <c:pt idx="23">
                  <c:v>0</c:v>
                </c:pt>
                <c:pt idx="24">
                  <c:v>1</c:v>
                </c:pt>
                <c:pt idx="25">
                  <c:v>1</c:v>
                </c:pt>
                <c:pt idx="26">
                  <c:v>1</c:v>
                </c:pt>
                <c:pt idx="27">
                  <c:v>1</c:v>
                </c:pt>
              </c:numCache>
            </c:numRef>
          </c:val>
          <c:smooth val="0"/>
          <c:extLst>
            <c:ext xmlns:c16="http://schemas.microsoft.com/office/drawing/2014/chart" uri="{C3380CC4-5D6E-409C-BE32-E72D297353CC}">
              <c16:uniqueId val="{00000003-D4D8-4001-8047-09452D1CF600}"/>
            </c:ext>
          </c:extLst>
        </c:ser>
        <c:ser>
          <c:idx val="4"/>
          <c:order val="4"/>
          <c:tx>
            <c:strRef>
              <c:f>Sheet1!$F$1</c:f>
              <c:strCache>
                <c:ptCount val="1"/>
                <c:pt idx="0">
                  <c:v>Tigercat forestry equipment</c:v>
                </c:pt>
              </c:strCache>
            </c:strRef>
          </c:tx>
          <c:spPr>
            <a:ln w="28575" cap="rnd">
              <a:solidFill>
                <a:schemeClr val="accent5"/>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Sheet1!$F$2:$F$29</c:f>
              <c:numCache>
                <c:formatCode>General</c:formatCode>
                <c:ptCount val="28"/>
                <c:pt idx="0">
                  <c:v>1</c:v>
                </c:pt>
                <c:pt idx="1">
                  <c:v>0</c:v>
                </c:pt>
                <c:pt idx="2">
                  <c:v>0</c:v>
                </c:pt>
                <c:pt idx="3">
                  <c:v>0</c:v>
                </c:pt>
                <c:pt idx="4">
                  <c:v>0</c:v>
                </c:pt>
                <c:pt idx="5">
                  <c:v>0</c:v>
                </c:pt>
                <c:pt idx="6">
                  <c:v>0</c:v>
                </c:pt>
                <c:pt idx="7">
                  <c:v>1</c:v>
                </c:pt>
                <c:pt idx="8">
                  <c:v>0</c:v>
                </c:pt>
                <c:pt idx="9">
                  <c:v>0</c:v>
                </c:pt>
                <c:pt idx="10">
                  <c:v>1</c:v>
                </c:pt>
                <c:pt idx="11">
                  <c:v>0</c:v>
                </c:pt>
                <c:pt idx="12">
                  <c:v>0</c:v>
                </c:pt>
                <c:pt idx="13">
                  <c:v>0</c:v>
                </c:pt>
                <c:pt idx="14">
                  <c:v>2</c:v>
                </c:pt>
                <c:pt idx="15">
                  <c:v>0</c:v>
                </c:pt>
                <c:pt idx="16">
                  <c:v>0</c:v>
                </c:pt>
                <c:pt idx="17">
                  <c:v>1</c:v>
                </c:pt>
                <c:pt idx="18">
                  <c:v>2</c:v>
                </c:pt>
                <c:pt idx="19">
                  <c:v>4</c:v>
                </c:pt>
                <c:pt idx="20">
                  <c:v>1</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4-D4D8-4001-8047-09452D1CF600}"/>
            </c:ext>
          </c:extLst>
        </c:ser>
        <c:ser>
          <c:idx val="5"/>
          <c:order val="5"/>
          <c:tx>
            <c:strRef>
              <c:f>Sheet1!$G$1</c:f>
              <c:strCache>
                <c:ptCount val="1"/>
                <c:pt idx="0">
                  <c:v>TMC Cancela</c:v>
                </c:pt>
              </c:strCache>
            </c:strRef>
          </c:tx>
          <c:spPr>
            <a:ln w="28575" cap="rnd">
              <a:solidFill>
                <a:schemeClr val="accent6"/>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Sheet1!$G$2:$G$29</c:f>
              <c:numCache>
                <c:formatCode>General</c:formatCode>
                <c:ptCount val="28"/>
                <c:pt idx="0">
                  <c:v>0</c:v>
                </c:pt>
                <c:pt idx="1">
                  <c:v>0</c:v>
                </c:pt>
                <c:pt idx="2">
                  <c:v>0</c:v>
                </c:pt>
                <c:pt idx="3">
                  <c:v>1</c:v>
                </c:pt>
                <c:pt idx="4">
                  <c:v>1</c:v>
                </c:pt>
                <c:pt idx="5">
                  <c:v>0</c:v>
                </c:pt>
                <c:pt idx="6">
                  <c:v>0</c:v>
                </c:pt>
                <c:pt idx="7">
                  <c:v>0</c:v>
                </c:pt>
                <c:pt idx="8">
                  <c:v>0</c:v>
                </c:pt>
                <c:pt idx="9">
                  <c:v>0</c:v>
                </c:pt>
                <c:pt idx="10">
                  <c:v>0</c:v>
                </c:pt>
                <c:pt idx="11">
                  <c:v>1</c:v>
                </c:pt>
                <c:pt idx="12">
                  <c:v>0</c:v>
                </c:pt>
                <c:pt idx="13">
                  <c:v>0</c:v>
                </c:pt>
                <c:pt idx="14">
                  <c:v>0</c:v>
                </c:pt>
                <c:pt idx="15">
                  <c:v>1</c:v>
                </c:pt>
                <c:pt idx="16">
                  <c:v>2</c:v>
                </c:pt>
                <c:pt idx="17">
                  <c:v>1</c:v>
                </c:pt>
                <c:pt idx="18">
                  <c:v>1</c:v>
                </c:pt>
                <c:pt idx="19">
                  <c:v>0</c:v>
                </c:pt>
                <c:pt idx="20">
                  <c:v>0</c:v>
                </c:pt>
                <c:pt idx="21">
                  <c:v>0</c:v>
                </c:pt>
                <c:pt idx="22">
                  <c:v>0</c:v>
                </c:pt>
                <c:pt idx="23">
                  <c:v>0</c:v>
                </c:pt>
                <c:pt idx="24">
                  <c:v>0</c:v>
                </c:pt>
                <c:pt idx="25">
                  <c:v>2</c:v>
                </c:pt>
                <c:pt idx="26">
                  <c:v>0</c:v>
                </c:pt>
                <c:pt idx="27">
                  <c:v>0</c:v>
                </c:pt>
              </c:numCache>
            </c:numRef>
          </c:val>
          <c:smooth val="0"/>
          <c:extLst>
            <c:ext xmlns:c16="http://schemas.microsoft.com/office/drawing/2014/chart" uri="{C3380CC4-5D6E-409C-BE32-E72D297353CC}">
              <c16:uniqueId val="{00000005-D4D8-4001-8047-09452D1CF600}"/>
            </c:ext>
          </c:extLst>
        </c:ser>
        <c:dLbls>
          <c:showLegendKey val="0"/>
          <c:showVal val="0"/>
          <c:showCatName val="0"/>
          <c:showSerName val="0"/>
          <c:showPercent val="0"/>
          <c:showBubbleSize val="0"/>
        </c:dLbls>
        <c:smooth val="0"/>
        <c:axId val="432438552"/>
        <c:axId val="432443800"/>
      </c:lineChart>
      <c:dateAx>
        <c:axId val="43243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3800"/>
        <c:crosses val="autoZero"/>
        <c:auto val="1"/>
        <c:lblOffset val="100"/>
        <c:baseTimeUnit val="days"/>
      </c:dateAx>
      <c:valAx>
        <c:axId val="43244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3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F8EC-C104-4914-B53F-3C9C6218EEC3}"/>
              </a:ext>
            </a:extLst>
          </p:cNvPr>
          <p:cNvSpPr>
            <a:spLocks noGrp="1"/>
          </p:cNvSpPr>
          <p:nvPr>
            <p:ph type="ctrTitle"/>
          </p:nvPr>
        </p:nvSpPr>
        <p:spPr/>
        <p:txBody>
          <a:bodyPr/>
          <a:lstStyle/>
          <a:p>
            <a:r>
              <a:rPr lang="en-US"/>
              <a:t>Executive_Summary_Monthly</a:t>
            </a:r>
          </a:p>
        </p:txBody>
      </p:sp>
      <p:sp>
        <p:nvSpPr>
          <p:cNvPr id="3" name="Subtitle 2">
            <a:extLst>
              <a:ext uri="{FF2B5EF4-FFF2-40B4-BE49-F238E27FC236}">
                <a16:creationId xmlns:a16="http://schemas.microsoft.com/office/drawing/2014/main" id="{F7F3F258-7400-4A7E-928D-016FE62D226A}"/>
              </a:ext>
            </a:extLst>
          </p:cNvPr>
          <p:cNvSpPr>
            <a:spLocks noGrp="1"/>
          </p:cNvSpPr>
          <p:nvPr>
            <p:ph type="subTitle" idx="1"/>
          </p:nvPr>
        </p:nvSpPr>
        <p:spPr/>
        <p:txBody>
          <a:bodyPr/>
          <a:lstStyle/>
          <a:p>
            <a:r>
              <a:rPr lang="en-US"/>
              <a:t>PRINOTH AG</a:t>
            </a:r>
          </a:p>
        </p:txBody>
      </p:sp>
    </p:spTree>
    <p:extLst>
      <p:ext uri="{BB962C8B-B14F-4D97-AF65-F5344CB8AC3E}">
        <p14:creationId xmlns:p14="http://schemas.microsoft.com/office/powerpoint/2010/main" val="188648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5A75-1C80-4218-8723-CF5E52BC80F8}"/>
              </a:ext>
            </a:extLst>
          </p:cNvPr>
          <p:cNvSpPr>
            <a:spLocks noGrp="1"/>
          </p:cNvSpPr>
          <p:nvPr>
            <p:ph type="title"/>
          </p:nvPr>
        </p:nvSpPr>
        <p:spPr/>
        <p:txBody>
          <a:bodyPr/>
          <a:lstStyle/>
          <a:p>
            <a:r>
              <a:rPr lang="en-US"/>
              <a:t>Facebook Fans Table | Vegetation Management</a:t>
            </a:r>
          </a:p>
        </p:txBody>
      </p:sp>
      <p:graphicFrame>
        <p:nvGraphicFramePr>
          <p:cNvPr id="5" name="Table Placeholder 4">
            <a:extLst>
              <a:ext uri="{FF2B5EF4-FFF2-40B4-BE49-F238E27FC236}">
                <a16:creationId xmlns:a16="http://schemas.microsoft.com/office/drawing/2014/main" id="{96AB35AA-FE3E-4DDB-A616-4AAB6061934A}"/>
              </a:ext>
            </a:extLst>
          </p:cNvPr>
          <p:cNvGraphicFramePr>
            <a:graphicFrameLocks noGrp="1"/>
          </p:cNvGraphicFramePr>
          <p:nvPr>
            <p:ph type="tbl" sz="quarter" idx="13"/>
            <p:extLst>
              <p:ext uri="{D42A27DB-BD31-4B8C-83A1-F6EECF244321}">
                <p14:modId xmlns:p14="http://schemas.microsoft.com/office/powerpoint/2010/main" val="398752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1934844"/>
                    </a:ext>
                  </a:extLst>
                </a:gridCol>
                <a:gridCol w="1234440">
                  <a:extLst>
                    <a:ext uri="{9D8B030D-6E8A-4147-A177-3AD203B41FA5}">
                      <a16:colId xmlns:a16="http://schemas.microsoft.com/office/drawing/2014/main" val="1003438722"/>
                    </a:ext>
                  </a:extLst>
                </a:gridCol>
                <a:gridCol w="822960">
                  <a:extLst>
                    <a:ext uri="{9D8B030D-6E8A-4147-A177-3AD203B41FA5}">
                      <a16:colId xmlns:a16="http://schemas.microsoft.com/office/drawing/2014/main" val="1593248126"/>
                    </a:ext>
                  </a:extLst>
                </a:gridCol>
                <a:gridCol w="822960">
                  <a:extLst>
                    <a:ext uri="{9D8B030D-6E8A-4147-A177-3AD203B41FA5}">
                      <a16:colId xmlns:a16="http://schemas.microsoft.com/office/drawing/2014/main" val="1091404037"/>
                    </a:ext>
                  </a:extLst>
                </a:gridCol>
                <a:gridCol w="822960">
                  <a:extLst>
                    <a:ext uri="{9D8B030D-6E8A-4147-A177-3AD203B41FA5}">
                      <a16:colId xmlns:a16="http://schemas.microsoft.com/office/drawing/2014/main" val="3371716506"/>
                    </a:ext>
                  </a:extLst>
                </a:gridCol>
                <a:gridCol w="822960">
                  <a:extLst>
                    <a:ext uri="{9D8B030D-6E8A-4147-A177-3AD203B41FA5}">
                      <a16:colId xmlns:a16="http://schemas.microsoft.com/office/drawing/2014/main" val="1356663116"/>
                    </a:ext>
                  </a:extLst>
                </a:gridCol>
                <a:gridCol w="822960">
                  <a:extLst>
                    <a:ext uri="{9D8B030D-6E8A-4147-A177-3AD203B41FA5}">
                      <a16:colId xmlns:a16="http://schemas.microsoft.com/office/drawing/2014/main" val="3882259625"/>
                    </a:ext>
                  </a:extLst>
                </a:gridCol>
                <a:gridCol w="822960">
                  <a:extLst>
                    <a:ext uri="{9D8B030D-6E8A-4147-A177-3AD203B41FA5}">
                      <a16:colId xmlns:a16="http://schemas.microsoft.com/office/drawing/2014/main" val="25361933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51885573"/>
                  </a:ext>
                </a:extLst>
              </a:tr>
              <a:tr h="370840">
                <a:tc>
                  <a:txBody>
                    <a:bodyPr/>
                    <a:lstStyle/>
                    <a:p>
                      <a:r>
                        <a:rPr lang="en-US" sz="1000"/>
                        <a:t>PRINOTH - Vegetation Management</a:t>
                      </a:r>
                    </a:p>
                  </a:txBody>
                  <a:tcPr/>
                </a:tc>
                <a:tc>
                  <a:txBody>
                    <a:bodyPr/>
                    <a:lstStyle/>
                    <a:p>
                      <a:r>
                        <a:rPr lang="en-US" sz="1000"/>
                        <a:t>25370</a:t>
                      </a:r>
                    </a:p>
                  </a:txBody>
                  <a:tcPr/>
                </a:tc>
                <a:tc>
                  <a:txBody>
                    <a:bodyPr/>
                    <a:lstStyle/>
                    <a:p>
                      <a:r>
                        <a:rPr lang="en-US" sz="1000"/>
                        <a:t>-4</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tc>
                  <a:txBody>
                    <a:bodyPr/>
                    <a:lstStyle/>
                    <a:p>
                      <a:r>
                        <a:rPr lang="en-US" sz="1000"/>
                        <a:t>2</a:t>
                      </a:r>
                    </a:p>
                  </a:txBody>
                  <a:tcPr/>
                </a:tc>
                <a:tc>
                  <a:txBody>
                    <a:bodyPr/>
                    <a:lstStyle/>
                    <a:p>
                      <a:r>
                        <a:rPr lang="en-US" sz="1000"/>
                        <a:t>0.0 %</a:t>
                      </a:r>
                    </a:p>
                  </a:txBody>
                  <a:tcPr/>
                </a:tc>
                <a:extLst>
                  <a:ext uri="{0D108BD9-81ED-4DB2-BD59-A6C34878D82A}">
                    <a16:rowId xmlns:a16="http://schemas.microsoft.com/office/drawing/2014/main" val="1440229279"/>
                  </a:ext>
                </a:extLst>
              </a:tr>
              <a:tr h="370840">
                <a:tc>
                  <a:txBody>
                    <a:bodyPr/>
                    <a:lstStyle/>
                    <a:p>
                      <a:r>
                        <a:rPr lang="en-US" sz="1000"/>
                        <a:t>DENIS CIMAF Inc.</a:t>
                      </a:r>
                    </a:p>
                  </a:txBody>
                  <a:tcPr/>
                </a:tc>
                <a:tc>
                  <a:txBody>
                    <a:bodyPr/>
                    <a:lstStyle/>
                    <a:p>
                      <a:r>
                        <a:rPr lang="en-US" sz="1000"/>
                        <a:t>6582</a:t>
                      </a:r>
                    </a:p>
                  </a:txBody>
                  <a:tcPr/>
                </a:tc>
                <a:tc>
                  <a:txBody>
                    <a:bodyPr/>
                    <a:lstStyle/>
                    <a:p>
                      <a:r>
                        <a:rPr lang="en-US" sz="1000"/>
                        <a:t>163</a:t>
                      </a:r>
                    </a:p>
                  </a:txBody>
                  <a:tcPr/>
                </a:tc>
                <a:tc>
                  <a:txBody>
                    <a:bodyPr/>
                    <a:lstStyle/>
                    <a:p>
                      <a:r>
                        <a:rPr lang="en-US" sz="1000"/>
                        <a:t>2.5 %</a:t>
                      </a:r>
                    </a:p>
                  </a:txBody>
                  <a:tcPr/>
                </a:tc>
                <a:tc>
                  <a:txBody>
                    <a:bodyPr/>
                    <a:lstStyle/>
                    <a:p>
                      <a:r>
                        <a:rPr lang="en-US" sz="1000"/>
                        <a:t>449</a:t>
                      </a:r>
                    </a:p>
                  </a:txBody>
                  <a:tcPr/>
                </a:tc>
                <a:tc>
                  <a:txBody>
                    <a:bodyPr/>
                    <a:lstStyle/>
                    <a:p>
                      <a:r>
                        <a:rPr lang="en-US" sz="1000"/>
                        <a:t>7.3 %</a:t>
                      </a:r>
                    </a:p>
                  </a:txBody>
                  <a:tcPr/>
                </a:tc>
                <a:tc>
                  <a:txBody>
                    <a:bodyPr/>
                    <a:lstStyle/>
                    <a:p>
                      <a:r>
                        <a:rPr lang="en-US" sz="1000"/>
                        <a:t>588</a:t>
                      </a:r>
                    </a:p>
                  </a:txBody>
                  <a:tcPr/>
                </a:tc>
                <a:tc>
                  <a:txBody>
                    <a:bodyPr/>
                    <a:lstStyle/>
                    <a:p>
                      <a:r>
                        <a:rPr lang="en-US" sz="1000"/>
                        <a:t>9.8 %</a:t>
                      </a:r>
                    </a:p>
                  </a:txBody>
                  <a:tcPr/>
                </a:tc>
                <a:extLst>
                  <a:ext uri="{0D108BD9-81ED-4DB2-BD59-A6C34878D82A}">
                    <a16:rowId xmlns:a16="http://schemas.microsoft.com/office/drawing/2014/main" val="3242335145"/>
                  </a:ext>
                </a:extLst>
              </a:tr>
              <a:tr h="370840">
                <a:tc>
                  <a:txBody>
                    <a:bodyPr/>
                    <a:lstStyle/>
                    <a:p>
                      <a:r>
                        <a:rPr lang="en-US" sz="1000"/>
                        <a:t>FAE USA, Inc.</a:t>
                      </a:r>
                    </a:p>
                  </a:txBody>
                  <a:tcPr/>
                </a:tc>
                <a:tc>
                  <a:txBody>
                    <a:bodyPr/>
                    <a:lstStyle/>
                    <a:p>
                      <a:r>
                        <a:rPr lang="en-US" sz="1000"/>
                        <a:t>18292</a:t>
                      </a:r>
                    </a:p>
                  </a:txBody>
                  <a:tcPr/>
                </a:tc>
                <a:tc>
                  <a:txBody>
                    <a:bodyPr/>
                    <a:lstStyle/>
                    <a:p>
                      <a:r>
                        <a:rPr lang="en-US" sz="1000"/>
                        <a:t>66</a:t>
                      </a:r>
                    </a:p>
                  </a:txBody>
                  <a:tcPr/>
                </a:tc>
                <a:tc>
                  <a:txBody>
                    <a:bodyPr/>
                    <a:lstStyle/>
                    <a:p>
                      <a:r>
                        <a:rPr lang="en-US" sz="1000"/>
                        <a:t>0.4 %</a:t>
                      </a:r>
                    </a:p>
                  </a:txBody>
                  <a:tcPr/>
                </a:tc>
                <a:tc>
                  <a:txBody>
                    <a:bodyPr/>
                    <a:lstStyle/>
                    <a:p>
                      <a:r>
                        <a:rPr lang="en-US" sz="1000"/>
                        <a:t>67</a:t>
                      </a:r>
                    </a:p>
                  </a:txBody>
                  <a:tcPr/>
                </a:tc>
                <a:tc>
                  <a:txBody>
                    <a:bodyPr/>
                    <a:lstStyle/>
                    <a:p>
                      <a:r>
                        <a:rPr lang="en-US" sz="1000"/>
                        <a:t>0.4 %</a:t>
                      </a:r>
                    </a:p>
                  </a:txBody>
                  <a:tcPr/>
                </a:tc>
                <a:tc>
                  <a:txBody>
                    <a:bodyPr/>
                    <a:lstStyle/>
                    <a:p>
                      <a:r>
                        <a:rPr lang="en-US" sz="1000"/>
                        <a:t>65</a:t>
                      </a:r>
                    </a:p>
                  </a:txBody>
                  <a:tcPr/>
                </a:tc>
                <a:tc>
                  <a:txBody>
                    <a:bodyPr/>
                    <a:lstStyle/>
                    <a:p>
                      <a:r>
                        <a:rPr lang="en-US" sz="1000"/>
                        <a:t>0.4 %</a:t>
                      </a:r>
                    </a:p>
                  </a:txBody>
                  <a:tcPr/>
                </a:tc>
                <a:extLst>
                  <a:ext uri="{0D108BD9-81ED-4DB2-BD59-A6C34878D82A}">
                    <a16:rowId xmlns:a16="http://schemas.microsoft.com/office/drawing/2014/main" val="1878315717"/>
                  </a:ext>
                </a:extLst>
              </a:tr>
              <a:tr h="370840">
                <a:tc>
                  <a:txBody>
                    <a:bodyPr/>
                    <a:lstStyle/>
                    <a:p>
                      <a:r>
                        <a:rPr lang="en-US" sz="1000"/>
                        <a:t>Fecon, Inc.</a:t>
                      </a:r>
                    </a:p>
                  </a:txBody>
                  <a:tcPr/>
                </a:tc>
                <a:tc>
                  <a:txBody>
                    <a:bodyPr/>
                    <a:lstStyle/>
                    <a:p>
                      <a:r>
                        <a:rPr lang="en-US" sz="1000"/>
                        <a:t>8585</a:t>
                      </a:r>
                    </a:p>
                  </a:txBody>
                  <a:tcPr/>
                </a:tc>
                <a:tc>
                  <a:txBody>
                    <a:bodyPr/>
                    <a:lstStyle/>
                    <a:p>
                      <a:r>
                        <a:rPr lang="en-US" sz="1000"/>
                        <a:t>6</a:t>
                      </a:r>
                    </a:p>
                  </a:txBody>
                  <a:tcPr/>
                </a:tc>
                <a:tc>
                  <a:txBody>
                    <a:bodyPr/>
                    <a:lstStyle/>
                    <a:p>
                      <a:r>
                        <a:rPr lang="en-US" sz="1000"/>
                        <a:t>0.1 %</a:t>
                      </a:r>
                    </a:p>
                  </a:txBody>
                  <a:tcPr/>
                </a:tc>
                <a:tc>
                  <a:txBody>
                    <a:bodyPr/>
                    <a:lstStyle/>
                    <a:p>
                      <a:r>
                        <a:rPr lang="en-US" sz="1000"/>
                        <a:t>10</a:t>
                      </a:r>
                    </a:p>
                  </a:txBody>
                  <a:tcPr/>
                </a:tc>
                <a:tc>
                  <a:txBody>
                    <a:bodyPr/>
                    <a:lstStyle/>
                    <a:p>
                      <a:r>
                        <a:rPr lang="en-US" sz="1000"/>
                        <a:t>0.1 %</a:t>
                      </a:r>
                    </a:p>
                  </a:txBody>
                  <a:tcPr/>
                </a:tc>
                <a:tc>
                  <a:txBody>
                    <a:bodyPr/>
                    <a:lstStyle/>
                    <a:p>
                      <a:r>
                        <a:rPr lang="en-US" sz="1000"/>
                        <a:t>55</a:t>
                      </a:r>
                    </a:p>
                  </a:txBody>
                  <a:tcPr/>
                </a:tc>
                <a:tc>
                  <a:txBody>
                    <a:bodyPr/>
                    <a:lstStyle/>
                    <a:p>
                      <a:r>
                        <a:rPr lang="en-US" sz="1000"/>
                        <a:t>0.6 %</a:t>
                      </a:r>
                    </a:p>
                  </a:txBody>
                  <a:tcPr/>
                </a:tc>
                <a:extLst>
                  <a:ext uri="{0D108BD9-81ED-4DB2-BD59-A6C34878D82A}">
                    <a16:rowId xmlns:a16="http://schemas.microsoft.com/office/drawing/2014/main" val="954997428"/>
                  </a:ext>
                </a:extLst>
              </a:tr>
              <a:tr h="370840">
                <a:tc>
                  <a:txBody>
                    <a:bodyPr/>
                    <a:lstStyle/>
                    <a:p>
                      <a:r>
                        <a:rPr lang="en-US" sz="1000"/>
                        <a:t>Tigercat forestry equipment</a:t>
                      </a:r>
                    </a:p>
                  </a:txBody>
                  <a:tcPr/>
                </a:tc>
                <a:tc>
                  <a:txBody>
                    <a:bodyPr/>
                    <a:lstStyle/>
                    <a:p>
                      <a:r>
                        <a:rPr lang="en-US" sz="1000"/>
                        <a:t>64198</a:t>
                      </a:r>
                    </a:p>
                  </a:txBody>
                  <a:tcPr/>
                </a:tc>
                <a:tc>
                  <a:txBody>
                    <a:bodyPr/>
                    <a:lstStyle/>
                    <a:p>
                      <a:r>
                        <a:rPr lang="en-US" sz="1000"/>
                        <a:t>23</a:t>
                      </a:r>
                    </a:p>
                  </a:txBody>
                  <a:tcPr/>
                </a:tc>
                <a:tc>
                  <a:txBody>
                    <a:bodyPr/>
                    <a:lstStyle/>
                    <a:p>
                      <a:r>
                        <a:rPr lang="en-US" sz="1000"/>
                        <a:t>0.0 %</a:t>
                      </a:r>
                    </a:p>
                  </a:txBody>
                  <a:tcPr/>
                </a:tc>
                <a:tc>
                  <a:txBody>
                    <a:bodyPr/>
                    <a:lstStyle/>
                    <a:p>
                      <a:r>
                        <a:rPr lang="en-US" sz="1000"/>
                        <a:t>81</a:t>
                      </a:r>
                    </a:p>
                  </a:txBody>
                  <a:tcPr/>
                </a:tc>
                <a:tc>
                  <a:txBody>
                    <a:bodyPr/>
                    <a:lstStyle/>
                    <a:p>
                      <a:r>
                        <a:rPr lang="en-US" sz="1000"/>
                        <a:t>0.1 %</a:t>
                      </a:r>
                    </a:p>
                  </a:txBody>
                  <a:tcPr/>
                </a:tc>
                <a:tc>
                  <a:txBody>
                    <a:bodyPr/>
                    <a:lstStyle/>
                    <a:p>
                      <a:r>
                        <a:rPr lang="en-US" sz="1000"/>
                        <a:t>247</a:t>
                      </a:r>
                    </a:p>
                  </a:txBody>
                  <a:tcPr/>
                </a:tc>
                <a:tc>
                  <a:txBody>
                    <a:bodyPr/>
                    <a:lstStyle/>
                    <a:p>
                      <a:r>
                        <a:rPr lang="en-US" sz="1000"/>
                        <a:t>0.4 %</a:t>
                      </a:r>
                    </a:p>
                  </a:txBody>
                  <a:tcPr/>
                </a:tc>
                <a:extLst>
                  <a:ext uri="{0D108BD9-81ED-4DB2-BD59-A6C34878D82A}">
                    <a16:rowId xmlns:a16="http://schemas.microsoft.com/office/drawing/2014/main" val="664563568"/>
                  </a:ext>
                </a:extLst>
              </a:tr>
              <a:tr h="370840">
                <a:tc>
                  <a:txBody>
                    <a:bodyPr/>
                    <a:lstStyle/>
                    <a:p>
                      <a:r>
                        <a:rPr lang="en-US" sz="1000"/>
                        <a:t>TMC Cancela</a:t>
                      </a:r>
                    </a:p>
                  </a:txBody>
                  <a:tcPr/>
                </a:tc>
                <a:tc>
                  <a:txBody>
                    <a:bodyPr/>
                    <a:lstStyle/>
                    <a:p>
                      <a:r>
                        <a:rPr lang="en-US" sz="1000"/>
                        <a:t>8408</a:t>
                      </a:r>
                    </a:p>
                  </a:txBody>
                  <a:tcPr/>
                </a:tc>
                <a:tc>
                  <a:txBody>
                    <a:bodyPr/>
                    <a:lstStyle/>
                    <a:p>
                      <a:r>
                        <a:rPr lang="en-US" sz="1000"/>
                        <a:t>9</a:t>
                      </a:r>
                    </a:p>
                  </a:txBody>
                  <a:tcPr/>
                </a:tc>
                <a:tc>
                  <a:txBody>
                    <a:bodyPr/>
                    <a:lstStyle/>
                    <a:p>
                      <a:r>
                        <a:rPr lang="en-US" sz="1000"/>
                        <a:t>0.1 %</a:t>
                      </a:r>
                    </a:p>
                  </a:txBody>
                  <a:tcPr/>
                </a:tc>
                <a:tc>
                  <a:txBody>
                    <a:bodyPr/>
                    <a:lstStyle/>
                    <a:p>
                      <a:r>
                        <a:rPr lang="en-US" sz="1000"/>
                        <a:t>28</a:t>
                      </a:r>
                    </a:p>
                  </a:txBody>
                  <a:tcPr/>
                </a:tc>
                <a:tc>
                  <a:txBody>
                    <a:bodyPr/>
                    <a:lstStyle/>
                    <a:p>
                      <a:r>
                        <a:rPr lang="en-US" sz="1000"/>
                        <a:t>0.3 %</a:t>
                      </a:r>
                    </a:p>
                  </a:txBody>
                  <a:tcPr/>
                </a:tc>
                <a:tc>
                  <a:txBody>
                    <a:bodyPr/>
                    <a:lstStyle/>
                    <a:p>
                      <a:r>
                        <a:rPr lang="en-US" sz="1000"/>
                        <a:t>220</a:t>
                      </a:r>
                    </a:p>
                  </a:txBody>
                  <a:tcPr/>
                </a:tc>
                <a:tc>
                  <a:txBody>
                    <a:bodyPr/>
                    <a:lstStyle/>
                    <a:p>
                      <a:r>
                        <a:rPr lang="en-US" sz="1000"/>
                        <a:t>2.7 %</a:t>
                      </a:r>
                    </a:p>
                  </a:txBody>
                  <a:tcPr/>
                </a:tc>
                <a:extLst>
                  <a:ext uri="{0D108BD9-81ED-4DB2-BD59-A6C34878D82A}">
                    <a16:rowId xmlns:a16="http://schemas.microsoft.com/office/drawing/2014/main" val="394122999"/>
                  </a:ext>
                </a:extLst>
              </a:tr>
            </a:tbl>
          </a:graphicData>
        </a:graphic>
      </p:graphicFrame>
      <p:sp>
        <p:nvSpPr>
          <p:cNvPr id="4" name="Text Placeholder 3">
            <a:extLst>
              <a:ext uri="{FF2B5EF4-FFF2-40B4-BE49-F238E27FC236}">
                <a16:creationId xmlns:a16="http://schemas.microsoft.com/office/drawing/2014/main" id="{66C36FF0-9653-49E7-A3D9-E4CB677E94FC}"/>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554449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1B78-038E-49CE-947D-730BFB7AE719}"/>
              </a:ext>
            </a:extLst>
          </p:cNvPr>
          <p:cNvSpPr>
            <a:spLocks noGrp="1"/>
          </p:cNvSpPr>
          <p:nvPr>
            <p:ph type="title"/>
          </p:nvPr>
        </p:nvSpPr>
        <p:spPr/>
        <p:txBody>
          <a:bodyPr/>
          <a:lstStyle/>
          <a:p>
            <a:r>
              <a:rPr lang="en-US"/>
              <a:t>Instagram Followers Table | Vegetation Management</a:t>
            </a:r>
          </a:p>
        </p:txBody>
      </p:sp>
      <p:graphicFrame>
        <p:nvGraphicFramePr>
          <p:cNvPr id="5" name="Table Placeholder 4">
            <a:extLst>
              <a:ext uri="{FF2B5EF4-FFF2-40B4-BE49-F238E27FC236}">
                <a16:creationId xmlns:a16="http://schemas.microsoft.com/office/drawing/2014/main" id="{79FA6B4B-6E35-47DE-A500-2F6B25E2A543}"/>
              </a:ext>
            </a:extLst>
          </p:cNvPr>
          <p:cNvGraphicFramePr>
            <a:graphicFrameLocks noGrp="1"/>
          </p:cNvGraphicFramePr>
          <p:nvPr>
            <p:ph type="tbl" sz="quarter" idx="13"/>
            <p:extLst>
              <p:ext uri="{D42A27DB-BD31-4B8C-83A1-F6EECF244321}">
                <p14:modId xmlns:p14="http://schemas.microsoft.com/office/powerpoint/2010/main" val="68393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6466779"/>
                    </a:ext>
                  </a:extLst>
                </a:gridCol>
                <a:gridCol w="1234440">
                  <a:extLst>
                    <a:ext uri="{9D8B030D-6E8A-4147-A177-3AD203B41FA5}">
                      <a16:colId xmlns:a16="http://schemas.microsoft.com/office/drawing/2014/main" val="269314076"/>
                    </a:ext>
                  </a:extLst>
                </a:gridCol>
                <a:gridCol w="822960">
                  <a:extLst>
                    <a:ext uri="{9D8B030D-6E8A-4147-A177-3AD203B41FA5}">
                      <a16:colId xmlns:a16="http://schemas.microsoft.com/office/drawing/2014/main" val="3406462619"/>
                    </a:ext>
                  </a:extLst>
                </a:gridCol>
                <a:gridCol w="822960">
                  <a:extLst>
                    <a:ext uri="{9D8B030D-6E8A-4147-A177-3AD203B41FA5}">
                      <a16:colId xmlns:a16="http://schemas.microsoft.com/office/drawing/2014/main" val="2061194478"/>
                    </a:ext>
                  </a:extLst>
                </a:gridCol>
                <a:gridCol w="822960">
                  <a:extLst>
                    <a:ext uri="{9D8B030D-6E8A-4147-A177-3AD203B41FA5}">
                      <a16:colId xmlns:a16="http://schemas.microsoft.com/office/drawing/2014/main" val="853202362"/>
                    </a:ext>
                  </a:extLst>
                </a:gridCol>
                <a:gridCol w="822960">
                  <a:extLst>
                    <a:ext uri="{9D8B030D-6E8A-4147-A177-3AD203B41FA5}">
                      <a16:colId xmlns:a16="http://schemas.microsoft.com/office/drawing/2014/main" val="113468589"/>
                    </a:ext>
                  </a:extLst>
                </a:gridCol>
                <a:gridCol w="822960">
                  <a:extLst>
                    <a:ext uri="{9D8B030D-6E8A-4147-A177-3AD203B41FA5}">
                      <a16:colId xmlns:a16="http://schemas.microsoft.com/office/drawing/2014/main" val="539944283"/>
                    </a:ext>
                  </a:extLst>
                </a:gridCol>
                <a:gridCol w="822960">
                  <a:extLst>
                    <a:ext uri="{9D8B030D-6E8A-4147-A177-3AD203B41FA5}">
                      <a16:colId xmlns:a16="http://schemas.microsoft.com/office/drawing/2014/main" val="34917259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07888844"/>
                  </a:ext>
                </a:extLst>
              </a:tr>
              <a:tr h="370840">
                <a:tc>
                  <a:txBody>
                    <a:bodyPr/>
                    <a:lstStyle/>
                    <a:p>
                      <a:r>
                        <a:rPr lang="en-US" sz="1000"/>
                        <a:t>prinoth_vegetationmanagement</a:t>
                      </a:r>
                    </a:p>
                  </a:txBody>
                  <a:tcPr/>
                </a:tc>
                <a:tc>
                  <a:txBody>
                    <a:bodyPr/>
                    <a:lstStyle/>
                    <a:p>
                      <a:r>
                        <a:rPr lang="en-US" sz="1000"/>
                        <a:t>8447</a:t>
                      </a:r>
                    </a:p>
                  </a:txBody>
                  <a:tcPr/>
                </a:tc>
                <a:tc>
                  <a:txBody>
                    <a:bodyPr/>
                    <a:lstStyle/>
                    <a:p>
                      <a:r>
                        <a:rPr lang="en-US" sz="1000"/>
                        <a:t>31</a:t>
                      </a:r>
                    </a:p>
                  </a:txBody>
                  <a:tcPr/>
                </a:tc>
                <a:tc>
                  <a:txBody>
                    <a:bodyPr/>
                    <a:lstStyle/>
                    <a:p>
                      <a:r>
                        <a:rPr lang="en-US" sz="1000"/>
                        <a:t>0.4 %</a:t>
                      </a:r>
                    </a:p>
                  </a:txBody>
                  <a:tcPr/>
                </a:tc>
                <a:tc>
                  <a:txBody>
                    <a:bodyPr/>
                    <a:lstStyle/>
                    <a:p>
                      <a:r>
                        <a:rPr lang="en-US" sz="1000"/>
                        <a:t>52</a:t>
                      </a:r>
                    </a:p>
                  </a:txBody>
                  <a:tcPr/>
                </a:tc>
                <a:tc>
                  <a:txBody>
                    <a:bodyPr/>
                    <a:lstStyle/>
                    <a:p>
                      <a:r>
                        <a:rPr lang="en-US" sz="1000"/>
                        <a:t>0.6 %</a:t>
                      </a:r>
                    </a:p>
                  </a:txBody>
                  <a:tcPr/>
                </a:tc>
                <a:tc>
                  <a:txBody>
                    <a:bodyPr/>
                    <a:lstStyle/>
                    <a:p>
                      <a:r>
                        <a:rPr lang="en-US" sz="1000"/>
                        <a:t>209</a:t>
                      </a:r>
                    </a:p>
                  </a:txBody>
                  <a:tcPr/>
                </a:tc>
                <a:tc>
                  <a:txBody>
                    <a:bodyPr/>
                    <a:lstStyle/>
                    <a:p>
                      <a:r>
                        <a:rPr lang="en-US" sz="1000"/>
                        <a:t>2.5 %</a:t>
                      </a:r>
                    </a:p>
                  </a:txBody>
                  <a:tcPr/>
                </a:tc>
                <a:extLst>
                  <a:ext uri="{0D108BD9-81ED-4DB2-BD59-A6C34878D82A}">
                    <a16:rowId xmlns:a16="http://schemas.microsoft.com/office/drawing/2014/main" val="1582007294"/>
                  </a:ext>
                </a:extLst>
              </a:tr>
              <a:tr h="370840">
                <a:tc>
                  <a:txBody>
                    <a:bodyPr/>
                    <a:lstStyle/>
                    <a:p>
                      <a:r>
                        <a:rPr lang="en-US" sz="1000"/>
                        <a:t>fecon</a:t>
                      </a:r>
                    </a:p>
                  </a:txBody>
                  <a:tcPr/>
                </a:tc>
                <a:tc>
                  <a:txBody>
                    <a:bodyPr/>
                    <a:lstStyle/>
                    <a:p>
                      <a:r>
                        <a:rPr lang="en-US" sz="1000"/>
                        <a:t>6241</a:t>
                      </a:r>
                    </a:p>
                  </a:txBody>
                  <a:tcPr/>
                </a:tc>
                <a:tc>
                  <a:txBody>
                    <a:bodyPr/>
                    <a:lstStyle/>
                    <a:p>
                      <a:r>
                        <a:rPr lang="en-US" sz="1000"/>
                        <a:t>12</a:t>
                      </a:r>
                    </a:p>
                  </a:txBody>
                  <a:tcPr/>
                </a:tc>
                <a:tc>
                  <a:txBody>
                    <a:bodyPr/>
                    <a:lstStyle/>
                    <a:p>
                      <a:r>
                        <a:rPr lang="en-US" sz="1000"/>
                        <a:t>0.2 %</a:t>
                      </a:r>
                    </a:p>
                  </a:txBody>
                  <a:tcPr/>
                </a:tc>
                <a:tc>
                  <a:txBody>
                    <a:bodyPr/>
                    <a:lstStyle/>
                    <a:p>
                      <a:r>
                        <a:rPr lang="en-US" sz="1000"/>
                        <a:t>36</a:t>
                      </a:r>
                    </a:p>
                  </a:txBody>
                  <a:tcPr/>
                </a:tc>
                <a:tc>
                  <a:txBody>
                    <a:bodyPr/>
                    <a:lstStyle/>
                    <a:p>
                      <a:r>
                        <a:rPr lang="en-US" sz="1000"/>
                        <a:t>0.6 %</a:t>
                      </a:r>
                    </a:p>
                  </a:txBody>
                  <a:tcPr/>
                </a:tc>
                <a:tc>
                  <a:txBody>
                    <a:bodyPr/>
                    <a:lstStyle/>
                    <a:p>
                      <a:r>
                        <a:rPr lang="en-US" sz="1000"/>
                        <a:t>175</a:t>
                      </a:r>
                    </a:p>
                  </a:txBody>
                  <a:tcPr/>
                </a:tc>
                <a:tc>
                  <a:txBody>
                    <a:bodyPr/>
                    <a:lstStyle/>
                    <a:p>
                      <a:r>
                        <a:rPr lang="en-US" sz="1000"/>
                        <a:t>2.9 %</a:t>
                      </a:r>
                    </a:p>
                  </a:txBody>
                  <a:tcPr/>
                </a:tc>
                <a:extLst>
                  <a:ext uri="{0D108BD9-81ED-4DB2-BD59-A6C34878D82A}">
                    <a16:rowId xmlns:a16="http://schemas.microsoft.com/office/drawing/2014/main" val="4059950357"/>
                  </a:ext>
                </a:extLst>
              </a:tr>
            </a:tbl>
          </a:graphicData>
        </a:graphic>
      </p:graphicFrame>
      <p:sp>
        <p:nvSpPr>
          <p:cNvPr id="4" name="Text Placeholder 3">
            <a:extLst>
              <a:ext uri="{FF2B5EF4-FFF2-40B4-BE49-F238E27FC236}">
                <a16:creationId xmlns:a16="http://schemas.microsoft.com/office/drawing/2014/main" id="{29F4E590-5802-48D3-81D7-D727A6620EC7}"/>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2739427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E958-11C8-4901-9E36-705EBA2ED0CD}"/>
              </a:ext>
            </a:extLst>
          </p:cNvPr>
          <p:cNvSpPr>
            <a:spLocks noGrp="1"/>
          </p:cNvSpPr>
          <p:nvPr>
            <p:ph type="title"/>
          </p:nvPr>
        </p:nvSpPr>
        <p:spPr/>
        <p:txBody>
          <a:bodyPr/>
          <a:lstStyle/>
          <a:p>
            <a:r>
              <a:rPr lang="en-US"/>
              <a:t>Youtube Key Metrics Table | Vegetation Management</a:t>
            </a:r>
          </a:p>
        </p:txBody>
      </p:sp>
      <p:graphicFrame>
        <p:nvGraphicFramePr>
          <p:cNvPr id="5" name="Table Placeholder 4">
            <a:extLst>
              <a:ext uri="{FF2B5EF4-FFF2-40B4-BE49-F238E27FC236}">
                <a16:creationId xmlns:a16="http://schemas.microsoft.com/office/drawing/2014/main" id="{6F7F97C3-15F5-408B-A0E0-30C5448A3296}"/>
              </a:ext>
            </a:extLst>
          </p:cNvPr>
          <p:cNvGraphicFramePr>
            <a:graphicFrameLocks noGrp="1"/>
          </p:cNvGraphicFramePr>
          <p:nvPr>
            <p:ph type="tbl" sz="quarter" idx="13"/>
            <p:extLst>
              <p:ext uri="{D42A27DB-BD31-4B8C-83A1-F6EECF244321}">
                <p14:modId xmlns:p14="http://schemas.microsoft.com/office/powerpoint/2010/main" val="244944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0949267"/>
                    </a:ext>
                  </a:extLst>
                </a:gridCol>
                <a:gridCol w="1645920">
                  <a:extLst>
                    <a:ext uri="{9D8B030D-6E8A-4147-A177-3AD203B41FA5}">
                      <a16:colId xmlns:a16="http://schemas.microsoft.com/office/drawing/2014/main" val="3266414732"/>
                    </a:ext>
                  </a:extLst>
                </a:gridCol>
                <a:gridCol w="1645920">
                  <a:extLst>
                    <a:ext uri="{9D8B030D-6E8A-4147-A177-3AD203B41FA5}">
                      <a16:colId xmlns:a16="http://schemas.microsoft.com/office/drawing/2014/main" val="2608617877"/>
                    </a:ext>
                  </a:extLst>
                </a:gridCol>
                <a:gridCol w="1645920">
                  <a:extLst>
                    <a:ext uri="{9D8B030D-6E8A-4147-A177-3AD203B41FA5}">
                      <a16:colId xmlns:a16="http://schemas.microsoft.com/office/drawing/2014/main" val="4233851929"/>
                    </a:ext>
                  </a:extLst>
                </a:gridCol>
                <a:gridCol w="1645920">
                  <a:extLst>
                    <a:ext uri="{9D8B030D-6E8A-4147-A177-3AD203B41FA5}">
                      <a16:colId xmlns:a16="http://schemas.microsoft.com/office/drawing/2014/main" val="1077446869"/>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783745008"/>
                  </a:ext>
                </a:extLst>
              </a:tr>
              <a:tr h="370840">
                <a:tc>
                  <a:txBody>
                    <a:bodyPr/>
                    <a:lstStyle/>
                    <a:p>
                      <a:r>
                        <a:rPr lang="en-US" sz="1000"/>
                        <a:t>PRINOTH - Official</a:t>
                      </a:r>
                    </a:p>
                  </a:txBody>
                  <a:tcPr/>
                </a:tc>
                <a:tc>
                  <a:txBody>
                    <a:bodyPr/>
                    <a:lstStyle/>
                    <a:p>
                      <a:r>
                        <a:rPr lang="en-US" sz="1000"/>
                        <a:t>3745</a:t>
                      </a:r>
                    </a:p>
                  </a:txBody>
                  <a:tcPr/>
                </a:tc>
                <a:tc>
                  <a:txBody>
                    <a:bodyPr/>
                    <a:lstStyle/>
                    <a:p>
                      <a:r>
                        <a:rPr lang="en-US" sz="1000"/>
                        <a:t>153</a:t>
                      </a:r>
                    </a:p>
                  </a:txBody>
                  <a:tcPr/>
                </a:tc>
                <a:tc>
                  <a:txBody>
                    <a:bodyPr/>
                    <a:lstStyle/>
                    <a:p>
                      <a:r>
                        <a:rPr lang="en-US" sz="1000"/>
                        <a:t>1898396</a:t>
                      </a:r>
                    </a:p>
                  </a:txBody>
                  <a:tcPr/>
                </a:tc>
                <a:tc>
                  <a:txBody>
                    <a:bodyPr/>
                    <a:lstStyle/>
                    <a:p>
                      <a:r>
                        <a:rPr lang="en-US" sz="1000"/>
                        <a:t>0</a:t>
                      </a:r>
                    </a:p>
                  </a:txBody>
                  <a:tcPr/>
                </a:tc>
                <a:extLst>
                  <a:ext uri="{0D108BD9-81ED-4DB2-BD59-A6C34878D82A}">
                    <a16:rowId xmlns:a16="http://schemas.microsoft.com/office/drawing/2014/main" val="1827893512"/>
                  </a:ext>
                </a:extLst>
              </a:tr>
              <a:tr h="370840">
                <a:tc>
                  <a:txBody>
                    <a:bodyPr/>
                    <a:lstStyle/>
                    <a:p>
                      <a:r>
                        <a:rPr lang="en-US" sz="1000"/>
                        <a:t>TigercatForestry</a:t>
                      </a:r>
                    </a:p>
                  </a:txBody>
                  <a:tcPr/>
                </a:tc>
                <a:tc>
                  <a:txBody>
                    <a:bodyPr/>
                    <a:lstStyle/>
                    <a:p>
                      <a:r>
                        <a:rPr lang="en-US" sz="1000"/>
                        <a:t>7661</a:t>
                      </a:r>
                    </a:p>
                  </a:txBody>
                  <a:tcPr/>
                </a:tc>
                <a:tc>
                  <a:txBody>
                    <a:bodyPr/>
                    <a:lstStyle/>
                    <a:p>
                      <a:r>
                        <a:rPr lang="en-US" sz="1000"/>
                        <a:t>154</a:t>
                      </a:r>
                    </a:p>
                  </a:txBody>
                  <a:tcPr/>
                </a:tc>
                <a:tc>
                  <a:txBody>
                    <a:bodyPr/>
                    <a:lstStyle/>
                    <a:p>
                      <a:r>
                        <a:rPr lang="en-US" sz="1000"/>
                        <a:t>3676275</a:t>
                      </a:r>
                    </a:p>
                  </a:txBody>
                  <a:tcPr/>
                </a:tc>
                <a:tc>
                  <a:txBody>
                    <a:bodyPr/>
                    <a:lstStyle/>
                    <a:p>
                      <a:r>
                        <a:rPr lang="en-US" sz="1000"/>
                        <a:t>0</a:t>
                      </a:r>
                    </a:p>
                  </a:txBody>
                  <a:tcPr/>
                </a:tc>
                <a:extLst>
                  <a:ext uri="{0D108BD9-81ED-4DB2-BD59-A6C34878D82A}">
                    <a16:rowId xmlns:a16="http://schemas.microsoft.com/office/drawing/2014/main" val="2662826089"/>
                  </a:ext>
                </a:extLst>
              </a:tr>
              <a:tr h="370840">
                <a:tc>
                  <a:txBody>
                    <a:bodyPr/>
                    <a:lstStyle/>
                    <a:p>
                      <a:r>
                        <a:rPr lang="en-US" sz="1000"/>
                        <a:t>Vermeer</a:t>
                      </a:r>
                    </a:p>
                  </a:txBody>
                  <a:tcPr/>
                </a:tc>
                <a:tc>
                  <a:txBody>
                    <a:bodyPr/>
                    <a:lstStyle/>
                    <a:p>
                      <a:r>
                        <a:rPr lang="en-US" sz="1000"/>
                        <a:t>10572</a:t>
                      </a:r>
                    </a:p>
                  </a:txBody>
                  <a:tcPr/>
                </a:tc>
                <a:tc>
                  <a:txBody>
                    <a:bodyPr/>
                    <a:lstStyle/>
                    <a:p>
                      <a:r>
                        <a:rPr lang="en-US" sz="1000"/>
                        <a:t>735</a:t>
                      </a:r>
                    </a:p>
                  </a:txBody>
                  <a:tcPr/>
                </a:tc>
                <a:tc>
                  <a:txBody>
                    <a:bodyPr/>
                    <a:lstStyle/>
                    <a:p>
                      <a:r>
                        <a:rPr lang="en-US" sz="1000"/>
                        <a:t>13324599</a:t>
                      </a:r>
                    </a:p>
                  </a:txBody>
                  <a:tcPr/>
                </a:tc>
                <a:tc>
                  <a:txBody>
                    <a:bodyPr/>
                    <a:lstStyle/>
                    <a:p>
                      <a:r>
                        <a:rPr lang="en-US" sz="1000"/>
                        <a:t>0</a:t>
                      </a:r>
                    </a:p>
                  </a:txBody>
                  <a:tcPr/>
                </a:tc>
                <a:extLst>
                  <a:ext uri="{0D108BD9-81ED-4DB2-BD59-A6C34878D82A}">
                    <a16:rowId xmlns:a16="http://schemas.microsoft.com/office/drawing/2014/main" val="1276743125"/>
                  </a:ext>
                </a:extLst>
              </a:tr>
              <a:tr h="370840">
                <a:tc>
                  <a:txBody>
                    <a:bodyPr/>
                    <a:lstStyle/>
                    <a:p>
                      <a:r>
                        <a:rPr lang="en-US" sz="1000"/>
                        <a:t>SEPPI Mulcher</a:t>
                      </a:r>
                    </a:p>
                  </a:txBody>
                  <a:tcPr/>
                </a:tc>
                <a:tc>
                  <a:txBody>
                    <a:bodyPr/>
                    <a:lstStyle/>
                    <a:p>
                      <a:r>
                        <a:rPr lang="en-US" sz="1000"/>
                        <a:t>4410</a:t>
                      </a:r>
                    </a:p>
                  </a:txBody>
                  <a:tcPr/>
                </a:tc>
                <a:tc>
                  <a:txBody>
                    <a:bodyPr/>
                    <a:lstStyle/>
                    <a:p>
                      <a:r>
                        <a:rPr lang="en-US" sz="1000"/>
                        <a:t>219</a:t>
                      </a:r>
                    </a:p>
                  </a:txBody>
                  <a:tcPr/>
                </a:tc>
                <a:tc>
                  <a:txBody>
                    <a:bodyPr/>
                    <a:lstStyle/>
                    <a:p>
                      <a:r>
                        <a:rPr lang="en-US" sz="1000"/>
                        <a:t>5667961</a:t>
                      </a:r>
                    </a:p>
                  </a:txBody>
                  <a:tcPr/>
                </a:tc>
                <a:tc>
                  <a:txBody>
                    <a:bodyPr/>
                    <a:lstStyle/>
                    <a:p>
                      <a:r>
                        <a:rPr lang="en-US" sz="1000"/>
                        <a:t>0</a:t>
                      </a:r>
                    </a:p>
                  </a:txBody>
                  <a:tcPr/>
                </a:tc>
                <a:extLst>
                  <a:ext uri="{0D108BD9-81ED-4DB2-BD59-A6C34878D82A}">
                    <a16:rowId xmlns:a16="http://schemas.microsoft.com/office/drawing/2014/main" val="1055482489"/>
                  </a:ext>
                </a:extLst>
              </a:tr>
            </a:tbl>
          </a:graphicData>
        </a:graphic>
      </p:graphicFrame>
      <p:sp>
        <p:nvSpPr>
          <p:cNvPr id="4" name="Text Placeholder 3">
            <a:extLst>
              <a:ext uri="{FF2B5EF4-FFF2-40B4-BE49-F238E27FC236}">
                <a16:creationId xmlns:a16="http://schemas.microsoft.com/office/drawing/2014/main" id="{61EA2C28-088A-47BE-BB80-374CB51EC84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2803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3B90-8A19-4AFC-99CC-5765CBBF9DF4}"/>
              </a:ext>
            </a:extLst>
          </p:cNvPr>
          <p:cNvSpPr>
            <a:spLocks noGrp="1"/>
          </p:cNvSpPr>
          <p:nvPr>
            <p:ph type="title"/>
          </p:nvPr>
        </p:nvSpPr>
        <p:spPr/>
        <p:txBody>
          <a:bodyPr/>
          <a:lstStyle/>
          <a:p>
            <a:r>
              <a:rPr lang="en-US"/>
              <a:t>LinkedIn Followers Table | Vegetation Management</a:t>
            </a:r>
          </a:p>
        </p:txBody>
      </p:sp>
      <p:graphicFrame>
        <p:nvGraphicFramePr>
          <p:cNvPr id="5" name="Table Placeholder 4">
            <a:extLst>
              <a:ext uri="{FF2B5EF4-FFF2-40B4-BE49-F238E27FC236}">
                <a16:creationId xmlns:a16="http://schemas.microsoft.com/office/drawing/2014/main" id="{B2EB8D0F-AA42-40D9-839B-D0D7EE8EBC1F}"/>
              </a:ext>
            </a:extLst>
          </p:cNvPr>
          <p:cNvGraphicFramePr>
            <a:graphicFrameLocks noGrp="1"/>
          </p:cNvGraphicFramePr>
          <p:nvPr>
            <p:ph type="tbl" sz="quarter" idx="13"/>
            <p:extLst>
              <p:ext uri="{D42A27DB-BD31-4B8C-83A1-F6EECF244321}">
                <p14:modId xmlns:p14="http://schemas.microsoft.com/office/powerpoint/2010/main" val="215519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9755722"/>
                    </a:ext>
                  </a:extLst>
                </a:gridCol>
                <a:gridCol w="1234440">
                  <a:extLst>
                    <a:ext uri="{9D8B030D-6E8A-4147-A177-3AD203B41FA5}">
                      <a16:colId xmlns:a16="http://schemas.microsoft.com/office/drawing/2014/main" val="2168575765"/>
                    </a:ext>
                  </a:extLst>
                </a:gridCol>
                <a:gridCol w="822960">
                  <a:extLst>
                    <a:ext uri="{9D8B030D-6E8A-4147-A177-3AD203B41FA5}">
                      <a16:colId xmlns:a16="http://schemas.microsoft.com/office/drawing/2014/main" val="2768416170"/>
                    </a:ext>
                  </a:extLst>
                </a:gridCol>
                <a:gridCol w="822960">
                  <a:extLst>
                    <a:ext uri="{9D8B030D-6E8A-4147-A177-3AD203B41FA5}">
                      <a16:colId xmlns:a16="http://schemas.microsoft.com/office/drawing/2014/main" val="2365224787"/>
                    </a:ext>
                  </a:extLst>
                </a:gridCol>
                <a:gridCol w="822960">
                  <a:extLst>
                    <a:ext uri="{9D8B030D-6E8A-4147-A177-3AD203B41FA5}">
                      <a16:colId xmlns:a16="http://schemas.microsoft.com/office/drawing/2014/main" val="2102461976"/>
                    </a:ext>
                  </a:extLst>
                </a:gridCol>
                <a:gridCol w="822960">
                  <a:extLst>
                    <a:ext uri="{9D8B030D-6E8A-4147-A177-3AD203B41FA5}">
                      <a16:colId xmlns:a16="http://schemas.microsoft.com/office/drawing/2014/main" val="2945428831"/>
                    </a:ext>
                  </a:extLst>
                </a:gridCol>
                <a:gridCol w="822960">
                  <a:extLst>
                    <a:ext uri="{9D8B030D-6E8A-4147-A177-3AD203B41FA5}">
                      <a16:colId xmlns:a16="http://schemas.microsoft.com/office/drawing/2014/main" val="777101580"/>
                    </a:ext>
                  </a:extLst>
                </a:gridCol>
                <a:gridCol w="822960">
                  <a:extLst>
                    <a:ext uri="{9D8B030D-6E8A-4147-A177-3AD203B41FA5}">
                      <a16:colId xmlns:a16="http://schemas.microsoft.com/office/drawing/2014/main" val="20722277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98728153"/>
                  </a:ext>
                </a:extLst>
              </a:tr>
              <a:tr h="370840">
                <a:tc>
                  <a:txBody>
                    <a:bodyPr/>
                    <a:lstStyle/>
                    <a:p>
                      <a:r>
                        <a:rPr lang="en-US" sz="1000"/>
                        <a:t>PRINOTH</a:t>
                      </a:r>
                    </a:p>
                  </a:txBody>
                  <a:tcPr/>
                </a:tc>
                <a:tc>
                  <a:txBody>
                    <a:bodyPr/>
                    <a:lstStyle/>
                    <a:p>
                      <a:r>
                        <a:rPr lang="en-US" sz="1000"/>
                        <a:t>4526</a:t>
                      </a:r>
                    </a:p>
                  </a:txBody>
                  <a:tcPr/>
                </a:tc>
                <a:tc>
                  <a:txBody>
                    <a:bodyPr/>
                    <a:lstStyle/>
                    <a:p>
                      <a:r>
                        <a:rPr lang="en-US" sz="1000"/>
                        <a:t>24</a:t>
                      </a:r>
                    </a:p>
                  </a:txBody>
                  <a:tcPr/>
                </a:tc>
                <a:tc>
                  <a:txBody>
                    <a:bodyPr/>
                    <a:lstStyle/>
                    <a:p>
                      <a:r>
                        <a:rPr lang="en-US" sz="1000"/>
                        <a:t>0.5 %</a:t>
                      </a:r>
                    </a:p>
                  </a:txBody>
                  <a:tcPr/>
                </a:tc>
                <a:tc>
                  <a:txBody>
                    <a:bodyPr/>
                    <a:lstStyle/>
                    <a:p>
                      <a:r>
                        <a:rPr lang="en-US" sz="1000"/>
                        <a:t>39</a:t>
                      </a:r>
                    </a:p>
                  </a:txBody>
                  <a:tcPr/>
                </a:tc>
                <a:tc>
                  <a:txBody>
                    <a:bodyPr/>
                    <a:lstStyle/>
                    <a:p>
                      <a:r>
                        <a:rPr lang="en-US" sz="1000"/>
                        <a:t>0.9 %</a:t>
                      </a:r>
                    </a:p>
                  </a:txBody>
                  <a:tcPr/>
                </a:tc>
                <a:tc>
                  <a:txBody>
                    <a:bodyPr/>
                    <a:lstStyle/>
                    <a:p>
                      <a:r>
                        <a:rPr lang="en-US" sz="1000"/>
                        <a:t>188</a:t>
                      </a:r>
                    </a:p>
                  </a:txBody>
                  <a:tcPr/>
                </a:tc>
                <a:tc>
                  <a:txBody>
                    <a:bodyPr/>
                    <a:lstStyle/>
                    <a:p>
                      <a:r>
                        <a:rPr lang="en-US" sz="1000"/>
                        <a:t>4.3 %</a:t>
                      </a:r>
                    </a:p>
                  </a:txBody>
                  <a:tcPr/>
                </a:tc>
                <a:extLst>
                  <a:ext uri="{0D108BD9-81ED-4DB2-BD59-A6C34878D82A}">
                    <a16:rowId xmlns:a16="http://schemas.microsoft.com/office/drawing/2014/main" val="1540885457"/>
                  </a:ext>
                </a:extLst>
              </a:tr>
            </a:tbl>
          </a:graphicData>
        </a:graphic>
      </p:graphicFrame>
      <p:sp>
        <p:nvSpPr>
          <p:cNvPr id="4" name="Text Placeholder 3">
            <a:extLst>
              <a:ext uri="{FF2B5EF4-FFF2-40B4-BE49-F238E27FC236}">
                <a16:creationId xmlns:a16="http://schemas.microsoft.com/office/drawing/2014/main" id="{BB50F257-E785-40D2-B9B1-BC1919DED4D0}"/>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3917996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38CB-ED6E-4F00-BE44-745DE739699C}"/>
              </a:ext>
            </a:extLst>
          </p:cNvPr>
          <p:cNvSpPr>
            <a:spLocks noGrp="1"/>
          </p:cNvSpPr>
          <p:nvPr>
            <p:ph type="title"/>
          </p:nvPr>
        </p:nvSpPr>
        <p:spPr/>
        <p:txBody>
          <a:bodyPr/>
          <a:lstStyle/>
          <a:p>
            <a:r>
              <a:rPr lang="en-US"/>
              <a:t>Facebook Sponsored Posts Distribution | Vegetation Management</a:t>
            </a:r>
          </a:p>
        </p:txBody>
      </p:sp>
      <p:graphicFrame>
        <p:nvGraphicFramePr>
          <p:cNvPr id="6" name="Chart Placeholder 5">
            <a:extLst>
              <a:ext uri="{FF2B5EF4-FFF2-40B4-BE49-F238E27FC236}">
                <a16:creationId xmlns:a16="http://schemas.microsoft.com/office/drawing/2014/main" id="{FAAAFD88-435A-485F-B43E-AAED730E74D7}"/>
              </a:ext>
            </a:extLst>
          </p:cNvPr>
          <p:cNvGraphicFramePr>
            <a:graphicFrameLocks noGrp="1"/>
          </p:cNvGraphicFramePr>
          <p:nvPr>
            <p:ph type="chart" sz="quarter" idx="13"/>
            <p:extLst>
              <p:ext uri="{D42A27DB-BD31-4B8C-83A1-F6EECF244321}">
                <p14:modId xmlns:p14="http://schemas.microsoft.com/office/powerpoint/2010/main" val="331877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75D40-67A5-40C8-BC80-14736C240E4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BB88FBF6-89EF-4982-90E2-0656BB68F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2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9A916-94FB-4E3F-BE46-A5EE1B4A9B48}"/>
              </a:ext>
            </a:extLst>
          </p:cNvPr>
          <p:cNvSpPr>
            <a:spLocks noGrp="1"/>
          </p:cNvSpPr>
          <p:nvPr>
            <p:ph type="title"/>
          </p:nvPr>
        </p:nvSpPr>
        <p:spPr/>
        <p:txBody>
          <a:bodyPr/>
          <a:lstStyle/>
          <a:p>
            <a:r>
              <a:rPr lang="en-US"/>
              <a:t>Facebook FB Own Posts Table (Keywords filtered) | Vegetation Management - 1 of 8</a:t>
            </a:r>
          </a:p>
        </p:txBody>
      </p:sp>
      <p:graphicFrame>
        <p:nvGraphicFramePr>
          <p:cNvPr id="5" name="Table Placeholder 4">
            <a:extLst>
              <a:ext uri="{FF2B5EF4-FFF2-40B4-BE49-F238E27FC236}">
                <a16:creationId xmlns:a16="http://schemas.microsoft.com/office/drawing/2014/main" id="{86D27CA0-33AF-48D8-AFAC-A7F4CAEFD365}"/>
              </a:ext>
            </a:extLst>
          </p:cNvPr>
          <p:cNvGraphicFramePr>
            <a:graphicFrameLocks noGrp="1"/>
          </p:cNvGraphicFramePr>
          <p:nvPr>
            <p:ph type="tbl" sz="quarter" idx="13"/>
            <p:extLst>
              <p:ext uri="{D42A27DB-BD31-4B8C-83A1-F6EECF244321}">
                <p14:modId xmlns:p14="http://schemas.microsoft.com/office/powerpoint/2010/main" val="255232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50117269"/>
                    </a:ext>
                  </a:extLst>
                </a:gridCol>
                <a:gridCol w="370332">
                  <a:extLst>
                    <a:ext uri="{9D8B030D-6E8A-4147-A177-3AD203B41FA5}">
                      <a16:colId xmlns:a16="http://schemas.microsoft.com/office/drawing/2014/main" val="2369085084"/>
                    </a:ext>
                  </a:extLst>
                </a:gridCol>
                <a:gridCol w="370332">
                  <a:extLst>
                    <a:ext uri="{9D8B030D-6E8A-4147-A177-3AD203B41FA5}">
                      <a16:colId xmlns:a16="http://schemas.microsoft.com/office/drawing/2014/main" val="1805939124"/>
                    </a:ext>
                  </a:extLst>
                </a:gridCol>
                <a:gridCol w="370332">
                  <a:extLst>
                    <a:ext uri="{9D8B030D-6E8A-4147-A177-3AD203B41FA5}">
                      <a16:colId xmlns:a16="http://schemas.microsoft.com/office/drawing/2014/main" val="4171174514"/>
                    </a:ext>
                  </a:extLst>
                </a:gridCol>
                <a:gridCol w="329184">
                  <a:extLst>
                    <a:ext uri="{9D8B030D-6E8A-4147-A177-3AD203B41FA5}">
                      <a16:colId xmlns:a16="http://schemas.microsoft.com/office/drawing/2014/main" val="918010487"/>
                    </a:ext>
                  </a:extLst>
                </a:gridCol>
                <a:gridCol w="329184">
                  <a:extLst>
                    <a:ext uri="{9D8B030D-6E8A-4147-A177-3AD203B41FA5}">
                      <a16:colId xmlns:a16="http://schemas.microsoft.com/office/drawing/2014/main" val="406654527"/>
                    </a:ext>
                  </a:extLst>
                </a:gridCol>
                <a:gridCol w="329184">
                  <a:extLst>
                    <a:ext uri="{9D8B030D-6E8A-4147-A177-3AD203B41FA5}">
                      <a16:colId xmlns:a16="http://schemas.microsoft.com/office/drawing/2014/main" val="3964765587"/>
                    </a:ext>
                  </a:extLst>
                </a:gridCol>
                <a:gridCol w="329184">
                  <a:extLst>
                    <a:ext uri="{9D8B030D-6E8A-4147-A177-3AD203B41FA5}">
                      <a16:colId xmlns:a16="http://schemas.microsoft.com/office/drawing/2014/main" val="2214718867"/>
                    </a:ext>
                  </a:extLst>
                </a:gridCol>
                <a:gridCol w="329184">
                  <a:extLst>
                    <a:ext uri="{9D8B030D-6E8A-4147-A177-3AD203B41FA5}">
                      <a16:colId xmlns:a16="http://schemas.microsoft.com/office/drawing/2014/main" val="1872030445"/>
                    </a:ext>
                  </a:extLst>
                </a:gridCol>
                <a:gridCol w="329184">
                  <a:extLst>
                    <a:ext uri="{9D8B030D-6E8A-4147-A177-3AD203B41FA5}">
                      <a16:colId xmlns:a16="http://schemas.microsoft.com/office/drawing/2014/main" val="1495034930"/>
                    </a:ext>
                  </a:extLst>
                </a:gridCol>
                <a:gridCol w="329184">
                  <a:extLst>
                    <a:ext uri="{9D8B030D-6E8A-4147-A177-3AD203B41FA5}">
                      <a16:colId xmlns:a16="http://schemas.microsoft.com/office/drawing/2014/main" val="4216331385"/>
                    </a:ext>
                  </a:extLst>
                </a:gridCol>
                <a:gridCol w="329184">
                  <a:extLst>
                    <a:ext uri="{9D8B030D-6E8A-4147-A177-3AD203B41FA5}">
                      <a16:colId xmlns:a16="http://schemas.microsoft.com/office/drawing/2014/main" val="569476027"/>
                    </a:ext>
                  </a:extLst>
                </a:gridCol>
                <a:gridCol w="370332">
                  <a:extLst>
                    <a:ext uri="{9D8B030D-6E8A-4147-A177-3AD203B41FA5}">
                      <a16:colId xmlns:a16="http://schemas.microsoft.com/office/drawing/2014/main" val="2425991534"/>
                    </a:ext>
                  </a:extLst>
                </a:gridCol>
                <a:gridCol w="370332">
                  <a:extLst>
                    <a:ext uri="{9D8B030D-6E8A-4147-A177-3AD203B41FA5}">
                      <a16:colId xmlns:a16="http://schemas.microsoft.com/office/drawing/2014/main" val="3997133022"/>
                    </a:ext>
                  </a:extLst>
                </a:gridCol>
                <a:gridCol w="329184">
                  <a:extLst>
                    <a:ext uri="{9D8B030D-6E8A-4147-A177-3AD203B41FA5}">
                      <a16:colId xmlns:a16="http://schemas.microsoft.com/office/drawing/2014/main" val="3493032604"/>
                    </a:ext>
                  </a:extLst>
                </a:gridCol>
                <a:gridCol w="329184">
                  <a:extLst>
                    <a:ext uri="{9D8B030D-6E8A-4147-A177-3AD203B41FA5}">
                      <a16:colId xmlns:a16="http://schemas.microsoft.com/office/drawing/2014/main" val="3965416840"/>
                    </a:ext>
                  </a:extLst>
                </a:gridCol>
                <a:gridCol w="370332">
                  <a:extLst>
                    <a:ext uri="{9D8B030D-6E8A-4147-A177-3AD203B41FA5}">
                      <a16:colId xmlns:a16="http://schemas.microsoft.com/office/drawing/2014/main" val="382218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128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FAE USA, Inc. - 2019-02-26 20:16:19 </a:t>
                      </a:r>
                      <a:r>
                        <a:rPr kumimoji="0" lang="en-US" sz="1000" b="0" i="0" u="none" strike="noStrike" kern="1200" cap="none" spc="0" normalizeH="0" baseline="0" noProof="0">
                          <a:ln>
                            <a:noFill/>
                          </a:ln>
                          <a:solidFill>
                            <a:prstClr val="black"/>
                          </a:solidFill>
                          <a:effectLst/>
                          <a:uLnTx/>
                          <a:uFillTx/>
                          <a:latin typeface="+mn-lt"/>
                          <a:ea typeface="+mn-ea"/>
                          <a:cs typeface="+mn-cs"/>
                        </a:rPr>
                        <a:t> 
 Check out the unstoppable PT-475 tracked carrier in action! #landclearing #landmanagement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458291"/>
                  </a:ext>
                </a:extLst>
              </a:tr>
            </a:tbl>
          </a:graphicData>
        </a:graphic>
      </p:graphicFrame>
      <p:sp>
        <p:nvSpPr>
          <p:cNvPr id="4" name="Text Placeholder 3">
            <a:extLst>
              <a:ext uri="{FF2B5EF4-FFF2-40B4-BE49-F238E27FC236}">
                <a16:creationId xmlns:a16="http://schemas.microsoft.com/office/drawing/2014/main" id="{3AA93C6F-CC82-4CBB-8701-75868C5DBA7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40954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4DDD-6BC1-4971-9C35-3E61B0FAB83E}"/>
              </a:ext>
            </a:extLst>
          </p:cNvPr>
          <p:cNvSpPr>
            <a:spLocks noGrp="1"/>
          </p:cNvSpPr>
          <p:nvPr>
            <p:ph type="title"/>
          </p:nvPr>
        </p:nvSpPr>
        <p:spPr/>
        <p:txBody>
          <a:bodyPr/>
          <a:lstStyle/>
          <a:p>
            <a:r>
              <a:rPr lang="en-US"/>
              <a:t>Facebook FB Own Posts Table (Keywords filtered) | Vegetation Management - 2 of 8</a:t>
            </a:r>
          </a:p>
        </p:txBody>
      </p:sp>
      <p:graphicFrame>
        <p:nvGraphicFramePr>
          <p:cNvPr id="5" name="Table Placeholder 4">
            <a:extLst>
              <a:ext uri="{FF2B5EF4-FFF2-40B4-BE49-F238E27FC236}">
                <a16:creationId xmlns:a16="http://schemas.microsoft.com/office/drawing/2014/main" id="{9A1BFBBA-BB92-4690-B5F9-6F58CDF2E0E6}"/>
              </a:ext>
            </a:extLst>
          </p:cNvPr>
          <p:cNvGraphicFramePr>
            <a:graphicFrameLocks noGrp="1"/>
          </p:cNvGraphicFramePr>
          <p:nvPr>
            <p:ph type="tbl" sz="quarter" idx="13"/>
            <p:extLst>
              <p:ext uri="{D42A27DB-BD31-4B8C-83A1-F6EECF244321}">
                <p14:modId xmlns:p14="http://schemas.microsoft.com/office/powerpoint/2010/main" val="82650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62195763"/>
                    </a:ext>
                  </a:extLst>
                </a:gridCol>
                <a:gridCol w="370332">
                  <a:extLst>
                    <a:ext uri="{9D8B030D-6E8A-4147-A177-3AD203B41FA5}">
                      <a16:colId xmlns:a16="http://schemas.microsoft.com/office/drawing/2014/main" val="4261068664"/>
                    </a:ext>
                  </a:extLst>
                </a:gridCol>
                <a:gridCol w="370332">
                  <a:extLst>
                    <a:ext uri="{9D8B030D-6E8A-4147-A177-3AD203B41FA5}">
                      <a16:colId xmlns:a16="http://schemas.microsoft.com/office/drawing/2014/main" val="2205977511"/>
                    </a:ext>
                  </a:extLst>
                </a:gridCol>
                <a:gridCol w="370332">
                  <a:extLst>
                    <a:ext uri="{9D8B030D-6E8A-4147-A177-3AD203B41FA5}">
                      <a16:colId xmlns:a16="http://schemas.microsoft.com/office/drawing/2014/main" val="1648355038"/>
                    </a:ext>
                  </a:extLst>
                </a:gridCol>
                <a:gridCol w="329184">
                  <a:extLst>
                    <a:ext uri="{9D8B030D-6E8A-4147-A177-3AD203B41FA5}">
                      <a16:colId xmlns:a16="http://schemas.microsoft.com/office/drawing/2014/main" val="2903912891"/>
                    </a:ext>
                  </a:extLst>
                </a:gridCol>
                <a:gridCol w="329184">
                  <a:extLst>
                    <a:ext uri="{9D8B030D-6E8A-4147-A177-3AD203B41FA5}">
                      <a16:colId xmlns:a16="http://schemas.microsoft.com/office/drawing/2014/main" val="4092632949"/>
                    </a:ext>
                  </a:extLst>
                </a:gridCol>
                <a:gridCol w="329184">
                  <a:extLst>
                    <a:ext uri="{9D8B030D-6E8A-4147-A177-3AD203B41FA5}">
                      <a16:colId xmlns:a16="http://schemas.microsoft.com/office/drawing/2014/main" val="527341417"/>
                    </a:ext>
                  </a:extLst>
                </a:gridCol>
                <a:gridCol w="329184">
                  <a:extLst>
                    <a:ext uri="{9D8B030D-6E8A-4147-A177-3AD203B41FA5}">
                      <a16:colId xmlns:a16="http://schemas.microsoft.com/office/drawing/2014/main" val="1935393895"/>
                    </a:ext>
                  </a:extLst>
                </a:gridCol>
                <a:gridCol w="329184">
                  <a:extLst>
                    <a:ext uri="{9D8B030D-6E8A-4147-A177-3AD203B41FA5}">
                      <a16:colId xmlns:a16="http://schemas.microsoft.com/office/drawing/2014/main" val="1705170429"/>
                    </a:ext>
                  </a:extLst>
                </a:gridCol>
                <a:gridCol w="329184">
                  <a:extLst>
                    <a:ext uri="{9D8B030D-6E8A-4147-A177-3AD203B41FA5}">
                      <a16:colId xmlns:a16="http://schemas.microsoft.com/office/drawing/2014/main" val="3437010820"/>
                    </a:ext>
                  </a:extLst>
                </a:gridCol>
                <a:gridCol w="329184">
                  <a:extLst>
                    <a:ext uri="{9D8B030D-6E8A-4147-A177-3AD203B41FA5}">
                      <a16:colId xmlns:a16="http://schemas.microsoft.com/office/drawing/2014/main" val="406291313"/>
                    </a:ext>
                  </a:extLst>
                </a:gridCol>
                <a:gridCol w="329184">
                  <a:extLst>
                    <a:ext uri="{9D8B030D-6E8A-4147-A177-3AD203B41FA5}">
                      <a16:colId xmlns:a16="http://schemas.microsoft.com/office/drawing/2014/main" val="2574271243"/>
                    </a:ext>
                  </a:extLst>
                </a:gridCol>
                <a:gridCol w="370332">
                  <a:extLst>
                    <a:ext uri="{9D8B030D-6E8A-4147-A177-3AD203B41FA5}">
                      <a16:colId xmlns:a16="http://schemas.microsoft.com/office/drawing/2014/main" val="1440368241"/>
                    </a:ext>
                  </a:extLst>
                </a:gridCol>
                <a:gridCol w="370332">
                  <a:extLst>
                    <a:ext uri="{9D8B030D-6E8A-4147-A177-3AD203B41FA5}">
                      <a16:colId xmlns:a16="http://schemas.microsoft.com/office/drawing/2014/main" val="1232235588"/>
                    </a:ext>
                  </a:extLst>
                </a:gridCol>
                <a:gridCol w="329184">
                  <a:extLst>
                    <a:ext uri="{9D8B030D-6E8A-4147-A177-3AD203B41FA5}">
                      <a16:colId xmlns:a16="http://schemas.microsoft.com/office/drawing/2014/main" val="1446554768"/>
                    </a:ext>
                  </a:extLst>
                </a:gridCol>
                <a:gridCol w="329184">
                  <a:extLst>
                    <a:ext uri="{9D8B030D-6E8A-4147-A177-3AD203B41FA5}">
                      <a16:colId xmlns:a16="http://schemas.microsoft.com/office/drawing/2014/main" val="1271649414"/>
                    </a:ext>
                  </a:extLst>
                </a:gridCol>
                <a:gridCol w="370332">
                  <a:extLst>
                    <a:ext uri="{9D8B030D-6E8A-4147-A177-3AD203B41FA5}">
                      <a16:colId xmlns:a16="http://schemas.microsoft.com/office/drawing/2014/main" val="144353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9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DENIS CIMAF Inc. - 2019-02-21 19:19:02 </a:t>
                      </a:r>
                      <a:r>
                        <a:rPr kumimoji="0" lang="en-US" sz="1000" b="0" i="0" u="none" strike="noStrike" kern="1200" cap="none" spc="0" normalizeH="0" baseline="0" noProof="0">
                          <a:ln>
                            <a:noFill/>
                          </a:ln>
                          <a:solidFill>
                            <a:prstClr val="black"/>
                          </a:solidFill>
                          <a:effectLst/>
                          <a:uLnTx/>
                          <a:uFillTx/>
                          <a:latin typeface="+mn-lt"/>
                          <a:ea typeface="+mn-ea"/>
                          <a:cs typeface="+mn-cs"/>
                        </a:rPr>
                        <a:t> 
 This DAF-180D is a proved and tested solution for small business in land reclamation and management.
DENIS CIMAF Inc. - specializing in the development of high-efficiency industrial mulcher. DENIS CIMAF Mulchers are recognized for their productivity and efficiency. Land clearing equipment, forestry mulcher for excavators. These excavator mulchers are ideal for intensive vegetation control, land clearing, roadside, transmission lines, pipeline maintenance, forest fire prevention.
Attachment: DENIS CIMAF DAF-180D
Carrier: Supertrak SK-140 RTL
Like for more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7390224"/>
                  </a:ext>
                </a:extLst>
              </a:tr>
            </a:tbl>
          </a:graphicData>
        </a:graphic>
      </p:graphicFrame>
      <p:sp>
        <p:nvSpPr>
          <p:cNvPr id="4" name="Text Placeholder 3">
            <a:extLst>
              <a:ext uri="{FF2B5EF4-FFF2-40B4-BE49-F238E27FC236}">
                <a16:creationId xmlns:a16="http://schemas.microsoft.com/office/drawing/2014/main" id="{4B5B6D3F-C46C-45C0-AA5B-57D7733E75A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56210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552CB-5D8B-4C21-804D-F77DFED95FC7}"/>
              </a:ext>
            </a:extLst>
          </p:cNvPr>
          <p:cNvSpPr>
            <a:spLocks noGrp="1"/>
          </p:cNvSpPr>
          <p:nvPr>
            <p:ph type="title"/>
          </p:nvPr>
        </p:nvSpPr>
        <p:spPr/>
        <p:txBody>
          <a:bodyPr/>
          <a:lstStyle/>
          <a:p>
            <a:r>
              <a:rPr lang="en-US"/>
              <a:t>Facebook FB Own Posts Table (Keywords filtered) | Vegetation Management - 3 of 8</a:t>
            </a:r>
          </a:p>
        </p:txBody>
      </p:sp>
      <p:graphicFrame>
        <p:nvGraphicFramePr>
          <p:cNvPr id="5" name="Table Placeholder 4">
            <a:extLst>
              <a:ext uri="{FF2B5EF4-FFF2-40B4-BE49-F238E27FC236}">
                <a16:creationId xmlns:a16="http://schemas.microsoft.com/office/drawing/2014/main" id="{77283670-C252-4E69-B648-1CF75BDA08DF}"/>
              </a:ext>
            </a:extLst>
          </p:cNvPr>
          <p:cNvGraphicFramePr>
            <a:graphicFrameLocks noGrp="1"/>
          </p:cNvGraphicFramePr>
          <p:nvPr>
            <p:ph type="tbl" sz="quarter" idx="13"/>
            <p:extLst>
              <p:ext uri="{D42A27DB-BD31-4B8C-83A1-F6EECF244321}">
                <p14:modId xmlns:p14="http://schemas.microsoft.com/office/powerpoint/2010/main" val="173255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738482499"/>
                    </a:ext>
                  </a:extLst>
                </a:gridCol>
                <a:gridCol w="370332">
                  <a:extLst>
                    <a:ext uri="{9D8B030D-6E8A-4147-A177-3AD203B41FA5}">
                      <a16:colId xmlns:a16="http://schemas.microsoft.com/office/drawing/2014/main" val="2620518669"/>
                    </a:ext>
                  </a:extLst>
                </a:gridCol>
                <a:gridCol w="370332">
                  <a:extLst>
                    <a:ext uri="{9D8B030D-6E8A-4147-A177-3AD203B41FA5}">
                      <a16:colId xmlns:a16="http://schemas.microsoft.com/office/drawing/2014/main" val="1524984059"/>
                    </a:ext>
                  </a:extLst>
                </a:gridCol>
                <a:gridCol w="370332">
                  <a:extLst>
                    <a:ext uri="{9D8B030D-6E8A-4147-A177-3AD203B41FA5}">
                      <a16:colId xmlns:a16="http://schemas.microsoft.com/office/drawing/2014/main" val="2818764892"/>
                    </a:ext>
                  </a:extLst>
                </a:gridCol>
                <a:gridCol w="329184">
                  <a:extLst>
                    <a:ext uri="{9D8B030D-6E8A-4147-A177-3AD203B41FA5}">
                      <a16:colId xmlns:a16="http://schemas.microsoft.com/office/drawing/2014/main" val="336636360"/>
                    </a:ext>
                  </a:extLst>
                </a:gridCol>
                <a:gridCol w="329184">
                  <a:extLst>
                    <a:ext uri="{9D8B030D-6E8A-4147-A177-3AD203B41FA5}">
                      <a16:colId xmlns:a16="http://schemas.microsoft.com/office/drawing/2014/main" val="2706056475"/>
                    </a:ext>
                  </a:extLst>
                </a:gridCol>
                <a:gridCol w="329184">
                  <a:extLst>
                    <a:ext uri="{9D8B030D-6E8A-4147-A177-3AD203B41FA5}">
                      <a16:colId xmlns:a16="http://schemas.microsoft.com/office/drawing/2014/main" val="491804544"/>
                    </a:ext>
                  </a:extLst>
                </a:gridCol>
                <a:gridCol w="329184">
                  <a:extLst>
                    <a:ext uri="{9D8B030D-6E8A-4147-A177-3AD203B41FA5}">
                      <a16:colId xmlns:a16="http://schemas.microsoft.com/office/drawing/2014/main" val="2325538404"/>
                    </a:ext>
                  </a:extLst>
                </a:gridCol>
                <a:gridCol w="329184">
                  <a:extLst>
                    <a:ext uri="{9D8B030D-6E8A-4147-A177-3AD203B41FA5}">
                      <a16:colId xmlns:a16="http://schemas.microsoft.com/office/drawing/2014/main" val="4234180232"/>
                    </a:ext>
                  </a:extLst>
                </a:gridCol>
                <a:gridCol w="329184">
                  <a:extLst>
                    <a:ext uri="{9D8B030D-6E8A-4147-A177-3AD203B41FA5}">
                      <a16:colId xmlns:a16="http://schemas.microsoft.com/office/drawing/2014/main" val="382018059"/>
                    </a:ext>
                  </a:extLst>
                </a:gridCol>
                <a:gridCol w="329184">
                  <a:extLst>
                    <a:ext uri="{9D8B030D-6E8A-4147-A177-3AD203B41FA5}">
                      <a16:colId xmlns:a16="http://schemas.microsoft.com/office/drawing/2014/main" val="2603104120"/>
                    </a:ext>
                  </a:extLst>
                </a:gridCol>
                <a:gridCol w="329184">
                  <a:extLst>
                    <a:ext uri="{9D8B030D-6E8A-4147-A177-3AD203B41FA5}">
                      <a16:colId xmlns:a16="http://schemas.microsoft.com/office/drawing/2014/main" val="4195022011"/>
                    </a:ext>
                  </a:extLst>
                </a:gridCol>
                <a:gridCol w="370332">
                  <a:extLst>
                    <a:ext uri="{9D8B030D-6E8A-4147-A177-3AD203B41FA5}">
                      <a16:colId xmlns:a16="http://schemas.microsoft.com/office/drawing/2014/main" val="4096362385"/>
                    </a:ext>
                  </a:extLst>
                </a:gridCol>
                <a:gridCol w="370332">
                  <a:extLst>
                    <a:ext uri="{9D8B030D-6E8A-4147-A177-3AD203B41FA5}">
                      <a16:colId xmlns:a16="http://schemas.microsoft.com/office/drawing/2014/main" val="3570656103"/>
                    </a:ext>
                  </a:extLst>
                </a:gridCol>
                <a:gridCol w="329184">
                  <a:extLst>
                    <a:ext uri="{9D8B030D-6E8A-4147-A177-3AD203B41FA5}">
                      <a16:colId xmlns:a16="http://schemas.microsoft.com/office/drawing/2014/main" val="514270443"/>
                    </a:ext>
                  </a:extLst>
                </a:gridCol>
                <a:gridCol w="329184">
                  <a:extLst>
                    <a:ext uri="{9D8B030D-6E8A-4147-A177-3AD203B41FA5}">
                      <a16:colId xmlns:a16="http://schemas.microsoft.com/office/drawing/2014/main" val="1594367552"/>
                    </a:ext>
                  </a:extLst>
                </a:gridCol>
                <a:gridCol w="370332">
                  <a:extLst>
                    <a:ext uri="{9D8B030D-6E8A-4147-A177-3AD203B41FA5}">
                      <a16:colId xmlns:a16="http://schemas.microsoft.com/office/drawing/2014/main" val="82319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336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Vegetation Management - 2019-02-14 16:00:02 </a:t>
                      </a:r>
                      <a:r>
                        <a:rPr kumimoji="0" lang="en-US" sz="1000" b="0" i="0" u="none" strike="noStrike" kern="1200" cap="none" spc="0" normalizeH="0" baseline="0" noProof="0">
                          <a:ln>
                            <a:noFill/>
                          </a:ln>
                          <a:solidFill>
                            <a:prstClr val="black"/>
                          </a:solidFill>
                          <a:effectLst/>
                          <a:uLnTx/>
                          <a:uFillTx/>
                          <a:latin typeface="+mn-lt"/>
                          <a:ea typeface="+mn-ea"/>
                          <a:cs typeface="+mn-cs"/>
                        </a:rPr>
                        <a:t> 
 The first RAPTOR 300 black edition headed out to Canada 🇨🇦. Bavaria Earthworks in Edmonton is proud owner of the black beast.
The really tough conditions in Canada with minus 30°C / minus 22 Fahrenheit and a lof of snow are no problem for the RAPTOR: the mechanical-driven mulching head provides less maintenance and more safety. The efficient mechanical driven head also decrease the fuel computation and your operation costs.
For a demo of the machine on the jobsite, please contact Bavaria Earthworks direct or PRINOTH: https://www.prinoth.com/en/contact/ #prinoth #prinothvegetationmanagement #RAPTOR300 #mulching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3836172"/>
                  </a:ext>
                </a:extLst>
              </a:tr>
            </a:tbl>
          </a:graphicData>
        </a:graphic>
      </p:graphicFrame>
      <p:sp>
        <p:nvSpPr>
          <p:cNvPr id="4" name="Text Placeholder 3">
            <a:extLst>
              <a:ext uri="{FF2B5EF4-FFF2-40B4-BE49-F238E27FC236}">
                <a16:creationId xmlns:a16="http://schemas.microsoft.com/office/drawing/2014/main" id="{09546E8B-D4C0-45BC-8966-C1D932BED45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42490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9AC5E-FD67-4ABB-BDE2-73F7B4443C34}"/>
              </a:ext>
            </a:extLst>
          </p:cNvPr>
          <p:cNvSpPr>
            <a:spLocks noGrp="1"/>
          </p:cNvSpPr>
          <p:nvPr>
            <p:ph type="title"/>
          </p:nvPr>
        </p:nvSpPr>
        <p:spPr/>
        <p:txBody>
          <a:bodyPr/>
          <a:lstStyle/>
          <a:p>
            <a:r>
              <a:rPr lang="en-US"/>
              <a:t>Facebook FB Own Posts Table (Keywords filtered) | Vegetation Management - 4 of 8</a:t>
            </a:r>
          </a:p>
        </p:txBody>
      </p:sp>
      <p:graphicFrame>
        <p:nvGraphicFramePr>
          <p:cNvPr id="5" name="Table Placeholder 4">
            <a:extLst>
              <a:ext uri="{FF2B5EF4-FFF2-40B4-BE49-F238E27FC236}">
                <a16:creationId xmlns:a16="http://schemas.microsoft.com/office/drawing/2014/main" id="{D7635EB4-A2D3-47C0-A1DB-88F03453BC02}"/>
              </a:ext>
            </a:extLst>
          </p:cNvPr>
          <p:cNvGraphicFramePr>
            <a:graphicFrameLocks noGrp="1"/>
          </p:cNvGraphicFramePr>
          <p:nvPr>
            <p:ph type="tbl" sz="quarter" idx="13"/>
            <p:extLst>
              <p:ext uri="{D42A27DB-BD31-4B8C-83A1-F6EECF244321}">
                <p14:modId xmlns:p14="http://schemas.microsoft.com/office/powerpoint/2010/main" val="101354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070781979"/>
                    </a:ext>
                  </a:extLst>
                </a:gridCol>
                <a:gridCol w="370332">
                  <a:extLst>
                    <a:ext uri="{9D8B030D-6E8A-4147-A177-3AD203B41FA5}">
                      <a16:colId xmlns:a16="http://schemas.microsoft.com/office/drawing/2014/main" val="1359547538"/>
                    </a:ext>
                  </a:extLst>
                </a:gridCol>
                <a:gridCol w="370332">
                  <a:extLst>
                    <a:ext uri="{9D8B030D-6E8A-4147-A177-3AD203B41FA5}">
                      <a16:colId xmlns:a16="http://schemas.microsoft.com/office/drawing/2014/main" val="2465748892"/>
                    </a:ext>
                  </a:extLst>
                </a:gridCol>
                <a:gridCol w="370332">
                  <a:extLst>
                    <a:ext uri="{9D8B030D-6E8A-4147-A177-3AD203B41FA5}">
                      <a16:colId xmlns:a16="http://schemas.microsoft.com/office/drawing/2014/main" val="1783617654"/>
                    </a:ext>
                  </a:extLst>
                </a:gridCol>
                <a:gridCol w="329184">
                  <a:extLst>
                    <a:ext uri="{9D8B030D-6E8A-4147-A177-3AD203B41FA5}">
                      <a16:colId xmlns:a16="http://schemas.microsoft.com/office/drawing/2014/main" val="84124701"/>
                    </a:ext>
                  </a:extLst>
                </a:gridCol>
                <a:gridCol w="329184">
                  <a:extLst>
                    <a:ext uri="{9D8B030D-6E8A-4147-A177-3AD203B41FA5}">
                      <a16:colId xmlns:a16="http://schemas.microsoft.com/office/drawing/2014/main" val="3142218592"/>
                    </a:ext>
                  </a:extLst>
                </a:gridCol>
                <a:gridCol w="329184">
                  <a:extLst>
                    <a:ext uri="{9D8B030D-6E8A-4147-A177-3AD203B41FA5}">
                      <a16:colId xmlns:a16="http://schemas.microsoft.com/office/drawing/2014/main" val="3499317044"/>
                    </a:ext>
                  </a:extLst>
                </a:gridCol>
                <a:gridCol w="329184">
                  <a:extLst>
                    <a:ext uri="{9D8B030D-6E8A-4147-A177-3AD203B41FA5}">
                      <a16:colId xmlns:a16="http://schemas.microsoft.com/office/drawing/2014/main" val="650455464"/>
                    </a:ext>
                  </a:extLst>
                </a:gridCol>
                <a:gridCol w="329184">
                  <a:extLst>
                    <a:ext uri="{9D8B030D-6E8A-4147-A177-3AD203B41FA5}">
                      <a16:colId xmlns:a16="http://schemas.microsoft.com/office/drawing/2014/main" val="3529875842"/>
                    </a:ext>
                  </a:extLst>
                </a:gridCol>
                <a:gridCol w="329184">
                  <a:extLst>
                    <a:ext uri="{9D8B030D-6E8A-4147-A177-3AD203B41FA5}">
                      <a16:colId xmlns:a16="http://schemas.microsoft.com/office/drawing/2014/main" val="672167469"/>
                    </a:ext>
                  </a:extLst>
                </a:gridCol>
                <a:gridCol w="329184">
                  <a:extLst>
                    <a:ext uri="{9D8B030D-6E8A-4147-A177-3AD203B41FA5}">
                      <a16:colId xmlns:a16="http://schemas.microsoft.com/office/drawing/2014/main" val="2807433749"/>
                    </a:ext>
                  </a:extLst>
                </a:gridCol>
                <a:gridCol w="329184">
                  <a:extLst>
                    <a:ext uri="{9D8B030D-6E8A-4147-A177-3AD203B41FA5}">
                      <a16:colId xmlns:a16="http://schemas.microsoft.com/office/drawing/2014/main" val="1733494845"/>
                    </a:ext>
                  </a:extLst>
                </a:gridCol>
                <a:gridCol w="370332">
                  <a:extLst>
                    <a:ext uri="{9D8B030D-6E8A-4147-A177-3AD203B41FA5}">
                      <a16:colId xmlns:a16="http://schemas.microsoft.com/office/drawing/2014/main" val="3327754665"/>
                    </a:ext>
                  </a:extLst>
                </a:gridCol>
                <a:gridCol w="370332">
                  <a:extLst>
                    <a:ext uri="{9D8B030D-6E8A-4147-A177-3AD203B41FA5}">
                      <a16:colId xmlns:a16="http://schemas.microsoft.com/office/drawing/2014/main" val="3283136799"/>
                    </a:ext>
                  </a:extLst>
                </a:gridCol>
                <a:gridCol w="329184">
                  <a:extLst>
                    <a:ext uri="{9D8B030D-6E8A-4147-A177-3AD203B41FA5}">
                      <a16:colId xmlns:a16="http://schemas.microsoft.com/office/drawing/2014/main" val="887920842"/>
                    </a:ext>
                  </a:extLst>
                </a:gridCol>
                <a:gridCol w="329184">
                  <a:extLst>
                    <a:ext uri="{9D8B030D-6E8A-4147-A177-3AD203B41FA5}">
                      <a16:colId xmlns:a16="http://schemas.microsoft.com/office/drawing/2014/main" val="3534195653"/>
                    </a:ext>
                  </a:extLst>
                </a:gridCol>
                <a:gridCol w="370332">
                  <a:extLst>
                    <a:ext uri="{9D8B030D-6E8A-4147-A177-3AD203B41FA5}">
                      <a16:colId xmlns:a16="http://schemas.microsoft.com/office/drawing/2014/main" val="37170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740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TMC Cancela - 2019-02-12 18:28:50 </a:t>
                      </a:r>
                      <a:r>
                        <a:rPr kumimoji="0" lang="es-ES" sz="1000" b="0" i="0" u="none" strike="noStrike" kern="1200" cap="none" spc="0" normalizeH="0" baseline="0" noProof="0">
                          <a:ln>
                            <a:noFill/>
                          </a:ln>
                          <a:solidFill>
                            <a:prstClr val="black"/>
                          </a:solidFill>
                          <a:effectLst/>
                          <a:uLnTx/>
                          <a:uFillTx/>
                          <a:latin typeface="+mn-lt"/>
                          <a:ea typeface="+mn-ea"/>
                          <a:cs typeface="+mn-cs"/>
                        </a:rPr>
                        <a:t> 
 Empezamos otra edición de la World Ag Expo en Tulare ( California ) para poder antender y mostrar a nuestros clientes de USA las últimas novedades. 
Gracias una vez más a nuestro importador Gary Gebhard Sales &amp; Co por su atención y trabajo constante.
Estaremos para atenderles en el Stand N32.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75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FAE USA, Inc. - 2019-02-10 21:02:09 </a:t>
                      </a:r>
                      <a:r>
                        <a:rPr kumimoji="0" lang="en-US" sz="1000" b="0" i="0" u="none" strike="noStrike" kern="1200" cap="none" spc="0" normalizeH="0" baseline="0" noProof="0">
                          <a:ln>
                            <a:noFill/>
                          </a:ln>
                          <a:solidFill>
                            <a:prstClr val="black"/>
                          </a:solidFill>
                          <a:effectLst/>
                          <a:uLnTx/>
                          <a:uFillTx/>
                          <a:latin typeface="+mn-lt"/>
                          <a:ea typeface="+mn-ea"/>
                          <a:cs typeface="+mn-cs"/>
                        </a:rPr>
                        <a:t> 
 Details make the difference! Check out the PT475, our flagship model of Primetech tracked carriers built for high-demanding land management applications. Learn why FAE is the most trusted name in the land clearing industry!
See PT475 in person at the World Ag Expo 2019. Stop by Global Machinery booths (GS16, GS26, and GS35)! #landmanagement #landclearing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024111"/>
                  </a:ext>
                </a:extLst>
              </a:tr>
            </a:tbl>
          </a:graphicData>
        </a:graphic>
      </p:graphicFrame>
      <p:sp>
        <p:nvSpPr>
          <p:cNvPr id="4" name="Text Placeholder 3">
            <a:extLst>
              <a:ext uri="{FF2B5EF4-FFF2-40B4-BE49-F238E27FC236}">
                <a16:creationId xmlns:a16="http://schemas.microsoft.com/office/drawing/2014/main" id="{CC565F6C-559E-4E9D-9147-CD64B0DA19D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61385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3618-B93E-4809-A749-170E89B0A267}"/>
              </a:ext>
            </a:extLst>
          </p:cNvPr>
          <p:cNvSpPr>
            <a:spLocks noGrp="1"/>
          </p:cNvSpPr>
          <p:nvPr>
            <p:ph type="title"/>
          </p:nvPr>
        </p:nvSpPr>
        <p:spPr/>
        <p:txBody>
          <a:bodyPr/>
          <a:lstStyle/>
          <a:p>
            <a:r>
              <a:rPr lang="en-US"/>
              <a:t>Facebook FB Own Posts Table (Keywords filtered) | Vegetation Management - 5 of 8</a:t>
            </a:r>
          </a:p>
        </p:txBody>
      </p:sp>
      <p:graphicFrame>
        <p:nvGraphicFramePr>
          <p:cNvPr id="5" name="Table Placeholder 4">
            <a:extLst>
              <a:ext uri="{FF2B5EF4-FFF2-40B4-BE49-F238E27FC236}">
                <a16:creationId xmlns:a16="http://schemas.microsoft.com/office/drawing/2014/main" id="{DE373DF9-DD3B-42BE-BE4E-D8E173084F96}"/>
              </a:ext>
            </a:extLst>
          </p:cNvPr>
          <p:cNvGraphicFramePr>
            <a:graphicFrameLocks noGrp="1"/>
          </p:cNvGraphicFramePr>
          <p:nvPr>
            <p:ph type="tbl" sz="quarter" idx="13"/>
            <p:extLst>
              <p:ext uri="{D42A27DB-BD31-4B8C-83A1-F6EECF244321}">
                <p14:modId xmlns:p14="http://schemas.microsoft.com/office/powerpoint/2010/main" val="108609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04685946"/>
                    </a:ext>
                  </a:extLst>
                </a:gridCol>
                <a:gridCol w="370332">
                  <a:extLst>
                    <a:ext uri="{9D8B030D-6E8A-4147-A177-3AD203B41FA5}">
                      <a16:colId xmlns:a16="http://schemas.microsoft.com/office/drawing/2014/main" val="3623859160"/>
                    </a:ext>
                  </a:extLst>
                </a:gridCol>
                <a:gridCol w="370332">
                  <a:extLst>
                    <a:ext uri="{9D8B030D-6E8A-4147-A177-3AD203B41FA5}">
                      <a16:colId xmlns:a16="http://schemas.microsoft.com/office/drawing/2014/main" val="3914207928"/>
                    </a:ext>
                  </a:extLst>
                </a:gridCol>
                <a:gridCol w="370332">
                  <a:extLst>
                    <a:ext uri="{9D8B030D-6E8A-4147-A177-3AD203B41FA5}">
                      <a16:colId xmlns:a16="http://schemas.microsoft.com/office/drawing/2014/main" val="2149780763"/>
                    </a:ext>
                  </a:extLst>
                </a:gridCol>
                <a:gridCol w="329184">
                  <a:extLst>
                    <a:ext uri="{9D8B030D-6E8A-4147-A177-3AD203B41FA5}">
                      <a16:colId xmlns:a16="http://schemas.microsoft.com/office/drawing/2014/main" val="2825397157"/>
                    </a:ext>
                  </a:extLst>
                </a:gridCol>
                <a:gridCol w="329184">
                  <a:extLst>
                    <a:ext uri="{9D8B030D-6E8A-4147-A177-3AD203B41FA5}">
                      <a16:colId xmlns:a16="http://schemas.microsoft.com/office/drawing/2014/main" val="1032397474"/>
                    </a:ext>
                  </a:extLst>
                </a:gridCol>
                <a:gridCol w="329184">
                  <a:extLst>
                    <a:ext uri="{9D8B030D-6E8A-4147-A177-3AD203B41FA5}">
                      <a16:colId xmlns:a16="http://schemas.microsoft.com/office/drawing/2014/main" val="2739369822"/>
                    </a:ext>
                  </a:extLst>
                </a:gridCol>
                <a:gridCol w="329184">
                  <a:extLst>
                    <a:ext uri="{9D8B030D-6E8A-4147-A177-3AD203B41FA5}">
                      <a16:colId xmlns:a16="http://schemas.microsoft.com/office/drawing/2014/main" val="1029624105"/>
                    </a:ext>
                  </a:extLst>
                </a:gridCol>
                <a:gridCol w="329184">
                  <a:extLst>
                    <a:ext uri="{9D8B030D-6E8A-4147-A177-3AD203B41FA5}">
                      <a16:colId xmlns:a16="http://schemas.microsoft.com/office/drawing/2014/main" val="1334030909"/>
                    </a:ext>
                  </a:extLst>
                </a:gridCol>
                <a:gridCol w="329184">
                  <a:extLst>
                    <a:ext uri="{9D8B030D-6E8A-4147-A177-3AD203B41FA5}">
                      <a16:colId xmlns:a16="http://schemas.microsoft.com/office/drawing/2014/main" val="2727022795"/>
                    </a:ext>
                  </a:extLst>
                </a:gridCol>
                <a:gridCol w="329184">
                  <a:extLst>
                    <a:ext uri="{9D8B030D-6E8A-4147-A177-3AD203B41FA5}">
                      <a16:colId xmlns:a16="http://schemas.microsoft.com/office/drawing/2014/main" val="2751483524"/>
                    </a:ext>
                  </a:extLst>
                </a:gridCol>
                <a:gridCol w="329184">
                  <a:extLst>
                    <a:ext uri="{9D8B030D-6E8A-4147-A177-3AD203B41FA5}">
                      <a16:colId xmlns:a16="http://schemas.microsoft.com/office/drawing/2014/main" val="2863296232"/>
                    </a:ext>
                  </a:extLst>
                </a:gridCol>
                <a:gridCol w="370332">
                  <a:extLst>
                    <a:ext uri="{9D8B030D-6E8A-4147-A177-3AD203B41FA5}">
                      <a16:colId xmlns:a16="http://schemas.microsoft.com/office/drawing/2014/main" val="2552608896"/>
                    </a:ext>
                  </a:extLst>
                </a:gridCol>
                <a:gridCol w="370332">
                  <a:extLst>
                    <a:ext uri="{9D8B030D-6E8A-4147-A177-3AD203B41FA5}">
                      <a16:colId xmlns:a16="http://schemas.microsoft.com/office/drawing/2014/main" val="76968682"/>
                    </a:ext>
                  </a:extLst>
                </a:gridCol>
                <a:gridCol w="329184">
                  <a:extLst>
                    <a:ext uri="{9D8B030D-6E8A-4147-A177-3AD203B41FA5}">
                      <a16:colId xmlns:a16="http://schemas.microsoft.com/office/drawing/2014/main" val="2552430605"/>
                    </a:ext>
                  </a:extLst>
                </a:gridCol>
                <a:gridCol w="329184">
                  <a:extLst>
                    <a:ext uri="{9D8B030D-6E8A-4147-A177-3AD203B41FA5}">
                      <a16:colId xmlns:a16="http://schemas.microsoft.com/office/drawing/2014/main" val="3286476145"/>
                    </a:ext>
                  </a:extLst>
                </a:gridCol>
                <a:gridCol w="370332">
                  <a:extLst>
                    <a:ext uri="{9D8B030D-6E8A-4147-A177-3AD203B41FA5}">
                      <a16:colId xmlns:a16="http://schemas.microsoft.com/office/drawing/2014/main" val="188257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833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DENIS CIMAF Inc. - 2019-02-08 18:16:06 </a:t>
                      </a:r>
                      <a:r>
                        <a:rPr kumimoji="0" lang="en-US" sz="1000" b="0" i="0" u="none" strike="noStrike" kern="1200" cap="none" spc="0" normalizeH="0" baseline="0" noProof="0">
                          <a:ln>
                            <a:noFill/>
                          </a:ln>
                          <a:solidFill>
                            <a:prstClr val="black"/>
                          </a:solidFill>
                          <a:effectLst/>
                          <a:uLnTx/>
                          <a:uFillTx/>
                          <a:latin typeface="+mn-lt"/>
                          <a:ea typeface="+mn-ea"/>
                          <a:cs typeface="+mn-cs"/>
                        </a:rPr>
                        <a:t> 
 This DAF-150D is the ideal size for small farm or ranch owners. It's tough enough to handle any land clearing jobs in a small package. 
DENIS CIMAF Inc. - specializing in the development of high-efficiency industrial mulcher. DENIS CIMAF Mulchers are recognized for their productivity and efficiency. Land clearing equipment, forestry mulcher for excavators. These excavator mulchers are ideal for intensive vegetation control, land clearing, roadside, transmission lines, pipeline maintenance, forest fire prevention.
Attachment: DENIS CIMAF DAF-150D
Carrier: New-Holland C245
Like and follow for more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8663719"/>
                  </a:ext>
                </a:extLst>
              </a:tr>
            </a:tbl>
          </a:graphicData>
        </a:graphic>
      </p:graphicFrame>
      <p:sp>
        <p:nvSpPr>
          <p:cNvPr id="4" name="Text Placeholder 3">
            <a:extLst>
              <a:ext uri="{FF2B5EF4-FFF2-40B4-BE49-F238E27FC236}">
                <a16:creationId xmlns:a16="http://schemas.microsoft.com/office/drawing/2014/main" id="{E6F39117-255F-4AD5-8C19-E16E4BBE2E5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02440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FA04-F20B-40CE-A633-3344D67E405C}"/>
              </a:ext>
            </a:extLst>
          </p:cNvPr>
          <p:cNvSpPr>
            <a:spLocks noGrp="1"/>
          </p:cNvSpPr>
          <p:nvPr>
            <p:ph type="title"/>
          </p:nvPr>
        </p:nvSpPr>
        <p:spPr/>
        <p:txBody>
          <a:bodyPr/>
          <a:lstStyle/>
          <a:p>
            <a:r>
              <a:rPr lang="en-US"/>
              <a:t>Facebook FB Own Posts Table (Keywords filtered) | Vegetation Management - 6 of 8</a:t>
            </a:r>
          </a:p>
        </p:txBody>
      </p:sp>
      <p:graphicFrame>
        <p:nvGraphicFramePr>
          <p:cNvPr id="5" name="Table Placeholder 4">
            <a:extLst>
              <a:ext uri="{FF2B5EF4-FFF2-40B4-BE49-F238E27FC236}">
                <a16:creationId xmlns:a16="http://schemas.microsoft.com/office/drawing/2014/main" id="{5DEA3471-7C11-4BB6-9253-F06C875A119A}"/>
              </a:ext>
            </a:extLst>
          </p:cNvPr>
          <p:cNvGraphicFramePr>
            <a:graphicFrameLocks noGrp="1"/>
          </p:cNvGraphicFramePr>
          <p:nvPr>
            <p:ph type="tbl" sz="quarter" idx="13"/>
            <p:extLst>
              <p:ext uri="{D42A27DB-BD31-4B8C-83A1-F6EECF244321}">
                <p14:modId xmlns:p14="http://schemas.microsoft.com/office/powerpoint/2010/main" val="796743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01308221"/>
                    </a:ext>
                  </a:extLst>
                </a:gridCol>
                <a:gridCol w="370332">
                  <a:extLst>
                    <a:ext uri="{9D8B030D-6E8A-4147-A177-3AD203B41FA5}">
                      <a16:colId xmlns:a16="http://schemas.microsoft.com/office/drawing/2014/main" val="488777065"/>
                    </a:ext>
                  </a:extLst>
                </a:gridCol>
                <a:gridCol w="370332">
                  <a:extLst>
                    <a:ext uri="{9D8B030D-6E8A-4147-A177-3AD203B41FA5}">
                      <a16:colId xmlns:a16="http://schemas.microsoft.com/office/drawing/2014/main" val="2148910002"/>
                    </a:ext>
                  </a:extLst>
                </a:gridCol>
                <a:gridCol w="370332">
                  <a:extLst>
                    <a:ext uri="{9D8B030D-6E8A-4147-A177-3AD203B41FA5}">
                      <a16:colId xmlns:a16="http://schemas.microsoft.com/office/drawing/2014/main" val="2088017477"/>
                    </a:ext>
                  </a:extLst>
                </a:gridCol>
                <a:gridCol w="329184">
                  <a:extLst>
                    <a:ext uri="{9D8B030D-6E8A-4147-A177-3AD203B41FA5}">
                      <a16:colId xmlns:a16="http://schemas.microsoft.com/office/drawing/2014/main" val="2650685015"/>
                    </a:ext>
                  </a:extLst>
                </a:gridCol>
                <a:gridCol w="329184">
                  <a:extLst>
                    <a:ext uri="{9D8B030D-6E8A-4147-A177-3AD203B41FA5}">
                      <a16:colId xmlns:a16="http://schemas.microsoft.com/office/drawing/2014/main" val="3898563117"/>
                    </a:ext>
                  </a:extLst>
                </a:gridCol>
                <a:gridCol w="329184">
                  <a:extLst>
                    <a:ext uri="{9D8B030D-6E8A-4147-A177-3AD203B41FA5}">
                      <a16:colId xmlns:a16="http://schemas.microsoft.com/office/drawing/2014/main" val="1111743975"/>
                    </a:ext>
                  </a:extLst>
                </a:gridCol>
                <a:gridCol w="329184">
                  <a:extLst>
                    <a:ext uri="{9D8B030D-6E8A-4147-A177-3AD203B41FA5}">
                      <a16:colId xmlns:a16="http://schemas.microsoft.com/office/drawing/2014/main" val="3832049393"/>
                    </a:ext>
                  </a:extLst>
                </a:gridCol>
                <a:gridCol w="329184">
                  <a:extLst>
                    <a:ext uri="{9D8B030D-6E8A-4147-A177-3AD203B41FA5}">
                      <a16:colId xmlns:a16="http://schemas.microsoft.com/office/drawing/2014/main" val="1473360506"/>
                    </a:ext>
                  </a:extLst>
                </a:gridCol>
                <a:gridCol w="329184">
                  <a:extLst>
                    <a:ext uri="{9D8B030D-6E8A-4147-A177-3AD203B41FA5}">
                      <a16:colId xmlns:a16="http://schemas.microsoft.com/office/drawing/2014/main" val="2756982773"/>
                    </a:ext>
                  </a:extLst>
                </a:gridCol>
                <a:gridCol w="329184">
                  <a:extLst>
                    <a:ext uri="{9D8B030D-6E8A-4147-A177-3AD203B41FA5}">
                      <a16:colId xmlns:a16="http://schemas.microsoft.com/office/drawing/2014/main" val="3238522991"/>
                    </a:ext>
                  </a:extLst>
                </a:gridCol>
                <a:gridCol w="329184">
                  <a:extLst>
                    <a:ext uri="{9D8B030D-6E8A-4147-A177-3AD203B41FA5}">
                      <a16:colId xmlns:a16="http://schemas.microsoft.com/office/drawing/2014/main" val="3852855120"/>
                    </a:ext>
                  </a:extLst>
                </a:gridCol>
                <a:gridCol w="370332">
                  <a:extLst>
                    <a:ext uri="{9D8B030D-6E8A-4147-A177-3AD203B41FA5}">
                      <a16:colId xmlns:a16="http://schemas.microsoft.com/office/drawing/2014/main" val="2424035691"/>
                    </a:ext>
                  </a:extLst>
                </a:gridCol>
                <a:gridCol w="370332">
                  <a:extLst>
                    <a:ext uri="{9D8B030D-6E8A-4147-A177-3AD203B41FA5}">
                      <a16:colId xmlns:a16="http://schemas.microsoft.com/office/drawing/2014/main" val="3076109485"/>
                    </a:ext>
                  </a:extLst>
                </a:gridCol>
                <a:gridCol w="329184">
                  <a:extLst>
                    <a:ext uri="{9D8B030D-6E8A-4147-A177-3AD203B41FA5}">
                      <a16:colId xmlns:a16="http://schemas.microsoft.com/office/drawing/2014/main" val="3907308132"/>
                    </a:ext>
                  </a:extLst>
                </a:gridCol>
                <a:gridCol w="329184">
                  <a:extLst>
                    <a:ext uri="{9D8B030D-6E8A-4147-A177-3AD203B41FA5}">
                      <a16:colId xmlns:a16="http://schemas.microsoft.com/office/drawing/2014/main" val="1262015397"/>
                    </a:ext>
                  </a:extLst>
                </a:gridCol>
                <a:gridCol w="370332">
                  <a:extLst>
                    <a:ext uri="{9D8B030D-6E8A-4147-A177-3AD203B41FA5}">
                      <a16:colId xmlns:a16="http://schemas.microsoft.com/office/drawing/2014/main" val="62144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57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Vegetation Management - 2019-02-08 16:00:01 </a:t>
                      </a:r>
                      <a:r>
                        <a:rPr kumimoji="0" lang="en-US" sz="1000" b="0" i="0" u="none" strike="noStrike" kern="1200" cap="none" spc="0" normalizeH="0" baseline="0" noProof="0">
                          <a:ln>
                            <a:noFill/>
                          </a:ln>
                          <a:solidFill>
                            <a:prstClr val="black"/>
                          </a:solidFill>
                          <a:effectLst/>
                          <a:uLnTx/>
                          <a:uFillTx/>
                          <a:latin typeface="+mn-lt"/>
                          <a:ea typeface="+mn-ea"/>
                          <a:cs typeface="+mn-cs"/>
                        </a:rPr>
                        <a:t> 
 💪  😄 Powerful and productive 👉 The M550h is a universal mulcher that can be mounted on all carrier vehicles with between 150 and 300 horsepower with a hydraulic drive 💯 👏
📸 Credits: http: https://ahwi.ru/ 🇷🇺
ℹ️ More info here ► http://bit.ly/PRINOTH-M550h 🌐
#PRINOTH #M550h #prinothvegetationmanagement
 — Products shown: (EU Shop) PRINOTH | 2-LAYER GORETEX GRAVITY SKI 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1676519"/>
                  </a:ext>
                </a:extLst>
              </a:tr>
            </a:tbl>
          </a:graphicData>
        </a:graphic>
      </p:graphicFrame>
      <p:sp>
        <p:nvSpPr>
          <p:cNvPr id="4" name="Text Placeholder 3">
            <a:extLst>
              <a:ext uri="{FF2B5EF4-FFF2-40B4-BE49-F238E27FC236}">
                <a16:creationId xmlns:a16="http://schemas.microsoft.com/office/drawing/2014/main" id="{5DDD1527-D85E-4649-94B4-F8FA64A854A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03796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581C8-904A-470D-A7C1-E941DF2C68D8}"/>
              </a:ext>
            </a:extLst>
          </p:cNvPr>
          <p:cNvSpPr>
            <a:spLocks noGrp="1"/>
          </p:cNvSpPr>
          <p:nvPr>
            <p:ph type="title"/>
          </p:nvPr>
        </p:nvSpPr>
        <p:spPr/>
        <p:txBody>
          <a:bodyPr/>
          <a:lstStyle/>
          <a:p>
            <a:r>
              <a:rPr lang="en-US"/>
              <a:t>Facebook FB Own Posts Table (Keywords filtered) | Vegetation Management - 7 of 8</a:t>
            </a:r>
          </a:p>
        </p:txBody>
      </p:sp>
      <p:graphicFrame>
        <p:nvGraphicFramePr>
          <p:cNvPr id="5" name="Table Placeholder 4">
            <a:extLst>
              <a:ext uri="{FF2B5EF4-FFF2-40B4-BE49-F238E27FC236}">
                <a16:creationId xmlns:a16="http://schemas.microsoft.com/office/drawing/2014/main" id="{EE84096D-DA19-4F53-8EC3-3147422B909C}"/>
              </a:ext>
            </a:extLst>
          </p:cNvPr>
          <p:cNvGraphicFramePr>
            <a:graphicFrameLocks noGrp="1"/>
          </p:cNvGraphicFramePr>
          <p:nvPr>
            <p:ph type="tbl" sz="quarter" idx="13"/>
            <p:extLst>
              <p:ext uri="{D42A27DB-BD31-4B8C-83A1-F6EECF244321}">
                <p14:modId xmlns:p14="http://schemas.microsoft.com/office/powerpoint/2010/main" val="242936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11802982"/>
                    </a:ext>
                  </a:extLst>
                </a:gridCol>
                <a:gridCol w="370332">
                  <a:extLst>
                    <a:ext uri="{9D8B030D-6E8A-4147-A177-3AD203B41FA5}">
                      <a16:colId xmlns:a16="http://schemas.microsoft.com/office/drawing/2014/main" val="2936542024"/>
                    </a:ext>
                  </a:extLst>
                </a:gridCol>
                <a:gridCol w="370332">
                  <a:extLst>
                    <a:ext uri="{9D8B030D-6E8A-4147-A177-3AD203B41FA5}">
                      <a16:colId xmlns:a16="http://schemas.microsoft.com/office/drawing/2014/main" val="4255926608"/>
                    </a:ext>
                  </a:extLst>
                </a:gridCol>
                <a:gridCol w="370332">
                  <a:extLst>
                    <a:ext uri="{9D8B030D-6E8A-4147-A177-3AD203B41FA5}">
                      <a16:colId xmlns:a16="http://schemas.microsoft.com/office/drawing/2014/main" val="3283099126"/>
                    </a:ext>
                  </a:extLst>
                </a:gridCol>
                <a:gridCol w="329184">
                  <a:extLst>
                    <a:ext uri="{9D8B030D-6E8A-4147-A177-3AD203B41FA5}">
                      <a16:colId xmlns:a16="http://schemas.microsoft.com/office/drawing/2014/main" val="236997129"/>
                    </a:ext>
                  </a:extLst>
                </a:gridCol>
                <a:gridCol w="329184">
                  <a:extLst>
                    <a:ext uri="{9D8B030D-6E8A-4147-A177-3AD203B41FA5}">
                      <a16:colId xmlns:a16="http://schemas.microsoft.com/office/drawing/2014/main" val="285723896"/>
                    </a:ext>
                  </a:extLst>
                </a:gridCol>
                <a:gridCol w="329184">
                  <a:extLst>
                    <a:ext uri="{9D8B030D-6E8A-4147-A177-3AD203B41FA5}">
                      <a16:colId xmlns:a16="http://schemas.microsoft.com/office/drawing/2014/main" val="688632436"/>
                    </a:ext>
                  </a:extLst>
                </a:gridCol>
                <a:gridCol w="329184">
                  <a:extLst>
                    <a:ext uri="{9D8B030D-6E8A-4147-A177-3AD203B41FA5}">
                      <a16:colId xmlns:a16="http://schemas.microsoft.com/office/drawing/2014/main" val="644431571"/>
                    </a:ext>
                  </a:extLst>
                </a:gridCol>
                <a:gridCol w="329184">
                  <a:extLst>
                    <a:ext uri="{9D8B030D-6E8A-4147-A177-3AD203B41FA5}">
                      <a16:colId xmlns:a16="http://schemas.microsoft.com/office/drawing/2014/main" val="3230211583"/>
                    </a:ext>
                  </a:extLst>
                </a:gridCol>
                <a:gridCol w="329184">
                  <a:extLst>
                    <a:ext uri="{9D8B030D-6E8A-4147-A177-3AD203B41FA5}">
                      <a16:colId xmlns:a16="http://schemas.microsoft.com/office/drawing/2014/main" val="4226566424"/>
                    </a:ext>
                  </a:extLst>
                </a:gridCol>
                <a:gridCol w="329184">
                  <a:extLst>
                    <a:ext uri="{9D8B030D-6E8A-4147-A177-3AD203B41FA5}">
                      <a16:colId xmlns:a16="http://schemas.microsoft.com/office/drawing/2014/main" val="2978873176"/>
                    </a:ext>
                  </a:extLst>
                </a:gridCol>
                <a:gridCol w="329184">
                  <a:extLst>
                    <a:ext uri="{9D8B030D-6E8A-4147-A177-3AD203B41FA5}">
                      <a16:colId xmlns:a16="http://schemas.microsoft.com/office/drawing/2014/main" val="841205753"/>
                    </a:ext>
                  </a:extLst>
                </a:gridCol>
                <a:gridCol w="370332">
                  <a:extLst>
                    <a:ext uri="{9D8B030D-6E8A-4147-A177-3AD203B41FA5}">
                      <a16:colId xmlns:a16="http://schemas.microsoft.com/office/drawing/2014/main" val="169313889"/>
                    </a:ext>
                  </a:extLst>
                </a:gridCol>
                <a:gridCol w="370332">
                  <a:extLst>
                    <a:ext uri="{9D8B030D-6E8A-4147-A177-3AD203B41FA5}">
                      <a16:colId xmlns:a16="http://schemas.microsoft.com/office/drawing/2014/main" val="2910090132"/>
                    </a:ext>
                  </a:extLst>
                </a:gridCol>
                <a:gridCol w="329184">
                  <a:extLst>
                    <a:ext uri="{9D8B030D-6E8A-4147-A177-3AD203B41FA5}">
                      <a16:colId xmlns:a16="http://schemas.microsoft.com/office/drawing/2014/main" val="534737870"/>
                    </a:ext>
                  </a:extLst>
                </a:gridCol>
                <a:gridCol w="329184">
                  <a:extLst>
                    <a:ext uri="{9D8B030D-6E8A-4147-A177-3AD203B41FA5}">
                      <a16:colId xmlns:a16="http://schemas.microsoft.com/office/drawing/2014/main" val="597698553"/>
                    </a:ext>
                  </a:extLst>
                </a:gridCol>
                <a:gridCol w="370332">
                  <a:extLst>
                    <a:ext uri="{9D8B030D-6E8A-4147-A177-3AD203B41FA5}">
                      <a16:colId xmlns:a16="http://schemas.microsoft.com/office/drawing/2014/main" val="4160202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554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Vegetation Management - 2019-02-06 13:00:01 </a:t>
                      </a:r>
                      <a:r>
                        <a:rPr kumimoji="0" lang="en-US" sz="1000" b="0" i="0" u="none" strike="noStrike" kern="1200" cap="none" spc="0" normalizeH="0" baseline="0" noProof="0">
                          <a:ln>
                            <a:noFill/>
                          </a:ln>
                          <a:solidFill>
                            <a:prstClr val="black"/>
                          </a:solidFill>
                          <a:effectLst/>
                          <a:uLnTx/>
                          <a:uFillTx/>
                          <a:latin typeface="+mn-lt"/>
                          <a:ea typeface="+mn-ea"/>
                          <a:cs typeface="+mn-cs"/>
                        </a:rPr>
                        <a:t> 
 Looking for new North America sales and service partners at #AEDsummit - network event of Associated Equipment Distributors. Become a Dealer of PRINOTH and represent our mulching heads, subsoilers &amp; carrier vehicles. More information on our booth #511 or on the website: https://www.prinoth.com/en/vegetation-management/dealers/become-a-dealer/ #PRINOTH #becomeadealer #prinothvegetationmanagement #M450e #M450s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0264171"/>
                  </a:ext>
                </a:extLst>
              </a:tr>
            </a:tbl>
          </a:graphicData>
        </a:graphic>
      </p:graphicFrame>
      <p:sp>
        <p:nvSpPr>
          <p:cNvPr id="4" name="Text Placeholder 3">
            <a:extLst>
              <a:ext uri="{FF2B5EF4-FFF2-40B4-BE49-F238E27FC236}">
                <a16:creationId xmlns:a16="http://schemas.microsoft.com/office/drawing/2014/main" id="{0E3A0966-F600-4BB7-84CA-40351E41661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02634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80A7-36DA-4314-9FA1-81B10B50FE45}"/>
              </a:ext>
            </a:extLst>
          </p:cNvPr>
          <p:cNvSpPr>
            <a:spLocks noGrp="1"/>
          </p:cNvSpPr>
          <p:nvPr>
            <p:ph type="title"/>
          </p:nvPr>
        </p:nvSpPr>
        <p:spPr/>
        <p:txBody>
          <a:bodyPr/>
          <a:lstStyle/>
          <a:p>
            <a:r>
              <a:rPr lang="en-US"/>
              <a:t>Facebook FB Own Posts Table (Keywords filtered) | Vegetation Management - 8 of 8</a:t>
            </a:r>
          </a:p>
        </p:txBody>
      </p:sp>
      <p:graphicFrame>
        <p:nvGraphicFramePr>
          <p:cNvPr id="5" name="Table Placeholder 4">
            <a:extLst>
              <a:ext uri="{FF2B5EF4-FFF2-40B4-BE49-F238E27FC236}">
                <a16:creationId xmlns:a16="http://schemas.microsoft.com/office/drawing/2014/main" id="{9533B1E7-4005-4EF6-968E-8803994F5293}"/>
              </a:ext>
            </a:extLst>
          </p:cNvPr>
          <p:cNvGraphicFramePr>
            <a:graphicFrameLocks noGrp="1"/>
          </p:cNvGraphicFramePr>
          <p:nvPr>
            <p:ph type="tbl" sz="quarter" idx="13"/>
            <p:extLst>
              <p:ext uri="{D42A27DB-BD31-4B8C-83A1-F6EECF244321}">
                <p14:modId xmlns:p14="http://schemas.microsoft.com/office/powerpoint/2010/main" val="177686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26343603"/>
                    </a:ext>
                  </a:extLst>
                </a:gridCol>
                <a:gridCol w="370332">
                  <a:extLst>
                    <a:ext uri="{9D8B030D-6E8A-4147-A177-3AD203B41FA5}">
                      <a16:colId xmlns:a16="http://schemas.microsoft.com/office/drawing/2014/main" val="969683825"/>
                    </a:ext>
                  </a:extLst>
                </a:gridCol>
                <a:gridCol w="370332">
                  <a:extLst>
                    <a:ext uri="{9D8B030D-6E8A-4147-A177-3AD203B41FA5}">
                      <a16:colId xmlns:a16="http://schemas.microsoft.com/office/drawing/2014/main" val="1916486448"/>
                    </a:ext>
                  </a:extLst>
                </a:gridCol>
                <a:gridCol w="370332">
                  <a:extLst>
                    <a:ext uri="{9D8B030D-6E8A-4147-A177-3AD203B41FA5}">
                      <a16:colId xmlns:a16="http://schemas.microsoft.com/office/drawing/2014/main" val="1376970730"/>
                    </a:ext>
                  </a:extLst>
                </a:gridCol>
                <a:gridCol w="329184">
                  <a:extLst>
                    <a:ext uri="{9D8B030D-6E8A-4147-A177-3AD203B41FA5}">
                      <a16:colId xmlns:a16="http://schemas.microsoft.com/office/drawing/2014/main" val="632537026"/>
                    </a:ext>
                  </a:extLst>
                </a:gridCol>
                <a:gridCol w="329184">
                  <a:extLst>
                    <a:ext uri="{9D8B030D-6E8A-4147-A177-3AD203B41FA5}">
                      <a16:colId xmlns:a16="http://schemas.microsoft.com/office/drawing/2014/main" val="1465657051"/>
                    </a:ext>
                  </a:extLst>
                </a:gridCol>
                <a:gridCol w="329184">
                  <a:extLst>
                    <a:ext uri="{9D8B030D-6E8A-4147-A177-3AD203B41FA5}">
                      <a16:colId xmlns:a16="http://schemas.microsoft.com/office/drawing/2014/main" val="445159522"/>
                    </a:ext>
                  </a:extLst>
                </a:gridCol>
                <a:gridCol w="329184">
                  <a:extLst>
                    <a:ext uri="{9D8B030D-6E8A-4147-A177-3AD203B41FA5}">
                      <a16:colId xmlns:a16="http://schemas.microsoft.com/office/drawing/2014/main" val="1219357608"/>
                    </a:ext>
                  </a:extLst>
                </a:gridCol>
                <a:gridCol w="329184">
                  <a:extLst>
                    <a:ext uri="{9D8B030D-6E8A-4147-A177-3AD203B41FA5}">
                      <a16:colId xmlns:a16="http://schemas.microsoft.com/office/drawing/2014/main" val="359980301"/>
                    </a:ext>
                  </a:extLst>
                </a:gridCol>
                <a:gridCol w="329184">
                  <a:extLst>
                    <a:ext uri="{9D8B030D-6E8A-4147-A177-3AD203B41FA5}">
                      <a16:colId xmlns:a16="http://schemas.microsoft.com/office/drawing/2014/main" val="1542369957"/>
                    </a:ext>
                  </a:extLst>
                </a:gridCol>
                <a:gridCol w="329184">
                  <a:extLst>
                    <a:ext uri="{9D8B030D-6E8A-4147-A177-3AD203B41FA5}">
                      <a16:colId xmlns:a16="http://schemas.microsoft.com/office/drawing/2014/main" val="346758321"/>
                    </a:ext>
                  </a:extLst>
                </a:gridCol>
                <a:gridCol w="329184">
                  <a:extLst>
                    <a:ext uri="{9D8B030D-6E8A-4147-A177-3AD203B41FA5}">
                      <a16:colId xmlns:a16="http://schemas.microsoft.com/office/drawing/2014/main" val="469982946"/>
                    </a:ext>
                  </a:extLst>
                </a:gridCol>
                <a:gridCol w="370332">
                  <a:extLst>
                    <a:ext uri="{9D8B030D-6E8A-4147-A177-3AD203B41FA5}">
                      <a16:colId xmlns:a16="http://schemas.microsoft.com/office/drawing/2014/main" val="2347754336"/>
                    </a:ext>
                  </a:extLst>
                </a:gridCol>
                <a:gridCol w="370332">
                  <a:extLst>
                    <a:ext uri="{9D8B030D-6E8A-4147-A177-3AD203B41FA5}">
                      <a16:colId xmlns:a16="http://schemas.microsoft.com/office/drawing/2014/main" val="4107911047"/>
                    </a:ext>
                  </a:extLst>
                </a:gridCol>
                <a:gridCol w="329184">
                  <a:extLst>
                    <a:ext uri="{9D8B030D-6E8A-4147-A177-3AD203B41FA5}">
                      <a16:colId xmlns:a16="http://schemas.microsoft.com/office/drawing/2014/main" val="2585167027"/>
                    </a:ext>
                  </a:extLst>
                </a:gridCol>
                <a:gridCol w="329184">
                  <a:extLst>
                    <a:ext uri="{9D8B030D-6E8A-4147-A177-3AD203B41FA5}">
                      <a16:colId xmlns:a16="http://schemas.microsoft.com/office/drawing/2014/main" val="3211080958"/>
                    </a:ext>
                  </a:extLst>
                </a:gridCol>
                <a:gridCol w="370332">
                  <a:extLst>
                    <a:ext uri="{9D8B030D-6E8A-4147-A177-3AD203B41FA5}">
                      <a16:colId xmlns:a16="http://schemas.microsoft.com/office/drawing/2014/main" val="270087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643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DENIS CIMAF Inc. - 2019-02-01 12:38:16 </a:t>
                      </a:r>
                      <a:r>
                        <a:rPr kumimoji="0" lang="en-US" sz="1000" b="0" i="0" u="none" strike="noStrike" kern="1200" cap="none" spc="0" normalizeH="0" baseline="0" noProof="0">
                          <a:ln>
                            <a:noFill/>
                          </a:ln>
                          <a:solidFill>
                            <a:prstClr val="black"/>
                          </a:solidFill>
                          <a:effectLst/>
                          <a:uLnTx/>
                          <a:uFillTx/>
                          <a:latin typeface="+mn-lt"/>
                          <a:ea typeface="+mn-ea"/>
                          <a:cs typeface="+mn-cs"/>
                        </a:rPr>
                        <a:t> 
 DAF-150D on New-Holland C245 - 10 minutes of operations in the operator's perspective
DENIS CIMAF Inc. - specializing in the development of high-efficiency industrial mulcher. DENIS CIMAF Mulchers are recognized for their productivity and efficiency. Land clearing equipment, forestry mulcher for excavators. These excavator mulchers are ideal for intensive vegetation control, land clearing, roadside, transmission lines, pipeline maintenance, forest fire prevention.
Attachment: DENIS CIMAF DAF-150D
Carrier: New-Holland C245
Like and subscribe for more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3117276"/>
                  </a:ext>
                </a:extLst>
              </a:tr>
            </a:tbl>
          </a:graphicData>
        </a:graphic>
      </p:graphicFrame>
      <p:sp>
        <p:nvSpPr>
          <p:cNvPr id="4" name="Text Placeholder 3">
            <a:extLst>
              <a:ext uri="{FF2B5EF4-FFF2-40B4-BE49-F238E27FC236}">
                <a16:creationId xmlns:a16="http://schemas.microsoft.com/office/drawing/2014/main" id="{0954EA8F-EFA2-41B5-99E4-458901256EC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48246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A73F8-63EF-407D-8DA9-921E62F7C1BC}"/>
              </a:ext>
            </a:extLst>
          </p:cNvPr>
          <p:cNvSpPr>
            <a:spLocks noGrp="1"/>
          </p:cNvSpPr>
          <p:nvPr>
            <p:ph type="title"/>
          </p:nvPr>
        </p:nvSpPr>
        <p:spPr/>
        <p:txBody>
          <a:bodyPr/>
          <a:lstStyle/>
          <a:p>
            <a:r>
              <a:rPr lang="en-US"/>
              <a:t>Facebook Own Posts | Vegetation Management</a:t>
            </a:r>
          </a:p>
        </p:txBody>
      </p:sp>
      <p:graphicFrame>
        <p:nvGraphicFramePr>
          <p:cNvPr id="6" name="Chart Placeholder 5">
            <a:extLst>
              <a:ext uri="{FF2B5EF4-FFF2-40B4-BE49-F238E27FC236}">
                <a16:creationId xmlns:a16="http://schemas.microsoft.com/office/drawing/2014/main" id="{C5189C88-5825-42B2-BB66-19820429D1DA}"/>
              </a:ext>
            </a:extLst>
          </p:cNvPr>
          <p:cNvGraphicFramePr>
            <a:graphicFrameLocks noGrp="1"/>
          </p:cNvGraphicFramePr>
          <p:nvPr>
            <p:ph type="chart" sz="quarter" idx="13"/>
            <p:extLst>
              <p:ext uri="{D42A27DB-BD31-4B8C-83A1-F6EECF244321}">
                <p14:modId xmlns:p14="http://schemas.microsoft.com/office/powerpoint/2010/main" val="1680503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DCE99-A510-4877-92AF-CB26F24BC40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93E7E391-4F76-4672-A6C2-43F3D71C8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514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468A-5FBD-411D-B735-F568256ECB04}"/>
              </a:ext>
            </a:extLst>
          </p:cNvPr>
          <p:cNvSpPr>
            <a:spLocks noGrp="1"/>
          </p:cNvSpPr>
          <p:nvPr>
            <p:ph type="title"/>
          </p:nvPr>
        </p:nvSpPr>
        <p:spPr/>
        <p:txBody>
          <a:bodyPr/>
          <a:lstStyle/>
          <a:p>
            <a:r>
              <a:rPr lang="en-US"/>
              <a:t>Facebook Key Metrics Table | Vegetation Management - 1 of 3</a:t>
            </a:r>
          </a:p>
        </p:txBody>
      </p:sp>
      <p:graphicFrame>
        <p:nvGraphicFramePr>
          <p:cNvPr id="5" name="Table Placeholder 4">
            <a:extLst>
              <a:ext uri="{FF2B5EF4-FFF2-40B4-BE49-F238E27FC236}">
                <a16:creationId xmlns:a16="http://schemas.microsoft.com/office/drawing/2014/main" id="{E5932AA4-8705-4FE2-8032-7DC15E53141F}"/>
              </a:ext>
            </a:extLst>
          </p:cNvPr>
          <p:cNvGraphicFramePr>
            <a:graphicFrameLocks noGrp="1"/>
          </p:cNvGraphicFramePr>
          <p:nvPr>
            <p:ph type="tbl" sz="quarter" idx="13"/>
            <p:extLst>
              <p:ext uri="{D42A27DB-BD31-4B8C-83A1-F6EECF244321}">
                <p14:modId xmlns:p14="http://schemas.microsoft.com/office/powerpoint/2010/main" val="214980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58830431"/>
                    </a:ext>
                  </a:extLst>
                </a:gridCol>
                <a:gridCol w="411480">
                  <a:extLst>
                    <a:ext uri="{9D8B030D-6E8A-4147-A177-3AD203B41FA5}">
                      <a16:colId xmlns:a16="http://schemas.microsoft.com/office/drawing/2014/main" val="1656033527"/>
                    </a:ext>
                  </a:extLst>
                </a:gridCol>
                <a:gridCol w="304495">
                  <a:extLst>
                    <a:ext uri="{9D8B030D-6E8A-4147-A177-3AD203B41FA5}">
                      <a16:colId xmlns:a16="http://schemas.microsoft.com/office/drawing/2014/main" val="573464702"/>
                    </a:ext>
                  </a:extLst>
                </a:gridCol>
                <a:gridCol w="304495">
                  <a:extLst>
                    <a:ext uri="{9D8B030D-6E8A-4147-A177-3AD203B41FA5}">
                      <a16:colId xmlns:a16="http://schemas.microsoft.com/office/drawing/2014/main" val="2153311857"/>
                    </a:ext>
                  </a:extLst>
                </a:gridCol>
                <a:gridCol w="304495">
                  <a:extLst>
                    <a:ext uri="{9D8B030D-6E8A-4147-A177-3AD203B41FA5}">
                      <a16:colId xmlns:a16="http://schemas.microsoft.com/office/drawing/2014/main" val="2574219856"/>
                    </a:ext>
                  </a:extLst>
                </a:gridCol>
                <a:gridCol w="304495">
                  <a:extLst>
                    <a:ext uri="{9D8B030D-6E8A-4147-A177-3AD203B41FA5}">
                      <a16:colId xmlns:a16="http://schemas.microsoft.com/office/drawing/2014/main" val="3787811909"/>
                    </a:ext>
                  </a:extLst>
                </a:gridCol>
                <a:gridCol w="304495">
                  <a:extLst>
                    <a:ext uri="{9D8B030D-6E8A-4147-A177-3AD203B41FA5}">
                      <a16:colId xmlns:a16="http://schemas.microsoft.com/office/drawing/2014/main" val="340853138"/>
                    </a:ext>
                  </a:extLst>
                </a:gridCol>
                <a:gridCol w="304495">
                  <a:extLst>
                    <a:ext uri="{9D8B030D-6E8A-4147-A177-3AD203B41FA5}">
                      <a16:colId xmlns:a16="http://schemas.microsoft.com/office/drawing/2014/main" val="2977300897"/>
                    </a:ext>
                  </a:extLst>
                </a:gridCol>
                <a:gridCol w="304495">
                  <a:extLst>
                    <a:ext uri="{9D8B030D-6E8A-4147-A177-3AD203B41FA5}">
                      <a16:colId xmlns:a16="http://schemas.microsoft.com/office/drawing/2014/main" val="435413805"/>
                    </a:ext>
                  </a:extLst>
                </a:gridCol>
                <a:gridCol w="304495">
                  <a:extLst>
                    <a:ext uri="{9D8B030D-6E8A-4147-A177-3AD203B41FA5}">
                      <a16:colId xmlns:a16="http://schemas.microsoft.com/office/drawing/2014/main" val="54834777"/>
                    </a:ext>
                  </a:extLst>
                </a:gridCol>
                <a:gridCol w="304495">
                  <a:extLst>
                    <a:ext uri="{9D8B030D-6E8A-4147-A177-3AD203B41FA5}">
                      <a16:colId xmlns:a16="http://schemas.microsoft.com/office/drawing/2014/main" val="1419431373"/>
                    </a:ext>
                  </a:extLst>
                </a:gridCol>
                <a:gridCol w="304495">
                  <a:extLst>
                    <a:ext uri="{9D8B030D-6E8A-4147-A177-3AD203B41FA5}">
                      <a16:colId xmlns:a16="http://schemas.microsoft.com/office/drawing/2014/main" val="3898922806"/>
                    </a:ext>
                  </a:extLst>
                </a:gridCol>
                <a:gridCol w="304495">
                  <a:extLst>
                    <a:ext uri="{9D8B030D-6E8A-4147-A177-3AD203B41FA5}">
                      <a16:colId xmlns:a16="http://schemas.microsoft.com/office/drawing/2014/main" val="3065230724"/>
                    </a:ext>
                  </a:extLst>
                </a:gridCol>
                <a:gridCol w="304495">
                  <a:extLst>
                    <a:ext uri="{9D8B030D-6E8A-4147-A177-3AD203B41FA5}">
                      <a16:colId xmlns:a16="http://schemas.microsoft.com/office/drawing/2014/main" val="535161671"/>
                    </a:ext>
                  </a:extLst>
                </a:gridCol>
                <a:gridCol w="304495">
                  <a:extLst>
                    <a:ext uri="{9D8B030D-6E8A-4147-A177-3AD203B41FA5}">
                      <a16:colId xmlns:a16="http://schemas.microsoft.com/office/drawing/2014/main" val="2913309269"/>
                    </a:ext>
                  </a:extLst>
                </a:gridCol>
                <a:gridCol w="304495">
                  <a:extLst>
                    <a:ext uri="{9D8B030D-6E8A-4147-A177-3AD203B41FA5}">
                      <a16:colId xmlns:a16="http://schemas.microsoft.com/office/drawing/2014/main" val="2469660020"/>
                    </a:ext>
                  </a:extLst>
                </a:gridCol>
                <a:gridCol w="304495">
                  <a:extLst>
                    <a:ext uri="{9D8B030D-6E8A-4147-A177-3AD203B41FA5}">
                      <a16:colId xmlns:a16="http://schemas.microsoft.com/office/drawing/2014/main" val="989149076"/>
                    </a:ext>
                  </a:extLst>
                </a:gridCol>
                <a:gridCol w="304495">
                  <a:extLst>
                    <a:ext uri="{9D8B030D-6E8A-4147-A177-3AD203B41FA5}">
                      <a16:colId xmlns:a16="http://schemas.microsoft.com/office/drawing/2014/main" val="4211146573"/>
                    </a:ext>
                  </a:extLst>
                </a:gridCol>
                <a:gridCol w="304495">
                  <a:extLst>
                    <a:ext uri="{9D8B030D-6E8A-4147-A177-3AD203B41FA5}">
                      <a16:colId xmlns:a16="http://schemas.microsoft.com/office/drawing/2014/main" val="2453499974"/>
                    </a:ext>
                  </a:extLst>
                </a:gridCol>
                <a:gridCol w="304495">
                  <a:extLst>
                    <a:ext uri="{9D8B030D-6E8A-4147-A177-3AD203B41FA5}">
                      <a16:colId xmlns:a16="http://schemas.microsoft.com/office/drawing/2014/main" val="213566398"/>
                    </a:ext>
                  </a:extLst>
                </a:gridCol>
                <a:gridCol w="304495">
                  <a:extLst>
                    <a:ext uri="{9D8B030D-6E8A-4147-A177-3AD203B41FA5}">
                      <a16:colId xmlns:a16="http://schemas.microsoft.com/office/drawing/2014/main" val="2026127282"/>
                    </a:ext>
                  </a:extLst>
                </a:gridCol>
                <a:gridCol w="304495">
                  <a:extLst>
                    <a:ext uri="{9D8B030D-6E8A-4147-A177-3AD203B41FA5}">
                      <a16:colId xmlns:a16="http://schemas.microsoft.com/office/drawing/2014/main" val="1786224254"/>
                    </a:ext>
                  </a:extLst>
                </a:gridCol>
                <a:gridCol w="304495">
                  <a:extLst>
                    <a:ext uri="{9D8B030D-6E8A-4147-A177-3AD203B41FA5}">
                      <a16:colId xmlns:a16="http://schemas.microsoft.com/office/drawing/2014/main" val="424455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386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PRINOTH - Vegetation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4627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DENIS CIMAF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79085439"/>
                  </a:ext>
                </a:extLst>
              </a:tr>
            </a:tbl>
          </a:graphicData>
        </a:graphic>
      </p:graphicFrame>
      <p:sp>
        <p:nvSpPr>
          <p:cNvPr id="4" name="Text Placeholder 3">
            <a:extLst>
              <a:ext uri="{FF2B5EF4-FFF2-40B4-BE49-F238E27FC236}">
                <a16:creationId xmlns:a16="http://schemas.microsoft.com/office/drawing/2014/main" id="{EE489EDE-55D3-4266-B8C1-178F6739FE9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22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7D26-FE8D-4776-95E6-F741D4E3EB86}"/>
              </a:ext>
            </a:extLst>
          </p:cNvPr>
          <p:cNvSpPr>
            <a:spLocks noGrp="1"/>
          </p:cNvSpPr>
          <p:nvPr>
            <p:ph type="title"/>
          </p:nvPr>
        </p:nvSpPr>
        <p:spPr/>
        <p:txBody>
          <a:bodyPr/>
          <a:lstStyle/>
          <a:p>
            <a:r>
              <a:rPr lang="en-US"/>
              <a:t>Facebook Key Metrics Table | Vegetation Management - 2 of 3</a:t>
            </a:r>
          </a:p>
        </p:txBody>
      </p:sp>
      <p:graphicFrame>
        <p:nvGraphicFramePr>
          <p:cNvPr id="5" name="Table Placeholder 4">
            <a:extLst>
              <a:ext uri="{FF2B5EF4-FFF2-40B4-BE49-F238E27FC236}">
                <a16:creationId xmlns:a16="http://schemas.microsoft.com/office/drawing/2014/main" id="{4D24E65F-4DB0-4BC3-A69D-E2CC193D189B}"/>
              </a:ext>
            </a:extLst>
          </p:cNvPr>
          <p:cNvGraphicFramePr>
            <a:graphicFrameLocks noGrp="1"/>
          </p:cNvGraphicFramePr>
          <p:nvPr>
            <p:ph type="tbl" sz="quarter" idx="13"/>
            <p:extLst>
              <p:ext uri="{D42A27DB-BD31-4B8C-83A1-F6EECF244321}">
                <p14:modId xmlns:p14="http://schemas.microsoft.com/office/powerpoint/2010/main" val="134603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78051619"/>
                    </a:ext>
                  </a:extLst>
                </a:gridCol>
                <a:gridCol w="411480">
                  <a:extLst>
                    <a:ext uri="{9D8B030D-6E8A-4147-A177-3AD203B41FA5}">
                      <a16:colId xmlns:a16="http://schemas.microsoft.com/office/drawing/2014/main" val="3633258993"/>
                    </a:ext>
                  </a:extLst>
                </a:gridCol>
                <a:gridCol w="304495">
                  <a:extLst>
                    <a:ext uri="{9D8B030D-6E8A-4147-A177-3AD203B41FA5}">
                      <a16:colId xmlns:a16="http://schemas.microsoft.com/office/drawing/2014/main" val="3226513175"/>
                    </a:ext>
                  </a:extLst>
                </a:gridCol>
                <a:gridCol w="304495">
                  <a:extLst>
                    <a:ext uri="{9D8B030D-6E8A-4147-A177-3AD203B41FA5}">
                      <a16:colId xmlns:a16="http://schemas.microsoft.com/office/drawing/2014/main" val="512850634"/>
                    </a:ext>
                  </a:extLst>
                </a:gridCol>
                <a:gridCol w="304495">
                  <a:extLst>
                    <a:ext uri="{9D8B030D-6E8A-4147-A177-3AD203B41FA5}">
                      <a16:colId xmlns:a16="http://schemas.microsoft.com/office/drawing/2014/main" val="1682648746"/>
                    </a:ext>
                  </a:extLst>
                </a:gridCol>
                <a:gridCol w="304495">
                  <a:extLst>
                    <a:ext uri="{9D8B030D-6E8A-4147-A177-3AD203B41FA5}">
                      <a16:colId xmlns:a16="http://schemas.microsoft.com/office/drawing/2014/main" val="91385052"/>
                    </a:ext>
                  </a:extLst>
                </a:gridCol>
                <a:gridCol w="304495">
                  <a:extLst>
                    <a:ext uri="{9D8B030D-6E8A-4147-A177-3AD203B41FA5}">
                      <a16:colId xmlns:a16="http://schemas.microsoft.com/office/drawing/2014/main" val="1234440135"/>
                    </a:ext>
                  </a:extLst>
                </a:gridCol>
                <a:gridCol w="304495">
                  <a:extLst>
                    <a:ext uri="{9D8B030D-6E8A-4147-A177-3AD203B41FA5}">
                      <a16:colId xmlns:a16="http://schemas.microsoft.com/office/drawing/2014/main" val="918909040"/>
                    </a:ext>
                  </a:extLst>
                </a:gridCol>
                <a:gridCol w="304495">
                  <a:extLst>
                    <a:ext uri="{9D8B030D-6E8A-4147-A177-3AD203B41FA5}">
                      <a16:colId xmlns:a16="http://schemas.microsoft.com/office/drawing/2014/main" val="1110315524"/>
                    </a:ext>
                  </a:extLst>
                </a:gridCol>
                <a:gridCol w="304495">
                  <a:extLst>
                    <a:ext uri="{9D8B030D-6E8A-4147-A177-3AD203B41FA5}">
                      <a16:colId xmlns:a16="http://schemas.microsoft.com/office/drawing/2014/main" val="3819850228"/>
                    </a:ext>
                  </a:extLst>
                </a:gridCol>
                <a:gridCol w="304495">
                  <a:extLst>
                    <a:ext uri="{9D8B030D-6E8A-4147-A177-3AD203B41FA5}">
                      <a16:colId xmlns:a16="http://schemas.microsoft.com/office/drawing/2014/main" val="2574028355"/>
                    </a:ext>
                  </a:extLst>
                </a:gridCol>
                <a:gridCol w="304495">
                  <a:extLst>
                    <a:ext uri="{9D8B030D-6E8A-4147-A177-3AD203B41FA5}">
                      <a16:colId xmlns:a16="http://schemas.microsoft.com/office/drawing/2014/main" val="72525416"/>
                    </a:ext>
                  </a:extLst>
                </a:gridCol>
                <a:gridCol w="304495">
                  <a:extLst>
                    <a:ext uri="{9D8B030D-6E8A-4147-A177-3AD203B41FA5}">
                      <a16:colId xmlns:a16="http://schemas.microsoft.com/office/drawing/2014/main" val="1025553488"/>
                    </a:ext>
                  </a:extLst>
                </a:gridCol>
                <a:gridCol w="304495">
                  <a:extLst>
                    <a:ext uri="{9D8B030D-6E8A-4147-A177-3AD203B41FA5}">
                      <a16:colId xmlns:a16="http://schemas.microsoft.com/office/drawing/2014/main" val="1622675244"/>
                    </a:ext>
                  </a:extLst>
                </a:gridCol>
                <a:gridCol w="304495">
                  <a:extLst>
                    <a:ext uri="{9D8B030D-6E8A-4147-A177-3AD203B41FA5}">
                      <a16:colId xmlns:a16="http://schemas.microsoft.com/office/drawing/2014/main" val="2460749618"/>
                    </a:ext>
                  </a:extLst>
                </a:gridCol>
                <a:gridCol w="304495">
                  <a:extLst>
                    <a:ext uri="{9D8B030D-6E8A-4147-A177-3AD203B41FA5}">
                      <a16:colId xmlns:a16="http://schemas.microsoft.com/office/drawing/2014/main" val="4227242204"/>
                    </a:ext>
                  </a:extLst>
                </a:gridCol>
                <a:gridCol w="304495">
                  <a:extLst>
                    <a:ext uri="{9D8B030D-6E8A-4147-A177-3AD203B41FA5}">
                      <a16:colId xmlns:a16="http://schemas.microsoft.com/office/drawing/2014/main" val="3163116708"/>
                    </a:ext>
                  </a:extLst>
                </a:gridCol>
                <a:gridCol w="304495">
                  <a:extLst>
                    <a:ext uri="{9D8B030D-6E8A-4147-A177-3AD203B41FA5}">
                      <a16:colId xmlns:a16="http://schemas.microsoft.com/office/drawing/2014/main" val="229911975"/>
                    </a:ext>
                  </a:extLst>
                </a:gridCol>
                <a:gridCol w="304495">
                  <a:extLst>
                    <a:ext uri="{9D8B030D-6E8A-4147-A177-3AD203B41FA5}">
                      <a16:colId xmlns:a16="http://schemas.microsoft.com/office/drawing/2014/main" val="2364398494"/>
                    </a:ext>
                  </a:extLst>
                </a:gridCol>
                <a:gridCol w="304495">
                  <a:extLst>
                    <a:ext uri="{9D8B030D-6E8A-4147-A177-3AD203B41FA5}">
                      <a16:colId xmlns:a16="http://schemas.microsoft.com/office/drawing/2014/main" val="562364736"/>
                    </a:ext>
                  </a:extLst>
                </a:gridCol>
                <a:gridCol w="304495">
                  <a:extLst>
                    <a:ext uri="{9D8B030D-6E8A-4147-A177-3AD203B41FA5}">
                      <a16:colId xmlns:a16="http://schemas.microsoft.com/office/drawing/2014/main" val="3053948710"/>
                    </a:ext>
                  </a:extLst>
                </a:gridCol>
                <a:gridCol w="304495">
                  <a:extLst>
                    <a:ext uri="{9D8B030D-6E8A-4147-A177-3AD203B41FA5}">
                      <a16:colId xmlns:a16="http://schemas.microsoft.com/office/drawing/2014/main" val="2340057770"/>
                    </a:ext>
                  </a:extLst>
                </a:gridCol>
                <a:gridCol w="304495">
                  <a:extLst>
                    <a:ext uri="{9D8B030D-6E8A-4147-A177-3AD203B41FA5}">
                      <a16:colId xmlns:a16="http://schemas.microsoft.com/office/drawing/2014/main" val="1268164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5170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FAE USA,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457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Fecon,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48592592"/>
                  </a:ext>
                </a:extLst>
              </a:tr>
            </a:tbl>
          </a:graphicData>
        </a:graphic>
      </p:graphicFrame>
      <p:sp>
        <p:nvSpPr>
          <p:cNvPr id="4" name="Text Placeholder 3">
            <a:extLst>
              <a:ext uri="{FF2B5EF4-FFF2-40B4-BE49-F238E27FC236}">
                <a16:creationId xmlns:a16="http://schemas.microsoft.com/office/drawing/2014/main" id="{4229D2B8-EBA4-47B3-8C18-0B6CDD5F36D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72440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FF9F-B409-4779-9F6E-E38E76B2414C}"/>
              </a:ext>
            </a:extLst>
          </p:cNvPr>
          <p:cNvSpPr>
            <a:spLocks noGrp="1"/>
          </p:cNvSpPr>
          <p:nvPr>
            <p:ph type="title"/>
          </p:nvPr>
        </p:nvSpPr>
        <p:spPr/>
        <p:txBody>
          <a:bodyPr/>
          <a:lstStyle/>
          <a:p>
            <a:r>
              <a:rPr lang="en-US"/>
              <a:t>Facebook Key Metrics Table | Vegetation Management - 3 of 3</a:t>
            </a:r>
          </a:p>
        </p:txBody>
      </p:sp>
      <p:graphicFrame>
        <p:nvGraphicFramePr>
          <p:cNvPr id="5" name="Table Placeholder 4">
            <a:extLst>
              <a:ext uri="{FF2B5EF4-FFF2-40B4-BE49-F238E27FC236}">
                <a16:creationId xmlns:a16="http://schemas.microsoft.com/office/drawing/2014/main" id="{02E84951-EE30-40E2-840B-2394DDDCE8D8}"/>
              </a:ext>
            </a:extLst>
          </p:cNvPr>
          <p:cNvGraphicFramePr>
            <a:graphicFrameLocks noGrp="1"/>
          </p:cNvGraphicFramePr>
          <p:nvPr>
            <p:ph type="tbl" sz="quarter" idx="13"/>
            <p:extLst>
              <p:ext uri="{D42A27DB-BD31-4B8C-83A1-F6EECF244321}">
                <p14:modId xmlns:p14="http://schemas.microsoft.com/office/powerpoint/2010/main" val="1449125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68620599"/>
                    </a:ext>
                  </a:extLst>
                </a:gridCol>
                <a:gridCol w="411480">
                  <a:extLst>
                    <a:ext uri="{9D8B030D-6E8A-4147-A177-3AD203B41FA5}">
                      <a16:colId xmlns:a16="http://schemas.microsoft.com/office/drawing/2014/main" val="3102246876"/>
                    </a:ext>
                  </a:extLst>
                </a:gridCol>
                <a:gridCol w="304495">
                  <a:extLst>
                    <a:ext uri="{9D8B030D-6E8A-4147-A177-3AD203B41FA5}">
                      <a16:colId xmlns:a16="http://schemas.microsoft.com/office/drawing/2014/main" val="3877024061"/>
                    </a:ext>
                  </a:extLst>
                </a:gridCol>
                <a:gridCol w="304495">
                  <a:extLst>
                    <a:ext uri="{9D8B030D-6E8A-4147-A177-3AD203B41FA5}">
                      <a16:colId xmlns:a16="http://schemas.microsoft.com/office/drawing/2014/main" val="2742513720"/>
                    </a:ext>
                  </a:extLst>
                </a:gridCol>
                <a:gridCol w="304495">
                  <a:extLst>
                    <a:ext uri="{9D8B030D-6E8A-4147-A177-3AD203B41FA5}">
                      <a16:colId xmlns:a16="http://schemas.microsoft.com/office/drawing/2014/main" val="3759281117"/>
                    </a:ext>
                  </a:extLst>
                </a:gridCol>
                <a:gridCol w="304495">
                  <a:extLst>
                    <a:ext uri="{9D8B030D-6E8A-4147-A177-3AD203B41FA5}">
                      <a16:colId xmlns:a16="http://schemas.microsoft.com/office/drawing/2014/main" val="2975452586"/>
                    </a:ext>
                  </a:extLst>
                </a:gridCol>
                <a:gridCol w="304495">
                  <a:extLst>
                    <a:ext uri="{9D8B030D-6E8A-4147-A177-3AD203B41FA5}">
                      <a16:colId xmlns:a16="http://schemas.microsoft.com/office/drawing/2014/main" val="322473566"/>
                    </a:ext>
                  </a:extLst>
                </a:gridCol>
                <a:gridCol w="304495">
                  <a:extLst>
                    <a:ext uri="{9D8B030D-6E8A-4147-A177-3AD203B41FA5}">
                      <a16:colId xmlns:a16="http://schemas.microsoft.com/office/drawing/2014/main" val="1370794127"/>
                    </a:ext>
                  </a:extLst>
                </a:gridCol>
                <a:gridCol w="304495">
                  <a:extLst>
                    <a:ext uri="{9D8B030D-6E8A-4147-A177-3AD203B41FA5}">
                      <a16:colId xmlns:a16="http://schemas.microsoft.com/office/drawing/2014/main" val="3648943022"/>
                    </a:ext>
                  </a:extLst>
                </a:gridCol>
                <a:gridCol w="304495">
                  <a:extLst>
                    <a:ext uri="{9D8B030D-6E8A-4147-A177-3AD203B41FA5}">
                      <a16:colId xmlns:a16="http://schemas.microsoft.com/office/drawing/2014/main" val="3189227653"/>
                    </a:ext>
                  </a:extLst>
                </a:gridCol>
                <a:gridCol w="304495">
                  <a:extLst>
                    <a:ext uri="{9D8B030D-6E8A-4147-A177-3AD203B41FA5}">
                      <a16:colId xmlns:a16="http://schemas.microsoft.com/office/drawing/2014/main" val="3885784527"/>
                    </a:ext>
                  </a:extLst>
                </a:gridCol>
                <a:gridCol w="304495">
                  <a:extLst>
                    <a:ext uri="{9D8B030D-6E8A-4147-A177-3AD203B41FA5}">
                      <a16:colId xmlns:a16="http://schemas.microsoft.com/office/drawing/2014/main" val="130081007"/>
                    </a:ext>
                  </a:extLst>
                </a:gridCol>
                <a:gridCol w="304495">
                  <a:extLst>
                    <a:ext uri="{9D8B030D-6E8A-4147-A177-3AD203B41FA5}">
                      <a16:colId xmlns:a16="http://schemas.microsoft.com/office/drawing/2014/main" val="2792399697"/>
                    </a:ext>
                  </a:extLst>
                </a:gridCol>
                <a:gridCol w="304495">
                  <a:extLst>
                    <a:ext uri="{9D8B030D-6E8A-4147-A177-3AD203B41FA5}">
                      <a16:colId xmlns:a16="http://schemas.microsoft.com/office/drawing/2014/main" val="2839853088"/>
                    </a:ext>
                  </a:extLst>
                </a:gridCol>
                <a:gridCol w="304495">
                  <a:extLst>
                    <a:ext uri="{9D8B030D-6E8A-4147-A177-3AD203B41FA5}">
                      <a16:colId xmlns:a16="http://schemas.microsoft.com/office/drawing/2014/main" val="3678239587"/>
                    </a:ext>
                  </a:extLst>
                </a:gridCol>
                <a:gridCol w="304495">
                  <a:extLst>
                    <a:ext uri="{9D8B030D-6E8A-4147-A177-3AD203B41FA5}">
                      <a16:colId xmlns:a16="http://schemas.microsoft.com/office/drawing/2014/main" val="1976671880"/>
                    </a:ext>
                  </a:extLst>
                </a:gridCol>
                <a:gridCol w="304495">
                  <a:extLst>
                    <a:ext uri="{9D8B030D-6E8A-4147-A177-3AD203B41FA5}">
                      <a16:colId xmlns:a16="http://schemas.microsoft.com/office/drawing/2014/main" val="365634285"/>
                    </a:ext>
                  </a:extLst>
                </a:gridCol>
                <a:gridCol w="304495">
                  <a:extLst>
                    <a:ext uri="{9D8B030D-6E8A-4147-A177-3AD203B41FA5}">
                      <a16:colId xmlns:a16="http://schemas.microsoft.com/office/drawing/2014/main" val="397862572"/>
                    </a:ext>
                  </a:extLst>
                </a:gridCol>
                <a:gridCol w="304495">
                  <a:extLst>
                    <a:ext uri="{9D8B030D-6E8A-4147-A177-3AD203B41FA5}">
                      <a16:colId xmlns:a16="http://schemas.microsoft.com/office/drawing/2014/main" val="4057452996"/>
                    </a:ext>
                  </a:extLst>
                </a:gridCol>
                <a:gridCol w="304495">
                  <a:extLst>
                    <a:ext uri="{9D8B030D-6E8A-4147-A177-3AD203B41FA5}">
                      <a16:colId xmlns:a16="http://schemas.microsoft.com/office/drawing/2014/main" val="2464515924"/>
                    </a:ext>
                  </a:extLst>
                </a:gridCol>
                <a:gridCol w="304495">
                  <a:extLst>
                    <a:ext uri="{9D8B030D-6E8A-4147-A177-3AD203B41FA5}">
                      <a16:colId xmlns:a16="http://schemas.microsoft.com/office/drawing/2014/main" val="2429658513"/>
                    </a:ext>
                  </a:extLst>
                </a:gridCol>
                <a:gridCol w="304495">
                  <a:extLst>
                    <a:ext uri="{9D8B030D-6E8A-4147-A177-3AD203B41FA5}">
                      <a16:colId xmlns:a16="http://schemas.microsoft.com/office/drawing/2014/main" val="2006652842"/>
                    </a:ext>
                  </a:extLst>
                </a:gridCol>
                <a:gridCol w="304495">
                  <a:extLst>
                    <a:ext uri="{9D8B030D-6E8A-4147-A177-3AD203B41FA5}">
                      <a16:colId xmlns:a16="http://schemas.microsoft.com/office/drawing/2014/main" val="41749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12033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Tigercat forestry 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2591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TMC Cancela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32957223"/>
                  </a:ext>
                </a:extLst>
              </a:tr>
            </a:tbl>
          </a:graphicData>
        </a:graphic>
      </p:graphicFrame>
      <p:sp>
        <p:nvSpPr>
          <p:cNvPr id="4" name="Text Placeholder 3">
            <a:extLst>
              <a:ext uri="{FF2B5EF4-FFF2-40B4-BE49-F238E27FC236}">
                <a16:creationId xmlns:a16="http://schemas.microsoft.com/office/drawing/2014/main" id="{05951B3C-18FA-49D3-B233-C24DF03FFE6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72819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1135</Words>
  <Application>Microsoft Office PowerPoint</Application>
  <PresentationFormat>On-screen Show (4:3)</PresentationFormat>
  <Paragraphs>654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Executive_Summary_Monthly</vt:lpstr>
      <vt:lpstr>Facebook Fans Table | Vegetation Management</vt:lpstr>
      <vt:lpstr>Instagram Followers Table | Vegetation Management</vt:lpstr>
      <vt:lpstr>Youtube Key Metrics Table | Vegetation Management</vt:lpstr>
      <vt:lpstr>LinkedIn Followers Table | Vegetation Management</vt:lpstr>
      <vt:lpstr>Facebook Sponsored Posts Distribution | Vegetation Management</vt:lpstr>
      <vt:lpstr>Facebook FB Own Posts Table (Keywords filtered) | Vegetation Management - 1 of 8</vt:lpstr>
      <vt:lpstr>Facebook FB Own Posts Table (Keywords filtered) | Vegetation Management - 2 of 8</vt:lpstr>
      <vt:lpstr>Facebook FB Own Posts Table (Keywords filtered) | Vegetation Management - 3 of 8</vt:lpstr>
      <vt:lpstr>Facebook FB Own Posts Table (Keywords filtered) | Vegetation Management - 4 of 8</vt:lpstr>
      <vt:lpstr>Facebook FB Own Posts Table (Keywords filtered) | Vegetation Management - 5 of 8</vt:lpstr>
      <vt:lpstr>Facebook FB Own Posts Table (Keywords filtered) | Vegetation Management - 6 of 8</vt:lpstr>
      <vt:lpstr>Facebook FB Own Posts Table (Keywords filtered) | Vegetation Management - 7 of 8</vt:lpstr>
      <vt:lpstr>Facebook FB Own Posts Table (Keywords filtered) | Vegetation Management - 8 of 8</vt:lpstr>
      <vt:lpstr>Facebook Own Posts | Vegetation Management</vt:lpstr>
      <vt:lpstr>Facebook Key Metrics Table | Vegetation Management - 1 of 3</vt:lpstr>
      <vt:lpstr>Facebook Key Metrics Table | Vegetation Management - 2 of 3</vt:lpstr>
      <vt:lpstr>Facebook Key Metrics Table | Vegetation Management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Executive_Summary_Monthly</dc:title>
  <dc:creator>Frederik Peiniger</dc:creator>
  <cp:lastModifiedBy>Frederik Peiniger</cp:lastModifiedBy>
  <cp:revision>1</cp:revision>
  <dcterms:created xsi:type="dcterms:W3CDTF">2019-03-06T15:45:40Z</dcterms:created>
  <dcterms:modified xsi:type="dcterms:W3CDTF">2019-03-06T15:46:21Z</dcterms:modified>
</cp:coreProperties>
</file>