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Sheet1!$B$2:$B$7</c:f>
              <c:numCache>
                <c:formatCode>General</c:formatCode>
                <c:ptCount val="6"/>
                <c:pt idx="0">
                  <c:v>8</c:v>
                </c:pt>
                <c:pt idx="1">
                  <c:v>1</c:v>
                </c:pt>
                <c:pt idx="2">
                  <c:v>1</c:v>
                </c:pt>
                <c:pt idx="3">
                  <c:v>11</c:v>
                </c:pt>
                <c:pt idx="4">
                  <c:v>1</c:v>
                </c:pt>
                <c:pt idx="5">
                  <c:v>5</c:v>
                </c:pt>
              </c:numCache>
            </c:numRef>
          </c:val>
          <c:extLst>
            <c:ext xmlns:c16="http://schemas.microsoft.com/office/drawing/2014/chart" uri="{C3380CC4-5D6E-409C-BE32-E72D297353CC}">
              <c16:uniqueId val="{00000000-5738-4A7C-99D4-0D8541B6E68B}"/>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Sheet1!$C$2:$C$7</c:f>
              <c:numCache>
                <c:formatCode>General</c:formatCode>
                <c:ptCount val="6"/>
                <c:pt idx="0">
                  <c:v>1</c:v>
                </c:pt>
                <c:pt idx="1">
                  <c:v>0</c:v>
                </c:pt>
                <c:pt idx="2">
                  <c:v>0</c:v>
                </c:pt>
                <c:pt idx="3">
                  <c:v>0</c:v>
                </c:pt>
                <c:pt idx="4">
                  <c:v>0</c:v>
                </c:pt>
                <c:pt idx="5">
                  <c:v>0</c:v>
                </c:pt>
              </c:numCache>
            </c:numRef>
          </c:val>
          <c:extLst>
            <c:ext xmlns:c16="http://schemas.microsoft.com/office/drawing/2014/chart" uri="{C3380CC4-5D6E-409C-BE32-E72D297353CC}">
              <c16:uniqueId val="{00000001-5738-4A7C-99D4-0D8541B6E68B}"/>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738-4A7C-99D4-0D8541B6E68B}"/>
            </c:ext>
          </c:extLst>
        </c:ser>
        <c:dLbls>
          <c:showLegendKey val="0"/>
          <c:showVal val="0"/>
          <c:showCatName val="0"/>
          <c:showSerName val="0"/>
          <c:showPercent val="0"/>
          <c:showBubbleSize val="0"/>
        </c:dLbls>
        <c:gapWidth val="150"/>
        <c:overlap val="100"/>
        <c:axId val="353722336"/>
        <c:axId val="353718072"/>
      </c:barChart>
      <c:catAx>
        <c:axId val="35372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18072"/>
        <c:crosses val="autoZero"/>
        <c:auto val="1"/>
        <c:lblAlgn val="ctr"/>
        <c:lblOffset val="100"/>
        <c:noMultiLvlLbl val="0"/>
      </c:catAx>
      <c:valAx>
        <c:axId val="353718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2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PRINOTH - Tracked Vehicles</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1</c:v>
                </c:pt>
                <c:pt idx="4">
                  <c:v>1</c:v>
                </c:pt>
                <c:pt idx="5">
                  <c:v>1</c:v>
                </c:pt>
                <c:pt idx="6">
                  <c:v>1</c:v>
                </c:pt>
                <c:pt idx="7">
                  <c:v>1</c:v>
                </c:pt>
                <c:pt idx="8">
                  <c:v>0</c:v>
                </c:pt>
                <c:pt idx="9">
                  <c:v>0</c:v>
                </c:pt>
                <c:pt idx="10">
                  <c:v>0</c:v>
                </c:pt>
                <c:pt idx="11">
                  <c:v>0</c:v>
                </c:pt>
                <c:pt idx="12">
                  <c:v>0</c:v>
                </c:pt>
                <c:pt idx="13">
                  <c:v>0</c:v>
                </c:pt>
                <c:pt idx="14">
                  <c:v>0</c:v>
                </c:pt>
                <c:pt idx="15">
                  <c:v>0</c:v>
                </c:pt>
                <c:pt idx="16">
                  <c:v>0</c:v>
                </c:pt>
                <c:pt idx="17">
                  <c:v>1</c:v>
                </c:pt>
                <c:pt idx="18">
                  <c:v>0</c:v>
                </c:pt>
                <c:pt idx="19">
                  <c:v>1</c:v>
                </c:pt>
                <c:pt idx="20">
                  <c:v>0</c:v>
                </c:pt>
                <c:pt idx="21">
                  <c:v>1</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0-955B-4A79-9303-929CB69D9DAE}"/>
            </c:ext>
          </c:extLst>
        </c:ser>
        <c:ser>
          <c:idx val="1"/>
          <c:order val="1"/>
          <c:tx>
            <c:strRef>
              <c:f>Sheet1!$C$1</c:f>
              <c:strCache>
                <c:ptCount val="1"/>
                <c:pt idx="0">
                  <c:v>Morooka USA, LLC</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955B-4A79-9303-929CB69D9DAE}"/>
            </c:ext>
          </c:extLst>
        </c:ser>
        <c:ser>
          <c:idx val="2"/>
          <c:order val="2"/>
          <c:tx>
            <c:strRef>
              <c:f>Sheet1!$D$1</c:f>
              <c:strCache>
                <c:ptCount val="1"/>
                <c:pt idx="0">
                  <c:v>Morooka</c:v>
                </c:pt>
              </c:strCache>
            </c:strRef>
          </c:tx>
          <c:spPr>
            <a:ln w="28575" cap="rnd">
              <a:solidFill>
                <a:schemeClr val="accent3"/>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Sheet1!$D$2:$D$29</c:f>
              <c:numCache>
                <c:formatCode>General</c:formatCode>
                <c:ptCount val="28"/>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955B-4A79-9303-929CB69D9DAE}"/>
            </c:ext>
          </c:extLst>
        </c:ser>
        <c:ser>
          <c:idx val="3"/>
          <c:order val="3"/>
          <c:tx>
            <c:strRef>
              <c:f>Sheet1!$E$1</c:f>
              <c:strCache>
                <c:ptCount val="1"/>
                <c:pt idx="0">
                  <c:v>Terramac LLC</c:v>
                </c:pt>
              </c:strCache>
            </c:strRef>
          </c:tx>
          <c:spPr>
            <a:ln w="28575" cap="rnd">
              <a:solidFill>
                <a:schemeClr val="accent4"/>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Sheet1!$E$2:$E$29</c:f>
              <c:numCache>
                <c:formatCode>General</c:formatCode>
                <c:ptCount val="28"/>
                <c:pt idx="0">
                  <c:v>1</c:v>
                </c:pt>
                <c:pt idx="1">
                  <c:v>0</c:v>
                </c:pt>
                <c:pt idx="2">
                  <c:v>0</c:v>
                </c:pt>
                <c:pt idx="3">
                  <c:v>0</c:v>
                </c:pt>
                <c:pt idx="4">
                  <c:v>1</c:v>
                </c:pt>
                <c:pt idx="5">
                  <c:v>1</c:v>
                </c:pt>
                <c:pt idx="6">
                  <c:v>1</c:v>
                </c:pt>
                <c:pt idx="7">
                  <c:v>0</c:v>
                </c:pt>
                <c:pt idx="8">
                  <c:v>0</c:v>
                </c:pt>
                <c:pt idx="9">
                  <c:v>0</c:v>
                </c:pt>
                <c:pt idx="10">
                  <c:v>1</c:v>
                </c:pt>
                <c:pt idx="11">
                  <c:v>1</c:v>
                </c:pt>
                <c:pt idx="12">
                  <c:v>0</c:v>
                </c:pt>
                <c:pt idx="13">
                  <c:v>0</c:v>
                </c:pt>
                <c:pt idx="14">
                  <c:v>0</c:v>
                </c:pt>
                <c:pt idx="15">
                  <c:v>0</c:v>
                </c:pt>
                <c:pt idx="16">
                  <c:v>0</c:v>
                </c:pt>
                <c:pt idx="17">
                  <c:v>0</c:v>
                </c:pt>
                <c:pt idx="18">
                  <c:v>0</c:v>
                </c:pt>
                <c:pt idx="19">
                  <c:v>0</c:v>
                </c:pt>
                <c:pt idx="20">
                  <c:v>2</c:v>
                </c:pt>
                <c:pt idx="21">
                  <c:v>1</c:v>
                </c:pt>
                <c:pt idx="22">
                  <c:v>0</c:v>
                </c:pt>
                <c:pt idx="23">
                  <c:v>0</c:v>
                </c:pt>
                <c:pt idx="24">
                  <c:v>2</c:v>
                </c:pt>
                <c:pt idx="25">
                  <c:v>0</c:v>
                </c:pt>
                <c:pt idx="26">
                  <c:v>0</c:v>
                </c:pt>
                <c:pt idx="27">
                  <c:v>0</c:v>
                </c:pt>
              </c:numCache>
            </c:numRef>
          </c:val>
          <c:smooth val="0"/>
          <c:extLst>
            <c:ext xmlns:c16="http://schemas.microsoft.com/office/drawing/2014/chart" uri="{C3380CC4-5D6E-409C-BE32-E72D297353CC}">
              <c16:uniqueId val="{00000003-955B-4A79-9303-929CB69D9DAE}"/>
            </c:ext>
          </c:extLst>
        </c:ser>
        <c:ser>
          <c:idx val="4"/>
          <c:order val="4"/>
          <c:tx>
            <c:strRef>
              <c:f>Sheet1!$F$1</c:f>
              <c:strCache>
                <c:ptCount val="1"/>
                <c:pt idx="0">
                  <c:v>PowerBully</c:v>
                </c:pt>
              </c:strCache>
            </c:strRef>
          </c:tx>
          <c:spPr>
            <a:ln w="28575" cap="rnd">
              <a:solidFill>
                <a:schemeClr val="accent5"/>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numCache>
            </c:numRef>
          </c:val>
          <c:smooth val="0"/>
          <c:extLst>
            <c:ext xmlns:c16="http://schemas.microsoft.com/office/drawing/2014/chart" uri="{C3380CC4-5D6E-409C-BE32-E72D297353CC}">
              <c16:uniqueId val="{00000004-955B-4A79-9303-929CB69D9DAE}"/>
            </c:ext>
          </c:extLst>
        </c:ser>
        <c:ser>
          <c:idx val="5"/>
          <c:order val="5"/>
          <c:tx>
            <c:strRef>
              <c:f>Sheet1!$G$1</c:f>
              <c:strCache>
                <c:ptCount val="1"/>
                <c:pt idx="0">
                  <c:v>PowerTraxx</c:v>
                </c:pt>
              </c:strCache>
            </c:strRef>
          </c:tx>
          <c:spPr>
            <a:ln w="28575" cap="rnd">
              <a:solidFill>
                <a:schemeClr val="accent6"/>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Sheet1!$G$2:$G$29</c:f>
              <c:numCache>
                <c:formatCode>General</c:formatCode>
                <c:ptCount val="28"/>
                <c:pt idx="0">
                  <c:v>0</c:v>
                </c:pt>
                <c:pt idx="1">
                  <c:v>0</c:v>
                </c:pt>
                <c:pt idx="2">
                  <c:v>0</c:v>
                </c:pt>
                <c:pt idx="3">
                  <c:v>0</c:v>
                </c:pt>
                <c:pt idx="4">
                  <c:v>2</c:v>
                </c:pt>
                <c:pt idx="5">
                  <c:v>0</c:v>
                </c:pt>
                <c:pt idx="6">
                  <c:v>1</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numCache>
            </c:numRef>
          </c:val>
          <c:smooth val="0"/>
          <c:extLst>
            <c:ext xmlns:c16="http://schemas.microsoft.com/office/drawing/2014/chart" uri="{C3380CC4-5D6E-409C-BE32-E72D297353CC}">
              <c16:uniqueId val="{00000005-955B-4A79-9303-929CB69D9DAE}"/>
            </c:ext>
          </c:extLst>
        </c:ser>
        <c:dLbls>
          <c:showLegendKey val="0"/>
          <c:showVal val="0"/>
          <c:showCatName val="0"/>
          <c:showSerName val="0"/>
          <c:showPercent val="0"/>
          <c:showBubbleSize val="0"/>
        </c:dLbls>
        <c:smooth val="0"/>
        <c:axId val="453102568"/>
        <c:axId val="453105192"/>
      </c:lineChart>
      <c:dateAx>
        <c:axId val="45310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05192"/>
        <c:crosses val="autoZero"/>
        <c:auto val="1"/>
        <c:lblOffset val="100"/>
        <c:baseTimeUnit val="days"/>
      </c:dateAx>
      <c:valAx>
        <c:axId val="45310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0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01F91-9D2D-44C9-90F9-AACC26D16BDD}"/>
              </a:ext>
            </a:extLst>
          </p:cNvPr>
          <p:cNvSpPr>
            <a:spLocks noGrp="1"/>
          </p:cNvSpPr>
          <p:nvPr>
            <p:ph type="ctrTitle"/>
          </p:nvPr>
        </p:nvSpPr>
        <p:spPr/>
        <p:txBody>
          <a:bodyPr/>
          <a:lstStyle/>
          <a:p>
            <a:r>
              <a:rPr lang="en-US"/>
              <a:t>Executive_Summary_Monthly</a:t>
            </a:r>
          </a:p>
        </p:txBody>
      </p:sp>
      <p:sp>
        <p:nvSpPr>
          <p:cNvPr id="3" name="Subtitle 2">
            <a:extLst>
              <a:ext uri="{FF2B5EF4-FFF2-40B4-BE49-F238E27FC236}">
                <a16:creationId xmlns:a16="http://schemas.microsoft.com/office/drawing/2014/main" id="{EE6C4429-A3E9-4435-924F-2537AFDD9C43}"/>
              </a:ext>
            </a:extLst>
          </p:cNvPr>
          <p:cNvSpPr>
            <a:spLocks noGrp="1"/>
          </p:cNvSpPr>
          <p:nvPr>
            <p:ph type="subTitle" idx="1"/>
          </p:nvPr>
        </p:nvSpPr>
        <p:spPr/>
        <p:txBody>
          <a:bodyPr/>
          <a:lstStyle/>
          <a:p>
            <a:r>
              <a:rPr lang="en-US"/>
              <a:t>PRINOTH AG</a:t>
            </a:r>
          </a:p>
        </p:txBody>
      </p:sp>
    </p:spTree>
    <p:extLst>
      <p:ext uri="{BB962C8B-B14F-4D97-AF65-F5344CB8AC3E}">
        <p14:creationId xmlns:p14="http://schemas.microsoft.com/office/powerpoint/2010/main" val="2272980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8571A-71A0-466F-AB51-7F205D1097FB}"/>
              </a:ext>
            </a:extLst>
          </p:cNvPr>
          <p:cNvSpPr>
            <a:spLocks noGrp="1"/>
          </p:cNvSpPr>
          <p:nvPr>
            <p:ph type="title"/>
          </p:nvPr>
        </p:nvSpPr>
        <p:spPr/>
        <p:txBody>
          <a:bodyPr/>
          <a:lstStyle/>
          <a:p>
            <a:r>
              <a:rPr lang="en-US"/>
              <a:t>Facebook Fans Table | Tracked Vehicles</a:t>
            </a:r>
          </a:p>
        </p:txBody>
      </p:sp>
      <p:graphicFrame>
        <p:nvGraphicFramePr>
          <p:cNvPr id="5" name="Table Placeholder 4">
            <a:extLst>
              <a:ext uri="{FF2B5EF4-FFF2-40B4-BE49-F238E27FC236}">
                <a16:creationId xmlns:a16="http://schemas.microsoft.com/office/drawing/2014/main" id="{AE9291F4-3487-405F-8D44-2C3E97E4E4CE}"/>
              </a:ext>
            </a:extLst>
          </p:cNvPr>
          <p:cNvGraphicFramePr>
            <a:graphicFrameLocks noGrp="1"/>
          </p:cNvGraphicFramePr>
          <p:nvPr>
            <p:ph type="tbl" sz="quarter" idx="13"/>
            <p:extLst>
              <p:ext uri="{D42A27DB-BD31-4B8C-83A1-F6EECF244321}">
                <p14:modId xmlns:p14="http://schemas.microsoft.com/office/powerpoint/2010/main" val="366074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5659209"/>
                    </a:ext>
                  </a:extLst>
                </a:gridCol>
                <a:gridCol w="1234440">
                  <a:extLst>
                    <a:ext uri="{9D8B030D-6E8A-4147-A177-3AD203B41FA5}">
                      <a16:colId xmlns:a16="http://schemas.microsoft.com/office/drawing/2014/main" val="341059993"/>
                    </a:ext>
                  </a:extLst>
                </a:gridCol>
                <a:gridCol w="822960">
                  <a:extLst>
                    <a:ext uri="{9D8B030D-6E8A-4147-A177-3AD203B41FA5}">
                      <a16:colId xmlns:a16="http://schemas.microsoft.com/office/drawing/2014/main" val="464672935"/>
                    </a:ext>
                  </a:extLst>
                </a:gridCol>
                <a:gridCol w="822960">
                  <a:extLst>
                    <a:ext uri="{9D8B030D-6E8A-4147-A177-3AD203B41FA5}">
                      <a16:colId xmlns:a16="http://schemas.microsoft.com/office/drawing/2014/main" val="2675012206"/>
                    </a:ext>
                  </a:extLst>
                </a:gridCol>
                <a:gridCol w="822960">
                  <a:extLst>
                    <a:ext uri="{9D8B030D-6E8A-4147-A177-3AD203B41FA5}">
                      <a16:colId xmlns:a16="http://schemas.microsoft.com/office/drawing/2014/main" val="2775027905"/>
                    </a:ext>
                  </a:extLst>
                </a:gridCol>
                <a:gridCol w="822960">
                  <a:extLst>
                    <a:ext uri="{9D8B030D-6E8A-4147-A177-3AD203B41FA5}">
                      <a16:colId xmlns:a16="http://schemas.microsoft.com/office/drawing/2014/main" val="1407489812"/>
                    </a:ext>
                  </a:extLst>
                </a:gridCol>
                <a:gridCol w="822960">
                  <a:extLst>
                    <a:ext uri="{9D8B030D-6E8A-4147-A177-3AD203B41FA5}">
                      <a16:colId xmlns:a16="http://schemas.microsoft.com/office/drawing/2014/main" val="1764229599"/>
                    </a:ext>
                  </a:extLst>
                </a:gridCol>
                <a:gridCol w="822960">
                  <a:extLst>
                    <a:ext uri="{9D8B030D-6E8A-4147-A177-3AD203B41FA5}">
                      <a16:colId xmlns:a16="http://schemas.microsoft.com/office/drawing/2014/main" val="40414019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28660345"/>
                  </a:ext>
                </a:extLst>
              </a:tr>
              <a:tr h="370840">
                <a:tc>
                  <a:txBody>
                    <a:bodyPr/>
                    <a:lstStyle/>
                    <a:p>
                      <a:r>
                        <a:rPr lang="en-US" sz="1000"/>
                        <a:t>PRINOTH - Tracked Vehicles</a:t>
                      </a:r>
                    </a:p>
                  </a:txBody>
                  <a:tcPr/>
                </a:tc>
                <a:tc>
                  <a:txBody>
                    <a:bodyPr/>
                    <a:lstStyle/>
                    <a:p>
                      <a:r>
                        <a:rPr lang="en-US" sz="1000"/>
                        <a:t>27586</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0.0 %</a:t>
                      </a:r>
                    </a:p>
                  </a:txBody>
                  <a:tcPr/>
                </a:tc>
                <a:tc>
                  <a:txBody>
                    <a:bodyPr/>
                    <a:lstStyle/>
                    <a:p>
                      <a:r>
                        <a:rPr lang="en-US" sz="1000"/>
                        <a:t>-44</a:t>
                      </a:r>
                    </a:p>
                  </a:txBody>
                  <a:tcPr/>
                </a:tc>
                <a:tc>
                  <a:txBody>
                    <a:bodyPr/>
                    <a:lstStyle/>
                    <a:p>
                      <a:r>
                        <a:rPr lang="en-US" sz="1000"/>
                        <a:t>-0.2 %</a:t>
                      </a:r>
                    </a:p>
                  </a:txBody>
                  <a:tcPr/>
                </a:tc>
                <a:extLst>
                  <a:ext uri="{0D108BD9-81ED-4DB2-BD59-A6C34878D82A}">
                    <a16:rowId xmlns:a16="http://schemas.microsoft.com/office/drawing/2014/main" val="1338126647"/>
                  </a:ext>
                </a:extLst>
              </a:tr>
              <a:tr h="370840">
                <a:tc>
                  <a:txBody>
                    <a:bodyPr/>
                    <a:lstStyle/>
                    <a:p>
                      <a:r>
                        <a:rPr lang="en-US" sz="1000"/>
                        <a:t>Morooka USA, LLC</a:t>
                      </a:r>
                    </a:p>
                  </a:txBody>
                  <a:tcPr/>
                </a:tc>
                <a:tc>
                  <a:txBody>
                    <a:bodyPr/>
                    <a:lstStyle/>
                    <a:p>
                      <a:r>
                        <a:rPr lang="en-US" sz="1000"/>
                        <a:t>306</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4</a:t>
                      </a:r>
                    </a:p>
                  </a:txBody>
                  <a:tcPr/>
                </a:tc>
                <a:tc>
                  <a:txBody>
                    <a:bodyPr/>
                    <a:lstStyle/>
                    <a:p>
                      <a:r>
                        <a:rPr lang="en-US" sz="1000"/>
                        <a:t>1.3 %</a:t>
                      </a:r>
                    </a:p>
                  </a:txBody>
                  <a:tcPr/>
                </a:tc>
                <a:extLst>
                  <a:ext uri="{0D108BD9-81ED-4DB2-BD59-A6C34878D82A}">
                    <a16:rowId xmlns:a16="http://schemas.microsoft.com/office/drawing/2014/main" val="1742823520"/>
                  </a:ext>
                </a:extLst>
              </a:tr>
              <a:tr h="370840">
                <a:tc>
                  <a:txBody>
                    <a:bodyPr/>
                    <a:lstStyle/>
                    <a:p>
                      <a:r>
                        <a:rPr lang="en-US" sz="1000"/>
                        <a:t>Morooka</a:t>
                      </a:r>
                    </a:p>
                  </a:txBody>
                  <a:tcPr/>
                </a:tc>
                <a:tc>
                  <a:txBody>
                    <a:bodyPr/>
                    <a:lstStyle/>
                    <a:p>
                      <a:r>
                        <a:rPr lang="en-US" sz="1000"/>
                        <a:t>533</a:t>
                      </a:r>
                    </a:p>
                  </a:txBody>
                  <a:tcPr/>
                </a:tc>
                <a:tc>
                  <a:txBody>
                    <a:bodyPr/>
                    <a:lstStyle/>
                    <a:p>
                      <a:r>
                        <a:rPr lang="en-US" sz="1000"/>
                        <a:t>1</a:t>
                      </a:r>
                    </a:p>
                  </a:txBody>
                  <a:tcPr/>
                </a:tc>
                <a:tc>
                  <a:txBody>
                    <a:bodyPr/>
                    <a:lstStyle/>
                    <a:p>
                      <a:r>
                        <a:rPr lang="en-US" sz="1000"/>
                        <a:t>0.2 %</a:t>
                      </a:r>
                    </a:p>
                  </a:txBody>
                  <a:tcPr/>
                </a:tc>
                <a:tc>
                  <a:txBody>
                    <a:bodyPr/>
                    <a:lstStyle/>
                    <a:p>
                      <a:r>
                        <a:rPr lang="en-US" sz="1000"/>
                        <a:t>1</a:t>
                      </a:r>
                    </a:p>
                  </a:txBody>
                  <a:tcPr/>
                </a:tc>
                <a:tc>
                  <a:txBody>
                    <a:bodyPr/>
                    <a:lstStyle/>
                    <a:p>
                      <a:r>
                        <a:rPr lang="en-US" sz="1000"/>
                        <a:t>0.2 %</a:t>
                      </a:r>
                    </a:p>
                  </a:txBody>
                  <a:tcPr/>
                </a:tc>
                <a:tc>
                  <a:txBody>
                    <a:bodyPr/>
                    <a:lstStyle/>
                    <a:p>
                      <a:r>
                        <a:rPr lang="en-US" sz="1000"/>
                        <a:t>3</a:t>
                      </a:r>
                    </a:p>
                  </a:txBody>
                  <a:tcPr/>
                </a:tc>
                <a:tc>
                  <a:txBody>
                    <a:bodyPr/>
                    <a:lstStyle/>
                    <a:p>
                      <a:r>
                        <a:rPr lang="en-US" sz="1000"/>
                        <a:t>0.6 %</a:t>
                      </a:r>
                    </a:p>
                  </a:txBody>
                  <a:tcPr/>
                </a:tc>
                <a:extLst>
                  <a:ext uri="{0D108BD9-81ED-4DB2-BD59-A6C34878D82A}">
                    <a16:rowId xmlns:a16="http://schemas.microsoft.com/office/drawing/2014/main" val="142059840"/>
                  </a:ext>
                </a:extLst>
              </a:tr>
              <a:tr h="370840">
                <a:tc>
                  <a:txBody>
                    <a:bodyPr/>
                    <a:lstStyle/>
                    <a:p>
                      <a:r>
                        <a:rPr lang="en-US" sz="1000"/>
                        <a:t>Terramac LLC</a:t>
                      </a:r>
                    </a:p>
                  </a:txBody>
                  <a:tcPr/>
                </a:tc>
                <a:tc>
                  <a:txBody>
                    <a:bodyPr/>
                    <a:lstStyle/>
                    <a:p>
                      <a:r>
                        <a:rPr lang="en-US" sz="1000"/>
                        <a:t>4668</a:t>
                      </a:r>
                    </a:p>
                  </a:txBody>
                  <a:tcPr/>
                </a:tc>
                <a:tc>
                  <a:txBody>
                    <a:bodyPr/>
                    <a:lstStyle/>
                    <a:p>
                      <a:r>
                        <a:rPr lang="en-US" sz="1000"/>
                        <a:t>6</a:t>
                      </a:r>
                    </a:p>
                  </a:txBody>
                  <a:tcPr/>
                </a:tc>
                <a:tc>
                  <a:txBody>
                    <a:bodyPr/>
                    <a:lstStyle/>
                    <a:p>
                      <a:r>
                        <a:rPr lang="en-US" sz="1000"/>
                        <a:t>0.1 %</a:t>
                      </a:r>
                    </a:p>
                  </a:txBody>
                  <a:tcPr/>
                </a:tc>
                <a:tc>
                  <a:txBody>
                    <a:bodyPr/>
                    <a:lstStyle/>
                    <a:p>
                      <a:r>
                        <a:rPr lang="en-US" sz="1000"/>
                        <a:t>111</a:t>
                      </a:r>
                    </a:p>
                  </a:txBody>
                  <a:tcPr/>
                </a:tc>
                <a:tc>
                  <a:txBody>
                    <a:bodyPr/>
                    <a:lstStyle/>
                    <a:p>
                      <a:r>
                        <a:rPr lang="en-US" sz="1000"/>
                        <a:t>2.4 %</a:t>
                      </a:r>
                    </a:p>
                  </a:txBody>
                  <a:tcPr/>
                </a:tc>
                <a:tc>
                  <a:txBody>
                    <a:bodyPr/>
                    <a:lstStyle/>
                    <a:p>
                      <a:r>
                        <a:rPr lang="en-US" sz="1000"/>
                        <a:t>775</a:t>
                      </a:r>
                    </a:p>
                  </a:txBody>
                  <a:tcPr/>
                </a:tc>
                <a:tc>
                  <a:txBody>
                    <a:bodyPr/>
                    <a:lstStyle/>
                    <a:p>
                      <a:r>
                        <a:rPr lang="en-US" sz="1000"/>
                        <a:t>19.9 %</a:t>
                      </a:r>
                    </a:p>
                  </a:txBody>
                  <a:tcPr/>
                </a:tc>
                <a:extLst>
                  <a:ext uri="{0D108BD9-81ED-4DB2-BD59-A6C34878D82A}">
                    <a16:rowId xmlns:a16="http://schemas.microsoft.com/office/drawing/2014/main" val="1712770305"/>
                  </a:ext>
                </a:extLst>
              </a:tr>
              <a:tr h="370840">
                <a:tc>
                  <a:txBody>
                    <a:bodyPr/>
                    <a:lstStyle/>
                    <a:p>
                      <a:r>
                        <a:rPr lang="en-US" sz="1000"/>
                        <a:t>PowerBully</a:t>
                      </a:r>
                    </a:p>
                  </a:txBody>
                  <a:tcPr/>
                </a:tc>
                <a:tc>
                  <a:txBody>
                    <a:bodyPr/>
                    <a:lstStyle/>
                    <a:p>
                      <a:r>
                        <a:rPr lang="en-US" sz="1000"/>
                        <a:t>2524</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-5</a:t>
                      </a:r>
                    </a:p>
                  </a:txBody>
                  <a:tcPr/>
                </a:tc>
                <a:tc>
                  <a:txBody>
                    <a:bodyPr/>
                    <a:lstStyle/>
                    <a:p>
                      <a:r>
                        <a:rPr lang="en-US" sz="1000"/>
                        <a:t>-0.2 %</a:t>
                      </a:r>
                    </a:p>
                  </a:txBody>
                  <a:tcPr/>
                </a:tc>
                <a:extLst>
                  <a:ext uri="{0D108BD9-81ED-4DB2-BD59-A6C34878D82A}">
                    <a16:rowId xmlns:a16="http://schemas.microsoft.com/office/drawing/2014/main" val="143520951"/>
                  </a:ext>
                </a:extLst>
              </a:tr>
              <a:tr h="370840">
                <a:tc>
                  <a:txBody>
                    <a:bodyPr/>
                    <a:lstStyle/>
                    <a:p>
                      <a:r>
                        <a:rPr lang="en-US" sz="1000"/>
                        <a:t>PowerTraxx</a:t>
                      </a:r>
                    </a:p>
                  </a:txBody>
                  <a:tcPr/>
                </a:tc>
                <a:tc>
                  <a:txBody>
                    <a:bodyPr/>
                    <a:lstStyle/>
                    <a:p>
                      <a:r>
                        <a:rPr lang="en-US" sz="1000"/>
                        <a:t>100</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5</a:t>
                      </a:r>
                    </a:p>
                  </a:txBody>
                  <a:tcPr/>
                </a:tc>
                <a:tc>
                  <a:txBody>
                    <a:bodyPr/>
                    <a:lstStyle/>
                    <a:p>
                      <a:r>
                        <a:rPr lang="en-US" sz="1000"/>
                        <a:t>5.3 %</a:t>
                      </a:r>
                    </a:p>
                  </a:txBody>
                  <a:tcPr/>
                </a:tc>
                <a:extLst>
                  <a:ext uri="{0D108BD9-81ED-4DB2-BD59-A6C34878D82A}">
                    <a16:rowId xmlns:a16="http://schemas.microsoft.com/office/drawing/2014/main" val="3011997605"/>
                  </a:ext>
                </a:extLst>
              </a:tr>
            </a:tbl>
          </a:graphicData>
        </a:graphic>
      </p:graphicFrame>
      <p:sp>
        <p:nvSpPr>
          <p:cNvPr id="4" name="Text Placeholder 3">
            <a:extLst>
              <a:ext uri="{FF2B5EF4-FFF2-40B4-BE49-F238E27FC236}">
                <a16:creationId xmlns:a16="http://schemas.microsoft.com/office/drawing/2014/main" id="{542B7294-25AA-4FA4-AB72-B1801517BA64}"/>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2801872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5712F-266F-4AA5-91A8-A9A7AF6C7634}"/>
              </a:ext>
            </a:extLst>
          </p:cNvPr>
          <p:cNvSpPr>
            <a:spLocks noGrp="1"/>
          </p:cNvSpPr>
          <p:nvPr>
            <p:ph type="title"/>
          </p:nvPr>
        </p:nvSpPr>
        <p:spPr/>
        <p:txBody>
          <a:bodyPr/>
          <a:lstStyle/>
          <a:p>
            <a:r>
              <a:rPr lang="en-US"/>
              <a:t>Instagram Followers Table | Tracked Vehicles</a:t>
            </a:r>
          </a:p>
        </p:txBody>
      </p:sp>
      <p:graphicFrame>
        <p:nvGraphicFramePr>
          <p:cNvPr id="5" name="Table Placeholder 4">
            <a:extLst>
              <a:ext uri="{FF2B5EF4-FFF2-40B4-BE49-F238E27FC236}">
                <a16:creationId xmlns:a16="http://schemas.microsoft.com/office/drawing/2014/main" id="{8187CE4A-19F6-4DDA-9C15-EAD89ED94E10}"/>
              </a:ext>
            </a:extLst>
          </p:cNvPr>
          <p:cNvGraphicFramePr>
            <a:graphicFrameLocks noGrp="1"/>
          </p:cNvGraphicFramePr>
          <p:nvPr>
            <p:ph type="tbl" sz="quarter" idx="13"/>
            <p:extLst>
              <p:ext uri="{D42A27DB-BD31-4B8C-83A1-F6EECF244321}">
                <p14:modId xmlns:p14="http://schemas.microsoft.com/office/powerpoint/2010/main" val="2734689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3411020"/>
                    </a:ext>
                  </a:extLst>
                </a:gridCol>
                <a:gridCol w="1234440">
                  <a:extLst>
                    <a:ext uri="{9D8B030D-6E8A-4147-A177-3AD203B41FA5}">
                      <a16:colId xmlns:a16="http://schemas.microsoft.com/office/drawing/2014/main" val="2210274316"/>
                    </a:ext>
                  </a:extLst>
                </a:gridCol>
                <a:gridCol w="822960">
                  <a:extLst>
                    <a:ext uri="{9D8B030D-6E8A-4147-A177-3AD203B41FA5}">
                      <a16:colId xmlns:a16="http://schemas.microsoft.com/office/drawing/2014/main" val="2330170683"/>
                    </a:ext>
                  </a:extLst>
                </a:gridCol>
                <a:gridCol w="822960">
                  <a:extLst>
                    <a:ext uri="{9D8B030D-6E8A-4147-A177-3AD203B41FA5}">
                      <a16:colId xmlns:a16="http://schemas.microsoft.com/office/drawing/2014/main" val="3559594924"/>
                    </a:ext>
                  </a:extLst>
                </a:gridCol>
                <a:gridCol w="822960">
                  <a:extLst>
                    <a:ext uri="{9D8B030D-6E8A-4147-A177-3AD203B41FA5}">
                      <a16:colId xmlns:a16="http://schemas.microsoft.com/office/drawing/2014/main" val="3550641183"/>
                    </a:ext>
                  </a:extLst>
                </a:gridCol>
                <a:gridCol w="822960">
                  <a:extLst>
                    <a:ext uri="{9D8B030D-6E8A-4147-A177-3AD203B41FA5}">
                      <a16:colId xmlns:a16="http://schemas.microsoft.com/office/drawing/2014/main" val="3267800213"/>
                    </a:ext>
                  </a:extLst>
                </a:gridCol>
                <a:gridCol w="822960">
                  <a:extLst>
                    <a:ext uri="{9D8B030D-6E8A-4147-A177-3AD203B41FA5}">
                      <a16:colId xmlns:a16="http://schemas.microsoft.com/office/drawing/2014/main" val="720347637"/>
                    </a:ext>
                  </a:extLst>
                </a:gridCol>
                <a:gridCol w="822960">
                  <a:extLst>
                    <a:ext uri="{9D8B030D-6E8A-4147-A177-3AD203B41FA5}">
                      <a16:colId xmlns:a16="http://schemas.microsoft.com/office/drawing/2014/main" val="23149915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48938444"/>
                  </a:ext>
                </a:extLst>
              </a:tr>
              <a:tr h="370840">
                <a:tc>
                  <a:txBody>
                    <a:bodyPr/>
                    <a:lstStyle/>
                    <a:p>
                      <a:r>
                        <a:rPr lang="en-US" sz="1000"/>
                        <a:t>prinoth_trackedvehicles</a:t>
                      </a:r>
                    </a:p>
                  </a:txBody>
                  <a:tcPr/>
                </a:tc>
                <a:tc>
                  <a:txBody>
                    <a:bodyPr/>
                    <a:lstStyle/>
                    <a:p>
                      <a:r>
                        <a:rPr lang="en-US" sz="1000"/>
                        <a:t>4745</a:t>
                      </a:r>
                    </a:p>
                  </a:txBody>
                  <a:tcPr/>
                </a:tc>
                <a:tc>
                  <a:txBody>
                    <a:bodyPr/>
                    <a:lstStyle/>
                    <a:p>
                      <a:r>
                        <a:rPr lang="en-US" sz="1000"/>
                        <a:t>48</a:t>
                      </a:r>
                    </a:p>
                  </a:txBody>
                  <a:tcPr/>
                </a:tc>
                <a:tc>
                  <a:txBody>
                    <a:bodyPr/>
                    <a:lstStyle/>
                    <a:p>
                      <a:r>
                        <a:rPr lang="en-US" sz="1000"/>
                        <a:t>1.0 %</a:t>
                      </a:r>
                    </a:p>
                  </a:txBody>
                  <a:tcPr/>
                </a:tc>
                <a:tc>
                  <a:txBody>
                    <a:bodyPr/>
                    <a:lstStyle/>
                    <a:p>
                      <a:r>
                        <a:rPr lang="en-US" sz="1000"/>
                        <a:t>90</a:t>
                      </a:r>
                    </a:p>
                  </a:txBody>
                  <a:tcPr/>
                </a:tc>
                <a:tc>
                  <a:txBody>
                    <a:bodyPr/>
                    <a:lstStyle/>
                    <a:p>
                      <a:r>
                        <a:rPr lang="en-US" sz="1000"/>
                        <a:t>1.9 %</a:t>
                      </a:r>
                    </a:p>
                  </a:txBody>
                  <a:tcPr/>
                </a:tc>
                <a:tc>
                  <a:txBody>
                    <a:bodyPr/>
                    <a:lstStyle/>
                    <a:p>
                      <a:r>
                        <a:rPr lang="en-US" sz="1000"/>
                        <a:t>328</a:t>
                      </a:r>
                    </a:p>
                  </a:txBody>
                  <a:tcPr/>
                </a:tc>
                <a:tc>
                  <a:txBody>
                    <a:bodyPr/>
                    <a:lstStyle/>
                    <a:p>
                      <a:r>
                        <a:rPr lang="en-US" sz="1000"/>
                        <a:t>7.4 %</a:t>
                      </a:r>
                    </a:p>
                  </a:txBody>
                  <a:tcPr/>
                </a:tc>
                <a:extLst>
                  <a:ext uri="{0D108BD9-81ED-4DB2-BD59-A6C34878D82A}">
                    <a16:rowId xmlns:a16="http://schemas.microsoft.com/office/drawing/2014/main" val="284937787"/>
                  </a:ext>
                </a:extLst>
              </a:tr>
            </a:tbl>
          </a:graphicData>
        </a:graphic>
      </p:graphicFrame>
      <p:sp>
        <p:nvSpPr>
          <p:cNvPr id="4" name="Text Placeholder 3">
            <a:extLst>
              <a:ext uri="{FF2B5EF4-FFF2-40B4-BE49-F238E27FC236}">
                <a16:creationId xmlns:a16="http://schemas.microsoft.com/office/drawing/2014/main" id="{30EFBF73-D102-4851-9B76-18B50914B4EE}"/>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3537896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BDD26-9314-47FC-92DD-B3A436501D1D}"/>
              </a:ext>
            </a:extLst>
          </p:cNvPr>
          <p:cNvSpPr>
            <a:spLocks noGrp="1"/>
          </p:cNvSpPr>
          <p:nvPr>
            <p:ph type="title"/>
          </p:nvPr>
        </p:nvSpPr>
        <p:spPr/>
        <p:txBody>
          <a:bodyPr/>
          <a:lstStyle/>
          <a:p>
            <a:r>
              <a:rPr lang="en-US"/>
              <a:t>Youtube Key Metrics Table | Tracked Vehicles</a:t>
            </a:r>
          </a:p>
        </p:txBody>
      </p:sp>
      <p:graphicFrame>
        <p:nvGraphicFramePr>
          <p:cNvPr id="5" name="Table Placeholder 4">
            <a:extLst>
              <a:ext uri="{FF2B5EF4-FFF2-40B4-BE49-F238E27FC236}">
                <a16:creationId xmlns:a16="http://schemas.microsoft.com/office/drawing/2014/main" id="{5207F000-8319-40CF-B110-953879AB047D}"/>
              </a:ext>
            </a:extLst>
          </p:cNvPr>
          <p:cNvGraphicFramePr>
            <a:graphicFrameLocks noGrp="1"/>
          </p:cNvGraphicFramePr>
          <p:nvPr>
            <p:ph type="tbl" sz="quarter" idx="13"/>
            <p:extLst>
              <p:ext uri="{D42A27DB-BD31-4B8C-83A1-F6EECF244321}">
                <p14:modId xmlns:p14="http://schemas.microsoft.com/office/powerpoint/2010/main" val="4227809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9824365"/>
                    </a:ext>
                  </a:extLst>
                </a:gridCol>
                <a:gridCol w="1645920">
                  <a:extLst>
                    <a:ext uri="{9D8B030D-6E8A-4147-A177-3AD203B41FA5}">
                      <a16:colId xmlns:a16="http://schemas.microsoft.com/office/drawing/2014/main" val="4248357485"/>
                    </a:ext>
                  </a:extLst>
                </a:gridCol>
                <a:gridCol w="1645920">
                  <a:extLst>
                    <a:ext uri="{9D8B030D-6E8A-4147-A177-3AD203B41FA5}">
                      <a16:colId xmlns:a16="http://schemas.microsoft.com/office/drawing/2014/main" val="642706157"/>
                    </a:ext>
                  </a:extLst>
                </a:gridCol>
                <a:gridCol w="1645920">
                  <a:extLst>
                    <a:ext uri="{9D8B030D-6E8A-4147-A177-3AD203B41FA5}">
                      <a16:colId xmlns:a16="http://schemas.microsoft.com/office/drawing/2014/main" val="1889779856"/>
                    </a:ext>
                  </a:extLst>
                </a:gridCol>
                <a:gridCol w="1645920">
                  <a:extLst>
                    <a:ext uri="{9D8B030D-6E8A-4147-A177-3AD203B41FA5}">
                      <a16:colId xmlns:a16="http://schemas.microsoft.com/office/drawing/2014/main" val="2969942405"/>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1161446794"/>
                  </a:ext>
                </a:extLst>
              </a:tr>
              <a:tr h="370840">
                <a:tc>
                  <a:txBody>
                    <a:bodyPr/>
                    <a:lstStyle/>
                    <a:p>
                      <a:r>
                        <a:rPr lang="en-US" sz="1000"/>
                        <a:t>PRINOTH - Official</a:t>
                      </a:r>
                    </a:p>
                  </a:txBody>
                  <a:tcPr/>
                </a:tc>
                <a:tc>
                  <a:txBody>
                    <a:bodyPr/>
                    <a:lstStyle/>
                    <a:p>
                      <a:r>
                        <a:rPr lang="en-US" sz="1000"/>
                        <a:t>3745</a:t>
                      </a:r>
                    </a:p>
                  </a:txBody>
                  <a:tcPr/>
                </a:tc>
                <a:tc>
                  <a:txBody>
                    <a:bodyPr/>
                    <a:lstStyle/>
                    <a:p>
                      <a:r>
                        <a:rPr lang="en-US" sz="1000"/>
                        <a:t>153</a:t>
                      </a:r>
                    </a:p>
                  </a:txBody>
                  <a:tcPr/>
                </a:tc>
                <a:tc>
                  <a:txBody>
                    <a:bodyPr/>
                    <a:lstStyle/>
                    <a:p>
                      <a:r>
                        <a:rPr lang="en-US" sz="1000"/>
                        <a:t>1898396</a:t>
                      </a:r>
                    </a:p>
                  </a:txBody>
                  <a:tcPr/>
                </a:tc>
                <a:tc>
                  <a:txBody>
                    <a:bodyPr/>
                    <a:lstStyle/>
                    <a:p>
                      <a:r>
                        <a:rPr lang="en-US" sz="1000"/>
                        <a:t>0</a:t>
                      </a:r>
                    </a:p>
                  </a:txBody>
                  <a:tcPr/>
                </a:tc>
                <a:extLst>
                  <a:ext uri="{0D108BD9-81ED-4DB2-BD59-A6C34878D82A}">
                    <a16:rowId xmlns:a16="http://schemas.microsoft.com/office/drawing/2014/main" val="3487916646"/>
                  </a:ext>
                </a:extLst>
              </a:tr>
              <a:tr h="370840">
                <a:tc>
                  <a:txBody>
                    <a:bodyPr/>
                    <a:lstStyle/>
                    <a:p>
                      <a:r>
                        <a:rPr lang="en-US" sz="1000"/>
                        <a:t>Terramac, LLC</a:t>
                      </a:r>
                    </a:p>
                  </a:txBody>
                  <a:tcPr/>
                </a:tc>
                <a:tc>
                  <a:txBody>
                    <a:bodyPr/>
                    <a:lstStyle/>
                    <a:p>
                      <a:r>
                        <a:rPr lang="en-US" sz="1000"/>
                        <a:t>101</a:t>
                      </a:r>
                    </a:p>
                  </a:txBody>
                  <a:tcPr/>
                </a:tc>
                <a:tc>
                  <a:txBody>
                    <a:bodyPr/>
                    <a:lstStyle/>
                    <a:p>
                      <a:r>
                        <a:rPr lang="en-US" sz="1000"/>
                        <a:t>17</a:t>
                      </a:r>
                    </a:p>
                  </a:txBody>
                  <a:tcPr/>
                </a:tc>
                <a:tc>
                  <a:txBody>
                    <a:bodyPr/>
                    <a:lstStyle/>
                    <a:p>
                      <a:r>
                        <a:rPr lang="en-US" sz="1000"/>
                        <a:t>24443</a:t>
                      </a:r>
                    </a:p>
                  </a:txBody>
                  <a:tcPr/>
                </a:tc>
                <a:tc>
                  <a:txBody>
                    <a:bodyPr/>
                    <a:lstStyle/>
                    <a:p>
                      <a:r>
                        <a:rPr lang="en-US" sz="1000"/>
                        <a:t>0</a:t>
                      </a:r>
                    </a:p>
                  </a:txBody>
                  <a:tcPr/>
                </a:tc>
                <a:extLst>
                  <a:ext uri="{0D108BD9-81ED-4DB2-BD59-A6C34878D82A}">
                    <a16:rowId xmlns:a16="http://schemas.microsoft.com/office/drawing/2014/main" val="1797653293"/>
                  </a:ext>
                </a:extLst>
              </a:tr>
            </a:tbl>
          </a:graphicData>
        </a:graphic>
      </p:graphicFrame>
      <p:sp>
        <p:nvSpPr>
          <p:cNvPr id="4" name="Text Placeholder 3">
            <a:extLst>
              <a:ext uri="{FF2B5EF4-FFF2-40B4-BE49-F238E27FC236}">
                <a16:creationId xmlns:a16="http://schemas.microsoft.com/office/drawing/2014/main" id="{1991C549-D54D-4611-AC6E-6A0D52758F5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306704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F08CE-3E32-4DC2-87B4-4BBD8402B58A}"/>
              </a:ext>
            </a:extLst>
          </p:cNvPr>
          <p:cNvSpPr>
            <a:spLocks noGrp="1"/>
          </p:cNvSpPr>
          <p:nvPr>
            <p:ph type="title"/>
          </p:nvPr>
        </p:nvSpPr>
        <p:spPr/>
        <p:txBody>
          <a:bodyPr/>
          <a:lstStyle/>
          <a:p>
            <a:r>
              <a:rPr lang="en-US"/>
              <a:t>LinkedIn Followers Table | Tracked Vehicles</a:t>
            </a:r>
          </a:p>
        </p:txBody>
      </p:sp>
      <p:graphicFrame>
        <p:nvGraphicFramePr>
          <p:cNvPr id="5" name="Table Placeholder 4">
            <a:extLst>
              <a:ext uri="{FF2B5EF4-FFF2-40B4-BE49-F238E27FC236}">
                <a16:creationId xmlns:a16="http://schemas.microsoft.com/office/drawing/2014/main" id="{D7B8DF5E-F789-4E1B-857E-C96E5290372E}"/>
              </a:ext>
            </a:extLst>
          </p:cNvPr>
          <p:cNvGraphicFramePr>
            <a:graphicFrameLocks noGrp="1"/>
          </p:cNvGraphicFramePr>
          <p:nvPr>
            <p:ph type="tbl" sz="quarter" idx="13"/>
            <p:extLst>
              <p:ext uri="{D42A27DB-BD31-4B8C-83A1-F6EECF244321}">
                <p14:modId xmlns:p14="http://schemas.microsoft.com/office/powerpoint/2010/main" val="306428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4677903"/>
                    </a:ext>
                  </a:extLst>
                </a:gridCol>
                <a:gridCol w="1234440">
                  <a:extLst>
                    <a:ext uri="{9D8B030D-6E8A-4147-A177-3AD203B41FA5}">
                      <a16:colId xmlns:a16="http://schemas.microsoft.com/office/drawing/2014/main" val="3610284605"/>
                    </a:ext>
                  </a:extLst>
                </a:gridCol>
                <a:gridCol w="822960">
                  <a:extLst>
                    <a:ext uri="{9D8B030D-6E8A-4147-A177-3AD203B41FA5}">
                      <a16:colId xmlns:a16="http://schemas.microsoft.com/office/drawing/2014/main" val="1151169433"/>
                    </a:ext>
                  </a:extLst>
                </a:gridCol>
                <a:gridCol w="822960">
                  <a:extLst>
                    <a:ext uri="{9D8B030D-6E8A-4147-A177-3AD203B41FA5}">
                      <a16:colId xmlns:a16="http://schemas.microsoft.com/office/drawing/2014/main" val="747041894"/>
                    </a:ext>
                  </a:extLst>
                </a:gridCol>
                <a:gridCol w="822960">
                  <a:extLst>
                    <a:ext uri="{9D8B030D-6E8A-4147-A177-3AD203B41FA5}">
                      <a16:colId xmlns:a16="http://schemas.microsoft.com/office/drawing/2014/main" val="4234237003"/>
                    </a:ext>
                  </a:extLst>
                </a:gridCol>
                <a:gridCol w="822960">
                  <a:extLst>
                    <a:ext uri="{9D8B030D-6E8A-4147-A177-3AD203B41FA5}">
                      <a16:colId xmlns:a16="http://schemas.microsoft.com/office/drawing/2014/main" val="3920949457"/>
                    </a:ext>
                  </a:extLst>
                </a:gridCol>
                <a:gridCol w="822960">
                  <a:extLst>
                    <a:ext uri="{9D8B030D-6E8A-4147-A177-3AD203B41FA5}">
                      <a16:colId xmlns:a16="http://schemas.microsoft.com/office/drawing/2014/main" val="156944940"/>
                    </a:ext>
                  </a:extLst>
                </a:gridCol>
                <a:gridCol w="822960">
                  <a:extLst>
                    <a:ext uri="{9D8B030D-6E8A-4147-A177-3AD203B41FA5}">
                      <a16:colId xmlns:a16="http://schemas.microsoft.com/office/drawing/2014/main" val="36428701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74253946"/>
                  </a:ext>
                </a:extLst>
              </a:tr>
              <a:tr h="370840">
                <a:tc>
                  <a:txBody>
                    <a:bodyPr/>
                    <a:lstStyle/>
                    <a:p>
                      <a:r>
                        <a:rPr lang="en-US" sz="1000"/>
                        <a:t>PRINOTH</a:t>
                      </a:r>
                    </a:p>
                  </a:txBody>
                  <a:tcPr/>
                </a:tc>
                <a:tc>
                  <a:txBody>
                    <a:bodyPr/>
                    <a:lstStyle/>
                    <a:p>
                      <a:r>
                        <a:rPr lang="en-US" sz="1000"/>
                        <a:t>4526</a:t>
                      </a:r>
                    </a:p>
                  </a:txBody>
                  <a:tcPr/>
                </a:tc>
                <a:tc>
                  <a:txBody>
                    <a:bodyPr/>
                    <a:lstStyle/>
                    <a:p>
                      <a:r>
                        <a:rPr lang="en-US" sz="1000"/>
                        <a:t>24</a:t>
                      </a:r>
                    </a:p>
                  </a:txBody>
                  <a:tcPr/>
                </a:tc>
                <a:tc>
                  <a:txBody>
                    <a:bodyPr/>
                    <a:lstStyle/>
                    <a:p>
                      <a:r>
                        <a:rPr lang="en-US" sz="1000"/>
                        <a:t>0.5 %</a:t>
                      </a:r>
                    </a:p>
                  </a:txBody>
                  <a:tcPr/>
                </a:tc>
                <a:tc>
                  <a:txBody>
                    <a:bodyPr/>
                    <a:lstStyle/>
                    <a:p>
                      <a:r>
                        <a:rPr lang="en-US" sz="1000"/>
                        <a:t>39</a:t>
                      </a:r>
                    </a:p>
                  </a:txBody>
                  <a:tcPr/>
                </a:tc>
                <a:tc>
                  <a:txBody>
                    <a:bodyPr/>
                    <a:lstStyle/>
                    <a:p>
                      <a:r>
                        <a:rPr lang="en-US" sz="1000"/>
                        <a:t>0.9 %</a:t>
                      </a:r>
                    </a:p>
                  </a:txBody>
                  <a:tcPr/>
                </a:tc>
                <a:tc>
                  <a:txBody>
                    <a:bodyPr/>
                    <a:lstStyle/>
                    <a:p>
                      <a:r>
                        <a:rPr lang="en-US" sz="1000"/>
                        <a:t>188</a:t>
                      </a:r>
                    </a:p>
                  </a:txBody>
                  <a:tcPr/>
                </a:tc>
                <a:tc>
                  <a:txBody>
                    <a:bodyPr/>
                    <a:lstStyle/>
                    <a:p>
                      <a:r>
                        <a:rPr lang="en-US" sz="1000"/>
                        <a:t>4.3 %</a:t>
                      </a:r>
                    </a:p>
                  </a:txBody>
                  <a:tcPr/>
                </a:tc>
                <a:extLst>
                  <a:ext uri="{0D108BD9-81ED-4DB2-BD59-A6C34878D82A}">
                    <a16:rowId xmlns:a16="http://schemas.microsoft.com/office/drawing/2014/main" val="4119311191"/>
                  </a:ext>
                </a:extLst>
              </a:tr>
              <a:tr h="370840">
                <a:tc>
                  <a:txBody>
                    <a:bodyPr/>
                    <a:lstStyle/>
                    <a:p>
                      <a:r>
                        <a:rPr lang="en-US" sz="1000"/>
                        <a:t>Kässbohrer All Terrain Vehicles, Inc.</a:t>
                      </a:r>
                    </a:p>
                  </a:txBody>
                  <a:tcPr/>
                </a:tc>
                <a:tc>
                  <a:txBody>
                    <a:bodyPr/>
                    <a:lstStyle/>
                    <a:p>
                      <a:r>
                        <a:rPr lang="en-US" sz="1000"/>
                        <a:t>1134</a:t>
                      </a:r>
                    </a:p>
                  </a:txBody>
                  <a:tcPr/>
                </a:tc>
                <a:tc>
                  <a:txBody>
                    <a:bodyPr/>
                    <a:lstStyle/>
                    <a:p>
                      <a:r>
                        <a:rPr lang="en-US" sz="1000"/>
                        <a:t>1</a:t>
                      </a:r>
                    </a:p>
                  </a:txBody>
                  <a:tcPr/>
                </a:tc>
                <a:tc>
                  <a:txBody>
                    <a:bodyPr/>
                    <a:lstStyle/>
                    <a:p>
                      <a:r>
                        <a:rPr lang="en-US" sz="1000"/>
                        <a:t>0.1 %</a:t>
                      </a:r>
                    </a:p>
                  </a:txBody>
                  <a:tcPr/>
                </a:tc>
                <a:tc>
                  <a:txBody>
                    <a:bodyPr/>
                    <a:lstStyle/>
                    <a:p>
                      <a:r>
                        <a:rPr lang="en-US" sz="1000"/>
                        <a:t>6</a:t>
                      </a:r>
                    </a:p>
                  </a:txBody>
                  <a:tcPr/>
                </a:tc>
                <a:tc>
                  <a:txBody>
                    <a:bodyPr/>
                    <a:lstStyle/>
                    <a:p>
                      <a:r>
                        <a:rPr lang="en-US" sz="1000"/>
                        <a:t>0.5 %</a:t>
                      </a:r>
                    </a:p>
                  </a:txBody>
                  <a:tcPr/>
                </a:tc>
                <a:tc>
                  <a:txBody>
                    <a:bodyPr/>
                    <a:lstStyle/>
                    <a:p>
                      <a:r>
                        <a:rPr lang="en-US" sz="1000"/>
                        <a:t>57</a:t>
                      </a:r>
                    </a:p>
                  </a:txBody>
                  <a:tcPr/>
                </a:tc>
                <a:tc>
                  <a:txBody>
                    <a:bodyPr/>
                    <a:lstStyle/>
                    <a:p>
                      <a:r>
                        <a:rPr lang="en-US" sz="1000"/>
                        <a:t>5.3 %</a:t>
                      </a:r>
                    </a:p>
                  </a:txBody>
                  <a:tcPr/>
                </a:tc>
                <a:extLst>
                  <a:ext uri="{0D108BD9-81ED-4DB2-BD59-A6C34878D82A}">
                    <a16:rowId xmlns:a16="http://schemas.microsoft.com/office/drawing/2014/main" val="1764893617"/>
                  </a:ext>
                </a:extLst>
              </a:tr>
              <a:tr h="370840">
                <a:tc>
                  <a:txBody>
                    <a:bodyPr/>
                    <a:lstStyle/>
                    <a:p>
                      <a:r>
                        <a:rPr lang="en-US" sz="1000"/>
                        <a:t>Terramac LLC</a:t>
                      </a:r>
                    </a:p>
                  </a:txBody>
                  <a:tcPr/>
                </a:tc>
                <a:tc>
                  <a:txBody>
                    <a:bodyPr/>
                    <a:lstStyle/>
                    <a:p>
                      <a:r>
                        <a:rPr lang="en-US" sz="1000"/>
                        <a:t>611</a:t>
                      </a:r>
                    </a:p>
                  </a:txBody>
                  <a:tcPr/>
                </a:tc>
                <a:tc>
                  <a:txBody>
                    <a:bodyPr/>
                    <a:lstStyle/>
                    <a:p>
                      <a:r>
                        <a:rPr lang="en-US" sz="1000"/>
                        <a:t>1</a:t>
                      </a:r>
                    </a:p>
                  </a:txBody>
                  <a:tcPr/>
                </a:tc>
                <a:tc>
                  <a:txBody>
                    <a:bodyPr/>
                    <a:lstStyle/>
                    <a:p>
                      <a:r>
                        <a:rPr lang="en-US" sz="1000"/>
                        <a:t>0.2 %</a:t>
                      </a:r>
                    </a:p>
                  </a:txBody>
                  <a:tcPr/>
                </a:tc>
                <a:tc>
                  <a:txBody>
                    <a:bodyPr/>
                    <a:lstStyle/>
                    <a:p>
                      <a:r>
                        <a:rPr lang="en-US" sz="1000"/>
                        <a:t>8</a:t>
                      </a:r>
                    </a:p>
                  </a:txBody>
                  <a:tcPr/>
                </a:tc>
                <a:tc>
                  <a:txBody>
                    <a:bodyPr/>
                    <a:lstStyle/>
                    <a:p>
                      <a:r>
                        <a:rPr lang="en-US" sz="1000"/>
                        <a:t>1.3 %</a:t>
                      </a:r>
                    </a:p>
                  </a:txBody>
                  <a:tcPr/>
                </a:tc>
                <a:tc>
                  <a:txBody>
                    <a:bodyPr/>
                    <a:lstStyle/>
                    <a:p>
                      <a:r>
                        <a:rPr lang="en-US" sz="1000"/>
                        <a:t>28</a:t>
                      </a:r>
                    </a:p>
                  </a:txBody>
                  <a:tcPr/>
                </a:tc>
                <a:tc>
                  <a:txBody>
                    <a:bodyPr/>
                    <a:lstStyle/>
                    <a:p>
                      <a:r>
                        <a:rPr lang="en-US" sz="1000"/>
                        <a:t>4.8 %</a:t>
                      </a:r>
                    </a:p>
                  </a:txBody>
                  <a:tcPr/>
                </a:tc>
                <a:extLst>
                  <a:ext uri="{0D108BD9-81ED-4DB2-BD59-A6C34878D82A}">
                    <a16:rowId xmlns:a16="http://schemas.microsoft.com/office/drawing/2014/main" val="3777355777"/>
                  </a:ext>
                </a:extLst>
              </a:tr>
              <a:tr h="370840">
                <a:tc>
                  <a:txBody>
                    <a:bodyPr/>
                    <a:lstStyle/>
                    <a:p>
                      <a:r>
                        <a:rPr lang="en-US" sz="1000"/>
                        <a:t>PowerTraxx</a:t>
                      </a:r>
                    </a:p>
                  </a:txBody>
                  <a:tcPr/>
                </a:tc>
                <a:tc>
                  <a:txBody>
                    <a:bodyPr/>
                    <a:lstStyle/>
                    <a:p>
                      <a:r>
                        <a:rPr lang="en-US" sz="1000"/>
                        <a:t>168</a:t>
                      </a:r>
                    </a:p>
                  </a:txBody>
                  <a:tcPr/>
                </a:tc>
                <a:tc>
                  <a:txBody>
                    <a:bodyPr/>
                    <a:lstStyle/>
                    <a:p>
                      <a:r>
                        <a:rPr lang="en-US" sz="1000"/>
                        <a:t>1</a:t>
                      </a:r>
                    </a:p>
                  </a:txBody>
                  <a:tcPr/>
                </a:tc>
                <a:tc>
                  <a:txBody>
                    <a:bodyPr/>
                    <a:lstStyle/>
                    <a:p>
                      <a:r>
                        <a:rPr lang="en-US" sz="1000"/>
                        <a:t>0.6 %</a:t>
                      </a:r>
                    </a:p>
                  </a:txBody>
                  <a:tcPr/>
                </a:tc>
                <a:tc>
                  <a:txBody>
                    <a:bodyPr/>
                    <a:lstStyle/>
                    <a:p>
                      <a:r>
                        <a:rPr lang="en-US" sz="1000"/>
                        <a:t>4</a:t>
                      </a:r>
                    </a:p>
                  </a:txBody>
                  <a:tcPr/>
                </a:tc>
                <a:tc>
                  <a:txBody>
                    <a:bodyPr/>
                    <a:lstStyle/>
                    <a:p>
                      <a:r>
                        <a:rPr lang="en-US" sz="1000"/>
                        <a:t>2.4 %</a:t>
                      </a:r>
                    </a:p>
                  </a:txBody>
                  <a:tcPr/>
                </a:tc>
                <a:tc>
                  <a:txBody>
                    <a:bodyPr/>
                    <a:lstStyle/>
                    <a:p>
                      <a:r>
                        <a:rPr lang="en-US" sz="1000"/>
                        <a:t>11</a:t>
                      </a:r>
                    </a:p>
                  </a:txBody>
                  <a:tcPr/>
                </a:tc>
                <a:tc>
                  <a:txBody>
                    <a:bodyPr/>
                    <a:lstStyle/>
                    <a:p>
                      <a:r>
                        <a:rPr lang="en-US" sz="1000"/>
                        <a:t>7.0 %</a:t>
                      </a:r>
                    </a:p>
                  </a:txBody>
                  <a:tcPr/>
                </a:tc>
                <a:extLst>
                  <a:ext uri="{0D108BD9-81ED-4DB2-BD59-A6C34878D82A}">
                    <a16:rowId xmlns:a16="http://schemas.microsoft.com/office/drawing/2014/main" val="2561790416"/>
                  </a:ext>
                </a:extLst>
              </a:tr>
            </a:tbl>
          </a:graphicData>
        </a:graphic>
      </p:graphicFrame>
      <p:sp>
        <p:nvSpPr>
          <p:cNvPr id="4" name="Text Placeholder 3">
            <a:extLst>
              <a:ext uri="{FF2B5EF4-FFF2-40B4-BE49-F238E27FC236}">
                <a16:creationId xmlns:a16="http://schemas.microsoft.com/office/drawing/2014/main" id="{CF44E03B-E87F-4D3D-BBD2-1F5FFA297AA9}"/>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4251647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70E64-65DC-4722-B971-F229E7928D69}"/>
              </a:ext>
            </a:extLst>
          </p:cNvPr>
          <p:cNvSpPr>
            <a:spLocks noGrp="1"/>
          </p:cNvSpPr>
          <p:nvPr>
            <p:ph type="title"/>
          </p:nvPr>
        </p:nvSpPr>
        <p:spPr/>
        <p:txBody>
          <a:bodyPr/>
          <a:lstStyle/>
          <a:p>
            <a:r>
              <a:rPr lang="en-US"/>
              <a:t>Facebook Sponsored Posts Distribution | Tracked Vehicles</a:t>
            </a:r>
          </a:p>
        </p:txBody>
      </p:sp>
      <p:graphicFrame>
        <p:nvGraphicFramePr>
          <p:cNvPr id="6" name="Chart Placeholder 5">
            <a:extLst>
              <a:ext uri="{FF2B5EF4-FFF2-40B4-BE49-F238E27FC236}">
                <a16:creationId xmlns:a16="http://schemas.microsoft.com/office/drawing/2014/main" id="{17070982-B129-4E17-BBD0-F903C86FA0B0}"/>
              </a:ext>
            </a:extLst>
          </p:cNvPr>
          <p:cNvGraphicFramePr>
            <a:graphicFrameLocks noGrp="1"/>
          </p:cNvGraphicFramePr>
          <p:nvPr>
            <p:ph type="chart" sz="quarter" idx="13"/>
            <p:extLst>
              <p:ext uri="{D42A27DB-BD31-4B8C-83A1-F6EECF244321}">
                <p14:modId xmlns:p14="http://schemas.microsoft.com/office/powerpoint/2010/main" val="3230488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5ED63E-EF05-46F8-9542-5AE3D79F548F}"/>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99F04BD1-6687-43DB-8111-D8B999A55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56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2CC6-4A08-46F3-9CA0-E32EB8F1F0A5}"/>
              </a:ext>
            </a:extLst>
          </p:cNvPr>
          <p:cNvSpPr>
            <a:spLocks noGrp="1"/>
          </p:cNvSpPr>
          <p:nvPr>
            <p:ph type="title"/>
          </p:nvPr>
        </p:nvSpPr>
        <p:spPr/>
        <p:txBody>
          <a:bodyPr/>
          <a:lstStyle/>
          <a:p>
            <a:r>
              <a:rPr lang="en-US"/>
              <a:t>Facebook FB Own Posts Table (Keywords filtered) | Tracked Vehicles - 1 of 14</a:t>
            </a:r>
          </a:p>
        </p:txBody>
      </p:sp>
      <p:graphicFrame>
        <p:nvGraphicFramePr>
          <p:cNvPr id="5" name="Table Placeholder 4">
            <a:extLst>
              <a:ext uri="{FF2B5EF4-FFF2-40B4-BE49-F238E27FC236}">
                <a16:creationId xmlns:a16="http://schemas.microsoft.com/office/drawing/2014/main" id="{2F0D6142-6447-44FC-8807-24D78DC12E5B}"/>
              </a:ext>
            </a:extLst>
          </p:cNvPr>
          <p:cNvGraphicFramePr>
            <a:graphicFrameLocks noGrp="1"/>
          </p:cNvGraphicFramePr>
          <p:nvPr>
            <p:ph type="tbl" sz="quarter" idx="13"/>
            <p:extLst>
              <p:ext uri="{D42A27DB-BD31-4B8C-83A1-F6EECF244321}">
                <p14:modId xmlns:p14="http://schemas.microsoft.com/office/powerpoint/2010/main" val="202764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92829862"/>
                    </a:ext>
                  </a:extLst>
                </a:gridCol>
                <a:gridCol w="370332">
                  <a:extLst>
                    <a:ext uri="{9D8B030D-6E8A-4147-A177-3AD203B41FA5}">
                      <a16:colId xmlns:a16="http://schemas.microsoft.com/office/drawing/2014/main" val="1954646360"/>
                    </a:ext>
                  </a:extLst>
                </a:gridCol>
                <a:gridCol w="370332">
                  <a:extLst>
                    <a:ext uri="{9D8B030D-6E8A-4147-A177-3AD203B41FA5}">
                      <a16:colId xmlns:a16="http://schemas.microsoft.com/office/drawing/2014/main" val="2049571325"/>
                    </a:ext>
                  </a:extLst>
                </a:gridCol>
                <a:gridCol w="370332">
                  <a:extLst>
                    <a:ext uri="{9D8B030D-6E8A-4147-A177-3AD203B41FA5}">
                      <a16:colId xmlns:a16="http://schemas.microsoft.com/office/drawing/2014/main" val="828093242"/>
                    </a:ext>
                  </a:extLst>
                </a:gridCol>
                <a:gridCol w="329184">
                  <a:extLst>
                    <a:ext uri="{9D8B030D-6E8A-4147-A177-3AD203B41FA5}">
                      <a16:colId xmlns:a16="http://schemas.microsoft.com/office/drawing/2014/main" val="4170417515"/>
                    </a:ext>
                  </a:extLst>
                </a:gridCol>
                <a:gridCol w="329184">
                  <a:extLst>
                    <a:ext uri="{9D8B030D-6E8A-4147-A177-3AD203B41FA5}">
                      <a16:colId xmlns:a16="http://schemas.microsoft.com/office/drawing/2014/main" val="1617371941"/>
                    </a:ext>
                  </a:extLst>
                </a:gridCol>
                <a:gridCol w="329184">
                  <a:extLst>
                    <a:ext uri="{9D8B030D-6E8A-4147-A177-3AD203B41FA5}">
                      <a16:colId xmlns:a16="http://schemas.microsoft.com/office/drawing/2014/main" val="4077837510"/>
                    </a:ext>
                  </a:extLst>
                </a:gridCol>
                <a:gridCol w="329184">
                  <a:extLst>
                    <a:ext uri="{9D8B030D-6E8A-4147-A177-3AD203B41FA5}">
                      <a16:colId xmlns:a16="http://schemas.microsoft.com/office/drawing/2014/main" val="3319661895"/>
                    </a:ext>
                  </a:extLst>
                </a:gridCol>
                <a:gridCol w="329184">
                  <a:extLst>
                    <a:ext uri="{9D8B030D-6E8A-4147-A177-3AD203B41FA5}">
                      <a16:colId xmlns:a16="http://schemas.microsoft.com/office/drawing/2014/main" val="2363494086"/>
                    </a:ext>
                  </a:extLst>
                </a:gridCol>
                <a:gridCol w="329184">
                  <a:extLst>
                    <a:ext uri="{9D8B030D-6E8A-4147-A177-3AD203B41FA5}">
                      <a16:colId xmlns:a16="http://schemas.microsoft.com/office/drawing/2014/main" val="3903433171"/>
                    </a:ext>
                  </a:extLst>
                </a:gridCol>
                <a:gridCol w="329184">
                  <a:extLst>
                    <a:ext uri="{9D8B030D-6E8A-4147-A177-3AD203B41FA5}">
                      <a16:colId xmlns:a16="http://schemas.microsoft.com/office/drawing/2014/main" val="3399731054"/>
                    </a:ext>
                  </a:extLst>
                </a:gridCol>
                <a:gridCol w="329184">
                  <a:extLst>
                    <a:ext uri="{9D8B030D-6E8A-4147-A177-3AD203B41FA5}">
                      <a16:colId xmlns:a16="http://schemas.microsoft.com/office/drawing/2014/main" val="523419445"/>
                    </a:ext>
                  </a:extLst>
                </a:gridCol>
                <a:gridCol w="370332">
                  <a:extLst>
                    <a:ext uri="{9D8B030D-6E8A-4147-A177-3AD203B41FA5}">
                      <a16:colId xmlns:a16="http://schemas.microsoft.com/office/drawing/2014/main" val="547533616"/>
                    </a:ext>
                  </a:extLst>
                </a:gridCol>
                <a:gridCol w="370332">
                  <a:extLst>
                    <a:ext uri="{9D8B030D-6E8A-4147-A177-3AD203B41FA5}">
                      <a16:colId xmlns:a16="http://schemas.microsoft.com/office/drawing/2014/main" val="553485587"/>
                    </a:ext>
                  </a:extLst>
                </a:gridCol>
                <a:gridCol w="329184">
                  <a:extLst>
                    <a:ext uri="{9D8B030D-6E8A-4147-A177-3AD203B41FA5}">
                      <a16:colId xmlns:a16="http://schemas.microsoft.com/office/drawing/2014/main" val="78470288"/>
                    </a:ext>
                  </a:extLst>
                </a:gridCol>
                <a:gridCol w="329184">
                  <a:extLst>
                    <a:ext uri="{9D8B030D-6E8A-4147-A177-3AD203B41FA5}">
                      <a16:colId xmlns:a16="http://schemas.microsoft.com/office/drawing/2014/main" val="3659578293"/>
                    </a:ext>
                  </a:extLst>
                </a:gridCol>
                <a:gridCol w="370332">
                  <a:extLst>
                    <a:ext uri="{9D8B030D-6E8A-4147-A177-3AD203B41FA5}">
                      <a16:colId xmlns:a16="http://schemas.microsoft.com/office/drawing/2014/main" val="285430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7502837"/>
                  </a:ext>
                </a:extLst>
              </a:tr>
            </a:tbl>
          </a:graphicData>
        </a:graphic>
      </p:graphicFrame>
      <p:sp>
        <p:nvSpPr>
          <p:cNvPr id="4" name="Text Placeholder 3">
            <a:extLst>
              <a:ext uri="{FF2B5EF4-FFF2-40B4-BE49-F238E27FC236}">
                <a16:creationId xmlns:a16="http://schemas.microsoft.com/office/drawing/2014/main" id="{E801EFB1-83A0-4851-A549-A27D8F10601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716654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D49B9-5762-4767-97AD-586947B74139}"/>
              </a:ext>
            </a:extLst>
          </p:cNvPr>
          <p:cNvSpPr>
            <a:spLocks noGrp="1"/>
          </p:cNvSpPr>
          <p:nvPr>
            <p:ph type="title"/>
          </p:nvPr>
        </p:nvSpPr>
        <p:spPr/>
        <p:txBody>
          <a:bodyPr/>
          <a:lstStyle/>
          <a:p>
            <a:r>
              <a:rPr lang="en-US"/>
              <a:t>Facebook FB Own Posts Table (Keywords filtered) | Tracked Vehicles - 2 of 14</a:t>
            </a:r>
          </a:p>
        </p:txBody>
      </p:sp>
      <p:graphicFrame>
        <p:nvGraphicFramePr>
          <p:cNvPr id="5" name="Table Placeholder 4">
            <a:extLst>
              <a:ext uri="{FF2B5EF4-FFF2-40B4-BE49-F238E27FC236}">
                <a16:creationId xmlns:a16="http://schemas.microsoft.com/office/drawing/2014/main" id="{13FE20C3-7207-4D4A-A5E0-A64CB6768E0A}"/>
              </a:ext>
            </a:extLst>
          </p:cNvPr>
          <p:cNvGraphicFramePr>
            <a:graphicFrameLocks noGrp="1"/>
          </p:cNvGraphicFramePr>
          <p:nvPr>
            <p:ph type="tbl" sz="quarter" idx="13"/>
            <p:extLst>
              <p:ext uri="{D42A27DB-BD31-4B8C-83A1-F6EECF244321}">
                <p14:modId xmlns:p14="http://schemas.microsoft.com/office/powerpoint/2010/main" val="1897841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69093708"/>
                    </a:ext>
                  </a:extLst>
                </a:gridCol>
                <a:gridCol w="370332">
                  <a:extLst>
                    <a:ext uri="{9D8B030D-6E8A-4147-A177-3AD203B41FA5}">
                      <a16:colId xmlns:a16="http://schemas.microsoft.com/office/drawing/2014/main" val="3398187991"/>
                    </a:ext>
                  </a:extLst>
                </a:gridCol>
                <a:gridCol w="370332">
                  <a:extLst>
                    <a:ext uri="{9D8B030D-6E8A-4147-A177-3AD203B41FA5}">
                      <a16:colId xmlns:a16="http://schemas.microsoft.com/office/drawing/2014/main" val="840352557"/>
                    </a:ext>
                  </a:extLst>
                </a:gridCol>
                <a:gridCol w="370332">
                  <a:extLst>
                    <a:ext uri="{9D8B030D-6E8A-4147-A177-3AD203B41FA5}">
                      <a16:colId xmlns:a16="http://schemas.microsoft.com/office/drawing/2014/main" val="2374330820"/>
                    </a:ext>
                  </a:extLst>
                </a:gridCol>
                <a:gridCol w="329184">
                  <a:extLst>
                    <a:ext uri="{9D8B030D-6E8A-4147-A177-3AD203B41FA5}">
                      <a16:colId xmlns:a16="http://schemas.microsoft.com/office/drawing/2014/main" val="3133014014"/>
                    </a:ext>
                  </a:extLst>
                </a:gridCol>
                <a:gridCol w="329184">
                  <a:extLst>
                    <a:ext uri="{9D8B030D-6E8A-4147-A177-3AD203B41FA5}">
                      <a16:colId xmlns:a16="http://schemas.microsoft.com/office/drawing/2014/main" val="3040813089"/>
                    </a:ext>
                  </a:extLst>
                </a:gridCol>
                <a:gridCol w="329184">
                  <a:extLst>
                    <a:ext uri="{9D8B030D-6E8A-4147-A177-3AD203B41FA5}">
                      <a16:colId xmlns:a16="http://schemas.microsoft.com/office/drawing/2014/main" val="3730037411"/>
                    </a:ext>
                  </a:extLst>
                </a:gridCol>
                <a:gridCol w="329184">
                  <a:extLst>
                    <a:ext uri="{9D8B030D-6E8A-4147-A177-3AD203B41FA5}">
                      <a16:colId xmlns:a16="http://schemas.microsoft.com/office/drawing/2014/main" val="1271107083"/>
                    </a:ext>
                  </a:extLst>
                </a:gridCol>
                <a:gridCol w="329184">
                  <a:extLst>
                    <a:ext uri="{9D8B030D-6E8A-4147-A177-3AD203B41FA5}">
                      <a16:colId xmlns:a16="http://schemas.microsoft.com/office/drawing/2014/main" val="3221601584"/>
                    </a:ext>
                  </a:extLst>
                </a:gridCol>
                <a:gridCol w="329184">
                  <a:extLst>
                    <a:ext uri="{9D8B030D-6E8A-4147-A177-3AD203B41FA5}">
                      <a16:colId xmlns:a16="http://schemas.microsoft.com/office/drawing/2014/main" val="1919538902"/>
                    </a:ext>
                  </a:extLst>
                </a:gridCol>
                <a:gridCol w="329184">
                  <a:extLst>
                    <a:ext uri="{9D8B030D-6E8A-4147-A177-3AD203B41FA5}">
                      <a16:colId xmlns:a16="http://schemas.microsoft.com/office/drawing/2014/main" val="4117450533"/>
                    </a:ext>
                  </a:extLst>
                </a:gridCol>
                <a:gridCol w="329184">
                  <a:extLst>
                    <a:ext uri="{9D8B030D-6E8A-4147-A177-3AD203B41FA5}">
                      <a16:colId xmlns:a16="http://schemas.microsoft.com/office/drawing/2014/main" val="799654844"/>
                    </a:ext>
                  </a:extLst>
                </a:gridCol>
                <a:gridCol w="370332">
                  <a:extLst>
                    <a:ext uri="{9D8B030D-6E8A-4147-A177-3AD203B41FA5}">
                      <a16:colId xmlns:a16="http://schemas.microsoft.com/office/drawing/2014/main" val="4103535218"/>
                    </a:ext>
                  </a:extLst>
                </a:gridCol>
                <a:gridCol w="370332">
                  <a:extLst>
                    <a:ext uri="{9D8B030D-6E8A-4147-A177-3AD203B41FA5}">
                      <a16:colId xmlns:a16="http://schemas.microsoft.com/office/drawing/2014/main" val="3340333031"/>
                    </a:ext>
                  </a:extLst>
                </a:gridCol>
                <a:gridCol w="329184">
                  <a:extLst>
                    <a:ext uri="{9D8B030D-6E8A-4147-A177-3AD203B41FA5}">
                      <a16:colId xmlns:a16="http://schemas.microsoft.com/office/drawing/2014/main" val="1957321791"/>
                    </a:ext>
                  </a:extLst>
                </a:gridCol>
                <a:gridCol w="329184">
                  <a:extLst>
                    <a:ext uri="{9D8B030D-6E8A-4147-A177-3AD203B41FA5}">
                      <a16:colId xmlns:a16="http://schemas.microsoft.com/office/drawing/2014/main" val="2305330194"/>
                    </a:ext>
                  </a:extLst>
                </a:gridCol>
                <a:gridCol w="370332">
                  <a:extLst>
                    <a:ext uri="{9D8B030D-6E8A-4147-A177-3AD203B41FA5}">
                      <a16:colId xmlns:a16="http://schemas.microsoft.com/office/drawing/2014/main" val="163472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739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PowerTraxx - 2019-02-28 16:48:27 </a:t>
                      </a:r>
                      <a:r>
                        <a:rPr kumimoji="0" lang="en-US" sz="1000" b="0" i="0" u="none" strike="noStrike" kern="1200" cap="none" spc="0" normalizeH="0" baseline="0" noProof="0">
                          <a:ln>
                            <a:noFill/>
                          </a:ln>
                          <a:solidFill>
                            <a:prstClr val="black"/>
                          </a:solidFill>
                          <a:effectLst/>
                          <a:uLnTx/>
                          <a:uFillTx/>
                          <a:latin typeface="+mn-lt"/>
                          <a:ea typeface="+mn-ea"/>
                          <a:cs typeface="+mn-cs"/>
                        </a:rPr>
                        <a:t> 
 Today is Repetitive Strain Injury (RSI) Awareness Day! As the only "non-repetitive" day of the year, it’s the ideal date to devote to raising awareness of repetitive strain injuries.
Also known as musculoskeletal disorders (MSDs), repetitive strain injuries are an umbrella term used to describe a family of painful disorders affecting tendons, muscles, nerves and joints in the neck, upper and lower back, chest, shoulders, arms and hands. MSDs are the most frequent type of lost-time injury and the single largest source of lost-time costs in Canada.
Hazards are best eliminated at the source. Prevention of RSIs should focus on eliminating repetitive work through job design which may involve mechanizing certain tasks. In addition, jobs should be structured so that workers can rotate between different tasks, using different muscles groups.
For more information, visit www.twitter.com/RSIDay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9073872"/>
                  </a:ext>
                </a:extLst>
              </a:tr>
            </a:tbl>
          </a:graphicData>
        </a:graphic>
      </p:graphicFrame>
      <p:sp>
        <p:nvSpPr>
          <p:cNvPr id="4" name="Text Placeholder 3">
            <a:extLst>
              <a:ext uri="{FF2B5EF4-FFF2-40B4-BE49-F238E27FC236}">
                <a16:creationId xmlns:a16="http://schemas.microsoft.com/office/drawing/2014/main" id="{9AB8D422-53E3-4F9E-A505-318C40B8E3E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60670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9AE6-8360-49C3-93A0-E59AA0731045}"/>
              </a:ext>
            </a:extLst>
          </p:cNvPr>
          <p:cNvSpPr>
            <a:spLocks noGrp="1"/>
          </p:cNvSpPr>
          <p:nvPr>
            <p:ph type="title"/>
          </p:nvPr>
        </p:nvSpPr>
        <p:spPr/>
        <p:txBody>
          <a:bodyPr/>
          <a:lstStyle/>
          <a:p>
            <a:r>
              <a:rPr lang="en-US"/>
              <a:t>Facebook FB Own Posts Table (Keywords filtered) | Tracked Vehicles - 3 of 14</a:t>
            </a:r>
          </a:p>
        </p:txBody>
      </p:sp>
      <p:graphicFrame>
        <p:nvGraphicFramePr>
          <p:cNvPr id="5" name="Table Placeholder 4">
            <a:extLst>
              <a:ext uri="{FF2B5EF4-FFF2-40B4-BE49-F238E27FC236}">
                <a16:creationId xmlns:a16="http://schemas.microsoft.com/office/drawing/2014/main" id="{639BA798-FCEC-4EEB-A4FB-59292EA1D174}"/>
              </a:ext>
            </a:extLst>
          </p:cNvPr>
          <p:cNvGraphicFramePr>
            <a:graphicFrameLocks noGrp="1"/>
          </p:cNvGraphicFramePr>
          <p:nvPr>
            <p:ph type="tbl" sz="quarter" idx="13"/>
            <p:extLst>
              <p:ext uri="{D42A27DB-BD31-4B8C-83A1-F6EECF244321}">
                <p14:modId xmlns:p14="http://schemas.microsoft.com/office/powerpoint/2010/main" val="142934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50849272"/>
                    </a:ext>
                  </a:extLst>
                </a:gridCol>
                <a:gridCol w="370332">
                  <a:extLst>
                    <a:ext uri="{9D8B030D-6E8A-4147-A177-3AD203B41FA5}">
                      <a16:colId xmlns:a16="http://schemas.microsoft.com/office/drawing/2014/main" val="74275848"/>
                    </a:ext>
                  </a:extLst>
                </a:gridCol>
                <a:gridCol w="370332">
                  <a:extLst>
                    <a:ext uri="{9D8B030D-6E8A-4147-A177-3AD203B41FA5}">
                      <a16:colId xmlns:a16="http://schemas.microsoft.com/office/drawing/2014/main" val="736049208"/>
                    </a:ext>
                  </a:extLst>
                </a:gridCol>
                <a:gridCol w="370332">
                  <a:extLst>
                    <a:ext uri="{9D8B030D-6E8A-4147-A177-3AD203B41FA5}">
                      <a16:colId xmlns:a16="http://schemas.microsoft.com/office/drawing/2014/main" val="3340600744"/>
                    </a:ext>
                  </a:extLst>
                </a:gridCol>
                <a:gridCol w="329184">
                  <a:extLst>
                    <a:ext uri="{9D8B030D-6E8A-4147-A177-3AD203B41FA5}">
                      <a16:colId xmlns:a16="http://schemas.microsoft.com/office/drawing/2014/main" val="2220136479"/>
                    </a:ext>
                  </a:extLst>
                </a:gridCol>
                <a:gridCol w="329184">
                  <a:extLst>
                    <a:ext uri="{9D8B030D-6E8A-4147-A177-3AD203B41FA5}">
                      <a16:colId xmlns:a16="http://schemas.microsoft.com/office/drawing/2014/main" val="3230903478"/>
                    </a:ext>
                  </a:extLst>
                </a:gridCol>
                <a:gridCol w="329184">
                  <a:extLst>
                    <a:ext uri="{9D8B030D-6E8A-4147-A177-3AD203B41FA5}">
                      <a16:colId xmlns:a16="http://schemas.microsoft.com/office/drawing/2014/main" val="1521401118"/>
                    </a:ext>
                  </a:extLst>
                </a:gridCol>
                <a:gridCol w="329184">
                  <a:extLst>
                    <a:ext uri="{9D8B030D-6E8A-4147-A177-3AD203B41FA5}">
                      <a16:colId xmlns:a16="http://schemas.microsoft.com/office/drawing/2014/main" val="2263561019"/>
                    </a:ext>
                  </a:extLst>
                </a:gridCol>
                <a:gridCol w="329184">
                  <a:extLst>
                    <a:ext uri="{9D8B030D-6E8A-4147-A177-3AD203B41FA5}">
                      <a16:colId xmlns:a16="http://schemas.microsoft.com/office/drawing/2014/main" val="650622709"/>
                    </a:ext>
                  </a:extLst>
                </a:gridCol>
                <a:gridCol w="329184">
                  <a:extLst>
                    <a:ext uri="{9D8B030D-6E8A-4147-A177-3AD203B41FA5}">
                      <a16:colId xmlns:a16="http://schemas.microsoft.com/office/drawing/2014/main" val="178680972"/>
                    </a:ext>
                  </a:extLst>
                </a:gridCol>
                <a:gridCol w="329184">
                  <a:extLst>
                    <a:ext uri="{9D8B030D-6E8A-4147-A177-3AD203B41FA5}">
                      <a16:colId xmlns:a16="http://schemas.microsoft.com/office/drawing/2014/main" val="2144447469"/>
                    </a:ext>
                  </a:extLst>
                </a:gridCol>
                <a:gridCol w="329184">
                  <a:extLst>
                    <a:ext uri="{9D8B030D-6E8A-4147-A177-3AD203B41FA5}">
                      <a16:colId xmlns:a16="http://schemas.microsoft.com/office/drawing/2014/main" val="1160771028"/>
                    </a:ext>
                  </a:extLst>
                </a:gridCol>
                <a:gridCol w="370332">
                  <a:extLst>
                    <a:ext uri="{9D8B030D-6E8A-4147-A177-3AD203B41FA5}">
                      <a16:colId xmlns:a16="http://schemas.microsoft.com/office/drawing/2014/main" val="3705937006"/>
                    </a:ext>
                  </a:extLst>
                </a:gridCol>
                <a:gridCol w="370332">
                  <a:extLst>
                    <a:ext uri="{9D8B030D-6E8A-4147-A177-3AD203B41FA5}">
                      <a16:colId xmlns:a16="http://schemas.microsoft.com/office/drawing/2014/main" val="2705816943"/>
                    </a:ext>
                  </a:extLst>
                </a:gridCol>
                <a:gridCol w="329184">
                  <a:extLst>
                    <a:ext uri="{9D8B030D-6E8A-4147-A177-3AD203B41FA5}">
                      <a16:colId xmlns:a16="http://schemas.microsoft.com/office/drawing/2014/main" val="1800957442"/>
                    </a:ext>
                  </a:extLst>
                </a:gridCol>
                <a:gridCol w="329184">
                  <a:extLst>
                    <a:ext uri="{9D8B030D-6E8A-4147-A177-3AD203B41FA5}">
                      <a16:colId xmlns:a16="http://schemas.microsoft.com/office/drawing/2014/main" val="47298449"/>
                    </a:ext>
                  </a:extLst>
                </a:gridCol>
                <a:gridCol w="370332">
                  <a:extLst>
                    <a:ext uri="{9D8B030D-6E8A-4147-A177-3AD203B41FA5}">
                      <a16:colId xmlns:a16="http://schemas.microsoft.com/office/drawing/2014/main" val="219701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223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- 2019-02-26 14:00:01 </a:t>
                      </a:r>
                      <a:r>
                        <a:rPr kumimoji="0" lang="en-US" sz="1000" b="0" i="0" u="none" strike="noStrike" kern="1200" cap="none" spc="0" normalizeH="0" baseline="0" noProof="0">
                          <a:ln>
                            <a:noFill/>
                          </a:ln>
                          <a:solidFill>
                            <a:prstClr val="black"/>
                          </a:solidFill>
                          <a:effectLst/>
                          <a:uLnTx/>
                          <a:uFillTx/>
                          <a:latin typeface="+mn-lt"/>
                          <a:ea typeface="+mn-ea"/>
                          <a:cs typeface="+mn-cs"/>
                        </a:rPr>
                        <a:t> 
 Need to ride around this kind of stuff a lot ❓ We've got just the thing for you ❗ Meet PRINOTH - Tracked Vehicles at Prospectors and Developers Association of Canada (PDAC) 2019 Mining Convention | 3 - 6 March, Toronto 📍 🇨🇦 #PRINOTH
 — Products shown: (NA Shop) PADDED JACKET and (NA Shop) PANTHER BEANIE.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797865"/>
                  </a:ext>
                </a:extLst>
              </a:tr>
            </a:tbl>
          </a:graphicData>
        </a:graphic>
      </p:graphicFrame>
      <p:sp>
        <p:nvSpPr>
          <p:cNvPr id="4" name="Text Placeholder 3">
            <a:extLst>
              <a:ext uri="{FF2B5EF4-FFF2-40B4-BE49-F238E27FC236}">
                <a16:creationId xmlns:a16="http://schemas.microsoft.com/office/drawing/2014/main" id="{19C39D51-0489-45F3-BD2D-DCB7E4531B8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0404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D8920-3AE9-425C-B0EF-C2CD078FB1A7}"/>
              </a:ext>
            </a:extLst>
          </p:cNvPr>
          <p:cNvSpPr>
            <a:spLocks noGrp="1"/>
          </p:cNvSpPr>
          <p:nvPr>
            <p:ph type="title"/>
          </p:nvPr>
        </p:nvSpPr>
        <p:spPr/>
        <p:txBody>
          <a:bodyPr/>
          <a:lstStyle/>
          <a:p>
            <a:r>
              <a:rPr lang="en-US"/>
              <a:t>Facebook FB Own Posts Table (Keywords filtered) | Tracked Vehicles - 4 of 14</a:t>
            </a:r>
          </a:p>
        </p:txBody>
      </p:sp>
      <p:graphicFrame>
        <p:nvGraphicFramePr>
          <p:cNvPr id="5" name="Table Placeholder 4">
            <a:extLst>
              <a:ext uri="{FF2B5EF4-FFF2-40B4-BE49-F238E27FC236}">
                <a16:creationId xmlns:a16="http://schemas.microsoft.com/office/drawing/2014/main" id="{20DB524A-37BF-4C15-A470-E66727C765AC}"/>
              </a:ext>
            </a:extLst>
          </p:cNvPr>
          <p:cNvGraphicFramePr>
            <a:graphicFrameLocks noGrp="1"/>
          </p:cNvGraphicFramePr>
          <p:nvPr>
            <p:ph type="tbl" sz="quarter" idx="13"/>
            <p:extLst>
              <p:ext uri="{D42A27DB-BD31-4B8C-83A1-F6EECF244321}">
                <p14:modId xmlns:p14="http://schemas.microsoft.com/office/powerpoint/2010/main" val="320748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39992431"/>
                    </a:ext>
                  </a:extLst>
                </a:gridCol>
                <a:gridCol w="370332">
                  <a:extLst>
                    <a:ext uri="{9D8B030D-6E8A-4147-A177-3AD203B41FA5}">
                      <a16:colId xmlns:a16="http://schemas.microsoft.com/office/drawing/2014/main" val="4121174874"/>
                    </a:ext>
                  </a:extLst>
                </a:gridCol>
                <a:gridCol w="370332">
                  <a:extLst>
                    <a:ext uri="{9D8B030D-6E8A-4147-A177-3AD203B41FA5}">
                      <a16:colId xmlns:a16="http://schemas.microsoft.com/office/drawing/2014/main" val="1293193912"/>
                    </a:ext>
                  </a:extLst>
                </a:gridCol>
                <a:gridCol w="370332">
                  <a:extLst>
                    <a:ext uri="{9D8B030D-6E8A-4147-A177-3AD203B41FA5}">
                      <a16:colId xmlns:a16="http://schemas.microsoft.com/office/drawing/2014/main" val="2565027903"/>
                    </a:ext>
                  </a:extLst>
                </a:gridCol>
                <a:gridCol w="329184">
                  <a:extLst>
                    <a:ext uri="{9D8B030D-6E8A-4147-A177-3AD203B41FA5}">
                      <a16:colId xmlns:a16="http://schemas.microsoft.com/office/drawing/2014/main" val="309299227"/>
                    </a:ext>
                  </a:extLst>
                </a:gridCol>
                <a:gridCol w="329184">
                  <a:extLst>
                    <a:ext uri="{9D8B030D-6E8A-4147-A177-3AD203B41FA5}">
                      <a16:colId xmlns:a16="http://schemas.microsoft.com/office/drawing/2014/main" val="874320075"/>
                    </a:ext>
                  </a:extLst>
                </a:gridCol>
                <a:gridCol w="329184">
                  <a:extLst>
                    <a:ext uri="{9D8B030D-6E8A-4147-A177-3AD203B41FA5}">
                      <a16:colId xmlns:a16="http://schemas.microsoft.com/office/drawing/2014/main" val="1060599365"/>
                    </a:ext>
                  </a:extLst>
                </a:gridCol>
                <a:gridCol w="329184">
                  <a:extLst>
                    <a:ext uri="{9D8B030D-6E8A-4147-A177-3AD203B41FA5}">
                      <a16:colId xmlns:a16="http://schemas.microsoft.com/office/drawing/2014/main" val="3786078152"/>
                    </a:ext>
                  </a:extLst>
                </a:gridCol>
                <a:gridCol w="329184">
                  <a:extLst>
                    <a:ext uri="{9D8B030D-6E8A-4147-A177-3AD203B41FA5}">
                      <a16:colId xmlns:a16="http://schemas.microsoft.com/office/drawing/2014/main" val="1764418980"/>
                    </a:ext>
                  </a:extLst>
                </a:gridCol>
                <a:gridCol w="329184">
                  <a:extLst>
                    <a:ext uri="{9D8B030D-6E8A-4147-A177-3AD203B41FA5}">
                      <a16:colId xmlns:a16="http://schemas.microsoft.com/office/drawing/2014/main" val="3177164612"/>
                    </a:ext>
                  </a:extLst>
                </a:gridCol>
                <a:gridCol w="329184">
                  <a:extLst>
                    <a:ext uri="{9D8B030D-6E8A-4147-A177-3AD203B41FA5}">
                      <a16:colId xmlns:a16="http://schemas.microsoft.com/office/drawing/2014/main" val="1815530872"/>
                    </a:ext>
                  </a:extLst>
                </a:gridCol>
                <a:gridCol w="329184">
                  <a:extLst>
                    <a:ext uri="{9D8B030D-6E8A-4147-A177-3AD203B41FA5}">
                      <a16:colId xmlns:a16="http://schemas.microsoft.com/office/drawing/2014/main" val="4254663038"/>
                    </a:ext>
                  </a:extLst>
                </a:gridCol>
                <a:gridCol w="370332">
                  <a:extLst>
                    <a:ext uri="{9D8B030D-6E8A-4147-A177-3AD203B41FA5}">
                      <a16:colId xmlns:a16="http://schemas.microsoft.com/office/drawing/2014/main" val="2644055466"/>
                    </a:ext>
                  </a:extLst>
                </a:gridCol>
                <a:gridCol w="370332">
                  <a:extLst>
                    <a:ext uri="{9D8B030D-6E8A-4147-A177-3AD203B41FA5}">
                      <a16:colId xmlns:a16="http://schemas.microsoft.com/office/drawing/2014/main" val="935992977"/>
                    </a:ext>
                  </a:extLst>
                </a:gridCol>
                <a:gridCol w="329184">
                  <a:extLst>
                    <a:ext uri="{9D8B030D-6E8A-4147-A177-3AD203B41FA5}">
                      <a16:colId xmlns:a16="http://schemas.microsoft.com/office/drawing/2014/main" val="1376830328"/>
                    </a:ext>
                  </a:extLst>
                </a:gridCol>
                <a:gridCol w="329184">
                  <a:extLst>
                    <a:ext uri="{9D8B030D-6E8A-4147-A177-3AD203B41FA5}">
                      <a16:colId xmlns:a16="http://schemas.microsoft.com/office/drawing/2014/main" val="37656961"/>
                    </a:ext>
                  </a:extLst>
                </a:gridCol>
                <a:gridCol w="370332">
                  <a:extLst>
                    <a:ext uri="{9D8B030D-6E8A-4147-A177-3AD203B41FA5}">
                      <a16:colId xmlns:a16="http://schemas.microsoft.com/office/drawing/2014/main" val="257928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76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- 2019-02-25 18:46:06 </a:t>
                      </a:r>
                      <a:r>
                        <a:rPr kumimoji="0" lang="en-US" sz="1000" b="0" i="0" u="none" strike="noStrike" kern="1200" cap="none" spc="0" normalizeH="0" baseline="0" noProof="0">
                          <a:ln>
                            <a:noFill/>
                          </a:ln>
                          <a:solidFill>
                            <a:prstClr val="black"/>
                          </a:solidFill>
                          <a:effectLst/>
                          <a:uLnTx/>
                          <a:uFillTx/>
                          <a:latin typeface="+mn-lt"/>
                          <a:ea typeface="+mn-ea"/>
                          <a:cs typeface="+mn-cs"/>
                        </a:rPr>
                        <a:t> 
 Discover the difference between D-rings and pull plates to ensure you're optimizing performance and safety. All Terramac models include front and rear D-rings which should only be used as tie down points during the transportation of the machine. The RT9 &amp; RT14 Tier 4 models include front and rear pull plates which can be used to pull support equipment. #Terramac #CrawlerCarriers #SafetyFirst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637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- 2019-02-25 18:01:43 </a:t>
                      </a:r>
                      <a:r>
                        <a:rPr kumimoji="0" lang="en-US" sz="1000" b="0" i="0" u="none" strike="noStrike" kern="1200" cap="none" spc="0" normalizeH="0" baseline="0" noProof="0">
                          <a:ln>
                            <a:noFill/>
                          </a:ln>
                          <a:solidFill>
                            <a:prstClr val="black"/>
                          </a:solidFill>
                          <a:effectLst/>
                          <a:uLnTx/>
                          <a:uFillTx/>
                          <a:latin typeface="+mn-lt"/>
                          <a:ea typeface="+mn-ea"/>
                          <a:cs typeface="+mn-cs"/>
                        </a:rPr>
                        <a:t> 
 Track mounted to a Terramac RT9, this straw blower is being used daily on pipeline right-of-ways to stabilize ground conditions. #PipelineEquipment #CrawlerCarriers #OffRoadVehicles #Terramac #StawBlowers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2514171"/>
                  </a:ext>
                </a:extLst>
              </a:tr>
            </a:tbl>
          </a:graphicData>
        </a:graphic>
      </p:graphicFrame>
      <p:sp>
        <p:nvSpPr>
          <p:cNvPr id="4" name="Text Placeholder 3">
            <a:extLst>
              <a:ext uri="{FF2B5EF4-FFF2-40B4-BE49-F238E27FC236}">
                <a16:creationId xmlns:a16="http://schemas.microsoft.com/office/drawing/2014/main" id="{B6FB02E4-D46B-42F2-A211-2BF0441249C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32414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16FB-3C9B-4D73-9A3C-B756D1635E61}"/>
              </a:ext>
            </a:extLst>
          </p:cNvPr>
          <p:cNvSpPr>
            <a:spLocks noGrp="1"/>
          </p:cNvSpPr>
          <p:nvPr>
            <p:ph type="title"/>
          </p:nvPr>
        </p:nvSpPr>
        <p:spPr/>
        <p:txBody>
          <a:bodyPr/>
          <a:lstStyle/>
          <a:p>
            <a:r>
              <a:rPr lang="en-US"/>
              <a:t>Facebook FB Own Posts Table (Keywords filtered) | Tracked Vehicles - 5 of 14</a:t>
            </a:r>
          </a:p>
        </p:txBody>
      </p:sp>
      <p:graphicFrame>
        <p:nvGraphicFramePr>
          <p:cNvPr id="5" name="Table Placeholder 4">
            <a:extLst>
              <a:ext uri="{FF2B5EF4-FFF2-40B4-BE49-F238E27FC236}">
                <a16:creationId xmlns:a16="http://schemas.microsoft.com/office/drawing/2014/main" id="{63CFCA45-59D6-420A-8F37-056D8B1D4DAA}"/>
              </a:ext>
            </a:extLst>
          </p:cNvPr>
          <p:cNvGraphicFramePr>
            <a:graphicFrameLocks noGrp="1"/>
          </p:cNvGraphicFramePr>
          <p:nvPr>
            <p:ph type="tbl" sz="quarter" idx="13"/>
            <p:extLst>
              <p:ext uri="{D42A27DB-BD31-4B8C-83A1-F6EECF244321}">
                <p14:modId xmlns:p14="http://schemas.microsoft.com/office/powerpoint/2010/main" val="174810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91966512"/>
                    </a:ext>
                  </a:extLst>
                </a:gridCol>
                <a:gridCol w="370332">
                  <a:extLst>
                    <a:ext uri="{9D8B030D-6E8A-4147-A177-3AD203B41FA5}">
                      <a16:colId xmlns:a16="http://schemas.microsoft.com/office/drawing/2014/main" val="2849896041"/>
                    </a:ext>
                  </a:extLst>
                </a:gridCol>
                <a:gridCol w="370332">
                  <a:extLst>
                    <a:ext uri="{9D8B030D-6E8A-4147-A177-3AD203B41FA5}">
                      <a16:colId xmlns:a16="http://schemas.microsoft.com/office/drawing/2014/main" val="2902265351"/>
                    </a:ext>
                  </a:extLst>
                </a:gridCol>
                <a:gridCol w="370332">
                  <a:extLst>
                    <a:ext uri="{9D8B030D-6E8A-4147-A177-3AD203B41FA5}">
                      <a16:colId xmlns:a16="http://schemas.microsoft.com/office/drawing/2014/main" val="2457615510"/>
                    </a:ext>
                  </a:extLst>
                </a:gridCol>
                <a:gridCol w="329184">
                  <a:extLst>
                    <a:ext uri="{9D8B030D-6E8A-4147-A177-3AD203B41FA5}">
                      <a16:colId xmlns:a16="http://schemas.microsoft.com/office/drawing/2014/main" val="2058753550"/>
                    </a:ext>
                  </a:extLst>
                </a:gridCol>
                <a:gridCol w="329184">
                  <a:extLst>
                    <a:ext uri="{9D8B030D-6E8A-4147-A177-3AD203B41FA5}">
                      <a16:colId xmlns:a16="http://schemas.microsoft.com/office/drawing/2014/main" val="3733650899"/>
                    </a:ext>
                  </a:extLst>
                </a:gridCol>
                <a:gridCol w="329184">
                  <a:extLst>
                    <a:ext uri="{9D8B030D-6E8A-4147-A177-3AD203B41FA5}">
                      <a16:colId xmlns:a16="http://schemas.microsoft.com/office/drawing/2014/main" val="3433570220"/>
                    </a:ext>
                  </a:extLst>
                </a:gridCol>
                <a:gridCol w="329184">
                  <a:extLst>
                    <a:ext uri="{9D8B030D-6E8A-4147-A177-3AD203B41FA5}">
                      <a16:colId xmlns:a16="http://schemas.microsoft.com/office/drawing/2014/main" val="2150460620"/>
                    </a:ext>
                  </a:extLst>
                </a:gridCol>
                <a:gridCol w="329184">
                  <a:extLst>
                    <a:ext uri="{9D8B030D-6E8A-4147-A177-3AD203B41FA5}">
                      <a16:colId xmlns:a16="http://schemas.microsoft.com/office/drawing/2014/main" val="1559490454"/>
                    </a:ext>
                  </a:extLst>
                </a:gridCol>
                <a:gridCol w="329184">
                  <a:extLst>
                    <a:ext uri="{9D8B030D-6E8A-4147-A177-3AD203B41FA5}">
                      <a16:colId xmlns:a16="http://schemas.microsoft.com/office/drawing/2014/main" val="2000775780"/>
                    </a:ext>
                  </a:extLst>
                </a:gridCol>
                <a:gridCol w="329184">
                  <a:extLst>
                    <a:ext uri="{9D8B030D-6E8A-4147-A177-3AD203B41FA5}">
                      <a16:colId xmlns:a16="http://schemas.microsoft.com/office/drawing/2014/main" val="3247447025"/>
                    </a:ext>
                  </a:extLst>
                </a:gridCol>
                <a:gridCol w="329184">
                  <a:extLst>
                    <a:ext uri="{9D8B030D-6E8A-4147-A177-3AD203B41FA5}">
                      <a16:colId xmlns:a16="http://schemas.microsoft.com/office/drawing/2014/main" val="276880227"/>
                    </a:ext>
                  </a:extLst>
                </a:gridCol>
                <a:gridCol w="370332">
                  <a:extLst>
                    <a:ext uri="{9D8B030D-6E8A-4147-A177-3AD203B41FA5}">
                      <a16:colId xmlns:a16="http://schemas.microsoft.com/office/drawing/2014/main" val="1594717562"/>
                    </a:ext>
                  </a:extLst>
                </a:gridCol>
                <a:gridCol w="370332">
                  <a:extLst>
                    <a:ext uri="{9D8B030D-6E8A-4147-A177-3AD203B41FA5}">
                      <a16:colId xmlns:a16="http://schemas.microsoft.com/office/drawing/2014/main" val="1529268866"/>
                    </a:ext>
                  </a:extLst>
                </a:gridCol>
                <a:gridCol w="329184">
                  <a:extLst>
                    <a:ext uri="{9D8B030D-6E8A-4147-A177-3AD203B41FA5}">
                      <a16:colId xmlns:a16="http://schemas.microsoft.com/office/drawing/2014/main" val="2275220605"/>
                    </a:ext>
                  </a:extLst>
                </a:gridCol>
                <a:gridCol w="329184">
                  <a:extLst>
                    <a:ext uri="{9D8B030D-6E8A-4147-A177-3AD203B41FA5}">
                      <a16:colId xmlns:a16="http://schemas.microsoft.com/office/drawing/2014/main" val="2600806520"/>
                    </a:ext>
                  </a:extLst>
                </a:gridCol>
                <a:gridCol w="370332">
                  <a:extLst>
                    <a:ext uri="{9D8B030D-6E8A-4147-A177-3AD203B41FA5}">
                      <a16:colId xmlns:a16="http://schemas.microsoft.com/office/drawing/2014/main" val="142646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843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- 2019-02-22 15:01:30 </a:t>
                      </a:r>
                      <a:r>
                        <a:rPr kumimoji="0" lang="en-US" sz="1000" b="0" i="0" u="none" strike="noStrike" kern="1200" cap="none" spc="0" normalizeH="0" baseline="0" noProof="0">
                          <a:ln>
                            <a:noFill/>
                          </a:ln>
                          <a:solidFill>
                            <a:prstClr val="black"/>
                          </a:solidFill>
                          <a:effectLst/>
                          <a:uLnTx/>
                          <a:uFillTx/>
                          <a:latin typeface="+mn-lt"/>
                          <a:ea typeface="+mn-ea"/>
                          <a:cs typeface="+mn-cs"/>
                        </a:rPr>
                        <a:t> 
 Dealer, Groff Tractor is taking full advantage of Terramac's service training programs! #Terramac #CrawlerCarriers #OffRoadEquipment #TopNotchService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2146386"/>
                  </a:ext>
                </a:extLst>
              </a:tr>
            </a:tbl>
          </a:graphicData>
        </a:graphic>
      </p:graphicFrame>
      <p:sp>
        <p:nvSpPr>
          <p:cNvPr id="4" name="Text Placeholder 3">
            <a:extLst>
              <a:ext uri="{FF2B5EF4-FFF2-40B4-BE49-F238E27FC236}">
                <a16:creationId xmlns:a16="http://schemas.microsoft.com/office/drawing/2014/main" id="{73319207-23B6-41A8-A45B-CCDD25D3F60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42610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FE0FB-BBEE-4548-9B45-C8BBF18AE2CB}"/>
              </a:ext>
            </a:extLst>
          </p:cNvPr>
          <p:cNvSpPr>
            <a:spLocks noGrp="1"/>
          </p:cNvSpPr>
          <p:nvPr>
            <p:ph type="title"/>
          </p:nvPr>
        </p:nvSpPr>
        <p:spPr/>
        <p:txBody>
          <a:bodyPr/>
          <a:lstStyle/>
          <a:p>
            <a:r>
              <a:rPr lang="en-US"/>
              <a:t>Facebook FB Own Posts Table (Keywords filtered) | Tracked Vehicles - 6 of 14</a:t>
            </a:r>
          </a:p>
        </p:txBody>
      </p:sp>
      <p:graphicFrame>
        <p:nvGraphicFramePr>
          <p:cNvPr id="5" name="Table Placeholder 4">
            <a:extLst>
              <a:ext uri="{FF2B5EF4-FFF2-40B4-BE49-F238E27FC236}">
                <a16:creationId xmlns:a16="http://schemas.microsoft.com/office/drawing/2014/main" id="{3E0C164F-7BCA-4372-B4A9-60D31F5B8C41}"/>
              </a:ext>
            </a:extLst>
          </p:cNvPr>
          <p:cNvGraphicFramePr>
            <a:graphicFrameLocks noGrp="1"/>
          </p:cNvGraphicFramePr>
          <p:nvPr>
            <p:ph type="tbl" sz="quarter" idx="13"/>
            <p:extLst>
              <p:ext uri="{D42A27DB-BD31-4B8C-83A1-F6EECF244321}">
                <p14:modId xmlns:p14="http://schemas.microsoft.com/office/powerpoint/2010/main" val="847650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00081738"/>
                    </a:ext>
                  </a:extLst>
                </a:gridCol>
                <a:gridCol w="370332">
                  <a:extLst>
                    <a:ext uri="{9D8B030D-6E8A-4147-A177-3AD203B41FA5}">
                      <a16:colId xmlns:a16="http://schemas.microsoft.com/office/drawing/2014/main" val="2235399923"/>
                    </a:ext>
                  </a:extLst>
                </a:gridCol>
                <a:gridCol w="370332">
                  <a:extLst>
                    <a:ext uri="{9D8B030D-6E8A-4147-A177-3AD203B41FA5}">
                      <a16:colId xmlns:a16="http://schemas.microsoft.com/office/drawing/2014/main" val="3737134253"/>
                    </a:ext>
                  </a:extLst>
                </a:gridCol>
                <a:gridCol w="370332">
                  <a:extLst>
                    <a:ext uri="{9D8B030D-6E8A-4147-A177-3AD203B41FA5}">
                      <a16:colId xmlns:a16="http://schemas.microsoft.com/office/drawing/2014/main" val="2442822838"/>
                    </a:ext>
                  </a:extLst>
                </a:gridCol>
                <a:gridCol w="329184">
                  <a:extLst>
                    <a:ext uri="{9D8B030D-6E8A-4147-A177-3AD203B41FA5}">
                      <a16:colId xmlns:a16="http://schemas.microsoft.com/office/drawing/2014/main" val="2601543666"/>
                    </a:ext>
                  </a:extLst>
                </a:gridCol>
                <a:gridCol w="329184">
                  <a:extLst>
                    <a:ext uri="{9D8B030D-6E8A-4147-A177-3AD203B41FA5}">
                      <a16:colId xmlns:a16="http://schemas.microsoft.com/office/drawing/2014/main" val="3956569236"/>
                    </a:ext>
                  </a:extLst>
                </a:gridCol>
                <a:gridCol w="329184">
                  <a:extLst>
                    <a:ext uri="{9D8B030D-6E8A-4147-A177-3AD203B41FA5}">
                      <a16:colId xmlns:a16="http://schemas.microsoft.com/office/drawing/2014/main" val="2237525239"/>
                    </a:ext>
                  </a:extLst>
                </a:gridCol>
                <a:gridCol w="329184">
                  <a:extLst>
                    <a:ext uri="{9D8B030D-6E8A-4147-A177-3AD203B41FA5}">
                      <a16:colId xmlns:a16="http://schemas.microsoft.com/office/drawing/2014/main" val="817100420"/>
                    </a:ext>
                  </a:extLst>
                </a:gridCol>
                <a:gridCol w="329184">
                  <a:extLst>
                    <a:ext uri="{9D8B030D-6E8A-4147-A177-3AD203B41FA5}">
                      <a16:colId xmlns:a16="http://schemas.microsoft.com/office/drawing/2014/main" val="1092481025"/>
                    </a:ext>
                  </a:extLst>
                </a:gridCol>
                <a:gridCol w="329184">
                  <a:extLst>
                    <a:ext uri="{9D8B030D-6E8A-4147-A177-3AD203B41FA5}">
                      <a16:colId xmlns:a16="http://schemas.microsoft.com/office/drawing/2014/main" val="2337091454"/>
                    </a:ext>
                  </a:extLst>
                </a:gridCol>
                <a:gridCol w="329184">
                  <a:extLst>
                    <a:ext uri="{9D8B030D-6E8A-4147-A177-3AD203B41FA5}">
                      <a16:colId xmlns:a16="http://schemas.microsoft.com/office/drawing/2014/main" val="325741697"/>
                    </a:ext>
                  </a:extLst>
                </a:gridCol>
                <a:gridCol w="329184">
                  <a:extLst>
                    <a:ext uri="{9D8B030D-6E8A-4147-A177-3AD203B41FA5}">
                      <a16:colId xmlns:a16="http://schemas.microsoft.com/office/drawing/2014/main" val="4025389819"/>
                    </a:ext>
                  </a:extLst>
                </a:gridCol>
                <a:gridCol w="370332">
                  <a:extLst>
                    <a:ext uri="{9D8B030D-6E8A-4147-A177-3AD203B41FA5}">
                      <a16:colId xmlns:a16="http://schemas.microsoft.com/office/drawing/2014/main" val="4284588934"/>
                    </a:ext>
                  </a:extLst>
                </a:gridCol>
                <a:gridCol w="370332">
                  <a:extLst>
                    <a:ext uri="{9D8B030D-6E8A-4147-A177-3AD203B41FA5}">
                      <a16:colId xmlns:a16="http://schemas.microsoft.com/office/drawing/2014/main" val="2482293835"/>
                    </a:ext>
                  </a:extLst>
                </a:gridCol>
                <a:gridCol w="329184">
                  <a:extLst>
                    <a:ext uri="{9D8B030D-6E8A-4147-A177-3AD203B41FA5}">
                      <a16:colId xmlns:a16="http://schemas.microsoft.com/office/drawing/2014/main" val="796506727"/>
                    </a:ext>
                  </a:extLst>
                </a:gridCol>
                <a:gridCol w="329184">
                  <a:extLst>
                    <a:ext uri="{9D8B030D-6E8A-4147-A177-3AD203B41FA5}">
                      <a16:colId xmlns:a16="http://schemas.microsoft.com/office/drawing/2014/main" val="2835525208"/>
                    </a:ext>
                  </a:extLst>
                </a:gridCol>
                <a:gridCol w="370332">
                  <a:extLst>
                    <a:ext uri="{9D8B030D-6E8A-4147-A177-3AD203B41FA5}">
                      <a16:colId xmlns:a16="http://schemas.microsoft.com/office/drawing/2014/main" val="2896073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6682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- 2019-02-22 14:00:01 </a:t>
                      </a:r>
                      <a:r>
                        <a:rPr kumimoji="0" lang="en-US" sz="1000" b="0" i="0" u="none" strike="noStrike" kern="1200" cap="none" spc="0" normalizeH="0" baseline="0" noProof="0">
                          <a:ln>
                            <a:noFill/>
                          </a:ln>
                          <a:solidFill>
                            <a:prstClr val="black"/>
                          </a:solidFill>
                          <a:effectLst/>
                          <a:uLnTx/>
                          <a:uFillTx/>
                          <a:latin typeface="+mn-lt"/>
                          <a:ea typeface="+mn-ea"/>
                          <a:cs typeface="+mn-cs"/>
                        </a:rPr>
                        <a:t> 
 Our #PANTHERT14R vehicles feel right at home in the snow ❄️ ❄️ ❄️
With unmatched off-road capabilities, these machines are a useful 4-season tool for ski areas 🎿 🏔️ 
✅ Replacing/Installing water lines
✅ Building terrain
✅ Vegetation removal
✅ Equipment/Supply/Personnel transport
✅ Earth/Snow/Material moving
Repost: Nick Schwartzbauer 📽️
 — Products shown: (NA Shop) PANTHER T14R HEAVYLOAD #1 T-SHIRT and (NA Shop) BLACK PRINOTH PRIMALOFT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2433081"/>
                  </a:ext>
                </a:extLst>
              </a:tr>
            </a:tbl>
          </a:graphicData>
        </a:graphic>
      </p:graphicFrame>
      <p:sp>
        <p:nvSpPr>
          <p:cNvPr id="4" name="Text Placeholder 3">
            <a:extLst>
              <a:ext uri="{FF2B5EF4-FFF2-40B4-BE49-F238E27FC236}">
                <a16:creationId xmlns:a16="http://schemas.microsoft.com/office/drawing/2014/main" id="{4CE79D9E-4C3B-4B12-8EBF-B0770182529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85488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B79FA-3807-4621-BF1B-4C727C2B9ECD}"/>
              </a:ext>
            </a:extLst>
          </p:cNvPr>
          <p:cNvSpPr>
            <a:spLocks noGrp="1"/>
          </p:cNvSpPr>
          <p:nvPr>
            <p:ph type="title"/>
          </p:nvPr>
        </p:nvSpPr>
        <p:spPr/>
        <p:txBody>
          <a:bodyPr/>
          <a:lstStyle/>
          <a:p>
            <a:r>
              <a:rPr lang="en-US"/>
              <a:t>Facebook FB Own Posts Table (Keywords filtered) | Tracked Vehicles - 7 of 14</a:t>
            </a:r>
          </a:p>
        </p:txBody>
      </p:sp>
      <p:graphicFrame>
        <p:nvGraphicFramePr>
          <p:cNvPr id="5" name="Table Placeholder 4">
            <a:extLst>
              <a:ext uri="{FF2B5EF4-FFF2-40B4-BE49-F238E27FC236}">
                <a16:creationId xmlns:a16="http://schemas.microsoft.com/office/drawing/2014/main" id="{C6C6F22C-F15E-40DA-A453-5A9DD15CFEF7}"/>
              </a:ext>
            </a:extLst>
          </p:cNvPr>
          <p:cNvGraphicFramePr>
            <a:graphicFrameLocks noGrp="1"/>
          </p:cNvGraphicFramePr>
          <p:nvPr>
            <p:ph type="tbl" sz="quarter" idx="13"/>
            <p:extLst>
              <p:ext uri="{D42A27DB-BD31-4B8C-83A1-F6EECF244321}">
                <p14:modId xmlns:p14="http://schemas.microsoft.com/office/powerpoint/2010/main" val="167788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05157373"/>
                    </a:ext>
                  </a:extLst>
                </a:gridCol>
                <a:gridCol w="370332">
                  <a:extLst>
                    <a:ext uri="{9D8B030D-6E8A-4147-A177-3AD203B41FA5}">
                      <a16:colId xmlns:a16="http://schemas.microsoft.com/office/drawing/2014/main" val="472847954"/>
                    </a:ext>
                  </a:extLst>
                </a:gridCol>
                <a:gridCol w="370332">
                  <a:extLst>
                    <a:ext uri="{9D8B030D-6E8A-4147-A177-3AD203B41FA5}">
                      <a16:colId xmlns:a16="http://schemas.microsoft.com/office/drawing/2014/main" val="1729226559"/>
                    </a:ext>
                  </a:extLst>
                </a:gridCol>
                <a:gridCol w="370332">
                  <a:extLst>
                    <a:ext uri="{9D8B030D-6E8A-4147-A177-3AD203B41FA5}">
                      <a16:colId xmlns:a16="http://schemas.microsoft.com/office/drawing/2014/main" val="1238033872"/>
                    </a:ext>
                  </a:extLst>
                </a:gridCol>
                <a:gridCol w="329184">
                  <a:extLst>
                    <a:ext uri="{9D8B030D-6E8A-4147-A177-3AD203B41FA5}">
                      <a16:colId xmlns:a16="http://schemas.microsoft.com/office/drawing/2014/main" val="613063077"/>
                    </a:ext>
                  </a:extLst>
                </a:gridCol>
                <a:gridCol w="329184">
                  <a:extLst>
                    <a:ext uri="{9D8B030D-6E8A-4147-A177-3AD203B41FA5}">
                      <a16:colId xmlns:a16="http://schemas.microsoft.com/office/drawing/2014/main" val="1564913222"/>
                    </a:ext>
                  </a:extLst>
                </a:gridCol>
                <a:gridCol w="329184">
                  <a:extLst>
                    <a:ext uri="{9D8B030D-6E8A-4147-A177-3AD203B41FA5}">
                      <a16:colId xmlns:a16="http://schemas.microsoft.com/office/drawing/2014/main" val="4166867684"/>
                    </a:ext>
                  </a:extLst>
                </a:gridCol>
                <a:gridCol w="329184">
                  <a:extLst>
                    <a:ext uri="{9D8B030D-6E8A-4147-A177-3AD203B41FA5}">
                      <a16:colId xmlns:a16="http://schemas.microsoft.com/office/drawing/2014/main" val="3302450771"/>
                    </a:ext>
                  </a:extLst>
                </a:gridCol>
                <a:gridCol w="329184">
                  <a:extLst>
                    <a:ext uri="{9D8B030D-6E8A-4147-A177-3AD203B41FA5}">
                      <a16:colId xmlns:a16="http://schemas.microsoft.com/office/drawing/2014/main" val="1678683874"/>
                    </a:ext>
                  </a:extLst>
                </a:gridCol>
                <a:gridCol w="329184">
                  <a:extLst>
                    <a:ext uri="{9D8B030D-6E8A-4147-A177-3AD203B41FA5}">
                      <a16:colId xmlns:a16="http://schemas.microsoft.com/office/drawing/2014/main" val="830560086"/>
                    </a:ext>
                  </a:extLst>
                </a:gridCol>
                <a:gridCol w="329184">
                  <a:extLst>
                    <a:ext uri="{9D8B030D-6E8A-4147-A177-3AD203B41FA5}">
                      <a16:colId xmlns:a16="http://schemas.microsoft.com/office/drawing/2014/main" val="3506579673"/>
                    </a:ext>
                  </a:extLst>
                </a:gridCol>
                <a:gridCol w="329184">
                  <a:extLst>
                    <a:ext uri="{9D8B030D-6E8A-4147-A177-3AD203B41FA5}">
                      <a16:colId xmlns:a16="http://schemas.microsoft.com/office/drawing/2014/main" val="4181658752"/>
                    </a:ext>
                  </a:extLst>
                </a:gridCol>
                <a:gridCol w="370332">
                  <a:extLst>
                    <a:ext uri="{9D8B030D-6E8A-4147-A177-3AD203B41FA5}">
                      <a16:colId xmlns:a16="http://schemas.microsoft.com/office/drawing/2014/main" val="1416080892"/>
                    </a:ext>
                  </a:extLst>
                </a:gridCol>
                <a:gridCol w="370332">
                  <a:extLst>
                    <a:ext uri="{9D8B030D-6E8A-4147-A177-3AD203B41FA5}">
                      <a16:colId xmlns:a16="http://schemas.microsoft.com/office/drawing/2014/main" val="4290991392"/>
                    </a:ext>
                  </a:extLst>
                </a:gridCol>
                <a:gridCol w="329184">
                  <a:extLst>
                    <a:ext uri="{9D8B030D-6E8A-4147-A177-3AD203B41FA5}">
                      <a16:colId xmlns:a16="http://schemas.microsoft.com/office/drawing/2014/main" val="3715255816"/>
                    </a:ext>
                  </a:extLst>
                </a:gridCol>
                <a:gridCol w="329184">
                  <a:extLst>
                    <a:ext uri="{9D8B030D-6E8A-4147-A177-3AD203B41FA5}">
                      <a16:colId xmlns:a16="http://schemas.microsoft.com/office/drawing/2014/main" val="275109911"/>
                    </a:ext>
                  </a:extLst>
                </a:gridCol>
                <a:gridCol w="370332">
                  <a:extLst>
                    <a:ext uri="{9D8B030D-6E8A-4147-A177-3AD203B41FA5}">
                      <a16:colId xmlns:a16="http://schemas.microsoft.com/office/drawing/2014/main" val="388607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547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- 2019-02-21 18:26:21 </a:t>
                      </a:r>
                      <a:r>
                        <a:rPr kumimoji="0" lang="en-US" sz="1000" b="0" i="0" u="none" strike="noStrike" kern="1200" cap="none" spc="0" normalizeH="0" baseline="0" noProof="0">
                          <a:ln>
                            <a:noFill/>
                          </a:ln>
                          <a:solidFill>
                            <a:prstClr val="black"/>
                          </a:solidFill>
                          <a:effectLst/>
                          <a:uLnTx/>
                          <a:uFillTx/>
                          <a:latin typeface="+mn-lt"/>
                          <a:ea typeface="+mn-ea"/>
                          <a:cs typeface="+mn-cs"/>
                        </a:rPr>
                        <a:t> 
 Photos from our team at the IECA's Annual Convention going on NOW! #Booth524 #IECA2019 #ErosionControl #CrawlerCarriers #OffRoadVehicles #Terramac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070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- 2019-02-21 18:23:10 </a:t>
                      </a:r>
                      <a:r>
                        <a:rPr kumimoji="0" lang="en-US" sz="1000" b="0" i="0" u="none" strike="noStrike" kern="1200" cap="none" spc="0" normalizeH="0" baseline="0" noProof="0">
                          <a:ln>
                            <a:noFill/>
                          </a:ln>
                          <a:solidFill>
                            <a:prstClr val="black"/>
                          </a:solidFill>
                          <a:effectLst/>
                          <a:uLnTx/>
                          <a:uFillTx/>
                          <a:latin typeface="+mn-lt"/>
                          <a:ea typeface="+mn-ea"/>
                          <a:cs typeface="+mn-cs"/>
                        </a:rPr>
                        <a:t> 
 RT14R working on a diversion ditch below the road. The unit is being used to haul loads of stone and rip rap. #CrawlerCarriers #TrackedVehicles #DiversionDitches #ErosionControl #LowGroundPressure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7547720"/>
                  </a:ext>
                </a:extLst>
              </a:tr>
            </a:tbl>
          </a:graphicData>
        </a:graphic>
      </p:graphicFrame>
      <p:sp>
        <p:nvSpPr>
          <p:cNvPr id="4" name="Text Placeholder 3">
            <a:extLst>
              <a:ext uri="{FF2B5EF4-FFF2-40B4-BE49-F238E27FC236}">
                <a16:creationId xmlns:a16="http://schemas.microsoft.com/office/drawing/2014/main" id="{CF2E123A-E9CD-4F6F-90AB-6C84C0801B3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81383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403F-E646-4145-A459-1BE555756A52}"/>
              </a:ext>
            </a:extLst>
          </p:cNvPr>
          <p:cNvSpPr>
            <a:spLocks noGrp="1"/>
          </p:cNvSpPr>
          <p:nvPr>
            <p:ph type="title"/>
          </p:nvPr>
        </p:nvSpPr>
        <p:spPr/>
        <p:txBody>
          <a:bodyPr/>
          <a:lstStyle/>
          <a:p>
            <a:r>
              <a:rPr lang="en-US"/>
              <a:t>Facebook FB Own Posts Table (Keywords filtered) | Tracked Vehicles - 8 of 14</a:t>
            </a:r>
          </a:p>
        </p:txBody>
      </p:sp>
      <p:graphicFrame>
        <p:nvGraphicFramePr>
          <p:cNvPr id="5" name="Table Placeholder 4">
            <a:extLst>
              <a:ext uri="{FF2B5EF4-FFF2-40B4-BE49-F238E27FC236}">
                <a16:creationId xmlns:a16="http://schemas.microsoft.com/office/drawing/2014/main" id="{3DB82F23-860F-46AA-AEB7-B5F7A3738180}"/>
              </a:ext>
            </a:extLst>
          </p:cNvPr>
          <p:cNvGraphicFramePr>
            <a:graphicFrameLocks noGrp="1"/>
          </p:cNvGraphicFramePr>
          <p:nvPr>
            <p:ph type="tbl" sz="quarter" idx="13"/>
            <p:extLst>
              <p:ext uri="{D42A27DB-BD31-4B8C-83A1-F6EECF244321}">
                <p14:modId xmlns:p14="http://schemas.microsoft.com/office/powerpoint/2010/main" val="96818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935470066"/>
                    </a:ext>
                  </a:extLst>
                </a:gridCol>
                <a:gridCol w="370332">
                  <a:extLst>
                    <a:ext uri="{9D8B030D-6E8A-4147-A177-3AD203B41FA5}">
                      <a16:colId xmlns:a16="http://schemas.microsoft.com/office/drawing/2014/main" val="3021741342"/>
                    </a:ext>
                  </a:extLst>
                </a:gridCol>
                <a:gridCol w="370332">
                  <a:extLst>
                    <a:ext uri="{9D8B030D-6E8A-4147-A177-3AD203B41FA5}">
                      <a16:colId xmlns:a16="http://schemas.microsoft.com/office/drawing/2014/main" val="1847733286"/>
                    </a:ext>
                  </a:extLst>
                </a:gridCol>
                <a:gridCol w="370332">
                  <a:extLst>
                    <a:ext uri="{9D8B030D-6E8A-4147-A177-3AD203B41FA5}">
                      <a16:colId xmlns:a16="http://schemas.microsoft.com/office/drawing/2014/main" val="4191914677"/>
                    </a:ext>
                  </a:extLst>
                </a:gridCol>
                <a:gridCol w="329184">
                  <a:extLst>
                    <a:ext uri="{9D8B030D-6E8A-4147-A177-3AD203B41FA5}">
                      <a16:colId xmlns:a16="http://schemas.microsoft.com/office/drawing/2014/main" val="4225997836"/>
                    </a:ext>
                  </a:extLst>
                </a:gridCol>
                <a:gridCol w="329184">
                  <a:extLst>
                    <a:ext uri="{9D8B030D-6E8A-4147-A177-3AD203B41FA5}">
                      <a16:colId xmlns:a16="http://schemas.microsoft.com/office/drawing/2014/main" val="517346964"/>
                    </a:ext>
                  </a:extLst>
                </a:gridCol>
                <a:gridCol w="329184">
                  <a:extLst>
                    <a:ext uri="{9D8B030D-6E8A-4147-A177-3AD203B41FA5}">
                      <a16:colId xmlns:a16="http://schemas.microsoft.com/office/drawing/2014/main" val="3406037669"/>
                    </a:ext>
                  </a:extLst>
                </a:gridCol>
                <a:gridCol w="329184">
                  <a:extLst>
                    <a:ext uri="{9D8B030D-6E8A-4147-A177-3AD203B41FA5}">
                      <a16:colId xmlns:a16="http://schemas.microsoft.com/office/drawing/2014/main" val="3249617220"/>
                    </a:ext>
                  </a:extLst>
                </a:gridCol>
                <a:gridCol w="329184">
                  <a:extLst>
                    <a:ext uri="{9D8B030D-6E8A-4147-A177-3AD203B41FA5}">
                      <a16:colId xmlns:a16="http://schemas.microsoft.com/office/drawing/2014/main" val="496321178"/>
                    </a:ext>
                  </a:extLst>
                </a:gridCol>
                <a:gridCol w="329184">
                  <a:extLst>
                    <a:ext uri="{9D8B030D-6E8A-4147-A177-3AD203B41FA5}">
                      <a16:colId xmlns:a16="http://schemas.microsoft.com/office/drawing/2014/main" val="1651779517"/>
                    </a:ext>
                  </a:extLst>
                </a:gridCol>
                <a:gridCol w="329184">
                  <a:extLst>
                    <a:ext uri="{9D8B030D-6E8A-4147-A177-3AD203B41FA5}">
                      <a16:colId xmlns:a16="http://schemas.microsoft.com/office/drawing/2014/main" val="383274442"/>
                    </a:ext>
                  </a:extLst>
                </a:gridCol>
                <a:gridCol w="329184">
                  <a:extLst>
                    <a:ext uri="{9D8B030D-6E8A-4147-A177-3AD203B41FA5}">
                      <a16:colId xmlns:a16="http://schemas.microsoft.com/office/drawing/2014/main" val="271934694"/>
                    </a:ext>
                  </a:extLst>
                </a:gridCol>
                <a:gridCol w="370332">
                  <a:extLst>
                    <a:ext uri="{9D8B030D-6E8A-4147-A177-3AD203B41FA5}">
                      <a16:colId xmlns:a16="http://schemas.microsoft.com/office/drawing/2014/main" val="622214163"/>
                    </a:ext>
                  </a:extLst>
                </a:gridCol>
                <a:gridCol w="370332">
                  <a:extLst>
                    <a:ext uri="{9D8B030D-6E8A-4147-A177-3AD203B41FA5}">
                      <a16:colId xmlns:a16="http://schemas.microsoft.com/office/drawing/2014/main" val="2147457731"/>
                    </a:ext>
                  </a:extLst>
                </a:gridCol>
                <a:gridCol w="329184">
                  <a:extLst>
                    <a:ext uri="{9D8B030D-6E8A-4147-A177-3AD203B41FA5}">
                      <a16:colId xmlns:a16="http://schemas.microsoft.com/office/drawing/2014/main" val="1839489046"/>
                    </a:ext>
                  </a:extLst>
                </a:gridCol>
                <a:gridCol w="329184">
                  <a:extLst>
                    <a:ext uri="{9D8B030D-6E8A-4147-A177-3AD203B41FA5}">
                      <a16:colId xmlns:a16="http://schemas.microsoft.com/office/drawing/2014/main" val="3466763379"/>
                    </a:ext>
                  </a:extLst>
                </a:gridCol>
                <a:gridCol w="370332">
                  <a:extLst>
                    <a:ext uri="{9D8B030D-6E8A-4147-A177-3AD203B41FA5}">
                      <a16:colId xmlns:a16="http://schemas.microsoft.com/office/drawing/2014/main" val="83768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274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- 2019-02-20 14:00:01 </a:t>
                      </a:r>
                      <a:r>
                        <a:rPr kumimoji="0" lang="en-US" sz="1000" b="0" i="0" u="none" strike="noStrike" kern="1200" cap="none" spc="0" normalizeH="0" baseline="0" noProof="0">
                          <a:ln>
                            <a:noFill/>
                          </a:ln>
                          <a:solidFill>
                            <a:prstClr val="black"/>
                          </a:solidFill>
                          <a:effectLst/>
                          <a:uLnTx/>
                          <a:uFillTx/>
                          <a:latin typeface="+mn-lt"/>
                          <a:ea typeface="+mn-ea"/>
                          <a:cs typeface="+mn-cs"/>
                        </a:rPr>
                        <a:t> 
 We’re planning on showcasing our latest equipment together wit PRINOTH - Vegetation Management at ICUEE - The Demo Expo 2019 👏 👏👏
👇 Check out the new virtual tour of ICUEE Demo Expo 👇 
Will we see you in Louisville, Kentucky 🇺🇸 Oct 1-3, 2019 ❓
#PRINOTH #prinothtrackedvehicles #prinothvegetationmanagement
 — Products shown: (NA Shop) PANTHER BEANIE and (NA Shop) HUNTING HOODY PULLOVER.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3088651"/>
                  </a:ext>
                </a:extLst>
              </a:tr>
            </a:tbl>
          </a:graphicData>
        </a:graphic>
      </p:graphicFrame>
      <p:sp>
        <p:nvSpPr>
          <p:cNvPr id="4" name="Text Placeholder 3">
            <a:extLst>
              <a:ext uri="{FF2B5EF4-FFF2-40B4-BE49-F238E27FC236}">
                <a16:creationId xmlns:a16="http://schemas.microsoft.com/office/drawing/2014/main" id="{B649007A-F03B-4676-BA94-299D469E315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4172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5CA50-5C82-4057-B1FD-1E39874BAD96}"/>
              </a:ext>
            </a:extLst>
          </p:cNvPr>
          <p:cNvSpPr>
            <a:spLocks noGrp="1"/>
          </p:cNvSpPr>
          <p:nvPr>
            <p:ph type="title"/>
          </p:nvPr>
        </p:nvSpPr>
        <p:spPr/>
        <p:txBody>
          <a:bodyPr/>
          <a:lstStyle/>
          <a:p>
            <a:r>
              <a:rPr lang="en-US"/>
              <a:t>Facebook FB Own Posts Table (Keywords filtered) | Tracked Vehicles - 9 of 14</a:t>
            </a:r>
          </a:p>
        </p:txBody>
      </p:sp>
      <p:graphicFrame>
        <p:nvGraphicFramePr>
          <p:cNvPr id="5" name="Table Placeholder 4">
            <a:extLst>
              <a:ext uri="{FF2B5EF4-FFF2-40B4-BE49-F238E27FC236}">
                <a16:creationId xmlns:a16="http://schemas.microsoft.com/office/drawing/2014/main" id="{7DD53946-6C95-4E26-B2D6-F02458DDC4EF}"/>
              </a:ext>
            </a:extLst>
          </p:cNvPr>
          <p:cNvGraphicFramePr>
            <a:graphicFrameLocks noGrp="1"/>
          </p:cNvGraphicFramePr>
          <p:nvPr>
            <p:ph type="tbl" sz="quarter" idx="13"/>
            <p:extLst>
              <p:ext uri="{D42A27DB-BD31-4B8C-83A1-F6EECF244321}">
                <p14:modId xmlns:p14="http://schemas.microsoft.com/office/powerpoint/2010/main" val="180821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26080744"/>
                    </a:ext>
                  </a:extLst>
                </a:gridCol>
                <a:gridCol w="370332">
                  <a:extLst>
                    <a:ext uri="{9D8B030D-6E8A-4147-A177-3AD203B41FA5}">
                      <a16:colId xmlns:a16="http://schemas.microsoft.com/office/drawing/2014/main" val="1463627648"/>
                    </a:ext>
                  </a:extLst>
                </a:gridCol>
                <a:gridCol w="370332">
                  <a:extLst>
                    <a:ext uri="{9D8B030D-6E8A-4147-A177-3AD203B41FA5}">
                      <a16:colId xmlns:a16="http://schemas.microsoft.com/office/drawing/2014/main" val="1553795130"/>
                    </a:ext>
                  </a:extLst>
                </a:gridCol>
                <a:gridCol w="370332">
                  <a:extLst>
                    <a:ext uri="{9D8B030D-6E8A-4147-A177-3AD203B41FA5}">
                      <a16:colId xmlns:a16="http://schemas.microsoft.com/office/drawing/2014/main" val="2858490802"/>
                    </a:ext>
                  </a:extLst>
                </a:gridCol>
                <a:gridCol w="329184">
                  <a:extLst>
                    <a:ext uri="{9D8B030D-6E8A-4147-A177-3AD203B41FA5}">
                      <a16:colId xmlns:a16="http://schemas.microsoft.com/office/drawing/2014/main" val="545493908"/>
                    </a:ext>
                  </a:extLst>
                </a:gridCol>
                <a:gridCol w="329184">
                  <a:extLst>
                    <a:ext uri="{9D8B030D-6E8A-4147-A177-3AD203B41FA5}">
                      <a16:colId xmlns:a16="http://schemas.microsoft.com/office/drawing/2014/main" val="2901631390"/>
                    </a:ext>
                  </a:extLst>
                </a:gridCol>
                <a:gridCol w="329184">
                  <a:extLst>
                    <a:ext uri="{9D8B030D-6E8A-4147-A177-3AD203B41FA5}">
                      <a16:colId xmlns:a16="http://schemas.microsoft.com/office/drawing/2014/main" val="1061591787"/>
                    </a:ext>
                  </a:extLst>
                </a:gridCol>
                <a:gridCol w="329184">
                  <a:extLst>
                    <a:ext uri="{9D8B030D-6E8A-4147-A177-3AD203B41FA5}">
                      <a16:colId xmlns:a16="http://schemas.microsoft.com/office/drawing/2014/main" val="3655626928"/>
                    </a:ext>
                  </a:extLst>
                </a:gridCol>
                <a:gridCol w="329184">
                  <a:extLst>
                    <a:ext uri="{9D8B030D-6E8A-4147-A177-3AD203B41FA5}">
                      <a16:colId xmlns:a16="http://schemas.microsoft.com/office/drawing/2014/main" val="6686634"/>
                    </a:ext>
                  </a:extLst>
                </a:gridCol>
                <a:gridCol w="329184">
                  <a:extLst>
                    <a:ext uri="{9D8B030D-6E8A-4147-A177-3AD203B41FA5}">
                      <a16:colId xmlns:a16="http://schemas.microsoft.com/office/drawing/2014/main" val="1489380140"/>
                    </a:ext>
                  </a:extLst>
                </a:gridCol>
                <a:gridCol w="329184">
                  <a:extLst>
                    <a:ext uri="{9D8B030D-6E8A-4147-A177-3AD203B41FA5}">
                      <a16:colId xmlns:a16="http://schemas.microsoft.com/office/drawing/2014/main" val="2918564673"/>
                    </a:ext>
                  </a:extLst>
                </a:gridCol>
                <a:gridCol w="329184">
                  <a:extLst>
                    <a:ext uri="{9D8B030D-6E8A-4147-A177-3AD203B41FA5}">
                      <a16:colId xmlns:a16="http://schemas.microsoft.com/office/drawing/2014/main" val="887094500"/>
                    </a:ext>
                  </a:extLst>
                </a:gridCol>
                <a:gridCol w="370332">
                  <a:extLst>
                    <a:ext uri="{9D8B030D-6E8A-4147-A177-3AD203B41FA5}">
                      <a16:colId xmlns:a16="http://schemas.microsoft.com/office/drawing/2014/main" val="305025403"/>
                    </a:ext>
                  </a:extLst>
                </a:gridCol>
                <a:gridCol w="370332">
                  <a:extLst>
                    <a:ext uri="{9D8B030D-6E8A-4147-A177-3AD203B41FA5}">
                      <a16:colId xmlns:a16="http://schemas.microsoft.com/office/drawing/2014/main" val="2908262990"/>
                    </a:ext>
                  </a:extLst>
                </a:gridCol>
                <a:gridCol w="329184">
                  <a:extLst>
                    <a:ext uri="{9D8B030D-6E8A-4147-A177-3AD203B41FA5}">
                      <a16:colId xmlns:a16="http://schemas.microsoft.com/office/drawing/2014/main" val="2469448764"/>
                    </a:ext>
                  </a:extLst>
                </a:gridCol>
                <a:gridCol w="329184">
                  <a:extLst>
                    <a:ext uri="{9D8B030D-6E8A-4147-A177-3AD203B41FA5}">
                      <a16:colId xmlns:a16="http://schemas.microsoft.com/office/drawing/2014/main" val="2324828360"/>
                    </a:ext>
                  </a:extLst>
                </a:gridCol>
                <a:gridCol w="370332">
                  <a:extLst>
                    <a:ext uri="{9D8B030D-6E8A-4147-A177-3AD203B41FA5}">
                      <a16:colId xmlns:a16="http://schemas.microsoft.com/office/drawing/2014/main" val="305764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682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- 2019-02-18 17:15:00 </a:t>
                      </a:r>
                      <a:r>
                        <a:rPr kumimoji="0" lang="en-US" sz="1000" b="0" i="0" u="none" strike="noStrike" kern="1200" cap="none" spc="0" normalizeH="0" baseline="0" noProof="0">
                          <a:ln>
                            <a:noFill/>
                          </a:ln>
                          <a:solidFill>
                            <a:prstClr val="black"/>
                          </a:solidFill>
                          <a:effectLst/>
                          <a:uLnTx/>
                          <a:uFillTx/>
                          <a:latin typeface="+mn-lt"/>
                          <a:ea typeface="+mn-ea"/>
                          <a:cs typeface="+mn-cs"/>
                        </a:rPr>
                        <a:t> 
 ❄️ 🏔 Quite a success last week at Snowbasin Resort for the PRINOTH centralized DEMO 😀👍 Vehicles, training sessions, great crowd... everything set for a good time! Thank you to all who attended 🙌 🇺🇸 #PRINOTH #PANTHERT14R #prinothtrackedvehicles
 — Products shown: (NA Shop) GREY HOODIE WITH ZIP and (EU Shop) PRINOTH | PEAK PERFORMANCE - DOWN HELIUM HYBRID THERMO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178317"/>
                  </a:ext>
                </a:extLst>
              </a:tr>
            </a:tbl>
          </a:graphicData>
        </a:graphic>
      </p:graphicFrame>
      <p:sp>
        <p:nvSpPr>
          <p:cNvPr id="4" name="Text Placeholder 3">
            <a:extLst>
              <a:ext uri="{FF2B5EF4-FFF2-40B4-BE49-F238E27FC236}">
                <a16:creationId xmlns:a16="http://schemas.microsoft.com/office/drawing/2014/main" id="{BCF88F5C-458C-4380-814E-DA21FB4D4CF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08322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4C1F0-5923-41AE-B6DA-F99BA20C29D0}"/>
              </a:ext>
            </a:extLst>
          </p:cNvPr>
          <p:cNvSpPr>
            <a:spLocks noGrp="1"/>
          </p:cNvSpPr>
          <p:nvPr>
            <p:ph type="title"/>
          </p:nvPr>
        </p:nvSpPr>
        <p:spPr/>
        <p:txBody>
          <a:bodyPr/>
          <a:lstStyle/>
          <a:p>
            <a:r>
              <a:rPr lang="en-US"/>
              <a:t>Facebook FB Own Posts Table (Keywords filtered) | Tracked Vehicles - 10 of 14</a:t>
            </a:r>
          </a:p>
        </p:txBody>
      </p:sp>
      <p:graphicFrame>
        <p:nvGraphicFramePr>
          <p:cNvPr id="5" name="Table Placeholder 4">
            <a:extLst>
              <a:ext uri="{FF2B5EF4-FFF2-40B4-BE49-F238E27FC236}">
                <a16:creationId xmlns:a16="http://schemas.microsoft.com/office/drawing/2014/main" id="{43397538-44FC-43D3-8A19-369B5AE0538E}"/>
              </a:ext>
            </a:extLst>
          </p:cNvPr>
          <p:cNvGraphicFramePr>
            <a:graphicFrameLocks noGrp="1"/>
          </p:cNvGraphicFramePr>
          <p:nvPr>
            <p:ph type="tbl" sz="quarter" idx="13"/>
            <p:extLst>
              <p:ext uri="{D42A27DB-BD31-4B8C-83A1-F6EECF244321}">
                <p14:modId xmlns:p14="http://schemas.microsoft.com/office/powerpoint/2010/main" val="381382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57159445"/>
                    </a:ext>
                  </a:extLst>
                </a:gridCol>
                <a:gridCol w="370332">
                  <a:extLst>
                    <a:ext uri="{9D8B030D-6E8A-4147-A177-3AD203B41FA5}">
                      <a16:colId xmlns:a16="http://schemas.microsoft.com/office/drawing/2014/main" val="490624320"/>
                    </a:ext>
                  </a:extLst>
                </a:gridCol>
                <a:gridCol w="370332">
                  <a:extLst>
                    <a:ext uri="{9D8B030D-6E8A-4147-A177-3AD203B41FA5}">
                      <a16:colId xmlns:a16="http://schemas.microsoft.com/office/drawing/2014/main" val="1124226721"/>
                    </a:ext>
                  </a:extLst>
                </a:gridCol>
                <a:gridCol w="370332">
                  <a:extLst>
                    <a:ext uri="{9D8B030D-6E8A-4147-A177-3AD203B41FA5}">
                      <a16:colId xmlns:a16="http://schemas.microsoft.com/office/drawing/2014/main" val="792723682"/>
                    </a:ext>
                  </a:extLst>
                </a:gridCol>
                <a:gridCol w="329184">
                  <a:extLst>
                    <a:ext uri="{9D8B030D-6E8A-4147-A177-3AD203B41FA5}">
                      <a16:colId xmlns:a16="http://schemas.microsoft.com/office/drawing/2014/main" val="1851013165"/>
                    </a:ext>
                  </a:extLst>
                </a:gridCol>
                <a:gridCol w="329184">
                  <a:extLst>
                    <a:ext uri="{9D8B030D-6E8A-4147-A177-3AD203B41FA5}">
                      <a16:colId xmlns:a16="http://schemas.microsoft.com/office/drawing/2014/main" val="2952199385"/>
                    </a:ext>
                  </a:extLst>
                </a:gridCol>
                <a:gridCol w="329184">
                  <a:extLst>
                    <a:ext uri="{9D8B030D-6E8A-4147-A177-3AD203B41FA5}">
                      <a16:colId xmlns:a16="http://schemas.microsoft.com/office/drawing/2014/main" val="1176918309"/>
                    </a:ext>
                  </a:extLst>
                </a:gridCol>
                <a:gridCol w="329184">
                  <a:extLst>
                    <a:ext uri="{9D8B030D-6E8A-4147-A177-3AD203B41FA5}">
                      <a16:colId xmlns:a16="http://schemas.microsoft.com/office/drawing/2014/main" val="280180818"/>
                    </a:ext>
                  </a:extLst>
                </a:gridCol>
                <a:gridCol w="329184">
                  <a:extLst>
                    <a:ext uri="{9D8B030D-6E8A-4147-A177-3AD203B41FA5}">
                      <a16:colId xmlns:a16="http://schemas.microsoft.com/office/drawing/2014/main" val="567371954"/>
                    </a:ext>
                  </a:extLst>
                </a:gridCol>
                <a:gridCol w="329184">
                  <a:extLst>
                    <a:ext uri="{9D8B030D-6E8A-4147-A177-3AD203B41FA5}">
                      <a16:colId xmlns:a16="http://schemas.microsoft.com/office/drawing/2014/main" val="4215976969"/>
                    </a:ext>
                  </a:extLst>
                </a:gridCol>
                <a:gridCol w="329184">
                  <a:extLst>
                    <a:ext uri="{9D8B030D-6E8A-4147-A177-3AD203B41FA5}">
                      <a16:colId xmlns:a16="http://schemas.microsoft.com/office/drawing/2014/main" val="59859480"/>
                    </a:ext>
                  </a:extLst>
                </a:gridCol>
                <a:gridCol w="329184">
                  <a:extLst>
                    <a:ext uri="{9D8B030D-6E8A-4147-A177-3AD203B41FA5}">
                      <a16:colId xmlns:a16="http://schemas.microsoft.com/office/drawing/2014/main" val="3796051323"/>
                    </a:ext>
                  </a:extLst>
                </a:gridCol>
                <a:gridCol w="370332">
                  <a:extLst>
                    <a:ext uri="{9D8B030D-6E8A-4147-A177-3AD203B41FA5}">
                      <a16:colId xmlns:a16="http://schemas.microsoft.com/office/drawing/2014/main" val="1932256418"/>
                    </a:ext>
                  </a:extLst>
                </a:gridCol>
                <a:gridCol w="370332">
                  <a:extLst>
                    <a:ext uri="{9D8B030D-6E8A-4147-A177-3AD203B41FA5}">
                      <a16:colId xmlns:a16="http://schemas.microsoft.com/office/drawing/2014/main" val="269032108"/>
                    </a:ext>
                  </a:extLst>
                </a:gridCol>
                <a:gridCol w="329184">
                  <a:extLst>
                    <a:ext uri="{9D8B030D-6E8A-4147-A177-3AD203B41FA5}">
                      <a16:colId xmlns:a16="http://schemas.microsoft.com/office/drawing/2014/main" val="3984349662"/>
                    </a:ext>
                  </a:extLst>
                </a:gridCol>
                <a:gridCol w="329184">
                  <a:extLst>
                    <a:ext uri="{9D8B030D-6E8A-4147-A177-3AD203B41FA5}">
                      <a16:colId xmlns:a16="http://schemas.microsoft.com/office/drawing/2014/main" val="231711742"/>
                    </a:ext>
                  </a:extLst>
                </a:gridCol>
                <a:gridCol w="370332">
                  <a:extLst>
                    <a:ext uri="{9D8B030D-6E8A-4147-A177-3AD203B41FA5}">
                      <a16:colId xmlns:a16="http://schemas.microsoft.com/office/drawing/2014/main" val="380588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941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- 2019-02-12 15:01:48 </a:t>
                      </a:r>
                      <a:r>
                        <a:rPr kumimoji="0" lang="en-US" sz="1000" b="0" i="0" u="none" strike="noStrike" kern="1200" cap="none" spc="0" normalizeH="0" baseline="0" noProof="0">
                          <a:ln>
                            <a:noFill/>
                          </a:ln>
                          <a:solidFill>
                            <a:prstClr val="black"/>
                          </a:solidFill>
                          <a:effectLst/>
                          <a:uLnTx/>
                          <a:uFillTx/>
                          <a:latin typeface="+mn-lt"/>
                          <a:ea typeface="+mn-ea"/>
                          <a:cs typeface="+mn-cs"/>
                        </a:rPr>
                        <a:t> 
 Terramac is excited to announce our attendance at Solid Waste Association of North America SWANApalooza in Boston, MA February 26-28, 2019! As a first time exhibitor we're looking forward to educating attendees on the variety of ways crawler carriers can be used in the waste industry. #CrawlerCarriers #Terramac #LandfillEquipment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54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- 2019-02-07 18:01:35 </a:t>
                      </a:r>
                      <a:r>
                        <a:rPr kumimoji="0" lang="en-US" sz="1000" b="0" i="0" u="none" strike="noStrike" kern="1200" cap="none" spc="0" normalizeH="0" baseline="0" noProof="0">
                          <a:ln>
                            <a:noFill/>
                          </a:ln>
                          <a:solidFill>
                            <a:prstClr val="black"/>
                          </a:solidFill>
                          <a:effectLst/>
                          <a:uLnTx/>
                          <a:uFillTx/>
                          <a:latin typeface="+mn-lt"/>
                          <a:ea typeface="+mn-ea"/>
                          <a:cs typeface="+mn-cs"/>
                        </a:rPr>
                        <a:t> 
 Track mounted to an RT9 carrier, this hydroseeder is spreading a slurry of seed and mulch across an old mine site. #MineReclamation #Hydroseeding #Terramac #CrawlerCarriers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604468"/>
                  </a:ext>
                </a:extLst>
              </a:tr>
            </a:tbl>
          </a:graphicData>
        </a:graphic>
      </p:graphicFrame>
      <p:sp>
        <p:nvSpPr>
          <p:cNvPr id="4" name="Text Placeholder 3">
            <a:extLst>
              <a:ext uri="{FF2B5EF4-FFF2-40B4-BE49-F238E27FC236}">
                <a16:creationId xmlns:a16="http://schemas.microsoft.com/office/drawing/2014/main" id="{BD5557A3-5796-40AF-BE2B-BABCD0522C9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81625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4385-510B-4021-B6B9-ED656ABB5E4E}"/>
              </a:ext>
            </a:extLst>
          </p:cNvPr>
          <p:cNvSpPr>
            <a:spLocks noGrp="1"/>
          </p:cNvSpPr>
          <p:nvPr>
            <p:ph type="title"/>
          </p:nvPr>
        </p:nvSpPr>
        <p:spPr/>
        <p:txBody>
          <a:bodyPr/>
          <a:lstStyle/>
          <a:p>
            <a:r>
              <a:rPr lang="en-US"/>
              <a:t>Facebook FB Own Posts Table (Keywords filtered) | Tracked Vehicles - 11 of 14</a:t>
            </a:r>
          </a:p>
        </p:txBody>
      </p:sp>
      <p:graphicFrame>
        <p:nvGraphicFramePr>
          <p:cNvPr id="5" name="Table Placeholder 4">
            <a:extLst>
              <a:ext uri="{FF2B5EF4-FFF2-40B4-BE49-F238E27FC236}">
                <a16:creationId xmlns:a16="http://schemas.microsoft.com/office/drawing/2014/main" id="{BB4438B6-3D21-4049-81DE-55B036835754}"/>
              </a:ext>
            </a:extLst>
          </p:cNvPr>
          <p:cNvGraphicFramePr>
            <a:graphicFrameLocks noGrp="1"/>
          </p:cNvGraphicFramePr>
          <p:nvPr>
            <p:ph type="tbl" sz="quarter" idx="13"/>
            <p:extLst>
              <p:ext uri="{D42A27DB-BD31-4B8C-83A1-F6EECF244321}">
                <p14:modId xmlns:p14="http://schemas.microsoft.com/office/powerpoint/2010/main" val="73390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12434939"/>
                    </a:ext>
                  </a:extLst>
                </a:gridCol>
                <a:gridCol w="370332">
                  <a:extLst>
                    <a:ext uri="{9D8B030D-6E8A-4147-A177-3AD203B41FA5}">
                      <a16:colId xmlns:a16="http://schemas.microsoft.com/office/drawing/2014/main" val="833625246"/>
                    </a:ext>
                  </a:extLst>
                </a:gridCol>
                <a:gridCol w="370332">
                  <a:extLst>
                    <a:ext uri="{9D8B030D-6E8A-4147-A177-3AD203B41FA5}">
                      <a16:colId xmlns:a16="http://schemas.microsoft.com/office/drawing/2014/main" val="1511251374"/>
                    </a:ext>
                  </a:extLst>
                </a:gridCol>
                <a:gridCol w="370332">
                  <a:extLst>
                    <a:ext uri="{9D8B030D-6E8A-4147-A177-3AD203B41FA5}">
                      <a16:colId xmlns:a16="http://schemas.microsoft.com/office/drawing/2014/main" val="560078528"/>
                    </a:ext>
                  </a:extLst>
                </a:gridCol>
                <a:gridCol w="329184">
                  <a:extLst>
                    <a:ext uri="{9D8B030D-6E8A-4147-A177-3AD203B41FA5}">
                      <a16:colId xmlns:a16="http://schemas.microsoft.com/office/drawing/2014/main" val="1935457542"/>
                    </a:ext>
                  </a:extLst>
                </a:gridCol>
                <a:gridCol w="329184">
                  <a:extLst>
                    <a:ext uri="{9D8B030D-6E8A-4147-A177-3AD203B41FA5}">
                      <a16:colId xmlns:a16="http://schemas.microsoft.com/office/drawing/2014/main" val="179869406"/>
                    </a:ext>
                  </a:extLst>
                </a:gridCol>
                <a:gridCol w="329184">
                  <a:extLst>
                    <a:ext uri="{9D8B030D-6E8A-4147-A177-3AD203B41FA5}">
                      <a16:colId xmlns:a16="http://schemas.microsoft.com/office/drawing/2014/main" val="958996581"/>
                    </a:ext>
                  </a:extLst>
                </a:gridCol>
                <a:gridCol w="329184">
                  <a:extLst>
                    <a:ext uri="{9D8B030D-6E8A-4147-A177-3AD203B41FA5}">
                      <a16:colId xmlns:a16="http://schemas.microsoft.com/office/drawing/2014/main" val="2110167605"/>
                    </a:ext>
                  </a:extLst>
                </a:gridCol>
                <a:gridCol w="329184">
                  <a:extLst>
                    <a:ext uri="{9D8B030D-6E8A-4147-A177-3AD203B41FA5}">
                      <a16:colId xmlns:a16="http://schemas.microsoft.com/office/drawing/2014/main" val="2446158585"/>
                    </a:ext>
                  </a:extLst>
                </a:gridCol>
                <a:gridCol w="329184">
                  <a:extLst>
                    <a:ext uri="{9D8B030D-6E8A-4147-A177-3AD203B41FA5}">
                      <a16:colId xmlns:a16="http://schemas.microsoft.com/office/drawing/2014/main" val="2422275001"/>
                    </a:ext>
                  </a:extLst>
                </a:gridCol>
                <a:gridCol w="329184">
                  <a:extLst>
                    <a:ext uri="{9D8B030D-6E8A-4147-A177-3AD203B41FA5}">
                      <a16:colId xmlns:a16="http://schemas.microsoft.com/office/drawing/2014/main" val="1632310520"/>
                    </a:ext>
                  </a:extLst>
                </a:gridCol>
                <a:gridCol w="329184">
                  <a:extLst>
                    <a:ext uri="{9D8B030D-6E8A-4147-A177-3AD203B41FA5}">
                      <a16:colId xmlns:a16="http://schemas.microsoft.com/office/drawing/2014/main" val="747539106"/>
                    </a:ext>
                  </a:extLst>
                </a:gridCol>
                <a:gridCol w="370332">
                  <a:extLst>
                    <a:ext uri="{9D8B030D-6E8A-4147-A177-3AD203B41FA5}">
                      <a16:colId xmlns:a16="http://schemas.microsoft.com/office/drawing/2014/main" val="1012132536"/>
                    </a:ext>
                  </a:extLst>
                </a:gridCol>
                <a:gridCol w="370332">
                  <a:extLst>
                    <a:ext uri="{9D8B030D-6E8A-4147-A177-3AD203B41FA5}">
                      <a16:colId xmlns:a16="http://schemas.microsoft.com/office/drawing/2014/main" val="2605639715"/>
                    </a:ext>
                  </a:extLst>
                </a:gridCol>
                <a:gridCol w="329184">
                  <a:extLst>
                    <a:ext uri="{9D8B030D-6E8A-4147-A177-3AD203B41FA5}">
                      <a16:colId xmlns:a16="http://schemas.microsoft.com/office/drawing/2014/main" val="2677557833"/>
                    </a:ext>
                  </a:extLst>
                </a:gridCol>
                <a:gridCol w="329184">
                  <a:extLst>
                    <a:ext uri="{9D8B030D-6E8A-4147-A177-3AD203B41FA5}">
                      <a16:colId xmlns:a16="http://schemas.microsoft.com/office/drawing/2014/main" val="1065712471"/>
                    </a:ext>
                  </a:extLst>
                </a:gridCol>
                <a:gridCol w="370332">
                  <a:extLst>
                    <a:ext uri="{9D8B030D-6E8A-4147-A177-3AD203B41FA5}">
                      <a16:colId xmlns:a16="http://schemas.microsoft.com/office/drawing/2014/main" val="385283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714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- 2019-02-07 16:00:00 </a:t>
                      </a:r>
                      <a:r>
                        <a:rPr kumimoji="0" lang="en-US" sz="1000" b="0" i="0" u="none" strike="noStrike" kern="1200" cap="none" spc="0" normalizeH="0" baseline="0" noProof="0">
                          <a:ln>
                            <a:noFill/>
                          </a:ln>
                          <a:solidFill>
                            <a:prstClr val="black"/>
                          </a:solidFill>
                          <a:effectLst/>
                          <a:uLnTx/>
                          <a:uFillTx/>
                          <a:latin typeface="+mn-lt"/>
                          <a:ea typeface="+mn-ea"/>
                          <a:cs typeface="+mn-cs"/>
                        </a:rPr>
                        <a:t> 
 📸 Multi Machine Inc. sending out a #PANTHERT6 and a #PANTHERT8 on a single load to Oklahoma 🇺🇸 
ℹ️ Check out our PANTHER T6 ► http://bit.ly/PRINOTH-PANTHERT6 
ℹ️ Check out our PANTHER T8 ► http://bit.ly/PRINOTH-PANTHERT8
#PRINOTH #prinothtrackedvehicle
 — Products shown: (EU Shop) PRINOTH | 2-LAYER GORETEX GRAVITY SKI 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170113"/>
                  </a:ext>
                </a:extLst>
              </a:tr>
            </a:tbl>
          </a:graphicData>
        </a:graphic>
      </p:graphicFrame>
      <p:sp>
        <p:nvSpPr>
          <p:cNvPr id="4" name="Text Placeholder 3">
            <a:extLst>
              <a:ext uri="{FF2B5EF4-FFF2-40B4-BE49-F238E27FC236}">
                <a16:creationId xmlns:a16="http://schemas.microsoft.com/office/drawing/2014/main" id="{3D2B264D-9BAD-4656-A77A-270E484B14E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864967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5152-0DC0-4807-ADA9-CE138313F1EB}"/>
              </a:ext>
            </a:extLst>
          </p:cNvPr>
          <p:cNvSpPr>
            <a:spLocks noGrp="1"/>
          </p:cNvSpPr>
          <p:nvPr>
            <p:ph type="title"/>
          </p:nvPr>
        </p:nvSpPr>
        <p:spPr/>
        <p:txBody>
          <a:bodyPr/>
          <a:lstStyle/>
          <a:p>
            <a:r>
              <a:rPr lang="en-US"/>
              <a:t>Facebook FB Own Posts Table (Keywords filtered) | Tracked Vehicles - 12 of 14</a:t>
            </a:r>
          </a:p>
        </p:txBody>
      </p:sp>
      <p:graphicFrame>
        <p:nvGraphicFramePr>
          <p:cNvPr id="5" name="Table Placeholder 4">
            <a:extLst>
              <a:ext uri="{FF2B5EF4-FFF2-40B4-BE49-F238E27FC236}">
                <a16:creationId xmlns:a16="http://schemas.microsoft.com/office/drawing/2014/main" id="{5D479E2B-6C69-44AD-B4E4-35724D292772}"/>
              </a:ext>
            </a:extLst>
          </p:cNvPr>
          <p:cNvGraphicFramePr>
            <a:graphicFrameLocks noGrp="1"/>
          </p:cNvGraphicFramePr>
          <p:nvPr>
            <p:ph type="tbl" sz="quarter" idx="13"/>
            <p:extLst>
              <p:ext uri="{D42A27DB-BD31-4B8C-83A1-F6EECF244321}">
                <p14:modId xmlns:p14="http://schemas.microsoft.com/office/powerpoint/2010/main" val="378935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91066206"/>
                    </a:ext>
                  </a:extLst>
                </a:gridCol>
                <a:gridCol w="370332">
                  <a:extLst>
                    <a:ext uri="{9D8B030D-6E8A-4147-A177-3AD203B41FA5}">
                      <a16:colId xmlns:a16="http://schemas.microsoft.com/office/drawing/2014/main" val="831036959"/>
                    </a:ext>
                  </a:extLst>
                </a:gridCol>
                <a:gridCol w="370332">
                  <a:extLst>
                    <a:ext uri="{9D8B030D-6E8A-4147-A177-3AD203B41FA5}">
                      <a16:colId xmlns:a16="http://schemas.microsoft.com/office/drawing/2014/main" val="4000093182"/>
                    </a:ext>
                  </a:extLst>
                </a:gridCol>
                <a:gridCol w="370332">
                  <a:extLst>
                    <a:ext uri="{9D8B030D-6E8A-4147-A177-3AD203B41FA5}">
                      <a16:colId xmlns:a16="http://schemas.microsoft.com/office/drawing/2014/main" val="1556540391"/>
                    </a:ext>
                  </a:extLst>
                </a:gridCol>
                <a:gridCol w="329184">
                  <a:extLst>
                    <a:ext uri="{9D8B030D-6E8A-4147-A177-3AD203B41FA5}">
                      <a16:colId xmlns:a16="http://schemas.microsoft.com/office/drawing/2014/main" val="1595484589"/>
                    </a:ext>
                  </a:extLst>
                </a:gridCol>
                <a:gridCol w="329184">
                  <a:extLst>
                    <a:ext uri="{9D8B030D-6E8A-4147-A177-3AD203B41FA5}">
                      <a16:colId xmlns:a16="http://schemas.microsoft.com/office/drawing/2014/main" val="1915980990"/>
                    </a:ext>
                  </a:extLst>
                </a:gridCol>
                <a:gridCol w="329184">
                  <a:extLst>
                    <a:ext uri="{9D8B030D-6E8A-4147-A177-3AD203B41FA5}">
                      <a16:colId xmlns:a16="http://schemas.microsoft.com/office/drawing/2014/main" val="3511481118"/>
                    </a:ext>
                  </a:extLst>
                </a:gridCol>
                <a:gridCol w="329184">
                  <a:extLst>
                    <a:ext uri="{9D8B030D-6E8A-4147-A177-3AD203B41FA5}">
                      <a16:colId xmlns:a16="http://schemas.microsoft.com/office/drawing/2014/main" val="3353123627"/>
                    </a:ext>
                  </a:extLst>
                </a:gridCol>
                <a:gridCol w="329184">
                  <a:extLst>
                    <a:ext uri="{9D8B030D-6E8A-4147-A177-3AD203B41FA5}">
                      <a16:colId xmlns:a16="http://schemas.microsoft.com/office/drawing/2014/main" val="280375676"/>
                    </a:ext>
                  </a:extLst>
                </a:gridCol>
                <a:gridCol w="329184">
                  <a:extLst>
                    <a:ext uri="{9D8B030D-6E8A-4147-A177-3AD203B41FA5}">
                      <a16:colId xmlns:a16="http://schemas.microsoft.com/office/drawing/2014/main" val="1572260961"/>
                    </a:ext>
                  </a:extLst>
                </a:gridCol>
                <a:gridCol w="329184">
                  <a:extLst>
                    <a:ext uri="{9D8B030D-6E8A-4147-A177-3AD203B41FA5}">
                      <a16:colId xmlns:a16="http://schemas.microsoft.com/office/drawing/2014/main" val="466041843"/>
                    </a:ext>
                  </a:extLst>
                </a:gridCol>
                <a:gridCol w="329184">
                  <a:extLst>
                    <a:ext uri="{9D8B030D-6E8A-4147-A177-3AD203B41FA5}">
                      <a16:colId xmlns:a16="http://schemas.microsoft.com/office/drawing/2014/main" val="3191755353"/>
                    </a:ext>
                  </a:extLst>
                </a:gridCol>
                <a:gridCol w="370332">
                  <a:extLst>
                    <a:ext uri="{9D8B030D-6E8A-4147-A177-3AD203B41FA5}">
                      <a16:colId xmlns:a16="http://schemas.microsoft.com/office/drawing/2014/main" val="703883650"/>
                    </a:ext>
                  </a:extLst>
                </a:gridCol>
                <a:gridCol w="370332">
                  <a:extLst>
                    <a:ext uri="{9D8B030D-6E8A-4147-A177-3AD203B41FA5}">
                      <a16:colId xmlns:a16="http://schemas.microsoft.com/office/drawing/2014/main" val="4050137402"/>
                    </a:ext>
                  </a:extLst>
                </a:gridCol>
                <a:gridCol w="329184">
                  <a:extLst>
                    <a:ext uri="{9D8B030D-6E8A-4147-A177-3AD203B41FA5}">
                      <a16:colId xmlns:a16="http://schemas.microsoft.com/office/drawing/2014/main" val="1946434893"/>
                    </a:ext>
                  </a:extLst>
                </a:gridCol>
                <a:gridCol w="329184">
                  <a:extLst>
                    <a:ext uri="{9D8B030D-6E8A-4147-A177-3AD203B41FA5}">
                      <a16:colId xmlns:a16="http://schemas.microsoft.com/office/drawing/2014/main" val="129989413"/>
                    </a:ext>
                  </a:extLst>
                </a:gridCol>
                <a:gridCol w="370332">
                  <a:extLst>
                    <a:ext uri="{9D8B030D-6E8A-4147-A177-3AD203B41FA5}">
                      <a16:colId xmlns:a16="http://schemas.microsoft.com/office/drawing/2014/main" val="47984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119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- 2019-02-06 16:00:01 </a:t>
                      </a:r>
                      <a:r>
                        <a:rPr kumimoji="0" lang="en-US" sz="1000" b="0" i="0" u="none" strike="noStrike" kern="1200" cap="none" spc="0" normalizeH="0" baseline="0" noProof="0">
                          <a:ln>
                            <a:noFill/>
                          </a:ln>
                          <a:solidFill>
                            <a:prstClr val="black"/>
                          </a:solidFill>
                          <a:effectLst/>
                          <a:uLnTx/>
                          <a:uFillTx/>
                          <a:latin typeface="+mn-lt"/>
                          <a:ea typeface="+mn-ea"/>
                          <a:cs typeface="+mn-cs"/>
                        </a:rPr>
                        <a:t> 
 💪 Ready to rent ⁉️ Check out our PRINOTH - Tracked Vehicles at Multi Machine Inc. 📸 #PRINOTH #prinothtrackedvehicles
 — Products shown: (EU Shop) PRINOTH | PEAK PERFORMANCE - 2-LAYER GORETEX GRAVITY SKI JACKET and (EU Shop) PRINOTH | PEAK PERFORMANCE - DOWN HELIUM HYBRID THERMO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893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- 2019-02-05 18:01:30 </a:t>
                      </a:r>
                      <a:r>
                        <a:rPr kumimoji="0" lang="en-US" sz="1000" b="0" i="0" u="none" strike="noStrike" kern="1200" cap="none" spc="0" normalizeH="0" baseline="0" noProof="0">
                          <a:ln>
                            <a:noFill/>
                          </a:ln>
                          <a:solidFill>
                            <a:prstClr val="black"/>
                          </a:solidFill>
                          <a:effectLst/>
                          <a:uLnTx/>
                          <a:uFillTx/>
                          <a:latin typeface="+mn-lt"/>
                          <a:ea typeface="+mn-ea"/>
                          <a:cs typeface="+mn-cs"/>
                        </a:rPr>
                        <a:t> 
 Get ready for the 2019 IECA Annual Conference &amp; Expo taking place February 19-22 in Denver, CO.  This year Terramac will be exhibiting in Booth #524 and will display a Terramac RT9 with Apex hydroseeding attachment. #Hydroseeding #LandReclamation #CrawlerCarriers #Terramac #IECA19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1525857"/>
                  </a:ext>
                </a:extLst>
              </a:tr>
            </a:tbl>
          </a:graphicData>
        </a:graphic>
      </p:graphicFrame>
      <p:sp>
        <p:nvSpPr>
          <p:cNvPr id="4" name="Text Placeholder 3">
            <a:extLst>
              <a:ext uri="{FF2B5EF4-FFF2-40B4-BE49-F238E27FC236}">
                <a16:creationId xmlns:a16="http://schemas.microsoft.com/office/drawing/2014/main" id="{87D332C1-FA7C-49F0-917D-CE3E48E48030}"/>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492296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4D72-9F47-4C7A-8943-933E2003D765}"/>
              </a:ext>
            </a:extLst>
          </p:cNvPr>
          <p:cNvSpPr>
            <a:spLocks noGrp="1"/>
          </p:cNvSpPr>
          <p:nvPr>
            <p:ph type="title"/>
          </p:nvPr>
        </p:nvSpPr>
        <p:spPr/>
        <p:txBody>
          <a:bodyPr/>
          <a:lstStyle/>
          <a:p>
            <a:r>
              <a:rPr lang="en-US"/>
              <a:t>Facebook FB Own Posts Table (Keywords filtered) | Tracked Vehicles - 13 of 14</a:t>
            </a:r>
          </a:p>
        </p:txBody>
      </p:sp>
      <p:graphicFrame>
        <p:nvGraphicFramePr>
          <p:cNvPr id="5" name="Table Placeholder 4">
            <a:extLst>
              <a:ext uri="{FF2B5EF4-FFF2-40B4-BE49-F238E27FC236}">
                <a16:creationId xmlns:a16="http://schemas.microsoft.com/office/drawing/2014/main" id="{DDFB744E-3C1C-418E-B215-10E1D85904FE}"/>
              </a:ext>
            </a:extLst>
          </p:cNvPr>
          <p:cNvGraphicFramePr>
            <a:graphicFrameLocks noGrp="1"/>
          </p:cNvGraphicFramePr>
          <p:nvPr>
            <p:ph type="tbl" sz="quarter" idx="13"/>
            <p:extLst>
              <p:ext uri="{D42A27DB-BD31-4B8C-83A1-F6EECF244321}">
                <p14:modId xmlns:p14="http://schemas.microsoft.com/office/powerpoint/2010/main" val="282511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728427902"/>
                    </a:ext>
                  </a:extLst>
                </a:gridCol>
                <a:gridCol w="370332">
                  <a:extLst>
                    <a:ext uri="{9D8B030D-6E8A-4147-A177-3AD203B41FA5}">
                      <a16:colId xmlns:a16="http://schemas.microsoft.com/office/drawing/2014/main" val="3240457634"/>
                    </a:ext>
                  </a:extLst>
                </a:gridCol>
                <a:gridCol w="370332">
                  <a:extLst>
                    <a:ext uri="{9D8B030D-6E8A-4147-A177-3AD203B41FA5}">
                      <a16:colId xmlns:a16="http://schemas.microsoft.com/office/drawing/2014/main" val="95036996"/>
                    </a:ext>
                  </a:extLst>
                </a:gridCol>
                <a:gridCol w="370332">
                  <a:extLst>
                    <a:ext uri="{9D8B030D-6E8A-4147-A177-3AD203B41FA5}">
                      <a16:colId xmlns:a16="http://schemas.microsoft.com/office/drawing/2014/main" val="2944264736"/>
                    </a:ext>
                  </a:extLst>
                </a:gridCol>
                <a:gridCol w="329184">
                  <a:extLst>
                    <a:ext uri="{9D8B030D-6E8A-4147-A177-3AD203B41FA5}">
                      <a16:colId xmlns:a16="http://schemas.microsoft.com/office/drawing/2014/main" val="2816064977"/>
                    </a:ext>
                  </a:extLst>
                </a:gridCol>
                <a:gridCol w="329184">
                  <a:extLst>
                    <a:ext uri="{9D8B030D-6E8A-4147-A177-3AD203B41FA5}">
                      <a16:colId xmlns:a16="http://schemas.microsoft.com/office/drawing/2014/main" val="267465425"/>
                    </a:ext>
                  </a:extLst>
                </a:gridCol>
                <a:gridCol w="329184">
                  <a:extLst>
                    <a:ext uri="{9D8B030D-6E8A-4147-A177-3AD203B41FA5}">
                      <a16:colId xmlns:a16="http://schemas.microsoft.com/office/drawing/2014/main" val="3316142211"/>
                    </a:ext>
                  </a:extLst>
                </a:gridCol>
                <a:gridCol w="329184">
                  <a:extLst>
                    <a:ext uri="{9D8B030D-6E8A-4147-A177-3AD203B41FA5}">
                      <a16:colId xmlns:a16="http://schemas.microsoft.com/office/drawing/2014/main" val="3801657331"/>
                    </a:ext>
                  </a:extLst>
                </a:gridCol>
                <a:gridCol w="329184">
                  <a:extLst>
                    <a:ext uri="{9D8B030D-6E8A-4147-A177-3AD203B41FA5}">
                      <a16:colId xmlns:a16="http://schemas.microsoft.com/office/drawing/2014/main" val="770525092"/>
                    </a:ext>
                  </a:extLst>
                </a:gridCol>
                <a:gridCol w="329184">
                  <a:extLst>
                    <a:ext uri="{9D8B030D-6E8A-4147-A177-3AD203B41FA5}">
                      <a16:colId xmlns:a16="http://schemas.microsoft.com/office/drawing/2014/main" val="3170409319"/>
                    </a:ext>
                  </a:extLst>
                </a:gridCol>
                <a:gridCol w="329184">
                  <a:extLst>
                    <a:ext uri="{9D8B030D-6E8A-4147-A177-3AD203B41FA5}">
                      <a16:colId xmlns:a16="http://schemas.microsoft.com/office/drawing/2014/main" val="452058653"/>
                    </a:ext>
                  </a:extLst>
                </a:gridCol>
                <a:gridCol w="329184">
                  <a:extLst>
                    <a:ext uri="{9D8B030D-6E8A-4147-A177-3AD203B41FA5}">
                      <a16:colId xmlns:a16="http://schemas.microsoft.com/office/drawing/2014/main" val="2957061332"/>
                    </a:ext>
                  </a:extLst>
                </a:gridCol>
                <a:gridCol w="370332">
                  <a:extLst>
                    <a:ext uri="{9D8B030D-6E8A-4147-A177-3AD203B41FA5}">
                      <a16:colId xmlns:a16="http://schemas.microsoft.com/office/drawing/2014/main" val="1185061108"/>
                    </a:ext>
                  </a:extLst>
                </a:gridCol>
                <a:gridCol w="370332">
                  <a:extLst>
                    <a:ext uri="{9D8B030D-6E8A-4147-A177-3AD203B41FA5}">
                      <a16:colId xmlns:a16="http://schemas.microsoft.com/office/drawing/2014/main" val="2861631728"/>
                    </a:ext>
                  </a:extLst>
                </a:gridCol>
                <a:gridCol w="329184">
                  <a:extLst>
                    <a:ext uri="{9D8B030D-6E8A-4147-A177-3AD203B41FA5}">
                      <a16:colId xmlns:a16="http://schemas.microsoft.com/office/drawing/2014/main" val="3940157662"/>
                    </a:ext>
                  </a:extLst>
                </a:gridCol>
                <a:gridCol w="329184">
                  <a:extLst>
                    <a:ext uri="{9D8B030D-6E8A-4147-A177-3AD203B41FA5}">
                      <a16:colId xmlns:a16="http://schemas.microsoft.com/office/drawing/2014/main" val="360350862"/>
                    </a:ext>
                  </a:extLst>
                </a:gridCol>
                <a:gridCol w="370332">
                  <a:extLst>
                    <a:ext uri="{9D8B030D-6E8A-4147-A177-3AD203B41FA5}">
                      <a16:colId xmlns:a16="http://schemas.microsoft.com/office/drawing/2014/main" val="2934040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450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- 2019-02-05 14:00:00 </a:t>
                      </a:r>
                      <a:r>
                        <a:rPr kumimoji="0" lang="en-US" sz="1000" b="0" i="0" u="none" strike="noStrike" kern="1200" cap="none" spc="0" normalizeH="0" baseline="0" noProof="0">
                          <a:ln>
                            <a:noFill/>
                          </a:ln>
                          <a:solidFill>
                            <a:prstClr val="black"/>
                          </a:solidFill>
                          <a:effectLst/>
                          <a:uLnTx/>
                          <a:uFillTx/>
                          <a:latin typeface="+mn-lt"/>
                          <a:ea typeface="+mn-ea"/>
                          <a:cs typeface="+mn-cs"/>
                        </a:rPr>
                        <a:t> 
 ℹ️ Walk-around video of the PRINOTH #PANTHERT14R ℹ️ 
👉 Discover all the features and benefits this machine has to offer 👈
Video was done in collaboration with PipeLine Machinery International, the Caterpillar Pipeline dealer, a long-time partner of PRINOTH - Tracked Vehicles 📽️ #PRINOTH #prinothtrackedvehicles 
More info here ► http://bit.ly/PRINOTH-PANTHERT14R
 — Products shown: (EU Shop) CAMO BLUE DENIM SHIRT and (NA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9354671"/>
                  </a:ext>
                </a:extLst>
              </a:tr>
            </a:tbl>
          </a:graphicData>
        </a:graphic>
      </p:graphicFrame>
      <p:sp>
        <p:nvSpPr>
          <p:cNvPr id="4" name="Text Placeholder 3">
            <a:extLst>
              <a:ext uri="{FF2B5EF4-FFF2-40B4-BE49-F238E27FC236}">
                <a16:creationId xmlns:a16="http://schemas.microsoft.com/office/drawing/2014/main" id="{F55F3DDF-0210-4176-BBA8-0300E1DA355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56029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B47DC-2625-4B6B-9CEA-AEC5F3199273}"/>
              </a:ext>
            </a:extLst>
          </p:cNvPr>
          <p:cNvSpPr>
            <a:spLocks noGrp="1"/>
          </p:cNvSpPr>
          <p:nvPr>
            <p:ph type="title"/>
          </p:nvPr>
        </p:nvSpPr>
        <p:spPr/>
        <p:txBody>
          <a:bodyPr/>
          <a:lstStyle/>
          <a:p>
            <a:r>
              <a:rPr lang="en-US"/>
              <a:t>Facebook FB Own Posts Table (Keywords filtered) | Tracked Vehicles - 14 of 14</a:t>
            </a:r>
          </a:p>
        </p:txBody>
      </p:sp>
      <p:graphicFrame>
        <p:nvGraphicFramePr>
          <p:cNvPr id="5" name="Table Placeholder 4">
            <a:extLst>
              <a:ext uri="{FF2B5EF4-FFF2-40B4-BE49-F238E27FC236}">
                <a16:creationId xmlns:a16="http://schemas.microsoft.com/office/drawing/2014/main" id="{7E3D0B34-584F-45F5-B8FF-555BC19E886E}"/>
              </a:ext>
            </a:extLst>
          </p:cNvPr>
          <p:cNvGraphicFramePr>
            <a:graphicFrameLocks noGrp="1"/>
          </p:cNvGraphicFramePr>
          <p:nvPr>
            <p:ph type="tbl" sz="quarter" idx="13"/>
            <p:extLst>
              <p:ext uri="{D42A27DB-BD31-4B8C-83A1-F6EECF244321}">
                <p14:modId xmlns:p14="http://schemas.microsoft.com/office/powerpoint/2010/main" val="90784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8380707"/>
                    </a:ext>
                  </a:extLst>
                </a:gridCol>
                <a:gridCol w="370332">
                  <a:extLst>
                    <a:ext uri="{9D8B030D-6E8A-4147-A177-3AD203B41FA5}">
                      <a16:colId xmlns:a16="http://schemas.microsoft.com/office/drawing/2014/main" val="2098175590"/>
                    </a:ext>
                  </a:extLst>
                </a:gridCol>
                <a:gridCol w="370332">
                  <a:extLst>
                    <a:ext uri="{9D8B030D-6E8A-4147-A177-3AD203B41FA5}">
                      <a16:colId xmlns:a16="http://schemas.microsoft.com/office/drawing/2014/main" val="2225710892"/>
                    </a:ext>
                  </a:extLst>
                </a:gridCol>
                <a:gridCol w="370332">
                  <a:extLst>
                    <a:ext uri="{9D8B030D-6E8A-4147-A177-3AD203B41FA5}">
                      <a16:colId xmlns:a16="http://schemas.microsoft.com/office/drawing/2014/main" val="4258135369"/>
                    </a:ext>
                  </a:extLst>
                </a:gridCol>
                <a:gridCol w="329184">
                  <a:extLst>
                    <a:ext uri="{9D8B030D-6E8A-4147-A177-3AD203B41FA5}">
                      <a16:colId xmlns:a16="http://schemas.microsoft.com/office/drawing/2014/main" val="1289982345"/>
                    </a:ext>
                  </a:extLst>
                </a:gridCol>
                <a:gridCol w="329184">
                  <a:extLst>
                    <a:ext uri="{9D8B030D-6E8A-4147-A177-3AD203B41FA5}">
                      <a16:colId xmlns:a16="http://schemas.microsoft.com/office/drawing/2014/main" val="2388395093"/>
                    </a:ext>
                  </a:extLst>
                </a:gridCol>
                <a:gridCol w="329184">
                  <a:extLst>
                    <a:ext uri="{9D8B030D-6E8A-4147-A177-3AD203B41FA5}">
                      <a16:colId xmlns:a16="http://schemas.microsoft.com/office/drawing/2014/main" val="1044608142"/>
                    </a:ext>
                  </a:extLst>
                </a:gridCol>
                <a:gridCol w="329184">
                  <a:extLst>
                    <a:ext uri="{9D8B030D-6E8A-4147-A177-3AD203B41FA5}">
                      <a16:colId xmlns:a16="http://schemas.microsoft.com/office/drawing/2014/main" val="51067216"/>
                    </a:ext>
                  </a:extLst>
                </a:gridCol>
                <a:gridCol w="329184">
                  <a:extLst>
                    <a:ext uri="{9D8B030D-6E8A-4147-A177-3AD203B41FA5}">
                      <a16:colId xmlns:a16="http://schemas.microsoft.com/office/drawing/2014/main" val="1273755873"/>
                    </a:ext>
                  </a:extLst>
                </a:gridCol>
                <a:gridCol w="329184">
                  <a:extLst>
                    <a:ext uri="{9D8B030D-6E8A-4147-A177-3AD203B41FA5}">
                      <a16:colId xmlns:a16="http://schemas.microsoft.com/office/drawing/2014/main" val="2291633302"/>
                    </a:ext>
                  </a:extLst>
                </a:gridCol>
                <a:gridCol w="329184">
                  <a:extLst>
                    <a:ext uri="{9D8B030D-6E8A-4147-A177-3AD203B41FA5}">
                      <a16:colId xmlns:a16="http://schemas.microsoft.com/office/drawing/2014/main" val="3845592498"/>
                    </a:ext>
                  </a:extLst>
                </a:gridCol>
                <a:gridCol w="329184">
                  <a:extLst>
                    <a:ext uri="{9D8B030D-6E8A-4147-A177-3AD203B41FA5}">
                      <a16:colId xmlns:a16="http://schemas.microsoft.com/office/drawing/2014/main" val="2078772109"/>
                    </a:ext>
                  </a:extLst>
                </a:gridCol>
                <a:gridCol w="370332">
                  <a:extLst>
                    <a:ext uri="{9D8B030D-6E8A-4147-A177-3AD203B41FA5}">
                      <a16:colId xmlns:a16="http://schemas.microsoft.com/office/drawing/2014/main" val="2643118091"/>
                    </a:ext>
                  </a:extLst>
                </a:gridCol>
                <a:gridCol w="370332">
                  <a:extLst>
                    <a:ext uri="{9D8B030D-6E8A-4147-A177-3AD203B41FA5}">
                      <a16:colId xmlns:a16="http://schemas.microsoft.com/office/drawing/2014/main" val="450130221"/>
                    </a:ext>
                  </a:extLst>
                </a:gridCol>
                <a:gridCol w="329184">
                  <a:extLst>
                    <a:ext uri="{9D8B030D-6E8A-4147-A177-3AD203B41FA5}">
                      <a16:colId xmlns:a16="http://schemas.microsoft.com/office/drawing/2014/main" val="2433385659"/>
                    </a:ext>
                  </a:extLst>
                </a:gridCol>
                <a:gridCol w="329184">
                  <a:extLst>
                    <a:ext uri="{9D8B030D-6E8A-4147-A177-3AD203B41FA5}">
                      <a16:colId xmlns:a16="http://schemas.microsoft.com/office/drawing/2014/main" val="62846903"/>
                    </a:ext>
                  </a:extLst>
                </a:gridCol>
                <a:gridCol w="370332">
                  <a:extLst>
                    <a:ext uri="{9D8B030D-6E8A-4147-A177-3AD203B41FA5}">
                      <a16:colId xmlns:a16="http://schemas.microsoft.com/office/drawing/2014/main" val="281370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717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- 2019-02-04 16:00:01 </a:t>
                      </a:r>
                      <a:r>
                        <a:rPr kumimoji="0" lang="en-US" sz="1000" b="0" i="0" u="none" strike="noStrike" kern="1200" cap="none" spc="0" normalizeH="0" baseline="0" noProof="0">
                          <a:ln>
                            <a:noFill/>
                          </a:ln>
                          <a:solidFill>
                            <a:prstClr val="black"/>
                          </a:solidFill>
                          <a:effectLst/>
                          <a:uLnTx/>
                          <a:uFillTx/>
                          <a:latin typeface="+mn-lt"/>
                          <a:ea typeface="+mn-ea"/>
                          <a:cs typeface="+mn-cs"/>
                        </a:rPr>
                        <a:t> 
 Multi Machine Inc. getting a #PANTHERT6 serviced in New Jersey 🇺🇸 
ℹ️ More info here ► http://bit.ly/PRINOTH-PANTHERT6 🌐
#PRINOTH #prinothtrackedvehicles
 — Products shown: (NA Shop) GREY HOODIE WITH ZIP and (EU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149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- 2019-02-01 18:01:45 </a:t>
                      </a:r>
                      <a:r>
                        <a:rPr kumimoji="0" lang="en-US" sz="1000" b="0" i="0" u="none" strike="noStrike" kern="1200" cap="none" spc="0" normalizeH="0" baseline="0" noProof="0">
                          <a:ln>
                            <a:noFill/>
                          </a:ln>
                          <a:solidFill>
                            <a:prstClr val="black"/>
                          </a:solidFill>
                          <a:effectLst/>
                          <a:uLnTx/>
                          <a:uFillTx/>
                          <a:latin typeface="+mn-lt"/>
                          <a:ea typeface="+mn-ea"/>
                          <a:cs typeface="+mn-cs"/>
                        </a:rPr>
                        <a:t> 
 Photo of the Month - The Terramac RT9 with a full size TSI 150 ATV rig. #SonicDrills #Terramac #CrawlerCarriers #DrillingEquipment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8928023"/>
                  </a:ext>
                </a:extLst>
              </a:tr>
            </a:tbl>
          </a:graphicData>
        </a:graphic>
      </p:graphicFrame>
      <p:sp>
        <p:nvSpPr>
          <p:cNvPr id="4" name="Text Placeholder 3">
            <a:extLst>
              <a:ext uri="{FF2B5EF4-FFF2-40B4-BE49-F238E27FC236}">
                <a16:creationId xmlns:a16="http://schemas.microsoft.com/office/drawing/2014/main" id="{2DBB5ED3-001A-46B5-8062-2AB7381165E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858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B67B-72B1-43CC-9FC7-CFB8139828C8}"/>
              </a:ext>
            </a:extLst>
          </p:cNvPr>
          <p:cNvSpPr>
            <a:spLocks noGrp="1"/>
          </p:cNvSpPr>
          <p:nvPr>
            <p:ph type="title"/>
          </p:nvPr>
        </p:nvSpPr>
        <p:spPr/>
        <p:txBody>
          <a:bodyPr/>
          <a:lstStyle/>
          <a:p>
            <a:r>
              <a:rPr lang="en-US"/>
              <a:t>Facebook Own Posts | Tracked Vehicles</a:t>
            </a:r>
          </a:p>
        </p:txBody>
      </p:sp>
      <p:graphicFrame>
        <p:nvGraphicFramePr>
          <p:cNvPr id="6" name="Chart Placeholder 5">
            <a:extLst>
              <a:ext uri="{FF2B5EF4-FFF2-40B4-BE49-F238E27FC236}">
                <a16:creationId xmlns:a16="http://schemas.microsoft.com/office/drawing/2014/main" id="{9D20D6C2-9036-4A15-A5C4-1EA1C7E97442}"/>
              </a:ext>
            </a:extLst>
          </p:cNvPr>
          <p:cNvGraphicFramePr>
            <a:graphicFrameLocks noGrp="1"/>
          </p:cNvGraphicFramePr>
          <p:nvPr>
            <p:ph type="chart" sz="quarter" idx="13"/>
            <p:extLst>
              <p:ext uri="{D42A27DB-BD31-4B8C-83A1-F6EECF244321}">
                <p14:modId xmlns:p14="http://schemas.microsoft.com/office/powerpoint/2010/main" val="294813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9D81AF-6561-481C-ACDD-763A5C2BD9C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9B6AFC9A-6535-4C60-877A-FAA66CF920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1974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CC2D-C67C-4F25-9323-C701A483A2F4}"/>
              </a:ext>
            </a:extLst>
          </p:cNvPr>
          <p:cNvSpPr>
            <a:spLocks noGrp="1"/>
          </p:cNvSpPr>
          <p:nvPr>
            <p:ph type="title"/>
          </p:nvPr>
        </p:nvSpPr>
        <p:spPr/>
        <p:txBody>
          <a:bodyPr/>
          <a:lstStyle/>
          <a:p>
            <a:r>
              <a:rPr lang="en-US"/>
              <a:t>Facebook Key Metrics Table | Tracked Vehicles - 1 of 3</a:t>
            </a:r>
          </a:p>
        </p:txBody>
      </p:sp>
      <p:graphicFrame>
        <p:nvGraphicFramePr>
          <p:cNvPr id="5" name="Table Placeholder 4">
            <a:extLst>
              <a:ext uri="{FF2B5EF4-FFF2-40B4-BE49-F238E27FC236}">
                <a16:creationId xmlns:a16="http://schemas.microsoft.com/office/drawing/2014/main" id="{31193A69-16A2-4008-A957-A7046D6277B4}"/>
              </a:ext>
            </a:extLst>
          </p:cNvPr>
          <p:cNvGraphicFramePr>
            <a:graphicFrameLocks noGrp="1"/>
          </p:cNvGraphicFramePr>
          <p:nvPr>
            <p:ph type="tbl" sz="quarter" idx="13"/>
            <p:extLst>
              <p:ext uri="{D42A27DB-BD31-4B8C-83A1-F6EECF244321}">
                <p14:modId xmlns:p14="http://schemas.microsoft.com/office/powerpoint/2010/main" val="346610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79597018"/>
                    </a:ext>
                  </a:extLst>
                </a:gridCol>
                <a:gridCol w="411480">
                  <a:extLst>
                    <a:ext uri="{9D8B030D-6E8A-4147-A177-3AD203B41FA5}">
                      <a16:colId xmlns:a16="http://schemas.microsoft.com/office/drawing/2014/main" val="802094327"/>
                    </a:ext>
                  </a:extLst>
                </a:gridCol>
                <a:gridCol w="304495">
                  <a:extLst>
                    <a:ext uri="{9D8B030D-6E8A-4147-A177-3AD203B41FA5}">
                      <a16:colId xmlns:a16="http://schemas.microsoft.com/office/drawing/2014/main" val="479363783"/>
                    </a:ext>
                  </a:extLst>
                </a:gridCol>
                <a:gridCol w="304495">
                  <a:extLst>
                    <a:ext uri="{9D8B030D-6E8A-4147-A177-3AD203B41FA5}">
                      <a16:colId xmlns:a16="http://schemas.microsoft.com/office/drawing/2014/main" val="3307081049"/>
                    </a:ext>
                  </a:extLst>
                </a:gridCol>
                <a:gridCol w="304495">
                  <a:extLst>
                    <a:ext uri="{9D8B030D-6E8A-4147-A177-3AD203B41FA5}">
                      <a16:colId xmlns:a16="http://schemas.microsoft.com/office/drawing/2014/main" val="2616793996"/>
                    </a:ext>
                  </a:extLst>
                </a:gridCol>
                <a:gridCol w="304495">
                  <a:extLst>
                    <a:ext uri="{9D8B030D-6E8A-4147-A177-3AD203B41FA5}">
                      <a16:colId xmlns:a16="http://schemas.microsoft.com/office/drawing/2014/main" val="4225964771"/>
                    </a:ext>
                  </a:extLst>
                </a:gridCol>
                <a:gridCol w="304495">
                  <a:extLst>
                    <a:ext uri="{9D8B030D-6E8A-4147-A177-3AD203B41FA5}">
                      <a16:colId xmlns:a16="http://schemas.microsoft.com/office/drawing/2014/main" val="3386564820"/>
                    </a:ext>
                  </a:extLst>
                </a:gridCol>
                <a:gridCol w="304495">
                  <a:extLst>
                    <a:ext uri="{9D8B030D-6E8A-4147-A177-3AD203B41FA5}">
                      <a16:colId xmlns:a16="http://schemas.microsoft.com/office/drawing/2014/main" val="554014654"/>
                    </a:ext>
                  </a:extLst>
                </a:gridCol>
                <a:gridCol w="304495">
                  <a:extLst>
                    <a:ext uri="{9D8B030D-6E8A-4147-A177-3AD203B41FA5}">
                      <a16:colId xmlns:a16="http://schemas.microsoft.com/office/drawing/2014/main" val="659514460"/>
                    </a:ext>
                  </a:extLst>
                </a:gridCol>
                <a:gridCol w="304495">
                  <a:extLst>
                    <a:ext uri="{9D8B030D-6E8A-4147-A177-3AD203B41FA5}">
                      <a16:colId xmlns:a16="http://schemas.microsoft.com/office/drawing/2014/main" val="3503494980"/>
                    </a:ext>
                  </a:extLst>
                </a:gridCol>
                <a:gridCol w="304495">
                  <a:extLst>
                    <a:ext uri="{9D8B030D-6E8A-4147-A177-3AD203B41FA5}">
                      <a16:colId xmlns:a16="http://schemas.microsoft.com/office/drawing/2014/main" val="1739664999"/>
                    </a:ext>
                  </a:extLst>
                </a:gridCol>
                <a:gridCol w="304495">
                  <a:extLst>
                    <a:ext uri="{9D8B030D-6E8A-4147-A177-3AD203B41FA5}">
                      <a16:colId xmlns:a16="http://schemas.microsoft.com/office/drawing/2014/main" val="2782093139"/>
                    </a:ext>
                  </a:extLst>
                </a:gridCol>
                <a:gridCol w="304495">
                  <a:extLst>
                    <a:ext uri="{9D8B030D-6E8A-4147-A177-3AD203B41FA5}">
                      <a16:colId xmlns:a16="http://schemas.microsoft.com/office/drawing/2014/main" val="168325874"/>
                    </a:ext>
                  </a:extLst>
                </a:gridCol>
                <a:gridCol w="304495">
                  <a:extLst>
                    <a:ext uri="{9D8B030D-6E8A-4147-A177-3AD203B41FA5}">
                      <a16:colId xmlns:a16="http://schemas.microsoft.com/office/drawing/2014/main" val="1807582806"/>
                    </a:ext>
                  </a:extLst>
                </a:gridCol>
                <a:gridCol w="304495">
                  <a:extLst>
                    <a:ext uri="{9D8B030D-6E8A-4147-A177-3AD203B41FA5}">
                      <a16:colId xmlns:a16="http://schemas.microsoft.com/office/drawing/2014/main" val="1546031611"/>
                    </a:ext>
                  </a:extLst>
                </a:gridCol>
                <a:gridCol w="304495">
                  <a:extLst>
                    <a:ext uri="{9D8B030D-6E8A-4147-A177-3AD203B41FA5}">
                      <a16:colId xmlns:a16="http://schemas.microsoft.com/office/drawing/2014/main" val="1338478829"/>
                    </a:ext>
                  </a:extLst>
                </a:gridCol>
                <a:gridCol w="304495">
                  <a:extLst>
                    <a:ext uri="{9D8B030D-6E8A-4147-A177-3AD203B41FA5}">
                      <a16:colId xmlns:a16="http://schemas.microsoft.com/office/drawing/2014/main" val="151261999"/>
                    </a:ext>
                  </a:extLst>
                </a:gridCol>
                <a:gridCol w="304495">
                  <a:extLst>
                    <a:ext uri="{9D8B030D-6E8A-4147-A177-3AD203B41FA5}">
                      <a16:colId xmlns:a16="http://schemas.microsoft.com/office/drawing/2014/main" val="2162492226"/>
                    </a:ext>
                  </a:extLst>
                </a:gridCol>
                <a:gridCol w="304495">
                  <a:extLst>
                    <a:ext uri="{9D8B030D-6E8A-4147-A177-3AD203B41FA5}">
                      <a16:colId xmlns:a16="http://schemas.microsoft.com/office/drawing/2014/main" val="2111781196"/>
                    </a:ext>
                  </a:extLst>
                </a:gridCol>
                <a:gridCol w="304495">
                  <a:extLst>
                    <a:ext uri="{9D8B030D-6E8A-4147-A177-3AD203B41FA5}">
                      <a16:colId xmlns:a16="http://schemas.microsoft.com/office/drawing/2014/main" val="2095732090"/>
                    </a:ext>
                  </a:extLst>
                </a:gridCol>
                <a:gridCol w="304495">
                  <a:extLst>
                    <a:ext uri="{9D8B030D-6E8A-4147-A177-3AD203B41FA5}">
                      <a16:colId xmlns:a16="http://schemas.microsoft.com/office/drawing/2014/main" val="856426620"/>
                    </a:ext>
                  </a:extLst>
                </a:gridCol>
                <a:gridCol w="304495">
                  <a:extLst>
                    <a:ext uri="{9D8B030D-6E8A-4147-A177-3AD203B41FA5}">
                      <a16:colId xmlns:a16="http://schemas.microsoft.com/office/drawing/2014/main" val="457450685"/>
                    </a:ext>
                  </a:extLst>
                </a:gridCol>
                <a:gridCol w="304495">
                  <a:extLst>
                    <a:ext uri="{9D8B030D-6E8A-4147-A177-3AD203B41FA5}">
                      <a16:colId xmlns:a16="http://schemas.microsoft.com/office/drawing/2014/main" val="6099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2813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PRINOTH - Tracked Vehicles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7055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Morooka USA, LLC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59363816"/>
                  </a:ext>
                </a:extLst>
              </a:tr>
            </a:tbl>
          </a:graphicData>
        </a:graphic>
      </p:graphicFrame>
      <p:sp>
        <p:nvSpPr>
          <p:cNvPr id="4" name="Text Placeholder 3">
            <a:extLst>
              <a:ext uri="{FF2B5EF4-FFF2-40B4-BE49-F238E27FC236}">
                <a16:creationId xmlns:a16="http://schemas.microsoft.com/office/drawing/2014/main" id="{7779A47C-0142-4C66-A9DA-E02C8452BCC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21124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CF6D-D194-47D8-ADCC-74588798EF62}"/>
              </a:ext>
            </a:extLst>
          </p:cNvPr>
          <p:cNvSpPr>
            <a:spLocks noGrp="1"/>
          </p:cNvSpPr>
          <p:nvPr>
            <p:ph type="title"/>
          </p:nvPr>
        </p:nvSpPr>
        <p:spPr/>
        <p:txBody>
          <a:bodyPr/>
          <a:lstStyle/>
          <a:p>
            <a:r>
              <a:rPr lang="en-US"/>
              <a:t>Facebook Key Metrics Table | Tracked Vehicles - 2 of 3</a:t>
            </a:r>
          </a:p>
        </p:txBody>
      </p:sp>
      <p:graphicFrame>
        <p:nvGraphicFramePr>
          <p:cNvPr id="5" name="Table Placeholder 4">
            <a:extLst>
              <a:ext uri="{FF2B5EF4-FFF2-40B4-BE49-F238E27FC236}">
                <a16:creationId xmlns:a16="http://schemas.microsoft.com/office/drawing/2014/main" id="{DEEA6773-FE70-4F46-A4E6-7385CE0B0E3A}"/>
              </a:ext>
            </a:extLst>
          </p:cNvPr>
          <p:cNvGraphicFramePr>
            <a:graphicFrameLocks noGrp="1"/>
          </p:cNvGraphicFramePr>
          <p:nvPr>
            <p:ph type="tbl" sz="quarter" idx="13"/>
            <p:extLst>
              <p:ext uri="{D42A27DB-BD31-4B8C-83A1-F6EECF244321}">
                <p14:modId xmlns:p14="http://schemas.microsoft.com/office/powerpoint/2010/main" val="41198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29298196"/>
                    </a:ext>
                  </a:extLst>
                </a:gridCol>
                <a:gridCol w="411480">
                  <a:extLst>
                    <a:ext uri="{9D8B030D-6E8A-4147-A177-3AD203B41FA5}">
                      <a16:colId xmlns:a16="http://schemas.microsoft.com/office/drawing/2014/main" val="3975979953"/>
                    </a:ext>
                  </a:extLst>
                </a:gridCol>
                <a:gridCol w="304495">
                  <a:extLst>
                    <a:ext uri="{9D8B030D-6E8A-4147-A177-3AD203B41FA5}">
                      <a16:colId xmlns:a16="http://schemas.microsoft.com/office/drawing/2014/main" val="786091348"/>
                    </a:ext>
                  </a:extLst>
                </a:gridCol>
                <a:gridCol w="304495">
                  <a:extLst>
                    <a:ext uri="{9D8B030D-6E8A-4147-A177-3AD203B41FA5}">
                      <a16:colId xmlns:a16="http://schemas.microsoft.com/office/drawing/2014/main" val="2241221532"/>
                    </a:ext>
                  </a:extLst>
                </a:gridCol>
                <a:gridCol w="304495">
                  <a:extLst>
                    <a:ext uri="{9D8B030D-6E8A-4147-A177-3AD203B41FA5}">
                      <a16:colId xmlns:a16="http://schemas.microsoft.com/office/drawing/2014/main" val="767039181"/>
                    </a:ext>
                  </a:extLst>
                </a:gridCol>
                <a:gridCol w="304495">
                  <a:extLst>
                    <a:ext uri="{9D8B030D-6E8A-4147-A177-3AD203B41FA5}">
                      <a16:colId xmlns:a16="http://schemas.microsoft.com/office/drawing/2014/main" val="305191475"/>
                    </a:ext>
                  </a:extLst>
                </a:gridCol>
                <a:gridCol w="304495">
                  <a:extLst>
                    <a:ext uri="{9D8B030D-6E8A-4147-A177-3AD203B41FA5}">
                      <a16:colId xmlns:a16="http://schemas.microsoft.com/office/drawing/2014/main" val="3045774179"/>
                    </a:ext>
                  </a:extLst>
                </a:gridCol>
                <a:gridCol w="304495">
                  <a:extLst>
                    <a:ext uri="{9D8B030D-6E8A-4147-A177-3AD203B41FA5}">
                      <a16:colId xmlns:a16="http://schemas.microsoft.com/office/drawing/2014/main" val="1434040145"/>
                    </a:ext>
                  </a:extLst>
                </a:gridCol>
                <a:gridCol w="304495">
                  <a:extLst>
                    <a:ext uri="{9D8B030D-6E8A-4147-A177-3AD203B41FA5}">
                      <a16:colId xmlns:a16="http://schemas.microsoft.com/office/drawing/2014/main" val="259869866"/>
                    </a:ext>
                  </a:extLst>
                </a:gridCol>
                <a:gridCol w="304495">
                  <a:extLst>
                    <a:ext uri="{9D8B030D-6E8A-4147-A177-3AD203B41FA5}">
                      <a16:colId xmlns:a16="http://schemas.microsoft.com/office/drawing/2014/main" val="417457520"/>
                    </a:ext>
                  </a:extLst>
                </a:gridCol>
                <a:gridCol w="304495">
                  <a:extLst>
                    <a:ext uri="{9D8B030D-6E8A-4147-A177-3AD203B41FA5}">
                      <a16:colId xmlns:a16="http://schemas.microsoft.com/office/drawing/2014/main" val="2003557542"/>
                    </a:ext>
                  </a:extLst>
                </a:gridCol>
                <a:gridCol w="304495">
                  <a:extLst>
                    <a:ext uri="{9D8B030D-6E8A-4147-A177-3AD203B41FA5}">
                      <a16:colId xmlns:a16="http://schemas.microsoft.com/office/drawing/2014/main" val="499705146"/>
                    </a:ext>
                  </a:extLst>
                </a:gridCol>
                <a:gridCol w="304495">
                  <a:extLst>
                    <a:ext uri="{9D8B030D-6E8A-4147-A177-3AD203B41FA5}">
                      <a16:colId xmlns:a16="http://schemas.microsoft.com/office/drawing/2014/main" val="1085998483"/>
                    </a:ext>
                  </a:extLst>
                </a:gridCol>
                <a:gridCol w="304495">
                  <a:extLst>
                    <a:ext uri="{9D8B030D-6E8A-4147-A177-3AD203B41FA5}">
                      <a16:colId xmlns:a16="http://schemas.microsoft.com/office/drawing/2014/main" val="2731636865"/>
                    </a:ext>
                  </a:extLst>
                </a:gridCol>
                <a:gridCol w="304495">
                  <a:extLst>
                    <a:ext uri="{9D8B030D-6E8A-4147-A177-3AD203B41FA5}">
                      <a16:colId xmlns:a16="http://schemas.microsoft.com/office/drawing/2014/main" val="179191173"/>
                    </a:ext>
                  </a:extLst>
                </a:gridCol>
                <a:gridCol w="304495">
                  <a:extLst>
                    <a:ext uri="{9D8B030D-6E8A-4147-A177-3AD203B41FA5}">
                      <a16:colId xmlns:a16="http://schemas.microsoft.com/office/drawing/2014/main" val="1810249461"/>
                    </a:ext>
                  </a:extLst>
                </a:gridCol>
                <a:gridCol w="304495">
                  <a:extLst>
                    <a:ext uri="{9D8B030D-6E8A-4147-A177-3AD203B41FA5}">
                      <a16:colId xmlns:a16="http://schemas.microsoft.com/office/drawing/2014/main" val="1826600602"/>
                    </a:ext>
                  </a:extLst>
                </a:gridCol>
                <a:gridCol w="304495">
                  <a:extLst>
                    <a:ext uri="{9D8B030D-6E8A-4147-A177-3AD203B41FA5}">
                      <a16:colId xmlns:a16="http://schemas.microsoft.com/office/drawing/2014/main" val="977383447"/>
                    </a:ext>
                  </a:extLst>
                </a:gridCol>
                <a:gridCol w="304495">
                  <a:extLst>
                    <a:ext uri="{9D8B030D-6E8A-4147-A177-3AD203B41FA5}">
                      <a16:colId xmlns:a16="http://schemas.microsoft.com/office/drawing/2014/main" val="1542004715"/>
                    </a:ext>
                  </a:extLst>
                </a:gridCol>
                <a:gridCol w="304495">
                  <a:extLst>
                    <a:ext uri="{9D8B030D-6E8A-4147-A177-3AD203B41FA5}">
                      <a16:colId xmlns:a16="http://schemas.microsoft.com/office/drawing/2014/main" val="2607059748"/>
                    </a:ext>
                  </a:extLst>
                </a:gridCol>
                <a:gridCol w="304495">
                  <a:extLst>
                    <a:ext uri="{9D8B030D-6E8A-4147-A177-3AD203B41FA5}">
                      <a16:colId xmlns:a16="http://schemas.microsoft.com/office/drawing/2014/main" val="3026901435"/>
                    </a:ext>
                  </a:extLst>
                </a:gridCol>
                <a:gridCol w="304495">
                  <a:extLst>
                    <a:ext uri="{9D8B030D-6E8A-4147-A177-3AD203B41FA5}">
                      <a16:colId xmlns:a16="http://schemas.microsoft.com/office/drawing/2014/main" val="1179263686"/>
                    </a:ext>
                  </a:extLst>
                </a:gridCol>
                <a:gridCol w="304495">
                  <a:extLst>
                    <a:ext uri="{9D8B030D-6E8A-4147-A177-3AD203B41FA5}">
                      <a16:colId xmlns:a16="http://schemas.microsoft.com/office/drawing/2014/main" val="90719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3374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Morooka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3537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Terramac LLC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95773911"/>
                  </a:ext>
                </a:extLst>
              </a:tr>
            </a:tbl>
          </a:graphicData>
        </a:graphic>
      </p:graphicFrame>
      <p:sp>
        <p:nvSpPr>
          <p:cNvPr id="4" name="Text Placeholder 3">
            <a:extLst>
              <a:ext uri="{FF2B5EF4-FFF2-40B4-BE49-F238E27FC236}">
                <a16:creationId xmlns:a16="http://schemas.microsoft.com/office/drawing/2014/main" id="{218452DF-1930-4EDF-86A6-E0A506DF34E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0963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2E29D-4420-4C58-9316-25FDD2BED78F}"/>
              </a:ext>
            </a:extLst>
          </p:cNvPr>
          <p:cNvSpPr>
            <a:spLocks noGrp="1"/>
          </p:cNvSpPr>
          <p:nvPr>
            <p:ph type="title"/>
          </p:nvPr>
        </p:nvSpPr>
        <p:spPr/>
        <p:txBody>
          <a:bodyPr/>
          <a:lstStyle/>
          <a:p>
            <a:r>
              <a:rPr lang="en-US"/>
              <a:t>Facebook Key Metrics Table | Tracked Vehicles - 3 of 3</a:t>
            </a:r>
          </a:p>
        </p:txBody>
      </p:sp>
      <p:graphicFrame>
        <p:nvGraphicFramePr>
          <p:cNvPr id="5" name="Table Placeholder 4">
            <a:extLst>
              <a:ext uri="{FF2B5EF4-FFF2-40B4-BE49-F238E27FC236}">
                <a16:creationId xmlns:a16="http://schemas.microsoft.com/office/drawing/2014/main" id="{70677E73-F9EB-483F-9282-ED7C87E0F2E3}"/>
              </a:ext>
            </a:extLst>
          </p:cNvPr>
          <p:cNvGraphicFramePr>
            <a:graphicFrameLocks noGrp="1"/>
          </p:cNvGraphicFramePr>
          <p:nvPr>
            <p:ph type="tbl" sz="quarter" idx="13"/>
            <p:extLst>
              <p:ext uri="{D42A27DB-BD31-4B8C-83A1-F6EECF244321}">
                <p14:modId xmlns:p14="http://schemas.microsoft.com/office/powerpoint/2010/main" val="178093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40308882"/>
                    </a:ext>
                  </a:extLst>
                </a:gridCol>
                <a:gridCol w="411480">
                  <a:extLst>
                    <a:ext uri="{9D8B030D-6E8A-4147-A177-3AD203B41FA5}">
                      <a16:colId xmlns:a16="http://schemas.microsoft.com/office/drawing/2014/main" val="2091817374"/>
                    </a:ext>
                  </a:extLst>
                </a:gridCol>
                <a:gridCol w="304495">
                  <a:extLst>
                    <a:ext uri="{9D8B030D-6E8A-4147-A177-3AD203B41FA5}">
                      <a16:colId xmlns:a16="http://schemas.microsoft.com/office/drawing/2014/main" val="3303557245"/>
                    </a:ext>
                  </a:extLst>
                </a:gridCol>
                <a:gridCol w="304495">
                  <a:extLst>
                    <a:ext uri="{9D8B030D-6E8A-4147-A177-3AD203B41FA5}">
                      <a16:colId xmlns:a16="http://schemas.microsoft.com/office/drawing/2014/main" val="4129911270"/>
                    </a:ext>
                  </a:extLst>
                </a:gridCol>
                <a:gridCol w="304495">
                  <a:extLst>
                    <a:ext uri="{9D8B030D-6E8A-4147-A177-3AD203B41FA5}">
                      <a16:colId xmlns:a16="http://schemas.microsoft.com/office/drawing/2014/main" val="1055710780"/>
                    </a:ext>
                  </a:extLst>
                </a:gridCol>
                <a:gridCol w="304495">
                  <a:extLst>
                    <a:ext uri="{9D8B030D-6E8A-4147-A177-3AD203B41FA5}">
                      <a16:colId xmlns:a16="http://schemas.microsoft.com/office/drawing/2014/main" val="3506231853"/>
                    </a:ext>
                  </a:extLst>
                </a:gridCol>
                <a:gridCol w="304495">
                  <a:extLst>
                    <a:ext uri="{9D8B030D-6E8A-4147-A177-3AD203B41FA5}">
                      <a16:colId xmlns:a16="http://schemas.microsoft.com/office/drawing/2014/main" val="3980665286"/>
                    </a:ext>
                  </a:extLst>
                </a:gridCol>
                <a:gridCol w="304495">
                  <a:extLst>
                    <a:ext uri="{9D8B030D-6E8A-4147-A177-3AD203B41FA5}">
                      <a16:colId xmlns:a16="http://schemas.microsoft.com/office/drawing/2014/main" val="2412532988"/>
                    </a:ext>
                  </a:extLst>
                </a:gridCol>
                <a:gridCol w="304495">
                  <a:extLst>
                    <a:ext uri="{9D8B030D-6E8A-4147-A177-3AD203B41FA5}">
                      <a16:colId xmlns:a16="http://schemas.microsoft.com/office/drawing/2014/main" val="1653299043"/>
                    </a:ext>
                  </a:extLst>
                </a:gridCol>
                <a:gridCol w="304495">
                  <a:extLst>
                    <a:ext uri="{9D8B030D-6E8A-4147-A177-3AD203B41FA5}">
                      <a16:colId xmlns:a16="http://schemas.microsoft.com/office/drawing/2014/main" val="509369084"/>
                    </a:ext>
                  </a:extLst>
                </a:gridCol>
                <a:gridCol w="304495">
                  <a:extLst>
                    <a:ext uri="{9D8B030D-6E8A-4147-A177-3AD203B41FA5}">
                      <a16:colId xmlns:a16="http://schemas.microsoft.com/office/drawing/2014/main" val="2861660344"/>
                    </a:ext>
                  </a:extLst>
                </a:gridCol>
                <a:gridCol w="304495">
                  <a:extLst>
                    <a:ext uri="{9D8B030D-6E8A-4147-A177-3AD203B41FA5}">
                      <a16:colId xmlns:a16="http://schemas.microsoft.com/office/drawing/2014/main" val="252700086"/>
                    </a:ext>
                  </a:extLst>
                </a:gridCol>
                <a:gridCol w="304495">
                  <a:extLst>
                    <a:ext uri="{9D8B030D-6E8A-4147-A177-3AD203B41FA5}">
                      <a16:colId xmlns:a16="http://schemas.microsoft.com/office/drawing/2014/main" val="187352310"/>
                    </a:ext>
                  </a:extLst>
                </a:gridCol>
                <a:gridCol w="304495">
                  <a:extLst>
                    <a:ext uri="{9D8B030D-6E8A-4147-A177-3AD203B41FA5}">
                      <a16:colId xmlns:a16="http://schemas.microsoft.com/office/drawing/2014/main" val="644623822"/>
                    </a:ext>
                  </a:extLst>
                </a:gridCol>
                <a:gridCol w="304495">
                  <a:extLst>
                    <a:ext uri="{9D8B030D-6E8A-4147-A177-3AD203B41FA5}">
                      <a16:colId xmlns:a16="http://schemas.microsoft.com/office/drawing/2014/main" val="1755681194"/>
                    </a:ext>
                  </a:extLst>
                </a:gridCol>
                <a:gridCol w="304495">
                  <a:extLst>
                    <a:ext uri="{9D8B030D-6E8A-4147-A177-3AD203B41FA5}">
                      <a16:colId xmlns:a16="http://schemas.microsoft.com/office/drawing/2014/main" val="1005480511"/>
                    </a:ext>
                  </a:extLst>
                </a:gridCol>
                <a:gridCol w="304495">
                  <a:extLst>
                    <a:ext uri="{9D8B030D-6E8A-4147-A177-3AD203B41FA5}">
                      <a16:colId xmlns:a16="http://schemas.microsoft.com/office/drawing/2014/main" val="2358617858"/>
                    </a:ext>
                  </a:extLst>
                </a:gridCol>
                <a:gridCol w="304495">
                  <a:extLst>
                    <a:ext uri="{9D8B030D-6E8A-4147-A177-3AD203B41FA5}">
                      <a16:colId xmlns:a16="http://schemas.microsoft.com/office/drawing/2014/main" val="3695553920"/>
                    </a:ext>
                  </a:extLst>
                </a:gridCol>
                <a:gridCol w="304495">
                  <a:extLst>
                    <a:ext uri="{9D8B030D-6E8A-4147-A177-3AD203B41FA5}">
                      <a16:colId xmlns:a16="http://schemas.microsoft.com/office/drawing/2014/main" val="2837530450"/>
                    </a:ext>
                  </a:extLst>
                </a:gridCol>
                <a:gridCol w="304495">
                  <a:extLst>
                    <a:ext uri="{9D8B030D-6E8A-4147-A177-3AD203B41FA5}">
                      <a16:colId xmlns:a16="http://schemas.microsoft.com/office/drawing/2014/main" val="9009792"/>
                    </a:ext>
                  </a:extLst>
                </a:gridCol>
                <a:gridCol w="304495">
                  <a:extLst>
                    <a:ext uri="{9D8B030D-6E8A-4147-A177-3AD203B41FA5}">
                      <a16:colId xmlns:a16="http://schemas.microsoft.com/office/drawing/2014/main" val="551819098"/>
                    </a:ext>
                  </a:extLst>
                </a:gridCol>
                <a:gridCol w="304495">
                  <a:extLst>
                    <a:ext uri="{9D8B030D-6E8A-4147-A177-3AD203B41FA5}">
                      <a16:colId xmlns:a16="http://schemas.microsoft.com/office/drawing/2014/main" val="1734898133"/>
                    </a:ext>
                  </a:extLst>
                </a:gridCol>
                <a:gridCol w="304495">
                  <a:extLst>
                    <a:ext uri="{9D8B030D-6E8A-4147-A177-3AD203B41FA5}">
                      <a16:colId xmlns:a16="http://schemas.microsoft.com/office/drawing/2014/main" val="256479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4757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PowerBully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439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PowerTraxx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78918003"/>
                  </a:ext>
                </a:extLst>
              </a:tr>
            </a:tbl>
          </a:graphicData>
        </a:graphic>
      </p:graphicFrame>
      <p:sp>
        <p:nvSpPr>
          <p:cNvPr id="4" name="Text Placeholder 3">
            <a:extLst>
              <a:ext uri="{FF2B5EF4-FFF2-40B4-BE49-F238E27FC236}">
                <a16:creationId xmlns:a16="http://schemas.microsoft.com/office/drawing/2014/main" id="{5D6121CE-3285-4CA6-B0D3-E7B973F35EB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17340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1614</Words>
  <Application>Microsoft Office PowerPoint</Application>
  <PresentationFormat>On-screen Show (4:3)</PresentationFormat>
  <Paragraphs>927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Executive_Summary_Monthly</vt:lpstr>
      <vt:lpstr>Facebook Fans Table | Tracked Vehicles</vt:lpstr>
      <vt:lpstr>Instagram Followers Table | Tracked Vehicles</vt:lpstr>
      <vt:lpstr>Youtube Key Metrics Table | Tracked Vehicles</vt:lpstr>
      <vt:lpstr>LinkedIn Followers Table | Tracked Vehicles</vt:lpstr>
      <vt:lpstr>Facebook Sponsored Posts Distribution | Tracked Vehicles</vt:lpstr>
      <vt:lpstr>Facebook FB Own Posts Table (Keywords filtered) | Tracked Vehicles - 1 of 14</vt:lpstr>
      <vt:lpstr>Facebook FB Own Posts Table (Keywords filtered) | Tracked Vehicles - 2 of 14</vt:lpstr>
      <vt:lpstr>Facebook FB Own Posts Table (Keywords filtered) | Tracked Vehicles - 3 of 14</vt:lpstr>
      <vt:lpstr>Facebook FB Own Posts Table (Keywords filtered) | Tracked Vehicles - 4 of 14</vt:lpstr>
      <vt:lpstr>Facebook FB Own Posts Table (Keywords filtered) | Tracked Vehicles - 5 of 14</vt:lpstr>
      <vt:lpstr>Facebook FB Own Posts Table (Keywords filtered) | Tracked Vehicles - 6 of 14</vt:lpstr>
      <vt:lpstr>Facebook FB Own Posts Table (Keywords filtered) | Tracked Vehicles - 7 of 14</vt:lpstr>
      <vt:lpstr>Facebook FB Own Posts Table (Keywords filtered) | Tracked Vehicles - 8 of 14</vt:lpstr>
      <vt:lpstr>Facebook FB Own Posts Table (Keywords filtered) | Tracked Vehicles - 9 of 14</vt:lpstr>
      <vt:lpstr>Facebook FB Own Posts Table (Keywords filtered) | Tracked Vehicles - 10 of 14</vt:lpstr>
      <vt:lpstr>Facebook FB Own Posts Table (Keywords filtered) | Tracked Vehicles - 11 of 14</vt:lpstr>
      <vt:lpstr>Facebook FB Own Posts Table (Keywords filtered) | Tracked Vehicles - 12 of 14</vt:lpstr>
      <vt:lpstr>Facebook FB Own Posts Table (Keywords filtered) | Tracked Vehicles - 13 of 14</vt:lpstr>
      <vt:lpstr>Facebook FB Own Posts Table (Keywords filtered) | Tracked Vehicles - 14 of 14</vt:lpstr>
      <vt:lpstr>Facebook Own Posts | Tracked Vehicles</vt:lpstr>
      <vt:lpstr>Facebook Key Metrics Table | Tracked Vehicles - 1 of 3</vt:lpstr>
      <vt:lpstr>Facebook Key Metrics Table | Tracked Vehicles - 2 of 3</vt:lpstr>
      <vt:lpstr>Facebook Key Metrics Table | Tracked Vehicles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Executive_Summary_Monthly</dc:title>
  <dc:creator>Frederik Peiniger</dc:creator>
  <cp:lastModifiedBy>Frederik Peiniger</cp:lastModifiedBy>
  <cp:revision>1</cp:revision>
  <dcterms:created xsi:type="dcterms:W3CDTF">2019-03-06T15:39:19Z</dcterms:created>
  <dcterms:modified xsi:type="dcterms:W3CDTF">2019-03-06T15:40:17Z</dcterms:modified>
</cp:coreProperties>
</file>