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Sheet1!$B$2:$B$7</c:f>
              <c:numCache>
                <c:formatCode>General</c:formatCode>
                <c:ptCount val="6"/>
                <c:pt idx="0">
                  <c:v>13</c:v>
                </c:pt>
                <c:pt idx="1">
                  <c:v>0</c:v>
                </c:pt>
                <c:pt idx="2">
                  <c:v>0</c:v>
                </c:pt>
                <c:pt idx="3">
                  <c:v>13</c:v>
                </c:pt>
                <c:pt idx="4">
                  <c:v>1</c:v>
                </c:pt>
                <c:pt idx="5">
                  <c:v>2</c:v>
                </c:pt>
              </c:numCache>
            </c:numRef>
          </c:val>
          <c:extLst>
            <c:ext xmlns:c16="http://schemas.microsoft.com/office/drawing/2014/chart" uri="{C3380CC4-5D6E-409C-BE32-E72D297353CC}">
              <c16:uniqueId val="{00000000-53A1-4A07-85B9-B81A935A9F9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Sheet1!$C$2:$C$7</c:f>
              <c:numCache>
                <c:formatCode>General</c:formatCode>
                <c:ptCount val="6"/>
                <c:pt idx="0">
                  <c:v>17</c:v>
                </c:pt>
                <c:pt idx="1">
                  <c:v>0</c:v>
                </c:pt>
                <c:pt idx="2">
                  <c:v>0</c:v>
                </c:pt>
                <c:pt idx="3">
                  <c:v>0</c:v>
                </c:pt>
                <c:pt idx="4">
                  <c:v>0</c:v>
                </c:pt>
                <c:pt idx="5">
                  <c:v>0</c:v>
                </c:pt>
              </c:numCache>
            </c:numRef>
          </c:val>
          <c:extLst>
            <c:ext xmlns:c16="http://schemas.microsoft.com/office/drawing/2014/chart" uri="{C3380CC4-5D6E-409C-BE32-E72D297353CC}">
              <c16:uniqueId val="{00000001-53A1-4A07-85B9-B81A935A9F9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Sheet1!$A$2:$A$7</c:f>
              <c:strCache>
                <c:ptCount val="6"/>
                <c:pt idx="0">
                  <c:v>PRINOTH - Tracked Vehicles</c:v>
                </c:pt>
                <c:pt idx="1">
                  <c:v>Morooka USA, LLC</c:v>
                </c:pt>
                <c:pt idx="2">
                  <c:v>Morooka</c:v>
                </c:pt>
                <c:pt idx="3">
                  <c:v>Terramac LLC</c:v>
                </c:pt>
                <c:pt idx="4">
                  <c:v>PowerBully</c:v>
                </c:pt>
                <c:pt idx="5">
                  <c:v>PowerTraxx</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53A1-4A07-85B9-B81A935A9F96}"/>
            </c:ext>
          </c:extLst>
        </c:ser>
        <c:dLbls>
          <c:showLegendKey val="0"/>
          <c:showVal val="0"/>
          <c:showCatName val="0"/>
          <c:showSerName val="0"/>
          <c:showPercent val="0"/>
          <c:showBubbleSize val="0"/>
        </c:dLbls>
        <c:gapWidth val="150"/>
        <c:overlap val="100"/>
        <c:axId val="315147792"/>
        <c:axId val="315144512"/>
      </c:barChart>
      <c:catAx>
        <c:axId val="31514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44512"/>
        <c:crosses val="autoZero"/>
        <c:auto val="1"/>
        <c:lblAlgn val="ctr"/>
        <c:lblOffset val="100"/>
        <c:noMultiLvlLbl val="0"/>
      </c:catAx>
      <c:valAx>
        <c:axId val="315144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14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75EB8-04C2-467A-B9DA-666AD77C7CC3}"/>
              </a:ext>
            </a:extLst>
          </p:cNvPr>
          <p:cNvSpPr>
            <a:spLocks noGrp="1"/>
          </p:cNvSpPr>
          <p:nvPr>
            <p:ph type="ctrTitle"/>
          </p:nvPr>
        </p:nvSpPr>
        <p:spPr/>
        <p:txBody>
          <a:bodyPr/>
          <a:lstStyle/>
          <a:p>
            <a:r>
              <a:rPr lang="en-US"/>
              <a:t>Executive_Summary_Monthly</a:t>
            </a:r>
          </a:p>
        </p:txBody>
      </p:sp>
      <p:sp>
        <p:nvSpPr>
          <p:cNvPr id="3" name="Subtitle 2">
            <a:extLst>
              <a:ext uri="{FF2B5EF4-FFF2-40B4-BE49-F238E27FC236}">
                <a16:creationId xmlns:a16="http://schemas.microsoft.com/office/drawing/2014/main" id="{4E46B96F-667D-4765-AC91-BBB068E1ECD4}"/>
              </a:ext>
            </a:extLst>
          </p:cNvPr>
          <p:cNvSpPr>
            <a:spLocks noGrp="1"/>
          </p:cNvSpPr>
          <p:nvPr>
            <p:ph type="subTitle" idx="1"/>
          </p:nvPr>
        </p:nvSpPr>
        <p:spPr/>
        <p:txBody>
          <a:bodyPr/>
          <a:lstStyle/>
          <a:p>
            <a:r>
              <a:rPr lang="en-US"/>
              <a:t>PRINOTH AG</a:t>
            </a:r>
          </a:p>
        </p:txBody>
      </p:sp>
    </p:spTree>
    <p:extLst>
      <p:ext uri="{BB962C8B-B14F-4D97-AF65-F5344CB8AC3E}">
        <p14:creationId xmlns:p14="http://schemas.microsoft.com/office/powerpoint/2010/main" val="3540567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45958-1881-4ACA-AF3C-C89F0AE45F40}"/>
              </a:ext>
            </a:extLst>
          </p:cNvPr>
          <p:cNvSpPr>
            <a:spLocks noGrp="1"/>
          </p:cNvSpPr>
          <p:nvPr>
            <p:ph type="title"/>
          </p:nvPr>
        </p:nvSpPr>
        <p:spPr/>
        <p:txBody>
          <a:bodyPr/>
          <a:lstStyle/>
          <a:p>
            <a:r>
              <a:rPr lang="en-US"/>
              <a:t>Facebook Fans Table | Tracked Vehicles</a:t>
            </a:r>
          </a:p>
        </p:txBody>
      </p:sp>
      <p:graphicFrame>
        <p:nvGraphicFramePr>
          <p:cNvPr id="5" name="Table Placeholder 4">
            <a:extLst>
              <a:ext uri="{FF2B5EF4-FFF2-40B4-BE49-F238E27FC236}">
                <a16:creationId xmlns:a16="http://schemas.microsoft.com/office/drawing/2014/main" id="{524AD35D-5C05-4E5B-B3EE-ABFD49DDA711}"/>
              </a:ext>
            </a:extLst>
          </p:cNvPr>
          <p:cNvGraphicFramePr>
            <a:graphicFrameLocks noGrp="1"/>
          </p:cNvGraphicFramePr>
          <p:nvPr>
            <p:ph type="tbl" sz="quarter" idx="13"/>
            <p:extLst>
              <p:ext uri="{D42A27DB-BD31-4B8C-83A1-F6EECF244321}">
                <p14:modId xmlns:p14="http://schemas.microsoft.com/office/powerpoint/2010/main" val="2852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6689887"/>
                    </a:ext>
                  </a:extLst>
                </a:gridCol>
                <a:gridCol w="1234440">
                  <a:extLst>
                    <a:ext uri="{9D8B030D-6E8A-4147-A177-3AD203B41FA5}">
                      <a16:colId xmlns:a16="http://schemas.microsoft.com/office/drawing/2014/main" val="1718826336"/>
                    </a:ext>
                  </a:extLst>
                </a:gridCol>
                <a:gridCol w="822960">
                  <a:extLst>
                    <a:ext uri="{9D8B030D-6E8A-4147-A177-3AD203B41FA5}">
                      <a16:colId xmlns:a16="http://schemas.microsoft.com/office/drawing/2014/main" val="3513770789"/>
                    </a:ext>
                  </a:extLst>
                </a:gridCol>
                <a:gridCol w="822960">
                  <a:extLst>
                    <a:ext uri="{9D8B030D-6E8A-4147-A177-3AD203B41FA5}">
                      <a16:colId xmlns:a16="http://schemas.microsoft.com/office/drawing/2014/main" val="864866433"/>
                    </a:ext>
                  </a:extLst>
                </a:gridCol>
                <a:gridCol w="822960">
                  <a:extLst>
                    <a:ext uri="{9D8B030D-6E8A-4147-A177-3AD203B41FA5}">
                      <a16:colId xmlns:a16="http://schemas.microsoft.com/office/drawing/2014/main" val="676849481"/>
                    </a:ext>
                  </a:extLst>
                </a:gridCol>
                <a:gridCol w="822960">
                  <a:extLst>
                    <a:ext uri="{9D8B030D-6E8A-4147-A177-3AD203B41FA5}">
                      <a16:colId xmlns:a16="http://schemas.microsoft.com/office/drawing/2014/main" val="26886280"/>
                    </a:ext>
                  </a:extLst>
                </a:gridCol>
                <a:gridCol w="822960">
                  <a:extLst>
                    <a:ext uri="{9D8B030D-6E8A-4147-A177-3AD203B41FA5}">
                      <a16:colId xmlns:a16="http://schemas.microsoft.com/office/drawing/2014/main" val="4255885679"/>
                    </a:ext>
                  </a:extLst>
                </a:gridCol>
                <a:gridCol w="822960">
                  <a:extLst>
                    <a:ext uri="{9D8B030D-6E8A-4147-A177-3AD203B41FA5}">
                      <a16:colId xmlns:a16="http://schemas.microsoft.com/office/drawing/2014/main" val="7967396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564432235"/>
                  </a:ext>
                </a:extLst>
              </a:tr>
              <a:tr h="370840">
                <a:tc>
                  <a:txBody>
                    <a:bodyPr/>
                    <a:lstStyle/>
                    <a:p>
                      <a:r>
                        <a:rPr lang="en-US" sz="1000"/>
                        <a:t>PRINOTH - Tracked Vehicles</a:t>
                      </a:r>
                    </a:p>
                  </a:txBody>
                  <a:tcPr/>
                </a:tc>
                <a:tc>
                  <a:txBody>
                    <a:bodyPr/>
                    <a:lstStyle/>
                    <a:p>
                      <a:r>
                        <a:rPr lang="en-US" sz="1000"/>
                        <a:t>27675</a:t>
                      </a:r>
                    </a:p>
                  </a:txBody>
                  <a:tcPr/>
                </a:tc>
                <a:tc>
                  <a:txBody>
                    <a:bodyPr/>
                    <a:lstStyle/>
                    <a:p>
                      <a:r>
                        <a:rPr lang="en-US" sz="1000"/>
                        <a:t>-2</a:t>
                      </a:r>
                    </a:p>
                  </a:txBody>
                  <a:tcPr/>
                </a:tc>
                <a:tc>
                  <a:txBody>
                    <a:bodyPr/>
                    <a:lstStyle/>
                    <a:p>
                      <a:r>
                        <a:rPr lang="en-US" sz="1000"/>
                        <a:t>-0.0 %</a:t>
                      </a:r>
                    </a:p>
                  </a:txBody>
                  <a:tcPr/>
                </a:tc>
                <a:tc>
                  <a:txBody>
                    <a:bodyPr/>
                    <a:lstStyle/>
                    <a:p>
                      <a:r>
                        <a:rPr lang="en-US" sz="1000"/>
                        <a:t>-14</a:t>
                      </a:r>
                    </a:p>
                  </a:txBody>
                  <a:tcPr/>
                </a:tc>
                <a:tc>
                  <a:txBody>
                    <a:bodyPr/>
                    <a:lstStyle/>
                    <a:p>
                      <a:r>
                        <a:rPr lang="en-US" sz="1000"/>
                        <a:t>-0.1 %</a:t>
                      </a:r>
                    </a:p>
                  </a:txBody>
                  <a:tcPr/>
                </a:tc>
                <a:tc>
                  <a:txBody>
                    <a:bodyPr/>
                    <a:lstStyle/>
                    <a:p>
                      <a:r>
                        <a:rPr lang="en-US" sz="1000"/>
                        <a:t>1724</a:t>
                      </a:r>
                    </a:p>
                  </a:txBody>
                  <a:tcPr/>
                </a:tc>
                <a:tc>
                  <a:txBody>
                    <a:bodyPr/>
                    <a:lstStyle/>
                    <a:p>
                      <a:r>
                        <a:rPr lang="en-US" sz="1000"/>
                        <a:t>6.6 %</a:t>
                      </a:r>
                    </a:p>
                  </a:txBody>
                  <a:tcPr/>
                </a:tc>
                <a:extLst>
                  <a:ext uri="{0D108BD9-81ED-4DB2-BD59-A6C34878D82A}">
                    <a16:rowId xmlns:a16="http://schemas.microsoft.com/office/drawing/2014/main" val="3719603107"/>
                  </a:ext>
                </a:extLst>
              </a:tr>
              <a:tr h="370840">
                <a:tc>
                  <a:txBody>
                    <a:bodyPr/>
                    <a:lstStyle/>
                    <a:p>
                      <a:r>
                        <a:rPr lang="en-US" sz="1000"/>
                        <a:t>Morooka USA, LLC</a:t>
                      </a:r>
                    </a:p>
                  </a:txBody>
                  <a:tcPr/>
                </a:tc>
                <a:tc>
                  <a:txBody>
                    <a:bodyPr/>
                    <a:lstStyle/>
                    <a:p>
                      <a:r>
                        <a:rPr lang="en-US" sz="1000"/>
                        <a:t>296</a:t>
                      </a:r>
                    </a:p>
                  </a:txBody>
                  <a:tcPr/>
                </a:tc>
                <a:tc>
                  <a:txBody>
                    <a:bodyPr/>
                    <a:lstStyle/>
                    <a:p>
                      <a:r>
                        <a:rPr lang="en-US" sz="1000"/>
                        <a:t>-1</a:t>
                      </a:r>
                    </a:p>
                  </a:txBody>
                  <a:tcPr/>
                </a:tc>
                <a:tc>
                  <a:txBody>
                    <a:bodyPr/>
                    <a:lstStyle/>
                    <a:p>
                      <a:r>
                        <a:rPr lang="en-US" sz="1000"/>
                        <a:t>-0.3 %</a:t>
                      </a:r>
                    </a:p>
                  </a:txBody>
                  <a:tcPr/>
                </a:tc>
                <a:tc>
                  <a:txBody>
                    <a:bodyPr/>
                    <a:lstStyle/>
                    <a:p>
                      <a:r>
                        <a:rPr lang="en-US" sz="1000"/>
                        <a:t>-1</a:t>
                      </a:r>
                    </a:p>
                  </a:txBody>
                  <a:tcPr/>
                </a:tc>
                <a:tc>
                  <a:txBody>
                    <a:bodyPr/>
                    <a:lstStyle/>
                    <a:p>
                      <a:r>
                        <a:rPr lang="en-US" sz="1000"/>
                        <a:t>-0.3 %</a:t>
                      </a:r>
                    </a:p>
                  </a:txBody>
                  <a:tcPr/>
                </a:tc>
                <a:tc>
                  <a:txBody>
                    <a:bodyPr/>
                    <a:lstStyle/>
                    <a:p>
                      <a:r>
                        <a:rPr lang="en-US" sz="1000"/>
                        <a:t>2</a:t>
                      </a:r>
                    </a:p>
                  </a:txBody>
                  <a:tcPr/>
                </a:tc>
                <a:tc>
                  <a:txBody>
                    <a:bodyPr/>
                    <a:lstStyle/>
                    <a:p>
                      <a:r>
                        <a:rPr lang="en-US" sz="1000"/>
                        <a:t>0.7 %</a:t>
                      </a:r>
                    </a:p>
                  </a:txBody>
                  <a:tcPr/>
                </a:tc>
                <a:extLst>
                  <a:ext uri="{0D108BD9-81ED-4DB2-BD59-A6C34878D82A}">
                    <a16:rowId xmlns:a16="http://schemas.microsoft.com/office/drawing/2014/main" val="2796426346"/>
                  </a:ext>
                </a:extLst>
              </a:tr>
              <a:tr h="370840">
                <a:tc>
                  <a:txBody>
                    <a:bodyPr/>
                    <a:lstStyle/>
                    <a:p>
                      <a:r>
                        <a:rPr lang="en-US" sz="1000"/>
                        <a:t>Morooka</a:t>
                      </a:r>
                    </a:p>
                  </a:txBody>
                  <a:tcPr/>
                </a:tc>
                <a:tc>
                  <a:txBody>
                    <a:bodyPr/>
                    <a:lstStyle/>
                    <a:p>
                      <a:r>
                        <a:rPr lang="en-US" sz="1000"/>
                        <a:t>516</a:t>
                      </a:r>
                    </a:p>
                  </a:txBody>
                  <a:tcPr/>
                </a:tc>
                <a:tc>
                  <a:txBody>
                    <a:bodyPr/>
                    <a:lstStyle/>
                    <a:p>
                      <a:r>
                        <a:rPr lang="en-US" sz="1000"/>
                        <a:t>1</a:t>
                      </a:r>
                    </a:p>
                  </a:txBody>
                  <a:tcPr/>
                </a:tc>
                <a:tc>
                  <a:txBody>
                    <a:bodyPr/>
                    <a:lstStyle/>
                    <a:p>
                      <a:r>
                        <a:rPr lang="en-US" sz="1000"/>
                        <a:t>0.2 %</a:t>
                      </a:r>
                    </a:p>
                  </a:txBody>
                  <a:tcPr/>
                </a:tc>
                <a:tc>
                  <a:txBody>
                    <a:bodyPr/>
                    <a:lstStyle/>
                    <a:p>
                      <a:r>
                        <a:rPr lang="en-US" sz="1000"/>
                        <a:t>2</a:t>
                      </a:r>
                    </a:p>
                  </a:txBody>
                  <a:tcPr/>
                </a:tc>
                <a:tc>
                  <a:txBody>
                    <a:bodyPr/>
                    <a:lstStyle/>
                    <a:p>
                      <a:r>
                        <a:rPr lang="en-US" sz="1000"/>
                        <a:t>0.4 %</a:t>
                      </a:r>
                    </a:p>
                  </a:txBody>
                  <a:tcPr/>
                </a:tc>
                <a:tc>
                  <a:txBody>
                    <a:bodyPr/>
                    <a:lstStyle/>
                    <a:p>
                      <a:r>
                        <a:rPr lang="en-US" sz="1000"/>
                        <a:t>7</a:t>
                      </a:r>
                    </a:p>
                  </a:txBody>
                  <a:tcPr/>
                </a:tc>
                <a:tc>
                  <a:txBody>
                    <a:bodyPr/>
                    <a:lstStyle/>
                    <a:p>
                      <a:r>
                        <a:rPr lang="en-US" sz="1000"/>
                        <a:t>1.4 %</a:t>
                      </a:r>
                    </a:p>
                  </a:txBody>
                  <a:tcPr/>
                </a:tc>
                <a:extLst>
                  <a:ext uri="{0D108BD9-81ED-4DB2-BD59-A6C34878D82A}">
                    <a16:rowId xmlns:a16="http://schemas.microsoft.com/office/drawing/2014/main" val="2743003515"/>
                  </a:ext>
                </a:extLst>
              </a:tr>
              <a:tr h="370840">
                <a:tc>
                  <a:txBody>
                    <a:bodyPr/>
                    <a:lstStyle/>
                    <a:p>
                      <a:r>
                        <a:rPr lang="en-US" sz="1000"/>
                        <a:t>Terramac LLC</a:t>
                      </a:r>
                    </a:p>
                  </a:txBody>
                  <a:tcPr/>
                </a:tc>
                <a:tc>
                  <a:txBody>
                    <a:bodyPr/>
                    <a:lstStyle/>
                    <a:p>
                      <a:r>
                        <a:rPr lang="en-US" sz="1000"/>
                        <a:t>1379</a:t>
                      </a:r>
                    </a:p>
                  </a:txBody>
                  <a:tcPr/>
                </a:tc>
                <a:tc>
                  <a:txBody>
                    <a:bodyPr/>
                    <a:lstStyle/>
                    <a:p>
                      <a:r>
                        <a:rPr lang="en-US" sz="1000"/>
                        <a:t>140</a:t>
                      </a:r>
                    </a:p>
                  </a:txBody>
                  <a:tcPr/>
                </a:tc>
                <a:tc>
                  <a:txBody>
                    <a:bodyPr/>
                    <a:lstStyle/>
                    <a:p>
                      <a:r>
                        <a:rPr lang="en-US" sz="1000"/>
                        <a:t>11.3 %</a:t>
                      </a:r>
                    </a:p>
                  </a:txBody>
                  <a:tcPr/>
                </a:tc>
                <a:tc>
                  <a:txBody>
                    <a:bodyPr/>
                    <a:lstStyle/>
                    <a:p>
                      <a:r>
                        <a:rPr lang="en-US" sz="1000"/>
                        <a:t>195</a:t>
                      </a:r>
                    </a:p>
                  </a:txBody>
                  <a:tcPr/>
                </a:tc>
                <a:tc>
                  <a:txBody>
                    <a:bodyPr/>
                    <a:lstStyle/>
                    <a:p>
                      <a:r>
                        <a:rPr lang="en-US" sz="1000"/>
                        <a:t>16.5 %</a:t>
                      </a:r>
                    </a:p>
                  </a:txBody>
                  <a:tcPr/>
                </a:tc>
                <a:tc>
                  <a:txBody>
                    <a:bodyPr/>
                    <a:lstStyle/>
                    <a:p>
                      <a:r>
                        <a:rPr lang="en-US" sz="1000"/>
                        <a:t>199</a:t>
                      </a:r>
                    </a:p>
                  </a:txBody>
                  <a:tcPr/>
                </a:tc>
                <a:tc>
                  <a:txBody>
                    <a:bodyPr/>
                    <a:lstStyle/>
                    <a:p>
                      <a:r>
                        <a:rPr lang="en-US" sz="1000"/>
                        <a:t>16.9 %</a:t>
                      </a:r>
                    </a:p>
                  </a:txBody>
                  <a:tcPr/>
                </a:tc>
                <a:extLst>
                  <a:ext uri="{0D108BD9-81ED-4DB2-BD59-A6C34878D82A}">
                    <a16:rowId xmlns:a16="http://schemas.microsoft.com/office/drawing/2014/main" val="368071095"/>
                  </a:ext>
                </a:extLst>
              </a:tr>
              <a:tr h="370840">
                <a:tc>
                  <a:txBody>
                    <a:bodyPr/>
                    <a:lstStyle/>
                    <a:p>
                      <a:r>
                        <a:rPr lang="en-US" sz="1000"/>
                        <a:t>PowerBully</a:t>
                      </a:r>
                    </a:p>
                  </a:txBody>
                  <a:tcPr/>
                </a:tc>
                <a:tc>
                  <a:txBody>
                    <a:bodyPr/>
                    <a:lstStyle/>
                    <a:p>
                      <a:r>
                        <a:rPr lang="en-US" sz="1000"/>
                        <a:t>2529</a:t>
                      </a:r>
                    </a:p>
                  </a:txBody>
                  <a:tcPr/>
                </a:tc>
                <a:tc>
                  <a:txBody>
                    <a:bodyPr/>
                    <a:lstStyle/>
                    <a:p>
                      <a:r>
                        <a:rPr lang="en-US" sz="1000"/>
                        <a:t>3</a:t>
                      </a:r>
                    </a:p>
                  </a:txBody>
                  <a:tcPr/>
                </a:tc>
                <a:tc>
                  <a:txBody>
                    <a:bodyPr/>
                    <a:lstStyle/>
                    <a:p>
                      <a:r>
                        <a:rPr lang="en-US" sz="1000"/>
                        <a:t>0.1 %</a:t>
                      </a:r>
                    </a:p>
                  </a:txBody>
                  <a:tcPr/>
                </a:tc>
                <a:tc>
                  <a:txBody>
                    <a:bodyPr/>
                    <a:lstStyle/>
                    <a:p>
                      <a:r>
                        <a:rPr lang="en-US" sz="1000"/>
                        <a:t>4</a:t>
                      </a:r>
                    </a:p>
                  </a:txBody>
                  <a:tcPr/>
                </a:tc>
                <a:tc>
                  <a:txBody>
                    <a:bodyPr/>
                    <a:lstStyle/>
                    <a:p>
                      <a:r>
                        <a:rPr lang="en-US" sz="1000"/>
                        <a:t>0.2 %</a:t>
                      </a:r>
                    </a:p>
                  </a:txBody>
                  <a:tcPr/>
                </a:tc>
                <a:tc>
                  <a:txBody>
                    <a:bodyPr/>
                    <a:lstStyle/>
                    <a:p>
                      <a:r>
                        <a:rPr lang="en-US" sz="1000"/>
                        <a:t>2</a:t>
                      </a:r>
                    </a:p>
                  </a:txBody>
                  <a:tcPr/>
                </a:tc>
                <a:tc>
                  <a:txBody>
                    <a:bodyPr/>
                    <a:lstStyle/>
                    <a:p>
                      <a:r>
                        <a:rPr lang="en-US" sz="1000"/>
                        <a:t>0.1 %</a:t>
                      </a:r>
                    </a:p>
                  </a:txBody>
                  <a:tcPr/>
                </a:tc>
                <a:extLst>
                  <a:ext uri="{0D108BD9-81ED-4DB2-BD59-A6C34878D82A}">
                    <a16:rowId xmlns:a16="http://schemas.microsoft.com/office/drawing/2014/main" val="283928549"/>
                  </a:ext>
                </a:extLst>
              </a:tr>
              <a:tr h="370840">
                <a:tc>
                  <a:txBody>
                    <a:bodyPr/>
                    <a:lstStyle/>
                    <a:p>
                      <a:r>
                        <a:rPr lang="en-US" sz="1000"/>
                        <a:t>PowerTraxx</a:t>
                      </a:r>
                    </a:p>
                  </a:txBody>
                  <a:tcPr/>
                </a:tc>
                <a:tc>
                  <a:txBody>
                    <a:bodyPr/>
                    <a:lstStyle/>
                    <a:p>
                      <a:r>
                        <a:rPr lang="en-US" sz="1000"/>
                        <a:t>55</a:t>
                      </a:r>
                    </a:p>
                  </a:txBody>
                  <a:tcPr/>
                </a:tc>
                <a:tc>
                  <a:txBody>
                    <a:bodyPr/>
                    <a:lstStyle/>
                    <a:p>
                      <a:r>
                        <a:rPr lang="en-US" sz="1000"/>
                        <a:t>4</a:t>
                      </a:r>
                    </a:p>
                  </a:txBody>
                  <a:tcPr/>
                </a:tc>
                <a:tc>
                  <a:txBody>
                    <a:bodyPr/>
                    <a:lstStyle/>
                    <a:p>
                      <a:r>
                        <a:rPr lang="en-US" sz="1000"/>
                        <a:t>7.8 %</a:t>
                      </a:r>
                    </a:p>
                  </a:txBody>
                  <a:tcPr/>
                </a:tc>
                <a:tc>
                  <a:txBody>
                    <a:bodyPr/>
                    <a:lstStyle/>
                    <a:p>
                      <a:r>
                        <a:rPr lang="en-US" sz="1000"/>
                        <a:t>9</a:t>
                      </a:r>
                    </a:p>
                  </a:txBody>
                  <a:tcPr/>
                </a:tc>
                <a:tc>
                  <a:txBody>
                    <a:bodyPr/>
                    <a:lstStyle/>
                    <a:p>
                      <a:r>
                        <a:rPr lang="en-US" sz="1000"/>
                        <a:t>19.6 %</a:t>
                      </a:r>
                    </a:p>
                  </a:txBody>
                  <a:tcPr/>
                </a:tc>
                <a:tc>
                  <a:txBody>
                    <a:bodyPr/>
                    <a:lstStyle/>
                    <a:p>
                      <a:r>
                        <a:rPr lang="en-US" sz="1000"/>
                        <a:t>10</a:t>
                      </a:r>
                    </a:p>
                  </a:txBody>
                  <a:tcPr/>
                </a:tc>
                <a:tc>
                  <a:txBody>
                    <a:bodyPr/>
                    <a:lstStyle/>
                    <a:p>
                      <a:r>
                        <a:rPr lang="en-US" sz="1000"/>
                        <a:t>22.2 %</a:t>
                      </a:r>
                    </a:p>
                  </a:txBody>
                  <a:tcPr/>
                </a:tc>
                <a:extLst>
                  <a:ext uri="{0D108BD9-81ED-4DB2-BD59-A6C34878D82A}">
                    <a16:rowId xmlns:a16="http://schemas.microsoft.com/office/drawing/2014/main" val="1279016614"/>
                  </a:ext>
                </a:extLst>
              </a:tr>
            </a:tbl>
          </a:graphicData>
        </a:graphic>
      </p:graphicFrame>
      <p:sp>
        <p:nvSpPr>
          <p:cNvPr id="4" name="Text Placeholder 3">
            <a:extLst>
              <a:ext uri="{FF2B5EF4-FFF2-40B4-BE49-F238E27FC236}">
                <a16:creationId xmlns:a16="http://schemas.microsoft.com/office/drawing/2014/main" id="{8CBCE9B4-AB67-4969-AAAF-C8740BD90690}"/>
              </a:ext>
            </a:extLst>
          </p:cNvPr>
          <p:cNvSpPr>
            <a:spLocks noGrp="1"/>
          </p:cNvSpPr>
          <p:nvPr>
            <p:ph type="body" sz="quarter" idx="14"/>
          </p:nvPr>
        </p:nvSpPr>
        <p:spPr/>
        <p:txBody>
          <a:bodyPr/>
          <a:lstStyle/>
          <a:p>
            <a:r>
              <a:rPr lang="en-US"/>
              <a:t>10/31/2018 - 11/30/2018</a:t>
            </a:r>
          </a:p>
        </p:txBody>
      </p:sp>
    </p:spTree>
    <p:extLst>
      <p:ext uri="{BB962C8B-B14F-4D97-AF65-F5344CB8AC3E}">
        <p14:creationId xmlns:p14="http://schemas.microsoft.com/office/powerpoint/2010/main" val="919494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CF30C-3F40-4370-97EB-B5249EC22B03}"/>
              </a:ext>
            </a:extLst>
          </p:cNvPr>
          <p:cNvSpPr>
            <a:spLocks noGrp="1"/>
          </p:cNvSpPr>
          <p:nvPr>
            <p:ph type="title"/>
          </p:nvPr>
        </p:nvSpPr>
        <p:spPr/>
        <p:txBody>
          <a:bodyPr/>
          <a:lstStyle/>
          <a:p>
            <a:r>
              <a:rPr lang="en-US"/>
              <a:t>Instagram Followers Table | Tracked Vehicles</a:t>
            </a:r>
          </a:p>
        </p:txBody>
      </p:sp>
      <p:graphicFrame>
        <p:nvGraphicFramePr>
          <p:cNvPr id="5" name="Table Placeholder 4">
            <a:extLst>
              <a:ext uri="{FF2B5EF4-FFF2-40B4-BE49-F238E27FC236}">
                <a16:creationId xmlns:a16="http://schemas.microsoft.com/office/drawing/2014/main" id="{CD092CD3-A399-4351-8B87-6C9BC642861F}"/>
              </a:ext>
            </a:extLst>
          </p:cNvPr>
          <p:cNvGraphicFramePr>
            <a:graphicFrameLocks noGrp="1"/>
          </p:cNvGraphicFramePr>
          <p:nvPr>
            <p:ph type="tbl" sz="quarter" idx="13"/>
            <p:extLst>
              <p:ext uri="{D42A27DB-BD31-4B8C-83A1-F6EECF244321}">
                <p14:modId xmlns:p14="http://schemas.microsoft.com/office/powerpoint/2010/main" val="1783764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9947775"/>
                    </a:ext>
                  </a:extLst>
                </a:gridCol>
                <a:gridCol w="1234440">
                  <a:extLst>
                    <a:ext uri="{9D8B030D-6E8A-4147-A177-3AD203B41FA5}">
                      <a16:colId xmlns:a16="http://schemas.microsoft.com/office/drawing/2014/main" val="683185964"/>
                    </a:ext>
                  </a:extLst>
                </a:gridCol>
                <a:gridCol w="822960">
                  <a:extLst>
                    <a:ext uri="{9D8B030D-6E8A-4147-A177-3AD203B41FA5}">
                      <a16:colId xmlns:a16="http://schemas.microsoft.com/office/drawing/2014/main" val="229015232"/>
                    </a:ext>
                  </a:extLst>
                </a:gridCol>
                <a:gridCol w="822960">
                  <a:extLst>
                    <a:ext uri="{9D8B030D-6E8A-4147-A177-3AD203B41FA5}">
                      <a16:colId xmlns:a16="http://schemas.microsoft.com/office/drawing/2014/main" val="1707695158"/>
                    </a:ext>
                  </a:extLst>
                </a:gridCol>
                <a:gridCol w="822960">
                  <a:extLst>
                    <a:ext uri="{9D8B030D-6E8A-4147-A177-3AD203B41FA5}">
                      <a16:colId xmlns:a16="http://schemas.microsoft.com/office/drawing/2014/main" val="4042398525"/>
                    </a:ext>
                  </a:extLst>
                </a:gridCol>
                <a:gridCol w="822960">
                  <a:extLst>
                    <a:ext uri="{9D8B030D-6E8A-4147-A177-3AD203B41FA5}">
                      <a16:colId xmlns:a16="http://schemas.microsoft.com/office/drawing/2014/main" val="3167228881"/>
                    </a:ext>
                  </a:extLst>
                </a:gridCol>
                <a:gridCol w="822960">
                  <a:extLst>
                    <a:ext uri="{9D8B030D-6E8A-4147-A177-3AD203B41FA5}">
                      <a16:colId xmlns:a16="http://schemas.microsoft.com/office/drawing/2014/main" val="3862447150"/>
                    </a:ext>
                  </a:extLst>
                </a:gridCol>
                <a:gridCol w="822960">
                  <a:extLst>
                    <a:ext uri="{9D8B030D-6E8A-4147-A177-3AD203B41FA5}">
                      <a16:colId xmlns:a16="http://schemas.microsoft.com/office/drawing/2014/main" val="38344481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981789"/>
                  </a:ext>
                </a:extLst>
              </a:tr>
              <a:tr h="370840">
                <a:tc>
                  <a:txBody>
                    <a:bodyPr/>
                    <a:lstStyle/>
                    <a:p>
                      <a:r>
                        <a:rPr lang="en-US" sz="1000"/>
                        <a:t>prinoth_trackedvehicles</a:t>
                      </a:r>
                    </a:p>
                  </a:txBody>
                  <a:tcPr/>
                </a:tc>
                <a:tc>
                  <a:txBody>
                    <a:bodyPr/>
                    <a:lstStyle/>
                    <a:p>
                      <a:r>
                        <a:rPr lang="en-US" sz="1000"/>
                        <a:t>3851</a:t>
                      </a:r>
                    </a:p>
                  </a:txBody>
                  <a:tcPr/>
                </a:tc>
                <a:tc>
                  <a:txBody>
                    <a:bodyPr/>
                    <a:lstStyle/>
                    <a:p>
                      <a:r>
                        <a:rPr lang="en-US" sz="1000"/>
                        <a:t>216</a:t>
                      </a:r>
                    </a:p>
                  </a:txBody>
                  <a:tcPr/>
                </a:tc>
                <a:tc>
                  <a:txBody>
                    <a:bodyPr/>
                    <a:lstStyle/>
                    <a:p>
                      <a:r>
                        <a:rPr lang="en-US" sz="1000"/>
                        <a:t>5.9 %</a:t>
                      </a:r>
                    </a:p>
                  </a:txBody>
                  <a:tcPr/>
                </a:tc>
                <a:tc>
                  <a:txBody>
                    <a:bodyPr/>
                    <a:lstStyle/>
                    <a:p>
                      <a:r>
                        <a:rPr lang="en-US" sz="1000"/>
                        <a:t>262</a:t>
                      </a:r>
                    </a:p>
                  </a:txBody>
                  <a:tcPr/>
                </a:tc>
                <a:tc>
                  <a:txBody>
                    <a:bodyPr/>
                    <a:lstStyle/>
                    <a:p>
                      <a:r>
                        <a:rPr lang="en-US" sz="1000"/>
                        <a:t>7.3 %</a:t>
                      </a:r>
                    </a:p>
                  </a:txBody>
                  <a:tcPr/>
                </a:tc>
                <a:tc>
                  <a:txBody>
                    <a:bodyPr/>
                    <a:lstStyle/>
                    <a:p>
                      <a:r>
                        <a:rPr lang="en-US" sz="1000"/>
                        <a:t>563</a:t>
                      </a:r>
                    </a:p>
                  </a:txBody>
                  <a:tcPr/>
                </a:tc>
                <a:tc>
                  <a:txBody>
                    <a:bodyPr/>
                    <a:lstStyle/>
                    <a:p>
                      <a:r>
                        <a:rPr lang="en-US" sz="1000"/>
                        <a:t>17.1 %</a:t>
                      </a:r>
                    </a:p>
                  </a:txBody>
                  <a:tcPr/>
                </a:tc>
                <a:extLst>
                  <a:ext uri="{0D108BD9-81ED-4DB2-BD59-A6C34878D82A}">
                    <a16:rowId xmlns:a16="http://schemas.microsoft.com/office/drawing/2014/main" val="276887286"/>
                  </a:ext>
                </a:extLst>
              </a:tr>
            </a:tbl>
          </a:graphicData>
        </a:graphic>
      </p:graphicFrame>
      <p:sp>
        <p:nvSpPr>
          <p:cNvPr id="4" name="Text Placeholder 3">
            <a:extLst>
              <a:ext uri="{FF2B5EF4-FFF2-40B4-BE49-F238E27FC236}">
                <a16:creationId xmlns:a16="http://schemas.microsoft.com/office/drawing/2014/main" id="{4C9B1488-2695-40D5-A4BE-5B764FE1E481}"/>
              </a:ext>
            </a:extLst>
          </p:cNvPr>
          <p:cNvSpPr>
            <a:spLocks noGrp="1"/>
          </p:cNvSpPr>
          <p:nvPr>
            <p:ph type="body" sz="quarter" idx="14"/>
          </p:nvPr>
        </p:nvSpPr>
        <p:spPr/>
        <p:txBody>
          <a:bodyPr/>
          <a:lstStyle/>
          <a:p>
            <a:r>
              <a:rPr lang="en-US"/>
              <a:t>10/31/2018 - 11/30/2018</a:t>
            </a:r>
          </a:p>
        </p:txBody>
      </p:sp>
    </p:spTree>
    <p:extLst>
      <p:ext uri="{BB962C8B-B14F-4D97-AF65-F5344CB8AC3E}">
        <p14:creationId xmlns:p14="http://schemas.microsoft.com/office/powerpoint/2010/main" val="2619907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A2C90-917A-41B4-B186-5B40C7269E10}"/>
              </a:ext>
            </a:extLst>
          </p:cNvPr>
          <p:cNvSpPr>
            <a:spLocks noGrp="1"/>
          </p:cNvSpPr>
          <p:nvPr>
            <p:ph type="title"/>
          </p:nvPr>
        </p:nvSpPr>
        <p:spPr/>
        <p:txBody>
          <a:bodyPr/>
          <a:lstStyle/>
          <a:p>
            <a:r>
              <a:rPr lang="en-US"/>
              <a:t>Youtube Key Metrics Table | Tracked Vehicles</a:t>
            </a:r>
          </a:p>
        </p:txBody>
      </p:sp>
      <p:graphicFrame>
        <p:nvGraphicFramePr>
          <p:cNvPr id="5" name="Table Placeholder 4">
            <a:extLst>
              <a:ext uri="{FF2B5EF4-FFF2-40B4-BE49-F238E27FC236}">
                <a16:creationId xmlns:a16="http://schemas.microsoft.com/office/drawing/2014/main" id="{E3EB13A2-FF30-400F-9D13-962C07EC19F6}"/>
              </a:ext>
            </a:extLst>
          </p:cNvPr>
          <p:cNvGraphicFramePr>
            <a:graphicFrameLocks noGrp="1"/>
          </p:cNvGraphicFramePr>
          <p:nvPr>
            <p:ph type="tbl" sz="quarter" idx="13"/>
            <p:extLst>
              <p:ext uri="{D42A27DB-BD31-4B8C-83A1-F6EECF244321}">
                <p14:modId xmlns:p14="http://schemas.microsoft.com/office/powerpoint/2010/main" val="192076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04782"/>
                    </a:ext>
                  </a:extLst>
                </a:gridCol>
                <a:gridCol w="1645920">
                  <a:extLst>
                    <a:ext uri="{9D8B030D-6E8A-4147-A177-3AD203B41FA5}">
                      <a16:colId xmlns:a16="http://schemas.microsoft.com/office/drawing/2014/main" val="3715327880"/>
                    </a:ext>
                  </a:extLst>
                </a:gridCol>
                <a:gridCol w="1645920">
                  <a:extLst>
                    <a:ext uri="{9D8B030D-6E8A-4147-A177-3AD203B41FA5}">
                      <a16:colId xmlns:a16="http://schemas.microsoft.com/office/drawing/2014/main" val="3188998663"/>
                    </a:ext>
                  </a:extLst>
                </a:gridCol>
                <a:gridCol w="1645920">
                  <a:extLst>
                    <a:ext uri="{9D8B030D-6E8A-4147-A177-3AD203B41FA5}">
                      <a16:colId xmlns:a16="http://schemas.microsoft.com/office/drawing/2014/main" val="2090005429"/>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extLst>
                  <a:ext uri="{0D108BD9-81ED-4DB2-BD59-A6C34878D82A}">
                    <a16:rowId xmlns:a16="http://schemas.microsoft.com/office/drawing/2014/main" val="4291296438"/>
                  </a:ext>
                </a:extLst>
              </a:tr>
              <a:tr h="370840">
                <a:tc>
                  <a:txBody>
                    <a:bodyPr/>
                    <a:lstStyle/>
                    <a:p>
                      <a:r>
                        <a:rPr lang="en-US" sz="1000"/>
                        <a:t>PRINOTH - Official</a:t>
                      </a:r>
                    </a:p>
                  </a:txBody>
                  <a:tcPr/>
                </a:tc>
                <a:tc>
                  <a:txBody>
                    <a:bodyPr/>
                    <a:lstStyle/>
                    <a:p>
                      <a:r>
                        <a:rPr lang="en-US" sz="1000"/>
                        <a:t>3445</a:t>
                      </a:r>
                    </a:p>
                  </a:txBody>
                  <a:tcPr/>
                </a:tc>
                <a:tc>
                  <a:txBody>
                    <a:bodyPr/>
                    <a:lstStyle/>
                    <a:p>
                      <a:r>
                        <a:rPr lang="en-US" sz="1000"/>
                        <a:t>135</a:t>
                      </a:r>
                    </a:p>
                  </a:txBody>
                  <a:tcPr/>
                </a:tc>
                <a:tc>
                  <a:txBody>
                    <a:bodyPr/>
                    <a:lstStyle/>
                    <a:p>
                      <a:r>
                        <a:rPr lang="en-US" sz="1000"/>
                        <a:t>1792106</a:t>
                      </a:r>
                    </a:p>
                  </a:txBody>
                  <a:tcPr/>
                </a:tc>
                <a:extLst>
                  <a:ext uri="{0D108BD9-81ED-4DB2-BD59-A6C34878D82A}">
                    <a16:rowId xmlns:a16="http://schemas.microsoft.com/office/drawing/2014/main" val="3986148919"/>
                  </a:ext>
                </a:extLst>
              </a:tr>
              <a:tr h="370840">
                <a:tc>
                  <a:txBody>
                    <a:bodyPr/>
                    <a:lstStyle/>
                    <a:p>
                      <a:r>
                        <a:rPr lang="en-US" sz="1000"/>
                        <a:t>Terramac, LLC</a:t>
                      </a:r>
                    </a:p>
                  </a:txBody>
                  <a:tcPr/>
                </a:tc>
                <a:tc>
                  <a:txBody>
                    <a:bodyPr/>
                    <a:lstStyle/>
                    <a:p>
                      <a:r>
                        <a:rPr lang="en-US" sz="1000"/>
                        <a:t>83</a:t>
                      </a:r>
                    </a:p>
                  </a:txBody>
                  <a:tcPr/>
                </a:tc>
                <a:tc>
                  <a:txBody>
                    <a:bodyPr/>
                    <a:lstStyle/>
                    <a:p>
                      <a:r>
                        <a:rPr lang="en-US" sz="1000"/>
                        <a:t>16</a:t>
                      </a:r>
                    </a:p>
                  </a:txBody>
                  <a:tcPr/>
                </a:tc>
                <a:tc>
                  <a:txBody>
                    <a:bodyPr/>
                    <a:lstStyle/>
                    <a:p>
                      <a:r>
                        <a:rPr lang="en-US" sz="1000"/>
                        <a:t>19570</a:t>
                      </a:r>
                    </a:p>
                  </a:txBody>
                  <a:tcPr/>
                </a:tc>
                <a:extLst>
                  <a:ext uri="{0D108BD9-81ED-4DB2-BD59-A6C34878D82A}">
                    <a16:rowId xmlns:a16="http://schemas.microsoft.com/office/drawing/2014/main" val="4140428744"/>
                  </a:ext>
                </a:extLst>
              </a:tr>
            </a:tbl>
          </a:graphicData>
        </a:graphic>
      </p:graphicFrame>
      <p:sp>
        <p:nvSpPr>
          <p:cNvPr id="4" name="Text Placeholder 3">
            <a:extLst>
              <a:ext uri="{FF2B5EF4-FFF2-40B4-BE49-F238E27FC236}">
                <a16:creationId xmlns:a16="http://schemas.microsoft.com/office/drawing/2014/main" id="{CB352372-D045-4335-9B61-5FBCED91589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23912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9226A-981F-4862-9710-54FD52EB3D42}"/>
              </a:ext>
            </a:extLst>
          </p:cNvPr>
          <p:cNvSpPr>
            <a:spLocks noGrp="1"/>
          </p:cNvSpPr>
          <p:nvPr>
            <p:ph type="title"/>
          </p:nvPr>
        </p:nvSpPr>
        <p:spPr/>
        <p:txBody>
          <a:bodyPr/>
          <a:lstStyle/>
          <a:p>
            <a:r>
              <a:rPr lang="en-US"/>
              <a:t>LinkedIn Followers Table | Tracked Vehicles</a:t>
            </a:r>
          </a:p>
        </p:txBody>
      </p:sp>
      <p:graphicFrame>
        <p:nvGraphicFramePr>
          <p:cNvPr id="5" name="Table Placeholder 4">
            <a:extLst>
              <a:ext uri="{FF2B5EF4-FFF2-40B4-BE49-F238E27FC236}">
                <a16:creationId xmlns:a16="http://schemas.microsoft.com/office/drawing/2014/main" id="{D47DDFE4-8F24-440D-BB78-D0D8E11F8C99}"/>
              </a:ext>
            </a:extLst>
          </p:cNvPr>
          <p:cNvGraphicFramePr>
            <a:graphicFrameLocks noGrp="1"/>
          </p:cNvGraphicFramePr>
          <p:nvPr>
            <p:ph type="tbl" sz="quarter" idx="13"/>
            <p:extLst>
              <p:ext uri="{D42A27DB-BD31-4B8C-83A1-F6EECF244321}">
                <p14:modId xmlns:p14="http://schemas.microsoft.com/office/powerpoint/2010/main" val="289188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2691819"/>
                    </a:ext>
                  </a:extLst>
                </a:gridCol>
                <a:gridCol w="1234440">
                  <a:extLst>
                    <a:ext uri="{9D8B030D-6E8A-4147-A177-3AD203B41FA5}">
                      <a16:colId xmlns:a16="http://schemas.microsoft.com/office/drawing/2014/main" val="1688513167"/>
                    </a:ext>
                  </a:extLst>
                </a:gridCol>
                <a:gridCol w="822960">
                  <a:extLst>
                    <a:ext uri="{9D8B030D-6E8A-4147-A177-3AD203B41FA5}">
                      <a16:colId xmlns:a16="http://schemas.microsoft.com/office/drawing/2014/main" val="2351166063"/>
                    </a:ext>
                  </a:extLst>
                </a:gridCol>
                <a:gridCol w="822960">
                  <a:extLst>
                    <a:ext uri="{9D8B030D-6E8A-4147-A177-3AD203B41FA5}">
                      <a16:colId xmlns:a16="http://schemas.microsoft.com/office/drawing/2014/main" val="2847978412"/>
                    </a:ext>
                  </a:extLst>
                </a:gridCol>
                <a:gridCol w="822960">
                  <a:extLst>
                    <a:ext uri="{9D8B030D-6E8A-4147-A177-3AD203B41FA5}">
                      <a16:colId xmlns:a16="http://schemas.microsoft.com/office/drawing/2014/main" val="2986471144"/>
                    </a:ext>
                  </a:extLst>
                </a:gridCol>
                <a:gridCol w="822960">
                  <a:extLst>
                    <a:ext uri="{9D8B030D-6E8A-4147-A177-3AD203B41FA5}">
                      <a16:colId xmlns:a16="http://schemas.microsoft.com/office/drawing/2014/main" val="1277589868"/>
                    </a:ext>
                  </a:extLst>
                </a:gridCol>
                <a:gridCol w="822960">
                  <a:extLst>
                    <a:ext uri="{9D8B030D-6E8A-4147-A177-3AD203B41FA5}">
                      <a16:colId xmlns:a16="http://schemas.microsoft.com/office/drawing/2014/main" val="1834028086"/>
                    </a:ext>
                  </a:extLst>
                </a:gridCol>
                <a:gridCol w="822960">
                  <a:extLst>
                    <a:ext uri="{9D8B030D-6E8A-4147-A177-3AD203B41FA5}">
                      <a16:colId xmlns:a16="http://schemas.microsoft.com/office/drawing/2014/main" val="6088545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42685072"/>
                  </a:ext>
                </a:extLst>
              </a:tr>
              <a:tr h="370840">
                <a:tc>
                  <a:txBody>
                    <a:bodyPr/>
                    <a:lstStyle/>
                    <a:p>
                      <a:r>
                        <a:rPr lang="en-US" sz="1000"/>
                        <a:t>PRINOTH</a:t>
                      </a:r>
                    </a:p>
                  </a:txBody>
                  <a:tcPr/>
                </a:tc>
                <a:tc>
                  <a:txBody>
                    <a:bodyPr/>
                    <a:lstStyle/>
                    <a:p>
                      <a:r>
                        <a:rPr lang="en-US" sz="1000"/>
                        <a:t>4060</a:t>
                      </a:r>
                    </a:p>
                  </a:txBody>
                  <a:tcPr/>
                </a:tc>
                <a:tc>
                  <a:txBody>
                    <a:bodyPr/>
                    <a:lstStyle/>
                    <a:p>
                      <a:r>
                        <a:rPr lang="en-US" sz="1000"/>
                        <a:t>20</a:t>
                      </a:r>
                    </a:p>
                  </a:txBody>
                  <a:tcPr/>
                </a:tc>
                <a:tc>
                  <a:txBody>
                    <a:bodyPr/>
                    <a:lstStyle/>
                    <a:p>
                      <a:r>
                        <a:rPr lang="en-US" sz="1000"/>
                        <a:t>0.5 %</a:t>
                      </a:r>
                    </a:p>
                  </a:txBody>
                  <a:tcPr/>
                </a:tc>
                <a:tc>
                  <a:txBody>
                    <a:bodyPr/>
                    <a:lstStyle/>
                    <a:p>
                      <a:r>
                        <a:rPr lang="en-US" sz="1000"/>
                        <a:t>47</a:t>
                      </a:r>
                    </a:p>
                  </a:txBody>
                  <a:tcPr/>
                </a:tc>
                <a:tc>
                  <a:txBody>
                    <a:bodyPr/>
                    <a:lstStyle/>
                    <a:p>
                      <a:r>
                        <a:rPr lang="en-US" sz="1000"/>
                        <a:t>1.2 %</a:t>
                      </a:r>
                    </a:p>
                  </a:txBody>
                  <a:tcPr/>
                </a:tc>
                <a:tc>
                  <a:txBody>
                    <a:bodyPr/>
                    <a:lstStyle/>
                    <a:p>
                      <a:r>
                        <a:rPr lang="en-US" sz="1000"/>
                        <a:t>144</a:t>
                      </a:r>
                    </a:p>
                  </a:txBody>
                  <a:tcPr/>
                </a:tc>
                <a:tc>
                  <a:txBody>
                    <a:bodyPr/>
                    <a:lstStyle/>
                    <a:p>
                      <a:r>
                        <a:rPr lang="en-US" sz="1000"/>
                        <a:t>3.7 %</a:t>
                      </a:r>
                    </a:p>
                  </a:txBody>
                  <a:tcPr/>
                </a:tc>
                <a:extLst>
                  <a:ext uri="{0D108BD9-81ED-4DB2-BD59-A6C34878D82A}">
                    <a16:rowId xmlns:a16="http://schemas.microsoft.com/office/drawing/2014/main" val="3273552022"/>
                  </a:ext>
                </a:extLst>
              </a:tr>
              <a:tr h="370840">
                <a:tc>
                  <a:txBody>
                    <a:bodyPr/>
                    <a:lstStyle/>
                    <a:p>
                      <a:r>
                        <a:rPr lang="en-US" sz="1000"/>
                        <a:t>Kässbohrer All Terrain Vehicles, Inc.</a:t>
                      </a:r>
                    </a:p>
                  </a:txBody>
                  <a:tcPr/>
                </a:tc>
                <a:tc>
                  <a:txBody>
                    <a:bodyPr/>
                    <a:lstStyle/>
                    <a:p>
                      <a:r>
                        <a:rPr lang="en-US" sz="1000"/>
                        <a:t>1024</a:t>
                      </a:r>
                    </a:p>
                  </a:txBody>
                  <a:tcPr/>
                </a:tc>
                <a:tc>
                  <a:txBody>
                    <a:bodyPr/>
                    <a:lstStyle/>
                    <a:p>
                      <a:r>
                        <a:rPr lang="en-US" sz="1000"/>
                        <a:t>1</a:t>
                      </a:r>
                    </a:p>
                  </a:txBody>
                  <a:tcPr/>
                </a:tc>
                <a:tc>
                  <a:txBody>
                    <a:bodyPr/>
                    <a:lstStyle/>
                    <a:p>
                      <a:r>
                        <a:rPr lang="en-US" sz="1000"/>
                        <a:t>0.1 %</a:t>
                      </a:r>
                    </a:p>
                  </a:txBody>
                  <a:tcPr/>
                </a:tc>
                <a:tc>
                  <a:txBody>
                    <a:bodyPr/>
                    <a:lstStyle/>
                    <a:p>
                      <a:r>
                        <a:rPr lang="en-US" sz="1000"/>
                        <a:t>5</a:t>
                      </a:r>
                    </a:p>
                  </a:txBody>
                  <a:tcPr/>
                </a:tc>
                <a:tc>
                  <a:txBody>
                    <a:bodyPr/>
                    <a:lstStyle/>
                    <a:p>
                      <a:r>
                        <a:rPr lang="en-US" sz="1000"/>
                        <a:t>0.5 %</a:t>
                      </a:r>
                    </a:p>
                  </a:txBody>
                  <a:tcPr/>
                </a:tc>
                <a:tc>
                  <a:txBody>
                    <a:bodyPr/>
                    <a:lstStyle/>
                    <a:p>
                      <a:r>
                        <a:rPr lang="en-US" sz="1000"/>
                        <a:t>21</a:t>
                      </a:r>
                    </a:p>
                  </a:txBody>
                  <a:tcPr/>
                </a:tc>
                <a:tc>
                  <a:txBody>
                    <a:bodyPr/>
                    <a:lstStyle/>
                    <a:p>
                      <a:r>
                        <a:rPr lang="en-US" sz="1000"/>
                        <a:t>2.1 %</a:t>
                      </a:r>
                    </a:p>
                  </a:txBody>
                  <a:tcPr/>
                </a:tc>
                <a:extLst>
                  <a:ext uri="{0D108BD9-81ED-4DB2-BD59-A6C34878D82A}">
                    <a16:rowId xmlns:a16="http://schemas.microsoft.com/office/drawing/2014/main" val="1926894854"/>
                  </a:ext>
                </a:extLst>
              </a:tr>
              <a:tr h="370840">
                <a:tc>
                  <a:txBody>
                    <a:bodyPr/>
                    <a:lstStyle/>
                    <a:p>
                      <a:r>
                        <a:rPr lang="en-US" sz="1000"/>
                        <a:t>Terramac LLC</a:t>
                      </a:r>
                    </a:p>
                  </a:txBody>
                  <a:tcPr/>
                </a:tc>
                <a:tc>
                  <a:txBody>
                    <a:bodyPr/>
                    <a:lstStyle/>
                    <a:p>
                      <a:r>
                        <a:rPr lang="en-US" sz="1000"/>
                        <a:t>558</a:t>
                      </a:r>
                    </a:p>
                  </a:txBody>
                  <a:tcPr/>
                </a:tc>
                <a:tc>
                  <a:txBody>
                    <a:bodyPr/>
                    <a:lstStyle/>
                    <a:p>
                      <a:r>
                        <a:rPr lang="en-US" sz="1000"/>
                        <a:t>2</a:t>
                      </a:r>
                    </a:p>
                  </a:txBody>
                  <a:tcPr/>
                </a:tc>
                <a:tc>
                  <a:txBody>
                    <a:bodyPr/>
                    <a:lstStyle/>
                    <a:p>
                      <a:r>
                        <a:rPr lang="en-US" sz="1000"/>
                        <a:t>0.4 %</a:t>
                      </a:r>
                    </a:p>
                  </a:txBody>
                  <a:tcPr/>
                </a:tc>
                <a:tc>
                  <a:txBody>
                    <a:bodyPr/>
                    <a:lstStyle/>
                    <a:p>
                      <a:r>
                        <a:rPr lang="en-US" sz="1000"/>
                        <a:t>4</a:t>
                      </a:r>
                    </a:p>
                  </a:txBody>
                  <a:tcPr/>
                </a:tc>
                <a:tc>
                  <a:txBody>
                    <a:bodyPr/>
                    <a:lstStyle/>
                    <a:p>
                      <a:r>
                        <a:rPr lang="en-US" sz="1000"/>
                        <a:t>0.7 %</a:t>
                      </a:r>
                    </a:p>
                  </a:txBody>
                  <a:tcPr/>
                </a:tc>
                <a:tc>
                  <a:txBody>
                    <a:bodyPr/>
                    <a:lstStyle/>
                    <a:p>
                      <a:r>
                        <a:rPr lang="en-US" sz="1000"/>
                        <a:t>21</a:t>
                      </a:r>
                    </a:p>
                  </a:txBody>
                  <a:tcPr/>
                </a:tc>
                <a:tc>
                  <a:txBody>
                    <a:bodyPr/>
                    <a:lstStyle/>
                    <a:p>
                      <a:r>
                        <a:rPr lang="en-US" sz="1000"/>
                        <a:t>3.9 %</a:t>
                      </a:r>
                    </a:p>
                  </a:txBody>
                  <a:tcPr/>
                </a:tc>
                <a:extLst>
                  <a:ext uri="{0D108BD9-81ED-4DB2-BD59-A6C34878D82A}">
                    <a16:rowId xmlns:a16="http://schemas.microsoft.com/office/drawing/2014/main" val="3796615525"/>
                  </a:ext>
                </a:extLst>
              </a:tr>
              <a:tr h="370840">
                <a:tc>
                  <a:txBody>
                    <a:bodyPr/>
                    <a:lstStyle/>
                    <a:p>
                      <a:r>
                        <a:rPr lang="en-US" sz="1000"/>
                        <a:t>PowerTraxx</a:t>
                      </a:r>
                    </a:p>
                  </a:txBody>
                  <a:tcPr/>
                </a:tc>
                <a:tc>
                  <a:txBody>
                    <a:bodyPr/>
                    <a:lstStyle/>
                    <a:p>
                      <a:r>
                        <a:rPr lang="en-US" sz="1000"/>
                        <a:t>143</a:t>
                      </a:r>
                    </a:p>
                  </a:txBody>
                  <a:tcPr/>
                </a:tc>
                <a:tc>
                  <a:txBody>
                    <a:bodyPr/>
                    <a:lstStyle/>
                    <a:p>
                      <a:r>
                        <a:rPr lang="en-US" sz="1000"/>
                        <a:t>0</a:t>
                      </a:r>
                    </a:p>
                  </a:txBody>
                  <a:tcPr/>
                </a:tc>
                <a:tc>
                  <a:txBody>
                    <a:bodyPr/>
                    <a:lstStyle/>
                    <a:p>
                      <a:r>
                        <a:rPr lang="en-US" sz="1000"/>
                        <a:t>0.0 %</a:t>
                      </a:r>
                    </a:p>
                  </a:txBody>
                  <a:tcPr/>
                </a:tc>
                <a:tc>
                  <a:txBody>
                    <a:bodyPr/>
                    <a:lstStyle/>
                    <a:p>
                      <a:r>
                        <a:rPr lang="en-US" sz="1000"/>
                        <a:t>3</a:t>
                      </a:r>
                    </a:p>
                  </a:txBody>
                  <a:tcPr/>
                </a:tc>
                <a:tc>
                  <a:txBody>
                    <a:bodyPr/>
                    <a:lstStyle/>
                    <a:p>
                      <a:r>
                        <a:rPr lang="en-US" sz="1000"/>
                        <a:t>2.1 %</a:t>
                      </a:r>
                    </a:p>
                  </a:txBody>
                  <a:tcPr/>
                </a:tc>
                <a:tc>
                  <a:txBody>
                    <a:bodyPr/>
                    <a:lstStyle/>
                    <a:p>
                      <a:r>
                        <a:rPr lang="en-US" sz="1000"/>
                        <a:t>9</a:t>
                      </a:r>
                    </a:p>
                  </a:txBody>
                  <a:tcPr/>
                </a:tc>
                <a:tc>
                  <a:txBody>
                    <a:bodyPr/>
                    <a:lstStyle/>
                    <a:p>
                      <a:r>
                        <a:rPr lang="en-US" sz="1000"/>
                        <a:t>6.7 %</a:t>
                      </a:r>
                    </a:p>
                  </a:txBody>
                  <a:tcPr/>
                </a:tc>
                <a:extLst>
                  <a:ext uri="{0D108BD9-81ED-4DB2-BD59-A6C34878D82A}">
                    <a16:rowId xmlns:a16="http://schemas.microsoft.com/office/drawing/2014/main" val="1781463756"/>
                  </a:ext>
                </a:extLst>
              </a:tr>
            </a:tbl>
          </a:graphicData>
        </a:graphic>
      </p:graphicFrame>
      <p:sp>
        <p:nvSpPr>
          <p:cNvPr id="4" name="Text Placeholder 3">
            <a:extLst>
              <a:ext uri="{FF2B5EF4-FFF2-40B4-BE49-F238E27FC236}">
                <a16:creationId xmlns:a16="http://schemas.microsoft.com/office/drawing/2014/main" id="{9C737ADD-5245-4076-AE73-C209E62B7008}"/>
              </a:ext>
            </a:extLst>
          </p:cNvPr>
          <p:cNvSpPr>
            <a:spLocks noGrp="1"/>
          </p:cNvSpPr>
          <p:nvPr>
            <p:ph type="body" sz="quarter" idx="14"/>
          </p:nvPr>
        </p:nvSpPr>
        <p:spPr/>
        <p:txBody>
          <a:bodyPr/>
          <a:lstStyle/>
          <a:p>
            <a:r>
              <a:rPr lang="en-US"/>
              <a:t>10/31/2018 - 11/30/2018</a:t>
            </a:r>
          </a:p>
        </p:txBody>
      </p:sp>
    </p:spTree>
    <p:extLst>
      <p:ext uri="{BB962C8B-B14F-4D97-AF65-F5344CB8AC3E}">
        <p14:creationId xmlns:p14="http://schemas.microsoft.com/office/powerpoint/2010/main" val="1146552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9782-EAC3-4AD5-8C5C-88E057F2C408}"/>
              </a:ext>
            </a:extLst>
          </p:cNvPr>
          <p:cNvSpPr>
            <a:spLocks noGrp="1"/>
          </p:cNvSpPr>
          <p:nvPr>
            <p:ph type="title"/>
          </p:nvPr>
        </p:nvSpPr>
        <p:spPr/>
        <p:txBody>
          <a:bodyPr/>
          <a:lstStyle/>
          <a:p>
            <a:r>
              <a:rPr lang="en-US"/>
              <a:t>Facebook Sponsored Posts Distribution | Tracked Vehicles</a:t>
            </a:r>
          </a:p>
        </p:txBody>
      </p:sp>
      <p:graphicFrame>
        <p:nvGraphicFramePr>
          <p:cNvPr id="6" name="Chart Placeholder 5">
            <a:extLst>
              <a:ext uri="{FF2B5EF4-FFF2-40B4-BE49-F238E27FC236}">
                <a16:creationId xmlns:a16="http://schemas.microsoft.com/office/drawing/2014/main" id="{D5FB0746-CF59-4311-8FC4-CCD25982205B}"/>
              </a:ext>
            </a:extLst>
          </p:cNvPr>
          <p:cNvGraphicFramePr>
            <a:graphicFrameLocks noGrp="1"/>
          </p:cNvGraphicFramePr>
          <p:nvPr>
            <p:ph type="chart" sz="quarter" idx="13"/>
            <p:extLst>
              <p:ext uri="{D42A27DB-BD31-4B8C-83A1-F6EECF244321}">
                <p14:modId xmlns:p14="http://schemas.microsoft.com/office/powerpoint/2010/main" val="2476737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7FB650-986D-45CD-98FE-180BF656A23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5C52E431-C970-46EC-946F-1557A30599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019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54188-FBBA-4384-9ABD-EA47B9B22694}"/>
              </a:ext>
            </a:extLst>
          </p:cNvPr>
          <p:cNvSpPr>
            <a:spLocks noGrp="1"/>
          </p:cNvSpPr>
          <p:nvPr>
            <p:ph type="title"/>
          </p:nvPr>
        </p:nvSpPr>
        <p:spPr/>
        <p:txBody>
          <a:bodyPr/>
          <a:lstStyle/>
          <a:p>
            <a:r>
              <a:rPr lang="en-US"/>
              <a:t>Facebook FB Own Posts Table (Keywords filtered) | Tracked Vehicles - 1 of 15</a:t>
            </a:r>
          </a:p>
        </p:txBody>
      </p:sp>
      <p:graphicFrame>
        <p:nvGraphicFramePr>
          <p:cNvPr id="5" name="Table Placeholder 4">
            <a:extLst>
              <a:ext uri="{FF2B5EF4-FFF2-40B4-BE49-F238E27FC236}">
                <a16:creationId xmlns:a16="http://schemas.microsoft.com/office/drawing/2014/main" id="{AF49E01E-5CC4-4E45-8CED-A93C58935EA4}"/>
              </a:ext>
            </a:extLst>
          </p:cNvPr>
          <p:cNvGraphicFramePr>
            <a:graphicFrameLocks noGrp="1"/>
          </p:cNvGraphicFramePr>
          <p:nvPr>
            <p:ph type="tbl" sz="quarter" idx="13"/>
            <p:extLst>
              <p:ext uri="{D42A27DB-BD31-4B8C-83A1-F6EECF244321}">
                <p14:modId xmlns:p14="http://schemas.microsoft.com/office/powerpoint/2010/main" val="66572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36081295"/>
                    </a:ext>
                  </a:extLst>
                </a:gridCol>
                <a:gridCol w="370332">
                  <a:extLst>
                    <a:ext uri="{9D8B030D-6E8A-4147-A177-3AD203B41FA5}">
                      <a16:colId xmlns:a16="http://schemas.microsoft.com/office/drawing/2014/main" val="2053569517"/>
                    </a:ext>
                  </a:extLst>
                </a:gridCol>
                <a:gridCol w="370332">
                  <a:extLst>
                    <a:ext uri="{9D8B030D-6E8A-4147-A177-3AD203B41FA5}">
                      <a16:colId xmlns:a16="http://schemas.microsoft.com/office/drawing/2014/main" val="146228019"/>
                    </a:ext>
                  </a:extLst>
                </a:gridCol>
                <a:gridCol w="370332">
                  <a:extLst>
                    <a:ext uri="{9D8B030D-6E8A-4147-A177-3AD203B41FA5}">
                      <a16:colId xmlns:a16="http://schemas.microsoft.com/office/drawing/2014/main" val="3344488641"/>
                    </a:ext>
                  </a:extLst>
                </a:gridCol>
                <a:gridCol w="329184">
                  <a:extLst>
                    <a:ext uri="{9D8B030D-6E8A-4147-A177-3AD203B41FA5}">
                      <a16:colId xmlns:a16="http://schemas.microsoft.com/office/drawing/2014/main" val="3454349562"/>
                    </a:ext>
                  </a:extLst>
                </a:gridCol>
                <a:gridCol w="329184">
                  <a:extLst>
                    <a:ext uri="{9D8B030D-6E8A-4147-A177-3AD203B41FA5}">
                      <a16:colId xmlns:a16="http://schemas.microsoft.com/office/drawing/2014/main" val="1932520363"/>
                    </a:ext>
                  </a:extLst>
                </a:gridCol>
                <a:gridCol w="329184">
                  <a:extLst>
                    <a:ext uri="{9D8B030D-6E8A-4147-A177-3AD203B41FA5}">
                      <a16:colId xmlns:a16="http://schemas.microsoft.com/office/drawing/2014/main" val="1461009190"/>
                    </a:ext>
                  </a:extLst>
                </a:gridCol>
                <a:gridCol w="329184">
                  <a:extLst>
                    <a:ext uri="{9D8B030D-6E8A-4147-A177-3AD203B41FA5}">
                      <a16:colId xmlns:a16="http://schemas.microsoft.com/office/drawing/2014/main" val="3432929784"/>
                    </a:ext>
                  </a:extLst>
                </a:gridCol>
                <a:gridCol w="329184">
                  <a:extLst>
                    <a:ext uri="{9D8B030D-6E8A-4147-A177-3AD203B41FA5}">
                      <a16:colId xmlns:a16="http://schemas.microsoft.com/office/drawing/2014/main" val="3115774011"/>
                    </a:ext>
                  </a:extLst>
                </a:gridCol>
                <a:gridCol w="329184">
                  <a:extLst>
                    <a:ext uri="{9D8B030D-6E8A-4147-A177-3AD203B41FA5}">
                      <a16:colId xmlns:a16="http://schemas.microsoft.com/office/drawing/2014/main" val="3433123255"/>
                    </a:ext>
                  </a:extLst>
                </a:gridCol>
                <a:gridCol w="329184">
                  <a:extLst>
                    <a:ext uri="{9D8B030D-6E8A-4147-A177-3AD203B41FA5}">
                      <a16:colId xmlns:a16="http://schemas.microsoft.com/office/drawing/2014/main" val="184530943"/>
                    </a:ext>
                  </a:extLst>
                </a:gridCol>
                <a:gridCol w="329184">
                  <a:extLst>
                    <a:ext uri="{9D8B030D-6E8A-4147-A177-3AD203B41FA5}">
                      <a16:colId xmlns:a16="http://schemas.microsoft.com/office/drawing/2014/main" val="3637435233"/>
                    </a:ext>
                  </a:extLst>
                </a:gridCol>
                <a:gridCol w="370332">
                  <a:extLst>
                    <a:ext uri="{9D8B030D-6E8A-4147-A177-3AD203B41FA5}">
                      <a16:colId xmlns:a16="http://schemas.microsoft.com/office/drawing/2014/main" val="3163154927"/>
                    </a:ext>
                  </a:extLst>
                </a:gridCol>
                <a:gridCol w="370332">
                  <a:extLst>
                    <a:ext uri="{9D8B030D-6E8A-4147-A177-3AD203B41FA5}">
                      <a16:colId xmlns:a16="http://schemas.microsoft.com/office/drawing/2014/main" val="2758638655"/>
                    </a:ext>
                  </a:extLst>
                </a:gridCol>
                <a:gridCol w="329184">
                  <a:extLst>
                    <a:ext uri="{9D8B030D-6E8A-4147-A177-3AD203B41FA5}">
                      <a16:colId xmlns:a16="http://schemas.microsoft.com/office/drawing/2014/main" val="921503855"/>
                    </a:ext>
                  </a:extLst>
                </a:gridCol>
                <a:gridCol w="329184">
                  <a:extLst>
                    <a:ext uri="{9D8B030D-6E8A-4147-A177-3AD203B41FA5}">
                      <a16:colId xmlns:a16="http://schemas.microsoft.com/office/drawing/2014/main" val="2076370121"/>
                    </a:ext>
                  </a:extLst>
                </a:gridCol>
                <a:gridCol w="370332">
                  <a:extLst>
                    <a:ext uri="{9D8B030D-6E8A-4147-A177-3AD203B41FA5}">
                      <a16:colId xmlns:a16="http://schemas.microsoft.com/office/drawing/2014/main" val="406641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474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PRINOTH - Tracked Vehicles - 2018-11-29 18:57:15 </a:t>
                      </a:r>
                      <a:r>
                        <a:rPr kumimoji="0" lang="fr-FR" sz="1000" b="0" i="0" u="none" strike="noStrike" kern="1200" cap="none" spc="0" normalizeH="0" baseline="0" noProof="0">
                          <a:ln>
                            <a:noFill/>
                          </a:ln>
                          <a:solidFill>
                            <a:prstClr val="black"/>
                          </a:solidFill>
                          <a:effectLst/>
                          <a:uLnTx/>
                          <a:uFillTx/>
                          <a:latin typeface="+mn-lt"/>
                          <a:ea typeface="+mn-ea"/>
                          <a:cs typeface="+mn-cs"/>
                        </a:rPr>
                        <a:t> 
 Il nous fait plaisir de partager un article rédigé ce matin dans le journal La Tribune sur le projet Hoola One que PRINOTH - Tracked Vehicles commandite fièrement cette année.
Merci de partager dans vos réseaux.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954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- 2018-11-29 14:33:31 </a:t>
                      </a:r>
                      <a:r>
                        <a:rPr kumimoji="0" lang="en-US" sz="1000" b="0" i="0" u="none" strike="noStrike" kern="1200" cap="none" spc="0" normalizeH="0" baseline="0" noProof="0">
                          <a:ln>
                            <a:noFill/>
                          </a:ln>
                          <a:solidFill>
                            <a:prstClr val="black"/>
                          </a:solidFill>
                          <a:effectLst/>
                          <a:uLnTx/>
                          <a:uFillTx/>
                          <a:latin typeface="+mn-lt"/>
                          <a:ea typeface="+mn-ea"/>
                          <a:cs typeface="+mn-cs"/>
                        </a:rPr>
                        <a:t> 
 PRINOTH - Tracked Vehicles is happy to support these engineering students and their Hoola One project aiming to clean the beautiful Hawaiian Islands beaches.
Nous sommes fiers de supporter ce groupe d'étudiants et leur projet Hoola One qui vise à nettoyer les magnifiques plages d'Hawaii.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1211828"/>
                  </a:ext>
                </a:extLst>
              </a:tr>
            </a:tbl>
          </a:graphicData>
        </a:graphic>
      </p:graphicFrame>
      <p:sp>
        <p:nvSpPr>
          <p:cNvPr id="4" name="Text Placeholder 3">
            <a:extLst>
              <a:ext uri="{FF2B5EF4-FFF2-40B4-BE49-F238E27FC236}">
                <a16:creationId xmlns:a16="http://schemas.microsoft.com/office/drawing/2014/main" id="{52B07D79-1AAE-4040-B673-FA71897B495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2049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FD45-1B3F-45B2-A3C2-6EC123DBB900}"/>
              </a:ext>
            </a:extLst>
          </p:cNvPr>
          <p:cNvSpPr>
            <a:spLocks noGrp="1"/>
          </p:cNvSpPr>
          <p:nvPr>
            <p:ph type="title"/>
          </p:nvPr>
        </p:nvSpPr>
        <p:spPr/>
        <p:txBody>
          <a:bodyPr/>
          <a:lstStyle/>
          <a:p>
            <a:r>
              <a:rPr lang="en-US"/>
              <a:t>Facebook FB Own Posts Table (Keywords filtered) | Tracked Vehicles - 2 of 15</a:t>
            </a:r>
          </a:p>
        </p:txBody>
      </p:sp>
      <p:graphicFrame>
        <p:nvGraphicFramePr>
          <p:cNvPr id="5" name="Table Placeholder 4">
            <a:extLst>
              <a:ext uri="{FF2B5EF4-FFF2-40B4-BE49-F238E27FC236}">
                <a16:creationId xmlns:a16="http://schemas.microsoft.com/office/drawing/2014/main" id="{476D3704-1E7F-4DC3-AEA2-4217A4D9DCD5}"/>
              </a:ext>
            </a:extLst>
          </p:cNvPr>
          <p:cNvGraphicFramePr>
            <a:graphicFrameLocks noGrp="1"/>
          </p:cNvGraphicFramePr>
          <p:nvPr>
            <p:ph type="tbl" sz="quarter" idx="13"/>
            <p:extLst>
              <p:ext uri="{D42A27DB-BD31-4B8C-83A1-F6EECF244321}">
                <p14:modId xmlns:p14="http://schemas.microsoft.com/office/powerpoint/2010/main" val="636744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345874588"/>
                    </a:ext>
                  </a:extLst>
                </a:gridCol>
                <a:gridCol w="370332">
                  <a:extLst>
                    <a:ext uri="{9D8B030D-6E8A-4147-A177-3AD203B41FA5}">
                      <a16:colId xmlns:a16="http://schemas.microsoft.com/office/drawing/2014/main" val="2469501522"/>
                    </a:ext>
                  </a:extLst>
                </a:gridCol>
                <a:gridCol w="370332">
                  <a:extLst>
                    <a:ext uri="{9D8B030D-6E8A-4147-A177-3AD203B41FA5}">
                      <a16:colId xmlns:a16="http://schemas.microsoft.com/office/drawing/2014/main" val="797936703"/>
                    </a:ext>
                  </a:extLst>
                </a:gridCol>
                <a:gridCol w="370332">
                  <a:extLst>
                    <a:ext uri="{9D8B030D-6E8A-4147-A177-3AD203B41FA5}">
                      <a16:colId xmlns:a16="http://schemas.microsoft.com/office/drawing/2014/main" val="2408572596"/>
                    </a:ext>
                  </a:extLst>
                </a:gridCol>
                <a:gridCol w="329184">
                  <a:extLst>
                    <a:ext uri="{9D8B030D-6E8A-4147-A177-3AD203B41FA5}">
                      <a16:colId xmlns:a16="http://schemas.microsoft.com/office/drawing/2014/main" val="2223469051"/>
                    </a:ext>
                  </a:extLst>
                </a:gridCol>
                <a:gridCol w="329184">
                  <a:extLst>
                    <a:ext uri="{9D8B030D-6E8A-4147-A177-3AD203B41FA5}">
                      <a16:colId xmlns:a16="http://schemas.microsoft.com/office/drawing/2014/main" val="93080905"/>
                    </a:ext>
                  </a:extLst>
                </a:gridCol>
                <a:gridCol w="329184">
                  <a:extLst>
                    <a:ext uri="{9D8B030D-6E8A-4147-A177-3AD203B41FA5}">
                      <a16:colId xmlns:a16="http://schemas.microsoft.com/office/drawing/2014/main" val="748909620"/>
                    </a:ext>
                  </a:extLst>
                </a:gridCol>
                <a:gridCol w="329184">
                  <a:extLst>
                    <a:ext uri="{9D8B030D-6E8A-4147-A177-3AD203B41FA5}">
                      <a16:colId xmlns:a16="http://schemas.microsoft.com/office/drawing/2014/main" val="636162261"/>
                    </a:ext>
                  </a:extLst>
                </a:gridCol>
                <a:gridCol w="329184">
                  <a:extLst>
                    <a:ext uri="{9D8B030D-6E8A-4147-A177-3AD203B41FA5}">
                      <a16:colId xmlns:a16="http://schemas.microsoft.com/office/drawing/2014/main" val="4284968743"/>
                    </a:ext>
                  </a:extLst>
                </a:gridCol>
                <a:gridCol w="329184">
                  <a:extLst>
                    <a:ext uri="{9D8B030D-6E8A-4147-A177-3AD203B41FA5}">
                      <a16:colId xmlns:a16="http://schemas.microsoft.com/office/drawing/2014/main" val="3693811485"/>
                    </a:ext>
                  </a:extLst>
                </a:gridCol>
                <a:gridCol w="329184">
                  <a:extLst>
                    <a:ext uri="{9D8B030D-6E8A-4147-A177-3AD203B41FA5}">
                      <a16:colId xmlns:a16="http://schemas.microsoft.com/office/drawing/2014/main" val="2415366820"/>
                    </a:ext>
                  </a:extLst>
                </a:gridCol>
                <a:gridCol w="329184">
                  <a:extLst>
                    <a:ext uri="{9D8B030D-6E8A-4147-A177-3AD203B41FA5}">
                      <a16:colId xmlns:a16="http://schemas.microsoft.com/office/drawing/2014/main" val="3781564522"/>
                    </a:ext>
                  </a:extLst>
                </a:gridCol>
                <a:gridCol w="370332">
                  <a:extLst>
                    <a:ext uri="{9D8B030D-6E8A-4147-A177-3AD203B41FA5}">
                      <a16:colId xmlns:a16="http://schemas.microsoft.com/office/drawing/2014/main" val="2337968276"/>
                    </a:ext>
                  </a:extLst>
                </a:gridCol>
                <a:gridCol w="370332">
                  <a:extLst>
                    <a:ext uri="{9D8B030D-6E8A-4147-A177-3AD203B41FA5}">
                      <a16:colId xmlns:a16="http://schemas.microsoft.com/office/drawing/2014/main" val="446372832"/>
                    </a:ext>
                  </a:extLst>
                </a:gridCol>
                <a:gridCol w="329184">
                  <a:extLst>
                    <a:ext uri="{9D8B030D-6E8A-4147-A177-3AD203B41FA5}">
                      <a16:colId xmlns:a16="http://schemas.microsoft.com/office/drawing/2014/main" val="713439161"/>
                    </a:ext>
                  </a:extLst>
                </a:gridCol>
                <a:gridCol w="329184">
                  <a:extLst>
                    <a:ext uri="{9D8B030D-6E8A-4147-A177-3AD203B41FA5}">
                      <a16:colId xmlns:a16="http://schemas.microsoft.com/office/drawing/2014/main" val="3304451866"/>
                    </a:ext>
                  </a:extLst>
                </a:gridCol>
                <a:gridCol w="370332">
                  <a:extLst>
                    <a:ext uri="{9D8B030D-6E8A-4147-A177-3AD203B41FA5}">
                      <a16:colId xmlns:a16="http://schemas.microsoft.com/office/drawing/2014/main" val="4145059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690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- 2018-11-29 11:00:02 </a:t>
                      </a:r>
                      <a:r>
                        <a:rPr kumimoji="0" lang="en-US" sz="1000" b="0" i="0" u="none" strike="noStrike" kern="1200" cap="none" spc="0" normalizeH="0" baseline="0" noProof="0">
                          <a:ln>
                            <a:noFill/>
                          </a:ln>
                          <a:solidFill>
                            <a:prstClr val="black"/>
                          </a:solidFill>
                          <a:effectLst/>
                          <a:uLnTx/>
                          <a:uFillTx/>
                          <a:latin typeface="+mn-lt"/>
                          <a:ea typeface="+mn-ea"/>
                          <a:cs typeface="+mn-cs"/>
                        </a:rPr>
                        <a:t> 
 📸 Repost: @dwwelds on Instagram 👉 “Just got back from a long week of work In The Florida sun” ☀️ 🏖 #PRINOTH #PANTHERT14R #prinothtrackedvehicles
 — Products shown: (NA Shop) PANTHER T14R HEAVYLOAD #1 T-SHIRT and (NA Shop) 50 WHITE SHEETS PANTHER PAD.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532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- 2018-11-28 11:00:02 </a:t>
                      </a:r>
                      <a:r>
                        <a:rPr kumimoji="0" lang="en-US" sz="1000" b="0" i="0" u="none" strike="noStrike" kern="1200" cap="none" spc="0" normalizeH="0" baseline="0" noProof="0">
                          <a:ln>
                            <a:noFill/>
                          </a:ln>
                          <a:solidFill>
                            <a:prstClr val="black"/>
                          </a:solidFill>
                          <a:effectLst/>
                          <a:uLnTx/>
                          <a:uFillTx/>
                          <a:latin typeface="+mn-lt"/>
                          <a:ea typeface="+mn-ea"/>
                          <a:cs typeface="+mn-cs"/>
                        </a:rPr>
                        <a:t> 
 💪 💪 💪 Some of our PRINOTH PANTHER T14Rs working hard in Florida 🇺🇸 😎 🌊 Photo: Multi Machine Inc. 📸 #PRINOTH #PANTHERT14 #prinothtrackedvehicles
 — Products shown: (NA Shop) FLEX FIT CURVED PEAK CAP and (NA Shop) WORK GLOVES.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81561678"/>
                  </a:ext>
                </a:extLst>
              </a:tr>
            </a:tbl>
          </a:graphicData>
        </a:graphic>
      </p:graphicFrame>
      <p:sp>
        <p:nvSpPr>
          <p:cNvPr id="4" name="Text Placeholder 3">
            <a:extLst>
              <a:ext uri="{FF2B5EF4-FFF2-40B4-BE49-F238E27FC236}">
                <a16:creationId xmlns:a16="http://schemas.microsoft.com/office/drawing/2014/main" id="{7BE26E7C-4DF3-42CB-82CD-BAAA31C4169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87357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074D6-1892-4392-9AFC-0DF7D6FB5D89}"/>
              </a:ext>
            </a:extLst>
          </p:cNvPr>
          <p:cNvSpPr>
            <a:spLocks noGrp="1"/>
          </p:cNvSpPr>
          <p:nvPr>
            <p:ph type="title"/>
          </p:nvPr>
        </p:nvSpPr>
        <p:spPr/>
        <p:txBody>
          <a:bodyPr/>
          <a:lstStyle/>
          <a:p>
            <a:r>
              <a:rPr lang="en-US"/>
              <a:t>Facebook FB Own Posts Table (Keywords filtered) | Tracked Vehicles - 3 of 15</a:t>
            </a:r>
          </a:p>
        </p:txBody>
      </p:sp>
      <p:graphicFrame>
        <p:nvGraphicFramePr>
          <p:cNvPr id="5" name="Table Placeholder 4">
            <a:extLst>
              <a:ext uri="{FF2B5EF4-FFF2-40B4-BE49-F238E27FC236}">
                <a16:creationId xmlns:a16="http://schemas.microsoft.com/office/drawing/2014/main" id="{25068CA5-943A-40AC-B722-67587D44979B}"/>
              </a:ext>
            </a:extLst>
          </p:cNvPr>
          <p:cNvGraphicFramePr>
            <a:graphicFrameLocks noGrp="1"/>
          </p:cNvGraphicFramePr>
          <p:nvPr>
            <p:ph type="tbl" sz="quarter" idx="13"/>
            <p:extLst>
              <p:ext uri="{D42A27DB-BD31-4B8C-83A1-F6EECF244321}">
                <p14:modId xmlns:p14="http://schemas.microsoft.com/office/powerpoint/2010/main" val="369869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52326363"/>
                    </a:ext>
                  </a:extLst>
                </a:gridCol>
                <a:gridCol w="370332">
                  <a:extLst>
                    <a:ext uri="{9D8B030D-6E8A-4147-A177-3AD203B41FA5}">
                      <a16:colId xmlns:a16="http://schemas.microsoft.com/office/drawing/2014/main" val="3717817530"/>
                    </a:ext>
                  </a:extLst>
                </a:gridCol>
                <a:gridCol w="370332">
                  <a:extLst>
                    <a:ext uri="{9D8B030D-6E8A-4147-A177-3AD203B41FA5}">
                      <a16:colId xmlns:a16="http://schemas.microsoft.com/office/drawing/2014/main" val="3350218367"/>
                    </a:ext>
                  </a:extLst>
                </a:gridCol>
                <a:gridCol w="370332">
                  <a:extLst>
                    <a:ext uri="{9D8B030D-6E8A-4147-A177-3AD203B41FA5}">
                      <a16:colId xmlns:a16="http://schemas.microsoft.com/office/drawing/2014/main" val="603645903"/>
                    </a:ext>
                  </a:extLst>
                </a:gridCol>
                <a:gridCol w="329184">
                  <a:extLst>
                    <a:ext uri="{9D8B030D-6E8A-4147-A177-3AD203B41FA5}">
                      <a16:colId xmlns:a16="http://schemas.microsoft.com/office/drawing/2014/main" val="1741983960"/>
                    </a:ext>
                  </a:extLst>
                </a:gridCol>
                <a:gridCol w="329184">
                  <a:extLst>
                    <a:ext uri="{9D8B030D-6E8A-4147-A177-3AD203B41FA5}">
                      <a16:colId xmlns:a16="http://schemas.microsoft.com/office/drawing/2014/main" val="1581574114"/>
                    </a:ext>
                  </a:extLst>
                </a:gridCol>
                <a:gridCol w="329184">
                  <a:extLst>
                    <a:ext uri="{9D8B030D-6E8A-4147-A177-3AD203B41FA5}">
                      <a16:colId xmlns:a16="http://schemas.microsoft.com/office/drawing/2014/main" val="4115295271"/>
                    </a:ext>
                  </a:extLst>
                </a:gridCol>
                <a:gridCol w="329184">
                  <a:extLst>
                    <a:ext uri="{9D8B030D-6E8A-4147-A177-3AD203B41FA5}">
                      <a16:colId xmlns:a16="http://schemas.microsoft.com/office/drawing/2014/main" val="3435160463"/>
                    </a:ext>
                  </a:extLst>
                </a:gridCol>
                <a:gridCol w="329184">
                  <a:extLst>
                    <a:ext uri="{9D8B030D-6E8A-4147-A177-3AD203B41FA5}">
                      <a16:colId xmlns:a16="http://schemas.microsoft.com/office/drawing/2014/main" val="3352517846"/>
                    </a:ext>
                  </a:extLst>
                </a:gridCol>
                <a:gridCol w="329184">
                  <a:extLst>
                    <a:ext uri="{9D8B030D-6E8A-4147-A177-3AD203B41FA5}">
                      <a16:colId xmlns:a16="http://schemas.microsoft.com/office/drawing/2014/main" val="3501569073"/>
                    </a:ext>
                  </a:extLst>
                </a:gridCol>
                <a:gridCol w="329184">
                  <a:extLst>
                    <a:ext uri="{9D8B030D-6E8A-4147-A177-3AD203B41FA5}">
                      <a16:colId xmlns:a16="http://schemas.microsoft.com/office/drawing/2014/main" val="2744151020"/>
                    </a:ext>
                  </a:extLst>
                </a:gridCol>
                <a:gridCol w="329184">
                  <a:extLst>
                    <a:ext uri="{9D8B030D-6E8A-4147-A177-3AD203B41FA5}">
                      <a16:colId xmlns:a16="http://schemas.microsoft.com/office/drawing/2014/main" val="454316483"/>
                    </a:ext>
                  </a:extLst>
                </a:gridCol>
                <a:gridCol w="370332">
                  <a:extLst>
                    <a:ext uri="{9D8B030D-6E8A-4147-A177-3AD203B41FA5}">
                      <a16:colId xmlns:a16="http://schemas.microsoft.com/office/drawing/2014/main" val="450519156"/>
                    </a:ext>
                  </a:extLst>
                </a:gridCol>
                <a:gridCol w="370332">
                  <a:extLst>
                    <a:ext uri="{9D8B030D-6E8A-4147-A177-3AD203B41FA5}">
                      <a16:colId xmlns:a16="http://schemas.microsoft.com/office/drawing/2014/main" val="641147807"/>
                    </a:ext>
                  </a:extLst>
                </a:gridCol>
                <a:gridCol w="329184">
                  <a:extLst>
                    <a:ext uri="{9D8B030D-6E8A-4147-A177-3AD203B41FA5}">
                      <a16:colId xmlns:a16="http://schemas.microsoft.com/office/drawing/2014/main" val="2909776735"/>
                    </a:ext>
                  </a:extLst>
                </a:gridCol>
                <a:gridCol w="329184">
                  <a:extLst>
                    <a:ext uri="{9D8B030D-6E8A-4147-A177-3AD203B41FA5}">
                      <a16:colId xmlns:a16="http://schemas.microsoft.com/office/drawing/2014/main" val="1951020809"/>
                    </a:ext>
                  </a:extLst>
                </a:gridCol>
                <a:gridCol w="370332">
                  <a:extLst>
                    <a:ext uri="{9D8B030D-6E8A-4147-A177-3AD203B41FA5}">
                      <a16:colId xmlns:a16="http://schemas.microsoft.com/office/drawing/2014/main" val="1220946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672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- 2018-11-27 14:01:54 </a:t>
                      </a:r>
                      <a:r>
                        <a:rPr kumimoji="0" lang="en-US" sz="1000" b="0" i="0" u="none" strike="noStrike" kern="1200" cap="none" spc="0" normalizeH="0" baseline="0" noProof="0">
                          <a:ln>
                            <a:noFill/>
                          </a:ln>
                          <a:solidFill>
                            <a:prstClr val="black"/>
                          </a:solidFill>
                          <a:effectLst/>
                          <a:uLnTx/>
                          <a:uFillTx/>
                          <a:latin typeface="+mn-lt"/>
                          <a:ea typeface="+mn-ea"/>
                          <a:cs typeface="+mn-cs"/>
                        </a:rPr>
                        <a:t> 
 The options are endless. This RT9 tracked carrier is being used for carrying fuel along the pipelines. #PipelineEquipment #RubberTrackedCarriers #EquipmentSolutions #Pipelines #Terramac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2051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- 2018-11-27 11:00:01 </a:t>
                      </a:r>
                      <a:r>
                        <a:rPr kumimoji="0" lang="en-US" sz="1000" b="0" i="0" u="none" strike="noStrike" kern="1200" cap="none" spc="0" normalizeH="0" baseline="0" noProof="0">
                          <a:ln>
                            <a:noFill/>
                          </a:ln>
                          <a:solidFill>
                            <a:prstClr val="black"/>
                          </a:solidFill>
                          <a:effectLst/>
                          <a:uLnTx/>
                          <a:uFillTx/>
                          <a:latin typeface="+mn-lt"/>
                          <a:ea typeface="+mn-ea"/>
                          <a:cs typeface="+mn-cs"/>
                        </a:rPr>
                        <a:t> 
 🌳🌳🌳 PRINOTH PANTHER T8 Forwarder ► Forestry Application 🌳🌳🌳 #PRINOTH #PANTHERT8 #prinothtrackedvehicles
 — Products shown: (NA Shop) PADDED JACKET and (NA Shop) PANTHER MUG.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7910285"/>
                  </a:ext>
                </a:extLst>
              </a:tr>
            </a:tbl>
          </a:graphicData>
        </a:graphic>
      </p:graphicFrame>
      <p:sp>
        <p:nvSpPr>
          <p:cNvPr id="4" name="Text Placeholder 3">
            <a:extLst>
              <a:ext uri="{FF2B5EF4-FFF2-40B4-BE49-F238E27FC236}">
                <a16:creationId xmlns:a16="http://schemas.microsoft.com/office/drawing/2014/main" id="{38EB9109-C48B-46D3-87FF-7D12C88A58A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95859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ECDD-6E4C-4353-B857-D6CF7FE1F850}"/>
              </a:ext>
            </a:extLst>
          </p:cNvPr>
          <p:cNvSpPr>
            <a:spLocks noGrp="1"/>
          </p:cNvSpPr>
          <p:nvPr>
            <p:ph type="title"/>
          </p:nvPr>
        </p:nvSpPr>
        <p:spPr/>
        <p:txBody>
          <a:bodyPr/>
          <a:lstStyle/>
          <a:p>
            <a:r>
              <a:rPr lang="en-US"/>
              <a:t>Facebook FB Own Posts Table (Keywords filtered) | Tracked Vehicles - 4 of 15</a:t>
            </a:r>
          </a:p>
        </p:txBody>
      </p:sp>
      <p:graphicFrame>
        <p:nvGraphicFramePr>
          <p:cNvPr id="5" name="Table Placeholder 4">
            <a:extLst>
              <a:ext uri="{FF2B5EF4-FFF2-40B4-BE49-F238E27FC236}">
                <a16:creationId xmlns:a16="http://schemas.microsoft.com/office/drawing/2014/main" id="{FDB43442-A217-45E4-9D19-51EB8ED3BA96}"/>
              </a:ext>
            </a:extLst>
          </p:cNvPr>
          <p:cNvGraphicFramePr>
            <a:graphicFrameLocks noGrp="1"/>
          </p:cNvGraphicFramePr>
          <p:nvPr>
            <p:ph type="tbl" sz="quarter" idx="13"/>
            <p:extLst>
              <p:ext uri="{D42A27DB-BD31-4B8C-83A1-F6EECF244321}">
                <p14:modId xmlns:p14="http://schemas.microsoft.com/office/powerpoint/2010/main" val="332422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011908741"/>
                    </a:ext>
                  </a:extLst>
                </a:gridCol>
                <a:gridCol w="370332">
                  <a:extLst>
                    <a:ext uri="{9D8B030D-6E8A-4147-A177-3AD203B41FA5}">
                      <a16:colId xmlns:a16="http://schemas.microsoft.com/office/drawing/2014/main" val="3094546633"/>
                    </a:ext>
                  </a:extLst>
                </a:gridCol>
                <a:gridCol w="370332">
                  <a:extLst>
                    <a:ext uri="{9D8B030D-6E8A-4147-A177-3AD203B41FA5}">
                      <a16:colId xmlns:a16="http://schemas.microsoft.com/office/drawing/2014/main" val="4070143829"/>
                    </a:ext>
                  </a:extLst>
                </a:gridCol>
                <a:gridCol w="370332">
                  <a:extLst>
                    <a:ext uri="{9D8B030D-6E8A-4147-A177-3AD203B41FA5}">
                      <a16:colId xmlns:a16="http://schemas.microsoft.com/office/drawing/2014/main" val="2380508794"/>
                    </a:ext>
                  </a:extLst>
                </a:gridCol>
                <a:gridCol w="329184">
                  <a:extLst>
                    <a:ext uri="{9D8B030D-6E8A-4147-A177-3AD203B41FA5}">
                      <a16:colId xmlns:a16="http://schemas.microsoft.com/office/drawing/2014/main" val="531372001"/>
                    </a:ext>
                  </a:extLst>
                </a:gridCol>
                <a:gridCol w="329184">
                  <a:extLst>
                    <a:ext uri="{9D8B030D-6E8A-4147-A177-3AD203B41FA5}">
                      <a16:colId xmlns:a16="http://schemas.microsoft.com/office/drawing/2014/main" val="2014507030"/>
                    </a:ext>
                  </a:extLst>
                </a:gridCol>
                <a:gridCol w="329184">
                  <a:extLst>
                    <a:ext uri="{9D8B030D-6E8A-4147-A177-3AD203B41FA5}">
                      <a16:colId xmlns:a16="http://schemas.microsoft.com/office/drawing/2014/main" val="2541388063"/>
                    </a:ext>
                  </a:extLst>
                </a:gridCol>
                <a:gridCol w="329184">
                  <a:extLst>
                    <a:ext uri="{9D8B030D-6E8A-4147-A177-3AD203B41FA5}">
                      <a16:colId xmlns:a16="http://schemas.microsoft.com/office/drawing/2014/main" val="3995928718"/>
                    </a:ext>
                  </a:extLst>
                </a:gridCol>
                <a:gridCol w="329184">
                  <a:extLst>
                    <a:ext uri="{9D8B030D-6E8A-4147-A177-3AD203B41FA5}">
                      <a16:colId xmlns:a16="http://schemas.microsoft.com/office/drawing/2014/main" val="2820174923"/>
                    </a:ext>
                  </a:extLst>
                </a:gridCol>
                <a:gridCol w="329184">
                  <a:extLst>
                    <a:ext uri="{9D8B030D-6E8A-4147-A177-3AD203B41FA5}">
                      <a16:colId xmlns:a16="http://schemas.microsoft.com/office/drawing/2014/main" val="2547113268"/>
                    </a:ext>
                  </a:extLst>
                </a:gridCol>
                <a:gridCol w="329184">
                  <a:extLst>
                    <a:ext uri="{9D8B030D-6E8A-4147-A177-3AD203B41FA5}">
                      <a16:colId xmlns:a16="http://schemas.microsoft.com/office/drawing/2014/main" val="1150974042"/>
                    </a:ext>
                  </a:extLst>
                </a:gridCol>
                <a:gridCol w="329184">
                  <a:extLst>
                    <a:ext uri="{9D8B030D-6E8A-4147-A177-3AD203B41FA5}">
                      <a16:colId xmlns:a16="http://schemas.microsoft.com/office/drawing/2014/main" val="749373883"/>
                    </a:ext>
                  </a:extLst>
                </a:gridCol>
                <a:gridCol w="370332">
                  <a:extLst>
                    <a:ext uri="{9D8B030D-6E8A-4147-A177-3AD203B41FA5}">
                      <a16:colId xmlns:a16="http://schemas.microsoft.com/office/drawing/2014/main" val="3662678204"/>
                    </a:ext>
                  </a:extLst>
                </a:gridCol>
                <a:gridCol w="370332">
                  <a:extLst>
                    <a:ext uri="{9D8B030D-6E8A-4147-A177-3AD203B41FA5}">
                      <a16:colId xmlns:a16="http://schemas.microsoft.com/office/drawing/2014/main" val="2666205153"/>
                    </a:ext>
                  </a:extLst>
                </a:gridCol>
                <a:gridCol w="329184">
                  <a:extLst>
                    <a:ext uri="{9D8B030D-6E8A-4147-A177-3AD203B41FA5}">
                      <a16:colId xmlns:a16="http://schemas.microsoft.com/office/drawing/2014/main" val="1925769813"/>
                    </a:ext>
                  </a:extLst>
                </a:gridCol>
                <a:gridCol w="329184">
                  <a:extLst>
                    <a:ext uri="{9D8B030D-6E8A-4147-A177-3AD203B41FA5}">
                      <a16:colId xmlns:a16="http://schemas.microsoft.com/office/drawing/2014/main" val="1762536307"/>
                    </a:ext>
                  </a:extLst>
                </a:gridCol>
                <a:gridCol w="370332">
                  <a:extLst>
                    <a:ext uri="{9D8B030D-6E8A-4147-A177-3AD203B41FA5}">
                      <a16:colId xmlns:a16="http://schemas.microsoft.com/office/drawing/2014/main" val="1405672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99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PowerTraxx - 2018-11-27 02:48:36 </a:t>
                      </a:r>
                      <a:r>
                        <a:rPr kumimoji="0" lang="en-US" sz="1000" b="0" i="0" u="none" strike="noStrike" kern="1200" cap="none" spc="0" normalizeH="0" baseline="0" noProof="0">
                          <a:ln>
                            <a:noFill/>
                          </a:ln>
                          <a:solidFill>
                            <a:prstClr val="black"/>
                          </a:solidFill>
                          <a:effectLst/>
                          <a:uLnTx/>
                          <a:uFillTx/>
                          <a:latin typeface="+mn-lt"/>
                          <a:ea typeface="+mn-ea"/>
                          <a:cs typeface="+mn-cs"/>
                        </a:rPr>
                        <a:t> 
 Pictured here, PowerTraxx all-terrain tracked vehicles support crews from PowerTel Utilities Contractors Limited, while they put up the finishing touches on the 115 kV line.
www.PowerTraxx.com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848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- 2018-11-26 11:00:02 </a:t>
                      </a:r>
                      <a:r>
                        <a:rPr kumimoji="0" lang="en-US" sz="1000" b="0" i="0" u="none" strike="noStrike" kern="1200" cap="none" spc="0" normalizeH="0" baseline="0" noProof="0">
                          <a:ln>
                            <a:noFill/>
                          </a:ln>
                          <a:solidFill>
                            <a:prstClr val="black"/>
                          </a:solidFill>
                          <a:effectLst/>
                          <a:uLnTx/>
                          <a:uFillTx/>
                          <a:latin typeface="+mn-lt"/>
                          <a:ea typeface="+mn-ea"/>
                          <a:cs typeface="+mn-cs"/>
                        </a:rPr>
                        <a:t> 
 💪 💪 💪 PRINOTH PANTHER T14R ► Rotating Dumper 👍 👷‍♂️ Video: Sigurd Owren 🎥 #PRINOTH #PANTHERT14R #prinothtrackedvehicles
 — Products shown: (NA Shop) POWERSTRETCH HOODY BLACK and (NA Shop) PADDED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435516"/>
                  </a:ext>
                </a:extLst>
              </a:tr>
            </a:tbl>
          </a:graphicData>
        </a:graphic>
      </p:graphicFrame>
      <p:sp>
        <p:nvSpPr>
          <p:cNvPr id="4" name="Text Placeholder 3">
            <a:extLst>
              <a:ext uri="{FF2B5EF4-FFF2-40B4-BE49-F238E27FC236}">
                <a16:creationId xmlns:a16="http://schemas.microsoft.com/office/drawing/2014/main" id="{14FF8405-70CE-46DE-AD73-7EDC9E21FD9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95687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B47C7-80B6-4E94-83FE-06A83F115848}"/>
              </a:ext>
            </a:extLst>
          </p:cNvPr>
          <p:cNvSpPr>
            <a:spLocks noGrp="1"/>
          </p:cNvSpPr>
          <p:nvPr>
            <p:ph type="title"/>
          </p:nvPr>
        </p:nvSpPr>
        <p:spPr/>
        <p:txBody>
          <a:bodyPr/>
          <a:lstStyle/>
          <a:p>
            <a:r>
              <a:rPr lang="en-US"/>
              <a:t>Facebook FB Own Posts Table (Keywords filtered) | Tracked Vehicles - 5 of 15</a:t>
            </a:r>
          </a:p>
        </p:txBody>
      </p:sp>
      <p:graphicFrame>
        <p:nvGraphicFramePr>
          <p:cNvPr id="5" name="Table Placeholder 4">
            <a:extLst>
              <a:ext uri="{FF2B5EF4-FFF2-40B4-BE49-F238E27FC236}">
                <a16:creationId xmlns:a16="http://schemas.microsoft.com/office/drawing/2014/main" id="{408FC8B0-365F-4A35-81DD-400130BAD1AA}"/>
              </a:ext>
            </a:extLst>
          </p:cNvPr>
          <p:cNvGraphicFramePr>
            <a:graphicFrameLocks noGrp="1"/>
          </p:cNvGraphicFramePr>
          <p:nvPr>
            <p:ph type="tbl" sz="quarter" idx="13"/>
            <p:extLst>
              <p:ext uri="{D42A27DB-BD31-4B8C-83A1-F6EECF244321}">
                <p14:modId xmlns:p14="http://schemas.microsoft.com/office/powerpoint/2010/main" val="1550402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926362369"/>
                    </a:ext>
                  </a:extLst>
                </a:gridCol>
                <a:gridCol w="370332">
                  <a:extLst>
                    <a:ext uri="{9D8B030D-6E8A-4147-A177-3AD203B41FA5}">
                      <a16:colId xmlns:a16="http://schemas.microsoft.com/office/drawing/2014/main" val="2747569006"/>
                    </a:ext>
                  </a:extLst>
                </a:gridCol>
                <a:gridCol w="370332">
                  <a:extLst>
                    <a:ext uri="{9D8B030D-6E8A-4147-A177-3AD203B41FA5}">
                      <a16:colId xmlns:a16="http://schemas.microsoft.com/office/drawing/2014/main" val="1421341389"/>
                    </a:ext>
                  </a:extLst>
                </a:gridCol>
                <a:gridCol w="370332">
                  <a:extLst>
                    <a:ext uri="{9D8B030D-6E8A-4147-A177-3AD203B41FA5}">
                      <a16:colId xmlns:a16="http://schemas.microsoft.com/office/drawing/2014/main" val="2447126474"/>
                    </a:ext>
                  </a:extLst>
                </a:gridCol>
                <a:gridCol w="329184">
                  <a:extLst>
                    <a:ext uri="{9D8B030D-6E8A-4147-A177-3AD203B41FA5}">
                      <a16:colId xmlns:a16="http://schemas.microsoft.com/office/drawing/2014/main" val="2125107774"/>
                    </a:ext>
                  </a:extLst>
                </a:gridCol>
                <a:gridCol w="329184">
                  <a:extLst>
                    <a:ext uri="{9D8B030D-6E8A-4147-A177-3AD203B41FA5}">
                      <a16:colId xmlns:a16="http://schemas.microsoft.com/office/drawing/2014/main" val="4199733854"/>
                    </a:ext>
                  </a:extLst>
                </a:gridCol>
                <a:gridCol w="329184">
                  <a:extLst>
                    <a:ext uri="{9D8B030D-6E8A-4147-A177-3AD203B41FA5}">
                      <a16:colId xmlns:a16="http://schemas.microsoft.com/office/drawing/2014/main" val="2488200835"/>
                    </a:ext>
                  </a:extLst>
                </a:gridCol>
                <a:gridCol w="329184">
                  <a:extLst>
                    <a:ext uri="{9D8B030D-6E8A-4147-A177-3AD203B41FA5}">
                      <a16:colId xmlns:a16="http://schemas.microsoft.com/office/drawing/2014/main" val="1477411021"/>
                    </a:ext>
                  </a:extLst>
                </a:gridCol>
                <a:gridCol w="329184">
                  <a:extLst>
                    <a:ext uri="{9D8B030D-6E8A-4147-A177-3AD203B41FA5}">
                      <a16:colId xmlns:a16="http://schemas.microsoft.com/office/drawing/2014/main" val="4032559144"/>
                    </a:ext>
                  </a:extLst>
                </a:gridCol>
                <a:gridCol w="329184">
                  <a:extLst>
                    <a:ext uri="{9D8B030D-6E8A-4147-A177-3AD203B41FA5}">
                      <a16:colId xmlns:a16="http://schemas.microsoft.com/office/drawing/2014/main" val="3630103789"/>
                    </a:ext>
                  </a:extLst>
                </a:gridCol>
                <a:gridCol w="329184">
                  <a:extLst>
                    <a:ext uri="{9D8B030D-6E8A-4147-A177-3AD203B41FA5}">
                      <a16:colId xmlns:a16="http://schemas.microsoft.com/office/drawing/2014/main" val="645373746"/>
                    </a:ext>
                  </a:extLst>
                </a:gridCol>
                <a:gridCol w="329184">
                  <a:extLst>
                    <a:ext uri="{9D8B030D-6E8A-4147-A177-3AD203B41FA5}">
                      <a16:colId xmlns:a16="http://schemas.microsoft.com/office/drawing/2014/main" val="3123866526"/>
                    </a:ext>
                  </a:extLst>
                </a:gridCol>
                <a:gridCol w="370332">
                  <a:extLst>
                    <a:ext uri="{9D8B030D-6E8A-4147-A177-3AD203B41FA5}">
                      <a16:colId xmlns:a16="http://schemas.microsoft.com/office/drawing/2014/main" val="3891757592"/>
                    </a:ext>
                  </a:extLst>
                </a:gridCol>
                <a:gridCol w="370332">
                  <a:extLst>
                    <a:ext uri="{9D8B030D-6E8A-4147-A177-3AD203B41FA5}">
                      <a16:colId xmlns:a16="http://schemas.microsoft.com/office/drawing/2014/main" val="2531003508"/>
                    </a:ext>
                  </a:extLst>
                </a:gridCol>
                <a:gridCol w="329184">
                  <a:extLst>
                    <a:ext uri="{9D8B030D-6E8A-4147-A177-3AD203B41FA5}">
                      <a16:colId xmlns:a16="http://schemas.microsoft.com/office/drawing/2014/main" val="1452154838"/>
                    </a:ext>
                  </a:extLst>
                </a:gridCol>
                <a:gridCol w="329184">
                  <a:extLst>
                    <a:ext uri="{9D8B030D-6E8A-4147-A177-3AD203B41FA5}">
                      <a16:colId xmlns:a16="http://schemas.microsoft.com/office/drawing/2014/main" val="814311725"/>
                    </a:ext>
                  </a:extLst>
                </a:gridCol>
                <a:gridCol w="370332">
                  <a:extLst>
                    <a:ext uri="{9D8B030D-6E8A-4147-A177-3AD203B41FA5}">
                      <a16:colId xmlns:a16="http://schemas.microsoft.com/office/drawing/2014/main" val="3448121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336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PowerBully - 2018-11-23 16:00:00 </a:t>
                      </a:r>
                      <a:r>
                        <a:rPr kumimoji="0" lang="en-US" sz="1000" b="0" i="0" u="none" strike="noStrike" kern="1200" cap="none" spc="0" normalizeH="0" baseline="0" noProof="0">
                          <a:ln>
                            <a:noFill/>
                          </a:ln>
                          <a:solidFill>
                            <a:prstClr val="black"/>
                          </a:solidFill>
                          <a:effectLst/>
                          <a:uLnTx/>
                          <a:uFillTx/>
                          <a:latin typeface="+mn-lt"/>
                          <a:ea typeface="+mn-ea"/>
                          <a:cs typeface="+mn-cs"/>
                        </a:rPr>
                        <a:t> 
 Controlled power. Innovative features. Clever details. High craftmanship. That's what the new PowerBully 18T brings to your jobsite. Lately, serial production of the vehicles started in Laupheim and we can't wait to get more of those amazing machines! 
Read more: https://www.powerbully.com//en/powerbully-world/news-press/detail/news/start-of-serial-production-of-the-powerbully-18t-in-laupheim.html 
#powerbully #poweryourindustry #trackcarriers #tracks #strong #germanengineering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7997281"/>
                  </a:ext>
                </a:extLst>
              </a:tr>
            </a:tbl>
          </a:graphicData>
        </a:graphic>
      </p:graphicFrame>
      <p:sp>
        <p:nvSpPr>
          <p:cNvPr id="4" name="Text Placeholder 3">
            <a:extLst>
              <a:ext uri="{FF2B5EF4-FFF2-40B4-BE49-F238E27FC236}">
                <a16:creationId xmlns:a16="http://schemas.microsoft.com/office/drawing/2014/main" id="{DFBD562D-B8DA-477E-BF8B-38F894F3FAD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57310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C68C5-8160-4563-BA2E-3A744CB9DA3D}"/>
              </a:ext>
            </a:extLst>
          </p:cNvPr>
          <p:cNvSpPr>
            <a:spLocks noGrp="1"/>
          </p:cNvSpPr>
          <p:nvPr>
            <p:ph type="title"/>
          </p:nvPr>
        </p:nvSpPr>
        <p:spPr/>
        <p:txBody>
          <a:bodyPr/>
          <a:lstStyle/>
          <a:p>
            <a:r>
              <a:rPr lang="en-US"/>
              <a:t>Facebook FB Own Posts Table (Keywords filtered) | Tracked Vehicles - 6 of 15</a:t>
            </a:r>
          </a:p>
        </p:txBody>
      </p:sp>
      <p:graphicFrame>
        <p:nvGraphicFramePr>
          <p:cNvPr id="5" name="Table Placeholder 4">
            <a:extLst>
              <a:ext uri="{FF2B5EF4-FFF2-40B4-BE49-F238E27FC236}">
                <a16:creationId xmlns:a16="http://schemas.microsoft.com/office/drawing/2014/main" id="{3E800B47-C3A5-4EEA-AF89-F096F78DE3E9}"/>
              </a:ext>
            </a:extLst>
          </p:cNvPr>
          <p:cNvGraphicFramePr>
            <a:graphicFrameLocks noGrp="1"/>
          </p:cNvGraphicFramePr>
          <p:nvPr>
            <p:ph type="tbl" sz="quarter" idx="13"/>
            <p:extLst>
              <p:ext uri="{D42A27DB-BD31-4B8C-83A1-F6EECF244321}">
                <p14:modId xmlns:p14="http://schemas.microsoft.com/office/powerpoint/2010/main" val="2061667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533118163"/>
                    </a:ext>
                  </a:extLst>
                </a:gridCol>
                <a:gridCol w="370332">
                  <a:extLst>
                    <a:ext uri="{9D8B030D-6E8A-4147-A177-3AD203B41FA5}">
                      <a16:colId xmlns:a16="http://schemas.microsoft.com/office/drawing/2014/main" val="1908361271"/>
                    </a:ext>
                  </a:extLst>
                </a:gridCol>
                <a:gridCol w="370332">
                  <a:extLst>
                    <a:ext uri="{9D8B030D-6E8A-4147-A177-3AD203B41FA5}">
                      <a16:colId xmlns:a16="http://schemas.microsoft.com/office/drawing/2014/main" val="2734966264"/>
                    </a:ext>
                  </a:extLst>
                </a:gridCol>
                <a:gridCol w="370332">
                  <a:extLst>
                    <a:ext uri="{9D8B030D-6E8A-4147-A177-3AD203B41FA5}">
                      <a16:colId xmlns:a16="http://schemas.microsoft.com/office/drawing/2014/main" val="3752760678"/>
                    </a:ext>
                  </a:extLst>
                </a:gridCol>
                <a:gridCol w="329184">
                  <a:extLst>
                    <a:ext uri="{9D8B030D-6E8A-4147-A177-3AD203B41FA5}">
                      <a16:colId xmlns:a16="http://schemas.microsoft.com/office/drawing/2014/main" val="132132281"/>
                    </a:ext>
                  </a:extLst>
                </a:gridCol>
                <a:gridCol w="329184">
                  <a:extLst>
                    <a:ext uri="{9D8B030D-6E8A-4147-A177-3AD203B41FA5}">
                      <a16:colId xmlns:a16="http://schemas.microsoft.com/office/drawing/2014/main" val="3109132407"/>
                    </a:ext>
                  </a:extLst>
                </a:gridCol>
                <a:gridCol w="329184">
                  <a:extLst>
                    <a:ext uri="{9D8B030D-6E8A-4147-A177-3AD203B41FA5}">
                      <a16:colId xmlns:a16="http://schemas.microsoft.com/office/drawing/2014/main" val="1057852166"/>
                    </a:ext>
                  </a:extLst>
                </a:gridCol>
                <a:gridCol w="329184">
                  <a:extLst>
                    <a:ext uri="{9D8B030D-6E8A-4147-A177-3AD203B41FA5}">
                      <a16:colId xmlns:a16="http://schemas.microsoft.com/office/drawing/2014/main" val="2104945179"/>
                    </a:ext>
                  </a:extLst>
                </a:gridCol>
                <a:gridCol w="329184">
                  <a:extLst>
                    <a:ext uri="{9D8B030D-6E8A-4147-A177-3AD203B41FA5}">
                      <a16:colId xmlns:a16="http://schemas.microsoft.com/office/drawing/2014/main" val="1258328903"/>
                    </a:ext>
                  </a:extLst>
                </a:gridCol>
                <a:gridCol w="329184">
                  <a:extLst>
                    <a:ext uri="{9D8B030D-6E8A-4147-A177-3AD203B41FA5}">
                      <a16:colId xmlns:a16="http://schemas.microsoft.com/office/drawing/2014/main" val="2588540152"/>
                    </a:ext>
                  </a:extLst>
                </a:gridCol>
                <a:gridCol w="329184">
                  <a:extLst>
                    <a:ext uri="{9D8B030D-6E8A-4147-A177-3AD203B41FA5}">
                      <a16:colId xmlns:a16="http://schemas.microsoft.com/office/drawing/2014/main" val="3067051725"/>
                    </a:ext>
                  </a:extLst>
                </a:gridCol>
                <a:gridCol w="329184">
                  <a:extLst>
                    <a:ext uri="{9D8B030D-6E8A-4147-A177-3AD203B41FA5}">
                      <a16:colId xmlns:a16="http://schemas.microsoft.com/office/drawing/2014/main" val="3522727984"/>
                    </a:ext>
                  </a:extLst>
                </a:gridCol>
                <a:gridCol w="370332">
                  <a:extLst>
                    <a:ext uri="{9D8B030D-6E8A-4147-A177-3AD203B41FA5}">
                      <a16:colId xmlns:a16="http://schemas.microsoft.com/office/drawing/2014/main" val="2293318933"/>
                    </a:ext>
                  </a:extLst>
                </a:gridCol>
                <a:gridCol w="370332">
                  <a:extLst>
                    <a:ext uri="{9D8B030D-6E8A-4147-A177-3AD203B41FA5}">
                      <a16:colId xmlns:a16="http://schemas.microsoft.com/office/drawing/2014/main" val="603572981"/>
                    </a:ext>
                  </a:extLst>
                </a:gridCol>
                <a:gridCol w="329184">
                  <a:extLst>
                    <a:ext uri="{9D8B030D-6E8A-4147-A177-3AD203B41FA5}">
                      <a16:colId xmlns:a16="http://schemas.microsoft.com/office/drawing/2014/main" val="517861823"/>
                    </a:ext>
                  </a:extLst>
                </a:gridCol>
                <a:gridCol w="329184">
                  <a:extLst>
                    <a:ext uri="{9D8B030D-6E8A-4147-A177-3AD203B41FA5}">
                      <a16:colId xmlns:a16="http://schemas.microsoft.com/office/drawing/2014/main" val="3280277333"/>
                    </a:ext>
                  </a:extLst>
                </a:gridCol>
                <a:gridCol w="370332">
                  <a:extLst>
                    <a:ext uri="{9D8B030D-6E8A-4147-A177-3AD203B41FA5}">
                      <a16:colId xmlns:a16="http://schemas.microsoft.com/office/drawing/2014/main" val="225341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770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- 2018-11-23 11:00:02 </a:t>
                      </a:r>
                      <a:r>
                        <a:rPr kumimoji="0" lang="en-US" sz="1000" b="0" i="0" u="none" strike="noStrike" kern="1200" cap="none" spc="0" normalizeH="0" baseline="0" noProof="0">
                          <a:ln>
                            <a:noFill/>
                          </a:ln>
                          <a:solidFill>
                            <a:prstClr val="black"/>
                          </a:solidFill>
                          <a:effectLst/>
                          <a:uLnTx/>
                          <a:uFillTx/>
                          <a:latin typeface="+mn-lt"/>
                          <a:ea typeface="+mn-ea"/>
                          <a:cs typeface="+mn-cs"/>
                        </a:rPr>
                        <a:t> 
 👍 👍 👍 PRINOTH PANTHER T8 ► PipeLine Machinery International 👈 #PRINOTH #PANTHERT8 #prinothtrackedvehicles
 — Products shown: (NA Shop) GREY HOODIE WITH ZIP and (NA Shop) PANTHER BEANIE.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6283394"/>
                  </a:ext>
                </a:extLst>
              </a:tr>
            </a:tbl>
          </a:graphicData>
        </a:graphic>
      </p:graphicFrame>
      <p:sp>
        <p:nvSpPr>
          <p:cNvPr id="4" name="Text Placeholder 3">
            <a:extLst>
              <a:ext uri="{FF2B5EF4-FFF2-40B4-BE49-F238E27FC236}">
                <a16:creationId xmlns:a16="http://schemas.microsoft.com/office/drawing/2014/main" id="{0145A642-3A43-4AE3-AE71-8E2B1ABBE9A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053222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D885D-8AC8-4781-B809-BC700B816058}"/>
              </a:ext>
            </a:extLst>
          </p:cNvPr>
          <p:cNvSpPr>
            <a:spLocks noGrp="1"/>
          </p:cNvSpPr>
          <p:nvPr>
            <p:ph type="title"/>
          </p:nvPr>
        </p:nvSpPr>
        <p:spPr/>
        <p:txBody>
          <a:bodyPr/>
          <a:lstStyle/>
          <a:p>
            <a:r>
              <a:rPr lang="en-US"/>
              <a:t>Facebook FB Own Posts Table (Keywords filtered) | Tracked Vehicles - 7 of 15</a:t>
            </a:r>
          </a:p>
        </p:txBody>
      </p:sp>
      <p:graphicFrame>
        <p:nvGraphicFramePr>
          <p:cNvPr id="5" name="Table Placeholder 4">
            <a:extLst>
              <a:ext uri="{FF2B5EF4-FFF2-40B4-BE49-F238E27FC236}">
                <a16:creationId xmlns:a16="http://schemas.microsoft.com/office/drawing/2014/main" id="{E4A7BE9E-EFDD-4175-BCF0-10DFAE455723}"/>
              </a:ext>
            </a:extLst>
          </p:cNvPr>
          <p:cNvGraphicFramePr>
            <a:graphicFrameLocks noGrp="1"/>
          </p:cNvGraphicFramePr>
          <p:nvPr>
            <p:ph type="tbl" sz="quarter" idx="13"/>
            <p:extLst>
              <p:ext uri="{D42A27DB-BD31-4B8C-83A1-F6EECF244321}">
                <p14:modId xmlns:p14="http://schemas.microsoft.com/office/powerpoint/2010/main" val="265053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818659939"/>
                    </a:ext>
                  </a:extLst>
                </a:gridCol>
                <a:gridCol w="370332">
                  <a:extLst>
                    <a:ext uri="{9D8B030D-6E8A-4147-A177-3AD203B41FA5}">
                      <a16:colId xmlns:a16="http://schemas.microsoft.com/office/drawing/2014/main" val="3418644686"/>
                    </a:ext>
                  </a:extLst>
                </a:gridCol>
                <a:gridCol w="370332">
                  <a:extLst>
                    <a:ext uri="{9D8B030D-6E8A-4147-A177-3AD203B41FA5}">
                      <a16:colId xmlns:a16="http://schemas.microsoft.com/office/drawing/2014/main" val="1672827698"/>
                    </a:ext>
                  </a:extLst>
                </a:gridCol>
                <a:gridCol w="370332">
                  <a:extLst>
                    <a:ext uri="{9D8B030D-6E8A-4147-A177-3AD203B41FA5}">
                      <a16:colId xmlns:a16="http://schemas.microsoft.com/office/drawing/2014/main" val="1142462235"/>
                    </a:ext>
                  </a:extLst>
                </a:gridCol>
                <a:gridCol w="329184">
                  <a:extLst>
                    <a:ext uri="{9D8B030D-6E8A-4147-A177-3AD203B41FA5}">
                      <a16:colId xmlns:a16="http://schemas.microsoft.com/office/drawing/2014/main" val="3477244130"/>
                    </a:ext>
                  </a:extLst>
                </a:gridCol>
                <a:gridCol w="329184">
                  <a:extLst>
                    <a:ext uri="{9D8B030D-6E8A-4147-A177-3AD203B41FA5}">
                      <a16:colId xmlns:a16="http://schemas.microsoft.com/office/drawing/2014/main" val="1663189741"/>
                    </a:ext>
                  </a:extLst>
                </a:gridCol>
                <a:gridCol w="329184">
                  <a:extLst>
                    <a:ext uri="{9D8B030D-6E8A-4147-A177-3AD203B41FA5}">
                      <a16:colId xmlns:a16="http://schemas.microsoft.com/office/drawing/2014/main" val="2050198181"/>
                    </a:ext>
                  </a:extLst>
                </a:gridCol>
                <a:gridCol w="329184">
                  <a:extLst>
                    <a:ext uri="{9D8B030D-6E8A-4147-A177-3AD203B41FA5}">
                      <a16:colId xmlns:a16="http://schemas.microsoft.com/office/drawing/2014/main" val="2189097953"/>
                    </a:ext>
                  </a:extLst>
                </a:gridCol>
                <a:gridCol w="329184">
                  <a:extLst>
                    <a:ext uri="{9D8B030D-6E8A-4147-A177-3AD203B41FA5}">
                      <a16:colId xmlns:a16="http://schemas.microsoft.com/office/drawing/2014/main" val="4091985136"/>
                    </a:ext>
                  </a:extLst>
                </a:gridCol>
                <a:gridCol w="329184">
                  <a:extLst>
                    <a:ext uri="{9D8B030D-6E8A-4147-A177-3AD203B41FA5}">
                      <a16:colId xmlns:a16="http://schemas.microsoft.com/office/drawing/2014/main" val="2145811705"/>
                    </a:ext>
                  </a:extLst>
                </a:gridCol>
                <a:gridCol w="329184">
                  <a:extLst>
                    <a:ext uri="{9D8B030D-6E8A-4147-A177-3AD203B41FA5}">
                      <a16:colId xmlns:a16="http://schemas.microsoft.com/office/drawing/2014/main" val="2703110503"/>
                    </a:ext>
                  </a:extLst>
                </a:gridCol>
                <a:gridCol w="329184">
                  <a:extLst>
                    <a:ext uri="{9D8B030D-6E8A-4147-A177-3AD203B41FA5}">
                      <a16:colId xmlns:a16="http://schemas.microsoft.com/office/drawing/2014/main" val="2311921167"/>
                    </a:ext>
                  </a:extLst>
                </a:gridCol>
                <a:gridCol w="370332">
                  <a:extLst>
                    <a:ext uri="{9D8B030D-6E8A-4147-A177-3AD203B41FA5}">
                      <a16:colId xmlns:a16="http://schemas.microsoft.com/office/drawing/2014/main" val="1569153245"/>
                    </a:ext>
                  </a:extLst>
                </a:gridCol>
                <a:gridCol w="370332">
                  <a:extLst>
                    <a:ext uri="{9D8B030D-6E8A-4147-A177-3AD203B41FA5}">
                      <a16:colId xmlns:a16="http://schemas.microsoft.com/office/drawing/2014/main" val="2196299068"/>
                    </a:ext>
                  </a:extLst>
                </a:gridCol>
                <a:gridCol w="329184">
                  <a:extLst>
                    <a:ext uri="{9D8B030D-6E8A-4147-A177-3AD203B41FA5}">
                      <a16:colId xmlns:a16="http://schemas.microsoft.com/office/drawing/2014/main" val="2788712106"/>
                    </a:ext>
                  </a:extLst>
                </a:gridCol>
                <a:gridCol w="329184">
                  <a:extLst>
                    <a:ext uri="{9D8B030D-6E8A-4147-A177-3AD203B41FA5}">
                      <a16:colId xmlns:a16="http://schemas.microsoft.com/office/drawing/2014/main" val="4168841616"/>
                    </a:ext>
                  </a:extLst>
                </a:gridCol>
                <a:gridCol w="370332">
                  <a:extLst>
                    <a:ext uri="{9D8B030D-6E8A-4147-A177-3AD203B41FA5}">
                      <a16:colId xmlns:a16="http://schemas.microsoft.com/office/drawing/2014/main" val="3614182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989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- 2018-11-22 19:53:02 </a:t>
                      </a:r>
                      <a:r>
                        <a:rPr kumimoji="0" lang="en-US" sz="1000" b="0" i="0" u="none" strike="noStrike" kern="1200" cap="none" spc="0" normalizeH="0" baseline="0" noProof="0">
                          <a:ln>
                            <a:noFill/>
                          </a:ln>
                          <a:solidFill>
                            <a:prstClr val="black"/>
                          </a:solidFill>
                          <a:effectLst/>
                          <a:uLnTx/>
                          <a:uFillTx/>
                          <a:latin typeface="+mn-lt"/>
                          <a:ea typeface="+mn-ea"/>
                          <a:cs typeface="+mn-cs"/>
                        </a:rPr>
                        <a:t> 
 PRINOTH - Tracked Vehicles, PRINOTH - Snow Groomers and PRINOTH - Vegetation Management has a lot to be thankful for on this Thanksgiving day. 
We are first and foremost extremely thankful for our customers, distributors and partners. Thank you for your trust, your business, your collaboration. 
We are also very appreciative of all our employees. Thank you for your commitment, your hard work, your passion. Together, we are evolving and finding new ways, new solutions for our clients and continually improving in all our projects. 
Last but not least, we are thankful to our families. Thank you for supporting us and our enthusiam! You too are part of the big PRINOTH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4743180"/>
                  </a:ext>
                </a:extLst>
              </a:tr>
            </a:tbl>
          </a:graphicData>
        </a:graphic>
      </p:graphicFrame>
      <p:sp>
        <p:nvSpPr>
          <p:cNvPr id="4" name="Text Placeholder 3">
            <a:extLst>
              <a:ext uri="{FF2B5EF4-FFF2-40B4-BE49-F238E27FC236}">
                <a16:creationId xmlns:a16="http://schemas.microsoft.com/office/drawing/2014/main" id="{092D23E9-7926-4E54-B9F0-B80500B7BFEF}"/>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29708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9D11-CE07-496E-9F6A-B5636E54C1BA}"/>
              </a:ext>
            </a:extLst>
          </p:cNvPr>
          <p:cNvSpPr>
            <a:spLocks noGrp="1"/>
          </p:cNvSpPr>
          <p:nvPr>
            <p:ph type="title"/>
          </p:nvPr>
        </p:nvSpPr>
        <p:spPr/>
        <p:txBody>
          <a:bodyPr/>
          <a:lstStyle/>
          <a:p>
            <a:r>
              <a:rPr lang="en-US"/>
              <a:t>Facebook FB Own Posts Table (Keywords filtered) | Tracked Vehicles - 8 of 15</a:t>
            </a:r>
          </a:p>
        </p:txBody>
      </p:sp>
      <p:graphicFrame>
        <p:nvGraphicFramePr>
          <p:cNvPr id="5" name="Table Placeholder 4">
            <a:extLst>
              <a:ext uri="{FF2B5EF4-FFF2-40B4-BE49-F238E27FC236}">
                <a16:creationId xmlns:a16="http://schemas.microsoft.com/office/drawing/2014/main" id="{D65B707F-90BB-4B67-A8FF-FEA5703441F5}"/>
              </a:ext>
            </a:extLst>
          </p:cNvPr>
          <p:cNvGraphicFramePr>
            <a:graphicFrameLocks noGrp="1"/>
          </p:cNvGraphicFramePr>
          <p:nvPr>
            <p:ph type="tbl" sz="quarter" idx="13"/>
            <p:extLst>
              <p:ext uri="{D42A27DB-BD31-4B8C-83A1-F6EECF244321}">
                <p14:modId xmlns:p14="http://schemas.microsoft.com/office/powerpoint/2010/main" val="3112881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177742765"/>
                    </a:ext>
                  </a:extLst>
                </a:gridCol>
                <a:gridCol w="370332">
                  <a:extLst>
                    <a:ext uri="{9D8B030D-6E8A-4147-A177-3AD203B41FA5}">
                      <a16:colId xmlns:a16="http://schemas.microsoft.com/office/drawing/2014/main" val="4285325702"/>
                    </a:ext>
                  </a:extLst>
                </a:gridCol>
                <a:gridCol w="370332">
                  <a:extLst>
                    <a:ext uri="{9D8B030D-6E8A-4147-A177-3AD203B41FA5}">
                      <a16:colId xmlns:a16="http://schemas.microsoft.com/office/drawing/2014/main" val="1450065077"/>
                    </a:ext>
                  </a:extLst>
                </a:gridCol>
                <a:gridCol w="370332">
                  <a:extLst>
                    <a:ext uri="{9D8B030D-6E8A-4147-A177-3AD203B41FA5}">
                      <a16:colId xmlns:a16="http://schemas.microsoft.com/office/drawing/2014/main" val="2003542978"/>
                    </a:ext>
                  </a:extLst>
                </a:gridCol>
                <a:gridCol w="329184">
                  <a:extLst>
                    <a:ext uri="{9D8B030D-6E8A-4147-A177-3AD203B41FA5}">
                      <a16:colId xmlns:a16="http://schemas.microsoft.com/office/drawing/2014/main" val="2944974519"/>
                    </a:ext>
                  </a:extLst>
                </a:gridCol>
                <a:gridCol w="329184">
                  <a:extLst>
                    <a:ext uri="{9D8B030D-6E8A-4147-A177-3AD203B41FA5}">
                      <a16:colId xmlns:a16="http://schemas.microsoft.com/office/drawing/2014/main" val="714563000"/>
                    </a:ext>
                  </a:extLst>
                </a:gridCol>
                <a:gridCol w="329184">
                  <a:extLst>
                    <a:ext uri="{9D8B030D-6E8A-4147-A177-3AD203B41FA5}">
                      <a16:colId xmlns:a16="http://schemas.microsoft.com/office/drawing/2014/main" val="2625863434"/>
                    </a:ext>
                  </a:extLst>
                </a:gridCol>
                <a:gridCol w="329184">
                  <a:extLst>
                    <a:ext uri="{9D8B030D-6E8A-4147-A177-3AD203B41FA5}">
                      <a16:colId xmlns:a16="http://schemas.microsoft.com/office/drawing/2014/main" val="2062237498"/>
                    </a:ext>
                  </a:extLst>
                </a:gridCol>
                <a:gridCol w="329184">
                  <a:extLst>
                    <a:ext uri="{9D8B030D-6E8A-4147-A177-3AD203B41FA5}">
                      <a16:colId xmlns:a16="http://schemas.microsoft.com/office/drawing/2014/main" val="68098179"/>
                    </a:ext>
                  </a:extLst>
                </a:gridCol>
                <a:gridCol w="329184">
                  <a:extLst>
                    <a:ext uri="{9D8B030D-6E8A-4147-A177-3AD203B41FA5}">
                      <a16:colId xmlns:a16="http://schemas.microsoft.com/office/drawing/2014/main" val="262206040"/>
                    </a:ext>
                  </a:extLst>
                </a:gridCol>
                <a:gridCol w="329184">
                  <a:extLst>
                    <a:ext uri="{9D8B030D-6E8A-4147-A177-3AD203B41FA5}">
                      <a16:colId xmlns:a16="http://schemas.microsoft.com/office/drawing/2014/main" val="3661195226"/>
                    </a:ext>
                  </a:extLst>
                </a:gridCol>
                <a:gridCol w="329184">
                  <a:extLst>
                    <a:ext uri="{9D8B030D-6E8A-4147-A177-3AD203B41FA5}">
                      <a16:colId xmlns:a16="http://schemas.microsoft.com/office/drawing/2014/main" val="3619477417"/>
                    </a:ext>
                  </a:extLst>
                </a:gridCol>
                <a:gridCol w="370332">
                  <a:extLst>
                    <a:ext uri="{9D8B030D-6E8A-4147-A177-3AD203B41FA5}">
                      <a16:colId xmlns:a16="http://schemas.microsoft.com/office/drawing/2014/main" val="3927075515"/>
                    </a:ext>
                  </a:extLst>
                </a:gridCol>
                <a:gridCol w="370332">
                  <a:extLst>
                    <a:ext uri="{9D8B030D-6E8A-4147-A177-3AD203B41FA5}">
                      <a16:colId xmlns:a16="http://schemas.microsoft.com/office/drawing/2014/main" val="1085513183"/>
                    </a:ext>
                  </a:extLst>
                </a:gridCol>
                <a:gridCol w="329184">
                  <a:extLst>
                    <a:ext uri="{9D8B030D-6E8A-4147-A177-3AD203B41FA5}">
                      <a16:colId xmlns:a16="http://schemas.microsoft.com/office/drawing/2014/main" val="593875193"/>
                    </a:ext>
                  </a:extLst>
                </a:gridCol>
                <a:gridCol w="329184">
                  <a:extLst>
                    <a:ext uri="{9D8B030D-6E8A-4147-A177-3AD203B41FA5}">
                      <a16:colId xmlns:a16="http://schemas.microsoft.com/office/drawing/2014/main" val="3149940722"/>
                    </a:ext>
                  </a:extLst>
                </a:gridCol>
                <a:gridCol w="370332">
                  <a:extLst>
                    <a:ext uri="{9D8B030D-6E8A-4147-A177-3AD203B41FA5}">
                      <a16:colId xmlns:a16="http://schemas.microsoft.com/office/drawing/2014/main" val="117988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487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- 2018-11-22 11:00:01 </a:t>
                      </a:r>
                      <a:r>
                        <a:rPr kumimoji="0" lang="en-US" sz="1000" b="0" i="0" u="none" strike="noStrike" kern="1200" cap="none" spc="0" normalizeH="0" baseline="0" noProof="0">
                          <a:ln>
                            <a:noFill/>
                          </a:ln>
                          <a:solidFill>
                            <a:prstClr val="black"/>
                          </a:solidFill>
                          <a:effectLst/>
                          <a:uLnTx/>
                          <a:uFillTx/>
                          <a:latin typeface="+mn-lt"/>
                          <a:ea typeface="+mn-ea"/>
                          <a:cs typeface="+mn-cs"/>
                        </a:rPr>
                        <a:t> 
 💪 💪 💪 PRINOTH PANTHER T14R ► Rotating Dumper 👍 👷‍♂️ Video: Sigurd Owren 🎥 #PRINOTH #PANTHERT14R #prinothtrackedvehicles
 — Products shown: (NA Shop) SAFETY VEST and (NA Shop) PADDED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86349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- 2018-11-21 11:00:01 </a:t>
                      </a:r>
                      <a:r>
                        <a:rPr kumimoji="0" lang="en-US" sz="1000" b="0" i="0" u="none" strike="noStrike" kern="1200" cap="none" spc="0" normalizeH="0" baseline="0" noProof="0">
                          <a:ln>
                            <a:noFill/>
                          </a:ln>
                          <a:solidFill>
                            <a:prstClr val="black"/>
                          </a:solidFill>
                          <a:effectLst/>
                          <a:uLnTx/>
                          <a:uFillTx/>
                          <a:latin typeface="+mn-lt"/>
                          <a:ea typeface="+mn-ea"/>
                          <a:cs typeface="+mn-cs"/>
                        </a:rPr>
                        <a:t> 
 ⚡️ ⚡️ ⚡️ PRINOTH PANTHER T8 with Altec Inc. Digger Derrick ⚡️⚡️⚡️ #PRINOTH #PANTHERT8 #prinothtrackedvehicles
 — Products shown: (NA Shop) POWERSTRETCH HOODY BLACK and (NA Shop) TUV ADHESIVE NOTE PAD.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2744926"/>
                  </a:ext>
                </a:extLst>
              </a:tr>
            </a:tbl>
          </a:graphicData>
        </a:graphic>
      </p:graphicFrame>
      <p:sp>
        <p:nvSpPr>
          <p:cNvPr id="4" name="Text Placeholder 3">
            <a:extLst>
              <a:ext uri="{FF2B5EF4-FFF2-40B4-BE49-F238E27FC236}">
                <a16:creationId xmlns:a16="http://schemas.microsoft.com/office/drawing/2014/main" id="{D5B141F7-ADEB-4493-AE4E-1461EF9AE5E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36394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41ABF-F8FE-4FF6-A8AF-A7FB9F5E8439}"/>
              </a:ext>
            </a:extLst>
          </p:cNvPr>
          <p:cNvSpPr>
            <a:spLocks noGrp="1"/>
          </p:cNvSpPr>
          <p:nvPr>
            <p:ph type="title"/>
          </p:nvPr>
        </p:nvSpPr>
        <p:spPr/>
        <p:txBody>
          <a:bodyPr/>
          <a:lstStyle/>
          <a:p>
            <a:r>
              <a:rPr lang="en-US"/>
              <a:t>Facebook FB Own Posts Table (Keywords filtered) | Tracked Vehicles - 9 of 15</a:t>
            </a:r>
          </a:p>
        </p:txBody>
      </p:sp>
      <p:graphicFrame>
        <p:nvGraphicFramePr>
          <p:cNvPr id="5" name="Table Placeholder 4">
            <a:extLst>
              <a:ext uri="{FF2B5EF4-FFF2-40B4-BE49-F238E27FC236}">
                <a16:creationId xmlns:a16="http://schemas.microsoft.com/office/drawing/2014/main" id="{FFAE3CDB-22D3-463C-A6E7-EBE57ECE45B2}"/>
              </a:ext>
            </a:extLst>
          </p:cNvPr>
          <p:cNvGraphicFramePr>
            <a:graphicFrameLocks noGrp="1"/>
          </p:cNvGraphicFramePr>
          <p:nvPr>
            <p:ph type="tbl" sz="quarter" idx="13"/>
            <p:extLst>
              <p:ext uri="{D42A27DB-BD31-4B8C-83A1-F6EECF244321}">
                <p14:modId xmlns:p14="http://schemas.microsoft.com/office/powerpoint/2010/main" val="3317769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9942282"/>
                    </a:ext>
                  </a:extLst>
                </a:gridCol>
                <a:gridCol w="370332">
                  <a:extLst>
                    <a:ext uri="{9D8B030D-6E8A-4147-A177-3AD203B41FA5}">
                      <a16:colId xmlns:a16="http://schemas.microsoft.com/office/drawing/2014/main" val="2736256044"/>
                    </a:ext>
                  </a:extLst>
                </a:gridCol>
                <a:gridCol w="370332">
                  <a:extLst>
                    <a:ext uri="{9D8B030D-6E8A-4147-A177-3AD203B41FA5}">
                      <a16:colId xmlns:a16="http://schemas.microsoft.com/office/drawing/2014/main" val="1128688953"/>
                    </a:ext>
                  </a:extLst>
                </a:gridCol>
                <a:gridCol w="370332">
                  <a:extLst>
                    <a:ext uri="{9D8B030D-6E8A-4147-A177-3AD203B41FA5}">
                      <a16:colId xmlns:a16="http://schemas.microsoft.com/office/drawing/2014/main" val="2419372774"/>
                    </a:ext>
                  </a:extLst>
                </a:gridCol>
                <a:gridCol w="329184">
                  <a:extLst>
                    <a:ext uri="{9D8B030D-6E8A-4147-A177-3AD203B41FA5}">
                      <a16:colId xmlns:a16="http://schemas.microsoft.com/office/drawing/2014/main" val="139392947"/>
                    </a:ext>
                  </a:extLst>
                </a:gridCol>
                <a:gridCol w="329184">
                  <a:extLst>
                    <a:ext uri="{9D8B030D-6E8A-4147-A177-3AD203B41FA5}">
                      <a16:colId xmlns:a16="http://schemas.microsoft.com/office/drawing/2014/main" val="3808280562"/>
                    </a:ext>
                  </a:extLst>
                </a:gridCol>
                <a:gridCol w="329184">
                  <a:extLst>
                    <a:ext uri="{9D8B030D-6E8A-4147-A177-3AD203B41FA5}">
                      <a16:colId xmlns:a16="http://schemas.microsoft.com/office/drawing/2014/main" val="1945956715"/>
                    </a:ext>
                  </a:extLst>
                </a:gridCol>
                <a:gridCol w="329184">
                  <a:extLst>
                    <a:ext uri="{9D8B030D-6E8A-4147-A177-3AD203B41FA5}">
                      <a16:colId xmlns:a16="http://schemas.microsoft.com/office/drawing/2014/main" val="1419685433"/>
                    </a:ext>
                  </a:extLst>
                </a:gridCol>
                <a:gridCol w="329184">
                  <a:extLst>
                    <a:ext uri="{9D8B030D-6E8A-4147-A177-3AD203B41FA5}">
                      <a16:colId xmlns:a16="http://schemas.microsoft.com/office/drawing/2014/main" val="2014489886"/>
                    </a:ext>
                  </a:extLst>
                </a:gridCol>
                <a:gridCol w="329184">
                  <a:extLst>
                    <a:ext uri="{9D8B030D-6E8A-4147-A177-3AD203B41FA5}">
                      <a16:colId xmlns:a16="http://schemas.microsoft.com/office/drawing/2014/main" val="697068302"/>
                    </a:ext>
                  </a:extLst>
                </a:gridCol>
                <a:gridCol w="329184">
                  <a:extLst>
                    <a:ext uri="{9D8B030D-6E8A-4147-A177-3AD203B41FA5}">
                      <a16:colId xmlns:a16="http://schemas.microsoft.com/office/drawing/2014/main" val="1509264560"/>
                    </a:ext>
                  </a:extLst>
                </a:gridCol>
                <a:gridCol w="329184">
                  <a:extLst>
                    <a:ext uri="{9D8B030D-6E8A-4147-A177-3AD203B41FA5}">
                      <a16:colId xmlns:a16="http://schemas.microsoft.com/office/drawing/2014/main" val="200223087"/>
                    </a:ext>
                  </a:extLst>
                </a:gridCol>
                <a:gridCol w="370332">
                  <a:extLst>
                    <a:ext uri="{9D8B030D-6E8A-4147-A177-3AD203B41FA5}">
                      <a16:colId xmlns:a16="http://schemas.microsoft.com/office/drawing/2014/main" val="523193922"/>
                    </a:ext>
                  </a:extLst>
                </a:gridCol>
                <a:gridCol w="370332">
                  <a:extLst>
                    <a:ext uri="{9D8B030D-6E8A-4147-A177-3AD203B41FA5}">
                      <a16:colId xmlns:a16="http://schemas.microsoft.com/office/drawing/2014/main" val="3807953284"/>
                    </a:ext>
                  </a:extLst>
                </a:gridCol>
                <a:gridCol w="329184">
                  <a:extLst>
                    <a:ext uri="{9D8B030D-6E8A-4147-A177-3AD203B41FA5}">
                      <a16:colId xmlns:a16="http://schemas.microsoft.com/office/drawing/2014/main" val="2585390678"/>
                    </a:ext>
                  </a:extLst>
                </a:gridCol>
                <a:gridCol w="329184">
                  <a:extLst>
                    <a:ext uri="{9D8B030D-6E8A-4147-A177-3AD203B41FA5}">
                      <a16:colId xmlns:a16="http://schemas.microsoft.com/office/drawing/2014/main" val="1405207204"/>
                    </a:ext>
                  </a:extLst>
                </a:gridCol>
                <a:gridCol w="370332">
                  <a:extLst>
                    <a:ext uri="{9D8B030D-6E8A-4147-A177-3AD203B41FA5}">
                      <a16:colId xmlns:a16="http://schemas.microsoft.com/office/drawing/2014/main" val="2497862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140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- 2018-11-20 14:03:09 </a:t>
                      </a:r>
                      <a:r>
                        <a:rPr kumimoji="0" lang="en-US" sz="1000" b="0" i="0" u="none" strike="noStrike" kern="1200" cap="none" spc="0" normalizeH="0" baseline="0" noProof="0">
                          <a:ln>
                            <a:noFill/>
                          </a:ln>
                          <a:solidFill>
                            <a:prstClr val="black"/>
                          </a:solidFill>
                          <a:effectLst/>
                          <a:uLnTx/>
                          <a:uFillTx/>
                          <a:latin typeface="+mn-lt"/>
                          <a:ea typeface="+mn-ea"/>
                          <a:cs typeface="+mn-cs"/>
                        </a:rPr>
                        <a:t> 
 The Terramac RT14 overcoming lime sludge! #EquipmentSolutions #Terramac #TrackedCarriers #OffRoadVehicles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195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- 2018-11-20 11:00:01 </a:t>
                      </a:r>
                      <a:r>
                        <a:rPr kumimoji="0" lang="en-US" sz="1000" b="0" i="0" u="none" strike="noStrike" kern="1200" cap="none" spc="0" normalizeH="0" baseline="0" noProof="0">
                          <a:ln>
                            <a:noFill/>
                          </a:ln>
                          <a:solidFill>
                            <a:prstClr val="black"/>
                          </a:solidFill>
                          <a:effectLst/>
                          <a:uLnTx/>
                          <a:uFillTx/>
                          <a:latin typeface="+mn-lt"/>
                          <a:ea typeface="+mn-ea"/>
                          <a:cs typeface="+mn-cs"/>
                        </a:rPr>
                        <a:t> 
 ❄️ ❄️ ❄️ Eastern Canada and North East United States woke up to a big surprise last Friday! Winter is already upon us! Do you need to plow your side walks and other tight areas ❓ PRINOTH has just the thing... ► The SW4S Tracked Snow Removal Vehicle‼️ DM us for more information ℹ️ Welcome to winter everyone! ❄️ ❄️ ❄️ #PRINOTH #SW4S #prinothtrackedvehicles
 — Products shown: (NA Shop) SAFETY VEST and (NA Shop) HUNTING HOODY PULLOVER.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2579339"/>
                  </a:ext>
                </a:extLst>
              </a:tr>
            </a:tbl>
          </a:graphicData>
        </a:graphic>
      </p:graphicFrame>
      <p:sp>
        <p:nvSpPr>
          <p:cNvPr id="4" name="Text Placeholder 3">
            <a:extLst>
              <a:ext uri="{FF2B5EF4-FFF2-40B4-BE49-F238E27FC236}">
                <a16:creationId xmlns:a16="http://schemas.microsoft.com/office/drawing/2014/main" id="{52ECFF0C-B233-4B1E-80E5-6C93A3C8E7E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039771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35982-8E98-46D3-BAA1-828CD57EE0A6}"/>
              </a:ext>
            </a:extLst>
          </p:cNvPr>
          <p:cNvSpPr>
            <a:spLocks noGrp="1"/>
          </p:cNvSpPr>
          <p:nvPr>
            <p:ph type="title"/>
          </p:nvPr>
        </p:nvSpPr>
        <p:spPr/>
        <p:txBody>
          <a:bodyPr/>
          <a:lstStyle/>
          <a:p>
            <a:r>
              <a:rPr lang="en-US"/>
              <a:t>Facebook FB Own Posts Table (Keywords filtered) | Tracked Vehicles - 10 of 15</a:t>
            </a:r>
          </a:p>
        </p:txBody>
      </p:sp>
      <p:graphicFrame>
        <p:nvGraphicFramePr>
          <p:cNvPr id="5" name="Table Placeholder 4">
            <a:extLst>
              <a:ext uri="{FF2B5EF4-FFF2-40B4-BE49-F238E27FC236}">
                <a16:creationId xmlns:a16="http://schemas.microsoft.com/office/drawing/2014/main" id="{AFFE79FF-DAD2-49C6-94D5-5E9A0A7E4C13}"/>
              </a:ext>
            </a:extLst>
          </p:cNvPr>
          <p:cNvGraphicFramePr>
            <a:graphicFrameLocks noGrp="1"/>
          </p:cNvGraphicFramePr>
          <p:nvPr>
            <p:ph type="tbl" sz="quarter" idx="13"/>
            <p:extLst>
              <p:ext uri="{D42A27DB-BD31-4B8C-83A1-F6EECF244321}">
                <p14:modId xmlns:p14="http://schemas.microsoft.com/office/powerpoint/2010/main" val="1826731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564936455"/>
                    </a:ext>
                  </a:extLst>
                </a:gridCol>
                <a:gridCol w="370332">
                  <a:extLst>
                    <a:ext uri="{9D8B030D-6E8A-4147-A177-3AD203B41FA5}">
                      <a16:colId xmlns:a16="http://schemas.microsoft.com/office/drawing/2014/main" val="3950600406"/>
                    </a:ext>
                  </a:extLst>
                </a:gridCol>
                <a:gridCol w="370332">
                  <a:extLst>
                    <a:ext uri="{9D8B030D-6E8A-4147-A177-3AD203B41FA5}">
                      <a16:colId xmlns:a16="http://schemas.microsoft.com/office/drawing/2014/main" val="392670664"/>
                    </a:ext>
                  </a:extLst>
                </a:gridCol>
                <a:gridCol w="370332">
                  <a:extLst>
                    <a:ext uri="{9D8B030D-6E8A-4147-A177-3AD203B41FA5}">
                      <a16:colId xmlns:a16="http://schemas.microsoft.com/office/drawing/2014/main" val="2893208102"/>
                    </a:ext>
                  </a:extLst>
                </a:gridCol>
                <a:gridCol w="329184">
                  <a:extLst>
                    <a:ext uri="{9D8B030D-6E8A-4147-A177-3AD203B41FA5}">
                      <a16:colId xmlns:a16="http://schemas.microsoft.com/office/drawing/2014/main" val="2676771174"/>
                    </a:ext>
                  </a:extLst>
                </a:gridCol>
                <a:gridCol w="329184">
                  <a:extLst>
                    <a:ext uri="{9D8B030D-6E8A-4147-A177-3AD203B41FA5}">
                      <a16:colId xmlns:a16="http://schemas.microsoft.com/office/drawing/2014/main" val="2286355403"/>
                    </a:ext>
                  </a:extLst>
                </a:gridCol>
                <a:gridCol w="329184">
                  <a:extLst>
                    <a:ext uri="{9D8B030D-6E8A-4147-A177-3AD203B41FA5}">
                      <a16:colId xmlns:a16="http://schemas.microsoft.com/office/drawing/2014/main" val="621302866"/>
                    </a:ext>
                  </a:extLst>
                </a:gridCol>
                <a:gridCol w="329184">
                  <a:extLst>
                    <a:ext uri="{9D8B030D-6E8A-4147-A177-3AD203B41FA5}">
                      <a16:colId xmlns:a16="http://schemas.microsoft.com/office/drawing/2014/main" val="4174418801"/>
                    </a:ext>
                  </a:extLst>
                </a:gridCol>
                <a:gridCol w="329184">
                  <a:extLst>
                    <a:ext uri="{9D8B030D-6E8A-4147-A177-3AD203B41FA5}">
                      <a16:colId xmlns:a16="http://schemas.microsoft.com/office/drawing/2014/main" val="3367490477"/>
                    </a:ext>
                  </a:extLst>
                </a:gridCol>
                <a:gridCol w="329184">
                  <a:extLst>
                    <a:ext uri="{9D8B030D-6E8A-4147-A177-3AD203B41FA5}">
                      <a16:colId xmlns:a16="http://schemas.microsoft.com/office/drawing/2014/main" val="304520075"/>
                    </a:ext>
                  </a:extLst>
                </a:gridCol>
                <a:gridCol w="329184">
                  <a:extLst>
                    <a:ext uri="{9D8B030D-6E8A-4147-A177-3AD203B41FA5}">
                      <a16:colId xmlns:a16="http://schemas.microsoft.com/office/drawing/2014/main" val="821086930"/>
                    </a:ext>
                  </a:extLst>
                </a:gridCol>
                <a:gridCol w="329184">
                  <a:extLst>
                    <a:ext uri="{9D8B030D-6E8A-4147-A177-3AD203B41FA5}">
                      <a16:colId xmlns:a16="http://schemas.microsoft.com/office/drawing/2014/main" val="1282077317"/>
                    </a:ext>
                  </a:extLst>
                </a:gridCol>
                <a:gridCol w="370332">
                  <a:extLst>
                    <a:ext uri="{9D8B030D-6E8A-4147-A177-3AD203B41FA5}">
                      <a16:colId xmlns:a16="http://schemas.microsoft.com/office/drawing/2014/main" val="2349638898"/>
                    </a:ext>
                  </a:extLst>
                </a:gridCol>
                <a:gridCol w="370332">
                  <a:extLst>
                    <a:ext uri="{9D8B030D-6E8A-4147-A177-3AD203B41FA5}">
                      <a16:colId xmlns:a16="http://schemas.microsoft.com/office/drawing/2014/main" val="3545450916"/>
                    </a:ext>
                  </a:extLst>
                </a:gridCol>
                <a:gridCol w="329184">
                  <a:extLst>
                    <a:ext uri="{9D8B030D-6E8A-4147-A177-3AD203B41FA5}">
                      <a16:colId xmlns:a16="http://schemas.microsoft.com/office/drawing/2014/main" val="2753194049"/>
                    </a:ext>
                  </a:extLst>
                </a:gridCol>
                <a:gridCol w="329184">
                  <a:extLst>
                    <a:ext uri="{9D8B030D-6E8A-4147-A177-3AD203B41FA5}">
                      <a16:colId xmlns:a16="http://schemas.microsoft.com/office/drawing/2014/main" val="3984104071"/>
                    </a:ext>
                  </a:extLst>
                </a:gridCol>
                <a:gridCol w="370332">
                  <a:extLst>
                    <a:ext uri="{9D8B030D-6E8A-4147-A177-3AD203B41FA5}">
                      <a16:colId xmlns:a16="http://schemas.microsoft.com/office/drawing/2014/main" val="3431109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981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- 2018-11-19 11:00:01 </a:t>
                      </a:r>
                      <a:r>
                        <a:rPr kumimoji="0" lang="en-US" sz="1000" b="0" i="0" u="none" strike="noStrike" kern="1200" cap="none" spc="0" normalizeH="0" baseline="0" noProof="0">
                          <a:ln>
                            <a:noFill/>
                          </a:ln>
                          <a:solidFill>
                            <a:prstClr val="black"/>
                          </a:solidFill>
                          <a:effectLst/>
                          <a:uLnTx/>
                          <a:uFillTx/>
                          <a:latin typeface="+mn-lt"/>
                          <a:ea typeface="+mn-ea"/>
                          <a:cs typeface="+mn-cs"/>
                        </a:rPr>
                        <a:t> 
 ✨ ✨ ✨ How to clean your PRINOTH PANTHER T14R ► Using a Finn T120 hydroseeder to blast off the mud 💦 💦 💦 Photo: Multi Machine Inc. 📸 #PRINOTH #PANTHERT14R #prinothtrackedvehicles
 — Products shown: (NA Shop) GREY HOODIE WITH ZIP.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18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- 2018-11-18 11:00:00 </a:t>
                      </a:r>
                      <a:r>
                        <a:rPr kumimoji="0" lang="en-US" sz="1000" b="0" i="0" u="none" strike="noStrike" kern="1200" cap="none" spc="0" normalizeH="0" baseline="0" noProof="0">
                          <a:ln>
                            <a:noFill/>
                          </a:ln>
                          <a:solidFill>
                            <a:prstClr val="black"/>
                          </a:solidFill>
                          <a:effectLst/>
                          <a:uLnTx/>
                          <a:uFillTx/>
                          <a:latin typeface="+mn-lt"/>
                          <a:ea typeface="+mn-ea"/>
                          <a:cs typeface="+mn-cs"/>
                        </a:rPr>
                        <a:t> 
 🎥 Repost: Dan Waisempacher 👉 THROWBACK ► Unloading one of our many PRINOTH PANTHER T14Rs at Multi Machine Inc. 👍 👍 👍 #PRINOTH #PANTHERT14R #prinothtrackedvehicle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8005131"/>
                  </a:ext>
                </a:extLst>
              </a:tr>
            </a:tbl>
          </a:graphicData>
        </a:graphic>
      </p:graphicFrame>
      <p:sp>
        <p:nvSpPr>
          <p:cNvPr id="4" name="Text Placeholder 3">
            <a:extLst>
              <a:ext uri="{FF2B5EF4-FFF2-40B4-BE49-F238E27FC236}">
                <a16:creationId xmlns:a16="http://schemas.microsoft.com/office/drawing/2014/main" id="{E5D4DF0D-1A74-4123-A600-D40ED2551D3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27339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18B2E-9836-4198-A101-BBDEB416FCCD}"/>
              </a:ext>
            </a:extLst>
          </p:cNvPr>
          <p:cNvSpPr>
            <a:spLocks noGrp="1"/>
          </p:cNvSpPr>
          <p:nvPr>
            <p:ph type="title"/>
          </p:nvPr>
        </p:nvSpPr>
        <p:spPr/>
        <p:txBody>
          <a:bodyPr/>
          <a:lstStyle/>
          <a:p>
            <a:r>
              <a:rPr lang="en-US"/>
              <a:t>Facebook FB Own Posts Table (Keywords filtered) | Tracked Vehicles - 11 of 15</a:t>
            </a:r>
          </a:p>
        </p:txBody>
      </p:sp>
      <p:graphicFrame>
        <p:nvGraphicFramePr>
          <p:cNvPr id="5" name="Table Placeholder 4">
            <a:extLst>
              <a:ext uri="{FF2B5EF4-FFF2-40B4-BE49-F238E27FC236}">
                <a16:creationId xmlns:a16="http://schemas.microsoft.com/office/drawing/2014/main" id="{F3D812D6-891A-4D15-BCD5-55956FCF337B}"/>
              </a:ext>
            </a:extLst>
          </p:cNvPr>
          <p:cNvGraphicFramePr>
            <a:graphicFrameLocks noGrp="1"/>
          </p:cNvGraphicFramePr>
          <p:nvPr>
            <p:ph type="tbl" sz="quarter" idx="13"/>
            <p:extLst>
              <p:ext uri="{D42A27DB-BD31-4B8C-83A1-F6EECF244321}">
                <p14:modId xmlns:p14="http://schemas.microsoft.com/office/powerpoint/2010/main" val="189487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293913524"/>
                    </a:ext>
                  </a:extLst>
                </a:gridCol>
                <a:gridCol w="370332">
                  <a:extLst>
                    <a:ext uri="{9D8B030D-6E8A-4147-A177-3AD203B41FA5}">
                      <a16:colId xmlns:a16="http://schemas.microsoft.com/office/drawing/2014/main" val="1374631200"/>
                    </a:ext>
                  </a:extLst>
                </a:gridCol>
                <a:gridCol w="370332">
                  <a:extLst>
                    <a:ext uri="{9D8B030D-6E8A-4147-A177-3AD203B41FA5}">
                      <a16:colId xmlns:a16="http://schemas.microsoft.com/office/drawing/2014/main" val="2429472961"/>
                    </a:ext>
                  </a:extLst>
                </a:gridCol>
                <a:gridCol w="370332">
                  <a:extLst>
                    <a:ext uri="{9D8B030D-6E8A-4147-A177-3AD203B41FA5}">
                      <a16:colId xmlns:a16="http://schemas.microsoft.com/office/drawing/2014/main" val="609040779"/>
                    </a:ext>
                  </a:extLst>
                </a:gridCol>
                <a:gridCol w="329184">
                  <a:extLst>
                    <a:ext uri="{9D8B030D-6E8A-4147-A177-3AD203B41FA5}">
                      <a16:colId xmlns:a16="http://schemas.microsoft.com/office/drawing/2014/main" val="568586851"/>
                    </a:ext>
                  </a:extLst>
                </a:gridCol>
                <a:gridCol w="329184">
                  <a:extLst>
                    <a:ext uri="{9D8B030D-6E8A-4147-A177-3AD203B41FA5}">
                      <a16:colId xmlns:a16="http://schemas.microsoft.com/office/drawing/2014/main" val="4027671014"/>
                    </a:ext>
                  </a:extLst>
                </a:gridCol>
                <a:gridCol w="329184">
                  <a:extLst>
                    <a:ext uri="{9D8B030D-6E8A-4147-A177-3AD203B41FA5}">
                      <a16:colId xmlns:a16="http://schemas.microsoft.com/office/drawing/2014/main" val="2726988908"/>
                    </a:ext>
                  </a:extLst>
                </a:gridCol>
                <a:gridCol w="329184">
                  <a:extLst>
                    <a:ext uri="{9D8B030D-6E8A-4147-A177-3AD203B41FA5}">
                      <a16:colId xmlns:a16="http://schemas.microsoft.com/office/drawing/2014/main" val="1540069831"/>
                    </a:ext>
                  </a:extLst>
                </a:gridCol>
                <a:gridCol w="329184">
                  <a:extLst>
                    <a:ext uri="{9D8B030D-6E8A-4147-A177-3AD203B41FA5}">
                      <a16:colId xmlns:a16="http://schemas.microsoft.com/office/drawing/2014/main" val="1761872149"/>
                    </a:ext>
                  </a:extLst>
                </a:gridCol>
                <a:gridCol w="329184">
                  <a:extLst>
                    <a:ext uri="{9D8B030D-6E8A-4147-A177-3AD203B41FA5}">
                      <a16:colId xmlns:a16="http://schemas.microsoft.com/office/drawing/2014/main" val="2382035546"/>
                    </a:ext>
                  </a:extLst>
                </a:gridCol>
                <a:gridCol w="329184">
                  <a:extLst>
                    <a:ext uri="{9D8B030D-6E8A-4147-A177-3AD203B41FA5}">
                      <a16:colId xmlns:a16="http://schemas.microsoft.com/office/drawing/2014/main" val="1417710176"/>
                    </a:ext>
                  </a:extLst>
                </a:gridCol>
                <a:gridCol w="329184">
                  <a:extLst>
                    <a:ext uri="{9D8B030D-6E8A-4147-A177-3AD203B41FA5}">
                      <a16:colId xmlns:a16="http://schemas.microsoft.com/office/drawing/2014/main" val="546771931"/>
                    </a:ext>
                  </a:extLst>
                </a:gridCol>
                <a:gridCol w="370332">
                  <a:extLst>
                    <a:ext uri="{9D8B030D-6E8A-4147-A177-3AD203B41FA5}">
                      <a16:colId xmlns:a16="http://schemas.microsoft.com/office/drawing/2014/main" val="206720831"/>
                    </a:ext>
                  </a:extLst>
                </a:gridCol>
                <a:gridCol w="370332">
                  <a:extLst>
                    <a:ext uri="{9D8B030D-6E8A-4147-A177-3AD203B41FA5}">
                      <a16:colId xmlns:a16="http://schemas.microsoft.com/office/drawing/2014/main" val="4120985577"/>
                    </a:ext>
                  </a:extLst>
                </a:gridCol>
                <a:gridCol w="329184">
                  <a:extLst>
                    <a:ext uri="{9D8B030D-6E8A-4147-A177-3AD203B41FA5}">
                      <a16:colId xmlns:a16="http://schemas.microsoft.com/office/drawing/2014/main" val="2386379861"/>
                    </a:ext>
                  </a:extLst>
                </a:gridCol>
                <a:gridCol w="329184">
                  <a:extLst>
                    <a:ext uri="{9D8B030D-6E8A-4147-A177-3AD203B41FA5}">
                      <a16:colId xmlns:a16="http://schemas.microsoft.com/office/drawing/2014/main" val="3129776521"/>
                    </a:ext>
                  </a:extLst>
                </a:gridCol>
                <a:gridCol w="370332">
                  <a:extLst>
                    <a:ext uri="{9D8B030D-6E8A-4147-A177-3AD203B41FA5}">
                      <a16:colId xmlns:a16="http://schemas.microsoft.com/office/drawing/2014/main" val="2772682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6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- 2018-11-17 11:00:00 </a:t>
                      </a:r>
                      <a:r>
                        <a:rPr kumimoji="0" lang="en-US" sz="1000" b="0" i="0" u="none" strike="noStrike" kern="1200" cap="none" spc="0" normalizeH="0" baseline="0" noProof="0">
                          <a:ln>
                            <a:noFill/>
                          </a:ln>
                          <a:solidFill>
                            <a:prstClr val="black"/>
                          </a:solidFill>
                          <a:effectLst/>
                          <a:uLnTx/>
                          <a:uFillTx/>
                          <a:latin typeface="+mn-lt"/>
                          <a:ea typeface="+mn-ea"/>
                          <a:cs typeface="+mn-cs"/>
                        </a:rPr>
                        <a:t> 
 👍 👷‍♂️ This PRINOTH PANTHER T14R sure needs a wash 😂 😅 Photo: Multi Machine Inc. 📸 #PRINOTH #PANTHERT14R #prinothtrackedvehicles
 — Products shown: (NA Shop) HUNTING COOLER BAG and (NA Shop) WORK GLOVES.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9136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- 2018-11-16 14:02:06 </a:t>
                      </a:r>
                      <a:r>
                        <a:rPr kumimoji="0" lang="en-US" sz="1000" b="0" i="0" u="none" strike="noStrike" kern="1200" cap="none" spc="0" normalizeH="0" baseline="0" noProof="0">
                          <a:ln>
                            <a:noFill/>
                          </a:ln>
                          <a:solidFill>
                            <a:prstClr val="black"/>
                          </a:solidFill>
                          <a:effectLst/>
                          <a:uLnTx/>
                          <a:uFillTx/>
                          <a:latin typeface="+mn-lt"/>
                          <a:ea typeface="+mn-ea"/>
                          <a:cs typeface="+mn-cs"/>
                        </a:rPr>
                        <a:t> 
 Terramac will be closed November 22-23, 2018 for the Thanksgiving Holiday. Please plan to make parts purchases and coordinate deliveries accordingly in the coming days. #Terramac #RubberTrackedVehicles #CrawlerCarriers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3949304"/>
                  </a:ext>
                </a:extLst>
              </a:tr>
            </a:tbl>
          </a:graphicData>
        </a:graphic>
      </p:graphicFrame>
      <p:sp>
        <p:nvSpPr>
          <p:cNvPr id="4" name="Text Placeholder 3">
            <a:extLst>
              <a:ext uri="{FF2B5EF4-FFF2-40B4-BE49-F238E27FC236}">
                <a16:creationId xmlns:a16="http://schemas.microsoft.com/office/drawing/2014/main" id="{EDF1B370-FB5B-4201-89F7-7677BDF2404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94524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88A9-537C-4065-BCE0-9910BA52C1C4}"/>
              </a:ext>
            </a:extLst>
          </p:cNvPr>
          <p:cNvSpPr>
            <a:spLocks noGrp="1"/>
          </p:cNvSpPr>
          <p:nvPr>
            <p:ph type="title"/>
          </p:nvPr>
        </p:nvSpPr>
        <p:spPr/>
        <p:txBody>
          <a:bodyPr/>
          <a:lstStyle/>
          <a:p>
            <a:r>
              <a:rPr lang="en-US"/>
              <a:t>Facebook FB Own Posts Table (Keywords filtered) | Tracked Vehicles - 12 of 15</a:t>
            </a:r>
          </a:p>
        </p:txBody>
      </p:sp>
      <p:graphicFrame>
        <p:nvGraphicFramePr>
          <p:cNvPr id="5" name="Table Placeholder 4">
            <a:extLst>
              <a:ext uri="{FF2B5EF4-FFF2-40B4-BE49-F238E27FC236}">
                <a16:creationId xmlns:a16="http://schemas.microsoft.com/office/drawing/2014/main" id="{5F107943-9EA2-4393-AA77-0B39A8E57F5C}"/>
              </a:ext>
            </a:extLst>
          </p:cNvPr>
          <p:cNvGraphicFramePr>
            <a:graphicFrameLocks noGrp="1"/>
          </p:cNvGraphicFramePr>
          <p:nvPr>
            <p:ph type="tbl" sz="quarter" idx="13"/>
            <p:extLst>
              <p:ext uri="{D42A27DB-BD31-4B8C-83A1-F6EECF244321}">
                <p14:modId xmlns:p14="http://schemas.microsoft.com/office/powerpoint/2010/main" val="3466106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3151288597"/>
                    </a:ext>
                  </a:extLst>
                </a:gridCol>
                <a:gridCol w="370332">
                  <a:extLst>
                    <a:ext uri="{9D8B030D-6E8A-4147-A177-3AD203B41FA5}">
                      <a16:colId xmlns:a16="http://schemas.microsoft.com/office/drawing/2014/main" val="2429465935"/>
                    </a:ext>
                  </a:extLst>
                </a:gridCol>
                <a:gridCol w="370332">
                  <a:extLst>
                    <a:ext uri="{9D8B030D-6E8A-4147-A177-3AD203B41FA5}">
                      <a16:colId xmlns:a16="http://schemas.microsoft.com/office/drawing/2014/main" val="1687324303"/>
                    </a:ext>
                  </a:extLst>
                </a:gridCol>
                <a:gridCol w="370332">
                  <a:extLst>
                    <a:ext uri="{9D8B030D-6E8A-4147-A177-3AD203B41FA5}">
                      <a16:colId xmlns:a16="http://schemas.microsoft.com/office/drawing/2014/main" val="1001031059"/>
                    </a:ext>
                  </a:extLst>
                </a:gridCol>
                <a:gridCol w="329184">
                  <a:extLst>
                    <a:ext uri="{9D8B030D-6E8A-4147-A177-3AD203B41FA5}">
                      <a16:colId xmlns:a16="http://schemas.microsoft.com/office/drawing/2014/main" val="60084732"/>
                    </a:ext>
                  </a:extLst>
                </a:gridCol>
                <a:gridCol w="329184">
                  <a:extLst>
                    <a:ext uri="{9D8B030D-6E8A-4147-A177-3AD203B41FA5}">
                      <a16:colId xmlns:a16="http://schemas.microsoft.com/office/drawing/2014/main" val="3258595605"/>
                    </a:ext>
                  </a:extLst>
                </a:gridCol>
                <a:gridCol w="329184">
                  <a:extLst>
                    <a:ext uri="{9D8B030D-6E8A-4147-A177-3AD203B41FA5}">
                      <a16:colId xmlns:a16="http://schemas.microsoft.com/office/drawing/2014/main" val="138575087"/>
                    </a:ext>
                  </a:extLst>
                </a:gridCol>
                <a:gridCol w="329184">
                  <a:extLst>
                    <a:ext uri="{9D8B030D-6E8A-4147-A177-3AD203B41FA5}">
                      <a16:colId xmlns:a16="http://schemas.microsoft.com/office/drawing/2014/main" val="2658731830"/>
                    </a:ext>
                  </a:extLst>
                </a:gridCol>
                <a:gridCol w="329184">
                  <a:extLst>
                    <a:ext uri="{9D8B030D-6E8A-4147-A177-3AD203B41FA5}">
                      <a16:colId xmlns:a16="http://schemas.microsoft.com/office/drawing/2014/main" val="3508650652"/>
                    </a:ext>
                  </a:extLst>
                </a:gridCol>
                <a:gridCol w="329184">
                  <a:extLst>
                    <a:ext uri="{9D8B030D-6E8A-4147-A177-3AD203B41FA5}">
                      <a16:colId xmlns:a16="http://schemas.microsoft.com/office/drawing/2014/main" val="3238798586"/>
                    </a:ext>
                  </a:extLst>
                </a:gridCol>
                <a:gridCol w="329184">
                  <a:extLst>
                    <a:ext uri="{9D8B030D-6E8A-4147-A177-3AD203B41FA5}">
                      <a16:colId xmlns:a16="http://schemas.microsoft.com/office/drawing/2014/main" val="4006994676"/>
                    </a:ext>
                  </a:extLst>
                </a:gridCol>
                <a:gridCol w="329184">
                  <a:extLst>
                    <a:ext uri="{9D8B030D-6E8A-4147-A177-3AD203B41FA5}">
                      <a16:colId xmlns:a16="http://schemas.microsoft.com/office/drawing/2014/main" val="2757523653"/>
                    </a:ext>
                  </a:extLst>
                </a:gridCol>
                <a:gridCol w="370332">
                  <a:extLst>
                    <a:ext uri="{9D8B030D-6E8A-4147-A177-3AD203B41FA5}">
                      <a16:colId xmlns:a16="http://schemas.microsoft.com/office/drawing/2014/main" val="1734404470"/>
                    </a:ext>
                  </a:extLst>
                </a:gridCol>
                <a:gridCol w="370332">
                  <a:extLst>
                    <a:ext uri="{9D8B030D-6E8A-4147-A177-3AD203B41FA5}">
                      <a16:colId xmlns:a16="http://schemas.microsoft.com/office/drawing/2014/main" val="2684321921"/>
                    </a:ext>
                  </a:extLst>
                </a:gridCol>
                <a:gridCol w="329184">
                  <a:extLst>
                    <a:ext uri="{9D8B030D-6E8A-4147-A177-3AD203B41FA5}">
                      <a16:colId xmlns:a16="http://schemas.microsoft.com/office/drawing/2014/main" val="1010815808"/>
                    </a:ext>
                  </a:extLst>
                </a:gridCol>
                <a:gridCol w="329184">
                  <a:extLst>
                    <a:ext uri="{9D8B030D-6E8A-4147-A177-3AD203B41FA5}">
                      <a16:colId xmlns:a16="http://schemas.microsoft.com/office/drawing/2014/main" val="694189544"/>
                    </a:ext>
                  </a:extLst>
                </a:gridCol>
                <a:gridCol w="370332">
                  <a:extLst>
                    <a:ext uri="{9D8B030D-6E8A-4147-A177-3AD203B41FA5}">
                      <a16:colId xmlns:a16="http://schemas.microsoft.com/office/drawing/2014/main" val="111555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113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- 2018-11-16 11:00:00 </a:t>
                      </a:r>
                      <a:r>
                        <a:rPr kumimoji="0" lang="en-US" sz="1000" b="0" i="0" u="none" strike="noStrike" kern="1200" cap="none" spc="0" normalizeH="0" baseline="0" noProof="0">
                          <a:ln>
                            <a:noFill/>
                          </a:ln>
                          <a:solidFill>
                            <a:prstClr val="black"/>
                          </a:solidFill>
                          <a:effectLst/>
                          <a:uLnTx/>
                          <a:uFillTx/>
                          <a:latin typeface="+mn-lt"/>
                          <a:ea typeface="+mn-ea"/>
                          <a:cs typeface="+mn-cs"/>
                        </a:rPr>
                        <a:t> 
 🌅 Take in the beauty of an early morning ► #PANTHERT14R 👈 Repost: Multi Machine Inc. 📸 #PRINOTH #prinothtrackedvehicles
 — Products shown: (NA Shop) SAFETY VEST and (NA Shop) FLEX FIT CURVED PEAK CAP.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4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- 2018-11-15 11:00:00 </a:t>
                      </a:r>
                      <a:r>
                        <a:rPr kumimoji="0" lang="en-US" sz="1000" b="0" i="0" u="none" strike="noStrike" kern="1200" cap="none" spc="0" normalizeH="0" baseline="0" noProof="0">
                          <a:ln>
                            <a:noFill/>
                          </a:ln>
                          <a:solidFill>
                            <a:prstClr val="black"/>
                          </a:solidFill>
                          <a:effectLst/>
                          <a:uLnTx/>
                          <a:uFillTx/>
                          <a:latin typeface="+mn-lt"/>
                          <a:ea typeface="+mn-ea"/>
                          <a:cs typeface="+mn-cs"/>
                        </a:rPr>
                        <a:t> 
 🙌 Loading up one of our PANTHER  T14R 👈  Repost: Multi Machine Inc.  📸 #PRINOTH #PANTHERT14R #prinothtrackedvehicles
 — Products shown: (NA Shop) FLAT BILL FLEX FIT CAP and (NA Shop) BLACK PRINOTH PRIMALOFT JACKET.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3155785"/>
                  </a:ext>
                </a:extLst>
              </a:tr>
            </a:tbl>
          </a:graphicData>
        </a:graphic>
      </p:graphicFrame>
      <p:sp>
        <p:nvSpPr>
          <p:cNvPr id="4" name="Text Placeholder 3">
            <a:extLst>
              <a:ext uri="{FF2B5EF4-FFF2-40B4-BE49-F238E27FC236}">
                <a16:creationId xmlns:a16="http://schemas.microsoft.com/office/drawing/2014/main" id="{18FA2B19-FA08-4012-ACAE-62F0E40DF0B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208421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80D82-DA2C-4EFD-AAF4-870DF97413F0}"/>
              </a:ext>
            </a:extLst>
          </p:cNvPr>
          <p:cNvSpPr>
            <a:spLocks noGrp="1"/>
          </p:cNvSpPr>
          <p:nvPr>
            <p:ph type="title"/>
          </p:nvPr>
        </p:nvSpPr>
        <p:spPr/>
        <p:txBody>
          <a:bodyPr/>
          <a:lstStyle/>
          <a:p>
            <a:r>
              <a:rPr lang="en-US"/>
              <a:t>Facebook FB Own Posts Table (Keywords filtered) | Tracked Vehicles - 13 of 15</a:t>
            </a:r>
          </a:p>
        </p:txBody>
      </p:sp>
      <p:graphicFrame>
        <p:nvGraphicFramePr>
          <p:cNvPr id="5" name="Table Placeholder 4">
            <a:extLst>
              <a:ext uri="{FF2B5EF4-FFF2-40B4-BE49-F238E27FC236}">
                <a16:creationId xmlns:a16="http://schemas.microsoft.com/office/drawing/2014/main" id="{113CCFE3-E2AC-4E1B-9FDF-E1A7464E5454}"/>
              </a:ext>
            </a:extLst>
          </p:cNvPr>
          <p:cNvGraphicFramePr>
            <a:graphicFrameLocks noGrp="1"/>
          </p:cNvGraphicFramePr>
          <p:nvPr>
            <p:ph type="tbl" sz="quarter" idx="13"/>
            <p:extLst>
              <p:ext uri="{D42A27DB-BD31-4B8C-83A1-F6EECF244321}">
                <p14:modId xmlns:p14="http://schemas.microsoft.com/office/powerpoint/2010/main" val="180290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830962176"/>
                    </a:ext>
                  </a:extLst>
                </a:gridCol>
                <a:gridCol w="370332">
                  <a:extLst>
                    <a:ext uri="{9D8B030D-6E8A-4147-A177-3AD203B41FA5}">
                      <a16:colId xmlns:a16="http://schemas.microsoft.com/office/drawing/2014/main" val="1121908175"/>
                    </a:ext>
                  </a:extLst>
                </a:gridCol>
                <a:gridCol w="370332">
                  <a:extLst>
                    <a:ext uri="{9D8B030D-6E8A-4147-A177-3AD203B41FA5}">
                      <a16:colId xmlns:a16="http://schemas.microsoft.com/office/drawing/2014/main" val="4137812213"/>
                    </a:ext>
                  </a:extLst>
                </a:gridCol>
                <a:gridCol w="370332">
                  <a:extLst>
                    <a:ext uri="{9D8B030D-6E8A-4147-A177-3AD203B41FA5}">
                      <a16:colId xmlns:a16="http://schemas.microsoft.com/office/drawing/2014/main" val="3069279312"/>
                    </a:ext>
                  </a:extLst>
                </a:gridCol>
                <a:gridCol w="329184">
                  <a:extLst>
                    <a:ext uri="{9D8B030D-6E8A-4147-A177-3AD203B41FA5}">
                      <a16:colId xmlns:a16="http://schemas.microsoft.com/office/drawing/2014/main" val="698013823"/>
                    </a:ext>
                  </a:extLst>
                </a:gridCol>
                <a:gridCol w="329184">
                  <a:extLst>
                    <a:ext uri="{9D8B030D-6E8A-4147-A177-3AD203B41FA5}">
                      <a16:colId xmlns:a16="http://schemas.microsoft.com/office/drawing/2014/main" val="555019776"/>
                    </a:ext>
                  </a:extLst>
                </a:gridCol>
                <a:gridCol w="329184">
                  <a:extLst>
                    <a:ext uri="{9D8B030D-6E8A-4147-A177-3AD203B41FA5}">
                      <a16:colId xmlns:a16="http://schemas.microsoft.com/office/drawing/2014/main" val="1458422528"/>
                    </a:ext>
                  </a:extLst>
                </a:gridCol>
                <a:gridCol w="329184">
                  <a:extLst>
                    <a:ext uri="{9D8B030D-6E8A-4147-A177-3AD203B41FA5}">
                      <a16:colId xmlns:a16="http://schemas.microsoft.com/office/drawing/2014/main" val="3594752600"/>
                    </a:ext>
                  </a:extLst>
                </a:gridCol>
                <a:gridCol w="329184">
                  <a:extLst>
                    <a:ext uri="{9D8B030D-6E8A-4147-A177-3AD203B41FA5}">
                      <a16:colId xmlns:a16="http://schemas.microsoft.com/office/drawing/2014/main" val="4109730187"/>
                    </a:ext>
                  </a:extLst>
                </a:gridCol>
                <a:gridCol w="329184">
                  <a:extLst>
                    <a:ext uri="{9D8B030D-6E8A-4147-A177-3AD203B41FA5}">
                      <a16:colId xmlns:a16="http://schemas.microsoft.com/office/drawing/2014/main" val="1641743773"/>
                    </a:ext>
                  </a:extLst>
                </a:gridCol>
                <a:gridCol w="329184">
                  <a:extLst>
                    <a:ext uri="{9D8B030D-6E8A-4147-A177-3AD203B41FA5}">
                      <a16:colId xmlns:a16="http://schemas.microsoft.com/office/drawing/2014/main" val="3569422802"/>
                    </a:ext>
                  </a:extLst>
                </a:gridCol>
                <a:gridCol w="329184">
                  <a:extLst>
                    <a:ext uri="{9D8B030D-6E8A-4147-A177-3AD203B41FA5}">
                      <a16:colId xmlns:a16="http://schemas.microsoft.com/office/drawing/2014/main" val="1647588354"/>
                    </a:ext>
                  </a:extLst>
                </a:gridCol>
                <a:gridCol w="370332">
                  <a:extLst>
                    <a:ext uri="{9D8B030D-6E8A-4147-A177-3AD203B41FA5}">
                      <a16:colId xmlns:a16="http://schemas.microsoft.com/office/drawing/2014/main" val="1231785580"/>
                    </a:ext>
                  </a:extLst>
                </a:gridCol>
                <a:gridCol w="370332">
                  <a:extLst>
                    <a:ext uri="{9D8B030D-6E8A-4147-A177-3AD203B41FA5}">
                      <a16:colId xmlns:a16="http://schemas.microsoft.com/office/drawing/2014/main" val="1319490146"/>
                    </a:ext>
                  </a:extLst>
                </a:gridCol>
                <a:gridCol w="329184">
                  <a:extLst>
                    <a:ext uri="{9D8B030D-6E8A-4147-A177-3AD203B41FA5}">
                      <a16:colId xmlns:a16="http://schemas.microsoft.com/office/drawing/2014/main" val="1490743463"/>
                    </a:ext>
                  </a:extLst>
                </a:gridCol>
                <a:gridCol w="329184">
                  <a:extLst>
                    <a:ext uri="{9D8B030D-6E8A-4147-A177-3AD203B41FA5}">
                      <a16:colId xmlns:a16="http://schemas.microsoft.com/office/drawing/2014/main" val="2700283782"/>
                    </a:ext>
                  </a:extLst>
                </a:gridCol>
                <a:gridCol w="370332">
                  <a:extLst>
                    <a:ext uri="{9D8B030D-6E8A-4147-A177-3AD203B41FA5}">
                      <a16:colId xmlns:a16="http://schemas.microsoft.com/office/drawing/2014/main" val="116493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034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- 2018-11-14 20:37:08 </a:t>
                      </a:r>
                      <a:r>
                        <a:rPr kumimoji="0" lang="en-US" sz="1000" b="0" i="0" u="none" strike="noStrike" kern="1200" cap="none" spc="0" normalizeH="0" baseline="0" noProof="0">
                          <a:ln>
                            <a:noFill/>
                          </a:ln>
                          <a:solidFill>
                            <a:prstClr val="black"/>
                          </a:solidFill>
                          <a:effectLst/>
                          <a:uLnTx/>
                          <a:uFillTx/>
                          <a:latin typeface="+mn-lt"/>
                          <a:ea typeface="+mn-ea"/>
                          <a:cs typeface="+mn-cs"/>
                        </a:rPr>
                        <a:t> 
 The entire team at PRINOTH - Tracked Vehicles would like to send their heartfelt support to everyone in California fighting those awful forest fires... We are especially thinking of our friends at the @SanBernardinoCountyFire, @GalindoConstructioncompany and @Cargill. Stay safe and be brave. Our thoughts and prayers are with you. Let's all wish for rain and no more wind. #california #forestfires #prinothsupports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7632262"/>
                  </a:ext>
                </a:extLst>
              </a:tr>
            </a:tbl>
          </a:graphicData>
        </a:graphic>
      </p:graphicFrame>
      <p:sp>
        <p:nvSpPr>
          <p:cNvPr id="4" name="Text Placeholder 3">
            <a:extLst>
              <a:ext uri="{FF2B5EF4-FFF2-40B4-BE49-F238E27FC236}">
                <a16:creationId xmlns:a16="http://schemas.microsoft.com/office/drawing/2014/main" id="{51DB51DC-9A61-43A4-802B-03B0287CCE5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520303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5382-A35A-4164-8BA6-E75C73139413}"/>
              </a:ext>
            </a:extLst>
          </p:cNvPr>
          <p:cNvSpPr>
            <a:spLocks noGrp="1"/>
          </p:cNvSpPr>
          <p:nvPr>
            <p:ph type="title"/>
          </p:nvPr>
        </p:nvSpPr>
        <p:spPr/>
        <p:txBody>
          <a:bodyPr/>
          <a:lstStyle/>
          <a:p>
            <a:r>
              <a:rPr lang="en-US"/>
              <a:t>Facebook FB Own Posts Table (Keywords filtered) | Tracked Vehicles - 14 of 15</a:t>
            </a:r>
          </a:p>
        </p:txBody>
      </p:sp>
      <p:graphicFrame>
        <p:nvGraphicFramePr>
          <p:cNvPr id="5" name="Table Placeholder 4">
            <a:extLst>
              <a:ext uri="{FF2B5EF4-FFF2-40B4-BE49-F238E27FC236}">
                <a16:creationId xmlns:a16="http://schemas.microsoft.com/office/drawing/2014/main" id="{347A108D-8CBA-40B5-8545-4B52CBFB724A}"/>
              </a:ext>
            </a:extLst>
          </p:cNvPr>
          <p:cNvGraphicFramePr>
            <a:graphicFrameLocks noGrp="1"/>
          </p:cNvGraphicFramePr>
          <p:nvPr>
            <p:ph type="tbl" sz="quarter" idx="13"/>
            <p:extLst>
              <p:ext uri="{D42A27DB-BD31-4B8C-83A1-F6EECF244321}">
                <p14:modId xmlns:p14="http://schemas.microsoft.com/office/powerpoint/2010/main" val="4268729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2675926288"/>
                    </a:ext>
                  </a:extLst>
                </a:gridCol>
                <a:gridCol w="370332">
                  <a:extLst>
                    <a:ext uri="{9D8B030D-6E8A-4147-A177-3AD203B41FA5}">
                      <a16:colId xmlns:a16="http://schemas.microsoft.com/office/drawing/2014/main" val="78276784"/>
                    </a:ext>
                  </a:extLst>
                </a:gridCol>
                <a:gridCol w="370332">
                  <a:extLst>
                    <a:ext uri="{9D8B030D-6E8A-4147-A177-3AD203B41FA5}">
                      <a16:colId xmlns:a16="http://schemas.microsoft.com/office/drawing/2014/main" val="1292145835"/>
                    </a:ext>
                  </a:extLst>
                </a:gridCol>
                <a:gridCol w="370332">
                  <a:extLst>
                    <a:ext uri="{9D8B030D-6E8A-4147-A177-3AD203B41FA5}">
                      <a16:colId xmlns:a16="http://schemas.microsoft.com/office/drawing/2014/main" val="2872879948"/>
                    </a:ext>
                  </a:extLst>
                </a:gridCol>
                <a:gridCol w="329184">
                  <a:extLst>
                    <a:ext uri="{9D8B030D-6E8A-4147-A177-3AD203B41FA5}">
                      <a16:colId xmlns:a16="http://schemas.microsoft.com/office/drawing/2014/main" val="507945099"/>
                    </a:ext>
                  </a:extLst>
                </a:gridCol>
                <a:gridCol w="329184">
                  <a:extLst>
                    <a:ext uri="{9D8B030D-6E8A-4147-A177-3AD203B41FA5}">
                      <a16:colId xmlns:a16="http://schemas.microsoft.com/office/drawing/2014/main" val="3077499025"/>
                    </a:ext>
                  </a:extLst>
                </a:gridCol>
                <a:gridCol w="329184">
                  <a:extLst>
                    <a:ext uri="{9D8B030D-6E8A-4147-A177-3AD203B41FA5}">
                      <a16:colId xmlns:a16="http://schemas.microsoft.com/office/drawing/2014/main" val="1749791483"/>
                    </a:ext>
                  </a:extLst>
                </a:gridCol>
                <a:gridCol w="329184">
                  <a:extLst>
                    <a:ext uri="{9D8B030D-6E8A-4147-A177-3AD203B41FA5}">
                      <a16:colId xmlns:a16="http://schemas.microsoft.com/office/drawing/2014/main" val="1906351038"/>
                    </a:ext>
                  </a:extLst>
                </a:gridCol>
                <a:gridCol w="329184">
                  <a:extLst>
                    <a:ext uri="{9D8B030D-6E8A-4147-A177-3AD203B41FA5}">
                      <a16:colId xmlns:a16="http://schemas.microsoft.com/office/drawing/2014/main" val="4202226253"/>
                    </a:ext>
                  </a:extLst>
                </a:gridCol>
                <a:gridCol w="329184">
                  <a:extLst>
                    <a:ext uri="{9D8B030D-6E8A-4147-A177-3AD203B41FA5}">
                      <a16:colId xmlns:a16="http://schemas.microsoft.com/office/drawing/2014/main" val="2740866044"/>
                    </a:ext>
                  </a:extLst>
                </a:gridCol>
                <a:gridCol w="329184">
                  <a:extLst>
                    <a:ext uri="{9D8B030D-6E8A-4147-A177-3AD203B41FA5}">
                      <a16:colId xmlns:a16="http://schemas.microsoft.com/office/drawing/2014/main" val="2889001497"/>
                    </a:ext>
                  </a:extLst>
                </a:gridCol>
                <a:gridCol w="329184">
                  <a:extLst>
                    <a:ext uri="{9D8B030D-6E8A-4147-A177-3AD203B41FA5}">
                      <a16:colId xmlns:a16="http://schemas.microsoft.com/office/drawing/2014/main" val="3373729786"/>
                    </a:ext>
                  </a:extLst>
                </a:gridCol>
                <a:gridCol w="370332">
                  <a:extLst>
                    <a:ext uri="{9D8B030D-6E8A-4147-A177-3AD203B41FA5}">
                      <a16:colId xmlns:a16="http://schemas.microsoft.com/office/drawing/2014/main" val="3290429349"/>
                    </a:ext>
                  </a:extLst>
                </a:gridCol>
                <a:gridCol w="370332">
                  <a:extLst>
                    <a:ext uri="{9D8B030D-6E8A-4147-A177-3AD203B41FA5}">
                      <a16:colId xmlns:a16="http://schemas.microsoft.com/office/drawing/2014/main" val="2410760539"/>
                    </a:ext>
                  </a:extLst>
                </a:gridCol>
                <a:gridCol w="329184">
                  <a:extLst>
                    <a:ext uri="{9D8B030D-6E8A-4147-A177-3AD203B41FA5}">
                      <a16:colId xmlns:a16="http://schemas.microsoft.com/office/drawing/2014/main" val="3360393508"/>
                    </a:ext>
                  </a:extLst>
                </a:gridCol>
                <a:gridCol w="329184">
                  <a:extLst>
                    <a:ext uri="{9D8B030D-6E8A-4147-A177-3AD203B41FA5}">
                      <a16:colId xmlns:a16="http://schemas.microsoft.com/office/drawing/2014/main" val="3521527099"/>
                    </a:ext>
                  </a:extLst>
                </a:gridCol>
                <a:gridCol w="370332">
                  <a:extLst>
                    <a:ext uri="{9D8B030D-6E8A-4147-A177-3AD203B41FA5}">
                      <a16:colId xmlns:a16="http://schemas.microsoft.com/office/drawing/2014/main" val="4012650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41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- 2018-11-14 11:00:02 </a:t>
                      </a:r>
                      <a:r>
                        <a:rPr kumimoji="0" lang="en-US" sz="1000" b="0" i="0" u="none" strike="noStrike" kern="1200" cap="none" spc="0" normalizeH="0" baseline="0" noProof="0">
                          <a:ln>
                            <a:noFill/>
                          </a:ln>
                          <a:solidFill>
                            <a:prstClr val="black"/>
                          </a:solidFill>
                          <a:effectLst/>
                          <a:uLnTx/>
                          <a:uFillTx/>
                          <a:latin typeface="+mn-lt"/>
                          <a:ea typeface="+mn-ea"/>
                          <a:cs typeface="+mn-cs"/>
                        </a:rPr>
                        <a:t> 
 💪 💪 💪 Don't be busy, be productive 💪 💪 💪 Photo: Lucas Lancia📸 🙏 #PRINOTH #PANTHERT6 #prinothtrackedvehicles
 — Products shown: (NA Shop) GREY HOODIE WITH ZIP and (NA Shop) PANTHER BEANIE.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982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Terramac LLC - 2018-11-13 14:01:41 </a:t>
                      </a:r>
                      <a:r>
                        <a:rPr kumimoji="0" lang="en-US" sz="1000" b="0" i="0" u="none" strike="noStrike" kern="1200" cap="none" spc="0" normalizeH="0" baseline="0" noProof="0">
                          <a:ln>
                            <a:noFill/>
                          </a:ln>
                          <a:solidFill>
                            <a:prstClr val="black"/>
                          </a:solidFill>
                          <a:effectLst/>
                          <a:uLnTx/>
                          <a:uFillTx/>
                          <a:latin typeface="+mn-lt"/>
                          <a:ea typeface="+mn-ea"/>
                          <a:cs typeface="+mn-cs"/>
                        </a:rPr>
                        <a:t> 
 Dust suppression is critical in the mining industry to protect both the health and safety of workers and local communities. Learn how Terramac's tracked carriers accommodate spray boom attachments and travel in and out of tailings ponds with ease to effectively combat the dust. #MiningEquipment #RubberTrackedCarriers #TailingsPonds #Terramac http://ow.ly/IrbB30mtMIy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4018466"/>
                  </a:ext>
                </a:extLst>
              </a:tr>
            </a:tbl>
          </a:graphicData>
        </a:graphic>
      </p:graphicFrame>
      <p:sp>
        <p:nvSpPr>
          <p:cNvPr id="4" name="Text Placeholder 3">
            <a:extLst>
              <a:ext uri="{FF2B5EF4-FFF2-40B4-BE49-F238E27FC236}">
                <a16:creationId xmlns:a16="http://schemas.microsoft.com/office/drawing/2014/main" id="{5A5B6ED4-3F1E-4F42-A2C7-5601BBB083B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607852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FCC69-32FA-4FF8-B85C-66BB5367D323}"/>
              </a:ext>
            </a:extLst>
          </p:cNvPr>
          <p:cNvSpPr>
            <a:spLocks noGrp="1"/>
          </p:cNvSpPr>
          <p:nvPr>
            <p:ph type="title"/>
          </p:nvPr>
        </p:nvSpPr>
        <p:spPr/>
        <p:txBody>
          <a:bodyPr/>
          <a:lstStyle/>
          <a:p>
            <a:r>
              <a:rPr lang="en-US"/>
              <a:t>Facebook FB Own Posts Table (Keywords filtered) | Tracked Vehicles - 15 of 15</a:t>
            </a:r>
          </a:p>
        </p:txBody>
      </p:sp>
      <p:graphicFrame>
        <p:nvGraphicFramePr>
          <p:cNvPr id="5" name="Table Placeholder 4">
            <a:extLst>
              <a:ext uri="{FF2B5EF4-FFF2-40B4-BE49-F238E27FC236}">
                <a16:creationId xmlns:a16="http://schemas.microsoft.com/office/drawing/2014/main" id="{C5643F0C-F863-48CB-9893-95D3EDBCBA1F}"/>
              </a:ext>
            </a:extLst>
          </p:cNvPr>
          <p:cNvGraphicFramePr>
            <a:graphicFrameLocks noGrp="1"/>
          </p:cNvGraphicFramePr>
          <p:nvPr>
            <p:ph type="tbl" sz="quarter" idx="13"/>
            <p:extLst>
              <p:ext uri="{D42A27DB-BD31-4B8C-83A1-F6EECF244321}">
                <p14:modId xmlns:p14="http://schemas.microsoft.com/office/powerpoint/2010/main" val="2414858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52844854"/>
                    </a:ext>
                  </a:extLst>
                </a:gridCol>
                <a:gridCol w="370332">
                  <a:extLst>
                    <a:ext uri="{9D8B030D-6E8A-4147-A177-3AD203B41FA5}">
                      <a16:colId xmlns:a16="http://schemas.microsoft.com/office/drawing/2014/main" val="2982995596"/>
                    </a:ext>
                  </a:extLst>
                </a:gridCol>
                <a:gridCol w="370332">
                  <a:extLst>
                    <a:ext uri="{9D8B030D-6E8A-4147-A177-3AD203B41FA5}">
                      <a16:colId xmlns:a16="http://schemas.microsoft.com/office/drawing/2014/main" val="3131147128"/>
                    </a:ext>
                  </a:extLst>
                </a:gridCol>
                <a:gridCol w="370332">
                  <a:extLst>
                    <a:ext uri="{9D8B030D-6E8A-4147-A177-3AD203B41FA5}">
                      <a16:colId xmlns:a16="http://schemas.microsoft.com/office/drawing/2014/main" val="3911754908"/>
                    </a:ext>
                  </a:extLst>
                </a:gridCol>
                <a:gridCol w="329184">
                  <a:extLst>
                    <a:ext uri="{9D8B030D-6E8A-4147-A177-3AD203B41FA5}">
                      <a16:colId xmlns:a16="http://schemas.microsoft.com/office/drawing/2014/main" val="860312092"/>
                    </a:ext>
                  </a:extLst>
                </a:gridCol>
                <a:gridCol w="329184">
                  <a:extLst>
                    <a:ext uri="{9D8B030D-6E8A-4147-A177-3AD203B41FA5}">
                      <a16:colId xmlns:a16="http://schemas.microsoft.com/office/drawing/2014/main" val="1893892999"/>
                    </a:ext>
                  </a:extLst>
                </a:gridCol>
                <a:gridCol w="329184">
                  <a:extLst>
                    <a:ext uri="{9D8B030D-6E8A-4147-A177-3AD203B41FA5}">
                      <a16:colId xmlns:a16="http://schemas.microsoft.com/office/drawing/2014/main" val="1242397384"/>
                    </a:ext>
                  </a:extLst>
                </a:gridCol>
                <a:gridCol w="329184">
                  <a:extLst>
                    <a:ext uri="{9D8B030D-6E8A-4147-A177-3AD203B41FA5}">
                      <a16:colId xmlns:a16="http://schemas.microsoft.com/office/drawing/2014/main" val="1787191949"/>
                    </a:ext>
                  </a:extLst>
                </a:gridCol>
                <a:gridCol w="329184">
                  <a:extLst>
                    <a:ext uri="{9D8B030D-6E8A-4147-A177-3AD203B41FA5}">
                      <a16:colId xmlns:a16="http://schemas.microsoft.com/office/drawing/2014/main" val="3846402723"/>
                    </a:ext>
                  </a:extLst>
                </a:gridCol>
                <a:gridCol w="329184">
                  <a:extLst>
                    <a:ext uri="{9D8B030D-6E8A-4147-A177-3AD203B41FA5}">
                      <a16:colId xmlns:a16="http://schemas.microsoft.com/office/drawing/2014/main" val="1567473678"/>
                    </a:ext>
                  </a:extLst>
                </a:gridCol>
                <a:gridCol w="329184">
                  <a:extLst>
                    <a:ext uri="{9D8B030D-6E8A-4147-A177-3AD203B41FA5}">
                      <a16:colId xmlns:a16="http://schemas.microsoft.com/office/drawing/2014/main" val="2394946016"/>
                    </a:ext>
                  </a:extLst>
                </a:gridCol>
                <a:gridCol w="329184">
                  <a:extLst>
                    <a:ext uri="{9D8B030D-6E8A-4147-A177-3AD203B41FA5}">
                      <a16:colId xmlns:a16="http://schemas.microsoft.com/office/drawing/2014/main" val="968259994"/>
                    </a:ext>
                  </a:extLst>
                </a:gridCol>
                <a:gridCol w="370332">
                  <a:extLst>
                    <a:ext uri="{9D8B030D-6E8A-4147-A177-3AD203B41FA5}">
                      <a16:colId xmlns:a16="http://schemas.microsoft.com/office/drawing/2014/main" val="2884592905"/>
                    </a:ext>
                  </a:extLst>
                </a:gridCol>
                <a:gridCol w="370332">
                  <a:extLst>
                    <a:ext uri="{9D8B030D-6E8A-4147-A177-3AD203B41FA5}">
                      <a16:colId xmlns:a16="http://schemas.microsoft.com/office/drawing/2014/main" val="2655909722"/>
                    </a:ext>
                  </a:extLst>
                </a:gridCol>
                <a:gridCol w="329184">
                  <a:extLst>
                    <a:ext uri="{9D8B030D-6E8A-4147-A177-3AD203B41FA5}">
                      <a16:colId xmlns:a16="http://schemas.microsoft.com/office/drawing/2014/main" val="1500539968"/>
                    </a:ext>
                  </a:extLst>
                </a:gridCol>
                <a:gridCol w="329184">
                  <a:extLst>
                    <a:ext uri="{9D8B030D-6E8A-4147-A177-3AD203B41FA5}">
                      <a16:colId xmlns:a16="http://schemas.microsoft.com/office/drawing/2014/main" val="1199751328"/>
                    </a:ext>
                  </a:extLst>
                </a:gridCol>
                <a:gridCol w="370332">
                  <a:extLst>
                    <a:ext uri="{9D8B030D-6E8A-4147-A177-3AD203B41FA5}">
                      <a16:colId xmlns:a16="http://schemas.microsoft.com/office/drawing/2014/main" val="379318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580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PRINOTH - Tracked Vehicles - 2018-11-13 11:00:02 </a:t>
                      </a:r>
                      <a:r>
                        <a:rPr kumimoji="0" lang="en-US" sz="1000" b="0" i="0" u="none" strike="noStrike" kern="1200" cap="none" spc="0" normalizeH="0" baseline="0" noProof="0">
                          <a:ln>
                            <a:noFill/>
                          </a:ln>
                          <a:solidFill>
                            <a:prstClr val="black"/>
                          </a:solidFill>
                          <a:effectLst/>
                          <a:uLnTx/>
                          <a:uFillTx/>
                          <a:latin typeface="+mn-lt"/>
                          <a:ea typeface="+mn-ea"/>
                          <a:cs typeface="+mn-cs"/>
                        </a:rPr>
                        <a:t> 
 👍 👍 👍 I like to move it, move it 🤣 Photo: Lucas Lancia 📸 🙏#PRINOTH #PANTHERT6 #prinothtrackedvehicles
 — Products shown: (NA Shop) SAFETY VEST and (NA Shop) HUNTING COOLER 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55221142"/>
                  </a:ext>
                </a:extLst>
              </a:tr>
            </a:tbl>
          </a:graphicData>
        </a:graphic>
      </p:graphicFrame>
      <p:sp>
        <p:nvSpPr>
          <p:cNvPr id="4" name="Text Placeholder 3">
            <a:extLst>
              <a:ext uri="{FF2B5EF4-FFF2-40B4-BE49-F238E27FC236}">
                <a16:creationId xmlns:a16="http://schemas.microsoft.com/office/drawing/2014/main" id="{171BCCF3-5815-4977-AD9A-7A70C4503727}"/>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3853494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1534</Words>
  <Application>Microsoft Office PowerPoint</Application>
  <PresentationFormat>On-screen Show (4:3)</PresentationFormat>
  <Paragraphs>847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Executive_Summary_Monthly</vt:lpstr>
      <vt:lpstr>Facebook Fans Table | Tracked Vehicles</vt:lpstr>
      <vt:lpstr>Instagram Followers Table | Tracked Vehicles</vt:lpstr>
      <vt:lpstr>Youtube Key Metrics Table | Tracked Vehicles</vt:lpstr>
      <vt:lpstr>LinkedIn Followers Table | Tracked Vehicles</vt:lpstr>
      <vt:lpstr>Facebook Sponsored Posts Distribution | Tracked Vehicles</vt:lpstr>
      <vt:lpstr>Facebook FB Own Posts Table (Keywords filtered) | Tracked Vehicles - 1 of 15</vt:lpstr>
      <vt:lpstr>Facebook FB Own Posts Table (Keywords filtered) | Tracked Vehicles - 2 of 15</vt:lpstr>
      <vt:lpstr>Facebook FB Own Posts Table (Keywords filtered) | Tracked Vehicles - 3 of 15</vt:lpstr>
      <vt:lpstr>Facebook FB Own Posts Table (Keywords filtered) | Tracked Vehicles - 4 of 15</vt:lpstr>
      <vt:lpstr>Facebook FB Own Posts Table (Keywords filtered) | Tracked Vehicles - 5 of 15</vt:lpstr>
      <vt:lpstr>Facebook FB Own Posts Table (Keywords filtered) | Tracked Vehicles - 6 of 15</vt:lpstr>
      <vt:lpstr>Facebook FB Own Posts Table (Keywords filtered) | Tracked Vehicles - 7 of 15</vt:lpstr>
      <vt:lpstr>Facebook FB Own Posts Table (Keywords filtered) | Tracked Vehicles - 8 of 15</vt:lpstr>
      <vt:lpstr>Facebook FB Own Posts Table (Keywords filtered) | Tracked Vehicles - 9 of 15</vt:lpstr>
      <vt:lpstr>Facebook FB Own Posts Table (Keywords filtered) | Tracked Vehicles - 10 of 15</vt:lpstr>
      <vt:lpstr>Facebook FB Own Posts Table (Keywords filtered) | Tracked Vehicles - 11 of 15</vt:lpstr>
      <vt:lpstr>Facebook FB Own Posts Table (Keywords filtered) | Tracked Vehicles - 12 of 15</vt:lpstr>
      <vt:lpstr>Facebook FB Own Posts Table (Keywords filtered) | Tracked Vehicles - 13 of 15</vt:lpstr>
      <vt:lpstr>Facebook FB Own Posts Table (Keywords filtered) | Tracked Vehicles - 14 of 15</vt:lpstr>
      <vt:lpstr>Facebook FB Own Posts Table (Keywords filtered) | Tracked Vehicles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Executive_Summary_Monthly</dc:title>
  <dc:creator>Administrator</dc:creator>
  <cp:lastModifiedBy>Administrator</cp:lastModifiedBy>
  <cp:revision>1</cp:revision>
  <dcterms:created xsi:type="dcterms:W3CDTF">2018-12-05T13:03:53Z</dcterms:created>
  <dcterms:modified xsi:type="dcterms:W3CDTF">2018-12-05T13:04:50Z</dcterms:modified>
</cp:coreProperties>
</file>